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notesMasterIdLst>
    <p:notesMasterId r:id="rId76"/>
  </p:notesMasterIdLst>
  <p:handoutMasterIdLst>
    <p:handoutMasterId r:id="rId77"/>
  </p:handoutMasterIdLst>
  <p:sldIdLst>
    <p:sldId id="420" r:id="rId2"/>
    <p:sldId id="421" r:id="rId3"/>
    <p:sldId id="524" r:id="rId4"/>
    <p:sldId id="538" r:id="rId5"/>
    <p:sldId id="523" r:id="rId6"/>
    <p:sldId id="521" r:id="rId7"/>
    <p:sldId id="423" r:id="rId8"/>
    <p:sldId id="424" r:id="rId9"/>
    <p:sldId id="537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539" r:id="rId38"/>
    <p:sldId id="540" r:id="rId39"/>
    <p:sldId id="541" r:id="rId40"/>
    <p:sldId id="452" r:id="rId41"/>
    <p:sldId id="453" r:id="rId42"/>
    <p:sldId id="457" r:id="rId43"/>
    <p:sldId id="458" r:id="rId44"/>
    <p:sldId id="459" r:id="rId45"/>
    <p:sldId id="460" r:id="rId46"/>
    <p:sldId id="461" r:id="rId47"/>
    <p:sldId id="468" r:id="rId48"/>
    <p:sldId id="467" r:id="rId49"/>
    <p:sldId id="462" r:id="rId50"/>
    <p:sldId id="463" r:id="rId51"/>
    <p:sldId id="470" r:id="rId52"/>
    <p:sldId id="469" r:id="rId53"/>
    <p:sldId id="464" r:id="rId54"/>
    <p:sldId id="465" r:id="rId55"/>
    <p:sldId id="471" r:id="rId56"/>
    <p:sldId id="466" r:id="rId57"/>
    <p:sldId id="483" r:id="rId58"/>
    <p:sldId id="542" r:id="rId59"/>
    <p:sldId id="543" r:id="rId60"/>
    <p:sldId id="544" r:id="rId61"/>
    <p:sldId id="545" r:id="rId62"/>
    <p:sldId id="546" r:id="rId63"/>
    <p:sldId id="473" r:id="rId64"/>
    <p:sldId id="475" r:id="rId65"/>
    <p:sldId id="527" r:id="rId66"/>
    <p:sldId id="528" r:id="rId67"/>
    <p:sldId id="529" r:id="rId68"/>
    <p:sldId id="530" r:id="rId69"/>
    <p:sldId id="531" r:id="rId70"/>
    <p:sldId id="533" r:id="rId71"/>
    <p:sldId id="534" r:id="rId72"/>
    <p:sldId id="532" r:id="rId73"/>
    <p:sldId id="535" r:id="rId74"/>
    <p:sldId id="536" r:id="rId75"/>
  </p:sldIdLst>
  <p:sldSz cx="9144000" cy="6858000" type="screen4x3"/>
  <p:notesSz cx="6858000" cy="9144000"/>
  <p:embeddedFontLst>
    <p:embeddedFont>
      <p:font typeface="cmmi10" pitchFamily="34" charset="0"/>
      <p:regular r:id="rId78"/>
    </p:embeddedFont>
    <p:embeddedFont>
      <p:font typeface="cmr10" pitchFamily="34" charset="0"/>
      <p:regular r:id="rId79"/>
    </p:embeddedFont>
    <p:embeddedFont>
      <p:font typeface="cmsy10orig" pitchFamily="34" charset="0"/>
      <p:regular r:id="rId80"/>
    </p:embeddedFont>
    <p:embeddedFont>
      <p:font typeface="cmmi7" pitchFamily="34" charset="0"/>
      <p:regular r:id="rId81"/>
    </p:embeddedFont>
    <p:embeddedFont>
      <p:font typeface="CMEX10" pitchFamily="34" charset="0"/>
      <p:regular r:id="rId82"/>
    </p:embeddedFont>
    <p:embeddedFont>
      <p:font typeface="Calibri" pitchFamily="34" charset="0"/>
      <p:regular r:id="rId83"/>
      <p:bold r:id="rId84"/>
      <p:italic r:id="rId85"/>
      <p:boldItalic r:id="rId86"/>
    </p:embeddedFont>
    <p:embeddedFont>
      <p:font typeface="Garamond" pitchFamily="18" charset="0"/>
      <p:regular r:id="rId87"/>
      <p:bold r:id="rId88"/>
      <p:italic r:id="rId89"/>
    </p:embeddedFont>
  </p:embeddedFontLst>
  <p:custDataLst>
    <p:tags r:id="rId9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FF99"/>
    <a:srgbClr val="FF3300"/>
    <a:srgbClr val="FFFF00"/>
    <a:srgbClr val="FFC979"/>
    <a:srgbClr val="FFB547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91" autoAdjust="0"/>
    <p:restoredTop sz="98862" autoAdjust="0"/>
  </p:normalViewPr>
  <p:slideViewPr>
    <p:cSldViewPr>
      <p:cViewPr>
        <p:scale>
          <a:sx n="90" d="100"/>
          <a:sy n="90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87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90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CCBF43-7664-43DB-9BDF-F1925D0D3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209996-0550-4775-8232-5903837E81C5}" type="datetimeFigureOut">
              <a:rPr lang="el-GR"/>
              <a:pPr>
                <a:defRPr/>
              </a:pPr>
              <a:t>15/10/2013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AAA24C-3D3A-4E21-AC18-2B45489ECF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6259-804F-4A04-B41A-F4C83C0F4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AA16-F1B0-446C-B3A0-5EAE42469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189E-3888-4FD1-AED9-03C6C98E4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DD99B-9BB5-4D46-B25F-867F01D35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AF03-F1CE-4A6E-A5CB-BDE8ED5A7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1161-C151-49A5-86CE-23709A710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B8F4-20B4-4A74-9F25-D60E984D0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2135-4478-439B-AAD4-062727026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6575D-6D77-44BE-8427-BDB18DE06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A284-025E-48CD-91B1-4659D2890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A611-51E5-405B-A745-253BEAB13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5AFE648-D89C-43AE-9533-75AF6B470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11.xml"/><Relationship Id="rId10" Type="http://schemas.openxmlformats.org/officeDocument/2006/relationships/image" Target="../media/image8.wmf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5.png"/><Relationship Id="rId5" Type="http://schemas.openxmlformats.org/officeDocument/2006/relationships/tags" Target="../tags/tag17.xml"/><Relationship Id="rId10" Type="http://schemas.openxmlformats.org/officeDocument/2006/relationships/image" Target="../media/image14.png"/><Relationship Id="rId4" Type="http://schemas.openxmlformats.org/officeDocument/2006/relationships/tags" Target="../tags/tag16.xml"/><Relationship Id="rId9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2.xml"/><Relationship Id="rId7" Type="http://schemas.openxmlformats.org/officeDocument/2006/relationships/image" Target="../media/image2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6.xml"/><Relationship Id="rId7" Type="http://schemas.openxmlformats.org/officeDocument/2006/relationships/image" Target="../media/image2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openxmlformats.org/officeDocument/2006/relationships/tags" Target="../tags/tag38.xml"/><Relationship Id="rId10" Type="http://schemas.openxmlformats.org/officeDocument/2006/relationships/image" Target="../media/image29.png"/><Relationship Id="rId4" Type="http://schemas.openxmlformats.org/officeDocument/2006/relationships/tags" Target="../tags/tag37.xml"/><Relationship Id="rId9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1.xml"/><Relationship Id="rId7" Type="http://schemas.openxmlformats.org/officeDocument/2006/relationships/image" Target="../media/image3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5" Type="http://schemas.openxmlformats.org/officeDocument/2006/relationships/tags" Target="../tags/tag43.xml"/><Relationship Id="rId10" Type="http://schemas.openxmlformats.org/officeDocument/2006/relationships/image" Target="../media/image32.png"/><Relationship Id="rId4" Type="http://schemas.openxmlformats.org/officeDocument/2006/relationships/tags" Target="../tags/tag42.xml"/><Relationship Id="rId9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37.png"/><Relationship Id="rId5" Type="http://schemas.openxmlformats.org/officeDocument/2006/relationships/tags" Target="../tags/tag48.xml"/><Relationship Id="rId10" Type="http://schemas.openxmlformats.org/officeDocument/2006/relationships/image" Target="../media/image36.png"/><Relationship Id="rId4" Type="http://schemas.openxmlformats.org/officeDocument/2006/relationships/tags" Target="../tags/tag47.xml"/><Relationship Id="rId9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3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35.png"/><Relationship Id="rId5" Type="http://schemas.openxmlformats.org/officeDocument/2006/relationships/tags" Target="../tags/tag54.xml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tags" Target="../tags/tag53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3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34.png"/><Relationship Id="rId5" Type="http://schemas.openxmlformats.org/officeDocument/2006/relationships/tags" Target="../tags/tag61.xml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tags" Target="../tags/tag60.xml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Στοιχειώδεις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3152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dirty="0" smtClean="0"/>
              <a:t>Τύποι δεδομένων στη </a:t>
            </a: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Java</a:t>
            </a:r>
          </a:p>
        </p:txBody>
      </p:sp>
      <p:sp>
        <p:nvSpPr>
          <p:cNvPr id="3077" name="Text Box 43"/>
          <p:cNvSpPr txBox="1">
            <a:spLocks noChangeArrowheads="1"/>
          </p:cNvSpPr>
          <p:nvPr/>
        </p:nvSpPr>
        <p:spPr bwMode="auto">
          <a:xfrm>
            <a:off x="1225550" y="1676400"/>
            <a:ext cx="4860433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Ακέραιοι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, long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  <a:p>
            <a:pPr algn="l"/>
            <a:endParaRPr lang="el-GR" dirty="0"/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l-GR" dirty="0"/>
              <a:t> Αριθμοί κινητής υποδιαστολής</a:t>
            </a: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float, double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  <a:p>
            <a:pPr algn="l"/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Χαρακτήρες</a:t>
            </a: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  <a:cs typeface="Courier New" pitchFamily="49" charset="0"/>
              </a:rPr>
              <a:t>char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algn="l">
              <a:buFontTx/>
              <a:buChar char="•"/>
            </a:pPr>
            <a:endParaRPr lang="en-US" dirty="0" smtClean="0"/>
          </a:p>
          <a:p>
            <a:pPr algn="l">
              <a:buFontTx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Δυαδικοί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ourier New" pitchFamily="49" charset="0"/>
              </a:rPr>
              <a:t>boolean</a:t>
            </a:r>
            <a:r>
              <a:rPr lang="en-US" dirty="0" smtClean="0">
                <a:latin typeface="Calibri" pitchFamily="34" charset="0"/>
              </a:rPr>
              <a:t>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Rectangle 42"/>
          <p:cNvSpPr txBox="1">
            <a:spLocks noChangeArrowheads="1"/>
          </p:cNvSpPr>
          <p:nvPr/>
        </p:nvSpPr>
        <p:spPr bwMode="auto">
          <a:xfrm>
            <a:off x="533400" y="4114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Από τους παραπάνω μπορούμε να φτιάξουμε σύνθετους τύπους</a:t>
            </a: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9" name="25 - TextBox"/>
          <p:cNvSpPr txBox="1">
            <a:spLocks noChangeArrowheads="1"/>
          </p:cNvSpPr>
          <p:nvPr/>
        </p:nvSpPr>
        <p:spPr bwMode="auto">
          <a:xfrm>
            <a:off x="1263650" y="4694872"/>
            <a:ext cx="5822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public class Point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{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	private float </a:t>
            </a:r>
            <a:r>
              <a:rPr lang="en-US" dirty="0">
                <a:latin typeface="Calibri" pitchFamily="34" charset="0"/>
                <a:cs typeface="Courier New" pitchFamily="49" charset="0"/>
              </a:rPr>
              <a:t>x; </a:t>
            </a:r>
            <a:endParaRPr lang="en-US" dirty="0" smtClean="0">
              <a:latin typeface="Calibri" pitchFamily="34" charset="0"/>
              <a:cs typeface="Courier New" pitchFamily="49" charset="0"/>
            </a:endParaRP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	private float </a:t>
            </a:r>
            <a:r>
              <a:rPr lang="en-US" dirty="0">
                <a:latin typeface="Calibri" pitchFamily="34" charset="0"/>
                <a:cs typeface="Courier New" pitchFamily="49" charset="0"/>
              </a:rPr>
              <a:t>y;</a:t>
            </a:r>
            <a:r>
              <a:rPr lang="el-GR" dirty="0">
                <a:latin typeface="Calibri" pitchFamily="34" charset="0"/>
                <a:cs typeface="Courier New" pitchFamily="49" charset="0"/>
              </a:rPr>
              <a:t> </a:t>
            </a:r>
            <a:endParaRPr lang="en-US" dirty="0" smtClean="0">
              <a:latin typeface="Calibri" pitchFamily="34" charset="0"/>
              <a:cs typeface="Courier New" pitchFamily="49" charset="0"/>
            </a:endParaRP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}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080" name="26 - TextBox"/>
          <p:cNvSpPr txBox="1">
            <a:spLocks noChangeArrowheads="1"/>
          </p:cNvSpPr>
          <p:nvPr/>
        </p:nvSpPr>
        <p:spPr bwMode="auto">
          <a:xfrm>
            <a:off x="541338" y="4648200"/>
            <a:ext cx="60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8227" name="40 - TextBox"/>
          <p:cNvSpPr txBox="1">
            <a:spLocks noChangeArrowheads="1"/>
          </p:cNvSpPr>
          <p:nvPr/>
        </p:nvSpPr>
        <p:spPr bwMode="auto">
          <a:xfrm>
            <a:off x="7315200" y="5257800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κυκλική λίστα</a:t>
            </a:r>
          </a:p>
        </p:txBody>
      </p:sp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228600" y="5867400"/>
            <a:ext cx="8534400" cy="810478"/>
          </a:xfrm>
          <a:prstGeom prst="rect">
            <a:avLst/>
          </a:prstGeom>
          <a:solidFill>
            <a:srgbClr val="FFFF99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Σε ορισμένες περιπτώσεις που θέλουμε να επεξεργαστούμε τα στοιχεία της λίστας πολλαπλές φορές είναι βολικό να κάνουμε τη λίστα κυκλική</a:t>
            </a:r>
            <a:endParaRPr lang="el-GR" dirty="0"/>
          </a:p>
        </p:txBody>
      </p:sp>
      <p:cxnSp>
        <p:nvCxnSpPr>
          <p:cNvPr id="73" name="17 - Ευθύγραμμο βέλος σύνδεσης"/>
          <p:cNvCxnSpPr>
            <a:cxnSpLocks noChangeShapeType="1"/>
          </p:cNvCxnSpPr>
          <p:nvPr/>
        </p:nvCxnSpPr>
        <p:spPr bwMode="auto">
          <a:xfrm>
            <a:off x="990600" y="4876800"/>
            <a:ext cx="5334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59 - Ορθογώνιο"/>
          <p:cNvSpPr>
            <a:spLocks noChangeArrowheads="1"/>
          </p:cNvSpPr>
          <p:nvPr/>
        </p:nvSpPr>
        <p:spPr bwMode="auto">
          <a:xfrm>
            <a:off x="119538" y="4572000"/>
            <a:ext cx="122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Node head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15240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19812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7" name="Oval 46"/>
          <p:cNvSpPr>
            <a:spLocks noChangeArrowheads="1"/>
          </p:cNvSpPr>
          <p:nvPr/>
        </p:nvSpPr>
        <p:spPr bwMode="auto">
          <a:xfrm>
            <a:off x="20574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17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1304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28194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2766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1" name="Oval 46"/>
          <p:cNvSpPr>
            <a:spLocks noChangeArrowheads="1"/>
          </p:cNvSpPr>
          <p:nvPr/>
        </p:nvSpPr>
        <p:spPr bwMode="auto">
          <a:xfrm>
            <a:off x="33528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" name="21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4258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41148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5720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5" name="Oval 46"/>
          <p:cNvSpPr>
            <a:spLocks noChangeArrowheads="1"/>
          </p:cNvSpPr>
          <p:nvPr/>
        </p:nvSpPr>
        <p:spPr bwMode="auto">
          <a:xfrm>
            <a:off x="46482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6" name="25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7212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Rectangle 42"/>
          <p:cNvSpPr>
            <a:spLocks noChangeArrowheads="1"/>
          </p:cNvSpPr>
          <p:nvPr/>
        </p:nvSpPr>
        <p:spPr bwMode="auto">
          <a:xfrm>
            <a:off x="54102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58674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9" name="Oval 46"/>
          <p:cNvSpPr>
            <a:spLocks noChangeArrowheads="1"/>
          </p:cNvSpPr>
          <p:nvPr/>
        </p:nvSpPr>
        <p:spPr bwMode="auto">
          <a:xfrm>
            <a:off x="59436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0" name="29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0166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Rectangle 42"/>
          <p:cNvSpPr>
            <a:spLocks noChangeArrowheads="1"/>
          </p:cNvSpPr>
          <p:nvPr/>
        </p:nvSpPr>
        <p:spPr bwMode="auto">
          <a:xfrm>
            <a:off x="67056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71628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3" name="Oval 46"/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6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7" name="Rectangle 42"/>
          <p:cNvSpPr>
            <a:spLocks noChangeArrowheads="1"/>
          </p:cNvSpPr>
          <p:nvPr/>
        </p:nvSpPr>
        <p:spPr bwMode="auto">
          <a:xfrm>
            <a:off x="2209800" y="3581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8" name="Rectangle 43"/>
          <p:cNvSpPr>
            <a:spLocks noChangeArrowheads="1"/>
          </p:cNvSpPr>
          <p:nvPr/>
        </p:nvSpPr>
        <p:spPr bwMode="auto">
          <a:xfrm>
            <a:off x="2667000" y="3581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9" name="Oval 46"/>
          <p:cNvSpPr>
            <a:spLocks noChangeArrowheads="1"/>
          </p:cNvSpPr>
          <p:nvPr/>
        </p:nvSpPr>
        <p:spPr bwMode="auto">
          <a:xfrm>
            <a:off x="2743200" y="3657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0" name="54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816225" y="3694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59 - Ορθογώνιο"/>
          <p:cNvSpPr>
            <a:spLocks noChangeArrowheads="1"/>
          </p:cNvSpPr>
          <p:nvPr/>
        </p:nvSpPr>
        <p:spPr bwMode="auto">
          <a:xfrm>
            <a:off x="1178721" y="3505200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node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" name="60 - Ορθογώνιο"/>
          <p:cNvSpPr>
            <a:spLocks noChangeArrowheads="1"/>
          </p:cNvSpPr>
          <p:nvPr/>
        </p:nvSpPr>
        <p:spPr bwMode="auto">
          <a:xfrm>
            <a:off x="2115166" y="3962400"/>
            <a:ext cx="62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3" name="61 - Ορθογώνιο"/>
          <p:cNvSpPr>
            <a:spLocks noChangeArrowheads="1"/>
          </p:cNvSpPr>
          <p:nvPr/>
        </p:nvSpPr>
        <p:spPr bwMode="auto">
          <a:xfrm>
            <a:off x="3073400" y="3276600"/>
            <a:ext cx="405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next</a:t>
            </a:r>
            <a:r>
              <a:rPr lang="el-GR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  <a:r>
              <a:rPr lang="el-GR" dirty="0" smtClean="0"/>
              <a:t>αναφορά σε κόμβο τύπου </a:t>
            </a:r>
            <a:r>
              <a:rPr lang="en-US" dirty="0" smtClean="0">
                <a:latin typeface="Calibri" pitchFamily="34" charset="0"/>
              </a:rPr>
              <a:t>Node</a:t>
            </a:r>
            <a:endParaRPr lang="el-GR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224" name="36 - Shape"/>
          <p:cNvCxnSpPr>
            <a:cxnSpLocks noChangeShapeType="1"/>
          </p:cNvCxnSpPr>
          <p:nvPr/>
        </p:nvCxnSpPr>
        <p:spPr bwMode="auto">
          <a:xfrm rot="5400000" flipH="1">
            <a:off x="4400550" y="2266950"/>
            <a:ext cx="26988" cy="5780088"/>
          </a:xfrm>
          <a:prstGeom prst="bentConnector4">
            <a:avLst>
              <a:gd name="adj1" fmla="val -1738463"/>
              <a:gd name="adj2" fmla="val 103954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9229" name="38 - TextBox"/>
          <p:cNvSpPr txBox="1">
            <a:spLocks noChangeArrowheads="1"/>
          </p:cNvSpPr>
          <p:nvPr/>
        </p:nvSpPr>
        <p:spPr bwMode="auto">
          <a:xfrm>
            <a:off x="685800" y="4800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δημιουργία νέου κόμβου </a:t>
            </a:r>
          </a:p>
        </p:txBody>
      </p:sp>
      <p:sp>
        <p:nvSpPr>
          <p:cNvPr id="9230" name="35 - Ορθογώνιο"/>
          <p:cNvSpPr>
            <a:spLocks noChangeArrowheads="1"/>
          </p:cNvSpPr>
          <p:nvPr/>
        </p:nvSpPr>
        <p:spPr bwMode="auto">
          <a:xfrm>
            <a:off x="3428999" y="4800600"/>
            <a:ext cx="2450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x = </a:t>
            </a:r>
            <a:r>
              <a:rPr lang="en-US" sz="2000" dirty="0" smtClean="0">
                <a:latin typeface="Calibri" pitchFamily="34" charset="0"/>
              </a:rPr>
              <a:t>new Node();</a:t>
            </a:r>
            <a:endParaRPr lang="el-GR" sz="2000" dirty="0">
              <a:latin typeface="Calibri" pitchFamily="34" charset="0"/>
            </a:endParaRPr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1524000" y="5791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981200" y="5791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Oval 46"/>
          <p:cNvSpPr>
            <a:spLocks noChangeArrowheads="1"/>
          </p:cNvSpPr>
          <p:nvPr/>
        </p:nvSpPr>
        <p:spPr bwMode="auto">
          <a:xfrm>
            <a:off x="2057400" y="5867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43 - Ορθογώνιο"/>
          <p:cNvSpPr>
            <a:spLocks noChangeArrowheads="1"/>
          </p:cNvSpPr>
          <p:nvPr/>
        </p:nvSpPr>
        <p:spPr bwMode="auto">
          <a:xfrm>
            <a:off x="838200" y="5345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x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1" name="62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270794" y="56141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21 - Ορθογώνιο"/>
          <p:cNvSpPr/>
          <p:nvPr/>
        </p:nvSpPr>
        <p:spPr>
          <a:xfrm>
            <a:off x="2369471" y="5421868"/>
            <a:ext cx="5192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err="1" smtClean="0">
                <a:latin typeface="Calibri" pitchFamily="34" charset="0"/>
              </a:rPr>
              <a:t>x.item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=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+mn-lt"/>
              </a:rPr>
              <a:t>πεδίο </a:t>
            </a:r>
            <a:r>
              <a:rPr lang="en-US" dirty="0" smtClean="0">
                <a:latin typeface="+mn-lt"/>
              </a:rPr>
              <a:t>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item</a:t>
            </a:r>
            <a:r>
              <a:rPr lang="en-US" dirty="0" smtClean="0">
                <a:latin typeface="+mn-lt"/>
              </a:rPr>
              <a:t>  </a:t>
            </a:r>
            <a:r>
              <a:rPr lang="el-GR" dirty="0" smtClean="0">
                <a:latin typeface="+mn-lt"/>
              </a:rPr>
              <a:t>του κόμβου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με αναφορά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2362200" y="6019800"/>
            <a:ext cx="5180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x</a:t>
            </a:r>
            <a:r>
              <a:rPr lang="el-GR" sz="2000" dirty="0" smtClean="0">
                <a:latin typeface="Calibri" pitchFamily="34" charset="0"/>
              </a:rPr>
              <a:t>.</a:t>
            </a:r>
            <a:r>
              <a:rPr lang="en-US" sz="2000" dirty="0" smtClean="0">
                <a:latin typeface="Calibri" pitchFamily="34" charset="0"/>
              </a:rPr>
              <a:t>next 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= 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+mn-lt"/>
              </a:rPr>
              <a:t>πεδίο </a:t>
            </a:r>
            <a:r>
              <a:rPr lang="en-US" dirty="0" smtClean="0">
                <a:latin typeface="+mn-lt"/>
              </a:rPr>
              <a:t>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next</a:t>
            </a:r>
            <a:r>
              <a:rPr lang="en-US" dirty="0" smtClean="0">
                <a:latin typeface="+mn-lt"/>
              </a:rPr>
              <a:t>  </a:t>
            </a:r>
            <a:r>
              <a:rPr lang="el-GR" dirty="0" smtClean="0">
                <a:latin typeface="+mn-lt"/>
              </a:rPr>
              <a:t>του κόμβου με αναφορά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2209800" y="3581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2667000" y="3581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7" name="Oval 46"/>
          <p:cNvSpPr>
            <a:spLocks noChangeArrowheads="1"/>
          </p:cNvSpPr>
          <p:nvPr/>
        </p:nvSpPr>
        <p:spPr bwMode="auto">
          <a:xfrm>
            <a:off x="2743200" y="3657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" name="54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816225" y="3694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59 - Ορθογώνιο"/>
          <p:cNvSpPr>
            <a:spLocks noChangeArrowheads="1"/>
          </p:cNvSpPr>
          <p:nvPr/>
        </p:nvSpPr>
        <p:spPr bwMode="auto">
          <a:xfrm>
            <a:off x="1178721" y="3505200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node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0" name="60 - Ορθογώνιο"/>
          <p:cNvSpPr>
            <a:spLocks noChangeArrowheads="1"/>
          </p:cNvSpPr>
          <p:nvPr/>
        </p:nvSpPr>
        <p:spPr bwMode="auto">
          <a:xfrm>
            <a:off x="2115166" y="3962400"/>
            <a:ext cx="62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1" name="61 - Ορθογώνιο"/>
          <p:cNvSpPr>
            <a:spLocks noChangeArrowheads="1"/>
          </p:cNvSpPr>
          <p:nvPr/>
        </p:nvSpPr>
        <p:spPr bwMode="auto">
          <a:xfrm>
            <a:off x="3073400" y="3276600"/>
            <a:ext cx="405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next</a:t>
            </a:r>
            <a:r>
              <a:rPr lang="el-GR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  <a:r>
              <a:rPr lang="el-GR" dirty="0" smtClean="0"/>
              <a:t>αναφορά σε κόμβο τύπου </a:t>
            </a:r>
            <a:r>
              <a:rPr lang="en-US" dirty="0" smtClean="0">
                <a:latin typeface="Calibri" pitchFamily="34" charset="0"/>
              </a:rPr>
              <a:t>Node</a:t>
            </a:r>
            <a:endParaRPr lang="el-GR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10246" name="14 - TextBox"/>
          <p:cNvSpPr txBox="1">
            <a:spLocks noChangeArrowheads="1"/>
          </p:cNvSpPr>
          <p:nvPr/>
        </p:nvSpPr>
        <p:spPr bwMode="auto">
          <a:xfrm>
            <a:off x="527922" y="3505200"/>
            <a:ext cx="3706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Εισαγωγή του κόμβου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t</a:t>
            </a:r>
            <a:r>
              <a:rPr lang="en-US" dirty="0"/>
              <a:t> </a:t>
            </a:r>
            <a:r>
              <a:rPr lang="el-GR" dirty="0"/>
              <a:t>μετά </a:t>
            </a:r>
            <a:r>
              <a:rPr lang="el-GR" dirty="0" smtClean="0"/>
              <a:t>τον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10247" name="Rectangle 42"/>
          <p:cNvSpPr>
            <a:spLocks noChangeArrowheads="1"/>
          </p:cNvSpPr>
          <p:nvPr/>
        </p:nvSpPr>
        <p:spPr bwMode="auto">
          <a:xfrm>
            <a:off x="1676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8" name="Rectangle 43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9" name="Oval 46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50" name="1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282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251" name="Rectangle 42"/>
          <p:cNvSpPr>
            <a:spLocks noChangeArrowheads="1"/>
          </p:cNvSpPr>
          <p:nvPr/>
        </p:nvSpPr>
        <p:spPr bwMode="auto">
          <a:xfrm>
            <a:off x="2971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52" name="Rectangle 43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53" name="Oval 46"/>
          <p:cNvSpPr>
            <a:spLocks noChangeArrowheads="1"/>
          </p:cNvSpPr>
          <p:nvPr/>
        </p:nvSpPr>
        <p:spPr bwMode="auto"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54" name="2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5782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255" name="Rectangle 42"/>
          <p:cNvSpPr>
            <a:spLocks noChangeArrowheads="1"/>
          </p:cNvSpPr>
          <p:nvPr/>
        </p:nvSpPr>
        <p:spPr bwMode="auto">
          <a:xfrm>
            <a:off x="42672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56" name="Rectangle 43"/>
          <p:cNvSpPr>
            <a:spLocks noChangeArrowheads="1"/>
          </p:cNvSpPr>
          <p:nvPr/>
        </p:nvSpPr>
        <p:spPr bwMode="auto">
          <a:xfrm>
            <a:off x="47244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57" name="Oval 46"/>
          <p:cNvSpPr>
            <a:spLocks noChangeArrowheads="1"/>
          </p:cNvSpPr>
          <p:nvPr/>
        </p:nvSpPr>
        <p:spPr bwMode="auto">
          <a:xfrm>
            <a:off x="48006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58" name="26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8736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259" name="Rectangle 42"/>
          <p:cNvSpPr>
            <a:spLocks noChangeArrowheads="1"/>
          </p:cNvSpPr>
          <p:nvPr/>
        </p:nvSpPr>
        <p:spPr bwMode="auto">
          <a:xfrm>
            <a:off x="55626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60" name="Rectangle 43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61" name="Oval 46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62" name="43 - Ορθογώνιο"/>
          <p:cNvSpPr>
            <a:spLocks noChangeArrowheads="1"/>
          </p:cNvSpPr>
          <p:nvPr/>
        </p:nvSpPr>
        <p:spPr bwMode="auto">
          <a:xfrm>
            <a:off x="2286000" y="4049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sp>
        <p:nvSpPr>
          <p:cNvPr id="10263" name="44 - Ορθογώνιο"/>
          <p:cNvSpPr>
            <a:spLocks noChangeArrowheads="1"/>
          </p:cNvSpPr>
          <p:nvPr/>
        </p:nvSpPr>
        <p:spPr bwMode="auto">
          <a:xfrm>
            <a:off x="3276600" y="4038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64" name="Rectangle 42"/>
          <p:cNvSpPr>
            <a:spLocks noChangeArrowheads="1"/>
          </p:cNvSpPr>
          <p:nvPr/>
        </p:nvSpPr>
        <p:spPr bwMode="auto">
          <a:xfrm>
            <a:off x="3733800" y="5410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65" name="Rectangle 43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66" name="Oval 46"/>
          <p:cNvSpPr>
            <a:spLocks noChangeArrowheads="1"/>
          </p:cNvSpPr>
          <p:nvPr/>
        </p:nvSpPr>
        <p:spPr bwMode="auto">
          <a:xfrm>
            <a:off x="4267200" y="5486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67" name="53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052093" y="43299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68" name="62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718594" y="43187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269" name="63 - Ορθογώνιο"/>
          <p:cNvSpPr>
            <a:spLocks noChangeArrowheads="1"/>
          </p:cNvSpPr>
          <p:nvPr/>
        </p:nvSpPr>
        <p:spPr bwMode="auto">
          <a:xfrm>
            <a:off x="3048000" y="5726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10270" name="64 - Ευθύγραμμο βέλος σύνδεσης"/>
          <p:cNvCxnSpPr>
            <a:cxnSpLocks noChangeShapeType="1"/>
          </p:cNvCxnSpPr>
          <p:nvPr/>
        </p:nvCxnSpPr>
        <p:spPr bwMode="auto">
          <a:xfrm rot="10800000" flipH="1">
            <a:off x="3479800" y="5638800"/>
            <a:ext cx="1651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11271" name="44 - Ορθογώνιο"/>
          <p:cNvSpPr>
            <a:spLocks noChangeArrowheads="1"/>
          </p:cNvSpPr>
          <p:nvPr/>
        </p:nvSpPr>
        <p:spPr bwMode="auto">
          <a:xfrm>
            <a:off x="4114800" y="4038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272" name="53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890293" y="43299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73" name="Rectangle 42"/>
          <p:cNvSpPr>
            <a:spLocks noChangeArrowheads="1"/>
          </p:cNvSpPr>
          <p:nvPr/>
        </p:nvSpPr>
        <p:spPr bwMode="auto">
          <a:xfrm>
            <a:off x="1676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74" name="Rectangle 43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75" name="Oval 46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76" name="3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282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77" name="Rectangle 42"/>
          <p:cNvSpPr>
            <a:spLocks noChangeArrowheads="1"/>
          </p:cNvSpPr>
          <p:nvPr/>
        </p:nvSpPr>
        <p:spPr bwMode="auto">
          <a:xfrm>
            <a:off x="2971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78" name="Rectangle 43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79" name="Oval 46"/>
          <p:cNvSpPr>
            <a:spLocks noChangeArrowheads="1"/>
          </p:cNvSpPr>
          <p:nvPr/>
        </p:nvSpPr>
        <p:spPr bwMode="auto"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80" name="Rectangle 42"/>
          <p:cNvSpPr>
            <a:spLocks noChangeArrowheads="1"/>
          </p:cNvSpPr>
          <p:nvPr/>
        </p:nvSpPr>
        <p:spPr bwMode="auto">
          <a:xfrm>
            <a:off x="5105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81" name="Rectangle 43"/>
          <p:cNvSpPr>
            <a:spLocks noChangeArrowheads="1"/>
          </p:cNvSpPr>
          <p:nvPr/>
        </p:nvSpPr>
        <p:spPr bwMode="auto">
          <a:xfrm>
            <a:off x="5562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82" name="Oval 46"/>
          <p:cNvSpPr>
            <a:spLocks noChangeArrowheads="1"/>
          </p:cNvSpPr>
          <p:nvPr/>
        </p:nvSpPr>
        <p:spPr bwMode="auto">
          <a:xfrm>
            <a:off x="5638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83" name="5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711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84" name="Rectangle 42"/>
          <p:cNvSpPr>
            <a:spLocks noChangeArrowheads="1"/>
          </p:cNvSpPr>
          <p:nvPr/>
        </p:nvSpPr>
        <p:spPr bwMode="auto">
          <a:xfrm>
            <a:off x="6400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85" name="Rectangle 43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86" name="Oval 46"/>
          <p:cNvSpPr>
            <a:spLocks noChangeArrowheads="1"/>
          </p:cNvSpPr>
          <p:nvPr/>
        </p:nvSpPr>
        <p:spPr bwMode="auto">
          <a:xfrm>
            <a:off x="6934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87" name="56 - Ορθογώνιο"/>
          <p:cNvSpPr>
            <a:spLocks noChangeArrowheads="1"/>
          </p:cNvSpPr>
          <p:nvPr/>
        </p:nvSpPr>
        <p:spPr bwMode="auto">
          <a:xfrm>
            <a:off x="2286000" y="4049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sp>
        <p:nvSpPr>
          <p:cNvPr id="11288" name="Rectangle 42"/>
          <p:cNvSpPr>
            <a:spLocks noChangeArrowheads="1"/>
          </p:cNvSpPr>
          <p:nvPr/>
        </p:nvSpPr>
        <p:spPr bwMode="auto">
          <a:xfrm>
            <a:off x="3962400" y="5410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89" name="Rectangle 43"/>
          <p:cNvSpPr>
            <a:spLocks noChangeArrowheads="1"/>
          </p:cNvSpPr>
          <p:nvPr/>
        </p:nvSpPr>
        <p:spPr bwMode="auto">
          <a:xfrm>
            <a:off x="4419600" y="5410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90" name="Oval 46"/>
          <p:cNvSpPr>
            <a:spLocks noChangeArrowheads="1"/>
          </p:cNvSpPr>
          <p:nvPr/>
        </p:nvSpPr>
        <p:spPr bwMode="auto">
          <a:xfrm>
            <a:off x="4495800" y="5486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91" name="60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718594" y="43187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92" name="61 - Ορθογώνιο"/>
          <p:cNvSpPr>
            <a:spLocks noChangeArrowheads="1"/>
          </p:cNvSpPr>
          <p:nvPr/>
        </p:nvSpPr>
        <p:spPr bwMode="auto">
          <a:xfrm>
            <a:off x="3276600" y="5726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11293" name="65 - Ευθύγραμμο βέλος σύνδεσης"/>
          <p:cNvCxnSpPr>
            <a:cxnSpLocks noChangeShapeType="1"/>
          </p:cNvCxnSpPr>
          <p:nvPr/>
        </p:nvCxnSpPr>
        <p:spPr bwMode="auto">
          <a:xfrm rot="10800000" flipH="1">
            <a:off x="3708400" y="5638800"/>
            <a:ext cx="1651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94" name="31 - Shape"/>
          <p:cNvCxnSpPr>
            <a:cxnSpLocks noChangeShapeType="1"/>
            <a:stCxn id="11290" idx="6"/>
          </p:cNvCxnSpPr>
          <p:nvPr/>
        </p:nvCxnSpPr>
        <p:spPr bwMode="auto">
          <a:xfrm flipV="1">
            <a:off x="4572000" y="4724400"/>
            <a:ext cx="533400" cy="800100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95" name="68 - Ορθογώνιο"/>
          <p:cNvSpPr>
            <a:spLocks noChangeArrowheads="1"/>
          </p:cNvSpPr>
          <p:nvPr/>
        </p:nvSpPr>
        <p:spPr bwMode="auto">
          <a:xfrm>
            <a:off x="5181600" y="5410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t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r>
              <a:rPr lang="en-US" dirty="0">
                <a:latin typeface="Calibri" pitchFamily="34" charset="0"/>
              </a:rPr>
              <a:t>;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296" name="69 - Ευθύγραμμο βέλος σύνδεσης"/>
          <p:cNvCxnSpPr>
            <a:cxnSpLocks noChangeShapeType="1"/>
            <a:endCxn id="11280" idx="1"/>
          </p:cNvCxnSpPr>
          <p:nvPr/>
        </p:nvCxnSpPr>
        <p:spPr bwMode="auto">
          <a:xfrm>
            <a:off x="3505200" y="4608513"/>
            <a:ext cx="16002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14 - TextBox"/>
          <p:cNvSpPr txBox="1">
            <a:spLocks noChangeArrowheads="1"/>
          </p:cNvSpPr>
          <p:nvPr/>
        </p:nvSpPr>
        <p:spPr bwMode="auto">
          <a:xfrm>
            <a:off x="527922" y="3505200"/>
            <a:ext cx="3706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Εισαγωγή του κόμβου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t</a:t>
            </a:r>
            <a:r>
              <a:rPr lang="en-US" dirty="0"/>
              <a:t> </a:t>
            </a:r>
            <a:r>
              <a:rPr lang="el-GR" dirty="0"/>
              <a:t>μετά </a:t>
            </a:r>
            <a:r>
              <a:rPr lang="el-GR" dirty="0" smtClean="0"/>
              <a:t>τον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12295" name="Rectangle 42"/>
          <p:cNvSpPr>
            <a:spLocks noChangeArrowheads="1"/>
          </p:cNvSpPr>
          <p:nvPr/>
        </p:nvSpPr>
        <p:spPr bwMode="auto">
          <a:xfrm>
            <a:off x="1676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6" name="Rectangle 43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7" name="Oval 46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298" name="1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282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99" name="Rectangle 42"/>
          <p:cNvSpPr>
            <a:spLocks noChangeArrowheads="1"/>
          </p:cNvSpPr>
          <p:nvPr/>
        </p:nvSpPr>
        <p:spPr bwMode="auto">
          <a:xfrm>
            <a:off x="2971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0" name="Rectangle 43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1" name="Oval 46"/>
          <p:cNvSpPr>
            <a:spLocks noChangeArrowheads="1"/>
          </p:cNvSpPr>
          <p:nvPr/>
        </p:nvSpPr>
        <p:spPr bwMode="auto"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2" name="Rectangle 42"/>
          <p:cNvSpPr>
            <a:spLocks noChangeArrowheads="1"/>
          </p:cNvSpPr>
          <p:nvPr/>
        </p:nvSpPr>
        <p:spPr bwMode="auto">
          <a:xfrm>
            <a:off x="5105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3" name="Rectangle 43"/>
          <p:cNvSpPr>
            <a:spLocks noChangeArrowheads="1"/>
          </p:cNvSpPr>
          <p:nvPr/>
        </p:nvSpPr>
        <p:spPr bwMode="auto">
          <a:xfrm>
            <a:off x="5562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4" name="Oval 46"/>
          <p:cNvSpPr>
            <a:spLocks noChangeArrowheads="1"/>
          </p:cNvSpPr>
          <p:nvPr/>
        </p:nvSpPr>
        <p:spPr bwMode="auto">
          <a:xfrm>
            <a:off x="5638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305" name="26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711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306" name="Rectangle 42"/>
          <p:cNvSpPr>
            <a:spLocks noChangeArrowheads="1"/>
          </p:cNvSpPr>
          <p:nvPr/>
        </p:nvSpPr>
        <p:spPr bwMode="auto">
          <a:xfrm>
            <a:off x="6400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7" name="Rectangle 43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8" name="Oval 46"/>
          <p:cNvSpPr>
            <a:spLocks noChangeArrowheads="1"/>
          </p:cNvSpPr>
          <p:nvPr/>
        </p:nvSpPr>
        <p:spPr bwMode="auto">
          <a:xfrm>
            <a:off x="6934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9" name="43 - Ορθογώνιο"/>
          <p:cNvSpPr>
            <a:spLocks noChangeArrowheads="1"/>
          </p:cNvSpPr>
          <p:nvPr/>
        </p:nvSpPr>
        <p:spPr bwMode="auto">
          <a:xfrm>
            <a:off x="2286000" y="4049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sp>
        <p:nvSpPr>
          <p:cNvPr id="12310" name="Rectangle 42"/>
          <p:cNvSpPr>
            <a:spLocks noChangeArrowheads="1"/>
          </p:cNvSpPr>
          <p:nvPr/>
        </p:nvSpPr>
        <p:spPr bwMode="auto">
          <a:xfrm>
            <a:off x="3962400" y="5410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11" name="Rectangle 43"/>
          <p:cNvSpPr>
            <a:spLocks noChangeArrowheads="1"/>
          </p:cNvSpPr>
          <p:nvPr/>
        </p:nvSpPr>
        <p:spPr bwMode="auto">
          <a:xfrm>
            <a:off x="4419600" y="5410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12" name="Oval 46"/>
          <p:cNvSpPr>
            <a:spLocks noChangeArrowheads="1"/>
          </p:cNvSpPr>
          <p:nvPr/>
        </p:nvSpPr>
        <p:spPr bwMode="auto">
          <a:xfrm>
            <a:off x="4495800" y="5486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313" name="62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718594" y="43187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314" name="63 - Ορθογώνιο"/>
          <p:cNvSpPr>
            <a:spLocks noChangeArrowheads="1"/>
          </p:cNvSpPr>
          <p:nvPr/>
        </p:nvSpPr>
        <p:spPr bwMode="auto">
          <a:xfrm>
            <a:off x="3276600" y="5726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12315" name="64 - Ευθύγραμμο βέλος σύνδεσης"/>
          <p:cNvCxnSpPr>
            <a:cxnSpLocks noChangeShapeType="1"/>
          </p:cNvCxnSpPr>
          <p:nvPr/>
        </p:nvCxnSpPr>
        <p:spPr bwMode="auto">
          <a:xfrm rot="10800000" flipH="1">
            <a:off x="3708400" y="5638800"/>
            <a:ext cx="1651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316" name="31 - Shape"/>
          <p:cNvCxnSpPr>
            <a:cxnSpLocks noChangeShapeType="1"/>
            <a:stCxn id="12301" idx="5"/>
            <a:endCxn id="12310" idx="1"/>
          </p:cNvCxnSpPr>
          <p:nvPr/>
        </p:nvCxnSpPr>
        <p:spPr bwMode="auto">
          <a:xfrm rot="16200000" flipH="1">
            <a:off x="3322638" y="4884738"/>
            <a:ext cx="887412" cy="392112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317" name="31 - Shape"/>
          <p:cNvCxnSpPr>
            <a:cxnSpLocks noChangeShapeType="1"/>
            <a:stCxn id="12312" idx="6"/>
            <a:endCxn id="12302" idx="1"/>
          </p:cNvCxnSpPr>
          <p:nvPr/>
        </p:nvCxnSpPr>
        <p:spPr bwMode="auto">
          <a:xfrm flipV="1">
            <a:off x="4572000" y="4610100"/>
            <a:ext cx="533400" cy="91440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318" name="34 - Ορθογώνιο"/>
          <p:cNvSpPr>
            <a:spLocks noChangeArrowheads="1"/>
          </p:cNvSpPr>
          <p:nvPr/>
        </p:nvSpPr>
        <p:spPr bwMode="auto">
          <a:xfrm>
            <a:off x="5181600" y="5791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 </a:t>
            </a:r>
            <a:r>
              <a:rPr lang="en-US" dirty="0">
                <a:latin typeface="Calibri" pitchFamily="34" charset="0"/>
              </a:rPr>
              <a:t>= t; 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319" name="68 - Ορθογώνιο"/>
          <p:cNvSpPr>
            <a:spLocks noChangeArrowheads="1"/>
          </p:cNvSpPr>
          <p:nvPr/>
        </p:nvSpPr>
        <p:spPr bwMode="auto">
          <a:xfrm>
            <a:off x="5181600" y="5410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t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r>
              <a:rPr lang="en-US" dirty="0">
                <a:latin typeface="Calibri" pitchFamily="34" charset="0"/>
              </a:rPr>
              <a:t>;</a:t>
            </a:r>
            <a:endParaRPr lang="el-GR" dirty="0">
              <a:latin typeface="Calibri" pitchFamily="34" charset="0"/>
            </a:endParaRPr>
          </a:p>
        </p:txBody>
      </p:sp>
      <p:sp useBgFill="1">
        <p:nvSpPr>
          <p:cNvPr id="32" name="3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14 - TextBox"/>
          <p:cNvSpPr txBox="1">
            <a:spLocks noChangeArrowheads="1"/>
          </p:cNvSpPr>
          <p:nvPr/>
        </p:nvSpPr>
        <p:spPr bwMode="auto">
          <a:xfrm>
            <a:off x="527922" y="3505200"/>
            <a:ext cx="3706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Εισαγωγή του κόμβου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t</a:t>
            </a:r>
            <a:r>
              <a:rPr lang="en-US" dirty="0"/>
              <a:t> </a:t>
            </a:r>
            <a:r>
              <a:rPr lang="el-GR" dirty="0"/>
              <a:t>μετά </a:t>
            </a:r>
            <a:r>
              <a:rPr lang="el-GR" dirty="0" smtClean="0"/>
              <a:t>τον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13318" name="14 - TextBox"/>
          <p:cNvSpPr txBox="1">
            <a:spLocks noChangeArrowheads="1"/>
          </p:cNvSpPr>
          <p:nvPr/>
        </p:nvSpPr>
        <p:spPr bwMode="auto">
          <a:xfrm>
            <a:off x="571500" y="3505200"/>
            <a:ext cx="3504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Διαγραφή του κόμβου</a:t>
            </a:r>
            <a:r>
              <a:rPr lang="en-US" dirty="0"/>
              <a:t> </a:t>
            </a:r>
            <a:r>
              <a:rPr lang="el-GR" dirty="0"/>
              <a:t>μετά </a:t>
            </a:r>
            <a:r>
              <a:rPr lang="el-GR" dirty="0" smtClean="0"/>
              <a:t>τον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13319" name="Rectangle 42"/>
          <p:cNvSpPr>
            <a:spLocks noChangeArrowheads="1"/>
          </p:cNvSpPr>
          <p:nvPr/>
        </p:nvSpPr>
        <p:spPr bwMode="auto">
          <a:xfrm>
            <a:off x="1676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0" name="Rectangle 43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1" name="Oval 46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322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282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23" name="Rectangle 42"/>
          <p:cNvSpPr>
            <a:spLocks noChangeArrowheads="1"/>
          </p:cNvSpPr>
          <p:nvPr/>
        </p:nvSpPr>
        <p:spPr bwMode="auto">
          <a:xfrm>
            <a:off x="2971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4" name="Rectangle 43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5" name="Oval 46"/>
          <p:cNvSpPr>
            <a:spLocks noChangeArrowheads="1"/>
          </p:cNvSpPr>
          <p:nvPr/>
        </p:nvSpPr>
        <p:spPr bwMode="auto"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326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5782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27" name="Rectangle 42"/>
          <p:cNvSpPr>
            <a:spLocks noChangeArrowheads="1"/>
          </p:cNvSpPr>
          <p:nvPr/>
        </p:nvSpPr>
        <p:spPr bwMode="auto">
          <a:xfrm>
            <a:off x="42672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8" name="Rectangle 43"/>
          <p:cNvSpPr>
            <a:spLocks noChangeArrowheads="1"/>
          </p:cNvSpPr>
          <p:nvPr/>
        </p:nvSpPr>
        <p:spPr bwMode="auto">
          <a:xfrm>
            <a:off x="47244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9" name="Oval 46"/>
          <p:cNvSpPr>
            <a:spLocks noChangeArrowheads="1"/>
          </p:cNvSpPr>
          <p:nvPr/>
        </p:nvSpPr>
        <p:spPr bwMode="auto">
          <a:xfrm>
            <a:off x="48006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330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8736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31" name="Rectangle 42"/>
          <p:cNvSpPr>
            <a:spLocks noChangeArrowheads="1"/>
          </p:cNvSpPr>
          <p:nvPr/>
        </p:nvSpPr>
        <p:spPr bwMode="auto">
          <a:xfrm>
            <a:off x="55626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32" name="Rectangle 43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33" name="Oval 46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34" name="74 - Ορθογώνιο"/>
          <p:cNvSpPr>
            <a:spLocks noChangeArrowheads="1"/>
          </p:cNvSpPr>
          <p:nvPr/>
        </p:nvSpPr>
        <p:spPr bwMode="auto">
          <a:xfrm>
            <a:off x="2286000" y="4049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sp>
        <p:nvSpPr>
          <p:cNvPr id="13335" name="75 - Ορθογώνιο"/>
          <p:cNvSpPr>
            <a:spLocks noChangeArrowheads="1"/>
          </p:cNvSpPr>
          <p:nvPr/>
        </p:nvSpPr>
        <p:spPr bwMode="auto">
          <a:xfrm>
            <a:off x="3276600" y="4038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3336" name="76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052093" y="43299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33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718594" y="43187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338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1690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39" name="Rectangle 42"/>
          <p:cNvSpPr>
            <a:spLocks noChangeArrowheads="1"/>
          </p:cNvSpPr>
          <p:nvPr/>
        </p:nvSpPr>
        <p:spPr bwMode="auto">
          <a:xfrm>
            <a:off x="68580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40" name="Rectangle 43"/>
          <p:cNvSpPr>
            <a:spLocks noChangeArrowheads="1"/>
          </p:cNvSpPr>
          <p:nvPr/>
        </p:nvSpPr>
        <p:spPr bwMode="auto">
          <a:xfrm>
            <a:off x="73152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41" name="Oval 46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14343" name="Rectangle 42"/>
          <p:cNvSpPr>
            <a:spLocks noChangeArrowheads="1"/>
          </p:cNvSpPr>
          <p:nvPr/>
        </p:nvSpPr>
        <p:spPr bwMode="auto">
          <a:xfrm>
            <a:off x="1676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4" name="Rectangle 43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Oval 46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346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282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347" name="Rectangle 42"/>
          <p:cNvSpPr>
            <a:spLocks noChangeArrowheads="1"/>
          </p:cNvSpPr>
          <p:nvPr/>
        </p:nvSpPr>
        <p:spPr bwMode="auto">
          <a:xfrm>
            <a:off x="2971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8" name="Rectangle 43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9" name="Oval 46"/>
          <p:cNvSpPr>
            <a:spLocks noChangeArrowheads="1"/>
          </p:cNvSpPr>
          <p:nvPr/>
        </p:nvSpPr>
        <p:spPr bwMode="auto"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350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5782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351" name="Rectangle 42"/>
          <p:cNvSpPr>
            <a:spLocks noChangeArrowheads="1"/>
          </p:cNvSpPr>
          <p:nvPr/>
        </p:nvSpPr>
        <p:spPr bwMode="auto">
          <a:xfrm>
            <a:off x="42672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2" name="Rectangle 43"/>
          <p:cNvSpPr>
            <a:spLocks noChangeArrowheads="1"/>
          </p:cNvSpPr>
          <p:nvPr/>
        </p:nvSpPr>
        <p:spPr bwMode="auto">
          <a:xfrm>
            <a:off x="47244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3" name="Oval 46"/>
          <p:cNvSpPr>
            <a:spLocks noChangeArrowheads="1"/>
          </p:cNvSpPr>
          <p:nvPr/>
        </p:nvSpPr>
        <p:spPr bwMode="auto">
          <a:xfrm>
            <a:off x="48006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354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8736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355" name="Rectangle 42"/>
          <p:cNvSpPr>
            <a:spLocks noChangeArrowheads="1"/>
          </p:cNvSpPr>
          <p:nvPr/>
        </p:nvSpPr>
        <p:spPr bwMode="auto">
          <a:xfrm>
            <a:off x="55626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6" name="Rectangle 43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7" name="Oval 46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8" name="74 - Ορθογώνιο"/>
          <p:cNvSpPr>
            <a:spLocks noChangeArrowheads="1"/>
          </p:cNvSpPr>
          <p:nvPr/>
        </p:nvSpPr>
        <p:spPr bwMode="auto">
          <a:xfrm>
            <a:off x="2286000" y="4049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sp>
        <p:nvSpPr>
          <p:cNvPr id="14359" name="75 - Ορθογώνιο"/>
          <p:cNvSpPr>
            <a:spLocks noChangeArrowheads="1"/>
          </p:cNvSpPr>
          <p:nvPr/>
        </p:nvSpPr>
        <p:spPr bwMode="auto">
          <a:xfrm>
            <a:off x="3276600" y="4038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4360" name="76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052093" y="43299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36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718594" y="43187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362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1690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363" name="Rectangle 42"/>
          <p:cNvSpPr>
            <a:spLocks noChangeArrowheads="1"/>
          </p:cNvSpPr>
          <p:nvPr/>
        </p:nvSpPr>
        <p:spPr bwMode="auto">
          <a:xfrm>
            <a:off x="68580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64" name="Rectangle 43"/>
          <p:cNvSpPr>
            <a:spLocks noChangeArrowheads="1"/>
          </p:cNvSpPr>
          <p:nvPr/>
        </p:nvSpPr>
        <p:spPr bwMode="auto">
          <a:xfrm>
            <a:off x="73152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65" name="Oval 46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66" name="29 - Ορθογώνιο"/>
          <p:cNvSpPr>
            <a:spLocks noChangeArrowheads="1"/>
          </p:cNvSpPr>
          <p:nvPr/>
        </p:nvSpPr>
        <p:spPr bwMode="auto">
          <a:xfrm>
            <a:off x="3657600" y="4811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14367" name="30 - Ευθύγραμμο βέλος σύνδεσης"/>
          <p:cNvCxnSpPr>
            <a:cxnSpLocks noChangeShapeType="1"/>
          </p:cNvCxnSpPr>
          <p:nvPr/>
        </p:nvCxnSpPr>
        <p:spPr bwMode="auto">
          <a:xfrm rot="10800000" flipH="1">
            <a:off x="4089400" y="4724400"/>
            <a:ext cx="1651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368" name="35 - Ορθογώνιο"/>
          <p:cNvSpPr>
            <a:spLocks noChangeArrowheads="1"/>
          </p:cNvSpPr>
          <p:nvPr/>
        </p:nvSpPr>
        <p:spPr bwMode="auto">
          <a:xfrm>
            <a:off x="4572000" y="5410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t = 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r>
              <a:rPr lang="en-US" dirty="0">
                <a:latin typeface="Calibri" pitchFamily="34" charset="0"/>
              </a:rPr>
              <a:t>;</a:t>
            </a:r>
            <a:r>
              <a:rPr lang="el-GR" dirty="0">
                <a:latin typeface="Calibri" pitchFamily="34" charset="0"/>
              </a:rPr>
              <a:t> </a:t>
            </a:r>
          </a:p>
        </p:txBody>
      </p: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14 - TextBox"/>
          <p:cNvSpPr txBox="1">
            <a:spLocks noChangeArrowheads="1"/>
          </p:cNvSpPr>
          <p:nvPr/>
        </p:nvSpPr>
        <p:spPr bwMode="auto">
          <a:xfrm>
            <a:off x="571500" y="3505200"/>
            <a:ext cx="3504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Διαγραφή του κόμβου</a:t>
            </a:r>
            <a:r>
              <a:rPr lang="en-US" dirty="0"/>
              <a:t> </a:t>
            </a:r>
            <a:r>
              <a:rPr lang="el-GR" dirty="0"/>
              <a:t>μετά </a:t>
            </a:r>
            <a:r>
              <a:rPr lang="el-GR" dirty="0" smtClean="0"/>
              <a:t>τον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15367" name="Rectangle 42"/>
          <p:cNvSpPr>
            <a:spLocks noChangeArrowheads="1"/>
          </p:cNvSpPr>
          <p:nvPr/>
        </p:nvSpPr>
        <p:spPr bwMode="auto">
          <a:xfrm>
            <a:off x="1676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8" name="Rectangle 43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9" name="Oval 46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370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282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371" name="Rectangle 42"/>
          <p:cNvSpPr>
            <a:spLocks noChangeArrowheads="1"/>
          </p:cNvSpPr>
          <p:nvPr/>
        </p:nvSpPr>
        <p:spPr bwMode="auto">
          <a:xfrm>
            <a:off x="2971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2" name="Rectangle 43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3" name="Oval 46"/>
          <p:cNvSpPr>
            <a:spLocks noChangeArrowheads="1"/>
          </p:cNvSpPr>
          <p:nvPr/>
        </p:nvSpPr>
        <p:spPr bwMode="auto"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4" name="Rectangle 42"/>
          <p:cNvSpPr>
            <a:spLocks noChangeArrowheads="1"/>
          </p:cNvSpPr>
          <p:nvPr/>
        </p:nvSpPr>
        <p:spPr bwMode="auto">
          <a:xfrm>
            <a:off x="42672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5" name="Rectangle 43"/>
          <p:cNvSpPr>
            <a:spLocks noChangeArrowheads="1"/>
          </p:cNvSpPr>
          <p:nvPr/>
        </p:nvSpPr>
        <p:spPr bwMode="auto">
          <a:xfrm>
            <a:off x="47244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6" name="Oval 46"/>
          <p:cNvSpPr>
            <a:spLocks noChangeArrowheads="1"/>
          </p:cNvSpPr>
          <p:nvPr/>
        </p:nvSpPr>
        <p:spPr bwMode="auto">
          <a:xfrm>
            <a:off x="48006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377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8736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378" name="Rectangle 42"/>
          <p:cNvSpPr>
            <a:spLocks noChangeArrowheads="1"/>
          </p:cNvSpPr>
          <p:nvPr/>
        </p:nvSpPr>
        <p:spPr bwMode="auto">
          <a:xfrm>
            <a:off x="55626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9" name="Rectangle 43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80" name="Oval 46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81" name="74 - Ορθογώνιο"/>
          <p:cNvSpPr>
            <a:spLocks noChangeArrowheads="1"/>
          </p:cNvSpPr>
          <p:nvPr/>
        </p:nvSpPr>
        <p:spPr bwMode="auto">
          <a:xfrm>
            <a:off x="2286000" y="4049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15382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718594" y="43187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383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1690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384" name="Rectangle 42"/>
          <p:cNvSpPr>
            <a:spLocks noChangeArrowheads="1"/>
          </p:cNvSpPr>
          <p:nvPr/>
        </p:nvSpPr>
        <p:spPr bwMode="auto">
          <a:xfrm>
            <a:off x="68580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85" name="Rectangle 43"/>
          <p:cNvSpPr>
            <a:spLocks noChangeArrowheads="1"/>
          </p:cNvSpPr>
          <p:nvPr/>
        </p:nvSpPr>
        <p:spPr bwMode="auto">
          <a:xfrm>
            <a:off x="73152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86" name="Oval 46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87" name="29 - Ορθογώνιο"/>
          <p:cNvSpPr>
            <a:spLocks noChangeArrowheads="1"/>
          </p:cNvSpPr>
          <p:nvPr/>
        </p:nvSpPr>
        <p:spPr bwMode="auto">
          <a:xfrm>
            <a:off x="3657600" y="4811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15388" name="30 - Ευθύγραμμο βέλος σύνδεσης"/>
          <p:cNvCxnSpPr>
            <a:cxnSpLocks noChangeShapeType="1"/>
          </p:cNvCxnSpPr>
          <p:nvPr/>
        </p:nvCxnSpPr>
        <p:spPr bwMode="auto">
          <a:xfrm rot="10800000" flipH="1">
            <a:off x="4089400" y="4724400"/>
            <a:ext cx="1651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389" name="31 - Ορθογώνιο"/>
          <p:cNvSpPr>
            <a:spLocks noChangeArrowheads="1"/>
          </p:cNvSpPr>
          <p:nvPr/>
        </p:nvSpPr>
        <p:spPr bwMode="auto">
          <a:xfrm>
            <a:off x="4572000" y="5410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t = 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r>
              <a:rPr lang="en-US" dirty="0">
                <a:latin typeface="Calibri" pitchFamily="34" charset="0"/>
              </a:rPr>
              <a:t>;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</a:rPr>
              <a:t>t.next</a:t>
            </a:r>
            <a:r>
              <a:rPr lang="en-US" dirty="0">
                <a:latin typeface="Calibri" pitchFamily="34" charset="0"/>
              </a:rPr>
              <a:t>; 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5390" name="31 - Shape"/>
          <p:cNvCxnSpPr>
            <a:cxnSpLocks noChangeShapeType="1"/>
            <a:stCxn id="15373" idx="7"/>
            <a:endCxn id="15378" idx="0"/>
          </p:cNvCxnSpPr>
          <p:nvPr/>
        </p:nvCxnSpPr>
        <p:spPr bwMode="auto">
          <a:xfrm rot="5400000" flipH="1" flipV="1">
            <a:off x="4637087" y="3429001"/>
            <a:ext cx="87313" cy="2220912"/>
          </a:xfrm>
          <a:prstGeom prst="bentConnector3">
            <a:avLst>
              <a:gd name="adj1" fmla="val 448907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14 - TextBox"/>
          <p:cNvSpPr txBox="1">
            <a:spLocks noChangeArrowheads="1"/>
          </p:cNvSpPr>
          <p:nvPr/>
        </p:nvSpPr>
        <p:spPr bwMode="auto">
          <a:xfrm>
            <a:off x="571500" y="3505200"/>
            <a:ext cx="3504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Διαγραφή του κόμβου</a:t>
            </a:r>
            <a:r>
              <a:rPr lang="en-US" dirty="0"/>
              <a:t> </a:t>
            </a:r>
            <a:r>
              <a:rPr lang="el-GR" dirty="0"/>
              <a:t>μετά </a:t>
            </a:r>
            <a:r>
              <a:rPr lang="el-GR" dirty="0" smtClean="0"/>
              <a:t>τον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14 - TextBox"/>
          <p:cNvSpPr txBox="1">
            <a:spLocks noChangeArrowheads="1"/>
          </p:cNvSpPr>
          <p:nvPr/>
        </p:nvSpPr>
        <p:spPr bwMode="auto">
          <a:xfrm>
            <a:off x="571500" y="3505200"/>
            <a:ext cx="3504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Διαγραφή του κόμβου</a:t>
            </a:r>
            <a:r>
              <a:rPr lang="en-US" dirty="0"/>
              <a:t> </a:t>
            </a:r>
            <a:r>
              <a:rPr lang="el-GR" dirty="0"/>
              <a:t>μετά </a:t>
            </a:r>
            <a:r>
              <a:rPr lang="el-GR" dirty="0" smtClean="0"/>
              <a:t>τον </a:t>
            </a:r>
            <a:r>
              <a:rPr lang="en-US" sz="2000" dirty="0">
                <a:latin typeface="Calibri" pitchFamily="34" charset="0"/>
                <a:cs typeface="Courier New" pitchFamily="49" charset="0"/>
              </a:rPr>
              <a:t>x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16764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Oval 46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2828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9718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Oval 46"/>
          <p:cNvSpPr>
            <a:spLocks noChangeArrowheads="1"/>
          </p:cNvSpPr>
          <p:nvPr/>
        </p:nvSpPr>
        <p:spPr bwMode="auto"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42672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47244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48006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0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8736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55626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74 - Ορθογώνιο"/>
          <p:cNvSpPr>
            <a:spLocks noChangeArrowheads="1"/>
          </p:cNvSpPr>
          <p:nvPr/>
        </p:nvSpPr>
        <p:spPr bwMode="auto">
          <a:xfrm>
            <a:off x="2286000" y="4049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718594" y="431879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169025" y="4608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6858000" y="4495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7315200" y="4495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31 - Ορθογώνιο"/>
          <p:cNvSpPr>
            <a:spLocks noChangeArrowheads="1"/>
          </p:cNvSpPr>
          <p:nvPr/>
        </p:nvSpPr>
        <p:spPr bwMode="auto">
          <a:xfrm>
            <a:off x="4572000" y="5410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next</a:t>
            </a:r>
            <a:r>
              <a:rPr lang="el-GR" dirty="0" smtClean="0">
                <a:latin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err="1" smtClean="0">
                <a:latin typeface="Calibri" pitchFamily="34" charset="0"/>
              </a:rPr>
              <a:t>next.next</a:t>
            </a:r>
            <a:r>
              <a:rPr lang="en-US" dirty="0" smtClean="0">
                <a:latin typeface="Calibri" pitchFamily="34" charset="0"/>
              </a:rPr>
              <a:t>; 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54" name="31 - Shape"/>
          <p:cNvCxnSpPr>
            <a:cxnSpLocks noChangeShapeType="1"/>
            <a:stCxn id="36" idx="7"/>
            <a:endCxn id="41" idx="0"/>
          </p:cNvCxnSpPr>
          <p:nvPr/>
        </p:nvCxnSpPr>
        <p:spPr bwMode="auto">
          <a:xfrm rot="5400000" flipH="1" flipV="1">
            <a:off x="4637087" y="3429001"/>
            <a:ext cx="87313" cy="2220912"/>
          </a:xfrm>
          <a:prstGeom prst="bentConnector3">
            <a:avLst>
              <a:gd name="adj1" fmla="val 448907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5" name="54 - TextBox"/>
          <p:cNvSpPr txBox="1"/>
          <p:nvPr/>
        </p:nvSpPr>
        <p:spPr>
          <a:xfrm>
            <a:off x="3200400" y="5410200"/>
            <a:ext cx="131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ή πιο απλά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17414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17415" name="28 - Έλλειψη"/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2</a:t>
            </a:r>
          </a:p>
        </p:txBody>
      </p:sp>
      <p:sp>
        <p:nvSpPr>
          <p:cNvPr id="17416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17417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17418" name="38 - Έλλειψη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5</a:t>
            </a:r>
          </a:p>
        </p:txBody>
      </p:sp>
      <p:sp>
        <p:nvSpPr>
          <p:cNvPr id="17419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17420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17421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17422" name="44 - Shape"/>
          <p:cNvCxnSpPr>
            <a:cxnSpLocks noChangeShapeType="1"/>
            <a:stCxn id="17420" idx="0"/>
            <a:endCxn id="17419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3" name="48 - Shape"/>
          <p:cNvCxnSpPr>
            <a:cxnSpLocks noChangeShapeType="1"/>
            <a:stCxn id="17421" idx="2"/>
            <a:endCxn id="17420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4" name="52 - Shape"/>
          <p:cNvCxnSpPr>
            <a:cxnSpLocks noChangeShapeType="1"/>
            <a:stCxn id="17421" idx="4"/>
            <a:endCxn id="17418" idx="2"/>
          </p:cNvCxnSpPr>
          <p:nvPr/>
        </p:nvCxnSpPr>
        <p:spPr bwMode="auto">
          <a:xfrm rot="16200000" flipH="1">
            <a:off x="3657600" y="5029200"/>
            <a:ext cx="228600" cy="5334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5" name="55 - Shape"/>
          <p:cNvCxnSpPr>
            <a:cxnSpLocks noChangeShapeType="1"/>
            <a:stCxn id="17419" idx="0"/>
            <a:endCxn id="17414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6" name="58 - Shape"/>
          <p:cNvCxnSpPr>
            <a:cxnSpLocks noChangeShapeType="1"/>
            <a:stCxn id="17416" idx="0"/>
            <a:endCxn id="17415" idx="6"/>
          </p:cNvCxnSpPr>
          <p:nvPr/>
        </p:nvCxnSpPr>
        <p:spPr bwMode="auto">
          <a:xfrm rot="16200000" flipV="1">
            <a:off x="49911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7" name="61 - Shape"/>
          <p:cNvCxnSpPr>
            <a:cxnSpLocks noChangeShapeType="1"/>
            <a:stCxn id="17417" idx="6"/>
            <a:endCxn id="17416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8" name="64 - Shape"/>
          <p:cNvCxnSpPr>
            <a:cxnSpLocks noChangeShapeType="1"/>
            <a:stCxn id="17418" idx="6"/>
            <a:endCxn id="17417" idx="4"/>
          </p:cNvCxnSpPr>
          <p:nvPr/>
        </p:nvCxnSpPr>
        <p:spPr bwMode="auto">
          <a:xfrm flipV="1">
            <a:off x="4343400" y="5181600"/>
            <a:ext cx="6096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9" name="67 - Shape"/>
          <p:cNvCxnSpPr>
            <a:cxnSpLocks noChangeShapeType="1"/>
            <a:stCxn id="17415" idx="0"/>
            <a:endCxn id="17414" idx="6"/>
          </p:cNvCxnSpPr>
          <p:nvPr/>
        </p:nvCxnSpPr>
        <p:spPr bwMode="auto">
          <a:xfrm rot="16200000" flipV="1">
            <a:off x="45339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30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17431" name="AutoShape 42"/>
          <p:cNvSpPr>
            <a:spLocks noChangeArrowheads="1"/>
          </p:cNvSpPr>
          <p:nvPr/>
        </p:nvSpPr>
        <p:spPr bwMode="auto">
          <a:xfrm rot="5400000">
            <a:off x="4044950" y="29749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32" name="85 - TextBox"/>
          <p:cNvSpPr txBox="1">
            <a:spLocks noChangeArrowheads="1"/>
          </p:cNvSpPr>
          <p:nvPr/>
        </p:nvSpPr>
        <p:spPr bwMode="auto">
          <a:xfrm>
            <a:off x="4343400" y="2819400"/>
            <a:ext cx="143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αρχική θέση</a:t>
            </a:r>
          </a:p>
        </p:txBody>
      </p:sp>
      <p:sp useBgFill="1">
        <p:nvSpPr>
          <p:cNvPr id="25" name="2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Πίνακες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1000" y="1828800"/>
            <a:ext cx="8458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 Σύνολο στοιχείων ιδίου τύπου </a:t>
            </a:r>
          </a:p>
          <a:p>
            <a:pPr algn="l">
              <a:lnSpc>
                <a:spcPts val="3000"/>
              </a:lnSpc>
            </a:pPr>
            <a:r>
              <a:rPr lang="el-GR" dirty="0" smtClean="0"/>
              <a:t>   Π.χ. πίνακας ακεραίων, πίνακας δεικτών σε ακέραιους, …</a:t>
            </a:r>
          </a:p>
          <a:p>
            <a:pPr algn="l">
              <a:lnSpc>
                <a:spcPts val="3000"/>
              </a:lnSpc>
            </a:pPr>
            <a:endParaRPr lang="el-GR" dirty="0" smtClean="0"/>
          </a:p>
          <a:p>
            <a:pPr algn="l">
              <a:lnSpc>
                <a:spcPts val="3000"/>
              </a:lnSpc>
            </a:pPr>
            <a:r>
              <a:rPr lang="el-GR" dirty="0" smtClean="0"/>
              <a:t>•  Συνεχόμενες θέσεις στη μνήμη</a:t>
            </a:r>
          </a:p>
          <a:p>
            <a:pPr algn="l">
              <a:lnSpc>
                <a:spcPts val="3000"/>
              </a:lnSpc>
            </a:pPr>
            <a:r>
              <a:rPr lang="el-GR" dirty="0" smtClean="0"/>
              <a:t>   Το </a:t>
            </a:r>
            <a:r>
              <a:rPr lang="en-US" dirty="0" err="1" smtClean="0"/>
              <a:t>i</a:t>
            </a:r>
            <a:r>
              <a:rPr lang="en-US" dirty="0" smtClean="0"/>
              <a:t>-o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l-GR" dirty="0" smtClean="0"/>
              <a:t>στοιχείο</a:t>
            </a:r>
            <a:r>
              <a:rPr lang="en-US" dirty="0" smtClean="0"/>
              <a:t>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Α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alibri" pitchFamily="34" charset="0"/>
                <a:cs typeface="Courier New" pitchFamily="49" charset="0"/>
              </a:rPr>
              <a:t>i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-1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] 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smtClean="0"/>
              <a:t>βρίσκεται στη θέση 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X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+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(i-1)*L</a:t>
            </a:r>
            <a:r>
              <a:rPr lang="en-US" dirty="0" smtClean="0">
                <a:latin typeface="+mn-lt"/>
                <a:cs typeface="Courier New" pitchFamily="49" charset="0"/>
              </a:rPr>
              <a:t>, </a:t>
            </a:r>
            <a:r>
              <a:rPr lang="el-GR" dirty="0" smtClean="0">
                <a:latin typeface="+mn-lt"/>
                <a:cs typeface="Courier New" pitchFamily="49" charset="0"/>
              </a:rPr>
              <a:t> όπου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Χ</a:t>
            </a:r>
            <a:r>
              <a:rPr lang="el-GR" dirty="0" smtClean="0">
                <a:latin typeface="+mn-lt"/>
                <a:cs typeface="Courier New" pitchFamily="49" charset="0"/>
              </a:rPr>
              <a:t>  η </a:t>
            </a:r>
          </a:p>
          <a:p>
            <a:pPr algn="l">
              <a:lnSpc>
                <a:spcPts val="3000"/>
              </a:lnSpc>
            </a:pPr>
            <a:r>
              <a:rPr lang="el-GR" dirty="0" smtClean="0">
                <a:latin typeface="+mn-lt"/>
                <a:cs typeface="Courier New" pitchFamily="49" charset="0"/>
              </a:rPr>
              <a:t>   θέση του πρώτου στοιχείου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Α[0]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και 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το μέγεθος του κάθε στοιχείου</a:t>
            </a: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3000"/>
              </a:lnSpc>
            </a:pPr>
            <a:endParaRPr lang="el-GR" dirty="0" smtClean="0"/>
          </a:p>
          <a:p>
            <a:pPr algn="l">
              <a:lnSpc>
                <a:spcPts val="3000"/>
              </a:lnSpc>
            </a:pPr>
            <a:r>
              <a:rPr lang="el-GR" dirty="0" smtClean="0"/>
              <a:t>•  Αναφορά με χρήση ακέραιου δείκτη</a:t>
            </a:r>
          </a:p>
          <a:p>
            <a:pPr algn="l">
              <a:lnSpc>
                <a:spcPts val="3000"/>
              </a:lnSpc>
            </a:pPr>
            <a:r>
              <a:rPr lang="el-GR" dirty="0" smtClean="0"/>
              <a:t>   Π.χ. ανάθεση τιμής στο 3</a:t>
            </a:r>
            <a:r>
              <a:rPr lang="el-GR" baseline="30000" dirty="0" smtClean="0"/>
              <a:t>ο</a:t>
            </a:r>
            <a:r>
              <a:rPr lang="el-GR" dirty="0" smtClean="0"/>
              <a:t> στοιχείο του πίνακα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Α[2]=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t;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57200" y="1371600"/>
            <a:ext cx="401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Πίνακας (</a:t>
            </a:r>
            <a:r>
              <a:rPr lang="en-US" dirty="0" smtClean="0"/>
              <a:t>array)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Α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με στοιχεία τύπου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T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18438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18439" name="28 - Έλλειψη"/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2</a:t>
            </a:r>
          </a:p>
        </p:txBody>
      </p:sp>
      <p:sp>
        <p:nvSpPr>
          <p:cNvPr id="18440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18441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18442" name="38 - Έλλειψη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5</a:t>
            </a:r>
          </a:p>
        </p:txBody>
      </p:sp>
      <p:sp>
        <p:nvSpPr>
          <p:cNvPr id="18443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18444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18445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18446" name="44 - Shape"/>
          <p:cNvCxnSpPr>
            <a:cxnSpLocks noChangeShapeType="1"/>
            <a:stCxn id="18444" idx="0"/>
            <a:endCxn id="18443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7" name="48 - Shape"/>
          <p:cNvCxnSpPr>
            <a:cxnSpLocks noChangeShapeType="1"/>
            <a:stCxn id="18445" idx="2"/>
            <a:endCxn id="18444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8" name="52 - Shape"/>
          <p:cNvCxnSpPr>
            <a:cxnSpLocks noChangeShapeType="1"/>
            <a:stCxn id="18445" idx="4"/>
            <a:endCxn id="18442" idx="2"/>
          </p:cNvCxnSpPr>
          <p:nvPr/>
        </p:nvCxnSpPr>
        <p:spPr bwMode="auto">
          <a:xfrm rot="16200000" flipH="1">
            <a:off x="3657600" y="5029200"/>
            <a:ext cx="228600" cy="5334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55 - Shape"/>
          <p:cNvCxnSpPr>
            <a:cxnSpLocks noChangeShapeType="1"/>
            <a:stCxn id="18443" idx="0"/>
            <a:endCxn id="18438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0" name="58 - Shape"/>
          <p:cNvCxnSpPr>
            <a:cxnSpLocks noChangeShapeType="1"/>
            <a:stCxn id="18440" idx="0"/>
            <a:endCxn id="18439" idx="6"/>
          </p:cNvCxnSpPr>
          <p:nvPr/>
        </p:nvCxnSpPr>
        <p:spPr bwMode="auto">
          <a:xfrm rot="16200000" flipV="1">
            <a:off x="49911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1" name="61 - Shape"/>
          <p:cNvCxnSpPr>
            <a:cxnSpLocks noChangeShapeType="1"/>
            <a:stCxn id="18441" idx="6"/>
            <a:endCxn id="18440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2" name="64 - Shape"/>
          <p:cNvCxnSpPr>
            <a:cxnSpLocks noChangeShapeType="1"/>
            <a:stCxn id="18442" idx="6"/>
            <a:endCxn id="18441" idx="4"/>
          </p:cNvCxnSpPr>
          <p:nvPr/>
        </p:nvCxnSpPr>
        <p:spPr bwMode="auto">
          <a:xfrm flipV="1">
            <a:off x="4343400" y="5181600"/>
            <a:ext cx="6096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3" name="67 - Shape"/>
          <p:cNvCxnSpPr>
            <a:cxnSpLocks noChangeShapeType="1"/>
            <a:stCxn id="18439" idx="0"/>
            <a:endCxn id="18438" idx="6"/>
          </p:cNvCxnSpPr>
          <p:nvPr/>
        </p:nvCxnSpPr>
        <p:spPr bwMode="auto">
          <a:xfrm rot="16200000" flipV="1">
            <a:off x="45339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4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18455" name="AutoShape 42"/>
          <p:cNvSpPr>
            <a:spLocks noChangeArrowheads="1"/>
          </p:cNvSpPr>
          <p:nvPr/>
        </p:nvSpPr>
        <p:spPr bwMode="auto">
          <a:xfrm rot="-5584606">
            <a:off x="4106863" y="57181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19462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19463" name="28 - Έλλειψη"/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2</a:t>
            </a:r>
          </a:p>
        </p:txBody>
      </p:sp>
      <p:sp>
        <p:nvSpPr>
          <p:cNvPr id="19464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19465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19466" name="38 - Έλλειψη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5</a:t>
            </a:r>
          </a:p>
        </p:txBody>
      </p:sp>
      <p:sp>
        <p:nvSpPr>
          <p:cNvPr id="19467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19468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19469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19470" name="44 - Shape"/>
          <p:cNvCxnSpPr>
            <a:cxnSpLocks noChangeShapeType="1"/>
            <a:stCxn id="19468" idx="0"/>
            <a:endCxn id="19467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48 - Shape"/>
          <p:cNvCxnSpPr>
            <a:cxnSpLocks noChangeShapeType="1"/>
            <a:stCxn id="19469" idx="2"/>
            <a:endCxn id="19468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52 - Shape"/>
          <p:cNvCxnSpPr>
            <a:cxnSpLocks noChangeShapeType="1"/>
            <a:stCxn id="19469" idx="4"/>
            <a:endCxn id="19466" idx="2"/>
          </p:cNvCxnSpPr>
          <p:nvPr/>
        </p:nvCxnSpPr>
        <p:spPr bwMode="auto">
          <a:xfrm rot="16200000" flipH="1">
            <a:off x="3657600" y="5029200"/>
            <a:ext cx="228600" cy="5334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55 - Shape"/>
          <p:cNvCxnSpPr>
            <a:cxnSpLocks noChangeShapeType="1"/>
            <a:stCxn id="19467" idx="0"/>
            <a:endCxn id="19462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58 - Shape"/>
          <p:cNvCxnSpPr>
            <a:cxnSpLocks noChangeShapeType="1"/>
            <a:stCxn id="19464" idx="0"/>
            <a:endCxn id="19463" idx="6"/>
          </p:cNvCxnSpPr>
          <p:nvPr/>
        </p:nvCxnSpPr>
        <p:spPr bwMode="auto">
          <a:xfrm rot="16200000" flipV="1">
            <a:off x="49911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61 - Shape"/>
          <p:cNvCxnSpPr>
            <a:cxnSpLocks noChangeShapeType="1"/>
            <a:stCxn id="19465" idx="6"/>
            <a:endCxn id="19464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6" name="64 - Shape"/>
          <p:cNvCxnSpPr>
            <a:cxnSpLocks noChangeShapeType="1"/>
            <a:stCxn id="19466" idx="6"/>
            <a:endCxn id="19465" idx="4"/>
          </p:cNvCxnSpPr>
          <p:nvPr/>
        </p:nvCxnSpPr>
        <p:spPr bwMode="auto">
          <a:xfrm flipV="1">
            <a:off x="4343400" y="5181600"/>
            <a:ext cx="6096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7" name="67 - Shape"/>
          <p:cNvCxnSpPr>
            <a:cxnSpLocks noChangeShapeType="1"/>
            <a:stCxn id="19463" idx="0"/>
            <a:endCxn id="19462" idx="6"/>
          </p:cNvCxnSpPr>
          <p:nvPr/>
        </p:nvCxnSpPr>
        <p:spPr bwMode="auto">
          <a:xfrm rot="16200000" flipV="1">
            <a:off x="45339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8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19479" name="AutoShape 42"/>
          <p:cNvSpPr>
            <a:spLocks noChangeArrowheads="1"/>
          </p:cNvSpPr>
          <p:nvPr/>
        </p:nvSpPr>
        <p:spPr bwMode="auto">
          <a:xfrm rot="-5584606">
            <a:off x="4106863" y="57181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0" name="Line 42"/>
          <p:cNvSpPr>
            <a:spLocks noChangeShapeType="1"/>
          </p:cNvSpPr>
          <p:nvPr/>
        </p:nvSpPr>
        <p:spPr bwMode="auto">
          <a:xfrm>
            <a:off x="4038600" y="52578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1" name="Line 43"/>
          <p:cNvSpPr>
            <a:spLocks noChangeShapeType="1"/>
          </p:cNvSpPr>
          <p:nvPr/>
        </p:nvSpPr>
        <p:spPr bwMode="auto">
          <a:xfrm flipH="1">
            <a:off x="4038600" y="52578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0486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0487" name="28 - Έλλειψη"/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2</a:t>
            </a:r>
          </a:p>
        </p:txBody>
      </p:sp>
      <p:sp>
        <p:nvSpPr>
          <p:cNvPr id="20488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0489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0490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20491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20492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0493" name="44 - Shape"/>
          <p:cNvCxnSpPr>
            <a:cxnSpLocks noChangeShapeType="1"/>
            <a:stCxn id="20491" idx="0"/>
            <a:endCxn id="20490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4" name="48 - Shape"/>
          <p:cNvCxnSpPr>
            <a:cxnSpLocks noChangeShapeType="1"/>
            <a:stCxn id="20492" idx="2"/>
            <a:endCxn id="20491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5" name="55 - Shape"/>
          <p:cNvCxnSpPr>
            <a:cxnSpLocks noChangeShapeType="1"/>
            <a:stCxn id="20490" idx="0"/>
            <a:endCxn id="20486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6" name="58 - Shape"/>
          <p:cNvCxnSpPr>
            <a:cxnSpLocks noChangeShapeType="1"/>
            <a:stCxn id="20488" idx="0"/>
            <a:endCxn id="20487" idx="6"/>
          </p:cNvCxnSpPr>
          <p:nvPr/>
        </p:nvCxnSpPr>
        <p:spPr bwMode="auto">
          <a:xfrm rot="16200000" flipV="1">
            <a:off x="49911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7" name="61 - Shape"/>
          <p:cNvCxnSpPr>
            <a:cxnSpLocks noChangeShapeType="1"/>
            <a:stCxn id="20489" idx="6"/>
            <a:endCxn id="20488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8" name="64 - Shape"/>
          <p:cNvCxnSpPr>
            <a:cxnSpLocks noChangeShapeType="1"/>
            <a:stCxn id="20492" idx="4"/>
            <a:endCxn id="20489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67 - Shape"/>
          <p:cNvCxnSpPr>
            <a:cxnSpLocks noChangeShapeType="1"/>
            <a:stCxn id="20487" idx="0"/>
            <a:endCxn id="20486" idx="6"/>
          </p:cNvCxnSpPr>
          <p:nvPr/>
        </p:nvCxnSpPr>
        <p:spPr bwMode="auto">
          <a:xfrm rot="16200000" flipV="1">
            <a:off x="45339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0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0501" name="AutoShape 42"/>
          <p:cNvSpPr>
            <a:spLocks noChangeArrowheads="1"/>
          </p:cNvSpPr>
          <p:nvPr/>
        </p:nvSpPr>
        <p:spPr bwMode="auto">
          <a:xfrm rot="-3278545">
            <a:off x="3132138" y="52609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1510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1511" name="28 - Έλλειψη"/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2</a:t>
            </a:r>
          </a:p>
        </p:txBody>
      </p:sp>
      <p:sp>
        <p:nvSpPr>
          <p:cNvPr id="21512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1513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1514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21515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21516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1517" name="44 - Shape"/>
          <p:cNvCxnSpPr>
            <a:cxnSpLocks noChangeShapeType="1"/>
            <a:stCxn id="21515" idx="0"/>
            <a:endCxn id="21514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8" name="48 - Shape"/>
          <p:cNvCxnSpPr>
            <a:cxnSpLocks noChangeShapeType="1"/>
            <a:stCxn id="21516" idx="2"/>
            <a:endCxn id="21515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9" name="55 - Shape"/>
          <p:cNvCxnSpPr>
            <a:cxnSpLocks noChangeShapeType="1"/>
            <a:stCxn id="21514" idx="0"/>
            <a:endCxn id="21510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0" name="58 - Shape"/>
          <p:cNvCxnSpPr>
            <a:cxnSpLocks noChangeShapeType="1"/>
            <a:stCxn id="21512" idx="0"/>
            <a:endCxn id="21511" idx="6"/>
          </p:cNvCxnSpPr>
          <p:nvPr/>
        </p:nvCxnSpPr>
        <p:spPr bwMode="auto">
          <a:xfrm rot="16200000" flipV="1">
            <a:off x="49911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1" name="61 - Shape"/>
          <p:cNvCxnSpPr>
            <a:cxnSpLocks noChangeShapeType="1"/>
            <a:stCxn id="21513" idx="6"/>
            <a:endCxn id="21512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2" name="64 - Shape"/>
          <p:cNvCxnSpPr>
            <a:cxnSpLocks noChangeShapeType="1"/>
            <a:stCxn id="21516" idx="4"/>
            <a:endCxn id="21513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3" name="67 - Shape"/>
          <p:cNvCxnSpPr>
            <a:cxnSpLocks noChangeShapeType="1"/>
            <a:stCxn id="21511" idx="0"/>
            <a:endCxn id="21510" idx="6"/>
          </p:cNvCxnSpPr>
          <p:nvPr/>
        </p:nvCxnSpPr>
        <p:spPr bwMode="auto">
          <a:xfrm rot="16200000" flipV="1">
            <a:off x="45339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4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1525" name="AutoShape 42"/>
          <p:cNvSpPr>
            <a:spLocks noChangeArrowheads="1"/>
          </p:cNvSpPr>
          <p:nvPr/>
        </p:nvSpPr>
        <p:spPr bwMode="auto">
          <a:xfrm rot="7863289">
            <a:off x="5110163" y="34417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2534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2535" name="28 - Έλλειψη"/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2</a:t>
            </a:r>
          </a:p>
        </p:txBody>
      </p:sp>
      <p:sp>
        <p:nvSpPr>
          <p:cNvPr id="22536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2537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2538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22539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22540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2541" name="44 - Shape"/>
          <p:cNvCxnSpPr>
            <a:cxnSpLocks noChangeShapeType="1"/>
            <a:stCxn id="22539" idx="0"/>
            <a:endCxn id="22538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2" name="48 - Shape"/>
          <p:cNvCxnSpPr>
            <a:cxnSpLocks noChangeShapeType="1"/>
            <a:stCxn id="22540" idx="2"/>
            <a:endCxn id="22539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3" name="55 - Shape"/>
          <p:cNvCxnSpPr>
            <a:cxnSpLocks noChangeShapeType="1"/>
            <a:stCxn id="22538" idx="0"/>
            <a:endCxn id="22534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4" name="58 - Shape"/>
          <p:cNvCxnSpPr>
            <a:cxnSpLocks noChangeShapeType="1"/>
            <a:stCxn id="22536" idx="0"/>
            <a:endCxn id="22535" idx="6"/>
          </p:cNvCxnSpPr>
          <p:nvPr/>
        </p:nvCxnSpPr>
        <p:spPr bwMode="auto">
          <a:xfrm rot="16200000" flipV="1">
            <a:off x="49911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5" name="61 - Shape"/>
          <p:cNvCxnSpPr>
            <a:cxnSpLocks noChangeShapeType="1"/>
            <a:stCxn id="22537" idx="6"/>
            <a:endCxn id="22536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6" name="64 - Shape"/>
          <p:cNvCxnSpPr>
            <a:cxnSpLocks noChangeShapeType="1"/>
            <a:stCxn id="22540" idx="4"/>
            <a:endCxn id="22537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7" name="67 - Shape"/>
          <p:cNvCxnSpPr>
            <a:cxnSpLocks noChangeShapeType="1"/>
            <a:stCxn id="22535" idx="0"/>
            <a:endCxn id="22534" idx="6"/>
          </p:cNvCxnSpPr>
          <p:nvPr/>
        </p:nvCxnSpPr>
        <p:spPr bwMode="auto">
          <a:xfrm rot="16200000" flipV="1">
            <a:off x="45339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8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2549" name="Line 42"/>
          <p:cNvSpPr>
            <a:spLocks noChangeShapeType="1"/>
          </p:cNvSpPr>
          <p:nvPr/>
        </p:nvSpPr>
        <p:spPr bwMode="auto">
          <a:xfrm>
            <a:off x="4800600" y="3657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0" name="Line 43"/>
          <p:cNvSpPr>
            <a:spLocks noChangeShapeType="1"/>
          </p:cNvSpPr>
          <p:nvPr/>
        </p:nvSpPr>
        <p:spPr bwMode="auto">
          <a:xfrm flipH="1">
            <a:off x="4800600" y="3657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1" name="AutoShape 42"/>
          <p:cNvSpPr>
            <a:spLocks noChangeArrowheads="1"/>
          </p:cNvSpPr>
          <p:nvPr/>
        </p:nvSpPr>
        <p:spPr bwMode="auto">
          <a:xfrm rot="7863289">
            <a:off x="5110163" y="34417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3558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3559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3560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3561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23562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23563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3564" name="44 - Shape"/>
          <p:cNvCxnSpPr>
            <a:cxnSpLocks noChangeShapeType="1"/>
            <a:stCxn id="23562" idx="0"/>
            <a:endCxn id="23561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5" name="48 - Shape"/>
          <p:cNvCxnSpPr>
            <a:cxnSpLocks noChangeShapeType="1"/>
            <a:stCxn id="23563" idx="2"/>
            <a:endCxn id="23562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55 - Shape"/>
          <p:cNvCxnSpPr>
            <a:cxnSpLocks noChangeShapeType="1"/>
            <a:stCxn id="23561" idx="0"/>
            <a:endCxn id="23558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7" name="58 - Shape"/>
          <p:cNvCxnSpPr>
            <a:cxnSpLocks noChangeShapeType="1"/>
            <a:stCxn id="23559" idx="0"/>
            <a:endCxn id="23558" idx="6"/>
          </p:cNvCxnSpPr>
          <p:nvPr/>
        </p:nvCxnSpPr>
        <p:spPr bwMode="auto">
          <a:xfrm rot="16200000" flipV="1">
            <a:off x="44196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8" name="61 - Shape"/>
          <p:cNvCxnSpPr>
            <a:cxnSpLocks noChangeShapeType="1"/>
            <a:stCxn id="23560" idx="6"/>
            <a:endCxn id="23559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64 - Shape"/>
          <p:cNvCxnSpPr>
            <a:cxnSpLocks noChangeShapeType="1"/>
            <a:stCxn id="23563" idx="4"/>
            <a:endCxn id="23560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0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3571" name="AutoShape 42"/>
          <p:cNvSpPr>
            <a:spLocks noChangeArrowheads="1"/>
          </p:cNvSpPr>
          <p:nvPr/>
        </p:nvSpPr>
        <p:spPr bwMode="auto">
          <a:xfrm rot="7863289">
            <a:off x="5414963" y="40513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4582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4583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4584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4585" name="39 - Έλλειψη"/>
          <p:cNvSpPr>
            <a:spLocks noChangeArrowheads="1"/>
          </p:cNvSpPr>
          <p:nvPr/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8</a:t>
            </a:r>
          </a:p>
        </p:txBody>
      </p:sp>
      <p:sp>
        <p:nvSpPr>
          <p:cNvPr id="24586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24587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4588" name="44 - Shape"/>
          <p:cNvCxnSpPr>
            <a:cxnSpLocks noChangeShapeType="1"/>
            <a:stCxn id="24586" idx="0"/>
            <a:endCxn id="24585" idx="2"/>
          </p:cNvCxnSpPr>
          <p:nvPr/>
        </p:nvCxnSpPr>
        <p:spPr bwMode="auto">
          <a:xfrm rot="5400000" flipH="1" flipV="1">
            <a:off x="2933700" y="3924300"/>
            <a:ext cx="457200" cy="228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9" name="48 - Shape"/>
          <p:cNvCxnSpPr>
            <a:cxnSpLocks noChangeShapeType="1"/>
            <a:stCxn id="24587" idx="2"/>
            <a:endCxn id="24586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0" name="55 - Shape"/>
          <p:cNvCxnSpPr>
            <a:cxnSpLocks noChangeShapeType="1"/>
            <a:stCxn id="24585" idx="0"/>
            <a:endCxn id="24582" idx="2"/>
          </p:cNvCxnSpPr>
          <p:nvPr/>
        </p:nvCxnSpPr>
        <p:spPr bwMode="auto">
          <a:xfrm rot="5400000" flipH="1" flipV="1">
            <a:off x="3619500" y="3238500"/>
            <a:ext cx="228600" cy="609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1" name="58 - Shape"/>
          <p:cNvCxnSpPr>
            <a:cxnSpLocks noChangeShapeType="1"/>
            <a:stCxn id="24583" idx="0"/>
            <a:endCxn id="24582" idx="6"/>
          </p:cNvCxnSpPr>
          <p:nvPr/>
        </p:nvCxnSpPr>
        <p:spPr bwMode="auto">
          <a:xfrm rot="16200000" flipV="1">
            <a:off x="44196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2" name="61 - Shape"/>
          <p:cNvCxnSpPr>
            <a:cxnSpLocks noChangeShapeType="1"/>
            <a:stCxn id="24584" idx="6"/>
            <a:endCxn id="24583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3" name="64 - Shape"/>
          <p:cNvCxnSpPr>
            <a:cxnSpLocks noChangeShapeType="1"/>
            <a:stCxn id="24587" idx="4"/>
            <a:endCxn id="24584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4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4595" name="AutoShape 42"/>
          <p:cNvSpPr>
            <a:spLocks noChangeArrowheads="1"/>
          </p:cNvSpPr>
          <p:nvPr/>
        </p:nvSpPr>
        <p:spPr bwMode="auto">
          <a:xfrm rot="2524956">
            <a:off x="2982913" y="35115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6" name="Line 42"/>
          <p:cNvSpPr>
            <a:spLocks noChangeShapeType="1"/>
          </p:cNvSpPr>
          <p:nvPr/>
        </p:nvSpPr>
        <p:spPr bwMode="auto">
          <a:xfrm>
            <a:off x="3276600" y="3657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Line 43"/>
          <p:cNvSpPr>
            <a:spLocks noChangeShapeType="1"/>
          </p:cNvSpPr>
          <p:nvPr/>
        </p:nvSpPr>
        <p:spPr bwMode="auto">
          <a:xfrm flipH="1">
            <a:off x="3276600" y="3657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5606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5607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5608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5609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25610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5611" name="44 - Shape"/>
          <p:cNvCxnSpPr>
            <a:cxnSpLocks noChangeShapeType="1"/>
            <a:stCxn id="25609" idx="0"/>
            <a:endCxn id="25606" idx="2"/>
          </p:cNvCxnSpPr>
          <p:nvPr/>
        </p:nvCxnSpPr>
        <p:spPr bwMode="auto">
          <a:xfrm rot="5400000" flipH="1" flipV="1">
            <a:off x="31242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2" name="48 - Shape"/>
          <p:cNvCxnSpPr>
            <a:cxnSpLocks noChangeShapeType="1"/>
            <a:stCxn id="25610" idx="2"/>
            <a:endCxn id="25609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3" name="58 - Shape"/>
          <p:cNvCxnSpPr>
            <a:cxnSpLocks noChangeShapeType="1"/>
            <a:stCxn id="25607" idx="0"/>
            <a:endCxn id="25606" idx="6"/>
          </p:cNvCxnSpPr>
          <p:nvPr/>
        </p:nvCxnSpPr>
        <p:spPr bwMode="auto">
          <a:xfrm rot="16200000" flipV="1">
            <a:off x="44196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4" name="61 - Shape"/>
          <p:cNvCxnSpPr>
            <a:cxnSpLocks noChangeShapeType="1"/>
            <a:stCxn id="25608" idx="6"/>
            <a:endCxn id="25607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5" name="64 - Shape"/>
          <p:cNvCxnSpPr>
            <a:cxnSpLocks noChangeShapeType="1"/>
            <a:stCxn id="25610" idx="4"/>
            <a:endCxn id="25608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6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5617" name="AutoShape 42"/>
          <p:cNvSpPr>
            <a:spLocks noChangeArrowheads="1"/>
          </p:cNvSpPr>
          <p:nvPr/>
        </p:nvSpPr>
        <p:spPr bwMode="auto">
          <a:xfrm rot="5043882">
            <a:off x="3978275" y="29781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6630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6631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6632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6633" name="40 - Έλλειψη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7</a:t>
            </a:r>
          </a:p>
        </p:txBody>
      </p:sp>
      <p:sp>
        <p:nvSpPr>
          <p:cNvPr id="26634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6635" name="44 - Shape"/>
          <p:cNvCxnSpPr>
            <a:cxnSpLocks noChangeShapeType="1"/>
            <a:stCxn id="26633" idx="0"/>
            <a:endCxn id="26630" idx="2"/>
          </p:cNvCxnSpPr>
          <p:nvPr/>
        </p:nvCxnSpPr>
        <p:spPr bwMode="auto">
          <a:xfrm rot="5400000" flipH="1" flipV="1">
            <a:off x="31242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6" name="48 - Shape"/>
          <p:cNvCxnSpPr>
            <a:cxnSpLocks noChangeShapeType="1"/>
            <a:stCxn id="26634" idx="2"/>
            <a:endCxn id="26633" idx="4"/>
          </p:cNvCxnSpPr>
          <p:nvPr/>
        </p:nvCxnSpPr>
        <p:spPr bwMode="auto">
          <a:xfrm rot="10800000">
            <a:off x="3048000" y="4572000"/>
            <a:ext cx="3048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7" name="58 - Shape"/>
          <p:cNvCxnSpPr>
            <a:cxnSpLocks noChangeShapeType="1"/>
            <a:stCxn id="26631" idx="0"/>
            <a:endCxn id="26630" idx="6"/>
          </p:cNvCxnSpPr>
          <p:nvPr/>
        </p:nvCxnSpPr>
        <p:spPr bwMode="auto">
          <a:xfrm rot="16200000" flipV="1">
            <a:off x="44196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8" name="61 - Shape"/>
          <p:cNvCxnSpPr>
            <a:cxnSpLocks noChangeShapeType="1"/>
            <a:stCxn id="26632" idx="6"/>
            <a:endCxn id="26631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9" name="64 - Shape"/>
          <p:cNvCxnSpPr>
            <a:cxnSpLocks noChangeShapeType="1"/>
            <a:stCxn id="26634" idx="4"/>
            <a:endCxn id="26632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0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6641" name="AutoShape 42"/>
          <p:cNvSpPr>
            <a:spLocks noChangeArrowheads="1"/>
          </p:cNvSpPr>
          <p:nvPr/>
        </p:nvSpPr>
        <p:spPr bwMode="auto">
          <a:xfrm>
            <a:off x="2438400" y="43497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2" name="Line 42"/>
          <p:cNvSpPr>
            <a:spLocks noChangeShapeType="1"/>
          </p:cNvSpPr>
          <p:nvPr/>
        </p:nvSpPr>
        <p:spPr bwMode="auto">
          <a:xfrm>
            <a:off x="2895600" y="42672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3" name="Line 43"/>
          <p:cNvSpPr>
            <a:spLocks noChangeShapeType="1"/>
          </p:cNvSpPr>
          <p:nvPr/>
        </p:nvSpPr>
        <p:spPr bwMode="auto">
          <a:xfrm flipH="1">
            <a:off x="2895600" y="42672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7654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7655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7656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7657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7658" name="44 - Shape"/>
          <p:cNvCxnSpPr>
            <a:cxnSpLocks noChangeShapeType="1"/>
            <a:stCxn id="27657" idx="2"/>
            <a:endCxn id="27654" idx="2"/>
          </p:cNvCxnSpPr>
          <p:nvPr/>
        </p:nvCxnSpPr>
        <p:spPr bwMode="auto">
          <a:xfrm rot="10800000" flipH="1">
            <a:off x="3352800" y="3429000"/>
            <a:ext cx="685800" cy="1600200"/>
          </a:xfrm>
          <a:prstGeom prst="curvedConnector3">
            <a:avLst>
              <a:gd name="adj1" fmla="val -541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9" name="58 - Shape"/>
          <p:cNvCxnSpPr>
            <a:cxnSpLocks noChangeShapeType="1"/>
            <a:stCxn id="27655" idx="0"/>
            <a:endCxn id="27654" idx="6"/>
          </p:cNvCxnSpPr>
          <p:nvPr/>
        </p:nvCxnSpPr>
        <p:spPr bwMode="auto">
          <a:xfrm rot="16200000" flipV="1">
            <a:off x="44196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0" name="61 - Shape"/>
          <p:cNvCxnSpPr>
            <a:cxnSpLocks noChangeShapeType="1"/>
            <a:stCxn id="27656" idx="6"/>
            <a:endCxn id="27655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1" name="64 - Shape"/>
          <p:cNvCxnSpPr>
            <a:cxnSpLocks noChangeShapeType="1"/>
            <a:stCxn id="27657" idx="4"/>
            <a:endCxn id="27656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2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7663" name="AutoShape 42"/>
          <p:cNvSpPr>
            <a:spLocks noChangeArrowheads="1"/>
          </p:cNvSpPr>
          <p:nvPr/>
        </p:nvSpPr>
        <p:spPr bwMode="auto">
          <a:xfrm rot="5400000">
            <a:off x="4038600" y="2971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Πίνακες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b="1" kern="0" dirty="0">
                <a:latin typeface="+mn-lt"/>
                <a:cs typeface="+mn-cs"/>
              </a:rPr>
              <a:t>Πίνακες στη </a:t>
            </a:r>
            <a:r>
              <a:rPr lang="en-US" b="1" kern="0" dirty="0" smtClean="0">
                <a:latin typeface="Calibri" pitchFamily="34" charset="0"/>
                <a:cs typeface="Courier New" pitchFamily="49" charset="0"/>
              </a:rPr>
              <a:t>Java</a:t>
            </a:r>
            <a:endParaRPr lang="en-US" b="1" kern="0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100" name="17 - TextBox"/>
          <p:cNvSpPr txBox="1">
            <a:spLocks noChangeArrowheads="1"/>
          </p:cNvSpPr>
          <p:nvPr/>
        </p:nvSpPr>
        <p:spPr bwMode="auto">
          <a:xfrm>
            <a:off x="1874838" y="2514600"/>
            <a:ext cx="2860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[] A = { 1, 1, 2, 0, 5, 8 };</a:t>
            </a:r>
            <a:endParaRPr lang="el-GR" sz="2000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19" name="Rectangle 42"/>
          <p:cNvSpPr txBox="1">
            <a:spLocks noChangeArrowheads="1"/>
          </p:cNvSpPr>
          <p:nvPr/>
        </p:nvSpPr>
        <p:spPr bwMode="auto">
          <a:xfrm>
            <a:off x="533400" y="1981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Στατική κατανομή μνήμης</a:t>
            </a: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 bwMode="auto">
          <a:xfrm>
            <a:off x="533400" y="3352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Δυναμική κατανομή </a:t>
            </a:r>
            <a:r>
              <a:rPr lang="el-GR" kern="0" dirty="0" smtClean="0">
                <a:latin typeface="+mn-lt"/>
                <a:cs typeface="+mn-cs"/>
              </a:rPr>
              <a:t>μνήμης</a:t>
            </a:r>
            <a:r>
              <a:rPr lang="en-US" kern="0" dirty="0" smtClean="0">
                <a:latin typeface="+mn-lt"/>
                <a:cs typeface="+mn-cs"/>
              </a:rPr>
              <a:t> </a:t>
            </a: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17 - TextBox"/>
          <p:cNvSpPr txBox="1">
            <a:spLocks noChangeArrowheads="1"/>
          </p:cNvSpPr>
          <p:nvPr/>
        </p:nvSpPr>
        <p:spPr bwMode="auto">
          <a:xfrm>
            <a:off x="1876802" y="3962400"/>
            <a:ext cx="2390398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[] A;</a:t>
            </a:r>
            <a:endParaRPr lang="el-GR" sz="2000" dirty="0" smtClean="0">
              <a:latin typeface="Calibri" pitchFamily="34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</a:pP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Α =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new 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 [N];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33400" y="5193268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ή πιο σύντομα</a:t>
            </a:r>
            <a:endParaRPr lang="el-GR" dirty="0"/>
          </a:p>
        </p:txBody>
      </p:sp>
      <p:sp>
        <p:nvSpPr>
          <p:cNvPr id="11" name="17 - TextBox"/>
          <p:cNvSpPr txBox="1">
            <a:spLocks noChangeArrowheads="1"/>
          </p:cNvSpPr>
          <p:nvPr/>
        </p:nvSpPr>
        <p:spPr bwMode="auto">
          <a:xfrm>
            <a:off x="1876802" y="5666522"/>
            <a:ext cx="3380998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[] A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 =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new 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 [N];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4419600" y="4193818"/>
            <a:ext cx="4495800" cy="75918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Η δέσμευση μνήμης γίνεται κατά το χρόνο εκτέλεσης, όταν η τιμή του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N</a:t>
            </a:r>
            <a:r>
              <a:rPr lang="en-US" dirty="0" smtClean="0"/>
              <a:t> </a:t>
            </a:r>
            <a:r>
              <a:rPr lang="el-GR" dirty="0" smtClean="0"/>
              <a:t>είναι γνωστή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8678" name="27 - Έλλειψη"/>
          <p:cNvSpPr>
            <a:spLocks noChangeArrowheads="1"/>
          </p:cNvSpPr>
          <p:nvPr/>
        </p:nvSpPr>
        <p:spPr bwMode="auto">
          <a:xfrm>
            <a:off x="4038600" y="32766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1</a:t>
            </a:r>
          </a:p>
        </p:txBody>
      </p:sp>
      <p:sp>
        <p:nvSpPr>
          <p:cNvPr id="28679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8680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8681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8682" name="44 - Shape"/>
          <p:cNvCxnSpPr>
            <a:cxnSpLocks noChangeShapeType="1"/>
            <a:stCxn id="28681" idx="2"/>
            <a:endCxn id="28678" idx="2"/>
          </p:cNvCxnSpPr>
          <p:nvPr/>
        </p:nvCxnSpPr>
        <p:spPr bwMode="auto">
          <a:xfrm rot="10800000" flipH="1">
            <a:off x="3352800" y="3429000"/>
            <a:ext cx="685800" cy="1600200"/>
          </a:xfrm>
          <a:prstGeom prst="curvedConnector3">
            <a:avLst>
              <a:gd name="adj1" fmla="val -541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3" name="58 - Shape"/>
          <p:cNvCxnSpPr>
            <a:cxnSpLocks noChangeShapeType="1"/>
            <a:stCxn id="28679" idx="0"/>
            <a:endCxn id="28678" idx="6"/>
          </p:cNvCxnSpPr>
          <p:nvPr/>
        </p:nvCxnSpPr>
        <p:spPr bwMode="auto">
          <a:xfrm rot="16200000" flipV="1">
            <a:off x="4419600" y="3352800"/>
            <a:ext cx="838200" cy="9906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4" name="61 - Shape"/>
          <p:cNvCxnSpPr>
            <a:cxnSpLocks noChangeShapeType="1"/>
            <a:stCxn id="28680" idx="6"/>
            <a:endCxn id="28679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5" name="64 - Shape"/>
          <p:cNvCxnSpPr>
            <a:cxnSpLocks noChangeShapeType="1"/>
            <a:stCxn id="28681" idx="4"/>
            <a:endCxn id="28680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6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8687" name="AutoShape 42"/>
          <p:cNvSpPr>
            <a:spLocks noChangeArrowheads="1"/>
          </p:cNvSpPr>
          <p:nvPr/>
        </p:nvSpPr>
        <p:spPr bwMode="auto">
          <a:xfrm rot="5400000">
            <a:off x="4038600" y="2971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8" name="Line 42"/>
          <p:cNvSpPr>
            <a:spLocks noChangeShapeType="1"/>
          </p:cNvSpPr>
          <p:nvPr/>
        </p:nvSpPr>
        <p:spPr bwMode="auto">
          <a:xfrm>
            <a:off x="4038600" y="32004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9" name="Line 43"/>
          <p:cNvSpPr>
            <a:spLocks noChangeShapeType="1"/>
          </p:cNvSpPr>
          <p:nvPr/>
        </p:nvSpPr>
        <p:spPr bwMode="auto">
          <a:xfrm flipH="1">
            <a:off x="4038600" y="32004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29702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29703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29704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29705" name="44 - Shape"/>
          <p:cNvCxnSpPr>
            <a:cxnSpLocks noChangeShapeType="1"/>
            <a:stCxn id="29704" idx="2"/>
            <a:endCxn id="29702" idx="0"/>
          </p:cNvCxnSpPr>
          <p:nvPr/>
        </p:nvCxnSpPr>
        <p:spPr bwMode="auto">
          <a:xfrm rot="10800000" flipH="1">
            <a:off x="3352800" y="4267200"/>
            <a:ext cx="1981200" cy="762000"/>
          </a:xfrm>
          <a:prstGeom prst="curvedConnector4">
            <a:avLst>
              <a:gd name="adj1" fmla="val -11537"/>
              <a:gd name="adj2" fmla="val 22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6" name="61 - Shape"/>
          <p:cNvCxnSpPr>
            <a:cxnSpLocks noChangeShapeType="1"/>
            <a:stCxn id="29703" idx="6"/>
            <a:endCxn id="29702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7" name="64 - Shape"/>
          <p:cNvCxnSpPr>
            <a:cxnSpLocks noChangeShapeType="1"/>
            <a:stCxn id="29704" idx="4"/>
            <a:endCxn id="29703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8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29709" name="AutoShape 42"/>
          <p:cNvSpPr>
            <a:spLocks noChangeArrowheads="1"/>
          </p:cNvSpPr>
          <p:nvPr/>
        </p:nvSpPr>
        <p:spPr bwMode="auto">
          <a:xfrm rot="10800000">
            <a:off x="5562600" y="4343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30726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30727" name="37 - Έλλειψη"/>
          <p:cNvSpPr>
            <a:spLocks noChangeArrowheads="1"/>
          </p:cNvSpPr>
          <p:nvPr/>
        </p:nvSpPr>
        <p:spPr bwMode="auto">
          <a:xfrm>
            <a:off x="48006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4</a:t>
            </a:r>
          </a:p>
        </p:txBody>
      </p:sp>
      <p:sp>
        <p:nvSpPr>
          <p:cNvPr id="30728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30729" name="44 - Shape"/>
          <p:cNvCxnSpPr>
            <a:cxnSpLocks noChangeShapeType="1"/>
            <a:stCxn id="30728" idx="2"/>
            <a:endCxn id="30726" idx="0"/>
          </p:cNvCxnSpPr>
          <p:nvPr/>
        </p:nvCxnSpPr>
        <p:spPr bwMode="auto">
          <a:xfrm rot="10800000" flipH="1">
            <a:off x="3352800" y="4267200"/>
            <a:ext cx="1981200" cy="762000"/>
          </a:xfrm>
          <a:prstGeom prst="curvedConnector4">
            <a:avLst>
              <a:gd name="adj1" fmla="val -11537"/>
              <a:gd name="adj2" fmla="val 22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0" name="61 - Shape"/>
          <p:cNvCxnSpPr>
            <a:cxnSpLocks noChangeShapeType="1"/>
            <a:stCxn id="30727" idx="6"/>
            <a:endCxn id="30726" idx="4"/>
          </p:cNvCxnSpPr>
          <p:nvPr/>
        </p:nvCxnSpPr>
        <p:spPr bwMode="auto">
          <a:xfrm flipV="1">
            <a:off x="5105400" y="4572000"/>
            <a:ext cx="228600" cy="4572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1" name="64 - Shape"/>
          <p:cNvCxnSpPr>
            <a:cxnSpLocks noChangeShapeType="1"/>
            <a:stCxn id="30728" idx="4"/>
            <a:endCxn id="30727" idx="4"/>
          </p:cNvCxnSpPr>
          <p:nvPr/>
        </p:nvCxnSpPr>
        <p:spPr bwMode="auto">
          <a:xfrm rot="16200000" flipH="1">
            <a:off x="4229100" y="4457701"/>
            <a:ext cx="3175" cy="1447800"/>
          </a:xfrm>
          <a:prstGeom prst="curved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2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30733" name="AutoShape 42"/>
          <p:cNvSpPr>
            <a:spLocks noChangeArrowheads="1"/>
          </p:cNvSpPr>
          <p:nvPr/>
        </p:nvSpPr>
        <p:spPr bwMode="auto">
          <a:xfrm rot="-8152709">
            <a:off x="5114925" y="526573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4" name="Line 42"/>
          <p:cNvSpPr>
            <a:spLocks noChangeShapeType="1"/>
          </p:cNvSpPr>
          <p:nvPr/>
        </p:nvSpPr>
        <p:spPr bwMode="auto">
          <a:xfrm>
            <a:off x="4800600" y="4800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5" name="Line 43"/>
          <p:cNvSpPr>
            <a:spLocks noChangeShapeType="1"/>
          </p:cNvSpPr>
          <p:nvPr/>
        </p:nvSpPr>
        <p:spPr bwMode="auto">
          <a:xfrm flipH="1">
            <a:off x="4800600" y="4800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31750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31751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31752" name="44 - Shape"/>
          <p:cNvCxnSpPr>
            <a:cxnSpLocks noChangeShapeType="1"/>
            <a:stCxn id="31751" idx="2"/>
            <a:endCxn id="31750" idx="0"/>
          </p:cNvCxnSpPr>
          <p:nvPr/>
        </p:nvCxnSpPr>
        <p:spPr bwMode="auto">
          <a:xfrm rot="10800000" flipH="1">
            <a:off x="3352800" y="4267200"/>
            <a:ext cx="1981200" cy="762000"/>
          </a:xfrm>
          <a:prstGeom prst="curvedConnector4">
            <a:avLst>
              <a:gd name="adj1" fmla="val -11537"/>
              <a:gd name="adj2" fmla="val 22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3" name="64 - Shape"/>
          <p:cNvCxnSpPr>
            <a:cxnSpLocks noChangeShapeType="1"/>
            <a:stCxn id="31751" idx="4"/>
            <a:endCxn id="31750" idx="4"/>
          </p:cNvCxnSpPr>
          <p:nvPr/>
        </p:nvCxnSpPr>
        <p:spPr bwMode="auto">
          <a:xfrm rot="5400000" flipH="1" flipV="1">
            <a:off x="4114800" y="3962400"/>
            <a:ext cx="609600" cy="1828800"/>
          </a:xfrm>
          <a:prstGeom prst="curvedConnector3">
            <a:avLst>
              <a:gd name="adj1" fmla="val -5781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4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31755" name="AutoShape 42"/>
          <p:cNvSpPr>
            <a:spLocks noChangeArrowheads="1"/>
          </p:cNvSpPr>
          <p:nvPr/>
        </p:nvSpPr>
        <p:spPr bwMode="auto">
          <a:xfrm rot="-2625794">
            <a:off x="3113088" y="518953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32774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sp>
        <p:nvSpPr>
          <p:cNvPr id="32775" name="41 - Έλλειψη"/>
          <p:cNvSpPr>
            <a:spLocks noChangeArrowheads="1"/>
          </p:cNvSpPr>
          <p:nvPr/>
        </p:nvSpPr>
        <p:spPr bwMode="auto">
          <a:xfrm>
            <a:off x="3352800" y="48768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6</a:t>
            </a:r>
          </a:p>
        </p:txBody>
      </p:sp>
      <p:cxnSp>
        <p:nvCxnSpPr>
          <p:cNvPr id="32776" name="44 - Shape"/>
          <p:cNvCxnSpPr>
            <a:cxnSpLocks noChangeShapeType="1"/>
            <a:stCxn id="32775" idx="2"/>
            <a:endCxn id="32774" idx="0"/>
          </p:cNvCxnSpPr>
          <p:nvPr/>
        </p:nvCxnSpPr>
        <p:spPr bwMode="auto">
          <a:xfrm rot="10800000" flipH="1">
            <a:off x="3352800" y="4267200"/>
            <a:ext cx="1981200" cy="762000"/>
          </a:xfrm>
          <a:prstGeom prst="curvedConnector4">
            <a:avLst>
              <a:gd name="adj1" fmla="val -11537"/>
              <a:gd name="adj2" fmla="val 22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7" name="64 - Shape"/>
          <p:cNvCxnSpPr>
            <a:cxnSpLocks noChangeShapeType="1"/>
            <a:stCxn id="32775" idx="4"/>
            <a:endCxn id="32774" idx="4"/>
          </p:cNvCxnSpPr>
          <p:nvPr/>
        </p:nvCxnSpPr>
        <p:spPr bwMode="auto">
          <a:xfrm rot="5400000" flipH="1" flipV="1">
            <a:off x="4114800" y="3962400"/>
            <a:ext cx="609600" cy="1828800"/>
          </a:xfrm>
          <a:prstGeom prst="curvedConnector3">
            <a:avLst>
              <a:gd name="adj1" fmla="val -5781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8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32779" name="AutoShape 42"/>
          <p:cNvSpPr>
            <a:spLocks noChangeArrowheads="1"/>
          </p:cNvSpPr>
          <p:nvPr/>
        </p:nvSpPr>
        <p:spPr bwMode="auto">
          <a:xfrm rot="-2625794">
            <a:off x="3113088" y="5249863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0" name="Line 42"/>
          <p:cNvSpPr>
            <a:spLocks noChangeShapeType="1"/>
          </p:cNvSpPr>
          <p:nvPr/>
        </p:nvSpPr>
        <p:spPr bwMode="auto">
          <a:xfrm>
            <a:off x="3352800" y="4800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1" name="Line 43"/>
          <p:cNvSpPr>
            <a:spLocks noChangeShapeType="1"/>
          </p:cNvSpPr>
          <p:nvPr/>
        </p:nvSpPr>
        <p:spPr bwMode="auto">
          <a:xfrm flipH="1">
            <a:off x="3352800" y="4800600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Ν άτομα στέκονται σε ένα κύκλο και περιμένουν να εκτελεστούν.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Σε κάθε βήμα εκτελείται το Μ-οστό άτομο όπως διατρέχουμε τον κύκλο. 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3400" y="2068513"/>
            <a:ext cx="7391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Στον τελευταίο που θα μείνει δίνεται χάρη. </a:t>
            </a:r>
            <a:endParaRPr lang="el-GR" dirty="0"/>
          </a:p>
        </p:txBody>
      </p:sp>
      <p:sp>
        <p:nvSpPr>
          <p:cNvPr id="33798" name="36 - Έλλειψη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/>
              <a:t>3</a:t>
            </a:r>
          </a:p>
        </p:txBody>
      </p:sp>
      <p:cxnSp>
        <p:nvCxnSpPr>
          <p:cNvPr id="33799" name="44 - Shape"/>
          <p:cNvCxnSpPr>
            <a:cxnSpLocks noChangeShapeType="1"/>
            <a:stCxn id="33798" idx="4"/>
            <a:endCxn id="33798" idx="0"/>
          </p:cNvCxnSpPr>
          <p:nvPr/>
        </p:nvCxnSpPr>
        <p:spPr bwMode="auto">
          <a:xfrm rot="5400000" flipH="1">
            <a:off x="5181601" y="4419600"/>
            <a:ext cx="304800" cy="3175"/>
          </a:xfrm>
          <a:prstGeom prst="curvedConnector5">
            <a:avLst>
              <a:gd name="adj1" fmla="val -275000"/>
              <a:gd name="adj2" fmla="val 68958625"/>
              <a:gd name="adj3" fmla="val 38437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0" name="76 - TextBox"/>
          <p:cNvSpPr txBox="1">
            <a:spLocks noChangeArrowheads="1"/>
          </p:cNvSpPr>
          <p:nvPr/>
        </p:nvSpPr>
        <p:spPr bwMode="auto">
          <a:xfrm>
            <a:off x="531813" y="3048000"/>
            <a:ext cx="167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 Ν=8, Μ=5</a:t>
            </a:r>
          </a:p>
        </p:txBody>
      </p:sp>
      <p:sp>
        <p:nvSpPr>
          <p:cNvPr id="33801" name="AutoShape 42"/>
          <p:cNvSpPr>
            <a:spLocks noChangeArrowheads="1"/>
          </p:cNvSpPr>
          <p:nvPr/>
        </p:nvSpPr>
        <p:spPr bwMode="auto">
          <a:xfrm rot="10800000">
            <a:off x="5565775" y="435133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Πρόβλημα του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Josephus</a:t>
            </a:r>
          </a:p>
        </p:txBody>
      </p:sp>
      <p:sp>
        <p:nvSpPr>
          <p:cNvPr id="34822" name="Text Box 40"/>
          <p:cNvSpPr txBox="1">
            <a:spLocks noChangeArrowheads="1"/>
          </p:cNvSpPr>
          <p:nvPr/>
        </p:nvSpPr>
        <p:spPr bwMode="auto">
          <a:xfrm>
            <a:off x="1066800" y="920889"/>
            <a:ext cx="73914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class Josephus {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static class Node {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	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item; Node next;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	Node(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v) { item = v; }  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}</a:t>
            </a:r>
            <a:endParaRPr lang="en-US" dirty="0">
              <a:latin typeface="Calibri" pitchFamily="34" charset="0"/>
            </a:endParaRPr>
          </a:p>
          <a:p>
            <a:pPr algn="l"/>
            <a:endParaRPr lang="en-US" dirty="0" smtClean="0">
              <a:latin typeface="Calibri" pitchFamily="34" charset="0"/>
            </a:endParaRPr>
          </a:p>
          <a:p>
            <a:pPr algn="l"/>
            <a:r>
              <a:rPr lang="en-US" dirty="0" smtClean="0">
                <a:latin typeface="Calibri" pitchFamily="34" charset="0"/>
              </a:rPr>
              <a:t>	public static main(String[] </a:t>
            </a:r>
            <a:r>
              <a:rPr lang="en-US" dirty="0" err="1" smtClean="0">
                <a:latin typeface="Calibri" pitchFamily="34" charset="0"/>
              </a:rPr>
              <a:t>args</a:t>
            </a:r>
            <a:r>
              <a:rPr lang="en-US" dirty="0" smtClean="0">
                <a:latin typeface="Calibri" pitchFamily="34" charset="0"/>
              </a:rPr>
              <a:t>) { 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N = </a:t>
            </a:r>
            <a:r>
              <a:rPr lang="en-US" dirty="0" err="1" smtClean="0">
                <a:latin typeface="Calibri" pitchFamily="34" charset="0"/>
              </a:rPr>
              <a:t>Integer.parseInt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args</a:t>
            </a:r>
            <a:r>
              <a:rPr lang="en-US" dirty="0" smtClean="0">
                <a:latin typeface="Calibri" pitchFamily="34" charset="0"/>
              </a:rPr>
              <a:t>[0]); 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	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M = </a:t>
            </a:r>
            <a:r>
              <a:rPr lang="en-US" dirty="0" err="1" smtClean="0">
                <a:latin typeface="Calibri" pitchFamily="34" charset="0"/>
              </a:rPr>
              <a:t>Integer.parseInt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args</a:t>
            </a:r>
            <a:r>
              <a:rPr lang="en-US" dirty="0" smtClean="0">
                <a:latin typeface="Calibri" pitchFamily="34" charset="0"/>
              </a:rPr>
              <a:t>[1]);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Node t = new Node(1); 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	Node x = t;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>
                <a:latin typeface="Calibri" pitchFamily="34" charset="0"/>
              </a:rPr>
              <a:t>	for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=2</a:t>
            </a:r>
            <a:r>
              <a:rPr lang="en-US" dirty="0">
                <a:latin typeface="Calibri" pitchFamily="34" charset="0"/>
              </a:rPr>
              <a:t>;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&lt;=N</a:t>
            </a:r>
            <a:r>
              <a:rPr lang="en-US" dirty="0">
                <a:latin typeface="Calibri" pitchFamily="34" charset="0"/>
              </a:rPr>
              <a:t>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++)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x = (</a:t>
            </a:r>
            <a:r>
              <a:rPr lang="en-US" dirty="0" err="1" smtClean="0">
                <a:latin typeface="Calibri" pitchFamily="34" charset="0"/>
              </a:rPr>
              <a:t>x.next</a:t>
            </a:r>
            <a:r>
              <a:rPr lang="en-US" dirty="0" smtClean="0">
                <a:latin typeface="Calibri" pitchFamily="34" charset="0"/>
              </a:rPr>
              <a:t> = new Node(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));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	</a:t>
            </a:r>
            <a:r>
              <a:rPr lang="en-US" dirty="0" err="1" smtClean="0">
                <a:latin typeface="Calibri" pitchFamily="34" charset="0"/>
              </a:rPr>
              <a:t>x.next</a:t>
            </a:r>
            <a:r>
              <a:rPr lang="en-US" dirty="0" smtClean="0">
                <a:latin typeface="Calibri" pitchFamily="34" charset="0"/>
              </a:rPr>
              <a:t> = t</a:t>
            </a:r>
            <a:r>
              <a:rPr lang="en-US" dirty="0">
                <a:latin typeface="Calibri" pitchFamily="34" charset="0"/>
              </a:rPr>
              <a:t>; </a:t>
            </a: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while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x != </a:t>
            </a:r>
            <a:r>
              <a:rPr lang="en-US" dirty="0" err="1" smtClean="0">
                <a:latin typeface="Calibri" pitchFamily="34" charset="0"/>
              </a:rPr>
              <a:t>x.next</a:t>
            </a:r>
            <a:r>
              <a:rPr lang="en-US" dirty="0" smtClean="0">
                <a:latin typeface="Calibri" pitchFamily="34" charset="0"/>
              </a:rPr>
              <a:t>) { 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</a:rPr>
              <a:t>	for (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=1</a:t>
            </a:r>
            <a:r>
              <a:rPr lang="en-US" dirty="0">
                <a:latin typeface="Calibri" pitchFamily="34" charset="0"/>
              </a:rPr>
              <a:t>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&lt;M;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++) </a:t>
            </a:r>
            <a:r>
              <a:rPr lang="en-US" dirty="0" smtClean="0">
                <a:latin typeface="Calibri" pitchFamily="34" charset="0"/>
              </a:rPr>
              <a:t>x=</a:t>
            </a:r>
            <a:r>
              <a:rPr lang="en-US" dirty="0" err="1" smtClean="0">
                <a:latin typeface="Calibri" pitchFamily="34" charset="0"/>
              </a:rPr>
              <a:t>x.next</a:t>
            </a:r>
            <a:r>
              <a:rPr lang="en-US" dirty="0">
                <a:latin typeface="Calibri" pitchFamily="34" charset="0"/>
              </a:rPr>
              <a:t>;</a:t>
            </a:r>
          </a:p>
          <a:p>
            <a:pPr algn="l"/>
            <a:r>
              <a:rPr lang="en-US" dirty="0">
                <a:latin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x.next</a:t>
            </a:r>
            <a:r>
              <a:rPr lang="en-US" dirty="0" smtClean="0">
                <a:latin typeface="Calibri" pitchFamily="34" charset="0"/>
              </a:rPr>
              <a:t>=</a:t>
            </a:r>
            <a:r>
              <a:rPr lang="en-US" dirty="0" err="1" smtClean="0">
                <a:latin typeface="Calibri" pitchFamily="34" charset="0"/>
              </a:rPr>
              <a:t>x.next.next</a:t>
            </a:r>
            <a:r>
              <a:rPr lang="en-US" dirty="0" smtClean="0">
                <a:latin typeface="Calibri" pitchFamily="34" charset="0"/>
              </a:rPr>
              <a:t>;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}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</a:rPr>
              <a:t>(“Winner is " + </a:t>
            </a:r>
            <a:r>
              <a:rPr lang="en-US" dirty="0" err="1" smtClean="0">
                <a:latin typeface="Calibri" pitchFamily="34" charset="0"/>
              </a:rPr>
              <a:t>x.item</a:t>
            </a:r>
            <a:r>
              <a:rPr lang="en-US" dirty="0" smtClean="0">
                <a:latin typeface="Calibri" pitchFamily="34" charset="0"/>
              </a:rPr>
              <a:t>);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} 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}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Υλοποίηση Κυκλικής Λίστας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04800" y="1459468"/>
            <a:ext cx="5657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Διασύνδεση</a:t>
            </a:r>
            <a:r>
              <a:rPr lang="en-US" dirty="0" smtClean="0"/>
              <a:t> </a:t>
            </a:r>
            <a:r>
              <a:rPr lang="el-GR" dirty="0" smtClean="0"/>
              <a:t>κυκλικής λίστας για αντικείμενα τύπου </a:t>
            </a:r>
            <a:r>
              <a:rPr lang="en-US" sz="2000" dirty="0" err="1" smtClean="0">
                <a:latin typeface="Calibri" pitchFamily="34" charset="0"/>
              </a:rPr>
              <a:t>int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81000" y="2209800"/>
            <a:ext cx="2334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Node next(Node x) 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1000" y="2800290"/>
            <a:ext cx="2069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err="1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item(Node x) 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81000" y="3456801"/>
            <a:ext cx="3050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Node insert(Node x, </a:t>
            </a:r>
            <a:r>
              <a:rPr lang="en-US" sz="2000" dirty="0" err="1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v) 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429000" y="3465493"/>
            <a:ext cx="556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dirty="0" smtClean="0"/>
              <a:t>Εισαγάγει το αντικείμενο </a:t>
            </a:r>
            <a:r>
              <a:rPr lang="en-US" dirty="0" smtClean="0"/>
              <a:t>v </a:t>
            </a:r>
            <a:r>
              <a:rPr lang="el-GR" dirty="0" smtClean="0"/>
              <a:t>σε νέο κόμβο μετά τον κόμβο </a:t>
            </a:r>
            <a:r>
              <a:rPr lang="en-US" sz="2000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+mn-lt"/>
              </a:rPr>
              <a:t>. Αν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Calibri" pitchFamily="34" charset="0"/>
              </a:rPr>
              <a:t>x=null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τότε δημιουργεί μια νέα λίστα.</a:t>
            </a:r>
            <a:endParaRPr lang="el-GR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429000" y="2819400"/>
            <a:ext cx="4275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Επιστρέφει το αντικείμενο του κόμβου </a:t>
            </a:r>
            <a:r>
              <a:rPr lang="en-US" sz="2000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+mn-lt"/>
              </a:rPr>
              <a:t>.</a:t>
            </a:r>
            <a:endParaRPr lang="el-GR" sz="1600" dirty="0"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429000" y="2218492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dirty="0" smtClean="0"/>
              <a:t>Επιστρέφει τον κόμβο που βρίσκεται μετά τον </a:t>
            </a:r>
            <a:r>
              <a:rPr lang="en-US" sz="2000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+mn-lt"/>
              </a:rPr>
              <a:t>.</a:t>
            </a:r>
            <a:endParaRPr lang="el-GR" sz="1600" dirty="0">
              <a:latin typeface="+mn-lt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81000" y="4371201"/>
            <a:ext cx="2550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void remove(Node x) 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429000" y="4379893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dirty="0" smtClean="0"/>
              <a:t>Διαγράφει τον κόμβο μετά τον κόμβο </a:t>
            </a:r>
            <a:r>
              <a:rPr lang="en-US" sz="2000" dirty="0" smtClean="0">
                <a:latin typeface="Calibri" pitchFamily="34" charset="0"/>
              </a:rPr>
              <a:t>x</a:t>
            </a:r>
            <a:r>
              <a:rPr lang="el-GR" dirty="0" smtClean="0">
                <a:latin typeface="+mn-lt"/>
              </a:rPr>
              <a:t>. Αν</a:t>
            </a:r>
            <a:r>
              <a:rPr lang="el-GR" sz="2000" dirty="0" smtClean="0">
                <a:latin typeface="+mn-lt"/>
              </a:rPr>
              <a:t> ο </a:t>
            </a:r>
            <a:r>
              <a:rPr lang="en-US" sz="2000" dirty="0" smtClean="0">
                <a:latin typeface="Calibri" pitchFamily="34" charset="0"/>
              </a:rPr>
              <a:t>x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+mn-lt"/>
              </a:rPr>
              <a:t>είναι ο μοναδικός κόμβος της λίστας τότε η μέθοδος δεν έχει καμία επίδραση.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Υλοποίηση Κυκλικής Λίστας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33400" y="990600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class </a:t>
            </a:r>
            <a:r>
              <a:rPr lang="en-US" sz="2000" dirty="0" err="1" smtClean="0">
                <a:latin typeface="Calibri" pitchFamily="34" charset="0"/>
              </a:rPr>
              <a:t>CircularList</a:t>
            </a:r>
            <a:r>
              <a:rPr lang="en-US" sz="2000" dirty="0" smtClean="0">
                <a:latin typeface="Calibri" pitchFamily="34" charset="0"/>
              </a:rPr>
              <a:t> {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static class Node {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	</a:t>
            </a:r>
            <a:r>
              <a:rPr lang="en-US" sz="2000" dirty="0" err="1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item; Node next;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	Node(</a:t>
            </a:r>
            <a:r>
              <a:rPr lang="en-US" sz="2000" dirty="0" err="1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v) { item = v; }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}</a:t>
            </a:r>
          </a:p>
          <a:p>
            <a:pPr algn="l"/>
            <a:endParaRPr lang="en-US" sz="2000" dirty="0" smtClean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	Node next(Node x) { return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r>
              <a:rPr lang="en-US" sz="2000" dirty="0" smtClean="0">
                <a:latin typeface="Calibri" pitchFamily="34" charset="0"/>
              </a:rPr>
              <a:t>; }</a:t>
            </a:r>
          </a:p>
          <a:p>
            <a:pPr algn="l"/>
            <a:endParaRPr lang="en-US" sz="2000" dirty="0" smtClean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item(Node x) { return </a:t>
            </a:r>
            <a:r>
              <a:rPr lang="en-US" sz="2000" dirty="0" err="1" smtClean="0">
                <a:latin typeface="Calibri" pitchFamily="34" charset="0"/>
              </a:rPr>
              <a:t>x.item</a:t>
            </a:r>
            <a:r>
              <a:rPr lang="en-US" sz="2000" dirty="0" smtClean="0">
                <a:latin typeface="Calibri" pitchFamily="34" charset="0"/>
              </a:rPr>
              <a:t>;}</a:t>
            </a:r>
          </a:p>
          <a:p>
            <a:pPr algn="l"/>
            <a:endParaRPr lang="en-US" sz="2000" dirty="0" smtClean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	Node insert(Node x, </a:t>
            </a:r>
            <a:r>
              <a:rPr lang="en-US" sz="2000" dirty="0" err="1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v) {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	Node t = new Node(v);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	if (x == null) </a:t>
            </a:r>
            <a:r>
              <a:rPr lang="en-US" sz="2000" dirty="0" err="1" smtClean="0">
                <a:latin typeface="Calibri" pitchFamily="34" charset="0"/>
              </a:rPr>
              <a:t>t.next</a:t>
            </a:r>
            <a:r>
              <a:rPr lang="en-US" sz="2000" dirty="0" smtClean="0">
                <a:latin typeface="Calibri" pitchFamily="34" charset="0"/>
              </a:rPr>
              <a:t> = t;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	else { </a:t>
            </a:r>
            <a:r>
              <a:rPr lang="en-US" sz="2000" dirty="0" err="1" smtClean="0">
                <a:latin typeface="Calibri" pitchFamily="34" charset="0"/>
              </a:rPr>
              <a:t>t.next</a:t>
            </a:r>
            <a:r>
              <a:rPr lang="en-US" sz="2000" dirty="0" smtClean="0">
                <a:latin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r>
              <a:rPr lang="en-US" sz="2000" dirty="0" smtClean="0">
                <a:latin typeface="Calibri" pitchFamily="34" charset="0"/>
              </a:rPr>
              <a:t>;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r>
              <a:rPr lang="en-US" sz="2000" dirty="0" smtClean="0">
                <a:latin typeface="Calibri" pitchFamily="34" charset="0"/>
              </a:rPr>
              <a:t> = t; }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	return t;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}</a:t>
            </a:r>
          </a:p>
          <a:p>
            <a:pPr algn="l"/>
            <a:endParaRPr lang="en-US" sz="2000" dirty="0" smtClean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	void remove(Node x) {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r>
              <a:rPr lang="en-US" sz="2000" dirty="0" smtClean="0">
                <a:latin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</a:rPr>
              <a:t>x.next.next</a:t>
            </a:r>
            <a:r>
              <a:rPr lang="en-US" sz="2000" dirty="0" smtClean="0">
                <a:latin typeface="Calibri" pitchFamily="34" charset="0"/>
              </a:rPr>
              <a:t>;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Λύση στο πρόβλημα του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Josephus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με πρόγραμμα-πελάτη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Text Box 40"/>
          <p:cNvSpPr txBox="1">
            <a:spLocks noChangeArrowheads="1"/>
          </p:cNvSpPr>
          <p:nvPr/>
        </p:nvSpPr>
        <p:spPr bwMode="auto">
          <a:xfrm>
            <a:off x="1066800" y="1370886"/>
            <a:ext cx="7391400" cy="4801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class Josephus {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public static main(String[] </a:t>
            </a:r>
            <a:r>
              <a:rPr lang="en-US" dirty="0" err="1" smtClean="0">
                <a:latin typeface="Calibri" pitchFamily="34" charset="0"/>
              </a:rPr>
              <a:t>args</a:t>
            </a:r>
            <a:r>
              <a:rPr lang="en-US" dirty="0" smtClean="0">
                <a:latin typeface="Calibri" pitchFamily="34" charset="0"/>
              </a:rPr>
              <a:t>) { 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N = </a:t>
            </a:r>
            <a:r>
              <a:rPr lang="en-US" dirty="0" err="1" smtClean="0">
                <a:latin typeface="Calibri" pitchFamily="34" charset="0"/>
              </a:rPr>
              <a:t>Integer.parseInt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args</a:t>
            </a:r>
            <a:r>
              <a:rPr lang="en-US" dirty="0" smtClean="0">
                <a:latin typeface="Calibri" pitchFamily="34" charset="0"/>
              </a:rPr>
              <a:t>[0]); 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	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M = </a:t>
            </a:r>
            <a:r>
              <a:rPr lang="en-US" dirty="0" err="1" smtClean="0">
                <a:latin typeface="Calibri" pitchFamily="34" charset="0"/>
              </a:rPr>
              <a:t>Integer.parseInt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args</a:t>
            </a:r>
            <a:r>
              <a:rPr lang="en-US" dirty="0" smtClean="0">
                <a:latin typeface="Calibri" pitchFamily="34" charset="0"/>
              </a:rPr>
              <a:t>[1]);</a:t>
            </a:r>
            <a:endParaRPr lang="en-US" dirty="0">
              <a:latin typeface="Calibri" pitchFamily="34" charset="0"/>
            </a:endParaRPr>
          </a:p>
          <a:p>
            <a:pPr algn="l"/>
            <a:endParaRPr lang="en-US" dirty="0" smtClean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CircularList</a:t>
            </a:r>
            <a:r>
              <a:rPr lang="en-US" dirty="0" smtClean="0">
                <a:latin typeface="Calibri" pitchFamily="34" charset="0"/>
              </a:rPr>
              <a:t> L = new </a:t>
            </a:r>
            <a:r>
              <a:rPr lang="en-US" dirty="0" err="1" smtClean="0">
                <a:latin typeface="Calibri" pitchFamily="34" charset="0"/>
              </a:rPr>
              <a:t>CircularList</a:t>
            </a:r>
            <a:r>
              <a:rPr lang="en-US" dirty="0" smtClean="0">
                <a:latin typeface="Calibri" pitchFamily="34" charset="0"/>
              </a:rPr>
              <a:t>();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	</a:t>
            </a:r>
            <a:r>
              <a:rPr lang="en-US" dirty="0" err="1" smtClean="0">
                <a:latin typeface="Calibri" pitchFamily="34" charset="0"/>
              </a:rPr>
              <a:t>CircularList.Node</a:t>
            </a:r>
            <a:r>
              <a:rPr lang="en-US" dirty="0" smtClean="0">
                <a:latin typeface="Calibri" pitchFamily="34" charset="0"/>
              </a:rPr>
              <a:t> x = null;</a:t>
            </a:r>
            <a:endParaRPr lang="en-US" dirty="0">
              <a:latin typeface="Calibri" pitchFamily="34" charset="0"/>
            </a:endParaRPr>
          </a:p>
          <a:p>
            <a:pPr algn="l"/>
            <a:endParaRPr lang="en-US" dirty="0" smtClean="0">
              <a:latin typeface="Calibri" pitchFamily="34" charset="0"/>
            </a:endParaRPr>
          </a:p>
          <a:p>
            <a:pPr algn="l"/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>
                <a:latin typeface="Calibri" pitchFamily="34" charset="0"/>
              </a:rPr>
              <a:t>	for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=1;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&lt;=N</a:t>
            </a:r>
            <a:r>
              <a:rPr lang="en-US" dirty="0">
                <a:latin typeface="Calibri" pitchFamily="34" charset="0"/>
              </a:rPr>
              <a:t>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++)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x = </a:t>
            </a:r>
            <a:r>
              <a:rPr lang="en-US" dirty="0" err="1" smtClean="0">
                <a:latin typeface="Calibri" pitchFamily="34" charset="0"/>
              </a:rPr>
              <a:t>L.insert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x,i</a:t>
            </a:r>
            <a:r>
              <a:rPr lang="en-US" dirty="0" smtClean="0">
                <a:latin typeface="Calibri" pitchFamily="34" charset="0"/>
              </a:rPr>
              <a:t>);</a:t>
            </a:r>
            <a:endParaRPr lang="en-US" dirty="0">
              <a:latin typeface="Calibri" pitchFamily="34" charset="0"/>
            </a:endParaRPr>
          </a:p>
          <a:p>
            <a:pPr algn="l"/>
            <a:endParaRPr lang="en-US" dirty="0" smtClean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while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x != </a:t>
            </a:r>
            <a:r>
              <a:rPr lang="en-US" dirty="0" err="1" smtClean="0">
                <a:latin typeface="Calibri" pitchFamily="34" charset="0"/>
              </a:rPr>
              <a:t>L.next</a:t>
            </a:r>
            <a:r>
              <a:rPr lang="en-US" dirty="0" smtClean="0">
                <a:latin typeface="Calibri" pitchFamily="34" charset="0"/>
              </a:rPr>
              <a:t>(x)) { 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</a:rPr>
              <a:t>	for (</a:t>
            </a:r>
            <a:r>
              <a:rPr lang="en-US" dirty="0" err="1" smtClean="0">
                <a:latin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=1</a:t>
            </a:r>
            <a:r>
              <a:rPr lang="en-US" dirty="0">
                <a:latin typeface="Calibri" pitchFamily="34" charset="0"/>
              </a:rPr>
              <a:t>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&lt;M;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++) </a:t>
            </a:r>
            <a:r>
              <a:rPr lang="en-US" dirty="0" smtClean="0">
                <a:latin typeface="Calibri" pitchFamily="34" charset="0"/>
              </a:rPr>
              <a:t>x=</a:t>
            </a:r>
            <a:r>
              <a:rPr lang="en-US" dirty="0" err="1" smtClean="0">
                <a:latin typeface="Calibri" pitchFamily="34" charset="0"/>
              </a:rPr>
              <a:t>L.next</a:t>
            </a:r>
            <a:r>
              <a:rPr lang="en-US" dirty="0" smtClean="0">
                <a:latin typeface="Calibri" pitchFamily="34" charset="0"/>
              </a:rPr>
              <a:t>(x);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L.remove</a:t>
            </a:r>
            <a:r>
              <a:rPr lang="en-US" dirty="0" smtClean="0">
                <a:latin typeface="Calibri" pitchFamily="34" charset="0"/>
              </a:rPr>
              <a:t>(x);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}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</a:rPr>
              <a:t>(“Winner is " + </a:t>
            </a:r>
            <a:r>
              <a:rPr lang="en-US" dirty="0" err="1" smtClean="0">
                <a:latin typeface="Calibri" pitchFamily="34" charset="0"/>
              </a:rPr>
              <a:t>L.item</a:t>
            </a:r>
            <a:r>
              <a:rPr lang="en-US" dirty="0" smtClean="0">
                <a:latin typeface="Calibri" pitchFamily="34" charset="0"/>
              </a:rPr>
              <a:t>(x));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	} </a:t>
            </a:r>
            <a:endParaRPr lang="en-US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}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Πίνακες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b="1" kern="0" dirty="0">
                <a:latin typeface="+mn-lt"/>
                <a:cs typeface="+mn-cs"/>
              </a:rPr>
              <a:t>Πίνακες στη </a:t>
            </a:r>
            <a:r>
              <a:rPr lang="en-US" b="1" kern="0" dirty="0" smtClean="0">
                <a:latin typeface="Calibri" pitchFamily="34" charset="0"/>
                <a:cs typeface="Courier New" pitchFamily="49" charset="0"/>
              </a:rPr>
              <a:t>Java</a:t>
            </a:r>
            <a:endParaRPr lang="en-US" b="1" kern="0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100" name="17 - TextBox"/>
          <p:cNvSpPr txBox="1">
            <a:spLocks noChangeArrowheads="1"/>
          </p:cNvSpPr>
          <p:nvPr/>
        </p:nvSpPr>
        <p:spPr bwMode="auto">
          <a:xfrm>
            <a:off x="1874838" y="2514600"/>
            <a:ext cx="2852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[] A = { 1, 1, 2, 0, 5, 8 };</a:t>
            </a:r>
            <a:endParaRPr lang="el-GR" sz="2000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19" name="Rectangle 42"/>
          <p:cNvSpPr txBox="1">
            <a:spLocks noChangeArrowheads="1"/>
          </p:cNvSpPr>
          <p:nvPr/>
        </p:nvSpPr>
        <p:spPr bwMode="auto">
          <a:xfrm>
            <a:off x="533400" y="1981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Στατική κατανομή μνήμης</a:t>
            </a: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 bwMode="auto">
          <a:xfrm>
            <a:off x="533400" y="3352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Δυναμική κατανομή </a:t>
            </a:r>
            <a:r>
              <a:rPr lang="el-GR" kern="0" dirty="0" smtClean="0">
                <a:latin typeface="+mn-lt"/>
                <a:cs typeface="+mn-cs"/>
              </a:rPr>
              <a:t>μνήμης</a:t>
            </a:r>
            <a:r>
              <a:rPr lang="en-US" kern="0" dirty="0" smtClean="0">
                <a:latin typeface="+mn-lt"/>
                <a:cs typeface="+mn-cs"/>
              </a:rPr>
              <a:t> </a:t>
            </a: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17 - TextBox"/>
          <p:cNvSpPr txBox="1">
            <a:spLocks noChangeArrowheads="1"/>
          </p:cNvSpPr>
          <p:nvPr/>
        </p:nvSpPr>
        <p:spPr bwMode="auto">
          <a:xfrm>
            <a:off x="1876802" y="3962400"/>
            <a:ext cx="2390398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[] A;</a:t>
            </a:r>
            <a:endParaRPr lang="el-GR" sz="2000" dirty="0" smtClean="0">
              <a:latin typeface="Calibri" pitchFamily="34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</a:pP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Α =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new 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 [N];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33400" y="5193268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ή πιο σύντομα</a:t>
            </a:r>
            <a:endParaRPr lang="el-GR" dirty="0"/>
          </a:p>
        </p:txBody>
      </p:sp>
      <p:sp>
        <p:nvSpPr>
          <p:cNvPr id="11" name="17 - TextBox"/>
          <p:cNvSpPr txBox="1">
            <a:spLocks noChangeArrowheads="1"/>
          </p:cNvSpPr>
          <p:nvPr/>
        </p:nvSpPr>
        <p:spPr bwMode="auto">
          <a:xfrm>
            <a:off x="1876802" y="5666522"/>
            <a:ext cx="3380998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[] A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 =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new 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 [N];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4419600" y="4193818"/>
            <a:ext cx="4495800" cy="759182"/>
          </a:xfrm>
          <a:prstGeom prst="rect">
            <a:avLst/>
          </a:prstGeom>
          <a:solidFill>
            <a:srgbClr val="FFFF99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Η δέσμευση μνήμης γίνεται κατά το χρόνο εκτέλεσης, όταν η τιμή του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N</a:t>
            </a:r>
            <a:r>
              <a:rPr lang="en-US" dirty="0" smtClean="0"/>
              <a:t> </a:t>
            </a:r>
            <a:r>
              <a:rPr lang="el-GR" dirty="0" smtClean="0"/>
              <a:t>είναι γνωστή</a:t>
            </a:r>
            <a:endParaRPr lang="el-GR" dirty="0"/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5410199" y="5449887"/>
            <a:ext cx="3505201" cy="923330"/>
          </a:xfrm>
          <a:prstGeom prst="rect">
            <a:avLst/>
          </a:prstGeom>
          <a:solidFill>
            <a:srgbClr val="FFB547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Τι γίνεται αν δε </a:t>
            </a:r>
            <a:r>
              <a:rPr lang="el-GR" dirty="0" smtClean="0"/>
              <a:t>γνωρίζουμε ποια τιμή του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N</a:t>
            </a:r>
            <a:r>
              <a:rPr lang="el-GR" dirty="0" smtClean="0">
                <a:latin typeface="+mn-lt"/>
                <a:cs typeface="Courier New" pitchFamily="49" charset="0"/>
              </a:rPr>
              <a:t> είναι κατάλληλη για το πρόγραμμά μας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35844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45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46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42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47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35848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49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50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51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35852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53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54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55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35856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57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58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859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9404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60" name="Rectangle 42"/>
          <p:cNvSpPr>
            <a:spLocks noChangeArrowheads="1"/>
          </p:cNvSpPr>
          <p:nvPr/>
        </p:nvSpPr>
        <p:spPr bwMode="auto">
          <a:xfrm>
            <a:off x="66294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35861" name="Rectangle 43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62" name="Oval 46"/>
          <p:cNvSpPr>
            <a:spLocks noChangeArrowheads="1"/>
          </p:cNvSpPr>
          <p:nvPr/>
        </p:nvSpPr>
        <p:spPr bwMode="auto">
          <a:xfrm>
            <a:off x="71628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63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2470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Μη διατεταγμένη λίστα</a:t>
            </a:r>
          </a:p>
        </p:txBody>
      </p:sp>
      <p:sp>
        <p:nvSpPr>
          <p:cNvPr id="35864" name="AutoShape 42"/>
          <p:cNvSpPr>
            <a:spLocks noChangeArrowheads="1"/>
          </p:cNvSpPr>
          <p:nvPr/>
        </p:nvSpPr>
        <p:spPr bwMode="auto">
          <a:xfrm rot="5400000">
            <a:off x="3581400" y="28956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/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3943350" y="2757488"/>
            <a:ext cx="1390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</a:t>
            </a:r>
          </a:p>
        </p:txBody>
      </p:sp>
      <p:sp>
        <p:nvSpPr>
          <p:cNvPr id="35866" name="Rectangle 42"/>
          <p:cNvSpPr>
            <a:spLocks noChangeArrowheads="1"/>
          </p:cNvSpPr>
          <p:nvPr/>
        </p:nvSpPr>
        <p:spPr bwMode="auto">
          <a:xfrm>
            <a:off x="1447800" y="3733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35867" name="Rectangle 43"/>
          <p:cNvSpPr>
            <a:spLocks noChangeArrowheads="1"/>
          </p:cNvSpPr>
          <p:nvPr/>
        </p:nvSpPr>
        <p:spPr bwMode="auto">
          <a:xfrm>
            <a:off x="1905000" y="3733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68" name="Oval 46"/>
          <p:cNvSpPr>
            <a:spLocks noChangeArrowheads="1"/>
          </p:cNvSpPr>
          <p:nvPr/>
        </p:nvSpPr>
        <p:spPr bwMode="auto">
          <a:xfrm>
            <a:off x="1981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69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4225" y="3846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70" name="Rectangle 42"/>
          <p:cNvSpPr>
            <a:spLocks noChangeArrowheads="1"/>
          </p:cNvSpPr>
          <p:nvPr/>
        </p:nvSpPr>
        <p:spPr bwMode="auto">
          <a:xfrm>
            <a:off x="2743200" y="3733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35871" name="Rectangle 43"/>
          <p:cNvSpPr>
            <a:spLocks noChangeArrowheads="1"/>
          </p:cNvSpPr>
          <p:nvPr/>
        </p:nvSpPr>
        <p:spPr bwMode="auto">
          <a:xfrm>
            <a:off x="3200400" y="3733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72" name="Oval 46"/>
          <p:cNvSpPr>
            <a:spLocks noChangeArrowheads="1"/>
          </p:cNvSpPr>
          <p:nvPr/>
        </p:nvSpPr>
        <p:spPr bwMode="auto">
          <a:xfrm>
            <a:off x="3276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73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3846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74" name="Rectangle 42"/>
          <p:cNvSpPr>
            <a:spLocks noChangeArrowheads="1"/>
          </p:cNvSpPr>
          <p:nvPr/>
        </p:nvSpPr>
        <p:spPr bwMode="auto">
          <a:xfrm>
            <a:off x="4038600" y="3733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35875" name="Rectangle 43"/>
          <p:cNvSpPr>
            <a:spLocks noChangeArrowheads="1"/>
          </p:cNvSpPr>
          <p:nvPr/>
        </p:nvSpPr>
        <p:spPr bwMode="auto">
          <a:xfrm>
            <a:off x="4495800" y="3733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76" name="Oval 46"/>
          <p:cNvSpPr>
            <a:spLocks noChangeArrowheads="1"/>
          </p:cNvSpPr>
          <p:nvPr/>
        </p:nvSpPr>
        <p:spPr bwMode="auto">
          <a:xfrm>
            <a:off x="4572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77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3846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78" name="Rectangle 42"/>
          <p:cNvSpPr>
            <a:spLocks noChangeArrowheads="1"/>
          </p:cNvSpPr>
          <p:nvPr/>
        </p:nvSpPr>
        <p:spPr bwMode="auto">
          <a:xfrm>
            <a:off x="5334000" y="3733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35879" name="Rectangle 43"/>
          <p:cNvSpPr>
            <a:spLocks noChangeArrowheads="1"/>
          </p:cNvSpPr>
          <p:nvPr/>
        </p:nvSpPr>
        <p:spPr bwMode="auto">
          <a:xfrm>
            <a:off x="5791200" y="3733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80" name="Oval 46"/>
          <p:cNvSpPr>
            <a:spLocks noChangeArrowheads="1"/>
          </p:cNvSpPr>
          <p:nvPr/>
        </p:nvSpPr>
        <p:spPr bwMode="auto">
          <a:xfrm>
            <a:off x="5867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588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36441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882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940425" y="38465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5883" name="Rectangle 42"/>
          <p:cNvSpPr>
            <a:spLocks noChangeArrowheads="1"/>
          </p:cNvSpPr>
          <p:nvPr/>
        </p:nvSpPr>
        <p:spPr bwMode="auto">
          <a:xfrm>
            <a:off x="6629400" y="3733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35884" name="Rectangle 43"/>
          <p:cNvSpPr>
            <a:spLocks noChangeArrowheads="1"/>
          </p:cNvSpPr>
          <p:nvPr/>
        </p:nvSpPr>
        <p:spPr bwMode="auto">
          <a:xfrm>
            <a:off x="7086600" y="3733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885" name="Oval 46"/>
          <p:cNvSpPr>
            <a:spLocks noChangeArrowheads="1"/>
          </p:cNvSpPr>
          <p:nvPr/>
        </p:nvSpPr>
        <p:spPr bwMode="auto">
          <a:xfrm>
            <a:off x="7162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3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36868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869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870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871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36872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873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874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875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36876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877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878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9404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879" name="Rectangle 42"/>
          <p:cNvSpPr>
            <a:spLocks noChangeArrowheads="1"/>
          </p:cNvSpPr>
          <p:nvPr/>
        </p:nvSpPr>
        <p:spPr bwMode="auto">
          <a:xfrm>
            <a:off x="66294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36880" name="Rectangle 43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881" name="Oval 46"/>
          <p:cNvSpPr>
            <a:spLocks noChangeArrowheads="1"/>
          </p:cNvSpPr>
          <p:nvPr/>
        </p:nvSpPr>
        <p:spPr bwMode="auto">
          <a:xfrm>
            <a:off x="71628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6882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883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72358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884" name="Rectangle 42"/>
          <p:cNvSpPr>
            <a:spLocks noChangeArrowheads="1"/>
          </p:cNvSpPr>
          <p:nvPr/>
        </p:nvSpPr>
        <p:spPr bwMode="auto">
          <a:xfrm>
            <a:off x="7924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36885" name="Rectangle 43"/>
          <p:cNvSpPr>
            <a:spLocks noChangeArrowheads="1"/>
          </p:cNvSpPr>
          <p:nvPr/>
        </p:nvSpPr>
        <p:spPr bwMode="auto">
          <a:xfrm>
            <a:off x="8382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886" name="Oval 46"/>
          <p:cNvSpPr>
            <a:spLocks noChangeArrowheads="1"/>
          </p:cNvSpPr>
          <p:nvPr/>
        </p:nvSpPr>
        <p:spPr bwMode="auto">
          <a:xfrm>
            <a:off x="8458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36888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  <p:sp>
        <p:nvSpPr>
          <p:cNvPr id="36889" name="Rectangle 47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6890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891" name="Rectangle 49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36892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93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94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95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42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896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97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98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99" name="Text Box 59"/>
          <p:cNvSpPr txBox="1">
            <a:spLocks noChangeArrowheads="1"/>
          </p:cNvSpPr>
          <p:nvPr/>
        </p:nvSpPr>
        <p:spPr bwMode="auto">
          <a:xfrm>
            <a:off x="1828800" y="2514600"/>
            <a:ext cx="2497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ψευδο-κόμβοι κεφαλής</a:t>
            </a:r>
          </a:p>
        </p:txBody>
      </p:sp>
      <p:sp>
        <p:nvSpPr>
          <p:cNvPr id="36900" name="AutoShape 60"/>
          <p:cNvSpPr>
            <a:spLocks noChangeArrowheads="1"/>
          </p:cNvSpPr>
          <p:nvPr/>
        </p:nvSpPr>
        <p:spPr bwMode="auto">
          <a:xfrm>
            <a:off x="1676400" y="2438400"/>
            <a:ext cx="152400" cy="457200"/>
          </a:xfrm>
          <a:prstGeom prst="upDownArrow">
            <a:avLst>
              <a:gd name="adj1" fmla="val 50000"/>
              <a:gd name="adj2" fmla="val 60000"/>
            </a:avLst>
          </a:prstGeom>
          <a:solidFill>
            <a:srgbClr val="FF66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90" name="Rectangle 43"/>
          <p:cNvSpPr>
            <a:spLocks noChangeArrowheads="1"/>
          </p:cNvSpPr>
          <p:nvPr/>
        </p:nvSpPr>
        <p:spPr bwMode="auto">
          <a:xfrm>
            <a:off x="3276600" y="26670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37893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7894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7895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896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37897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7898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7899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900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37901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7902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7903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9404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904" name="Rectangle 42"/>
          <p:cNvSpPr>
            <a:spLocks noChangeArrowheads="1"/>
          </p:cNvSpPr>
          <p:nvPr/>
        </p:nvSpPr>
        <p:spPr bwMode="auto">
          <a:xfrm>
            <a:off x="66294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37905" name="Rectangle 43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7906" name="Oval 46"/>
          <p:cNvSpPr>
            <a:spLocks noChangeArrowheads="1"/>
          </p:cNvSpPr>
          <p:nvPr/>
        </p:nvSpPr>
        <p:spPr bwMode="auto">
          <a:xfrm>
            <a:off x="71628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790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908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72358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909" name="Rectangle 42"/>
          <p:cNvSpPr>
            <a:spLocks noChangeArrowheads="1"/>
          </p:cNvSpPr>
          <p:nvPr/>
        </p:nvSpPr>
        <p:spPr bwMode="auto">
          <a:xfrm>
            <a:off x="7924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37910" name="Rectangle 43"/>
          <p:cNvSpPr>
            <a:spLocks noChangeArrowheads="1"/>
          </p:cNvSpPr>
          <p:nvPr/>
        </p:nvSpPr>
        <p:spPr bwMode="auto">
          <a:xfrm>
            <a:off x="8382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7911" name="Oval 46"/>
          <p:cNvSpPr>
            <a:spLocks noChangeArrowheads="1"/>
          </p:cNvSpPr>
          <p:nvPr/>
        </p:nvSpPr>
        <p:spPr bwMode="auto">
          <a:xfrm>
            <a:off x="8458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7912" name="Text Box 23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37914" name="Rectangle 25"/>
          <p:cNvSpPr>
            <a:spLocks noChangeArrowheads="1"/>
          </p:cNvSpPr>
          <p:nvPr/>
        </p:nvSpPr>
        <p:spPr bwMode="auto">
          <a:xfrm>
            <a:off x="850900" y="1752600"/>
            <a:ext cx="295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3791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916" name="Rectangle 27"/>
          <p:cNvSpPr>
            <a:spLocks noChangeArrowheads="1"/>
          </p:cNvSpPr>
          <p:nvPr/>
        </p:nvSpPr>
        <p:spPr bwMode="auto">
          <a:xfrm>
            <a:off x="845290" y="2792413"/>
            <a:ext cx="3064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37917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18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7919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7920" name="43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42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921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22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23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924" name="Rectangle 37"/>
          <p:cNvSpPr>
            <a:spLocks noChangeArrowheads="1"/>
          </p:cNvSpPr>
          <p:nvPr/>
        </p:nvSpPr>
        <p:spPr bwMode="auto">
          <a:xfrm>
            <a:off x="2315532" y="2362200"/>
            <a:ext cx="26161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7925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926" name="77 - Ευθύγραμμο βέλος σύνδεσης"/>
          <p:cNvCxnSpPr>
            <a:cxnSpLocks noChangeShapeType="1"/>
            <a:stCxn id="37927" idx="3"/>
          </p:cNvCxnSpPr>
          <p:nvPr/>
        </p:nvCxnSpPr>
        <p:spPr bwMode="auto">
          <a:xfrm flipV="1">
            <a:off x="1292963" y="3367088"/>
            <a:ext cx="154837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927" name="Rectangle 40"/>
          <p:cNvSpPr>
            <a:spLocks noChangeArrowheads="1"/>
          </p:cNvSpPr>
          <p:nvPr/>
        </p:nvSpPr>
        <p:spPr bwMode="auto">
          <a:xfrm>
            <a:off x="1008911" y="3367088"/>
            <a:ext cx="28405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sp>
        <p:nvSpPr>
          <p:cNvPr id="37928" name="Rectangle 41"/>
          <p:cNvSpPr>
            <a:spLocks noChangeArrowheads="1"/>
          </p:cNvSpPr>
          <p:nvPr/>
        </p:nvSpPr>
        <p:spPr bwMode="auto">
          <a:xfrm>
            <a:off x="3344675" y="26670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7929" name="Rectangle 42"/>
          <p:cNvSpPr>
            <a:spLocks noChangeArrowheads="1"/>
          </p:cNvSpPr>
          <p:nvPr/>
        </p:nvSpPr>
        <p:spPr bwMode="auto">
          <a:xfrm>
            <a:off x="3352800" y="30622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38916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17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18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20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921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922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38923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24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925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926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38927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28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929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930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9404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931" name="Rectangle 42"/>
          <p:cNvSpPr>
            <a:spLocks noChangeArrowheads="1"/>
          </p:cNvSpPr>
          <p:nvPr/>
        </p:nvSpPr>
        <p:spPr bwMode="auto">
          <a:xfrm>
            <a:off x="66294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38932" name="Rectangle 43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33" name="Oval 46"/>
          <p:cNvSpPr>
            <a:spLocks noChangeArrowheads="1"/>
          </p:cNvSpPr>
          <p:nvPr/>
        </p:nvSpPr>
        <p:spPr bwMode="auto">
          <a:xfrm>
            <a:off x="71628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38936" name="Rectangle 25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893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938" name="Rectangle 27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38939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40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41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42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43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44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45" name="Rectangle 35"/>
          <p:cNvSpPr>
            <a:spLocks noChangeArrowheads="1"/>
          </p:cNvSpPr>
          <p:nvPr/>
        </p:nvSpPr>
        <p:spPr bwMode="auto">
          <a:xfrm>
            <a:off x="2313929" y="3367088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8946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3367088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947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12961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949" name="43 - Ευθύγραμμο βέλος σύνδεσης"/>
          <p:cNvCxnSpPr>
            <a:cxnSpLocks noChangeShapeType="1"/>
            <a:stCxn id="38944" idx="6"/>
            <a:endCxn id="38915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950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10057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39940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1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2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4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945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946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39947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8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949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950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39951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52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953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954" name="78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59404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955" name="Rectangle 42"/>
          <p:cNvSpPr>
            <a:spLocks noChangeArrowheads="1"/>
          </p:cNvSpPr>
          <p:nvPr/>
        </p:nvSpPr>
        <p:spPr bwMode="auto">
          <a:xfrm>
            <a:off x="66294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39956" name="Rectangle 43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57" name="Oval 46"/>
          <p:cNvSpPr>
            <a:spLocks noChangeArrowheads="1"/>
          </p:cNvSpPr>
          <p:nvPr/>
        </p:nvSpPr>
        <p:spPr bwMode="auto">
          <a:xfrm>
            <a:off x="71628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850900" y="1752600"/>
            <a:ext cx="295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996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845290" y="2792413"/>
            <a:ext cx="3064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39963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64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65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66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67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68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2315532" y="2362200"/>
            <a:ext cx="26161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9970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971" name="77 - Ευθύγραμμο βέλος σύνδεσης"/>
          <p:cNvCxnSpPr>
            <a:cxnSpLocks noChangeShapeType="1"/>
            <a:stCxn id="39972" idx="3"/>
          </p:cNvCxnSpPr>
          <p:nvPr/>
        </p:nvCxnSpPr>
        <p:spPr bwMode="auto">
          <a:xfrm flipV="1">
            <a:off x="1292963" y="3367088"/>
            <a:ext cx="154837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1008911" y="3367088"/>
            <a:ext cx="28405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9973" name="43 - Ευθύγραμμο βέλος σύνδεσης"/>
          <p:cNvCxnSpPr>
            <a:cxnSpLocks noChangeShapeType="1"/>
            <a:stCxn id="39968" idx="6"/>
            <a:endCxn id="39939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974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0964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65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66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0967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68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969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970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0971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72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973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974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0975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76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97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978" name="Text Box 22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0980" name="Rectangle 24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098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982" name="Rectangle 26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0983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84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85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86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87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88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89" name="Rectangle 33"/>
          <p:cNvSpPr>
            <a:spLocks noChangeArrowheads="1"/>
          </p:cNvSpPr>
          <p:nvPr/>
        </p:nvSpPr>
        <p:spPr bwMode="auto">
          <a:xfrm>
            <a:off x="2313929" y="33528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0990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33528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991" name="77 - Ευθύγραμμο βέλος σύνδεσης"/>
          <p:cNvCxnSpPr>
            <a:cxnSpLocks noChangeShapeType="1"/>
            <a:stCxn id="40992" idx="3"/>
          </p:cNvCxnSpPr>
          <p:nvPr/>
        </p:nvCxnSpPr>
        <p:spPr bwMode="auto">
          <a:xfrm flipV="1">
            <a:off x="12961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992" name="Rectangle 36"/>
          <p:cNvSpPr>
            <a:spLocks noChangeArrowheads="1"/>
          </p:cNvSpPr>
          <p:nvPr/>
        </p:nvSpPr>
        <p:spPr bwMode="auto">
          <a:xfrm>
            <a:off x="10057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0993" name="43 - Ευθύγραμμο βέλος σύνδεσης"/>
          <p:cNvCxnSpPr>
            <a:cxnSpLocks noChangeShapeType="1"/>
            <a:stCxn id="40988" idx="6"/>
            <a:endCxn id="40963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994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995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0996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97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998" name="43 - Ευθύγραμμο βέλος σύνδεσης"/>
          <p:cNvCxnSpPr>
            <a:cxnSpLocks noChangeShapeType="1"/>
            <a:endCxn id="40995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1988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1989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1990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1991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1992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993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994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1995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1996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997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998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1999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00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00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200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2007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08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09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10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11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12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2313929" y="23622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2014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015" name="77 - Ευθύγραμμο βέλος σύνδεσης"/>
          <p:cNvCxnSpPr>
            <a:cxnSpLocks noChangeShapeType="1"/>
            <a:stCxn id="42016" idx="3"/>
          </p:cNvCxnSpPr>
          <p:nvPr/>
        </p:nvCxnSpPr>
        <p:spPr bwMode="auto">
          <a:xfrm flipV="1">
            <a:off x="12961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10057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2017" name="43 - Ευθύγραμμο βέλος σύνδεσης"/>
          <p:cNvCxnSpPr>
            <a:cxnSpLocks noChangeShapeType="1"/>
            <a:stCxn id="42012" idx="6"/>
            <a:endCxn id="41987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018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021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022" name="43 - Ευθύγραμμο βέλος σύνδεσης"/>
          <p:cNvCxnSpPr>
            <a:cxnSpLocks noChangeShapeType="1"/>
            <a:endCxn id="42019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3012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13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14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3015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16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017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018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3019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20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021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022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3023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24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02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3029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3031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32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33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34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35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36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2313929" y="23622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3038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039" name="77 - Ευθύγραμμο βέλος σύνδεσης"/>
          <p:cNvCxnSpPr>
            <a:cxnSpLocks noChangeShapeType="1"/>
            <a:stCxn id="43040" idx="3"/>
          </p:cNvCxnSpPr>
          <p:nvPr/>
        </p:nvCxnSpPr>
        <p:spPr bwMode="auto">
          <a:xfrm flipV="1">
            <a:off x="25915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23011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3041" name="43 - Ευθύγραμμο βέλος σύνδεσης"/>
          <p:cNvCxnSpPr>
            <a:cxnSpLocks noChangeShapeType="1"/>
            <a:stCxn id="43036" idx="6"/>
            <a:endCxn id="43011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042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043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3044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045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046" name="43 - Ευθύγραμμο βέλος σύνδεσης"/>
          <p:cNvCxnSpPr>
            <a:cxnSpLocks noChangeShapeType="1"/>
            <a:endCxn id="43043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4036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37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38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4039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40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041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42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4043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44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045" name="70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6450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46" name="Rectangle 42"/>
          <p:cNvSpPr>
            <a:spLocks noChangeArrowheads="1"/>
          </p:cNvSpPr>
          <p:nvPr/>
        </p:nvSpPr>
        <p:spPr bwMode="auto">
          <a:xfrm>
            <a:off x="53340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4047" name="Rectangle 4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48" name="Oval 46"/>
          <p:cNvSpPr>
            <a:spLocks noChangeArrowheads="1"/>
          </p:cNvSpPr>
          <p:nvPr/>
        </p:nvSpPr>
        <p:spPr bwMode="auto"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049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4053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4055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56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57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58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59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60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2313929" y="23622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4062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4063" name="77 - Ευθύγραμμο βέλος σύνδεσης"/>
          <p:cNvCxnSpPr>
            <a:cxnSpLocks noChangeShapeType="1"/>
            <a:stCxn id="44064" idx="3"/>
          </p:cNvCxnSpPr>
          <p:nvPr/>
        </p:nvCxnSpPr>
        <p:spPr bwMode="auto">
          <a:xfrm flipV="1">
            <a:off x="38869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35965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4065" name="43 - Ευθύγραμμο βέλος σύνδεσης"/>
          <p:cNvCxnSpPr>
            <a:cxnSpLocks noChangeShapeType="1"/>
            <a:stCxn id="44060" idx="6"/>
            <a:endCxn id="44035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4066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067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4068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069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070" name="43 - Ευθύγραμμο βέλος σύνδεσης"/>
          <p:cNvCxnSpPr>
            <a:cxnSpLocks noChangeShapeType="1"/>
            <a:endCxn id="44067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5060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61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62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5063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64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065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066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5067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68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069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5072" name="Rectangle 20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5073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074" name="Rectangle 22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5075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76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77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78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79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80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81" name="Rectangle 29"/>
          <p:cNvSpPr>
            <a:spLocks noChangeArrowheads="1"/>
          </p:cNvSpPr>
          <p:nvPr/>
        </p:nvSpPr>
        <p:spPr bwMode="auto">
          <a:xfrm>
            <a:off x="4904729" y="3367088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5082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5197475" y="3367088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083" name="77 - Ευθύγραμμο βέλος σύνδεσης"/>
          <p:cNvCxnSpPr>
            <a:cxnSpLocks noChangeShapeType="1"/>
            <a:stCxn id="45084" idx="3"/>
          </p:cNvCxnSpPr>
          <p:nvPr/>
        </p:nvCxnSpPr>
        <p:spPr bwMode="auto">
          <a:xfrm flipV="1">
            <a:off x="38869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084" name="Rectangle 32"/>
          <p:cNvSpPr>
            <a:spLocks noChangeArrowheads="1"/>
          </p:cNvSpPr>
          <p:nvPr/>
        </p:nvSpPr>
        <p:spPr bwMode="auto">
          <a:xfrm>
            <a:off x="35965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5085" name="43 - Ευθύγραμμο βέλος σύνδεσης"/>
          <p:cNvCxnSpPr>
            <a:cxnSpLocks noChangeShapeType="1"/>
            <a:stCxn id="45080" idx="6"/>
            <a:endCxn id="45059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086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087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5088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89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090" name="43 - Ευθύγραμμο βέλος σύνδεσης"/>
          <p:cNvCxnSpPr>
            <a:cxnSpLocks noChangeShapeType="1"/>
            <a:endCxn id="45087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091" name="Rectangle 42"/>
          <p:cNvSpPr>
            <a:spLocks noChangeArrowheads="1"/>
          </p:cNvSpPr>
          <p:nvPr/>
        </p:nvSpPr>
        <p:spPr bwMode="auto">
          <a:xfrm>
            <a:off x="53340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5092" name="Rectangle 43"/>
          <p:cNvSpPr>
            <a:spLocks noChangeArrowheads="1"/>
          </p:cNvSpPr>
          <p:nvPr/>
        </p:nvSpPr>
        <p:spPr bwMode="auto">
          <a:xfrm>
            <a:off x="57912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093" name="Oval 46"/>
          <p:cNvSpPr>
            <a:spLocks noChangeArrowheads="1"/>
          </p:cNvSpPr>
          <p:nvPr/>
        </p:nvSpPr>
        <p:spPr bwMode="auto"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5094" name="43 - Ευθύγραμμο βέλος σύνδεσης"/>
          <p:cNvCxnSpPr>
            <a:cxnSpLocks noChangeShapeType="1"/>
            <a:endCxn id="45091" idx="1"/>
          </p:cNvCxnSpPr>
          <p:nvPr/>
        </p:nvCxnSpPr>
        <p:spPr bwMode="auto">
          <a:xfrm>
            <a:off x="46482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Δυναμικοί πίνακες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20 - TextBox"/>
          <p:cNvSpPr txBox="1">
            <a:spLocks noChangeArrowheads="1"/>
          </p:cNvSpPr>
          <p:nvPr/>
        </p:nvSpPr>
        <p:spPr bwMode="auto">
          <a:xfrm>
            <a:off x="457200" y="1143000"/>
            <a:ext cx="541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Δυναμικοί πίνακες με εισαγωγές και διαγραφές </a:t>
            </a:r>
          </a:p>
        </p:txBody>
      </p:sp>
      <p:sp>
        <p:nvSpPr>
          <p:cNvPr id="34" name="21 - TextBox"/>
          <p:cNvSpPr txBox="1">
            <a:spLocks noChangeArrowheads="1"/>
          </p:cNvSpPr>
          <p:nvPr/>
        </p:nvSpPr>
        <p:spPr bwMode="auto">
          <a:xfrm>
            <a:off x="430970" y="1714500"/>
            <a:ext cx="3966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Συντελεστής πληρότητας πίνακα </a:t>
            </a:r>
            <a:r>
              <a:rPr lang="en-US" dirty="0" smtClean="0"/>
              <a:t>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A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l-GR" dirty="0"/>
          </a:p>
        </p:txBody>
      </p:sp>
      <p:sp>
        <p:nvSpPr>
          <p:cNvPr id="35" name="92 - TextBox"/>
          <p:cNvSpPr txBox="1">
            <a:spLocks noChangeArrowheads="1"/>
          </p:cNvSpPr>
          <p:nvPr/>
        </p:nvSpPr>
        <p:spPr bwMode="auto">
          <a:xfrm>
            <a:off x="1829055" y="2413555"/>
            <a:ext cx="4541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πλήθος αποθηκευμένων στοιχείων </a:t>
            </a:r>
            <a:r>
              <a:rPr lang="el-GR" dirty="0" smtClean="0"/>
              <a:t>στον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</a:t>
            </a:r>
            <a:endParaRPr lang="el-GR" dirty="0"/>
          </a:p>
        </p:txBody>
      </p:sp>
      <p:sp>
        <p:nvSpPr>
          <p:cNvPr id="36" name="94 - TextBox"/>
          <p:cNvSpPr txBox="1">
            <a:spLocks noChangeArrowheads="1"/>
          </p:cNvSpPr>
          <p:nvPr/>
        </p:nvSpPr>
        <p:spPr bwMode="auto">
          <a:xfrm>
            <a:off x="1829055" y="2870755"/>
            <a:ext cx="1678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μέγεθος του 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endParaRPr lang="el-GR" dirty="0"/>
          </a:p>
        </p:txBody>
      </p:sp>
      <p:sp>
        <p:nvSpPr>
          <p:cNvPr id="37" name="21 - TextBox"/>
          <p:cNvSpPr txBox="1">
            <a:spLocks noChangeArrowheads="1"/>
          </p:cNvSpPr>
          <p:nvPr/>
        </p:nvSpPr>
        <p:spPr bwMode="auto">
          <a:xfrm>
            <a:off x="457200" y="2362200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</a:p>
        </p:txBody>
      </p:sp>
      <p:sp>
        <p:nvSpPr>
          <p:cNvPr id="38" name="37 - TextBox"/>
          <p:cNvSpPr txBox="1"/>
          <p:nvPr/>
        </p:nvSpPr>
        <p:spPr>
          <a:xfrm>
            <a:off x="430213" y="3429000"/>
            <a:ext cx="7113587" cy="1477328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dirty="0"/>
              <a:t>Επιθυμητές ιδιότητες</a:t>
            </a:r>
            <a:r>
              <a:rPr lang="en-US" dirty="0"/>
              <a:t> :</a:t>
            </a:r>
            <a:endParaRPr lang="el-GR" dirty="0"/>
          </a:p>
          <a:p>
            <a:pPr algn="l">
              <a:defRPr/>
            </a:pPr>
            <a:endParaRPr lang="el-GR" dirty="0"/>
          </a:p>
          <a:p>
            <a:pPr marL="800100" lvl="1" indent="-342900" algn="l">
              <a:defRPr/>
            </a:pPr>
            <a:r>
              <a:rPr lang="el-GR" dirty="0"/>
              <a:t>α)  περιορισμένη σπατάλη χώρου </a:t>
            </a:r>
            <a:r>
              <a:rPr lang="en-US" dirty="0"/>
              <a:t>:           </a:t>
            </a:r>
            <a:r>
              <a:rPr lang="el-GR" dirty="0" smtClean="0"/>
              <a:t>σταθερά</a:t>
            </a:r>
            <a:endParaRPr lang="el-GR" dirty="0"/>
          </a:p>
          <a:p>
            <a:pPr marL="1257300" lvl="2" indent="-342900" algn="l">
              <a:defRPr/>
            </a:pPr>
            <a:endParaRPr lang="el-GR" dirty="0"/>
          </a:p>
          <a:p>
            <a:pPr marL="800100" lvl="1" indent="-342900" algn="l">
              <a:defRPr/>
            </a:pPr>
            <a:r>
              <a:rPr lang="el-GR" dirty="0"/>
              <a:t>β)  μικρό </a:t>
            </a:r>
            <a:r>
              <a:rPr lang="el-GR" dirty="0" smtClean="0"/>
              <a:t>συνολικό κόστος για οποιαδήποτε ακολουθία πράξεων </a:t>
            </a:r>
            <a:endParaRPr lang="el-GR" dirty="0"/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7391400" y="49815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7391400" y="52101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1676400"/>
            <a:ext cx="864708" cy="559697"/>
          </a:xfrm>
          <a:prstGeom prst="rect">
            <a:avLst/>
          </a:prstGeom>
          <a:noFill/>
          <a:ln/>
          <a:effectLst/>
        </p:spPr>
      </p:pic>
      <p:pic>
        <p:nvPicPr>
          <p:cNvPr id="42" name="4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21309" y="2515663"/>
            <a:ext cx="431291" cy="126492"/>
          </a:xfrm>
          <a:prstGeom prst="rect">
            <a:avLst/>
          </a:prstGeom>
          <a:noFill/>
          <a:ln/>
          <a:effectLst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400" y="2935842"/>
            <a:ext cx="559309" cy="278892"/>
          </a:xfrm>
          <a:prstGeom prst="rect">
            <a:avLst/>
          </a:prstGeom>
          <a:noFill/>
          <a:ln/>
          <a:effectLst/>
        </p:spPr>
      </p:pic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7391400" y="54387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Rectangle 55"/>
          <p:cNvSpPr>
            <a:spLocks noChangeArrowheads="1"/>
          </p:cNvSpPr>
          <p:nvPr/>
        </p:nvSpPr>
        <p:spPr bwMode="auto">
          <a:xfrm>
            <a:off x="7391400" y="56673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7391400" y="58959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7391400" y="61245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" name="Rectangle 58"/>
          <p:cNvSpPr>
            <a:spLocks noChangeArrowheads="1"/>
          </p:cNvSpPr>
          <p:nvPr/>
        </p:nvSpPr>
        <p:spPr bwMode="auto">
          <a:xfrm>
            <a:off x="7391400" y="63531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Rectangle 70"/>
          <p:cNvSpPr>
            <a:spLocks noChangeArrowheads="1"/>
          </p:cNvSpPr>
          <p:nvPr/>
        </p:nvSpPr>
        <p:spPr bwMode="auto">
          <a:xfrm>
            <a:off x="7391400" y="6581775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610600" y="5014913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8610600" y="5243513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610600" y="5472113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610600" y="5700713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44 - Δεξιό βέλος"/>
          <p:cNvSpPr>
            <a:spLocks noChangeArrowheads="1"/>
          </p:cNvSpPr>
          <p:nvPr/>
        </p:nvSpPr>
        <p:spPr bwMode="auto">
          <a:xfrm>
            <a:off x="8077200" y="54864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57 - Πολλαπλασιασμός"/>
          <p:cNvSpPr/>
          <p:nvPr/>
        </p:nvSpPr>
        <p:spPr bwMode="auto">
          <a:xfrm>
            <a:off x="7239000" y="4876800"/>
            <a:ext cx="762000" cy="457200"/>
          </a:xfrm>
          <a:prstGeom prst="mathMultiply">
            <a:avLst>
              <a:gd name="adj1" fmla="val 7241"/>
            </a:avLst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9" name="58 - Πολλαπλασιασμός"/>
          <p:cNvSpPr/>
          <p:nvPr/>
        </p:nvSpPr>
        <p:spPr bwMode="auto">
          <a:xfrm>
            <a:off x="7239000" y="5791200"/>
            <a:ext cx="762000" cy="457200"/>
          </a:xfrm>
          <a:prstGeom prst="mathMultiply">
            <a:avLst>
              <a:gd name="adj1" fmla="val 7241"/>
            </a:avLst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0" name="59 - Πολλαπλασιασμός"/>
          <p:cNvSpPr/>
          <p:nvPr/>
        </p:nvSpPr>
        <p:spPr bwMode="auto">
          <a:xfrm>
            <a:off x="7239000" y="6019800"/>
            <a:ext cx="762000" cy="457200"/>
          </a:xfrm>
          <a:prstGeom prst="mathMultiply">
            <a:avLst>
              <a:gd name="adj1" fmla="val 7241"/>
            </a:avLst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1" name="49 - TextBox"/>
          <p:cNvSpPr txBox="1">
            <a:spLocks noChangeArrowheads="1"/>
          </p:cNvSpPr>
          <p:nvPr/>
        </p:nvSpPr>
        <p:spPr bwMode="auto">
          <a:xfrm>
            <a:off x="685800" y="5486400"/>
            <a:ext cx="6479787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/>
              <a:t>Για να πετύχουμε την ιδιότητα (α) πρέπει να αντιγράφουμε </a:t>
            </a:r>
          </a:p>
          <a:p>
            <a:pPr algn="l">
              <a:lnSpc>
                <a:spcPts val="2800"/>
              </a:lnSpc>
            </a:pPr>
            <a:r>
              <a:rPr lang="el-GR" dirty="0"/>
              <a:t>τα στοιχεία σε μικρότερο πίνακα μετά από αρκετές διαγραφές </a:t>
            </a:r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4109" y="4089401"/>
            <a:ext cx="431291" cy="2285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6084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085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086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6087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088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089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090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6091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092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093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609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6099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00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01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02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03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04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2313929" y="23622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6106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107" name="77 - Ευθύγραμμο βέλος σύνδεσης"/>
          <p:cNvCxnSpPr>
            <a:cxnSpLocks noChangeShapeType="1"/>
            <a:stCxn id="46108" idx="3"/>
          </p:cNvCxnSpPr>
          <p:nvPr/>
        </p:nvCxnSpPr>
        <p:spPr bwMode="auto">
          <a:xfrm flipV="1">
            <a:off x="12961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10057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6109" name="43 - Ευθύγραμμο βέλος σύνδεσης"/>
          <p:cNvCxnSpPr>
            <a:cxnSpLocks noChangeShapeType="1"/>
            <a:stCxn id="46104" idx="6"/>
            <a:endCxn id="46083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110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111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6112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13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114" name="43 - Ευθύγραμμο βέλος σύνδεσης"/>
          <p:cNvCxnSpPr>
            <a:cxnSpLocks noChangeShapeType="1"/>
            <a:endCxn id="46111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115" name="Rectangle 42"/>
          <p:cNvSpPr>
            <a:spLocks noChangeArrowheads="1"/>
          </p:cNvSpPr>
          <p:nvPr/>
        </p:nvSpPr>
        <p:spPr bwMode="auto">
          <a:xfrm>
            <a:off x="53340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6116" name="Rectangle 43"/>
          <p:cNvSpPr>
            <a:spLocks noChangeArrowheads="1"/>
          </p:cNvSpPr>
          <p:nvPr/>
        </p:nvSpPr>
        <p:spPr bwMode="auto">
          <a:xfrm>
            <a:off x="57912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6117" name="Oval 46"/>
          <p:cNvSpPr>
            <a:spLocks noChangeArrowheads="1"/>
          </p:cNvSpPr>
          <p:nvPr/>
        </p:nvSpPr>
        <p:spPr bwMode="auto"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118" name="43 - Ευθύγραμμο βέλος σύνδεσης"/>
          <p:cNvCxnSpPr>
            <a:cxnSpLocks noChangeShapeType="1"/>
            <a:endCxn id="46115" idx="1"/>
          </p:cNvCxnSpPr>
          <p:nvPr/>
        </p:nvCxnSpPr>
        <p:spPr bwMode="auto">
          <a:xfrm>
            <a:off x="46482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7108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09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10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7111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12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7113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114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7115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16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711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712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7123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24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25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26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27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28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2313929" y="23622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7130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131" name="77 - Ευθύγραμμο βέλος σύνδεσης"/>
          <p:cNvCxnSpPr>
            <a:cxnSpLocks noChangeShapeType="1"/>
            <a:stCxn id="47132" idx="3"/>
          </p:cNvCxnSpPr>
          <p:nvPr/>
        </p:nvCxnSpPr>
        <p:spPr bwMode="auto">
          <a:xfrm flipV="1">
            <a:off x="25915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23011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7133" name="43 - Ευθύγραμμο βέλος σύνδεσης"/>
          <p:cNvCxnSpPr>
            <a:cxnSpLocks noChangeShapeType="1"/>
            <a:stCxn id="47128" idx="6"/>
            <a:endCxn id="47107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134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135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7136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37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7138" name="43 - Ευθύγραμμο βέλος σύνδεσης"/>
          <p:cNvCxnSpPr>
            <a:cxnSpLocks noChangeShapeType="1"/>
            <a:endCxn id="47135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139" name="Rectangle 42"/>
          <p:cNvSpPr>
            <a:spLocks noChangeArrowheads="1"/>
          </p:cNvSpPr>
          <p:nvPr/>
        </p:nvSpPr>
        <p:spPr bwMode="auto">
          <a:xfrm>
            <a:off x="53340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7140" name="Rectangle 43"/>
          <p:cNvSpPr>
            <a:spLocks noChangeArrowheads="1"/>
          </p:cNvSpPr>
          <p:nvPr/>
        </p:nvSpPr>
        <p:spPr bwMode="auto">
          <a:xfrm>
            <a:off x="57912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141" name="Oval 46"/>
          <p:cNvSpPr>
            <a:spLocks noChangeArrowheads="1"/>
          </p:cNvSpPr>
          <p:nvPr/>
        </p:nvSpPr>
        <p:spPr bwMode="auto"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7142" name="43 - Ευθύγραμμο βέλος σύνδεσης"/>
          <p:cNvCxnSpPr>
            <a:cxnSpLocks noChangeShapeType="1"/>
            <a:endCxn id="47139" idx="1"/>
          </p:cNvCxnSpPr>
          <p:nvPr/>
        </p:nvCxnSpPr>
        <p:spPr bwMode="auto">
          <a:xfrm>
            <a:off x="46482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8132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33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34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8135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36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137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349625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38" name="Rectangle 42"/>
          <p:cNvSpPr>
            <a:spLocks noChangeArrowheads="1"/>
          </p:cNvSpPr>
          <p:nvPr/>
        </p:nvSpPr>
        <p:spPr bwMode="auto">
          <a:xfrm>
            <a:off x="40386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8139" name="Rectangle 43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40" name="Oval 46"/>
          <p:cNvSpPr>
            <a:spLocks noChangeArrowheads="1"/>
          </p:cNvSpPr>
          <p:nvPr/>
        </p:nvSpPr>
        <p:spPr bwMode="auto">
          <a:xfrm>
            <a:off x="45720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14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850900" y="1752600"/>
            <a:ext cx="295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814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8147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48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49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50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51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52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2313929" y="23622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8154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155" name="77 - Ευθύγραμμο βέλος σύνδεσης"/>
          <p:cNvCxnSpPr>
            <a:cxnSpLocks noChangeShapeType="1"/>
            <a:stCxn id="48156" idx="3"/>
          </p:cNvCxnSpPr>
          <p:nvPr/>
        </p:nvCxnSpPr>
        <p:spPr bwMode="auto">
          <a:xfrm flipV="1">
            <a:off x="38869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35965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8157" name="43 - Ευθύγραμμο βέλος σύνδεσης"/>
          <p:cNvCxnSpPr>
            <a:cxnSpLocks noChangeShapeType="1"/>
            <a:stCxn id="48152" idx="6"/>
            <a:endCxn id="48131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158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59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8160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61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162" name="43 - Ευθύγραμμο βέλος σύνδεσης"/>
          <p:cNvCxnSpPr>
            <a:cxnSpLocks noChangeShapeType="1"/>
            <a:endCxn id="48159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63" name="Rectangle 42"/>
          <p:cNvSpPr>
            <a:spLocks noChangeArrowheads="1"/>
          </p:cNvSpPr>
          <p:nvPr/>
        </p:nvSpPr>
        <p:spPr bwMode="auto">
          <a:xfrm>
            <a:off x="53340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8164" name="Rectangle 43"/>
          <p:cNvSpPr>
            <a:spLocks noChangeArrowheads="1"/>
          </p:cNvSpPr>
          <p:nvPr/>
        </p:nvSpPr>
        <p:spPr bwMode="auto">
          <a:xfrm>
            <a:off x="57912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8165" name="Oval 46"/>
          <p:cNvSpPr>
            <a:spLocks noChangeArrowheads="1"/>
          </p:cNvSpPr>
          <p:nvPr/>
        </p:nvSpPr>
        <p:spPr bwMode="auto"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166" name="43 - Ευθύγραμμο βέλος σύνδεσης"/>
          <p:cNvCxnSpPr>
            <a:cxnSpLocks noChangeShapeType="1"/>
            <a:endCxn id="48163" idx="1"/>
          </p:cNvCxnSpPr>
          <p:nvPr/>
        </p:nvCxnSpPr>
        <p:spPr bwMode="auto">
          <a:xfrm>
            <a:off x="46482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49156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57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58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49159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60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16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49164" name="Rectangle 16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916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166" name="Rectangle 18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49167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68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69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70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71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72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73" name="Rectangle 25"/>
          <p:cNvSpPr>
            <a:spLocks noChangeArrowheads="1"/>
          </p:cNvSpPr>
          <p:nvPr/>
        </p:nvSpPr>
        <p:spPr bwMode="auto">
          <a:xfrm>
            <a:off x="4904729" y="3367088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9174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5197475" y="3367088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175" name="77 - Ευθύγραμμο βέλος σύνδεσης"/>
          <p:cNvCxnSpPr>
            <a:cxnSpLocks noChangeShapeType="1"/>
            <a:stCxn id="49176" idx="3"/>
          </p:cNvCxnSpPr>
          <p:nvPr/>
        </p:nvCxnSpPr>
        <p:spPr bwMode="auto">
          <a:xfrm flipV="1">
            <a:off x="38869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176" name="Rectangle 28"/>
          <p:cNvSpPr>
            <a:spLocks noChangeArrowheads="1"/>
          </p:cNvSpPr>
          <p:nvPr/>
        </p:nvSpPr>
        <p:spPr bwMode="auto">
          <a:xfrm>
            <a:off x="35965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9177" name="43 - Ευθύγραμμο βέλος σύνδεσης"/>
          <p:cNvCxnSpPr>
            <a:cxnSpLocks noChangeShapeType="1"/>
            <a:stCxn id="49172" idx="6"/>
            <a:endCxn id="49155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178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179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49180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81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182" name="43 - Ευθύγραμμο βέλος σύνδεσης"/>
          <p:cNvCxnSpPr>
            <a:cxnSpLocks noChangeShapeType="1"/>
            <a:endCxn id="49179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183" name="Rectangle 42"/>
          <p:cNvSpPr>
            <a:spLocks noChangeArrowheads="1"/>
          </p:cNvSpPr>
          <p:nvPr/>
        </p:nvSpPr>
        <p:spPr bwMode="auto">
          <a:xfrm>
            <a:off x="53340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49184" name="Rectangle 43"/>
          <p:cNvSpPr>
            <a:spLocks noChangeArrowheads="1"/>
          </p:cNvSpPr>
          <p:nvPr/>
        </p:nvSpPr>
        <p:spPr bwMode="auto">
          <a:xfrm>
            <a:off x="57912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85" name="Oval 46"/>
          <p:cNvSpPr>
            <a:spLocks noChangeArrowheads="1"/>
          </p:cNvSpPr>
          <p:nvPr/>
        </p:nvSpPr>
        <p:spPr bwMode="auto"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186" name="43 - Ευθύγραμμο βέλος σύνδεσης"/>
          <p:cNvCxnSpPr>
            <a:cxnSpLocks noChangeShapeType="1"/>
            <a:endCxn id="49183" idx="1"/>
          </p:cNvCxnSpPr>
          <p:nvPr/>
        </p:nvCxnSpPr>
        <p:spPr bwMode="auto">
          <a:xfrm>
            <a:off x="46482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187" name="Rectangle 42"/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9188" name="Rectangle 43"/>
          <p:cNvSpPr>
            <a:spLocks noChangeArrowheads="1"/>
          </p:cNvSpPr>
          <p:nvPr/>
        </p:nvSpPr>
        <p:spPr bwMode="auto">
          <a:xfrm>
            <a:off x="70866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189" name="Oval 46"/>
          <p:cNvSpPr>
            <a:spLocks noChangeArrowheads="1"/>
          </p:cNvSpPr>
          <p:nvPr/>
        </p:nvSpPr>
        <p:spPr bwMode="auto">
          <a:xfrm>
            <a:off x="7162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9190" name="43 - Ευθύγραμμο βέλος σύνδεσης"/>
          <p:cNvCxnSpPr>
            <a:cxnSpLocks noChangeShapeType="1"/>
            <a:endCxn id="49187" idx="1"/>
          </p:cNvCxnSpPr>
          <p:nvPr/>
        </p:nvCxnSpPr>
        <p:spPr bwMode="auto">
          <a:xfrm>
            <a:off x="59436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50180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81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82" name="Rectangle 42"/>
          <p:cNvSpPr>
            <a:spLocks noChangeArrowheads="1"/>
          </p:cNvSpPr>
          <p:nvPr/>
        </p:nvSpPr>
        <p:spPr bwMode="auto">
          <a:xfrm>
            <a:off x="27432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auto">
          <a:xfrm>
            <a:off x="32004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84" name="Oval 46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18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846893" y="1752600"/>
            <a:ext cx="3032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50189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50191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92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93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94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95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96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2313929" y="23622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50198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23622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199" name="77 - Ευθύγραμμο βέλος σύνδεσης"/>
          <p:cNvCxnSpPr>
            <a:cxnSpLocks noChangeShapeType="1"/>
            <a:stCxn id="50200" idx="3"/>
          </p:cNvCxnSpPr>
          <p:nvPr/>
        </p:nvCxnSpPr>
        <p:spPr bwMode="auto">
          <a:xfrm flipV="1">
            <a:off x="12961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10057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50201" name="43 - Ευθύγραμμο βέλος σύνδεσης"/>
          <p:cNvCxnSpPr>
            <a:cxnSpLocks noChangeShapeType="1"/>
            <a:stCxn id="50196" idx="6"/>
            <a:endCxn id="50179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202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057400" y="2170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203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50204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205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206" name="43 - Ευθύγραμμο βέλος σύνδεσης"/>
          <p:cNvCxnSpPr>
            <a:cxnSpLocks noChangeShapeType="1"/>
            <a:endCxn id="50203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207" name="Rectangle 42"/>
          <p:cNvSpPr>
            <a:spLocks noChangeArrowheads="1"/>
          </p:cNvSpPr>
          <p:nvPr/>
        </p:nvSpPr>
        <p:spPr bwMode="auto">
          <a:xfrm>
            <a:off x="53340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50208" name="Rectangle 43"/>
          <p:cNvSpPr>
            <a:spLocks noChangeArrowheads="1"/>
          </p:cNvSpPr>
          <p:nvPr/>
        </p:nvSpPr>
        <p:spPr bwMode="auto">
          <a:xfrm>
            <a:off x="57912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209" name="Oval 46"/>
          <p:cNvSpPr>
            <a:spLocks noChangeArrowheads="1"/>
          </p:cNvSpPr>
          <p:nvPr/>
        </p:nvSpPr>
        <p:spPr bwMode="auto"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210" name="43 - Ευθύγραμμο βέλος σύνδεσης"/>
          <p:cNvCxnSpPr>
            <a:cxnSpLocks noChangeShapeType="1"/>
            <a:endCxn id="50207" idx="1"/>
          </p:cNvCxnSpPr>
          <p:nvPr/>
        </p:nvCxnSpPr>
        <p:spPr bwMode="auto">
          <a:xfrm>
            <a:off x="46482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211" name="Rectangle 42"/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50212" name="Rectangle 43"/>
          <p:cNvSpPr>
            <a:spLocks noChangeArrowheads="1"/>
          </p:cNvSpPr>
          <p:nvPr/>
        </p:nvSpPr>
        <p:spPr bwMode="auto">
          <a:xfrm>
            <a:off x="70866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0213" name="Oval 46"/>
          <p:cNvSpPr>
            <a:spLocks noChangeArrowheads="1"/>
          </p:cNvSpPr>
          <p:nvPr/>
        </p:nvSpPr>
        <p:spPr bwMode="auto">
          <a:xfrm>
            <a:off x="7162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214" name="43 - Ευθύγραμμο βέλος σύνδεσης"/>
          <p:cNvCxnSpPr>
            <a:cxnSpLocks noChangeShapeType="1"/>
            <a:endCxn id="50211" idx="1"/>
          </p:cNvCxnSpPr>
          <p:nvPr/>
        </p:nvCxnSpPr>
        <p:spPr bwMode="auto">
          <a:xfrm>
            <a:off x="59436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42"/>
          <p:cNvSpPr>
            <a:spLocks noChangeArrowheads="1"/>
          </p:cNvSpPr>
          <p:nvPr/>
        </p:nvSpPr>
        <p:spPr bwMode="auto">
          <a:xfrm>
            <a:off x="27432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05" name="Oval 46"/>
          <p:cNvSpPr>
            <a:spLocks noChangeArrowheads="1"/>
          </p:cNvSpPr>
          <p:nvPr/>
        </p:nvSpPr>
        <p:spPr bwMode="auto">
          <a:xfrm>
            <a:off x="3276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206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3" y="19677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849298" y="1752600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51210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194594" y="30075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844488" y="2792413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51212" name="Rectangle 42"/>
          <p:cNvSpPr>
            <a:spLocks noChangeArrowheads="1"/>
          </p:cNvSpPr>
          <p:nvPr/>
        </p:nvSpPr>
        <p:spPr bwMode="auto">
          <a:xfrm>
            <a:off x="1447800" y="2057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13" name="Rectangle 43"/>
          <p:cNvSpPr>
            <a:spLocks noChangeArrowheads="1"/>
          </p:cNvSpPr>
          <p:nvPr/>
        </p:nvSpPr>
        <p:spPr bwMode="auto">
          <a:xfrm>
            <a:off x="1905000" y="2057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14" name="Oval 46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15" name="Rectangle 42"/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16" name="Rectangle 43"/>
          <p:cNvSpPr>
            <a:spLocks noChangeArrowheads="1"/>
          </p:cNvSpPr>
          <p:nvPr/>
        </p:nvSpPr>
        <p:spPr bwMode="auto">
          <a:xfrm>
            <a:off x="1905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17" name="Oval 46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2313929" y="3352800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51219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06675" y="3352800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1220" name="77 - Ευθύγραμμο βέλος σύνδεσης"/>
          <p:cNvCxnSpPr>
            <a:cxnSpLocks noChangeShapeType="1"/>
            <a:stCxn id="51221" idx="3"/>
          </p:cNvCxnSpPr>
          <p:nvPr/>
        </p:nvCxnSpPr>
        <p:spPr bwMode="auto">
          <a:xfrm flipV="1">
            <a:off x="1296169" y="3367088"/>
            <a:ext cx="151631" cy="1846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005705" y="336708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51222" name="43 - Ευθύγραμμο βέλος σύνδεσης"/>
          <p:cNvCxnSpPr>
            <a:cxnSpLocks noChangeShapeType="1"/>
            <a:stCxn id="51217" idx="6"/>
            <a:endCxn id="51203" idx="1"/>
          </p:cNvCxnSpPr>
          <p:nvPr/>
        </p:nvCxnSpPr>
        <p:spPr bwMode="auto">
          <a:xfrm>
            <a:off x="20574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223" name="Rectangle 42"/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51224" name="Rectangle 43"/>
          <p:cNvSpPr>
            <a:spLocks noChangeArrowheads="1"/>
          </p:cNvSpPr>
          <p:nvPr/>
        </p:nvSpPr>
        <p:spPr bwMode="auto">
          <a:xfrm>
            <a:off x="44958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25" name="Oval 46"/>
          <p:cNvSpPr>
            <a:spLocks noChangeArrowheads="1"/>
          </p:cNvSpPr>
          <p:nvPr/>
        </p:nvSpPr>
        <p:spPr bwMode="auto">
          <a:xfrm>
            <a:off x="4572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226" name="43 - Ευθύγραμμο βέλος σύνδεσης"/>
          <p:cNvCxnSpPr>
            <a:cxnSpLocks noChangeShapeType="1"/>
            <a:endCxn id="51223" idx="1"/>
          </p:cNvCxnSpPr>
          <p:nvPr/>
        </p:nvCxnSpPr>
        <p:spPr bwMode="auto">
          <a:xfrm>
            <a:off x="33528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227" name="Rectangle 42"/>
          <p:cNvSpPr>
            <a:spLocks noChangeArrowheads="1"/>
          </p:cNvSpPr>
          <p:nvPr/>
        </p:nvSpPr>
        <p:spPr bwMode="auto">
          <a:xfrm>
            <a:off x="53340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51228" name="Rectangle 43"/>
          <p:cNvSpPr>
            <a:spLocks noChangeArrowheads="1"/>
          </p:cNvSpPr>
          <p:nvPr/>
        </p:nvSpPr>
        <p:spPr bwMode="auto">
          <a:xfrm>
            <a:off x="57912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29" name="Oval 46"/>
          <p:cNvSpPr>
            <a:spLocks noChangeArrowheads="1"/>
          </p:cNvSpPr>
          <p:nvPr/>
        </p:nvSpPr>
        <p:spPr bwMode="auto"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230" name="43 - Ευθύγραμμο βέλος σύνδεσης"/>
          <p:cNvCxnSpPr>
            <a:cxnSpLocks noChangeShapeType="1"/>
            <a:endCxn id="51227" idx="1"/>
          </p:cNvCxnSpPr>
          <p:nvPr/>
        </p:nvCxnSpPr>
        <p:spPr bwMode="auto">
          <a:xfrm>
            <a:off x="46482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231" name="Rectangle 42"/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51232" name="Rectangle 43"/>
          <p:cNvSpPr>
            <a:spLocks noChangeArrowheads="1"/>
          </p:cNvSpPr>
          <p:nvPr/>
        </p:nvSpPr>
        <p:spPr bwMode="auto">
          <a:xfrm>
            <a:off x="70866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33" name="Oval 46"/>
          <p:cNvSpPr>
            <a:spLocks noChangeArrowheads="1"/>
          </p:cNvSpPr>
          <p:nvPr/>
        </p:nvSpPr>
        <p:spPr bwMode="auto">
          <a:xfrm>
            <a:off x="7162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234" name="43 - Ευθύγραμμο βέλος σύνδεσης"/>
          <p:cNvCxnSpPr>
            <a:cxnSpLocks noChangeShapeType="1"/>
            <a:endCxn id="51231" idx="1"/>
          </p:cNvCxnSpPr>
          <p:nvPr/>
        </p:nvCxnSpPr>
        <p:spPr bwMode="auto">
          <a:xfrm>
            <a:off x="59436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235" name="Rectangle 42"/>
          <p:cNvSpPr>
            <a:spLocks noChangeArrowheads="1"/>
          </p:cNvSpPr>
          <p:nvPr/>
        </p:nvSpPr>
        <p:spPr bwMode="auto">
          <a:xfrm>
            <a:off x="7924800" y="3048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51236" name="Rectangle 43"/>
          <p:cNvSpPr>
            <a:spLocks noChangeArrowheads="1"/>
          </p:cNvSpPr>
          <p:nvPr/>
        </p:nvSpPr>
        <p:spPr bwMode="auto">
          <a:xfrm>
            <a:off x="8382000" y="3048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237" name="Oval 46"/>
          <p:cNvSpPr>
            <a:spLocks noChangeArrowheads="1"/>
          </p:cNvSpPr>
          <p:nvPr/>
        </p:nvSpPr>
        <p:spPr bwMode="auto">
          <a:xfrm>
            <a:off x="8458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1238" name="43 - Ευθύγραμμο βέλος σύνδεσης"/>
          <p:cNvCxnSpPr>
            <a:cxnSpLocks noChangeShapeType="1"/>
            <a:endCxn id="51235" idx="1"/>
          </p:cNvCxnSpPr>
          <p:nvPr/>
        </p:nvCxnSpPr>
        <p:spPr bwMode="auto">
          <a:xfrm>
            <a:off x="7239000" y="31623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15938" y="3929063"/>
            <a:ext cx="79422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Έστω </a:t>
            </a:r>
            <a:r>
              <a:rPr lang="en-US" sz="2000" dirty="0" smtClean="0">
                <a:latin typeface="Calibri" pitchFamily="34" charset="0"/>
              </a:rPr>
              <a:t>a</a:t>
            </a:r>
            <a:r>
              <a:rPr lang="en-US" dirty="0" smtClean="0"/>
              <a:t> </a:t>
            </a:r>
            <a:r>
              <a:rPr lang="el-GR" dirty="0"/>
              <a:t>η αρχική λίστα. </a:t>
            </a:r>
            <a:endParaRPr lang="en-US" dirty="0"/>
          </a:p>
          <a:p>
            <a:pPr algn="l"/>
            <a:r>
              <a:rPr lang="el-GR" dirty="0"/>
              <a:t>Διατηρούμε μία ακόμα λίστα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που θα είναι διατεταγμένη.</a:t>
            </a:r>
          </a:p>
          <a:p>
            <a:pPr algn="l"/>
            <a:r>
              <a:rPr lang="el-GR" dirty="0"/>
              <a:t>Για ευκολία τοποθετούμε ένα </a:t>
            </a:r>
            <a:r>
              <a:rPr lang="el-GR" dirty="0" err="1"/>
              <a:t>ψευδο</a:t>
            </a:r>
            <a:r>
              <a:rPr lang="el-GR" dirty="0"/>
              <a:t>-κόμβο κεφαλής στην αρχή κάθε </a:t>
            </a:r>
            <a:r>
              <a:rPr lang="el-GR" dirty="0" smtClean="0"/>
              <a:t>λίστας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Αρχικά 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l-GR" dirty="0"/>
              <a:t> περιλαμβάνει μόνο τον</a:t>
            </a:r>
            <a:r>
              <a:rPr lang="el-GR" b="1" dirty="0"/>
              <a:t> </a:t>
            </a:r>
            <a:r>
              <a:rPr lang="el-GR" dirty="0" err="1"/>
              <a:t>ψευδο</a:t>
            </a:r>
            <a:r>
              <a:rPr lang="el-GR" dirty="0"/>
              <a:t>-κόμβο κεφαλής</a:t>
            </a:r>
            <a:r>
              <a:rPr lang="en-US" dirty="0"/>
              <a:t>.</a:t>
            </a:r>
          </a:p>
          <a:p>
            <a:pPr algn="l"/>
            <a:r>
              <a:rPr lang="el-GR" dirty="0"/>
              <a:t>Μέχρι να αδειάσει η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διαγράφουμε το πρώτο στοιχείο της </a:t>
            </a:r>
            <a:r>
              <a:rPr lang="en-US" sz="2000" dirty="0">
                <a:latin typeface="Calibri" pitchFamily="34" charset="0"/>
              </a:rPr>
              <a:t>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l-GR" dirty="0"/>
              <a:t>και το εισάγουμε στη σωστή του θέση στη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Ταξινόμηση Συνδεδεμένης Λίστας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2695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Ταξινόμηση με εισαγωγή</a:t>
            </a:r>
          </a:p>
        </p:txBody>
      </p:sp>
      <p:sp>
        <p:nvSpPr>
          <p:cNvPr id="52231" name="Text Box 40"/>
          <p:cNvSpPr txBox="1">
            <a:spLocks noChangeArrowheads="1"/>
          </p:cNvSpPr>
          <p:nvPr/>
        </p:nvSpPr>
        <p:spPr bwMode="auto">
          <a:xfrm>
            <a:off x="533400" y="3488591"/>
            <a:ext cx="6324600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Calibri" pitchFamily="34" charset="0"/>
              </a:rPr>
              <a:t>class </a:t>
            </a:r>
            <a:r>
              <a:rPr lang="en-US" sz="1600" dirty="0" err="1" smtClean="0">
                <a:latin typeface="Calibri" pitchFamily="34" charset="0"/>
              </a:rPr>
              <a:t>ListSort</a:t>
            </a:r>
            <a:r>
              <a:rPr lang="en-US" sz="1600" dirty="0" smtClean="0">
                <a:latin typeface="Calibri" pitchFamily="34" charset="0"/>
              </a:rPr>
              <a:t> { 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static class Node {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item; Node next;</a:t>
            </a:r>
            <a:endParaRPr lang="en-US" sz="1600" dirty="0">
              <a:latin typeface="Calibri" pitchFamily="34" charset="0"/>
            </a:endParaRPr>
          </a:p>
          <a:p>
            <a:pPr algn="l"/>
            <a:r>
              <a:rPr lang="en-US" sz="1600" dirty="0" smtClean="0">
                <a:latin typeface="Calibri" pitchFamily="34" charset="0"/>
              </a:rPr>
              <a:t>		Node(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v, Node t) { item = v; next = t; } }</a:t>
            </a:r>
          </a:p>
          <a:p>
            <a:pPr algn="l"/>
            <a:endParaRPr lang="en-US" sz="1600" dirty="0" smtClean="0">
              <a:latin typeface="Calibri" pitchFamily="34" charset="0"/>
            </a:endParaRPr>
          </a:p>
          <a:p>
            <a:pPr algn="l"/>
            <a:r>
              <a:rPr lang="en-US" sz="1600" dirty="0" smtClean="0">
                <a:latin typeface="Calibri" pitchFamily="34" charset="0"/>
              </a:rPr>
              <a:t>	static Node sort(Node a) { Node t, u, x, b = new Node(0,null);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while (</a:t>
            </a:r>
            <a:r>
              <a:rPr lang="en-US" sz="1600" dirty="0" err="1" smtClean="0">
                <a:latin typeface="Calibri" pitchFamily="34" charset="0"/>
              </a:rPr>
              <a:t>a.next</a:t>
            </a:r>
            <a:r>
              <a:rPr lang="en-US" sz="1600" dirty="0" smtClean="0">
                <a:latin typeface="Calibri" pitchFamily="34" charset="0"/>
              </a:rPr>
              <a:t>  !=  null) {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	t = </a:t>
            </a:r>
            <a:r>
              <a:rPr lang="en-US" sz="1600" dirty="0" err="1" smtClean="0">
                <a:latin typeface="Calibri" pitchFamily="34" charset="0"/>
              </a:rPr>
              <a:t>a.next</a:t>
            </a:r>
            <a:r>
              <a:rPr lang="en-US" sz="1600" dirty="0" smtClean="0">
                <a:latin typeface="Calibri" pitchFamily="34" charset="0"/>
              </a:rPr>
              <a:t>; u = </a:t>
            </a:r>
            <a:r>
              <a:rPr lang="en-US" sz="1600" dirty="0" err="1" smtClean="0">
                <a:latin typeface="Calibri" pitchFamily="34" charset="0"/>
              </a:rPr>
              <a:t>t.next</a:t>
            </a:r>
            <a:r>
              <a:rPr lang="en-US" sz="1600" dirty="0" smtClean="0">
                <a:latin typeface="Calibri" pitchFamily="34" charset="0"/>
              </a:rPr>
              <a:t>; </a:t>
            </a:r>
            <a:r>
              <a:rPr lang="en-US" sz="1600" dirty="0" err="1" smtClean="0">
                <a:latin typeface="Calibri" pitchFamily="34" charset="0"/>
              </a:rPr>
              <a:t>a.next</a:t>
            </a:r>
            <a:r>
              <a:rPr lang="en-US" sz="1600" dirty="0" smtClean="0">
                <a:latin typeface="Calibri" pitchFamily="34" charset="0"/>
              </a:rPr>
              <a:t> = u; 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	for </a:t>
            </a:r>
            <a:r>
              <a:rPr lang="en-US" sz="1600" dirty="0">
                <a:latin typeface="Calibri" pitchFamily="34" charset="0"/>
              </a:rPr>
              <a:t>(x = b;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!= </a:t>
            </a:r>
            <a:r>
              <a:rPr lang="en-US" sz="1600" dirty="0" smtClean="0">
                <a:latin typeface="Calibri" pitchFamily="34" charset="0"/>
              </a:rPr>
              <a:t>null; </a:t>
            </a:r>
            <a:r>
              <a:rPr lang="en-US" sz="1600" dirty="0">
                <a:latin typeface="Calibri" pitchFamily="34" charset="0"/>
              </a:rPr>
              <a:t>x =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/>
            <a:r>
              <a:rPr lang="en-US" sz="1600" dirty="0">
                <a:latin typeface="Calibri" pitchFamily="34" charset="0"/>
              </a:rPr>
              <a:t>		</a:t>
            </a:r>
            <a:r>
              <a:rPr lang="en-US" sz="1600" dirty="0" smtClean="0">
                <a:latin typeface="Calibri" pitchFamily="34" charset="0"/>
              </a:rPr>
              <a:t>		if </a:t>
            </a:r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 err="1" smtClean="0">
                <a:latin typeface="Calibri" pitchFamily="34" charset="0"/>
              </a:rPr>
              <a:t>x.next.item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&gt; </a:t>
            </a:r>
            <a:r>
              <a:rPr lang="en-US" sz="1600" dirty="0" err="1" smtClean="0">
                <a:latin typeface="Calibri" pitchFamily="34" charset="0"/>
              </a:rPr>
              <a:t>t.item</a:t>
            </a:r>
            <a:r>
              <a:rPr lang="en-US" sz="1600" dirty="0">
                <a:latin typeface="Calibri" pitchFamily="34" charset="0"/>
              </a:rPr>
              <a:t>) break;</a:t>
            </a:r>
          </a:p>
          <a:p>
            <a:pPr algn="l"/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	</a:t>
            </a:r>
            <a:r>
              <a:rPr lang="en-US" sz="1600" dirty="0" err="1" smtClean="0">
                <a:latin typeface="Calibri" pitchFamily="34" charset="0"/>
              </a:rPr>
              <a:t>t.next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=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>
                <a:latin typeface="Calibri" pitchFamily="34" charset="0"/>
              </a:rPr>
              <a:t>;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= t</a:t>
            </a:r>
            <a:r>
              <a:rPr lang="en-US" sz="1600" dirty="0" smtClean="0">
                <a:latin typeface="Calibri" pitchFamily="34" charset="0"/>
              </a:rPr>
              <a:t>;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}	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return b;  }</a:t>
            </a:r>
            <a:endParaRPr lang="en-US" sz="1600" dirty="0">
              <a:latin typeface="Calibri" pitchFamily="34" charset="0"/>
            </a:endParaRPr>
          </a:p>
          <a:p>
            <a:pPr algn="l"/>
            <a:r>
              <a:rPr lang="en-US" sz="1600" dirty="0">
                <a:latin typeface="Calibri" pitchFamily="34" charset="0"/>
              </a:rPr>
              <a:t>}</a:t>
            </a: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3657600" y="838200"/>
            <a:ext cx="5105400" cy="1066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725675" y="838200"/>
            <a:ext cx="2921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επόμενος κόμβος της</a:t>
            </a:r>
            <a:r>
              <a:rPr lang="el-GR" b="1" dirty="0"/>
              <a:t> </a:t>
            </a:r>
            <a:r>
              <a:rPr lang="en-US" sz="2000" dirty="0">
                <a:latin typeface="Calibri" pitchFamily="34" charset="0"/>
              </a:rPr>
              <a:t>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3733800" y="1233488"/>
            <a:ext cx="49759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x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l-GR" dirty="0"/>
              <a:t>κόμβος της </a:t>
            </a:r>
            <a:r>
              <a:rPr lang="en-US" sz="2000" dirty="0">
                <a:latin typeface="Calibri" pitchFamily="34" charset="0"/>
              </a:rPr>
              <a:t>b</a:t>
            </a:r>
            <a:r>
              <a:rPr lang="en-US" dirty="0"/>
              <a:t> </a:t>
            </a:r>
            <a:r>
              <a:rPr lang="el-GR" dirty="0"/>
              <a:t>που προηγείται του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:   </a:t>
            </a:r>
          </a:p>
          <a:p>
            <a:pPr algn="l"/>
            <a:r>
              <a:rPr lang="en-US" dirty="0"/>
              <a:t>      </a:t>
            </a:r>
            <a:r>
              <a:rPr lang="el-GR" dirty="0"/>
              <a:t>ο </a:t>
            </a:r>
            <a:r>
              <a:rPr lang="en-US" sz="2000" dirty="0">
                <a:latin typeface="Calibri" pitchFamily="34" charset="0"/>
              </a:rPr>
              <a:t>t</a:t>
            </a:r>
            <a:r>
              <a:rPr lang="en-US" dirty="0"/>
              <a:t> </a:t>
            </a:r>
            <a:r>
              <a:rPr lang="el-GR" dirty="0"/>
              <a:t>πρέπει να τοποθετηθεί στη θέση </a:t>
            </a:r>
            <a:r>
              <a:rPr lang="en-US" dirty="0" smtClean="0"/>
              <a:t> </a:t>
            </a:r>
            <a:r>
              <a:rPr lang="en-US" sz="2000" dirty="0" err="1" smtClean="0">
                <a:latin typeface="Calibri" pitchFamily="34" charset="0"/>
              </a:rPr>
              <a:t>x.next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5791200" y="309776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2</a:t>
            </a: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6248400" y="309776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6324600" y="317396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5791200" y="2206149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8</a:t>
            </a: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6248400" y="2206149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7" name="Oval 46"/>
          <p:cNvSpPr>
            <a:spLocks noChangeArrowheads="1"/>
          </p:cNvSpPr>
          <p:nvPr/>
        </p:nvSpPr>
        <p:spPr bwMode="auto">
          <a:xfrm>
            <a:off x="6324600" y="2282349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8" name="62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397625" y="2318862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7086600" y="2206149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7543800" y="2206149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1" name="Oval 46"/>
          <p:cNvSpPr>
            <a:spLocks noChangeArrowheads="1"/>
          </p:cNvSpPr>
          <p:nvPr/>
        </p:nvSpPr>
        <p:spPr bwMode="auto">
          <a:xfrm>
            <a:off x="7620000" y="2282349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22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242593" y="2116456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897298" y="1901349"/>
            <a:ext cx="2984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el-GR">
              <a:latin typeface="Calibri" pitchFamily="34" charset="0"/>
            </a:endParaRPr>
          </a:p>
        </p:txBody>
      </p:sp>
      <p:cxnSp>
        <p:nvCxnSpPr>
          <p:cNvPr id="24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242594" y="3057287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892488" y="2842181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el-GR">
              <a:latin typeface="Calibri" pitchFamily="34" charset="0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4495800" y="2206149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4953000" y="2206149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8" name="Oval 46"/>
          <p:cNvSpPr>
            <a:spLocks noChangeArrowheads="1"/>
          </p:cNvSpPr>
          <p:nvPr/>
        </p:nvSpPr>
        <p:spPr bwMode="auto">
          <a:xfrm>
            <a:off x="5029200" y="2282349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4495800" y="309776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4953000" y="309776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1" name="Oval 46"/>
          <p:cNvSpPr>
            <a:spLocks noChangeArrowheads="1"/>
          </p:cNvSpPr>
          <p:nvPr/>
        </p:nvSpPr>
        <p:spPr bwMode="auto">
          <a:xfrm>
            <a:off x="5029200" y="317396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5361929" y="2510949"/>
            <a:ext cx="26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el-GR">
              <a:latin typeface="Calibri" pitchFamily="34" charset="0"/>
            </a:endParaRPr>
          </a:p>
        </p:txBody>
      </p:sp>
      <p:cxnSp>
        <p:nvCxnSpPr>
          <p:cNvPr id="33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5654675" y="2510949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6950075" y="3416856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43 - Ευθύγραμμο βέλος σύνδεσης"/>
          <p:cNvCxnSpPr>
            <a:cxnSpLocks noChangeShapeType="1"/>
            <a:stCxn id="31" idx="6"/>
            <a:endCxn id="12" idx="1"/>
          </p:cNvCxnSpPr>
          <p:nvPr/>
        </p:nvCxnSpPr>
        <p:spPr bwMode="auto">
          <a:xfrm>
            <a:off x="5105400" y="3212068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7086600" y="309776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7543800" y="309776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7620000" y="317396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9" name="43 - Ευθύγραμμο βέλος σύνδεσης"/>
          <p:cNvCxnSpPr>
            <a:cxnSpLocks noChangeShapeType="1"/>
            <a:endCxn id="36" idx="1"/>
          </p:cNvCxnSpPr>
          <p:nvPr/>
        </p:nvCxnSpPr>
        <p:spPr bwMode="auto">
          <a:xfrm>
            <a:off x="6400800" y="3212068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8382000" y="309776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12</a:t>
            </a: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8839200" y="309776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8915400" y="317396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3" name="43 - Ευθύγραμμο βέλος σύνδεσης"/>
          <p:cNvCxnSpPr>
            <a:cxnSpLocks noChangeShapeType="1"/>
            <a:endCxn id="40" idx="1"/>
          </p:cNvCxnSpPr>
          <p:nvPr/>
        </p:nvCxnSpPr>
        <p:spPr bwMode="auto">
          <a:xfrm>
            <a:off x="7696200" y="3212068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6644505" y="3440668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endParaRPr lang="el-GR">
              <a:latin typeface="Calibri" pitchFamily="34" charset="0"/>
            </a:endParaRPr>
          </a:p>
        </p:txBody>
      </p:sp>
      <p:cxnSp>
        <p:nvCxnSpPr>
          <p:cNvPr id="45" name="7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6950075" y="2539524"/>
            <a:ext cx="136525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635688" y="2563337"/>
            <a:ext cx="3080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Διπλά Συνδεδεμένη Λίστα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275" name="Group 20"/>
          <p:cNvGrpSpPr>
            <a:grpSpLocks/>
          </p:cNvGrpSpPr>
          <p:nvPr/>
        </p:nvGrpSpPr>
        <p:grpSpPr bwMode="auto">
          <a:xfrm>
            <a:off x="2362200" y="3200400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39" name="Rectangle 21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40" name="Line 22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41" name="Line 23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76" name="Group 24"/>
          <p:cNvGrpSpPr>
            <a:grpSpLocks/>
          </p:cNvGrpSpPr>
          <p:nvPr/>
        </p:nvGrpSpPr>
        <p:grpSpPr bwMode="auto">
          <a:xfrm>
            <a:off x="3124200" y="3200400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36" name="Rectangle 25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37" name="Line 26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38" name="Line 27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77" name="Group 28"/>
          <p:cNvGrpSpPr>
            <a:grpSpLocks/>
          </p:cNvGrpSpPr>
          <p:nvPr/>
        </p:nvGrpSpPr>
        <p:grpSpPr bwMode="auto">
          <a:xfrm>
            <a:off x="3886200" y="3200400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33" name="Rectangle 29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34" name="Line 30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35" name="Line 31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78" name="Group 32"/>
          <p:cNvGrpSpPr>
            <a:grpSpLocks/>
          </p:cNvGrpSpPr>
          <p:nvPr/>
        </p:nvGrpSpPr>
        <p:grpSpPr bwMode="auto">
          <a:xfrm>
            <a:off x="4648200" y="3200400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30" name="Rectangle 33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31" name="Line 34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32" name="Line 35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79" name="Group 36"/>
          <p:cNvGrpSpPr>
            <a:grpSpLocks/>
          </p:cNvGrpSpPr>
          <p:nvPr/>
        </p:nvGrpSpPr>
        <p:grpSpPr bwMode="auto">
          <a:xfrm>
            <a:off x="5410200" y="3200400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27" name="Rectangle 37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28" name="Line 38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29" name="Line 39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4280" name="Line 40"/>
          <p:cNvSpPr>
            <a:spLocks noChangeShapeType="1"/>
          </p:cNvSpPr>
          <p:nvPr/>
        </p:nvSpPr>
        <p:spPr bwMode="auto">
          <a:xfrm>
            <a:off x="2743200" y="32766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1" name="Line 41"/>
          <p:cNvSpPr>
            <a:spLocks noChangeShapeType="1"/>
          </p:cNvSpPr>
          <p:nvPr/>
        </p:nvSpPr>
        <p:spPr bwMode="auto">
          <a:xfrm>
            <a:off x="3505200" y="32766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Line 42"/>
          <p:cNvSpPr>
            <a:spLocks noChangeShapeType="1"/>
          </p:cNvSpPr>
          <p:nvPr/>
        </p:nvSpPr>
        <p:spPr bwMode="auto">
          <a:xfrm>
            <a:off x="4267200" y="32766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3" name="Line 43"/>
          <p:cNvSpPr>
            <a:spLocks noChangeShapeType="1"/>
          </p:cNvSpPr>
          <p:nvPr/>
        </p:nvSpPr>
        <p:spPr bwMode="auto">
          <a:xfrm>
            <a:off x="5029200" y="32766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4" name="Line 44"/>
          <p:cNvSpPr>
            <a:spLocks noChangeShapeType="1"/>
          </p:cNvSpPr>
          <p:nvPr/>
        </p:nvSpPr>
        <p:spPr bwMode="auto">
          <a:xfrm flipH="1">
            <a:off x="5105400" y="3352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5" name="Line 45"/>
          <p:cNvSpPr>
            <a:spLocks noChangeShapeType="1"/>
          </p:cNvSpPr>
          <p:nvPr/>
        </p:nvSpPr>
        <p:spPr bwMode="auto">
          <a:xfrm flipH="1">
            <a:off x="4343400" y="3352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6" name="Line 46"/>
          <p:cNvSpPr>
            <a:spLocks noChangeShapeType="1"/>
          </p:cNvSpPr>
          <p:nvPr/>
        </p:nvSpPr>
        <p:spPr bwMode="auto">
          <a:xfrm flipH="1">
            <a:off x="3581400" y="3352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7" name="Line 47"/>
          <p:cNvSpPr>
            <a:spLocks noChangeShapeType="1"/>
          </p:cNvSpPr>
          <p:nvPr/>
        </p:nvSpPr>
        <p:spPr bwMode="auto">
          <a:xfrm flipH="1">
            <a:off x="2819400" y="3352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8" name="Text Box 56"/>
          <p:cNvSpPr txBox="1">
            <a:spLocks noChangeArrowheads="1"/>
          </p:cNvSpPr>
          <p:nvPr/>
        </p:nvSpPr>
        <p:spPr bwMode="auto">
          <a:xfrm>
            <a:off x="2819400" y="3810000"/>
            <a:ext cx="27527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διπλά συνδεδεμένη λίστα</a:t>
            </a:r>
          </a:p>
        </p:txBody>
      </p:sp>
      <p:grpSp>
        <p:nvGrpSpPr>
          <p:cNvPr id="54290" name="Group 20"/>
          <p:cNvGrpSpPr>
            <a:grpSpLocks/>
          </p:cNvGrpSpPr>
          <p:nvPr/>
        </p:nvGrpSpPr>
        <p:grpSpPr bwMode="auto">
          <a:xfrm>
            <a:off x="2362200" y="5040313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24" name="Rectangle 21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25" name="Line 22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26" name="Line 23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91" name="Group 24"/>
          <p:cNvGrpSpPr>
            <a:grpSpLocks/>
          </p:cNvGrpSpPr>
          <p:nvPr/>
        </p:nvGrpSpPr>
        <p:grpSpPr bwMode="auto">
          <a:xfrm>
            <a:off x="3124200" y="5040313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21" name="Rectangle 25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22" name="Line 26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23" name="Line 27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92" name="Group 28"/>
          <p:cNvGrpSpPr>
            <a:grpSpLocks/>
          </p:cNvGrpSpPr>
          <p:nvPr/>
        </p:nvGrpSpPr>
        <p:grpSpPr bwMode="auto">
          <a:xfrm>
            <a:off x="3886200" y="5040313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18" name="Rectangle 29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19" name="Line 30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20" name="Line 31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93" name="Group 32"/>
          <p:cNvGrpSpPr>
            <a:grpSpLocks/>
          </p:cNvGrpSpPr>
          <p:nvPr/>
        </p:nvGrpSpPr>
        <p:grpSpPr bwMode="auto">
          <a:xfrm>
            <a:off x="4648200" y="5040313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15" name="Rectangle 33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16" name="Line 34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17" name="Line 35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4294" name="Group 36"/>
          <p:cNvGrpSpPr>
            <a:grpSpLocks/>
          </p:cNvGrpSpPr>
          <p:nvPr/>
        </p:nvGrpSpPr>
        <p:grpSpPr bwMode="auto">
          <a:xfrm>
            <a:off x="5410200" y="5040313"/>
            <a:ext cx="457200" cy="228600"/>
            <a:chOff x="576" y="2832"/>
            <a:chExt cx="288" cy="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312" name="Rectangle 37"/>
            <p:cNvSpPr>
              <a:spLocks noChangeArrowheads="1"/>
            </p:cNvSpPr>
            <p:nvPr/>
          </p:nvSpPr>
          <p:spPr bwMode="auto">
            <a:xfrm>
              <a:off x="576" y="2832"/>
              <a:ext cx="288" cy="144"/>
            </a:xfrm>
            <a:prstGeom prst="rect">
              <a:avLst/>
            </a:prstGeom>
            <a:solidFill>
              <a:srgbClr val="FFFFB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13" name="Line 38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14" name="Line 39"/>
            <p:cNvSpPr>
              <a:spLocks noChangeShapeType="1"/>
            </p:cNvSpPr>
            <p:nvPr/>
          </p:nvSpPr>
          <p:spPr bwMode="auto">
            <a:xfrm>
              <a:off x="768" y="28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4295" name="Line 40"/>
          <p:cNvSpPr>
            <a:spLocks noChangeShapeType="1"/>
          </p:cNvSpPr>
          <p:nvPr/>
        </p:nvSpPr>
        <p:spPr bwMode="auto">
          <a:xfrm>
            <a:off x="2743200" y="51165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6" name="Line 41"/>
          <p:cNvSpPr>
            <a:spLocks noChangeShapeType="1"/>
          </p:cNvSpPr>
          <p:nvPr/>
        </p:nvSpPr>
        <p:spPr bwMode="auto">
          <a:xfrm>
            <a:off x="3505200" y="51165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7" name="Line 42"/>
          <p:cNvSpPr>
            <a:spLocks noChangeShapeType="1"/>
          </p:cNvSpPr>
          <p:nvPr/>
        </p:nvSpPr>
        <p:spPr bwMode="auto">
          <a:xfrm>
            <a:off x="4267200" y="51165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8" name="Line 43"/>
          <p:cNvSpPr>
            <a:spLocks noChangeShapeType="1"/>
          </p:cNvSpPr>
          <p:nvPr/>
        </p:nvSpPr>
        <p:spPr bwMode="auto">
          <a:xfrm>
            <a:off x="5029200" y="51165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99" name="Line 44"/>
          <p:cNvSpPr>
            <a:spLocks noChangeShapeType="1"/>
          </p:cNvSpPr>
          <p:nvPr/>
        </p:nvSpPr>
        <p:spPr bwMode="auto">
          <a:xfrm flipH="1">
            <a:off x="5105400" y="51927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0" name="Line 45"/>
          <p:cNvSpPr>
            <a:spLocks noChangeShapeType="1"/>
          </p:cNvSpPr>
          <p:nvPr/>
        </p:nvSpPr>
        <p:spPr bwMode="auto">
          <a:xfrm flipH="1">
            <a:off x="4343400" y="51927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1" name="Line 46"/>
          <p:cNvSpPr>
            <a:spLocks noChangeShapeType="1"/>
          </p:cNvSpPr>
          <p:nvPr/>
        </p:nvSpPr>
        <p:spPr bwMode="auto">
          <a:xfrm flipH="1">
            <a:off x="3581400" y="51927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302" name="Line 47"/>
          <p:cNvSpPr>
            <a:spLocks noChangeShapeType="1"/>
          </p:cNvSpPr>
          <p:nvPr/>
        </p:nvSpPr>
        <p:spPr bwMode="auto">
          <a:xfrm flipH="1">
            <a:off x="2819400" y="5192713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303" name="AutoShape 48"/>
          <p:cNvCxnSpPr>
            <a:cxnSpLocks noChangeShapeType="1"/>
          </p:cNvCxnSpPr>
          <p:nvPr/>
        </p:nvCxnSpPr>
        <p:spPr bwMode="auto">
          <a:xfrm flipV="1">
            <a:off x="5791200" y="4811713"/>
            <a:ext cx="0" cy="304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304" name="AutoShape 49"/>
          <p:cNvCxnSpPr>
            <a:cxnSpLocks noChangeShapeType="1"/>
          </p:cNvCxnSpPr>
          <p:nvPr/>
        </p:nvCxnSpPr>
        <p:spPr bwMode="auto">
          <a:xfrm flipH="1">
            <a:off x="2133600" y="4811713"/>
            <a:ext cx="3657600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305" name="AutoShape 50"/>
          <p:cNvCxnSpPr>
            <a:cxnSpLocks noChangeShapeType="1"/>
          </p:cNvCxnSpPr>
          <p:nvPr/>
        </p:nvCxnSpPr>
        <p:spPr bwMode="auto">
          <a:xfrm>
            <a:off x="2133600" y="4811713"/>
            <a:ext cx="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306" name="AutoShape 51"/>
          <p:cNvCxnSpPr>
            <a:cxnSpLocks noChangeShapeType="1"/>
          </p:cNvCxnSpPr>
          <p:nvPr/>
        </p:nvCxnSpPr>
        <p:spPr bwMode="auto">
          <a:xfrm>
            <a:off x="2133600" y="5116513"/>
            <a:ext cx="2286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307" name="AutoShape 52"/>
          <p:cNvCxnSpPr>
            <a:cxnSpLocks noChangeShapeType="1"/>
          </p:cNvCxnSpPr>
          <p:nvPr/>
        </p:nvCxnSpPr>
        <p:spPr bwMode="auto">
          <a:xfrm>
            <a:off x="5867400" y="5192713"/>
            <a:ext cx="2286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lg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308" name="AutoShape 53"/>
          <p:cNvCxnSpPr>
            <a:cxnSpLocks noChangeShapeType="1"/>
          </p:cNvCxnSpPr>
          <p:nvPr/>
        </p:nvCxnSpPr>
        <p:spPr bwMode="auto">
          <a:xfrm flipV="1">
            <a:off x="6096000" y="5192713"/>
            <a:ext cx="0" cy="304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309" name="AutoShape 54"/>
          <p:cNvCxnSpPr>
            <a:cxnSpLocks noChangeShapeType="1"/>
          </p:cNvCxnSpPr>
          <p:nvPr/>
        </p:nvCxnSpPr>
        <p:spPr bwMode="auto">
          <a:xfrm flipH="1">
            <a:off x="2438400" y="5497513"/>
            <a:ext cx="36576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310" name="AutoShape 55"/>
          <p:cNvCxnSpPr>
            <a:cxnSpLocks noChangeShapeType="1"/>
          </p:cNvCxnSpPr>
          <p:nvPr/>
        </p:nvCxnSpPr>
        <p:spPr bwMode="auto">
          <a:xfrm flipV="1">
            <a:off x="2438400" y="5192713"/>
            <a:ext cx="0" cy="304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4311" name="Text Box 56"/>
          <p:cNvSpPr txBox="1">
            <a:spLocks noChangeArrowheads="1"/>
          </p:cNvSpPr>
          <p:nvPr/>
        </p:nvSpPr>
        <p:spPr bwMode="auto">
          <a:xfrm>
            <a:off x="2359025" y="5649913"/>
            <a:ext cx="35845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διπλά συνδεδεμένη κυκλική λίστα</a:t>
            </a: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auto">
          <a:xfrm>
            <a:off x="422361" y="1419761"/>
            <a:ext cx="460683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	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 err="1" smtClean="0">
                <a:latin typeface="Calibri" pitchFamily="34" charset="0"/>
              </a:rPr>
              <a:t>prev</a:t>
            </a:r>
            <a:r>
              <a:rPr lang="en-US" sz="2000" dirty="0" smtClean="0">
                <a:latin typeface="Calibri" pitchFamily="34" charset="0"/>
              </a:rPr>
              <a:t>; Node next;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}  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Κατανομή Μνήμης για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74" name="38 - TextBox"/>
          <p:cNvSpPr txBox="1">
            <a:spLocks noChangeArrowheads="1"/>
          </p:cNvSpPr>
          <p:nvPr/>
        </p:nvSpPr>
        <p:spPr bwMode="auto">
          <a:xfrm>
            <a:off x="533400" y="440049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/>
              <a:t>δημιουργία νέου κόμβου </a:t>
            </a:r>
          </a:p>
        </p:txBody>
      </p:sp>
      <p:sp>
        <p:nvSpPr>
          <p:cNvPr id="75" name="35 - Ορθογώνιο"/>
          <p:cNvSpPr>
            <a:spLocks noChangeArrowheads="1"/>
          </p:cNvSpPr>
          <p:nvPr/>
        </p:nvSpPr>
        <p:spPr bwMode="auto">
          <a:xfrm>
            <a:off x="3276599" y="4400490"/>
            <a:ext cx="2450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x = </a:t>
            </a:r>
            <a:r>
              <a:rPr lang="en-US" sz="2000" dirty="0" smtClean="0">
                <a:latin typeface="Calibri" pitchFamily="34" charset="0"/>
              </a:rPr>
              <a:t>new Node();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533400" y="22860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209800" y="3505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2667000" y="3505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9" name="Oval 46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0" name="54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816225" y="3617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1" name="59 - Ορθογώνιο"/>
          <p:cNvSpPr>
            <a:spLocks noChangeArrowheads="1"/>
          </p:cNvSpPr>
          <p:nvPr/>
        </p:nvSpPr>
        <p:spPr bwMode="auto">
          <a:xfrm>
            <a:off x="1178721" y="3429000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node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2" name="60 - Ορθογώνιο"/>
          <p:cNvSpPr>
            <a:spLocks noChangeArrowheads="1"/>
          </p:cNvSpPr>
          <p:nvPr/>
        </p:nvSpPr>
        <p:spPr bwMode="auto">
          <a:xfrm>
            <a:off x="2115166" y="3886200"/>
            <a:ext cx="62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3" name="61 - Ορθογώνιο"/>
          <p:cNvSpPr>
            <a:spLocks noChangeArrowheads="1"/>
          </p:cNvSpPr>
          <p:nvPr/>
        </p:nvSpPr>
        <p:spPr bwMode="auto">
          <a:xfrm>
            <a:off x="3073400" y="3200400"/>
            <a:ext cx="405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next</a:t>
            </a:r>
            <a:r>
              <a:rPr lang="el-GR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  <a:r>
              <a:rPr lang="el-GR" dirty="0" smtClean="0"/>
              <a:t>αναφορά σε κόμβο τύπου </a:t>
            </a:r>
            <a:r>
              <a:rPr lang="en-US" dirty="0" smtClean="0">
                <a:latin typeface="Calibri" pitchFamily="34" charset="0"/>
              </a:rPr>
              <a:t>Node</a:t>
            </a:r>
            <a:endParaRPr lang="el-GR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38 - TextBox"/>
          <p:cNvSpPr txBox="1">
            <a:spLocks noChangeArrowheads="1"/>
          </p:cNvSpPr>
          <p:nvPr/>
        </p:nvSpPr>
        <p:spPr bwMode="auto">
          <a:xfrm>
            <a:off x="533400" y="5029200"/>
            <a:ext cx="7848600" cy="733534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l-GR" dirty="0" smtClean="0"/>
              <a:t>Με αυτόν τον τρόπο η διαχείριση της μνήμης για τους κόμβους της λίστας γίνεται από το σύστημα.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Κατανομή Μνήμης για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81000" y="1295400"/>
            <a:ext cx="8229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kern="0" dirty="0" smtClean="0"/>
              <a:t>Σε ορισμένες περιπτώσεις μπορούμε να αναλάβουμε μόνοι μας τη διαχείριση της μνήμης που χρειάζεται η λίστα.  Αυτό μπορεί να γίνει όταν</a:t>
            </a:r>
            <a:r>
              <a:rPr lang="en-US" kern="0" dirty="0" smtClean="0"/>
              <a:t> :</a:t>
            </a:r>
          </a:p>
          <a:p>
            <a:pPr algn="l">
              <a:lnSpc>
                <a:spcPts val="3000"/>
              </a:lnSpc>
            </a:pPr>
            <a:endParaRPr lang="en-US" kern="0" dirty="0" smtClean="0"/>
          </a:p>
          <a:p>
            <a:pPr algn="l">
              <a:lnSpc>
                <a:spcPts val="3000"/>
              </a:lnSpc>
            </a:pPr>
            <a:r>
              <a:rPr lang="el-GR" kern="0" dirty="0" smtClean="0"/>
              <a:t>(α) κάθε αντικείμενο χρειάζεται τον ίδιο χώρο μνήμης, και</a:t>
            </a:r>
          </a:p>
          <a:p>
            <a:pPr algn="l">
              <a:lnSpc>
                <a:spcPts val="3000"/>
              </a:lnSpc>
            </a:pPr>
            <a:r>
              <a:rPr lang="el-GR" kern="0" dirty="0" smtClean="0"/>
              <a:t>(β) γνωρίζουμε τον μέγιστο αριθμό </a:t>
            </a:r>
            <a:r>
              <a:rPr lang="el-GR" sz="2000" kern="0" dirty="0" smtClean="0">
                <a:latin typeface="Calibri" pitchFamily="34" charset="0"/>
              </a:rPr>
              <a:t>Ν</a:t>
            </a:r>
            <a:r>
              <a:rPr lang="el-GR" kern="0" dirty="0" smtClean="0"/>
              <a:t> των αντικειμένων που θα αποθηκεύσει.</a:t>
            </a:r>
          </a:p>
          <a:p>
            <a:pPr algn="l">
              <a:lnSpc>
                <a:spcPts val="3000"/>
              </a:lnSpc>
            </a:pPr>
            <a:endParaRPr lang="en-US" kern="0" dirty="0" smtClean="0"/>
          </a:p>
          <a:p>
            <a:pPr algn="just">
              <a:lnSpc>
                <a:spcPts val="3000"/>
              </a:lnSpc>
            </a:pPr>
            <a:r>
              <a:rPr lang="el-GR" kern="0" dirty="0" smtClean="0"/>
              <a:t>Αν δεν έχουμε ένα καλό άνω φράγμα για την τιμή του </a:t>
            </a:r>
            <a:r>
              <a:rPr lang="en-US" sz="2000" kern="0" dirty="0" smtClean="0">
                <a:latin typeface="Calibri" pitchFamily="34" charset="0"/>
              </a:rPr>
              <a:t>N</a:t>
            </a:r>
            <a:r>
              <a:rPr lang="el-GR" kern="0" dirty="0" smtClean="0"/>
              <a:t>, αλλά μας ενδιαφέρει μόνο ο συνολικός χρόνος εκτέλεσης του προγράμματος, μπορούμε να χρησιμοποιήσουμε την τεχνική του διπλασιασμού/υποδιπλασιασμού του </a:t>
            </a:r>
            <a:r>
              <a:rPr lang="el-GR" sz="2000" kern="0" dirty="0" smtClean="0">
                <a:latin typeface="Calibri" pitchFamily="34" charset="0"/>
              </a:rPr>
              <a:t>Ν</a:t>
            </a:r>
            <a:r>
              <a:rPr lang="el-GR" kern="0" dirty="0" smtClean="0"/>
              <a:t>.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381001" y="5068669"/>
            <a:ext cx="830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Όταν ισχύουν τα παραπάνω τότε μπορούμε να δεσμεύσουμε εξαρχής τον απαιτούμενο χώρο για την λίστα σε ένα πίνακα.  Με τον τρόπο αυτό μπορεί το πρόγραμμά μας να έχει βελτιωμένη απόδοση.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5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Δυναμικοί πίνακες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20 - TextBox"/>
          <p:cNvSpPr txBox="1">
            <a:spLocks noChangeArrowheads="1"/>
          </p:cNvSpPr>
          <p:nvPr/>
        </p:nvSpPr>
        <p:spPr bwMode="auto">
          <a:xfrm>
            <a:off x="457200" y="1143000"/>
            <a:ext cx="541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Δυναμικοί πίνακες με εισαγωγές και διαγραφές </a:t>
            </a:r>
          </a:p>
        </p:txBody>
      </p:sp>
      <p:sp>
        <p:nvSpPr>
          <p:cNvPr id="38917" name="Rectangle 52"/>
          <p:cNvSpPr>
            <a:spLocks noChangeArrowheads="1"/>
          </p:cNvSpPr>
          <p:nvPr/>
        </p:nvSpPr>
        <p:spPr bwMode="auto">
          <a:xfrm>
            <a:off x="1295400" y="2667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8" name="Rectangle 53"/>
          <p:cNvSpPr>
            <a:spLocks noChangeArrowheads="1"/>
          </p:cNvSpPr>
          <p:nvPr/>
        </p:nvSpPr>
        <p:spPr bwMode="auto">
          <a:xfrm>
            <a:off x="1295400" y="28956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9" name="Rectangle 54"/>
          <p:cNvSpPr>
            <a:spLocks noChangeArrowheads="1"/>
          </p:cNvSpPr>
          <p:nvPr/>
        </p:nvSpPr>
        <p:spPr bwMode="auto">
          <a:xfrm>
            <a:off x="1295400" y="31242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0" name="Rectangle 55"/>
          <p:cNvSpPr>
            <a:spLocks noChangeArrowheads="1"/>
          </p:cNvSpPr>
          <p:nvPr/>
        </p:nvSpPr>
        <p:spPr bwMode="auto">
          <a:xfrm>
            <a:off x="1295400" y="33528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1" name="Rectangle 56"/>
          <p:cNvSpPr>
            <a:spLocks noChangeArrowheads="1"/>
          </p:cNvSpPr>
          <p:nvPr/>
        </p:nvSpPr>
        <p:spPr bwMode="auto">
          <a:xfrm>
            <a:off x="1295400" y="35814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Rectangle 57"/>
          <p:cNvSpPr>
            <a:spLocks noChangeArrowheads="1"/>
          </p:cNvSpPr>
          <p:nvPr/>
        </p:nvSpPr>
        <p:spPr bwMode="auto">
          <a:xfrm>
            <a:off x="1295400" y="3810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3" name="Rectangle 58"/>
          <p:cNvSpPr>
            <a:spLocks noChangeArrowheads="1"/>
          </p:cNvSpPr>
          <p:nvPr/>
        </p:nvSpPr>
        <p:spPr bwMode="auto">
          <a:xfrm>
            <a:off x="1295400" y="40386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Rectangle 70"/>
          <p:cNvSpPr>
            <a:spLocks noChangeArrowheads="1"/>
          </p:cNvSpPr>
          <p:nvPr/>
        </p:nvSpPr>
        <p:spPr bwMode="auto">
          <a:xfrm>
            <a:off x="1295400" y="42672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5" name="Text Box 71"/>
          <p:cNvSpPr txBox="1">
            <a:spLocks noChangeArrowheads="1"/>
          </p:cNvSpPr>
          <p:nvPr/>
        </p:nvSpPr>
        <p:spPr bwMode="auto">
          <a:xfrm>
            <a:off x="1068388" y="4267200"/>
            <a:ext cx="269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7</a:t>
            </a:r>
          </a:p>
        </p:txBody>
      </p:sp>
      <p:sp>
        <p:nvSpPr>
          <p:cNvPr id="38926" name="Text Box 71"/>
          <p:cNvSpPr txBox="1">
            <a:spLocks noChangeArrowheads="1"/>
          </p:cNvSpPr>
          <p:nvPr/>
        </p:nvSpPr>
        <p:spPr bwMode="auto">
          <a:xfrm>
            <a:off x="1066800" y="2681288"/>
            <a:ext cx="269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0</a:t>
            </a:r>
          </a:p>
        </p:txBody>
      </p:sp>
      <p:sp>
        <p:nvSpPr>
          <p:cNvPr id="38927" name="Rectangle 52"/>
          <p:cNvSpPr>
            <a:spLocks noChangeArrowheads="1"/>
          </p:cNvSpPr>
          <p:nvPr/>
        </p:nvSpPr>
        <p:spPr bwMode="auto">
          <a:xfrm>
            <a:off x="4187825" y="2667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Rectangle 53"/>
          <p:cNvSpPr>
            <a:spLocks noChangeArrowheads="1"/>
          </p:cNvSpPr>
          <p:nvPr/>
        </p:nvSpPr>
        <p:spPr bwMode="auto">
          <a:xfrm>
            <a:off x="4187825" y="28956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9" name="Rectangle 54"/>
          <p:cNvSpPr>
            <a:spLocks noChangeArrowheads="1"/>
          </p:cNvSpPr>
          <p:nvPr/>
        </p:nvSpPr>
        <p:spPr bwMode="auto">
          <a:xfrm>
            <a:off x="4187825" y="31242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0" name="Rectangle 55"/>
          <p:cNvSpPr>
            <a:spLocks noChangeArrowheads="1"/>
          </p:cNvSpPr>
          <p:nvPr/>
        </p:nvSpPr>
        <p:spPr bwMode="auto">
          <a:xfrm>
            <a:off x="4187825" y="33528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1" name="Rectangle 56"/>
          <p:cNvSpPr>
            <a:spLocks noChangeArrowheads="1"/>
          </p:cNvSpPr>
          <p:nvPr/>
        </p:nvSpPr>
        <p:spPr bwMode="auto">
          <a:xfrm>
            <a:off x="4187825" y="35814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2" name="Rectangle 57"/>
          <p:cNvSpPr>
            <a:spLocks noChangeArrowheads="1"/>
          </p:cNvSpPr>
          <p:nvPr/>
        </p:nvSpPr>
        <p:spPr bwMode="auto">
          <a:xfrm>
            <a:off x="4187825" y="3810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3" name="Rectangle 58"/>
          <p:cNvSpPr>
            <a:spLocks noChangeArrowheads="1"/>
          </p:cNvSpPr>
          <p:nvPr/>
        </p:nvSpPr>
        <p:spPr bwMode="auto">
          <a:xfrm>
            <a:off x="4187825" y="40386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4" name="Rectangle 70"/>
          <p:cNvSpPr>
            <a:spLocks noChangeArrowheads="1"/>
          </p:cNvSpPr>
          <p:nvPr/>
        </p:nvSpPr>
        <p:spPr bwMode="auto">
          <a:xfrm>
            <a:off x="4187825" y="42672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5" name="Text Box 71"/>
          <p:cNvSpPr txBox="1">
            <a:spLocks noChangeArrowheads="1"/>
          </p:cNvSpPr>
          <p:nvPr/>
        </p:nvSpPr>
        <p:spPr bwMode="auto">
          <a:xfrm>
            <a:off x="4605338" y="4267200"/>
            <a:ext cx="269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7</a:t>
            </a:r>
          </a:p>
        </p:txBody>
      </p:sp>
      <p:sp>
        <p:nvSpPr>
          <p:cNvPr id="38936" name="Text Box 71"/>
          <p:cNvSpPr txBox="1">
            <a:spLocks noChangeArrowheads="1"/>
          </p:cNvSpPr>
          <p:nvPr/>
        </p:nvSpPr>
        <p:spPr bwMode="auto">
          <a:xfrm>
            <a:off x="4603750" y="2681288"/>
            <a:ext cx="269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0</a:t>
            </a:r>
          </a:p>
        </p:txBody>
      </p:sp>
      <p:sp>
        <p:nvSpPr>
          <p:cNvPr id="38937" name="Rectangle 52"/>
          <p:cNvSpPr>
            <a:spLocks noChangeArrowheads="1"/>
          </p:cNvSpPr>
          <p:nvPr/>
        </p:nvSpPr>
        <p:spPr bwMode="auto">
          <a:xfrm>
            <a:off x="4189413" y="44958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8" name="Rectangle 53"/>
          <p:cNvSpPr>
            <a:spLocks noChangeArrowheads="1"/>
          </p:cNvSpPr>
          <p:nvPr/>
        </p:nvSpPr>
        <p:spPr bwMode="auto">
          <a:xfrm>
            <a:off x="4189413" y="47244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39" name="Rectangle 54"/>
          <p:cNvSpPr>
            <a:spLocks noChangeArrowheads="1"/>
          </p:cNvSpPr>
          <p:nvPr/>
        </p:nvSpPr>
        <p:spPr bwMode="auto">
          <a:xfrm>
            <a:off x="4189413" y="4953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40" name="Rectangle 55"/>
          <p:cNvSpPr>
            <a:spLocks noChangeArrowheads="1"/>
          </p:cNvSpPr>
          <p:nvPr/>
        </p:nvSpPr>
        <p:spPr bwMode="auto">
          <a:xfrm>
            <a:off x="4189413" y="51816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41" name="Rectangle 56"/>
          <p:cNvSpPr>
            <a:spLocks noChangeArrowheads="1"/>
          </p:cNvSpPr>
          <p:nvPr/>
        </p:nvSpPr>
        <p:spPr bwMode="auto">
          <a:xfrm>
            <a:off x="4189413" y="54102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42" name="Rectangle 57"/>
          <p:cNvSpPr>
            <a:spLocks noChangeArrowheads="1"/>
          </p:cNvSpPr>
          <p:nvPr/>
        </p:nvSpPr>
        <p:spPr bwMode="auto">
          <a:xfrm>
            <a:off x="4189413" y="56388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43" name="Rectangle 58"/>
          <p:cNvSpPr>
            <a:spLocks noChangeArrowheads="1"/>
          </p:cNvSpPr>
          <p:nvPr/>
        </p:nvSpPr>
        <p:spPr bwMode="auto">
          <a:xfrm>
            <a:off x="4189413" y="58674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44" name="Rectangle 70"/>
          <p:cNvSpPr>
            <a:spLocks noChangeArrowheads="1"/>
          </p:cNvSpPr>
          <p:nvPr/>
        </p:nvSpPr>
        <p:spPr bwMode="auto">
          <a:xfrm>
            <a:off x="4189413" y="6096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45" name="Text Box 71"/>
          <p:cNvSpPr txBox="1">
            <a:spLocks noChangeArrowheads="1"/>
          </p:cNvSpPr>
          <p:nvPr/>
        </p:nvSpPr>
        <p:spPr bwMode="auto">
          <a:xfrm>
            <a:off x="4606925" y="6096000"/>
            <a:ext cx="355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15</a:t>
            </a:r>
          </a:p>
        </p:txBody>
      </p:sp>
      <p:sp>
        <p:nvSpPr>
          <p:cNvPr id="38946" name="Text Box 71"/>
          <p:cNvSpPr txBox="1">
            <a:spLocks noChangeArrowheads="1"/>
          </p:cNvSpPr>
          <p:nvPr/>
        </p:nvSpPr>
        <p:spPr bwMode="auto">
          <a:xfrm>
            <a:off x="4605338" y="4510088"/>
            <a:ext cx="269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8</a:t>
            </a:r>
          </a:p>
        </p:txBody>
      </p:sp>
      <p:sp>
        <p:nvSpPr>
          <p:cNvPr id="38947" name="86 - Δεξιό βέλος"/>
          <p:cNvSpPr>
            <a:spLocks noChangeArrowheads="1"/>
          </p:cNvSpPr>
          <p:nvPr/>
        </p:nvSpPr>
        <p:spPr bwMode="auto">
          <a:xfrm>
            <a:off x="2743200" y="3429000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C000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8" name="87 - TextBox"/>
          <p:cNvSpPr txBox="1">
            <a:spLocks noChangeArrowheads="1"/>
          </p:cNvSpPr>
          <p:nvPr/>
        </p:nvSpPr>
        <p:spPr bwMode="auto">
          <a:xfrm>
            <a:off x="2286000" y="3657600"/>
            <a:ext cx="145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με</a:t>
            </a:r>
          </a:p>
        </p:txBody>
      </p:sp>
      <p:sp>
        <p:nvSpPr>
          <p:cNvPr id="38950" name="90 - TextBox"/>
          <p:cNvSpPr txBox="1">
            <a:spLocks noChangeArrowheads="1"/>
          </p:cNvSpPr>
          <p:nvPr/>
        </p:nvSpPr>
        <p:spPr bwMode="auto">
          <a:xfrm>
            <a:off x="3657600" y="20574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διπλασιασμός</a:t>
            </a:r>
          </a:p>
        </p:txBody>
      </p:sp>
      <p:sp>
        <p:nvSpPr>
          <p:cNvPr id="38951" name="91 - Δεξιό βέλος"/>
          <p:cNvSpPr>
            <a:spLocks noChangeArrowheads="1"/>
          </p:cNvSpPr>
          <p:nvPr/>
        </p:nvSpPr>
        <p:spPr bwMode="auto">
          <a:xfrm>
            <a:off x="5715000" y="3429000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C000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52" name="92 - TextBox"/>
          <p:cNvSpPr txBox="1">
            <a:spLocks noChangeArrowheads="1"/>
          </p:cNvSpPr>
          <p:nvPr/>
        </p:nvSpPr>
        <p:spPr bwMode="auto">
          <a:xfrm>
            <a:off x="5253038" y="36576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διαγραφή με</a:t>
            </a:r>
          </a:p>
        </p:txBody>
      </p:sp>
      <p:sp>
        <p:nvSpPr>
          <p:cNvPr id="38954" name="Rectangle 52"/>
          <p:cNvSpPr>
            <a:spLocks noChangeArrowheads="1"/>
          </p:cNvSpPr>
          <p:nvPr/>
        </p:nvSpPr>
        <p:spPr bwMode="auto">
          <a:xfrm>
            <a:off x="7467600" y="2667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67" name="6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2145" y="4064000"/>
            <a:ext cx="635509" cy="178308"/>
          </a:xfrm>
          <a:prstGeom prst="rect">
            <a:avLst/>
          </a:prstGeom>
          <a:noFill/>
          <a:ln/>
          <a:effectLst/>
        </p:spPr>
      </p:pic>
      <p:pic>
        <p:nvPicPr>
          <p:cNvPr id="68" name="6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37453" y="4064000"/>
            <a:ext cx="888494" cy="278892"/>
          </a:xfrm>
          <a:prstGeom prst="rect">
            <a:avLst/>
          </a:prstGeom>
          <a:noFill/>
          <a:ln/>
          <a:effectLst/>
        </p:spPr>
      </p:pic>
      <p:sp>
        <p:nvSpPr>
          <p:cNvPr id="38955" name="Rectangle 53"/>
          <p:cNvSpPr>
            <a:spLocks noChangeArrowheads="1"/>
          </p:cNvSpPr>
          <p:nvPr/>
        </p:nvSpPr>
        <p:spPr bwMode="auto">
          <a:xfrm>
            <a:off x="7467600" y="28956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56" name="Rectangle 54"/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57" name="Rectangle 55"/>
          <p:cNvSpPr>
            <a:spLocks noChangeArrowheads="1"/>
          </p:cNvSpPr>
          <p:nvPr/>
        </p:nvSpPr>
        <p:spPr bwMode="auto">
          <a:xfrm>
            <a:off x="7467600" y="33528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58" name="Rectangle 56"/>
          <p:cNvSpPr>
            <a:spLocks noChangeArrowheads="1"/>
          </p:cNvSpPr>
          <p:nvPr/>
        </p:nvSpPr>
        <p:spPr bwMode="auto">
          <a:xfrm>
            <a:off x="7467600" y="35814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59" name="Rectangle 57"/>
          <p:cNvSpPr>
            <a:spLocks noChangeArrowheads="1"/>
          </p:cNvSpPr>
          <p:nvPr/>
        </p:nvSpPr>
        <p:spPr bwMode="auto">
          <a:xfrm>
            <a:off x="7467600" y="38100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60" name="Rectangle 58"/>
          <p:cNvSpPr>
            <a:spLocks noChangeArrowheads="1"/>
          </p:cNvSpPr>
          <p:nvPr/>
        </p:nvSpPr>
        <p:spPr bwMode="auto">
          <a:xfrm>
            <a:off x="7467600" y="40386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61" name="Rectangle 70"/>
          <p:cNvSpPr>
            <a:spLocks noChangeArrowheads="1"/>
          </p:cNvSpPr>
          <p:nvPr/>
        </p:nvSpPr>
        <p:spPr bwMode="auto">
          <a:xfrm>
            <a:off x="7467600" y="4267200"/>
            <a:ext cx="457200" cy="22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62" name="Text Box 71"/>
          <p:cNvSpPr txBox="1">
            <a:spLocks noChangeArrowheads="1"/>
          </p:cNvSpPr>
          <p:nvPr/>
        </p:nvSpPr>
        <p:spPr bwMode="auto">
          <a:xfrm>
            <a:off x="7240588" y="4267200"/>
            <a:ext cx="269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7</a:t>
            </a:r>
          </a:p>
        </p:txBody>
      </p:sp>
      <p:sp>
        <p:nvSpPr>
          <p:cNvPr id="38963" name="Text Box 71"/>
          <p:cNvSpPr txBox="1">
            <a:spLocks noChangeArrowheads="1"/>
          </p:cNvSpPr>
          <p:nvPr/>
        </p:nvSpPr>
        <p:spPr bwMode="auto">
          <a:xfrm>
            <a:off x="7239000" y="2681288"/>
            <a:ext cx="269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/>
              <a:t>0</a:t>
            </a:r>
          </a:p>
        </p:txBody>
      </p:sp>
      <p:sp>
        <p:nvSpPr>
          <p:cNvPr id="38964" name="105 - TextBox"/>
          <p:cNvSpPr txBox="1">
            <a:spLocks noChangeArrowheads="1"/>
          </p:cNvSpPr>
          <p:nvPr/>
        </p:nvSpPr>
        <p:spPr bwMode="auto">
          <a:xfrm>
            <a:off x="6667500" y="205740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υποδιπλασιασμός</a:t>
            </a:r>
          </a:p>
        </p:txBody>
      </p:sp>
      <p:sp>
        <p:nvSpPr>
          <p:cNvPr id="38966" name="66 - Επεξήγηση με στρογγυλεμένο παραλληλόγραμμο"/>
          <p:cNvSpPr>
            <a:spLocks noChangeArrowheads="1"/>
          </p:cNvSpPr>
          <p:nvPr/>
        </p:nvSpPr>
        <p:spPr bwMode="auto">
          <a:xfrm>
            <a:off x="990600" y="5105400"/>
            <a:ext cx="2895600" cy="1371600"/>
          </a:xfrm>
          <a:prstGeom prst="wedgeRoundRectCallout">
            <a:avLst>
              <a:gd name="adj1" fmla="val -58287"/>
              <a:gd name="adj2" fmla="val 18102"/>
              <a:gd name="adj3" fmla="val 16667"/>
            </a:avLst>
          </a:prstGeom>
          <a:solidFill>
            <a:schemeClr val="bg1"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67" name="67 - TextBox"/>
          <p:cNvSpPr txBox="1">
            <a:spLocks noChangeArrowheads="1"/>
          </p:cNvSpPr>
          <p:nvPr/>
        </p:nvSpPr>
        <p:spPr bwMode="auto">
          <a:xfrm>
            <a:off x="990600" y="5181600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Επιτυγχάνει</a:t>
            </a:r>
            <a:r>
              <a:rPr lang="en-US" dirty="0" smtClean="0"/>
              <a:t>                   </a:t>
            </a:r>
            <a:r>
              <a:rPr lang="el-GR" dirty="0" smtClean="0"/>
              <a:t>και 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  </a:t>
            </a:r>
            <a:r>
              <a:rPr lang="el-GR" dirty="0" smtClean="0"/>
              <a:t>                συνολικό κόστος            για         </a:t>
            </a:r>
          </a:p>
          <a:p>
            <a:pPr algn="l">
              <a:lnSpc>
                <a:spcPts val="2800"/>
              </a:lnSpc>
            </a:pPr>
            <a:r>
              <a:rPr lang="el-GR" dirty="0" smtClean="0"/>
              <a:t>     εισαγωγές</a:t>
            </a:r>
            <a:r>
              <a:rPr lang="en-US" dirty="0" smtClean="0"/>
              <a:t>/</a:t>
            </a:r>
            <a:r>
              <a:rPr lang="el-GR" dirty="0" smtClean="0"/>
              <a:t>διαγραφές</a:t>
            </a:r>
            <a:endParaRPr lang="el-GR" dirty="0"/>
          </a:p>
        </p:txBody>
      </p:sp>
      <p:pic>
        <p:nvPicPr>
          <p:cNvPr id="61" name="6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3426" y="5283200"/>
            <a:ext cx="889120" cy="279088"/>
          </a:xfrm>
          <a:prstGeom prst="rect">
            <a:avLst/>
          </a:prstGeom>
          <a:noFill/>
          <a:ln/>
          <a:effectLst/>
        </p:spPr>
      </p:pic>
      <p:pic>
        <p:nvPicPr>
          <p:cNvPr id="38969" name="Picture 9" descr="C:\Users\user\AppData\Local\Microsoft\Windows\Temporary Internet Files\Content.IE5\LFR2T95Z\MC90019653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638800"/>
            <a:ext cx="77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6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597" y="5664707"/>
            <a:ext cx="533403" cy="278893"/>
          </a:xfrm>
          <a:prstGeom prst="rect">
            <a:avLst/>
          </a:prstGeom>
          <a:noFill/>
          <a:ln/>
          <a:effectLst/>
        </p:spPr>
      </p:pic>
      <p:pic>
        <p:nvPicPr>
          <p:cNvPr id="64" name="6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093" y="6096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Κατανομή Μνήμης για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533400" y="967800"/>
            <a:ext cx="830580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Calibri" pitchFamily="34" charset="0"/>
              </a:rPr>
              <a:t>class </a:t>
            </a:r>
            <a:r>
              <a:rPr lang="en-US" sz="1600" dirty="0" err="1" smtClean="0">
                <a:latin typeface="Calibri" pitchFamily="34" charset="0"/>
              </a:rPr>
              <a:t>CircularList</a:t>
            </a:r>
            <a:r>
              <a:rPr lang="en-US" sz="1600" dirty="0" smtClean="0">
                <a:latin typeface="Calibri" pitchFamily="34" charset="0"/>
              </a:rPr>
              <a:t> {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static class Node {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item;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next;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static Node M[];</a:t>
            </a:r>
            <a:r>
              <a:rPr lang="el-GR" sz="1600" dirty="0" smtClean="0">
                <a:latin typeface="Calibri" pitchFamily="34" charset="0"/>
              </a:rPr>
              <a:t>           // πίνακας που αποθηκεύει τα στοιχεία της λίστας</a:t>
            </a:r>
            <a:endParaRPr lang="en-US" sz="1600" dirty="0" smtClean="0">
              <a:latin typeface="Calibri" pitchFamily="34" charset="0"/>
            </a:endParaRPr>
          </a:p>
          <a:p>
            <a:pPr algn="l"/>
            <a:r>
              <a:rPr lang="en-US" sz="1600" dirty="0" smtClean="0">
                <a:latin typeface="Calibri" pitchFamily="34" charset="0"/>
              </a:rPr>
              <a:t>	static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free;               //</a:t>
            </a:r>
            <a:r>
              <a:rPr lang="el-GR" sz="1600" dirty="0" smtClean="0">
                <a:latin typeface="Calibri" pitchFamily="34" charset="0"/>
              </a:rPr>
              <a:t> πρώτη ελεύθερη θέση </a:t>
            </a:r>
            <a:endParaRPr lang="en-US" sz="1600" dirty="0" smtClean="0">
              <a:latin typeface="Calibri" pitchFamily="34" charset="0"/>
            </a:endParaRPr>
          </a:p>
          <a:p>
            <a:pPr algn="l"/>
            <a:r>
              <a:rPr lang="en-US" sz="1600" dirty="0" smtClean="0">
                <a:latin typeface="Calibri" pitchFamily="34" charset="0"/>
              </a:rPr>
              <a:t>	static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N = 10000;    // </a:t>
            </a:r>
            <a:r>
              <a:rPr lang="el-GR" sz="1600" dirty="0" smtClean="0">
                <a:latin typeface="Calibri" pitchFamily="34" charset="0"/>
              </a:rPr>
              <a:t>μέγιστος αριθμός στοιχείων της λίστας</a:t>
            </a:r>
          </a:p>
          <a:p>
            <a:pPr algn="l"/>
            <a:r>
              <a:rPr lang="el-GR" sz="1600" dirty="0" smtClean="0">
                <a:latin typeface="Calibri" pitchFamily="34" charset="0"/>
              </a:rPr>
              <a:t>	</a:t>
            </a:r>
            <a:endParaRPr lang="en-US" sz="1600" dirty="0" smtClean="0">
              <a:latin typeface="Calibri" pitchFamily="34" charset="0"/>
            </a:endParaRPr>
          </a:p>
          <a:p>
            <a:pPr algn="l"/>
            <a:r>
              <a:rPr lang="en-US" sz="1600" dirty="0" smtClean="0">
                <a:latin typeface="Calibri" pitchFamily="34" charset="0"/>
              </a:rPr>
              <a:t>	</a:t>
            </a:r>
            <a:r>
              <a:rPr lang="en-US" sz="1600" dirty="0" err="1" smtClean="0">
                <a:latin typeface="Calibri" pitchFamily="34" charset="0"/>
              </a:rPr>
              <a:t>CircularList</a:t>
            </a:r>
            <a:r>
              <a:rPr lang="en-US" sz="1600" dirty="0" smtClean="0">
                <a:latin typeface="Calibri" pitchFamily="34" charset="0"/>
              </a:rPr>
              <a:t>() {  M = new Node[N+1];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for (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= 0;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&lt; N;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++)   {   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 = new Node(); 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].next = i+1; 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M[N] = new Node(); M[N].next = 0; free = 0; 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Node next(Node x)  { return M[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 smtClean="0">
                <a:latin typeface="Calibri" pitchFamily="34" charset="0"/>
              </a:rPr>
              <a:t>];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item(Node x)  { return </a:t>
            </a:r>
            <a:r>
              <a:rPr lang="en-US" sz="1600" dirty="0" err="1" smtClean="0">
                <a:latin typeface="Calibri" pitchFamily="34" charset="0"/>
              </a:rPr>
              <a:t>x.item</a:t>
            </a:r>
            <a:r>
              <a:rPr lang="en-US" sz="1600" dirty="0" smtClean="0">
                <a:latin typeface="Calibri" pitchFamily="34" charset="0"/>
              </a:rPr>
              <a:t>;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Node insert  (Node x,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v )  { 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= free;  free = M[free].next;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].item = v;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if (x == null) 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].next =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;  else {  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].next =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 smtClean="0">
                <a:latin typeface="Calibri" pitchFamily="34" charset="0"/>
              </a:rPr>
              <a:t>; 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 smtClean="0">
                <a:latin typeface="Calibri" pitchFamily="34" charset="0"/>
              </a:rPr>
              <a:t> =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;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return 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]; 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void remove(Node x) {  </a:t>
            </a:r>
            <a:r>
              <a:rPr lang="en-US" sz="1600" dirty="0" err="1" smtClean="0">
                <a:latin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=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 smtClean="0">
                <a:latin typeface="Calibri" pitchFamily="34" charset="0"/>
              </a:rPr>
              <a:t>;  </a:t>
            </a:r>
            <a:r>
              <a:rPr lang="en-US" sz="1600" dirty="0" err="1" smtClean="0">
                <a:latin typeface="Calibri" pitchFamily="34" charset="0"/>
              </a:rPr>
              <a:t>x.next</a:t>
            </a:r>
            <a:r>
              <a:rPr lang="en-US" sz="1600" dirty="0" smtClean="0">
                <a:latin typeface="Calibri" pitchFamily="34" charset="0"/>
              </a:rPr>
              <a:t> = 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].next;  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		M[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].next = free;  free =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;  }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}   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Κατανομή Μνήμης για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2743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3124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3505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86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4267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4648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5029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5410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 bwMode="auto">
          <a:xfrm>
            <a:off x="5791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9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 bwMode="auto">
          <a:xfrm>
            <a:off x="2743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3124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3505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3886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19 - Ορθογώνιο"/>
          <p:cNvSpPr/>
          <p:nvPr/>
        </p:nvSpPr>
        <p:spPr bwMode="auto">
          <a:xfrm>
            <a:off x="4267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20 - Ορθογώνιο"/>
          <p:cNvSpPr/>
          <p:nvPr/>
        </p:nvSpPr>
        <p:spPr bwMode="auto">
          <a:xfrm>
            <a:off x="4648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5029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22 - Ορθογώνιο"/>
          <p:cNvSpPr/>
          <p:nvPr/>
        </p:nvSpPr>
        <p:spPr bwMode="auto">
          <a:xfrm>
            <a:off x="5410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23 - Ορθογώνιο"/>
          <p:cNvSpPr/>
          <p:nvPr/>
        </p:nvSpPr>
        <p:spPr bwMode="auto">
          <a:xfrm>
            <a:off x="5791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24 - Ορθογώνιο"/>
          <p:cNvSpPr/>
          <p:nvPr/>
        </p:nvSpPr>
        <p:spPr bwMode="auto">
          <a:xfrm>
            <a:off x="2743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25 - Ορθογώνιο"/>
          <p:cNvSpPr/>
          <p:nvPr/>
        </p:nvSpPr>
        <p:spPr bwMode="auto">
          <a:xfrm>
            <a:off x="3124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3505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27 - Ορθογώνιο"/>
          <p:cNvSpPr/>
          <p:nvPr/>
        </p:nvSpPr>
        <p:spPr bwMode="auto">
          <a:xfrm>
            <a:off x="3886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28 - Ορθογώνιο"/>
          <p:cNvSpPr/>
          <p:nvPr/>
        </p:nvSpPr>
        <p:spPr bwMode="auto">
          <a:xfrm>
            <a:off x="4267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29 - Ορθογώνιο"/>
          <p:cNvSpPr/>
          <p:nvPr/>
        </p:nvSpPr>
        <p:spPr bwMode="auto">
          <a:xfrm>
            <a:off x="4648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 bwMode="auto">
          <a:xfrm>
            <a:off x="5029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31 - Ορθογώνιο"/>
          <p:cNvSpPr/>
          <p:nvPr/>
        </p:nvSpPr>
        <p:spPr bwMode="auto">
          <a:xfrm>
            <a:off x="5410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32 - Ορθογώνιο"/>
          <p:cNvSpPr/>
          <p:nvPr/>
        </p:nvSpPr>
        <p:spPr bwMode="auto">
          <a:xfrm>
            <a:off x="5791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34 - Ορθογώνιο"/>
          <p:cNvSpPr/>
          <p:nvPr/>
        </p:nvSpPr>
        <p:spPr bwMode="auto">
          <a:xfrm>
            <a:off x="2057400" y="19050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item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35 - Ορθογώνιο"/>
          <p:cNvSpPr/>
          <p:nvPr/>
        </p:nvSpPr>
        <p:spPr bwMode="auto">
          <a:xfrm>
            <a:off x="2057400" y="22860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next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36 - Ορθογώνιο"/>
          <p:cNvSpPr/>
          <p:nvPr/>
        </p:nvSpPr>
        <p:spPr bwMode="auto">
          <a:xfrm>
            <a:off x="17526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48026" y="3352800"/>
            <a:ext cx="114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remove(x)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2743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39 - Ορθογώνιο"/>
          <p:cNvSpPr/>
          <p:nvPr/>
        </p:nvSpPr>
        <p:spPr bwMode="auto">
          <a:xfrm>
            <a:off x="3124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1" name="40 - Ορθογώνιο"/>
          <p:cNvSpPr/>
          <p:nvPr/>
        </p:nvSpPr>
        <p:spPr bwMode="auto">
          <a:xfrm>
            <a:off x="3505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2" name="41 - Ορθογώνιο"/>
          <p:cNvSpPr/>
          <p:nvPr/>
        </p:nvSpPr>
        <p:spPr bwMode="auto">
          <a:xfrm>
            <a:off x="3886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4267200" y="3733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" name="43 - Ορθογώνιο"/>
          <p:cNvSpPr/>
          <p:nvPr/>
        </p:nvSpPr>
        <p:spPr bwMode="auto">
          <a:xfrm>
            <a:off x="4648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5" name="44 - Ορθογώνιο"/>
          <p:cNvSpPr/>
          <p:nvPr/>
        </p:nvSpPr>
        <p:spPr bwMode="auto">
          <a:xfrm>
            <a:off x="5029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6" name="45 - Ορθογώνιο"/>
          <p:cNvSpPr/>
          <p:nvPr/>
        </p:nvSpPr>
        <p:spPr bwMode="auto">
          <a:xfrm>
            <a:off x="5410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7" name="46 - Ορθογώνιο"/>
          <p:cNvSpPr/>
          <p:nvPr/>
        </p:nvSpPr>
        <p:spPr bwMode="auto">
          <a:xfrm>
            <a:off x="5791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9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47 - Ορθογώνιο"/>
          <p:cNvSpPr/>
          <p:nvPr/>
        </p:nvSpPr>
        <p:spPr bwMode="auto">
          <a:xfrm>
            <a:off x="2743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48 - Ορθογώνιο"/>
          <p:cNvSpPr/>
          <p:nvPr/>
        </p:nvSpPr>
        <p:spPr bwMode="auto">
          <a:xfrm>
            <a:off x="3124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0" name="49 - Ορθογώνιο"/>
          <p:cNvSpPr/>
          <p:nvPr/>
        </p:nvSpPr>
        <p:spPr bwMode="auto">
          <a:xfrm>
            <a:off x="3505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50 - Ορθογώνιο"/>
          <p:cNvSpPr/>
          <p:nvPr/>
        </p:nvSpPr>
        <p:spPr bwMode="auto">
          <a:xfrm>
            <a:off x="3886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Ορθογώνιο"/>
          <p:cNvSpPr/>
          <p:nvPr/>
        </p:nvSpPr>
        <p:spPr bwMode="auto">
          <a:xfrm>
            <a:off x="4267200" y="4114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648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Ορθογώνιο"/>
          <p:cNvSpPr/>
          <p:nvPr/>
        </p:nvSpPr>
        <p:spPr bwMode="auto">
          <a:xfrm>
            <a:off x="5029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5410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55 - Ορθογώνιο"/>
          <p:cNvSpPr/>
          <p:nvPr/>
        </p:nvSpPr>
        <p:spPr bwMode="auto">
          <a:xfrm>
            <a:off x="5791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7" name="56 - Ορθογώνιο"/>
          <p:cNvSpPr/>
          <p:nvPr/>
        </p:nvSpPr>
        <p:spPr bwMode="auto">
          <a:xfrm>
            <a:off x="2743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8" name="57 - Ορθογώνιο"/>
          <p:cNvSpPr/>
          <p:nvPr/>
        </p:nvSpPr>
        <p:spPr bwMode="auto">
          <a:xfrm>
            <a:off x="3124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9" name="58 - Ορθογώνιο"/>
          <p:cNvSpPr/>
          <p:nvPr/>
        </p:nvSpPr>
        <p:spPr bwMode="auto">
          <a:xfrm>
            <a:off x="3505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0" name="59 - Ορθογώνιο"/>
          <p:cNvSpPr/>
          <p:nvPr/>
        </p:nvSpPr>
        <p:spPr bwMode="auto">
          <a:xfrm>
            <a:off x="3886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60 - Ορθογώνιο"/>
          <p:cNvSpPr/>
          <p:nvPr/>
        </p:nvSpPr>
        <p:spPr bwMode="auto">
          <a:xfrm>
            <a:off x="4267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61 - Ορθογώνιο"/>
          <p:cNvSpPr/>
          <p:nvPr/>
        </p:nvSpPr>
        <p:spPr bwMode="auto">
          <a:xfrm>
            <a:off x="4648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029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63 - Ορθογώνιο"/>
          <p:cNvSpPr/>
          <p:nvPr/>
        </p:nvSpPr>
        <p:spPr bwMode="auto">
          <a:xfrm>
            <a:off x="5410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5791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2057400" y="37338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item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057400" y="41148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next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17526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9" name="68 - Βέλος προς τα κάτω"/>
          <p:cNvSpPr/>
          <p:nvPr/>
        </p:nvSpPr>
        <p:spPr bwMode="auto">
          <a:xfrm>
            <a:off x="3962400" y="31242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70 - Ορθογώνιο"/>
          <p:cNvSpPr/>
          <p:nvPr/>
        </p:nvSpPr>
        <p:spPr>
          <a:xfrm>
            <a:off x="3906948" y="28194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endParaRPr lang="el-GR" dirty="0"/>
          </a:p>
        </p:txBody>
      </p:sp>
      <p:sp>
        <p:nvSpPr>
          <p:cNvPr id="72" name="71 - TextBox"/>
          <p:cNvSpPr txBox="1"/>
          <p:nvPr/>
        </p:nvSpPr>
        <p:spPr>
          <a:xfrm>
            <a:off x="48026" y="5410200"/>
            <a:ext cx="114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remove(x)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2743200" y="5791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73 - Ορθογώνιο"/>
          <p:cNvSpPr/>
          <p:nvPr/>
        </p:nvSpPr>
        <p:spPr bwMode="auto">
          <a:xfrm>
            <a:off x="3124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Ορθογώνιο"/>
          <p:cNvSpPr/>
          <p:nvPr/>
        </p:nvSpPr>
        <p:spPr bwMode="auto">
          <a:xfrm>
            <a:off x="3505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6" name="75 - Ορθογώνιο"/>
          <p:cNvSpPr/>
          <p:nvPr/>
        </p:nvSpPr>
        <p:spPr bwMode="auto">
          <a:xfrm>
            <a:off x="3886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7" name="76 - Ορθογώνιο"/>
          <p:cNvSpPr/>
          <p:nvPr/>
        </p:nvSpPr>
        <p:spPr bwMode="auto">
          <a:xfrm>
            <a:off x="4267200" y="5791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8" name="77 - Ορθογώνιο"/>
          <p:cNvSpPr/>
          <p:nvPr/>
        </p:nvSpPr>
        <p:spPr bwMode="auto">
          <a:xfrm>
            <a:off x="4648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5029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79 - Ορθογώνιο"/>
          <p:cNvSpPr/>
          <p:nvPr/>
        </p:nvSpPr>
        <p:spPr bwMode="auto">
          <a:xfrm>
            <a:off x="5410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" name="80 - Ορθογώνιο"/>
          <p:cNvSpPr/>
          <p:nvPr/>
        </p:nvSpPr>
        <p:spPr bwMode="auto">
          <a:xfrm>
            <a:off x="5791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9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2" name="81 - Ορθογώνιο"/>
          <p:cNvSpPr/>
          <p:nvPr/>
        </p:nvSpPr>
        <p:spPr bwMode="auto">
          <a:xfrm>
            <a:off x="2743200" y="6172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82 - Ορθογώνιο"/>
          <p:cNvSpPr/>
          <p:nvPr/>
        </p:nvSpPr>
        <p:spPr bwMode="auto">
          <a:xfrm>
            <a:off x="3124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4" name="83 - Ορθογώνιο"/>
          <p:cNvSpPr/>
          <p:nvPr/>
        </p:nvSpPr>
        <p:spPr bwMode="auto">
          <a:xfrm>
            <a:off x="3505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84 - Ορθογώνιο"/>
          <p:cNvSpPr/>
          <p:nvPr/>
        </p:nvSpPr>
        <p:spPr bwMode="auto">
          <a:xfrm>
            <a:off x="3886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Ορθογώνιο"/>
          <p:cNvSpPr/>
          <p:nvPr/>
        </p:nvSpPr>
        <p:spPr bwMode="auto">
          <a:xfrm>
            <a:off x="4267200" y="6172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7" name="86 - Ορθογώνιο"/>
          <p:cNvSpPr/>
          <p:nvPr/>
        </p:nvSpPr>
        <p:spPr bwMode="auto">
          <a:xfrm>
            <a:off x="4648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Ορθογώνιο"/>
          <p:cNvSpPr/>
          <p:nvPr/>
        </p:nvSpPr>
        <p:spPr bwMode="auto">
          <a:xfrm>
            <a:off x="5029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Ορθογώνιο"/>
          <p:cNvSpPr/>
          <p:nvPr/>
        </p:nvSpPr>
        <p:spPr bwMode="auto">
          <a:xfrm>
            <a:off x="5410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0" name="89 - Ορθογώνιο"/>
          <p:cNvSpPr/>
          <p:nvPr/>
        </p:nvSpPr>
        <p:spPr bwMode="auto">
          <a:xfrm>
            <a:off x="5791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1" name="90 - Ορθογώνιο"/>
          <p:cNvSpPr/>
          <p:nvPr/>
        </p:nvSpPr>
        <p:spPr bwMode="auto">
          <a:xfrm>
            <a:off x="2743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" name="91 - Ορθογώνιο"/>
          <p:cNvSpPr/>
          <p:nvPr/>
        </p:nvSpPr>
        <p:spPr bwMode="auto">
          <a:xfrm>
            <a:off x="3124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92 - Ορθογώνιο"/>
          <p:cNvSpPr/>
          <p:nvPr/>
        </p:nvSpPr>
        <p:spPr bwMode="auto">
          <a:xfrm>
            <a:off x="3505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93 - Ορθογώνιο"/>
          <p:cNvSpPr/>
          <p:nvPr/>
        </p:nvSpPr>
        <p:spPr bwMode="auto">
          <a:xfrm>
            <a:off x="3886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5" name="94 - Ορθογώνιο"/>
          <p:cNvSpPr/>
          <p:nvPr/>
        </p:nvSpPr>
        <p:spPr bwMode="auto">
          <a:xfrm>
            <a:off x="4267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6" name="95 - Ορθογώνιο"/>
          <p:cNvSpPr/>
          <p:nvPr/>
        </p:nvSpPr>
        <p:spPr bwMode="auto">
          <a:xfrm>
            <a:off x="4648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7" name="96 - Ορθογώνιο"/>
          <p:cNvSpPr/>
          <p:nvPr/>
        </p:nvSpPr>
        <p:spPr bwMode="auto">
          <a:xfrm>
            <a:off x="5029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8" name="97 - Ορθογώνιο"/>
          <p:cNvSpPr/>
          <p:nvPr/>
        </p:nvSpPr>
        <p:spPr bwMode="auto">
          <a:xfrm>
            <a:off x="5410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9" name="98 - Ορθογώνιο"/>
          <p:cNvSpPr/>
          <p:nvPr/>
        </p:nvSpPr>
        <p:spPr bwMode="auto">
          <a:xfrm>
            <a:off x="5791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0" name="99 - Ορθογώνιο"/>
          <p:cNvSpPr/>
          <p:nvPr/>
        </p:nvSpPr>
        <p:spPr bwMode="auto">
          <a:xfrm>
            <a:off x="2057400" y="57912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item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1" name="100 - Ορθογώνιο"/>
          <p:cNvSpPr/>
          <p:nvPr/>
        </p:nvSpPr>
        <p:spPr bwMode="auto">
          <a:xfrm>
            <a:off x="2057400" y="61722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next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" name="101 - Ορθογώνιο"/>
          <p:cNvSpPr/>
          <p:nvPr/>
        </p:nvSpPr>
        <p:spPr bwMode="auto">
          <a:xfrm>
            <a:off x="17526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3" name="102 - Βέλος προς τα κάτω"/>
          <p:cNvSpPr/>
          <p:nvPr/>
        </p:nvSpPr>
        <p:spPr bwMode="auto">
          <a:xfrm>
            <a:off x="5922852" y="51816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103 - Ορθογώνιο"/>
          <p:cNvSpPr/>
          <p:nvPr/>
        </p:nvSpPr>
        <p:spPr>
          <a:xfrm>
            <a:off x="5867400" y="48768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endParaRPr lang="el-GR" dirty="0"/>
          </a:p>
        </p:txBody>
      </p:sp>
      <p:sp>
        <p:nvSpPr>
          <p:cNvPr id="105" name="104 - Βέλος προς τα κάτω"/>
          <p:cNvSpPr/>
          <p:nvPr/>
        </p:nvSpPr>
        <p:spPr bwMode="auto">
          <a:xfrm>
            <a:off x="4413936" y="31242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105 - Ορθογώνιο"/>
          <p:cNvSpPr/>
          <p:nvPr/>
        </p:nvSpPr>
        <p:spPr>
          <a:xfrm>
            <a:off x="4124222" y="2819400"/>
            <a:ext cx="75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x.next</a:t>
            </a:r>
            <a:endParaRPr lang="el-GR" dirty="0"/>
          </a:p>
        </p:txBody>
      </p:sp>
      <p:sp>
        <p:nvSpPr>
          <p:cNvPr id="107" name="106 - Βέλος προς τα κάτω"/>
          <p:cNvSpPr/>
          <p:nvPr/>
        </p:nvSpPr>
        <p:spPr bwMode="auto">
          <a:xfrm>
            <a:off x="2880514" y="51816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107 - Ορθογώνιο"/>
          <p:cNvSpPr/>
          <p:nvPr/>
        </p:nvSpPr>
        <p:spPr>
          <a:xfrm>
            <a:off x="2590800" y="4876800"/>
            <a:ext cx="75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x.next</a:t>
            </a:r>
            <a:endParaRPr lang="el-GR" dirty="0"/>
          </a:p>
        </p:txBody>
      </p:sp>
      <p:sp>
        <p:nvSpPr>
          <p:cNvPr id="109" name="108 - TextBox"/>
          <p:cNvSpPr txBox="1"/>
          <p:nvPr/>
        </p:nvSpPr>
        <p:spPr>
          <a:xfrm>
            <a:off x="6542898" y="3974068"/>
            <a:ext cx="90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free = 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6525265" y="6031468"/>
            <a:ext cx="93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free = 0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Κατανομή Μνήμης για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48026" y="1524000"/>
            <a:ext cx="114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remove(x)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2743200" y="19050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73 - Ορθογώνιο"/>
          <p:cNvSpPr/>
          <p:nvPr/>
        </p:nvSpPr>
        <p:spPr bwMode="auto">
          <a:xfrm>
            <a:off x="3124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Ορθογώνιο"/>
          <p:cNvSpPr/>
          <p:nvPr/>
        </p:nvSpPr>
        <p:spPr bwMode="auto">
          <a:xfrm>
            <a:off x="3505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6" name="75 - Ορθογώνιο"/>
          <p:cNvSpPr/>
          <p:nvPr/>
        </p:nvSpPr>
        <p:spPr bwMode="auto">
          <a:xfrm>
            <a:off x="3886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7" name="76 - Ορθογώνιο"/>
          <p:cNvSpPr/>
          <p:nvPr/>
        </p:nvSpPr>
        <p:spPr bwMode="auto">
          <a:xfrm>
            <a:off x="4267200" y="19050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8" name="77 - Ορθογώνιο"/>
          <p:cNvSpPr/>
          <p:nvPr/>
        </p:nvSpPr>
        <p:spPr bwMode="auto">
          <a:xfrm>
            <a:off x="4648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5029200" y="19050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79 - Ορθογώνιο"/>
          <p:cNvSpPr/>
          <p:nvPr/>
        </p:nvSpPr>
        <p:spPr bwMode="auto">
          <a:xfrm>
            <a:off x="5410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" name="80 - Ορθογώνιο"/>
          <p:cNvSpPr/>
          <p:nvPr/>
        </p:nvSpPr>
        <p:spPr bwMode="auto">
          <a:xfrm>
            <a:off x="5791200" y="19050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9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2" name="81 - Ορθογώνιο"/>
          <p:cNvSpPr/>
          <p:nvPr/>
        </p:nvSpPr>
        <p:spPr bwMode="auto">
          <a:xfrm>
            <a:off x="2743200" y="22860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82 - Ορθογώνιο"/>
          <p:cNvSpPr/>
          <p:nvPr/>
        </p:nvSpPr>
        <p:spPr bwMode="auto">
          <a:xfrm>
            <a:off x="3124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4" name="83 - Ορθογώνιο"/>
          <p:cNvSpPr/>
          <p:nvPr/>
        </p:nvSpPr>
        <p:spPr bwMode="auto">
          <a:xfrm>
            <a:off x="3505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5" name="84 - Ορθογώνιο"/>
          <p:cNvSpPr/>
          <p:nvPr/>
        </p:nvSpPr>
        <p:spPr bwMode="auto">
          <a:xfrm>
            <a:off x="3886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85 - Ορθογώνιο"/>
          <p:cNvSpPr/>
          <p:nvPr/>
        </p:nvSpPr>
        <p:spPr bwMode="auto">
          <a:xfrm>
            <a:off x="4267200" y="22860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7" name="86 - Ορθογώνιο"/>
          <p:cNvSpPr/>
          <p:nvPr/>
        </p:nvSpPr>
        <p:spPr bwMode="auto">
          <a:xfrm>
            <a:off x="4648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Ορθογώνιο"/>
          <p:cNvSpPr/>
          <p:nvPr/>
        </p:nvSpPr>
        <p:spPr bwMode="auto">
          <a:xfrm>
            <a:off x="5029200" y="22860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88 - Ορθογώνιο"/>
          <p:cNvSpPr/>
          <p:nvPr/>
        </p:nvSpPr>
        <p:spPr bwMode="auto">
          <a:xfrm>
            <a:off x="5410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0" name="89 - Ορθογώνιο"/>
          <p:cNvSpPr/>
          <p:nvPr/>
        </p:nvSpPr>
        <p:spPr bwMode="auto">
          <a:xfrm>
            <a:off x="5791200" y="22860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1" name="90 - Ορθογώνιο"/>
          <p:cNvSpPr/>
          <p:nvPr/>
        </p:nvSpPr>
        <p:spPr bwMode="auto">
          <a:xfrm>
            <a:off x="2743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" name="91 - Ορθογώνιο"/>
          <p:cNvSpPr/>
          <p:nvPr/>
        </p:nvSpPr>
        <p:spPr bwMode="auto">
          <a:xfrm>
            <a:off x="3124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92 - Ορθογώνιο"/>
          <p:cNvSpPr/>
          <p:nvPr/>
        </p:nvSpPr>
        <p:spPr bwMode="auto">
          <a:xfrm>
            <a:off x="3505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93 - Ορθογώνιο"/>
          <p:cNvSpPr/>
          <p:nvPr/>
        </p:nvSpPr>
        <p:spPr bwMode="auto">
          <a:xfrm>
            <a:off x="3886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5" name="94 - Ορθογώνιο"/>
          <p:cNvSpPr/>
          <p:nvPr/>
        </p:nvSpPr>
        <p:spPr bwMode="auto">
          <a:xfrm>
            <a:off x="4267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6" name="95 - Ορθογώνιο"/>
          <p:cNvSpPr/>
          <p:nvPr/>
        </p:nvSpPr>
        <p:spPr bwMode="auto">
          <a:xfrm>
            <a:off x="4648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7" name="96 - Ορθογώνιο"/>
          <p:cNvSpPr/>
          <p:nvPr/>
        </p:nvSpPr>
        <p:spPr bwMode="auto">
          <a:xfrm>
            <a:off x="5029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8" name="97 - Ορθογώνιο"/>
          <p:cNvSpPr/>
          <p:nvPr/>
        </p:nvSpPr>
        <p:spPr bwMode="auto">
          <a:xfrm>
            <a:off x="5410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9" name="98 - Ορθογώνιο"/>
          <p:cNvSpPr/>
          <p:nvPr/>
        </p:nvSpPr>
        <p:spPr bwMode="auto">
          <a:xfrm>
            <a:off x="57912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0" name="99 - Ορθογώνιο"/>
          <p:cNvSpPr/>
          <p:nvPr/>
        </p:nvSpPr>
        <p:spPr bwMode="auto">
          <a:xfrm>
            <a:off x="2057400" y="19050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item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1" name="100 - Ορθογώνιο"/>
          <p:cNvSpPr/>
          <p:nvPr/>
        </p:nvSpPr>
        <p:spPr bwMode="auto">
          <a:xfrm>
            <a:off x="2057400" y="22860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next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" name="101 - Ορθογώνιο"/>
          <p:cNvSpPr/>
          <p:nvPr/>
        </p:nvSpPr>
        <p:spPr bwMode="auto">
          <a:xfrm>
            <a:off x="1752600" y="1524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3" name="102 - Βέλος προς τα κάτω"/>
          <p:cNvSpPr/>
          <p:nvPr/>
        </p:nvSpPr>
        <p:spPr bwMode="auto">
          <a:xfrm>
            <a:off x="4703652" y="12954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103 - Ορθογώνιο"/>
          <p:cNvSpPr/>
          <p:nvPr/>
        </p:nvSpPr>
        <p:spPr>
          <a:xfrm>
            <a:off x="4648200" y="9906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endParaRPr lang="el-GR" dirty="0"/>
          </a:p>
        </p:txBody>
      </p:sp>
      <p:sp>
        <p:nvSpPr>
          <p:cNvPr id="105" name="104 - TextBox"/>
          <p:cNvSpPr txBox="1"/>
          <p:nvPr/>
        </p:nvSpPr>
        <p:spPr>
          <a:xfrm>
            <a:off x="48026" y="3352800"/>
            <a:ext cx="114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remove(x)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6" name="105 - Ορθογώνιο"/>
          <p:cNvSpPr/>
          <p:nvPr/>
        </p:nvSpPr>
        <p:spPr bwMode="auto">
          <a:xfrm>
            <a:off x="2743200" y="3733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7" name="106 - Ορθογώνιο"/>
          <p:cNvSpPr/>
          <p:nvPr/>
        </p:nvSpPr>
        <p:spPr bwMode="auto">
          <a:xfrm>
            <a:off x="3124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8" name="107 - Ορθογώνιο"/>
          <p:cNvSpPr/>
          <p:nvPr/>
        </p:nvSpPr>
        <p:spPr bwMode="auto">
          <a:xfrm>
            <a:off x="3505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108 - Ορθογώνιο"/>
          <p:cNvSpPr/>
          <p:nvPr/>
        </p:nvSpPr>
        <p:spPr bwMode="auto">
          <a:xfrm>
            <a:off x="3886200" y="3733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0" name="109 - Ορθογώνιο"/>
          <p:cNvSpPr/>
          <p:nvPr/>
        </p:nvSpPr>
        <p:spPr bwMode="auto">
          <a:xfrm>
            <a:off x="4267200" y="3733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1" name="110 - Ορθογώνιο"/>
          <p:cNvSpPr/>
          <p:nvPr/>
        </p:nvSpPr>
        <p:spPr bwMode="auto">
          <a:xfrm>
            <a:off x="4648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2" name="111 - Ορθογώνιο"/>
          <p:cNvSpPr/>
          <p:nvPr/>
        </p:nvSpPr>
        <p:spPr bwMode="auto">
          <a:xfrm>
            <a:off x="5029200" y="3733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3" name="112 - Ορθογώνιο"/>
          <p:cNvSpPr/>
          <p:nvPr/>
        </p:nvSpPr>
        <p:spPr bwMode="auto">
          <a:xfrm>
            <a:off x="5410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4" name="113 - Ορθογώνιο"/>
          <p:cNvSpPr/>
          <p:nvPr/>
        </p:nvSpPr>
        <p:spPr bwMode="auto">
          <a:xfrm>
            <a:off x="5791200" y="37338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9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5" name="114 - Ορθογώνιο"/>
          <p:cNvSpPr/>
          <p:nvPr/>
        </p:nvSpPr>
        <p:spPr bwMode="auto">
          <a:xfrm>
            <a:off x="2743200" y="4114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6" name="115 - Ορθογώνιο"/>
          <p:cNvSpPr/>
          <p:nvPr/>
        </p:nvSpPr>
        <p:spPr bwMode="auto">
          <a:xfrm>
            <a:off x="3124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7" name="116 - Ορθογώνιο"/>
          <p:cNvSpPr/>
          <p:nvPr/>
        </p:nvSpPr>
        <p:spPr bwMode="auto">
          <a:xfrm>
            <a:off x="3505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8" name="117 - Ορθογώνιο"/>
          <p:cNvSpPr/>
          <p:nvPr/>
        </p:nvSpPr>
        <p:spPr bwMode="auto">
          <a:xfrm>
            <a:off x="3886200" y="4114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9" name="118 - Ορθογώνιο"/>
          <p:cNvSpPr/>
          <p:nvPr/>
        </p:nvSpPr>
        <p:spPr bwMode="auto">
          <a:xfrm>
            <a:off x="4267200" y="4114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0" name="119 - Ορθογώνιο"/>
          <p:cNvSpPr/>
          <p:nvPr/>
        </p:nvSpPr>
        <p:spPr bwMode="auto">
          <a:xfrm>
            <a:off x="4648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1" name="120 - Ορθογώνιο"/>
          <p:cNvSpPr/>
          <p:nvPr/>
        </p:nvSpPr>
        <p:spPr bwMode="auto">
          <a:xfrm>
            <a:off x="5029200" y="41148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2" name="121 - Ορθογώνιο"/>
          <p:cNvSpPr/>
          <p:nvPr/>
        </p:nvSpPr>
        <p:spPr bwMode="auto">
          <a:xfrm>
            <a:off x="5410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3" name="122 - Ορθογώνιο"/>
          <p:cNvSpPr/>
          <p:nvPr/>
        </p:nvSpPr>
        <p:spPr bwMode="auto">
          <a:xfrm>
            <a:off x="5791200" y="41148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4" name="123 - Ορθογώνιο"/>
          <p:cNvSpPr/>
          <p:nvPr/>
        </p:nvSpPr>
        <p:spPr bwMode="auto">
          <a:xfrm>
            <a:off x="2743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5" name="124 - Ορθογώνιο"/>
          <p:cNvSpPr/>
          <p:nvPr/>
        </p:nvSpPr>
        <p:spPr bwMode="auto">
          <a:xfrm>
            <a:off x="3124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6" name="125 - Ορθογώνιο"/>
          <p:cNvSpPr/>
          <p:nvPr/>
        </p:nvSpPr>
        <p:spPr bwMode="auto">
          <a:xfrm>
            <a:off x="3505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7" name="126 - Ορθογώνιο"/>
          <p:cNvSpPr/>
          <p:nvPr/>
        </p:nvSpPr>
        <p:spPr bwMode="auto">
          <a:xfrm>
            <a:off x="3886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8" name="127 - Ορθογώνιο"/>
          <p:cNvSpPr/>
          <p:nvPr/>
        </p:nvSpPr>
        <p:spPr bwMode="auto">
          <a:xfrm>
            <a:off x="4267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9" name="128 - Ορθογώνιο"/>
          <p:cNvSpPr/>
          <p:nvPr/>
        </p:nvSpPr>
        <p:spPr bwMode="auto">
          <a:xfrm>
            <a:off x="4648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0" name="129 - Ορθογώνιο"/>
          <p:cNvSpPr/>
          <p:nvPr/>
        </p:nvSpPr>
        <p:spPr bwMode="auto">
          <a:xfrm>
            <a:off x="5029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1" name="130 - Ορθογώνιο"/>
          <p:cNvSpPr/>
          <p:nvPr/>
        </p:nvSpPr>
        <p:spPr bwMode="auto">
          <a:xfrm>
            <a:off x="5410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2" name="131 - Ορθογώνιο"/>
          <p:cNvSpPr/>
          <p:nvPr/>
        </p:nvSpPr>
        <p:spPr bwMode="auto">
          <a:xfrm>
            <a:off x="57912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3" name="132 - Ορθογώνιο"/>
          <p:cNvSpPr/>
          <p:nvPr/>
        </p:nvSpPr>
        <p:spPr bwMode="auto">
          <a:xfrm>
            <a:off x="2057400" y="37338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item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4" name="133 - Ορθογώνιο"/>
          <p:cNvSpPr/>
          <p:nvPr/>
        </p:nvSpPr>
        <p:spPr bwMode="auto">
          <a:xfrm>
            <a:off x="2057400" y="41148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next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5" name="134 - Ορθογώνιο"/>
          <p:cNvSpPr/>
          <p:nvPr/>
        </p:nvSpPr>
        <p:spPr bwMode="auto">
          <a:xfrm>
            <a:off x="1752600" y="3352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6" name="135 - Βέλος προς τα κάτω"/>
          <p:cNvSpPr/>
          <p:nvPr/>
        </p:nvSpPr>
        <p:spPr bwMode="auto">
          <a:xfrm>
            <a:off x="3560652" y="31242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136 - Ορθογώνιο"/>
          <p:cNvSpPr/>
          <p:nvPr/>
        </p:nvSpPr>
        <p:spPr>
          <a:xfrm>
            <a:off x="3505200" y="28194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endParaRPr lang="el-GR" dirty="0"/>
          </a:p>
        </p:txBody>
      </p:sp>
      <p:sp>
        <p:nvSpPr>
          <p:cNvPr id="138" name="137 - TextBox"/>
          <p:cNvSpPr txBox="1"/>
          <p:nvPr/>
        </p:nvSpPr>
        <p:spPr>
          <a:xfrm>
            <a:off x="48026" y="5410200"/>
            <a:ext cx="114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remove(x)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9" name="138 - Ορθογώνιο"/>
          <p:cNvSpPr/>
          <p:nvPr/>
        </p:nvSpPr>
        <p:spPr bwMode="auto">
          <a:xfrm>
            <a:off x="2743200" y="5791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0" name="139 - Ορθογώνιο"/>
          <p:cNvSpPr/>
          <p:nvPr/>
        </p:nvSpPr>
        <p:spPr bwMode="auto">
          <a:xfrm>
            <a:off x="3124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1" name="140 - Ορθογώνιο"/>
          <p:cNvSpPr/>
          <p:nvPr/>
        </p:nvSpPr>
        <p:spPr bwMode="auto">
          <a:xfrm>
            <a:off x="3505200" y="5791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2" name="141 - Ορθογώνιο"/>
          <p:cNvSpPr/>
          <p:nvPr/>
        </p:nvSpPr>
        <p:spPr bwMode="auto">
          <a:xfrm>
            <a:off x="3886200" y="5791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3" name="142 - Ορθογώνιο"/>
          <p:cNvSpPr/>
          <p:nvPr/>
        </p:nvSpPr>
        <p:spPr bwMode="auto">
          <a:xfrm>
            <a:off x="4267200" y="5791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4" name="143 - Ορθογώνιο"/>
          <p:cNvSpPr/>
          <p:nvPr/>
        </p:nvSpPr>
        <p:spPr bwMode="auto">
          <a:xfrm>
            <a:off x="4648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5" name="144 - Ορθογώνιο"/>
          <p:cNvSpPr/>
          <p:nvPr/>
        </p:nvSpPr>
        <p:spPr bwMode="auto">
          <a:xfrm>
            <a:off x="5029200" y="5791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6" name="145 - Ορθογώνιο"/>
          <p:cNvSpPr/>
          <p:nvPr/>
        </p:nvSpPr>
        <p:spPr bwMode="auto">
          <a:xfrm>
            <a:off x="5410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7" name="146 - Ορθογώνιο"/>
          <p:cNvSpPr/>
          <p:nvPr/>
        </p:nvSpPr>
        <p:spPr bwMode="auto">
          <a:xfrm>
            <a:off x="5791200" y="5791200"/>
            <a:ext cx="381000" cy="38100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9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8" name="147 - Ορθογώνιο"/>
          <p:cNvSpPr/>
          <p:nvPr/>
        </p:nvSpPr>
        <p:spPr bwMode="auto">
          <a:xfrm>
            <a:off x="2743200" y="6172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9" name="148 - Ορθογώνιο"/>
          <p:cNvSpPr/>
          <p:nvPr/>
        </p:nvSpPr>
        <p:spPr bwMode="auto">
          <a:xfrm>
            <a:off x="3124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0" name="149 - Ορθογώνιο"/>
          <p:cNvSpPr/>
          <p:nvPr/>
        </p:nvSpPr>
        <p:spPr bwMode="auto">
          <a:xfrm>
            <a:off x="3505200" y="6172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1" name="150 - Ορθογώνιο"/>
          <p:cNvSpPr/>
          <p:nvPr/>
        </p:nvSpPr>
        <p:spPr bwMode="auto">
          <a:xfrm>
            <a:off x="3886200" y="6172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2" name="151 - Ορθογώνιο"/>
          <p:cNvSpPr/>
          <p:nvPr/>
        </p:nvSpPr>
        <p:spPr bwMode="auto">
          <a:xfrm>
            <a:off x="4267200" y="6172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3" name="152 - Ορθογώνιο"/>
          <p:cNvSpPr/>
          <p:nvPr/>
        </p:nvSpPr>
        <p:spPr bwMode="auto">
          <a:xfrm>
            <a:off x="4648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4" name="153 - Ορθογώνιο"/>
          <p:cNvSpPr/>
          <p:nvPr/>
        </p:nvSpPr>
        <p:spPr bwMode="auto">
          <a:xfrm>
            <a:off x="5029200" y="6172200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5" name="154 - Ορθογώνιο"/>
          <p:cNvSpPr/>
          <p:nvPr/>
        </p:nvSpPr>
        <p:spPr bwMode="auto">
          <a:xfrm>
            <a:off x="5410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6" name="155 - Ορθογώνιο"/>
          <p:cNvSpPr/>
          <p:nvPr/>
        </p:nvSpPr>
        <p:spPr bwMode="auto">
          <a:xfrm>
            <a:off x="5791200" y="6172200"/>
            <a:ext cx="381000" cy="3810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7" name="156 - Ορθογώνιο"/>
          <p:cNvSpPr/>
          <p:nvPr/>
        </p:nvSpPr>
        <p:spPr bwMode="auto">
          <a:xfrm>
            <a:off x="2743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8" name="157 - Ορθογώνιο"/>
          <p:cNvSpPr/>
          <p:nvPr/>
        </p:nvSpPr>
        <p:spPr bwMode="auto">
          <a:xfrm>
            <a:off x="3124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9" name="158 - Ορθογώνιο"/>
          <p:cNvSpPr/>
          <p:nvPr/>
        </p:nvSpPr>
        <p:spPr bwMode="auto">
          <a:xfrm>
            <a:off x="3505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0" name="159 - Ορθογώνιο"/>
          <p:cNvSpPr/>
          <p:nvPr/>
        </p:nvSpPr>
        <p:spPr bwMode="auto">
          <a:xfrm>
            <a:off x="3886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1" name="160 - Ορθογώνιο"/>
          <p:cNvSpPr/>
          <p:nvPr/>
        </p:nvSpPr>
        <p:spPr bwMode="auto">
          <a:xfrm>
            <a:off x="4267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2" name="161 - Ορθογώνιο"/>
          <p:cNvSpPr/>
          <p:nvPr/>
        </p:nvSpPr>
        <p:spPr bwMode="auto">
          <a:xfrm>
            <a:off x="4648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5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3" name="162 - Ορθογώνιο"/>
          <p:cNvSpPr/>
          <p:nvPr/>
        </p:nvSpPr>
        <p:spPr bwMode="auto">
          <a:xfrm>
            <a:off x="5029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6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4" name="163 - Ορθογώνιο"/>
          <p:cNvSpPr/>
          <p:nvPr/>
        </p:nvSpPr>
        <p:spPr bwMode="auto">
          <a:xfrm>
            <a:off x="5410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7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5" name="164 - Ορθογώνιο"/>
          <p:cNvSpPr/>
          <p:nvPr/>
        </p:nvSpPr>
        <p:spPr bwMode="auto">
          <a:xfrm>
            <a:off x="57912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6" name="165 - Ορθογώνιο"/>
          <p:cNvSpPr/>
          <p:nvPr/>
        </p:nvSpPr>
        <p:spPr bwMode="auto">
          <a:xfrm>
            <a:off x="2057400" y="57912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item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7" name="166 - Ορθογώνιο"/>
          <p:cNvSpPr/>
          <p:nvPr/>
        </p:nvSpPr>
        <p:spPr bwMode="auto">
          <a:xfrm>
            <a:off x="2057400" y="6172200"/>
            <a:ext cx="685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next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8" name="167 - Ορθογώνιο"/>
          <p:cNvSpPr/>
          <p:nvPr/>
        </p:nvSpPr>
        <p:spPr bwMode="auto">
          <a:xfrm>
            <a:off x="1752600" y="5410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M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9" name="168 - Βέλος προς τα κάτω"/>
          <p:cNvSpPr/>
          <p:nvPr/>
        </p:nvSpPr>
        <p:spPr bwMode="auto">
          <a:xfrm>
            <a:off x="3200400" y="51816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169 - Ορθογώνιο"/>
          <p:cNvSpPr/>
          <p:nvPr/>
        </p:nvSpPr>
        <p:spPr>
          <a:xfrm>
            <a:off x="3144948" y="48768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endParaRPr lang="el-GR" dirty="0"/>
          </a:p>
        </p:txBody>
      </p:sp>
      <p:sp>
        <p:nvSpPr>
          <p:cNvPr id="171" name="170 - Βέλος προς τα κάτω"/>
          <p:cNvSpPr/>
          <p:nvPr/>
        </p:nvSpPr>
        <p:spPr bwMode="auto">
          <a:xfrm>
            <a:off x="3642514" y="51816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2" name="171 - Ορθογώνιο"/>
          <p:cNvSpPr/>
          <p:nvPr/>
        </p:nvSpPr>
        <p:spPr>
          <a:xfrm>
            <a:off x="3352800" y="4876800"/>
            <a:ext cx="75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x.next</a:t>
            </a:r>
            <a:endParaRPr lang="el-GR" dirty="0"/>
          </a:p>
        </p:txBody>
      </p:sp>
      <p:sp>
        <p:nvSpPr>
          <p:cNvPr id="173" name="172 - Βέλος προς τα κάτω"/>
          <p:cNvSpPr/>
          <p:nvPr/>
        </p:nvSpPr>
        <p:spPr bwMode="auto">
          <a:xfrm>
            <a:off x="4032936" y="31242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" name="173 - Ορθογώνιο"/>
          <p:cNvSpPr/>
          <p:nvPr/>
        </p:nvSpPr>
        <p:spPr>
          <a:xfrm>
            <a:off x="3743222" y="2819400"/>
            <a:ext cx="75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x.next</a:t>
            </a:r>
            <a:endParaRPr lang="el-GR" dirty="0"/>
          </a:p>
        </p:txBody>
      </p:sp>
      <p:sp>
        <p:nvSpPr>
          <p:cNvPr id="175" name="174 - Βέλος προς τα κάτω"/>
          <p:cNvSpPr/>
          <p:nvPr/>
        </p:nvSpPr>
        <p:spPr bwMode="auto">
          <a:xfrm>
            <a:off x="5166514" y="1295400"/>
            <a:ext cx="152400" cy="228600"/>
          </a:xfrm>
          <a:prstGeom prst="downArrow">
            <a:avLst/>
          </a:prstGeom>
          <a:solidFill>
            <a:srgbClr val="FF99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6" name="175 - Ορθογώνιο"/>
          <p:cNvSpPr/>
          <p:nvPr/>
        </p:nvSpPr>
        <p:spPr>
          <a:xfrm>
            <a:off x="4876800" y="990600"/>
            <a:ext cx="75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x.next</a:t>
            </a:r>
            <a:endParaRPr lang="el-GR" dirty="0"/>
          </a:p>
        </p:txBody>
      </p:sp>
      <p:sp>
        <p:nvSpPr>
          <p:cNvPr id="177" name="176 - TextBox"/>
          <p:cNvSpPr txBox="1"/>
          <p:nvPr/>
        </p:nvSpPr>
        <p:spPr>
          <a:xfrm>
            <a:off x="6542898" y="3974068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free = 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78" name="177 - TextBox"/>
          <p:cNvSpPr txBox="1"/>
          <p:nvPr/>
        </p:nvSpPr>
        <p:spPr>
          <a:xfrm>
            <a:off x="6542899" y="6031468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free = 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79" name="178 - TextBox"/>
          <p:cNvSpPr txBox="1"/>
          <p:nvPr/>
        </p:nvSpPr>
        <p:spPr>
          <a:xfrm>
            <a:off x="6553200" y="2069068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free = 6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 Box 43"/>
          <p:cNvSpPr txBox="1">
            <a:spLocks noChangeArrowheads="1"/>
          </p:cNvSpPr>
          <p:nvPr/>
        </p:nvSpPr>
        <p:spPr bwMode="auto">
          <a:xfrm>
            <a:off x="349250" y="1219200"/>
            <a:ext cx="42545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Πίνακες </a:t>
            </a:r>
            <a:r>
              <a:rPr lang="en-US"/>
              <a:t>(</a:t>
            </a:r>
            <a:r>
              <a:rPr lang="el-GR"/>
              <a:t>μήτρες) στη γραμμική άλγεβρα</a:t>
            </a:r>
          </a:p>
        </p:txBody>
      </p:sp>
      <p:pic>
        <p:nvPicPr>
          <p:cNvPr id="55300" name="Picture 4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752600"/>
            <a:ext cx="4343400" cy="168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301" name="Text Box 50"/>
          <p:cNvSpPr txBox="1">
            <a:spLocks noChangeArrowheads="1"/>
          </p:cNvSpPr>
          <p:nvPr/>
        </p:nvSpPr>
        <p:spPr bwMode="auto">
          <a:xfrm>
            <a:off x="441325" y="3657600"/>
            <a:ext cx="219201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Υλοποίηση στη </a:t>
            </a:r>
            <a:r>
              <a:rPr lang="en-US" dirty="0" smtClean="0">
                <a:latin typeface="Calibri" pitchFamily="34" charset="0"/>
              </a:rPr>
              <a:t>Java</a:t>
            </a:r>
            <a:endParaRPr lang="el-GR" dirty="0">
              <a:latin typeface="Courier New" pitchFamily="49" charset="0"/>
            </a:endParaRPr>
          </a:p>
        </p:txBody>
      </p:sp>
      <p:sp>
        <p:nvSpPr>
          <p:cNvPr id="55302" name="Text Box 40"/>
          <p:cNvSpPr txBox="1">
            <a:spLocks noChangeArrowheads="1"/>
          </p:cNvSpPr>
          <p:nvPr/>
        </p:nvSpPr>
        <p:spPr bwMode="auto">
          <a:xfrm>
            <a:off x="2057400" y="4184650"/>
            <a:ext cx="3505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double</a:t>
            </a:r>
            <a:r>
              <a:rPr lang="el-GR" dirty="0" smtClean="0">
                <a:latin typeface="Calibri" pitchFamily="34" charset="0"/>
              </a:rPr>
              <a:t>[][]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Α = </a:t>
            </a:r>
            <a:r>
              <a:rPr lang="en-US" dirty="0" smtClean="0">
                <a:latin typeface="Calibri" pitchFamily="34" charset="0"/>
              </a:rPr>
              <a:t>new double[m][n];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433428" y="4888468"/>
            <a:ext cx="359175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Γενικά για πίνακα με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d</a:t>
            </a:r>
            <a:r>
              <a:rPr lang="en-US" dirty="0" smtClean="0"/>
              <a:t> </a:t>
            </a:r>
            <a:r>
              <a:rPr lang="el-GR" dirty="0" smtClean="0"/>
              <a:t>διαστάσεις</a:t>
            </a:r>
            <a:endParaRPr lang="el-GR" dirty="0">
              <a:latin typeface="Courier New" pitchFamily="49" charset="0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057400" y="5410200"/>
            <a:ext cx="4343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double</a:t>
            </a:r>
            <a:r>
              <a:rPr lang="el-GR" dirty="0" smtClean="0">
                <a:latin typeface="Calibri" pitchFamily="34" charset="0"/>
              </a:rPr>
              <a:t>[][]</a:t>
            </a:r>
            <a:r>
              <a:rPr lang="en-US" dirty="0" smtClean="0">
                <a:latin typeface="Calibri" pitchFamily="34" charset="0"/>
              </a:rPr>
              <a:t>…[] </a:t>
            </a:r>
            <a:r>
              <a:rPr lang="el-GR" dirty="0" smtClean="0">
                <a:latin typeface="Calibri" pitchFamily="34" charset="0"/>
              </a:rPr>
              <a:t>Α = </a:t>
            </a:r>
            <a:r>
              <a:rPr lang="en-US" dirty="0" smtClean="0">
                <a:latin typeface="Calibri" pitchFamily="34" charset="0"/>
              </a:rPr>
              <a:t>new double[k1][k2]…[</a:t>
            </a:r>
            <a:r>
              <a:rPr lang="en-US" dirty="0" err="1" smtClean="0">
                <a:latin typeface="Calibri" pitchFamily="34" charset="0"/>
              </a:rPr>
              <a:t>kd</a:t>
            </a:r>
            <a:r>
              <a:rPr lang="en-US" dirty="0" smtClean="0">
                <a:latin typeface="Calibri" pitchFamily="34" charset="0"/>
              </a:rPr>
              <a:t>];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37448" y="5955268"/>
            <a:ext cx="31425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όπου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k1,...,</a:t>
            </a:r>
            <a:r>
              <a:rPr lang="en-US" dirty="0" err="1" smtClean="0">
                <a:latin typeface="Calibri" pitchFamily="34" charset="0"/>
                <a:cs typeface="Courier New" pitchFamily="49" charset="0"/>
              </a:rPr>
              <a:t>kd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/>
              <a:t>θετικοί ακέραιοι</a:t>
            </a:r>
            <a:endParaRPr lang="el-GR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41325" y="1138238"/>
            <a:ext cx="301101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Πολλαπλασιασμός</a:t>
            </a:r>
            <a:r>
              <a:rPr lang="en-US" dirty="0"/>
              <a:t> </a:t>
            </a:r>
            <a:r>
              <a:rPr lang="el-GR" dirty="0" smtClean="0"/>
              <a:t>πινάκων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21 - Ορθογώνιο"/>
          <p:cNvSpPr>
            <a:spLocks noChangeArrowheads="1"/>
          </p:cNvSpPr>
          <p:nvPr/>
        </p:nvSpPr>
        <p:spPr bwMode="auto">
          <a:xfrm rot="5400000">
            <a:off x="4152900" y="5295900"/>
            <a:ext cx="457200" cy="533400"/>
          </a:xfrm>
          <a:prstGeom prst="rect">
            <a:avLst/>
          </a:prstGeom>
          <a:solidFill>
            <a:srgbClr val="FF6600">
              <a:alpha val="1490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19 - Ορθογώνιο"/>
          <p:cNvSpPr>
            <a:spLocks noChangeArrowheads="1"/>
          </p:cNvSpPr>
          <p:nvPr/>
        </p:nvSpPr>
        <p:spPr bwMode="auto">
          <a:xfrm rot="5400000">
            <a:off x="6286500" y="2705100"/>
            <a:ext cx="2209800" cy="457200"/>
          </a:xfrm>
          <a:prstGeom prst="rect">
            <a:avLst/>
          </a:prstGeom>
          <a:solidFill>
            <a:srgbClr val="FF6600">
              <a:alpha val="1490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15 - Ορθογώνιο"/>
          <p:cNvSpPr>
            <a:spLocks noChangeArrowheads="1"/>
          </p:cNvSpPr>
          <p:nvPr/>
        </p:nvSpPr>
        <p:spPr bwMode="auto">
          <a:xfrm>
            <a:off x="838200" y="2819400"/>
            <a:ext cx="3505200" cy="457200"/>
          </a:xfrm>
          <a:prstGeom prst="rect">
            <a:avLst/>
          </a:prstGeom>
          <a:solidFill>
            <a:srgbClr val="FF6600">
              <a:alpha val="1490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041" y="1879600"/>
            <a:ext cx="4260805" cy="2069783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2167" y="1879600"/>
            <a:ext cx="4188803" cy="2070294"/>
          </a:xfrm>
          <a:prstGeom prst="rect">
            <a:avLst/>
          </a:prstGeom>
          <a:noFill/>
          <a:ln/>
          <a:effectLst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25091" y="4330700"/>
            <a:ext cx="4163466" cy="2070046"/>
          </a:xfrm>
          <a:prstGeom prst="rect">
            <a:avLst/>
          </a:prstGeom>
          <a:noFill/>
          <a:ln/>
          <a:effectLst/>
        </p:spPr>
      </p:pic>
      <p:sp>
        <p:nvSpPr>
          <p:cNvPr id="17" name="18 - Δεξιό βέλος"/>
          <p:cNvSpPr>
            <a:spLocks noChangeArrowheads="1"/>
          </p:cNvSpPr>
          <p:nvPr/>
        </p:nvSpPr>
        <p:spPr bwMode="auto">
          <a:xfrm>
            <a:off x="533400" y="5232400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59E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7" name="2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4025" y="4800600"/>
            <a:ext cx="1244546" cy="202600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89698" y="4800600"/>
            <a:ext cx="1676404" cy="736094"/>
          </a:xfrm>
          <a:prstGeom prst="rect">
            <a:avLst/>
          </a:prstGeom>
          <a:noFill/>
          <a:ln/>
          <a:effectLst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5200" y="1168908"/>
            <a:ext cx="4750325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41325" y="1138238"/>
            <a:ext cx="31400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dirty="0"/>
              <a:t>Πολλαπλασιασμός</a:t>
            </a:r>
            <a:r>
              <a:rPr lang="en-US" dirty="0"/>
              <a:t> </a:t>
            </a:r>
            <a:r>
              <a:rPr lang="el-GR" dirty="0" smtClean="0"/>
              <a:t>πινάκων 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348" name="Text Box 40"/>
          <p:cNvSpPr txBox="1">
            <a:spLocks noChangeArrowheads="1"/>
          </p:cNvSpPr>
          <p:nvPr/>
        </p:nvSpPr>
        <p:spPr bwMode="auto">
          <a:xfrm>
            <a:off x="1295400" y="1905000"/>
            <a:ext cx="6553200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for (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= 0;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&lt; </a:t>
            </a:r>
            <a:r>
              <a:rPr lang="en-US" dirty="0" smtClean="0">
                <a:latin typeface="Calibri" pitchFamily="34" charset="0"/>
              </a:rPr>
              <a:t>p;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++)</a:t>
            </a:r>
          </a:p>
          <a:p>
            <a:pPr algn="l"/>
            <a:r>
              <a:rPr lang="en-US" dirty="0">
                <a:latin typeface="Calibri" pitchFamily="34" charset="0"/>
              </a:rPr>
              <a:t>	for (j = 0; j &lt; </a:t>
            </a:r>
            <a:r>
              <a:rPr lang="en-US" dirty="0" smtClean="0">
                <a:latin typeface="Calibri" pitchFamily="34" charset="0"/>
              </a:rPr>
              <a:t>r; </a:t>
            </a:r>
            <a:r>
              <a:rPr lang="en-US" dirty="0">
                <a:latin typeface="Calibri" pitchFamily="34" charset="0"/>
              </a:rPr>
              <a:t>j++)</a:t>
            </a:r>
          </a:p>
          <a:p>
            <a:pPr algn="l"/>
            <a:r>
              <a:rPr lang="en-US" dirty="0">
                <a:latin typeface="Calibri" pitchFamily="34" charset="0"/>
              </a:rPr>
              <a:t>	{</a:t>
            </a:r>
          </a:p>
          <a:p>
            <a:pPr algn="l"/>
            <a:r>
              <a:rPr lang="en-US" dirty="0">
                <a:latin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</a:rPr>
              <a:t>C[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][j]=0;</a:t>
            </a:r>
          </a:p>
          <a:p>
            <a:pPr algn="l"/>
            <a:r>
              <a:rPr lang="nn-NO" dirty="0">
                <a:latin typeface="Calibri" pitchFamily="34" charset="0"/>
              </a:rPr>
              <a:t>		for (k = 0; k &lt; </a:t>
            </a:r>
            <a:r>
              <a:rPr lang="nn-NO" dirty="0" smtClean="0">
                <a:latin typeface="Calibri" pitchFamily="34" charset="0"/>
              </a:rPr>
              <a:t>q; </a:t>
            </a:r>
            <a:r>
              <a:rPr lang="nn-NO" dirty="0">
                <a:latin typeface="Calibri" pitchFamily="34" charset="0"/>
              </a:rPr>
              <a:t>k++)</a:t>
            </a:r>
          </a:p>
          <a:p>
            <a:pPr algn="l"/>
            <a:r>
              <a:rPr lang="nn-NO" dirty="0">
                <a:latin typeface="Calibri" pitchFamily="34" charset="0"/>
              </a:rPr>
              <a:t>		{</a:t>
            </a:r>
          </a:p>
          <a:p>
            <a:pPr algn="l"/>
            <a:r>
              <a:rPr lang="nn-NO" dirty="0">
                <a:latin typeface="Calibri" pitchFamily="34" charset="0"/>
              </a:rPr>
              <a:t>			</a:t>
            </a:r>
            <a:r>
              <a:rPr lang="nn-NO" dirty="0" smtClean="0">
                <a:latin typeface="Calibri" pitchFamily="34" charset="0"/>
              </a:rPr>
              <a:t>C[i</a:t>
            </a:r>
            <a:r>
              <a:rPr lang="nn-NO" dirty="0">
                <a:latin typeface="Calibri" pitchFamily="34" charset="0"/>
              </a:rPr>
              <a:t>][j] += </a:t>
            </a:r>
            <a:r>
              <a:rPr lang="nn-NO" dirty="0" smtClean="0">
                <a:latin typeface="Calibri" pitchFamily="34" charset="0"/>
              </a:rPr>
              <a:t>A[i</a:t>
            </a:r>
            <a:r>
              <a:rPr lang="nn-NO" dirty="0">
                <a:latin typeface="Calibri" pitchFamily="34" charset="0"/>
              </a:rPr>
              <a:t>][k</a:t>
            </a:r>
            <a:r>
              <a:rPr lang="nn-NO" dirty="0" smtClean="0">
                <a:latin typeface="Calibri" pitchFamily="34" charset="0"/>
              </a:rPr>
              <a:t>]*B[k</a:t>
            </a:r>
            <a:r>
              <a:rPr lang="nn-NO" dirty="0">
                <a:latin typeface="Calibri" pitchFamily="34" charset="0"/>
              </a:rPr>
              <a:t>][j</a:t>
            </a:r>
            <a:r>
              <a:rPr lang="nn-NO" dirty="0" smtClean="0">
                <a:latin typeface="Calibri" pitchFamily="34" charset="0"/>
              </a:rPr>
              <a:t>];</a:t>
            </a:r>
            <a:endParaRPr lang="nn-NO" dirty="0">
              <a:latin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</a:rPr>
              <a:t>		}</a:t>
            </a:r>
          </a:p>
          <a:p>
            <a:pPr algn="l"/>
            <a:r>
              <a:rPr lang="en-US" dirty="0">
                <a:latin typeface="Calibri" pitchFamily="34" charset="0"/>
              </a:rPr>
              <a:t>	}</a:t>
            </a:r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66959" y="4812268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Εκτελεί</a:t>
            </a:r>
            <a:r>
              <a:rPr lang="en-US" dirty="0" smtClean="0"/>
              <a:t>               </a:t>
            </a:r>
            <a:r>
              <a:rPr lang="el-GR" dirty="0" smtClean="0"/>
              <a:t>πράξεις </a:t>
            </a:r>
            <a:endParaRPr lang="el-GR" dirty="0"/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7011" y="4888468"/>
            <a:ext cx="736094" cy="278892"/>
          </a:xfrm>
          <a:prstGeom prst="rect">
            <a:avLst/>
          </a:prstGeom>
          <a:noFill/>
          <a:ln/>
          <a:effectLst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5200" y="1168908"/>
            <a:ext cx="4750325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 bwMode="auto">
          <a:xfrm>
            <a:off x="4724400" y="5410200"/>
            <a:ext cx="4038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Ορθογώνιο"/>
          <p:cNvSpPr/>
          <p:nvPr/>
        </p:nvSpPr>
        <p:spPr bwMode="auto">
          <a:xfrm>
            <a:off x="152400" y="5410200"/>
            <a:ext cx="4114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Ορθογώνιο"/>
          <p:cNvSpPr/>
          <p:nvPr/>
        </p:nvSpPr>
        <p:spPr bwMode="auto">
          <a:xfrm>
            <a:off x="3505200" y="4953000"/>
            <a:ext cx="31242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152400" y="4953000"/>
            <a:ext cx="31242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1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1828800"/>
            <a:ext cx="8107720" cy="2070025"/>
          </a:xfrm>
          <a:prstGeom prst="rect">
            <a:avLst/>
          </a:prstGeom>
          <a:noFill/>
          <a:ln/>
          <a:effectLst/>
        </p:spPr>
      </p:pic>
      <p:sp>
        <p:nvSpPr>
          <p:cNvPr id="12" name="11 - TextBox"/>
          <p:cNvSpPr txBox="1"/>
          <p:nvPr/>
        </p:nvSpPr>
        <p:spPr>
          <a:xfrm>
            <a:off x="381000" y="1143000"/>
            <a:ext cx="59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Αποθήκευση </a:t>
            </a:r>
            <a:r>
              <a:rPr lang="el-GR" b="1" dirty="0" err="1" smtClean="0"/>
              <a:t>διδιάστατου</a:t>
            </a:r>
            <a:r>
              <a:rPr lang="el-GR" b="1" dirty="0" smtClean="0"/>
              <a:t> πίνακα ως μονοδιάστατου</a:t>
            </a:r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228600" y="4343400"/>
            <a:ext cx="294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Αποθήκευση κατά γραμμές</a:t>
            </a:r>
            <a:endParaRPr lang="el-GR" dirty="0"/>
          </a:p>
        </p:txBody>
      </p:sp>
      <p:pic>
        <p:nvPicPr>
          <p:cNvPr id="20" name="1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1" y="5029200"/>
            <a:ext cx="7162799" cy="274277"/>
          </a:xfrm>
          <a:prstGeom prst="rect">
            <a:avLst/>
          </a:prstGeom>
          <a:noFill/>
          <a:ln/>
          <a:effectLst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5486400"/>
            <a:ext cx="8610601" cy="263800"/>
          </a:xfrm>
          <a:prstGeom prst="rect">
            <a:avLst/>
          </a:prstGeom>
          <a:noFill/>
          <a:ln/>
          <a:effectLst/>
        </p:spPr>
      </p:pic>
      <p:sp>
        <p:nvSpPr>
          <p:cNvPr id="26" name="25 - Ορθογώνιο"/>
          <p:cNvSpPr/>
          <p:nvPr/>
        </p:nvSpPr>
        <p:spPr>
          <a:xfrm>
            <a:off x="228600" y="5920026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 smtClean="0"/>
              <a:t>Το στοιχείο</a:t>
            </a:r>
            <a:r>
              <a:rPr lang="en-US" dirty="0" smtClean="0"/>
              <a:t> 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Α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i,j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/>
              <a:t> βρίσκεται στη θέση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X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+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 (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*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q+j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)*L</a:t>
            </a:r>
            <a:r>
              <a:rPr lang="en-US" dirty="0" smtClean="0">
                <a:cs typeface="Courier New" pitchFamily="49" charset="0"/>
              </a:rPr>
              <a:t>,  </a:t>
            </a:r>
            <a:r>
              <a:rPr lang="el-GR" dirty="0" smtClean="0">
                <a:cs typeface="Courier New" pitchFamily="49" charset="0"/>
              </a:rPr>
              <a:t>όπου 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Χ</a:t>
            </a:r>
            <a:r>
              <a:rPr lang="el-GR" dirty="0" smtClean="0">
                <a:cs typeface="Courier New" pitchFamily="49" charset="0"/>
              </a:rPr>
              <a:t>  η θέση του πρώτου στοιχείου  </a:t>
            </a:r>
            <a:r>
              <a:rPr lang="el-GR" dirty="0" smtClean="0">
                <a:latin typeface="+mn-lt"/>
                <a:cs typeface="Courier New" pitchFamily="49" charset="0"/>
              </a:rPr>
              <a:t>Α[0</a:t>
            </a:r>
            <a:r>
              <a:rPr lang="en-US" dirty="0" smtClean="0">
                <a:latin typeface="+mn-lt"/>
                <a:cs typeface="Courier New" pitchFamily="49" charset="0"/>
              </a:rPr>
              <a:t>,0</a:t>
            </a:r>
            <a:r>
              <a:rPr lang="el-GR" dirty="0" smtClean="0">
                <a:latin typeface="+mn-lt"/>
                <a:cs typeface="Courier New" pitchFamily="49" charset="0"/>
              </a:rPr>
              <a:t>]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και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το μέγεθος του κάθε στοιχείου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 bwMode="auto">
          <a:xfrm>
            <a:off x="4724400" y="5410200"/>
            <a:ext cx="4038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Ορθογώνιο"/>
          <p:cNvSpPr/>
          <p:nvPr/>
        </p:nvSpPr>
        <p:spPr bwMode="auto">
          <a:xfrm>
            <a:off x="152400" y="5410200"/>
            <a:ext cx="4114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Ορθογώνιο"/>
          <p:cNvSpPr/>
          <p:nvPr/>
        </p:nvSpPr>
        <p:spPr bwMode="auto">
          <a:xfrm>
            <a:off x="3505200" y="4953000"/>
            <a:ext cx="31242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152400" y="4953000"/>
            <a:ext cx="31242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1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1828800"/>
            <a:ext cx="8107720" cy="2070025"/>
          </a:xfrm>
          <a:prstGeom prst="rect">
            <a:avLst/>
          </a:prstGeom>
          <a:noFill/>
          <a:ln/>
          <a:effectLst/>
        </p:spPr>
      </p:pic>
      <p:sp>
        <p:nvSpPr>
          <p:cNvPr id="12" name="11 - TextBox"/>
          <p:cNvSpPr txBox="1"/>
          <p:nvPr/>
        </p:nvSpPr>
        <p:spPr>
          <a:xfrm>
            <a:off x="381000" y="1143000"/>
            <a:ext cx="59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Αποθήκευση </a:t>
            </a:r>
            <a:r>
              <a:rPr lang="el-GR" b="1" dirty="0" err="1" smtClean="0"/>
              <a:t>διδιάστατου</a:t>
            </a:r>
            <a:r>
              <a:rPr lang="el-GR" b="1" dirty="0" smtClean="0"/>
              <a:t> πίνακα ως μονοδιάστατου</a:t>
            </a:r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228600" y="4343400"/>
            <a:ext cx="27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Αποθήκευση κατά στήλες</a:t>
            </a:r>
            <a:endParaRPr lang="el-GR" dirty="0"/>
          </a:p>
        </p:txBody>
      </p:sp>
      <p:pic>
        <p:nvPicPr>
          <p:cNvPr id="15" name="1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871" y="5029200"/>
            <a:ext cx="7183459" cy="274293"/>
          </a:xfrm>
          <a:prstGeom prst="rect">
            <a:avLst/>
          </a:prstGeom>
          <a:noFill/>
          <a:ln/>
          <a:effectLst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175" y="5486400"/>
            <a:ext cx="8549449" cy="263789"/>
          </a:xfrm>
          <a:prstGeom prst="rect">
            <a:avLst/>
          </a:prstGeom>
          <a:noFill/>
          <a:ln/>
          <a:effectLst/>
        </p:spPr>
      </p:pic>
      <p:sp>
        <p:nvSpPr>
          <p:cNvPr id="26" name="25 - Ορθογώνιο"/>
          <p:cNvSpPr/>
          <p:nvPr/>
        </p:nvSpPr>
        <p:spPr>
          <a:xfrm>
            <a:off x="228600" y="5920026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 smtClean="0"/>
              <a:t>Το στοιχείο</a:t>
            </a:r>
            <a:r>
              <a:rPr lang="en-US" dirty="0" smtClean="0"/>
              <a:t> 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Α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[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i,j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]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/>
              <a:t> βρίσκεται στη θέση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X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+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 (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i+j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*p)*L</a:t>
            </a:r>
            <a:r>
              <a:rPr lang="en-US" dirty="0" smtClean="0">
                <a:cs typeface="Courier New" pitchFamily="49" charset="0"/>
              </a:rPr>
              <a:t>,  </a:t>
            </a:r>
            <a:r>
              <a:rPr lang="el-GR" dirty="0" smtClean="0">
                <a:cs typeface="Courier New" pitchFamily="49" charset="0"/>
              </a:rPr>
              <a:t>όπου 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Χ</a:t>
            </a:r>
            <a:r>
              <a:rPr lang="el-GR" dirty="0" smtClean="0">
                <a:cs typeface="Courier New" pitchFamily="49" charset="0"/>
              </a:rPr>
              <a:t>  η θέση του πρώτου στοιχείου 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Α[0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,0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]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και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το μέγεθος του κάθε στοιχείου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81000" y="1143000"/>
            <a:ext cx="59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Αποθήκευση </a:t>
            </a:r>
            <a:r>
              <a:rPr lang="el-GR" b="1" dirty="0" err="1" smtClean="0"/>
              <a:t>διδιάστατου</a:t>
            </a:r>
            <a:r>
              <a:rPr lang="el-GR" b="1" dirty="0" smtClean="0"/>
              <a:t> πίνακα ως μονοδιάστατου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381000" y="1600200"/>
            <a:ext cx="8229599" cy="109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Σε πολλές εφαρμογές προκύπτουν πίνακες με ειδική μορφή. Μπορούμε να αποθηκεύσουμε τα στοιχεία ενός τέτοιοι πίνακα σε ένα μονοδιάστατο πίνακα για εξοικονόμηση χώρου. </a:t>
            </a:r>
            <a:endParaRPr lang="el-GR" dirty="0"/>
          </a:p>
        </p:txBody>
      </p:sp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Ορθογώνιο"/>
          <p:cNvSpPr/>
          <p:nvPr/>
        </p:nvSpPr>
        <p:spPr bwMode="auto">
          <a:xfrm>
            <a:off x="7772400" y="5791200"/>
            <a:ext cx="304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46 - Ορθογώνιο"/>
          <p:cNvSpPr/>
          <p:nvPr/>
        </p:nvSpPr>
        <p:spPr bwMode="auto">
          <a:xfrm>
            <a:off x="6934200" y="5791200"/>
            <a:ext cx="685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47 - Ορθογώνιο"/>
          <p:cNvSpPr/>
          <p:nvPr/>
        </p:nvSpPr>
        <p:spPr bwMode="auto">
          <a:xfrm>
            <a:off x="5791200" y="57912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48 - Ορθογώνιο"/>
          <p:cNvSpPr/>
          <p:nvPr/>
        </p:nvSpPr>
        <p:spPr bwMode="auto">
          <a:xfrm>
            <a:off x="4343400" y="5791200"/>
            <a:ext cx="12954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49 - Ορθογώνιο"/>
          <p:cNvSpPr/>
          <p:nvPr/>
        </p:nvSpPr>
        <p:spPr bwMode="auto">
          <a:xfrm>
            <a:off x="2590800" y="5791200"/>
            <a:ext cx="16764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50 - Ορθογώνιο"/>
          <p:cNvSpPr/>
          <p:nvPr/>
        </p:nvSpPr>
        <p:spPr bwMode="auto">
          <a:xfrm>
            <a:off x="381000" y="5791200"/>
            <a:ext cx="2133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4274" y="3429000"/>
            <a:ext cx="4188767" cy="1778072"/>
          </a:xfrm>
          <a:prstGeom prst="rect">
            <a:avLst/>
          </a:prstGeom>
          <a:noFill/>
          <a:ln/>
          <a:effectLst/>
        </p:spPr>
      </p:pic>
      <p:sp>
        <p:nvSpPr>
          <p:cNvPr id="53" name="52 - TextBox"/>
          <p:cNvSpPr txBox="1"/>
          <p:nvPr/>
        </p:nvSpPr>
        <p:spPr>
          <a:xfrm>
            <a:off x="381000" y="2895600"/>
            <a:ext cx="24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Συμμετρικοί πίνακες</a:t>
            </a:r>
            <a:endParaRPr lang="el-GR" b="1" dirty="0"/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6943" y="2971800"/>
            <a:ext cx="3150113" cy="278892"/>
          </a:xfrm>
          <a:prstGeom prst="rect">
            <a:avLst/>
          </a:prstGeom>
          <a:noFill/>
        </p:spPr>
      </p:pic>
      <p:sp>
        <p:nvSpPr>
          <p:cNvPr id="55" name="54 - TextBox"/>
          <p:cNvSpPr txBox="1"/>
          <p:nvPr/>
        </p:nvSpPr>
        <p:spPr>
          <a:xfrm>
            <a:off x="152399" y="5345668"/>
            <a:ext cx="44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Συμπιεσμένη αποθήκευση κατά γραμμές</a:t>
            </a:r>
            <a:endParaRPr lang="el-GR" dirty="0"/>
          </a:p>
        </p:txBody>
      </p:sp>
      <p:pic>
        <p:nvPicPr>
          <p:cNvPr id="56" name="5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5867400"/>
            <a:ext cx="7858464" cy="2742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7772400" y="5791200"/>
            <a:ext cx="304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41 - Ορθογώνιο"/>
          <p:cNvSpPr/>
          <p:nvPr/>
        </p:nvSpPr>
        <p:spPr bwMode="auto">
          <a:xfrm>
            <a:off x="6934200" y="5791200"/>
            <a:ext cx="685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- Ορθογώνιο"/>
          <p:cNvSpPr/>
          <p:nvPr/>
        </p:nvSpPr>
        <p:spPr bwMode="auto">
          <a:xfrm>
            <a:off x="5791200" y="57912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39 - Ορθογώνιο"/>
          <p:cNvSpPr/>
          <p:nvPr/>
        </p:nvSpPr>
        <p:spPr bwMode="auto">
          <a:xfrm>
            <a:off x="4343400" y="5791200"/>
            <a:ext cx="12954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2590800" y="5791200"/>
            <a:ext cx="16764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Ορθογώνιο"/>
          <p:cNvSpPr/>
          <p:nvPr/>
        </p:nvSpPr>
        <p:spPr bwMode="auto">
          <a:xfrm>
            <a:off x="381000" y="5791200"/>
            <a:ext cx="2133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81000" y="1143000"/>
            <a:ext cx="59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Αποθήκευση </a:t>
            </a:r>
            <a:r>
              <a:rPr lang="el-GR" b="1" dirty="0" err="1" smtClean="0"/>
              <a:t>διδιάστατου</a:t>
            </a:r>
            <a:r>
              <a:rPr lang="el-GR" b="1" dirty="0" smtClean="0"/>
              <a:t> πίνακα ως μονοδιάστατου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381000" y="1600200"/>
            <a:ext cx="8229599" cy="109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Σε πολλές εφαρμογές προκύπτουν πίνακες με ειδική μορφή. Μπορούμε να αποθηκεύσουμε τα στοιχεία ενός τέτοιοι πίνακα σε ένα μονοδιάστατο πίνακα για εξοικονόμηση χώρου. </a:t>
            </a:r>
            <a:endParaRPr lang="el-GR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4274" y="3429000"/>
            <a:ext cx="4188767" cy="1778072"/>
          </a:xfrm>
          <a:prstGeom prst="rect">
            <a:avLst/>
          </a:prstGeom>
          <a:noFill/>
          <a:ln/>
          <a:effectLst/>
        </p:spPr>
      </p:pic>
      <p:sp>
        <p:nvSpPr>
          <p:cNvPr id="27" name="26 - TextBox"/>
          <p:cNvSpPr txBox="1"/>
          <p:nvPr/>
        </p:nvSpPr>
        <p:spPr>
          <a:xfrm>
            <a:off x="381000" y="2895600"/>
            <a:ext cx="24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Συμμετρικοί πίνακες</a:t>
            </a:r>
            <a:endParaRPr lang="el-GR" b="1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6943" y="2971800"/>
            <a:ext cx="3150113" cy="278892"/>
          </a:xfrm>
          <a:prstGeom prst="rect">
            <a:avLst/>
          </a:prstGeom>
          <a:noFill/>
        </p:spPr>
      </p:pic>
      <p:sp>
        <p:nvSpPr>
          <p:cNvPr id="35" name="34 - TextBox"/>
          <p:cNvSpPr txBox="1"/>
          <p:nvPr/>
        </p:nvSpPr>
        <p:spPr>
          <a:xfrm>
            <a:off x="152399" y="5345668"/>
            <a:ext cx="44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Συμπιεσμένη αποθήκευση κατά γραμμές</a:t>
            </a:r>
            <a:endParaRPr lang="el-GR" dirty="0"/>
          </a:p>
        </p:txBody>
      </p:sp>
      <p:pic>
        <p:nvPicPr>
          <p:cNvPr id="44" name="4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5867400"/>
            <a:ext cx="7858464" cy="274294"/>
          </a:xfrm>
          <a:prstGeom prst="rect">
            <a:avLst/>
          </a:prstGeom>
          <a:noFill/>
          <a:ln/>
          <a:effectLst/>
        </p:spPr>
      </p:pic>
      <p:sp>
        <p:nvSpPr>
          <p:cNvPr id="17" name="16 - TextBox"/>
          <p:cNvSpPr txBox="1"/>
          <p:nvPr/>
        </p:nvSpPr>
        <p:spPr>
          <a:xfrm>
            <a:off x="112325" y="6324600"/>
            <a:ext cx="22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Αριθμός στοιχείων =</a:t>
            </a:r>
            <a:endParaRPr lang="el-GR" dirty="0"/>
          </a:p>
        </p:txBody>
      </p:sp>
      <p:pic>
        <p:nvPicPr>
          <p:cNvPr id="19" name="1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6400800"/>
            <a:ext cx="5359918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8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149" name="Rectangle 42"/>
          <p:cNvSpPr>
            <a:spLocks noChangeArrowheads="1"/>
          </p:cNvSpPr>
          <p:nvPr/>
        </p:nvSpPr>
        <p:spPr bwMode="auto">
          <a:xfrm>
            <a:off x="2209800" y="3581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auto">
          <a:xfrm>
            <a:off x="2667000" y="3581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1" name="Oval 46"/>
          <p:cNvSpPr>
            <a:spLocks noChangeArrowheads="1"/>
          </p:cNvSpPr>
          <p:nvPr/>
        </p:nvSpPr>
        <p:spPr bwMode="auto">
          <a:xfrm>
            <a:off x="2743200" y="3657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cxnSp>
        <p:nvCxnSpPr>
          <p:cNvPr id="6153" name="54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816225" y="3694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54" name="59 - Ορθογώνιο"/>
          <p:cNvSpPr>
            <a:spLocks noChangeArrowheads="1"/>
          </p:cNvSpPr>
          <p:nvPr/>
        </p:nvSpPr>
        <p:spPr bwMode="auto">
          <a:xfrm>
            <a:off x="1178721" y="3505200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node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55" name="60 - Ορθογώνιο"/>
          <p:cNvSpPr>
            <a:spLocks noChangeArrowheads="1"/>
          </p:cNvSpPr>
          <p:nvPr/>
        </p:nvSpPr>
        <p:spPr bwMode="auto">
          <a:xfrm>
            <a:off x="2115166" y="3962400"/>
            <a:ext cx="62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56" name="61 - Ορθογώνιο"/>
          <p:cNvSpPr>
            <a:spLocks noChangeArrowheads="1"/>
          </p:cNvSpPr>
          <p:nvPr/>
        </p:nvSpPr>
        <p:spPr bwMode="auto">
          <a:xfrm>
            <a:off x="3073400" y="3276600"/>
            <a:ext cx="405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next</a:t>
            </a:r>
            <a:r>
              <a:rPr lang="el-GR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  <a:r>
              <a:rPr lang="el-GR" dirty="0" smtClean="0"/>
              <a:t>αναφορά σε κόμβο τύπου </a:t>
            </a:r>
            <a:r>
              <a:rPr lang="en-US" dirty="0" smtClean="0">
                <a:latin typeface="Calibri" pitchFamily="34" charset="0"/>
              </a:rPr>
              <a:t>Node</a:t>
            </a:r>
            <a:endParaRPr lang="el-GR" b="1" dirty="0" smtClean="0">
              <a:latin typeface="Courier New" pitchFamily="49" charset="0"/>
              <a:cs typeface="Courier New" pitchFamily="49" charset="0"/>
            </a:endParaRPr>
          </a:p>
        </p:txBody>
      </p:sp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7772400" y="5791200"/>
            <a:ext cx="304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41 - Ορθογώνιο"/>
          <p:cNvSpPr/>
          <p:nvPr/>
        </p:nvSpPr>
        <p:spPr bwMode="auto">
          <a:xfrm>
            <a:off x="6934200" y="5791200"/>
            <a:ext cx="685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- Ορθογώνιο"/>
          <p:cNvSpPr/>
          <p:nvPr/>
        </p:nvSpPr>
        <p:spPr bwMode="auto">
          <a:xfrm>
            <a:off x="5791200" y="57912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39 - Ορθογώνιο"/>
          <p:cNvSpPr/>
          <p:nvPr/>
        </p:nvSpPr>
        <p:spPr bwMode="auto">
          <a:xfrm>
            <a:off x="4343400" y="5791200"/>
            <a:ext cx="12954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2590800" y="5791200"/>
            <a:ext cx="16764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Ορθογώνιο"/>
          <p:cNvSpPr/>
          <p:nvPr/>
        </p:nvSpPr>
        <p:spPr bwMode="auto">
          <a:xfrm>
            <a:off x="381000" y="5791200"/>
            <a:ext cx="2133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81000" y="1143000"/>
            <a:ext cx="59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Αποθήκευση </a:t>
            </a:r>
            <a:r>
              <a:rPr lang="el-GR" b="1" dirty="0" err="1" smtClean="0"/>
              <a:t>διδιάστατου</a:t>
            </a:r>
            <a:r>
              <a:rPr lang="el-GR" b="1" dirty="0" smtClean="0"/>
              <a:t> πίνακα ως μονοδιάστατου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381000" y="1600200"/>
            <a:ext cx="8229599" cy="109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Σε πολλές εφαρμογές προκύπτουν πίνακες με ειδική μορφή. Μπορούμε να αποθηκεύσουμε τα στοιχεία ενός τέτοιοι πίνακα σε ένα μονοδιάστατο πίνακα για εξοικονόμηση χώρου. </a:t>
            </a:r>
            <a:endParaRPr lang="el-GR" dirty="0"/>
          </a:p>
        </p:txBody>
      </p: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86036" y="3429000"/>
            <a:ext cx="3945242" cy="1778282"/>
          </a:xfrm>
          <a:prstGeom prst="rect">
            <a:avLst/>
          </a:prstGeom>
          <a:noFill/>
          <a:ln/>
          <a:effectLst/>
        </p:spPr>
      </p:pic>
      <p:sp>
        <p:nvSpPr>
          <p:cNvPr id="27" name="26 - TextBox"/>
          <p:cNvSpPr txBox="1"/>
          <p:nvPr/>
        </p:nvSpPr>
        <p:spPr>
          <a:xfrm>
            <a:off x="381000" y="2895600"/>
            <a:ext cx="28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Άνω τριγωνικοί πίνακες</a:t>
            </a:r>
            <a:endParaRPr lang="el-GR" b="1" dirty="0"/>
          </a:p>
        </p:txBody>
      </p:sp>
      <p:sp>
        <p:nvSpPr>
          <p:cNvPr id="35" name="34 - TextBox"/>
          <p:cNvSpPr txBox="1"/>
          <p:nvPr/>
        </p:nvSpPr>
        <p:spPr>
          <a:xfrm>
            <a:off x="152399" y="5345668"/>
            <a:ext cx="44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Συμπιεσμένη αποθήκευση κατά γραμμές</a:t>
            </a:r>
            <a:endParaRPr lang="el-GR" dirty="0"/>
          </a:p>
        </p:txBody>
      </p:sp>
      <p:pic>
        <p:nvPicPr>
          <p:cNvPr id="44" name="4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5867400"/>
            <a:ext cx="7858464" cy="274294"/>
          </a:xfrm>
          <a:prstGeom prst="rect">
            <a:avLst/>
          </a:prstGeom>
          <a:noFill/>
          <a:ln/>
          <a:effectLst/>
        </p:spPr>
      </p:pic>
      <p:sp>
        <p:nvSpPr>
          <p:cNvPr id="17" name="16 - TextBox"/>
          <p:cNvSpPr txBox="1"/>
          <p:nvPr/>
        </p:nvSpPr>
        <p:spPr>
          <a:xfrm>
            <a:off x="112325" y="6324600"/>
            <a:ext cx="22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Αριθμός στοιχείων =</a:t>
            </a:r>
            <a:endParaRPr lang="el-GR" dirty="0"/>
          </a:p>
        </p:txBody>
      </p:sp>
      <p:pic>
        <p:nvPicPr>
          <p:cNvPr id="19" name="1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6400800"/>
            <a:ext cx="5359918" cy="278892"/>
          </a:xfrm>
          <a:prstGeom prst="rect">
            <a:avLst/>
          </a:prstGeom>
          <a:noFill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6160" y="2971800"/>
            <a:ext cx="2667440" cy="278937"/>
          </a:xfrm>
          <a:prstGeom prst="rect">
            <a:avLst/>
          </a:prstGeom>
          <a:noFill/>
          <a:ln/>
          <a:effectLst/>
        </p:spPr>
      </p:pic>
      <p:sp>
        <p:nvSpPr>
          <p:cNvPr id="22" name="21 - TextBox"/>
          <p:cNvSpPr txBox="1"/>
          <p:nvPr/>
        </p:nvSpPr>
        <p:spPr>
          <a:xfrm>
            <a:off x="5935608" y="28956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 αν</a:t>
            </a:r>
            <a:endParaRPr lang="el-GR" dirty="0"/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7000" y="2971800"/>
            <a:ext cx="559318" cy="2286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5867400" y="5791200"/>
            <a:ext cx="24384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41 - Ορθογώνιο"/>
          <p:cNvSpPr/>
          <p:nvPr/>
        </p:nvSpPr>
        <p:spPr bwMode="auto">
          <a:xfrm>
            <a:off x="3810000" y="5791200"/>
            <a:ext cx="19812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- Ορθογώνιο"/>
          <p:cNvSpPr/>
          <p:nvPr/>
        </p:nvSpPr>
        <p:spPr bwMode="auto">
          <a:xfrm>
            <a:off x="2362200" y="5791200"/>
            <a:ext cx="1371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39 - Ορθογώνιο"/>
          <p:cNvSpPr/>
          <p:nvPr/>
        </p:nvSpPr>
        <p:spPr bwMode="auto">
          <a:xfrm>
            <a:off x="1447800" y="5791200"/>
            <a:ext cx="8382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762000" y="5791200"/>
            <a:ext cx="609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Ορθογώνιο"/>
          <p:cNvSpPr/>
          <p:nvPr/>
        </p:nvSpPr>
        <p:spPr bwMode="auto">
          <a:xfrm>
            <a:off x="381000" y="5791200"/>
            <a:ext cx="304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81000" y="1143000"/>
            <a:ext cx="59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Αποθήκευση </a:t>
            </a:r>
            <a:r>
              <a:rPr lang="el-GR" b="1" dirty="0" err="1" smtClean="0"/>
              <a:t>διδιάστατου</a:t>
            </a:r>
            <a:r>
              <a:rPr lang="el-GR" b="1" dirty="0" smtClean="0"/>
              <a:t> πίνακα ως μονοδιάστατου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381000" y="1600200"/>
            <a:ext cx="8229599" cy="109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l-GR" dirty="0" smtClean="0"/>
              <a:t>Σε πολλές εφαρμογές προκύπτουν πίνακες με ειδική μορφή. Μπορούμε να αποθηκεύσουμε τα στοιχεία ενός τέτοιοι πίνακα σε ένα μονοδιάστατο πίνακα για εξοικονόμηση χώρου. 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381000" y="2895600"/>
            <a:ext cx="292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Κάτω τριγωνικοί πίνακες</a:t>
            </a:r>
            <a:endParaRPr lang="el-GR" b="1" dirty="0"/>
          </a:p>
        </p:txBody>
      </p:sp>
      <p:sp>
        <p:nvSpPr>
          <p:cNvPr id="35" name="34 - TextBox"/>
          <p:cNvSpPr txBox="1"/>
          <p:nvPr/>
        </p:nvSpPr>
        <p:spPr>
          <a:xfrm>
            <a:off x="152399" y="5345668"/>
            <a:ext cx="44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Συμπιεσμένη αποθήκευση κατά γραμμές</a:t>
            </a:r>
            <a:endParaRPr lang="el-GR" dirty="0"/>
          </a:p>
        </p:txBody>
      </p:sp>
      <p:pic>
        <p:nvPicPr>
          <p:cNvPr id="26" name="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0054" y="5867400"/>
            <a:ext cx="8131946" cy="274309"/>
          </a:xfrm>
          <a:prstGeom prst="rect">
            <a:avLst/>
          </a:prstGeom>
          <a:noFill/>
          <a:ln/>
          <a:effectLst/>
        </p:spPr>
      </p:pic>
      <p:sp>
        <p:nvSpPr>
          <p:cNvPr id="17" name="16 - TextBox"/>
          <p:cNvSpPr txBox="1"/>
          <p:nvPr/>
        </p:nvSpPr>
        <p:spPr>
          <a:xfrm>
            <a:off x="112325" y="6324600"/>
            <a:ext cx="22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Αριθμός στοιχείων =</a:t>
            </a:r>
            <a:endParaRPr lang="el-GR" dirty="0"/>
          </a:p>
        </p:txBody>
      </p:sp>
      <p:pic>
        <p:nvPicPr>
          <p:cNvPr id="19" name="1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6400800"/>
            <a:ext cx="5359918" cy="278892"/>
          </a:xfrm>
          <a:prstGeom prst="rect">
            <a:avLst/>
          </a:prstGeom>
          <a:noFill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6160" y="2971800"/>
            <a:ext cx="2667440" cy="278937"/>
          </a:xfrm>
          <a:prstGeom prst="rect">
            <a:avLst/>
          </a:prstGeom>
          <a:noFill/>
          <a:ln/>
          <a:effectLst/>
        </p:spPr>
      </p:pic>
      <p:sp>
        <p:nvSpPr>
          <p:cNvPr id="22" name="21 - TextBox"/>
          <p:cNvSpPr txBox="1"/>
          <p:nvPr/>
        </p:nvSpPr>
        <p:spPr>
          <a:xfrm>
            <a:off x="5935608" y="28956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 αν</a:t>
            </a:r>
            <a:endParaRPr lang="el-GR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6744" y="2971800"/>
            <a:ext cx="559828" cy="228812"/>
          </a:xfrm>
          <a:prstGeom prst="rect">
            <a:avLst/>
          </a:prstGeom>
          <a:noFill/>
          <a:ln/>
          <a:effectLst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00276" y="3429000"/>
            <a:ext cx="4116762" cy="17785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6662648" y="4572000"/>
            <a:ext cx="1109752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41 - Ορθογώνιο"/>
          <p:cNvSpPr/>
          <p:nvPr/>
        </p:nvSpPr>
        <p:spPr bwMode="auto">
          <a:xfrm>
            <a:off x="5334000" y="4572000"/>
            <a:ext cx="1252448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- Ορθογώνιο"/>
          <p:cNvSpPr/>
          <p:nvPr/>
        </p:nvSpPr>
        <p:spPr bwMode="auto">
          <a:xfrm>
            <a:off x="4114800" y="4572000"/>
            <a:ext cx="11430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39 - Ορθογώνιο"/>
          <p:cNvSpPr/>
          <p:nvPr/>
        </p:nvSpPr>
        <p:spPr bwMode="auto">
          <a:xfrm>
            <a:off x="2971800" y="45720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Ορθογώνιο"/>
          <p:cNvSpPr/>
          <p:nvPr/>
        </p:nvSpPr>
        <p:spPr bwMode="auto">
          <a:xfrm>
            <a:off x="1600200" y="4572000"/>
            <a:ext cx="609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1654" y="1752600"/>
            <a:ext cx="3994005" cy="1778524"/>
          </a:xfrm>
          <a:prstGeom prst="rect">
            <a:avLst/>
          </a:prstGeom>
          <a:noFill/>
          <a:ln/>
          <a:effectLst/>
        </p:spPr>
      </p:pic>
      <p:sp>
        <p:nvSpPr>
          <p:cNvPr id="35" name="34 - TextBox"/>
          <p:cNvSpPr txBox="1"/>
          <p:nvPr/>
        </p:nvSpPr>
        <p:spPr>
          <a:xfrm>
            <a:off x="228600" y="3733800"/>
            <a:ext cx="8458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Αποθηκεύουμε τα μη μηδενικά στοιχεία διαδοχικά ανά γραμμές</a:t>
            </a:r>
            <a:r>
              <a:rPr lang="en-US" dirty="0" smtClean="0"/>
              <a:t> </a:t>
            </a:r>
            <a:r>
              <a:rPr lang="el-GR" dirty="0" smtClean="0"/>
              <a:t>σε μονοδιάστατο πίνακα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V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4648200"/>
            <a:ext cx="6867874" cy="274310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5949304"/>
            <a:ext cx="6248400" cy="299118"/>
          </a:xfrm>
          <a:prstGeom prst="rect">
            <a:avLst/>
          </a:prstGeom>
          <a:noFill/>
          <a:ln/>
          <a:effectLst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6406504"/>
            <a:ext cx="6340300" cy="299096"/>
          </a:xfrm>
          <a:prstGeom prst="rect">
            <a:avLst/>
          </a:prstGeom>
          <a:noFill/>
          <a:ln/>
          <a:effectLst/>
        </p:spPr>
      </p:pic>
      <p:sp>
        <p:nvSpPr>
          <p:cNvPr id="51" name="50 - Ορθογώνιο"/>
          <p:cNvSpPr/>
          <p:nvPr/>
        </p:nvSpPr>
        <p:spPr>
          <a:xfrm>
            <a:off x="228600" y="5105400"/>
            <a:ext cx="8686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Επιπλέον αποθηκεύουμε τη στήλη και γραμμή που αντιστοιχεί σε κάθε μη μηδενικό στοιχείο σε μονοδιάστατους πίνακες  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col</a:t>
            </a:r>
            <a:r>
              <a:rPr lang="el-GR" dirty="0" smtClean="0"/>
              <a:t>  και </a:t>
            </a:r>
            <a:r>
              <a:rPr lang="en-US" dirty="0" smtClean="0"/>
              <a:t>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row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381000" y="11430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Αραιοί πίνακες</a:t>
            </a:r>
            <a:endParaRPr lang="el-GR" b="1" dirty="0"/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5457" y="1219200"/>
            <a:ext cx="1498343" cy="278938"/>
          </a:xfrm>
          <a:prstGeom prst="rect">
            <a:avLst/>
          </a:prstGeom>
          <a:noFill/>
          <a:ln/>
          <a:effectLst/>
        </p:spPr>
      </p:pic>
      <p:sp>
        <p:nvSpPr>
          <p:cNvPr id="54" name="53 - TextBox"/>
          <p:cNvSpPr txBox="1"/>
          <p:nvPr/>
        </p:nvSpPr>
        <p:spPr>
          <a:xfrm>
            <a:off x="3810000" y="1143000"/>
            <a:ext cx="420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 με</a:t>
            </a:r>
            <a:r>
              <a:rPr lang="en-US" dirty="0" smtClean="0"/>
              <a:t>                         </a:t>
            </a:r>
            <a:r>
              <a:rPr lang="el-GR" dirty="0" smtClean="0"/>
              <a:t>μη μηδενικά στοιχεία</a:t>
            </a:r>
            <a:endParaRPr lang="el-GR" dirty="0"/>
          </a:p>
        </p:txBody>
      </p:sp>
      <p:pic>
        <p:nvPicPr>
          <p:cNvPr id="55" name="5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93689" y="1219200"/>
            <a:ext cx="1245111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- Ορθογώνιο"/>
          <p:cNvSpPr/>
          <p:nvPr/>
        </p:nvSpPr>
        <p:spPr bwMode="auto">
          <a:xfrm>
            <a:off x="3276600" y="5867400"/>
            <a:ext cx="304800" cy="838200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19 - Ορθογώνιο"/>
          <p:cNvSpPr/>
          <p:nvPr/>
        </p:nvSpPr>
        <p:spPr bwMode="auto">
          <a:xfrm>
            <a:off x="4648200" y="2286000"/>
            <a:ext cx="533400" cy="381000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3276600" y="4572000"/>
            <a:ext cx="457200" cy="381000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1654" y="1752600"/>
            <a:ext cx="3994005" cy="1778524"/>
          </a:xfrm>
          <a:prstGeom prst="rect">
            <a:avLst/>
          </a:prstGeom>
          <a:noFill/>
          <a:ln/>
          <a:effectLst/>
        </p:spPr>
      </p:pic>
      <p:sp>
        <p:nvSpPr>
          <p:cNvPr id="27" name="26 - TextBox"/>
          <p:cNvSpPr txBox="1"/>
          <p:nvPr/>
        </p:nvSpPr>
        <p:spPr>
          <a:xfrm>
            <a:off x="381000" y="11430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Αραιοί πίνακες</a:t>
            </a:r>
            <a:endParaRPr lang="el-GR" b="1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5457" y="1219200"/>
            <a:ext cx="1498343" cy="278938"/>
          </a:xfrm>
          <a:prstGeom prst="rect">
            <a:avLst/>
          </a:prstGeom>
          <a:noFill/>
          <a:ln/>
          <a:effectLst/>
        </p:spPr>
      </p:pic>
      <p:sp>
        <p:nvSpPr>
          <p:cNvPr id="35" name="34 - TextBox"/>
          <p:cNvSpPr txBox="1"/>
          <p:nvPr/>
        </p:nvSpPr>
        <p:spPr>
          <a:xfrm>
            <a:off x="228600" y="3733800"/>
            <a:ext cx="8458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Αποθηκεύουμε τα μη μηδενικά στοιχεία διαδοχικά ανά γραμμές</a:t>
            </a:r>
            <a:r>
              <a:rPr lang="en-US" dirty="0" smtClean="0"/>
              <a:t> </a:t>
            </a:r>
            <a:r>
              <a:rPr lang="el-GR" dirty="0" smtClean="0"/>
              <a:t>σε μονοδιάστατο πίνακα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V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4648200"/>
            <a:ext cx="6867874" cy="274310"/>
          </a:xfrm>
          <a:prstGeom prst="rect">
            <a:avLst/>
          </a:prstGeom>
          <a:noFill/>
          <a:ln/>
          <a:effectLst/>
        </p:spPr>
      </p:pic>
      <p:sp>
        <p:nvSpPr>
          <p:cNvPr id="22" name="21 - TextBox"/>
          <p:cNvSpPr txBox="1"/>
          <p:nvPr/>
        </p:nvSpPr>
        <p:spPr>
          <a:xfrm>
            <a:off x="3810000" y="1143000"/>
            <a:ext cx="420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 με</a:t>
            </a:r>
            <a:r>
              <a:rPr lang="en-US" dirty="0" smtClean="0"/>
              <a:t>                         </a:t>
            </a:r>
            <a:r>
              <a:rPr lang="el-GR" dirty="0" smtClean="0"/>
              <a:t>μη μηδενικά στοιχεία</a:t>
            </a:r>
            <a:endParaRPr lang="el-GR" dirty="0"/>
          </a:p>
        </p:txBody>
      </p:sp>
      <p:pic>
        <p:nvPicPr>
          <p:cNvPr id="23" name="2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93689" y="1219200"/>
            <a:ext cx="1245111" cy="278892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5949304"/>
            <a:ext cx="6248400" cy="299118"/>
          </a:xfrm>
          <a:prstGeom prst="rect">
            <a:avLst/>
          </a:prstGeom>
          <a:noFill/>
          <a:ln/>
          <a:effectLst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6406504"/>
            <a:ext cx="6340300" cy="299096"/>
          </a:xfrm>
          <a:prstGeom prst="rect">
            <a:avLst/>
          </a:prstGeom>
          <a:noFill/>
          <a:ln/>
          <a:effectLst/>
        </p:spPr>
      </p:pic>
      <p:sp>
        <p:nvSpPr>
          <p:cNvPr id="51" name="50 - Ορθογώνιο"/>
          <p:cNvSpPr/>
          <p:nvPr/>
        </p:nvSpPr>
        <p:spPr>
          <a:xfrm>
            <a:off x="228600" y="5105400"/>
            <a:ext cx="8686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Επιπλέον αποθηκεύουμε τη στήλη και γραμμή που αντιστοιχεί σε κάθε μη μηδενικό στοιχείο σε μονοδιάστατους πίνακες  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col</a:t>
            </a:r>
            <a:r>
              <a:rPr lang="el-GR" dirty="0" smtClean="0"/>
              <a:t>  και </a:t>
            </a:r>
            <a:r>
              <a:rPr lang="en-US" dirty="0" smtClean="0"/>
              <a:t>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row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6858000" y="16764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Χώρος =</a:t>
            </a:r>
            <a:endParaRPr lang="el-GR" dirty="0"/>
          </a:p>
        </p:txBody>
      </p: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24800" y="1752600"/>
            <a:ext cx="353671" cy="2018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Σύνθετες Δομές Δεδομένων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81000" y="11430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Αραιοί πίνακες</a:t>
            </a:r>
            <a:endParaRPr lang="el-GR" b="1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5457" y="1219200"/>
            <a:ext cx="1498343" cy="278938"/>
          </a:xfrm>
          <a:prstGeom prst="rect">
            <a:avLst/>
          </a:prstGeom>
          <a:noFill/>
          <a:ln/>
          <a:effectLst/>
        </p:spPr>
      </p:pic>
      <p:sp>
        <p:nvSpPr>
          <p:cNvPr id="22" name="21 - TextBox"/>
          <p:cNvSpPr txBox="1"/>
          <p:nvPr/>
        </p:nvSpPr>
        <p:spPr>
          <a:xfrm>
            <a:off x="3810000" y="1143000"/>
            <a:ext cx="420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 με</a:t>
            </a:r>
            <a:r>
              <a:rPr lang="en-US" dirty="0" smtClean="0"/>
              <a:t>                         </a:t>
            </a:r>
            <a:r>
              <a:rPr lang="el-GR" dirty="0" smtClean="0"/>
              <a:t>μη μηδενικά στοιχεία</a:t>
            </a:r>
            <a:endParaRPr lang="el-GR" dirty="0"/>
          </a:p>
        </p:txBody>
      </p:sp>
      <p:pic>
        <p:nvPicPr>
          <p:cNvPr id="23" name="2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93689" y="1219200"/>
            <a:ext cx="1245111" cy="278892"/>
          </a:xfrm>
          <a:prstGeom prst="rect">
            <a:avLst/>
          </a:prstGeom>
          <a:noFill/>
          <a:ln/>
          <a:effectLst/>
        </p:spPr>
      </p:pic>
      <p:sp>
        <p:nvSpPr>
          <p:cNvPr id="24" name="23 - TextBox"/>
          <p:cNvSpPr txBox="1"/>
          <p:nvPr/>
        </p:nvSpPr>
        <p:spPr>
          <a:xfrm>
            <a:off x="6858000" y="16764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Χώρος =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6662648" y="4572000"/>
            <a:ext cx="1109752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- Ορθογώνιο"/>
          <p:cNvSpPr/>
          <p:nvPr/>
        </p:nvSpPr>
        <p:spPr bwMode="auto">
          <a:xfrm>
            <a:off x="5334000" y="4572000"/>
            <a:ext cx="1252448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25 - Ορθογώνιο"/>
          <p:cNvSpPr/>
          <p:nvPr/>
        </p:nvSpPr>
        <p:spPr bwMode="auto">
          <a:xfrm>
            <a:off x="4114800" y="4572000"/>
            <a:ext cx="11430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28 - Ορθογώνιο"/>
          <p:cNvSpPr/>
          <p:nvPr/>
        </p:nvSpPr>
        <p:spPr bwMode="auto">
          <a:xfrm>
            <a:off x="2971800" y="45720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29 - Ορθογώνιο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30 - Ορθογώνιο"/>
          <p:cNvSpPr/>
          <p:nvPr/>
        </p:nvSpPr>
        <p:spPr bwMode="auto">
          <a:xfrm>
            <a:off x="1600200" y="4572000"/>
            <a:ext cx="6096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1654" y="1752600"/>
            <a:ext cx="3994005" cy="1778524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4648200"/>
            <a:ext cx="6867874" cy="274310"/>
          </a:xfrm>
          <a:prstGeom prst="rect">
            <a:avLst/>
          </a:prstGeom>
          <a:noFill/>
          <a:ln/>
          <a:effectLst/>
        </p:spPr>
      </p:pic>
      <p:sp>
        <p:nvSpPr>
          <p:cNvPr id="36" name="35 - TextBox"/>
          <p:cNvSpPr txBox="1"/>
          <p:nvPr/>
        </p:nvSpPr>
        <p:spPr>
          <a:xfrm>
            <a:off x="228600" y="3733800"/>
            <a:ext cx="8458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Αποθηκεύουμε τα μη μηδενικά στοιχεία διαδοχικά ανά γραμμές</a:t>
            </a:r>
            <a:r>
              <a:rPr lang="en-US" dirty="0" smtClean="0"/>
              <a:t> </a:t>
            </a:r>
            <a:r>
              <a:rPr lang="el-GR" dirty="0" smtClean="0"/>
              <a:t>σε μονοδιάστατο πίνακα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V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8" name="37 - Ορθογώνιο"/>
          <p:cNvSpPr/>
          <p:nvPr/>
        </p:nvSpPr>
        <p:spPr>
          <a:xfrm>
            <a:off x="0" y="510540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Εναλλακτικά, αντί για τον πίνακα γραμμών </a:t>
            </a:r>
            <a:r>
              <a:rPr lang="en-US" dirty="0" smtClean="0"/>
              <a:t>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row</a:t>
            </a:r>
            <a:r>
              <a:rPr lang="el-GR" dirty="0" smtClean="0"/>
              <a:t>, αποθηκεύουμε</a:t>
            </a:r>
            <a:r>
              <a:rPr lang="en-US" dirty="0" smtClean="0"/>
              <a:t> </a:t>
            </a:r>
            <a:r>
              <a:rPr lang="el-GR" dirty="0" smtClean="0"/>
              <a:t>έναν άλλο μονοδιάστατο πίνακα  </a:t>
            </a:r>
            <a:r>
              <a:rPr lang="en-US" sz="2000" dirty="0" err="1" smtClean="0">
                <a:latin typeface="Calibri" pitchFamily="34" charset="0"/>
                <a:cs typeface="Courier New" pitchFamily="49" charset="0"/>
              </a:rPr>
              <a:t>rowpos</a:t>
            </a:r>
            <a:r>
              <a:rPr lang="el-GR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/>
              <a:t>που δίνει τη θέση που ξεκινά στον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V</a:t>
            </a:r>
            <a:r>
              <a:rPr lang="el-GR" dirty="0" smtClean="0"/>
              <a:t>  η κάθε γραμμή του  </a:t>
            </a:r>
            <a:r>
              <a:rPr lang="el-GR" sz="2000" dirty="0" smtClean="0">
                <a:latin typeface="Calibri" pitchFamily="34" charset="0"/>
                <a:cs typeface="Courier New" pitchFamily="49" charset="0"/>
              </a:rPr>
              <a:t>Α</a:t>
            </a:r>
            <a:endParaRPr lang="el-GR" dirty="0"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5949304"/>
            <a:ext cx="6248400" cy="299118"/>
          </a:xfrm>
          <a:prstGeom prst="rect">
            <a:avLst/>
          </a:prstGeom>
          <a:noFill/>
          <a:ln/>
          <a:effectLst/>
        </p:spPr>
      </p:pic>
      <p:pic>
        <p:nvPicPr>
          <p:cNvPr id="28" name="2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883" y="6406503"/>
            <a:ext cx="3446295" cy="299138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78913" y="1752600"/>
            <a:ext cx="807887" cy="2273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15240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2" name="Rectangle 43"/>
          <p:cNvSpPr>
            <a:spLocks noChangeArrowheads="1"/>
          </p:cNvSpPr>
          <p:nvPr/>
        </p:nvSpPr>
        <p:spPr bwMode="auto">
          <a:xfrm>
            <a:off x="19812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3" name="Oval 46"/>
          <p:cNvSpPr>
            <a:spLocks noChangeArrowheads="1"/>
          </p:cNvSpPr>
          <p:nvPr/>
        </p:nvSpPr>
        <p:spPr bwMode="auto">
          <a:xfrm>
            <a:off x="20574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84" name="17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1304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185" name="Rectangle 42"/>
          <p:cNvSpPr>
            <a:spLocks noChangeArrowheads="1"/>
          </p:cNvSpPr>
          <p:nvPr/>
        </p:nvSpPr>
        <p:spPr bwMode="auto">
          <a:xfrm>
            <a:off x="28194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6" name="Rectangle 43"/>
          <p:cNvSpPr>
            <a:spLocks noChangeArrowheads="1"/>
          </p:cNvSpPr>
          <p:nvPr/>
        </p:nvSpPr>
        <p:spPr bwMode="auto">
          <a:xfrm>
            <a:off x="32766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7" name="Oval 46"/>
          <p:cNvSpPr>
            <a:spLocks noChangeArrowheads="1"/>
          </p:cNvSpPr>
          <p:nvPr/>
        </p:nvSpPr>
        <p:spPr bwMode="auto">
          <a:xfrm>
            <a:off x="33528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88" name="21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4258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189" name="Rectangle 42"/>
          <p:cNvSpPr>
            <a:spLocks noChangeArrowheads="1"/>
          </p:cNvSpPr>
          <p:nvPr/>
        </p:nvSpPr>
        <p:spPr bwMode="auto">
          <a:xfrm>
            <a:off x="41148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90" name="Rectangle 43"/>
          <p:cNvSpPr>
            <a:spLocks noChangeArrowheads="1"/>
          </p:cNvSpPr>
          <p:nvPr/>
        </p:nvSpPr>
        <p:spPr bwMode="auto">
          <a:xfrm>
            <a:off x="45720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91" name="Oval 46"/>
          <p:cNvSpPr>
            <a:spLocks noChangeArrowheads="1"/>
          </p:cNvSpPr>
          <p:nvPr/>
        </p:nvSpPr>
        <p:spPr bwMode="auto">
          <a:xfrm>
            <a:off x="46482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92" name="25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7212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193" name="Rectangle 42"/>
          <p:cNvSpPr>
            <a:spLocks noChangeArrowheads="1"/>
          </p:cNvSpPr>
          <p:nvPr/>
        </p:nvSpPr>
        <p:spPr bwMode="auto">
          <a:xfrm>
            <a:off x="54102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94" name="Rectangle 43"/>
          <p:cNvSpPr>
            <a:spLocks noChangeArrowheads="1"/>
          </p:cNvSpPr>
          <p:nvPr/>
        </p:nvSpPr>
        <p:spPr bwMode="auto">
          <a:xfrm>
            <a:off x="58674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95" name="Oval 46"/>
          <p:cNvSpPr>
            <a:spLocks noChangeArrowheads="1"/>
          </p:cNvSpPr>
          <p:nvPr/>
        </p:nvSpPr>
        <p:spPr bwMode="auto">
          <a:xfrm>
            <a:off x="59436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96" name="29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0166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197" name="Rectangle 42"/>
          <p:cNvSpPr>
            <a:spLocks noChangeArrowheads="1"/>
          </p:cNvSpPr>
          <p:nvPr/>
        </p:nvSpPr>
        <p:spPr bwMode="auto">
          <a:xfrm>
            <a:off x="67056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98" name="Rectangle 43"/>
          <p:cNvSpPr>
            <a:spLocks noChangeArrowheads="1"/>
          </p:cNvSpPr>
          <p:nvPr/>
        </p:nvSpPr>
        <p:spPr bwMode="auto">
          <a:xfrm>
            <a:off x="71628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199" name="Oval 46"/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200" name="34 - TextBox"/>
          <p:cNvSpPr txBox="1">
            <a:spLocks noChangeArrowheads="1"/>
          </p:cNvSpPr>
          <p:nvPr/>
        </p:nvSpPr>
        <p:spPr bwMode="auto">
          <a:xfrm>
            <a:off x="6452555" y="4038600"/>
            <a:ext cx="1739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μηδενική</a:t>
            </a:r>
            <a:endParaRPr lang="el-GR" dirty="0"/>
          </a:p>
          <a:p>
            <a:r>
              <a:rPr lang="el-GR" dirty="0" smtClean="0"/>
              <a:t>αναφορά (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null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201" name="AutoShape 11"/>
          <p:cNvSpPr>
            <a:spLocks noChangeArrowheads="1"/>
          </p:cNvSpPr>
          <p:nvPr/>
        </p:nvSpPr>
        <p:spPr bwMode="auto">
          <a:xfrm rot="5400000">
            <a:off x="7154863" y="4724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2209800" y="3581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2667000" y="3581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2743200" y="3657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0" name="54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816225" y="3694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59 - Ορθογώνιο"/>
          <p:cNvSpPr>
            <a:spLocks noChangeArrowheads="1"/>
          </p:cNvSpPr>
          <p:nvPr/>
        </p:nvSpPr>
        <p:spPr bwMode="auto">
          <a:xfrm>
            <a:off x="1178721" y="3505200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node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2" name="60 - Ορθογώνιο"/>
          <p:cNvSpPr>
            <a:spLocks noChangeArrowheads="1"/>
          </p:cNvSpPr>
          <p:nvPr/>
        </p:nvSpPr>
        <p:spPr bwMode="auto">
          <a:xfrm>
            <a:off x="2115166" y="3962400"/>
            <a:ext cx="62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3" name="61 - Ορθογώνιο"/>
          <p:cNvSpPr>
            <a:spLocks noChangeArrowheads="1"/>
          </p:cNvSpPr>
          <p:nvPr/>
        </p:nvSpPr>
        <p:spPr bwMode="auto">
          <a:xfrm>
            <a:off x="3073400" y="3276600"/>
            <a:ext cx="405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next</a:t>
            </a:r>
            <a:r>
              <a:rPr lang="el-GR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  <a:r>
              <a:rPr lang="el-GR" dirty="0" smtClean="0"/>
              <a:t>αναφορά σε κόμβο τύπου </a:t>
            </a:r>
            <a:r>
              <a:rPr lang="en-US" dirty="0" smtClean="0">
                <a:latin typeface="Calibri" pitchFamily="34" charset="0"/>
              </a:rPr>
              <a:t>Node</a:t>
            </a:r>
            <a:endParaRPr lang="el-GR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Συνδεδεμένες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2"/>
          <p:cNvSpPr txBox="1">
            <a:spLocks noChangeArrowheads="1"/>
          </p:cNvSpPr>
          <p:nvPr/>
        </p:nvSpPr>
        <p:spPr bwMode="auto">
          <a:xfrm>
            <a:off x="5334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l-GR" kern="0" dirty="0">
                <a:latin typeface="+mn-lt"/>
                <a:cs typeface="+mn-cs"/>
              </a:rPr>
              <a:t>Συνδεδεμένη λίστα</a:t>
            </a:r>
            <a:r>
              <a:rPr lang="en-US" kern="0" dirty="0">
                <a:latin typeface="+mn-lt"/>
                <a:cs typeface="+mn-cs"/>
              </a:rPr>
              <a:t>: </a:t>
            </a:r>
            <a:r>
              <a:rPr lang="el-GR" kern="0" dirty="0">
                <a:latin typeface="+mn-lt"/>
                <a:cs typeface="+mn-cs"/>
              </a:rPr>
              <a:t>Αποθηκεύει ένα σύνολο στοιχείων σε κόμβους.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533400" y="1676400"/>
            <a:ext cx="739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l-GR" kern="0" dirty="0"/>
              <a:t>Κάθε κόμβος περιλαμβάνει ένα σύνδεσμο προς τον επόμενο κόμβο. </a:t>
            </a:r>
            <a:endParaRPr lang="el-GR" dirty="0"/>
          </a:p>
        </p:txBody>
      </p: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" name="17 - Ευθύγραμμο βέλος σύνδεσης"/>
          <p:cNvCxnSpPr>
            <a:cxnSpLocks noChangeShapeType="1"/>
          </p:cNvCxnSpPr>
          <p:nvPr/>
        </p:nvCxnSpPr>
        <p:spPr bwMode="auto">
          <a:xfrm>
            <a:off x="990600" y="4876800"/>
            <a:ext cx="533400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59 - Ορθογώνιο"/>
          <p:cNvSpPr>
            <a:spLocks noChangeArrowheads="1"/>
          </p:cNvSpPr>
          <p:nvPr/>
        </p:nvSpPr>
        <p:spPr bwMode="auto">
          <a:xfrm>
            <a:off x="119538" y="4572000"/>
            <a:ext cx="122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Node head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152400" y="5715000"/>
            <a:ext cx="8915400" cy="810478"/>
          </a:xfrm>
          <a:prstGeom prst="rect">
            <a:avLst/>
          </a:prstGeom>
          <a:solidFill>
            <a:srgbClr val="FFFF99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Για να προσπελάσουμε τα στοιχεία της λίστας χρειαζόμαστε μια αναφορά στον πρώτο κόμβο της λίστας. Η αναφορά αποθηκεύεται στη μεταβλητή  </a:t>
            </a:r>
            <a:r>
              <a:rPr lang="en-US" sz="2000" dirty="0" smtClean="0">
                <a:latin typeface="Calibri" pitchFamily="34" charset="0"/>
                <a:cs typeface="Courier New" pitchFamily="49" charset="0"/>
              </a:rPr>
              <a:t>head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τύπου </a:t>
            </a:r>
            <a:r>
              <a:rPr lang="en-US" dirty="0" smtClean="0"/>
              <a:t>Node)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15240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19812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20574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" name="17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1304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28194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2766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33528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21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34258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41148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45720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Oval 46"/>
          <p:cNvSpPr>
            <a:spLocks noChangeArrowheads="1"/>
          </p:cNvSpPr>
          <p:nvPr/>
        </p:nvSpPr>
        <p:spPr bwMode="auto">
          <a:xfrm>
            <a:off x="46482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" name="25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47212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54102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58674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59436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" name="29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6016625" y="51419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6705600" y="50292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7162800" y="50292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Oval 46"/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" name="34 - TextBox"/>
          <p:cNvSpPr txBox="1">
            <a:spLocks noChangeArrowheads="1"/>
          </p:cNvSpPr>
          <p:nvPr/>
        </p:nvSpPr>
        <p:spPr bwMode="auto">
          <a:xfrm>
            <a:off x="6452555" y="4038600"/>
            <a:ext cx="1739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μηδενική</a:t>
            </a:r>
            <a:endParaRPr lang="el-GR" dirty="0"/>
          </a:p>
          <a:p>
            <a:r>
              <a:rPr lang="el-GR" dirty="0" smtClean="0"/>
              <a:t>αναφορά (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null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 rot="5400000">
            <a:off x="7154863" y="4724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533400" y="2362200"/>
            <a:ext cx="27488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private class Node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{</a:t>
            </a:r>
            <a:r>
              <a:rPr lang="en-US" sz="2000" dirty="0">
                <a:latin typeface="Calibri" pitchFamily="34" charset="0"/>
              </a:rPr>
              <a:t>Item </a:t>
            </a:r>
            <a:r>
              <a:rPr lang="en-US" sz="2000" dirty="0" err="1">
                <a:latin typeface="Calibri" pitchFamily="34" charset="0"/>
              </a:rPr>
              <a:t>item</a:t>
            </a:r>
            <a:r>
              <a:rPr lang="en-US" sz="2000" dirty="0">
                <a:latin typeface="Calibri" pitchFamily="34" charset="0"/>
              </a:rPr>
              <a:t>; </a:t>
            </a:r>
            <a:r>
              <a:rPr lang="en-US" sz="2000" dirty="0" smtClean="0">
                <a:latin typeface="Calibri" pitchFamily="34" charset="0"/>
              </a:rPr>
              <a:t>Node </a:t>
            </a:r>
            <a:r>
              <a:rPr lang="en-US" sz="2000" dirty="0">
                <a:latin typeface="Calibri" pitchFamily="34" charset="0"/>
              </a:rPr>
              <a:t>next</a:t>
            </a:r>
            <a:r>
              <a:rPr lang="en-US" sz="2000" dirty="0" smtClean="0">
                <a:latin typeface="Calibri" pitchFamily="34" charset="0"/>
              </a:rPr>
              <a:t>;} 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2209800" y="3581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" name="Rectangle 43"/>
          <p:cNvSpPr>
            <a:spLocks noChangeArrowheads="1"/>
          </p:cNvSpPr>
          <p:nvPr/>
        </p:nvSpPr>
        <p:spPr bwMode="auto">
          <a:xfrm>
            <a:off x="2667000" y="3581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" name="Oval 46"/>
          <p:cNvSpPr>
            <a:spLocks noChangeArrowheads="1"/>
          </p:cNvSpPr>
          <p:nvPr/>
        </p:nvSpPr>
        <p:spPr bwMode="auto">
          <a:xfrm>
            <a:off x="2743200" y="3657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6" name="54 - Ευθύγραμμο βέλος σύνδεσης"/>
          <p:cNvCxnSpPr>
            <a:cxnSpLocks noChangeShapeType="1"/>
          </p:cNvCxnSpPr>
          <p:nvPr/>
        </p:nvCxnSpPr>
        <p:spPr bwMode="auto">
          <a:xfrm rot="-180000">
            <a:off x="2816225" y="3694113"/>
            <a:ext cx="688975" cy="39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" name="59 - Ορθογώνιο"/>
          <p:cNvSpPr>
            <a:spLocks noChangeArrowheads="1"/>
          </p:cNvSpPr>
          <p:nvPr/>
        </p:nvSpPr>
        <p:spPr bwMode="auto">
          <a:xfrm>
            <a:off x="1178721" y="3505200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node :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0 - Ορθογώνιο"/>
          <p:cNvSpPr>
            <a:spLocks noChangeArrowheads="1"/>
          </p:cNvSpPr>
          <p:nvPr/>
        </p:nvSpPr>
        <p:spPr bwMode="auto">
          <a:xfrm>
            <a:off x="2115166" y="3962400"/>
            <a:ext cx="62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1 - Ορθογώνιο"/>
          <p:cNvSpPr>
            <a:spLocks noChangeArrowheads="1"/>
          </p:cNvSpPr>
          <p:nvPr/>
        </p:nvSpPr>
        <p:spPr bwMode="auto">
          <a:xfrm>
            <a:off x="3073400" y="3276600"/>
            <a:ext cx="405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next</a:t>
            </a:r>
            <a:r>
              <a:rPr lang="el-GR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  <a:r>
              <a:rPr lang="el-GR" dirty="0" smtClean="0"/>
              <a:t>αναφορά σε κόμβο τύπου </a:t>
            </a:r>
            <a:r>
              <a:rPr lang="en-US" dirty="0" smtClean="0">
                <a:latin typeface="Calibri" pitchFamily="34" charset="0"/>
              </a:rPr>
              <a:t>Node</a:t>
            </a:r>
            <a:endParaRPr lang="el-GR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FIRSTUSER@JWAPWKQODABBGLF6" val="3575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654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A = \left(&#10;  \begin{array}{cccc}&#10;    a_{11} &amp; a_{12} &amp; \ldots &amp; a_{1n} \\&#10;    a_{21} &amp; a_{22} &amp; \ldots &amp; a_{2n} \\&#10;     &amp;  &amp; \vdots &amp;  \\&#10;    a_{m1} &amp; a_{m2} &amp; \ldots &amp; a_{mn} \\&#10;  \end{array}&#10;\right)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9"/>
  <p:tag name="PICTUREFILESIZE" val="20890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  a_{11} &amp; a_{12} &amp; \cdots &amp; a_{1j} &amp; \cdots &amp; a_{1q} \\ &#10;    a_{21} &amp; a_{22} &amp; \cdots &amp; a_{2j} &amp; \cdots &amp; a_{2q} \\&#10;              &amp;           &amp;           &amp; \vdots &amp;          &amp;            \\&#10;    a_{k1}  &amp; a_{k2}  &amp; \cdots &amp; a_{kj} &amp; \cdots &amp; a_{kq} \\&#10;              &amp;            &amp;           &amp; \vdots &amp;          &amp;            \\&#10;    a_{p1} &amp; a_{p2}  &amp; \cdots &amp; a_{pj} &amp; \cdots &amp; a_{pq} \\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5"/>
  <p:tag name="PICTUREFILESIZE" val="41387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B = \left(&#10;  \begin{array}{cccccc}&#10;    b_{11} &amp; b_{12} &amp; \cdots &amp; b_{1j} &amp; \cdots &amp; b_{1r} \\ &#10;    b_{21} &amp; b_{22} &amp; \cdots &amp; b_{2j} &amp; \cdots &amp; b_{2r} \\&#10;              &amp;           &amp;           &amp; \vdots &amp;          &amp;            \\&#10;    b_{k1}  &amp; b_{k2}  &amp; \cdots &amp; b_{kj} &amp; \cdots &amp; b_{kr} \\&#10;              &amp;            &amp;           &amp; \vdots &amp;          &amp;            \\&#10;    b_{q1} &amp; b_{q2}  &amp; \cdots &amp; b_{qj} &amp; \cdots &amp; b_{qr} \\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2"/>
  <p:tag name="PICTUREFILESIZE" val="40650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C = \left(&#10;  \begin{array}{cccccc}&#10;    c_{11} &amp; c_{12} &amp; \cdots &amp; c_{1j} &amp; \cdots &amp; c_{1r} \\ &#10;    c_{21} &amp; c_{22} &amp; \cdots &amp; c_{2j} &amp; \cdots &amp; c_{2r} \\&#10;              &amp;           &amp;           &amp; \vdots &amp;          &amp;            \\&#10;    c_{k1}  &amp; c_{k2}  &amp; \cdots &amp; c_{kj} &amp; \cdots &amp; c_{kr} \\&#10;              &amp;            &amp;           &amp; \vdots &amp;          &amp;            \\&#10;    c_{p1} &amp; c_{p2}  &amp; \cdots &amp; c_{pj} &amp; \cdots &amp; c_{pr} \\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1"/>
  <p:tag name="PICTUREFILESIZE" val="40423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 = A \times B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101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_{kj} = \sum_{i=1}^{q} a_{ki} b_{ij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6"/>
  <p:tag name="PICTUREFILESIZE" val="5323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[1:p,1:r] = A[1:p,1:q] \times B[1:q,1:r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7"/>
  <p:tag name="PICTUREFILESIZE" val="5720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Theta(p q r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[1:p,1:r] = A[1:p,1:q] \times B[1:q,1:r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7"/>
  <p:tag name="PICTUREFILESIZE" val="5720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  A[0,0] &amp; A[0,1] &amp; \cdots &amp; A[0,j-1] &amp; \cdots &amp; A[0,q-1] \\ &#10;    A[1,0] &amp; A[1,1] &amp; \cdots &amp; A[1,j-1] &amp; \cdots &amp; A[1,q-1] \\&#10;              &amp;           &amp;           &amp; \vdots &amp;          &amp;            \\&#10;    A[k-1,0]  &amp; A[k-1,1]  &amp; \cdots &amp; A[k-1,j-1] &amp; \cdots &amp; A[k-1,q-1] \\&#10;              &amp;            &amp;           &amp; \vdots &amp;          &amp;            \\&#10;    A[p-1,0] &amp;A[p-1,1]  &amp; \cdots &amp; A[p-1,j-1] &amp; \cdots &amp; A[p-1,q-1] \\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3"/>
  <p:tag name="PICTUREFILESIZE" val="78682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 [ &#10;\begin{array}{ccccccccccc}&#10;A[0,0] &amp; A[0,1] &amp; \ldots &amp; A[0,q-1] &amp; &amp; A[1,0] &amp; A[1,1] &amp; \ldots &amp; A[1,q-1] &amp; &amp; \ldots&#10;\end{array}&#10;\right.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0"/>
  <p:tag name="PICTUREFILESIZE" val="12310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. &#10;\begin{array}{ccccccccc}&#10;A[k-1,0] &amp; A[k-1,1] &amp; \ldots &amp; A[k-1,q-1] &amp; \ldots &amp; A[p-1,0] &amp; A[p-1,1] &amp; \ldots &amp; A[p-1,q-1]&#10;\end{array}&#10;\right 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5"/>
  <p:tag name="PICTUREFILESIZE" val="15383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  A[0,0] &amp; A[0,1] &amp; \cdots &amp; A[0,j-1] &amp; \cdots &amp; A[0,q-1] \\ &#10;    A[1,0] &amp; A[1,1] &amp; \cdots &amp; A[1,j-1] &amp; \cdots &amp; A[1,q-1] \\&#10;              &amp;           &amp;           &amp; \vdots &amp;          &amp;            \\&#10;    A[k-1,0]  &amp; A[k-1,1]  &amp; \cdots &amp; A[k-1,j-1] &amp; \cdots &amp; A[k-1,q-1] \\&#10;              &amp;            &amp;           &amp; \vdots &amp;          &amp;            \\&#10;    A[p-1,0] &amp;A[p-1,1]  &amp; \cdots &amp; A[p-1,j-1] &amp; \cdots &amp; A[p-1,q-1] \\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3"/>
  <p:tag name="PICTUREFILESIZE" val="78682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 [ &#10;\begin{array}{ccccccccccc}&#10;A[0,0] &amp; A[1,0] &amp; \ldots &amp; A[p-1,0] &amp; &amp; A[0,1] &amp; A[1,1] &amp; \ldots &amp; A[p-1,1] &amp; &amp; \ldots&#10;\end{array}&#10;\right.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1"/>
  <p:tag name="PICTUREFILESIZE" val="12345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. &#10;\begin{array}{ccccccccc}&#10;A[0,j-1] &amp; A[1,j-1] &amp; \ldots &amp; A[p-1,j-1] &amp; \ldots &amp; A[0,q-1] &amp; A[1,q-1] &amp; \ldots &amp; A[p-1,q-1]&#10;\end{array}&#10;\right 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2"/>
  <p:tag name="PICTUREFILESIZE" val="15278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12 &amp; 3   &amp; -2 &amp; 0 &amp; 5 &amp; 4 \\&#10;  3   &amp; 1   &amp; 4 &amp; 8 &amp; -1 &amp; 3 \\&#10;  -2  &amp; 4   &amp; 0 &amp; 0 &amp; 7 &amp; -9 \\&#10;   0  &amp; 8   &amp; 0 &amp; -7 &amp; 12 &amp; 6  \\&#10;   5  &amp; -1  &amp; 7 &amp;  12 &amp; 1 &amp; 13 \\&#10;   4  &amp; 3   &amp; -9 &amp; 6 &amp; 13 &amp; -9 \\ 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2"/>
  <p:tag name="PICTUREFILESIZE" val="34914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1:n,1:n], A[i,j]=A[j,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4"/>
  <p:tag name="PICTUREFILESIZE" val="3795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 [ &#10;\begin{array}{ccccccccccccccccccccc}&#10;12 &amp;3 &amp;-2&amp; 0&amp; 5&amp; 4&amp; 1&amp; 4&amp; 8 &amp;-1&amp; 3&amp;  0 &amp; 0 &amp; 7  &amp; -9 &amp; -7 &amp; 12 &amp; 6 &amp; 1 &amp; 13 &amp; -9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3"/>
  <p:tag name="PICTUREFILESIZE" val="13508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 = \frac{n}{|A|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"/>
  <p:tag name="PICTUREFILESIZE" val="2095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12 &amp; 3   &amp; -2 &amp; 0 &amp; 5 &amp; 4 \\&#10;  3   &amp; 1   &amp; 4 &amp; 8 &amp; -1 &amp; 3 \\&#10;  -2  &amp; 4   &amp; 0 &amp; 0 &amp; 7 &amp; -9 \\&#10;   0  &amp; 8   &amp; 0 &amp; -7 &amp; 12 &amp; 6  \\&#10;   5  &amp; -1  &amp; 7 &amp;  12 &amp; 1 &amp; 13 \\&#10;   4  &amp; 3   &amp; -9 &amp; 6 &amp; 13 &amp; -9 \\ 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2"/>
  <p:tag name="PICTUREFILESIZE" val="34914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1:n,1:n], A[i,j]=A[j,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4"/>
  <p:tag name="PICTUREFILESIZE" val="3795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 [ &#10;\begin{array}{ccccccccccccccccccccc}&#10;12 &amp;3 &amp;-2&amp; 0&amp; 5&amp; 4&amp; 1&amp; 4&amp; 8 &amp;-1&amp; 3&amp;  0 &amp; 0 &amp; 7  &amp; -9 &amp; -7 &amp; 12 &amp; 6 &amp; 1 &amp; 13 &amp; -9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3"/>
  <p:tag name="PICTUREFILESIZE" val="13508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+(n-1)+(n-2)+\ldots+2+1 = n(n+1)/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1"/>
  <p:tag name="PICTUREFILESIZE" val="6452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12 &amp; 3   &amp; -2 &amp; 0 &amp; 5 &amp; 4 \\&#10;  0  &amp; 1   &amp; 4 &amp; 8 &amp; -1 &amp; 3 \\&#10;  0  &amp; 0   &amp; 0 &amp; 0 &amp; 7 &amp; -9 \\&#10;   0  &amp; 0   &amp; 0 &amp; -7 &amp; 12 &amp; 6  \\&#10;   0  &amp; 0  &amp; 0 &amp;  0 &amp; 1 &amp; 13 \\&#10;   0  &amp; 0   &amp; 0 &amp; 0 &amp; 0 &amp; -9 \\ 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2"/>
  <p:tag name="PICTUREFILESIZE" val="32869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 [ &#10;\begin{array}{ccccccccccccccccccccc}&#10;12 &amp;3 &amp;-2&amp; 0&amp; 5&amp; 4&amp; 1&amp; 4&amp; 8 &amp;-1&amp; 3&amp;  0 &amp; 0 &amp; 7  &amp; -9 &amp; -7 &amp; 12 &amp; 6 &amp; 1 &amp; 13 &amp; -9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3"/>
  <p:tag name="PICTUREFILESIZE" val="13508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+(n-1)+(n-2)+\ldots+2+1 = n(n+1)/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1"/>
  <p:tag name="PICTUREFILESIZE" val="6452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1:n,1:n], A[i,j]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5"/>
  <p:tag name="PICTUREFILESIZE" val="3216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&gt;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62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 [ &#10;\begin{array}{ccccccccccccccccccccc}&#10;12 &amp;3 &amp;1&amp; 0&amp; 4&amp; 5&amp; 1&amp; 2&amp; 8 &amp;-7&amp; 10&amp;  -6 &amp; 12 &amp; -9  &amp; 1 &amp; -3 &amp; 5 &amp; -4 &amp; 1 &amp; 13 &amp; -2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6"/>
  <p:tag name="PICTUREFILESIZE" val="13976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n =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246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+(n-1)+(n-2)+\ldots+2+1 = n(n+1)/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1"/>
  <p:tag name="PICTUREFILESIZE" val="6452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1:n,1:n], A[i,j]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5"/>
  <p:tag name="PICTUREFILESIZE" val="3216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&lt;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62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12 &amp; 0  &amp; 0 &amp; 0 &amp; 0 &amp; 0 \\&#10;  3   &amp; 1  &amp; 0 &amp; 0 &amp; 0 &amp; 0 \\&#10;   0  &amp; 4  &amp; 5 &amp; 0 &amp; 0 &amp; 0 \\&#10;   1  &amp; 2  &amp; 8 &amp; -7 &amp; 0 &amp; 0  \\&#10;   10  &amp; -6  &amp; 12 &amp;  -9 &amp; 1 &amp; 0 \\&#10;   -3  &amp; 5  &amp; -4 &amp; 1 &amp; 13 &amp; -2 \\ 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9"/>
  <p:tag name="PICTUREFILESIZE" val="34330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12 &amp; 0  &amp; 0 &amp; 4 &amp; 0 &amp; 0 \\&#10;  3   &amp; 0  &amp; 6 &amp; 0 &amp; 0 &amp; 0 \\&#10;   0  &amp; 0  &amp; 5 &amp; -11 &amp; 0 &amp; 2 \\&#10;   0  &amp; 0  &amp; 8 &amp; -7 &amp; 12 &amp; 0  \\&#10;   -6  &amp; 0  &amp; 0 &amp;  -9 &amp; 0 &amp; 3 \\&#10;   0  &amp; -3  &amp; 0 &amp; 0 &amp; 1 &amp; 12 \\ 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4"/>
  <p:tag name="PICTUREFILESIZE" val="33307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V=&#10;\left [ &#10;\begin{array}{cccccccccccccccc}&#10;12 &amp;4 &amp; 3 &amp; 6 &amp; 5 &amp; -11 &amp; 2 &amp; 8 &amp; -7 &amp; 12 &amp; -6 &amp; -9 &amp; 3 &amp; -3 &amp; 1 &amp; 12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6"/>
  <p:tag name="PICTUREFILESIZE" val="11806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col}=&#10;\left [ &#10;\begin{array}{cccccccccccccccc}&#10;1 &amp;4 &amp; 1 &amp; 3 &amp; 3 &amp; 4 &amp; 6 &amp; 3 &amp; 4 &amp; 5 &amp; 1 &amp; 4 &amp; 6 &amp; 2 &amp; 5 &amp; 6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2"/>
  <p:tag name="PICTUREFILESIZE" val="9853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ow}=&#10;\left [ &#10;\begin{array}{cccccccccccccccc}&#10;1 &amp;1 &amp; 2 &amp; 2 &amp; 3 &amp; 3 &amp; 3 &amp; 4 &amp; 4 &amp; 4 &amp; 5 &amp; 5 &amp; 5 &amp; 6 &amp; 6 &amp; 6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6"/>
  <p:tag name="PICTUREFILESIZE" val="9992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1:m,1:n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1811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o(m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511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|A| =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12 &amp; 0  &amp; 0 &amp; 4 &amp; 0 &amp; 0 \\&#10;  3   &amp; 0  &amp; 6 &amp; 0 &amp; 0 &amp; 0 \\&#10;   0  &amp; 0  &amp; 5 &amp; -11 &amp; 0 &amp; 2 \\&#10;   0  &amp; 0  &amp; 8 &amp; -7 &amp; 12 &amp; 0  \\&#10;   -6  &amp; 0  &amp; 0 &amp;  -9 &amp; 0 &amp; 3 \\&#10;   0  &amp; -3  &amp; 0 &amp; 0 &amp; 1 &amp; 12 \\ 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4"/>
  <p:tag name="PICTUREFILESIZE" val="33307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1:m,1:n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1811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V=&#10;\left [ &#10;\begin{array}{cccccccccccccccc}&#10;12 &amp;4 &amp; 3 &amp; 6 &amp; 5 &amp; -11 &amp; 2 &amp; 8 &amp; -7 &amp; 12 &amp; -6 &amp; -9 &amp; 3 &amp; -3 &amp; 1 &amp; 12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6"/>
  <p:tag name="PICTUREFILESIZE" val="11806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o(m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511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col}=&#10;\left [ &#10;\begin{array}{cccccccccccccccc}&#10;1 &amp;4 &amp; 1 &amp; 3 &amp; 3 &amp; 4 &amp; 6 &amp; 3 &amp; 4 &amp; 5 &amp; 1 &amp; 4 &amp; 6 &amp; 2 &amp; 5 &amp; 6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2"/>
  <p:tag name="PICTUREFILESIZE" val="9853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ow}=&#10;\left [ &#10;\begin{array}{cccccccccccccccc}&#10;1 &amp;1 &amp; 2 &amp; 2 &amp; 3 &amp; 3 &amp; 3 &amp; 4 &amp; 4 &amp; 4 &amp; 5 &amp; 5 &amp; 5 &amp; 6 &amp; 6 &amp; 6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6"/>
  <p:tag name="PICTUREFILESIZE" val="9992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3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"/>
  <p:tag name="PICTUREFILESIZE" val="324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1:m,1:n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1811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o(m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511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= \left(&#10;  \begin{array}{cccccc}&#10;  12 &amp; 0  &amp; 0 &amp; 4 &amp; 0 &amp; 0 \\&#10;  3   &amp; 0  &amp; 6 &amp; 0 &amp; 0 &amp; 0 \\&#10;   0  &amp; 0  &amp; 5 &amp; -11 &amp; 0 &amp; 2 \\&#10;   0  &amp; 0  &amp; 8 &amp; -7 &amp; 12 &amp; 0  \\&#10;   -6  &amp; 0  &amp; 0 &amp;  -9 &amp; 0 &amp; 3 \\&#10;   0  &amp; -3  &amp; 0 &amp; 0 &amp; 1 &amp; 12 \\ &#10;  \end{array}&#10;\right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4"/>
  <p:tag name="PICTUREFILESIZE" val="33307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 \ge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436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V=&#10;\left [ &#10;\begin{array}{cccccccccccccccc}&#10;12 &amp;4 &amp; 3 &amp; 6 &amp; 5 &amp; -11 &amp; 2 &amp; 8 &amp; -7 &amp; 12 &amp; -6 &amp; -9 &amp; 3 &amp; -3 &amp; 1 &amp; 12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6"/>
  <p:tag name="PICTUREFILESIZE" val="11806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col}=&#10;\left [ &#10;\begin{array}{cccccccccccccccc}&#10;1 &amp;4 &amp; 1 &amp; 3 &amp; 3 &amp; 4 &amp; 6 &amp; 3 &amp; 4 &amp; 5 &amp; 1 &amp; 4 &amp; 6 &amp; 2 &amp; 5 &amp; 6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2"/>
  <p:tag name="PICTUREFILESIZE" val="9853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it{rowpos}=&#10;\left [ &#10;\begin{array}{cccccc}&#10;1 &amp;3 &amp; 5 &amp; 8 &amp; 11 &amp; 14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0"/>
  <p:tag name="PICTUREFILESIZE" val="5435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N+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814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 =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502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 \le 1/4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 \ge 1/4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25961</TotalTime>
  <Words>4049</Words>
  <Application>Microsoft Office PowerPoint</Application>
  <PresentationFormat>Προβολή στην οθόνη (4:3)</PresentationFormat>
  <Paragraphs>1122</Paragraphs>
  <Slides>74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86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Calibri</vt:lpstr>
      <vt:lpstr>Courier New</vt:lpstr>
      <vt:lpstr>Wingdings</vt:lpstr>
      <vt:lpstr>Garamond</vt:lpstr>
      <vt:lpstr>Kant</vt:lpstr>
      <vt:lpstr>Στοιχειώδεις Δομές Δεδομένων</vt:lpstr>
      <vt:lpstr>Πίνακες</vt:lpstr>
      <vt:lpstr>Πίνακες</vt:lpstr>
      <vt:lpstr>Πίνακες</vt:lpstr>
      <vt:lpstr>Δυναμικοί πίνακες</vt:lpstr>
      <vt:lpstr>Δυναμικοί πίνακες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Συνδεδεμένες Λίστες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Πρόβλημα του Josephus</vt:lpstr>
      <vt:lpstr>Υλοποίηση Κυκλικής Λίστας</vt:lpstr>
      <vt:lpstr>Υλοποίηση Κυκλικής Λίστας</vt:lpstr>
      <vt:lpstr>Λύση στο πρόβλημα του Josephus με πρόγραμμα-πελάτη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Ταξινόμηση Συνδεδεμένης Λίστας</vt:lpstr>
      <vt:lpstr>Διπλά Συνδεδεμένη Λίστα</vt:lpstr>
      <vt:lpstr>Κατανομή Μνήμης για Λίστες</vt:lpstr>
      <vt:lpstr>Κατανομή Μνήμης για Λίστες</vt:lpstr>
      <vt:lpstr>Κατανομή Μνήμης για Λίστες</vt:lpstr>
      <vt:lpstr>Κατανομή Μνήμης για Λίστες</vt:lpstr>
      <vt:lpstr>Κατανομή Μνήμης για Λίστες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  <vt:lpstr>Σύνθετες Δομές Δεδομένων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1015</cp:revision>
  <dcterms:created xsi:type="dcterms:W3CDTF">2005-02-17T20:55:19Z</dcterms:created>
  <dcterms:modified xsi:type="dcterms:W3CDTF">2013-10-15T12:20:19Z</dcterms:modified>
</cp:coreProperties>
</file>