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slides/slide44.xml" ContentType="application/vnd.openxmlformats-officedocument.presentationml.slide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s/slide57.xml" ContentType="application/vnd.openxmlformats-officedocument.presentationml.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notesSlides/notesSlide1.xml" ContentType="application/vnd.openxmlformats-officedocument.presentationml.notesSlide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tags/tag483.xml" ContentType="application/vnd.openxmlformats-officedocument.presentationml.tags+xml"/>
  <Override PartName="/ppt/tags/tag494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499.xml" ContentType="application/vnd.openxmlformats-officedocument.presentationml.tags+xml"/>
  <Override PartName="/ppt/tags/tag504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tags/tag50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Default Extension="wmf" ContentType="image/x-wmf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80"/>
  </p:notesMasterIdLst>
  <p:handoutMasterIdLst>
    <p:handoutMasterId r:id="rId81"/>
  </p:handoutMasterIdLst>
  <p:sldIdLst>
    <p:sldId id="420" r:id="rId2"/>
    <p:sldId id="548" r:id="rId3"/>
    <p:sldId id="480" r:id="rId4"/>
    <p:sldId id="549" r:id="rId5"/>
    <p:sldId id="550" r:id="rId6"/>
    <p:sldId id="422" r:id="rId7"/>
    <p:sldId id="503" r:id="rId8"/>
    <p:sldId id="423" r:id="rId9"/>
    <p:sldId id="424" r:id="rId10"/>
    <p:sldId id="425" r:id="rId11"/>
    <p:sldId id="426" r:id="rId12"/>
    <p:sldId id="427" r:id="rId13"/>
    <p:sldId id="439" r:id="rId14"/>
    <p:sldId id="483" r:id="rId15"/>
    <p:sldId id="428" r:id="rId16"/>
    <p:sldId id="429" r:id="rId17"/>
    <p:sldId id="431" r:id="rId18"/>
    <p:sldId id="430" r:id="rId19"/>
    <p:sldId id="432" r:id="rId20"/>
    <p:sldId id="502" r:id="rId21"/>
    <p:sldId id="505" r:id="rId22"/>
    <p:sldId id="434" r:id="rId23"/>
    <p:sldId id="435" r:id="rId24"/>
    <p:sldId id="436" r:id="rId25"/>
    <p:sldId id="484" r:id="rId26"/>
    <p:sldId id="487" r:id="rId27"/>
    <p:sldId id="486" r:id="rId28"/>
    <p:sldId id="437" r:id="rId29"/>
    <p:sldId id="490" r:id="rId30"/>
    <p:sldId id="489" r:id="rId31"/>
    <p:sldId id="488" r:id="rId32"/>
    <p:sldId id="438" r:id="rId33"/>
    <p:sldId id="491" r:id="rId34"/>
    <p:sldId id="492" r:id="rId35"/>
    <p:sldId id="493" r:id="rId36"/>
    <p:sldId id="481" r:id="rId37"/>
    <p:sldId id="482" r:id="rId38"/>
    <p:sldId id="459" r:id="rId39"/>
    <p:sldId id="460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4" r:id="rId49"/>
    <p:sldId id="506" r:id="rId50"/>
    <p:sldId id="507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</p:sldIdLst>
  <p:sldSz cx="9144000" cy="6858000" type="screen4x3"/>
  <p:notesSz cx="6858000" cy="9144000"/>
  <p:embeddedFontLst>
    <p:embeddedFont>
      <p:font typeface="cmr10" pitchFamily="34" charset="0"/>
      <p:regular r:id="rId82"/>
    </p:embeddedFont>
    <p:embeddedFont>
      <p:font typeface="CMEX10" pitchFamily="34" charset="0"/>
      <p:regular r:id="rId83"/>
    </p:embeddedFont>
    <p:embeddedFont>
      <p:font typeface="cmmi10" pitchFamily="34" charset="0"/>
      <p:regular r:id="rId84"/>
    </p:embeddedFont>
    <p:embeddedFont>
      <p:font typeface="Calibri" pitchFamily="34" charset="0"/>
      <p:regular r:id="rId85"/>
      <p:bold r:id="rId86"/>
      <p:italic r:id="rId87"/>
      <p:boldItalic r:id="rId88"/>
    </p:embeddedFont>
    <p:embeddedFont>
      <p:font typeface="Garamond" pitchFamily="18" charset="0"/>
      <p:regular r:id="rId89"/>
      <p:bold r:id="rId90"/>
      <p:italic r:id="rId91"/>
    </p:embeddedFont>
  </p:embeddedFontLst>
  <p:custDataLst>
    <p:tags r:id="rId9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ADFBB"/>
    <a:srgbClr val="FF6600"/>
    <a:srgbClr val="FF3300"/>
    <a:srgbClr val="FFC979"/>
    <a:srgbClr val="FFB547"/>
    <a:srgbClr val="FF9900"/>
    <a:srgbClr val="FFFF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6086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C62B6BF-61C2-4B0C-A706-3A44D1955A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0721-AFEA-406B-9CF5-AFF191B1FF0C}" type="datetimeFigureOut">
              <a:rPr lang="el-GR" smtClean="0"/>
              <a:pPr/>
              <a:t>15/10/2013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1D8B-70AC-4A2B-B530-CF716532397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CC47DA-340C-4903-A50F-0AAE2D074A3C}" type="slidenum">
              <a:rPr lang="el-GR"/>
              <a:pPr/>
              <a:t>69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2E3129-1B7C-482D-A635-650A3ED8B9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2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D221-EB82-442F-A13C-B4247065F1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65048-2867-4C8A-BEDE-C01D19DFD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6C83-5640-41E2-8E8D-9623FBC03E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2F5D-E955-48AB-872E-5D85832D99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CB8B-4A8E-4763-B4E6-3948A835B7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9F757-B4E3-409B-8F5E-CCC17B0527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53BFB-12B7-4BEF-ADF0-C3145FE6CD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5351-EF9B-49FA-8196-553C067CF6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59C71-E7D4-48D3-91C8-5BF944364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1BDFB-0D3A-4F72-B747-4C8F039B11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2028B16-DAF3-4908-B2C4-5D7CC77413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29.xml"/><Relationship Id="rId21" Type="http://schemas.openxmlformats.org/officeDocument/2006/relationships/image" Target="../media/image22.png"/><Relationship Id="rId7" Type="http://schemas.openxmlformats.org/officeDocument/2006/relationships/tags" Target="../tags/tag33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2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15" Type="http://schemas.openxmlformats.org/officeDocument/2006/relationships/image" Target="../media/image16.png"/><Relationship Id="rId10" Type="http://schemas.openxmlformats.org/officeDocument/2006/relationships/tags" Target="../tags/tag36.xml"/><Relationship Id="rId19" Type="http://schemas.openxmlformats.org/officeDocument/2006/relationships/image" Target="../media/image20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24.png"/><Relationship Id="rId18" Type="http://schemas.openxmlformats.org/officeDocument/2006/relationships/image" Target="../media/image21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3.png"/><Relationship Id="rId17" Type="http://schemas.openxmlformats.org/officeDocument/2006/relationships/image" Target="../media/image20.png"/><Relationship Id="rId2" Type="http://schemas.openxmlformats.org/officeDocument/2006/relationships/tags" Target="../tags/tag38.xml"/><Relationship Id="rId16" Type="http://schemas.openxmlformats.org/officeDocument/2006/relationships/image" Target="../media/image13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15" Type="http://schemas.openxmlformats.org/officeDocument/2006/relationships/image" Target="../media/image22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24.png"/><Relationship Id="rId18" Type="http://schemas.openxmlformats.org/officeDocument/2006/relationships/image" Target="../media/image13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23.png"/><Relationship Id="rId17" Type="http://schemas.openxmlformats.org/officeDocument/2006/relationships/image" Target="../media/image21.png"/><Relationship Id="rId2" Type="http://schemas.openxmlformats.org/officeDocument/2006/relationships/tags" Target="../tags/tag48.xml"/><Relationship Id="rId16" Type="http://schemas.openxmlformats.org/officeDocument/2006/relationships/image" Target="../media/image20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15" Type="http://schemas.openxmlformats.org/officeDocument/2006/relationships/image" Target="../media/image14.png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30.png"/><Relationship Id="rId3" Type="http://schemas.openxmlformats.org/officeDocument/2006/relationships/tags" Target="../tags/tag59.xml"/><Relationship Id="rId21" Type="http://schemas.openxmlformats.org/officeDocument/2006/relationships/image" Target="../media/image25.png"/><Relationship Id="rId34" Type="http://schemas.openxmlformats.org/officeDocument/2006/relationships/image" Target="../media/image20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28.png"/><Relationship Id="rId32" Type="http://schemas.openxmlformats.org/officeDocument/2006/relationships/image" Target="../media/image22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13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24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23.png"/><Relationship Id="rId35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36.png"/><Relationship Id="rId3" Type="http://schemas.openxmlformats.org/officeDocument/2006/relationships/tags" Target="../tags/tag78.xml"/><Relationship Id="rId21" Type="http://schemas.openxmlformats.org/officeDocument/2006/relationships/image" Target="../media/image22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35.png"/><Relationship Id="rId25" Type="http://schemas.openxmlformats.org/officeDocument/2006/relationships/image" Target="../media/image20.png"/><Relationship Id="rId2" Type="http://schemas.openxmlformats.org/officeDocument/2006/relationships/tags" Target="../tags/tag77.xml"/><Relationship Id="rId16" Type="http://schemas.openxmlformats.org/officeDocument/2006/relationships/image" Target="../media/image34.png"/><Relationship Id="rId20" Type="http://schemas.openxmlformats.org/officeDocument/2006/relationships/image" Target="../media/image14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3.png"/><Relationship Id="rId5" Type="http://schemas.openxmlformats.org/officeDocument/2006/relationships/tags" Target="../tags/tag8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85.xml"/><Relationship Id="rId19" Type="http://schemas.openxmlformats.org/officeDocument/2006/relationships/image" Target="../media/image37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94.xml"/><Relationship Id="rId7" Type="http://schemas.openxmlformats.org/officeDocument/2006/relationships/image" Target="../media/image40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44.png"/><Relationship Id="rId17" Type="http://schemas.openxmlformats.org/officeDocument/2006/relationships/image" Target="../media/image46.png"/><Relationship Id="rId2" Type="http://schemas.openxmlformats.org/officeDocument/2006/relationships/tags" Target="../tags/tag97.xml"/><Relationship Id="rId16" Type="http://schemas.openxmlformats.org/officeDocument/2006/relationships/image" Target="../media/image19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43.png"/><Relationship Id="rId5" Type="http://schemas.openxmlformats.org/officeDocument/2006/relationships/tags" Target="../tags/tag100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45.png"/><Relationship Id="rId18" Type="http://schemas.openxmlformats.org/officeDocument/2006/relationships/image" Target="../media/image22.png"/><Relationship Id="rId3" Type="http://schemas.openxmlformats.org/officeDocument/2006/relationships/tags" Target="../tags/tag107.xml"/><Relationship Id="rId21" Type="http://schemas.openxmlformats.org/officeDocument/2006/relationships/image" Target="../media/image21.png"/><Relationship Id="rId7" Type="http://schemas.openxmlformats.org/officeDocument/2006/relationships/tags" Target="../tags/tag111.xml"/><Relationship Id="rId12" Type="http://schemas.openxmlformats.org/officeDocument/2006/relationships/image" Target="../media/image15.png"/><Relationship Id="rId17" Type="http://schemas.openxmlformats.org/officeDocument/2006/relationships/image" Target="../media/image44.png"/><Relationship Id="rId2" Type="http://schemas.openxmlformats.org/officeDocument/2006/relationships/tags" Target="../tags/tag106.xml"/><Relationship Id="rId16" Type="http://schemas.openxmlformats.org/officeDocument/2006/relationships/image" Target="../media/image19.png"/><Relationship Id="rId20" Type="http://schemas.openxmlformats.org/officeDocument/2006/relationships/image" Target="../media/image46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15" Type="http://schemas.openxmlformats.org/officeDocument/2006/relationships/image" Target="../media/image18.png"/><Relationship Id="rId10" Type="http://schemas.openxmlformats.org/officeDocument/2006/relationships/tags" Target="../tags/tag114.xml"/><Relationship Id="rId19" Type="http://schemas.openxmlformats.org/officeDocument/2006/relationships/image" Target="../media/image43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48.png"/><Relationship Id="rId18" Type="http://schemas.openxmlformats.org/officeDocument/2006/relationships/image" Target="../media/image47.png"/><Relationship Id="rId3" Type="http://schemas.openxmlformats.org/officeDocument/2006/relationships/tags" Target="../tags/tag117.xml"/><Relationship Id="rId21" Type="http://schemas.openxmlformats.org/officeDocument/2006/relationships/image" Target="../media/image43.png"/><Relationship Id="rId7" Type="http://schemas.openxmlformats.org/officeDocument/2006/relationships/tags" Target="../tags/tag1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.png"/><Relationship Id="rId2" Type="http://schemas.openxmlformats.org/officeDocument/2006/relationships/tags" Target="../tags/tag11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45.png"/><Relationship Id="rId23" Type="http://schemas.openxmlformats.org/officeDocument/2006/relationships/image" Target="../media/image21.png"/><Relationship Id="rId10" Type="http://schemas.openxmlformats.org/officeDocument/2006/relationships/tags" Target="../tags/tag124.xml"/><Relationship Id="rId19" Type="http://schemas.openxmlformats.org/officeDocument/2006/relationships/image" Target="../media/image44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15.png"/><Relationship Id="rId2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tags" Target="../tags/tag128.xml"/><Relationship Id="rId21" Type="http://schemas.openxmlformats.org/officeDocument/2006/relationships/image" Target="../media/image52.png"/><Relationship Id="rId7" Type="http://schemas.openxmlformats.org/officeDocument/2006/relationships/tags" Target="../tags/tag13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png"/><Relationship Id="rId2" Type="http://schemas.openxmlformats.org/officeDocument/2006/relationships/tags" Target="../tags/tag127.xml"/><Relationship Id="rId16" Type="http://schemas.openxmlformats.org/officeDocument/2006/relationships/image" Target="../media/image46.png"/><Relationship Id="rId20" Type="http://schemas.openxmlformats.org/officeDocument/2006/relationships/image" Target="../media/image5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image" Target="../media/image43.png"/><Relationship Id="rId10" Type="http://schemas.openxmlformats.org/officeDocument/2006/relationships/tags" Target="../tags/tag135.xml"/><Relationship Id="rId19" Type="http://schemas.openxmlformats.org/officeDocument/2006/relationships/image" Target="../media/image50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22.png"/><Relationship Id="rId2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46.png"/><Relationship Id="rId26" Type="http://schemas.openxmlformats.org/officeDocument/2006/relationships/image" Target="../media/image53.png"/><Relationship Id="rId3" Type="http://schemas.openxmlformats.org/officeDocument/2006/relationships/tags" Target="../tags/tag139.xml"/><Relationship Id="rId21" Type="http://schemas.openxmlformats.org/officeDocument/2006/relationships/image" Target="../media/image55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../media/image43.png"/><Relationship Id="rId25" Type="http://schemas.openxmlformats.org/officeDocument/2006/relationships/image" Target="../media/image52.png"/><Relationship Id="rId2" Type="http://schemas.openxmlformats.org/officeDocument/2006/relationships/tags" Target="../tags/tag138.xml"/><Relationship Id="rId16" Type="http://schemas.openxmlformats.org/officeDocument/2006/relationships/image" Target="../media/image22.png"/><Relationship Id="rId20" Type="http://schemas.openxmlformats.org/officeDocument/2006/relationships/image" Target="../media/image54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51.png"/><Relationship Id="rId5" Type="http://schemas.openxmlformats.org/officeDocument/2006/relationships/tags" Target="../tags/tag141.xml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10" Type="http://schemas.openxmlformats.org/officeDocument/2006/relationships/tags" Target="../tags/tag146.xml"/><Relationship Id="rId19" Type="http://schemas.openxmlformats.org/officeDocument/2006/relationships/image" Target="../media/image21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image" Target="../media/image46.png"/><Relationship Id="rId26" Type="http://schemas.openxmlformats.org/officeDocument/2006/relationships/image" Target="../media/image53.png"/><Relationship Id="rId3" Type="http://schemas.openxmlformats.org/officeDocument/2006/relationships/tags" Target="../tags/tag152.xml"/><Relationship Id="rId21" Type="http://schemas.openxmlformats.org/officeDocument/2006/relationships/image" Target="../media/image57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image" Target="../media/image43.png"/><Relationship Id="rId25" Type="http://schemas.openxmlformats.org/officeDocument/2006/relationships/image" Target="../media/image52.png"/><Relationship Id="rId2" Type="http://schemas.openxmlformats.org/officeDocument/2006/relationships/tags" Target="../tags/tag151.xml"/><Relationship Id="rId16" Type="http://schemas.openxmlformats.org/officeDocument/2006/relationships/image" Target="../media/image22.png"/><Relationship Id="rId20" Type="http://schemas.openxmlformats.org/officeDocument/2006/relationships/image" Target="../media/image56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51.png"/><Relationship Id="rId5" Type="http://schemas.openxmlformats.org/officeDocument/2006/relationships/tags" Target="../tags/tag154.xml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10" Type="http://schemas.openxmlformats.org/officeDocument/2006/relationships/tags" Target="../tags/tag159.xml"/><Relationship Id="rId19" Type="http://schemas.openxmlformats.org/officeDocument/2006/relationships/image" Target="../media/image21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59.png"/><Relationship Id="rId17" Type="http://schemas.openxmlformats.org/officeDocument/2006/relationships/image" Target="../media/image46.png"/><Relationship Id="rId2" Type="http://schemas.openxmlformats.org/officeDocument/2006/relationships/tags" Target="../tags/tag164.xml"/><Relationship Id="rId16" Type="http://schemas.openxmlformats.org/officeDocument/2006/relationships/image" Target="../media/image45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58.png"/><Relationship Id="rId5" Type="http://schemas.openxmlformats.org/officeDocument/2006/relationships/tags" Target="../tags/tag167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2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174.xml"/><Relationship Id="rId21" Type="http://schemas.openxmlformats.org/officeDocument/2006/relationships/image" Target="../media/image52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21.png"/><Relationship Id="rId2" Type="http://schemas.openxmlformats.org/officeDocument/2006/relationships/tags" Target="../tags/tag17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62.png"/><Relationship Id="rId5" Type="http://schemas.openxmlformats.org/officeDocument/2006/relationships/tags" Target="../tags/tag176.xml"/><Relationship Id="rId15" Type="http://schemas.openxmlformats.org/officeDocument/2006/relationships/image" Target="../media/image59.png"/><Relationship Id="rId23" Type="http://schemas.openxmlformats.org/officeDocument/2006/relationships/image" Target="../media/image61.png"/><Relationship Id="rId10" Type="http://schemas.openxmlformats.org/officeDocument/2006/relationships/tags" Target="../tags/tag181.xml"/><Relationship Id="rId19" Type="http://schemas.openxmlformats.org/officeDocument/2006/relationships/image" Target="../media/image49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image" Target="../media/image58.png"/><Relationship Id="rId2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21.png"/><Relationship Id="rId26" Type="http://schemas.openxmlformats.org/officeDocument/2006/relationships/image" Target="../media/image61.png"/><Relationship Id="rId3" Type="http://schemas.openxmlformats.org/officeDocument/2006/relationships/tags" Target="../tags/tag186.xml"/><Relationship Id="rId21" Type="http://schemas.openxmlformats.org/officeDocument/2006/relationships/image" Target="../media/image64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image" Target="../media/image46.png"/><Relationship Id="rId25" Type="http://schemas.openxmlformats.org/officeDocument/2006/relationships/image" Target="../media/image60.png"/><Relationship Id="rId2" Type="http://schemas.openxmlformats.org/officeDocument/2006/relationships/tags" Target="../tags/tag185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52.png"/><Relationship Id="rId5" Type="http://schemas.openxmlformats.org/officeDocument/2006/relationships/tags" Target="../tags/tag188.xml"/><Relationship Id="rId15" Type="http://schemas.openxmlformats.org/officeDocument/2006/relationships/image" Target="../media/image58.png"/><Relationship Id="rId23" Type="http://schemas.openxmlformats.org/officeDocument/2006/relationships/image" Target="../media/image50.png"/><Relationship Id="rId10" Type="http://schemas.openxmlformats.org/officeDocument/2006/relationships/tags" Target="../tags/tag193.xml"/><Relationship Id="rId19" Type="http://schemas.openxmlformats.org/officeDocument/2006/relationships/image" Target="../media/image22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image" Target="../media/image21.png"/><Relationship Id="rId26" Type="http://schemas.openxmlformats.org/officeDocument/2006/relationships/image" Target="../media/image61.png"/><Relationship Id="rId3" Type="http://schemas.openxmlformats.org/officeDocument/2006/relationships/tags" Target="../tags/tag199.xml"/><Relationship Id="rId21" Type="http://schemas.openxmlformats.org/officeDocument/2006/relationships/image" Target="../media/image50.png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image" Target="../media/image46.png"/><Relationship Id="rId25" Type="http://schemas.openxmlformats.org/officeDocument/2006/relationships/image" Target="../media/image66.png"/><Relationship Id="rId2" Type="http://schemas.openxmlformats.org/officeDocument/2006/relationships/tags" Target="../tags/tag198.xml"/><Relationship Id="rId16" Type="http://schemas.openxmlformats.org/officeDocument/2006/relationships/image" Target="../media/image59.png"/><Relationship Id="rId20" Type="http://schemas.openxmlformats.org/officeDocument/2006/relationships/image" Target="../media/image49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image" Target="../media/image65.png"/><Relationship Id="rId5" Type="http://schemas.openxmlformats.org/officeDocument/2006/relationships/tags" Target="../tags/tag201.xml"/><Relationship Id="rId15" Type="http://schemas.openxmlformats.org/officeDocument/2006/relationships/image" Target="../media/image58.png"/><Relationship Id="rId23" Type="http://schemas.openxmlformats.org/officeDocument/2006/relationships/image" Target="../media/image60.png"/><Relationship Id="rId10" Type="http://schemas.openxmlformats.org/officeDocument/2006/relationships/tags" Target="../tags/tag206.xml"/><Relationship Id="rId19" Type="http://schemas.openxmlformats.org/officeDocument/2006/relationships/image" Target="../media/image22.png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image" Target="../media/image16.png"/><Relationship Id="rId18" Type="http://schemas.openxmlformats.org/officeDocument/2006/relationships/image" Target="../media/image14.png"/><Relationship Id="rId3" Type="http://schemas.openxmlformats.org/officeDocument/2006/relationships/tags" Target="../tags/tag212.xml"/><Relationship Id="rId21" Type="http://schemas.openxmlformats.org/officeDocument/2006/relationships/image" Target="../media/image22.png"/><Relationship Id="rId7" Type="http://schemas.openxmlformats.org/officeDocument/2006/relationships/tags" Target="../tags/tag216.xml"/><Relationship Id="rId12" Type="http://schemas.openxmlformats.org/officeDocument/2006/relationships/image" Target="../media/image15.png"/><Relationship Id="rId17" Type="http://schemas.openxmlformats.org/officeDocument/2006/relationships/image" Target="../media/image13.png"/><Relationship Id="rId2" Type="http://schemas.openxmlformats.org/officeDocument/2006/relationships/tags" Target="../tags/tag211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15" Type="http://schemas.openxmlformats.org/officeDocument/2006/relationships/image" Target="../media/image18.png"/><Relationship Id="rId10" Type="http://schemas.openxmlformats.org/officeDocument/2006/relationships/tags" Target="../tags/tag219.xml"/><Relationship Id="rId19" Type="http://schemas.openxmlformats.org/officeDocument/2006/relationships/image" Target="../media/image20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image" Target="../media/image13.png"/><Relationship Id="rId26" Type="http://schemas.openxmlformats.org/officeDocument/2006/relationships/image" Target="../media/image50.png"/><Relationship Id="rId3" Type="http://schemas.openxmlformats.org/officeDocument/2006/relationships/tags" Target="../tags/tag222.xml"/><Relationship Id="rId21" Type="http://schemas.openxmlformats.org/officeDocument/2006/relationships/image" Target="../media/image21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9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image" Target="../media/image20.png"/><Relationship Id="rId29" Type="http://schemas.openxmlformats.org/officeDocument/2006/relationships/image" Target="../media/image69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67.png"/><Relationship Id="rId32" Type="http://schemas.openxmlformats.org/officeDocument/2006/relationships/image" Target="../media/image46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43.png"/><Relationship Id="rId28" Type="http://schemas.openxmlformats.org/officeDocument/2006/relationships/image" Target="../media/image61.png"/><Relationship Id="rId10" Type="http://schemas.openxmlformats.org/officeDocument/2006/relationships/tags" Target="../tags/tag229.xml"/><Relationship Id="rId19" Type="http://schemas.openxmlformats.org/officeDocument/2006/relationships/image" Target="../media/image14.png"/><Relationship Id="rId31" Type="http://schemas.openxmlformats.org/officeDocument/2006/relationships/image" Target="../media/image71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22.png"/><Relationship Id="rId27" Type="http://schemas.openxmlformats.org/officeDocument/2006/relationships/image" Target="../media/image68.png"/><Relationship Id="rId30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6.png"/><Relationship Id="rId3" Type="http://schemas.openxmlformats.org/officeDocument/2006/relationships/tags" Target="../tags/tag238.xml"/><Relationship Id="rId21" Type="http://schemas.openxmlformats.org/officeDocument/2006/relationships/image" Target="../media/image49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2" Type="http://schemas.openxmlformats.org/officeDocument/2006/relationships/tags" Target="../tags/tag237.xml"/><Relationship Id="rId16" Type="http://schemas.openxmlformats.org/officeDocument/2006/relationships/image" Target="../media/image74.png"/><Relationship Id="rId20" Type="http://schemas.openxmlformats.org/officeDocument/2006/relationships/image" Target="../media/image22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69.png"/><Relationship Id="rId5" Type="http://schemas.openxmlformats.org/officeDocument/2006/relationships/tags" Target="../tags/tag240.xml"/><Relationship Id="rId15" Type="http://schemas.openxmlformats.org/officeDocument/2006/relationships/image" Target="../media/image73.png"/><Relationship Id="rId23" Type="http://schemas.openxmlformats.org/officeDocument/2006/relationships/image" Target="../media/image78.png"/><Relationship Id="rId10" Type="http://schemas.openxmlformats.org/officeDocument/2006/relationships/tags" Target="../tags/tag245.xml"/><Relationship Id="rId19" Type="http://schemas.openxmlformats.org/officeDocument/2006/relationships/image" Target="../media/image77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72.png"/><Relationship Id="rId2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83.png"/><Relationship Id="rId26" Type="http://schemas.openxmlformats.org/officeDocument/2006/relationships/image" Target="../media/image61.png"/><Relationship Id="rId3" Type="http://schemas.openxmlformats.org/officeDocument/2006/relationships/tags" Target="../tags/tag250.xml"/><Relationship Id="rId21" Type="http://schemas.openxmlformats.org/officeDocument/2006/relationships/image" Target="../media/image77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82.png"/><Relationship Id="rId25" Type="http://schemas.openxmlformats.org/officeDocument/2006/relationships/image" Target="../media/image85.png"/><Relationship Id="rId2" Type="http://schemas.openxmlformats.org/officeDocument/2006/relationships/tags" Target="../tags/tag249.xml"/><Relationship Id="rId16" Type="http://schemas.openxmlformats.org/officeDocument/2006/relationships/image" Target="../media/image81.png"/><Relationship Id="rId20" Type="http://schemas.openxmlformats.org/officeDocument/2006/relationships/image" Target="../media/image76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50.png"/><Relationship Id="rId5" Type="http://schemas.openxmlformats.org/officeDocument/2006/relationships/tags" Target="../tags/tag252.xml"/><Relationship Id="rId15" Type="http://schemas.openxmlformats.org/officeDocument/2006/relationships/image" Target="../media/image80.png"/><Relationship Id="rId23" Type="http://schemas.openxmlformats.org/officeDocument/2006/relationships/image" Target="../media/image49.png"/><Relationship Id="rId10" Type="http://schemas.openxmlformats.org/officeDocument/2006/relationships/tags" Target="../tags/tag257.xml"/><Relationship Id="rId19" Type="http://schemas.openxmlformats.org/officeDocument/2006/relationships/image" Target="../media/image84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Relationship Id="rId27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6.png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image" Target="../media/image95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image" Target="../media/image94.png"/><Relationship Id="rId5" Type="http://schemas.openxmlformats.org/officeDocument/2006/relationships/tags" Target="../tags/tag269.xml"/><Relationship Id="rId10" Type="http://schemas.openxmlformats.org/officeDocument/2006/relationships/image" Target="../media/image93.png"/><Relationship Id="rId4" Type="http://schemas.openxmlformats.org/officeDocument/2006/relationships/tags" Target="../tags/tag268.xml"/><Relationship Id="rId9" Type="http://schemas.openxmlformats.org/officeDocument/2006/relationships/image" Target="../media/image13.png"/><Relationship Id="rId1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image" Target="../media/image13.png"/><Relationship Id="rId18" Type="http://schemas.openxmlformats.org/officeDocument/2006/relationships/image" Target="../media/image97.pn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98.png"/><Relationship Id="rId17" Type="http://schemas.openxmlformats.org/officeDocument/2006/relationships/image" Target="../media/image96.png"/><Relationship Id="rId2" Type="http://schemas.openxmlformats.org/officeDocument/2006/relationships/tags" Target="../tags/tag273.xml"/><Relationship Id="rId16" Type="http://schemas.openxmlformats.org/officeDocument/2006/relationships/image" Target="../media/image95.pn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43.png"/><Relationship Id="rId5" Type="http://schemas.openxmlformats.org/officeDocument/2006/relationships/tags" Target="../tags/tag276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102.png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tags" Target="../tags/tag284.xml"/><Relationship Id="rId16" Type="http://schemas.openxmlformats.org/officeDocument/2006/relationships/image" Target="../media/image105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image" Target="../media/image100.png"/><Relationship Id="rId5" Type="http://schemas.openxmlformats.org/officeDocument/2006/relationships/tags" Target="../tags/tag287.xml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tags" Target="../tags/tag28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9.pn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image" Target="../media/image108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107.png"/><Relationship Id="rId5" Type="http://schemas.openxmlformats.org/officeDocument/2006/relationships/tags" Target="../tags/tag295.xml"/><Relationship Id="rId15" Type="http://schemas.openxmlformats.org/officeDocument/2006/relationships/image" Target="../media/image111.png"/><Relationship Id="rId10" Type="http://schemas.openxmlformats.org/officeDocument/2006/relationships/image" Target="../media/image100.png"/><Relationship Id="rId4" Type="http://schemas.openxmlformats.org/officeDocument/2006/relationships/tags" Target="../tags/tag294.xml"/><Relationship Id="rId9" Type="http://schemas.openxmlformats.org/officeDocument/2006/relationships/image" Target="../media/image99.png"/><Relationship Id="rId1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9.png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image" Target="../media/image113.png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image" Target="../media/image112.png"/><Relationship Id="rId5" Type="http://schemas.openxmlformats.org/officeDocument/2006/relationships/tags" Target="../tags/tag302.xml"/><Relationship Id="rId15" Type="http://schemas.openxmlformats.org/officeDocument/2006/relationships/image" Target="../media/image115.png"/><Relationship Id="rId10" Type="http://schemas.openxmlformats.org/officeDocument/2006/relationships/image" Target="../media/image100.png"/><Relationship Id="rId4" Type="http://schemas.openxmlformats.org/officeDocument/2006/relationships/tags" Target="../tags/tag301.xml"/><Relationship Id="rId9" Type="http://schemas.openxmlformats.org/officeDocument/2006/relationships/image" Target="../media/image99.png"/><Relationship Id="rId1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9.png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image" Target="../media/image117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116.png"/><Relationship Id="rId5" Type="http://schemas.openxmlformats.org/officeDocument/2006/relationships/tags" Target="../tags/tag309.xml"/><Relationship Id="rId15" Type="http://schemas.openxmlformats.org/officeDocument/2006/relationships/image" Target="../media/image119.png"/><Relationship Id="rId10" Type="http://schemas.openxmlformats.org/officeDocument/2006/relationships/image" Target="../media/image100.png"/><Relationship Id="rId4" Type="http://schemas.openxmlformats.org/officeDocument/2006/relationships/tags" Target="../tags/tag308.xml"/><Relationship Id="rId9" Type="http://schemas.openxmlformats.org/officeDocument/2006/relationships/image" Target="../media/image99.png"/><Relationship Id="rId1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2.pn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image" Target="../media/image121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image" Target="../media/image120.png"/><Relationship Id="rId5" Type="http://schemas.openxmlformats.org/officeDocument/2006/relationships/tags" Target="../tags/tag316.xml"/><Relationship Id="rId15" Type="http://schemas.openxmlformats.org/officeDocument/2006/relationships/image" Target="../media/image124.png"/><Relationship Id="rId10" Type="http://schemas.openxmlformats.org/officeDocument/2006/relationships/image" Target="../media/image100.png"/><Relationship Id="rId4" Type="http://schemas.openxmlformats.org/officeDocument/2006/relationships/tags" Target="../tags/tag315.xml"/><Relationship Id="rId9" Type="http://schemas.openxmlformats.org/officeDocument/2006/relationships/image" Target="../media/image99.png"/><Relationship Id="rId14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125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324.xml"/><Relationship Id="rId7" Type="http://schemas.openxmlformats.org/officeDocument/2006/relationships/image" Target="../media/image126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0.png"/><Relationship Id="rId5" Type="http://schemas.openxmlformats.org/officeDocument/2006/relationships/tags" Target="../tags/tag326.xml"/><Relationship Id="rId10" Type="http://schemas.openxmlformats.org/officeDocument/2006/relationships/image" Target="../media/image129.png"/><Relationship Id="rId4" Type="http://schemas.openxmlformats.org/officeDocument/2006/relationships/tags" Target="../tags/tag325.xml"/><Relationship Id="rId9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5.png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image" Target="../media/image134.png"/><Relationship Id="rId2" Type="http://schemas.openxmlformats.org/officeDocument/2006/relationships/tags" Target="../tags/tag328.xml"/><Relationship Id="rId16" Type="http://schemas.openxmlformats.org/officeDocument/2006/relationships/image" Target="../media/image138.pn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image" Target="../media/image133.png"/><Relationship Id="rId5" Type="http://schemas.openxmlformats.org/officeDocument/2006/relationships/tags" Target="../tags/tag331.xml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tags" Target="../tags/tag330.xml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" Type="http://schemas.openxmlformats.org/officeDocument/2006/relationships/tags" Target="../tags/tag336.xml"/><Relationship Id="rId21" Type="http://schemas.openxmlformats.org/officeDocument/2006/relationships/image" Target="../media/image145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2" Type="http://schemas.openxmlformats.org/officeDocument/2006/relationships/tags" Target="../tags/tag335.xml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image" Target="../media/image148.png"/><Relationship Id="rId5" Type="http://schemas.openxmlformats.org/officeDocument/2006/relationships/tags" Target="../tags/tag338.xml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10" Type="http://schemas.openxmlformats.org/officeDocument/2006/relationships/tags" Target="../tags/tag343.xml"/><Relationship Id="rId19" Type="http://schemas.openxmlformats.org/officeDocument/2006/relationships/image" Target="../media/image143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349.xml"/><Relationship Id="rId7" Type="http://schemas.openxmlformats.org/officeDocument/2006/relationships/image" Target="../media/image151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5.png"/><Relationship Id="rId5" Type="http://schemas.openxmlformats.org/officeDocument/2006/relationships/tags" Target="../tags/tag351.xml"/><Relationship Id="rId10" Type="http://schemas.openxmlformats.org/officeDocument/2006/relationships/image" Target="../media/image154.png"/><Relationship Id="rId4" Type="http://schemas.openxmlformats.org/officeDocument/2006/relationships/tags" Target="../tags/tag350.xml"/><Relationship Id="rId9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tags" Target="../tags/tag354.xml"/><Relationship Id="rId7" Type="http://schemas.openxmlformats.org/officeDocument/2006/relationships/image" Target="../media/image156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0.png"/><Relationship Id="rId5" Type="http://schemas.openxmlformats.org/officeDocument/2006/relationships/tags" Target="../tags/tag356.xml"/><Relationship Id="rId10" Type="http://schemas.openxmlformats.org/officeDocument/2006/relationships/image" Target="../media/image159.png"/><Relationship Id="rId4" Type="http://schemas.openxmlformats.org/officeDocument/2006/relationships/tags" Target="../tags/tag355.xml"/><Relationship Id="rId9" Type="http://schemas.openxmlformats.org/officeDocument/2006/relationships/image" Target="../media/image15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tags" Target="../tags/tag3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0.png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image" Target="../media/image159.png"/><Relationship Id="rId5" Type="http://schemas.openxmlformats.org/officeDocument/2006/relationships/tags" Target="../tags/tag361.xml"/><Relationship Id="rId10" Type="http://schemas.openxmlformats.org/officeDocument/2006/relationships/image" Target="../media/image158.png"/><Relationship Id="rId4" Type="http://schemas.openxmlformats.org/officeDocument/2006/relationships/tags" Target="../tags/tag360.xml"/><Relationship Id="rId9" Type="http://schemas.openxmlformats.org/officeDocument/2006/relationships/image" Target="../media/image15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tags" Target="../tags/tag3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0.png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image" Target="../media/image159.png"/><Relationship Id="rId5" Type="http://schemas.openxmlformats.org/officeDocument/2006/relationships/tags" Target="../tags/tag367.xml"/><Relationship Id="rId10" Type="http://schemas.openxmlformats.org/officeDocument/2006/relationships/image" Target="../media/image158.png"/><Relationship Id="rId4" Type="http://schemas.openxmlformats.org/officeDocument/2006/relationships/tags" Target="../tags/tag366.xml"/><Relationship Id="rId9" Type="http://schemas.openxmlformats.org/officeDocument/2006/relationships/image" Target="../media/image15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image" Target="../media/image158.png"/><Relationship Id="rId5" Type="http://schemas.openxmlformats.org/officeDocument/2006/relationships/tags" Target="../tags/tag373.xml"/><Relationship Id="rId10" Type="http://schemas.openxmlformats.org/officeDocument/2006/relationships/image" Target="../media/image157.png"/><Relationship Id="rId4" Type="http://schemas.openxmlformats.org/officeDocument/2006/relationships/tags" Target="../tags/tag372.xml"/><Relationship Id="rId9" Type="http://schemas.openxmlformats.org/officeDocument/2006/relationships/image" Target="../media/image15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37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image" Target="../media/image158.png"/><Relationship Id="rId5" Type="http://schemas.openxmlformats.org/officeDocument/2006/relationships/tags" Target="../tags/tag379.xml"/><Relationship Id="rId10" Type="http://schemas.openxmlformats.org/officeDocument/2006/relationships/image" Target="../media/image157.png"/><Relationship Id="rId4" Type="http://schemas.openxmlformats.org/officeDocument/2006/relationships/tags" Target="../tags/tag378.xml"/><Relationship Id="rId9" Type="http://schemas.openxmlformats.org/officeDocument/2006/relationships/image" Target="../media/image15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image" Target="../media/image158.png"/><Relationship Id="rId5" Type="http://schemas.openxmlformats.org/officeDocument/2006/relationships/tags" Target="../tags/tag385.xml"/><Relationship Id="rId10" Type="http://schemas.openxmlformats.org/officeDocument/2006/relationships/image" Target="../media/image157.png"/><Relationship Id="rId4" Type="http://schemas.openxmlformats.org/officeDocument/2006/relationships/tags" Target="../tags/tag384.xml"/><Relationship Id="rId9" Type="http://schemas.openxmlformats.org/officeDocument/2006/relationships/image" Target="../media/image1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38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image" Target="../media/image158.png"/><Relationship Id="rId5" Type="http://schemas.openxmlformats.org/officeDocument/2006/relationships/tags" Target="../tags/tag391.xml"/><Relationship Id="rId10" Type="http://schemas.openxmlformats.org/officeDocument/2006/relationships/image" Target="../media/image157.png"/><Relationship Id="rId4" Type="http://schemas.openxmlformats.org/officeDocument/2006/relationships/tags" Target="../tags/tag390.xml"/><Relationship Id="rId9" Type="http://schemas.openxmlformats.org/officeDocument/2006/relationships/image" Target="../media/image15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39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image" Target="../media/image158.png"/><Relationship Id="rId5" Type="http://schemas.openxmlformats.org/officeDocument/2006/relationships/tags" Target="../tags/tag397.xml"/><Relationship Id="rId10" Type="http://schemas.openxmlformats.org/officeDocument/2006/relationships/image" Target="../media/image157.png"/><Relationship Id="rId4" Type="http://schemas.openxmlformats.org/officeDocument/2006/relationships/tags" Target="../tags/tag396.xml"/><Relationship Id="rId9" Type="http://schemas.openxmlformats.org/officeDocument/2006/relationships/image" Target="../media/image15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40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image" Target="../media/image158.png"/><Relationship Id="rId5" Type="http://schemas.openxmlformats.org/officeDocument/2006/relationships/tags" Target="../tags/tag403.xml"/><Relationship Id="rId10" Type="http://schemas.openxmlformats.org/officeDocument/2006/relationships/image" Target="../media/image157.png"/><Relationship Id="rId4" Type="http://schemas.openxmlformats.org/officeDocument/2006/relationships/tags" Target="../tags/tag402.xml"/><Relationship Id="rId9" Type="http://schemas.openxmlformats.org/officeDocument/2006/relationships/image" Target="../media/image1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40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image" Target="../media/image158.png"/><Relationship Id="rId5" Type="http://schemas.openxmlformats.org/officeDocument/2006/relationships/tags" Target="../tags/tag409.xml"/><Relationship Id="rId10" Type="http://schemas.openxmlformats.org/officeDocument/2006/relationships/image" Target="../media/image157.png"/><Relationship Id="rId4" Type="http://schemas.openxmlformats.org/officeDocument/2006/relationships/tags" Target="../tags/tag408.xml"/><Relationship Id="rId9" Type="http://schemas.openxmlformats.org/officeDocument/2006/relationships/image" Target="../media/image15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0.png"/><Relationship Id="rId3" Type="http://schemas.openxmlformats.org/officeDocument/2006/relationships/tags" Target="../tags/tag4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9.png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image" Target="../media/image158.png"/><Relationship Id="rId5" Type="http://schemas.openxmlformats.org/officeDocument/2006/relationships/tags" Target="../tags/tag415.xml"/><Relationship Id="rId10" Type="http://schemas.openxmlformats.org/officeDocument/2006/relationships/image" Target="../media/image157.png"/><Relationship Id="rId4" Type="http://schemas.openxmlformats.org/officeDocument/2006/relationships/tags" Target="../tags/tag414.xml"/><Relationship Id="rId9" Type="http://schemas.openxmlformats.org/officeDocument/2006/relationships/image" Target="../media/image1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image" Target="../media/image157.png"/><Relationship Id="rId18" Type="http://schemas.openxmlformats.org/officeDocument/2006/relationships/image" Target="../media/image163.png"/><Relationship Id="rId3" Type="http://schemas.openxmlformats.org/officeDocument/2006/relationships/tags" Target="../tags/tag419.xml"/><Relationship Id="rId21" Type="http://schemas.openxmlformats.org/officeDocument/2006/relationships/image" Target="../media/image166.png"/><Relationship Id="rId7" Type="http://schemas.openxmlformats.org/officeDocument/2006/relationships/tags" Target="../tags/tag423.xml"/><Relationship Id="rId12" Type="http://schemas.openxmlformats.org/officeDocument/2006/relationships/image" Target="../media/image156.png"/><Relationship Id="rId17" Type="http://schemas.openxmlformats.org/officeDocument/2006/relationships/image" Target="../media/image162.png"/><Relationship Id="rId2" Type="http://schemas.openxmlformats.org/officeDocument/2006/relationships/tags" Target="../tags/tag418.xml"/><Relationship Id="rId16" Type="http://schemas.openxmlformats.org/officeDocument/2006/relationships/image" Target="../media/image160.png"/><Relationship Id="rId20" Type="http://schemas.openxmlformats.org/officeDocument/2006/relationships/image" Target="../media/image165.pn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21.xml"/><Relationship Id="rId15" Type="http://schemas.openxmlformats.org/officeDocument/2006/relationships/image" Target="../media/image159.png"/><Relationship Id="rId10" Type="http://schemas.openxmlformats.org/officeDocument/2006/relationships/tags" Target="../tags/tag426.xml"/><Relationship Id="rId19" Type="http://schemas.openxmlformats.org/officeDocument/2006/relationships/image" Target="../media/image164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tags" Target="../tags/tag429.xml"/><Relationship Id="rId7" Type="http://schemas.openxmlformats.org/officeDocument/2006/relationships/image" Target="../media/image156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0.png"/><Relationship Id="rId5" Type="http://schemas.openxmlformats.org/officeDocument/2006/relationships/tags" Target="../tags/tag431.xml"/><Relationship Id="rId10" Type="http://schemas.openxmlformats.org/officeDocument/2006/relationships/image" Target="../media/image159.png"/><Relationship Id="rId4" Type="http://schemas.openxmlformats.org/officeDocument/2006/relationships/tags" Target="../tags/tag430.xml"/><Relationship Id="rId9" Type="http://schemas.openxmlformats.org/officeDocument/2006/relationships/image" Target="../media/image15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image" Target="../media/image156.png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169.png"/><Relationship Id="rId17" Type="http://schemas.openxmlformats.org/officeDocument/2006/relationships/image" Target="../media/image160.png"/><Relationship Id="rId2" Type="http://schemas.openxmlformats.org/officeDocument/2006/relationships/tags" Target="../tags/tag433.xml"/><Relationship Id="rId16" Type="http://schemas.openxmlformats.org/officeDocument/2006/relationships/image" Target="../media/image159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168.png"/><Relationship Id="rId5" Type="http://schemas.openxmlformats.org/officeDocument/2006/relationships/tags" Target="../tags/tag436.xml"/><Relationship Id="rId15" Type="http://schemas.openxmlformats.org/officeDocument/2006/relationships/image" Target="../media/image158.png"/><Relationship Id="rId10" Type="http://schemas.openxmlformats.org/officeDocument/2006/relationships/image" Target="../media/image167.png"/><Relationship Id="rId4" Type="http://schemas.openxmlformats.org/officeDocument/2006/relationships/tags" Target="../tags/tag43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71.png"/><Relationship Id="rId3" Type="http://schemas.openxmlformats.org/officeDocument/2006/relationships/tags" Target="../tags/tag44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0.png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image" Target="../media/image160.png"/><Relationship Id="rId5" Type="http://schemas.openxmlformats.org/officeDocument/2006/relationships/tags" Target="../tags/tag444.xml"/><Relationship Id="rId10" Type="http://schemas.openxmlformats.org/officeDocument/2006/relationships/image" Target="../media/image159.png"/><Relationship Id="rId4" Type="http://schemas.openxmlformats.org/officeDocument/2006/relationships/tags" Target="../tags/tag443.xml"/><Relationship Id="rId9" Type="http://schemas.openxmlformats.org/officeDocument/2006/relationships/image" Target="../media/image15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73.png"/><Relationship Id="rId3" Type="http://schemas.openxmlformats.org/officeDocument/2006/relationships/tags" Target="../tags/tag44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2.png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image" Target="../media/image170.png"/><Relationship Id="rId5" Type="http://schemas.openxmlformats.org/officeDocument/2006/relationships/tags" Target="../tags/tag450.xml"/><Relationship Id="rId10" Type="http://schemas.openxmlformats.org/officeDocument/2006/relationships/image" Target="../media/image159.png"/><Relationship Id="rId4" Type="http://schemas.openxmlformats.org/officeDocument/2006/relationships/tags" Target="../tags/tag449.xml"/><Relationship Id="rId9" Type="http://schemas.openxmlformats.org/officeDocument/2006/relationships/image" Target="../media/image15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image" Target="../media/image180.png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4.png"/><Relationship Id="rId3" Type="http://schemas.openxmlformats.org/officeDocument/2006/relationships/tags" Target="../tags/tag4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3.png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image" Target="../media/image182.png"/><Relationship Id="rId5" Type="http://schemas.openxmlformats.org/officeDocument/2006/relationships/tags" Target="../tags/tag467.xml"/><Relationship Id="rId10" Type="http://schemas.openxmlformats.org/officeDocument/2006/relationships/image" Target="../media/image181.png"/><Relationship Id="rId4" Type="http://schemas.openxmlformats.org/officeDocument/2006/relationships/tags" Target="../tags/tag466.xml"/><Relationship Id="rId9" Type="http://schemas.openxmlformats.org/officeDocument/2006/relationships/image" Target="../media/image17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12" Type="http://schemas.openxmlformats.org/officeDocument/2006/relationships/image" Target="../media/image179.png"/><Relationship Id="rId17" Type="http://schemas.openxmlformats.org/officeDocument/2006/relationships/image" Target="../media/image189.png"/><Relationship Id="rId2" Type="http://schemas.openxmlformats.org/officeDocument/2006/relationships/tags" Target="../tags/tag470.xml"/><Relationship Id="rId16" Type="http://schemas.openxmlformats.org/officeDocument/2006/relationships/image" Target="../media/image188.png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image" Target="../media/image178.png"/><Relationship Id="rId5" Type="http://schemas.openxmlformats.org/officeDocument/2006/relationships/tags" Target="../tags/tag473.xml"/><Relationship Id="rId15" Type="http://schemas.openxmlformats.org/officeDocument/2006/relationships/image" Target="../media/image18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1.png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image" Target="../media/image18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image" Target="../media/image179.png"/><Relationship Id="rId18" Type="http://schemas.openxmlformats.org/officeDocument/2006/relationships/image" Target="../media/image196.png"/><Relationship Id="rId3" Type="http://schemas.openxmlformats.org/officeDocument/2006/relationships/tags" Target="../tags/tag480.xml"/><Relationship Id="rId21" Type="http://schemas.openxmlformats.org/officeDocument/2006/relationships/image" Target="../media/image199.png"/><Relationship Id="rId7" Type="http://schemas.openxmlformats.org/officeDocument/2006/relationships/tags" Target="../tags/tag484.xml"/><Relationship Id="rId12" Type="http://schemas.openxmlformats.org/officeDocument/2006/relationships/image" Target="../media/image178.png"/><Relationship Id="rId17" Type="http://schemas.openxmlformats.org/officeDocument/2006/relationships/image" Target="../media/image195.png"/><Relationship Id="rId2" Type="http://schemas.openxmlformats.org/officeDocument/2006/relationships/tags" Target="../tags/tag479.xml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82.xml"/><Relationship Id="rId15" Type="http://schemas.openxmlformats.org/officeDocument/2006/relationships/image" Target="../media/image193.png"/><Relationship Id="rId10" Type="http://schemas.openxmlformats.org/officeDocument/2006/relationships/tags" Target="../tags/tag487.xml"/><Relationship Id="rId19" Type="http://schemas.openxmlformats.org/officeDocument/2006/relationships/image" Target="../media/image197.png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image" Target="../media/image19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tags" Target="../tags/tag490.xml"/><Relationship Id="rId7" Type="http://schemas.openxmlformats.org/officeDocument/2006/relationships/image" Target="../media/image178.png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5" Type="http://schemas.openxmlformats.org/officeDocument/2006/relationships/tags" Target="../tags/tag492.xml"/><Relationship Id="rId10" Type="http://schemas.openxmlformats.org/officeDocument/2006/relationships/image" Target="../media/image185.png"/><Relationship Id="rId4" Type="http://schemas.openxmlformats.org/officeDocument/2006/relationships/tags" Target="../tags/tag491.xml"/><Relationship Id="rId9" Type="http://schemas.openxmlformats.org/officeDocument/2006/relationships/image" Target="../media/image19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tags" Target="../tags/tag495.xml"/><Relationship Id="rId7" Type="http://schemas.openxmlformats.org/officeDocument/2006/relationships/image" Target="../media/image201.png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5.png"/><Relationship Id="rId5" Type="http://schemas.openxmlformats.org/officeDocument/2006/relationships/tags" Target="../tags/tag497.xml"/><Relationship Id="rId10" Type="http://schemas.openxmlformats.org/officeDocument/2006/relationships/image" Target="../media/image204.png"/><Relationship Id="rId4" Type="http://schemas.openxmlformats.org/officeDocument/2006/relationships/tags" Target="../tags/tag496.xml"/><Relationship Id="rId9" Type="http://schemas.openxmlformats.org/officeDocument/2006/relationships/image" Target="../media/image20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tags" Target="../tags/tag50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5.png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image" Target="../media/image204.png"/><Relationship Id="rId5" Type="http://schemas.openxmlformats.org/officeDocument/2006/relationships/tags" Target="../tags/tag502.xml"/><Relationship Id="rId10" Type="http://schemas.openxmlformats.org/officeDocument/2006/relationships/image" Target="../media/image203.png"/><Relationship Id="rId4" Type="http://schemas.openxmlformats.org/officeDocument/2006/relationships/tags" Target="../tags/tag501.xml"/><Relationship Id="rId9" Type="http://schemas.openxmlformats.org/officeDocument/2006/relationships/image" Target="../media/image20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10.png"/><Relationship Id="rId3" Type="http://schemas.openxmlformats.org/officeDocument/2006/relationships/tags" Target="../tags/tag5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9.png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image" Target="../media/image208.png"/><Relationship Id="rId5" Type="http://schemas.openxmlformats.org/officeDocument/2006/relationships/tags" Target="../tags/tag508.xml"/><Relationship Id="rId10" Type="http://schemas.openxmlformats.org/officeDocument/2006/relationships/image" Target="../media/image207.png"/><Relationship Id="rId4" Type="http://schemas.openxmlformats.org/officeDocument/2006/relationships/tags" Target="../tags/tag507.xml"/><Relationship Id="rId9" Type="http://schemas.openxmlformats.org/officeDocument/2006/relationships/image" Target="../media/image2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Ανάλυση αλγορίθμων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46482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800" dirty="0"/>
              <a:t>Παράμετροι </a:t>
            </a:r>
            <a:r>
              <a:rPr lang="el-GR" sz="1800" dirty="0" smtClean="0"/>
              <a:t>απόδοσης ενός </a:t>
            </a:r>
            <a:r>
              <a:rPr lang="el-GR" sz="1800" dirty="0"/>
              <a:t>αλγόριθμου</a:t>
            </a:r>
            <a:r>
              <a:rPr lang="en-US" sz="1800" dirty="0"/>
              <a:t>: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1295400" y="1905000"/>
            <a:ext cx="52578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Χρόνος εκτέλεσης</a:t>
            </a:r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Απαιτούμενοι πόροι, π.χ. μνήμη, </a:t>
            </a:r>
            <a:r>
              <a:rPr lang="el-GR" dirty="0" smtClean="0"/>
              <a:t>επικοινωνία </a:t>
            </a:r>
          </a:p>
          <a:p>
            <a:pPr algn="l"/>
            <a:r>
              <a:rPr lang="el-GR" dirty="0" smtClean="0"/>
              <a:t>   (π.χ. σε κατανεμημένα συστήματα)</a:t>
            </a:r>
            <a:endParaRPr lang="el-GR" dirty="0"/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Προσπάθεια υλοποίησης</a:t>
            </a:r>
            <a:endParaRPr lang="en-US" dirty="0"/>
          </a:p>
        </p:txBody>
      </p:sp>
      <p:sp>
        <p:nvSpPr>
          <p:cNvPr id="339978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19200" y="4299466"/>
            <a:ext cx="26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Ανάλυση της απόδοσης</a:t>
            </a:r>
            <a:endParaRPr lang="el-GR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5400" y="4867870"/>
            <a:ext cx="40386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l-GR" dirty="0" smtClean="0"/>
              <a:t>Θεωρητική ανάλυση</a:t>
            </a:r>
            <a:endParaRPr lang="el-GR" dirty="0"/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</a:t>
            </a:r>
            <a:r>
              <a:rPr lang="el-GR" dirty="0" smtClean="0"/>
              <a:t>Πειραματική ανάλυση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sp>
        <p:nvSpPr>
          <p:cNvPr id="466953" name="AutoShape 9"/>
          <p:cNvSpPr>
            <a:spLocks noChangeArrowheads="1"/>
          </p:cNvSpPr>
          <p:nvPr/>
        </p:nvSpPr>
        <p:spPr bwMode="auto">
          <a:xfrm>
            <a:off x="5105400" y="4267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54" name="AutoShape 10"/>
          <p:cNvSpPr>
            <a:spLocks noChangeArrowheads="1"/>
          </p:cNvSpPr>
          <p:nvPr/>
        </p:nvSpPr>
        <p:spPr bwMode="auto">
          <a:xfrm rot="16200000">
            <a:off x="4724400" y="5867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6958" name="Text Box 14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z = 0;</a:t>
            </a:r>
          </a:p>
          <a:p>
            <a:pPr algn="l"/>
            <a:r>
              <a:rPr lang="en-US" b="1">
                <a:latin typeface="Courier New" pitchFamily="49" charset="0"/>
              </a:rPr>
              <a:t>for (i=0; i&lt;n; i++)</a:t>
            </a:r>
          </a:p>
          <a:p>
            <a:pPr algn="l"/>
            <a:r>
              <a:rPr lang="en-US" b="1">
                <a:latin typeface="Courier New" pitchFamily="49" charset="0"/>
              </a:rPr>
              <a:t>{</a:t>
            </a:r>
          </a:p>
          <a:p>
            <a:pPr algn="l"/>
            <a:r>
              <a:rPr lang="en-US" b="1">
                <a:latin typeface="Courier New" pitchFamily="49" charset="0"/>
              </a:rPr>
              <a:t>	t = x[i]*y[i];</a:t>
            </a:r>
          </a:p>
          <a:p>
            <a:pPr algn="l"/>
            <a:r>
              <a:rPr lang="en-US" b="1">
                <a:latin typeface="Courier New" pitchFamily="49" charset="0"/>
              </a:rPr>
              <a:t>	z = z+t;</a:t>
            </a:r>
          </a:p>
          <a:p>
            <a:pPr algn="l"/>
            <a:r>
              <a:rPr lang="en-US" b="1">
                <a:latin typeface="Courier New" pitchFamily="49" charset="0"/>
              </a:rPr>
              <a:t>} </a:t>
            </a:r>
          </a:p>
        </p:txBody>
      </p:sp>
      <p:pic>
        <p:nvPicPr>
          <p:cNvPr id="466959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6960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3" y="5486400"/>
            <a:ext cx="31956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sp>
        <p:nvSpPr>
          <p:cNvPr id="467977" name="AutoShape 9"/>
          <p:cNvSpPr>
            <a:spLocks noChangeArrowheads="1"/>
          </p:cNvSpPr>
          <p:nvPr/>
        </p:nvSpPr>
        <p:spPr bwMode="auto">
          <a:xfrm>
            <a:off x="5105400" y="4572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8" name="AutoShape 10"/>
          <p:cNvSpPr>
            <a:spLocks noChangeArrowheads="1"/>
          </p:cNvSpPr>
          <p:nvPr/>
        </p:nvSpPr>
        <p:spPr bwMode="auto">
          <a:xfrm rot="16200000">
            <a:off x="5410200" y="5867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z = 0;</a:t>
            </a:r>
          </a:p>
          <a:p>
            <a:pPr algn="l"/>
            <a:r>
              <a:rPr lang="en-US" b="1">
                <a:latin typeface="Courier New" pitchFamily="49" charset="0"/>
              </a:rPr>
              <a:t>for (i=0; i&lt;n; i++)</a:t>
            </a:r>
          </a:p>
          <a:p>
            <a:pPr algn="l"/>
            <a:r>
              <a:rPr lang="en-US" b="1">
                <a:latin typeface="Courier New" pitchFamily="49" charset="0"/>
              </a:rPr>
              <a:t>{</a:t>
            </a:r>
          </a:p>
          <a:p>
            <a:pPr algn="l"/>
            <a:r>
              <a:rPr lang="en-US" b="1">
                <a:latin typeface="Courier New" pitchFamily="49" charset="0"/>
              </a:rPr>
              <a:t>	t = x[i]*y[i];</a:t>
            </a:r>
          </a:p>
          <a:p>
            <a:pPr algn="l"/>
            <a:r>
              <a:rPr lang="en-US" b="1">
                <a:latin typeface="Courier New" pitchFamily="49" charset="0"/>
              </a:rPr>
              <a:t>	z = z+t;</a:t>
            </a:r>
          </a:p>
          <a:p>
            <a:pPr algn="l"/>
            <a:r>
              <a:rPr lang="en-US" b="1">
                <a:latin typeface="Courier New" pitchFamily="49" charset="0"/>
              </a:rPr>
              <a:t>} </a:t>
            </a:r>
          </a:p>
        </p:txBody>
      </p:sp>
      <p:pic>
        <p:nvPicPr>
          <p:cNvPr id="467980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7981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3" y="5486400"/>
            <a:ext cx="31956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6769100" y="5410200"/>
            <a:ext cx="2374900" cy="376238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err="1">
                <a:solidFill>
                  <a:srgbClr val="CC3300"/>
                </a:solidFill>
              </a:rPr>
              <a:t>ασυμτωτικά</a:t>
            </a:r>
            <a:r>
              <a:rPr lang="el-GR" dirty="0">
                <a:solidFill>
                  <a:srgbClr val="CC3300"/>
                </a:solidFill>
              </a:rPr>
              <a:t> γραμμική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z = 0;</a:t>
            </a:r>
          </a:p>
          <a:p>
            <a:pPr algn="l"/>
            <a:r>
              <a:rPr lang="en-US" b="1">
                <a:latin typeface="Courier New" pitchFamily="49" charset="0"/>
              </a:rPr>
              <a:t>for (i=0; i&lt;n; i++)</a:t>
            </a:r>
          </a:p>
          <a:p>
            <a:pPr algn="l"/>
            <a:r>
              <a:rPr lang="en-US" b="1">
                <a:latin typeface="Courier New" pitchFamily="49" charset="0"/>
              </a:rPr>
              <a:t>{</a:t>
            </a:r>
          </a:p>
          <a:p>
            <a:pPr algn="l"/>
            <a:r>
              <a:rPr lang="en-US" b="1">
                <a:latin typeface="Courier New" pitchFamily="49" charset="0"/>
              </a:rPr>
              <a:t>	t = x[i]*y[i];</a:t>
            </a:r>
          </a:p>
          <a:p>
            <a:pPr algn="l"/>
            <a:r>
              <a:rPr lang="en-US" b="1">
                <a:latin typeface="Courier New" pitchFamily="49" charset="0"/>
              </a:rPr>
              <a:t>	z = z+t;</a:t>
            </a:r>
          </a:p>
          <a:p>
            <a:pPr algn="l"/>
            <a:r>
              <a:rPr lang="en-US" b="1">
                <a:latin typeface="Courier New" pitchFamily="49" charset="0"/>
              </a:rPr>
              <a:t>} </a:t>
            </a:r>
          </a:p>
        </p:txBody>
      </p:sp>
      <p:pic>
        <p:nvPicPr>
          <p:cNvPr id="469007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9008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3" y="5486400"/>
            <a:ext cx="31956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pic>
        <p:nvPicPr>
          <p:cNvPr id="482318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5088" y="5486400"/>
            <a:ext cx="40338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2314" name="Text Box 10"/>
          <p:cNvSpPr txBox="1">
            <a:spLocks noChangeArrowheads="1"/>
          </p:cNvSpPr>
          <p:nvPr/>
        </p:nvSpPr>
        <p:spPr bwMode="auto">
          <a:xfrm>
            <a:off x="5910263" y="2855913"/>
            <a:ext cx="3159125" cy="650875"/>
          </a:xfrm>
          <a:prstGeom prst="rect">
            <a:avLst/>
          </a:prstGeom>
          <a:solidFill>
            <a:srgbClr val="3366CC">
              <a:alpha val="1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Θέλουμε να εξαλείψουμε </a:t>
            </a:r>
          </a:p>
          <a:p>
            <a:r>
              <a:rPr lang="el-GR"/>
              <a:t>τις επουσιώδεις λεπτομέρειες</a:t>
            </a: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</a:rPr>
              <a:t>z = 0;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&lt;n;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{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t = x[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]*y[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z = </a:t>
            </a:r>
            <a:r>
              <a:rPr lang="en-US" b="1" dirty="0" err="1">
                <a:latin typeface="Courier New" pitchFamily="49" charset="0"/>
              </a:rPr>
              <a:t>z+t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} </a:t>
            </a:r>
          </a:p>
        </p:txBody>
      </p:sp>
      <p:pic>
        <p:nvPicPr>
          <p:cNvPr id="482317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6769100" y="5410200"/>
            <a:ext cx="2374900" cy="376238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γραμμική</a:t>
            </a:r>
            <a:endParaRPr lang="en-US">
              <a:solidFill>
                <a:srgbClr val="CC3300"/>
              </a:solidFill>
            </a:endParaRPr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228600" y="1154668"/>
            <a:ext cx="8763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dirty="0" smtClean="0"/>
              <a:t>Εξετάζουμε τη συμπεριφορά των συναρτήσεων όσο αυξάνει το μέγεθος </a:t>
            </a:r>
            <a:r>
              <a:rPr lang="el-GR" dirty="0"/>
              <a:t>της εισόδου</a:t>
            </a:r>
            <a:endParaRPr lang="en-US" dirty="0"/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7089" y="2971800"/>
            <a:ext cx="1626111" cy="330708"/>
          </a:xfrm>
          <a:prstGeom prst="rect">
            <a:avLst/>
          </a:prstGeom>
          <a:noFill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36153" y="4343400"/>
            <a:ext cx="1702847" cy="33081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676400"/>
            <a:ext cx="6858000" cy="502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pic>
        <p:nvPicPr>
          <p:cNvPr id="470052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0053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0028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sp>
        <p:nvSpPr>
          <p:cNvPr id="470029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sp>
        <p:nvSpPr>
          <p:cNvPr id="470034" name="Freeform 18"/>
          <p:cNvSpPr>
            <a:spLocks/>
          </p:cNvSpPr>
          <p:nvPr/>
        </p:nvSpPr>
        <p:spPr bwMode="auto">
          <a:xfrm>
            <a:off x="1143000" y="2971800"/>
            <a:ext cx="5308600" cy="26543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576" y="1392"/>
              </a:cxn>
              <a:cxn ang="0">
                <a:pos x="1008" y="1584"/>
              </a:cxn>
              <a:cxn ang="0">
                <a:pos x="1680" y="864"/>
              </a:cxn>
              <a:cxn ang="0">
                <a:pos x="1968" y="960"/>
              </a:cxn>
              <a:cxn ang="0">
                <a:pos x="3120" y="192"/>
              </a:cxn>
              <a:cxn ang="0">
                <a:pos x="3312" y="0"/>
              </a:cxn>
            </a:cxnLst>
            <a:rect l="0" t="0" r="r" b="b"/>
            <a:pathLst>
              <a:path w="3344" h="1672">
                <a:moveTo>
                  <a:pt x="0" y="1536"/>
                </a:moveTo>
                <a:cubicBezTo>
                  <a:pt x="204" y="1460"/>
                  <a:pt x="408" y="1384"/>
                  <a:pt x="576" y="1392"/>
                </a:cubicBezTo>
                <a:cubicBezTo>
                  <a:pt x="744" y="1400"/>
                  <a:pt x="824" y="1672"/>
                  <a:pt x="1008" y="1584"/>
                </a:cubicBezTo>
                <a:cubicBezTo>
                  <a:pt x="1192" y="1496"/>
                  <a:pt x="1520" y="968"/>
                  <a:pt x="1680" y="864"/>
                </a:cubicBezTo>
                <a:cubicBezTo>
                  <a:pt x="1840" y="760"/>
                  <a:pt x="1728" y="1072"/>
                  <a:pt x="1968" y="960"/>
                </a:cubicBezTo>
                <a:cubicBezTo>
                  <a:pt x="2208" y="848"/>
                  <a:pt x="2896" y="352"/>
                  <a:pt x="3120" y="192"/>
                </a:cubicBezTo>
                <a:cubicBezTo>
                  <a:pt x="3344" y="32"/>
                  <a:pt x="3328" y="16"/>
                  <a:pt x="331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 flipV="1">
            <a:off x="1066800" y="2590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37" name="Line 21"/>
          <p:cNvSpPr>
            <a:spLocks noChangeShapeType="1"/>
          </p:cNvSpPr>
          <p:nvPr/>
        </p:nvSpPr>
        <p:spPr bwMode="auto">
          <a:xfrm flipV="1">
            <a:off x="1066800" y="5867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38" name="Freeform 22"/>
          <p:cNvSpPr>
            <a:spLocks/>
          </p:cNvSpPr>
          <p:nvPr/>
        </p:nvSpPr>
        <p:spPr bwMode="auto">
          <a:xfrm>
            <a:off x="1066800" y="3581400"/>
            <a:ext cx="57912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720" y="720"/>
              </a:cxn>
              <a:cxn ang="0">
                <a:pos x="2016" y="816"/>
              </a:cxn>
              <a:cxn ang="0">
                <a:pos x="3648" y="0"/>
              </a:cxn>
            </a:cxnLst>
            <a:rect l="0" t="0" r="r" b="b"/>
            <a:pathLst>
              <a:path w="3648" h="1440">
                <a:moveTo>
                  <a:pt x="0" y="1440"/>
                </a:moveTo>
                <a:cubicBezTo>
                  <a:pt x="192" y="1132"/>
                  <a:pt x="384" y="824"/>
                  <a:pt x="720" y="720"/>
                </a:cubicBezTo>
                <a:cubicBezTo>
                  <a:pt x="1056" y="616"/>
                  <a:pt x="1528" y="936"/>
                  <a:pt x="2016" y="816"/>
                </a:cubicBezTo>
                <a:cubicBezTo>
                  <a:pt x="2504" y="696"/>
                  <a:pt x="3376" y="136"/>
                  <a:pt x="3648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40" name="Freeform 24"/>
          <p:cNvSpPr>
            <a:spLocks/>
          </p:cNvSpPr>
          <p:nvPr/>
        </p:nvSpPr>
        <p:spPr bwMode="auto">
          <a:xfrm>
            <a:off x="1066800" y="2819400"/>
            <a:ext cx="4572000" cy="3048000"/>
          </a:xfrm>
          <a:custGeom>
            <a:avLst/>
            <a:gdLst/>
            <a:ahLst/>
            <a:cxnLst>
              <a:cxn ang="0">
                <a:pos x="0" y="1920"/>
              </a:cxn>
              <a:cxn ang="0">
                <a:pos x="624" y="768"/>
              </a:cxn>
              <a:cxn ang="0">
                <a:pos x="1824" y="1200"/>
              </a:cxn>
              <a:cxn ang="0">
                <a:pos x="2880" y="0"/>
              </a:cxn>
            </a:cxnLst>
            <a:rect l="0" t="0" r="r" b="b"/>
            <a:pathLst>
              <a:path w="2880" h="1920">
                <a:moveTo>
                  <a:pt x="0" y="1920"/>
                </a:moveTo>
                <a:cubicBezTo>
                  <a:pt x="160" y="1404"/>
                  <a:pt x="320" y="888"/>
                  <a:pt x="624" y="768"/>
                </a:cubicBezTo>
                <a:cubicBezTo>
                  <a:pt x="928" y="648"/>
                  <a:pt x="1448" y="1328"/>
                  <a:pt x="1824" y="1200"/>
                </a:cubicBezTo>
                <a:cubicBezTo>
                  <a:pt x="2200" y="1072"/>
                  <a:pt x="2540" y="536"/>
                  <a:pt x="2880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70055" name="Picture 3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400" y="2895600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0054" name="Picture 3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2788" y="2971800"/>
            <a:ext cx="696912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0056" name="Picture 4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700" y="3962400"/>
            <a:ext cx="700088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0058" name="Picture 4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930900"/>
            <a:ext cx="188912" cy="13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0049" name="Line 33"/>
          <p:cNvSpPr>
            <a:spLocks noChangeShapeType="1"/>
          </p:cNvSpPr>
          <p:nvPr/>
        </p:nvSpPr>
        <p:spPr bwMode="auto">
          <a:xfrm>
            <a:off x="4495800" y="4343400"/>
            <a:ext cx="0" cy="15240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70057" name="Picture 41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550" y="5930900"/>
            <a:ext cx="28257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1060" name="Text Box 20"/>
          <p:cNvSpPr txBox="1">
            <a:spLocks noChangeArrowheads="1"/>
          </p:cNvSpPr>
          <p:nvPr/>
        </p:nvSpPr>
        <p:spPr bwMode="auto">
          <a:xfrm>
            <a:off x="555625" y="2876550"/>
            <a:ext cx="1654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 1</a:t>
            </a:r>
            <a:r>
              <a:rPr lang="en-US"/>
              <a:t>:</a:t>
            </a:r>
          </a:p>
        </p:txBody>
      </p:sp>
      <p:pic>
        <p:nvPicPr>
          <p:cNvPr id="471113" name="Picture 7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875" y="2743200"/>
            <a:ext cx="2041525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1114" name="Picture 7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" y="3806825"/>
            <a:ext cx="2711450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1072" name="Rectangle 32"/>
          <p:cNvSpPr>
            <a:spLocks noChangeArrowheads="1"/>
          </p:cNvSpPr>
          <p:nvPr/>
        </p:nvSpPr>
        <p:spPr bwMode="auto">
          <a:xfrm>
            <a:off x="3479135" y="3900488"/>
            <a:ext cx="20509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             . </a:t>
            </a:r>
            <a:endParaRPr lang="en-US" dirty="0"/>
          </a:p>
        </p:txBody>
      </p:sp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22" name="2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7187" y="39624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26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29" name="2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533400" y="3352800"/>
            <a:ext cx="66979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Πρέπει να βρούμε θετικές </a:t>
            </a:r>
            <a:r>
              <a:rPr lang="el-GR" dirty="0" smtClean="0"/>
              <a:t>σταθερές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 </a:t>
            </a:r>
            <a:r>
              <a:rPr lang="el-GR" dirty="0" smtClean="0"/>
              <a:t> και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, </a:t>
            </a:r>
            <a:r>
              <a:rPr lang="el-GR" dirty="0" smtClean="0"/>
              <a:t> </a:t>
            </a:r>
            <a:r>
              <a:rPr lang="el-GR" dirty="0"/>
              <a:t>τέτοιες ώστε</a:t>
            </a:r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479292"/>
            <a:ext cx="533401" cy="178308"/>
          </a:xfrm>
          <a:prstGeom prst="rect">
            <a:avLst/>
          </a:prstGeom>
          <a:noFill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109" y="3479293"/>
            <a:ext cx="278891" cy="1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sp>
        <p:nvSpPr>
          <p:cNvPr id="474118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4121" name="Text Box 9"/>
          <p:cNvSpPr txBox="1">
            <a:spLocks noChangeArrowheads="1"/>
          </p:cNvSpPr>
          <p:nvPr/>
        </p:nvSpPr>
        <p:spPr bwMode="auto">
          <a:xfrm>
            <a:off x="555625" y="2876550"/>
            <a:ext cx="1654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 1</a:t>
            </a:r>
            <a:r>
              <a:rPr lang="en-US"/>
              <a:t>:</a:t>
            </a:r>
          </a:p>
        </p:txBody>
      </p:sp>
      <p:sp>
        <p:nvSpPr>
          <p:cNvPr id="474126" name="Rectangle 14"/>
          <p:cNvSpPr>
            <a:spLocks noChangeArrowheads="1"/>
          </p:cNvSpPr>
          <p:nvPr/>
        </p:nvSpPr>
        <p:spPr bwMode="auto">
          <a:xfrm>
            <a:off x="609600" y="3733800"/>
            <a:ext cx="4800600" cy="685800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4127" name="Text Box 15"/>
          <p:cNvSpPr txBox="1">
            <a:spLocks noChangeArrowheads="1"/>
          </p:cNvSpPr>
          <p:nvPr/>
        </p:nvSpPr>
        <p:spPr bwMode="auto">
          <a:xfrm>
            <a:off x="76200" y="3886200"/>
            <a:ext cx="4778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(Σ)</a:t>
            </a:r>
          </a:p>
        </p:txBody>
      </p:sp>
      <p:pic>
        <p:nvPicPr>
          <p:cNvPr id="474130" name="Picture 1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875" y="2743200"/>
            <a:ext cx="2041525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" name="Picture 7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" y="3806825"/>
            <a:ext cx="2711450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479135" y="3900488"/>
            <a:ext cx="20509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             . </a:t>
            </a:r>
            <a:endParaRPr lang="en-US" dirty="0"/>
          </a:p>
        </p:txBody>
      </p:sp>
      <p:pic>
        <p:nvPicPr>
          <p:cNvPr id="23" name="2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7187" y="39624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25" name="Picture 3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533400" y="3352800"/>
            <a:ext cx="66979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Πρέπει να βρούμε θετικές </a:t>
            </a:r>
            <a:r>
              <a:rPr lang="el-GR" dirty="0" smtClean="0"/>
              <a:t>σταθερές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 </a:t>
            </a:r>
            <a:r>
              <a:rPr lang="el-GR" dirty="0" smtClean="0"/>
              <a:t> και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, </a:t>
            </a:r>
            <a:r>
              <a:rPr lang="el-GR" dirty="0" smtClean="0"/>
              <a:t> </a:t>
            </a:r>
            <a:r>
              <a:rPr lang="el-GR" dirty="0"/>
              <a:t>τέτοιες ώστε</a:t>
            </a:r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479292"/>
            <a:ext cx="533401" cy="178308"/>
          </a:xfrm>
          <a:prstGeom prst="rect">
            <a:avLst/>
          </a:prstGeom>
          <a:noFill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109" y="3479293"/>
            <a:ext cx="278891" cy="178307"/>
          </a:xfrm>
          <a:prstGeom prst="rect">
            <a:avLst/>
          </a:prstGeom>
          <a:noFill/>
        </p:spPr>
      </p:pic>
      <p:pic>
        <p:nvPicPr>
          <p:cNvPr id="37" name="Picture 3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9" name="3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40" name="39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5638800" y="3900488"/>
            <a:ext cx="1063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536575" y="4487863"/>
            <a:ext cx="3341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που ισχύει όταν</a:t>
            </a:r>
            <a:r>
              <a:rPr lang="en-US"/>
              <a:t>                    </a:t>
            </a:r>
            <a:r>
              <a:rPr lang="el-GR"/>
              <a:t>και</a:t>
            </a:r>
          </a:p>
        </p:txBody>
      </p:sp>
      <p:sp>
        <p:nvSpPr>
          <p:cNvPr id="472085" name="Text Box 21"/>
          <p:cNvSpPr txBox="1">
            <a:spLocks noChangeArrowheads="1"/>
          </p:cNvSpPr>
          <p:nvPr/>
        </p:nvSpPr>
        <p:spPr bwMode="auto">
          <a:xfrm>
            <a:off x="547688" y="4891088"/>
            <a:ext cx="18145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Επίσης θέλουμε</a:t>
            </a:r>
          </a:p>
        </p:txBody>
      </p:sp>
      <p:sp>
        <p:nvSpPr>
          <p:cNvPr id="472087" name="Rectangle 23"/>
          <p:cNvSpPr>
            <a:spLocks noChangeArrowheads="1"/>
          </p:cNvSpPr>
          <p:nvPr/>
        </p:nvSpPr>
        <p:spPr bwMode="auto">
          <a:xfrm>
            <a:off x="4745038" y="4876800"/>
            <a:ext cx="969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sp>
        <p:nvSpPr>
          <p:cNvPr id="472088" name="Rectangle 24"/>
          <p:cNvSpPr>
            <a:spLocks noChangeArrowheads="1"/>
          </p:cNvSpPr>
          <p:nvPr/>
        </p:nvSpPr>
        <p:spPr bwMode="auto">
          <a:xfrm>
            <a:off x="533400" y="5326063"/>
            <a:ext cx="1447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Επιλέγοντας</a:t>
            </a:r>
          </a:p>
        </p:txBody>
      </p:sp>
      <p:sp>
        <p:nvSpPr>
          <p:cNvPr id="472091" name="Text Box 27"/>
          <p:cNvSpPr txBox="1">
            <a:spLocks noChangeArrowheads="1"/>
          </p:cNvSpPr>
          <p:nvPr/>
        </p:nvSpPr>
        <p:spPr bwMode="auto">
          <a:xfrm>
            <a:off x="2613025" y="5326063"/>
            <a:ext cx="892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sp>
        <p:nvSpPr>
          <p:cNvPr id="472093" name="Text Box 29"/>
          <p:cNvSpPr txBox="1">
            <a:spLocks noChangeArrowheads="1"/>
          </p:cNvSpPr>
          <p:nvPr/>
        </p:nvSpPr>
        <p:spPr bwMode="auto">
          <a:xfrm>
            <a:off x="593725" y="5805488"/>
            <a:ext cx="958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Άρα</a:t>
            </a:r>
            <a:r>
              <a:rPr lang="en-US"/>
              <a:t> </a:t>
            </a:r>
            <a:r>
              <a:rPr lang="el-GR"/>
              <a:t>για</a:t>
            </a:r>
          </a:p>
        </p:txBody>
      </p:sp>
      <p:pic>
        <p:nvPicPr>
          <p:cNvPr id="472113" name="Picture 4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0" y="3962400"/>
            <a:ext cx="1649412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14" name="Picture 5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540250"/>
            <a:ext cx="9525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15" name="Picture 5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9700" y="4572000"/>
            <a:ext cx="698500" cy="23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17" name="Picture 5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953000"/>
            <a:ext cx="2624138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18" name="Picture 5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9825" y="4953000"/>
            <a:ext cx="2187575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19" name="Picture 5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8975" y="5410200"/>
            <a:ext cx="631825" cy="20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20" name="Picture 56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6163" y="5410200"/>
            <a:ext cx="34242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2121" name="Picture 5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862638"/>
            <a:ext cx="1931988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2095" name="Text Box 31"/>
          <p:cNvSpPr txBox="1">
            <a:spLocks noChangeArrowheads="1"/>
          </p:cNvSpPr>
          <p:nvPr/>
        </p:nvSpPr>
        <p:spPr bwMode="auto">
          <a:xfrm>
            <a:off x="3570288" y="5783263"/>
            <a:ext cx="48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και</a:t>
            </a:r>
          </a:p>
        </p:txBody>
      </p:sp>
      <p:pic>
        <p:nvPicPr>
          <p:cNvPr id="472122" name="Picture 58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5845175"/>
            <a:ext cx="9652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2097" name="Text Box 33"/>
          <p:cNvSpPr txBox="1">
            <a:spLocks noChangeArrowheads="1"/>
          </p:cNvSpPr>
          <p:nvPr/>
        </p:nvSpPr>
        <p:spPr bwMode="auto">
          <a:xfrm>
            <a:off x="5183188" y="5783263"/>
            <a:ext cx="3097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ικανοποιείται η συνθήκη (Σ). </a:t>
            </a:r>
          </a:p>
        </p:txBody>
      </p:sp>
      <p:sp>
        <p:nvSpPr>
          <p:cNvPr id="472100" name="Text Box 36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sp>
        <p:nvSpPr>
          <p:cNvPr id="472101" name="Text Box 37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2104" name="Text Box 40"/>
          <p:cNvSpPr txBox="1">
            <a:spLocks noChangeArrowheads="1"/>
          </p:cNvSpPr>
          <p:nvPr/>
        </p:nvSpPr>
        <p:spPr bwMode="auto">
          <a:xfrm>
            <a:off x="555625" y="2876550"/>
            <a:ext cx="1654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 1</a:t>
            </a:r>
            <a:r>
              <a:rPr lang="en-US"/>
              <a:t>:</a:t>
            </a:r>
          </a:p>
        </p:txBody>
      </p:sp>
      <p:pic>
        <p:nvPicPr>
          <p:cNvPr id="472110" name="Picture 4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875" y="2743200"/>
            <a:ext cx="2041525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09600" y="3733800"/>
            <a:ext cx="4800600" cy="685800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6200" y="3886200"/>
            <a:ext cx="4778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(Σ)</a:t>
            </a:r>
          </a:p>
        </p:txBody>
      </p:sp>
      <p:pic>
        <p:nvPicPr>
          <p:cNvPr id="39" name="Picture 74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" y="3806825"/>
            <a:ext cx="2711450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479135" y="3900488"/>
            <a:ext cx="20509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             . </a:t>
            </a:r>
            <a:endParaRPr lang="en-US" dirty="0"/>
          </a:p>
        </p:txBody>
      </p:sp>
      <p:pic>
        <p:nvPicPr>
          <p:cNvPr id="43" name="42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7187" y="39624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37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33400" y="3352800"/>
            <a:ext cx="66979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Πρέπει να βρούμε θετικές </a:t>
            </a:r>
            <a:r>
              <a:rPr lang="el-GR" dirty="0" smtClean="0"/>
              <a:t>σταθερές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   </a:t>
            </a:r>
            <a:r>
              <a:rPr lang="el-GR" dirty="0" smtClean="0"/>
              <a:t> και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, </a:t>
            </a:r>
            <a:r>
              <a:rPr lang="el-GR" dirty="0" smtClean="0"/>
              <a:t> </a:t>
            </a:r>
            <a:r>
              <a:rPr lang="el-GR" dirty="0"/>
              <a:t>τέτοιες ώστε</a:t>
            </a:r>
          </a:p>
        </p:txBody>
      </p:sp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479292"/>
            <a:ext cx="533401" cy="178308"/>
          </a:xfrm>
          <a:prstGeom prst="rect">
            <a:avLst/>
          </a:prstGeom>
          <a:noFill/>
        </p:spPr>
      </p:pic>
      <p:pic>
        <p:nvPicPr>
          <p:cNvPr id="53" name="52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109" y="3479293"/>
            <a:ext cx="278891" cy="178307"/>
          </a:xfrm>
          <a:prstGeom prst="rect">
            <a:avLst/>
          </a:prstGeom>
          <a:noFill/>
        </p:spPr>
      </p:pic>
      <p:pic>
        <p:nvPicPr>
          <p:cNvPr id="54" name="Picture 3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56" name="55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57" name="56 - Εικόνα" descr="TP_tmp.b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555625" y="2876550"/>
            <a:ext cx="1654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 2</a:t>
            </a:r>
            <a:r>
              <a:rPr lang="en-US"/>
              <a:t>:</a:t>
            </a:r>
          </a:p>
        </p:txBody>
      </p:sp>
      <p:pic>
        <p:nvPicPr>
          <p:cNvPr id="475188" name="Picture 5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525" y="2895600"/>
            <a:ext cx="1389063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5173" name="Text Box 37"/>
          <p:cNvSpPr txBox="1">
            <a:spLocks noChangeArrowheads="1"/>
          </p:cNvSpPr>
          <p:nvPr/>
        </p:nvSpPr>
        <p:spPr bwMode="auto">
          <a:xfrm>
            <a:off x="533400" y="3389313"/>
            <a:ext cx="1104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Έστω ότι</a:t>
            </a:r>
          </a:p>
        </p:txBody>
      </p:sp>
      <p:pic>
        <p:nvPicPr>
          <p:cNvPr id="475189" name="Picture 5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3403600"/>
            <a:ext cx="14811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5176" name="Text Box 40"/>
          <p:cNvSpPr txBox="1">
            <a:spLocks noChangeArrowheads="1"/>
          </p:cNvSpPr>
          <p:nvPr/>
        </p:nvSpPr>
        <p:spPr bwMode="auto">
          <a:xfrm>
            <a:off x="569913" y="3886200"/>
            <a:ext cx="48516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Τότε υπάρχουν θετικές </a:t>
            </a:r>
            <a:r>
              <a:rPr lang="el-GR" dirty="0" smtClean="0"/>
              <a:t>σταθερές</a:t>
            </a:r>
            <a:r>
              <a:rPr lang="en-US" dirty="0" smtClean="0"/>
              <a:t>      </a:t>
            </a:r>
            <a:r>
              <a:rPr lang="el-GR" dirty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με</a:t>
            </a:r>
            <a:endParaRPr lang="el-GR" dirty="0"/>
          </a:p>
        </p:txBody>
      </p:sp>
      <p:pic>
        <p:nvPicPr>
          <p:cNvPr id="475190" name="Picture 5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902075"/>
            <a:ext cx="1189038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5180" name="Rectangle 44"/>
          <p:cNvSpPr>
            <a:spLocks noChangeArrowheads="1"/>
          </p:cNvSpPr>
          <p:nvPr/>
        </p:nvSpPr>
        <p:spPr bwMode="auto">
          <a:xfrm>
            <a:off x="6632900" y="3900488"/>
            <a:ext cx="19227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            .</a:t>
            </a:r>
            <a:endParaRPr lang="el-GR" dirty="0"/>
          </a:p>
        </p:txBody>
      </p:sp>
      <p:sp>
        <p:nvSpPr>
          <p:cNvPr id="475181" name="Text Box 45"/>
          <p:cNvSpPr txBox="1">
            <a:spLocks noChangeArrowheads="1"/>
          </p:cNvSpPr>
          <p:nvPr/>
        </p:nvSpPr>
        <p:spPr bwMode="auto">
          <a:xfrm>
            <a:off x="593725" y="4365625"/>
            <a:ext cx="9636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Δηλαδή</a:t>
            </a:r>
          </a:p>
        </p:txBody>
      </p:sp>
      <p:pic>
        <p:nvPicPr>
          <p:cNvPr id="475191" name="Picture 5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0" y="4479925"/>
            <a:ext cx="831850" cy="22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5184" name="Rectangle 48"/>
          <p:cNvSpPr>
            <a:spLocks noChangeArrowheads="1"/>
          </p:cNvSpPr>
          <p:nvPr/>
        </p:nvSpPr>
        <p:spPr bwMode="auto">
          <a:xfrm>
            <a:off x="2441575" y="4343400"/>
            <a:ext cx="19868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            .</a:t>
            </a:r>
            <a:endParaRPr lang="el-GR" dirty="0"/>
          </a:p>
        </p:txBody>
      </p:sp>
      <p:sp>
        <p:nvSpPr>
          <p:cNvPr id="475185" name="Text Box 49"/>
          <p:cNvSpPr txBox="1">
            <a:spLocks noChangeArrowheads="1"/>
          </p:cNvSpPr>
          <p:nvPr/>
        </p:nvSpPr>
        <p:spPr bwMode="auto">
          <a:xfrm>
            <a:off x="609600" y="4876800"/>
            <a:ext cx="37864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Αυτό είναι αδύνατο για </a:t>
            </a:r>
            <a:r>
              <a:rPr lang="el-GR" dirty="0" smtClean="0"/>
              <a:t>σταθερό</a:t>
            </a:r>
            <a:r>
              <a:rPr lang="en-US" dirty="0" smtClean="0"/>
              <a:t>     .</a:t>
            </a:r>
            <a:endParaRPr lang="el-GR" dirty="0"/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Picture 3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308" y="4012692"/>
            <a:ext cx="202692" cy="178308"/>
          </a:xfrm>
          <a:prstGeom prst="rect">
            <a:avLst/>
          </a:prstGeom>
          <a:noFill/>
        </p:spPr>
      </p:pic>
      <p:pic>
        <p:nvPicPr>
          <p:cNvPr id="31" name="3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012693"/>
            <a:ext cx="278891" cy="178307"/>
          </a:xfrm>
          <a:prstGeom prst="rect">
            <a:avLst/>
          </a:prstGeom>
          <a:noFill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1387" y="39624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3" name="32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0387" y="4420017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5003292"/>
            <a:ext cx="202692" cy="178308"/>
          </a:xfrm>
          <a:prstGeom prst="rect">
            <a:avLst/>
          </a:prstGeom>
          <a:noFill/>
        </p:spPr>
      </p:pic>
      <p:pic>
        <p:nvPicPr>
          <p:cNvPr id="29" name="Picture 36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6" name="35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37" name="36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Ανάλυση αλγορίθμων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978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19200" y="4299466"/>
            <a:ext cx="26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Ανάλυση της απόδοσης</a:t>
            </a:r>
            <a:endParaRPr lang="el-GR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5400" y="4867870"/>
            <a:ext cx="40386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l-GR" dirty="0" smtClean="0"/>
              <a:t>Θεωρητική ανάλυση</a:t>
            </a:r>
            <a:endParaRPr lang="el-GR" dirty="0"/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</a:t>
            </a:r>
            <a:r>
              <a:rPr lang="el-GR" dirty="0" smtClean="0"/>
              <a:t>Πειραματική ανάλυση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18362" y="3733800"/>
            <a:ext cx="3697038" cy="92333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Πότε μπορούμε να είμαστε </a:t>
            </a:r>
            <a:endParaRPr lang="el-GR" dirty="0" smtClean="0"/>
          </a:p>
          <a:p>
            <a:r>
              <a:rPr lang="el-GR" dirty="0" smtClean="0"/>
              <a:t>ευχαριστημένοι από την απόδοση </a:t>
            </a:r>
          </a:p>
          <a:p>
            <a:r>
              <a:rPr lang="el-GR" dirty="0" smtClean="0"/>
              <a:t>ενός </a:t>
            </a:r>
            <a:r>
              <a:rPr lang="el-GR" dirty="0"/>
              <a:t>αλγόριθμου</a:t>
            </a:r>
            <a:r>
              <a:rPr lang="en-US" dirty="0"/>
              <a:t>;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19200" y="1295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Παράμετροι απόδοσης ενός αλγόριθμου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5400" y="1905000"/>
            <a:ext cx="52578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Χρόνος εκτέλεσης</a:t>
            </a:r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Απαιτούμενοι πόροι, π.χ. μνήμη, </a:t>
            </a:r>
            <a:r>
              <a:rPr lang="el-GR" dirty="0" smtClean="0"/>
              <a:t>επικοινωνία </a:t>
            </a:r>
          </a:p>
          <a:p>
            <a:pPr algn="l"/>
            <a:r>
              <a:rPr lang="el-GR" dirty="0" smtClean="0"/>
              <a:t>   (π.χ. σε κατανεμημένα συστήματα)</a:t>
            </a:r>
            <a:endParaRPr lang="el-GR" dirty="0"/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Προσπάθεια υλοποίησης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87630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static public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countTriples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[] a,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N){</a:t>
            </a:r>
            <a:endParaRPr lang="el-GR" b="1" dirty="0" smtClean="0">
              <a:latin typeface="Courier New" pitchFamily="49" charset="0"/>
            </a:endParaRPr>
          </a:p>
          <a:p>
            <a:pPr algn="l"/>
            <a:r>
              <a:rPr lang="el-GR" b="1" dirty="0" smtClean="0">
                <a:latin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count=0;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=0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&lt;N;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	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j=i+1; j&lt;N; j++)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		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k=j+1; k&lt;N; k++)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			if ( a[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]+a[j]+a[k] == 0) count++;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return count;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}  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04088" y="4495800"/>
            <a:ext cx="412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Δοκιμάζει όλες τις τριάδες               με</a:t>
            </a:r>
            <a:endParaRPr lang="el-GR" dirty="0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572000"/>
            <a:ext cx="583694" cy="254508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95821" y="4572000"/>
            <a:ext cx="2462179" cy="254288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228600" y="990600"/>
            <a:ext cx="8686800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 Η παρακάτω συνάρτηση εξετάζει τον πίνακα   </a:t>
            </a:r>
            <a:r>
              <a:rPr lang="en-US" b="1" dirty="0" smtClean="0">
                <a:latin typeface="Courier New" pitchFamily="49" charset="0"/>
              </a:rPr>
              <a:t>a</a:t>
            </a:r>
            <a:r>
              <a:rPr lang="el-GR" dirty="0" smtClean="0"/>
              <a:t>   με   </a:t>
            </a:r>
            <a:r>
              <a:rPr lang="el-GR" b="1" dirty="0" smtClean="0">
                <a:latin typeface="Courier New" pitchFamily="49" charset="0"/>
              </a:rPr>
              <a:t>Ν</a:t>
            </a:r>
            <a:r>
              <a:rPr lang="el-GR" dirty="0" smtClean="0"/>
              <a:t>   ακέραιους </a:t>
            </a:r>
          </a:p>
          <a:p>
            <a:pPr algn="l">
              <a:lnSpc>
                <a:spcPts val="3000"/>
              </a:lnSpc>
            </a:pPr>
            <a:r>
              <a:rPr lang="el-GR" dirty="0" smtClean="0"/>
              <a:t>                      και βρίσκει πόσες τριάδες δίνουν άθροισμα μηδέν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04088" y="4495800"/>
            <a:ext cx="412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Δοκιμάζει όλες τις τριάδες               με</a:t>
            </a:r>
            <a:endParaRPr lang="el-GR" dirty="0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572000"/>
            <a:ext cx="583694" cy="254508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95821" y="4572000"/>
            <a:ext cx="2462179" cy="254288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3131" y="5105400"/>
            <a:ext cx="3351048" cy="635177"/>
          </a:xfrm>
          <a:prstGeom prst="rect">
            <a:avLst/>
          </a:prstGeom>
          <a:noFill/>
          <a:ln/>
          <a:effectLst/>
        </p:spPr>
      </p:pic>
      <p:sp>
        <p:nvSpPr>
          <p:cNvPr id="47" name="46 - Ορθογώνιο"/>
          <p:cNvSpPr/>
          <p:nvPr/>
        </p:nvSpPr>
        <p:spPr>
          <a:xfrm>
            <a:off x="4248331" y="5257800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τριάδες</a:t>
            </a:r>
            <a:endParaRPr lang="el-GR" dirty="0"/>
          </a:p>
        </p:txBody>
      </p:sp>
      <p:pic>
        <p:nvPicPr>
          <p:cNvPr id="49" name="4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3131" y="6019800"/>
            <a:ext cx="1040350" cy="330535"/>
          </a:xfrm>
          <a:prstGeom prst="rect">
            <a:avLst/>
          </a:prstGeom>
          <a:noFill/>
          <a:ln/>
          <a:effectLst/>
        </p:spPr>
      </p:pic>
      <p:sp>
        <p:nvSpPr>
          <p:cNvPr id="50" name="49 - Ορθογώνιο"/>
          <p:cNvSpPr/>
          <p:nvPr/>
        </p:nvSpPr>
        <p:spPr>
          <a:xfrm>
            <a:off x="1865295" y="601980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χρόνος εκτέλεσης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28600" y="990600"/>
            <a:ext cx="8686800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 Η παρακάτω συνάρτηση εξετάζει τον πίνακα   </a:t>
            </a:r>
            <a:r>
              <a:rPr lang="en-US" b="1" dirty="0" smtClean="0">
                <a:latin typeface="Courier New" pitchFamily="49" charset="0"/>
              </a:rPr>
              <a:t>a</a:t>
            </a:r>
            <a:r>
              <a:rPr lang="el-GR" dirty="0" smtClean="0"/>
              <a:t>   με   </a:t>
            </a:r>
            <a:r>
              <a:rPr lang="el-GR" b="1" dirty="0" smtClean="0">
                <a:latin typeface="Courier New" pitchFamily="49" charset="0"/>
              </a:rPr>
              <a:t>Ν</a:t>
            </a:r>
            <a:r>
              <a:rPr lang="el-GR" dirty="0" smtClean="0"/>
              <a:t>   ακέραιους </a:t>
            </a:r>
          </a:p>
          <a:p>
            <a:pPr algn="l">
              <a:lnSpc>
                <a:spcPts val="3000"/>
              </a:lnSpc>
            </a:pPr>
            <a:r>
              <a:rPr lang="el-GR" dirty="0" smtClean="0"/>
              <a:t>                      και βρίσκει πόσες τριάδες δίνουν άθροισμα μηδέν</a:t>
            </a:r>
            <a:endParaRPr lang="el-GR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87630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static public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countTriples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[] a,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N){</a:t>
            </a:r>
            <a:endParaRPr lang="el-GR" b="1" dirty="0" smtClean="0">
              <a:latin typeface="Courier New" pitchFamily="49" charset="0"/>
            </a:endParaRPr>
          </a:p>
          <a:p>
            <a:pPr algn="l"/>
            <a:r>
              <a:rPr lang="el-GR" b="1" dirty="0" smtClean="0">
                <a:latin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count=0;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=0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&lt;N;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	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j=i+1; j&lt;N; j++)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		for 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k=j+1; k&lt;N; k++)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			if ( a[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]+a[j]+a[k] == 0) count++;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return count;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}  </a:t>
            </a:r>
            <a:endParaRPr lang="en-US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pic>
        <p:nvPicPr>
          <p:cNvPr id="477210" name="Picture 2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1676400"/>
            <a:ext cx="17287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11" name="Picture 2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09800"/>
            <a:ext cx="18923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03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άνω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6519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l-GR" dirty="0" smtClean="0"/>
              <a:t>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 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sp>
        <p:nvSpPr>
          <p:cNvPr id="477192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7193" name="Freeform 9"/>
          <p:cNvSpPr>
            <a:spLocks/>
          </p:cNvSpPr>
          <p:nvPr/>
        </p:nvSpPr>
        <p:spPr bwMode="auto">
          <a:xfrm>
            <a:off x="1143000" y="2971800"/>
            <a:ext cx="5308600" cy="26543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576" y="1392"/>
              </a:cxn>
              <a:cxn ang="0">
                <a:pos x="1008" y="1584"/>
              </a:cxn>
              <a:cxn ang="0">
                <a:pos x="1680" y="864"/>
              </a:cxn>
              <a:cxn ang="0">
                <a:pos x="1968" y="960"/>
              </a:cxn>
              <a:cxn ang="0">
                <a:pos x="3120" y="192"/>
              </a:cxn>
              <a:cxn ang="0">
                <a:pos x="3312" y="0"/>
              </a:cxn>
            </a:cxnLst>
            <a:rect l="0" t="0" r="r" b="b"/>
            <a:pathLst>
              <a:path w="3344" h="1672">
                <a:moveTo>
                  <a:pt x="0" y="1536"/>
                </a:moveTo>
                <a:cubicBezTo>
                  <a:pt x="204" y="1460"/>
                  <a:pt x="408" y="1384"/>
                  <a:pt x="576" y="1392"/>
                </a:cubicBezTo>
                <a:cubicBezTo>
                  <a:pt x="744" y="1400"/>
                  <a:pt x="824" y="1672"/>
                  <a:pt x="1008" y="1584"/>
                </a:cubicBezTo>
                <a:cubicBezTo>
                  <a:pt x="1192" y="1496"/>
                  <a:pt x="1520" y="968"/>
                  <a:pt x="1680" y="864"/>
                </a:cubicBezTo>
                <a:cubicBezTo>
                  <a:pt x="1840" y="760"/>
                  <a:pt x="1728" y="1072"/>
                  <a:pt x="1968" y="960"/>
                </a:cubicBezTo>
                <a:cubicBezTo>
                  <a:pt x="2208" y="848"/>
                  <a:pt x="2896" y="352"/>
                  <a:pt x="3120" y="192"/>
                </a:cubicBezTo>
                <a:cubicBezTo>
                  <a:pt x="3344" y="32"/>
                  <a:pt x="3328" y="16"/>
                  <a:pt x="331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7194" name="Line 10"/>
          <p:cNvSpPr>
            <a:spLocks noChangeShapeType="1"/>
          </p:cNvSpPr>
          <p:nvPr/>
        </p:nvSpPr>
        <p:spPr bwMode="auto">
          <a:xfrm flipV="1">
            <a:off x="1066800" y="2590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7195" name="Line 11"/>
          <p:cNvSpPr>
            <a:spLocks noChangeShapeType="1"/>
          </p:cNvSpPr>
          <p:nvPr/>
        </p:nvSpPr>
        <p:spPr bwMode="auto">
          <a:xfrm flipV="1">
            <a:off x="1066800" y="5867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77215" name="Picture 3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400" y="2895600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14" name="Picture 3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6525" y="2743200"/>
            <a:ext cx="5873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7212" name="Picture 2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930900"/>
            <a:ext cx="188912" cy="13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202" name="Line 18"/>
          <p:cNvSpPr>
            <a:spLocks noChangeShapeType="1"/>
          </p:cNvSpPr>
          <p:nvPr/>
        </p:nvSpPr>
        <p:spPr bwMode="auto">
          <a:xfrm>
            <a:off x="4038600" y="4495800"/>
            <a:ext cx="0" cy="13716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77213" name="Picture 2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775" y="5930900"/>
            <a:ext cx="28257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7208" name="Freeform 24"/>
          <p:cNvSpPr>
            <a:spLocks/>
          </p:cNvSpPr>
          <p:nvPr/>
        </p:nvSpPr>
        <p:spPr bwMode="auto">
          <a:xfrm>
            <a:off x="1066800" y="2971800"/>
            <a:ext cx="49530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48" y="1392"/>
              </a:cxn>
              <a:cxn ang="0">
                <a:pos x="3120" y="0"/>
              </a:cxn>
            </a:cxnLst>
            <a:rect l="0" t="0" r="r" b="b"/>
            <a:pathLst>
              <a:path w="3120" h="1776">
                <a:moveTo>
                  <a:pt x="0" y="1776"/>
                </a:moveTo>
                <a:cubicBezTo>
                  <a:pt x="364" y="1732"/>
                  <a:pt x="728" y="1688"/>
                  <a:pt x="1248" y="1392"/>
                </a:cubicBezTo>
                <a:cubicBezTo>
                  <a:pt x="1768" y="1096"/>
                  <a:pt x="2444" y="548"/>
                  <a:pt x="3120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2" name="2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752601"/>
            <a:ext cx="278891" cy="178307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03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άνω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8217" name="Freeform 9"/>
          <p:cNvSpPr>
            <a:spLocks/>
          </p:cNvSpPr>
          <p:nvPr/>
        </p:nvSpPr>
        <p:spPr bwMode="auto">
          <a:xfrm>
            <a:off x="1143000" y="2971800"/>
            <a:ext cx="5308600" cy="26543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576" y="1392"/>
              </a:cxn>
              <a:cxn ang="0">
                <a:pos x="1008" y="1584"/>
              </a:cxn>
              <a:cxn ang="0">
                <a:pos x="1680" y="864"/>
              </a:cxn>
              <a:cxn ang="0">
                <a:pos x="1968" y="960"/>
              </a:cxn>
              <a:cxn ang="0">
                <a:pos x="3120" y="192"/>
              </a:cxn>
              <a:cxn ang="0">
                <a:pos x="3312" y="0"/>
              </a:cxn>
            </a:cxnLst>
            <a:rect l="0" t="0" r="r" b="b"/>
            <a:pathLst>
              <a:path w="3344" h="1672">
                <a:moveTo>
                  <a:pt x="0" y="1536"/>
                </a:moveTo>
                <a:cubicBezTo>
                  <a:pt x="204" y="1460"/>
                  <a:pt x="408" y="1384"/>
                  <a:pt x="576" y="1392"/>
                </a:cubicBezTo>
                <a:cubicBezTo>
                  <a:pt x="744" y="1400"/>
                  <a:pt x="824" y="1672"/>
                  <a:pt x="1008" y="1584"/>
                </a:cubicBezTo>
                <a:cubicBezTo>
                  <a:pt x="1192" y="1496"/>
                  <a:pt x="1520" y="968"/>
                  <a:pt x="1680" y="864"/>
                </a:cubicBezTo>
                <a:cubicBezTo>
                  <a:pt x="1840" y="760"/>
                  <a:pt x="1728" y="1072"/>
                  <a:pt x="1968" y="960"/>
                </a:cubicBezTo>
                <a:cubicBezTo>
                  <a:pt x="2208" y="848"/>
                  <a:pt x="2896" y="352"/>
                  <a:pt x="3120" y="192"/>
                </a:cubicBezTo>
                <a:cubicBezTo>
                  <a:pt x="3344" y="32"/>
                  <a:pt x="3328" y="16"/>
                  <a:pt x="331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18" name="Line 10"/>
          <p:cNvSpPr>
            <a:spLocks noChangeShapeType="1"/>
          </p:cNvSpPr>
          <p:nvPr/>
        </p:nvSpPr>
        <p:spPr bwMode="auto">
          <a:xfrm flipV="1">
            <a:off x="1066800" y="2590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19" name="Line 11"/>
          <p:cNvSpPr>
            <a:spLocks noChangeShapeType="1"/>
          </p:cNvSpPr>
          <p:nvPr/>
        </p:nvSpPr>
        <p:spPr bwMode="auto">
          <a:xfrm flipV="1">
            <a:off x="1066800" y="5867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78232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400" y="2895600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8231" name="Picture 2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6525" y="2743200"/>
            <a:ext cx="5873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4038600" y="4495800"/>
            <a:ext cx="0" cy="13716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25" name="Freeform 17"/>
          <p:cNvSpPr>
            <a:spLocks/>
          </p:cNvSpPr>
          <p:nvPr/>
        </p:nvSpPr>
        <p:spPr bwMode="auto">
          <a:xfrm>
            <a:off x="1066800" y="2971800"/>
            <a:ext cx="49530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48" y="1392"/>
              </a:cxn>
              <a:cxn ang="0">
                <a:pos x="3120" y="0"/>
              </a:cxn>
            </a:cxnLst>
            <a:rect l="0" t="0" r="r" b="b"/>
            <a:pathLst>
              <a:path w="3120" h="1776">
                <a:moveTo>
                  <a:pt x="0" y="1776"/>
                </a:moveTo>
                <a:cubicBezTo>
                  <a:pt x="364" y="1732"/>
                  <a:pt x="728" y="1688"/>
                  <a:pt x="1248" y="1392"/>
                </a:cubicBezTo>
                <a:cubicBezTo>
                  <a:pt x="1768" y="1096"/>
                  <a:pt x="2444" y="548"/>
                  <a:pt x="3120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8226" name="Text Box 18"/>
          <p:cNvSpPr txBox="1">
            <a:spLocks noChangeArrowheads="1"/>
          </p:cNvSpPr>
          <p:nvPr/>
        </p:nvSpPr>
        <p:spPr bwMode="auto">
          <a:xfrm>
            <a:off x="5410200" y="4050268"/>
            <a:ext cx="1326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Π.χ., </a:t>
            </a:r>
            <a:r>
              <a:rPr lang="el-GR" dirty="0" smtClean="0"/>
              <a:t>ισχύει</a:t>
            </a:r>
            <a:endParaRPr lang="el-GR" dirty="0"/>
          </a:p>
        </p:txBody>
      </p:sp>
      <p:pic>
        <p:nvPicPr>
          <p:cNvPr id="478233" name="Picture 2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056063"/>
            <a:ext cx="1873250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8240" name="Picture 3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930900"/>
            <a:ext cx="188912" cy="13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8241" name="Picture 3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775" y="5930900"/>
            <a:ext cx="28257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" name="Picture 2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09800"/>
            <a:ext cx="18923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1676400"/>
            <a:ext cx="17287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6519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l-GR" dirty="0" smtClean="0"/>
              <a:t>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 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1" name="3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752601"/>
            <a:ext cx="278891" cy="1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03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άνω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79241" name="Freeform 9"/>
          <p:cNvSpPr>
            <a:spLocks/>
          </p:cNvSpPr>
          <p:nvPr/>
        </p:nvSpPr>
        <p:spPr bwMode="auto">
          <a:xfrm>
            <a:off x="1143000" y="2971800"/>
            <a:ext cx="5308600" cy="26543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576" y="1392"/>
              </a:cxn>
              <a:cxn ang="0">
                <a:pos x="1008" y="1584"/>
              </a:cxn>
              <a:cxn ang="0">
                <a:pos x="1680" y="864"/>
              </a:cxn>
              <a:cxn ang="0">
                <a:pos x="1968" y="960"/>
              </a:cxn>
              <a:cxn ang="0">
                <a:pos x="3120" y="192"/>
              </a:cxn>
              <a:cxn ang="0">
                <a:pos x="3312" y="0"/>
              </a:cxn>
            </a:cxnLst>
            <a:rect l="0" t="0" r="r" b="b"/>
            <a:pathLst>
              <a:path w="3344" h="1672">
                <a:moveTo>
                  <a:pt x="0" y="1536"/>
                </a:moveTo>
                <a:cubicBezTo>
                  <a:pt x="204" y="1460"/>
                  <a:pt x="408" y="1384"/>
                  <a:pt x="576" y="1392"/>
                </a:cubicBezTo>
                <a:cubicBezTo>
                  <a:pt x="744" y="1400"/>
                  <a:pt x="824" y="1672"/>
                  <a:pt x="1008" y="1584"/>
                </a:cubicBezTo>
                <a:cubicBezTo>
                  <a:pt x="1192" y="1496"/>
                  <a:pt x="1520" y="968"/>
                  <a:pt x="1680" y="864"/>
                </a:cubicBezTo>
                <a:cubicBezTo>
                  <a:pt x="1840" y="760"/>
                  <a:pt x="1728" y="1072"/>
                  <a:pt x="1968" y="960"/>
                </a:cubicBezTo>
                <a:cubicBezTo>
                  <a:pt x="2208" y="848"/>
                  <a:pt x="2896" y="352"/>
                  <a:pt x="3120" y="192"/>
                </a:cubicBezTo>
                <a:cubicBezTo>
                  <a:pt x="3344" y="32"/>
                  <a:pt x="3328" y="16"/>
                  <a:pt x="331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9242" name="Line 10"/>
          <p:cNvSpPr>
            <a:spLocks noChangeShapeType="1"/>
          </p:cNvSpPr>
          <p:nvPr/>
        </p:nvSpPr>
        <p:spPr bwMode="auto">
          <a:xfrm flipV="1">
            <a:off x="1066800" y="2590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9243" name="Line 11"/>
          <p:cNvSpPr>
            <a:spLocks noChangeShapeType="1"/>
          </p:cNvSpPr>
          <p:nvPr/>
        </p:nvSpPr>
        <p:spPr bwMode="auto">
          <a:xfrm flipV="1">
            <a:off x="1066800" y="5867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4038600" y="4495800"/>
            <a:ext cx="0" cy="13716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9249" name="Freeform 17"/>
          <p:cNvSpPr>
            <a:spLocks/>
          </p:cNvSpPr>
          <p:nvPr/>
        </p:nvSpPr>
        <p:spPr bwMode="auto">
          <a:xfrm>
            <a:off x="1066800" y="2971800"/>
            <a:ext cx="49530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48" y="1392"/>
              </a:cxn>
              <a:cxn ang="0">
                <a:pos x="3120" y="0"/>
              </a:cxn>
            </a:cxnLst>
            <a:rect l="0" t="0" r="r" b="b"/>
            <a:pathLst>
              <a:path w="3120" h="1776">
                <a:moveTo>
                  <a:pt x="0" y="1776"/>
                </a:moveTo>
                <a:cubicBezTo>
                  <a:pt x="364" y="1732"/>
                  <a:pt x="728" y="1688"/>
                  <a:pt x="1248" y="1392"/>
                </a:cubicBezTo>
                <a:cubicBezTo>
                  <a:pt x="1768" y="1096"/>
                  <a:pt x="2444" y="548"/>
                  <a:pt x="3120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79255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738" y="5257800"/>
            <a:ext cx="42084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4632325" y="4837113"/>
            <a:ext cx="12874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Προφανώς</a:t>
            </a:r>
          </a:p>
        </p:txBody>
      </p:sp>
      <p:pic>
        <p:nvPicPr>
          <p:cNvPr id="479258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400" y="2895600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9259" name="Picture 2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6525" y="2743200"/>
            <a:ext cx="5873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9265" name="Picture 3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930900"/>
            <a:ext cx="188912" cy="13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79266" name="Picture 3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4775" y="5930900"/>
            <a:ext cx="28257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410200" y="4050268"/>
            <a:ext cx="1326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Π.χ., </a:t>
            </a:r>
            <a:r>
              <a:rPr lang="el-GR" dirty="0" smtClean="0"/>
              <a:t>ισχύει</a:t>
            </a:r>
            <a:endParaRPr lang="el-GR" dirty="0"/>
          </a:p>
        </p:txBody>
      </p:sp>
      <p:pic>
        <p:nvPicPr>
          <p:cNvPr id="25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056063"/>
            <a:ext cx="1873250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" name="Picture 2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09800"/>
            <a:ext cx="18923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26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1676400"/>
            <a:ext cx="17287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6519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l-GR" dirty="0" smtClean="0"/>
              <a:t>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 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752601"/>
            <a:ext cx="278891" cy="17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03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άνω φράγμα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27" name="Picture 2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09800"/>
            <a:ext cx="18923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2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1676400"/>
            <a:ext cx="17287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6519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l-GR" dirty="0" smtClean="0"/>
              <a:t>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 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752601"/>
            <a:ext cx="278891" cy="178307"/>
          </a:xfrm>
          <a:prstGeom prst="rect">
            <a:avLst/>
          </a:prstGeom>
          <a:noFill/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7375" y="3160713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28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22625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" name="Picture 3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24212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8" name="Picture 3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854" y="3703637"/>
            <a:ext cx="1125538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994154" y="3810000"/>
            <a:ext cx="40982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και </a:t>
            </a:r>
            <a:r>
              <a:rPr lang="el-GR" dirty="0"/>
              <a:t>έχει </a:t>
            </a:r>
            <a:r>
              <a:rPr lang="el-GR" dirty="0" smtClean="0"/>
              <a:t>τιμή</a:t>
            </a:r>
            <a:r>
              <a:rPr lang="en-US" dirty="0" smtClean="0"/>
              <a:t>           </a:t>
            </a:r>
            <a:r>
              <a:rPr lang="el-GR" dirty="0" smtClean="0"/>
              <a:t>για κάποια σταθερά</a:t>
            </a:r>
            <a:endParaRPr lang="en-US" dirty="0"/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609600" y="4572000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44" name="4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1954" y="3886200"/>
            <a:ext cx="381000" cy="228600"/>
          </a:xfrm>
          <a:prstGeom prst="rect">
            <a:avLst/>
          </a:prstGeom>
          <a:noFill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908" y="39624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114" y="4649787"/>
            <a:ext cx="1702311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03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άνω φράγμα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27" name="Picture 2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09800"/>
            <a:ext cx="18923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2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1676400"/>
            <a:ext cx="17287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6519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l-GR" dirty="0" smtClean="0"/>
              <a:t>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 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752601"/>
            <a:ext cx="278891" cy="178307"/>
          </a:xfrm>
          <a:prstGeom prst="rect">
            <a:avLst/>
          </a:prstGeom>
          <a:noFill/>
        </p:spPr>
      </p:pic>
      <p:sp>
        <p:nvSpPr>
          <p:cNvPr id="22" name="21 - TextBox"/>
          <p:cNvSpPr txBox="1"/>
          <p:nvPr/>
        </p:nvSpPr>
        <p:spPr>
          <a:xfrm>
            <a:off x="609600" y="542186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5486400"/>
            <a:ext cx="2641098" cy="304800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6096000"/>
            <a:ext cx="2769113" cy="583694"/>
          </a:xfrm>
          <a:prstGeom prst="rect">
            <a:avLst/>
          </a:prstGeom>
          <a:noFill/>
        </p:spPr>
      </p:pic>
      <p:sp>
        <p:nvSpPr>
          <p:cNvPr id="45" name="44 - TextBox"/>
          <p:cNvSpPr txBox="1"/>
          <p:nvPr/>
        </p:nvSpPr>
        <p:spPr>
          <a:xfrm>
            <a:off x="2057400" y="61838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επειδή</a:t>
            </a:r>
            <a:endParaRPr lang="el-GR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87375" y="3160713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37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22625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" name="Picture 3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24212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" name="Picture 3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854" y="3703637"/>
            <a:ext cx="1125538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1994154" y="3810000"/>
            <a:ext cx="40982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και </a:t>
            </a:r>
            <a:r>
              <a:rPr lang="el-GR" dirty="0"/>
              <a:t>έχει </a:t>
            </a:r>
            <a:r>
              <a:rPr lang="el-GR" dirty="0" smtClean="0"/>
              <a:t>τιμή</a:t>
            </a:r>
            <a:r>
              <a:rPr lang="en-US" dirty="0" smtClean="0"/>
              <a:t>           </a:t>
            </a:r>
            <a:r>
              <a:rPr lang="el-GR" dirty="0" smtClean="0"/>
              <a:t>για κάποια σταθερά</a:t>
            </a:r>
            <a:endParaRPr lang="en-US" dirty="0"/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609600" y="4572000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1954" y="3886200"/>
            <a:ext cx="381000" cy="228600"/>
          </a:xfrm>
          <a:prstGeom prst="rect">
            <a:avLst/>
          </a:prstGeom>
          <a:noFill/>
        </p:spPr>
      </p:pic>
      <p:pic>
        <p:nvPicPr>
          <p:cNvPr id="51" name="5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908" y="39624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114" y="4649787"/>
            <a:ext cx="1702311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03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άνω φράγμα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27" name="Picture 2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7950" y="2209800"/>
            <a:ext cx="18923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3" name="Picture 2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1676400"/>
            <a:ext cx="17287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6519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l-GR" dirty="0" smtClean="0"/>
              <a:t>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 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752601"/>
            <a:ext cx="278891" cy="178307"/>
          </a:xfrm>
          <a:prstGeom prst="rect">
            <a:avLst/>
          </a:prstGeom>
          <a:noFill/>
        </p:spPr>
      </p:pic>
      <p:sp>
        <p:nvSpPr>
          <p:cNvPr id="22" name="21 - TextBox"/>
          <p:cNvSpPr txBox="1"/>
          <p:nvPr/>
        </p:nvSpPr>
        <p:spPr>
          <a:xfrm>
            <a:off x="609600" y="542186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2906" y="5409968"/>
            <a:ext cx="1600894" cy="533632"/>
          </a:xfrm>
          <a:prstGeom prst="rect">
            <a:avLst/>
          </a:prstGeom>
          <a:noFill/>
          <a:ln/>
          <a:effectLst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21516" y="6019800"/>
            <a:ext cx="1703139" cy="609898"/>
          </a:xfrm>
          <a:prstGeom prst="rect">
            <a:avLst/>
          </a:prstGeom>
          <a:noFill/>
          <a:ln/>
          <a:effectLst/>
        </p:spPr>
      </p:pic>
      <p:sp>
        <p:nvSpPr>
          <p:cNvPr id="45" name="44 - TextBox"/>
          <p:cNvSpPr txBox="1"/>
          <p:nvPr/>
        </p:nvSpPr>
        <p:spPr>
          <a:xfrm>
            <a:off x="2057400" y="61838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επειδή</a:t>
            </a:r>
            <a:endParaRPr lang="el-GR" dirty="0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87375" y="3160713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54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22625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5" name="Picture 3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24212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6" name="Picture 3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854" y="3703637"/>
            <a:ext cx="1125538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94154" y="3810000"/>
            <a:ext cx="40982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και </a:t>
            </a:r>
            <a:r>
              <a:rPr lang="el-GR" dirty="0"/>
              <a:t>έχει </a:t>
            </a:r>
            <a:r>
              <a:rPr lang="el-GR" dirty="0" smtClean="0"/>
              <a:t>τιμή</a:t>
            </a:r>
            <a:r>
              <a:rPr lang="en-US" dirty="0" smtClean="0"/>
              <a:t>           </a:t>
            </a:r>
            <a:r>
              <a:rPr lang="el-GR" dirty="0" smtClean="0"/>
              <a:t>για κάποια σταθερά</a:t>
            </a:r>
            <a:endParaRPr lang="en-US" dirty="0"/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>
            <a:off x="609600" y="4572000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1954" y="3886200"/>
            <a:ext cx="381000" cy="228600"/>
          </a:xfrm>
          <a:prstGeom prst="rect">
            <a:avLst/>
          </a:prstGeom>
          <a:noFill/>
        </p:spPr>
      </p:pic>
      <p:pic>
        <p:nvPicPr>
          <p:cNvPr id="60" name="5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908" y="39624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114" y="4649787"/>
            <a:ext cx="1702311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Ω</a:t>
            </a:r>
            <a:endParaRPr lang="en-US"/>
          </a:p>
        </p:txBody>
      </p:sp>
      <p:pic>
        <p:nvPicPr>
          <p:cNvPr id="480292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325" y="1676400"/>
            <a:ext cx="16906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0291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38" y="2209800"/>
            <a:ext cx="18875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9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κάτω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80265" name="Freeform 9"/>
          <p:cNvSpPr>
            <a:spLocks/>
          </p:cNvSpPr>
          <p:nvPr/>
        </p:nvSpPr>
        <p:spPr bwMode="auto">
          <a:xfrm>
            <a:off x="1143000" y="2971800"/>
            <a:ext cx="5308600" cy="26543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576" y="1392"/>
              </a:cxn>
              <a:cxn ang="0">
                <a:pos x="1008" y="1584"/>
              </a:cxn>
              <a:cxn ang="0">
                <a:pos x="1680" y="864"/>
              </a:cxn>
              <a:cxn ang="0">
                <a:pos x="1968" y="960"/>
              </a:cxn>
              <a:cxn ang="0">
                <a:pos x="3120" y="192"/>
              </a:cxn>
              <a:cxn ang="0">
                <a:pos x="3312" y="0"/>
              </a:cxn>
            </a:cxnLst>
            <a:rect l="0" t="0" r="r" b="b"/>
            <a:pathLst>
              <a:path w="3344" h="1672">
                <a:moveTo>
                  <a:pt x="0" y="1536"/>
                </a:moveTo>
                <a:cubicBezTo>
                  <a:pt x="204" y="1460"/>
                  <a:pt x="408" y="1384"/>
                  <a:pt x="576" y="1392"/>
                </a:cubicBezTo>
                <a:cubicBezTo>
                  <a:pt x="744" y="1400"/>
                  <a:pt x="824" y="1672"/>
                  <a:pt x="1008" y="1584"/>
                </a:cubicBezTo>
                <a:cubicBezTo>
                  <a:pt x="1192" y="1496"/>
                  <a:pt x="1520" y="968"/>
                  <a:pt x="1680" y="864"/>
                </a:cubicBezTo>
                <a:cubicBezTo>
                  <a:pt x="1840" y="760"/>
                  <a:pt x="1728" y="1072"/>
                  <a:pt x="1968" y="960"/>
                </a:cubicBezTo>
                <a:cubicBezTo>
                  <a:pt x="2208" y="848"/>
                  <a:pt x="2896" y="352"/>
                  <a:pt x="3120" y="192"/>
                </a:cubicBezTo>
                <a:cubicBezTo>
                  <a:pt x="3344" y="32"/>
                  <a:pt x="3328" y="16"/>
                  <a:pt x="331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0266" name="Line 10"/>
          <p:cNvSpPr>
            <a:spLocks noChangeShapeType="1"/>
          </p:cNvSpPr>
          <p:nvPr/>
        </p:nvSpPr>
        <p:spPr bwMode="auto">
          <a:xfrm flipV="1">
            <a:off x="1066800" y="2590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 flipV="1">
            <a:off x="1066800" y="5867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80290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400" y="2895600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0294" name="Picture 3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930900"/>
            <a:ext cx="188912" cy="13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5334000" y="3810000"/>
            <a:ext cx="0" cy="20574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80293" name="Picture 3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0175" y="5930900"/>
            <a:ext cx="28257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0281" name="Freeform 25"/>
          <p:cNvSpPr>
            <a:spLocks/>
          </p:cNvSpPr>
          <p:nvPr/>
        </p:nvSpPr>
        <p:spPr bwMode="auto">
          <a:xfrm>
            <a:off x="1066800" y="3505200"/>
            <a:ext cx="541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1344" y="576"/>
              </a:cxn>
              <a:cxn ang="0">
                <a:pos x="3408" y="0"/>
              </a:cxn>
            </a:cxnLst>
            <a:rect l="0" t="0" r="r" b="b"/>
            <a:pathLst>
              <a:path w="3408" h="1056">
                <a:moveTo>
                  <a:pt x="0" y="1056"/>
                </a:moveTo>
                <a:cubicBezTo>
                  <a:pt x="388" y="904"/>
                  <a:pt x="776" y="752"/>
                  <a:pt x="1344" y="576"/>
                </a:cubicBezTo>
                <a:cubicBezTo>
                  <a:pt x="1912" y="400"/>
                  <a:pt x="2660" y="200"/>
                  <a:pt x="3408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80289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352800"/>
            <a:ext cx="5873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5878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</a:t>
            </a:r>
            <a:r>
              <a:rPr lang="el-GR" dirty="0" smtClean="0"/>
              <a:t>σταθερές 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509" y="1752601"/>
            <a:ext cx="278891" cy="178307"/>
          </a:xfrm>
          <a:prstGeom prst="rect">
            <a:avLst/>
          </a:prstGeom>
          <a:noFill/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Ω</a:t>
            </a:r>
            <a:endParaRPr lang="en-US"/>
          </a:p>
        </p:txBody>
      </p:sp>
      <p:pic>
        <p:nvPicPr>
          <p:cNvPr id="480292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325" y="1676400"/>
            <a:ext cx="16906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0291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38" y="2209800"/>
            <a:ext cx="18875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9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κάτω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5878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</a:t>
            </a:r>
            <a:r>
              <a:rPr lang="el-GR" dirty="0" smtClean="0"/>
              <a:t>σταθερές 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509" y="1752601"/>
            <a:ext cx="278891" cy="178307"/>
          </a:xfrm>
          <a:prstGeom prst="rect">
            <a:avLst/>
          </a:prstGeom>
          <a:noFill/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87375" y="3160713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30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22625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" name="Picture 3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24212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1994154" y="3810000"/>
            <a:ext cx="40982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και </a:t>
            </a:r>
            <a:r>
              <a:rPr lang="el-GR" dirty="0"/>
              <a:t>έχει </a:t>
            </a:r>
            <a:r>
              <a:rPr lang="el-GR" dirty="0" smtClean="0"/>
              <a:t>τιμή</a:t>
            </a:r>
            <a:r>
              <a:rPr lang="en-US" dirty="0" smtClean="0"/>
              <a:t>           </a:t>
            </a:r>
            <a:r>
              <a:rPr lang="el-GR" dirty="0" smtClean="0"/>
              <a:t>για κάποια σταθερά</a:t>
            </a:r>
            <a:endParaRPr lang="en-US" dirty="0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09600" y="4572000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40" name="3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953" y="3886200"/>
            <a:ext cx="381000" cy="228600"/>
          </a:xfrm>
          <a:prstGeom prst="rect">
            <a:avLst/>
          </a:prstGeom>
          <a:noFill/>
          <a:ln/>
          <a:effectLst/>
        </p:spPr>
      </p:pic>
      <p:pic>
        <p:nvPicPr>
          <p:cNvPr id="42" name="41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908" y="39624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9816" y="4649787"/>
            <a:ext cx="1676907" cy="278976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07890"/>
            <a:ext cx="1117094" cy="635510"/>
          </a:xfrm>
          <a:prstGeom prst="rect">
            <a:avLst/>
          </a:prstGeom>
          <a:noFill/>
        </p:spPr>
      </p:pic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533400" y="5803900"/>
            <a:ext cx="7938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Ισχύει</a:t>
            </a:r>
            <a:endParaRPr lang="en-US" dirty="0"/>
          </a:p>
        </p:txBody>
      </p:sp>
      <p:pic>
        <p:nvPicPr>
          <p:cNvPr id="49" name="48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1295" y="5865812"/>
            <a:ext cx="4141305" cy="3052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685800" y="4038600"/>
            <a:ext cx="7924800" cy="1905000"/>
          </a:xfrm>
          <a:prstGeom prst="rect">
            <a:avLst/>
          </a:prstGeom>
          <a:solidFill>
            <a:srgbClr val="FF6600">
              <a:alpha val="9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685800" y="1600200"/>
            <a:ext cx="7924800" cy="2362200"/>
          </a:xfrm>
          <a:prstGeom prst="rect">
            <a:avLst/>
          </a:prstGeom>
          <a:solidFill>
            <a:schemeClr val="tx2">
              <a:alpha val="9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Ανάλυση αλγορίθμων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3152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800" dirty="0"/>
              <a:t>Χρόνος εκτέλεσης</a:t>
            </a:r>
            <a:r>
              <a:rPr lang="en-US" sz="1800" dirty="0"/>
              <a:t>: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7924800" cy="448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Αναμενόμενη περίπτωση</a:t>
            </a:r>
          </a:p>
          <a:p>
            <a:pPr algn="l">
              <a:buFontTx/>
              <a:buChar char="•"/>
            </a:pPr>
            <a:endParaRPr lang="el-GR" dirty="0"/>
          </a:p>
          <a:p>
            <a:pPr algn="l"/>
            <a:r>
              <a:rPr lang="el-GR" dirty="0"/>
              <a:t>	-  απαιτεί γνώση της κατανομής εισόδου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>              -  όταν η κατανομή δεν είναι γνωστή (κάτι που συμβαίνει συχνά!),  </a:t>
            </a:r>
          </a:p>
          <a:p>
            <a:pPr algn="l"/>
            <a:r>
              <a:rPr lang="el-GR" dirty="0"/>
              <a:t>                 συνήθως υποθέτουμε ομοιόμορφη κατανομή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>	-  </a:t>
            </a:r>
            <a:r>
              <a:rPr lang="el-GR" dirty="0" err="1"/>
              <a:t>πιθανοκρατικοί</a:t>
            </a:r>
            <a:r>
              <a:rPr lang="el-GR" dirty="0"/>
              <a:t> αλγόριθμοι διαμορφώνουν την κατανομή εισόδου  </a:t>
            </a:r>
          </a:p>
          <a:p>
            <a:pPr algn="l">
              <a:buFontTx/>
              <a:buChar char="•"/>
            </a:pPr>
            <a:endParaRPr lang="el-GR" dirty="0"/>
          </a:p>
          <a:p>
            <a:pPr algn="l">
              <a:buFontTx/>
              <a:buChar char="•"/>
            </a:pPr>
            <a:r>
              <a:rPr lang="el-GR" dirty="0"/>
              <a:t>  Χειρότερη περίπτωση</a:t>
            </a:r>
          </a:p>
          <a:p>
            <a:pPr lvl="2" algn="l"/>
            <a:endParaRPr lang="el-GR" dirty="0"/>
          </a:p>
          <a:p>
            <a:pPr lvl="2" algn="l">
              <a:buFontTx/>
              <a:buChar char="-"/>
            </a:pPr>
            <a:r>
              <a:rPr lang="el-GR" dirty="0"/>
              <a:t> ισχύει για κάθε είσοδο</a:t>
            </a:r>
          </a:p>
          <a:p>
            <a:pPr lvl="2" algn="l">
              <a:buFontTx/>
              <a:buChar char="-"/>
            </a:pPr>
            <a:endParaRPr lang="el-GR" dirty="0"/>
          </a:p>
          <a:p>
            <a:pPr lvl="2" algn="l">
              <a:buFontTx/>
              <a:buChar char="-"/>
            </a:pPr>
            <a:r>
              <a:rPr lang="el-GR" dirty="0"/>
              <a:t> κοντά στην αναμενόμενη όταν συμβαίνει συχνά, αλλά μπορεί </a:t>
            </a:r>
          </a:p>
          <a:p>
            <a:pPr lvl="2" algn="l"/>
            <a:r>
              <a:rPr lang="en-US" dirty="0" smtClean="0"/>
              <a:t>  </a:t>
            </a:r>
            <a:r>
              <a:rPr lang="el-GR" dirty="0" smtClean="0"/>
              <a:t>να </a:t>
            </a:r>
            <a:r>
              <a:rPr lang="el-GR" dirty="0"/>
              <a:t>είναι απαισιόδοξη όταν συμβαίνει σπάνια</a:t>
            </a:r>
          </a:p>
          <a:p>
            <a:pPr lvl="2" algn="l"/>
            <a:endParaRPr lang="en-US" dirty="0"/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Ω</a:t>
            </a:r>
            <a:endParaRPr lang="en-US"/>
          </a:p>
        </p:txBody>
      </p:sp>
      <p:pic>
        <p:nvPicPr>
          <p:cNvPr id="480292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325" y="1676400"/>
            <a:ext cx="16906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0291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38" y="2209800"/>
            <a:ext cx="18875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9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κάτω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5878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</a:t>
            </a:r>
            <a:r>
              <a:rPr lang="el-GR" dirty="0" smtClean="0"/>
              <a:t>σταθερές 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509" y="1752601"/>
            <a:ext cx="278891" cy="178307"/>
          </a:xfrm>
          <a:prstGeom prst="rect">
            <a:avLst/>
          </a:prstGeom>
          <a:noFill/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25" name="24 - TextBox"/>
          <p:cNvSpPr txBox="1"/>
          <p:nvPr/>
        </p:nvSpPr>
        <p:spPr>
          <a:xfrm>
            <a:off x="609600" y="542186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6041" y="5486400"/>
            <a:ext cx="2616216" cy="304742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5836" y="6096000"/>
            <a:ext cx="2794015" cy="635628"/>
          </a:xfrm>
          <a:prstGeom prst="rect">
            <a:avLst/>
          </a:prstGeom>
          <a:noFill/>
          <a:ln/>
          <a:effectLst/>
        </p:spPr>
      </p:pic>
      <p:sp>
        <p:nvSpPr>
          <p:cNvPr id="28" name="27 - TextBox"/>
          <p:cNvSpPr txBox="1"/>
          <p:nvPr/>
        </p:nvSpPr>
        <p:spPr>
          <a:xfrm>
            <a:off x="2057400" y="61838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επειδή</a:t>
            </a:r>
            <a:endParaRPr lang="el-GR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87375" y="3160713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31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22625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3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24212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994154" y="3810000"/>
            <a:ext cx="40982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και </a:t>
            </a:r>
            <a:r>
              <a:rPr lang="el-GR" dirty="0"/>
              <a:t>έχει </a:t>
            </a:r>
            <a:r>
              <a:rPr lang="el-GR" dirty="0" smtClean="0"/>
              <a:t>τιμή</a:t>
            </a:r>
            <a:r>
              <a:rPr lang="en-US" dirty="0" smtClean="0"/>
              <a:t>           </a:t>
            </a:r>
            <a:r>
              <a:rPr lang="el-GR" dirty="0" smtClean="0"/>
              <a:t>για κάποια σταθερά</a:t>
            </a:r>
            <a:endParaRPr lang="en-US" dirty="0"/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609600" y="4572000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42" name="4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953" y="3886200"/>
            <a:ext cx="381000" cy="228600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908" y="39624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9816" y="4649787"/>
            <a:ext cx="1676907" cy="278976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07890"/>
            <a:ext cx="1117094" cy="63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Ω</a:t>
            </a:r>
            <a:endParaRPr lang="en-US"/>
          </a:p>
        </p:txBody>
      </p:sp>
      <p:pic>
        <p:nvPicPr>
          <p:cNvPr id="480292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325" y="1676400"/>
            <a:ext cx="16906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0291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38" y="2209800"/>
            <a:ext cx="18875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279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ασυμτωτικό κάτω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4600" y="1600200"/>
            <a:ext cx="55878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</a:t>
            </a:r>
            <a:r>
              <a:rPr lang="el-GR" dirty="0" smtClean="0"/>
              <a:t>σταθερές   </a:t>
            </a:r>
            <a:r>
              <a:rPr lang="en-US" dirty="0" smtClean="0"/>
              <a:t>   </a:t>
            </a:r>
            <a:r>
              <a:rPr lang="el-GR" dirty="0" smtClean="0"/>
              <a:t>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pic>
        <p:nvPicPr>
          <p:cNvPr id="21" name="2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1752600"/>
            <a:ext cx="126175" cy="126175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509" y="1752601"/>
            <a:ext cx="278891" cy="178307"/>
          </a:xfrm>
          <a:prstGeom prst="rect">
            <a:avLst/>
          </a:prstGeom>
          <a:noFill/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648200" y="2147888"/>
            <a:ext cx="1089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87375" y="3160713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35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22625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" name="Picture 34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24212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1994154" y="3810000"/>
            <a:ext cx="40982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και </a:t>
            </a:r>
            <a:r>
              <a:rPr lang="el-GR" dirty="0"/>
              <a:t>έχει </a:t>
            </a:r>
            <a:r>
              <a:rPr lang="el-GR" dirty="0" smtClean="0"/>
              <a:t>τιμή</a:t>
            </a:r>
            <a:r>
              <a:rPr lang="en-US" dirty="0" smtClean="0"/>
              <a:t>           </a:t>
            </a:r>
            <a:r>
              <a:rPr lang="el-GR" dirty="0" smtClean="0"/>
              <a:t>για κάποια σταθερά</a:t>
            </a:r>
            <a:endParaRPr lang="en-US" dirty="0"/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609600" y="4572000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953" y="3886200"/>
            <a:ext cx="381000" cy="228600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908" y="3962400"/>
            <a:ext cx="126492" cy="126492"/>
          </a:xfrm>
          <a:prstGeom prst="rect">
            <a:avLst/>
          </a:prstGeom>
          <a:noFill/>
          <a:ln/>
          <a:effectLst/>
        </p:spPr>
      </p:pic>
      <p:pic>
        <p:nvPicPr>
          <p:cNvPr id="44" name="43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9816" y="4649787"/>
            <a:ext cx="1676907" cy="278976"/>
          </a:xfrm>
          <a:prstGeom prst="rect">
            <a:avLst/>
          </a:prstGeom>
          <a:noFill/>
          <a:ln/>
          <a:effectLst/>
        </p:spPr>
      </p:pic>
      <p:sp>
        <p:nvSpPr>
          <p:cNvPr id="45" name="44 - TextBox"/>
          <p:cNvSpPr txBox="1"/>
          <p:nvPr/>
        </p:nvSpPr>
        <p:spPr>
          <a:xfrm>
            <a:off x="609600" y="542186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50" name="4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06329" y="5512085"/>
            <a:ext cx="1703671" cy="279115"/>
          </a:xfrm>
          <a:prstGeom prst="rect">
            <a:avLst/>
          </a:prstGeom>
          <a:noFill/>
          <a:ln/>
          <a:effectLst/>
        </p:spPr>
      </p:pic>
      <p:pic>
        <p:nvPicPr>
          <p:cNvPr id="54" name="53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1800" y="6096000"/>
            <a:ext cx="1956834" cy="533822"/>
          </a:xfrm>
          <a:prstGeom prst="rect">
            <a:avLst/>
          </a:prstGeom>
          <a:noFill/>
          <a:ln/>
          <a:effectLst/>
        </p:spPr>
      </p:pic>
      <p:sp>
        <p:nvSpPr>
          <p:cNvPr id="48" name="47 - TextBox"/>
          <p:cNvSpPr txBox="1"/>
          <p:nvPr/>
        </p:nvSpPr>
        <p:spPr>
          <a:xfrm>
            <a:off x="2057400" y="61838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επειδή</a:t>
            </a:r>
            <a:endParaRPr lang="el-GR" dirty="0"/>
          </a:p>
        </p:txBody>
      </p:sp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07890"/>
            <a:ext cx="1117094" cy="63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81289" name="Freeform 9"/>
          <p:cNvSpPr>
            <a:spLocks/>
          </p:cNvSpPr>
          <p:nvPr/>
        </p:nvSpPr>
        <p:spPr bwMode="auto">
          <a:xfrm>
            <a:off x="1143000" y="2971800"/>
            <a:ext cx="5308600" cy="26543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576" y="1392"/>
              </a:cxn>
              <a:cxn ang="0">
                <a:pos x="1008" y="1584"/>
              </a:cxn>
              <a:cxn ang="0">
                <a:pos x="1680" y="864"/>
              </a:cxn>
              <a:cxn ang="0">
                <a:pos x="1968" y="960"/>
              </a:cxn>
              <a:cxn ang="0">
                <a:pos x="3120" y="192"/>
              </a:cxn>
              <a:cxn ang="0">
                <a:pos x="3312" y="0"/>
              </a:cxn>
            </a:cxnLst>
            <a:rect l="0" t="0" r="r" b="b"/>
            <a:pathLst>
              <a:path w="3344" h="1672">
                <a:moveTo>
                  <a:pt x="0" y="1536"/>
                </a:moveTo>
                <a:cubicBezTo>
                  <a:pt x="204" y="1460"/>
                  <a:pt x="408" y="1384"/>
                  <a:pt x="576" y="1392"/>
                </a:cubicBezTo>
                <a:cubicBezTo>
                  <a:pt x="744" y="1400"/>
                  <a:pt x="824" y="1672"/>
                  <a:pt x="1008" y="1584"/>
                </a:cubicBezTo>
                <a:cubicBezTo>
                  <a:pt x="1192" y="1496"/>
                  <a:pt x="1520" y="968"/>
                  <a:pt x="1680" y="864"/>
                </a:cubicBezTo>
                <a:cubicBezTo>
                  <a:pt x="1840" y="760"/>
                  <a:pt x="1728" y="1072"/>
                  <a:pt x="1968" y="960"/>
                </a:cubicBezTo>
                <a:cubicBezTo>
                  <a:pt x="2208" y="848"/>
                  <a:pt x="2896" y="352"/>
                  <a:pt x="3120" y="192"/>
                </a:cubicBezTo>
                <a:cubicBezTo>
                  <a:pt x="3344" y="32"/>
                  <a:pt x="3328" y="16"/>
                  <a:pt x="331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290" name="Line 10"/>
          <p:cNvSpPr>
            <a:spLocks noChangeShapeType="1"/>
          </p:cNvSpPr>
          <p:nvPr/>
        </p:nvSpPr>
        <p:spPr bwMode="auto">
          <a:xfrm flipV="1">
            <a:off x="1066800" y="2590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291" name="Line 11"/>
          <p:cNvSpPr>
            <a:spLocks noChangeShapeType="1"/>
          </p:cNvSpPr>
          <p:nvPr/>
        </p:nvSpPr>
        <p:spPr bwMode="auto">
          <a:xfrm flipV="1">
            <a:off x="1066800" y="5867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292" name="Freeform 12"/>
          <p:cNvSpPr>
            <a:spLocks/>
          </p:cNvSpPr>
          <p:nvPr/>
        </p:nvSpPr>
        <p:spPr bwMode="auto">
          <a:xfrm>
            <a:off x="1066800" y="3581400"/>
            <a:ext cx="57912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720" y="720"/>
              </a:cxn>
              <a:cxn ang="0">
                <a:pos x="2016" y="816"/>
              </a:cxn>
              <a:cxn ang="0">
                <a:pos x="3648" y="0"/>
              </a:cxn>
            </a:cxnLst>
            <a:rect l="0" t="0" r="r" b="b"/>
            <a:pathLst>
              <a:path w="3648" h="1440">
                <a:moveTo>
                  <a:pt x="0" y="1440"/>
                </a:moveTo>
                <a:cubicBezTo>
                  <a:pt x="192" y="1132"/>
                  <a:pt x="384" y="824"/>
                  <a:pt x="720" y="720"/>
                </a:cubicBezTo>
                <a:cubicBezTo>
                  <a:pt x="1056" y="616"/>
                  <a:pt x="1528" y="936"/>
                  <a:pt x="2016" y="816"/>
                </a:cubicBezTo>
                <a:cubicBezTo>
                  <a:pt x="2504" y="696"/>
                  <a:pt x="3376" y="136"/>
                  <a:pt x="3648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1293" name="Freeform 13"/>
          <p:cNvSpPr>
            <a:spLocks/>
          </p:cNvSpPr>
          <p:nvPr/>
        </p:nvSpPr>
        <p:spPr bwMode="auto">
          <a:xfrm>
            <a:off x="1066800" y="2819400"/>
            <a:ext cx="4572000" cy="3048000"/>
          </a:xfrm>
          <a:custGeom>
            <a:avLst/>
            <a:gdLst/>
            <a:ahLst/>
            <a:cxnLst>
              <a:cxn ang="0">
                <a:pos x="0" y="1920"/>
              </a:cxn>
              <a:cxn ang="0">
                <a:pos x="624" y="768"/>
              </a:cxn>
              <a:cxn ang="0">
                <a:pos x="1824" y="1200"/>
              </a:cxn>
              <a:cxn ang="0">
                <a:pos x="2880" y="0"/>
              </a:cxn>
            </a:cxnLst>
            <a:rect l="0" t="0" r="r" b="b"/>
            <a:pathLst>
              <a:path w="2880" h="1920">
                <a:moveTo>
                  <a:pt x="0" y="1920"/>
                </a:moveTo>
                <a:cubicBezTo>
                  <a:pt x="160" y="1404"/>
                  <a:pt x="320" y="888"/>
                  <a:pt x="624" y="768"/>
                </a:cubicBezTo>
                <a:cubicBezTo>
                  <a:pt x="928" y="648"/>
                  <a:pt x="1448" y="1328"/>
                  <a:pt x="1824" y="1200"/>
                </a:cubicBezTo>
                <a:cubicBezTo>
                  <a:pt x="2200" y="1072"/>
                  <a:pt x="2540" y="536"/>
                  <a:pt x="2880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81316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400" y="2895600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15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2788" y="2971800"/>
            <a:ext cx="696912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17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700" y="3962400"/>
            <a:ext cx="700088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81321" name="Picture 4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930900"/>
            <a:ext cx="188912" cy="134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1298" name="Line 18"/>
          <p:cNvSpPr>
            <a:spLocks noChangeShapeType="1"/>
          </p:cNvSpPr>
          <p:nvPr/>
        </p:nvSpPr>
        <p:spPr bwMode="auto">
          <a:xfrm>
            <a:off x="4495800" y="4343400"/>
            <a:ext cx="0" cy="15240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481322" name="Picture 4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550" y="5930900"/>
            <a:ext cx="28257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" name="Picture 3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Θ</a:t>
            </a:r>
            <a:endParaRPr lang="en-US"/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2362200" y="1143000"/>
            <a:ext cx="31575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αυστηρό φράγμα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28" name="Picture 3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8" y="1676400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0100" y="2198132"/>
            <a:ext cx="3048000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14600" y="1600200"/>
            <a:ext cx="5972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Υπάρχουν θετικές σταθερές </a:t>
            </a:r>
            <a:r>
              <a:rPr lang="en-US" dirty="0" smtClean="0"/>
              <a:t>         </a:t>
            </a:r>
            <a:r>
              <a:rPr lang="el-GR" dirty="0" smtClean="0"/>
              <a:t>  και </a:t>
            </a:r>
            <a:r>
              <a:rPr lang="en-US" dirty="0" smtClean="0"/>
              <a:t>      </a:t>
            </a:r>
            <a:r>
              <a:rPr lang="el-GR" dirty="0" smtClean="0"/>
              <a:t>τέτοιες </a:t>
            </a:r>
            <a:r>
              <a:rPr lang="el-GR" dirty="0"/>
              <a:t>ώστε</a:t>
            </a:r>
            <a:endParaRPr lang="en-US" baseline="-25000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5181600" y="2133600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33" name="3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999" y="1726692"/>
            <a:ext cx="533401" cy="178308"/>
          </a:xfrm>
          <a:prstGeom prst="rect">
            <a:avLst/>
          </a:prstGeom>
          <a:noFill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509" y="1726693"/>
            <a:ext cx="278891" cy="178307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3124200"/>
            <a:ext cx="17303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33400" y="3048000"/>
            <a:ext cx="68779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Ισχύει                                 αν </a:t>
            </a:r>
            <a:r>
              <a:rPr lang="el-GR" dirty="0"/>
              <a:t>και μόνο αν </a:t>
            </a:r>
            <a:r>
              <a:rPr lang="el-GR" dirty="0" smtClean="0"/>
              <a:t>                               και</a:t>
            </a:r>
            <a:endParaRPr lang="el-GR" dirty="0"/>
          </a:p>
        </p:txBody>
      </p:sp>
      <p:pic>
        <p:nvPicPr>
          <p:cNvPr id="40" name="Picture 3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6812" y="3124200"/>
            <a:ext cx="1728788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3" name="42 - Εικόνα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92420" y="3124200"/>
            <a:ext cx="1699180" cy="284226"/>
          </a:xfrm>
          <a:prstGeom prst="rect">
            <a:avLst/>
          </a:prstGeom>
          <a:noFill/>
          <a:ln/>
          <a:effectLst/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33400" y="3937001"/>
            <a:ext cx="69063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υπάρχουν τα όρια</a:t>
            </a:r>
            <a:endParaRPr lang="en-US" dirty="0"/>
          </a:p>
        </p:txBody>
      </p:sp>
      <p:pic>
        <p:nvPicPr>
          <p:cNvPr id="45" name="Picture 33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025" y="3998913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" name="Picture 34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9025" y="4000500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374" y="5486400"/>
            <a:ext cx="1702826" cy="278976"/>
          </a:xfrm>
          <a:prstGeom prst="rect">
            <a:avLst/>
          </a:prstGeom>
          <a:noFill/>
          <a:ln/>
          <a:effectLst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495800"/>
            <a:ext cx="1117094" cy="635510"/>
          </a:xfrm>
          <a:prstGeom prst="rect">
            <a:avLst/>
          </a:prstGeom>
          <a:noFill/>
        </p:spPr>
      </p:pic>
      <p:pic>
        <p:nvPicPr>
          <p:cNvPr id="54" name="53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4495800"/>
            <a:ext cx="1116588" cy="635222"/>
          </a:xfrm>
          <a:prstGeom prst="rect">
            <a:avLst/>
          </a:prstGeom>
          <a:noFill/>
          <a:ln/>
          <a:effectLst/>
        </p:spPr>
      </p:pic>
      <p:sp>
        <p:nvSpPr>
          <p:cNvPr id="55" name="54 - TextBox"/>
          <p:cNvSpPr txBox="1"/>
          <p:nvPr/>
        </p:nvSpPr>
        <p:spPr>
          <a:xfrm>
            <a:off x="1752600" y="4648200"/>
            <a:ext cx="473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,</a:t>
            </a:r>
            <a:r>
              <a:rPr lang="el-GR" dirty="0" smtClean="0"/>
              <a:t>                        όπου</a:t>
            </a:r>
            <a:r>
              <a:rPr lang="en-US" dirty="0" smtClean="0"/>
              <a:t>                               </a:t>
            </a:r>
            <a:r>
              <a:rPr lang="el-GR" dirty="0" smtClean="0"/>
              <a:t>και  </a:t>
            </a:r>
            <a:endParaRPr lang="el-GR" dirty="0"/>
          </a:p>
        </p:txBody>
      </p:sp>
      <p:pic>
        <p:nvPicPr>
          <p:cNvPr id="57" name="56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6245" y="4546665"/>
            <a:ext cx="1598755" cy="634935"/>
          </a:xfrm>
          <a:prstGeom prst="rect">
            <a:avLst/>
          </a:prstGeom>
          <a:noFill/>
          <a:ln/>
          <a:effectLst/>
        </p:spPr>
      </p:pic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01521" y="4546378"/>
            <a:ext cx="1599479" cy="635222"/>
          </a:xfrm>
          <a:prstGeom prst="rect">
            <a:avLst/>
          </a:prstGeom>
          <a:noFill/>
          <a:ln/>
          <a:effectLst/>
        </p:spPr>
      </p:pic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533400" y="5410200"/>
            <a:ext cx="31288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για κάποια σταθερά</a:t>
            </a:r>
            <a:r>
              <a:rPr lang="en-US" dirty="0" smtClean="0"/>
              <a:t>    .  </a:t>
            </a:r>
            <a:r>
              <a:rPr lang="el-GR" dirty="0" smtClean="0"/>
              <a:t>Τότε</a:t>
            </a:r>
            <a:endParaRPr lang="en-US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5562600"/>
            <a:ext cx="126492" cy="1264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065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</a:t>
            </a:r>
            <a:r>
              <a:rPr lang="en-US"/>
              <a:t>o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3967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μη αυστηρό άνω φράγμα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498698" name="Text Box 10"/>
          <p:cNvSpPr txBox="1">
            <a:spLocks noChangeArrowheads="1"/>
          </p:cNvSpPr>
          <p:nvPr/>
        </p:nvSpPr>
        <p:spPr bwMode="auto">
          <a:xfrm>
            <a:off x="536575" y="3048000"/>
            <a:ext cx="1463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</a:t>
            </a:r>
            <a:endParaRPr lang="el-GR"/>
          </a:p>
        </p:txBody>
      </p:sp>
      <p:pic>
        <p:nvPicPr>
          <p:cNvPr id="498709" name="Picture 2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238" y="3048000"/>
            <a:ext cx="1309687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8710" name="Picture 2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1513" y="3048000"/>
            <a:ext cx="1420812" cy="36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3590925" y="3062288"/>
            <a:ext cx="676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αλλά</a:t>
            </a:r>
            <a:endParaRPr lang="en-US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14600" y="1600200"/>
            <a:ext cx="55683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Για </a:t>
            </a:r>
            <a:r>
              <a:rPr lang="el-GR" u="sng" dirty="0"/>
              <a:t>οποιαδήποτε </a:t>
            </a:r>
            <a:r>
              <a:rPr lang="el-GR" u="sng" dirty="0" smtClean="0"/>
              <a:t>σταθερά</a:t>
            </a:r>
            <a:r>
              <a:rPr lang="en-US" dirty="0" smtClean="0"/>
              <a:t>           </a:t>
            </a:r>
            <a:r>
              <a:rPr lang="el-GR" dirty="0" smtClean="0"/>
              <a:t>, </a:t>
            </a:r>
            <a:r>
              <a:rPr lang="el-GR" dirty="0"/>
              <a:t>υπάρχει </a:t>
            </a:r>
            <a:r>
              <a:rPr lang="el-GR" dirty="0" smtClean="0"/>
              <a:t>σταθερά</a:t>
            </a:r>
            <a:endParaRPr lang="en-US" baseline="-25000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84775" y="2147888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21" name="Picture 3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725" y="1676400"/>
            <a:ext cx="16398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" name="Picture 3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09800"/>
            <a:ext cx="1890712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697038" y="2133600"/>
            <a:ext cx="1350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τέτοια ώστε</a:t>
            </a:r>
            <a:endParaRPr lang="en-US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491" y="1702308"/>
            <a:ext cx="559309" cy="202692"/>
          </a:xfrm>
          <a:prstGeom prst="rect">
            <a:avLst/>
          </a:prstGeom>
          <a:noFill/>
        </p:spPr>
      </p:pic>
      <p:pic>
        <p:nvPicPr>
          <p:cNvPr id="25" name="2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1000" y="1726693"/>
            <a:ext cx="760613" cy="228183"/>
          </a:xfrm>
          <a:prstGeom prst="rect">
            <a:avLst/>
          </a:prstGeom>
          <a:noFill/>
          <a:ln/>
          <a:effectLst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33400" y="4013201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28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025" y="4075113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" name="Picture 3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9025" y="4076700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940179" y="4662488"/>
            <a:ext cx="25153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όπου                           .</a:t>
            </a:r>
            <a:endParaRPr lang="en-US" dirty="0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461384" y="4646613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39" name="3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55197" y="4724400"/>
            <a:ext cx="1626603" cy="278976"/>
          </a:xfrm>
          <a:prstGeom prst="rect">
            <a:avLst/>
          </a:prstGeom>
          <a:noFill/>
          <a:ln/>
          <a:effectLst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8277" y="4560377"/>
            <a:ext cx="1116588" cy="635222"/>
          </a:xfrm>
          <a:prstGeom prst="rect">
            <a:avLst/>
          </a:prstGeom>
          <a:noFill/>
          <a:ln/>
          <a:effectLst/>
        </p:spPr>
      </p:pic>
      <p:pic>
        <p:nvPicPr>
          <p:cNvPr id="38" name="37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8445" y="4546377"/>
            <a:ext cx="1598755" cy="6349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573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Συμβολισμός ω</a:t>
            </a:r>
            <a:endParaRPr lang="en-US"/>
          </a:p>
        </p:txBody>
      </p:sp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4057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>
                <a:solidFill>
                  <a:srgbClr val="CC3300"/>
                </a:solidFill>
              </a:rPr>
              <a:t>ασυμτωτικά μη αυστηρό κάτω φράγμα</a:t>
            </a:r>
            <a:endParaRPr lang="en-US">
              <a:solidFill>
                <a:srgbClr val="CC3300"/>
              </a:solidFill>
            </a:endParaRPr>
          </a:p>
        </p:txBody>
      </p:sp>
      <p:pic>
        <p:nvPicPr>
          <p:cNvPr id="499736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75" y="1676400"/>
            <a:ext cx="1703388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37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7063" y="2209800"/>
            <a:ext cx="1884362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1697038" y="2133600"/>
            <a:ext cx="1350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τέτοια ώστε</a:t>
            </a:r>
            <a:endParaRPr lang="en-US"/>
          </a:p>
        </p:txBody>
      </p:sp>
      <p:sp>
        <p:nvSpPr>
          <p:cNvPr id="499722" name="Text Box 10"/>
          <p:cNvSpPr txBox="1">
            <a:spLocks noChangeArrowheads="1"/>
          </p:cNvSpPr>
          <p:nvPr/>
        </p:nvSpPr>
        <p:spPr bwMode="auto">
          <a:xfrm>
            <a:off x="536575" y="3048000"/>
            <a:ext cx="1463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</a:t>
            </a:r>
            <a:endParaRPr lang="el-GR"/>
          </a:p>
        </p:txBody>
      </p:sp>
      <p:pic>
        <p:nvPicPr>
          <p:cNvPr id="499738" name="Picture 2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4063" y="3048000"/>
            <a:ext cx="1508125" cy="36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9739" name="Picture 2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2300" y="3048000"/>
            <a:ext cx="1622425" cy="36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3667125" y="3062288"/>
            <a:ext cx="676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αλλά</a:t>
            </a:r>
            <a:endParaRPr lang="en-US"/>
          </a:p>
        </p:txBody>
      </p:sp>
      <p:sp>
        <p:nvSpPr>
          <p:cNvPr id="499733" name="Text Box 21"/>
          <p:cNvSpPr txBox="1">
            <a:spLocks noChangeArrowheads="1"/>
          </p:cNvSpPr>
          <p:nvPr/>
        </p:nvSpPr>
        <p:spPr bwMode="auto">
          <a:xfrm>
            <a:off x="533400" y="5803900"/>
            <a:ext cx="7938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Ισχύει</a:t>
            </a:r>
            <a:endParaRPr lang="en-US" dirty="0"/>
          </a:p>
        </p:txBody>
      </p:sp>
      <p:pic>
        <p:nvPicPr>
          <p:cNvPr id="499741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5738" y="5865812"/>
            <a:ext cx="4030662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514600" y="1600200"/>
            <a:ext cx="556838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:  </a:t>
            </a:r>
            <a:r>
              <a:rPr lang="el-GR" dirty="0"/>
              <a:t>Για </a:t>
            </a:r>
            <a:r>
              <a:rPr lang="el-GR" u="sng" dirty="0"/>
              <a:t>οποιαδήποτε </a:t>
            </a:r>
            <a:r>
              <a:rPr lang="el-GR" u="sng" dirty="0" smtClean="0"/>
              <a:t>σταθερά</a:t>
            </a:r>
            <a:r>
              <a:rPr lang="en-US" dirty="0" smtClean="0"/>
              <a:t>           </a:t>
            </a:r>
            <a:r>
              <a:rPr lang="el-GR" dirty="0" smtClean="0"/>
              <a:t>, </a:t>
            </a:r>
            <a:r>
              <a:rPr lang="el-GR" dirty="0"/>
              <a:t>υπάρχει </a:t>
            </a:r>
            <a:r>
              <a:rPr lang="el-GR" dirty="0" smtClean="0"/>
              <a:t>σταθερά</a:t>
            </a:r>
            <a:endParaRPr lang="en-US" baseline="-25000" dirty="0"/>
          </a:p>
        </p:txBody>
      </p:sp>
      <p:pic>
        <p:nvPicPr>
          <p:cNvPr id="22" name="2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491" y="1702308"/>
            <a:ext cx="559309" cy="202692"/>
          </a:xfrm>
          <a:prstGeom prst="rect">
            <a:avLst/>
          </a:prstGeom>
          <a:noFill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1000" y="1726693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184775" y="2147888"/>
            <a:ext cx="10250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για </a:t>
            </a:r>
            <a:r>
              <a:rPr lang="el-GR" dirty="0" smtClean="0"/>
              <a:t>κάθε</a:t>
            </a:r>
            <a:endParaRPr lang="en-US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9787" y="2209800"/>
            <a:ext cx="760613" cy="228183"/>
          </a:xfrm>
          <a:prstGeom prst="rect">
            <a:avLst/>
          </a:prstGeom>
          <a:noFill/>
          <a:ln/>
          <a:effectLst/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33400" y="4013201"/>
            <a:ext cx="6696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Έστω </a:t>
            </a:r>
            <a:r>
              <a:rPr lang="el-GR" dirty="0"/>
              <a:t>ότι για τις </a:t>
            </a:r>
            <a:r>
              <a:rPr lang="el-GR" dirty="0" smtClean="0"/>
              <a:t>συναρτήσεις              και            υπάρχει το όριο</a:t>
            </a:r>
            <a:endParaRPr lang="en-US" dirty="0"/>
          </a:p>
        </p:txBody>
      </p:sp>
      <p:pic>
        <p:nvPicPr>
          <p:cNvPr id="27" name="Picture 33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025" y="4075113"/>
            <a:ext cx="48895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" name="Picture 34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9025" y="4076700"/>
            <a:ext cx="485775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1940179" y="4662488"/>
            <a:ext cx="25153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όπου                           .</a:t>
            </a:r>
            <a:endParaRPr lang="en-US" dirty="0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461384" y="4646613"/>
            <a:ext cx="6429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Τότε</a:t>
            </a:r>
            <a:endParaRPr lang="en-US"/>
          </a:p>
        </p:txBody>
      </p:sp>
      <p:pic>
        <p:nvPicPr>
          <p:cNvPr id="36" name="3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2741" y="4724400"/>
            <a:ext cx="1651514" cy="279064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8530" y="4560377"/>
            <a:ext cx="1116082" cy="634934"/>
          </a:xfrm>
          <a:prstGeom prst="rect">
            <a:avLst/>
          </a:prstGeom>
          <a:noFill/>
          <a:ln/>
          <a:effectLst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8443" y="4546377"/>
            <a:ext cx="1598759" cy="6349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539750" y="1143000"/>
            <a:ext cx="7067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Προσοχή!</a:t>
            </a:r>
            <a:r>
              <a:rPr lang="en-US"/>
              <a:t>  </a:t>
            </a:r>
            <a:r>
              <a:rPr lang="el-GR"/>
              <a:t>  Ακόμα και δύο γνησίως αύξουσες συναρτήσεις μπορεί </a:t>
            </a:r>
          </a:p>
          <a:p>
            <a:pPr algn="l"/>
            <a:r>
              <a:rPr lang="el-GR"/>
              <a:t>                     να έχουν πολλά σημεία τομής 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819275"/>
            <a:ext cx="5907088" cy="442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634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590800"/>
            <a:ext cx="14224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6342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3530600"/>
            <a:ext cx="1524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2747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Προσοχή!</a:t>
            </a:r>
            <a:endParaRPr lang="en-US" b="1"/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5830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Δεν είναι όλες οι συναρτήσεις ασυμπτωτικά συγκρίσιμες</a:t>
            </a:r>
            <a:endParaRPr lang="en-US"/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1844675" y="1600200"/>
            <a:ext cx="6524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π.χ.,</a:t>
            </a:r>
            <a:endParaRPr lang="en-US"/>
          </a:p>
        </p:txBody>
      </p:sp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4411663" y="1600200"/>
            <a:ext cx="4810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και</a:t>
            </a:r>
            <a:endParaRPr lang="en-US"/>
          </a:p>
        </p:txBody>
      </p:sp>
      <p:pic>
        <p:nvPicPr>
          <p:cNvPr id="527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001838"/>
            <a:ext cx="5867400" cy="439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7368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647825"/>
            <a:ext cx="1727200" cy="31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27369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5075" y="1662113"/>
            <a:ext cx="1066800" cy="30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787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158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Ιδιότητες</a:t>
            </a:r>
            <a:endParaRPr lang="en-US" b="1"/>
          </a:p>
        </p:txBody>
      </p:sp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828675" y="1544638"/>
            <a:ext cx="1847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u="sng"/>
              <a:t>Μεταβατικότητα</a:t>
            </a:r>
            <a:r>
              <a:rPr lang="en-US"/>
              <a:t>:</a:t>
            </a:r>
            <a:endParaRPr lang="el-GR"/>
          </a:p>
        </p:txBody>
      </p:sp>
      <p:pic>
        <p:nvPicPr>
          <p:cNvPr id="502800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088" y="2041525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2801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750" y="2017713"/>
            <a:ext cx="197643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2803" name="Picture 1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038350"/>
            <a:ext cx="1976437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2667000" y="1979613"/>
            <a:ext cx="481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και</a:t>
            </a:r>
          </a:p>
        </p:txBody>
      </p:sp>
      <p:pic>
        <p:nvPicPr>
          <p:cNvPr id="502802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9075" y="2057400"/>
            <a:ext cx="265113" cy="17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2794" name="Text Box 10"/>
          <p:cNvSpPr txBox="1">
            <a:spLocks noChangeArrowheads="1"/>
          </p:cNvSpPr>
          <p:nvPr/>
        </p:nvSpPr>
        <p:spPr bwMode="auto">
          <a:xfrm>
            <a:off x="838200" y="2590800"/>
            <a:ext cx="1443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u="sng"/>
              <a:t>Αυτοπάθεια</a:t>
            </a:r>
            <a:r>
              <a:rPr lang="en-US"/>
              <a:t>:</a:t>
            </a:r>
            <a:endParaRPr lang="el-GR"/>
          </a:p>
        </p:txBody>
      </p:sp>
      <p:pic>
        <p:nvPicPr>
          <p:cNvPr id="502804" name="Picture 2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13" y="3048000"/>
            <a:ext cx="19827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2796" name="Text Box 12"/>
          <p:cNvSpPr txBox="1">
            <a:spLocks noChangeArrowheads="1"/>
          </p:cNvSpPr>
          <p:nvPr/>
        </p:nvSpPr>
        <p:spPr bwMode="auto">
          <a:xfrm>
            <a:off x="838200" y="3657600"/>
            <a:ext cx="1282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u="sng"/>
              <a:t>Συμμετρία</a:t>
            </a:r>
            <a:r>
              <a:rPr lang="en-US"/>
              <a:t>:</a:t>
            </a:r>
            <a:endParaRPr lang="el-GR"/>
          </a:p>
        </p:txBody>
      </p:sp>
      <p:pic>
        <p:nvPicPr>
          <p:cNvPr id="502805" name="Picture 2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02100"/>
            <a:ext cx="1938338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2806" name="Picture 22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5538" y="4098925"/>
            <a:ext cx="1922462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2799" name="Text Box 15"/>
          <p:cNvSpPr txBox="1">
            <a:spLocks noChangeArrowheads="1"/>
          </p:cNvSpPr>
          <p:nvPr/>
        </p:nvSpPr>
        <p:spPr bwMode="auto">
          <a:xfrm>
            <a:off x="2819400" y="4052888"/>
            <a:ext cx="2098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όταν και μόνο όταν</a:t>
            </a: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158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Ιδιότητες</a:t>
            </a:r>
            <a:endParaRPr lang="en-US" b="1"/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441325" y="4876800"/>
            <a:ext cx="85105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Μεταβατικότητα και αυτοπάθεια ισχύουν </a:t>
            </a:r>
            <a:r>
              <a:rPr lang="el-GR" dirty="0" smtClean="0"/>
              <a:t>και για </a:t>
            </a:r>
            <a:r>
              <a:rPr lang="el-GR" dirty="0"/>
              <a:t>τους συμβολισμούς </a:t>
            </a:r>
            <a:r>
              <a:rPr lang="el-GR" dirty="0" smtClean="0"/>
              <a:t>Ο</a:t>
            </a:r>
            <a:r>
              <a:rPr lang="en-US" dirty="0" smtClean="0"/>
              <a:t>,</a:t>
            </a:r>
            <a:r>
              <a:rPr lang="el-GR" dirty="0" smtClean="0"/>
              <a:t> Ω</a:t>
            </a:r>
            <a:r>
              <a:rPr lang="en-US" dirty="0" smtClean="0"/>
              <a:t>, </a:t>
            </a:r>
            <a:r>
              <a:rPr lang="el-GR" dirty="0" smtClean="0"/>
              <a:t>ο και ω.</a:t>
            </a:r>
            <a:endParaRPr lang="el-GR" dirty="0"/>
          </a:p>
        </p:txBody>
      </p: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8518525" y="4837112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457200" y="5195887"/>
            <a:ext cx="3536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Στη θέση της συμμετρίας έχουμε</a:t>
            </a:r>
            <a:r>
              <a:rPr lang="en-US"/>
              <a:t>:</a:t>
            </a:r>
            <a:endParaRPr lang="el-GR"/>
          </a:p>
        </p:txBody>
      </p:sp>
      <p:pic>
        <p:nvPicPr>
          <p:cNvPr id="503842" name="Picture 3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5684837"/>
            <a:ext cx="1922463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3843" name="Picture 3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2200" y="5699125"/>
            <a:ext cx="1879600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3829" name="Text Box 21"/>
          <p:cNvSpPr txBox="1">
            <a:spLocks noChangeArrowheads="1"/>
          </p:cNvSpPr>
          <p:nvPr/>
        </p:nvSpPr>
        <p:spPr bwMode="auto">
          <a:xfrm>
            <a:off x="2768600" y="5653087"/>
            <a:ext cx="2098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όταν και μόνο όταν</a:t>
            </a:r>
          </a:p>
        </p:txBody>
      </p:sp>
      <p:sp>
        <p:nvSpPr>
          <p:cNvPr id="503830" name="Text Box 22"/>
          <p:cNvSpPr txBox="1">
            <a:spLocks noChangeArrowheads="1"/>
          </p:cNvSpPr>
          <p:nvPr/>
        </p:nvSpPr>
        <p:spPr bwMode="auto">
          <a:xfrm>
            <a:off x="828675" y="1544638"/>
            <a:ext cx="1847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u="sng"/>
              <a:t>Μεταβατικότητα</a:t>
            </a:r>
            <a:r>
              <a:rPr lang="en-US"/>
              <a:t>:</a:t>
            </a:r>
            <a:endParaRPr lang="el-GR"/>
          </a:p>
        </p:txBody>
      </p:sp>
      <p:pic>
        <p:nvPicPr>
          <p:cNvPr id="503831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088" y="2041525"/>
            <a:ext cx="1730375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3832" name="Picture 2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750" y="2017713"/>
            <a:ext cx="197643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3833" name="Picture 2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038350"/>
            <a:ext cx="1976437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3834" name="Text Box 26"/>
          <p:cNvSpPr txBox="1">
            <a:spLocks noChangeArrowheads="1"/>
          </p:cNvSpPr>
          <p:nvPr/>
        </p:nvSpPr>
        <p:spPr bwMode="auto">
          <a:xfrm>
            <a:off x="2667000" y="1979613"/>
            <a:ext cx="481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και</a:t>
            </a:r>
          </a:p>
        </p:txBody>
      </p:sp>
      <p:pic>
        <p:nvPicPr>
          <p:cNvPr id="503835" name="Picture 2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9075" y="2057400"/>
            <a:ext cx="265113" cy="17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3836" name="Text Box 28"/>
          <p:cNvSpPr txBox="1">
            <a:spLocks noChangeArrowheads="1"/>
          </p:cNvSpPr>
          <p:nvPr/>
        </p:nvSpPr>
        <p:spPr bwMode="auto">
          <a:xfrm>
            <a:off x="838200" y="2590800"/>
            <a:ext cx="1443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u="sng"/>
              <a:t>Αυτοπάθεια</a:t>
            </a:r>
            <a:r>
              <a:rPr lang="en-US"/>
              <a:t>:</a:t>
            </a:r>
            <a:endParaRPr lang="el-GR"/>
          </a:p>
        </p:txBody>
      </p:sp>
      <p:pic>
        <p:nvPicPr>
          <p:cNvPr id="503837" name="Picture 2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13" y="3048000"/>
            <a:ext cx="19827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3838" name="Text Box 30"/>
          <p:cNvSpPr txBox="1">
            <a:spLocks noChangeArrowheads="1"/>
          </p:cNvSpPr>
          <p:nvPr/>
        </p:nvSpPr>
        <p:spPr bwMode="auto">
          <a:xfrm>
            <a:off x="838200" y="3657600"/>
            <a:ext cx="1282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u="sng"/>
              <a:t>Συμμετρία</a:t>
            </a:r>
            <a:r>
              <a:rPr lang="en-US"/>
              <a:t>:</a:t>
            </a:r>
            <a:endParaRPr lang="el-GR"/>
          </a:p>
        </p:txBody>
      </p:sp>
      <p:pic>
        <p:nvPicPr>
          <p:cNvPr id="503839" name="Picture 31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02100"/>
            <a:ext cx="1938338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3840" name="Picture 32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5538" y="4098925"/>
            <a:ext cx="1922462" cy="315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3841" name="Text Box 33"/>
          <p:cNvSpPr txBox="1">
            <a:spLocks noChangeArrowheads="1"/>
          </p:cNvSpPr>
          <p:nvPr/>
        </p:nvSpPr>
        <p:spPr bwMode="auto">
          <a:xfrm>
            <a:off x="2819400" y="4052888"/>
            <a:ext cx="2098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όταν και μόνο όταν</a:t>
            </a:r>
          </a:p>
        </p:txBody>
      </p:sp>
      <p:sp useBgFill="1">
        <p:nvSpPr>
          <p:cNvPr id="24" name="2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Ανάλυση αλγορίθμων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3152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800" b="1" dirty="0" smtClean="0"/>
              <a:t>Πειραματική ανάλυση του χρόνου εκτέλεσης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" y="1752600"/>
            <a:ext cx="78486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public static void main()</a:t>
            </a:r>
            <a:endParaRPr lang="en-US" b="1" dirty="0">
              <a:latin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</a:rPr>
              <a:t>{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long </a:t>
            </a:r>
            <a:r>
              <a:rPr lang="en-US" b="1" dirty="0" err="1" smtClean="0">
                <a:latin typeface="Courier New" pitchFamily="49" charset="0"/>
              </a:rPr>
              <a:t>startTime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</a:rPr>
              <a:t>System.currentTimeMillis</a:t>
            </a:r>
            <a:r>
              <a:rPr lang="en-US" b="1" dirty="0" smtClean="0">
                <a:latin typeface="Courier New" pitchFamily="49" charset="0"/>
              </a:rPr>
              <a:t>();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// run algorithm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...</a:t>
            </a:r>
            <a:endParaRPr lang="en-US" b="1" dirty="0">
              <a:latin typeface="Courier New" pitchFamily="49" charset="0"/>
            </a:endParaRPr>
          </a:p>
          <a:p>
            <a:pPr algn="l"/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</a:rPr>
              <a:t>long </a:t>
            </a:r>
            <a:r>
              <a:rPr lang="en-US" b="1" dirty="0" err="1" smtClean="0">
                <a:latin typeface="Courier New" pitchFamily="49" charset="0"/>
              </a:rPr>
              <a:t>endTime</a:t>
            </a:r>
            <a:r>
              <a:rPr lang="en-US" b="1" dirty="0" smtClean="0">
                <a:latin typeface="Courier New" pitchFamily="49" charset="0"/>
              </a:rPr>
              <a:t>   = </a:t>
            </a:r>
            <a:r>
              <a:rPr lang="en-US" b="1" dirty="0" err="1" smtClean="0">
                <a:latin typeface="Courier New" pitchFamily="49" charset="0"/>
              </a:rPr>
              <a:t>System.currentTimeMillis</a:t>
            </a:r>
            <a:r>
              <a:rPr lang="en-US" b="1" dirty="0" smtClean="0">
                <a:latin typeface="Courier New" pitchFamily="49" charset="0"/>
              </a:rPr>
              <a:t>(); 	</a:t>
            </a:r>
          </a:p>
          <a:p>
            <a:pPr algn="l"/>
            <a:r>
              <a:rPr lang="en-US" b="1" dirty="0" smtClean="0">
                <a:latin typeface="Courier New" pitchFamily="49" charset="0"/>
              </a:rPr>
              <a:t>	long </a:t>
            </a:r>
            <a:r>
              <a:rPr lang="en-US" b="1" dirty="0" err="1" smtClean="0">
                <a:latin typeface="Courier New" pitchFamily="49" charset="0"/>
              </a:rPr>
              <a:t>totalTime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</a:rPr>
              <a:t>endTime</a:t>
            </a:r>
            <a:r>
              <a:rPr lang="en-US" b="1" dirty="0" smtClean="0">
                <a:latin typeface="Courier New" pitchFamily="49" charset="0"/>
              </a:rPr>
              <a:t> - </a:t>
            </a:r>
            <a:r>
              <a:rPr lang="en-US" b="1" dirty="0" err="1" smtClean="0">
                <a:latin typeface="Courier New" pitchFamily="49" charset="0"/>
              </a:rPr>
              <a:t>startTime</a:t>
            </a:r>
            <a:r>
              <a:rPr lang="en-US" b="1" dirty="0" smtClean="0">
                <a:latin typeface="Courier New" pitchFamily="49" charset="0"/>
              </a:rPr>
              <a:t>; </a:t>
            </a:r>
            <a:endParaRPr lang="en-US" b="1" dirty="0">
              <a:latin typeface="Courier New" pitchFamily="49" charset="0"/>
            </a:endParaRPr>
          </a:p>
          <a:p>
            <a:pPr algn="l"/>
            <a:r>
              <a:rPr lang="en-US" b="1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07939" name="Picture 3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7913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07921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3043" name="Rectangle 19"/>
          <p:cNvSpPr>
            <a:spLocks noChangeArrowheads="1"/>
          </p:cNvSpPr>
          <p:nvPr/>
        </p:nvSpPr>
        <p:spPr bwMode="auto">
          <a:xfrm>
            <a:off x="457200" y="6248400"/>
            <a:ext cx="1981200" cy="4572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1302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13030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547688" y="4038600"/>
            <a:ext cx="1033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 </a:t>
            </a:r>
          </a:p>
        </p:txBody>
      </p:sp>
      <p:pic>
        <p:nvPicPr>
          <p:cNvPr id="513032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563" y="4078288"/>
            <a:ext cx="2471737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4251325" y="4038600"/>
            <a:ext cx="492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Για</a:t>
            </a:r>
          </a:p>
        </p:txBody>
      </p:sp>
      <p:pic>
        <p:nvPicPr>
          <p:cNvPr id="513034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5688" y="4022725"/>
            <a:ext cx="10588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035" name="Picture 1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0"/>
            <a:ext cx="4494213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036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538" y="4535488"/>
            <a:ext cx="2151062" cy="41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3037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5181600"/>
            <a:ext cx="6829425" cy="690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38" name="Text Box 14"/>
          <p:cNvSpPr txBox="1">
            <a:spLocks noChangeArrowheads="1"/>
          </p:cNvSpPr>
          <p:nvPr/>
        </p:nvSpPr>
        <p:spPr bwMode="auto">
          <a:xfrm>
            <a:off x="5157788" y="4586288"/>
            <a:ext cx="4810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και</a:t>
            </a:r>
          </a:p>
        </p:txBody>
      </p:sp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593725" y="5370513"/>
            <a:ext cx="8223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Γενικά</a:t>
            </a:r>
          </a:p>
        </p:txBody>
      </p:sp>
      <p:pic>
        <p:nvPicPr>
          <p:cNvPr id="20" name="19 - Εικόνα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6324600"/>
            <a:ext cx="737855" cy="321727"/>
          </a:xfrm>
          <a:prstGeom prst="rect">
            <a:avLst/>
          </a:prstGeom>
          <a:noFill/>
          <a:ln/>
          <a:effectLst/>
        </p:spPr>
      </p:pic>
      <p:sp>
        <p:nvSpPr>
          <p:cNvPr id="513041" name="Text Box 17"/>
          <p:cNvSpPr txBox="1">
            <a:spLocks noChangeArrowheads="1"/>
          </p:cNvSpPr>
          <p:nvPr/>
        </p:nvSpPr>
        <p:spPr bwMode="auto">
          <a:xfrm>
            <a:off x="441325" y="6284913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Διάταξη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08932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08934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547688" y="4038600"/>
            <a:ext cx="1033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 </a:t>
            </a:r>
          </a:p>
        </p:txBody>
      </p:sp>
      <p:pic>
        <p:nvPicPr>
          <p:cNvPr id="508944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563" y="4078288"/>
            <a:ext cx="2471737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8949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9813" y="4495800"/>
            <a:ext cx="5233987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609600" y="4662488"/>
            <a:ext cx="492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Για</a:t>
            </a:r>
          </a:p>
        </p:txBody>
      </p:sp>
      <p:pic>
        <p:nvPicPr>
          <p:cNvPr id="508956" name="Picture 2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2213" y="4724400"/>
            <a:ext cx="865187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8951" name="Picture 2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280025"/>
            <a:ext cx="1714500" cy="6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8952" name="Text Box 24"/>
          <p:cNvSpPr txBox="1">
            <a:spLocks noChangeArrowheads="1"/>
          </p:cNvSpPr>
          <p:nvPr/>
        </p:nvSpPr>
        <p:spPr bwMode="auto">
          <a:xfrm>
            <a:off x="685800" y="5486400"/>
            <a:ext cx="969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sp>
        <p:nvSpPr>
          <p:cNvPr id="508953" name="Rectangle 25"/>
          <p:cNvSpPr>
            <a:spLocks noChangeArrowheads="1"/>
          </p:cNvSpPr>
          <p:nvPr/>
        </p:nvSpPr>
        <p:spPr bwMode="auto">
          <a:xfrm>
            <a:off x="457200" y="6248400"/>
            <a:ext cx="2590800" cy="4572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8" name="17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23645" y="6324600"/>
            <a:ext cx="1188209" cy="321605"/>
          </a:xfrm>
          <a:prstGeom prst="rect">
            <a:avLst/>
          </a:prstGeom>
          <a:noFill/>
          <a:ln/>
          <a:effectLst/>
        </p:spPr>
      </p:pic>
      <p:sp>
        <p:nvSpPr>
          <p:cNvPr id="508955" name="Text Box 27"/>
          <p:cNvSpPr txBox="1">
            <a:spLocks noChangeArrowheads="1"/>
          </p:cNvSpPr>
          <p:nvPr/>
        </p:nvSpPr>
        <p:spPr bwMode="auto">
          <a:xfrm>
            <a:off x="441325" y="6284913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Διάταξη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09956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09958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547688" y="4038600"/>
            <a:ext cx="1033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 </a:t>
            </a:r>
          </a:p>
        </p:txBody>
      </p:sp>
      <p:pic>
        <p:nvPicPr>
          <p:cNvPr id="509968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563" y="4078288"/>
            <a:ext cx="2471737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9969" name="Picture 1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188" y="4611688"/>
            <a:ext cx="5329237" cy="417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609600" y="4662488"/>
            <a:ext cx="492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Για</a:t>
            </a:r>
          </a:p>
        </p:txBody>
      </p:sp>
      <p:pic>
        <p:nvPicPr>
          <p:cNvPr id="509972" name="Picture 2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2213" y="4724400"/>
            <a:ext cx="865187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09971" name="Picture 1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163" y="5308600"/>
            <a:ext cx="1741487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09965" name="Text Box 13"/>
          <p:cNvSpPr txBox="1">
            <a:spLocks noChangeArrowheads="1"/>
          </p:cNvSpPr>
          <p:nvPr/>
        </p:nvSpPr>
        <p:spPr bwMode="auto">
          <a:xfrm>
            <a:off x="685800" y="5486400"/>
            <a:ext cx="969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57200" y="6248400"/>
            <a:ext cx="4191000" cy="4572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2" name="21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6324600"/>
            <a:ext cx="2857487" cy="352609"/>
          </a:xfrm>
          <a:prstGeom prst="rect">
            <a:avLst/>
          </a:prstGeom>
          <a:noFill/>
          <a:ln/>
          <a:effectLst/>
        </p:spPr>
      </p:pic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41325" y="6284913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Διάταξη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109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10982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547688" y="4038600"/>
            <a:ext cx="1033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 </a:t>
            </a:r>
          </a:p>
        </p:txBody>
      </p:sp>
      <p:pic>
        <p:nvPicPr>
          <p:cNvPr id="510990" name="Picture 1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9563" y="4078288"/>
            <a:ext cx="2471737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0996" name="Picture 2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063" y="4676775"/>
            <a:ext cx="5875337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0986" name="Text Box 10"/>
          <p:cNvSpPr txBox="1">
            <a:spLocks noChangeArrowheads="1"/>
          </p:cNvSpPr>
          <p:nvPr/>
        </p:nvSpPr>
        <p:spPr bwMode="auto">
          <a:xfrm>
            <a:off x="609600" y="4662488"/>
            <a:ext cx="492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Για</a:t>
            </a:r>
          </a:p>
        </p:txBody>
      </p:sp>
      <p:pic>
        <p:nvPicPr>
          <p:cNvPr id="510995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724400"/>
            <a:ext cx="865188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0992" name="Picture 1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335587"/>
            <a:ext cx="1630363" cy="608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609600" y="5410200"/>
            <a:ext cx="969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sp>
        <p:nvSpPr>
          <p:cNvPr id="510997" name="Rectangle 21"/>
          <p:cNvSpPr>
            <a:spLocks noChangeArrowheads="1"/>
          </p:cNvSpPr>
          <p:nvPr/>
        </p:nvSpPr>
        <p:spPr bwMode="auto">
          <a:xfrm>
            <a:off x="457200" y="6248400"/>
            <a:ext cx="4572000" cy="4572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8" name="17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9970" y="6324600"/>
            <a:ext cx="3307235" cy="352488"/>
          </a:xfrm>
          <a:prstGeom prst="rect">
            <a:avLst/>
          </a:prstGeom>
          <a:noFill/>
          <a:ln/>
          <a:effectLst/>
        </p:spPr>
      </p:pic>
      <p:sp>
        <p:nvSpPr>
          <p:cNvPr id="510999" name="Text Box 23"/>
          <p:cNvSpPr txBox="1">
            <a:spLocks noChangeArrowheads="1"/>
          </p:cNvSpPr>
          <p:nvPr/>
        </p:nvSpPr>
        <p:spPr bwMode="auto">
          <a:xfrm>
            <a:off x="441325" y="6284913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Διάταξη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4069" name="Rectangle 21"/>
          <p:cNvSpPr>
            <a:spLocks noChangeArrowheads="1"/>
          </p:cNvSpPr>
          <p:nvPr/>
        </p:nvSpPr>
        <p:spPr bwMode="auto">
          <a:xfrm>
            <a:off x="457200" y="6248400"/>
            <a:ext cx="6096000" cy="4572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14052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4053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14054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4055" name="Text Box 7"/>
          <p:cNvSpPr txBox="1">
            <a:spLocks noChangeArrowheads="1"/>
          </p:cNvSpPr>
          <p:nvPr/>
        </p:nvSpPr>
        <p:spPr bwMode="auto">
          <a:xfrm>
            <a:off x="547688" y="4038600"/>
            <a:ext cx="1033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 </a:t>
            </a:r>
          </a:p>
        </p:txBody>
      </p:sp>
      <p:pic>
        <p:nvPicPr>
          <p:cNvPr id="514062" name="Picture 1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6550" y="4078288"/>
            <a:ext cx="2279650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609600" y="4662488"/>
            <a:ext cx="4921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Για</a:t>
            </a:r>
          </a:p>
        </p:txBody>
      </p:sp>
      <p:pic>
        <p:nvPicPr>
          <p:cNvPr id="514066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2213" y="4724400"/>
            <a:ext cx="865187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4065" name="Picture 1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0838" y="5257800"/>
            <a:ext cx="1741487" cy="6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4061" name="Text Box 13"/>
          <p:cNvSpPr txBox="1">
            <a:spLocks noChangeArrowheads="1"/>
          </p:cNvSpPr>
          <p:nvPr/>
        </p:nvSpPr>
        <p:spPr bwMode="auto">
          <a:xfrm>
            <a:off x="609600" y="5410200"/>
            <a:ext cx="969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pic>
        <p:nvPicPr>
          <p:cNvPr id="514064" name="Picture 1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6650" y="4495800"/>
            <a:ext cx="5041900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" name="17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6324600"/>
            <a:ext cx="4848363" cy="352502"/>
          </a:xfrm>
          <a:prstGeom prst="rect">
            <a:avLst/>
          </a:prstGeom>
          <a:noFill/>
          <a:ln/>
          <a:effectLst/>
        </p:spPr>
      </p:pic>
      <p:sp>
        <p:nvSpPr>
          <p:cNvPr id="514070" name="Text Box 22"/>
          <p:cNvSpPr txBox="1">
            <a:spLocks noChangeArrowheads="1"/>
          </p:cNvSpPr>
          <p:nvPr/>
        </p:nvSpPr>
        <p:spPr bwMode="auto">
          <a:xfrm>
            <a:off x="441325" y="6284913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Διάταξη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3505200" y="4419600"/>
            <a:ext cx="2286000" cy="4572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512763" y="1157288"/>
            <a:ext cx="173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Παραδείγματα</a:t>
            </a:r>
            <a:endParaRPr lang="en-US" b="1"/>
          </a:p>
        </p:txBody>
      </p:sp>
      <p:pic>
        <p:nvPicPr>
          <p:cNvPr id="516101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2514600"/>
            <a:ext cx="5392738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240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διατάξουμε τις παρακάτω συναρτήσεις ως προς το ρυθμό αύξησης,</a:t>
            </a:r>
          </a:p>
          <a:p>
            <a:pPr algn="l"/>
            <a:r>
              <a:rPr lang="el-GR"/>
              <a:t>από τη μικρότερη ως τη μεγαλύτερη </a:t>
            </a:r>
          </a:p>
        </p:txBody>
      </p:sp>
      <p:pic>
        <p:nvPicPr>
          <p:cNvPr id="516103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3114675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547688" y="4038600"/>
            <a:ext cx="20907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Επομένως έχουμε </a:t>
            </a:r>
          </a:p>
        </p:txBody>
      </p:sp>
      <p:pic>
        <p:nvPicPr>
          <p:cNvPr id="11" name="10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09475" y="4495800"/>
            <a:ext cx="2055224" cy="321670"/>
          </a:xfrm>
          <a:prstGeom prst="rect">
            <a:avLst/>
          </a:prstGeom>
          <a:noFill/>
          <a:ln/>
          <a:effectLst/>
        </p:spPr>
      </p:pic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3400" y="3657600"/>
            <a:ext cx="8153400" cy="1143000"/>
          </a:xfrm>
          <a:prstGeom prst="rect">
            <a:avLst/>
          </a:prstGeom>
          <a:solidFill>
            <a:srgbClr val="A50021">
              <a:alpha val="901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2763" y="1157288"/>
            <a:ext cx="31400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dirty="0" err="1" smtClean="0"/>
              <a:t>Πολυωνυμικός</a:t>
            </a:r>
            <a:r>
              <a:rPr lang="el-GR" b="1" dirty="0" smtClean="0"/>
              <a:t> Αλγόριθμος</a:t>
            </a:r>
            <a:endParaRPr lang="en-US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5616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Έχει </a:t>
            </a:r>
            <a:r>
              <a:rPr lang="el-GR" dirty="0" err="1" smtClean="0"/>
              <a:t>πολυωνυμικό</a:t>
            </a:r>
            <a:r>
              <a:rPr lang="el-GR" dirty="0" smtClean="0"/>
              <a:t> </a:t>
            </a:r>
            <a:r>
              <a:rPr lang="el-GR" dirty="0"/>
              <a:t>χρόνο </a:t>
            </a:r>
            <a:r>
              <a:rPr lang="el-GR" dirty="0" smtClean="0"/>
              <a:t>εκτέλεσης</a:t>
            </a:r>
            <a:r>
              <a:rPr lang="en-US" dirty="0" smtClean="0"/>
              <a:t>           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δηλαδή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4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2514600"/>
            <a:ext cx="1762125" cy="382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22700" y="2528888"/>
            <a:ext cx="379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όπου </a:t>
            </a:r>
            <a:r>
              <a:rPr lang="en-US" dirty="0"/>
              <a:t>      </a:t>
            </a:r>
            <a:r>
              <a:rPr lang="el-GR" dirty="0"/>
              <a:t>είναι μία </a:t>
            </a:r>
            <a:r>
              <a:rPr lang="el-GR" dirty="0" smtClean="0"/>
              <a:t>θετική</a:t>
            </a:r>
            <a:r>
              <a:rPr lang="el-GR" b="1" dirty="0" smtClean="0"/>
              <a:t> </a:t>
            </a:r>
            <a:r>
              <a:rPr lang="el-GR" b="1" dirty="0"/>
              <a:t>σταθερά</a:t>
            </a:r>
            <a:endParaRPr lang="en-US" b="1" dirty="0"/>
          </a:p>
        </p:txBody>
      </p:sp>
      <p:pic>
        <p:nvPicPr>
          <p:cNvPr id="16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038" y="2562225"/>
            <a:ext cx="147637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80692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Κλάση πολυπλοκότητας</a:t>
            </a:r>
            <a:r>
              <a:rPr lang="en-US"/>
              <a:t>       :   </a:t>
            </a:r>
            <a:r>
              <a:rPr lang="el-GR"/>
              <a:t>περιλαμβάνει τα προβλήματα που επιδέχονται</a:t>
            </a:r>
            <a:r>
              <a:rPr lang="en-US"/>
              <a:t> </a:t>
            </a:r>
            <a:endParaRPr lang="el-GR"/>
          </a:p>
        </p:txBody>
      </p:sp>
      <p:pic>
        <p:nvPicPr>
          <p:cNvPr id="18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7846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657600" y="4052887"/>
            <a:ext cx="49704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λύση σε </a:t>
            </a:r>
            <a:r>
              <a:rPr lang="el-GR" b="1" dirty="0" err="1"/>
              <a:t>πολυωνυμικό</a:t>
            </a:r>
            <a:r>
              <a:rPr lang="el-GR" b="1" dirty="0"/>
              <a:t> χρόνο</a:t>
            </a:r>
            <a:r>
              <a:rPr lang="el-GR" dirty="0"/>
              <a:t> (δηλ. υπάρχουν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657600" y="4357688"/>
            <a:ext cx="45985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πολυωνυμικοί</a:t>
            </a:r>
            <a:r>
              <a:rPr lang="el-GR" dirty="0" smtClean="0"/>
              <a:t> </a:t>
            </a:r>
            <a:r>
              <a:rPr lang="el-GR" dirty="0"/>
              <a:t>αλγόριθμοι που τα επιλύουν)</a:t>
            </a:r>
          </a:p>
        </p:txBody>
      </p:sp>
      <p:pic>
        <p:nvPicPr>
          <p:cNvPr id="23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91000"/>
            <a:ext cx="217170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057400"/>
            <a:ext cx="533401" cy="27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0410" y="299085"/>
            <a:ext cx="2053590" cy="655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0" y="5201794"/>
            <a:ext cx="178307" cy="126491"/>
          </a:xfrm>
          <a:prstGeom prst="rect">
            <a:avLst/>
          </a:prstGeom>
          <a:noFill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05800" y="4768251"/>
            <a:ext cx="611340" cy="255234"/>
          </a:xfrm>
          <a:prstGeom prst="rect">
            <a:avLst/>
          </a:prstGeom>
          <a:noFill/>
          <a:ln/>
          <a:effectLst/>
        </p:spPr>
      </p:pic>
      <p:pic>
        <p:nvPicPr>
          <p:cNvPr id="16" name="1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34400" y="4032885"/>
            <a:ext cx="279687" cy="229252"/>
          </a:xfrm>
          <a:prstGeom prst="rect">
            <a:avLst/>
          </a:prstGeom>
          <a:noFill/>
          <a:ln/>
          <a:effectLst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83313" y="3117833"/>
            <a:ext cx="279687" cy="229252"/>
          </a:xfrm>
          <a:prstGeom prst="rect">
            <a:avLst/>
          </a:prstGeom>
          <a:noFill/>
          <a:ln/>
          <a:effectLst/>
        </p:spPr>
      </p:pic>
      <p:pic>
        <p:nvPicPr>
          <p:cNvPr id="14" name="1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1034669"/>
            <a:ext cx="255233" cy="178816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8200" y="5480685"/>
            <a:ext cx="382087" cy="255234"/>
          </a:xfrm>
          <a:prstGeom prst="rect">
            <a:avLst/>
          </a:prstGeom>
          <a:noFill/>
          <a:ln/>
          <a:effectLst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2514600"/>
            <a:ext cx="6962279" cy="1879678"/>
          </a:xfrm>
          <a:prstGeom prst="rect">
            <a:avLst/>
          </a:prstGeom>
          <a:noFill/>
          <a:ln/>
          <a:effectLst/>
        </p:spPr>
      </p:pic>
      <p:sp>
        <p:nvSpPr>
          <p:cNvPr id="12" name="11 - TextBox"/>
          <p:cNvSpPr txBox="1"/>
          <p:nvPr/>
        </p:nvSpPr>
        <p:spPr>
          <a:xfrm>
            <a:off x="7105429" y="6477000"/>
            <a:ext cx="2038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λογαριθμική κλίμακα</a:t>
            </a:r>
            <a:endParaRPr lang="el-GR" sz="1600" dirty="0"/>
          </a:p>
        </p:txBody>
      </p:sp>
      <p:sp>
        <p:nvSpPr>
          <p:cNvPr id="13" name="12 - TextBox"/>
          <p:cNvSpPr txBox="1"/>
          <p:nvPr/>
        </p:nvSpPr>
        <p:spPr>
          <a:xfrm>
            <a:off x="304800" y="1219200"/>
            <a:ext cx="318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Πρακτικές πολυπλοκότητες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04800" y="1219200"/>
            <a:ext cx="570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Χρήσιμες συναρτήσεις στην ανάλυση αλγορίθμων</a:t>
            </a:r>
            <a:endParaRPr lang="el-GR" b="1" dirty="0"/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8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205740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11" name="1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281940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4317491"/>
            <a:ext cx="483108" cy="254508"/>
          </a:xfrm>
          <a:prstGeom prst="rect">
            <a:avLst/>
          </a:prstGeom>
          <a:noFill/>
          <a:ln/>
          <a:effectLst/>
        </p:spPr>
      </p:pic>
      <p:pic>
        <p:nvPicPr>
          <p:cNvPr id="33" name="3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7145" y="3595639"/>
            <a:ext cx="483108" cy="202692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" y="5055108"/>
            <a:ext cx="636088" cy="279146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6045708"/>
            <a:ext cx="4445518" cy="278892"/>
          </a:xfrm>
          <a:prstGeom prst="rect">
            <a:avLst/>
          </a:prstGeom>
          <a:noFill/>
          <a:ln/>
          <a:effectLst/>
        </p:spPr>
      </p:pic>
      <p:sp>
        <p:nvSpPr>
          <p:cNvPr id="20" name="19 - TextBox"/>
          <p:cNvSpPr txBox="1"/>
          <p:nvPr/>
        </p:nvSpPr>
        <p:spPr>
          <a:xfrm>
            <a:off x="1676400" y="1992868"/>
            <a:ext cx="473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κάτω ακέραιο μέρος</a:t>
            </a:r>
            <a:r>
              <a:rPr lang="en-US" dirty="0" smtClean="0"/>
              <a:t> :  </a:t>
            </a:r>
            <a:r>
              <a:rPr lang="el-GR" dirty="0" smtClean="0"/>
              <a:t>μεγαλύτερος ακέραιος</a:t>
            </a:r>
            <a:endParaRPr lang="el-GR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56558" y="2057400"/>
            <a:ext cx="406908" cy="228600"/>
          </a:xfrm>
          <a:prstGeom prst="rect">
            <a:avLst/>
          </a:prstGeom>
          <a:noFill/>
          <a:ln/>
          <a:effectLst/>
        </p:spPr>
      </p:pic>
      <p:sp>
        <p:nvSpPr>
          <p:cNvPr id="23" name="22 - TextBox"/>
          <p:cNvSpPr txBox="1"/>
          <p:nvPr/>
        </p:nvSpPr>
        <p:spPr>
          <a:xfrm>
            <a:off x="1676400" y="2754868"/>
            <a:ext cx="448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άνω ακέραιο μέρος</a:t>
            </a:r>
            <a:r>
              <a:rPr lang="en-US" dirty="0" smtClean="0"/>
              <a:t> :  </a:t>
            </a:r>
            <a:r>
              <a:rPr lang="el-GR" dirty="0" smtClean="0"/>
              <a:t>μικρότερος ακέραιος</a:t>
            </a:r>
            <a:endParaRPr lang="el-GR" dirty="0"/>
          </a:p>
        </p:txBody>
      </p:sp>
      <p:pic>
        <p:nvPicPr>
          <p:cNvPr id="26" name="2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77666" y="2819400"/>
            <a:ext cx="406908" cy="228600"/>
          </a:xfrm>
          <a:prstGeom prst="rect">
            <a:avLst/>
          </a:prstGeom>
          <a:noFill/>
          <a:ln/>
          <a:effectLst/>
        </p:spPr>
      </p:pic>
      <p:sp>
        <p:nvSpPr>
          <p:cNvPr id="27" name="26 - Ορθογώνιο"/>
          <p:cNvSpPr/>
          <p:nvPr/>
        </p:nvSpPr>
        <p:spPr>
          <a:xfrm>
            <a:off x="1700282" y="3505200"/>
            <a:ext cx="398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φυσικός λογάριθμος</a:t>
            </a:r>
            <a:r>
              <a:rPr lang="en-US" dirty="0" smtClean="0"/>
              <a:t> :       </a:t>
            </a:r>
            <a:r>
              <a:rPr lang="el-GR" dirty="0" smtClean="0"/>
              <a:t>τέτοιο ώστε</a:t>
            </a:r>
            <a:endParaRPr lang="el-GR" dirty="0"/>
          </a:p>
        </p:txBody>
      </p: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883" y="3569732"/>
            <a:ext cx="812294" cy="202692"/>
          </a:xfrm>
          <a:prstGeom prst="rect">
            <a:avLst/>
          </a:prstGeom>
          <a:noFill/>
        </p:spPr>
      </p:pic>
      <p:pic>
        <p:nvPicPr>
          <p:cNvPr id="31" name="30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99493" y="3645932"/>
            <a:ext cx="152590" cy="126650"/>
          </a:xfrm>
          <a:prstGeom prst="rect">
            <a:avLst/>
          </a:prstGeom>
          <a:noFill/>
          <a:ln/>
          <a:effectLst/>
        </p:spPr>
      </p:pic>
      <p:sp>
        <p:nvSpPr>
          <p:cNvPr id="32" name="31 - Ορθογώνιο"/>
          <p:cNvSpPr/>
          <p:nvPr/>
        </p:nvSpPr>
        <p:spPr>
          <a:xfrm>
            <a:off x="1676400" y="4267200"/>
            <a:ext cx="4086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δυαδικός λογάριθμος</a:t>
            </a:r>
            <a:r>
              <a:rPr lang="en-US" dirty="0" smtClean="0"/>
              <a:t> :       </a:t>
            </a:r>
            <a:r>
              <a:rPr lang="el-GR" dirty="0" smtClean="0"/>
              <a:t>τέτοιο ώστε</a:t>
            </a:r>
            <a:endParaRPr lang="el-GR" dirty="0"/>
          </a:p>
        </p:txBody>
      </p:sp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4331732"/>
            <a:ext cx="811788" cy="202566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5693" y="4407932"/>
            <a:ext cx="152590" cy="126650"/>
          </a:xfrm>
          <a:prstGeom prst="rect">
            <a:avLst/>
          </a:prstGeom>
          <a:noFill/>
          <a:ln/>
          <a:effectLst/>
        </p:spPr>
      </p:pic>
      <p:sp>
        <p:nvSpPr>
          <p:cNvPr id="36" name="35 - Ορθογώνιο"/>
          <p:cNvSpPr/>
          <p:nvPr/>
        </p:nvSpPr>
        <p:spPr>
          <a:xfrm>
            <a:off x="1676400" y="4964668"/>
            <a:ext cx="677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ακέραιος δυαδικός λογάριθμος</a:t>
            </a:r>
            <a:r>
              <a:rPr lang="en-US" dirty="0" smtClean="0"/>
              <a:t> : </a:t>
            </a:r>
            <a:r>
              <a:rPr lang="el-GR" dirty="0" smtClean="0"/>
              <a:t> (αριθμός δυαδικών ψηφίων στη</a:t>
            </a:r>
            <a:endParaRPr lang="el-GR" dirty="0"/>
          </a:p>
        </p:txBody>
      </p:sp>
      <p:sp>
        <p:nvSpPr>
          <p:cNvPr id="39" name="38 - Ορθογώνιο"/>
          <p:cNvSpPr/>
          <p:nvPr/>
        </p:nvSpPr>
        <p:spPr>
          <a:xfrm>
            <a:off x="5108254" y="5334000"/>
            <a:ext cx="395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δυαδική αναπαράσταση του       ) 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5410200"/>
            <a:ext cx="228600" cy="202692"/>
          </a:xfrm>
          <a:prstGeom prst="rect">
            <a:avLst/>
          </a:prstGeom>
          <a:noFill/>
        </p:spPr>
      </p:pic>
      <p:sp>
        <p:nvSpPr>
          <p:cNvPr id="42" name="41 - TextBox"/>
          <p:cNvSpPr txBox="1"/>
          <p:nvPr/>
        </p:nvSpPr>
        <p:spPr>
          <a:xfrm>
            <a:off x="5669243" y="5955268"/>
            <a:ext cx="301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Ν-</a:t>
            </a:r>
            <a:r>
              <a:rPr lang="el-GR" dirty="0" err="1" smtClean="0"/>
              <a:t>οστός</a:t>
            </a:r>
            <a:r>
              <a:rPr lang="el-GR" dirty="0" smtClean="0"/>
              <a:t> αρμονικός αριθμός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Ανάλυση αλγορίθμων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3152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800" b="1" dirty="0" smtClean="0"/>
              <a:t>Πειραματική ανάλυση του χρόνου εκτέλεσης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3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8800" y="2819400"/>
            <a:ext cx="5156770" cy="1778880"/>
          </a:xfrm>
          <a:prstGeom prst="rect">
            <a:avLst/>
          </a:prstGeom>
          <a:noFill/>
          <a:ln/>
          <a:effectLst/>
        </p:spPr>
      </p:pic>
      <p:sp>
        <p:nvSpPr>
          <p:cNvPr id="10" name="9 - TextBox"/>
          <p:cNvSpPr txBox="1"/>
          <p:nvPr/>
        </p:nvSpPr>
        <p:spPr>
          <a:xfrm>
            <a:off x="533401" y="1752600"/>
            <a:ext cx="7772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Χρόνοι εκτέλεσης σε δευτερόλεπτα για διάφορες δομές εύρεσης-ένωσης με είσοδο τυχαίο αρχείο με </a:t>
            </a:r>
            <a:r>
              <a:rPr lang="en-US" dirty="0" smtClean="0"/>
              <a:t>  </a:t>
            </a:r>
            <a:r>
              <a:rPr lang="el-GR" dirty="0" smtClean="0"/>
              <a:t>    κόμβους και</a:t>
            </a:r>
            <a:r>
              <a:rPr lang="en-US" dirty="0" smtClean="0"/>
              <a:t>  </a:t>
            </a:r>
            <a:r>
              <a:rPr lang="el-GR" dirty="0" smtClean="0"/>
              <a:t>      ακμές</a:t>
            </a:r>
            <a:endParaRPr lang="el-GR" dirty="0"/>
          </a:p>
        </p:txBody>
      </p:sp>
      <p:pic>
        <p:nvPicPr>
          <p:cNvPr id="15" name="1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291" y="5017532"/>
            <a:ext cx="559309" cy="152400"/>
          </a:xfrm>
          <a:prstGeom prst="rect">
            <a:avLst/>
          </a:prstGeom>
          <a:noFill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5562461"/>
            <a:ext cx="762696" cy="152539"/>
          </a:xfrm>
          <a:prstGeom prst="rect">
            <a:avLst/>
          </a:prstGeom>
          <a:noFill/>
          <a:ln/>
          <a:effectLst/>
        </p:spPr>
      </p:pic>
      <p:pic>
        <p:nvPicPr>
          <p:cNvPr id="19" name="1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6363" y="6072525"/>
            <a:ext cx="915237" cy="152539"/>
          </a:xfrm>
          <a:prstGeom prst="rect">
            <a:avLst/>
          </a:prstGeom>
          <a:noFill/>
          <a:ln/>
          <a:effectLst/>
        </p:spPr>
      </p:pic>
      <p:sp>
        <p:nvSpPr>
          <p:cNvPr id="20" name="19 - TextBox"/>
          <p:cNvSpPr txBox="1"/>
          <p:nvPr/>
        </p:nvSpPr>
        <p:spPr>
          <a:xfrm>
            <a:off x="1447800" y="4888468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βασική δομή γρήγορης ένωσης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1447800" y="5433536"/>
            <a:ext cx="390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δομή γρήγορης ένωσης με στάθμιση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1447800" y="5955268"/>
            <a:ext cx="645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δομή γρήγορης ένωσης με στάθμιση και συμπίεση διαδρομής</a:t>
            </a:r>
            <a:endParaRPr lang="el-GR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286000"/>
            <a:ext cx="254508" cy="126492"/>
          </a:xfrm>
          <a:prstGeom prst="rect">
            <a:avLst/>
          </a:prstGeom>
          <a:noFill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36213" y="2286000"/>
            <a:ext cx="178664" cy="1267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04800" y="1219200"/>
            <a:ext cx="570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Χρήσιμες συναρτήσεις στην ανάλυση αλγορίθμων</a:t>
            </a:r>
            <a:endParaRPr lang="el-GR" b="1" dirty="0"/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271" y="1905000"/>
            <a:ext cx="2080329" cy="634600"/>
          </a:xfrm>
          <a:prstGeom prst="rect">
            <a:avLst/>
          </a:prstGeom>
          <a:noFill/>
          <a:ln/>
          <a:effectLst/>
        </p:spPr>
      </p:pic>
      <p:sp>
        <p:nvSpPr>
          <p:cNvPr id="20" name="19 - TextBox"/>
          <p:cNvSpPr txBox="1"/>
          <p:nvPr/>
        </p:nvSpPr>
        <p:spPr>
          <a:xfrm>
            <a:off x="2729187" y="1992868"/>
            <a:ext cx="259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err="1" smtClean="0"/>
              <a:t>διωνυμικοί</a:t>
            </a:r>
            <a:r>
              <a:rPr lang="el-GR" dirty="0" smtClean="0"/>
              <a:t> συντελεστές</a:t>
            </a:r>
            <a:endParaRPr lang="el-GR" dirty="0"/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2819400"/>
            <a:ext cx="1293865" cy="659111"/>
          </a:xfrm>
          <a:prstGeom prst="rect">
            <a:avLst/>
          </a:prstGeom>
          <a:noFill/>
          <a:ln/>
          <a:effectLst/>
        </p:spPr>
      </p:pic>
      <p:sp>
        <p:nvSpPr>
          <p:cNvPr id="38" name="37 - TextBox"/>
          <p:cNvSpPr txBox="1"/>
          <p:nvPr/>
        </p:nvSpPr>
        <p:spPr>
          <a:xfrm>
            <a:off x="1905000" y="2907268"/>
            <a:ext cx="203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για μικρή σταθερά</a:t>
            </a:r>
            <a:endParaRPr lang="el-GR" dirty="0"/>
          </a:p>
        </p:txBody>
      </p:sp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971800"/>
            <a:ext cx="126492" cy="202692"/>
          </a:xfrm>
          <a:prstGeom prst="rect">
            <a:avLst/>
          </a:prstGeom>
          <a:noFill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69272" y="4038600"/>
            <a:ext cx="5084128" cy="254740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70150" y="4826343"/>
            <a:ext cx="3940250" cy="202885"/>
          </a:xfrm>
          <a:prstGeom prst="rect">
            <a:avLst/>
          </a:prstGeom>
          <a:noFill/>
          <a:ln/>
          <a:effectLst/>
        </p:spPr>
      </p:pic>
      <p:sp>
        <p:nvSpPr>
          <p:cNvPr id="48" name="47 - TextBox"/>
          <p:cNvSpPr txBox="1"/>
          <p:nvPr/>
        </p:nvSpPr>
        <p:spPr>
          <a:xfrm>
            <a:off x="533400" y="3974068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Προσέγγιση </a:t>
            </a:r>
            <a:r>
              <a:rPr lang="en-US" dirty="0" err="1" smtClean="0"/>
              <a:t>Stirling</a:t>
            </a:r>
            <a:endParaRPr lang="el-GR" dirty="0"/>
          </a:p>
        </p:txBody>
      </p:sp>
      <p:sp>
        <p:nvSpPr>
          <p:cNvPr id="49" name="48 - TextBox"/>
          <p:cNvSpPr txBox="1"/>
          <p:nvPr/>
        </p:nvSpPr>
        <p:spPr>
          <a:xfrm>
            <a:off x="533400" y="4736068"/>
            <a:ext cx="238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Γεωμετρικό άθροισμα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5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15365" name="Picture 3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15368" name="Text Box 26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15369" name="Text Box 27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5371" name="Rectangle 29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5372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73" name="Picture 3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74" name="Picture 3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75" name="Picture 3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22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16388" name="Text Box 23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16390" name="Text Box 25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16391" name="Text Box 26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16392" name="Text Box 27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16393" name="Text Box 28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16394" name="Text Box 29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16395" name="Text Box 30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16397" name="Text Box 32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16398" name="Text Box 33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16399" name="Text Box 34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16400" name="Text Box 35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16401" name="Text Box 36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sp>
        <p:nvSpPr>
          <p:cNvPr id="16402" name="Text Box 37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16403" name="Text Box 38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16404" name="Rectangle 52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5" name="Text Box 53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16406" name="Picture 5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407" name="Rectangle 55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16408" name="Text Box 56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16409" name="Text Box 57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16410" name="Text Box 58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16411" name="Text Box 59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6412" name="Rectangle 60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6413" name="Picture 6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14" name="Picture 6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15" name="Picture 6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16" name="Picture 6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417" name="Picture 6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17412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17413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3938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(15+1)/2 = 8</a:t>
            </a:r>
            <a:endParaRPr lang="el-GR"/>
          </a:p>
        </p:txBody>
      </p:sp>
      <p:sp>
        <p:nvSpPr>
          <p:cNvPr id="17414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17415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l-GR" baseline="-25000"/>
              <a:t>8</a:t>
            </a:r>
            <a:r>
              <a:rPr lang="el-GR"/>
              <a:t> = 56 &lt;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17416" name="AutoShape 36"/>
          <p:cNvSpPr>
            <a:spLocks noChangeArrowheads="1"/>
          </p:cNvSpPr>
          <p:nvPr/>
        </p:nvSpPr>
        <p:spPr bwMode="auto">
          <a:xfrm rot="-5400000">
            <a:off x="42672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7" name="Rectangle 37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8" name="Text Box 38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17419" name="Picture 3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20" name="Rectangle 40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17421" name="Text Box 41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17422" name="Text Box 42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17423" name="Text Box 43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17424" name="Text Box 44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7425" name="Rectangle 45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7426" name="Picture 4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27" name="Picture 4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28" name="Picture 4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29" name="Picture 4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30" name="Text Box 50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17431" name="Text Box 51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17432" name="Text Box 52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17433" name="Text Box 53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17434" name="Text Box 54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17435" name="Text Box 55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17436" name="Text Box 56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17437" name="Text Box 57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17438" name="Text Box 58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17439" name="Text Box 59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17440" name="Text Box 60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17441" name="Text Box 61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17442" name="Text Box 62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17443" name="Text Box 63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17444" name="Text Box 64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17445" name="Picture 6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434" name="Text Box 55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18435" name="Text Box 56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18436" name="Text Box 57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18437" name="Text Box 58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18438" name="Text Box 59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18439" name="Text Box 60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18440" name="Text Box 61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18441" name="Text Box 62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18442" name="Text Box 63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18443" name="Text Box 64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18444" name="Text Box 65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18445" name="Text Box 66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18446" name="Text Box 67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18447" name="Text Box 68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18448" name="Text Box 69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18449" name="Picture 7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18452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18453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3938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(15+1)/2 = 8</a:t>
            </a:r>
            <a:endParaRPr lang="el-GR"/>
          </a:p>
        </p:txBody>
      </p: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18455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l-GR" baseline="-25000"/>
              <a:t>8</a:t>
            </a:r>
            <a:r>
              <a:rPr lang="el-GR"/>
              <a:t> = 56 &lt;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18456" name="Line 38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7" name="Line 39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8" name="AutoShape 41"/>
          <p:cNvSpPr>
            <a:spLocks noChangeArrowheads="1"/>
          </p:cNvSpPr>
          <p:nvPr/>
        </p:nvSpPr>
        <p:spPr bwMode="auto">
          <a:xfrm rot="-5400000">
            <a:off x="42672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9" name="Rectangle 42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60" name="Text Box 43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18461" name="Picture 4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62" name="Rectangle 45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18463" name="Text Box 46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18464" name="Text Box 47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18465" name="Text Box 48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18466" name="Text Box 49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8467" name="Rectangle 50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8468" name="Picture 5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69" name="Picture 5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70" name="Picture 5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71" name="Picture 5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2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19459" name="Text Box 53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19460" name="Text Box 54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19461" name="Text Box 55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19462" name="Text Box 56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19463" name="Text Box 57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19464" name="Text Box 58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19465" name="Text Box 59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19466" name="Text Box 60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19467" name="Text Box 61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19468" name="Text Box 62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19469" name="Text Box 63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19470" name="Text Box 64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19471" name="Text Box 65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19472" name="Text Box 66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19473" name="Picture 6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19476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19477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4065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(9+15)/2 = 12</a:t>
            </a:r>
            <a:endParaRPr lang="el-GR"/>
          </a:p>
        </p:txBody>
      </p:sp>
      <p:sp>
        <p:nvSpPr>
          <p:cNvPr id="19478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19479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500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n-US" baseline="-25000"/>
              <a:t>12</a:t>
            </a:r>
            <a:r>
              <a:rPr lang="el-GR"/>
              <a:t> = </a:t>
            </a:r>
            <a:r>
              <a:rPr lang="en-US"/>
              <a:t>128</a:t>
            </a:r>
            <a:r>
              <a:rPr lang="el-GR"/>
              <a:t> </a:t>
            </a:r>
            <a:r>
              <a:rPr lang="en-US"/>
              <a:t>&gt;</a:t>
            </a:r>
            <a:r>
              <a:rPr lang="el-GR"/>
              <a:t>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19480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1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2" name="AutoShape 38"/>
          <p:cNvSpPr>
            <a:spLocks noChangeArrowheads="1"/>
          </p:cNvSpPr>
          <p:nvPr/>
        </p:nvSpPr>
        <p:spPr bwMode="auto">
          <a:xfrm rot="-5400000">
            <a:off x="64770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3" name="Rectangle 39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84" name="Text Box 40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19485" name="Picture 4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86" name="Rectangle 42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19487" name="Text Box 43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19488" name="Text Box 44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19489" name="Text Box 45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19490" name="Text Box 46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19491" name="Rectangle 47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19492" name="Picture 4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93" name="Picture 4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94" name="Picture 5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95" name="Picture 5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4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20483" name="Text Box 55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20484" name="Text Box 56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20485" name="Text Box 57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20486" name="Text Box 58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20487" name="Text Box 59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20488" name="Text Box 60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20489" name="Text Box 61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20490" name="Text Box 62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20491" name="Text Box 63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20492" name="Text Box 64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20493" name="Text Box 65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20494" name="Text Box 66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20495" name="Text Box 67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20496" name="Text Box 68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20497" name="Picture 6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20500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20501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4065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(9+15)/2 = 12</a:t>
            </a:r>
            <a:endParaRPr lang="el-GR"/>
          </a:p>
        </p:txBody>
      </p:sp>
      <p:sp>
        <p:nvSpPr>
          <p:cNvPr id="20502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20503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500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n-US" baseline="-25000"/>
              <a:t>12</a:t>
            </a:r>
            <a:r>
              <a:rPr lang="el-GR"/>
              <a:t> = </a:t>
            </a:r>
            <a:r>
              <a:rPr lang="en-US"/>
              <a:t>128</a:t>
            </a:r>
            <a:r>
              <a:rPr lang="el-GR"/>
              <a:t> </a:t>
            </a:r>
            <a:r>
              <a:rPr lang="en-US"/>
              <a:t>&gt;</a:t>
            </a:r>
            <a:r>
              <a:rPr lang="el-GR"/>
              <a:t>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20504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5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6" name="Line 38"/>
          <p:cNvSpPr>
            <a:spLocks noChangeShapeType="1"/>
          </p:cNvSpPr>
          <p:nvPr/>
        </p:nvSpPr>
        <p:spPr bwMode="auto">
          <a:xfrm flipV="1">
            <a:off x="6324600" y="4724400"/>
            <a:ext cx="2438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7" name="Line 39"/>
          <p:cNvSpPr>
            <a:spLocks noChangeShapeType="1"/>
          </p:cNvSpPr>
          <p:nvPr/>
        </p:nvSpPr>
        <p:spPr bwMode="auto">
          <a:xfrm>
            <a:off x="6324600" y="4724400"/>
            <a:ext cx="2438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8" name="AutoShape 40"/>
          <p:cNvSpPr>
            <a:spLocks noChangeArrowheads="1"/>
          </p:cNvSpPr>
          <p:nvPr/>
        </p:nvSpPr>
        <p:spPr bwMode="auto">
          <a:xfrm rot="-5400000">
            <a:off x="64770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09" name="Rectangle 41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510" name="Text Box 42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0511" name="Picture 4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12" name="Rectangle 44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0513" name="Text Box 45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0514" name="Text Box 46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0515" name="Text Box 47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0516" name="Text Box 48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0517" name="Rectangle 49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0518" name="Picture 5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9" name="Picture 5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0" name="Picture 5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1" name="Picture 5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4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21507" name="Text Box 55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21508" name="Text Box 56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21509" name="Text Box 57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21510" name="Text Box 58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21511" name="Text Box 59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21512" name="Text Box 60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21513" name="Text Box 61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21514" name="Text Box 62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21515" name="Text Box 63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21516" name="Text Box 64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21517" name="Text Box 65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21518" name="Text Box 66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21519" name="Text Box 67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21520" name="Text Box 68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21521" name="Picture 6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3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21524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21525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4065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(9+11)/2 = 10</a:t>
            </a:r>
            <a:endParaRPr lang="el-GR"/>
          </a:p>
        </p:txBody>
      </p:sp>
      <p:sp>
        <p:nvSpPr>
          <p:cNvPr id="21526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21527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373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n-US" baseline="-25000"/>
              <a:t>10</a:t>
            </a:r>
            <a:r>
              <a:rPr lang="el-GR"/>
              <a:t> = </a:t>
            </a:r>
            <a:r>
              <a:rPr lang="en-US"/>
              <a:t>90</a:t>
            </a:r>
            <a:r>
              <a:rPr lang="el-GR"/>
              <a:t> </a:t>
            </a:r>
            <a:r>
              <a:rPr lang="en-US"/>
              <a:t>&lt;</a:t>
            </a:r>
            <a:r>
              <a:rPr lang="el-GR"/>
              <a:t>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21528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9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0" name="Line 38"/>
          <p:cNvSpPr>
            <a:spLocks noChangeShapeType="1"/>
          </p:cNvSpPr>
          <p:nvPr/>
        </p:nvSpPr>
        <p:spPr bwMode="auto">
          <a:xfrm flipV="1">
            <a:off x="6324600" y="4724400"/>
            <a:ext cx="2438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1" name="Line 39"/>
          <p:cNvSpPr>
            <a:spLocks noChangeShapeType="1"/>
          </p:cNvSpPr>
          <p:nvPr/>
        </p:nvSpPr>
        <p:spPr bwMode="auto">
          <a:xfrm>
            <a:off x="6324600" y="4724400"/>
            <a:ext cx="2438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2" name="AutoShape 40"/>
          <p:cNvSpPr>
            <a:spLocks noChangeArrowheads="1"/>
          </p:cNvSpPr>
          <p:nvPr/>
        </p:nvSpPr>
        <p:spPr bwMode="auto">
          <a:xfrm rot="-5400000">
            <a:off x="52578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3" name="Rectangle 41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4" name="Text Box 42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1535" name="Picture 4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36" name="Rectangle 44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1537" name="Text Box 45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1538" name="Text Box 46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1539" name="Text Box 47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1540" name="Text Box 48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1541" name="Rectangle 49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1542" name="Picture 5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43" name="Picture 5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44" name="Picture 5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45" name="Picture 5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6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22531" name="Text Box 57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22533" name="Text Box 59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22534" name="Text Box 60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22535" name="Text Box 61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22536" name="Text Box 62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22538" name="Text Box 64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22539" name="Text Box 65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22540" name="Text Box 66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22541" name="Text Box 67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22542" name="Text Box 68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22543" name="Text Box 69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22544" name="Text Box 70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22545" name="Picture 7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22548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22549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4065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(9+11)/2 = 10</a:t>
            </a:r>
            <a:endParaRPr lang="el-GR"/>
          </a:p>
        </p:txBody>
      </p:sp>
      <p:sp>
        <p:nvSpPr>
          <p:cNvPr id="22550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22551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373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n-US" baseline="-25000"/>
              <a:t>10</a:t>
            </a:r>
            <a:r>
              <a:rPr lang="el-GR"/>
              <a:t> = </a:t>
            </a:r>
            <a:r>
              <a:rPr lang="en-US"/>
              <a:t>90</a:t>
            </a:r>
            <a:r>
              <a:rPr lang="el-GR"/>
              <a:t> </a:t>
            </a:r>
            <a:r>
              <a:rPr lang="en-US"/>
              <a:t>&lt;</a:t>
            </a:r>
            <a:r>
              <a:rPr lang="el-GR"/>
              <a:t>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22552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3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4" name="Line 38"/>
          <p:cNvSpPr>
            <a:spLocks noChangeShapeType="1"/>
          </p:cNvSpPr>
          <p:nvPr/>
        </p:nvSpPr>
        <p:spPr bwMode="auto">
          <a:xfrm flipV="1">
            <a:off x="6324600" y="4724400"/>
            <a:ext cx="2438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5" name="Line 39"/>
          <p:cNvSpPr>
            <a:spLocks noChangeShapeType="1"/>
          </p:cNvSpPr>
          <p:nvPr/>
        </p:nvSpPr>
        <p:spPr bwMode="auto">
          <a:xfrm>
            <a:off x="6324600" y="4724400"/>
            <a:ext cx="2438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6" name="AutoShape 42"/>
          <p:cNvSpPr>
            <a:spLocks noChangeArrowheads="1"/>
          </p:cNvSpPr>
          <p:nvPr/>
        </p:nvSpPr>
        <p:spPr bwMode="auto">
          <a:xfrm rot="-5400000">
            <a:off x="52578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7" name="Rectangle 43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8" name="Text Box 44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2559" name="Picture 4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60" name="Rectangle 46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2561" name="Text Box 47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2562" name="Text Box 48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2563" name="Text Box 49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2564" name="Text Box 50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2565" name="Rectangle 51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2566" name="Picture 5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67" name="Picture 5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68" name="Picture 5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69" name="Picture 5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70" name="Line 72"/>
          <p:cNvSpPr>
            <a:spLocks noChangeShapeType="1"/>
          </p:cNvSpPr>
          <p:nvPr/>
        </p:nvSpPr>
        <p:spPr bwMode="auto">
          <a:xfrm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71" name="Line 73"/>
          <p:cNvSpPr>
            <a:spLocks noChangeShapeType="1"/>
          </p:cNvSpPr>
          <p:nvPr/>
        </p:nvSpPr>
        <p:spPr bwMode="auto">
          <a:xfrm flipH="1"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7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23555" name="Text Box 58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23556" name="Text Box 59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23557" name="Text Box 60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23558" name="Text Box 61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23559" name="Text Box 62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23560" name="Text Box 63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23561" name="Text Box 64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23562" name="Text Box 65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23563" name="Text Box 66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23564" name="Text Box 67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23565" name="Text Box 68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23566" name="Text Box 69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23567" name="Text Box 70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23568" name="Text Box 71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23569" name="Picture 7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23572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23573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4192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(11+11)/2 = 11</a:t>
            </a:r>
            <a:endParaRPr lang="el-GR"/>
          </a:p>
        </p:txBody>
      </p:sp>
      <p:sp>
        <p:nvSpPr>
          <p:cNvPr id="23574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23575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500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n-US" baseline="-25000"/>
              <a:t>11</a:t>
            </a:r>
            <a:r>
              <a:rPr lang="el-GR"/>
              <a:t> = </a:t>
            </a:r>
            <a:r>
              <a:rPr lang="en-US"/>
              <a:t>102</a:t>
            </a:r>
            <a:r>
              <a:rPr lang="el-GR"/>
              <a:t> </a:t>
            </a:r>
            <a:r>
              <a:rPr lang="en-US"/>
              <a:t>&lt;</a:t>
            </a:r>
            <a:r>
              <a:rPr lang="el-GR"/>
              <a:t>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23576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7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8" name="Line 38"/>
          <p:cNvSpPr>
            <a:spLocks noChangeShapeType="1"/>
          </p:cNvSpPr>
          <p:nvPr/>
        </p:nvSpPr>
        <p:spPr bwMode="auto">
          <a:xfrm flipV="1">
            <a:off x="6324600" y="4724400"/>
            <a:ext cx="2438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79" name="Line 39"/>
          <p:cNvSpPr>
            <a:spLocks noChangeShapeType="1"/>
          </p:cNvSpPr>
          <p:nvPr/>
        </p:nvSpPr>
        <p:spPr bwMode="auto">
          <a:xfrm>
            <a:off x="6324600" y="4724400"/>
            <a:ext cx="2438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0" name="AutoShape 43"/>
          <p:cNvSpPr>
            <a:spLocks noChangeArrowheads="1"/>
          </p:cNvSpPr>
          <p:nvPr/>
        </p:nvSpPr>
        <p:spPr bwMode="auto">
          <a:xfrm rot="-5400000">
            <a:off x="57912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1" name="Rectangle 44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2" name="Text Box 45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3583" name="Picture 4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84" name="Rectangle 47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3585" name="Text Box 48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3586" name="Text Box 49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3587" name="Text Box 50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3588" name="Text Box 51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3589" name="Rectangle 52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3590" name="Picture 5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91" name="Picture 5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92" name="Picture 5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93" name="Picture 5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94" name="Line 73"/>
          <p:cNvSpPr>
            <a:spLocks noChangeShapeType="1"/>
          </p:cNvSpPr>
          <p:nvPr/>
        </p:nvSpPr>
        <p:spPr bwMode="auto">
          <a:xfrm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5" name="Line 74"/>
          <p:cNvSpPr>
            <a:spLocks noChangeShapeType="1"/>
          </p:cNvSpPr>
          <p:nvPr/>
        </p:nvSpPr>
        <p:spPr bwMode="auto">
          <a:xfrm flipH="1"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latin typeface="Courier New" pitchFamily="49" charset="0"/>
              </a:rPr>
              <a:t>z = 0;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&lt;n;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{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t = x[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]*y[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z = </a:t>
            </a:r>
            <a:r>
              <a:rPr lang="en-US" b="1" dirty="0" err="1">
                <a:latin typeface="Courier New" pitchFamily="49" charset="0"/>
              </a:rPr>
              <a:t>z+t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}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pic>
        <p:nvPicPr>
          <p:cNvPr id="463889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441325" y="5446713"/>
            <a:ext cx="5577745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el-GR" dirty="0" smtClean="0"/>
              <a:t> Πόσος χρόνος απαιτείται ανά εντολή</a:t>
            </a:r>
            <a:r>
              <a:rPr lang="en-US" dirty="0" smtClean="0"/>
              <a:t>;</a:t>
            </a:r>
            <a:endParaRPr lang="el-GR" dirty="0" smtClean="0"/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r>
              <a:rPr lang="el-GR" dirty="0" smtClean="0"/>
              <a:t> Ποια είναι η συχνότητα εκτέλεσης της κάθε εντολής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8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24579" name="Text Box 59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24580" name="Text Box 60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24581" name="Text Box 61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24582" name="Text Box 62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24583" name="Text Box 63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24584" name="Text Box 64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24585" name="Text Box 65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24586" name="Text Box 66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24587" name="Text Box 70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24588" name="Text Box 71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24589" name="Text Box 72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sp>
        <p:nvSpPr>
          <p:cNvPr id="24590" name="Text Box 76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24591" name="Text Box 77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24592" name="Text Box 80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pic>
        <p:nvPicPr>
          <p:cNvPr id="24593" name="Picture 7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5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24596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24597" name="Text Box 33"/>
          <p:cNvSpPr txBox="1">
            <a:spLocks noChangeArrowheads="1"/>
          </p:cNvSpPr>
          <p:nvPr/>
        </p:nvSpPr>
        <p:spPr bwMode="auto">
          <a:xfrm>
            <a:off x="76200" y="5729288"/>
            <a:ext cx="4192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θέση μέσου στοιχείου</a:t>
            </a:r>
            <a:r>
              <a:rPr lang="en-US"/>
              <a:t> =  (11+11)/2 = 11</a:t>
            </a:r>
            <a:endParaRPr lang="el-GR"/>
          </a:p>
        </p:txBody>
      </p:sp>
      <p:sp>
        <p:nvSpPr>
          <p:cNvPr id="24598" name="Text Box 34"/>
          <p:cNvSpPr txBox="1">
            <a:spLocks noChangeArrowheads="1"/>
          </p:cNvSpPr>
          <p:nvPr/>
        </p:nvSpPr>
        <p:spPr bwMode="auto">
          <a:xfrm>
            <a:off x="76200" y="5348288"/>
            <a:ext cx="876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v =111</a:t>
            </a:r>
            <a:endParaRPr lang="el-GR"/>
          </a:p>
        </p:txBody>
      </p:sp>
      <p:sp>
        <p:nvSpPr>
          <p:cNvPr id="24599" name="Text Box 35"/>
          <p:cNvSpPr txBox="1">
            <a:spLocks noChangeArrowheads="1"/>
          </p:cNvSpPr>
          <p:nvPr/>
        </p:nvSpPr>
        <p:spPr bwMode="auto">
          <a:xfrm>
            <a:off x="4175125" y="5715000"/>
            <a:ext cx="1500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</a:t>
            </a:r>
            <a:r>
              <a:rPr lang="en-US" baseline="-25000"/>
              <a:t>11</a:t>
            </a:r>
            <a:r>
              <a:rPr lang="el-GR"/>
              <a:t> = </a:t>
            </a:r>
            <a:r>
              <a:rPr lang="en-US"/>
              <a:t>102</a:t>
            </a:r>
            <a:r>
              <a:rPr lang="el-GR"/>
              <a:t> </a:t>
            </a:r>
            <a:r>
              <a:rPr lang="en-US"/>
              <a:t>&lt;</a:t>
            </a:r>
            <a:r>
              <a:rPr lang="el-GR"/>
              <a:t> </a:t>
            </a:r>
            <a:r>
              <a:rPr lang="en-US"/>
              <a:t>v</a:t>
            </a:r>
            <a:endParaRPr lang="el-GR" baseline="-25000"/>
          </a:p>
        </p:txBody>
      </p:sp>
      <p:sp>
        <p:nvSpPr>
          <p:cNvPr id="24600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1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2" name="Line 38"/>
          <p:cNvSpPr>
            <a:spLocks noChangeShapeType="1"/>
          </p:cNvSpPr>
          <p:nvPr/>
        </p:nvSpPr>
        <p:spPr bwMode="auto">
          <a:xfrm flipV="1">
            <a:off x="6324600" y="4724400"/>
            <a:ext cx="2438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3" name="Line 39"/>
          <p:cNvSpPr>
            <a:spLocks noChangeShapeType="1"/>
          </p:cNvSpPr>
          <p:nvPr/>
        </p:nvSpPr>
        <p:spPr bwMode="auto">
          <a:xfrm>
            <a:off x="6324600" y="4724400"/>
            <a:ext cx="2438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4" name="AutoShape 44"/>
          <p:cNvSpPr>
            <a:spLocks noChangeArrowheads="1"/>
          </p:cNvSpPr>
          <p:nvPr/>
        </p:nvSpPr>
        <p:spPr bwMode="auto">
          <a:xfrm rot="-5400000">
            <a:off x="57912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5" name="Rectangle 45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6" name="Text Box 46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4607" name="Picture 4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608" name="Rectangle 48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4609" name="Text Box 49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4610" name="Text Box 50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4611" name="Text Box 51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4612" name="Text Box 52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4613" name="Rectangle 53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4614" name="Picture 5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15" name="Picture 5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16" name="Picture 5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17" name="Picture 5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618" name="Line 74"/>
          <p:cNvSpPr>
            <a:spLocks noChangeShapeType="1"/>
          </p:cNvSpPr>
          <p:nvPr/>
        </p:nvSpPr>
        <p:spPr bwMode="auto">
          <a:xfrm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9" name="Line 75"/>
          <p:cNvSpPr>
            <a:spLocks noChangeShapeType="1"/>
          </p:cNvSpPr>
          <p:nvPr/>
        </p:nvSpPr>
        <p:spPr bwMode="auto">
          <a:xfrm flipH="1"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0" name="Line 78"/>
          <p:cNvSpPr>
            <a:spLocks noChangeShapeType="1"/>
          </p:cNvSpPr>
          <p:nvPr/>
        </p:nvSpPr>
        <p:spPr bwMode="auto">
          <a:xfrm>
            <a:off x="5791200" y="4648200"/>
            <a:ext cx="381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21" name="Line 79"/>
          <p:cNvSpPr>
            <a:spLocks noChangeShapeType="1"/>
          </p:cNvSpPr>
          <p:nvPr/>
        </p:nvSpPr>
        <p:spPr bwMode="auto">
          <a:xfrm flipH="1">
            <a:off x="5791200" y="4648200"/>
            <a:ext cx="3048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9"/>
          <p:cNvSpPr txBox="1">
            <a:spLocks noChangeArrowheads="1"/>
          </p:cNvSpPr>
          <p:nvPr/>
        </p:nvSpPr>
        <p:spPr bwMode="auto">
          <a:xfrm>
            <a:off x="10969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</a:t>
            </a:r>
            <a:endParaRPr lang="el-GR" sz="1400" u="sng"/>
          </a:p>
        </p:txBody>
      </p:sp>
      <p:sp>
        <p:nvSpPr>
          <p:cNvPr id="25603" name="Text Box 60"/>
          <p:cNvSpPr txBox="1">
            <a:spLocks noChangeArrowheads="1"/>
          </p:cNvSpPr>
          <p:nvPr/>
        </p:nvSpPr>
        <p:spPr bwMode="auto">
          <a:xfrm>
            <a:off x="1468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2</a:t>
            </a:r>
            <a:endParaRPr lang="el-GR" sz="1400" u="sng"/>
          </a:p>
        </p:txBody>
      </p:sp>
      <p:sp>
        <p:nvSpPr>
          <p:cNvPr id="25604" name="Text Box 61"/>
          <p:cNvSpPr txBox="1">
            <a:spLocks noChangeArrowheads="1"/>
          </p:cNvSpPr>
          <p:nvPr/>
        </p:nvSpPr>
        <p:spPr bwMode="auto">
          <a:xfrm>
            <a:off x="18494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3</a:t>
            </a:r>
            <a:endParaRPr lang="el-GR" sz="1400" u="sng"/>
          </a:p>
        </p:txBody>
      </p:sp>
      <p:sp>
        <p:nvSpPr>
          <p:cNvPr id="25605" name="Text Box 62"/>
          <p:cNvSpPr txBox="1">
            <a:spLocks noChangeArrowheads="1"/>
          </p:cNvSpPr>
          <p:nvPr/>
        </p:nvSpPr>
        <p:spPr bwMode="auto">
          <a:xfrm>
            <a:off x="22526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4</a:t>
            </a:r>
            <a:endParaRPr lang="el-GR" sz="1400" u="sng"/>
          </a:p>
        </p:txBody>
      </p:sp>
      <p:sp>
        <p:nvSpPr>
          <p:cNvPr id="25606" name="Text Box 63"/>
          <p:cNvSpPr txBox="1">
            <a:spLocks noChangeArrowheads="1"/>
          </p:cNvSpPr>
          <p:nvPr/>
        </p:nvSpPr>
        <p:spPr bwMode="auto">
          <a:xfrm>
            <a:off x="2786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5</a:t>
            </a:r>
            <a:endParaRPr lang="el-GR" sz="1400" u="sng"/>
          </a:p>
        </p:txBody>
      </p:sp>
      <p:sp>
        <p:nvSpPr>
          <p:cNvPr id="25607" name="Text Box 64"/>
          <p:cNvSpPr txBox="1">
            <a:spLocks noChangeArrowheads="1"/>
          </p:cNvSpPr>
          <p:nvPr/>
        </p:nvSpPr>
        <p:spPr bwMode="auto">
          <a:xfrm>
            <a:off x="3297238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6</a:t>
            </a:r>
            <a:endParaRPr lang="el-GR" sz="1400" u="sng"/>
          </a:p>
        </p:txBody>
      </p:sp>
      <p:sp>
        <p:nvSpPr>
          <p:cNvPr id="25608" name="Text Box 65"/>
          <p:cNvSpPr txBox="1">
            <a:spLocks noChangeArrowheads="1"/>
          </p:cNvSpPr>
          <p:nvPr/>
        </p:nvSpPr>
        <p:spPr bwMode="auto">
          <a:xfrm>
            <a:off x="8299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15</a:t>
            </a:r>
            <a:endParaRPr lang="el-GR" sz="1400" u="sng"/>
          </a:p>
        </p:txBody>
      </p:sp>
      <p:sp>
        <p:nvSpPr>
          <p:cNvPr id="25609" name="Text Box 66"/>
          <p:cNvSpPr txBox="1">
            <a:spLocks noChangeArrowheads="1"/>
          </p:cNvSpPr>
          <p:nvPr/>
        </p:nvSpPr>
        <p:spPr bwMode="auto">
          <a:xfrm>
            <a:off x="3810000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7</a:t>
            </a:r>
            <a:endParaRPr lang="el-GR" sz="1400" u="sng"/>
          </a:p>
        </p:txBody>
      </p:sp>
      <p:sp>
        <p:nvSpPr>
          <p:cNvPr id="25610" name="Text Box 67"/>
          <p:cNvSpPr txBox="1">
            <a:spLocks noChangeArrowheads="1"/>
          </p:cNvSpPr>
          <p:nvPr/>
        </p:nvSpPr>
        <p:spPr bwMode="auto">
          <a:xfrm>
            <a:off x="43100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8</a:t>
            </a:r>
            <a:endParaRPr lang="el-GR" sz="1400" u="sng"/>
          </a:p>
        </p:txBody>
      </p:sp>
      <p:sp>
        <p:nvSpPr>
          <p:cNvPr id="25611" name="Text Box 68"/>
          <p:cNvSpPr txBox="1">
            <a:spLocks noChangeArrowheads="1"/>
          </p:cNvSpPr>
          <p:nvPr/>
        </p:nvSpPr>
        <p:spPr bwMode="auto">
          <a:xfrm>
            <a:off x="4767263" y="4610100"/>
            <a:ext cx="28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9</a:t>
            </a:r>
            <a:endParaRPr lang="el-GR" sz="1400" u="sng"/>
          </a:p>
        </p:txBody>
      </p:sp>
      <p:sp>
        <p:nvSpPr>
          <p:cNvPr id="25612" name="Text Box 69"/>
          <p:cNvSpPr txBox="1">
            <a:spLocks noChangeArrowheads="1"/>
          </p:cNvSpPr>
          <p:nvPr/>
        </p:nvSpPr>
        <p:spPr bwMode="auto">
          <a:xfrm>
            <a:off x="52292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10</a:t>
            </a:r>
            <a:endParaRPr lang="el-GR" sz="1400" u="sng"/>
          </a:p>
        </p:txBody>
      </p:sp>
      <p:sp>
        <p:nvSpPr>
          <p:cNvPr id="25613" name="Text Box 70"/>
          <p:cNvSpPr txBox="1">
            <a:spLocks noChangeArrowheads="1"/>
          </p:cNvSpPr>
          <p:nvPr/>
        </p:nvSpPr>
        <p:spPr bwMode="auto">
          <a:xfrm>
            <a:off x="57848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11</a:t>
            </a:r>
            <a:endParaRPr lang="el-GR" sz="1400" u="sng"/>
          </a:p>
        </p:txBody>
      </p:sp>
      <p:sp>
        <p:nvSpPr>
          <p:cNvPr id="25614" name="Text Box 71"/>
          <p:cNvSpPr txBox="1">
            <a:spLocks noChangeArrowheads="1"/>
          </p:cNvSpPr>
          <p:nvPr/>
        </p:nvSpPr>
        <p:spPr bwMode="auto">
          <a:xfrm>
            <a:off x="63944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12</a:t>
            </a:r>
            <a:endParaRPr lang="el-GR" sz="1400" u="sng"/>
          </a:p>
        </p:txBody>
      </p:sp>
      <p:sp>
        <p:nvSpPr>
          <p:cNvPr id="25615" name="Text Box 72"/>
          <p:cNvSpPr txBox="1">
            <a:spLocks noChangeArrowheads="1"/>
          </p:cNvSpPr>
          <p:nvPr/>
        </p:nvSpPr>
        <p:spPr bwMode="auto">
          <a:xfrm>
            <a:off x="7004050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13</a:t>
            </a:r>
            <a:endParaRPr lang="el-GR" sz="1400" u="sng"/>
          </a:p>
        </p:txBody>
      </p:sp>
      <p:sp>
        <p:nvSpPr>
          <p:cNvPr id="25616" name="Text Box 73"/>
          <p:cNvSpPr txBox="1">
            <a:spLocks noChangeArrowheads="1"/>
          </p:cNvSpPr>
          <p:nvPr/>
        </p:nvSpPr>
        <p:spPr bwMode="auto">
          <a:xfrm>
            <a:off x="7667625" y="46101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14</a:t>
            </a:r>
            <a:endParaRPr lang="el-GR" sz="1400" u="sng"/>
          </a:p>
        </p:txBody>
      </p:sp>
      <p:pic>
        <p:nvPicPr>
          <p:cNvPr id="25617" name="Picture 7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4979988"/>
            <a:ext cx="7518400" cy="201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Text Box 31"/>
          <p:cNvSpPr txBox="1">
            <a:spLocks noChangeArrowheads="1"/>
          </p:cNvSpPr>
          <p:nvPr/>
        </p:nvSpPr>
        <p:spPr bwMode="auto">
          <a:xfrm>
            <a:off x="225425" y="4572000"/>
            <a:ext cx="625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θέση</a:t>
            </a:r>
          </a:p>
        </p:txBody>
      </p:sp>
      <p:sp>
        <p:nvSpPr>
          <p:cNvPr id="25620" name="Text Box 32"/>
          <p:cNvSpPr txBox="1">
            <a:spLocks noChangeArrowheads="1"/>
          </p:cNvSpPr>
          <p:nvPr/>
        </p:nvSpPr>
        <p:spPr bwMode="auto">
          <a:xfrm>
            <a:off x="88900" y="4938713"/>
            <a:ext cx="901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στοιχείο</a:t>
            </a:r>
          </a:p>
        </p:txBody>
      </p:sp>
      <p:sp>
        <p:nvSpPr>
          <p:cNvPr id="25621" name="Line 36"/>
          <p:cNvSpPr>
            <a:spLocks noChangeShapeType="1"/>
          </p:cNvSpPr>
          <p:nvPr/>
        </p:nvSpPr>
        <p:spPr bwMode="auto">
          <a:xfrm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2" name="Line 37"/>
          <p:cNvSpPr>
            <a:spLocks noChangeShapeType="1"/>
          </p:cNvSpPr>
          <p:nvPr/>
        </p:nvSpPr>
        <p:spPr bwMode="auto">
          <a:xfrm flipV="1">
            <a:off x="1066800" y="4648200"/>
            <a:ext cx="3581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3" name="Line 38"/>
          <p:cNvSpPr>
            <a:spLocks noChangeShapeType="1"/>
          </p:cNvSpPr>
          <p:nvPr/>
        </p:nvSpPr>
        <p:spPr bwMode="auto">
          <a:xfrm flipV="1">
            <a:off x="6324600" y="4724400"/>
            <a:ext cx="2438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4" name="Line 39"/>
          <p:cNvSpPr>
            <a:spLocks noChangeShapeType="1"/>
          </p:cNvSpPr>
          <p:nvPr/>
        </p:nvSpPr>
        <p:spPr bwMode="auto">
          <a:xfrm>
            <a:off x="6324600" y="4724400"/>
            <a:ext cx="2438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5" name="Line 40"/>
          <p:cNvSpPr>
            <a:spLocks noChangeShapeType="1"/>
          </p:cNvSpPr>
          <p:nvPr/>
        </p:nvSpPr>
        <p:spPr bwMode="auto">
          <a:xfrm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6" name="Line 41"/>
          <p:cNvSpPr>
            <a:spLocks noChangeShapeType="1"/>
          </p:cNvSpPr>
          <p:nvPr/>
        </p:nvSpPr>
        <p:spPr bwMode="auto">
          <a:xfrm flipH="1">
            <a:off x="4724400" y="4648200"/>
            <a:ext cx="914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7" name="Line 42"/>
          <p:cNvSpPr>
            <a:spLocks noChangeShapeType="1"/>
          </p:cNvSpPr>
          <p:nvPr/>
        </p:nvSpPr>
        <p:spPr bwMode="auto">
          <a:xfrm>
            <a:off x="5791200" y="4648200"/>
            <a:ext cx="381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8" name="Line 43"/>
          <p:cNvSpPr>
            <a:spLocks noChangeShapeType="1"/>
          </p:cNvSpPr>
          <p:nvPr/>
        </p:nvSpPr>
        <p:spPr bwMode="auto">
          <a:xfrm flipH="1">
            <a:off x="5791200" y="4648200"/>
            <a:ext cx="3048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9" name="AutoShape 44"/>
          <p:cNvSpPr>
            <a:spLocks noChangeArrowheads="1"/>
          </p:cNvSpPr>
          <p:nvPr/>
        </p:nvSpPr>
        <p:spPr bwMode="auto">
          <a:xfrm rot="-5400000">
            <a:off x="5791200" y="5334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0" name="Text Box 45"/>
          <p:cNvSpPr txBox="1">
            <a:spLocks noChangeArrowheads="1"/>
          </p:cNvSpPr>
          <p:nvPr/>
        </p:nvSpPr>
        <p:spPr bwMode="auto">
          <a:xfrm>
            <a:off x="60325" y="5599113"/>
            <a:ext cx="8396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Το </a:t>
            </a:r>
            <a:r>
              <a:rPr lang="en-US"/>
              <a:t>v </a:t>
            </a:r>
            <a:r>
              <a:rPr lang="el-GR"/>
              <a:t>δεν υπάρχει στην ακολουθία</a:t>
            </a:r>
            <a:r>
              <a:rPr lang="en-US"/>
              <a:t>. </a:t>
            </a:r>
            <a:r>
              <a:rPr lang="el-GR"/>
              <a:t>Βρήκαμε όμως το αμέσως μικρότερο στοιχείο.</a:t>
            </a:r>
            <a:r>
              <a:rPr lang="en-US"/>
              <a:t> </a:t>
            </a:r>
            <a:endParaRPr lang="el-GR"/>
          </a:p>
        </p:txBody>
      </p:sp>
      <p:sp>
        <p:nvSpPr>
          <p:cNvPr id="25631" name="Rectangle 46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2" name="Text Box 47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5633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34" name="Rectangle 49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5635" name="Text Box 50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5636" name="Text Box 51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5637" name="Text Box 52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5638" name="Text Box 53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5639" name="Rectangle 54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5640" name="Picture 5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41" name="Picture 5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42" name="Picture 5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43" name="Picture 5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44" name="4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Text Box 32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6629" name="Picture 3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6631" name="Text Box 35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6632" name="Text Box 36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6633" name="Text Box 37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6634" name="Text Box 38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6635" name="Rectangle 39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6636" name="Picture 4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7" name="Picture 4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8" name="Picture 42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9" name="Picture 4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40" name="Text Box 44"/>
          <p:cNvSpPr txBox="1">
            <a:spLocks noChangeArrowheads="1"/>
          </p:cNvSpPr>
          <p:nvPr/>
        </p:nvSpPr>
        <p:spPr bwMode="auto">
          <a:xfrm>
            <a:off x="381000" y="4416425"/>
            <a:ext cx="85344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</a:rPr>
              <a:t>public static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binarySearch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a[],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v,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l,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r)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{	while (r&gt;=l)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{	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m=(</a:t>
            </a:r>
            <a:r>
              <a:rPr lang="en-US" b="1" dirty="0" err="1">
                <a:latin typeface="Courier New" pitchFamily="49" charset="0"/>
              </a:rPr>
              <a:t>l+r</a:t>
            </a:r>
            <a:r>
              <a:rPr lang="en-US" b="1" dirty="0">
                <a:latin typeface="Courier New" pitchFamily="49" charset="0"/>
              </a:rPr>
              <a:t>)/2;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 	if (v==a[m]) return m;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	if (v&lt;a[m]) r=m-1; else l=m+1;}</a:t>
            </a:r>
          </a:p>
          <a:p>
            <a:pPr algn="l"/>
            <a:r>
              <a:rPr lang="en-US" b="1" dirty="0">
                <a:latin typeface="Courier New" pitchFamily="49" charset="0"/>
              </a:rPr>
              <a:t>	return -1;					} </a:t>
            </a:r>
          </a:p>
        </p:txBody>
      </p:sp>
      <p:sp>
        <p:nvSpPr>
          <p:cNvPr id="26641" name="Rectangle 45"/>
          <p:cNvSpPr>
            <a:spLocks noChangeArrowheads="1"/>
          </p:cNvSpPr>
          <p:nvPr/>
        </p:nvSpPr>
        <p:spPr bwMode="auto">
          <a:xfrm>
            <a:off x="3429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2" name="Rectangle 46"/>
          <p:cNvSpPr>
            <a:spLocks noChangeArrowheads="1"/>
          </p:cNvSpPr>
          <p:nvPr/>
        </p:nvSpPr>
        <p:spPr bwMode="auto">
          <a:xfrm>
            <a:off x="3810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Rectangle 47"/>
          <p:cNvSpPr>
            <a:spLocks noChangeArrowheads="1"/>
          </p:cNvSpPr>
          <p:nvPr/>
        </p:nvSpPr>
        <p:spPr bwMode="auto">
          <a:xfrm>
            <a:off x="4191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4" name="Rectangle 48"/>
          <p:cNvSpPr>
            <a:spLocks noChangeArrowheads="1"/>
          </p:cNvSpPr>
          <p:nvPr/>
        </p:nvSpPr>
        <p:spPr bwMode="auto">
          <a:xfrm>
            <a:off x="4572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5" name="Rectangle 49"/>
          <p:cNvSpPr>
            <a:spLocks noChangeArrowheads="1"/>
          </p:cNvSpPr>
          <p:nvPr/>
        </p:nvSpPr>
        <p:spPr bwMode="auto">
          <a:xfrm>
            <a:off x="4953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6" name="Rectangle 50"/>
          <p:cNvSpPr>
            <a:spLocks noChangeArrowheads="1"/>
          </p:cNvSpPr>
          <p:nvPr/>
        </p:nvSpPr>
        <p:spPr bwMode="auto">
          <a:xfrm>
            <a:off x="5334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7" name="Rectangle 51"/>
          <p:cNvSpPr>
            <a:spLocks noChangeArrowheads="1"/>
          </p:cNvSpPr>
          <p:nvPr/>
        </p:nvSpPr>
        <p:spPr bwMode="auto">
          <a:xfrm>
            <a:off x="5715000" y="6477000"/>
            <a:ext cx="381000" cy="3048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6648" name="Picture 5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6172200"/>
            <a:ext cx="889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49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6248400"/>
            <a:ext cx="147638" cy="14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50" name="Picture 5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6477000"/>
            <a:ext cx="390525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51" name="Picture 59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013" y="4876800"/>
            <a:ext cx="1284287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52" name="AutoShape 57"/>
          <p:cNvSpPr>
            <a:spLocks noChangeArrowheads="1"/>
          </p:cNvSpPr>
          <p:nvPr/>
        </p:nvSpPr>
        <p:spPr bwMode="auto">
          <a:xfrm>
            <a:off x="4495800" y="51054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FFCC00">
              <a:alpha val="1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6653" name="Picture 61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48400"/>
            <a:ext cx="304800" cy="17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43"/>
          <p:cNvSpPr txBox="1">
            <a:spLocks noChangeArrowheads="1"/>
          </p:cNvSpPr>
          <p:nvPr/>
        </p:nvSpPr>
        <p:spPr bwMode="auto">
          <a:xfrm>
            <a:off x="585788" y="4586288"/>
            <a:ext cx="772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/>
              <a:t>Ανάλυση</a:t>
            </a:r>
            <a:r>
              <a:rPr lang="en-US"/>
              <a:t>: </a:t>
            </a:r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της αναζήτησης σε ακολουθία </a:t>
            </a:r>
            <a:r>
              <a:rPr lang="en-US"/>
              <a:t>n </a:t>
            </a:r>
            <a:r>
              <a:rPr lang="el-GR"/>
              <a:t>στοιχείων.</a:t>
            </a:r>
          </a:p>
        </p:txBody>
      </p:sp>
      <p:sp>
        <p:nvSpPr>
          <p:cNvPr id="27652" name="Rectangle 44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3" name="Text Box 45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27654" name="Picture 4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5" name="Rectangle 47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27656" name="Text Box 48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27657" name="Text Box 49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27658" name="Text Box 50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27659" name="Text Box 51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27660" name="Rectangle 52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27661" name="Picture 5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62" name="Picture 5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63" name="Picture 5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64" name="Picture 5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Δυαδική Αναζήτηση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 Box 15"/>
          <p:cNvSpPr txBox="1">
            <a:spLocks noChangeArrowheads="1"/>
          </p:cNvSpPr>
          <p:nvPr/>
        </p:nvSpPr>
        <p:spPr bwMode="auto">
          <a:xfrm>
            <a:off x="585788" y="4586288"/>
            <a:ext cx="772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/>
              <a:t>Ανάλυση</a:t>
            </a:r>
            <a:r>
              <a:rPr lang="en-US"/>
              <a:t>: </a:t>
            </a:r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της αναζήτησης σε ακολουθία </a:t>
            </a:r>
            <a:r>
              <a:rPr lang="en-US"/>
              <a:t>n </a:t>
            </a:r>
            <a:r>
              <a:rPr lang="el-GR"/>
              <a:t>στοιχείων.</a:t>
            </a:r>
          </a:p>
        </p:txBody>
      </p:sp>
      <p:sp>
        <p:nvSpPr>
          <p:cNvPr id="56324" name="Text Box 16"/>
          <p:cNvSpPr txBox="1">
            <a:spLocks noChangeArrowheads="1"/>
          </p:cNvSpPr>
          <p:nvPr/>
        </p:nvSpPr>
        <p:spPr bwMode="auto">
          <a:xfrm>
            <a:off x="609600" y="49530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56325" name="Picture 3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9388" y="5029200"/>
            <a:ext cx="43418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6" name="Picture 4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3913" y="5410200"/>
            <a:ext cx="35163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27" name="Picture 4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8838" y="5791200"/>
            <a:ext cx="2784475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28" name="Rectangle 26"/>
          <p:cNvSpPr>
            <a:spLocks noChangeArrowheads="1"/>
          </p:cNvSpPr>
          <p:nvPr/>
        </p:nvSpPr>
        <p:spPr bwMode="auto">
          <a:xfrm>
            <a:off x="533400" y="2590800"/>
            <a:ext cx="8001000" cy="1752600"/>
          </a:xfrm>
          <a:prstGeom prst="rect">
            <a:avLst/>
          </a:prstGeom>
          <a:solidFill>
            <a:srgbClr val="CADFBB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9" name="Text Box 27"/>
          <p:cNvSpPr txBox="1">
            <a:spLocks noChangeArrowheads="1"/>
          </p:cNvSpPr>
          <p:nvPr/>
        </p:nvSpPr>
        <p:spPr bwMode="auto">
          <a:xfrm>
            <a:off x="533400" y="2644775"/>
            <a:ext cx="783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b="1" u="sng"/>
              <a:t>Δυαδική αναζήτηση</a:t>
            </a:r>
            <a:r>
              <a:rPr lang="en-US"/>
              <a:t>:</a:t>
            </a:r>
            <a:r>
              <a:rPr lang="el-GR"/>
              <a:t> προϋποθέτει να έχει γίνει ταξινόμηση της ακολουθίας</a:t>
            </a:r>
          </a:p>
        </p:txBody>
      </p:sp>
      <p:pic>
        <p:nvPicPr>
          <p:cNvPr id="56330" name="Picture 2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1013" y="3200400"/>
            <a:ext cx="2417762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31" name="Rectangle 29"/>
          <p:cNvSpPr>
            <a:spLocks noChangeArrowheads="1"/>
          </p:cNvSpPr>
          <p:nvPr/>
        </p:nvSpPr>
        <p:spPr bwMode="auto">
          <a:xfrm>
            <a:off x="1804988" y="3124200"/>
            <a:ext cx="1001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δηλαδή</a:t>
            </a:r>
          </a:p>
        </p:txBody>
      </p:sp>
      <p:sp>
        <p:nvSpPr>
          <p:cNvPr id="56332" name="Text Box 30"/>
          <p:cNvSpPr txBox="1">
            <a:spLocks noChangeArrowheads="1"/>
          </p:cNvSpPr>
          <p:nvPr/>
        </p:nvSpPr>
        <p:spPr bwMode="auto">
          <a:xfrm>
            <a:off x="549275" y="3657600"/>
            <a:ext cx="72231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Κάθε βήμα είτε βρίσκει το </a:t>
            </a:r>
            <a:r>
              <a:rPr lang="en-US"/>
              <a:t>v </a:t>
            </a:r>
            <a:r>
              <a:rPr lang="el-GR"/>
              <a:t>είτε αποκλείει τα μισά σχεδόν στοιχεία της</a:t>
            </a:r>
          </a:p>
          <a:p>
            <a:pPr algn="l"/>
            <a:r>
              <a:rPr lang="el-GR"/>
              <a:t>ακολουθίας που απομένουν.</a:t>
            </a:r>
          </a:p>
        </p:txBody>
      </p:sp>
      <p:sp>
        <p:nvSpPr>
          <p:cNvPr id="56333" name="Text Box 31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56334" name="Text Box 32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56335" name="Text Box 33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56336" name="Rectangle 34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56337" name="Picture 3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38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39" name="Picture 3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6340" name="Picture 38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6341" name="Rectangle 42"/>
          <p:cNvSpPr>
            <a:spLocks noChangeArrowheads="1"/>
          </p:cNvSpPr>
          <p:nvPr/>
        </p:nvSpPr>
        <p:spPr bwMode="auto">
          <a:xfrm>
            <a:off x="5943600" y="4953000"/>
            <a:ext cx="2576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χειρότερη περίπτωση</a:t>
            </a:r>
          </a:p>
        </p:txBody>
      </p:sp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Αναζήτηση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Text Box 31"/>
          <p:cNvSpPr txBox="1">
            <a:spLocks noChangeArrowheads="1"/>
          </p:cNvSpPr>
          <p:nvPr/>
        </p:nvSpPr>
        <p:spPr bwMode="auto">
          <a:xfrm>
            <a:off x="512763" y="1157288"/>
            <a:ext cx="45926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57358" name="Text Box 32"/>
          <p:cNvSpPr txBox="1">
            <a:spLocks noChangeArrowheads="1"/>
          </p:cNvSpPr>
          <p:nvPr/>
        </p:nvSpPr>
        <p:spPr bwMode="auto">
          <a:xfrm>
            <a:off x="517525" y="1614488"/>
            <a:ext cx="196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57359" name="Text Box 33"/>
          <p:cNvSpPr txBox="1">
            <a:spLocks noChangeArrowheads="1"/>
          </p:cNvSpPr>
          <p:nvPr/>
        </p:nvSpPr>
        <p:spPr bwMode="auto">
          <a:xfrm>
            <a:off x="517525" y="2246313"/>
            <a:ext cx="2595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ένα</a:t>
            </a:r>
          </a:p>
        </p:txBody>
      </p:sp>
      <p:sp>
        <p:nvSpPr>
          <p:cNvPr id="57360" name="Rectangle 34"/>
          <p:cNvSpPr>
            <a:spLocks noChangeArrowheads="1"/>
          </p:cNvSpPr>
          <p:nvPr/>
        </p:nvSpPr>
        <p:spPr bwMode="auto">
          <a:xfrm>
            <a:off x="4076700" y="2209800"/>
            <a:ext cx="1409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 τέτοιο ώστε</a:t>
            </a:r>
          </a:p>
        </p:txBody>
      </p:sp>
      <p:pic>
        <p:nvPicPr>
          <p:cNvPr id="57361" name="Picture 3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219200"/>
            <a:ext cx="2209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62" name="Picture 3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752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63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2286000"/>
            <a:ext cx="798512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64" name="Picture 3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2351088"/>
            <a:ext cx="79851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990600" y="2971800"/>
            <a:ext cx="3444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δυαδικής αναζήτησης = </a:t>
            </a:r>
          </a:p>
        </p:txBody>
      </p:sp>
      <p:pic>
        <p:nvPicPr>
          <p:cNvPr id="57369" name="Picture 2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9275" y="3048000"/>
            <a:ext cx="889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971550" y="3581400"/>
            <a:ext cx="5596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Με πίνακες διασποράς </a:t>
            </a:r>
            <a:r>
              <a:rPr lang="el-GR" dirty="0" smtClean="0"/>
              <a:t>επιτυγχάνουμε            χρόνο.</a:t>
            </a:r>
            <a:endParaRPr lang="el-GR" dirty="0"/>
          </a:p>
        </p:txBody>
      </p:sp>
      <p:pic>
        <p:nvPicPr>
          <p:cNvPr id="57372" name="Picture 2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646488"/>
            <a:ext cx="508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989013" y="3871913"/>
            <a:ext cx="38926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dirty="0"/>
              <a:t>(Προσεχώς σε μερικές </a:t>
            </a:r>
            <a:r>
              <a:rPr lang="el-GR" dirty="0" smtClean="0"/>
              <a:t>εβδομάδες...)</a:t>
            </a:r>
            <a:endParaRPr lang="el-GR" dirty="0"/>
          </a:p>
        </p:txBody>
      </p:sp>
      <p:sp>
        <p:nvSpPr>
          <p:cNvPr id="57379" name="AutoShape 35"/>
          <p:cNvSpPr>
            <a:spLocks noChangeArrowheads="1"/>
          </p:cNvSpPr>
          <p:nvPr/>
        </p:nvSpPr>
        <p:spPr bwMode="auto">
          <a:xfrm>
            <a:off x="609600" y="3657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380" name="AutoShape 36"/>
          <p:cNvSpPr>
            <a:spLocks noChangeArrowheads="1"/>
          </p:cNvSpPr>
          <p:nvPr/>
        </p:nvSpPr>
        <p:spPr bwMode="auto">
          <a:xfrm>
            <a:off x="609600" y="3048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Αναζήτηση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Text Box 31"/>
          <p:cNvSpPr txBox="1">
            <a:spLocks noChangeArrowheads="1"/>
          </p:cNvSpPr>
          <p:nvPr/>
        </p:nvSpPr>
        <p:spPr bwMode="auto">
          <a:xfrm>
            <a:off x="512763" y="1917700"/>
            <a:ext cx="4592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Μας δίνεται μία ακολουθία από </a:t>
            </a:r>
            <a:r>
              <a:rPr lang="en-US"/>
              <a:t>n </a:t>
            </a:r>
            <a:r>
              <a:rPr lang="el-GR"/>
              <a:t>ακέραιους</a:t>
            </a:r>
            <a:endParaRPr lang="en-US"/>
          </a:p>
        </p:txBody>
      </p:sp>
      <p:sp>
        <p:nvSpPr>
          <p:cNvPr id="58372" name="Text Box 32"/>
          <p:cNvSpPr txBox="1">
            <a:spLocks noChangeArrowheads="1"/>
          </p:cNvSpPr>
          <p:nvPr/>
        </p:nvSpPr>
        <p:spPr bwMode="auto">
          <a:xfrm>
            <a:off x="517525" y="2374900"/>
            <a:ext cx="1962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ένας ακέραιος</a:t>
            </a:r>
          </a:p>
        </p:txBody>
      </p:sp>
      <p:sp>
        <p:nvSpPr>
          <p:cNvPr id="58373" name="Text Box 33"/>
          <p:cNvSpPr txBox="1">
            <a:spLocks noChangeArrowheads="1"/>
          </p:cNvSpPr>
          <p:nvPr/>
        </p:nvSpPr>
        <p:spPr bwMode="auto">
          <a:xfrm>
            <a:off x="517525" y="3006725"/>
            <a:ext cx="61801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Θέλουμε να βρούμε τον μεγαλύτερο</a:t>
            </a:r>
            <a:r>
              <a:rPr lang="en-US"/>
              <a:t>                  </a:t>
            </a:r>
            <a:r>
              <a:rPr lang="el-GR"/>
              <a:t>τέτοιο ώστε </a:t>
            </a:r>
          </a:p>
        </p:txBody>
      </p:sp>
      <p:pic>
        <p:nvPicPr>
          <p:cNvPr id="58375" name="Picture 3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79613"/>
            <a:ext cx="22098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376" name="Picture 3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1301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377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088" y="3046413"/>
            <a:ext cx="798512" cy="30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257800" y="3732213"/>
            <a:ext cx="3730625" cy="915987"/>
          </a:xfrm>
          <a:prstGeom prst="rect">
            <a:avLst/>
          </a:prstGeom>
          <a:solidFill>
            <a:srgbClr val="FFCC00">
              <a:alpha val="19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Καλύτερος δυνατός ασυμπτωτικός </a:t>
            </a:r>
            <a:endParaRPr lang="en-US"/>
          </a:p>
          <a:p>
            <a:pPr algn="l"/>
            <a:r>
              <a:rPr lang="el-GR"/>
              <a:t>χρόνος όταν βασιζόμαστε μόνο</a:t>
            </a:r>
            <a:r>
              <a:rPr lang="en-US"/>
              <a:t> </a:t>
            </a:r>
            <a:r>
              <a:rPr lang="el-GR"/>
              <a:t>σε </a:t>
            </a:r>
          </a:p>
          <a:p>
            <a:pPr algn="l"/>
            <a:r>
              <a:rPr lang="el-GR"/>
              <a:t>πράξεις σύγκρισης (&gt;,&lt;,=).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898525" y="3808413"/>
            <a:ext cx="3444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δυαδικής αναζήτησης = </a:t>
            </a:r>
          </a:p>
        </p:txBody>
      </p:sp>
      <p:pic>
        <p:nvPicPr>
          <p:cNvPr id="58381" name="Picture 1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884613"/>
            <a:ext cx="889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514350" y="1219200"/>
            <a:ext cx="2449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 b="1"/>
              <a:t>Εύρεση προκατόχου</a:t>
            </a:r>
          </a:p>
        </p:txBody>
      </p:sp>
      <p:pic>
        <p:nvPicPr>
          <p:cNvPr id="58391" name="Picture 2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062288"/>
            <a:ext cx="83820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876300" y="5043488"/>
            <a:ext cx="7581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Με πιο περίπλοκες δομές μπορούμε να πετύχουμε             </a:t>
            </a:r>
            <a:r>
              <a:rPr lang="en-US"/>
              <a:t>            </a:t>
            </a:r>
            <a:r>
              <a:rPr lang="el-GR"/>
              <a:t>χρόνο</a:t>
            </a:r>
            <a:r>
              <a:rPr lang="en-US"/>
              <a:t>.</a:t>
            </a:r>
            <a:endParaRPr lang="el-GR"/>
          </a:p>
        </p:txBody>
      </p:sp>
      <p:pic>
        <p:nvPicPr>
          <p:cNvPr id="58394" name="Picture 2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1100" y="5105400"/>
            <a:ext cx="1270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8395" name="AutoShape 27"/>
          <p:cNvSpPr>
            <a:spLocks noChangeArrowheads="1"/>
          </p:cNvSpPr>
          <p:nvPr/>
        </p:nvSpPr>
        <p:spPr bwMode="auto">
          <a:xfrm>
            <a:off x="609600" y="3886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8396" name="AutoShape 28"/>
          <p:cNvSpPr>
            <a:spLocks noChangeArrowheads="1"/>
          </p:cNvSpPr>
          <p:nvPr/>
        </p:nvSpPr>
        <p:spPr bwMode="auto">
          <a:xfrm>
            <a:off x="609600" y="5119688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00FF">
              <a:alpha val="24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21"/>
          <p:cNvSpPr txBox="1">
            <a:spLocks noChangeArrowheads="1"/>
          </p:cNvSpPr>
          <p:nvPr/>
        </p:nvSpPr>
        <p:spPr bwMode="auto">
          <a:xfrm>
            <a:off x="381000" y="1408113"/>
            <a:ext cx="7427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Πολύ συχνά ο χρόνος εκτέλεσης ενός αλγόριθμου μπορεί να εκφραστεί </a:t>
            </a:r>
          </a:p>
        </p:txBody>
      </p:sp>
      <p:sp>
        <p:nvSpPr>
          <p:cNvPr id="29700" name="Text Box 22"/>
          <p:cNvSpPr txBox="1">
            <a:spLocks noChangeArrowheads="1"/>
          </p:cNvSpPr>
          <p:nvPr/>
        </p:nvSpPr>
        <p:spPr bwMode="auto">
          <a:xfrm>
            <a:off x="381000" y="1766888"/>
            <a:ext cx="384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μέσω κάποιας αναδρομικής σχέσης.</a:t>
            </a:r>
          </a:p>
        </p:txBody>
      </p:sp>
      <p:sp>
        <p:nvSpPr>
          <p:cNvPr id="29701" name="Text Box 23"/>
          <p:cNvSpPr txBox="1">
            <a:spLocks noChangeArrowheads="1"/>
          </p:cNvSpPr>
          <p:nvPr/>
        </p:nvSpPr>
        <p:spPr bwMode="auto">
          <a:xfrm>
            <a:off x="457200" y="25908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  <p:pic>
        <p:nvPicPr>
          <p:cNvPr id="29702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3657600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3" name="AutoShape 26"/>
          <p:cNvSpPr>
            <a:spLocks noChangeArrowheads="1"/>
          </p:cNvSpPr>
          <p:nvPr/>
        </p:nvSpPr>
        <p:spPr bwMode="auto">
          <a:xfrm rot="-5400000">
            <a:off x="3352800" y="4038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9704" name="1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00" y="4368800"/>
            <a:ext cx="63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21"/>
          <p:cNvSpPr txBox="1">
            <a:spLocks noChangeArrowheads="1"/>
          </p:cNvSpPr>
          <p:nvPr/>
        </p:nvSpPr>
        <p:spPr bwMode="auto">
          <a:xfrm>
            <a:off x="381000" y="1408113"/>
            <a:ext cx="7427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Πολύ συχνά ο χρόνος εκτέλεσης ενός αλγόριθμου μπορεί να εκφραστεί </a:t>
            </a:r>
          </a:p>
        </p:txBody>
      </p:sp>
      <p:sp>
        <p:nvSpPr>
          <p:cNvPr id="30724" name="Text Box 22"/>
          <p:cNvSpPr txBox="1">
            <a:spLocks noChangeArrowheads="1"/>
          </p:cNvSpPr>
          <p:nvPr/>
        </p:nvSpPr>
        <p:spPr bwMode="auto">
          <a:xfrm>
            <a:off x="381000" y="1766888"/>
            <a:ext cx="384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μέσω κάποιας αναδρομικής σχέσης.</a:t>
            </a:r>
          </a:p>
        </p:txBody>
      </p:sp>
      <p:pic>
        <p:nvPicPr>
          <p:cNvPr id="30726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3657600"/>
            <a:ext cx="83010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7" name="AutoShape 26"/>
          <p:cNvSpPr>
            <a:spLocks noChangeArrowheads="1"/>
          </p:cNvSpPr>
          <p:nvPr/>
        </p:nvSpPr>
        <p:spPr bwMode="auto">
          <a:xfrm rot="-5400000">
            <a:off x="3352800" y="4038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0728" name="1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00" y="4368800"/>
            <a:ext cx="63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3352800" y="3581400"/>
            <a:ext cx="304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3352800" y="3581400"/>
            <a:ext cx="304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457200" y="25908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408113"/>
            <a:ext cx="7427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Πολύ συχνά ο χρόνος εκτέλεσης ενός αλγόριθμου μπορεί να εκφραστεί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1766888"/>
            <a:ext cx="384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μέσω κάποιας αναδρομικής σχέσης.</a:t>
            </a: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 rot="-5400000">
            <a:off x="762000" y="4038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1751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38" y="4343400"/>
            <a:ext cx="466725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2" name="1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657600"/>
            <a:ext cx="7848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23"/>
          <p:cNvSpPr txBox="1">
            <a:spLocks noChangeArrowheads="1"/>
          </p:cNvSpPr>
          <p:nvPr/>
        </p:nvSpPr>
        <p:spPr bwMode="auto">
          <a:xfrm>
            <a:off x="457200" y="25908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err="1">
                <a:latin typeface="Times New Roman" pitchFamily="18" charset="0"/>
                <a:cs typeface="Times New Roman" pitchFamily="18" charset="0"/>
              </a:rPr>
              <a:t>Ασυμπτωτική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ανάλυση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z = 0;</a:t>
            </a:r>
          </a:p>
          <a:p>
            <a:pPr algn="l"/>
            <a:r>
              <a:rPr lang="en-US" b="1">
                <a:latin typeface="Courier New" pitchFamily="49" charset="0"/>
              </a:rPr>
              <a:t>for (i=0; i&lt;n; i++)</a:t>
            </a:r>
          </a:p>
          <a:p>
            <a:pPr algn="l"/>
            <a:r>
              <a:rPr lang="en-US" b="1">
                <a:latin typeface="Courier New" pitchFamily="49" charset="0"/>
              </a:rPr>
              <a:t>{</a:t>
            </a:r>
          </a:p>
          <a:p>
            <a:pPr algn="l"/>
            <a:r>
              <a:rPr lang="en-US" b="1">
                <a:latin typeface="Courier New" pitchFamily="49" charset="0"/>
              </a:rPr>
              <a:t>	t = x[i]*y[i];</a:t>
            </a:r>
          </a:p>
          <a:p>
            <a:pPr algn="l"/>
            <a:r>
              <a:rPr lang="en-US" b="1">
                <a:latin typeface="Courier New" pitchFamily="49" charset="0"/>
              </a:rPr>
              <a:t>	z = z+t;</a:t>
            </a:r>
          </a:p>
          <a:p>
            <a:pPr algn="l"/>
            <a:r>
              <a:rPr lang="en-US" b="1">
                <a:latin typeface="Courier New" pitchFamily="49" charset="0"/>
              </a:rPr>
              <a:t>}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pic>
        <p:nvPicPr>
          <p:cNvPr id="463889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pic>
        <p:nvPicPr>
          <p:cNvPr id="463890" name="Picture 1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3" y="5486400"/>
            <a:ext cx="31956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1408113"/>
            <a:ext cx="7427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Πολύ συχνά ο χρόνος εκτέλεσης ενός αλγόριθμου μπορεί να εκφραστεί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766888"/>
            <a:ext cx="384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μέσω κάποιας αναδρομικής σχέσης.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28600" y="3581400"/>
            <a:ext cx="894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εκτέλεσης για ακολουθία </a:t>
            </a:r>
            <a:r>
              <a:rPr lang="en-US"/>
              <a:t>n </a:t>
            </a:r>
            <a:r>
              <a:rPr lang="el-GR"/>
              <a:t>στοιχείων στη </a:t>
            </a:r>
            <a:r>
              <a:rPr lang="el-GR" b="1"/>
              <a:t>χειρότερη περίπτωση</a:t>
            </a:r>
            <a:r>
              <a:rPr lang="el-GR"/>
              <a:t>.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04800" y="41148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32776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4191000"/>
            <a:ext cx="32496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7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572000"/>
            <a:ext cx="18573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9" name="Text Box 23"/>
          <p:cNvSpPr txBox="1">
            <a:spLocks noChangeArrowheads="1"/>
          </p:cNvSpPr>
          <p:nvPr/>
        </p:nvSpPr>
        <p:spPr bwMode="auto">
          <a:xfrm>
            <a:off x="457200" y="25908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1408113"/>
            <a:ext cx="7427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Πολύ συχνά ο χρόνος εκτέλεσης ενός αλγόριθμου μπορεί να εκφραστεί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766888"/>
            <a:ext cx="3849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μέσω κάποιας αναδρομικής σχέσης.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894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εκτέλεσης για ακολουθία </a:t>
            </a:r>
            <a:r>
              <a:rPr lang="en-US"/>
              <a:t>n </a:t>
            </a:r>
            <a:r>
              <a:rPr lang="el-GR"/>
              <a:t>στοιχείων στη </a:t>
            </a:r>
            <a:r>
              <a:rPr lang="el-GR" b="1"/>
              <a:t>χειρότερη περίπτωση</a:t>
            </a:r>
            <a:r>
              <a:rPr lang="el-GR"/>
              <a:t>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33800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4191000"/>
            <a:ext cx="32496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801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572000"/>
            <a:ext cx="18573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8925" y="5181600"/>
            <a:ext cx="5157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Με τη </a:t>
            </a:r>
            <a:r>
              <a:rPr lang="el-GR" b="1"/>
              <a:t>μέθοδο της αντικατάστασης</a:t>
            </a:r>
            <a:r>
              <a:rPr lang="el-GR"/>
              <a:t> λαμβάνουμε</a:t>
            </a:r>
          </a:p>
        </p:txBody>
      </p:sp>
      <p:pic>
        <p:nvPicPr>
          <p:cNvPr id="33803" name="Picture 1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225" y="5715000"/>
            <a:ext cx="62261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805" name="Text Box 23"/>
          <p:cNvSpPr txBox="1">
            <a:spLocks noChangeArrowheads="1"/>
          </p:cNvSpPr>
          <p:nvPr/>
        </p:nvSpPr>
        <p:spPr bwMode="auto">
          <a:xfrm>
            <a:off x="457200" y="25908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  <p:sp useBgFill="1">
        <p:nvSpPr>
          <p:cNvPr id="12" name="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28600" y="2133600"/>
            <a:ext cx="894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εκτέλεσης για ακολουθία </a:t>
            </a:r>
            <a:r>
              <a:rPr lang="en-US"/>
              <a:t>n </a:t>
            </a:r>
            <a:r>
              <a:rPr lang="el-GR"/>
              <a:t>στοιχείων στη </a:t>
            </a:r>
            <a:r>
              <a:rPr lang="el-GR" b="1"/>
              <a:t>χειρότερη περίπτωση</a:t>
            </a:r>
            <a:r>
              <a:rPr lang="el-GR"/>
              <a:t>.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34822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2743200"/>
            <a:ext cx="32496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18573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288925" y="3733800"/>
            <a:ext cx="5157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Με τη </a:t>
            </a:r>
            <a:r>
              <a:rPr lang="el-GR" b="1"/>
              <a:t>μέθοδο της αντικατάστασης</a:t>
            </a:r>
            <a:r>
              <a:rPr lang="el-GR"/>
              <a:t> λαμβάνουμε</a:t>
            </a:r>
          </a:p>
        </p:txBody>
      </p:sp>
      <p:pic>
        <p:nvPicPr>
          <p:cNvPr id="34825" name="Picture 1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6538" y="4267200"/>
            <a:ext cx="554355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6" name="Picture 1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6463" y="4800600"/>
            <a:ext cx="4833937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7" name="Picture 1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7100" y="5334000"/>
            <a:ext cx="52705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8" name="Picture 1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791200"/>
            <a:ext cx="1338263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30" name="Text Box 23"/>
          <p:cNvSpPr txBox="1">
            <a:spLocks noChangeArrowheads="1"/>
          </p:cNvSpPr>
          <p:nvPr/>
        </p:nvSpPr>
        <p:spPr bwMode="auto">
          <a:xfrm>
            <a:off x="457200" y="11430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94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εκτέλεσης για ακολουθία </a:t>
            </a:r>
            <a:r>
              <a:rPr lang="en-US"/>
              <a:t>n </a:t>
            </a:r>
            <a:r>
              <a:rPr lang="el-GR"/>
              <a:t>στοιχείων στη </a:t>
            </a:r>
            <a:r>
              <a:rPr lang="el-GR" b="1"/>
              <a:t>χειρότερη περίπτωση</a:t>
            </a:r>
            <a:r>
              <a:rPr lang="el-GR"/>
              <a:t>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35846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2743200"/>
            <a:ext cx="32496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7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18573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88925" y="3733800"/>
            <a:ext cx="4192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Με </a:t>
            </a:r>
            <a:r>
              <a:rPr lang="el-GR" b="1"/>
              <a:t>επαγωγή</a:t>
            </a:r>
            <a:r>
              <a:rPr lang="en-US"/>
              <a:t>: </a:t>
            </a:r>
            <a:r>
              <a:rPr lang="el-GR"/>
              <a:t>Θέλουμε να δείξουμε ότι </a:t>
            </a:r>
          </a:p>
        </p:txBody>
      </p:sp>
      <p:pic>
        <p:nvPicPr>
          <p:cNvPr id="35849" name="Picture 3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759200"/>
            <a:ext cx="16383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50" name="Text Box 15"/>
          <p:cNvSpPr txBox="1">
            <a:spLocks noChangeArrowheads="1"/>
          </p:cNvSpPr>
          <p:nvPr/>
        </p:nvSpPr>
        <p:spPr bwMode="auto">
          <a:xfrm>
            <a:off x="304800" y="4191000"/>
            <a:ext cx="5827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δηλαδή ότι</a:t>
            </a:r>
            <a:r>
              <a:rPr lang="en-US"/>
              <a:t>                          </a:t>
            </a:r>
            <a:r>
              <a:rPr lang="el-GR"/>
              <a:t>για κάποια θετική σταθερά </a:t>
            </a:r>
            <a:r>
              <a:rPr lang="en-US"/>
              <a:t>c.</a:t>
            </a:r>
            <a:endParaRPr lang="el-GR"/>
          </a:p>
        </p:txBody>
      </p:sp>
      <p:pic>
        <p:nvPicPr>
          <p:cNvPr id="35851" name="Picture 1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1338263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365125" y="4738688"/>
            <a:ext cx="6972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Η βάση της επαγωγής είναι</a:t>
            </a:r>
            <a:r>
              <a:rPr lang="en-US"/>
              <a:t>                                         </a:t>
            </a:r>
            <a:r>
              <a:rPr lang="el-GR"/>
              <a:t>που ισχύει για</a:t>
            </a:r>
          </a:p>
        </p:txBody>
      </p:sp>
      <p:pic>
        <p:nvPicPr>
          <p:cNvPr id="35853" name="Picture 2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749800"/>
            <a:ext cx="2293938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4" name="Picture 2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800600"/>
            <a:ext cx="6286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55" name="Text Box 24"/>
          <p:cNvSpPr txBox="1">
            <a:spLocks noChangeArrowheads="1"/>
          </p:cNvSpPr>
          <p:nvPr/>
        </p:nvSpPr>
        <p:spPr bwMode="auto">
          <a:xfrm>
            <a:off x="381000" y="5181600"/>
            <a:ext cx="2625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Επαγωγικό βήμα</a:t>
            </a:r>
            <a:r>
              <a:rPr lang="en-US"/>
              <a:t>: </a:t>
            </a:r>
            <a:r>
              <a:rPr lang="el-GR"/>
              <a:t>Έστω</a:t>
            </a:r>
          </a:p>
        </p:txBody>
      </p:sp>
      <p:pic>
        <p:nvPicPr>
          <p:cNvPr id="35856" name="Picture 2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1963" y="5181600"/>
            <a:ext cx="2484437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57" name="Text Box 28"/>
          <p:cNvSpPr txBox="1">
            <a:spLocks noChangeArrowheads="1"/>
          </p:cNvSpPr>
          <p:nvPr/>
        </p:nvSpPr>
        <p:spPr bwMode="auto">
          <a:xfrm>
            <a:off x="381000" y="5653088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pic>
        <p:nvPicPr>
          <p:cNvPr id="21" name="20 - Εικόνα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1416" y="5664200"/>
            <a:ext cx="6497184" cy="353855"/>
          </a:xfrm>
          <a:prstGeom prst="rect">
            <a:avLst/>
          </a:prstGeom>
          <a:noFill/>
          <a:ln/>
          <a:effectLst/>
        </p:spPr>
      </p:pic>
      <p:pic>
        <p:nvPicPr>
          <p:cNvPr id="35859" name="Picture 32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6197600"/>
            <a:ext cx="3413125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61" name="Text Box 23"/>
          <p:cNvSpPr txBox="1">
            <a:spLocks noChangeArrowheads="1"/>
          </p:cNvSpPr>
          <p:nvPr/>
        </p:nvSpPr>
        <p:spPr bwMode="auto">
          <a:xfrm>
            <a:off x="457200" y="11430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94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εκτέλεσης για ακολουθία </a:t>
            </a:r>
            <a:r>
              <a:rPr lang="en-US"/>
              <a:t>n </a:t>
            </a:r>
            <a:r>
              <a:rPr lang="el-GR"/>
              <a:t>στοιχείων στη </a:t>
            </a:r>
            <a:r>
              <a:rPr lang="el-GR" b="1"/>
              <a:t>χειρότερη περίπτωση</a:t>
            </a:r>
            <a:r>
              <a:rPr lang="el-GR"/>
              <a:t>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3687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2743200"/>
            <a:ext cx="32496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71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18573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88925" y="3733800"/>
            <a:ext cx="73596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Με </a:t>
            </a:r>
            <a:r>
              <a:rPr lang="el-GR" b="1"/>
              <a:t>επαγωγή</a:t>
            </a:r>
            <a:r>
              <a:rPr lang="en-US"/>
              <a:t>: </a:t>
            </a:r>
            <a:r>
              <a:rPr lang="el-GR"/>
              <a:t>Επίσης ισχύει</a:t>
            </a:r>
            <a:r>
              <a:rPr lang="en-US"/>
              <a:t>                           . </a:t>
            </a:r>
            <a:r>
              <a:rPr lang="el-GR"/>
              <a:t>Θα δείξουμε επαγωγικά</a:t>
            </a:r>
          </a:p>
        </p:txBody>
      </p:sp>
      <p:sp>
        <p:nvSpPr>
          <p:cNvPr id="36873" name="Text Box 15"/>
          <p:cNvSpPr txBox="1">
            <a:spLocks noChangeArrowheads="1"/>
          </p:cNvSpPr>
          <p:nvPr/>
        </p:nvSpPr>
        <p:spPr bwMode="auto">
          <a:xfrm>
            <a:off x="304800" y="4191000"/>
            <a:ext cx="50958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ότι</a:t>
            </a:r>
            <a:r>
              <a:rPr lang="en-US"/>
              <a:t>                          </a:t>
            </a:r>
            <a:r>
              <a:rPr lang="el-GR"/>
              <a:t>για κάποια θετική σταθερά </a:t>
            </a:r>
            <a:r>
              <a:rPr lang="en-US"/>
              <a:t>c’.</a:t>
            </a:r>
            <a:endParaRPr lang="el-GR"/>
          </a:p>
        </p:txBody>
      </p:sp>
      <p:sp>
        <p:nvSpPr>
          <p:cNvPr id="36874" name="Text Box 18"/>
          <p:cNvSpPr txBox="1">
            <a:spLocks noChangeArrowheads="1"/>
          </p:cNvSpPr>
          <p:nvPr/>
        </p:nvSpPr>
        <p:spPr bwMode="auto">
          <a:xfrm>
            <a:off x="365125" y="4738688"/>
            <a:ext cx="6972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Η βάση της επαγωγής είναι</a:t>
            </a:r>
            <a:r>
              <a:rPr lang="en-US"/>
              <a:t>                                         </a:t>
            </a:r>
            <a:r>
              <a:rPr lang="el-GR"/>
              <a:t>που ισχύει για</a:t>
            </a:r>
          </a:p>
        </p:txBody>
      </p:sp>
      <p:sp>
        <p:nvSpPr>
          <p:cNvPr id="36875" name="Text Box 24"/>
          <p:cNvSpPr txBox="1">
            <a:spLocks noChangeArrowheads="1"/>
          </p:cNvSpPr>
          <p:nvPr/>
        </p:nvSpPr>
        <p:spPr bwMode="auto">
          <a:xfrm>
            <a:off x="381000" y="5181600"/>
            <a:ext cx="2625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Επαγωγικό βήμα</a:t>
            </a:r>
            <a:r>
              <a:rPr lang="en-US"/>
              <a:t>: </a:t>
            </a:r>
            <a:r>
              <a:rPr lang="el-GR"/>
              <a:t>Έστω</a:t>
            </a:r>
          </a:p>
        </p:txBody>
      </p:sp>
      <p:sp>
        <p:nvSpPr>
          <p:cNvPr id="36876" name="Text Box 28"/>
          <p:cNvSpPr txBox="1">
            <a:spLocks noChangeArrowheads="1"/>
          </p:cNvSpPr>
          <p:nvPr/>
        </p:nvSpPr>
        <p:spPr bwMode="auto">
          <a:xfrm>
            <a:off x="381000" y="5653088"/>
            <a:ext cx="969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Έχουμε</a:t>
            </a:r>
          </a:p>
        </p:txBody>
      </p:sp>
      <p:pic>
        <p:nvPicPr>
          <p:cNvPr id="36877" name="2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8200" y="3733800"/>
            <a:ext cx="1574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2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191000"/>
            <a:ext cx="137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2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724400"/>
            <a:ext cx="685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2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724400"/>
            <a:ext cx="2286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3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2600" y="5181600"/>
            <a:ext cx="2387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5651629"/>
            <a:ext cx="7436391" cy="368171"/>
          </a:xfrm>
          <a:prstGeom prst="rect">
            <a:avLst/>
          </a:prstGeom>
          <a:noFill/>
          <a:ln/>
          <a:effectLst/>
        </p:spPr>
      </p:pic>
      <p:pic>
        <p:nvPicPr>
          <p:cNvPr id="36883" name="35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6172200"/>
            <a:ext cx="3200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4" name="36 - Ορθογώνιο"/>
          <p:cNvSpPr>
            <a:spLocks noChangeArrowheads="1"/>
          </p:cNvSpPr>
          <p:nvPr/>
        </p:nvSpPr>
        <p:spPr bwMode="auto">
          <a:xfrm>
            <a:off x="5467350" y="6172200"/>
            <a:ext cx="161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που ισχύει για</a:t>
            </a:r>
          </a:p>
        </p:txBody>
      </p:sp>
      <p:pic>
        <p:nvPicPr>
          <p:cNvPr id="36885" name="3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8350" y="6172200"/>
            <a:ext cx="95885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457200" y="11430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94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Έστω Τ</a:t>
            </a:r>
            <a:r>
              <a:rPr lang="en-US"/>
              <a:t>(n) </a:t>
            </a:r>
            <a:r>
              <a:rPr lang="el-GR"/>
              <a:t>ο χρόνος εκτέλεσης για ακολουθία </a:t>
            </a:r>
            <a:r>
              <a:rPr lang="en-US"/>
              <a:t>n </a:t>
            </a:r>
            <a:r>
              <a:rPr lang="el-GR"/>
              <a:t>στοιχείων στη </a:t>
            </a:r>
            <a:r>
              <a:rPr lang="el-GR" b="1"/>
              <a:t>χειρότερη περίπτωση</a:t>
            </a:r>
            <a:r>
              <a:rPr lang="el-GR"/>
              <a:t>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Ισχύει</a:t>
            </a:r>
          </a:p>
        </p:txBody>
      </p:sp>
      <p:pic>
        <p:nvPicPr>
          <p:cNvPr id="37894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2743200"/>
            <a:ext cx="3249612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18573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88925" y="3733800"/>
            <a:ext cx="13763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Άρα έχουμε</a:t>
            </a:r>
          </a:p>
        </p:txBody>
      </p:sp>
      <p:pic>
        <p:nvPicPr>
          <p:cNvPr id="37897" name="2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733800"/>
            <a:ext cx="1574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3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733800"/>
            <a:ext cx="16383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9" name="23 - TextBox"/>
          <p:cNvSpPr txBox="1">
            <a:spLocks noChangeArrowheads="1"/>
          </p:cNvSpPr>
          <p:nvPr/>
        </p:nvSpPr>
        <p:spPr bwMode="auto">
          <a:xfrm>
            <a:off x="3481388" y="3733800"/>
            <a:ext cx="481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και</a:t>
            </a:r>
          </a:p>
        </p:txBody>
      </p:sp>
      <p:pic>
        <p:nvPicPr>
          <p:cNvPr id="37900" name="2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495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Text Box 23"/>
          <p:cNvSpPr txBox="1">
            <a:spLocks noChangeArrowheads="1"/>
          </p:cNvSpPr>
          <p:nvPr/>
        </p:nvSpPr>
        <p:spPr bwMode="auto">
          <a:xfrm>
            <a:off x="457200" y="1143000"/>
            <a:ext cx="8440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Ακολουθιακή αναζήτηση και απαλοιφή ενός στοιχείου μέχρι να μείνει</a:t>
            </a:r>
          </a:p>
          <a:p>
            <a:pPr algn="l"/>
            <a:r>
              <a:rPr lang="el-GR"/>
              <a:t>κενή ακολουθία. </a:t>
            </a:r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1463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</a:t>
            </a:r>
            <a:endParaRPr lang="el-GR"/>
          </a:p>
        </p:txBody>
      </p:sp>
      <p:pic>
        <p:nvPicPr>
          <p:cNvPr id="38916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23963"/>
            <a:ext cx="3195638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7" name="Picture 2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04963"/>
            <a:ext cx="1857375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8" name="Text Box 22"/>
          <p:cNvSpPr txBox="1">
            <a:spLocks noChangeArrowheads="1"/>
          </p:cNvSpPr>
          <p:nvPr/>
        </p:nvSpPr>
        <p:spPr bwMode="auto">
          <a:xfrm>
            <a:off x="288925" y="2438400"/>
            <a:ext cx="5157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Με τη </a:t>
            </a:r>
            <a:r>
              <a:rPr lang="el-GR" b="1"/>
              <a:t>μέθοδο της αντικατάστασης</a:t>
            </a:r>
            <a:r>
              <a:rPr lang="el-GR"/>
              <a:t> λαμβάνουμε</a:t>
            </a:r>
          </a:p>
        </p:txBody>
      </p:sp>
      <p:pic>
        <p:nvPicPr>
          <p:cNvPr id="38919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7663" y="2971800"/>
            <a:ext cx="53244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20" name="Picture 3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5525" y="3509963"/>
            <a:ext cx="4943475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21" name="Picture 3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962400"/>
            <a:ext cx="25939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1463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</a:t>
            </a:r>
            <a:endParaRPr lang="el-GR"/>
          </a:p>
        </p:txBody>
      </p:sp>
      <p:pic>
        <p:nvPicPr>
          <p:cNvPr id="3994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23963"/>
            <a:ext cx="3195638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1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04963"/>
            <a:ext cx="1857375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88925" y="2438400"/>
            <a:ext cx="5157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Με τη </a:t>
            </a:r>
            <a:r>
              <a:rPr lang="el-GR" b="1"/>
              <a:t>μέθοδο της αντικατάστασης</a:t>
            </a:r>
            <a:r>
              <a:rPr lang="el-GR"/>
              <a:t> λαμβάνουμε</a:t>
            </a:r>
          </a:p>
        </p:txBody>
      </p:sp>
      <p:pic>
        <p:nvPicPr>
          <p:cNvPr id="39943" name="Picture 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7663" y="2971800"/>
            <a:ext cx="53244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4" name="Picture 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5525" y="3509963"/>
            <a:ext cx="4943475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5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962400"/>
            <a:ext cx="2593975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946" name="Picture 1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424363"/>
            <a:ext cx="483235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Αναδρομικές σχέσεις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1463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</a:t>
            </a:r>
            <a:endParaRPr lang="el-GR"/>
          </a:p>
        </p:txBody>
      </p:sp>
      <p:pic>
        <p:nvPicPr>
          <p:cNvPr id="40964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23963"/>
            <a:ext cx="3195638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65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04963"/>
            <a:ext cx="1857375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88925" y="2438400"/>
            <a:ext cx="2279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Εναλλακτικά έχουμε</a:t>
            </a:r>
            <a:r>
              <a:rPr lang="en-US"/>
              <a:t>:</a:t>
            </a:r>
            <a:endParaRPr lang="el-GR"/>
          </a:p>
        </p:txBody>
      </p:sp>
      <p:pic>
        <p:nvPicPr>
          <p:cNvPr id="40967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438400"/>
            <a:ext cx="2784475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304800" y="3200400"/>
            <a:ext cx="6429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Τότε</a:t>
            </a:r>
          </a:p>
        </p:txBody>
      </p:sp>
      <p:pic>
        <p:nvPicPr>
          <p:cNvPr id="40969" name="Picture 2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048000"/>
            <a:ext cx="5815013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70" name="Text Box 18"/>
          <p:cNvSpPr txBox="1">
            <a:spLocks noChangeArrowheads="1"/>
          </p:cNvSpPr>
          <p:nvPr/>
        </p:nvSpPr>
        <p:spPr bwMode="auto">
          <a:xfrm>
            <a:off x="381000" y="4191000"/>
            <a:ext cx="598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Άρα</a:t>
            </a:r>
          </a:p>
        </p:txBody>
      </p:sp>
      <p:pic>
        <p:nvPicPr>
          <p:cNvPr id="40971" name="Picture 22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14800"/>
            <a:ext cx="5680075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72" name="Text Box 23"/>
          <p:cNvSpPr txBox="1">
            <a:spLocks noChangeArrowheads="1"/>
          </p:cNvSpPr>
          <p:nvPr/>
        </p:nvSpPr>
        <p:spPr bwMode="auto">
          <a:xfrm>
            <a:off x="457200" y="5105400"/>
            <a:ext cx="78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οπότε</a:t>
            </a:r>
          </a:p>
        </p:txBody>
      </p:sp>
      <p:pic>
        <p:nvPicPr>
          <p:cNvPr id="40973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186363"/>
            <a:ext cx="4041775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14" name="1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sp>
        <p:nvSpPr>
          <p:cNvPr id="464906" name="AutoShape 10"/>
          <p:cNvSpPr>
            <a:spLocks noChangeArrowheads="1"/>
          </p:cNvSpPr>
          <p:nvPr/>
        </p:nvSpPr>
        <p:spPr bwMode="auto">
          <a:xfrm>
            <a:off x="4191000" y="35052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4907" name="AutoShape 11"/>
          <p:cNvSpPr>
            <a:spLocks noChangeArrowheads="1"/>
          </p:cNvSpPr>
          <p:nvPr/>
        </p:nvSpPr>
        <p:spPr bwMode="auto">
          <a:xfrm rot="16200000">
            <a:off x="3429000" y="5867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4908" name="Text Box 12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z = 0;</a:t>
            </a:r>
          </a:p>
          <a:p>
            <a:pPr algn="l"/>
            <a:r>
              <a:rPr lang="en-US" b="1">
                <a:latin typeface="Courier New" pitchFamily="49" charset="0"/>
              </a:rPr>
              <a:t>for (i=0; i&lt;n; i++)</a:t>
            </a:r>
          </a:p>
          <a:p>
            <a:pPr algn="l"/>
            <a:r>
              <a:rPr lang="en-US" b="1">
                <a:latin typeface="Courier New" pitchFamily="49" charset="0"/>
              </a:rPr>
              <a:t>{</a:t>
            </a:r>
          </a:p>
          <a:p>
            <a:pPr algn="l"/>
            <a:r>
              <a:rPr lang="en-US" b="1">
                <a:latin typeface="Courier New" pitchFamily="49" charset="0"/>
              </a:rPr>
              <a:t>	t = x[i]*y[i];</a:t>
            </a:r>
          </a:p>
          <a:p>
            <a:pPr algn="l"/>
            <a:r>
              <a:rPr lang="en-US" b="1">
                <a:latin typeface="Courier New" pitchFamily="49" charset="0"/>
              </a:rPr>
              <a:t>	z = z+t;</a:t>
            </a:r>
          </a:p>
          <a:p>
            <a:pPr algn="l"/>
            <a:r>
              <a:rPr lang="en-US" b="1">
                <a:latin typeface="Courier New" pitchFamily="49" charset="0"/>
              </a:rPr>
              <a:t>} </a:t>
            </a:r>
          </a:p>
        </p:txBody>
      </p:sp>
      <p:pic>
        <p:nvPicPr>
          <p:cNvPr id="464909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4910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3" y="5486400"/>
            <a:ext cx="31956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Ασυμπτωτική ανάλυση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512763" y="2895600"/>
            <a:ext cx="5173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εσωτερικού γινομένου</a:t>
            </a:r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441325" y="5446713"/>
            <a:ext cx="2073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l-GR"/>
              <a:t>Χρόνος εκτέλεσης</a:t>
            </a:r>
            <a:r>
              <a:rPr lang="en-US"/>
              <a:t>:</a:t>
            </a:r>
          </a:p>
        </p:txBody>
      </p:sp>
      <p:sp>
        <p:nvSpPr>
          <p:cNvPr id="465929" name="AutoShape 9"/>
          <p:cNvSpPr>
            <a:spLocks noChangeArrowheads="1"/>
          </p:cNvSpPr>
          <p:nvPr/>
        </p:nvSpPr>
        <p:spPr bwMode="auto">
          <a:xfrm>
            <a:off x="4191000" y="3733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30" name="AutoShape 10"/>
          <p:cNvSpPr>
            <a:spLocks noChangeArrowheads="1"/>
          </p:cNvSpPr>
          <p:nvPr/>
        </p:nvSpPr>
        <p:spPr bwMode="auto">
          <a:xfrm rot="16200000">
            <a:off x="3962400" y="5867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31" name="Text Box 11"/>
          <p:cNvSpPr txBox="1">
            <a:spLocks noChangeArrowheads="1"/>
          </p:cNvSpPr>
          <p:nvPr/>
        </p:nvSpPr>
        <p:spPr bwMode="auto">
          <a:xfrm>
            <a:off x="4572000" y="3365500"/>
            <a:ext cx="35337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latin typeface="Courier New" pitchFamily="49" charset="0"/>
              </a:rPr>
              <a:t>z = 0;</a:t>
            </a:r>
          </a:p>
          <a:p>
            <a:pPr algn="l"/>
            <a:r>
              <a:rPr lang="en-US" b="1">
                <a:latin typeface="Courier New" pitchFamily="49" charset="0"/>
              </a:rPr>
              <a:t>for (i=0; i&lt;n; i++)</a:t>
            </a:r>
          </a:p>
          <a:p>
            <a:pPr algn="l"/>
            <a:r>
              <a:rPr lang="en-US" b="1">
                <a:latin typeface="Courier New" pitchFamily="49" charset="0"/>
              </a:rPr>
              <a:t>{</a:t>
            </a:r>
          </a:p>
          <a:p>
            <a:pPr algn="l"/>
            <a:r>
              <a:rPr lang="en-US" b="1">
                <a:latin typeface="Courier New" pitchFamily="49" charset="0"/>
              </a:rPr>
              <a:t>	t = x[i]*y[i];</a:t>
            </a:r>
          </a:p>
          <a:p>
            <a:pPr algn="l"/>
            <a:r>
              <a:rPr lang="en-US" b="1">
                <a:latin typeface="Courier New" pitchFamily="49" charset="0"/>
              </a:rPr>
              <a:t>	z = z+t;</a:t>
            </a:r>
          </a:p>
          <a:p>
            <a:pPr algn="l"/>
            <a:r>
              <a:rPr lang="en-US" b="1">
                <a:latin typeface="Courier New" pitchFamily="49" charset="0"/>
              </a:rPr>
              <a:t>} </a:t>
            </a:r>
          </a:p>
        </p:txBody>
      </p:sp>
      <p:pic>
        <p:nvPicPr>
          <p:cNvPr id="465932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388" y="3975100"/>
            <a:ext cx="2101850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5934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3" y="5486400"/>
            <a:ext cx="3195637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1371600"/>
            <a:ext cx="7315200" cy="8181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/>
              <a:t>Είναι η μελέτη του ρυθμού αύξησης του χρόνου εκτέλεσης (ή άλλης παραμέτρου </a:t>
            </a:r>
            <a:r>
              <a:rPr lang="el-GR" dirty="0" smtClean="0"/>
              <a:t>απόδοσης) </a:t>
            </a:r>
            <a:r>
              <a:rPr lang="el-GR" dirty="0"/>
              <a:t>ως συνάρτηση του μεγέθους της εισόδου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"/>
  <p:tag name="PICTUREFILESIZE" val="35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_0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"/>
  <p:tag name="PICTUREFILESIZE" val="59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3"/>
  <p:tag name="PICTUREFILESIZE" val="1874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n+b = O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615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"/>
  <p:tag name="PICTUREFILESIZE" val="359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_0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"/>
  <p:tag name="PICTUREFILESIZE" val="59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f(n) \le 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 \Rightarrow 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50"/>
  <p:tag name="PICTUREFILESIZE" val="1162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3"/>
  <p:tag name="PICTUREFILESIZE" val="1874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"/>
  <p:tag name="PICTUREFILESIZE" val="35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_0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"/>
  <p:tag name="PICTUREFILESIZE" val="59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971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n+b = O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615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f(n) \le 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f(n) \le 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f(n)}{g(n)}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887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O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060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f(n) \le 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9712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n^3 + 5n^2 \log{n} = O(n^3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4"/>
  <p:tag name="PICTUREFILESIZE" val="34827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2n^3 + 5 n^2 \log{n}}{n^3} = 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9"/>
  <p:tag name="PICTUREFILESIZE" val="6981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f(n)}{g(n)}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88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O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060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f(n) \le 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n}{2\log{n}} = O(n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36927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\frac{n}{2\log{n}}}{n}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44907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f(n)}{g(n)}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971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887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O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060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Omeg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6"/>
  <p:tag name="PICTUREFILESIZE" val="518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0 \le cg(n) \le  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"/>
  <p:tag name="PICTUREFILESIZE" val="35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n_0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"/>
  <p:tag name="PICTUREFILESIZE" val="59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3"/>
  <p:tag name="PICTUREFILESIZE" val="187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Omeg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6"/>
  <p:tag name="PICTUREFILESIZE" val="5186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0 \le cg(n) \le  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88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9712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\Omega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6"/>
  <p:tag name="PICTUREFILESIZE" val="20237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Omega(g(n)) \Leftrightarrow g(n) = O(f(n)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9"/>
  <p:tag name="PICTUREFILESIZE" val="45565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Omeg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6"/>
  <p:tag name="PICTUREFILESIZE" val="5186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0 \le cg(n) \le  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n^3 + 5n^2 \log{n} = \Omega(n^3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3450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n^3}{2n^3 + 5 n^2 \log{n}} = \frac{1}{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0"/>
  <p:tag name="PICTUREFILESIZE" val="76669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88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\Omega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6"/>
  <p:tag name="PICTUREFILESIZE" val="20237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Omeg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6"/>
  <p:tag name="PICTUREFILESIZE" val="518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0 \le cg(n) \le  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9712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388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\Omega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6"/>
  <p:tag name="PICTUREFILESIZE" val="20237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n\log{n} = \Omega(n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0603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n}{2n\log{n}}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4504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7"/>
  <p:tag name="PICTUREFILESIZE" val="2205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c_1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7"/>
  <p:tag name="PICTUREFILESIZE" val="2205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"/>
  <p:tag name="PICTUREFILESIZE" val="359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n_0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"/>
  <p:tag name="PICTUREFILESIZE" val="595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971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\Omeg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6"/>
  <p:tag name="PICTUREFILESIZE" val="5186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c_1 + c_2 n + c_3 n + c_4 n = \Theta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58"/>
  <p:tag name="PICTUREFILESIZE" val="12251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\Theta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0603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f(n)}{g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f(n)}{g(n)} \le c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3976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 \le c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397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2n = o(n^2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7120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2n^2 \not= o(n^2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1859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o(g(n)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0 \le f(n) &lt; c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272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z = x^Ty = \sum_{i=1}^{i=n}{x_i y_i}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2"/>
  <p:tag name="PICTUREFILESIZE" val="17207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&gt;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 &gt; 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o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9652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f(n)}{g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f(n)}{g(n)}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3976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omega(g(n)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6"/>
  <p:tag name="PICTUREFILESIZE" val="20237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0 \le cg(n) &lt; 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4"/>
  <p:tag name="PICTUREFILESIZE" val="2272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f(n) = n^{2}/{\lg{n}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23283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^2/2 = \omega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9637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^2/2 \not= \omega(n^2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2111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omega(g(n)) \Leftrightarrow g(n) = o(f(n)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5"/>
  <p:tag name="PICTUREFILESIZE" val="44393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&gt;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 &gt; 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963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=\omega(g(n)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9945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4"/>
  <p:tag name="PICTUREFILESIZE" val="3079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g(n) = n^{3/2} {\lg{n}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4411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im_{n \rightarrow \infty} \frac{g(n)}{f(n)} = 0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397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f(n) = n \lg n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6"/>
  <p:tag name="PICTUREFILESIZE" val="441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g(n) = 10 \lg n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0"/>
  <p:tag name="PICTUREFILESIZE" val="470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n) = n^{1+\sin n}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5"/>
  <p:tag name="PICTUREFILESIZE" val="554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g(n)=n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 = \Theta(h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Theta(h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Rightarrow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487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f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g(n) = \Theta(f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g(n) = \Omega(f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6"/>
  <p:tag name="PICTUREFILESIZE" val="5186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(n) = \Theta(h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 = \Theta(h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Rightarrow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48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f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g(n) = \Theta(f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(n) = o(f_1(n)):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n = 2^{20}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9326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(2^{20})^{5/4} = 2^{25} = 2^5 \cdot 2^{20}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40"/>
  <p:tag name="PICTUREFILESIZE" val="50799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(n) = 20 \cdot 2^{20}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7"/>
  <p:tag name="PICTUREFILESIZE" val="24411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n \lg{n}}{n^{5/4}} = \lim_{n \rightarrow \infty} \frac{\lg{n}}{n^{1/4}} = \lim_{n \rightarrow \infty} \frac{(\lg{n})'}{(n^{1/4})'} = \lim_{n \rightarrow \infty} \frac{4}{n^{1/4}} = 0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7"/>
  <p:tag name="PICTUREFILESIZE" val="17191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, f_1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o(f_4(n)):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\lg f_1(n) = \frac{5}{4} \lg{n} &lt; \lg f_4(n) = \lg{10} \cdot n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3"/>
  <p:tag name="PICTUREFILESIZE" val="95307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n \ge 1,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n^{5/4}}{10^n} = 0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2"/>
  <p:tag name="PICTUREFILESIZE" val="4154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, f_1, f_4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7"/>
  <p:tag name="PICTUREFILESIZE" val="2205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5(n) = o(f_4(n)):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\lg f_5(n) = (\lg{n})^2 &lt; \lg f_4(n) =  \lg{10} \cdot n 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60173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n \ge 1,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n^{\lg{n}}}{10^n} = 0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0399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, f_1, f_4, \ f_5 = o(f_4)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726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4(n) = o(f_3(n)):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\lg f_4(n) =  \lg{10} \cdot n &lt; 4 \lg f_3(n) = \Theta(n\lg{n})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3"/>
  <p:tag name="PICTUREFILESIZE" val="55959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n \ge 1,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1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7"/>
  <p:tag name="PICTUREFILESIZE" val="2205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10^{n}}{n!} = 0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36220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, f_1, f_4, f_3, \ f_5=o(f_4)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3"/>
  <p:tag name="PICTUREFILESIZE" val="31583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o(f_5(n))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1"/>
  <p:tag name="PICTUREFILESIZE" val="21775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n \ge 4,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7656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lim_{n \rightarrow \infty} \frac{n^{5/4}}{n^{\lg{n}}} = 0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2187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\lg f_1(n) = \frac{5}{4} \lg{n} &lt; \lg f_5(n) = (\lg{n})^2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7"/>
  <p:tag name="PICTUREFILESIZE" val="91807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, f_1, f_4, f_3, \ f_1=o(f_5), f_5=o(f_4)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46223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1(n) = n^{5/4}, f_2(n)=n \lg{n}, f_3(n) = n!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8"/>
  <p:tag name="PICTUREFILESIZE" val="6086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"/>
  <p:tag name="PICTUREFILESIZE" val="359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 &#10;$$&#10;f_4(n) = 10^n, f_5=n^{\lg{n}}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3526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f_2, f_1, f_5, f_4, f_3&#10;$$&#10;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4"/>
  <p:tag name="PICTUREFILESIZE" val="17943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T(n) = O(n^k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0"/>
  <p:tag name="PICTUREFILESIZE" val="21807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k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mathbf{P}$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"/>
  <p:tag name="PICTUREFILESIZE" val="563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( \mathbf{P} = \mathrm{polynomial})$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6"/>
  <p:tag name="PICTUREFILESIZE" val="5959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6549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lg{n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78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^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86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_0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"/>
  <p:tag name="PICTUREFILESIZE" val="595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^3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867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^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g{n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4316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tabular}{@{\extracolsep{.15cm}}r@{\hspace{.1cm}}rrrrrr}&#10;$\lg{n}$ &amp; $n$ &amp; $n\lg{n}$ &amp; $n^2$ &amp; $n^3$ &amp; $2^n$ &amp; $n!$ \\&#10;\hline&#10;0 &amp;          1 &amp;          0 &amp;         1 &amp;         1 &amp;          2 &amp;               1\\&#10;1 &amp;          2 &amp;          2 &amp;         4 &amp;         8 &amp;          4 &amp;               2\\&#10;2 &amp;          4 &amp;          8 &amp;        16 &amp;        64 &amp;         16 &amp;              24\\&#10;3 &amp;          8 &amp;         24 &amp;        64 &amp;       512 &amp;        256 &amp;           40320\\&#10;4 &amp;         16 &amp;         64 &amp;       256 &amp;      4096 &amp;      65536 &amp;  20922789888000\\&#10;\hline&#10;\end{tabular}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4"/>
  <p:tag name="PICTUREFILESIZE" val="563342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lfloor x \rfloor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767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lceil  x \rcei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767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lg{N}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5451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ln{N}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9"/>
  <p:tag name="PICTUREFILESIZE" val="4363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floor \lg{N} \rfloo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7793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N = 1+1/2+1/3+\ldots+1/N \approx \ln{N} 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5"/>
  <p:tag name="PICTUREFILESIZE" val="5354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4127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e 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"/>
  <p:tag name="PICTUREFILESIZE" val="4127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^x =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^x =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&#10;{ N \choose k } = \frac{N!}{(N-k)!k!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2"/>
  <p:tag name="PICTUREFILESIZE" val="57153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&#10;{ N \choose k } \approx \frac{N^k}{k!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1"/>
  <p:tag name="PICTUREFILESIZE" val="36999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g{N!} = \lg{1} + \lg{2} + \lg{3} + \ldots + \lg{N} \approx N \lg{N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0"/>
  <p:tag name="PICTUREFILESIZE" val="55819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+2+4+8+\ldots + 2^n = 2 \cdot 2^n -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5"/>
  <p:tag name="PICTUREFILESIZE" val="34475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frac{1}{2} n^2 -3n = \Theta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9"/>
  <p:tag name="PICTUREFILESIZE" val="11657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1 n^2  \le \frac{1}{2}n^2-3n \le c_2 n^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6"/>
  <p:tag name="PICTUREFILESIZE" val="15577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tabular}{@{\extracolsep{.15cm}}r@{\hspace{.1cm}}rrrr}&#10;$n$ &amp; $m$ &amp; {\sc uf} &amp; {\sc ufw} &amp; {\sc ufwp}\\&#10;\hline&#10;$100000$ &amp; $100000$ &amp; 2.090 &amp; 0.124 &amp; 0.140 \\&#10;$100000$ &amp; $200000$ &amp; 19.172 &amp; 0.249 &amp; 0.264 \\&#10;$100000$ &amp; $400000$ &amp; 63.429 &amp; 0.546 &amp; 0.530 \\&#10;$100000$ &amp; $800000$ &amp; 153.692 &amp; 1.075 &amp; 1.045 \\&#10;$400000$ &amp; $800000$ &amp; 378.645 &amp; 1.247 &amp; 1.138 \\&#10;\hline&#10;\end{tabular}&#10;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3"/>
  <p:tag name="PICTUREFILESIZE" val="395020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begin{array}{ccccccccccccccc}&#10;  3 &amp; 8 &amp; 9 &amp; 12 &amp; 28 &amp; 33 &amp; 45 &amp; 56 &amp; 88 &amp; 90 &amp; 102 &amp; 128 &amp; 233 &amp; 245 &amp; 356&#10;\end{array}$&#10;&#10;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l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295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r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[ \ ]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4"/>
  <p:tag name="PICTUREFILESIZE" val="1211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m = \Big \lfloor \frac{l+r}{2} \Big \rfloor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3"/>
  <p:tag name="PICTUREFILESIZE" val="8233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m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"/>
  <p:tag name="PICTUREFILESIZE" val="427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/2) + \Theta(1) = T(n/2) + c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59"/>
  <p:tag name="PICTUREFILESIZE" val="12325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T(n/4) + 2c = T(n/8) + 3c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9"/>
  <p:tag name="PICTUREFILESIZE" val="10007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\ldots = c \lg{n} = \Theta(\lg{n}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1"/>
  <p:tag name="PICTUREFILESIZE" val="7872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a_1\le a_2 \le \ldots \le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1"/>
  <p:tag name="PICTUREFILESIZE" val="5177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= 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1742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Theta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5"/>
  <p:tag name="PICTUREFILESIZE" val="2794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Theta(1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653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 = a_1, a_2, \ldots, a_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7"/>
  <p:tag name="PICTUREFILESIZE" val="5453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2"/>
  <p:tag name="PICTUREFILESIZE" val="292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a_j \in A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352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Theta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5"/>
  <p:tag name="PICTUREFILESIZE" val="279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_j \le v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"/>
  <p:tag name="PICTUREFILESIZE" val="2133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 \log 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0"/>
  <p:tag name="PICTUREFILESIZE" val="3971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45?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693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begin{array}{ccccccccccccccc}&#10;  128 &amp; 233 &amp; 88 &amp; 9 &amp; 12 &amp; 45 &amp; 33 &amp; 28 &amp; 56 &amp; 8 &amp; 90 &amp; 102 &amp; 3 &amp; 245 &amp; 356&#10;\end{array}$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99"/>
  <p:tag name="PICTUREFILESIZE" val="16804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45?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693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=8?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"/>
  <p:tag name="PICTUREFILESIZE" val="1233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gin{array}{cccccccccccccc}&#10;  128 &amp; 233 &amp; 88 &amp; 9 &amp; 12 &amp; 33  &amp; 28 &amp; 56 &amp; 8 &amp; 90 &amp; 102 &amp; 3 &amp; 245 &amp; 356&#10;\end{array}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9"/>
  <p:tag name="PICTUREFILESIZE" val="61979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1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1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 = T(n-2)+(n-1)+n =  \ldots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28"/>
  <p:tag name="PICTUREFILESIZE" val="17587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1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 = T(n-2)+(n-1)+n 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3"/>
  <p:tag name="PICTUREFILESIZE" val="15674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T(n-3) + (n-2) + (n-1) + n =  \ldots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77"/>
  <p:tag name="PICTUREFILESIZE" val="13687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T(1) + 2 + 3 + \ldots + (n-2) + (n-1) + n 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3"/>
  <p:tag name="PICTUREFILESIZE" val="14901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\frac{n(n+1)}{2}&#10; 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9"/>
  <p:tag name="PICTUREFILESIZE" val="7574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frac{1}{2} n^2 -3n = \Theta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9"/>
  <p:tag name="PICTUREFILESIZE" val="11657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1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O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0"/>
  <p:tag name="PICTUREFILESIZE" val="5507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\le c n^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9"/>
  <p:tag name="PICTUREFILESIZE" val="4514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1) = 1  \le c 1^2 = c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4"/>
  <p:tag name="PICTUREFILESIZE" val="7667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c \ge 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3"/>
  <p:tag name="PICTUREFILESIZE" val="1547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-1) \le c(n-1)^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1"/>
  <p:tag name="PICTUREFILESIZE" val="8315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+n \le c(n-1)^2 + n \le c[(n-1)^2+n]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38"/>
  <p:tag name="PICTUREFILESIZE" val="21535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 = c (n^2-n+1) \le cn^2, n \ge 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25"/>
  <p:tag name="PICTUREFILESIZE" val="11383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1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1 n^2  \le \frac{1}{2}n^2-3n \le c_2 n^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6"/>
  <p:tag name="PICTUREFILESIZE" val="15577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(n) = \Omega(n^2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21460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(n) \ge c' n^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8943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' \le 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7793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(1) = 1  \ge c' 1^2 = c'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32310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(n-1) \ge c'(n-1)^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34133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(n) = T(n-1)+n \ge c'(n-1)^2 + n = c'n^2 - 2c'n + c' + n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3"/>
  <p:tag name="PICTUREFILESIZE" val="95240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ge c' n^2 + (1-2c')n \ge c' n^2 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3"/>
  <p:tag name="PICTUREFILESIZE" val="40990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c' \le 1/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1787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T(n-1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1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T(n) = \Omega(n^2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21460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O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0"/>
  <p:tag name="PICTUREFILESIZE" val="5507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Rightarrow T(n) = \Theta(n^2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6581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2T(n/2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7"/>
  <p:tag name="PICTUREFILESIZE" val="9087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0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2T(n/2) + n = 2[2T(n/4) + n/2] + n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5"/>
  <p:tag name="PICTUREFILESIZE" val="15085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4T(n/4) + 2n = 4[2T(n/8) + n/4] + 2n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81"/>
  <p:tag name="PICTUREFILESIZE" val="13981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8T(n/8) + 3n = \ldots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5"/>
  <p:tag name="PICTUREFILESIZE" val="7394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2T(n/2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7"/>
  <p:tag name="PICTUREFILESIZE" val="9087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0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sc uf} =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378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2T(n/2) + n = 2[2T(n/4) + n/2] + n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5"/>
  <p:tag name="PICTUREFILESIZE" val="15085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4T(n/4) + 2n = 4[2T(n/8) + n/4] + 2n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81"/>
  <p:tag name="PICTUREFILESIZE" val="13981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8T(n/8) + 3n = \ldots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95"/>
  <p:tag name="PICTUREFILESIZE" val="7394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= 2^kT(n/2^k) + kn = \Theta(kn) = \Theta(n \log n)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77"/>
  <p:tag name="PICTUREFILESIZE" val="16048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2T(n/2) + n, n \ge 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7"/>
  <p:tag name="PICTUREFILESIZE" val="9087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n) = 0, n=1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8"/>
  <p:tag name="PICTUREFILESIZE" val="5333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2^n) = 2T(2^{n-1}) + 2^n 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2"/>
  <p:tag name="PICTUREFILESIZE" val="9309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2^n) = 2T(2^{n-1}) + 2^n  \Rightarrow \frac{T(2^n)}{2^n} = \frac{T(2^{n-1})}{2^{n-1}} + 1 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13"/>
  <p:tag name="PICTUREFILESIZE" val="34207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\frac{T(2^{n})}{2^{n}} = \frac{T(2^{n-1})}{2^{n-1}} + 1 =  \frac{T(2^{n-2})}{2^{n-2}} + 2 = \ldots = n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08"/>
  <p:tag name="PICTUREFILESIZE" val="33439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T(2^n) = n 2^n  \Rightarrow T(n)= \Theta(n \log n)&#10;\]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48"/>
  <p:tag name="PICTUREFILESIZE" val="1147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c_2 \ge 1/2 - 3/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5"/>
  <p:tag name="PICTUREFILESIZE" val="511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2 \ge 1/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7"/>
  <p:tag name="PICTUREFILESIZE" val="294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 \ge 1.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7"/>
  <p:tag name="PICTUREFILESIZE" val="181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sc ufw} =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510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1/2 - 3/n &gt; 0 \Rightarrow n&gt;6.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3"/>
  <p:tag name="PICTUREFILESIZE" val="801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&lt; c_1 \le 1/2 - 3/n.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86"/>
  <p:tag name="PICTUREFILESIZE" val="673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 = 7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5"/>
  <p:tag name="PICTUREFILESIZE" val="150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1/2 - 3/n = 1/2-3/7=1/14.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34"/>
  <p:tag name="PICTUREFILESIZE" val="1041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n_0 = 7, c_1 = 1/14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6"/>
  <p:tag name="PICTUREFILESIZE" val="5959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2 = 1/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7"/>
  <p:tag name="PICTUREFILESIZE" val="294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\frac{1}{2} n^2 -3n = \Theta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9"/>
  <p:tag name="PICTUREFILESIZE" val="1165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1 n^2  \le \frac{1}{2}n^2-3n \le c_2 n^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06"/>
  <p:tag name="PICTUREFILESIZE" val="1557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{\sc ufwp} =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6"/>
  <p:tag name="PICTUREFILESIZE" val="610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6 n^3  \not= \Theta(n^2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4"/>
  <p:tag name="PICTUREFILESIZE" val="498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6 n^3  = \Theta(n^2).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7"/>
  <p:tag name="PICTUREFILESIZE" val="524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6n^3 \le c_2 n^2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7"/>
  <p:tag name="PICTUREFILESIZE" val="4027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_2 \ge 6n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3"/>
  <p:tag name="PICTUREFILESIZE" val="217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c_1 g(n) \le f(n) \le c_2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19"/>
  <p:tag name="PICTUREFILESIZE" val="9234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\ge 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0"/>
  <p:tag name="PICTUREFILESIZE" val="760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69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f(n) = \Theta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, c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22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_0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"/>
  <p:tag name="PICTUREFILESIZE" val="22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,j,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 \le i &lt; j &lt; k \le N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2716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,j,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 \le i &lt; j &lt; k \le N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2716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 \ {N \choose 3} = \frac{N(N-1)(N-2)}{6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2"/>
  <p:tag name="PICTUREFILESIZE" val="9184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ightarrow \Theta(N^3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1"/>
  <p:tag name="PICTUREFILESIZE" val="14950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[&#10;f(n) = O(g(n)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67"/>
  <p:tag name="PICTUREFILESIZE" val="525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0 \le f(n) \le 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f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19"/>
  <p:tag name="PICTUREFILESIZE" val="157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c g(n)&#10;\]&#10;&#10;\end{document}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3"/>
  <p:tag name="PICTUREFILESIZE" val="18742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21612</TotalTime>
  <Words>3165</Words>
  <Application>Microsoft Office PowerPoint</Application>
  <PresentationFormat>Προβολή στην οθόνη (4:3)</PresentationFormat>
  <Paragraphs>872</Paragraphs>
  <Slides>78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78</vt:i4>
      </vt:variant>
    </vt:vector>
  </HeadingPairs>
  <TitlesOfParts>
    <vt:vector size="88" baseType="lpstr">
      <vt:lpstr>Arial</vt:lpstr>
      <vt:lpstr>Times New Roman</vt:lpstr>
      <vt:lpstr>Wingdings</vt:lpstr>
      <vt:lpstr>cmr10</vt:lpstr>
      <vt:lpstr>CMEX10</vt:lpstr>
      <vt:lpstr>cmmi10</vt:lpstr>
      <vt:lpstr>Courier New</vt:lpstr>
      <vt:lpstr>Calibri</vt:lpstr>
      <vt:lpstr>Garamond</vt:lpstr>
      <vt:lpstr>Kant</vt:lpstr>
      <vt:lpstr>Ανάλυση αλγορίθμων</vt:lpstr>
      <vt:lpstr>Ανάλυση αλγορίθμων</vt:lpstr>
      <vt:lpstr>Ανάλυση αλγορίθμων</vt:lpstr>
      <vt:lpstr>Ανάλυση αλγορίθμων</vt:lpstr>
      <vt:lpstr>Ανάλυση αλγορίθμων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Ασυμπτωτική ανάλυση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Παράδειγμα: Δυαδική Αναζήτηση</vt:lpstr>
      <vt:lpstr>Αναζήτηση</vt:lpstr>
      <vt:lpstr>Αναζήτηση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  <vt:lpstr>Αναδρομικές σχέσεις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839</cp:revision>
  <dcterms:created xsi:type="dcterms:W3CDTF">2005-02-17T20:55:19Z</dcterms:created>
  <dcterms:modified xsi:type="dcterms:W3CDTF">2013-10-15T12:16:41Z</dcterms:modified>
</cp:coreProperties>
</file>