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23.xml" ContentType="application/vnd.openxmlformats-officedocument.presentationml.slide+xml"/>
  <Default Extension="fntdata" ContentType="application/x-fontdata"/>
  <Override PartName="/ppt/tags/tag29.xml" ContentType="application/vnd.openxmlformats-officedocument.presentationml.tags+xml"/>
  <Override PartName="/ppt/tags/tag38.xml" ContentType="application/vnd.openxmlformats-officedocument.presentationml.tags+xml"/>
  <Override PartName="/ppt/tags/tag47.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6" r:id="rId1"/>
  </p:sldMasterIdLst>
  <p:handoutMasterIdLst>
    <p:handoutMasterId r:id="rId32"/>
  </p:handoutMasterIdLst>
  <p:sldIdLst>
    <p:sldId id="534" r:id="rId2"/>
    <p:sldId id="536" r:id="rId3"/>
    <p:sldId id="537" r:id="rId4"/>
    <p:sldId id="539" r:id="rId5"/>
    <p:sldId id="565" r:id="rId6"/>
    <p:sldId id="540" r:id="rId7"/>
    <p:sldId id="541" r:id="rId8"/>
    <p:sldId id="543" r:id="rId9"/>
    <p:sldId id="542" r:id="rId10"/>
    <p:sldId id="544" r:id="rId11"/>
    <p:sldId id="545" r:id="rId12"/>
    <p:sldId id="546" r:id="rId13"/>
    <p:sldId id="547" r:id="rId14"/>
    <p:sldId id="548" r:id="rId15"/>
    <p:sldId id="549" r:id="rId16"/>
    <p:sldId id="538" r:id="rId17"/>
    <p:sldId id="550" r:id="rId18"/>
    <p:sldId id="552" r:id="rId19"/>
    <p:sldId id="553" r:id="rId20"/>
    <p:sldId id="554" r:id="rId21"/>
    <p:sldId id="555" r:id="rId22"/>
    <p:sldId id="556" r:id="rId23"/>
    <p:sldId id="557" r:id="rId24"/>
    <p:sldId id="558" r:id="rId25"/>
    <p:sldId id="559" r:id="rId26"/>
    <p:sldId id="560" r:id="rId27"/>
    <p:sldId id="561" r:id="rId28"/>
    <p:sldId id="562" r:id="rId29"/>
    <p:sldId id="563" r:id="rId30"/>
    <p:sldId id="564" r:id="rId31"/>
  </p:sldIdLst>
  <p:sldSz cx="9144000" cy="6858000" type="screen4x3"/>
  <p:notesSz cx="6858000" cy="9144000"/>
  <p:embeddedFontLst>
    <p:embeddedFont>
      <p:font typeface="cmmi10" pitchFamily="34" charset="0"/>
      <p:regular r:id="rId33"/>
    </p:embeddedFont>
    <p:embeddedFont>
      <p:font typeface="cmr10" pitchFamily="34" charset="0"/>
      <p:regular r:id="rId34"/>
    </p:embeddedFont>
    <p:embeddedFont>
      <p:font typeface="cmsy10orig" pitchFamily="34" charset="0"/>
      <p:regular r:id="rId35"/>
    </p:embeddedFont>
    <p:embeddedFont>
      <p:font typeface="cmmi7" pitchFamily="34" charset="0"/>
      <p:regular r:id="rId36"/>
    </p:embeddedFont>
    <p:embeddedFont>
      <p:font typeface="cmex10" pitchFamily="34" charset="0"/>
      <p:regular r:id="rId37"/>
    </p:embeddedFont>
    <p:embeddedFont>
      <p:font typeface="Calibri" pitchFamily="34" charset="0"/>
      <p:regular r:id="rId38"/>
      <p:bold r:id="rId39"/>
      <p:italic r:id="rId40"/>
      <p:boldItalic r:id="rId41"/>
    </p:embeddedFont>
    <p:embeddedFont>
      <p:font typeface="Garamond" pitchFamily="18" charset="0"/>
      <p:regular r:id="rId42"/>
      <p:bold r:id="rId43"/>
      <p:italic r:id="rId44"/>
    </p:embeddedFont>
  </p:embeddedFontLst>
  <p:custDataLst>
    <p:tags r:id="rId4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99CC"/>
    <a:srgbClr val="FFFF99"/>
    <a:srgbClr val="1590DB"/>
    <a:srgbClr val="FF3300"/>
    <a:srgbClr val="FF9900"/>
    <a:srgbClr val="CC3300"/>
    <a:srgbClr val="FF6600"/>
    <a:srgbClr val="FFC979"/>
    <a:srgbClr val="FFB54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40" autoAdjust="0"/>
    <p:restoredTop sz="98875" autoAdjust="0"/>
  </p:normalViewPr>
  <p:slideViewPr>
    <p:cSldViewPr>
      <p:cViewPr>
        <p:scale>
          <a:sx n="90" d="100"/>
          <a:sy n="90" d="100"/>
        </p:scale>
        <p:origin x="-139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607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607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607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393734A1-D003-4450-9AE0-1EB2239FFE8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l-G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l-GR"/>
          </a:p>
        </p:txBody>
      </p:sp>
      <p:sp>
        <p:nvSpPr>
          <p:cNvPr id="272386"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Klik for at redigere titeltypografi i masteren</a:t>
            </a:r>
          </a:p>
        </p:txBody>
      </p:sp>
      <p:sp>
        <p:nvSpPr>
          <p:cNvPr id="27238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Klik for at redigere undertiteltypografien i masteren</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2662ECD9-B865-4673-880F-1E76E7615416}"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F40CD68-31E7-46C4-A5A8-DDE9F155CF01}"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7813"/>
            <a:ext cx="2057400" cy="585311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7813"/>
            <a:ext cx="6019800" cy="58531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DE41B5-F7FB-4637-9BA7-C0AF6E6E1308}"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50EDA56-F5AB-4300-9BAA-6A3213D50C32}"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6D10E4D-1E94-4A30-9752-E1BEA1D34BFD}"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C041560-14C3-4190-AF20-32736F1AFA60}"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7C8FF1D-A470-4DE1-B1F0-4357A94D1B6B}"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3F157D4-4ACF-4CCA-931D-A817559C953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5020D36-4540-4A27-81BC-A65FB4E79CB2}"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96332AD-5CF4-45D0-AE45-38A702D50CA4}"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D15FEBA-D4B8-4F57-9DD6-83912441E529}"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Klik for at redigere titeltypografi i masteren</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Klik for at redigere teksttypografierne i masteren</a:t>
            </a:r>
          </a:p>
          <a:p>
            <a:pPr lvl="1"/>
            <a:r>
              <a:rPr lang="en-US" altLang="en-US" smtClean="0"/>
              <a:t>Andet niveau</a:t>
            </a:r>
          </a:p>
          <a:p>
            <a:pPr lvl="2"/>
            <a:r>
              <a:rPr lang="en-US" altLang="en-US" smtClean="0"/>
              <a:t>Tredje niveau</a:t>
            </a:r>
          </a:p>
          <a:p>
            <a:pPr lvl="3"/>
            <a:r>
              <a:rPr lang="en-US" altLang="en-US" smtClean="0"/>
              <a:t>Fjerde niveau</a:t>
            </a:r>
          </a:p>
          <a:p>
            <a:pPr lvl="4"/>
            <a:r>
              <a:rPr lang="en-US" altLang="en-US" smtClean="0"/>
              <a:t>Femte niveau</a:t>
            </a:r>
          </a:p>
        </p:txBody>
      </p:sp>
      <p:sp>
        <p:nvSpPr>
          <p:cNvPr id="27136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p>
        </p:txBody>
      </p:sp>
      <p:sp>
        <p:nvSpPr>
          <p:cNvPr id="271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p>
        </p:txBody>
      </p:sp>
      <p:sp>
        <p:nvSpPr>
          <p:cNvPr id="27136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9D814D1E-7752-4092-825B-D485351AADB0}" type="slidenum">
              <a:rPr lang="en-US" altLang="en-US"/>
              <a:pPr>
                <a:defRPr/>
              </a:pPr>
              <a:t>‹#›</a:t>
            </a:fld>
            <a:endParaRPr lang="en-US" altLang="en-US"/>
          </a:p>
        </p:txBody>
      </p:sp>
      <p:sp>
        <p:nvSpPr>
          <p:cNvPr id="27136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l-GR"/>
          </a:p>
        </p:txBody>
      </p:sp>
      <p:sp>
        <p:nvSpPr>
          <p:cNvPr id="27136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l-GR"/>
          </a:p>
        </p:txBody>
      </p:sp>
    </p:spTree>
  </p:cSld>
  <p:clrMap bg1="lt1" tx1="dk1" bg2="lt2" tx2="dk2" accent1="accent1" accent2="accent2" accent3="accent3" accent4="accent4" accent5="accent5" accent6="accent6" hlink="hlink" folHlink="folHlink"/>
  <p:sldLayoutIdLst>
    <p:sldLayoutId id="2147483795"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charset="0"/>
        </a:defRPr>
      </a:lvl2pPr>
      <a:lvl3pPr algn="l" rtl="0" eaLnBrk="0" fontAlgn="base" hangingPunct="0">
        <a:spcBef>
          <a:spcPct val="0"/>
        </a:spcBef>
        <a:spcAft>
          <a:spcPct val="0"/>
        </a:spcAft>
        <a:defRPr sz="4200">
          <a:solidFill>
            <a:schemeClr val="tx2"/>
          </a:solidFill>
          <a:latin typeface="Garamond" pitchFamily="18" charset="0"/>
          <a:cs typeface="Arial" charset="0"/>
        </a:defRPr>
      </a:lvl3pPr>
      <a:lvl4pPr algn="l" rtl="0" eaLnBrk="0" fontAlgn="base" hangingPunct="0">
        <a:spcBef>
          <a:spcPct val="0"/>
        </a:spcBef>
        <a:spcAft>
          <a:spcPct val="0"/>
        </a:spcAft>
        <a:defRPr sz="4200">
          <a:solidFill>
            <a:schemeClr val="tx2"/>
          </a:solidFill>
          <a:latin typeface="Garamond" pitchFamily="18" charset="0"/>
          <a:cs typeface="Arial" charset="0"/>
        </a:defRPr>
      </a:lvl4pPr>
      <a:lvl5pPr algn="l" rtl="0" eaLnBrk="0" fontAlgn="base" hangingPunct="0">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8.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7.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6.png"/><Relationship Id="rId5" Type="http://schemas.openxmlformats.org/officeDocument/2006/relationships/tags" Target="../tags/tag27.xm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tags" Target="../tags/tag26.xml"/><Relationship Id="rId9" Type="http://schemas.openxmlformats.org/officeDocument/2006/relationships/slideLayout" Target="../slideLayouts/slideLayout2.xml"/><Relationship Id="rId1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1.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12.png"/><Relationship Id="rId18" Type="http://schemas.openxmlformats.org/officeDocument/2006/relationships/image" Target="../media/image16.pn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11.png"/><Relationship Id="rId17" Type="http://schemas.openxmlformats.org/officeDocument/2006/relationships/image" Target="../media/image15.png"/><Relationship Id="rId2" Type="http://schemas.openxmlformats.org/officeDocument/2006/relationships/tags" Target="../tags/tag35.xml"/><Relationship Id="rId16" Type="http://schemas.openxmlformats.org/officeDocument/2006/relationships/image" Target="../media/image14.png"/><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slideLayout" Target="../slideLayouts/slideLayout2.xml"/><Relationship Id="rId5" Type="http://schemas.openxmlformats.org/officeDocument/2006/relationships/tags" Target="../tags/tag38.xml"/><Relationship Id="rId15" Type="http://schemas.openxmlformats.org/officeDocument/2006/relationships/image" Target="../media/image13.png"/><Relationship Id="rId10" Type="http://schemas.openxmlformats.org/officeDocument/2006/relationships/tags" Target="../tags/tag43.xml"/><Relationship Id="rId19" Type="http://schemas.openxmlformats.org/officeDocument/2006/relationships/image" Target="../media/image17.png"/><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xml"/><Relationship Id="rId7" Type="http://schemas.openxmlformats.org/officeDocument/2006/relationships/image" Target="../media/image1.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5" Type="http://schemas.openxmlformats.org/officeDocument/2006/relationships/tags" Target="../tags/tag10.xml"/><Relationship Id="rId10" Type="http://schemas.openxmlformats.org/officeDocument/2006/relationships/image" Target="../media/image4.png"/><Relationship Id="rId4" Type="http://schemas.openxmlformats.org/officeDocument/2006/relationships/tags" Target="../tags/tag9.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730" name="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73731"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endParaRPr lang="en-US" sz="3000" dirty="0" smtClean="0">
              <a:latin typeface="Times New Roman" pitchFamily="18" charset="0"/>
              <a:cs typeface="Times New Roman" pitchFamily="18" charset="0"/>
            </a:endParaRPr>
          </a:p>
        </p:txBody>
      </p:sp>
      <p:sp>
        <p:nvSpPr>
          <p:cNvPr id="73732" name="Text Box 3"/>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p:nvSpPr>
          <p:cNvPr id="52" name="51 - TextBox"/>
          <p:cNvSpPr txBox="1"/>
          <p:nvPr/>
        </p:nvSpPr>
        <p:spPr>
          <a:xfrm>
            <a:off x="304800" y="1295400"/>
            <a:ext cx="3439788" cy="369332"/>
          </a:xfrm>
          <a:prstGeom prst="rect">
            <a:avLst/>
          </a:prstGeom>
          <a:noFill/>
        </p:spPr>
        <p:txBody>
          <a:bodyPr wrap="none" rtlCol="0">
            <a:spAutoFit/>
          </a:bodyPr>
          <a:lstStyle/>
          <a:p>
            <a:r>
              <a:rPr lang="el-GR" b="1" dirty="0" smtClean="0"/>
              <a:t>Ιεραρχία Μνήμης Υπολογιστή</a:t>
            </a:r>
            <a:endParaRPr lang="el-GR" b="1" dirty="0"/>
          </a:p>
        </p:txBody>
      </p:sp>
      <p:sp>
        <p:nvSpPr>
          <p:cNvPr id="58" name="57 - Ορθογώνιο"/>
          <p:cNvSpPr/>
          <p:nvPr/>
        </p:nvSpPr>
        <p:spPr bwMode="auto">
          <a:xfrm>
            <a:off x="1143000" y="2133600"/>
            <a:ext cx="6553200" cy="457200"/>
          </a:xfrm>
          <a:prstGeom prst="rect">
            <a:avLst/>
          </a:prstGeom>
          <a:solidFill>
            <a:schemeClr val="accent1">
              <a:lumMod val="20000"/>
              <a:lumOff val="80000"/>
              <a:alpha val="37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charset="0"/>
                <a:cs typeface="Arial" charset="0"/>
              </a:rPr>
              <a:t>Εξωτερικ</a:t>
            </a:r>
            <a:r>
              <a:rPr lang="el-GR" dirty="0" smtClean="0"/>
              <a:t>ή Μνήμη</a:t>
            </a:r>
            <a:endParaRPr kumimoji="0" lang="el-GR" sz="1800" b="0" i="0" u="none" strike="noStrike" cap="none" normalizeH="0" baseline="0" dirty="0" smtClean="0">
              <a:ln>
                <a:noFill/>
              </a:ln>
              <a:solidFill>
                <a:schemeClr val="tx1"/>
              </a:solidFill>
              <a:effectLst/>
              <a:latin typeface="Arial" charset="0"/>
              <a:cs typeface="Arial" charset="0"/>
            </a:endParaRPr>
          </a:p>
        </p:txBody>
      </p:sp>
      <p:sp>
        <p:nvSpPr>
          <p:cNvPr id="59" name="58 - Ορθογώνιο"/>
          <p:cNvSpPr/>
          <p:nvPr/>
        </p:nvSpPr>
        <p:spPr bwMode="auto">
          <a:xfrm>
            <a:off x="2133600" y="2743200"/>
            <a:ext cx="4648200" cy="457200"/>
          </a:xfrm>
          <a:prstGeom prst="rect">
            <a:avLst/>
          </a:prstGeom>
          <a:solidFill>
            <a:schemeClr val="accent1">
              <a:lumMod val="20000"/>
              <a:lumOff val="80000"/>
              <a:alpha val="37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charset="0"/>
                <a:cs typeface="Arial" charset="0"/>
              </a:rPr>
              <a:t>Εσωτερικ</a:t>
            </a:r>
            <a:r>
              <a:rPr lang="el-GR" dirty="0" smtClean="0"/>
              <a:t>ή Μνήμη</a:t>
            </a:r>
            <a:endParaRPr kumimoji="0" lang="el-GR" sz="1800" b="0" i="0" u="none" strike="noStrike" cap="none" normalizeH="0" baseline="0" dirty="0" smtClean="0">
              <a:ln>
                <a:noFill/>
              </a:ln>
              <a:solidFill>
                <a:schemeClr val="tx1"/>
              </a:solidFill>
              <a:effectLst/>
              <a:latin typeface="Arial" charset="0"/>
              <a:cs typeface="Arial" charset="0"/>
            </a:endParaRPr>
          </a:p>
        </p:txBody>
      </p:sp>
      <p:sp>
        <p:nvSpPr>
          <p:cNvPr id="61" name="60 - Ορθογώνιο"/>
          <p:cNvSpPr/>
          <p:nvPr/>
        </p:nvSpPr>
        <p:spPr bwMode="auto">
          <a:xfrm>
            <a:off x="2743200" y="3352800"/>
            <a:ext cx="3429000" cy="457200"/>
          </a:xfrm>
          <a:prstGeom prst="rect">
            <a:avLst/>
          </a:prstGeom>
          <a:solidFill>
            <a:schemeClr val="accent1">
              <a:lumMod val="20000"/>
              <a:lumOff val="80000"/>
              <a:alpha val="37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charset="0"/>
                <a:cs typeface="Arial" charset="0"/>
              </a:rPr>
              <a:t>Κρυφή</a:t>
            </a:r>
            <a:r>
              <a:rPr lang="el-GR" dirty="0" smtClean="0"/>
              <a:t> Μνήμη</a:t>
            </a:r>
            <a:r>
              <a:rPr lang="en-US" dirty="0" smtClean="0"/>
              <a:t> (Cache)</a:t>
            </a:r>
            <a:endParaRPr kumimoji="0" lang="el-GR" sz="1800" b="0" i="0" u="none" strike="noStrike" cap="none" normalizeH="0" baseline="0" dirty="0" smtClean="0">
              <a:ln>
                <a:noFill/>
              </a:ln>
              <a:solidFill>
                <a:schemeClr val="tx1"/>
              </a:solidFill>
              <a:effectLst/>
              <a:latin typeface="Arial" charset="0"/>
              <a:cs typeface="Arial" charset="0"/>
            </a:endParaRPr>
          </a:p>
        </p:txBody>
      </p:sp>
      <p:sp>
        <p:nvSpPr>
          <p:cNvPr id="62" name="61 - Ορθογώνιο"/>
          <p:cNvSpPr/>
          <p:nvPr/>
        </p:nvSpPr>
        <p:spPr bwMode="auto">
          <a:xfrm>
            <a:off x="3048000" y="3962400"/>
            <a:ext cx="2743200" cy="457200"/>
          </a:xfrm>
          <a:prstGeom prst="rect">
            <a:avLst/>
          </a:prstGeom>
          <a:solidFill>
            <a:schemeClr val="accent1">
              <a:lumMod val="20000"/>
              <a:lumOff val="80000"/>
              <a:alpha val="37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err="1" smtClean="0">
                <a:ln>
                  <a:noFill/>
                </a:ln>
                <a:solidFill>
                  <a:schemeClr val="tx1"/>
                </a:solidFill>
                <a:effectLst/>
                <a:latin typeface="Arial" charset="0"/>
                <a:cs typeface="Arial" charset="0"/>
              </a:rPr>
              <a:t>Καταχωρητές</a:t>
            </a:r>
            <a:r>
              <a:rPr kumimoji="0" lang="en-US" sz="1800" b="0" i="0" u="none" strike="noStrike" cap="none" normalizeH="0" baseline="0" dirty="0" smtClean="0">
                <a:ln>
                  <a:noFill/>
                </a:ln>
                <a:solidFill>
                  <a:schemeClr val="tx1"/>
                </a:solidFill>
                <a:effectLst/>
                <a:latin typeface="Arial" charset="0"/>
                <a:cs typeface="Arial" charset="0"/>
              </a:rPr>
              <a:t> (Registers)</a:t>
            </a:r>
            <a:endParaRPr kumimoji="0" lang="el-GR" sz="1800" b="0" i="0" u="none" strike="noStrike" cap="none" normalizeH="0" baseline="0" dirty="0" smtClean="0">
              <a:ln>
                <a:noFill/>
              </a:ln>
              <a:solidFill>
                <a:schemeClr val="tx1"/>
              </a:solidFill>
              <a:effectLst/>
              <a:latin typeface="Arial" charset="0"/>
              <a:cs typeface="Arial" charset="0"/>
            </a:endParaRPr>
          </a:p>
        </p:txBody>
      </p:sp>
      <p:sp>
        <p:nvSpPr>
          <p:cNvPr id="76" name="75 - Ορθογώνιο"/>
          <p:cNvSpPr/>
          <p:nvPr/>
        </p:nvSpPr>
        <p:spPr bwMode="auto">
          <a:xfrm>
            <a:off x="3505200" y="4572000"/>
            <a:ext cx="1905000" cy="914400"/>
          </a:xfrm>
          <a:prstGeom prst="rect">
            <a:avLst/>
          </a:prstGeom>
          <a:solidFill>
            <a:schemeClr val="accent1">
              <a:lumMod val="20000"/>
              <a:lumOff val="80000"/>
              <a:alpha val="37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charset="0"/>
                <a:cs typeface="Arial" charset="0"/>
              </a:rPr>
              <a:t>Κεντρική Μονάδα</a:t>
            </a:r>
            <a:endParaRPr kumimoji="0" lang="en-US" sz="1800" b="0" i="0" u="none" strike="noStrike" cap="none" normalizeH="0" baseline="0" dirty="0" smtClean="0">
              <a:ln>
                <a:noFill/>
              </a:ln>
              <a:solidFill>
                <a:schemeClr val="tx1"/>
              </a:solidFill>
              <a:effectLst/>
              <a:latin typeface="Arial" charset="0"/>
              <a:cs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charset="0"/>
                <a:cs typeface="Arial" charset="0"/>
              </a:rPr>
              <a:t>(</a:t>
            </a:r>
            <a:r>
              <a:rPr kumimoji="0" lang="en-US" sz="1800" b="0" i="0" u="none" strike="noStrike" cap="none" normalizeH="0" baseline="0" dirty="0" smtClean="0">
                <a:ln>
                  <a:noFill/>
                </a:ln>
                <a:solidFill>
                  <a:schemeClr val="tx1"/>
                </a:solidFill>
                <a:effectLst/>
                <a:latin typeface="Arial" charset="0"/>
                <a:cs typeface="Arial" charset="0"/>
              </a:rPr>
              <a:t>CPU)</a:t>
            </a:r>
            <a:endParaRPr kumimoji="0" lang="el-GR" sz="1800" b="0" i="0" u="none" strike="noStrike" cap="none" normalizeH="0" baseline="0" dirty="0" smtClean="0">
              <a:ln>
                <a:noFill/>
              </a:ln>
              <a:solidFill>
                <a:schemeClr val="tx1"/>
              </a:solidFill>
              <a:effectLst/>
              <a:latin typeface="Arial" charset="0"/>
              <a:cs typeface="Arial" charset="0"/>
            </a:endParaRPr>
          </a:p>
        </p:txBody>
      </p:sp>
      <p:sp>
        <p:nvSpPr>
          <p:cNvPr id="77" name="76 - Βέλος προς τα κάτω"/>
          <p:cNvSpPr/>
          <p:nvPr/>
        </p:nvSpPr>
        <p:spPr bwMode="auto">
          <a:xfrm>
            <a:off x="7467600" y="3352800"/>
            <a:ext cx="484632" cy="978408"/>
          </a:xfrm>
          <a:prstGeom prst="downArrow">
            <a:avLst/>
          </a:prstGeom>
          <a:solidFill>
            <a:srgbClr val="0070C0">
              <a:alpha val="27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78" name="77 - Βέλος προς τα κάτω"/>
          <p:cNvSpPr/>
          <p:nvPr/>
        </p:nvSpPr>
        <p:spPr bwMode="auto">
          <a:xfrm rot="10800000">
            <a:off x="914401" y="3352800"/>
            <a:ext cx="484632" cy="978408"/>
          </a:xfrm>
          <a:prstGeom prst="downArrow">
            <a:avLst/>
          </a:prstGeom>
          <a:solidFill>
            <a:srgbClr val="0070C0">
              <a:alpha val="27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79" name="78 - TextBox"/>
          <p:cNvSpPr txBox="1"/>
          <p:nvPr/>
        </p:nvSpPr>
        <p:spPr>
          <a:xfrm>
            <a:off x="381000" y="4382869"/>
            <a:ext cx="1560492" cy="646331"/>
          </a:xfrm>
          <a:prstGeom prst="rect">
            <a:avLst/>
          </a:prstGeom>
          <a:noFill/>
        </p:spPr>
        <p:txBody>
          <a:bodyPr wrap="none" rtlCol="0">
            <a:spAutoFit/>
          </a:bodyPr>
          <a:lstStyle/>
          <a:p>
            <a:pPr algn="ctr"/>
            <a:r>
              <a:rPr lang="el-GR" dirty="0" smtClean="0"/>
              <a:t>μεγαλύτερη</a:t>
            </a:r>
          </a:p>
          <a:p>
            <a:pPr algn="ctr"/>
            <a:r>
              <a:rPr lang="el-GR" dirty="0" smtClean="0"/>
              <a:t>χωρητικότητα</a:t>
            </a:r>
            <a:endParaRPr lang="el-GR" dirty="0"/>
          </a:p>
        </p:txBody>
      </p:sp>
      <p:sp>
        <p:nvSpPr>
          <p:cNvPr id="80" name="79 - TextBox"/>
          <p:cNvSpPr txBox="1"/>
          <p:nvPr/>
        </p:nvSpPr>
        <p:spPr>
          <a:xfrm>
            <a:off x="7034965" y="4382869"/>
            <a:ext cx="1358962" cy="646331"/>
          </a:xfrm>
          <a:prstGeom prst="rect">
            <a:avLst/>
          </a:prstGeom>
          <a:noFill/>
        </p:spPr>
        <p:txBody>
          <a:bodyPr wrap="none" rtlCol="0">
            <a:spAutoFit/>
          </a:bodyPr>
          <a:lstStyle/>
          <a:p>
            <a:pPr algn="ctr"/>
            <a:r>
              <a:rPr lang="el-GR" dirty="0" smtClean="0"/>
              <a:t>μεγαλύτερη</a:t>
            </a:r>
          </a:p>
          <a:p>
            <a:pPr algn="ctr"/>
            <a:r>
              <a:rPr lang="el-GR" dirty="0" smtClean="0"/>
              <a:t>ταχύτητα</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p>
        </p:txBody>
      </p:sp>
      <p:sp>
        <p:nvSpPr>
          <p:cNvPr id="7174" name="Text Box 32"/>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useBgFill="1">
        <p:nvSpPr>
          <p:cNvPr id="7197" name="2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9" name="8 - TextBox"/>
          <p:cNvSpPr txBox="1"/>
          <p:nvPr/>
        </p:nvSpPr>
        <p:spPr>
          <a:xfrm>
            <a:off x="375185" y="1143000"/>
            <a:ext cx="1225015" cy="369332"/>
          </a:xfrm>
          <a:prstGeom prst="rect">
            <a:avLst/>
          </a:prstGeom>
          <a:noFill/>
        </p:spPr>
        <p:txBody>
          <a:bodyPr wrap="none" rtlCol="0">
            <a:spAutoFit/>
          </a:bodyPr>
          <a:lstStyle/>
          <a:p>
            <a:r>
              <a:rPr lang="en-US" b="1" dirty="0" smtClean="0"/>
              <a:t>B-</a:t>
            </a:r>
            <a:r>
              <a:rPr lang="el-GR" b="1" dirty="0" smtClean="0"/>
              <a:t>δένδρα</a:t>
            </a:r>
            <a:endParaRPr lang="el-GR" b="1" dirty="0"/>
          </a:p>
        </p:txBody>
      </p:sp>
      <p:sp>
        <p:nvSpPr>
          <p:cNvPr id="13" name="12 - Ορθογώνιο"/>
          <p:cNvSpPr>
            <a:spLocks noChangeAspect="1"/>
          </p:cNvSpPr>
          <p:nvPr/>
        </p:nvSpPr>
        <p:spPr bwMode="auto">
          <a:xfrm>
            <a:off x="3657600" y="259080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000</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 name="13 - Ορθογώνιο"/>
          <p:cNvSpPr>
            <a:spLocks noChangeAspect="1"/>
          </p:cNvSpPr>
          <p:nvPr/>
        </p:nvSpPr>
        <p:spPr bwMode="auto">
          <a:xfrm>
            <a:off x="3971800" y="25908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 name="14 - Ορθογώνιο"/>
          <p:cNvSpPr>
            <a:spLocks noChangeAspect="1"/>
          </p:cNvSpPr>
          <p:nvPr/>
        </p:nvSpPr>
        <p:spPr bwMode="auto">
          <a:xfrm>
            <a:off x="3657600" y="27656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601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6" name="15 - Ορθογώνιο"/>
          <p:cNvSpPr>
            <a:spLocks noChangeAspect="1"/>
          </p:cNvSpPr>
          <p:nvPr/>
        </p:nvSpPr>
        <p:spPr bwMode="auto">
          <a:xfrm>
            <a:off x="3971800" y="27656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7" name="16 - Ορθογώνιο"/>
          <p:cNvSpPr>
            <a:spLocks noChangeAspect="1"/>
          </p:cNvSpPr>
          <p:nvPr/>
        </p:nvSpPr>
        <p:spPr bwMode="auto">
          <a:xfrm>
            <a:off x="3657600" y="29405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8" name="17 - Ορθογώνιο"/>
          <p:cNvSpPr>
            <a:spLocks noChangeAspect="1"/>
          </p:cNvSpPr>
          <p:nvPr/>
        </p:nvSpPr>
        <p:spPr bwMode="auto">
          <a:xfrm>
            <a:off x="3971800" y="29405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9" name="18 - Ορθογώνιο"/>
          <p:cNvSpPr>
            <a:spLocks noChangeAspect="1"/>
          </p:cNvSpPr>
          <p:nvPr/>
        </p:nvSpPr>
        <p:spPr bwMode="auto">
          <a:xfrm>
            <a:off x="3657600" y="31154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0" name="19 - Ορθογώνιο"/>
          <p:cNvSpPr>
            <a:spLocks noChangeAspect="1"/>
          </p:cNvSpPr>
          <p:nvPr/>
        </p:nvSpPr>
        <p:spPr bwMode="auto">
          <a:xfrm>
            <a:off x="3971800" y="31154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1" name="20 - Ορθογώνιο"/>
          <p:cNvSpPr>
            <a:spLocks noChangeAspect="1"/>
          </p:cNvSpPr>
          <p:nvPr/>
        </p:nvSpPr>
        <p:spPr bwMode="auto">
          <a:xfrm>
            <a:off x="3657600" y="3290315"/>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2" name="21 - Ορθογώνιο"/>
          <p:cNvSpPr>
            <a:spLocks noChangeAspect="1"/>
          </p:cNvSpPr>
          <p:nvPr/>
        </p:nvSpPr>
        <p:spPr bwMode="auto">
          <a:xfrm>
            <a:off x="3971800" y="32903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8" name="27 - Ορθογώνιο"/>
          <p:cNvSpPr>
            <a:spLocks noChangeAspect="1"/>
          </p:cNvSpPr>
          <p:nvPr/>
        </p:nvSpPr>
        <p:spPr bwMode="auto">
          <a:xfrm>
            <a:off x="5142328" y="2016542"/>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153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9" name="28 - Ορθογώνιο"/>
          <p:cNvSpPr>
            <a:spLocks noChangeAspect="1"/>
          </p:cNvSpPr>
          <p:nvPr/>
        </p:nvSpPr>
        <p:spPr bwMode="auto">
          <a:xfrm>
            <a:off x="5456528" y="201654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0" name="29 - Ορθογώνιο"/>
          <p:cNvSpPr>
            <a:spLocks noChangeAspect="1"/>
          </p:cNvSpPr>
          <p:nvPr/>
        </p:nvSpPr>
        <p:spPr bwMode="auto">
          <a:xfrm>
            <a:off x="5142328" y="219142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176</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1" name="30 - Ορθογώνιο"/>
          <p:cNvSpPr>
            <a:spLocks noChangeAspect="1"/>
          </p:cNvSpPr>
          <p:nvPr/>
        </p:nvSpPr>
        <p:spPr bwMode="auto">
          <a:xfrm>
            <a:off x="5456528" y="219142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2" name="31 - Ορθογώνιο"/>
          <p:cNvSpPr>
            <a:spLocks noChangeAspect="1"/>
          </p:cNvSpPr>
          <p:nvPr/>
        </p:nvSpPr>
        <p:spPr bwMode="auto">
          <a:xfrm>
            <a:off x="5142328" y="2366299"/>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373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3" name="32 - Ορθογώνιο"/>
          <p:cNvSpPr>
            <a:spLocks noChangeAspect="1"/>
          </p:cNvSpPr>
          <p:nvPr/>
        </p:nvSpPr>
        <p:spPr bwMode="auto">
          <a:xfrm>
            <a:off x="5456528" y="236629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4" name="33 - Ορθογώνιο"/>
          <p:cNvSpPr>
            <a:spLocks noChangeAspect="1"/>
          </p:cNvSpPr>
          <p:nvPr/>
        </p:nvSpPr>
        <p:spPr bwMode="auto">
          <a:xfrm>
            <a:off x="5142328" y="25411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513</a:t>
            </a:r>
          </a:p>
        </p:txBody>
      </p:sp>
      <p:sp>
        <p:nvSpPr>
          <p:cNvPr id="35" name="34 - Ορθογώνιο"/>
          <p:cNvSpPr>
            <a:spLocks noChangeAspect="1"/>
          </p:cNvSpPr>
          <p:nvPr/>
        </p:nvSpPr>
        <p:spPr bwMode="auto">
          <a:xfrm>
            <a:off x="5456528" y="25411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6" name="35 - Ορθογώνιο"/>
          <p:cNvSpPr>
            <a:spLocks noChangeAspect="1"/>
          </p:cNvSpPr>
          <p:nvPr/>
        </p:nvSpPr>
        <p:spPr bwMode="auto">
          <a:xfrm>
            <a:off x="5142328" y="27160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524</a:t>
            </a:r>
          </a:p>
        </p:txBody>
      </p:sp>
      <p:sp>
        <p:nvSpPr>
          <p:cNvPr id="37" name="36 - Ορθογώνιο"/>
          <p:cNvSpPr>
            <a:spLocks noChangeAspect="1"/>
          </p:cNvSpPr>
          <p:nvPr/>
        </p:nvSpPr>
        <p:spPr bwMode="auto">
          <a:xfrm>
            <a:off x="5456528" y="27160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38" name="37 - Ευθύγραμμο βέλος σύνδεσης"/>
          <p:cNvCxnSpPr>
            <a:stCxn id="29" idx="3"/>
          </p:cNvCxnSpPr>
          <p:nvPr/>
        </p:nvCxnSpPr>
        <p:spPr bwMode="auto">
          <a:xfrm>
            <a:off x="5591185" y="210631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9" name="38 - Ευθύγραμμο βέλος σύνδεσης"/>
          <p:cNvCxnSpPr/>
          <p:nvPr/>
        </p:nvCxnSpPr>
        <p:spPr bwMode="auto">
          <a:xfrm>
            <a:off x="5585664" y="228529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39 - Ευθύγραμμο βέλος σύνδεσης"/>
          <p:cNvCxnSpPr/>
          <p:nvPr/>
        </p:nvCxnSpPr>
        <p:spPr bwMode="auto">
          <a:xfrm>
            <a:off x="5591185" y="246017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3" name="42 - Ορθογώνιο"/>
          <p:cNvSpPr>
            <a:spLocks noChangeAspect="1"/>
          </p:cNvSpPr>
          <p:nvPr/>
        </p:nvSpPr>
        <p:spPr bwMode="auto">
          <a:xfrm>
            <a:off x="5142328" y="327660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601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5" name="44 - Ορθογώνιο"/>
          <p:cNvSpPr>
            <a:spLocks noChangeAspect="1"/>
          </p:cNvSpPr>
          <p:nvPr/>
        </p:nvSpPr>
        <p:spPr bwMode="auto">
          <a:xfrm>
            <a:off x="5456528" y="32766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7" name="46 - Ορθογώνιο"/>
          <p:cNvSpPr>
            <a:spLocks noChangeAspect="1"/>
          </p:cNvSpPr>
          <p:nvPr/>
        </p:nvSpPr>
        <p:spPr bwMode="auto">
          <a:xfrm>
            <a:off x="5142328" y="34514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706</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8" name="47 - Ορθογώνιο"/>
          <p:cNvSpPr>
            <a:spLocks noChangeAspect="1"/>
          </p:cNvSpPr>
          <p:nvPr/>
        </p:nvSpPr>
        <p:spPr bwMode="auto">
          <a:xfrm>
            <a:off x="5456528" y="34514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9" name="48 - Ορθογώνιο"/>
          <p:cNvSpPr>
            <a:spLocks noChangeAspect="1"/>
          </p:cNvSpPr>
          <p:nvPr/>
        </p:nvSpPr>
        <p:spPr bwMode="auto">
          <a:xfrm>
            <a:off x="5142328" y="36263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742</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0" name="49 - Ορθογώνιο"/>
          <p:cNvSpPr>
            <a:spLocks noChangeAspect="1"/>
          </p:cNvSpPr>
          <p:nvPr/>
        </p:nvSpPr>
        <p:spPr bwMode="auto">
          <a:xfrm>
            <a:off x="5456528" y="36263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1" name="50 - Ορθογώνιο"/>
          <p:cNvSpPr>
            <a:spLocks noChangeAspect="1"/>
          </p:cNvSpPr>
          <p:nvPr/>
        </p:nvSpPr>
        <p:spPr bwMode="auto">
          <a:xfrm>
            <a:off x="5142328" y="38012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766</a:t>
            </a:r>
          </a:p>
        </p:txBody>
      </p:sp>
      <p:sp>
        <p:nvSpPr>
          <p:cNvPr id="52" name="51 - Ορθογώνιο"/>
          <p:cNvSpPr>
            <a:spLocks noChangeAspect="1"/>
          </p:cNvSpPr>
          <p:nvPr/>
        </p:nvSpPr>
        <p:spPr bwMode="auto">
          <a:xfrm>
            <a:off x="5456528" y="38012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3" name="52 - Ορθογώνιο"/>
          <p:cNvSpPr>
            <a:spLocks noChangeAspect="1"/>
          </p:cNvSpPr>
          <p:nvPr/>
        </p:nvSpPr>
        <p:spPr bwMode="auto">
          <a:xfrm>
            <a:off x="5142328" y="3976115"/>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773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4" name="53 - Ορθογώνιο"/>
          <p:cNvSpPr>
            <a:spLocks noChangeAspect="1"/>
          </p:cNvSpPr>
          <p:nvPr/>
        </p:nvSpPr>
        <p:spPr bwMode="auto">
          <a:xfrm>
            <a:off x="5456528" y="39761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55" name="54 - Ευθύγραμμο βέλος σύνδεσης"/>
          <p:cNvCxnSpPr>
            <a:stCxn id="45" idx="3"/>
          </p:cNvCxnSpPr>
          <p:nvPr/>
        </p:nvCxnSpPr>
        <p:spPr bwMode="auto">
          <a:xfrm>
            <a:off x="5591185" y="33663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6" name="55 - Ευθύγραμμο βέλος σύνδεσης"/>
          <p:cNvCxnSpPr/>
          <p:nvPr/>
        </p:nvCxnSpPr>
        <p:spPr bwMode="auto">
          <a:xfrm>
            <a:off x="5585664" y="354535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7" name="56 - Ευθύγραμμο βέλος σύνδεσης"/>
          <p:cNvCxnSpPr/>
          <p:nvPr/>
        </p:nvCxnSpPr>
        <p:spPr bwMode="auto">
          <a:xfrm>
            <a:off x="5591185" y="372023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1" name="60 - Γωνιακή σύνδεση"/>
          <p:cNvCxnSpPr>
            <a:stCxn id="14" idx="3"/>
            <a:endCxn id="28" idx="1"/>
          </p:cNvCxnSpPr>
          <p:nvPr/>
        </p:nvCxnSpPr>
        <p:spPr bwMode="auto">
          <a:xfrm flipV="1">
            <a:off x="4106457" y="2106314"/>
            <a:ext cx="1035871" cy="574258"/>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63" name="62 - Γωνιακή σύνδεση"/>
          <p:cNvCxnSpPr>
            <a:stCxn id="16" idx="3"/>
            <a:endCxn id="43" idx="1"/>
          </p:cNvCxnSpPr>
          <p:nvPr/>
        </p:nvCxnSpPr>
        <p:spPr bwMode="auto">
          <a:xfrm>
            <a:off x="4106457" y="2855450"/>
            <a:ext cx="1035871" cy="510922"/>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64" name="63 - Ευθύγραμμο βέλος σύνδεσης"/>
          <p:cNvCxnSpPr/>
          <p:nvPr/>
        </p:nvCxnSpPr>
        <p:spPr bwMode="auto">
          <a:xfrm>
            <a:off x="5599528" y="2653428"/>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6" name="65 - Ευθύγραμμο βέλος σύνδεσης"/>
          <p:cNvCxnSpPr/>
          <p:nvPr/>
        </p:nvCxnSpPr>
        <p:spPr bwMode="auto">
          <a:xfrm>
            <a:off x="5599528" y="2805828"/>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8" name="67 - Ευθύγραμμο βέλος σύνδεσης"/>
          <p:cNvCxnSpPr/>
          <p:nvPr/>
        </p:nvCxnSpPr>
        <p:spPr bwMode="auto">
          <a:xfrm>
            <a:off x="5599528" y="38997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0" name="69 - Ευθύγραμμο βέλος σύνδεσης"/>
          <p:cNvCxnSpPr/>
          <p:nvPr/>
        </p:nvCxnSpPr>
        <p:spPr bwMode="auto">
          <a:xfrm>
            <a:off x="5599528" y="40521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1" name="70 - TextBox"/>
          <p:cNvSpPr txBox="1"/>
          <p:nvPr/>
        </p:nvSpPr>
        <p:spPr>
          <a:xfrm>
            <a:off x="762000" y="1981200"/>
            <a:ext cx="533400" cy="4708981"/>
          </a:xfrm>
          <a:prstGeom prst="rect">
            <a:avLst/>
          </a:prstGeom>
          <a:noFill/>
        </p:spPr>
        <p:txBody>
          <a:bodyPr wrap="square" rtlCol="0">
            <a:spAutoFit/>
          </a:bodyPr>
          <a:lstStyle/>
          <a:p>
            <a:r>
              <a:rPr lang="el-GR" sz="1200" dirty="0" smtClean="0">
                <a:latin typeface="Courier New" pitchFamily="49" charset="0"/>
                <a:cs typeface="Courier New" pitchFamily="49" charset="0"/>
              </a:rPr>
              <a:t>706</a:t>
            </a:r>
          </a:p>
          <a:p>
            <a:r>
              <a:rPr lang="el-GR" sz="1200" dirty="0" smtClean="0">
                <a:latin typeface="Courier New" pitchFamily="49" charset="0"/>
                <a:cs typeface="Courier New" pitchFamily="49" charset="0"/>
              </a:rPr>
              <a:t>176</a:t>
            </a:r>
            <a:endParaRPr lang="en-US" sz="1200" dirty="0" smtClean="0">
              <a:latin typeface="Courier New" pitchFamily="49" charset="0"/>
              <a:cs typeface="Courier New" pitchFamily="49" charset="0"/>
            </a:endParaRPr>
          </a:p>
          <a:p>
            <a:r>
              <a:rPr lang="en-US" sz="1200" dirty="0" smtClean="0">
                <a:latin typeface="Courier New" pitchFamily="49" charset="0"/>
                <a:cs typeface="Courier New" pitchFamily="49" charset="0"/>
              </a:rPr>
              <a:t>601</a:t>
            </a:r>
          </a:p>
          <a:p>
            <a:r>
              <a:rPr lang="en-US" sz="1200" dirty="0" smtClean="0">
                <a:latin typeface="Courier New" pitchFamily="49" charset="0"/>
                <a:cs typeface="Courier New" pitchFamily="49" charset="0"/>
              </a:rPr>
              <a:t>153</a:t>
            </a:r>
          </a:p>
          <a:p>
            <a:r>
              <a:rPr lang="en-US" sz="1200" dirty="0" smtClean="0">
                <a:latin typeface="Courier New" pitchFamily="49" charset="0"/>
                <a:cs typeface="Courier New" pitchFamily="49" charset="0"/>
              </a:rPr>
              <a:t>513</a:t>
            </a:r>
          </a:p>
          <a:p>
            <a:r>
              <a:rPr lang="en-US" sz="1200" dirty="0" smtClean="0">
                <a:latin typeface="Courier New" pitchFamily="49" charset="0"/>
                <a:cs typeface="Courier New" pitchFamily="49" charset="0"/>
              </a:rPr>
              <a:t>773</a:t>
            </a:r>
          </a:p>
          <a:p>
            <a:r>
              <a:rPr lang="en-US" sz="1200" dirty="0" smtClean="0">
                <a:latin typeface="Courier New" pitchFamily="49" charset="0"/>
                <a:cs typeface="Courier New" pitchFamily="49" charset="0"/>
              </a:rPr>
              <a:t>742</a:t>
            </a:r>
          </a:p>
          <a:p>
            <a:r>
              <a:rPr lang="en-US" sz="1200" dirty="0" smtClean="0">
                <a:latin typeface="Courier New" pitchFamily="49" charset="0"/>
                <a:cs typeface="Courier New" pitchFamily="49" charset="0"/>
              </a:rPr>
              <a:t>373</a:t>
            </a:r>
          </a:p>
          <a:p>
            <a:r>
              <a:rPr lang="en-US" sz="1200" dirty="0" smtClean="0">
                <a:latin typeface="Courier New" pitchFamily="49" charset="0"/>
                <a:cs typeface="Courier New" pitchFamily="49" charset="0"/>
              </a:rPr>
              <a:t>524</a:t>
            </a:r>
          </a:p>
          <a:p>
            <a:r>
              <a:rPr lang="en-US" sz="1200" dirty="0" smtClean="0">
                <a:latin typeface="Courier New" pitchFamily="49" charset="0"/>
                <a:cs typeface="Courier New" pitchFamily="49" charset="0"/>
              </a:rPr>
              <a:t>766</a:t>
            </a:r>
          </a:p>
          <a:p>
            <a:r>
              <a:rPr lang="en-US" sz="1200" dirty="0" smtClean="0">
                <a:latin typeface="Courier New" pitchFamily="49" charset="0"/>
                <a:cs typeface="Courier New" pitchFamily="49" charset="0"/>
              </a:rPr>
              <a:t>275</a:t>
            </a:r>
          </a:p>
          <a:p>
            <a:r>
              <a:rPr lang="en-US" sz="1200" dirty="0" smtClean="0">
                <a:latin typeface="Courier New" pitchFamily="49" charset="0"/>
                <a:cs typeface="Courier New" pitchFamily="49" charset="0"/>
              </a:rPr>
              <a:t>737</a:t>
            </a:r>
          </a:p>
          <a:p>
            <a:r>
              <a:rPr lang="en-US" sz="1200" dirty="0" smtClean="0">
                <a:latin typeface="Courier New" pitchFamily="49" charset="0"/>
                <a:cs typeface="Courier New" pitchFamily="49" charset="0"/>
              </a:rPr>
              <a:t>574</a:t>
            </a:r>
          </a:p>
          <a:p>
            <a:r>
              <a:rPr lang="en-US" sz="1200" dirty="0" smtClean="0">
                <a:latin typeface="Courier New" pitchFamily="49" charset="0"/>
                <a:cs typeface="Courier New" pitchFamily="49" charset="0"/>
              </a:rPr>
              <a:t>434</a:t>
            </a:r>
          </a:p>
          <a:p>
            <a:r>
              <a:rPr lang="en-US" sz="1200" dirty="0" smtClean="0">
                <a:latin typeface="Courier New" pitchFamily="49" charset="0"/>
                <a:cs typeface="Courier New" pitchFamily="49" charset="0"/>
              </a:rPr>
              <a:t>641</a:t>
            </a:r>
          </a:p>
          <a:p>
            <a:r>
              <a:rPr lang="en-US" sz="1200" dirty="0" smtClean="0">
                <a:latin typeface="Courier New" pitchFamily="49" charset="0"/>
                <a:cs typeface="Courier New" pitchFamily="49" charset="0"/>
              </a:rPr>
              <a:t>207</a:t>
            </a:r>
          </a:p>
          <a:p>
            <a:r>
              <a:rPr lang="en-US" sz="1200" dirty="0" smtClean="0">
                <a:latin typeface="Courier New" pitchFamily="49" charset="0"/>
                <a:cs typeface="Courier New" pitchFamily="49" charset="0"/>
              </a:rPr>
              <a:t>001</a:t>
            </a:r>
          </a:p>
          <a:p>
            <a:r>
              <a:rPr lang="en-US" sz="1200" dirty="0" smtClean="0">
                <a:latin typeface="Courier New" pitchFamily="49" charset="0"/>
                <a:cs typeface="Courier New" pitchFamily="49" charset="0"/>
              </a:rPr>
              <a:t>277</a:t>
            </a:r>
          </a:p>
          <a:p>
            <a:r>
              <a:rPr lang="en-US" sz="1200" dirty="0" smtClean="0">
                <a:latin typeface="Courier New" pitchFamily="49" charset="0"/>
                <a:cs typeface="Courier New" pitchFamily="49" charset="0"/>
              </a:rPr>
              <a:t>061</a:t>
            </a:r>
          </a:p>
          <a:p>
            <a:r>
              <a:rPr lang="en-US" sz="1200" dirty="0" smtClean="0">
                <a:latin typeface="Courier New" pitchFamily="49" charset="0"/>
                <a:cs typeface="Courier New" pitchFamily="49" charset="0"/>
              </a:rPr>
              <a:t>736</a:t>
            </a:r>
          </a:p>
          <a:p>
            <a:r>
              <a:rPr lang="en-US" sz="1200" dirty="0" smtClean="0">
                <a:latin typeface="Courier New" pitchFamily="49" charset="0"/>
                <a:cs typeface="Courier New" pitchFamily="49" charset="0"/>
              </a:rPr>
              <a:t>526</a:t>
            </a:r>
          </a:p>
          <a:p>
            <a:r>
              <a:rPr lang="en-US" sz="1200" dirty="0" smtClean="0">
                <a:latin typeface="Courier New" pitchFamily="49" charset="0"/>
                <a:cs typeface="Courier New" pitchFamily="49" charset="0"/>
              </a:rPr>
              <a:t>562</a:t>
            </a:r>
          </a:p>
          <a:p>
            <a:r>
              <a:rPr lang="en-US" sz="1200" dirty="0" smtClean="0">
                <a:latin typeface="Courier New" pitchFamily="49" charset="0"/>
                <a:cs typeface="Courier New" pitchFamily="49" charset="0"/>
              </a:rPr>
              <a:t>017</a:t>
            </a:r>
          </a:p>
          <a:p>
            <a:r>
              <a:rPr lang="en-US" sz="1200" dirty="0" smtClean="0">
                <a:latin typeface="Courier New" pitchFamily="49" charset="0"/>
                <a:cs typeface="Courier New" pitchFamily="49" charset="0"/>
              </a:rPr>
              <a:t>107</a:t>
            </a:r>
          </a:p>
          <a:p>
            <a:r>
              <a:rPr lang="en-US" sz="1200" dirty="0" smtClean="0">
                <a:latin typeface="Courier New" pitchFamily="49" charset="0"/>
                <a:cs typeface="Courier New" pitchFamily="49" charset="0"/>
              </a:rPr>
              <a:t>147</a:t>
            </a:r>
            <a:endParaRPr lang="el-GR" sz="1200" dirty="0" smtClean="0">
              <a:latin typeface="Courier New" pitchFamily="49" charset="0"/>
              <a:cs typeface="Courier New" pitchFamily="49" charset="0"/>
            </a:endParaRPr>
          </a:p>
        </p:txBody>
      </p:sp>
      <p:sp>
        <p:nvSpPr>
          <p:cNvPr id="72" name="71 - TextBox"/>
          <p:cNvSpPr txBox="1"/>
          <p:nvPr/>
        </p:nvSpPr>
        <p:spPr>
          <a:xfrm>
            <a:off x="645863" y="1676400"/>
            <a:ext cx="649537" cy="276999"/>
          </a:xfrm>
          <a:prstGeom prst="rect">
            <a:avLst/>
          </a:prstGeom>
          <a:noFill/>
        </p:spPr>
        <p:txBody>
          <a:bodyPr wrap="none" rtlCol="0">
            <a:spAutoFit/>
          </a:bodyPr>
          <a:lstStyle/>
          <a:p>
            <a:r>
              <a:rPr lang="el-GR" sz="1200" dirty="0" smtClean="0"/>
              <a:t>κλειδιά</a:t>
            </a:r>
            <a:endParaRPr lang="el-GR" sz="1200" dirty="0"/>
          </a:p>
        </p:txBody>
      </p:sp>
      <p:sp>
        <p:nvSpPr>
          <p:cNvPr id="73" name="72 - Δεξιό βέλος"/>
          <p:cNvSpPr/>
          <p:nvPr/>
        </p:nvSpPr>
        <p:spPr bwMode="auto">
          <a:xfrm>
            <a:off x="609600" y="3657600"/>
            <a:ext cx="228600" cy="152400"/>
          </a:xfrm>
          <a:prstGeom prst="rightArrow">
            <a:avLst/>
          </a:prstGeom>
          <a:solidFill>
            <a:srgbClr val="FFC000">
              <a:alpha val="31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58" name="57 - TextBox"/>
          <p:cNvSpPr txBox="1"/>
          <p:nvPr/>
        </p:nvSpPr>
        <p:spPr>
          <a:xfrm>
            <a:off x="1680437" y="1154668"/>
            <a:ext cx="3272563" cy="369332"/>
          </a:xfrm>
          <a:prstGeom prst="rect">
            <a:avLst/>
          </a:prstGeom>
          <a:noFill/>
        </p:spPr>
        <p:txBody>
          <a:bodyPr wrap="none" rtlCol="0">
            <a:spAutoFit/>
          </a:bodyPr>
          <a:lstStyle/>
          <a:p>
            <a:r>
              <a:rPr lang="el-GR" dirty="0" smtClean="0"/>
              <a:t>Ακολουθία εισαγωγών με </a:t>
            </a:r>
            <a:r>
              <a:rPr lang="en-US" dirty="0" smtClean="0"/>
              <a:t>m=5</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p>
        </p:txBody>
      </p:sp>
      <p:sp>
        <p:nvSpPr>
          <p:cNvPr id="7174" name="Text Box 32"/>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useBgFill="1">
        <p:nvSpPr>
          <p:cNvPr id="7197" name="2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9" name="8 - TextBox"/>
          <p:cNvSpPr txBox="1"/>
          <p:nvPr/>
        </p:nvSpPr>
        <p:spPr>
          <a:xfrm>
            <a:off x="375185" y="1143000"/>
            <a:ext cx="1225015" cy="369332"/>
          </a:xfrm>
          <a:prstGeom prst="rect">
            <a:avLst/>
          </a:prstGeom>
          <a:noFill/>
        </p:spPr>
        <p:txBody>
          <a:bodyPr wrap="none" rtlCol="0">
            <a:spAutoFit/>
          </a:bodyPr>
          <a:lstStyle/>
          <a:p>
            <a:r>
              <a:rPr lang="en-US" b="1" dirty="0" smtClean="0"/>
              <a:t>B-</a:t>
            </a:r>
            <a:r>
              <a:rPr lang="el-GR" b="1" dirty="0" smtClean="0"/>
              <a:t>δένδρα</a:t>
            </a:r>
            <a:endParaRPr lang="el-GR" b="1" dirty="0"/>
          </a:p>
        </p:txBody>
      </p:sp>
      <p:sp>
        <p:nvSpPr>
          <p:cNvPr id="13" name="12 - Ορθογώνιο"/>
          <p:cNvSpPr>
            <a:spLocks noChangeAspect="1"/>
          </p:cNvSpPr>
          <p:nvPr/>
        </p:nvSpPr>
        <p:spPr bwMode="auto">
          <a:xfrm>
            <a:off x="3962400" y="259080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000</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 name="13 - Ορθογώνιο"/>
          <p:cNvSpPr>
            <a:spLocks noChangeAspect="1"/>
          </p:cNvSpPr>
          <p:nvPr/>
        </p:nvSpPr>
        <p:spPr bwMode="auto">
          <a:xfrm>
            <a:off x="4276600" y="25908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 name="14 - Ορθογώνιο"/>
          <p:cNvSpPr>
            <a:spLocks noChangeAspect="1"/>
          </p:cNvSpPr>
          <p:nvPr/>
        </p:nvSpPr>
        <p:spPr bwMode="auto">
          <a:xfrm>
            <a:off x="3962400" y="27656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373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6" name="15 - Ορθογώνιο"/>
          <p:cNvSpPr>
            <a:spLocks noChangeAspect="1"/>
          </p:cNvSpPr>
          <p:nvPr/>
        </p:nvSpPr>
        <p:spPr bwMode="auto">
          <a:xfrm>
            <a:off x="4276600" y="27656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7" name="16 - Ορθογώνιο"/>
          <p:cNvSpPr>
            <a:spLocks noChangeAspect="1"/>
          </p:cNvSpPr>
          <p:nvPr/>
        </p:nvSpPr>
        <p:spPr bwMode="auto">
          <a:xfrm>
            <a:off x="3962400" y="29405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601</a:t>
            </a:r>
          </a:p>
        </p:txBody>
      </p:sp>
      <p:sp>
        <p:nvSpPr>
          <p:cNvPr id="18" name="17 - Ορθογώνιο"/>
          <p:cNvSpPr>
            <a:spLocks noChangeAspect="1"/>
          </p:cNvSpPr>
          <p:nvPr/>
        </p:nvSpPr>
        <p:spPr bwMode="auto">
          <a:xfrm>
            <a:off x="4276600" y="29405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9" name="18 - Ορθογώνιο"/>
          <p:cNvSpPr>
            <a:spLocks noChangeAspect="1"/>
          </p:cNvSpPr>
          <p:nvPr/>
        </p:nvSpPr>
        <p:spPr bwMode="auto">
          <a:xfrm>
            <a:off x="3962400" y="31154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0" name="19 - Ορθογώνιο"/>
          <p:cNvSpPr>
            <a:spLocks noChangeAspect="1"/>
          </p:cNvSpPr>
          <p:nvPr/>
        </p:nvSpPr>
        <p:spPr bwMode="auto">
          <a:xfrm>
            <a:off x="4276600" y="31154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1" name="20 - Ορθογώνιο"/>
          <p:cNvSpPr>
            <a:spLocks noChangeAspect="1"/>
          </p:cNvSpPr>
          <p:nvPr/>
        </p:nvSpPr>
        <p:spPr bwMode="auto">
          <a:xfrm>
            <a:off x="3962400" y="3290315"/>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2" name="21 - Ορθογώνιο"/>
          <p:cNvSpPr>
            <a:spLocks noChangeAspect="1"/>
          </p:cNvSpPr>
          <p:nvPr/>
        </p:nvSpPr>
        <p:spPr bwMode="auto">
          <a:xfrm>
            <a:off x="4276600" y="32903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8" name="27 - Ορθογώνιο"/>
          <p:cNvSpPr>
            <a:spLocks noChangeAspect="1"/>
          </p:cNvSpPr>
          <p:nvPr/>
        </p:nvSpPr>
        <p:spPr bwMode="auto">
          <a:xfrm>
            <a:off x="5447128" y="129540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153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9" name="28 - Ορθογώνιο"/>
          <p:cNvSpPr>
            <a:spLocks noChangeAspect="1"/>
          </p:cNvSpPr>
          <p:nvPr/>
        </p:nvSpPr>
        <p:spPr bwMode="auto">
          <a:xfrm>
            <a:off x="5761328" y="12954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0" name="29 - Ορθογώνιο"/>
          <p:cNvSpPr>
            <a:spLocks noChangeAspect="1"/>
          </p:cNvSpPr>
          <p:nvPr/>
        </p:nvSpPr>
        <p:spPr bwMode="auto">
          <a:xfrm>
            <a:off x="5447128" y="14702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176</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1" name="30 - Ορθογώνιο"/>
          <p:cNvSpPr>
            <a:spLocks noChangeAspect="1"/>
          </p:cNvSpPr>
          <p:nvPr/>
        </p:nvSpPr>
        <p:spPr bwMode="auto">
          <a:xfrm>
            <a:off x="5761328" y="14702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2" name="31 - Ορθογώνιο"/>
          <p:cNvSpPr>
            <a:spLocks noChangeAspect="1"/>
          </p:cNvSpPr>
          <p:nvPr/>
        </p:nvSpPr>
        <p:spPr bwMode="auto">
          <a:xfrm>
            <a:off x="5447128" y="16451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275</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3" name="32 - Ορθογώνιο"/>
          <p:cNvSpPr>
            <a:spLocks noChangeAspect="1"/>
          </p:cNvSpPr>
          <p:nvPr/>
        </p:nvSpPr>
        <p:spPr bwMode="auto">
          <a:xfrm>
            <a:off x="5761328" y="16451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4" name="33 - Ορθογώνιο"/>
          <p:cNvSpPr>
            <a:spLocks noChangeAspect="1"/>
          </p:cNvSpPr>
          <p:nvPr/>
        </p:nvSpPr>
        <p:spPr bwMode="auto">
          <a:xfrm>
            <a:off x="5447128" y="18200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35" name="34 - Ορθογώνιο"/>
          <p:cNvSpPr>
            <a:spLocks noChangeAspect="1"/>
          </p:cNvSpPr>
          <p:nvPr/>
        </p:nvSpPr>
        <p:spPr bwMode="auto">
          <a:xfrm>
            <a:off x="5761328" y="18200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6" name="35 - Ορθογώνιο"/>
          <p:cNvSpPr>
            <a:spLocks noChangeAspect="1"/>
          </p:cNvSpPr>
          <p:nvPr/>
        </p:nvSpPr>
        <p:spPr bwMode="auto">
          <a:xfrm>
            <a:off x="5447128" y="1994915"/>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7" name="36 - Ορθογώνιο"/>
          <p:cNvSpPr>
            <a:spLocks noChangeAspect="1"/>
          </p:cNvSpPr>
          <p:nvPr/>
        </p:nvSpPr>
        <p:spPr bwMode="auto">
          <a:xfrm>
            <a:off x="5761328" y="19949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38" name="37 - Ευθύγραμμο βέλος σύνδεσης"/>
          <p:cNvCxnSpPr>
            <a:stCxn id="29" idx="3"/>
          </p:cNvCxnSpPr>
          <p:nvPr/>
        </p:nvCxnSpPr>
        <p:spPr bwMode="auto">
          <a:xfrm>
            <a:off x="5895985" y="13851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9" name="38 - Ευθύγραμμο βέλος σύνδεσης"/>
          <p:cNvCxnSpPr/>
          <p:nvPr/>
        </p:nvCxnSpPr>
        <p:spPr bwMode="auto">
          <a:xfrm>
            <a:off x="5890464" y="156415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39 - Ευθύγραμμο βέλος σύνδεσης"/>
          <p:cNvCxnSpPr/>
          <p:nvPr/>
        </p:nvCxnSpPr>
        <p:spPr bwMode="auto">
          <a:xfrm>
            <a:off x="5895985" y="173903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3" name="42 - Ορθογώνιο"/>
          <p:cNvSpPr>
            <a:spLocks noChangeAspect="1"/>
          </p:cNvSpPr>
          <p:nvPr/>
        </p:nvSpPr>
        <p:spPr bwMode="auto">
          <a:xfrm>
            <a:off x="5447128" y="3769142"/>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601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5" name="44 - Ορθογώνιο"/>
          <p:cNvSpPr>
            <a:spLocks noChangeAspect="1"/>
          </p:cNvSpPr>
          <p:nvPr/>
        </p:nvSpPr>
        <p:spPr bwMode="auto">
          <a:xfrm>
            <a:off x="5761328" y="376914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7" name="46 - Ορθογώνιο"/>
          <p:cNvSpPr>
            <a:spLocks noChangeAspect="1"/>
          </p:cNvSpPr>
          <p:nvPr/>
        </p:nvSpPr>
        <p:spPr bwMode="auto">
          <a:xfrm>
            <a:off x="5447128" y="394402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706</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8" name="47 - Ορθογώνιο"/>
          <p:cNvSpPr>
            <a:spLocks noChangeAspect="1"/>
          </p:cNvSpPr>
          <p:nvPr/>
        </p:nvSpPr>
        <p:spPr bwMode="auto">
          <a:xfrm>
            <a:off x="5761328" y="394402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9" name="48 - Ορθογώνιο"/>
          <p:cNvSpPr>
            <a:spLocks noChangeAspect="1"/>
          </p:cNvSpPr>
          <p:nvPr/>
        </p:nvSpPr>
        <p:spPr bwMode="auto">
          <a:xfrm>
            <a:off x="5447128" y="4118899"/>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742</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0" name="49 - Ορθογώνιο"/>
          <p:cNvSpPr>
            <a:spLocks noChangeAspect="1"/>
          </p:cNvSpPr>
          <p:nvPr/>
        </p:nvSpPr>
        <p:spPr bwMode="auto">
          <a:xfrm>
            <a:off x="5761328" y="411889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1" name="50 - Ορθογώνιο"/>
          <p:cNvSpPr>
            <a:spLocks noChangeAspect="1"/>
          </p:cNvSpPr>
          <p:nvPr/>
        </p:nvSpPr>
        <p:spPr bwMode="auto">
          <a:xfrm>
            <a:off x="5447128" y="42937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766</a:t>
            </a:r>
          </a:p>
        </p:txBody>
      </p:sp>
      <p:sp>
        <p:nvSpPr>
          <p:cNvPr id="52" name="51 - Ορθογώνιο"/>
          <p:cNvSpPr>
            <a:spLocks noChangeAspect="1"/>
          </p:cNvSpPr>
          <p:nvPr/>
        </p:nvSpPr>
        <p:spPr bwMode="auto">
          <a:xfrm>
            <a:off x="5761328" y="42937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3" name="52 - Ορθογώνιο"/>
          <p:cNvSpPr>
            <a:spLocks noChangeAspect="1"/>
          </p:cNvSpPr>
          <p:nvPr/>
        </p:nvSpPr>
        <p:spPr bwMode="auto">
          <a:xfrm>
            <a:off x="5447128" y="44686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773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4" name="53 - Ορθογώνιο"/>
          <p:cNvSpPr>
            <a:spLocks noChangeAspect="1"/>
          </p:cNvSpPr>
          <p:nvPr/>
        </p:nvSpPr>
        <p:spPr bwMode="auto">
          <a:xfrm>
            <a:off x="5761328" y="44686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55" name="54 - Ευθύγραμμο βέλος σύνδεσης"/>
          <p:cNvCxnSpPr>
            <a:stCxn id="45" idx="3"/>
          </p:cNvCxnSpPr>
          <p:nvPr/>
        </p:nvCxnSpPr>
        <p:spPr bwMode="auto">
          <a:xfrm>
            <a:off x="5895985" y="385891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6" name="55 - Ευθύγραμμο βέλος σύνδεσης"/>
          <p:cNvCxnSpPr/>
          <p:nvPr/>
        </p:nvCxnSpPr>
        <p:spPr bwMode="auto">
          <a:xfrm>
            <a:off x="5890464" y="403789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7" name="56 - Ευθύγραμμο βέλος σύνδεσης"/>
          <p:cNvCxnSpPr/>
          <p:nvPr/>
        </p:nvCxnSpPr>
        <p:spPr bwMode="auto">
          <a:xfrm>
            <a:off x="5895985" y="421277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1" name="60 - Γωνιακή σύνδεση"/>
          <p:cNvCxnSpPr>
            <a:stCxn id="14" idx="3"/>
            <a:endCxn id="28" idx="1"/>
          </p:cNvCxnSpPr>
          <p:nvPr/>
        </p:nvCxnSpPr>
        <p:spPr bwMode="auto">
          <a:xfrm flipV="1">
            <a:off x="4411257" y="1385172"/>
            <a:ext cx="1035871" cy="1295400"/>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63" name="62 - Γωνιακή σύνδεση"/>
          <p:cNvCxnSpPr>
            <a:stCxn id="18" idx="3"/>
            <a:endCxn id="43" idx="1"/>
          </p:cNvCxnSpPr>
          <p:nvPr/>
        </p:nvCxnSpPr>
        <p:spPr bwMode="auto">
          <a:xfrm>
            <a:off x="4411257" y="3030329"/>
            <a:ext cx="1035871" cy="828585"/>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68" name="67 - Ευθύγραμμο βέλος σύνδεσης"/>
          <p:cNvCxnSpPr/>
          <p:nvPr/>
        </p:nvCxnSpPr>
        <p:spPr bwMode="auto">
          <a:xfrm>
            <a:off x="5904328" y="439231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0" name="69 - Ευθύγραμμο βέλος σύνδεσης"/>
          <p:cNvCxnSpPr/>
          <p:nvPr/>
        </p:nvCxnSpPr>
        <p:spPr bwMode="auto">
          <a:xfrm>
            <a:off x="5904328" y="454471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8" name="57 - Ορθογώνιο"/>
          <p:cNvSpPr>
            <a:spLocks noChangeAspect="1"/>
          </p:cNvSpPr>
          <p:nvPr/>
        </p:nvSpPr>
        <p:spPr bwMode="auto">
          <a:xfrm>
            <a:off x="5447128" y="2549942"/>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373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9" name="58 - Ορθογώνιο"/>
          <p:cNvSpPr>
            <a:spLocks noChangeAspect="1"/>
          </p:cNvSpPr>
          <p:nvPr/>
        </p:nvSpPr>
        <p:spPr bwMode="auto">
          <a:xfrm>
            <a:off x="5761328" y="254994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0" name="59 - Ορθογώνιο"/>
          <p:cNvSpPr>
            <a:spLocks noChangeAspect="1"/>
          </p:cNvSpPr>
          <p:nvPr/>
        </p:nvSpPr>
        <p:spPr bwMode="auto">
          <a:xfrm>
            <a:off x="5447128" y="272482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513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2" name="61 - Ορθογώνιο"/>
          <p:cNvSpPr>
            <a:spLocks noChangeAspect="1"/>
          </p:cNvSpPr>
          <p:nvPr/>
        </p:nvSpPr>
        <p:spPr bwMode="auto">
          <a:xfrm>
            <a:off x="5761328" y="272482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5" name="64 - Ορθογώνιο"/>
          <p:cNvSpPr>
            <a:spLocks noChangeAspect="1"/>
          </p:cNvSpPr>
          <p:nvPr/>
        </p:nvSpPr>
        <p:spPr bwMode="auto">
          <a:xfrm>
            <a:off x="5447128" y="2899699"/>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524</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7" name="66 - Ορθογώνιο"/>
          <p:cNvSpPr>
            <a:spLocks noChangeAspect="1"/>
          </p:cNvSpPr>
          <p:nvPr/>
        </p:nvSpPr>
        <p:spPr bwMode="auto">
          <a:xfrm>
            <a:off x="5761328" y="289969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9" name="68 - Ορθογώνιο"/>
          <p:cNvSpPr>
            <a:spLocks noChangeAspect="1"/>
          </p:cNvSpPr>
          <p:nvPr/>
        </p:nvSpPr>
        <p:spPr bwMode="auto">
          <a:xfrm>
            <a:off x="5447128" y="30745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1" name="70 - Ορθογώνιο"/>
          <p:cNvSpPr>
            <a:spLocks noChangeAspect="1"/>
          </p:cNvSpPr>
          <p:nvPr/>
        </p:nvSpPr>
        <p:spPr bwMode="auto">
          <a:xfrm>
            <a:off x="5761328" y="30745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2" name="71 - Ορθογώνιο"/>
          <p:cNvSpPr>
            <a:spLocks noChangeAspect="1"/>
          </p:cNvSpPr>
          <p:nvPr/>
        </p:nvSpPr>
        <p:spPr bwMode="auto">
          <a:xfrm>
            <a:off x="5447128" y="32494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3" name="72 - Ορθογώνιο"/>
          <p:cNvSpPr>
            <a:spLocks noChangeAspect="1"/>
          </p:cNvSpPr>
          <p:nvPr/>
        </p:nvSpPr>
        <p:spPr bwMode="auto">
          <a:xfrm>
            <a:off x="5761328" y="32494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74" name="73 - Ευθύγραμμο βέλος σύνδεσης"/>
          <p:cNvCxnSpPr>
            <a:stCxn id="59" idx="3"/>
          </p:cNvCxnSpPr>
          <p:nvPr/>
        </p:nvCxnSpPr>
        <p:spPr bwMode="auto">
          <a:xfrm>
            <a:off x="5895985" y="263971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5" name="74 - Ευθύγραμμο βέλος σύνδεσης"/>
          <p:cNvCxnSpPr/>
          <p:nvPr/>
        </p:nvCxnSpPr>
        <p:spPr bwMode="auto">
          <a:xfrm>
            <a:off x="5890464" y="281869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6" name="75 - Ευθύγραμμο βέλος σύνδεσης"/>
          <p:cNvCxnSpPr/>
          <p:nvPr/>
        </p:nvCxnSpPr>
        <p:spPr bwMode="auto">
          <a:xfrm>
            <a:off x="5895985" y="299357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0" name="79 - Γωνιακή σύνδεση"/>
          <p:cNvCxnSpPr>
            <a:stCxn id="16" idx="3"/>
            <a:endCxn id="58" idx="1"/>
          </p:cNvCxnSpPr>
          <p:nvPr/>
        </p:nvCxnSpPr>
        <p:spPr bwMode="auto">
          <a:xfrm flipV="1">
            <a:off x="4411257" y="2639714"/>
            <a:ext cx="1035871" cy="215736"/>
          </a:xfrm>
          <a:prstGeom prst="bentConnector3">
            <a:avLst>
              <a:gd name="adj1" fmla="val 66656"/>
            </a:avLst>
          </a:prstGeom>
          <a:solidFill>
            <a:schemeClr val="accent1"/>
          </a:solidFill>
          <a:ln w="9525" cap="flat" cmpd="sng" algn="ctr">
            <a:solidFill>
              <a:schemeClr val="tx1"/>
            </a:solidFill>
            <a:prstDash val="solid"/>
            <a:round/>
            <a:headEnd type="none" w="med" len="med"/>
            <a:tailEnd type="arrow"/>
          </a:ln>
          <a:effectLst/>
        </p:spPr>
      </p:cxnSp>
      <p:sp>
        <p:nvSpPr>
          <p:cNvPr id="84" name="83 - TextBox"/>
          <p:cNvSpPr txBox="1"/>
          <p:nvPr/>
        </p:nvSpPr>
        <p:spPr>
          <a:xfrm>
            <a:off x="762000" y="1981200"/>
            <a:ext cx="533400" cy="4708981"/>
          </a:xfrm>
          <a:prstGeom prst="rect">
            <a:avLst/>
          </a:prstGeom>
          <a:noFill/>
        </p:spPr>
        <p:txBody>
          <a:bodyPr wrap="square" rtlCol="0">
            <a:spAutoFit/>
          </a:bodyPr>
          <a:lstStyle/>
          <a:p>
            <a:r>
              <a:rPr lang="el-GR" sz="1200" dirty="0" smtClean="0">
                <a:latin typeface="Courier New" pitchFamily="49" charset="0"/>
                <a:cs typeface="Courier New" pitchFamily="49" charset="0"/>
              </a:rPr>
              <a:t>706</a:t>
            </a:r>
          </a:p>
          <a:p>
            <a:r>
              <a:rPr lang="el-GR" sz="1200" dirty="0" smtClean="0">
                <a:latin typeface="Courier New" pitchFamily="49" charset="0"/>
                <a:cs typeface="Courier New" pitchFamily="49" charset="0"/>
              </a:rPr>
              <a:t>176</a:t>
            </a:r>
            <a:endParaRPr lang="en-US" sz="1200" dirty="0" smtClean="0">
              <a:latin typeface="Courier New" pitchFamily="49" charset="0"/>
              <a:cs typeface="Courier New" pitchFamily="49" charset="0"/>
            </a:endParaRPr>
          </a:p>
          <a:p>
            <a:r>
              <a:rPr lang="en-US" sz="1200" dirty="0" smtClean="0">
                <a:latin typeface="Courier New" pitchFamily="49" charset="0"/>
                <a:cs typeface="Courier New" pitchFamily="49" charset="0"/>
              </a:rPr>
              <a:t>601</a:t>
            </a:r>
          </a:p>
          <a:p>
            <a:r>
              <a:rPr lang="en-US" sz="1200" dirty="0" smtClean="0">
                <a:latin typeface="Courier New" pitchFamily="49" charset="0"/>
                <a:cs typeface="Courier New" pitchFamily="49" charset="0"/>
              </a:rPr>
              <a:t>153</a:t>
            </a:r>
          </a:p>
          <a:p>
            <a:r>
              <a:rPr lang="en-US" sz="1200" dirty="0" smtClean="0">
                <a:latin typeface="Courier New" pitchFamily="49" charset="0"/>
                <a:cs typeface="Courier New" pitchFamily="49" charset="0"/>
              </a:rPr>
              <a:t>513</a:t>
            </a:r>
          </a:p>
          <a:p>
            <a:r>
              <a:rPr lang="en-US" sz="1200" dirty="0" smtClean="0">
                <a:latin typeface="Courier New" pitchFamily="49" charset="0"/>
                <a:cs typeface="Courier New" pitchFamily="49" charset="0"/>
              </a:rPr>
              <a:t>773</a:t>
            </a:r>
          </a:p>
          <a:p>
            <a:r>
              <a:rPr lang="en-US" sz="1200" dirty="0" smtClean="0">
                <a:latin typeface="Courier New" pitchFamily="49" charset="0"/>
                <a:cs typeface="Courier New" pitchFamily="49" charset="0"/>
              </a:rPr>
              <a:t>742</a:t>
            </a:r>
          </a:p>
          <a:p>
            <a:r>
              <a:rPr lang="en-US" sz="1200" dirty="0" smtClean="0">
                <a:latin typeface="Courier New" pitchFamily="49" charset="0"/>
                <a:cs typeface="Courier New" pitchFamily="49" charset="0"/>
              </a:rPr>
              <a:t>373</a:t>
            </a:r>
          </a:p>
          <a:p>
            <a:r>
              <a:rPr lang="en-US" sz="1200" dirty="0" smtClean="0">
                <a:latin typeface="Courier New" pitchFamily="49" charset="0"/>
                <a:cs typeface="Courier New" pitchFamily="49" charset="0"/>
              </a:rPr>
              <a:t>524</a:t>
            </a:r>
          </a:p>
          <a:p>
            <a:r>
              <a:rPr lang="en-US" sz="1200" dirty="0" smtClean="0">
                <a:latin typeface="Courier New" pitchFamily="49" charset="0"/>
                <a:cs typeface="Courier New" pitchFamily="49" charset="0"/>
              </a:rPr>
              <a:t>766</a:t>
            </a:r>
          </a:p>
          <a:p>
            <a:r>
              <a:rPr lang="en-US" sz="1200" dirty="0" smtClean="0">
                <a:latin typeface="Courier New" pitchFamily="49" charset="0"/>
                <a:cs typeface="Courier New" pitchFamily="49" charset="0"/>
              </a:rPr>
              <a:t>275</a:t>
            </a:r>
          </a:p>
          <a:p>
            <a:r>
              <a:rPr lang="en-US" sz="1200" dirty="0" smtClean="0">
                <a:latin typeface="Courier New" pitchFamily="49" charset="0"/>
                <a:cs typeface="Courier New" pitchFamily="49" charset="0"/>
              </a:rPr>
              <a:t>737</a:t>
            </a:r>
          </a:p>
          <a:p>
            <a:r>
              <a:rPr lang="en-US" sz="1200" dirty="0" smtClean="0">
                <a:latin typeface="Courier New" pitchFamily="49" charset="0"/>
                <a:cs typeface="Courier New" pitchFamily="49" charset="0"/>
              </a:rPr>
              <a:t>574</a:t>
            </a:r>
          </a:p>
          <a:p>
            <a:r>
              <a:rPr lang="en-US" sz="1200" dirty="0" smtClean="0">
                <a:latin typeface="Courier New" pitchFamily="49" charset="0"/>
                <a:cs typeface="Courier New" pitchFamily="49" charset="0"/>
              </a:rPr>
              <a:t>434</a:t>
            </a:r>
          </a:p>
          <a:p>
            <a:r>
              <a:rPr lang="en-US" sz="1200" dirty="0" smtClean="0">
                <a:latin typeface="Courier New" pitchFamily="49" charset="0"/>
                <a:cs typeface="Courier New" pitchFamily="49" charset="0"/>
              </a:rPr>
              <a:t>641</a:t>
            </a:r>
          </a:p>
          <a:p>
            <a:r>
              <a:rPr lang="en-US" sz="1200" dirty="0" smtClean="0">
                <a:latin typeface="Courier New" pitchFamily="49" charset="0"/>
                <a:cs typeface="Courier New" pitchFamily="49" charset="0"/>
              </a:rPr>
              <a:t>207</a:t>
            </a:r>
          </a:p>
          <a:p>
            <a:r>
              <a:rPr lang="en-US" sz="1200" dirty="0" smtClean="0">
                <a:latin typeface="Courier New" pitchFamily="49" charset="0"/>
                <a:cs typeface="Courier New" pitchFamily="49" charset="0"/>
              </a:rPr>
              <a:t>001</a:t>
            </a:r>
          </a:p>
          <a:p>
            <a:r>
              <a:rPr lang="en-US" sz="1200" dirty="0" smtClean="0">
                <a:latin typeface="Courier New" pitchFamily="49" charset="0"/>
                <a:cs typeface="Courier New" pitchFamily="49" charset="0"/>
              </a:rPr>
              <a:t>277</a:t>
            </a:r>
          </a:p>
          <a:p>
            <a:r>
              <a:rPr lang="en-US" sz="1200" dirty="0" smtClean="0">
                <a:latin typeface="Courier New" pitchFamily="49" charset="0"/>
                <a:cs typeface="Courier New" pitchFamily="49" charset="0"/>
              </a:rPr>
              <a:t>061</a:t>
            </a:r>
          </a:p>
          <a:p>
            <a:r>
              <a:rPr lang="en-US" sz="1200" dirty="0" smtClean="0">
                <a:latin typeface="Courier New" pitchFamily="49" charset="0"/>
                <a:cs typeface="Courier New" pitchFamily="49" charset="0"/>
              </a:rPr>
              <a:t>736</a:t>
            </a:r>
          </a:p>
          <a:p>
            <a:r>
              <a:rPr lang="en-US" sz="1200" dirty="0" smtClean="0">
                <a:latin typeface="Courier New" pitchFamily="49" charset="0"/>
                <a:cs typeface="Courier New" pitchFamily="49" charset="0"/>
              </a:rPr>
              <a:t>526</a:t>
            </a:r>
          </a:p>
          <a:p>
            <a:r>
              <a:rPr lang="en-US" sz="1200" dirty="0" smtClean="0">
                <a:latin typeface="Courier New" pitchFamily="49" charset="0"/>
                <a:cs typeface="Courier New" pitchFamily="49" charset="0"/>
              </a:rPr>
              <a:t>562</a:t>
            </a:r>
          </a:p>
          <a:p>
            <a:r>
              <a:rPr lang="en-US" sz="1200" dirty="0" smtClean="0">
                <a:latin typeface="Courier New" pitchFamily="49" charset="0"/>
                <a:cs typeface="Courier New" pitchFamily="49" charset="0"/>
              </a:rPr>
              <a:t>017</a:t>
            </a:r>
          </a:p>
          <a:p>
            <a:r>
              <a:rPr lang="en-US" sz="1200" dirty="0" smtClean="0">
                <a:latin typeface="Courier New" pitchFamily="49" charset="0"/>
                <a:cs typeface="Courier New" pitchFamily="49" charset="0"/>
              </a:rPr>
              <a:t>107</a:t>
            </a:r>
          </a:p>
          <a:p>
            <a:r>
              <a:rPr lang="en-US" sz="1200" dirty="0" smtClean="0">
                <a:latin typeface="Courier New" pitchFamily="49" charset="0"/>
                <a:cs typeface="Courier New" pitchFamily="49" charset="0"/>
              </a:rPr>
              <a:t>147</a:t>
            </a:r>
            <a:endParaRPr lang="el-GR" sz="1200" dirty="0" smtClean="0">
              <a:latin typeface="Courier New" pitchFamily="49" charset="0"/>
              <a:cs typeface="Courier New" pitchFamily="49" charset="0"/>
            </a:endParaRPr>
          </a:p>
        </p:txBody>
      </p:sp>
      <p:sp>
        <p:nvSpPr>
          <p:cNvPr id="85" name="84 - TextBox"/>
          <p:cNvSpPr txBox="1"/>
          <p:nvPr/>
        </p:nvSpPr>
        <p:spPr>
          <a:xfrm>
            <a:off x="645863" y="1676400"/>
            <a:ext cx="649537" cy="276999"/>
          </a:xfrm>
          <a:prstGeom prst="rect">
            <a:avLst/>
          </a:prstGeom>
          <a:noFill/>
        </p:spPr>
        <p:txBody>
          <a:bodyPr wrap="none" rtlCol="0">
            <a:spAutoFit/>
          </a:bodyPr>
          <a:lstStyle/>
          <a:p>
            <a:r>
              <a:rPr lang="el-GR" sz="1200" dirty="0" smtClean="0"/>
              <a:t>κλειδιά</a:t>
            </a:r>
            <a:endParaRPr lang="el-GR" sz="1200" dirty="0"/>
          </a:p>
        </p:txBody>
      </p:sp>
      <p:sp>
        <p:nvSpPr>
          <p:cNvPr id="86" name="85 - Δεξιό βέλος"/>
          <p:cNvSpPr/>
          <p:nvPr/>
        </p:nvSpPr>
        <p:spPr bwMode="auto">
          <a:xfrm>
            <a:off x="609600" y="3886200"/>
            <a:ext cx="228600" cy="152400"/>
          </a:xfrm>
          <a:prstGeom prst="rightArrow">
            <a:avLst/>
          </a:prstGeom>
          <a:solidFill>
            <a:srgbClr val="FFC000">
              <a:alpha val="31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64" name="63 - TextBox"/>
          <p:cNvSpPr txBox="1"/>
          <p:nvPr/>
        </p:nvSpPr>
        <p:spPr>
          <a:xfrm>
            <a:off x="1680437" y="1154668"/>
            <a:ext cx="3272563" cy="369332"/>
          </a:xfrm>
          <a:prstGeom prst="rect">
            <a:avLst/>
          </a:prstGeom>
          <a:noFill/>
        </p:spPr>
        <p:txBody>
          <a:bodyPr wrap="none" rtlCol="0">
            <a:spAutoFit/>
          </a:bodyPr>
          <a:lstStyle/>
          <a:p>
            <a:r>
              <a:rPr lang="el-GR" dirty="0" smtClean="0"/>
              <a:t>Ακολουθία εισαγωγών με </a:t>
            </a:r>
            <a:r>
              <a:rPr lang="en-US" dirty="0" smtClean="0"/>
              <a:t>m=5</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p>
        </p:txBody>
      </p:sp>
      <p:sp>
        <p:nvSpPr>
          <p:cNvPr id="7174" name="Text Box 32"/>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useBgFill="1">
        <p:nvSpPr>
          <p:cNvPr id="7197" name="2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9" name="8 - TextBox"/>
          <p:cNvSpPr txBox="1"/>
          <p:nvPr/>
        </p:nvSpPr>
        <p:spPr>
          <a:xfrm>
            <a:off x="375185" y="1143000"/>
            <a:ext cx="1225015" cy="369332"/>
          </a:xfrm>
          <a:prstGeom prst="rect">
            <a:avLst/>
          </a:prstGeom>
          <a:noFill/>
        </p:spPr>
        <p:txBody>
          <a:bodyPr wrap="none" rtlCol="0">
            <a:spAutoFit/>
          </a:bodyPr>
          <a:lstStyle/>
          <a:p>
            <a:r>
              <a:rPr lang="en-US" b="1" dirty="0" smtClean="0"/>
              <a:t>B-</a:t>
            </a:r>
            <a:r>
              <a:rPr lang="el-GR" b="1" dirty="0" smtClean="0"/>
              <a:t>δένδρα</a:t>
            </a:r>
            <a:endParaRPr lang="el-GR" b="1" dirty="0"/>
          </a:p>
        </p:txBody>
      </p:sp>
      <p:sp>
        <p:nvSpPr>
          <p:cNvPr id="13" name="12 - Ορθογώνιο"/>
          <p:cNvSpPr>
            <a:spLocks noChangeAspect="1"/>
          </p:cNvSpPr>
          <p:nvPr/>
        </p:nvSpPr>
        <p:spPr bwMode="auto">
          <a:xfrm>
            <a:off x="3962400" y="259080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000</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 name="13 - Ορθογώνιο"/>
          <p:cNvSpPr>
            <a:spLocks noChangeAspect="1"/>
          </p:cNvSpPr>
          <p:nvPr/>
        </p:nvSpPr>
        <p:spPr bwMode="auto">
          <a:xfrm>
            <a:off x="4276600" y="25908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 name="14 - Ορθογώνιο"/>
          <p:cNvSpPr>
            <a:spLocks noChangeAspect="1"/>
          </p:cNvSpPr>
          <p:nvPr/>
        </p:nvSpPr>
        <p:spPr bwMode="auto">
          <a:xfrm>
            <a:off x="3962400" y="27656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373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6" name="15 - Ορθογώνιο"/>
          <p:cNvSpPr>
            <a:spLocks noChangeAspect="1"/>
          </p:cNvSpPr>
          <p:nvPr/>
        </p:nvSpPr>
        <p:spPr bwMode="auto">
          <a:xfrm>
            <a:off x="4276600" y="27656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7" name="16 - Ορθογώνιο"/>
          <p:cNvSpPr>
            <a:spLocks noChangeAspect="1"/>
          </p:cNvSpPr>
          <p:nvPr/>
        </p:nvSpPr>
        <p:spPr bwMode="auto">
          <a:xfrm>
            <a:off x="3962400" y="29405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601</a:t>
            </a:r>
          </a:p>
        </p:txBody>
      </p:sp>
      <p:sp>
        <p:nvSpPr>
          <p:cNvPr id="18" name="17 - Ορθογώνιο"/>
          <p:cNvSpPr>
            <a:spLocks noChangeAspect="1"/>
          </p:cNvSpPr>
          <p:nvPr/>
        </p:nvSpPr>
        <p:spPr bwMode="auto">
          <a:xfrm>
            <a:off x="4276600" y="29405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9" name="18 - Ορθογώνιο"/>
          <p:cNvSpPr>
            <a:spLocks noChangeAspect="1"/>
          </p:cNvSpPr>
          <p:nvPr/>
        </p:nvSpPr>
        <p:spPr bwMode="auto">
          <a:xfrm>
            <a:off x="3962400" y="31154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742</a:t>
            </a:r>
          </a:p>
        </p:txBody>
      </p:sp>
      <p:sp>
        <p:nvSpPr>
          <p:cNvPr id="20" name="19 - Ορθογώνιο"/>
          <p:cNvSpPr>
            <a:spLocks noChangeAspect="1"/>
          </p:cNvSpPr>
          <p:nvPr/>
        </p:nvSpPr>
        <p:spPr bwMode="auto">
          <a:xfrm>
            <a:off x="4276600" y="31154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1" name="20 - Ορθογώνιο"/>
          <p:cNvSpPr>
            <a:spLocks noChangeAspect="1"/>
          </p:cNvSpPr>
          <p:nvPr/>
        </p:nvSpPr>
        <p:spPr bwMode="auto">
          <a:xfrm>
            <a:off x="3962400" y="3290315"/>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2" name="21 - Ορθογώνιο"/>
          <p:cNvSpPr>
            <a:spLocks noChangeAspect="1"/>
          </p:cNvSpPr>
          <p:nvPr/>
        </p:nvSpPr>
        <p:spPr bwMode="auto">
          <a:xfrm>
            <a:off x="4276600" y="32903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8" name="27 - Ορθογώνιο"/>
          <p:cNvSpPr>
            <a:spLocks noChangeAspect="1"/>
          </p:cNvSpPr>
          <p:nvPr/>
        </p:nvSpPr>
        <p:spPr bwMode="auto">
          <a:xfrm>
            <a:off x="5447128" y="797342"/>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153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9" name="28 - Ορθογώνιο"/>
          <p:cNvSpPr>
            <a:spLocks noChangeAspect="1"/>
          </p:cNvSpPr>
          <p:nvPr/>
        </p:nvSpPr>
        <p:spPr bwMode="auto">
          <a:xfrm>
            <a:off x="5761328" y="79734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0" name="29 - Ορθογώνιο"/>
          <p:cNvSpPr>
            <a:spLocks noChangeAspect="1"/>
          </p:cNvSpPr>
          <p:nvPr/>
        </p:nvSpPr>
        <p:spPr bwMode="auto">
          <a:xfrm>
            <a:off x="5447128" y="97222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176</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1" name="30 - Ορθογώνιο"/>
          <p:cNvSpPr>
            <a:spLocks noChangeAspect="1"/>
          </p:cNvSpPr>
          <p:nvPr/>
        </p:nvSpPr>
        <p:spPr bwMode="auto">
          <a:xfrm>
            <a:off x="5761328" y="97222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2" name="31 - Ορθογώνιο"/>
          <p:cNvSpPr>
            <a:spLocks noChangeAspect="1"/>
          </p:cNvSpPr>
          <p:nvPr/>
        </p:nvSpPr>
        <p:spPr bwMode="auto">
          <a:xfrm>
            <a:off x="5447128" y="1147099"/>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275</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3" name="32 - Ορθογώνιο"/>
          <p:cNvSpPr>
            <a:spLocks noChangeAspect="1"/>
          </p:cNvSpPr>
          <p:nvPr/>
        </p:nvSpPr>
        <p:spPr bwMode="auto">
          <a:xfrm>
            <a:off x="5761328" y="114709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4" name="33 - Ορθογώνιο"/>
          <p:cNvSpPr>
            <a:spLocks noChangeAspect="1"/>
          </p:cNvSpPr>
          <p:nvPr/>
        </p:nvSpPr>
        <p:spPr bwMode="auto">
          <a:xfrm>
            <a:off x="5447128" y="13219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35" name="34 - Ορθογώνιο"/>
          <p:cNvSpPr>
            <a:spLocks noChangeAspect="1"/>
          </p:cNvSpPr>
          <p:nvPr/>
        </p:nvSpPr>
        <p:spPr bwMode="auto">
          <a:xfrm>
            <a:off x="5761328" y="13219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6" name="35 - Ορθογώνιο"/>
          <p:cNvSpPr>
            <a:spLocks noChangeAspect="1"/>
          </p:cNvSpPr>
          <p:nvPr/>
        </p:nvSpPr>
        <p:spPr bwMode="auto">
          <a:xfrm>
            <a:off x="5447128" y="14968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7" name="36 - Ορθογώνιο"/>
          <p:cNvSpPr>
            <a:spLocks noChangeAspect="1"/>
          </p:cNvSpPr>
          <p:nvPr/>
        </p:nvSpPr>
        <p:spPr bwMode="auto">
          <a:xfrm>
            <a:off x="5761328" y="14968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38" name="37 - Ευθύγραμμο βέλος σύνδεσης"/>
          <p:cNvCxnSpPr>
            <a:stCxn id="29" idx="3"/>
          </p:cNvCxnSpPr>
          <p:nvPr/>
        </p:nvCxnSpPr>
        <p:spPr bwMode="auto">
          <a:xfrm>
            <a:off x="5895985" y="88711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9" name="38 - Ευθύγραμμο βέλος σύνδεσης"/>
          <p:cNvCxnSpPr/>
          <p:nvPr/>
        </p:nvCxnSpPr>
        <p:spPr bwMode="auto">
          <a:xfrm>
            <a:off x="5890464" y="106609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39 - Ευθύγραμμο βέλος σύνδεσης"/>
          <p:cNvCxnSpPr/>
          <p:nvPr/>
        </p:nvCxnSpPr>
        <p:spPr bwMode="auto">
          <a:xfrm>
            <a:off x="5895985" y="124097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3" name="42 - Ορθογώνιο"/>
          <p:cNvSpPr>
            <a:spLocks noChangeAspect="1"/>
          </p:cNvSpPr>
          <p:nvPr/>
        </p:nvSpPr>
        <p:spPr bwMode="auto">
          <a:xfrm>
            <a:off x="5447128" y="320040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601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5" name="44 - Ορθογώνιο"/>
          <p:cNvSpPr>
            <a:spLocks noChangeAspect="1"/>
          </p:cNvSpPr>
          <p:nvPr/>
        </p:nvSpPr>
        <p:spPr bwMode="auto">
          <a:xfrm>
            <a:off x="5761328" y="32004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7" name="46 - Ορθογώνιο"/>
          <p:cNvSpPr>
            <a:spLocks noChangeAspect="1"/>
          </p:cNvSpPr>
          <p:nvPr/>
        </p:nvSpPr>
        <p:spPr bwMode="auto">
          <a:xfrm>
            <a:off x="5447128" y="33752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706</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8" name="47 - Ορθογώνιο"/>
          <p:cNvSpPr>
            <a:spLocks noChangeAspect="1"/>
          </p:cNvSpPr>
          <p:nvPr/>
        </p:nvSpPr>
        <p:spPr bwMode="auto">
          <a:xfrm>
            <a:off x="5761328" y="33752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9" name="48 - Ορθογώνιο"/>
          <p:cNvSpPr>
            <a:spLocks noChangeAspect="1"/>
          </p:cNvSpPr>
          <p:nvPr/>
        </p:nvSpPr>
        <p:spPr bwMode="auto">
          <a:xfrm>
            <a:off x="5447128" y="35501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737</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0" name="49 - Ορθογώνιο"/>
          <p:cNvSpPr>
            <a:spLocks noChangeAspect="1"/>
          </p:cNvSpPr>
          <p:nvPr/>
        </p:nvSpPr>
        <p:spPr bwMode="auto">
          <a:xfrm>
            <a:off x="5761328" y="35501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1" name="50 - Ορθογώνιο"/>
          <p:cNvSpPr>
            <a:spLocks noChangeAspect="1"/>
          </p:cNvSpPr>
          <p:nvPr/>
        </p:nvSpPr>
        <p:spPr bwMode="auto">
          <a:xfrm>
            <a:off x="5447128" y="37250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2" name="51 - Ορθογώνιο"/>
          <p:cNvSpPr>
            <a:spLocks noChangeAspect="1"/>
          </p:cNvSpPr>
          <p:nvPr/>
        </p:nvSpPr>
        <p:spPr bwMode="auto">
          <a:xfrm>
            <a:off x="5761328" y="37250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3" name="52 - Ορθογώνιο"/>
          <p:cNvSpPr>
            <a:spLocks noChangeAspect="1"/>
          </p:cNvSpPr>
          <p:nvPr/>
        </p:nvSpPr>
        <p:spPr bwMode="auto">
          <a:xfrm>
            <a:off x="5447128" y="3899915"/>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4" name="53 - Ορθογώνιο"/>
          <p:cNvSpPr>
            <a:spLocks noChangeAspect="1"/>
          </p:cNvSpPr>
          <p:nvPr/>
        </p:nvSpPr>
        <p:spPr bwMode="auto">
          <a:xfrm>
            <a:off x="5761328" y="38999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56" name="55 - Ευθύγραμμο βέλος σύνδεσης"/>
          <p:cNvCxnSpPr/>
          <p:nvPr/>
        </p:nvCxnSpPr>
        <p:spPr bwMode="auto">
          <a:xfrm>
            <a:off x="5890464" y="346915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7" name="56 - Ευθύγραμμο βέλος σύνδεσης"/>
          <p:cNvCxnSpPr/>
          <p:nvPr/>
        </p:nvCxnSpPr>
        <p:spPr bwMode="auto">
          <a:xfrm>
            <a:off x="5895985" y="364403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1" name="60 - Γωνιακή σύνδεση"/>
          <p:cNvCxnSpPr>
            <a:stCxn id="14" idx="3"/>
            <a:endCxn id="28" idx="1"/>
          </p:cNvCxnSpPr>
          <p:nvPr/>
        </p:nvCxnSpPr>
        <p:spPr bwMode="auto">
          <a:xfrm flipV="1">
            <a:off x="4411257" y="887114"/>
            <a:ext cx="1035871" cy="1793458"/>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63" name="62 - Γωνιακή σύνδεση"/>
          <p:cNvCxnSpPr>
            <a:stCxn id="18" idx="3"/>
            <a:endCxn id="43" idx="1"/>
          </p:cNvCxnSpPr>
          <p:nvPr/>
        </p:nvCxnSpPr>
        <p:spPr bwMode="auto">
          <a:xfrm>
            <a:off x="4411257" y="3030329"/>
            <a:ext cx="1035871" cy="259843"/>
          </a:xfrm>
          <a:prstGeom prst="bentConnector3">
            <a:avLst>
              <a:gd name="adj1" fmla="val 73318"/>
            </a:avLst>
          </a:prstGeom>
          <a:solidFill>
            <a:schemeClr val="accent1"/>
          </a:solidFill>
          <a:ln w="9525" cap="flat" cmpd="sng" algn="ctr">
            <a:solidFill>
              <a:schemeClr val="tx1"/>
            </a:solidFill>
            <a:prstDash val="solid"/>
            <a:round/>
            <a:headEnd type="none" w="med" len="med"/>
            <a:tailEnd type="arrow"/>
          </a:ln>
          <a:effectLst/>
        </p:spPr>
      </p:cxnSp>
      <p:sp>
        <p:nvSpPr>
          <p:cNvPr id="58" name="57 - Ορθογώνιο"/>
          <p:cNvSpPr>
            <a:spLocks noChangeAspect="1"/>
          </p:cNvSpPr>
          <p:nvPr/>
        </p:nvSpPr>
        <p:spPr bwMode="auto">
          <a:xfrm>
            <a:off x="5447128" y="1940342"/>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373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9" name="58 - Ορθογώνιο"/>
          <p:cNvSpPr>
            <a:spLocks noChangeAspect="1"/>
          </p:cNvSpPr>
          <p:nvPr/>
        </p:nvSpPr>
        <p:spPr bwMode="auto">
          <a:xfrm>
            <a:off x="5761328" y="194034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0" name="59 - Ορθογώνιο"/>
          <p:cNvSpPr>
            <a:spLocks noChangeAspect="1"/>
          </p:cNvSpPr>
          <p:nvPr/>
        </p:nvSpPr>
        <p:spPr bwMode="auto">
          <a:xfrm>
            <a:off x="5447128" y="211522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513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2" name="61 - Ορθογώνιο"/>
          <p:cNvSpPr>
            <a:spLocks noChangeAspect="1"/>
          </p:cNvSpPr>
          <p:nvPr/>
        </p:nvSpPr>
        <p:spPr bwMode="auto">
          <a:xfrm>
            <a:off x="5761328" y="211522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5" name="64 - Ορθογώνιο"/>
          <p:cNvSpPr>
            <a:spLocks noChangeAspect="1"/>
          </p:cNvSpPr>
          <p:nvPr/>
        </p:nvSpPr>
        <p:spPr bwMode="auto">
          <a:xfrm>
            <a:off x="5447128" y="2290099"/>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524</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7" name="66 - Ορθογώνιο"/>
          <p:cNvSpPr>
            <a:spLocks noChangeAspect="1"/>
          </p:cNvSpPr>
          <p:nvPr/>
        </p:nvSpPr>
        <p:spPr bwMode="auto">
          <a:xfrm>
            <a:off x="5761328" y="229009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9" name="68 - Ορθογώνιο"/>
          <p:cNvSpPr>
            <a:spLocks noChangeAspect="1"/>
          </p:cNvSpPr>
          <p:nvPr/>
        </p:nvSpPr>
        <p:spPr bwMode="auto">
          <a:xfrm>
            <a:off x="5447128" y="24649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1" name="70 - Ορθογώνιο"/>
          <p:cNvSpPr>
            <a:spLocks noChangeAspect="1"/>
          </p:cNvSpPr>
          <p:nvPr/>
        </p:nvSpPr>
        <p:spPr bwMode="auto">
          <a:xfrm>
            <a:off x="5761328" y="24649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2" name="71 - Ορθογώνιο"/>
          <p:cNvSpPr>
            <a:spLocks noChangeAspect="1"/>
          </p:cNvSpPr>
          <p:nvPr/>
        </p:nvSpPr>
        <p:spPr bwMode="auto">
          <a:xfrm>
            <a:off x="5447128" y="26398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3" name="72 - Ορθογώνιο"/>
          <p:cNvSpPr>
            <a:spLocks noChangeAspect="1"/>
          </p:cNvSpPr>
          <p:nvPr/>
        </p:nvSpPr>
        <p:spPr bwMode="auto">
          <a:xfrm>
            <a:off x="5761328" y="26398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74" name="73 - Ευθύγραμμο βέλος σύνδεσης"/>
          <p:cNvCxnSpPr>
            <a:stCxn id="59" idx="3"/>
          </p:cNvCxnSpPr>
          <p:nvPr/>
        </p:nvCxnSpPr>
        <p:spPr bwMode="auto">
          <a:xfrm>
            <a:off x="5895985" y="203011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5" name="74 - Ευθύγραμμο βέλος σύνδεσης"/>
          <p:cNvCxnSpPr/>
          <p:nvPr/>
        </p:nvCxnSpPr>
        <p:spPr bwMode="auto">
          <a:xfrm>
            <a:off x="5890464" y="220909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6" name="75 - Ευθύγραμμο βέλος σύνδεσης"/>
          <p:cNvCxnSpPr/>
          <p:nvPr/>
        </p:nvCxnSpPr>
        <p:spPr bwMode="auto">
          <a:xfrm>
            <a:off x="5895985" y="238397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0" name="79 - Γωνιακή σύνδεση"/>
          <p:cNvCxnSpPr>
            <a:stCxn id="16" idx="3"/>
            <a:endCxn id="58" idx="1"/>
          </p:cNvCxnSpPr>
          <p:nvPr/>
        </p:nvCxnSpPr>
        <p:spPr bwMode="auto">
          <a:xfrm flipV="1">
            <a:off x="4411257" y="2030114"/>
            <a:ext cx="1035871" cy="825336"/>
          </a:xfrm>
          <a:prstGeom prst="bentConnector3">
            <a:avLst>
              <a:gd name="adj1" fmla="val 74150"/>
            </a:avLst>
          </a:prstGeom>
          <a:solidFill>
            <a:schemeClr val="accent1"/>
          </a:solidFill>
          <a:ln w="9525" cap="flat" cmpd="sng" algn="ctr">
            <a:solidFill>
              <a:schemeClr val="tx1"/>
            </a:solidFill>
            <a:prstDash val="solid"/>
            <a:round/>
            <a:headEnd type="none" w="med" len="med"/>
            <a:tailEnd type="arrow"/>
          </a:ln>
          <a:effectLst/>
        </p:spPr>
      </p:cxnSp>
      <p:sp>
        <p:nvSpPr>
          <p:cNvPr id="66" name="65 - Ορθογώνιο"/>
          <p:cNvSpPr>
            <a:spLocks noChangeAspect="1"/>
          </p:cNvSpPr>
          <p:nvPr/>
        </p:nvSpPr>
        <p:spPr bwMode="auto">
          <a:xfrm>
            <a:off x="5447128" y="434340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742</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7" name="76 - Ορθογώνιο"/>
          <p:cNvSpPr>
            <a:spLocks noChangeAspect="1"/>
          </p:cNvSpPr>
          <p:nvPr/>
        </p:nvSpPr>
        <p:spPr bwMode="auto">
          <a:xfrm>
            <a:off x="5761328" y="43434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8" name="77 - Ορθογώνιο"/>
          <p:cNvSpPr>
            <a:spLocks noChangeAspect="1"/>
          </p:cNvSpPr>
          <p:nvPr/>
        </p:nvSpPr>
        <p:spPr bwMode="auto">
          <a:xfrm>
            <a:off x="5447128" y="45182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766</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9" name="78 - Ορθογώνιο"/>
          <p:cNvSpPr>
            <a:spLocks noChangeAspect="1"/>
          </p:cNvSpPr>
          <p:nvPr/>
        </p:nvSpPr>
        <p:spPr bwMode="auto">
          <a:xfrm>
            <a:off x="5761328" y="45182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1" name="80 - Ορθογώνιο"/>
          <p:cNvSpPr>
            <a:spLocks noChangeAspect="1"/>
          </p:cNvSpPr>
          <p:nvPr/>
        </p:nvSpPr>
        <p:spPr bwMode="auto">
          <a:xfrm>
            <a:off x="5447128" y="46931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773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2" name="81 - Ορθογώνιο"/>
          <p:cNvSpPr>
            <a:spLocks noChangeAspect="1"/>
          </p:cNvSpPr>
          <p:nvPr/>
        </p:nvSpPr>
        <p:spPr bwMode="auto">
          <a:xfrm>
            <a:off x="5761328" y="46931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3" name="82 - Ορθογώνιο"/>
          <p:cNvSpPr>
            <a:spLocks noChangeAspect="1"/>
          </p:cNvSpPr>
          <p:nvPr/>
        </p:nvSpPr>
        <p:spPr bwMode="auto">
          <a:xfrm>
            <a:off x="5447128" y="48680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4" name="83 - Ορθογώνιο"/>
          <p:cNvSpPr>
            <a:spLocks noChangeAspect="1"/>
          </p:cNvSpPr>
          <p:nvPr/>
        </p:nvSpPr>
        <p:spPr bwMode="auto">
          <a:xfrm>
            <a:off x="5761328" y="48680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5" name="84 - Ορθογώνιο"/>
          <p:cNvSpPr>
            <a:spLocks noChangeAspect="1"/>
          </p:cNvSpPr>
          <p:nvPr/>
        </p:nvSpPr>
        <p:spPr bwMode="auto">
          <a:xfrm>
            <a:off x="5447128" y="5042915"/>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6" name="85 - Ορθογώνιο"/>
          <p:cNvSpPr>
            <a:spLocks noChangeAspect="1"/>
          </p:cNvSpPr>
          <p:nvPr/>
        </p:nvSpPr>
        <p:spPr bwMode="auto">
          <a:xfrm>
            <a:off x="5761328" y="50429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87" name="86 - Ευθύγραμμο βέλος σύνδεσης"/>
          <p:cNvCxnSpPr/>
          <p:nvPr/>
        </p:nvCxnSpPr>
        <p:spPr bwMode="auto">
          <a:xfrm>
            <a:off x="5890464" y="461215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8" name="87 - Ευθύγραμμο βέλος σύνδεσης"/>
          <p:cNvCxnSpPr/>
          <p:nvPr/>
        </p:nvCxnSpPr>
        <p:spPr bwMode="auto">
          <a:xfrm>
            <a:off x="5895985" y="478703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0" name="89 - Ευθύγραμμο βέλος σύνδεσης"/>
          <p:cNvCxnSpPr/>
          <p:nvPr/>
        </p:nvCxnSpPr>
        <p:spPr bwMode="auto">
          <a:xfrm>
            <a:off x="5904328" y="44196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1" name="90 - Γωνιακή σύνδεση"/>
          <p:cNvCxnSpPr>
            <a:stCxn id="20" idx="3"/>
            <a:endCxn id="66" idx="1"/>
          </p:cNvCxnSpPr>
          <p:nvPr/>
        </p:nvCxnSpPr>
        <p:spPr bwMode="auto">
          <a:xfrm>
            <a:off x="4411257" y="3205208"/>
            <a:ext cx="1035871" cy="1227964"/>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98" name="97 - Ευθύγραμμο βέλος σύνδεσης"/>
          <p:cNvCxnSpPr/>
          <p:nvPr/>
        </p:nvCxnSpPr>
        <p:spPr bwMode="auto">
          <a:xfrm>
            <a:off x="5895985" y="32766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0" name="99 - TextBox"/>
          <p:cNvSpPr txBox="1"/>
          <p:nvPr/>
        </p:nvSpPr>
        <p:spPr>
          <a:xfrm>
            <a:off x="762000" y="1981200"/>
            <a:ext cx="533400" cy="4708981"/>
          </a:xfrm>
          <a:prstGeom prst="rect">
            <a:avLst/>
          </a:prstGeom>
          <a:noFill/>
        </p:spPr>
        <p:txBody>
          <a:bodyPr wrap="square" rtlCol="0">
            <a:spAutoFit/>
          </a:bodyPr>
          <a:lstStyle/>
          <a:p>
            <a:r>
              <a:rPr lang="el-GR" sz="1200" dirty="0" smtClean="0">
                <a:latin typeface="Courier New" pitchFamily="49" charset="0"/>
                <a:cs typeface="Courier New" pitchFamily="49" charset="0"/>
              </a:rPr>
              <a:t>706</a:t>
            </a:r>
          </a:p>
          <a:p>
            <a:r>
              <a:rPr lang="el-GR" sz="1200" dirty="0" smtClean="0">
                <a:latin typeface="Courier New" pitchFamily="49" charset="0"/>
                <a:cs typeface="Courier New" pitchFamily="49" charset="0"/>
              </a:rPr>
              <a:t>176</a:t>
            </a:r>
            <a:endParaRPr lang="en-US" sz="1200" dirty="0" smtClean="0">
              <a:latin typeface="Courier New" pitchFamily="49" charset="0"/>
              <a:cs typeface="Courier New" pitchFamily="49" charset="0"/>
            </a:endParaRPr>
          </a:p>
          <a:p>
            <a:r>
              <a:rPr lang="en-US" sz="1200" dirty="0" smtClean="0">
                <a:latin typeface="Courier New" pitchFamily="49" charset="0"/>
                <a:cs typeface="Courier New" pitchFamily="49" charset="0"/>
              </a:rPr>
              <a:t>601</a:t>
            </a:r>
          </a:p>
          <a:p>
            <a:r>
              <a:rPr lang="en-US" sz="1200" dirty="0" smtClean="0">
                <a:latin typeface="Courier New" pitchFamily="49" charset="0"/>
                <a:cs typeface="Courier New" pitchFamily="49" charset="0"/>
              </a:rPr>
              <a:t>153</a:t>
            </a:r>
          </a:p>
          <a:p>
            <a:r>
              <a:rPr lang="en-US" sz="1200" dirty="0" smtClean="0">
                <a:latin typeface="Courier New" pitchFamily="49" charset="0"/>
                <a:cs typeface="Courier New" pitchFamily="49" charset="0"/>
              </a:rPr>
              <a:t>513</a:t>
            </a:r>
          </a:p>
          <a:p>
            <a:r>
              <a:rPr lang="en-US" sz="1200" dirty="0" smtClean="0">
                <a:latin typeface="Courier New" pitchFamily="49" charset="0"/>
                <a:cs typeface="Courier New" pitchFamily="49" charset="0"/>
              </a:rPr>
              <a:t>773</a:t>
            </a:r>
          </a:p>
          <a:p>
            <a:r>
              <a:rPr lang="en-US" sz="1200" dirty="0" smtClean="0">
                <a:latin typeface="Courier New" pitchFamily="49" charset="0"/>
                <a:cs typeface="Courier New" pitchFamily="49" charset="0"/>
              </a:rPr>
              <a:t>742</a:t>
            </a:r>
          </a:p>
          <a:p>
            <a:r>
              <a:rPr lang="en-US" sz="1200" dirty="0" smtClean="0">
                <a:latin typeface="Courier New" pitchFamily="49" charset="0"/>
                <a:cs typeface="Courier New" pitchFamily="49" charset="0"/>
              </a:rPr>
              <a:t>373</a:t>
            </a:r>
          </a:p>
          <a:p>
            <a:r>
              <a:rPr lang="en-US" sz="1200" dirty="0" smtClean="0">
                <a:latin typeface="Courier New" pitchFamily="49" charset="0"/>
                <a:cs typeface="Courier New" pitchFamily="49" charset="0"/>
              </a:rPr>
              <a:t>524</a:t>
            </a:r>
          </a:p>
          <a:p>
            <a:r>
              <a:rPr lang="en-US" sz="1200" dirty="0" smtClean="0">
                <a:latin typeface="Courier New" pitchFamily="49" charset="0"/>
                <a:cs typeface="Courier New" pitchFamily="49" charset="0"/>
              </a:rPr>
              <a:t>766</a:t>
            </a:r>
          </a:p>
          <a:p>
            <a:r>
              <a:rPr lang="en-US" sz="1200" dirty="0" smtClean="0">
                <a:latin typeface="Courier New" pitchFamily="49" charset="0"/>
                <a:cs typeface="Courier New" pitchFamily="49" charset="0"/>
              </a:rPr>
              <a:t>275</a:t>
            </a:r>
          </a:p>
          <a:p>
            <a:r>
              <a:rPr lang="en-US" sz="1200" dirty="0" smtClean="0">
                <a:latin typeface="Courier New" pitchFamily="49" charset="0"/>
                <a:cs typeface="Courier New" pitchFamily="49" charset="0"/>
              </a:rPr>
              <a:t>737</a:t>
            </a:r>
          </a:p>
          <a:p>
            <a:r>
              <a:rPr lang="en-US" sz="1200" dirty="0" smtClean="0">
                <a:latin typeface="Courier New" pitchFamily="49" charset="0"/>
                <a:cs typeface="Courier New" pitchFamily="49" charset="0"/>
              </a:rPr>
              <a:t>574</a:t>
            </a:r>
          </a:p>
          <a:p>
            <a:r>
              <a:rPr lang="en-US" sz="1200" dirty="0" smtClean="0">
                <a:latin typeface="Courier New" pitchFamily="49" charset="0"/>
                <a:cs typeface="Courier New" pitchFamily="49" charset="0"/>
              </a:rPr>
              <a:t>434</a:t>
            </a:r>
          </a:p>
          <a:p>
            <a:r>
              <a:rPr lang="en-US" sz="1200" dirty="0" smtClean="0">
                <a:latin typeface="Courier New" pitchFamily="49" charset="0"/>
                <a:cs typeface="Courier New" pitchFamily="49" charset="0"/>
              </a:rPr>
              <a:t>641</a:t>
            </a:r>
          </a:p>
          <a:p>
            <a:r>
              <a:rPr lang="en-US" sz="1200" dirty="0" smtClean="0">
                <a:latin typeface="Courier New" pitchFamily="49" charset="0"/>
                <a:cs typeface="Courier New" pitchFamily="49" charset="0"/>
              </a:rPr>
              <a:t>207</a:t>
            </a:r>
          </a:p>
          <a:p>
            <a:r>
              <a:rPr lang="en-US" sz="1200" dirty="0" smtClean="0">
                <a:latin typeface="Courier New" pitchFamily="49" charset="0"/>
                <a:cs typeface="Courier New" pitchFamily="49" charset="0"/>
              </a:rPr>
              <a:t>001</a:t>
            </a:r>
          </a:p>
          <a:p>
            <a:r>
              <a:rPr lang="en-US" sz="1200" dirty="0" smtClean="0">
                <a:latin typeface="Courier New" pitchFamily="49" charset="0"/>
                <a:cs typeface="Courier New" pitchFamily="49" charset="0"/>
              </a:rPr>
              <a:t>277</a:t>
            </a:r>
          </a:p>
          <a:p>
            <a:r>
              <a:rPr lang="en-US" sz="1200" dirty="0" smtClean="0">
                <a:latin typeface="Courier New" pitchFamily="49" charset="0"/>
                <a:cs typeface="Courier New" pitchFamily="49" charset="0"/>
              </a:rPr>
              <a:t>061</a:t>
            </a:r>
          </a:p>
          <a:p>
            <a:r>
              <a:rPr lang="en-US" sz="1200" dirty="0" smtClean="0">
                <a:latin typeface="Courier New" pitchFamily="49" charset="0"/>
                <a:cs typeface="Courier New" pitchFamily="49" charset="0"/>
              </a:rPr>
              <a:t>736</a:t>
            </a:r>
          </a:p>
          <a:p>
            <a:r>
              <a:rPr lang="en-US" sz="1200" dirty="0" smtClean="0">
                <a:latin typeface="Courier New" pitchFamily="49" charset="0"/>
                <a:cs typeface="Courier New" pitchFamily="49" charset="0"/>
              </a:rPr>
              <a:t>526</a:t>
            </a:r>
          </a:p>
          <a:p>
            <a:r>
              <a:rPr lang="en-US" sz="1200" dirty="0" smtClean="0">
                <a:latin typeface="Courier New" pitchFamily="49" charset="0"/>
                <a:cs typeface="Courier New" pitchFamily="49" charset="0"/>
              </a:rPr>
              <a:t>562</a:t>
            </a:r>
          </a:p>
          <a:p>
            <a:r>
              <a:rPr lang="en-US" sz="1200" dirty="0" smtClean="0">
                <a:latin typeface="Courier New" pitchFamily="49" charset="0"/>
                <a:cs typeface="Courier New" pitchFamily="49" charset="0"/>
              </a:rPr>
              <a:t>017</a:t>
            </a:r>
          </a:p>
          <a:p>
            <a:r>
              <a:rPr lang="en-US" sz="1200" dirty="0" smtClean="0">
                <a:latin typeface="Courier New" pitchFamily="49" charset="0"/>
                <a:cs typeface="Courier New" pitchFamily="49" charset="0"/>
              </a:rPr>
              <a:t>107</a:t>
            </a:r>
          </a:p>
          <a:p>
            <a:r>
              <a:rPr lang="en-US" sz="1200" dirty="0" smtClean="0">
                <a:latin typeface="Courier New" pitchFamily="49" charset="0"/>
                <a:cs typeface="Courier New" pitchFamily="49" charset="0"/>
              </a:rPr>
              <a:t>147</a:t>
            </a:r>
            <a:endParaRPr lang="el-GR" sz="1200" dirty="0" smtClean="0">
              <a:latin typeface="Courier New" pitchFamily="49" charset="0"/>
              <a:cs typeface="Courier New" pitchFamily="49" charset="0"/>
            </a:endParaRPr>
          </a:p>
        </p:txBody>
      </p:sp>
      <p:sp>
        <p:nvSpPr>
          <p:cNvPr id="101" name="100 - TextBox"/>
          <p:cNvSpPr txBox="1"/>
          <p:nvPr/>
        </p:nvSpPr>
        <p:spPr>
          <a:xfrm>
            <a:off x="645863" y="1676400"/>
            <a:ext cx="649537" cy="276999"/>
          </a:xfrm>
          <a:prstGeom prst="rect">
            <a:avLst/>
          </a:prstGeom>
          <a:noFill/>
        </p:spPr>
        <p:txBody>
          <a:bodyPr wrap="none" rtlCol="0">
            <a:spAutoFit/>
          </a:bodyPr>
          <a:lstStyle/>
          <a:p>
            <a:r>
              <a:rPr lang="el-GR" sz="1200" dirty="0" smtClean="0"/>
              <a:t>κλειδιά</a:t>
            </a:r>
            <a:endParaRPr lang="el-GR" sz="1200" dirty="0"/>
          </a:p>
        </p:txBody>
      </p:sp>
      <p:sp>
        <p:nvSpPr>
          <p:cNvPr id="102" name="101 - Δεξιό βέλος"/>
          <p:cNvSpPr/>
          <p:nvPr/>
        </p:nvSpPr>
        <p:spPr bwMode="auto">
          <a:xfrm>
            <a:off x="609600" y="4038600"/>
            <a:ext cx="228600" cy="152400"/>
          </a:xfrm>
          <a:prstGeom prst="rightArrow">
            <a:avLst/>
          </a:prstGeom>
          <a:solidFill>
            <a:srgbClr val="FFC000">
              <a:alpha val="31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89" name="88 - TextBox"/>
          <p:cNvSpPr txBox="1"/>
          <p:nvPr/>
        </p:nvSpPr>
        <p:spPr>
          <a:xfrm>
            <a:off x="1680437" y="1154668"/>
            <a:ext cx="3272563" cy="369332"/>
          </a:xfrm>
          <a:prstGeom prst="rect">
            <a:avLst/>
          </a:prstGeom>
          <a:noFill/>
        </p:spPr>
        <p:txBody>
          <a:bodyPr wrap="none" rtlCol="0">
            <a:spAutoFit/>
          </a:bodyPr>
          <a:lstStyle/>
          <a:p>
            <a:r>
              <a:rPr lang="el-GR" dirty="0" smtClean="0"/>
              <a:t>Ακολουθία εισαγωγών με </a:t>
            </a:r>
            <a:r>
              <a:rPr lang="en-US" dirty="0" smtClean="0"/>
              <a:t>m=5</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p>
        </p:txBody>
      </p:sp>
      <p:sp>
        <p:nvSpPr>
          <p:cNvPr id="7174" name="Text Box 32"/>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useBgFill="1">
        <p:nvSpPr>
          <p:cNvPr id="7197" name="2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9" name="8 - TextBox"/>
          <p:cNvSpPr txBox="1"/>
          <p:nvPr/>
        </p:nvSpPr>
        <p:spPr>
          <a:xfrm>
            <a:off x="375185" y="1143000"/>
            <a:ext cx="1225015" cy="369332"/>
          </a:xfrm>
          <a:prstGeom prst="rect">
            <a:avLst/>
          </a:prstGeom>
          <a:noFill/>
        </p:spPr>
        <p:txBody>
          <a:bodyPr wrap="none" rtlCol="0">
            <a:spAutoFit/>
          </a:bodyPr>
          <a:lstStyle/>
          <a:p>
            <a:r>
              <a:rPr lang="en-US" b="1" dirty="0" smtClean="0"/>
              <a:t>B-</a:t>
            </a:r>
            <a:r>
              <a:rPr lang="el-GR" b="1" dirty="0" smtClean="0"/>
              <a:t>δένδρα</a:t>
            </a:r>
            <a:endParaRPr lang="el-GR" b="1" dirty="0"/>
          </a:p>
        </p:txBody>
      </p:sp>
      <p:sp>
        <p:nvSpPr>
          <p:cNvPr id="13" name="12 - Ορθογώνιο"/>
          <p:cNvSpPr>
            <a:spLocks noChangeAspect="1"/>
          </p:cNvSpPr>
          <p:nvPr/>
        </p:nvSpPr>
        <p:spPr bwMode="auto">
          <a:xfrm>
            <a:off x="4038600" y="259080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000</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 name="13 - Ορθογώνιο"/>
          <p:cNvSpPr>
            <a:spLocks noChangeAspect="1"/>
          </p:cNvSpPr>
          <p:nvPr/>
        </p:nvSpPr>
        <p:spPr bwMode="auto">
          <a:xfrm>
            <a:off x="4352800" y="25908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 name="14 - Ορθογώνιο"/>
          <p:cNvSpPr>
            <a:spLocks noChangeAspect="1"/>
          </p:cNvSpPr>
          <p:nvPr/>
        </p:nvSpPr>
        <p:spPr bwMode="auto">
          <a:xfrm>
            <a:off x="4038600" y="27656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207</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6" name="15 - Ορθογώνιο"/>
          <p:cNvSpPr>
            <a:spLocks noChangeAspect="1"/>
          </p:cNvSpPr>
          <p:nvPr/>
        </p:nvSpPr>
        <p:spPr bwMode="auto">
          <a:xfrm>
            <a:off x="4352800" y="27656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7" name="16 - Ορθογώνιο"/>
          <p:cNvSpPr>
            <a:spLocks noChangeAspect="1"/>
          </p:cNvSpPr>
          <p:nvPr/>
        </p:nvSpPr>
        <p:spPr bwMode="auto">
          <a:xfrm>
            <a:off x="4038600" y="29405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373</a:t>
            </a:r>
          </a:p>
        </p:txBody>
      </p:sp>
      <p:sp>
        <p:nvSpPr>
          <p:cNvPr id="18" name="17 - Ορθογώνιο"/>
          <p:cNvSpPr>
            <a:spLocks noChangeAspect="1"/>
          </p:cNvSpPr>
          <p:nvPr/>
        </p:nvSpPr>
        <p:spPr bwMode="auto">
          <a:xfrm>
            <a:off x="4352800" y="29405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9" name="18 - Ορθογώνιο"/>
          <p:cNvSpPr>
            <a:spLocks noChangeAspect="1"/>
          </p:cNvSpPr>
          <p:nvPr/>
        </p:nvSpPr>
        <p:spPr bwMode="auto">
          <a:xfrm>
            <a:off x="4038600" y="31154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601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0" name="19 - Ορθογώνιο"/>
          <p:cNvSpPr>
            <a:spLocks noChangeAspect="1"/>
          </p:cNvSpPr>
          <p:nvPr/>
        </p:nvSpPr>
        <p:spPr bwMode="auto">
          <a:xfrm>
            <a:off x="4352800" y="31154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1" name="20 - Ορθογώνιο"/>
          <p:cNvSpPr>
            <a:spLocks noChangeAspect="1"/>
          </p:cNvSpPr>
          <p:nvPr/>
        </p:nvSpPr>
        <p:spPr bwMode="auto">
          <a:xfrm>
            <a:off x="4038600" y="3290315"/>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742</a:t>
            </a:r>
          </a:p>
        </p:txBody>
      </p:sp>
      <p:sp>
        <p:nvSpPr>
          <p:cNvPr id="22" name="21 - Ορθογώνιο"/>
          <p:cNvSpPr>
            <a:spLocks noChangeAspect="1"/>
          </p:cNvSpPr>
          <p:nvPr/>
        </p:nvSpPr>
        <p:spPr bwMode="auto">
          <a:xfrm>
            <a:off x="4352800" y="32903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8" name="27 - Ορθογώνιο"/>
          <p:cNvSpPr>
            <a:spLocks noChangeAspect="1"/>
          </p:cNvSpPr>
          <p:nvPr/>
        </p:nvSpPr>
        <p:spPr bwMode="auto">
          <a:xfrm>
            <a:off x="5523328" y="797342"/>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9" name="28 - Ορθογώνιο"/>
          <p:cNvSpPr>
            <a:spLocks noChangeAspect="1"/>
          </p:cNvSpPr>
          <p:nvPr/>
        </p:nvSpPr>
        <p:spPr bwMode="auto">
          <a:xfrm>
            <a:off x="5837528" y="79734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0" name="29 - Ορθογώνιο"/>
          <p:cNvSpPr>
            <a:spLocks noChangeAspect="1"/>
          </p:cNvSpPr>
          <p:nvPr/>
        </p:nvSpPr>
        <p:spPr bwMode="auto">
          <a:xfrm>
            <a:off x="5523328" y="97222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153</a:t>
            </a:r>
          </a:p>
        </p:txBody>
      </p:sp>
      <p:sp>
        <p:nvSpPr>
          <p:cNvPr id="31" name="30 - Ορθογώνιο"/>
          <p:cNvSpPr>
            <a:spLocks noChangeAspect="1"/>
          </p:cNvSpPr>
          <p:nvPr/>
        </p:nvSpPr>
        <p:spPr bwMode="auto">
          <a:xfrm>
            <a:off x="5837528" y="97222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2" name="31 - Ορθογώνιο"/>
          <p:cNvSpPr>
            <a:spLocks noChangeAspect="1"/>
          </p:cNvSpPr>
          <p:nvPr/>
        </p:nvSpPr>
        <p:spPr bwMode="auto">
          <a:xfrm>
            <a:off x="5523328" y="1147099"/>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176</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3" name="32 - Ορθογώνιο"/>
          <p:cNvSpPr>
            <a:spLocks noChangeAspect="1"/>
          </p:cNvSpPr>
          <p:nvPr/>
        </p:nvSpPr>
        <p:spPr bwMode="auto">
          <a:xfrm>
            <a:off x="5837528" y="114709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4" name="33 - Ορθογώνιο"/>
          <p:cNvSpPr>
            <a:spLocks noChangeAspect="1"/>
          </p:cNvSpPr>
          <p:nvPr/>
        </p:nvSpPr>
        <p:spPr bwMode="auto">
          <a:xfrm>
            <a:off x="5523328" y="13219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35" name="34 - Ορθογώνιο"/>
          <p:cNvSpPr>
            <a:spLocks noChangeAspect="1"/>
          </p:cNvSpPr>
          <p:nvPr/>
        </p:nvSpPr>
        <p:spPr bwMode="auto">
          <a:xfrm>
            <a:off x="5837528" y="13219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6" name="35 - Ορθογώνιο"/>
          <p:cNvSpPr>
            <a:spLocks noChangeAspect="1"/>
          </p:cNvSpPr>
          <p:nvPr/>
        </p:nvSpPr>
        <p:spPr bwMode="auto">
          <a:xfrm>
            <a:off x="5523328" y="14968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7" name="36 - Ορθογώνιο"/>
          <p:cNvSpPr>
            <a:spLocks noChangeAspect="1"/>
          </p:cNvSpPr>
          <p:nvPr/>
        </p:nvSpPr>
        <p:spPr bwMode="auto">
          <a:xfrm>
            <a:off x="5837528" y="14968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38" name="37 - Ευθύγραμμο βέλος σύνδεσης"/>
          <p:cNvCxnSpPr>
            <a:stCxn id="29" idx="3"/>
          </p:cNvCxnSpPr>
          <p:nvPr/>
        </p:nvCxnSpPr>
        <p:spPr bwMode="auto">
          <a:xfrm>
            <a:off x="5972185" y="88711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9" name="38 - Ευθύγραμμο βέλος σύνδεσης"/>
          <p:cNvCxnSpPr/>
          <p:nvPr/>
        </p:nvCxnSpPr>
        <p:spPr bwMode="auto">
          <a:xfrm>
            <a:off x="5966664" y="106609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39 - Ευθύγραμμο βέλος σύνδεσης"/>
          <p:cNvCxnSpPr/>
          <p:nvPr/>
        </p:nvCxnSpPr>
        <p:spPr bwMode="auto">
          <a:xfrm>
            <a:off x="5972185" y="124097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3" name="42 - Ορθογώνιο"/>
          <p:cNvSpPr>
            <a:spLocks noChangeAspect="1"/>
          </p:cNvSpPr>
          <p:nvPr/>
        </p:nvSpPr>
        <p:spPr bwMode="auto">
          <a:xfrm>
            <a:off x="5523328" y="320040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373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5" name="44 - Ορθογώνιο"/>
          <p:cNvSpPr>
            <a:spLocks noChangeAspect="1"/>
          </p:cNvSpPr>
          <p:nvPr/>
        </p:nvSpPr>
        <p:spPr bwMode="auto">
          <a:xfrm>
            <a:off x="5837528" y="32004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7" name="46 - Ορθογώνιο"/>
          <p:cNvSpPr>
            <a:spLocks noChangeAspect="1"/>
          </p:cNvSpPr>
          <p:nvPr/>
        </p:nvSpPr>
        <p:spPr bwMode="auto">
          <a:xfrm>
            <a:off x="5523328" y="33752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434</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8" name="47 - Ορθογώνιο"/>
          <p:cNvSpPr>
            <a:spLocks noChangeAspect="1"/>
          </p:cNvSpPr>
          <p:nvPr/>
        </p:nvSpPr>
        <p:spPr bwMode="auto">
          <a:xfrm>
            <a:off x="5837528" y="33752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9" name="48 - Ορθογώνιο"/>
          <p:cNvSpPr>
            <a:spLocks noChangeAspect="1"/>
          </p:cNvSpPr>
          <p:nvPr/>
        </p:nvSpPr>
        <p:spPr bwMode="auto">
          <a:xfrm>
            <a:off x="5523328" y="35501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513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0" name="49 - Ορθογώνιο"/>
          <p:cNvSpPr>
            <a:spLocks noChangeAspect="1"/>
          </p:cNvSpPr>
          <p:nvPr/>
        </p:nvSpPr>
        <p:spPr bwMode="auto">
          <a:xfrm>
            <a:off x="5837528" y="35501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1" name="50 - Ορθογώνιο"/>
          <p:cNvSpPr>
            <a:spLocks noChangeAspect="1"/>
          </p:cNvSpPr>
          <p:nvPr/>
        </p:nvSpPr>
        <p:spPr bwMode="auto">
          <a:xfrm>
            <a:off x="5523328" y="37250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524</a:t>
            </a:r>
          </a:p>
        </p:txBody>
      </p:sp>
      <p:sp>
        <p:nvSpPr>
          <p:cNvPr id="52" name="51 - Ορθογώνιο"/>
          <p:cNvSpPr>
            <a:spLocks noChangeAspect="1"/>
          </p:cNvSpPr>
          <p:nvPr/>
        </p:nvSpPr>
        <p:spPr bwMode="auto">
          <a:xfrm>
            <a:off x="5837528" y="37250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3" name="52 - Ορθογώνιο"/>
          <p:cNvSpPr>
            <a:spLocks noChangeAspect="1"/>
          </p:cNvSpPr>
          <p:nvPr/>
        </p:nvSpPr>
        <p:spPr bwMode="auto">
          <a:xfrm>
            <a:off x="5523328" y="3899915"/>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574</a:t>
            </a:r>
          </a:p>
        </p:txBody>
      </p:sp>
      <p:sp>
        <p:nvSpPr>
          <p:cNvPr id="54" name="53 - Ορθογώνιο"/>
          <p:cNvSpPr>
            <a:spLocks noChangeAspect="1"/>
          </p:cNvSpPr>
          <p:nvPr/>
        </p:nvSpPr>
        <p:spPr bwMode="auto">
          <a:xfrm>
            <a:off x="5837528" y="38999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56" name="55 - Ευθύγραμμο βέλος σύνδεσης"/>
          <p:cNvCxnSpPr/>
          <p:nvPr/>
        </p:nvCxnSpPr>
        <p:spPr bwMode="auto">
          <a:xfrm>
            <a:off x="5966664" y="346915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7" name="56 - Ευθύγραμμο βέλος σύνδεσης"/>
          <p:cNvCxnSpPr/>
          <p:nvPr/>
        </p:nvCxnSpPr>
        <p:spPr bwMode="auto">
          <a:xfrm>
            <a:off x="5972185" y="364403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1" name="60 - Γωνιακή σύνδεση"/>
          <p:cNvCxnSpPr>
            <a:stCxn id="14" idx="3"/>
            <a:endCxn id="28" idx="1"/>
          </p:cNvCxnSpPr>
          <p:nvPr/>
        </p:nvCxnSpPr>
        <p:spPr bwMode="auto">
          <a:xfrm flipV="1">
            <a:off x="4487457" y="887114"/>
            <a:ext cx="1035871" cy="1793458"/>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63" name="62 - Γωνιακή σύνδεση"/>
          <p:cNvCxnSpPr>
            <a:stCxn id="18" idx="3"/>
            <a:endCxn id="43" idx="1"/>
          </p:cNvCxnSpPr>
          <p:nvPr/>
        </p:nvCxnSpPr>
        <p:spPr bwMode="auto">
          <a:xfrm>
            <a:off x="4487457" y="3030329"/>
            <a:ext cx="1035871" cy="259843"/>
          </a:xfrm>
          <a:prstGeom prst="bentConnector3">
            <a:avLst>
              <a:gd name="adj1" fmla="val 73318"/>
            </a:avLst>
          </a:prstGeom>
          <a:solidFill>
            <a:schemeClr val="accent1"/>
          </a:solidFill>
          <a:ln w="9525" cap="flat" cmpd="sng" algn="ctr">
            <a:solidFill>
              <a:schemeClr val="tx1"/>
            </a:solidFill>
            <a:prstDash val="solid"/>
            <a:round/>
            <a:headEnd type="none" w="med" len="med"/>
            <a:tailEnd type="arrow"/>
          </a:ln>
          <a:effectLst/>
        </p:spPr>
      </p:cxnSp>
      <p:cxnSp>
        <p:nvCxnSpPr>
          <p:cNvPr id="68" name="67 - Ευθύγραμμο βέλος σύνδεσης"/>
          <p:cNvCxnSpPr/>
          <p:nvPr/>
        </p:nvCxnSpPr>
        <p:spPr bwMode="auto">
          <a:xfrm>
            <a:off x="5980528" y="38235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0" name="69 - Ευθύγραμμο βέλος σύνδεσης"/>
          <p:cNvCxnSpPr/>
          <p:nvPr/>
        </p:nvCxnSpPr>
        <p:spPr bwMode="auto">
          <a:xfrm>
            <a:off x="5980528" y="39759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8" name="57 - Ορθογώνιο"/>
          <p:cNvSpPr>
            <a:spLocks noChangeAspect="1"/>
          </p:cNvSpPr>
          <p:nvPr/>
        </p:nvSpPr>
        <p:spPr bwMode="auto">
          <a:xfrm>
            <a:off x="5523328" y="1940342"/>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207</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9" name="58 - Ορθογώνιο"/>
          <p:cNvSpPr>
            <a:spLocks noChangeAspect="1"/>
          </p:cNvSpPr>
          <p:nvPr/>
        </p:nvSpPr>
        <p:spPr bwMode="auto">
          <a:xfrm>
            <a:off x="5837528" y="194034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0" name="59 - Ορθογώνιο"/>
          <p:cNvSpPr>
            <a:spLocks noChangeAspect="1"/>
          </p:cNvSpPr>
          <p:nvPr/>
        </p:nvSpPr>
        <p:spPr bwMode="auto">
          <a:xfrm>
            <a:off x="5523328" y="211522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275</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2" name="61 - Ορθογώνιο"/>
          <p:cNvSpPr>
            <a:spLocks noChangeAspect="1"/>
          </p:cNvSpPr>
          <p:nvPr/>
        </p:nvSpPr>
        <p:spPr bwMode="auto">
          <a:xfrm>
            <a:off x="5837528" y="211522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5" name="64 - Ορθογώνιο"/>
          <p:cNvSpPr>
            <a:spLocks noChangeAspect="1"/>
          </p:cNvSpPr>
          <p:nvPr/>
        </p:nvSpPr>
        <p:spPr bwMode="auto">
          <a:xfrm>
            <a:off x="5523328" y="2290099"/>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277</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7" name="66 - Ορθογώνιο"/>
          <p:cNvSpPr>
            <a:spLocks noChangeAspect="1"/>
          </p:cNvSpPr>
          <p:nvPr/>
        </p:nvSpPr>
        <p:spPr bwMode="auto">
          <a:xfrm>
            <a:off x="5837528" y="229009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9" name="68 - Ορθογώνιο"/>
          <p:cNvSpPr>
            <a:spLocks noChangeAspect="1"/>
          </p:cNvSpPr>
          <p:nvPr/>
        </p:nvSpPr>
        <p:spPr bwMode="auto">
          <a:xfrm>
            <a:off x="5523328" y="24649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1" name="70 - Ορθογώνιο"/>
          <p:cNvSpPr>
            <a:spLocks noChangeAspect="1"/>
          </p:cNvSpPr>
          <p:nvPr/>
        </p:nvSpPr>
        <p:spPr bwMode="auto">
          <a:xfrm>
            <a:off x="5837528" y="24649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2" name="71 - Ορθογώνιο"/>
          <p:cNvSpPr>
            <a:spLocks noChangeAspect="1"/>
          </p:cNvSpPr>
          <p:nvPr/>
        </p:nvSpPr>
        <p:spPr bwMode="auto">
          <a:xfrm>
            <a:off x="5523328" y="26398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3" name="72 - Ορθογώνιο"/>
          <p:cNvSpPr>
            <a:spLocks noChangeAspect="1"/>
          </p:cNvSpPr>
          <p:nvPr/>
        </p:nvSpPr>
        <p:spPr bwMode="auto">
          <a:xfrm>
            <a:off x="5837528" y="26398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74" name="73 - Ευθύγραμμο βέλος σύνδεσης"/>
          <p:cNvCxnSpPr>
            <a:stCxn id="59" idx="3"/>
          </p:cNvCxnSpPr>
          <p:nvPr/>
        </p:nvCxnSpPr>
        <p:spPr bwMode="auto">
          <a:xfrm>
            <a:off x="5972185" y="203011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5" name="74 - Ευθύγραμμο βέλος σύνδεσης"/>
          <p:cNvCxnSpPr/>
          <p:nvPr/>
        </p:nvCxnSpPr>
        <p:spPr bwMode="auto">
          <a:xfrm>
            <a:off x="5966664" y="220909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6" name="75 - Ευθύγραμμο βέλος σύνδεσης"/>
          <p:cNvCxnSpPr/>
          <p:nvPr/>
        </p:nvCxnSpPr>
        <p:spPr bwMode="auto">
          <a:xfrm>
            <a:off x="5972185" y="238397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0" name="79 - Γωνιακή σύνδεση"/>
          <p:cNvCxnSpPr>
            <a:stCxn id="16" idx="3"/>
            <a:endCxn id="58" idx="1"/>
          </p:cNvCxnSpPr>
          <p:nvPr/>
        </p:nvCxnSpPr>
        <p:spPr bwMode="auto">
          <a:xfrm flipV="1">
            <a:off x="4487457" y="2030114"/>
            <a:ext cx="1035871" cy="825336"/>
          </a:xfrm>
          <a:prstGeom prst="bentConnector3">
            <a:avLst>
              <a:gd name="adj1" fmla="val 74150"/>
            </a:avLst>
          </a:prstGeom>
          <a:solidFill>
            <a:schemeClr val="accent1"/>
          </a:solidFill>
          <a:ln w="9525" cap="flat" cmpd="sng" algn="ctr">
            <a:solidFill>
              <a:schemeClr val="tx1"/>
            </a:solidFill>
            <a:prstDash val="solid"/>
            <a:round/>
            <a:headEnd type="none" w="med" len="med"/>
            <a:tailEnd type="arrow"/>
          </a:ln>
          <a:effectLst/>
        </p:spPr>
      </p:cxnSp>
      <p:sp>
        <p:nvSpPr>
          <p:cNvPr id="66" name="65 - Ορθογώνιο"/>
          <p:cNvSpPr>
            <a:spLocks noChangeAspect="1"/>
          </p:cNvSpPr>
          <p:nvPr/>
        </p:nvSpPr>
        <p:spPr bwMode="auto">
          <a:xfrm>
            <a:off x="5523328" y="434340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601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7" name="76 - Ορθογώνιο"/>
          <p:cNvSpPr>
            <a:spLocks noChangeAspect="1"/>
          </p:cNvSpPr>
          <p:nvPr/>
        </p:nvSpPr>
        <p:spPr bwMode="auto">
          <a:xfrm>
            <a:off x="5837528" y="43434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8" name="77 - Ορθογώνιο"/>
          <p:cNvSpPr>
            <a:spLocks noChangeAspect="1"/>
          </p:cNvSpPr>
          <p:nvPr/>
        </p:nvSpPr>
        <p:spPr bwMode="auto">
          <a:xfrm>
            <a:off x="5523328" y="45182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641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9" name="78 - Ορθογώνιο"/>
          <p:cNvSpPr>
            <a:spLocks noChangeAspect="1"/>
          </p:cNvSpPr>
          <p:nvPr/>
        </p:nvSpPr>
        <p:spPr bwMode="auto">
          <a:xfrm>
            <a:off x="5837528" y="45182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1" name="80 - Ορθογώνιο"/>
          <p:cNvSpPr>
            <a:spLocks noChangeAspect="1"/>
          </p:cNvSpPr>
          <p:nvPr/>
        </p:nvSpPr>
        <p:spPr bwMode="auto">
          <a:xfrm>
            <a:off x="5523328" y="46931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706</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2" name="81 - Ορθογώνιο"/>
          <p:cNvSpPr>
            <a:spLocks noChangeAspect="1"/>
          </p:cNvSpPr>
          <p:nvPr/>
        </p:nvSpPr>
        <p:spPr bwMode="auto">
          <a:xfrm>
            <a:off x="5837528" y="46931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3" name="82 - Ορθογώνιο"/>
          <p:cNvSpPr>
            <a:spLocks noChangeAspect="1"/>
          </p:cNvSpPr>
          <p:nvPr/>
        </p:nvSpPr>
        <p:spPr bwMode="auto">
          <a:xfrm>
            <a:off x="5523328" y="48680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737</a:t>
            </a:r>
          </a:p>
        </p:txBody>
      </p:sp>
      <p:sp>
        <p:nvSpPr>
          <p:cNvPr id="84" name="83 - Ορθογώνιο"/>
          <p:cNvSpPr>
            <a:spLocks noChangeAspect="1"/>
          </p:cNvSpPr>
          <p:nvPr/>
        </p:nvSpPr>
        <p:spPr bwMode="auto">
          <a:xfrm>
            <a:off x="5837528" y="48680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5" name="84 - Ορθογώνιο"/>
          <p:cNvSpPr>
            <a:spLocks noChangeAspect="1"/>
          </p:cNvSpPr>
          <p:nvPr/>
        </p:nvSpPr>
        <p:spPr bwMode="auto">
          <a:xfrm>
            <a:off x="5523328" y="5042915"/>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6" name="85 - Ορθογώνιο"/>
          <p:cNvSpPr>
            <a:spLocks noChangeAspect="1"/>
          </p:cNvSpPr>
          <p:nvPr/>
        </p:nvSpPr>
        <p:spPr bwMode="auto">
          <a:xfrm>
            <a:off x="5837528" y="50429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87" name="86 - Ευθύγραμμο βέλος σύνδεσης"/>
          <p:cNvCxnSpPr/>
          <p:nvPr/>
        </p:nvCxnSpPr>
        <p:spPr bwMode="auto">
          <a:xfrm>
            <a:off x="5966664" y="461215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8" name="87 - Ευθύγραμμο βέλος σύνδεσης"/>
          <p:cNvCxnSpPr/>
          <p:nvPr/>
        </p:nvCxnSpPr>
        <p:spPr bwMode="auto">
          <a:xfrm>
            <a:off x="5972185" y="478703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0" name="89 - Ευθύγραμμο βέλος σύνδεσης"/>
          <p:cNvCxnSpPr/>
          <p:nvPr/>
        </p:nvCxnSpPr>
        <p:spPr bwMode="auto">
          <a:xfrm>
            <a:off x="5980528" y="44196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1" name="90 - Γωνιακή σύνδεση"/>
          <p:cNvCxnSpPr>
            <a:stCxn id="20" idx="3"/>
            <a:endCxn id="66" idx="1"/>
          </p:cNvCxnSpPr>
          <p:nvPr/>
        </p:nvCxnSpPr>
        <p:spPr bwMode="auto">
          <a:xfrm>
            <a:off x="4487457" y="3205208"/>
            <a:ext cx="1035871" cy="1227964"/>
          </a:xfrm>
          <a:prstGeom prst="bentConnector3">
            <a:avLst>
              <a:gd name="adj1" fmla="val 63324"/>
            </a:avLst>
          </a:prstGeom>
          <a:solidFill>
            <a:schemeClr val="accent1"/>
          </a:solidFill>
          <a:ln w="9525" cap="flat" cmpd="sng" algn="ctr">
            <a:solidFill>
              <a:schemeClr val="tx1"/>
            </a:solidFill>
            <a:prstDash val="solid"/>
            <a:round/>
            <a:headEnd type="none" w="med" len="med"/>
            <a:tailEnd type="arrow"/>
          </a:ln>
          <a:effectLst/>
        </p:spPr>
      </p:cxnSp>
      <p:cxnSp>
        <p:nvCxnSpPr>
          <p:cNvPr id="98" name="97 - Ευθύγραμμο βέλος σύνδεσης"/>
          <p:cNvCxnSpPr/>
          <p:nvPr/>
        </p:nvCxnSpPr>
        <p:spPr bwMode="auto">
          <a:xfrm>
            <a:off x="5972185" y="32766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9" name="88 - Ορθογώνιο"/>
          <p:cNvSpPr>
            <a:spLocks noChangeAspect="1"/>
          </p:cNvSpPr>
          <p:nvPr/>
        </p:nvSpPr>
        <p:spPr bwMode="auto">
          <a:xfrm>
            <a:off x="5523328" y="5445542"/>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742</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2" name="91 - Ορθογώνιο"/>
          <p:cNvSpPr>
            <a:spLocks noChangeAspect="1"/>
          </p:cNvSpPr>
          <p:nvPr/>
        </p:nvSpPr>
        <p:spPr bwMode="auto">
          <a:xfrm>
            <a:off x="5837528" y="544554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3" name="92 - Ορθογώνιο"/>
          <p:cNvSpPr>
            <a:spLocks noChangeAspect="1"/>
          </p:cNvSpPr>
          <p:nvPr/>
        </p:nvSpPr>
        <p:spPr bwMode="auto">
          <a:xfrm>
            <a:off x="5523328" y="562042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766</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4" name="93 - Ορθογώνιο"/>
          <p:cNvSpPr>
            <a:spLocks noChangeAspect="1"/>
          </p:cNvSpPr>
          <p:nvPr/>
        </p:nvSpPr>
        <p:spPr bwMode="auto">
          <a:xfrm>
            <a:off x="5837528" y="562042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5" name="94 - Ορθογώνιο"/>
          <p:cNvSpPr>
            <a:spLocks noChangeAspect="1"/>
          </p:cNvSpPr>
          <p:nvPr/>
        </p:nvSpPr>
        <p:spPr bwMode="auto">
          <a:xfrm>
            <a:off x="5523328" y="5795299"/>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773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6" name="95 - Ορθογώνιο"/>
          <p:cNvSpPr>
            <a:spLocks noChangeAspect="1"/>
          </p:cNvSpPr>
          <p:nvPr/>
        </p:nvSpPr>
        <p:spPr bwMode="auto">
          <a:xfrm>
            <a:off x="5837528" y="579529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7" name="96 - Ορθογώνιο"/>
          <p:cNvSpPr>
            <a:spLocks noChangeAspect="1"/>
          </p:cNvSpPr>
          <p:nvPr/>
        </p:nvSpPr>
        <p:spPr bwMode="auto">
          <a:xfrm>
            <a:off x="5523328" y="59701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9" name="98 - Ορθογώνιο"/>
          <p:cNvSpPr>
            <a:spLocks noChangeAspect="1"/>
          </p:cNvSpPr>
          <p:nvPr/>
        </p:nvSpPr>
        <p:spPr bwMode="auto">
          <a:xfrm>
            <a:off x="5837528" y="59701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0" name="99 - Ορθογώνιο"/>
          <p:cNvSpPr>
            <a:spLocks noChangeAspect="1"/>
          </p:cNvSpPr>
          <p:nvPr/>
        </p:nvSpPr>
        <p:spPr bwMode="auto">
          <a:xfrm>
            <a:off x="5523328" y="61450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1" name="100 - Ορθογώνιο"/>
          <p:cNvSpPr>
            <a:spLocks noChangeAspect="1"/>
          </p:cNvSpPr>
          <p:nvPr/>
        </p:nvSpPr>
        <p:spPr bwMode="auto">
          <a:xfrm>
            <a:off x="5837528" y="61450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102" name="101 - Ευθύγραμμο βέλος σύνδεσης"/>
          <p:cNvCxnSpPr/>
          <p:nvPr/>
        </p:nvCxnSpPr>
        <p:spPr bwMode="auto">
          <a:xfrm>
            <a:off x="5966664" y="571429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3" name="102 - Ευθύγραμμο βέλος σύνδεσης"/>
          <p:cNvCxnSpPr/>
          <p:nvPr/>
        </p:nvCxnSpPr>
        <p:spPr bwMode="auto">
          <a:xfrm>
            <a:off x="5972185" y="588917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4" name="103 - Ευθύγραμμο βέλος σύνδεσης"/>
          <p:cNvCxnSpPr/>
          <p:nvPr/>
        </p:nvCxnSpPr>
        <p:spPr bwMode="auto">
          <a:xfrm>
            <a:off x="5980528" y="552174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5" name="104 - Γωνιακή σύνδεση"/>
          <p:cNvCxnSpPr>
            <a:stCxn id="22" idx="3"/>
            <a:endCxn id="89" idx="1"/>
          </p:cNvCxnSpPr>
          <p:nvPr/>
        </p:nvCxnSpPr>
        <p:spPr bwMode="auto">
          <a:xfrm>
            <a:off x="4487457" y="3380087"/>
            <a:ext cx="1035871" cy="2155227"/>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109" name="108 - Ευθύγραμμο βέλος σύνδεσης"/>
          <p:cNvCxnSpPr/>
          <p:nvPr/>
        </p:nvCxnSpPr>
        <p:spPr bwMode="auto">
          <a:xfrm>
            <a:off x="5980528" y="493943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0" name="109 - TextBox"/>
          <p:cNvSpPr txBox="1"/>
          <p:nvPr/>
        </p:nvSpPr>
        <p:spPr>
          <a:xfrm>
            <a:off x="762000" y="1981200"/>
            <a:ext cx="533400" cy="4708981"/>
          </a:xfrm>
          <a:prstGeom prst="rect">
            <a:avLst/>
          </a:prstGeom>
          <a:noFill/>
        </p:spPr>
        <p:txBody>
          <a:bodyPr wrap="square" rtlCol="0">
            <a:spAutoFit/>
          </a:bodyPr>
          <a:lstStyle/>
          <a:p>
            <a:r>
              <a:rPr lang="el-GR" sz="1200" dirty="0" smtClean="0">
                <a:latin typeface="Courier New" pitchFamily="49" charset="0"/>
                <a:cs typeface="Courier New" pitchFamily="49" charset="0"/>
              </a:rPr>
              <a:t>706</a:t>
            </a:r>
          </a:p>
          <a:p>
            <a:r>
              <a:rPr lang="el-GR" sz="1200" dirty="0" smtClean="0">
                <a:latin typeface="Courier New" pitchFamily="49" charset="0"/>
                <a:cs typeface="Courier New" pitchFamily="49" charset="0"/>
              </a:rPr>
              <a:t>176</a:t>
            </a:r>
            <a:endParaRPr lang="en-US" sz="1200" dirty="0" smtClean="0">
              <a:latin typeface="Courier New" pitchFamily="49" charset="0"/>
              <a:cs typeface="Courier New" pitchFamily="49" charset="0"/>
            </a:endParaRPr>
          </a:p>
          <a:p>
            <a:r>
              <a:rPr lang="en-US" sz="1200" dirty="0" smtClean="0">
                <a:latin typeface="Courier New" pitchFamily="49" charset="0"/>
                <a:cs typeface="Courier New" pitchFamily="49" charset="0"/>
              </a:rPr>
              <a:t>601</a:t>
            </a:r>
          </a:p>
          <a:p>
            <a:r>
              <a:rPr lang="en-US" sz="1200" dirty="0" smtClean="0">
                <a:latin typeface="Courier New" pitchFamily="49" charset="0"/>
                <a:cs typeface="Courier New" pitchFamily="49" charset="0"/>
              </a:rPr>
              <a:t>153</a:t>
            </a:r>
          </a:p>
          <a:p>
            <a:r>
              <a:rPr lang="en-US" sz="1200" dirty="0" smtClean="0">
                <a:latin typeface="Courier New" pitchFamily="49" charset="0"/>
                <a:cs typeface="Courier New" pitchFamily="49" charset="0"/>
              </a:rPr>
              <a:t>513</a:t>
            </a:r>
          </a:p>
          <a:p>
            <a:r>
              <a:rPr lang="en-US" sz="1200" dirty="0" smtClean="0">
                <a:latin typeface="Courier New" pitchFamily="49" charset="0"/>
                <a:cs typeface="Courier New" pitchFamily="49" charset="0"/>
              </a:rPr>
              <a:t>773</a:t>
            </a:r>
          </a:p>
          <a:p>
            <a:r>
              <a:rPr lang="en-US" sz="1200" dirty="0" smtClean="0">
                <a:latin typeface="Courier New" pitchFamily="49" charset="0"/>
                <a:cs typeface="Courier New" pitchFamily="49" charset="0"/>
              </a:rPr>
              <a:t>742</a:t>
            </a:r>
          </a:p>
          <a:p>
            <a:r>
              <a:rPr lang="en-US" sz="1200" dirty="0" smtClean="0">
                <a:latin typeface="Courier New" pitchFamily="49" charset="0"/>
                <a:cs typeface="Courier New" pitchFamily="49" charset="0"/>
              </a:rPr>
              <a:t>373</a:t>
            </a:r>
          </a:p>
          <a:p>
            <a:r>
              <a:rPr lang="en-US" sz="1200" dirty="0" smtClean="0">
                <a:latin typeface="Courier New" pitchFamily="49" charset="0"/>
                <a:cs typeface="Courier New" pitchFamily="49" charset="0"/>
              </a:rPr>
              <a:t>524</a:t>
            </a:r>
          </a:p>
          <a:p>
            <a:r>
              <a:rPr lang="en-US" sz="1200" dirty="0" smtClean="0">
                <a:latin typeface="Courier New" pitchFamily="49" charset="0"/>
                <a:cs typeface="Courier New" pitchFamily="49" charset="0"/>
              </a:rPr>
              <a:t>766</a:t>
            </a:r>
          </a:p>
          <a:p>
            <a:r>
              <a:rPr lang="en-US" sz="1200" dirty="0" smtClean="0">
                <a:latin typeface="Courier New" pitchFamily="49" charset="0"/>
                <a:cs typeface="Courier New" pitchFamily="49" charset="0"/>
              </a:rPr>
              <a:t>275</a:t>
            </a:r>
          </a:p>
          <a:p>
            <a:r>
              <a:rPr lang="en-US" sz="1200" dirty="0" smtClean="0">
                <a:latin typeface="Courier New" pitchFamily="49" charset="0"/>
                <a:cs typeface="Courier New" pitchFamily="49" charset="0"/>
              </a:rPr>
              <a:t>737</a:t>
            </a:r>
          </a:p>
          <a:p>
            <a:r>
              <a:rPr lang="en-US" sz="1200" dirty="0" smtClean="0">
                <a:latin typeface="Courier New" pitchFamily="49" charset="0"/>
                <a:cs typeface="Courier New" pitchFamily="49" charset="0"/>
              </a:rPr>
              <a:t>574</a:t>
            </a:r>
          </a:p>
          <a:p>
            <a:r>
              <a:rPr lang="en-US" sz="1200" dirty="0" smtClean="0">
                <a:latin typeface="Courier New" pitchFamily="49" charset="0"/>
                <a:cs typeface="Courier New" pitchFamily="49" charset="0"/>
              </a:rPr>
              <a:t>434</a:t>
            </a:r>
          </a:p>
          <a:p>
            <a:r>
              <a:rPr lang="en-US" sz="1200" dirty="0" smtClean="0">
                <a:latin typeface="Courier New" pitchFamily="49" charset="0"/>
                <a:cs typeface="Courier New" pitchFamily="49" charset="0"/>
              </a:rPr>
              <a:t>641</a:t>
            </a:r>
          </a:p>
          <a:p>
            <a:r>
              <a:rPr lang="en-US" sz="1200" dirty="0" smtClean="0">
                <a:latin typeface="Courier New" pitchFamily="49" charset="0"/>
                <a:cs typeface="Courier New" pitchFamily="49" charset="0"/>
              </a:rPr>
              <a:t>207</a:t>
            </a:r>
          </a:p>
          <a:p>
            <a:r>
              <a:rPr lang="en-US" sz="1200" dirty="0" smtClean="0">
                <a:latin typeface="Courier New" pitchFamily="49" charset="0"/>
                <a:cs typeface="Courier New" pitchFamily="49" charset="0"/>
              </a:rPr>
              <a:t>001</a:t>
            </a:r>
          </a:p>
          <a:p>
            <a:r>
              <a:rPr lang="en-US" sz="1200" dirty="0" smtClean="0">
                <a:latin typeface="Courier New" pitchFamily="49" charset="0"/>
                <a:cs typeface="Courier New" pitchFamily="49" charset="0"/>
              </a:rPr>
              <a:t>277</a:t>
            </a:r>
          </a:p>
          <a:p>
            <a:r>
              <a:rPr lang="en-US" sz="1200" dirty="0" smtClean="0">
                <a:latin typeface="Courier New" pitchFamily="49" charset="0"/>
                <a:cs typeface="Courier New" pitchFamily="49" charset="0"/>
              </a:rPr>
              <a:t>061</a:t>
            </a:r>
          </a:p>
          <a:p>
            <a:r>
              <a:rPr lang="en-US" sz="1200" dirty="0" smtClean="0">
                <a:latin typeface="Courier New" pitchFamily="49" charset="0"/>
                <a:cs typeface="Courier New" pitchFamily="49" charset="0"/>
              </a:rPr>
              <a:t>736</a:t>
            </a:r>
          </a:p>
          <a:p>
            <a:r>
              <a:rPr lang="en-US" sz="1200" dirty="0" smtClean="0">
                <a:latin typeface="Courier New" pitchFamily="49" charset="0"/>
                <a:cs typeface="Courier New" pitchFamily="49" charset="0"/>
              </a:rPr>
              <a:t>526</a:t>
            </a:r>
          </a:p>
          <a:p>
            <a:r>
              <a:rPr lang="en-US" sz="1200" dirty="0" smtClean="0">
                <a:latin typeface="Courier New" pitchFamily="49" charset="0"/>
                <a:cs typeface="Courier New" pitchFamily="49" charset="0"/>
              </a:rPr>
              <a:t>562</a:t>
            </a:r>
          </a:p>
          <a:p>
            <a:r>
              <a:rPr lang="en-US" sz="1200" dirty="0" smtClean="0">
                <a:latin typeface="Courier New" pitchFamily="49" charset="0"/>
                <a:cs typeface="Courier New" pitchFamily="49" charset="0"/>
              </a:rPr>
              <a:t>017</a:t>
            </a:r>
          </a:p>
          <a:p>
            <a:r>
              <a:rPr lang="en-US" sz="1200" dirty="0" smtClean="0">
                <a:latin typeface="Courier New" pitchFamily="49" charset="0"/>
                <a:cs typeface="Courier New" pitchFamily="49" charset="0"/>
              </a:rPr>
              <a:t>107</a:t>
            </a:r>
          </a:p>
          <a:p>
            <a:r>
              <a:rPr lang="en-US" sz="1200" dirty="0" smtClean="0">
                <a:latin typeface="Courier New" pitchFamily="49" charset="0"/>
                <a:cs typeface="Courier New" pitchFamily="49" charset="0"/>
              </a:rPr>
              <a:t>147</a:t>
            </a:r>
            <a:endParaRPr lang="el-GR" sz="1200" dirty="0" smtClean="0">
              <a:latin typeface="Courier New" pitchFamily="49" charset="0"/>
              <a:cs typeface="Courier New" pitchFamily="49" charset="0"/>
            </a:endParaRPr>
          </a:p>
        </p:txBody>
      </p:sp>
      <p:sp>
        <p:nvSpPr>
          <p:cNvPr id="111" name="110 - TextBox"/>
          <p:cNvSpPr txBox="1"/>
          <p:nvPr/>
        </p:nvSpPr>
        <p:spPr>
          <a:xfrm>
            <a:off x="645863" y="1676400"/>
            <a:ext cx="649537" cy="276999"/>
          </a:xfrm>
          <a:prstGeom prst="rect">
            <a:avLst/>
          </a:prstGeom>
          <a:noFill/>
        </p:spPr>
        <p:txBody>
          <a:bodyPr wrap="none" rtlCol="0">
            <a:spAutoFit/>
          </a:bodyPr>
          <a:lstStyle/>
          <a:p>
            <a:r>
              <a:rPr lang="el-GR" sz="1200" dirty="0" smtClean="0"/>
              <a:t>κλειδιά</a:t>
            </a:r>
            <a:endParaRPr lang="el-GR" sz="1200" dirty="0"/>
          </a:p>
        </p:txBody>
      </p:sp>
      <p:sp>
        <p:nvSpPr>
          <p:cNvPr id="112" name="111 - Δεξιό βέλος"/>
          <p:cNvSpPr/>
          <p:nvPr/>
        </p:nvSpPr>
        <p:spPr bwMode="auto">
          <a:xfrm>
            <a:off x="609600" y="5181600"/>
            <a:ext cx="228600" cy="152400"/>
          </a:xfrm>
          <a:prstGeom prst="rightArrow">
            <a:avLst/>
          </a:prstGeom>
          <a:solidFill>
            <a:srgbClr val="FFC000">
              <a:alpha val="31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106" name="105 - TextBox"/>
          <p:cNvSpPr txBox="1"/>
          <p:nvPr/>
        </p:nvSpPr>
        <p:spPr>
          <a:xfrm>
            <a:off x="1680437" y="1154668"/>
            <a:ext cx="3272563" cy="369332"/>
          </a:xfrm>
          <a:prstGeom prst="rect">
            <a:avLst/>
          </a:prstGeom>
          <a:noFill/>
        </p:spPr>
        <p:txBody>
          <a:bodyPr wrap="none" rtlCol="0">
            <a:spAutoFit/>
          </a:bodyPr>
          <a:lstStyle/>
          <a:p>
            <a:r>
              <a:rPr lang="el-GR" dirty="0" smtClean="0"/>
              <a:t>Ακολουθία εισαγωγών με </a:t>
            </a:r>
            <a:r>
              <a:rPr lang="en-US" dirty="0" smtClean="0"/>
              <a:t>m=5</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p>
        </p:txBody>
      </p:sp>
      <p:sp>
        <p:nvSpPr>
          <p:cNvPr id="7174" name="Text Box 32"/>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useBgFill="1">
        <p:nvSpPr>
          <p:cNvPr id="7197" name="2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9" name="8 - TextBox"/>
          <p:cNvSpPr txBox="1"/>
          <p:nvPr/>
        </p:nvSpPr>
        <p:spPr>
          <a:xfrm>
            <a:off x="375185" y="1143000"/>
            <a:ext cx="1225015" cy="369332"/>
          </a:xfrm>
          <a:prstGeom prst="rect">
            <a:avLst/>
          </a:prstGeom>
          <a:noFill/>
        </p:spPr>
        <p:txBody>
          <a:bodyPr wrap="none" rtlCol="0">
            <a:spAutoFit/>
          </a:bodyPr>
          <a:lstStyle/>
          <a:p>
            <a:r>
              <a:rPr lang="en-US" b="1" dirty="0" smtClean="0"/>
              <a:t>B-</a:t>
            </a:r>
            <a:r>
              <a:rPr lang="el-GR" b="1" dirty="0" smtClean="0"/>
              <a:t>δένδρα</a:t>
            </a:r>
            <a:endParaRPr lang="el-GR" b="1" dirty="0"/>
          </a:p>
        </p:txBody>
      </p:sp>
      <p:sp>
        <p:nvSpPr>
          <p:cNvPr id="106" name="105 - Ορθογώνιο"/>
          <p:cNvSpPr>
            <a:spLocks noChangeAspect="1"/>
          </p:cNvSpPr>
          <p:nvPr/>
        </p:nvSpPr>
        <p:spPr bwMode="auto">
          <a:xfrm>
            <a:off x="3164272" y="3031633"/>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00</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107" name="106 - Ορθογώνιο"/>
          <p:cNvSpPr>
            <a:spLocks noChangeAspect="1"/>
          </p:cNvSpPr>
          <p:nvPr/>
        </p:nvSpPr>
        <p:spPr bwMode="auto">
          <a:xfrm>
            <a:off x="3496956" y="3031633"/>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8" name="107 - Ορθογώνιο"/>
          <p:cNvSpPr>
            <a:spLocks noChangeAspect="1"/>
          </p:cNvSpPr>
          <p:nvPr/>
        </p:nvSpPr>
        <p:spPr bwMode="auto">
          <a:xfrm>
            <a:off x="3164272" y="3216798"/>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524</a:t>
            </a:r>
          </a:p>
        </p:txBody>
      </p:sp>
      <p:sp>
        <p:nvSpPr>
          <p:cNvPr id="110" name="109 - Ορθογώνιο"/>
          <p:cNvSpPr>
            <a:spLocks noChangeAspect="1"/>
          </p:cNvSpPr>
          <p:nvPr/>
        </p:nvSpPr>
        <p:spPr bwMode="auto">
          <a:xfrm>
            <a:off x="3496956" y="3216798"/>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1" name="110 - Ορθογώνιο"/>
          <p:cNvSpPr>
            <a:spLocks noChangeAspect="1"/>
          </p:cNvSpPr>
          <p:nvPr/>
        </p:nvSpPr>
        <p:spPr bwMode="auto">
          <a:xfrm>
            <a:off x="3164272" y="3401964"/>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2" name="111 - Ορθογώνιο"/>
          <p:cNvSpPr>
            <a:spLocks noChangeAspect="1"/>
          </p:cNvSpPr>
          <p:nvPr/>
        </p:nvSpPr>
        <p:spPr bwMode="auto">
          <a:xfrm>
            <a:off x="3496956" y="3401964"/>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3" name="112 - Ορθογώνιο"/>
          <p:cNvSpPr>
            <a:spLocks noChangeAspect="1"/>
          </p:cNvSpPr>
          <p:nvPr/>
        </p:nvSpPr>
        <p:spPr bwMode="auto">
          <a:xfrm>
            <a:off x="3164272" y="3587130"/>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4" name="113 - Ορθογώνιο"/>
          <p:cNvSpPr>
            <a:spLocks noChangeAspect="1"/>
          </p:cNvSpPr>
          <p:nvPr/>
        </p:nvSpPr>
        <p:spPr bwMode="auto">
          <a:xfrm>
            <a:off x="3496956" y="358713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5" name="114 - Ορθογώνιο"/>
          <p:cNvSpPr>
            <a:spLocks noChangeAspect="1"/>
          </p:cNvSpPr>
          <p:nvPr/>
        </p:nvSpPr>
        <p:spPr bwMode="auto">
          <a:xfrm>
            <a:off x="3164272" y="3772296"/>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6" name="115 - Ορθογώνιο"/>
          <p:cNvSpPr>
            <a:spLocks noChangeAspect="1"/>
          </p:cNvSpPr>
          <p:nvPr/>
        </p:nvSpPr>
        <p:spPr bwMode="auto">
          <a:xfrm>
            <a:off x="3496956" y="3772296"/>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7" name="116 - Ορθογώνιο"/>
          <p:cNvSpPr>
            <a:spLocks noChangeAspect="1"/>
          </p:cNvSpPr>
          <p:nvPr/>
        </p:nvSpPr>
        <p:spPr bwMode="auto">
          <a:xfrm>
            <a:off x="6588447" y="53340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8" name="117 - Ορθογώνιο"/>
          <p:cNvSpPr>
            <a:spLocks noChangeAspect="1"/>
          </p:cNvSpPr>
          <p:nvPr/>
        </p:nvSpPr>
        <p:spPr bwMode="auto">
          <a:xfrm>
            <a:off x="6902647" y="5334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9" name="118 - Ορθογώνιο"/>
          <p:cNvSpPr>
            <a:spLocks noChangeAspect="1"/>
          </p:cNvSpPr>
          <p:nvPr/>
        </p:nvSpPr>
        <p:spPr bwMode="auto">
          <a:xfrm>
            <a:off x="6588447" y="7082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Courier New" pitchFamily="49" charset="0"/>
                <a:cs typeface="Courier New" pitchFamily="49" charset="0"/>
              </a:rPr>
              <a:t>0</a:t>
            </a:r>
            <a:r>
              <a:rPr lang="el-GR" sz="1200" dirty="0" smtClean="0">
                <a:latin typeface="Courier New" pitchFamily="49" charset="0"/>
                <a:cs typeface="Courier New" pitchFamily="49" charset="0"/>
              </a:rPr>
              <a:t>61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0" name="119 - Ορθογώνιο"/>
          <p:cNvSpPr>
            <a:spLocks noChangeAspect="1"/>
          </p:cNvSpPr>
          <p:nvPr/>
        </p:nvSpPr>
        <p:spPr bwMode="auto">
          <a:xfrm>
            <a:off x="6902647" y="7082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1" name="120 - Ορθογώνιο"/>
          <p:cNvSpPr>
            <a:spLocks noChangeAspect="1"/>
          </p:cNvSpPr>
          <p:nvPr/>
        </p:nvSpPr>
        <p:spPr bwMode="auto">
          <a:xfrm>
            <a:off x="6588447" y="8831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153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2" name="121 - Ορθογώνιο"/>
          <p:cNvSpPr>
            <a:spLocks noChangeAspect="1"/>
          </p:cNvSpPr>
          <p:nvPr/>
        </p:nvSpPr>
        <p:spPr bwMode="auto">
          <a:xfrm>
            <a:off x="6902647" y="8831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3" name="122 - Ορθογώνιο"/>
          <p:cNvSpPr>
            <a:spLocks noChangeAspect="1"/>
          </p:cNvSpPr>
          <p:nvPr/>
        </p:nvSpPr>
        <p:spPr bwMode="auto">
          <a:xfrm>
            <a:off x="6588447" y="10580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176</a:t>
            </a:r>
          </a:p>
        </p:txBody>
      </p:sp>
      <p:sp>
        <p:nvSpPr>
          <p:cNvPr id="124" name="123 - Ορθογώνιο"/>
          <p:cNvSpPr>
            <a:spLocks noChangeAspect="1"/>
          </p:cNvSpPr>
          <p:nvPr/>
        </p:nvSpPr>
        <p:spPr bwMode="auto">
          <a:xfrm>
            <a:off x="6902647" y="10580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5" name="124 - Ορθογώνιο"/>
          <p:cNvSpPr>
            <a:spLocks noChangeAspect="1"/>
          </p:cNvSpPr>
          <p:nvPr/>
        </p:nvSpPr>
        <p:spPr bwMode="auto">
          <a:xfrm>
            <a:off x="6588447" y="1232915"/>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6" name="125 - Ορθογώνιο"/>
          <p:cNvSpPr>
            <a:spLocks noChangeAspect="1"/>
          </p:cNvSpPr>
          <p:nvPr/>
        </p:nvSpPr>
        <p:spPr bwMode="auto">
          <a:xfrm>
            <a:off x="6902647" y="12329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127" name="126 - Ευθύγραμμο βέλος σύνδεσης"/>
          <p:cNvCxnSpPr>
            <a:stCxn id="118" idx="3"/>
          </p:cNvCxnSpPr>
          <p:nvPr/>
        </p:nvCxnSpPr>
        <p:spPr bwMode="auto">
          <a:xfrm>
            <a:off x="7037304" y="6231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8" name="127 - Ευθύγραμμο βέλος σύνδεσης"/>
          <p:cNvCxnSpPr/>
          <p:nvPr/>
        </p:nvCxnSpPr>
        <p:spPr bwMode="auto">
          <a:xfrm>
            <a:off x="7031783" y="79338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9" name="128 - Ευθύγραμμο βέλος σύνδεσης"/>
          <p:cNvCxnSpPr/>
          <p:nvPr/>
        </p:nvCxnSpPr>
        <p:spPr bwMode="auto">
          <a:xfrm>
            <a:off x="7037304" y="968266"/>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3" name="142 - Ορθογώνιο"/>
          <p:cNvSpPr>
            <a:spLocks noChangeAspect="1"/>
          </p:cNvSpPr>
          <p:nvPr/>
        </p:nvSpPr>
        <p:spPr bwMode="auto">
          <a:xfrm>
            <a:off x="6593459" y="164105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2</a:t>
            </a: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7</a:t>
            </a:r>
          </a:p>
        </p:txBody>
      </p:sp>
      <p:sp>
        <p:nvSpPr>
          <p:cNvPr id="144" name="143 - Ορθογώνιο"/>
          <p:cNvSpPr>
            <a:spLocks noChangeAspect="1"/>
          </p:cNvSpPr>
          <p:nvPr/>
        </p:nvSpPr>
        <p:spPr bwMode="auto">
          <a:xfrm>
            <a:off x="6907659" y="164105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5" name="144 - Ορθογώνιο"/>
          <p:cNvSpPr>
            <a:spLocks noChangeAspect="1"/>
          </p:cNvSpPr>
          <p:nvPr/>
        </p:nvSpPr>
        <p:spPr bwMode="auto">
          <a:xfrm>
            <a:off x="6593459" y="18159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2</a:t>
            </a:r>
            <a:r>
              <a:rPr lang="en-US" sz="1200" dirty="0" smtClean="0">
                <a:latin typeface="Courier New" pitchFamily="49" charset="0"/>
                <a:cs typeface="Courier New" pitchFamily="49" charset="0"/>
              </a:rPr>
              <a:t>7</a:t>
            </a:r>
            <a:r>
              <a:rPr lang="el-GR" sz="1200" dirty="0" smtClean="0">
                <a:latin typeface="Courier New" pitchFamily="49" charset="0"/>
                <a:cs typeface="Courier New" pitchFamily="49" charset="0"/>
              </a:rPr>
              <a:t>5</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6" name="145 - Ορθογώνιο"/>
          <p:cNvSpPr>
            <a:spLocks noChangeAspect="1"/>
          </p:cNvSpPr>
          <p:nvPr/>
        </p:nvSpPr>
        <p:spPr bwMode="auto">
          <a:xfrm>
            <a:off x="6907659" y="18159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7" name="146 - Ορθογώνιο"/>
          <p:cNvSpPr>
            <a:spLocks noChangeAspect="1"/>
          </p:cNvSpPr>
          <p:nvPr/>
        </p:nvSpPr>
        <p:spPr bwMode="auto">
          <a:xfrm>
            <a:off x="6593459" y="1990815"/>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277</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8" name="147 - Ορθογώνιο"/>
          <p:cNvSpPr>
            <a:spLocks noChangeAspect="1"/>
          </p:cNvSpPr>
          <p:nvPr/>
        </p:nvSpPr>
        <p:spPr bwMode="auto">
          <a:xfrm>
            <a:off x="6907659" y="19908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9" name="148 - Ορθογώνιο"/>
          <p:cNvSpPr>
            <a:spLocks noChangeAspect="1"/>
          </p:cNvSpPr>
          <p:nvPr/>
        </p:nvSpPr>
        <p:spPr bwMode="auto">
          <a:xfrm>
            <a:off x="6593459" y="2165694"/>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0" name="149 - Ορθογώνιο"/>
          <p:cNvSpPr>
            <a:spLocks noChangeAspect="1"/>
          </p:cNvSpPr>
          <p:nvPr/>
        </p:nvSpPr>
        <p:spPr bwMode="auto">
          <a:xfrm>
            <a:off x="6907659" y="216569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1" name="150 - Ορθογώνιο"/>
          <p:cNvSpPr>
            <a:spLocks noChangeAspect="1"/>
          </p:cNvSpPr>
          <p:nvPr/>
        </p:nvSpPr>
        <p:spPr bwMode="auto">
          <a:xfrm>
            <a:off x="6593459" y="2340573"/>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2" name="151 - Ορθογώνιο"/>
          <p:cNvSpPr>
            <a:spLocks noChangeAspect="1"/>
          </p:cNvSpPr>
          <p:nvPr/>
        </p:nvSpPr>
        <p:spPr bwMode="auto">
          <a:xfrm>
            <a:off x="6907659" y="234057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153" name="152 - Ευθύγραμμο βέλος σύνδεσης"/>
          <p:cNvCxnSpPr>
            <a:stCxn id="144" idx="3"/>
          </p:cNvCxnSpPr>
          <p:nvPr/>
        </p:nvCxnSpPr>
        <p:spPr bwMode="auto">
          <a:xfrm>
            <a:off x="7042316" y="1730829"/>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4" name="153 - Ευθύγραμμο βέλος σύνδεσης"/>
          <p:cNvCxnSpPr/>
          <p:nvPr/>
        </p:nvCxnSpPr>
        <p:spPr bwMode="auto">
          <a:xfrm>
            <a:off x="7036795" y="1901045"/>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5" name="154 - Ευθύγραμμο βέλος σύνδεσης"/>
          <p:cNvCxnSpPr/>
          <p:nvPr/>
        </p:nvCxnSpPr>
        <p:spPr bwMode="auto">
          <a:xfrm>
            <a:off x="7042316" y="2075924"/>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6" name="155 - Ορθογώνιο"/>
          <p:cNvSpPr>
            <a:spLocks noChangeAspect="1"/>
          </p:cNvSpPr>
          <p:nvPr/>
        </p:nvSpPr>
        <p:spPr bwMode="auto">
          <a:xfrm>
            <a:off x="6593459" y="270785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373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7" name="156 - Ορθογώνιο"/>
          <p:cNvSpPr>
            <a:spLocks noChangeAspect="1"/>
          </p:cNvSpPr>
          <p:nvPr/>
        </p:nvSpPr>
        <p:spPr bwMode="auto">
          <a:xfrm>
            <a:off x="6907659" y="270785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8" name="157 - Ορθογώνιο"/>
          <p:cNvSpPr>
            <a:spLocks noChangeAspect="1"/>
          </p:cNvSpPr>
          <p:nvPr/>
        </p:nvSpPr>
        <p:spPr bwMode="auto">
          <a:xfrm>
            <a:off x="6593459" y="28827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434</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9" name="158 - Ορθογώνιο"/>
          <p:cNvSpPr>
            <a:spLocks noChangeAspect="1"/>
          </p:cNvSpPr>
          <p:nvPr/>
        </p:nvSpPr>
        <p:spPr bwMode="auto">
          <a:xfrm>
            <a:off x="6907659" y="28827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60" name="159 - Ορθογώνιο"/>
          <p:cNvSpPr>
            <a:spLocks noChangeAspect="1"/>
          </p:cNvSpPr>
          <p:nvPr/>
        </p:nvSpPr>
        <p:spPr bwMode="auto">
          <a:xfrm>
            <a:off x="6593459" y="3057615"/>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513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61" name="160 - Ορθογώνιο"/>
          <p:cNvSpPr>
            <a:spLocks noChangeAspect="1"/>
          </p:cNvSpPr>
          <p:nvPr/>
        </p:nvSpPr>
        <p:spPr bwMode="auto">
          <a:xfrm>
            <a:off x="6907659" y="30576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62" name="161 - Ορθογώνιο"/>
          <p:cNvSpPr>
            <a:spLocks noChangeAspect="1"/>
          </p:cNvSpPr>
          <p:nvPr/>
        </p:nvSpPr>
        <p:spPr bwMode="auto">
          <a:xfrm>
            <a:off x="6593459" y="3232494"/>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63" name="162 - Ορθογώνιο"/>
          <p:cNvSpPr>
            <a:spLocks noChangeAspect="1"/>
          </p:cNvSpPr>
          <p:nvPr/>
        </p:nvSpPr>
        <p:spPr bwMode="auto">
          <a:xfrm>
            <a:off x="6907659" y="323249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64" name="163 - Ορθογώνιο"/>
          <p:cNvSpPr>
            <a:spLocks noChangeAspect="1"/>
          </p:cNvSpPr>
          <p:nvPr/>
        </p:nvSpPr>
        <p:spPr bwMode="auto">
          <a:xfrm>
            <a:off x="6593459" y="3407373"/>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65" name="164 - Ορθογώνιο"/>
          <p:cNvSpPr>
            <a:spLocks noChangeAspect="1"/>
          </p:cNvSpPr>
          <p:nvPr/>
        </p:nvSpPr>
        <p:spPr bwMode="auto">
          <a:xfrm>
            <a:off x="6907659" y="340737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166" name="165 - Ευθύγραμμο βέλος σύνδεσης"/>
          <p:cNvCxnSpPr>
            <a:stCxn id="157" idx="3"/>
          </p:cNvCxnSpPr>
          <p:nvPr/>
        </p:nvCxnSpPr>
        <p:spPr bwMode="auto">
          <a:xfrm>
            <a:off x="7042316" y="2797629"/>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7" name="166 - Ευθύγραμμο βέλος σύνδεσης"/>
          <p:cNvCxnSpPr/>
          <p:nvPr/>
        </p:nvCxnSpPr>
        <p:spPr bwMode="auto">
          <a:xfrm>
            <a:off x="7036795" y="2967845"/>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8" name="167 - Ευθύγραμμο βέλος σύνδεσης"/>
          <p:cNvCxnSpPr/>
          <p:nvPr/>
        </p:nvCxnSpPr>
        <p:spPr bwMode="auto">
          <a:xfrm>
            <a:off x="7042316" y="3142724"/>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9" name="168 - Ορθογώνιο"/>
          <p:cNvSpPr>
            <a:spLocks noChangeAspect="1"/>
          </p:cNvSpPr>
          <p:nvPr/>
        </p:nvSpPr>
        <p:spPr bwMode="auto">
          <a:xfrm>
            <a:off x="6598471" y="381000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524</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70" name="169 - Ορθογώνιο"/>
          <p:cNvSpPr>
            <a:spLocks noChangeAspect="1"/>
          </p:cNvSpPr>
          <p:nvPr/>
        </p:nvSpPr>
        <p:spPr bwMode="auto">
          <a:xfrm>
            <a:off x="6912671" y="38100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71" name="170 - Ορθογώνιο"/>
          <p:cNvSpPr>
            <a:spLocks noChangeAspect="1"/>
          </p:cNvSpPr>
          <p:nvPr/>
        </p:nvSpPr>
        <p:spPr bwMode="auto">
          <a:xfrm>
            <a:off x="6598471" y="39848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526</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72" name="171 - Ορθογώνιο"/>
          <p:cNvSpPr>
            <a:spLocks noChangeAspect="1"/>
          </p:cNvSpPr>
          <p:nvPr/>
        </p:nvSpPr>
        <p:spPr bwMode="auto">
          <a:xfrm>
            <a:off x="6912671" y="39848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73" name="172 - Ορθογώνιο"/>
          <p:cNvSpPr>
            <a:spLocks noChangeAspect="1"/>
          </p:cNvSpPr>
          <p:nvPr/>
        </p:nvSpPr>
        <p:spPr bwMode="auto">
          <a:xfrm>
            <a:off x="6598471" y="41597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574</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74" name="173 - Ορθογώνιο"/>
          <p:cNvSpPr>
            <a:spLocks noChangeAspect="1"/>
          </p:cNvSpPr>
          <p:nvPr/>
        </p:nvSpPr>
        <p:spPr bwMode="auto">
          <a:xfrm>
            <a:off x="6912671" y="41597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75" name="174 - Ορθογώνιο"/>
          <p:cNvSpPr>
            <a:spLocks noChangeAspect="1"/>
          </p:cNvSpPr>
          <p:nvPr/>
        </p:nvSpPr>
        <p:spPr bwMode="auto">
          <a:xfrm>
            <a:off x="6598471" y="43346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76" name="175 - Ορθογώνιο"/>
          <p:cNvSpPr>
            <a:spLocks noChangeAspect="1"/>
          </p:cNvSpPr>
          <p:nvPr/>
        </p:nvSpPr>
        <p:spPr bwMode="auto">
          <a:xfrm>
            <a:off x="6912671" y="43346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77" name="176 - Ορθογώνιο"/>
          <p:cNvSpPr>
            <a:spLocks noChangeAspect="1"/>
          </p:cNvSpPr>
          <p:nvPr/>
        </p:nvSpPr>
        <p:spPr bwMode="auto">
          <a:xfrm>
            <a:off x="6598471" y="4509515"/>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78" name="177 - Ορθογώνιο"/>
          <p:cNvSpPr>
            <a:spLocks noChangeAspect="1"/>
          </p:cNvSpPr>
          <p:nvPr/>
        </p:nvSpPr>
        <p:spPr bwMode="auto">
          <a:xfrm>
            <a:off x="6912671" y="45095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179" name="178 - Ευθύγραμμο βέλος σύνδεσης"/>
          <p:cNvCxnSpPr>
            <a:stCxn id="170" idx="3"/>
          </p:cNvCxnSpPr>
          <p:nvPr/>
        </p:nvCxnSpPr>
        <p:spPr bwMode="auto">
          <a:xfrm>
            <a:off x="7047328" y="38997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0" name="179 - Ευθύγραμμο βέλος σύνδεσης"/>
          <p:cNvCxnSpPr/>
          <p:nvPr/>
        </p:nvCxnSpPr>
        <p:spPr bwMode="auto">
          <a:xfrm>
            <a:off x="7041807" y="406998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1" name="180 - Ευθύγραμμο βέλος σύνδεσης"/>
          <p:cNvCxnSpPr/>
          <p:nvPr/>
        </p:nvCxnSpPr>
        <p:spPr bwMode="auto">
          <a:xfrm>
            <a:off x="7047328" y="4244866"/>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3" name="182 - Ορθογώνιο"/>
          <p:cNvSpPr>
            <a:spLocks noChangeAspect="1"/>
          </p:cNvSpPr>
          <p:nvPr/>
        </p:nvSpPr>
        <p:spPr bwMode="auto">
          <a:xfrm>
            <a:off x="6598471" y="48359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6</a:t>
            </a: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84" name="183 - Ορθογώνιο"/>
          <p:cNvSpPr>
            <a:spLocks noChangeAspect="1"/>
          </p:cNvSpPr>
          <p:nvPr/>
        </p:nvSpPr>
        <p:spPr bwMode="auto">
          <a:xfrm>
            <a:off x="6912671" y="48359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85" name="184 - Ορθογώνιο"/>
          <p:cNvSpPr>
            <a:spLocks noChangeAspect="1"/>
          </p:cNvSpPr>
          <p:nvPr/>
        </p:nvSpPr>
        <p:spPr bwMode="auto">
          <a:xfrm>
            <a:off x="6598471" y="5010814"/>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64</a:t>
            </a:r>
            <a:r>
              <a:rPr lang="en-US" sz="1200" dirty="0" smtClean="0">
                <a:latin typeface="Courier New" pitchFamily="49" charset="0"/>
                <a:cs typeface="Courier New" pitchFamily="49" charset="0"/>
              </a:rPr>
              <a:t>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86" name="185 - Ορθογώνιο"/>
          <p:cNvSpPr>
            <a:spLocks noChangeAspect="1"/>
          </p:cNvSpPr>
          <p:nvPr/>
        </p:nvSpPr>
        <p:spPr bwMode="auto">
          <a:xfrm>
            <a:off x="6912671" y="501081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87" name="186 - Ορθογώνιο"/>
          <p:cNvSpPr>
            <a:spLocks noChangeAspect="1"/>
          </p:cNvSpPr>
          <p:nvPr/>
        </p:nvSpPr>
        <p:spPr bwMode="auto">
          <a:xfrm>
            <a:off x="6598471" y="5185693"/>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706</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88" name="187 - Ορθογώνιο"/>
          <p:cNvSpPr>
            <a:spLocks noChangeAspect="1"/>
          </p:cNvSpPr>
          <p:nvPr/>
        </p:nvSpPr>
        <p:spPr bwMode="auto">
          <a:xfrm>
            <a:off x="6912671" y="518569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89" name="188 - Ορθογώνιο"/>
          <p:cNvSpPr>
            <a:spLocks noChangeAspect="1"/>
          </p:cNvSpPr>
          <p:nvPr/>
        </p:nvSpPr>
        <p:spPr bwMode="auto">
          <a:xfrm>
            <a:off x="6598471" y="5360572"/>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736</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90" name="189 - Ορθογώνιο"/>
          <p:cNvSpPr>
            <a:spLocks noChangeAspect="1"/>
          </p:cNvSpPr>
          <p:nvPr/>
        </p:nvSpPr>
        <p:spPr bwMode="auto">
          <a:xfrm>
            <a:off x="6912671" y="53605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91" name="190 - Ορθογώνιο"/>
          <p:cNvSpPr>
            <a:spLocks noChangeAspect="1"/>
          </p:cNvSpPr>
          <p:nvPr/>
        </p:nvSpPr>
        <p:spPr bwMode="auto">
          <a:xfrm>
            <a:off x="6598471" y="5535451"/>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737</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92" name="191 - Ορθογώνιο"/>
          <p:cNvSpPr>
            <a:spLocks noChangeAspect="1"/>
          </p:cNvSpPr>
          <p:nvPr/>
        </p:nvSpPr>
        <p:spPr bwMode="auto">
          <a:xfrm>
            <a:off x="6912671" y="55354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193" name="192 - Ευθύγραμμο βέλος σύνδεσης"/>
          <p:cNvCxnSpPr>
            <a:stCxn id="184" idx="3"/>
          </p:cNvCxnSpPr>
          <p:nvPr/>
        </p:nvCxnSpPr>
        <p:spPr bwMode="auto">
          <a:xfrm>
            <a:off x="7047328" y="492570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4" name="193 - Ευθύγραμμο βέλος σύνδεσης"/>
          <p:cNvCxnSpPr/>
          <p:nvPr/>
        </p:nvCxnSpPr>
        <p:spPr bwMode="auto">
          <a:xfrm>
            <a:off x="7041807" y="509592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5" name="194 - Ευθύγραμμο βέλος σύνδεσης"/>
          <p:cNvCxnSpPr/>
          <p:nvPr/>
        </p:nvCxnSpPr>
        <p:spPr bwMode="auto">
          <a:xfrm>
            <a:off x="7047328" y="527080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6" name="195 - Ευθύγραμμο βέλος σύνδεσης"/>
          <p:cNvCxnSpPr/>
          <p:nvPr/>
        </p:nvCxnSpPr>
        <p:spPr bwMode="auto">
          <a:xfrm>
            <a:off x="7047328" y="544568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7" name="196 - Ευθύγραμμο βέλος σύνδεσης"/>
          <p:cNvCxnSpPr/>
          <p:nvPr/>
        </p:nvCxnSpPr>
        <p:spPr bwMode="auto">
          <a:xfrm>
            <a:off x="7047328" y="562056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98" name="197 - Ορθογώνιο"/>
          <p:cNvSpPr>
            <a:spLocks noChangeAspect="1"/>
          </p:cNvSpPr>
          <p:nvPr/>
        </p:nvSpPr>
        <p:spPr bwMode="auto">
          <a:xfrm>
            <a:off x="6593460" y="5902742"/>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742</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99" name="198 - Ορθογώνιο"/>
          <p:cNvSpPr>
            <a:spLocks noChangeAspect="1"/>
          </p:cNvSpPr>
          <p:nvPr/>
        </p:nvSpPr>
        <p:spPr bwMode="auto">
          <a:xfrm>
            <a:off x="6907660" y="590274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00" name="199 - Ορθογώνιο"/>
          <p:cNvSpPr>
            <a:spLocks noChangeAspect="1"/>
          </p:cNvSpPr>
          <p:nvPr/>
        </p:nvSpPr>
        <p:spPr bwMode="auto">
          <a:xfrm>
            <a:off x="6593460" y="607762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Courier New" pitchFamily="49" charset="0"/>
                <a:cs typeface="Courier New" pitchFamily="49" charset="0"/>
              </a:rPr>
              <a:t>7</a:t>
            </a:r>
            <a:r>
              <a:rPr lang="el-GR" sz="1200" dirty="0" smtClean="0">
                <a:latin typeface="Courier New" pitchFamily="49" charset="0"/>
                <a:cs typeface="Courier New" pitchFamily="49" charset="0"/>
              </a:rPr>
              <a:t>66</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01" name="200 - Ορθογώνιο"/>
          <p:cNvSpPr>
            <a:spLocks noChangeAspect="1"/>
          </p:cNvSpPr>
          <p:nvPr/>
        </p:nvSpPr>
        <p:spPr bwMode="auto">
          <a:xfrm>
            <a:off x="6907660" y="607762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02" name="201 - Ορθογώνιο"/>
          <p:cNvSpPr>
            <a:spLocks noChangeAspect="1"/>
          </p:cNvSpPr>
          <p:nvPr/>
        </p:nvSpPr>
        <p:spPr bwMode="auto">
          <a:xfrm>
            <a:off x="6593460" y="6252499"/>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773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03" name="202 - Ορθογώνιο"/>
          <p:cNvSpPr>
            <a:spLocks noChangeAspect="1"/>
          </p:cNvSpPr>
          <p:nvPr/>
        </p:nvSpPr>
        <p:spPr bwMode="auto">
          <a:xfrm>
            <a:off x="6907660" y="625249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04" name="203 - Ορθογώνιο"/>
          <p:cNvSpPr>
            <a:spLocks noChangeAspect="1"/>
          </p:cNvSpPr>
          <p:nvPr/>
        </p:nvSpPr>
        <p:spPr bwMode="auto">
          <a:xfrm>
            <a:off x="6593460" y="64273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05" name="204 - Ορθογώνιο"/>
          <p:cNvSpPr>
            <a:spLocks noChangeAspect="1"/>
          </p:cNvSpPr>
          <p:nvPr/>
        </p:nvSpPr>
        <p:spPr bwMode="auto">
          <a:xfrm>
            <a:off x="6907660" y="64273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06" name="205 - Ορθογώνιο"/>
          <p:cNvSpPr>
            <a:spLocks noChangeAspect="1"/>
          </p:cNvSpPr>
          <p:nvPr/>
        </p:nvSpPr>
        <p:spPr bwMode="auto">
          <a:xfrm>
            <a:off x="6593460" y="66022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07" name="206 - Ορθογώνιο"/>
          <p:cNvSpPr>
            <a:spLocks noChangeAspect="1"/>
          </p:cNvSpPr>
          <p:nvPr/>
        </p:nvSpPr>
        <p:spPr bwMode="auto">
          <a:xfrm>
            <a:off x="6907660" y="66022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208" name="207 - Ευθύγραμμο βέλος σύνδεσης"/>
          <p:cNvCxnSpPr>
            <a:stCxn id="199" idx="3"/>
          </p:cNvCxnSpPr>
          <p:nvPr/>
        </p:nvCxnSpPr>
        <p:spPr bwMode="auto">
          <a:xfrm>
            <a:off x="7042317" y="599251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9" name="208 - Ευθύγραμμο βέλος σύνδεσης"/>
          <p:cNvCxnSpPr/>
          <p:nvPr/>
        </p:nvCxnSpPr>
        <p:spPr bwMode="auto">
          <a:xfrm>
            <a:off x="7036796" y="6162729"/>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0" name="209 - Ευθύγραμμο βέλος σύνδεσης"/>
          <p:cNvCxnSpPr/>
          <p:nvPr/>
        </p:nvCxnSpPr>
        <p:spPr bwMode="auto">
          <a:xfrm>
            <a:off x="7042317" y="6337608"/>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11" name="210 - Ορθογώνιο"/>
          <p:cNvSpPr>
            <a:spLocks noChangeAspect="1"/>
          </p:cNvSpPr>
          <p:nvPr/>
        </p:nvSpPr>
        <p:spPr bwMode="auto">
          <a:xfrm>
            <a:off x="4706336" y="1812433"/>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00</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212" name="211 - Ορθογώνιο"/>
          <p:cNvSpPr>
            <a:spLocks noChangeAspect="1"/>
          </p:cNvSpPr>
          <p:nvPr/>
        </p:nvSpPr>
        <p:spPr bwMode="auto">
          <a:xfrm>
            <a:off x="5039020" y="1812433"/>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13" name="212 - Ορθογώνιο"/>
          <p:cNvSpPr>
            <a:spLocks noChangeAspect="1"/>
          </p:cNvSpPr>
          <p:nvPr/>
        </p:nvSpPr>
        <p:spPr bwMode="auto">
          <a:xfrm>
            <a:off x="4706336" y="1997598"/>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207</a:t>
            </a:r>
          </a:p>
        </p:txBody>
      </p:sp>
      <p:sp>
        <p:nvSpPr>
          <p:cNvPr id="214" name="213 - Ορθογώνιο"/>
          <p:cNvSpPr>
            <a:spLocks noChangeAspect="1"/>
          </p:cNvSpPr>
          <p:nvPr/>
        </p:nvSpPr>
        <p:spPr bwMode="auto">
          <a:xfrm>
            <a:off x="5039020" y="1997598"/>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15" name="214 - Ορθογώνιο"/>
          <p:cNvSpPr>
            <a:spLocks noChangeAspect="1"/>
          </p:cNvSpPr>
          <p:nvPr/>
        </p:nvSpPr>
        <p:spPr bwMode="auto">
          <a:xfrm>
            <a:off x="4706336" y="2182764"/>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373</a:t>
            </a:r>
          </a:p>
        </p:txBody>
      </p:sp>
      <p:sp>
        <p:nvSpPr>
          <p:cNvPr id="216" name="215 - Ορθογώνιο"/>
          <p:cNvSpPr>
            <a:spLocks noChangeAspect="1"/>
          </p:cNvSpPr>
          <p:nvPr/>
        </p:nvSpPr>
        <p:spPr bwMode="auto">
          <a:xfrm>
            <a:off x="5039020" y="2182764"/>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17" name="216 - Ορθογώνιο"/>
          <p:cNvSpPr>
            <a:spLocks noChangeAspect="1"/>
          </p:cNvSpPr>
          <p:nvPr/>
        </p:nvSpPr>
        <p:spPr bwMode="auto">
          <a:xfrm>
            <a:off x="4706336" y="2367930"/>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18" name="217 - Ορθογώνιο"/>
          <p:cNvSpPr>
            <a:spLocks noChangeAspect="1"/>
          </p:cNvSpPr>
          <p:nvPr/>
        </p:nvSpPr>
        <p:spPr bwMode="auto">
          <a:xfrm>
            <a:off x="5039020" y="236793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19" name="218 - Ορθογώνιο"/>
          <p:cNvSpPr>
            <a:spLocks noChangeAspect="1"/>
          </p:cNvSpPr>
          <p:nvPr/>
        </p:nvSpPr>
        <p:spPr bwMode="auto">
          <a:xfrm>
            <a:off x="4706336" y="2553096"/>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20" name="219 - Ορθογώνιο"/>
          <p:cNvSpPr>
            <a:spLocks noChangeAspect="1"/>
          </p:cNvSpPr>
          <p:nvPr/>
        </p:nvSpPr>
        <p:spPr bwMode="auto">
          <a:xfrm>
            <a:off x="5039020" y="2553096"/>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21" name="220 - Ορθογώνιο"/>
          <p:cNvSpPr>
            <a:spLocks noChangeAspect="1"/>
          </p:cNvSpPr>
          <p:nvPr/>
        </p:nvSpPr>
        <p:spPr bwMode="auto">
          <a:xfrm>
            <a:off x="4706336" y="4098433"/>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524</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22" name="221 - Ορθογώνιο"/>
          <p:cNvSpPr>
            <a:spLocks noChangeAspect="1"/>
          </p:cNvSpPr>
          <p:nvPr/>
        </p:nvSpPr>
        <p:spPr bwMode="auto">
          <a:xfrm>
            <a:off x="5039020" y="4098433"/>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23" name="222 - Ορθογώνιο"/>
          <p:cNvSpPr>
            <a:spLocks noChangeAspect="1"/>
          </p:cNvSpPr>
          <p:nvPr/>
        </p:nvSpPr>
        <p:spPr bwMode="auto">
          <a:xfrm>
            <a:off x="4706336" y="4283598"/>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601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24" name="223 - Ορθογώνιο"/>
          <p:cNvSpPr>
            <a:spLocks noChangeAspect="1"/>
          </p:cNvSpPr>
          <p:nvPr/>
        </p:nvSpPr>
        <p:spPr bwMode="auto">
          <a:xfrm>
            <a:off x="5039020" y="4283598"/>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25" name="224 - Ορθογώνιο"/>
          <p:cNvSpPr>
            <a:spLocks noChangeAspect="1"/>
          </p:cNvSpPr>
          <p:nvPr/>
        </p:nvSpPr>
        <p:spPr bwMode="auto">
          <a:xfrm>
            <a:off x="4706336" y="4468764"/>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742</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26" name="225 - Ορθογώνιο"/>
          <p:cNvSpPr>
            <a:spLocks noChangeAspect="1"/>
          </p:cNvSpPr>
          <p:nvPr/>
        </p:nvSpPr>
        <p:spPr bwMode="auto">
          <a:xfrm>
            <a:off x="5039020" y="4468764"/>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27" name="226 - Ορθογώνιο"/>
          <p:cNvSpPr>
            <a:spLocks noChangeAspect="1"/>
          </p:cNvSpPr>
          <p:nvPr/>
        </p:nvSpPr>
        <p:spPr bwMode="auto">
          <a:xfrm>
            <a:off x="4706336" y="4653930"/>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28" name="227 - Ορθογώνιο"/>
          <p:cNvSpPr>
            <a:spLocks noChangeAspect="1"/>
          </p:cNvSpPr>
          <p:nvPr/>
        </p:nvSpPr>
        <p:spPr bwMode="auto">
          <a:xfrm>
            <a:off x="5039020" y="465393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29" name="228 - Ορθογώνιο"/>
          <p:cNvSpPr>
            <a:spLocks noChangeAspect="1"/>
          </p:cNvSpPr>
          <p:nvPr/>
        </p:nvSpPr>
        <p:spPr bwMode="auto">
          <a:xfrm>
            <a:off x="4706336" y="4839096"/>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30" name="229 - Ορθογώνιο"/>
          <p:cNvSpPr>
            <a:spLocks noChangeAspect="1"/>
          </p:cNvSpPr>
          <p:nvPr/>
        </p:nvSpPr>
        <p:spPr bwMode="auto">
          <a:xfrm>
            <a:off x="5039020" y="4839096"/>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231" name="230 - Γωνιακή σύνδεση"/>
          <p:cNvCxnSpPr>
            <a:stCxn id="107" idx="3"/>
            <a:endCxn id="211" idx="1"/>
          </p:cNvCxnSpPr>
          <p:nvPr/>
        </p:nvCxnSpPr>
        <p:spPr bwMode="auto">
          <a:xfrm flipV="1">
            <a:off x="3639536" y="1907485"/>
            <a:ext cx="1066800" cy="1219200"/>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232" name="231 - Γωνιακή σύνδεση"/>
          <p:cNvCxnSpPr>
            <a:stCxn id="110" idx="3"/>
            <a:endCxn id="221" idx="1"/>
          </p:cNvCxnSpPr>
          <p:nvPr/>
        </p:nvCxnSpPr>
        <p:spPr bwMode="auto">
          <a:xfrm>
            <a:off x="3639536" y="3311850"/>
            <a:ext cx="1066800" cy="881635"/>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233" name="232 - Γωνιακή σύνδεση"/>
          <p:cNvCxnSpPr>
            <a:stCxn id="212" idx="3"/>
            <a:endCxn id="117" idx="1"/>
          </p:cNvCxnSpPr>
          <p:nvPr/>
        </p:nvCxnSpPr>
        <p:spPr bwMode="auto">
          <a:xfrm flipV="1">
            <a:off x="5181600" y="623172"/>
            <a:ext cx="1406847" cy="1284313"/>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234" name="233 - Γωνιακή σύνδεση"/>
          <p:cNvCxnSpPr>
            <a:stCxn id="214" idx="3"/>
            <a:endCxn id="143" idx="1"/>
          </p:cNvCxnSpPr>
          <p:nvPr/>
        </p:nvCxnSpPr>
        <p:spPr bwMode="auto">
          <a:xfrm flipV="1">
            <a:off x="5181600" y="1730830"/>
            <a:ext cx="1411859" cy="361820"/>
          </a:xfrm>
          <a:prstGeom prst="bentConnector3">
            <a:avLst>
              <a:gd name="adj1" fmla="val 67108"/>
            </a:avLst>
          </a:prstGeom>
          <a:solidFill>
            <a:schemeClr val="accent1"/>
          </a:solidFill>
          <a:ln w="9525" cap="flat" cmpd="sng" algn="ctr">
            <a:solidFill>
              <a:schemeClr val="tx1"/>
            </a:solidFill>
            <a:prstDash val="solid"/>
            <a:round/>
            <a:headEnd type="none" w="med" len="med"/>
            <a:tailEnd type="arrow"/>
          </a:ln>
          <a:effectLst/>
        </p:spPr>
      </p:cxnSp>
      <p:cxnSp>
        <p:nvCxnSpPr>
          <p:cNvPr id="236" name="235 - Γωνιακή σύνδεση"/>
          <p:cNvCxnSpPr>
            <a:stCxn id="216" idx="3"/>
            <a:endCxn id="156" idx="1"/>
          </p:cNvCxnSpPr>
          <p:nvPr/>
        </p:nvCxnSpPr>
        <p:spPr bwMode="auto">
          <a:xfrm>
            <a:off x="5181600" y="2277816"/>
            <a:ext cx="1411859" cy="519814"/>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237" name="236 - Γωνιακή σύνδεση"/>
          <p:cNvCxnSpPr>
            <a:stCxn id="222" idx="3"/>
            <a:endCxn id="169" idx="1"/>
          </p:cNvCxnSpPr>
          <p:nvPr/>
        </p:nvCxnSpPr>
        <p:spPr bwMode="auto">
          <a:xfrm flipV="1">
            <a:off x="5181600" y="3899772"/>
            <a:ext cx="1416871" cy="293713"/>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238" name="237 - Γωνιακή σύνδεση"/>
          <p:cNvCxnSpPr>
            <a:stCxn id="224" idx="3"/>
            <a:endCxn id="183" idx="1"/>
          </p:cNvCxnSpPr>
          <p:nvPr/>
        </p:nvCxnSpPr>
        <p:spPr bwMode="auto">
          <a:xfrm>
            <a:off x="5181600" y="4378650"/>
            <a:ext cx="1416871" cy="547058"/>
          </a:xfrm>
          <a:prstGeom prst="bentConnector3">
            <a:avLst>
              <a:gd name="adj1" fmla="val 73745"/>
            </a:avLst>
          </a:prstGeom>
          <a:solidFill>
            <a:schemeClr val="accent1"/>
          </a:solidFill>
          <a:ln w="9525" cap="flat" cmpd="sng" algn="ctr">
            <a:solidFill>
              <a:schemeClr val="tx1"/>
            </a:solidFill>
            <a:prstDash val="solid"/>
            <a:round/>
            <a:headEnd type="none" w="med" len="med"/>
            <a:tailEnd type="arrow"/>
          </a:ln>
          <a:effectLst/>
        </p:spPr>
      </p:cxnSp>
      <p:cxnSp>
        <p:nvCxnSpPr>
          <p:cNvPr id="239" name="238 - Γωνιακή σύνδεση"/>
          <p:cNvCxnSpPr>
            <a:stCxn id="226" idx="3"/>
            <a:endCxn id="198" idx="1"/>
          </p:cNvCxnSpPr>
          <p:nvPr/>
        </p:nvCxnSpPr>
        <p:spPr bwMode="auto">
          <a:xfrm>
            <a:off x="5181600" y="4563816"/>
            <a:ext cx="1411860" cy="1428698"/>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247" name="246 - Ευθύγραμμο βέλος σύνδεσης"/>
          <p:cNvCxnSpPr/>
          <p:nvPr/>
        </p:nvCxnSpPr>
        <p:spPr bwMode="auto">
          <a:xfrm>
            <a:off x="7047328" y="1183858"/>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51" name="250 - TextBox"/>
          <p:cNvSpPr txBox="1"/>
          <p:nvPr/>
        </p:nvSpPr>
        <p:spPr>
          <a:xfrm>
            <a:off x="762000" y="1981200"/>
            <a:ext cx="533400" cy="4708981"/>
          </a:xfrm>
          <a:prstGeom prst="rect">
            <a:avLst/>
          </a:prstGeom>
          <a:noFill/>
        </p:spPr>
        <p:txBody>
          <a:bodyPr wrap="square" rtlCol="0">
            <a:spAutoFit/>
          </a:bodyPr>
          <a:lstStyle/>
          <a:p>
            <a:r>
              <a:rPr lang="el-GR" sz="1200" dirty="0" smtClean="0">
                <a:latin typeface="Courier New" pitchFamily="49" charset="0"/>
                <a:cs typeface="Courier New" pitchFamily="49" charset="0"/>
              </a:rPr>
              <a:t>706</a:t>
            </a:r>
          </a:p>
          <a:p>
            <a:r>
              <a:rPr lang="el-GR" sz="1200" dirty="0" smtClean="0">
                <a:latin typeface="Courier New" pitchFamily="49" charset="0"/>
                <a:cs typeface="Courier New" pitchFamily="49" charset="0"/>
              </a:rPr>
              <a:t>176</a:t>
            </a:r>
            <a:endParaRPr lang="en-US" sz="1200" dirty="0" smtClean="0">
              <a:latin typeface="Courier New" pitchFamily="49" charset="0"/>
              <a:cs typeface="Courier New" pitchFamily="49" charset="0"/>
            </a:endParaRPr>
          </a:p>
          <a:p>
            <a:r>
              <a:rPr lang="en-US" sz="1200" dirty="0" smtClean="0">
                <a:latin typeface="Courier New" pitchFamily="49" charset="0"/>
                <a:cs typeface="Courier New" pitchFamily="49" charset="0"/>
              </a:rPr>
              <a:t>601</a:t>
            </a:r>
          </a:p>
          <a:p>
            <a:r>
              <a:rPr lang="en-US" sz="1200" dirty="0" smtClean="0">
                <a:latin typeface="Courier New" pitchFamily="49" charset="0"/>
                <a:cs typeface="Courier New" pitchFamily="49" charset="0"/>
              </a:rPr>
              <a:t>153</a:t>
            </a:r>
          </a:p>
          <a:p>
            <a:r>
              <a:rPr lang="en-US" sz="1200" dirty="0" smtClean="0">
                <a:latin typeface="Courier New" pitchFamily="49" charset="0"/>
                <a:cs typeface="Courier New" pitchFamily="49" charset="0"/>
              </a:rPr>
              <a:t>513</a:t>
            </a:r>
          </a:p>
          <a:p>
            <a:r>
              <a:rPr lang="en-US" sz="1200" dirty="0" smtClean="0">
                <a:latin typeface="Courier New" pitchFamily="49" charset="0"/>
                <a:cs typeface="Courier New" pitchFamily="49" charset="0"/>
              </a:rPr>
              <a:t>773</a:t>
            </a:r>
          </a:p>
          <a:p>
            <a:r>
              <a:rPr lang="en-US" sz="1200" dirty="0" smtClean="0">
                <a:latin typeface="Courier New" pitchFamily="49" charset="0"/>
                <a:cs typeface="Courier New" pitchFamily="49" charset="0"/>
              </a:rPr>
              <a:t>742</a:t>
            </a:r>
          </a:p>
          <a:p>
            <a:r>
              <a:rPr lang="en-US" sz="1200" dirty="0" smtClean="0">
                <a:latin typeface="Courier New" pitchFamily="49" charset="0"/>
                <a:cs typeface="Courier New" pitchFamily="49" charset="0"/>
              </a:rPr>
              <a:t>373</a:t>
            </a:r>
          </a:p>
          <a:p>
            <a:r>
              <a:rPr lang="en-US" sz="1200" dirty="0" smtClean="0">
                <a:latin typeface="Courier New" pitchFamily="49" charset="0"/>
                <a:cs typeface="Courier New" pitchFamily="49" charset="0"/>
              </a:rPr>
              <a:t>524</a:t>
            </a:r>
          </a:p>
          <a:p>
            <a:r>
              <a:rPr lang="en-US" sz="1200" dirty="0" smtClean="0">
                <a:latin typeface="Courier New" pitchFamily="49" charset="0"/>
                <a:cs typeface="Courier New" pitchFamily="49" charset="0"/>
              </a:rPr>
              <a:t>766</a:t>
            </a:r>
          </a:p>
          <a:p>
            <a:r>
              <a:rPr lang="en-US" sz="1200" dirty="0" smtClean="0">
                <a:latin typeface="Courier New" pitchFamily="49" charset="0"/>
                <a:cs typeface="Courier New" pitchFamily="49" charset="0"/>
              </a:rPr>
              <a:t>275</a:t>
            </a:r>
          </a:p>
          <a:p>
            <a:r>
              <a:rPr lang="en-US" sz="1200" dirty="0" smtClean="0">
                <a:latin typeface="Courier New" pitchFamily="49" charset="0"/>
                <a:cs typeface="Courier New" pitchFamily="49" charset="0"/>
              </a:rPr>
              <a:t>737</a:t>
            </a:r>
          </a:p>
          <a:p>
            <a:r>
              <a:rPr lang="en-US" sz="1200" dirty="0" smtClean="0">
                <a:latin typeface="Courier New" pitchFamily="49" charset="0"/>
                <a:cs typeface="Courier New" pitchFamily="49" charset="0"/>
              </a:rPr>
              <a:t>574</a:t>
            </a:r>
          </a:p>
          <a:p>
            <a:r>
              <a:rPr lang="en-US" sz="1200" dirty="0" smtClean="0">
                <a:latin typeface="Courier New" pitchFamily="49" charset="0"/>
                <a:cs typeface="Courier New" pitchFamily="49" charset="0"/>
              </a:rPr>
              <a:t>434</a:t>
            </a:r>
          </a:p>
          <a:p>
            <a:r>
              <a:rPr lang="en-US" sz="1200" dirty="0" smtClean="0">
                <a:latin typeface="Courier New" pitchFamily="49" charset="0"/>
                <a:cs typeface="Courier New" pitchFamily="49" charset="0"/>
              </a:rPr>
              <a:t>641</a:t>
            </a:r>
          </a:p>
          <a:p>
            <a:r>
              <a:rPr lang="en-US" sz="1200" dirty="0" smtClean="0">
                <a:latin typeface="Courier New" pitchFamily="49" charset="0"/>
                <a:cs typeface="Courier New" pitchFamily="49" charset="0"/>
              </a:rPr>
              <a:t>207</a:t>
            </a:r>
          </a:p>
          <a:p>
            <a:r>
              <a:rPr lang="en-US" sz="1200" dirty="0" smtClean="0">
                <a:latin typeface="Courier New" pitchFamily="49" charset="0"/>
                <a:cs typeface="Courier New" pitchFamily="49" charset="0"/>
              </a:rPr>
              <a:t>001</a:t>
            </a:r>
          </a:p>
          <a:p>
            <a:r>
              <a:rPr lang="en-US" sz="1200" dirty="0" smtClean="0">
                <a:latin typeface="Courier New" pitchFamily="49" charset="0"/>
                <a:cs typeface="Courier New" pitchFamily="49" charset="0"/>
              </a:rPr>
              <a:t>277</a:t>
            </a:r>
          </a:p>
          <a:p>
            <a:r>
              <a:rPr lang="en-US" sz="1200" dirty="0" smtClean="0">
                <a:latin typeface="Courier New" pitchFamily="49" charset="0"/>
                <a:cs typeface="Courier New" pitchFamily="49" charset="0"/>
              </a:rPr>
              <a:t>061</a:t>
            </a:r>
          </a:p>
          <a:p>
            <a:r>
              <a:rPr lang="en-US" sz="1200" dirty="0" smtClean="0">
                <a:latin typeface="Courier New" pitchFamily="49" charset="0"/>
                <a:cs typeface="Courier New" pitchFamily="49" charset="0"/>
              </a:rPr>
              <a:t>736</a:t>
            </a:r>
          </a:p>
          <a:p>
            <a:r>
              <a:rPr lang="en-US" sz="1200" dirty="0" smtClean="0">
                <a:latin typeface="Courier New" pitchFamily="49" charset="0"/>
                <a:cs typeface="Courier New" pitchFamily="49" charset="0"/>
              </a:rPr>
              <a:t>526</a:t>
            </a:r>
          </a:p>
          <a:p>
            <a:r>
              <a:rPr lang="en-US" sz="1200" dirty="0" smtClean="0">
                <a:latin typeface="Courier New" pitchFamily="49" charset="0"/>
                <a:cs typeface="Courier New" pitchFamily="49" charset="0"/>
              </a:rPr>
              <a:t>562</a:t>
            </a:r>
          </a:p>
          <a:p>
            <a:r>
              <a:rPr lang="en-US" sz="1200" dirty="0" smtClean="0">
                <a:latin typeface="Courier New" pitchFamily="49" charset="0"/>
                <a:cs typeface="Courier New" pitchFamily="49" charset="0"/>
              </a:rPr>
              <a:t>017</a:t>
            </a:r>
          </a:p>
          <a:p>
            <a:r>
              <a:rPr lang="en-US" sz="1200" dirty="0" smtClean="0">
                <a:latin typeface="Courier New" pitchFamily="49" charset="0"/>
                <a:cs typeface="Courier New" pitchFamily="49" charset="0"/>
              </a:rPr>
              <a:t>107</a:t>
            </a:r>
          </a:p>
          <a:p>
            <a:r>
              <a:rPr lang="en-US" sz="1200" dirty="0" smtClean="0">
                <a:latin typeface="Courier New" pitchFamily="49" charset="0"/>
                <a:cs typeface="Courier New" pitchFamily="49" charset="0"/>
              </a:rPr>
              <a:t>147</a:t>
            </a:r>
            <a:endParaRPr lang="el-GR" sz="1200" dirty="0" smtClean="0">
              <a:latin typeface="Courier New" pitchFamily="49" charset="0"/>
              <a:cs typeface="Courier New" pitchFamily="49" charset="0"/>
            </a:endParaRPr>
          </a:p>
        </p:txBody>
      </p:sp>
      <p:sp>
        <p:nvSpPr>
          <p:cNvPr id="252" name="251 - TextBox"/>
          <p:cNvSpPr txBox="1"/>
          <p:nvPr/>
        </p:nvSpPr>
        <p:spPr>
          <a:xfrm>
            <a:off x="645863" y="1676400"/>
            <a:ext cx="649537" cy="276999"/>
          </a:xfrm>
          <a:prstGeom prst="rect">
            <a:avLst/>
          </a:prstGeom>
          <a:noFill/>
        </p:spPr>
        <p:txBody>
          <a:bodyPr wrap="none" rtlCol="0">
            <a:spAutoFit/>
          </a:bodyPr>
          <a:lstStyle/>
          <a:p>
            <a:r>
              <a:rPr lang="el-GR" sz="1200" dirty="0" smtClean="0"/>
              <a:t>κλειδιά</a:t>
            </a:r>
            <a:endParaRPr lang="el-GR" sz="1200" dirty="0"/>
          </a:p>
        </p:txBody>
      </p:sp>
      <p:sp>
        <p:nvSpPr>
          <p:cNvPr id="253" name="252 - Δεξιό βέλος"/>
          <p:cNvSpPr/>
          <p:nvPr/>
        </p:nvSpPr>
        <p:spPr bwMode="auto">
          <a:xfrm>
            <a:off x="609600" y="5715000"/>
            <a:ext cx="228600" cy="152400"/>
          </a:xfrm>
          <a:prstGeom prst="rightArrow">
            <a:avLst/>
          </a:prstGeom>
          <a:solidFill>
            <a:srgbClr val="FFC000">
              <a:alpha val="31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130" name="129 - TextBox"/>
          <p:cNvSpPr txBox="1"/>
          <p:nvPr/>
        </p:nvSpPr>
        <p:spPr>
          <a:xfrm>
            <a:off x="1680437" y="1154668"/>
            <a:ext cx="3272563" cy="369332"/>
          </a:xfrm>
          <a:prstGeom prst="rect">
            <a:avLst/>
          </a:prstGeom>
          <a:noFill/>
        </p:spPr>
        <p:txBody>
          <a:bodyPr wrap="none" rtlCol="0">
            <a:spAutoFit/>
          </a:bodyPr>
          <a:lstStyle/>
          <a:p>
            <a:r>
              <a:rPr lang="el-GR" dirty="0" smtClean="0"/>
              <a:t>Ακολουθία εισαγωγών με </a:t>
            </a:r>
            <a:r>
              <a:rPr lang="en-US" dirty="0" smtClean="0"/>
              <a:t>m=5</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p>
        </p:txBody>
      </p:sp>
      <p:sp>
        <p:nvSpPr>
          <p:cNvPr id="7174" name="Text Box 32"/>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useBgFill="1">
        <p:nvSpPr>
          <p:cNvPr id="7197" name="2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9" name="8 - TextBox"/>
          <p:cNvSpPr txBox="1"/>
          <p:nvPr/>
        </p:nvSpPr>
        <p:spPr>
          <a:xfrm>
            <a:off x="375185" y="1143000"/>
            <a:ext cx="1225015" cy="369332"/>
          </a:xfrm>
          <a:prstGeom prst="rect">
            <a:avLst/>
          </a:prstGeom>
          <a:noFill/>
        </p:spPr>
        <p:txBody>
          <a:bodyPr wrap="none" rtlCol="0">
            <a:spAutoFit/>
          </a:bodyPr>
          <a:lstStyle/>
          <a:p>
            <a:r>
              <a:rPr lang="en-US" b="1" dirty="0" smtClean="0"/>
              <a:t>B-</a:t>
            </a:r>
            <a:r>
              <a:rPr lang="el-GR" b="1" dirty="0" smtClean="0"/>
              <a:t>δένδρα</a:t>
            </a:r>
            <a:endParaRPr lang="el-GR" b="1" dirty="0"/>
          </a:p>
        </p:txBody>
      </p:sp>
      <p:sp>
        <p:nvSpPr>
          <p:cNvPr id="130" name="129 - Ορθογώνιο"/>
          <p:cNvSpPr>
            <a:spLocks noChangeAspect="1"/>
          </p:cNvSpPr>
          <p:nvPr/>
        </p:nvSpPr>
        <p:spPr bwMode="auto">
          <a:xfrm>
            <a:off x="2783272" y="3107833"/>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00</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131" name="130 - Ορθογώνιο"/>
          <p:cNvSpPr>
            <a:spLocks noChangeAspect="1"/>
          </p:cNvSpPr>
          <p:nvPr/>
        </p:nvSpPr>
        <p:spPr bwMode="auto">
          <a:xfrm>
            <a:off x="3115956" y="3107833"/>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32" name="131 - Ορθογώνιο"/>
          <p:cNvSpPr>
            <a:spLocks noChangeAspect="1"/>
          </p:cNvSpPr>
          <p:nvPr/>
        </p:nvSpPr>
        <p:spPr bwMode="auto">
          <a:xfrm>
            <a:off x="2783272" y="3292998"/>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524</a:t>
            </a:r>
          </a:p>
        </p:txBody>
      </p:sp>
      <p:sp>
        <p:nvSpPr>
          <p:cNvPr id="133" name="132 - Ορθογώνιο"/>
          <p:cNvSpPr>
            <a:spLocks noChangeAspect="1"/>
          </p:cNvSpPr>
          <p:nvPr/>
        </p:nvSpPr>
        <p:spPr bwMode="auto">
          <a:xfrm>
            <a:off x="3115956" y="3292998"/>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34" name="133 - Ορθογώνιο"/>
          <p:cNvSpPr>
            <a:spLocks noChangeAspect="1"/>
          </p:cNvSpPr>
          <p:nvPr/>
        </p:nvSpPr>
        <p:spPr bwMode="auto">
          <a:xfrm>
            <a:off x="2783272" y="3478164"/>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35" name="134 - Ορθογώνιο"/>
          <p:cNvSpPr>
            <a:spLocks noChangeAspect="1"/>
          </p:cNvSpPr>
          <p:nvPr/>
        </p:nvSpPr>
        <p:spPr bwMode="auto">
          <a:xfrm>
            <a:off x="3115956" y="3478164"/>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36" name="135 - Ορθογώνιο"/>
          <p:cNvSpPr>
            <a:spLocks noChangeAspect="1"/>
          </p:cNvSpPr>
          <p:nvPr/>
        </p:nvSpPr>
        <p:spPr bwMode="auto">
          <a:xfrm>
            <a:off x="2783272" y="3663330"/>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37" name="136 - Ορθογώνιο"/>
          <p:cNvSpPr>
            <a:spLocks noChangeAspect="1"/>
          </p:cNvSpPr>
          <p:nvPr/>
        </p:nvSpPr>
        <p:spPr bwMode="auto">
          <a:xfrm>
            <a:off x="3115956" y="366333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38" name="137 - Ορθογώνιο"/>
          <p:cNvSpPr>
            <a:spLocks noChangeAspect="1"/>
          </p:cNvSpPr>
          <p:nvPr/>
        </p:nvSpPr>
        <p:spPr bwMode="auto">
          <a:xfrm>
            <a:off x="2783272" y="3848496"/>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39" name="138 - Ορθογώνιο"/>
          <p:cNvSpPr>
            <a:spLocks noChangeAspect="1"/>
          </p:cNvSpPr>
          <p:nvPr/>
        </p:nvSpPr>
        <p:spPr bwMode="auto">
          <a:xfrm>
            <a:off x="3115956" y="3848496"/>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0" name="139 - Ορθογώνιο"/>
          <p:cNvSpPr>
            <a:spLocks noChangeAspect="1"/>
          </p:cNvSpPr>
          <p:nvPr/>
        </p:nvSpPr>
        <p:spPr bwMode="auto">
          <a:xfrm>
            <a:off x="6207447" y="15240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1" name="140 - Ορθογώνιο"/>
          <p:cNvSpPr>
            <a:spLocks noChangeAspect="1"/>
          </p:cNvSpPr>
          <p:nvPr/>
        </p:nvSpPr>
        <p:spPr bwMode="auto">
          <a:xfrm>
            <a:off x="6521647" y="1524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2" name="141 - Ορθογώνιο"/>
          <p:cNvSpPr>
            <a:spLocks noChangeAspect="1"/>
          </p:cNvSpPr>
          <p:nvPr/>
        </p:nvSpPr>
        <p:spPr bwMode="auto">
          <a:xfrm>
            <a:off x="6207447" y="3272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Courier New" pitchFamily="49" charset="0"/>
                <a:cs typeface="Courier New" pitchFamily="49" charset="0"/>
              </a:rPr>
              <a:t>017</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82" name="181 - Ορθογώνιο"/>
          <p:cNvSpPr>
            <a:spLocks noChangeAspect="1"/>
          </p:cNvSpPr>
          <p:nvPr/>
        </p:nvSpPr>
        <p:spPr bwMode="auto">
          <a:xfrm>
            <a:off x="6521647" y="3272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35" name="234 - Ορθογώνιο"/>
          <p:cNvSpPr>
            <a:spLocks noChangeAspect="1"/>
          </p:cNvSpPr>
          <p:nvPr/>
        </p:nvSpPr>
        <p:spPr bwMode="auto">
          <a:xfrm>
            <a:off x="6207447" y="5021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Courier New" pitchFamily="49" charset="0"/>
                <a:cs typeface="Courier New" pitchFamily="49" charset="0"/>
              </a:rPr>
              <a:t>061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0" name="239 - Ορθογώνιο"/>
          <p:cNvSpPr>
            <a:spLocks noChangeAspect="1"/>
          </p:cNvSpPr>
          <p:nvPr/>
        </p:nvSpPr>
        <p:spPr bwMode="auto">
          <a:xfrm>
            <a:off x="6521647" y="5021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1" name="240 - Ορθογώνιο"/>
          <p:cNvSpPr>
            <a:spLocks noChangeAspect="1"/>
          </p:cNvSpPr>
          <p:nvPr/>
        </p:nvSpPr>
        <p:spPr bwMode="auto">
          <a:xfrm>
            <a:off x="6207447" y="6770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2" name="241 - Ορθογώνιο"/>
          <p:cNvSpPr>
            <a:spLocks noChangeAspect="1"/>
          </p:cNvSpPr>
          <p:nvPr/>
        </p:nvSpPr>
        <p:spPr bwMode="auto">
          <a:xfrm>
            <a:off x="6521647" y="6770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3" name="242 - Ορθογώνιο"/>
          <p:cNvSpPr>
            <a:spLocks noChangeAspect="1"/>
          </p:cNvSpPr>
          <p:nvPr/>
        </p:nvSpPr>
        <p:spPr bwMode="auto">
          <a:xfrm>
            <a:off x="6207447" y="851915"/>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4" name="243 - Ορθογώνιο"/>
          <p:cNvSpPr>
            <a:spLocks noChangeAspect="1"/>
          </p:cNvSpPr>
          <p:nvPr/>
        </p:nvSpPr>
        <p:spPr bwMode="auto">
          <a:xfrm>
            <a:off x="6521647" y="8519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245" name="244 - Ευθύγραμμο βέλος σύνδεσης"/>
          <p:cNvCxnSpPr>
            <a:stCxn id="141" idx="3"/>
          </p:cNvCxnSpPr>
          <p:nvPr/>
        </p:nvCxnSpPr>
        <p:spPr bwMode="auto">
          <a:xfrm>
            <a:off x="6656304" y="2421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6" name="245 - Ευθύγραμμο βέλος σύνδεσης"/>
          <p:cNvCxnSpPr/>
          <p:nvPr/>
        </p:nvCxnSpPr>
        <p:spPr bwMode="auto">
          <a:xfrm>
            <a:off x="6650783" y="41238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8" name="247 - Ευθύγραμμο βέλος σύνδεσης"/>
          <p:cNvCxnSpPr/>
          <p:nvPr/>
        </p:nvCxnSpPr>
        <p:spPr bwMode="auto">
          <a:xfrm>
            <a:off x="6656304" y="587266"/>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9" name="248 - Ορθογώνιο"/>
          <p:cNvSpPr>
            <a:spLocks noChangeAspect="1"/>
          </p:cNvSpPr>
          <p:nvPr/>
        </p:nvSpPr>
        <p:spPr bwMode="auto">
          <a:xfrm>
            <a:off x="6212459" y="11021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107</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50" name="249 - Ορθογώνιο"/>
          <p:cNvSpPr>
            <a:spLocks noChangeAspect="1"/>
          </p:cNvSpPr>
          <p:nvPr/>
        </p:nvSpPr>
        <p:spPr bwMode="auto">
          <a:xfrm>
            <a:off x="6526659" y="11021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51" name="250 - Ορθογώνιο"/>
          <p:cNvSpPr>
            <a:spLocks noChangeAspect="1"/>
          </p:cNvSpPr>
          <p:nvPr/>
        </p:nvSpPr>
        <p:spPr bwMode="auto">
          <a:xfrm>
            <a:off x="6212459" y="1277014"/>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Courier New" pitchFamily="49" charset="0"/>
                <a:cs typeface="Courier New" pitchFamily="49" charset="0"/>
              </a:rPr>
              <a:t>1</a:t>
            </a:r>
            <a:r>
              <a:rPr lang="el-GR" sz="1200" dirty="0" smtClean="0">
                <a:latin typeface="Courier New" pitchFamily="49" charset="0"/>
                <a:cs typeface="Courier New" pitchFamily="49" charset="0"/>
              </a:rPr>
              <a:t>4</a:t>
            </a:r>
            <a:r>
              <a:rPr lang="en-US" sz="1200" dirty="0" smtClean="0">
                <a:latin typeface="Courier New" pitchFamily="49" charset="0"/>
                <a:cs typeface="Courier New" pitchFamily="49" charset="0"/>
              </a:rPr>
              <a:t>7</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52" name="251 - Ορθογώνιο"/>
          <p:cNvSpPr>
            <a:spLocks noChangeAspect="1"/>
          </p:cNvSpPr>
          <p:nvPr/>
        </p:nvSpPr>
        <p:spPr bwMode="auto">
          <a:xfrm>
            <a:off x="6526659" y="127701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53" name="252 - Ορθογώνιο"/>
          <p:cNvSpPr>
            <a:spLocks noChangeAspect="1"/>
          </p:cNvSpPr>
          <p:nvPr/>
        </p:nvSpPr>
        <p:spPr bwMode="auto">
          <a:xfrm>
            <a:off x="6212459" y="1451893"/>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Courier New" pitchFamily="49" charset="0"/>
                <a:cs typeface="Courier New" pitchFamily="49" charset="0"/>
              </a:rPr>
              <a:t>1</a:t>
            </a:r>
            <a:r>
              <a:rPr lang="el-GR" sz="1200" dirty="0" smtClean="0">
                <a:latin typeface="Courier New" pitchFamily="49" charset="0"/>
                <a:cs typeface="Courier New" pitchFamily="49" charset="0"/>
              </a:rPr>
              <a:t>53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54" name="253 - Ορθογώνιο"/>
          <p:cNvSpPr>
            <a:spLocks noChangeAspect="1"/>
          </p:cNvSpPr>
          <p:nvPr/>
        </p:nvSpPr>
        <p:spPr bwMode="auto">
          <a:xfrm>
            <a:off x="6526659" y="145189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55" name="254 - Ορθογώνιο"/>
          <p:cNvSpPr>
            <a:spLocks noChangeAspect="1"/>
          </p:cNvSpPr>
          <p:nvPr/>
        </p:nvSpPr>
        <p:spPr bwMode="auto">
          <a:xfrm>
            <a:off x="6212459" y="1626772"/>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176</a:t>
            </a:r>
          </a:p>
        </p:txBody>
      </p:sp>
      <p:sp>
        <p:nvSpPr>
          <p:cNvPr id="256" name="255 - Ορθογώνιο"/>
          <p:cNvSpPr>
            <a:spLocks noChangeAspect="1"/>
          </p:cNvSpPr>
          <p:nvPr/>
        </p:nvSpPr>
        <p:spPr bwMode="auto">
          <a:xfrm>
            <a:off x="6526659" y="16267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57" name="256 - Ορθογώνιο"/>
          <p:cNvSpPr>
            <a:spLocks noChangeAspect="1"/>
          </p:cNvSpPr>
          <p:nvPr/>
        </p:nvSpPr>
        <p:spPr bwMode="auto">
          <a:xfrm>
            <a:off x="6212459" y="1801651"/>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58" name="257 - Ορθογώνιο"/>
          <p:cNvSpPr>
            <a:spLocks noChangeAspect="1"/>
          </p:cNvSpPr>
          <p:nvPr/>
        </p:nvSpPr>
        <p:spPr bwMode="auto">
          <a:xfrm>
            <a:off x="6526659" y="18016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259" name="258 - Ευθύγραμμο βέλος σύνδεσης"/>
          <p:cNvCxnSpPr>
            <a:stCxn id="250" idx="3"/>
          </p:cNvCxnSpPr>
          <p:nvPr/>
        </p:nvCxnSpPr>
        <p:spPr bwMode="auto">
          <a:xfrm>
            <a:off x="6661316" y="119190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0" name="259 - Ευθύγραμμο βέλος σύνδεσης"/>
          <p:cNvCxnSpPr/>
          <p:nvPr/>
        </p:nvCxnSpPr>
        <p:spPr bwMode="auto">
          <a:xfrm>
            <a:off x="6655795" y="136212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1" name="260 - Ευθύγραμμο βέλος σύνδεσης"/>
          <p:cNvCxnSpPr/>
          <p:nvPr/>
        </p:nvCxnSpPr>
        <p:spPr bwMode="auto">
          <a:xfrm>
            <a:off x="6661316" y="153700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2" name="261 - Ορθογώνιο"/>
          <p:cNvSpPr>
            <a:spLocks noChangeAspect="1"/>
          </p:cNvSpPr>
          <p:nvPr/>
        </p:nvSpPr>
        <p:spPr bwMode="auto">
          <a:xfrm>
            <a:off x="6212459" y="2057394"/>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2</a:t>
            </a: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7</a:t>
            </a:r>
          </a:p>
        </p:txBody>
      </p:sp>
      <p:sp>
        <p:nvSpPr>
          <p:cNvPr id="263" name="262 - Ορθογώνιο"/>
          <p:cNvSpPr>
            <a:spLocks noChangeAspect="1"/>
          </p:cNvSpPr>
          <p:nvPr/>
        </p:nvSpPr>
        <p:spPr bwMode="auto">
          <a:xfrm>
            <a:off x="6526659" y="205739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64" name="263 - Ορθογώνιο"/>
          <p:cNvSpPr>
            <a:spLocks noChangeAspect="1"/>
          </p:cNvSpPr>
          <p:nvPr/>
        </p:nvSpPr>
        <p:spPr bwMode="auto">
          <a:xfrm>
            <a:off x="6212459" y="2232272"/>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2</a:t>
            </a:r>
            <a:r>
              <a:rPr lang="en-US" sz="1200" dirty="0" smtClean="0">
                <a:latin typeface="Courier New" pitchFamily="49" charset="0"/>
                <a:cs typeface="Courier New" pitchFamily="49" charset="0"/>
              </a:rPr>
              <a:t>7</a:t>
            </a:r>
            <a:r>
              <a:rPr lang="el-GR" sz="1200" dirty="0" smtClean="0">
                <a:latin typeface="Courier New" pitchFamily="49" charset="0"/>
                <a:cs typeface="Courier New" pitchFamily="49" charset="0"/>
              </a:rPr>
              <a:t>5</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65" name="264 - Ορθογώνιο"/>
          <p:cNvSpPr>
            <a:spLocks noChangeAspect="1"/>
          </p:cNvSpPr>
          <p:nvPr/>
        </p:nvSpPr>
        <p:spPr bwMode="auto">
          <a:xfrm>
            <a:off x="6526659" y="22322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66" name="265 - Ορθογώνιο"/>
          <p:cNvSpPr>
            <a:spLocks noChangeAspect="1"/>
          </p:cNvSpPr>
          <p:nvPr/>
        </p:nvSpPr>
        <p:spPr bwMode="auto">
          <a:xfrm>
            <a:off x="6212459" y="2407151"/>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277</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67" name="266 - Ορθογώνιο"/>
          <p:cNvSpPr>
            <a:spLocks noChangeAspect="1"/>
          </p:cNvSpPr>
          <p:nvPr/>
        </p:nvSpPr>
        <p:spPr bwMode="auto">
          <a:xfrm>
            <a:off x="6526659" y="24071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68" name="267 - Ορθογώνιο"/>
          <p:cNvSpPr>
            <a:spLocks noChangeAspect="1"/>
          </p:cNvSpPr>
          <p:nvPr/>
        </p:nvSpPr>
        <p:spPr bwMode="auto">
          <a:xfrm>
            <a:off x="6212459" y="258203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69" name="268 - Ορθογώνιο"/>
          <p:cNvSpPr>
            <a:spLocks noChangeAspect="1"/>
          </p:cNvSpPr>
          <p:nvPr/>
        </p:nvSpPr>
        <p:spPr bwMode="auto">
          <a:xfrm>
            <a:off x="6526659" y="258203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70" name="269 - Ορθογώνιο"/>
          <p:cNvSpPr>
            <a:spLocks noChangeAspect="1"/>
          </p:cNvSpPr>
          <p:nvPr/>
        </p:nvSpPr>
        <p:spPr bwMode="auto">
          <a:xfrm>
            <a:off x="6212459" y="2756909"/>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71" name="270 - Ορθογώνιο"/>
          <p:cNvSpPr>
            <a:spLocks noChangeAspect="1"/>
          </p:cNvSpPr>
          <p:nvPr/>
        </p:nvSpPr>
        <p:spPr bwMode="auto">
          <a:xfrm>
            <a:off x="6526659" y="275690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272" name="271 - Ευθύγραμμο βέλος σύνδεσης"/>
          <p:cNvCxnSpPr>
            <a:stCxn id="263" idx="3"/>
          </p:cNvCxnSpPr>
          <p:nvPr/>
        </p:nvCxnSpPr>
        <p:spPr bwMode="auto">
          <a:xfrm>
            <a:off x="6661316" y="2147165"/>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3" name="272 - Ευθύγραμμο βέλος σύνδεσης"/>
          <p:cNvCxnSpPr/>
          <p:nvPr/>
        </p:nvCxnSpPr>
        <p:spPr bwMode="auto">
          <a:xfrm>
            <a:off x="6655795" y="231738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4" name="273 - Ευθύγραμμο βέλος σύνδεσης"/>
          <p:cNvCxnSpPr/>
          <p:nvPr/>
        </p:nvCxnSpPr>
        <p:spPr bwMode="auto">
          <a:xfrm>
            <a:off x="6661316" y="249226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75" name="274 - Ορθογώνιο"/>
          <p:cNvSpPr>
            <a:spLocks noChangeAspect="1"/>
          </p:cNvSpPr>
          <p:nvPr/>
        </p:nvSpPr>
        <p:spPr bwMode="auto">
          <a:xfrm>
            <a:off x="6212459" y="30071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373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76" name="275 - Ορθογώνιο"/>
          <p:cNvSpPr>
            <a:spLocks noChangeAspect="1"/>
          </p:cNvSpPr>
          <p:nvPr/>
        </p:nvSpPr>
        <p:spPr bwMode="auto">
          <a:xfrm>
            <a:off x="6526659" y="30071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77" name="276 - Ορθογώνιο"/>
          <p:cNvSpPr>
            <a:spLocks noChangeAspect="1"/>
          </p:cNvSpPr>
          <p:nvPr/>
        </p:nvSpPr>
        <p:spPr bwMode="auto">
          <a:xfrm>
            <a:off x="6212459" y="3182014"/>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434</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78" name="277 - Ορθογώνιο"/>
          <p:cNvSpPr>
            <a:spLocks noChangeAspect="1"/>
          </p:cNvSpPr>
          <p:nvPr/>
        </p:nvSpPr>
        <p:spPr bwMode="auto">
          <a:xfrm>
            <a:off x="6526659" y="318201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79" name="278 - Ορθογώνιο"/>
          <p:cNvSpPr>
            <a:spLocks noChangeAspect="1"/>
          </p:cNvSpPr>
          <p:nvPr/>
        </p:nvSpPr>
        <p:spPr bwMode="auto">
          <a:xfrm>
            <a:off x="6212459" y="3356893"/>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513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80" name="279 - Ορθογώνιο"/>
          <p:cNvSpPr>
            <a:spLocks noChangeAspect="1"/>
          </p:cNvSpPr>
          <p:nvPr/>
        </p:nvSpPr>
        <p:spPr bwMode="auto">
          <a:xfrm>
            <a:off x="6526659" y="335689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81" name="280 - Ορθογώνιο"/>
          <p:cNvSpPr>
            <a:spLocks noChangeAspect="1"/>
          </p:cNvSpPr>
          <p:nvPr/>
        </p:nvSpPr>
        <p:spPr bwMode="auto">
          <a:xfrm>
            <a:off x="6212459" y="3531772"/>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82" name="281 - Ορθογώνιο"/>
          <p:cNvSpPr>
            <a:spLocks noChangeAspect="1"/>
          </p:cNvSpPr>
          <p:nvPr/>
        </p:nvSpPr>
        <p:spPr bwMode="auto">
          <a:xfrm>
            <a:off x="6526659" y="35317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83" name="282 - Ορθογώνιο"/>
          <p:cNvSpPr>
            <a:spLocks noChangeAspect="1"/>
          </p:cNvSpPr>
          <p:nvPr/>
        </p:nvSpPr>
        <p:spPr bwMode="auto">
          <a:xfrm>
            <a:off x="6212459" y="3706651"/>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84" name="283 - Ορθογώνιο"/>
          <p:cNvSpPr>
            <a:spLocks noChangeAspect="1"/>
          </p:cNvSpPr>
          <p:nvPr/>
        </p:nvSpPr>
        <p:spPr bwMode="auto">
          <a:xfrm>
            <a:off x="6526659" y="37066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285" name="284 - Ευθύγραμμο βέλος σύνδεσης"/>
          <p:cNvCxnSpPr>
            <a:stCxn id="276" idx="3"/>
          </p:cNvCxnSpPr>
          <p:nvPr/>
        </p:nvCxnSpPr>
        <p:spPr bwMode="auto">
          <a:xfrm>
            <a:off x="6661316" y="309690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6" name="285 - Ευθύγραμμο βέλος σύνδεσης"/>
          <p:cNvCxnSpPr/>
          <p:nvPr/>
        </p:nvCxnSpPr>
        <p:spPr bwMode="auto">
          <a:xfrm>
            <a:off x="6655795" y="326712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7" name="286 - Ευθύγραμμο βέλος σύνδεσης"/>
          <p:cNvCxnSpPr/>
          <p:nvPr/>
        </p:nvCxnSpPr>
        <p:spPr bwMode="auto">
          <a:xfrm>
            <a:off x="6661316" y="344200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88" name="287 - Ορθογώνιο"/>
          <p:cNvSpPr>
            <a:spLocks noChangeAspect="1"/>
          </p:cNvSpPr>
          <p:nvPr/>
        </p:nvSpPr>
        <p:spPr bwMode="auto">
          <a:xfrm>
            <a:off x="6217471" y="3962394"/>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524</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89" name="288 - Ορθογώνιο"/>
          <p:cNvSpPr>
            <a:spLocks noChangeAspect="1"/>
          </p:cNvSpPr>
          <p:nvPr/>
        </p:nvSpPr>
        <p:spPr bwMode="auto">
          <a:xfrm>
            <a:off x="6531671" y="396239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90" name="289 - Ορθογώνιο"/>
          <p:cNvSpPr>
            <a:spLocks noChangeAspect="1"/>
          </p:cNvSpPr>
          <p:nvPr/>
        </p:nvSpPr>
        <p:spPr bwMode="auto">
          <a:xfrm>
            <a:off x="6217471" y="4137272"/>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526</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91" name="290 - Ορθογώνιο"/>
          <p:cNvSpPr>
            <a:spLocks noChangeAspect="1"/>
          </p:cNvSpPr>
          <p:nvPr/>
        </p:nvSpPr>
        <p:spPr bwMode="auto">
          <a:xfrm>
            <a:off x="6531671" y="41372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92" name="291 - Ορθογώνιο"/>
          <p:cNvSpPr>
            <a:spLocks noChangeAspect="1"/>
          </p:cNvSpPr>
          <p:nvPr/>
        </p:nvSpPr>
        <p:spPr bwMode="auto">
          <a:xfrm>
            <a:off x="6217471" y="4312151"/>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562</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93" name="292 - Ορθογώνιο"/>
          <p:cNvSpPr>
            <a:spLocks noChangeAspect="1"/>
          </p:cNvSpPr>
          <p:nvPr/>
        </p:nvSpPr>
        <p:spPr bwMode="auto">
          <a:xfrm>
            <a:off x="6531671" y="43121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94" name="293 - Ορθογώνιο"/>
          <p:cNvSpPr>
            <a:spLocks noChangeAspect="1"/>
          </p:cNvSpPr>
          <p:nvPr/>
        </p:nvSpPr>
        <p:spPr bwMode="auto">
          <a:xfrm>
            <a:off x="6217471" y="448703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574</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95" name="294 - Ορθογώνιο"/>
          <p:cNvSpPr>
            <a:spLocks noChangeAspect="1"/>
          </p:cNvSpPr>
          <p:nvPr/>
        </p:nvSpPr>
        <p:spPr bwMode="auto">
          <a:xfrm>
            <a:off x="6531671" y="448703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96" name="295 - Ορθογώνιο"/>
          <p:cNvSpPr>
            <a:spLocks noChangeAspect="1"/>
          </p:cNvSpPr>
          <p:nvPr/>
        </p:nvSpPr>
        <p:spPr bwMode="auto">
          <a:xfrm>
            <a:off x="6217471" y="4661909"/>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97" name="296 - Ορθογώνιο"/>
          <p:cNvSpPr>
            <a:spLocks noChangeAspect="1"/>
          </p:cNvSpPr>
          <p:nvPr/>
        </p:nvSpPr>
        <p:spPr bwMode="auto">
          <a:xfrm>
            <a:off x="6531671" y="466190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298" name="297 - Ευθύγραμμο βέλος σύνδεσης"/>
          <p:cNvCxnSpPr>
            <a:stCxn id="289" idx="3"/>
          </p:cNvCxnSpPr>
          <p:nvPr/>
        </p:nvCxnSpPr>
        <p:spPr bwMode="auto">
          <a:xfrm>
            <a:off x="6666328" y="4052165"/>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9" name="298 - Ευθύγραμμο βέλος σύνδεσης"/>
          <p:cNvCxnSpPr/>
          <p:nvPr/>
        </p:nvCxnSpPr>
        <p:spPr bwMode="auto">
          <a:xfrm>
            <a:off x="6660807" y="422238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0" name="299 - Ευθύγραμμο βέλος σύνδεσης"/>
          <p:cNvCxnSpPr/>
          <p:nvPr/>
        </p:nvCxnSpPr>
        <p:spPr bwMode="auto">
          <a:xfrm>
            <a:off x="6666328" y="439726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1" name="300 - Ευθύγραμμο βέλος σύνδεσης"/>
          <p:cNvCxnSpPr/>
          <p:nvPr/>
        </p:nvCxnSpPr>
        <p:spPr bwMode="auto">
          <a:xfrm>
            <a:off x="6666328" y="4572139"/>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02" name="301 - Ορθογώνιο"/>
          <p:cNvSpPr>
            <a:spLocks noChangeAspect="1"/>
          </p:cNvSpPr>
          <p:nvPr/>
        </p:nvSpPr>
        <p:spPr bwMode="auto">
          <a:xfrm>
            <a:off x="6217471" y="49121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6</a:t>
            </a: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03" name="302 - Ορθογώνιο"/>
          <p:cNvSpPr>
            <a:spLocks noChangeAspect="1"/>
          </p:cNvSpPr>
          <p:nvPr/>
        </p:nvSpPr>
        <p:spPr bwMode="auto">
          <a:xfrm>
            <a:off x="6531671" y="49121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04" name="303 - Ορθογώνιο"/>
          <p:cNvSpPr>
            <a:spLocks noChangeAspect="1"/>
          </p:cNvSpPr>
          <p:nvPr/>
        </p:nvSpPr>
        <p:spPr bwMode="auto">
          <a:xfrm>
            <a:off x="6217471" y="5087014"/>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64</a:t>
            </a:r>
            <a:r>
              <a:rPr lang="en-US" sz="1200" dirty="0" smtClean="0">
                <a:latin typeface="Courier New" pitchFamily="49" charset="0"/>
                <a:cs typeface="Courier New" pitchFamily="49" charset="0"/>
              </a:rPr>
              <a:t>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05" name="304 - Ορθογώνιο"/>
          <p:cNvSpPr>
            <a:spLocks noChangeAspect="1"/>
          </p:cNvSpPr>
          <p:nvPr/>
        </p:nvSpPr>
        <p:spPr bwMode="auto">
          <a:xfrm>
            <a:off x="6531671" y="508701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06" name="305 - Ορθογώνιο"/>
          <p:cNvSpPr>
            <a:spLocks noChangeAspect="1"/>
          </p:cNvSpPr>
          <p:nvPr/>
        </p:nvSpPr>
        <p:spPr bwMode="auto">
          <a:xfrm>
            <a:off x="6217471" y="5261893"/>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706</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07" name="306 - Ορθογώνιο"/>
          <p:cNvSpPr>
            <a:spLocks noChangeAspect="1"/>
          </p:cNvSpPr>
          <p:nvPr/>
        </p:nvSpPr>
        <p:spPr bwMode="auto">
          <a:xfrm>
            <a:off x="6531671" y="526189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08" name="307 - Ορθογώνιο"/>
          <p:cNvSpPr>
            <a:spLocks noChangeAspect="1"/>
          </p:cNvSpPr>
          <p:nvPr/>
        </p:nvSpPr>
        <p:spPr bwMode="auto">
          <a:xfrm>
            <a:off x="6217471" y="5436772"/>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736</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09" name="308 - Ορθογώνιο"/>
          <p:cNvSpPr>
            <a:spLocks noChangeAspect="1"/>
          </p:cNvSpPr>
          <p:nvPr/>
        </p:nvSpPr>
        <p:spPr bwMode="auto">
          <a:xfrm>
            <a:off x="6531671" y="54367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10" name="309 - Ορθογώνιο"/>
          <p:cNvSpPr>
            <a:spLocks noChangeAspect="1"/>
          </p:cNvSpPr>
          <p:nvPr/>
        </p:nvSpPr>
        <p:spPr bwMode="auto">
          <a:xfrm>
            <a:off x="6217471" y="5611651"/>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737</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11" name="310 - Ορθογώνιο"/>
          <p:cNvSpPr>
            <a:spLocks noChangeAspect="1"/>
          </p:cNvSpPr>
          <p:nvPr/>
        </p:nvSpPr>
        <p:spPr bwMode="auto">
          <a:xfrm>
            <a:off x="6531671" y="56116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312" name="311 - Ευθύγραμμο βέλος σύνδεσης"/>
          <p:cNvCxnSpPr>
            <a:stCxn id="303" idx="3"/>
          </p:cNvCxnSpPr>
          <p:nvPr/>
        </p:nvCxnSpPr>
        <p:spPr bwMode="auto">
          <a:xfrm>
            <a:off x="6666328" y="500190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3" name="312 - Ευθύγραμμο βέλος σύνδεσης"/>
          <p:cNvCxnSpPr/>
          <p:nvPr/>
        </p:nvCxnSpPr>
        <p:spPr bwMode="auto">
          <a:xfrm>
            <a:off x="6660807" y="517212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4" name="313 - Ευθύγραμμο βέλος σύνδεσης"/>
          <p:cNvCxnSpPr/>
          <p:nvPr/>
        </p:nvCxnSpPr>
        <p:spPr bwMode="auto">
          <a:xfrm>
            <a:off x="6666328" y="534700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5" name="314 - Ευθύγραμμο βέλος σύνδεσης"/>
          <p:cNvCxnSpPr/>
          <p:nvPr/>
        </p:nvCxnSpPr>
        <p:spPr bwMode="auto">
          <a:xfrm>
            <a:off x="6666328" y="552188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6" name="315 - Ευθύγραμμο βέλος σύνδεσης"/>
          <p:cNvCxnSpPr/>
          <p:nvPr/>
        </p:nvCxnSpPr>
        <p:spPr bwMode="auto">
          <a:xfrm>
            <a:off x="6666328" y="569676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7" name="316 - Ορθογώνιο"/>
          <p:cNvSpPr>
            <a:spLocks noChangeAspect="1"/>
          </p:cNvSpPr>
          <p:nvPr/>
        </p:nvSpPr>
        <p:spPr bwMode="auto">
          <a:xfrm>
            <a:off x="6212460" y="59027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742</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18" name="317 - Ορθογώνιο"/>
          <p:cNvSpPr>
            <a:spLocks noChangeAspect="1"/>
          </p:cNvSpPr>
          <p:nvPr/>
        </p:nvSpPr>
        <p:spPr bwMode="auto">
          <a:xfrm>
            <a:off x="6526660" y="59027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19" name="318 - Ορθογώνιο"/>
          <p:cNvSpPr>
            <a:spLocks noChangeAspect="1"/>
          </p:cNvSpPr>
          <p:nvPr/>
        </p:nvSpPr>
        <p:spPr bwMode="auto">
          <a:xfrm>
            <a:off x="6212460" y="6077614"/>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Courier New" pitchFamily="49" charset="0"/>
                <a:cs typeface="Courier New" pitchFamily="49" charset="0"/>
              </a:rPr>
              <a:t>7</a:t>
            </a:r>
            <a:r>
              <a:rPr lang="el-GR" sz="1200" dirty="0" smtClean="0">
                <a:latin typeface="Courier New" pitchFamily="49" charset="0"/>
                <a:cs typeface="Courier New" pitchFamily="49" charset="0"/>
              </a:rPr>
              <a:t>66</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20" name="319 - Ορθογώνιο"/>
          <p:cNvSpPr>
            <a:spLocks noChangeAspect="1"/>
          </p:cNvSpPr>
          <p:nvPr/>
        </p:nvSpPr>
        <p:spPr bwMode="auto">
          <a:xfrm>
            <a:off x="6526660" y="607761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21" name="320 - Ορθογώνιο"/>
          <p:cNvSpPr>
            <a:spLocks noChangeAspect="1"/>
          </p:cNvSpPr>
          <p:nvPr/>
        </p:nvSpPr>
        <p:spPr bwMode="auto">
          <a:xfrm>
            <a:off x="6212460" y="6252493"/>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773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22" name="321 - Ορθογώνιο"/>
          <p:cNvSpPr>
            <a:spLocks noChangeAspect="1"/>
          </p:cNvSpPr>
          <p:nvPr/>
        </p:nvSpPr>
        <p:spPr bwMode="auto">
          <a:xfrm>
            <a:off x="6526660" y="625249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23" name="322 - Ορθογώνιο"/>
          <p:cNvSpPr>
            <a:spLocks noChangeAspect="1"/>
          </p:cNvSpPr>
          <p:nvPr/>
        </p:nvSpPr>
        <p:spPr bwMode="auto">
          <a:xfrm>
            <a:off x="6212460" y="6427372"/>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24" name="323 - Ορθογώνιο"/>
          <p:cNvSpPr>
            <a:spLocks noChangeAspect="1"/>
          </p:cNvSpPr>
          <p:nvPr/>
        </p:nvSpPr>
        <p:spPr bwMode="auto">
          <a:xfrm>
            <a:off x="6526660" y="64273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25" name="324 - Ορθογώνιο"/>
          <p:cNvSpPr>
            <a:spLocks noChangeAspect="1"/>
          </p:cNvSpPr>
          <p:nvPr/>
        </p:nvSpPr>
        <p:spPr bwMode="auto">
          <a:xfrm>
            <a:off x="6212460" y="6602251"/>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26" name="325 - Ορθογώνιο"/>
          <p:cNvSpPr>
            <a:spLocks noChangeAspect="1"/>
          </p:cNvSpPr>
          <p:nvPr/>
        </p:nvSpPr>
        <p:spPr bwMode="auto">
          <a:xfrm>
            <a:off x="6526660" y="66022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327" name="326 - Ευθύγραμμο βέλος σύνδεσης"/>
          <p:cNvCxnSpPr>
            <a:stCxn id="318" idx="3"/>
          </p:cNvCxnSpPr>
          <p:nvPr/>
        </p:nvCxnSpPr>
        <p:spPr bwMode="auto">
          <a:xfrm>
            <a:off x="6661317" y="599250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8" name="327 - Ευθύγραμμο βέλος σύνδεσης"/>
          <p:cNvCxnSpPr/>
          <p:nvPr/>
        </p:nvCxnSpPr>
        <p:spPr bwMode="auto">
          <a:xfrm>
            <a:off x="6655796" y="616272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9" name="328 - Ευθύγραμμο βέλος σύνδεσης"/>
          <p:cNvCxnSpPr/>
          <p:nvPr/>
        </p:nvCxnSpPr>
        <p:spPr bwMode="auto">
          <a:xfrm>
            <a:off x="6661317" y="633760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30" name="329 - Ορθογώνιο"/>
          <p:cNvSpPr>
            <a:spLocks noChangeAspect="1"/>
          </p:cNvSpPr>
          <p:nvPr/>
        </p:nvSpPr>
        <p:spPr bwMode="auto">
          <a:xfrm>
            <a:off x="4325336" y="1888633"/>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00</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331" name="330 - Ορθογώνιο"/>
          <p:cNvSpPr>
            <a:spLocks noChangeAspect="1"/>
          </p:cNvSpPr>
          <p:nvPr/>
        </p:nvSpPr>
        <p:spPr bwMode="auto">
          <a:xfrm>
            <a:off x="4658020" y="1888633"/>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32" name="331 - Ορθογώνιο"/>
          <p:cNvSpPr>
            <a:spLocks noChangeAspect="1"/>
          </p:cNvSpPr>
          <p:nvPr/>
        </p:nvSpPr>
        <p:spPr bwMode="auto">
          <a:xfrm>
            <a:off x="4325336" y="2073798"/>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1</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07</a:t>
            </a:r>
          </a:p>
        </p:txBody>
      </p:sp>
      <p:sp>
        <p:nvSpPr>
          <p:cNvPr id="333" name="332 - Ορθογώνιο"/>
          <p:cNvSpPr>
            <a:spLocks noChangeAspect="1"/>
          </p:cNvSpPr>
          <p:nvPr/>
        </p:nvSpPr>
        <p:spPr bwMode="auto">
          <a:xfrm>
            <a:off x="4658020" y="2073798"/>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34" name="333 - Ορθογώνιο"/>
          <p:cNvSpPr>
            <a:spLocks noChangeAspect="1"/>
          </p:cNvSpPr>
          <p:nvPr/>
        </p:nvSpPr>
        <p:spPr bwMode="auto">
          <a:xfrm>
            <a:off x="4325336" y="2258964"/>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207</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35" name="334 - Ορθογώνιο"/>
          <p:cNvSpPr>
            <a:spLocks noChangeAspect="1"/>
          </p:cNvSpPr>
          <p:nvPr/>
        </p:nvSpPr>
        <p:spPr bwMode="auto">
          <a:xfrm>
            <a:off x="4658020" y="2258964"/>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36" name="335 - Ορθογώνιο"/>
          <p:cNvSpPr>
            <a:spLocks noChangeAspect="1"/>
          </p:cNvSpPr>
          <p:nvPr/>
        </p:nvSpPr>
        <p:spPr bwMode="auto">
          <a:xfrm>
            <a:off x="4325336" y="2444130"/>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373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37" name="336 - Ορθογώνιο"/>
          <p:cNvSpPr>
            <a:spLocks noChangeAspect="1"/>
          </p:cNvSpPr>
          <p:nvPr/>
        </p:nvSpPr>
        <p:spPr bwMode="auto">
          <a:xfrm>
            <a:off x="4658020" y="244413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38" name="337 - Ορθογώνιο"/>
          <p:cNvSpPr>
            <a:spLocks noChangeAspect="1"/>
          </p:cNvSpPr>
          <p:nvPr/>
        </p:nvSpPr>
        <p:spPr bwMode="auto">
          <a:xfrm>
            <a:off x="4325336" y="2629296"/>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39" name="338 - Ορθογώνιο"/>
          <p:cNvSpPr>
            <a:spLocks noChangeAspect="1"/>
          </p:cNvSpPr>
          <p:nvPr/>
        </p:nvSpPr>
        <p:spPr bwMode="auto">
          <a:xfrm>
            <a:off x="4658020" y="2629296"/>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40" name="339 - Ορθογώνιο"/>
          <p:cNvSpPr>
            <a:spLocks noChangeAspect="1"/>
          </p:cNvSpPr>
          <p:nvPr/>
        </p:nvSpPr>
        <p:spPr bwMode="auto">
          <a:xfrm>
            <a:off x="4325336" y="4174633"/>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524</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41" name="340 - Ορθογώνιο"/>
          <p:cNvSpPr>
            <a:spLocks noChangeAspect="1"/>
          </p:cNvSpPr>
          <p:nvPr/>
        </p:nvSpPr>
        <p:spPr bwMode="auto">
          <a:xfrm>
            <a:off x="4658020" y="4174633"/>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42" name="341 - Ορθογώνιο"/>
          <p:cNvSpPr>
            <a:spLocks noChangeAspect="1"/>
          </p:cNvSpPr>
          <p:nvPr/>
        </p:nvSpPr>
        <p:spPr bwMode="auto">
          <a:xfrm>
            <a:off x="4325336" y="4359798"/>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601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43" name="342 - Ορθογώνιο"/>
          <p:cNvSpPr>
            <a:spLocks noChangeAspect="1"/>
          </p:cNvSpPr>
          <p:nvPr/>
        </p:nvSpPr>
        <p:spPr bwMode="auto">
          <a:xfrm>
            <a:off x="4658020" y="4359798"/>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44" name="343 - Ορθογώνιο"/>
          <p:cNvSpPr>
            <a:spLocks noChangeAspect="1"/>
          </p:cNvSpPr>
          <p:nvPr/>
        </p:nvSpPr>
        <p:spPr bwMode="auto">
          <a:xfrm>
            <a:off x="4325336" y="4544964"/>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742</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45" name="344 - Ορθογώνιο"/>
          <p:cNvSpPr>
            <a:spLocks noChangeAspect="1"/>
          </p:cNvSpPr>
          <p:nvPr/>
        </p:nvSpPr>
        <p:spPr bwMode="auto">
          <a:xfrm>
            <a:off x="4658020" y="4544964"/>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46" name="345 - Ορθογώνιο"/>
          <p:cNvSpPr>
            <a:spLocks noChangeAspect="1"/>
          </p:cNvSpPr>
          <p:nvPr/>
        </p:nvSpPr>
        <p:spPr bwMode="auto">
          <a:xfrm>
            <a:off x="4325336" y="4730130"/>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47" name="346 - Ορθογώνιο"/>
          <p:cNvSpPr>
            <a:spLocks noChangeAspect="1"/>
          </p:cNvSpPr>
          <p:nvPr/>
        </p:nvSpPr>
        <p:spPr bwMode="auto">
          <a:xfrm>
            <a:off x="4658020" y="473013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48" name="347 - Ορθογώνιο"/>
          <p:cNvSpPr>
            <a:spLocks noChangeAspect="1"/>
          </p:cNvSpPr>
          <p:nvPr/>
        </p:nvSpPr>
        <p:spPr bwMode="auto">
          <a:xfrm>
            <a:off x="4325336" y="4915296"/>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49" name="348 - Ορθογώνιο"/>
          <p:cNvSpPr>
            <a:spLocks noChangeAspect="1"/>
          </p:cNvSpPr>
          <p:nvPr/>
        </p:nvSpPr>
        <p:spPr bwMode="auto">
          <a:xfrm>
            <a:off x="4658020" y="4915296"/>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350" name="349 - Γωνιακή σύνδεση"/>
          <p:cNvCxnSpPr>
            <a:stCxn id="131" idx="3"/>
            <a:endCxn id="330" idx="1"/>
          </p:cNvCxnSpPr>
          <p:nvPr/>
        </p:nvCxnSpPr>
        <p:spPr bwMode="auto">
          <a:xfrm flipV="1">
            <a:off x="3258536" y="1983685"/>
            <a:ext cx="1066800" cy="1219200"/>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351" name="350 - Γωνιακή σύνδεση"/>
          <p:cNvCxnSpPr>
            <a:stCxn id="133" idx="3"/>
            <a:endCxn id="340" idx="1"/>
          </p:cNvCxnSpPr>
          <p:nvPr/>
        </p:nvCxnSpPr>
        <p:spPr bwMode="auto">
          <a:xfrm>
            <a:off x="3258536" y="3388050"/>
            <a:ext cx="1066800" cy="881635"/>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352" name="351 - Γωνιακή σύνδεση"/>
          <p:cNvCxnSpPr>
            <a:stCxn id="331" idx="3"/>
            <a:endCxn id="140" idx="1"/>
          </p:cNvCxnSpPr>
          <p:nvPr/>
        </p:nvCxnSpPr>
        <p:spPr bwMode="auto">
          <a:xfrm flipV="1">
            <a:off x="4800600" y="242172"/>
            <a:ext cx="1406847" cy="1741513"/>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353" name="352 - Γωνιακή σύνδεση"/>
          <p:cNvCxnSpPr>
            <a:stCxn id="333" idx="3"/>
            <a:endCxn id="249" idx="1"/>
          </p:cNvCxnSpPr>
          <p:nvPr/>
        </p:nvCxnSpPr>
        <p:spPr bwMode="auto">
          <a:xfrm flipV="1">
            <a:off x="4800600" y="1191908"/>
            <a:ext cx="1411859" cy="976942"/>
          </a:xfrm>
          <a:prstGeom prst="bentConnector3">
            <a:avLst>
              <a:gd name="adj1" fmla="val 68941"/>
            </a:avLst>
          </a:prstGeom>
          <a:solidFill>
            <a:schemeClr val="accent1"/>
          </a:solidFill>
          <a:ln w="9525" cap="flat" cmpd="sng" algn="ctr">
            <a:solidFill>
              <a:schemeClr val="tx1"/>
            </a:solidFill>
            <a:prstDash val="solid"/>
            <a:round/>
            <a:headEnd type="none" w="med" len="med"/>
            <a:tailEnd type="arrow"/>
          </a:ln>
          <a:effectLst/>
        </p:spPr>
      </p:cxnSp>
      <p:cxnSp>
        <p:nvCxnSpPr>
          <p:cNvPr id="354" name="353 - Γωνιακή σύνδεση"/>
          <p:cNvCxnSpPr>
            <a:stCxn id="335" idx="3"/>
            <a:endCxn id="262" idx="1"/>
          </p:cNvCxnSpPr>
          <p:nvPr/>
        </p:nvCxnSpPr>
        <p:spPr bwMode="auto">
          <a:xfrm flipV="1">
            <a:off x="4800600" y="2147166"/>
            <a:ext cx="1411859" cy="206850"/>
          </a:xfrm>
          <a:prstGeom prst="bentConnector3">
            <a:avLst>
              <a:gd name="adj1" fmla="val 80550"/>
            </a:avLst>
          </a:prstGeom>
          <a:solidFill>
            <a:schemeClr val="accent1"/>
          </a:solidFill>
          <a:ln w="9525" cap="flat" cmpd="sng" algn="ctr">
            <a:solidFill>
              <a:schemeClr val="tx1"/>
            </a:solidFill>
            <a:prstDash val="solid"/>
            <a:round/>
            <a:headEnd type="none" w="med" len="med"/>
            <a:tailEnd type="arrow"/>
          </a:ln>
          <a:effectLst/>
        </p:spPr>
      </p:cxnSp>
      <p:cxnSp>
        <p:nvCxnSpPr>
          <p:cNvPr id="355" name="354 - Γωνιακή σύνδεση"/>
          <p:cNvCxnSpPr>
            <a:stCxn id="337" idx="3"/>
            <a:endCxn id="275" idx="1"/>
          </p:cNvCxnSpPr>
          <p:nvPr/>
        </p:nvCxnSpPr>
        <p:spPr bwMode="auto">
          <a:xfrm>
            <a:off x="4800600" y="2539182"/>
            <a:ext cx="1411859" cy="557726"/>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356" name="355 - Γωνιακή σύνδεση"/>
          <p:cNvCxnSpPr>
            <a:stCxn id="341" idx="3"/>
            <a:endCxn id="288" idx="1"/>
          </p:cNvCxnSpPr>
          <p:nvPr/>
        </p:nvCxnSpPr>
        <p:spPr bwMode="auto">
          <a:xfrm flipV="1">
            <a:off x="4800600" y="4052166"/>
            <a:ext cx="1416871" cy="217519"/>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357" name="356 - Γωνιακή σύνδεση"/>
          <p:cNvCxnSpPr>
            <a:stCxn id="343" idx="3"/>
            <a:endCxn id="302" idx="1"/>
          </p:cNvCxnSpPr>
          <p:nvPr/>
        </p:nvCxnSpPr>
        <p:spPr bwMode="auto">
          <a:xfrm>
            <a:off x="4800600" y="4454850"/>
            <a:ext cx="1416871" cy="547058"/>
          </a:xfrm>
          <a:prstGeom prst="bentConnector3">
            <a:avLst>
              <a:gd name="adj1" fmla="val 76180"/>
            </a:avLst>
          </a:prstGeom>
          <a:solidFill>
            <a:schemeClr val="accent1"/>
          </a:solidFill>
          <a:ln w="9525" cap="flat" cmpd="sng" algn="ctr">
            <a:solidFill>
              <a:schemeClr val="tx1"/>
            </a:solidFill>
            <a:prstDash val="solid"/>
            <a:round/>
            <a:headEnd type="none" w="med" len="med"/>
            <a:tailEnd type="arrow"/>
          </a:ln>
          <a:effectLst/>
        </p:spPr>
      </p:cxnSp>
      <p:cxnSp>
        <p:nvCxnSpPr>
          <p:cNvPr id="358" name="357 - Γωνιακή σύνδεση"/>
          <p:cNvCxnSpPr>
            <a:stCxn id="345" idx="3"/>
            <a:endCxn id="317" idx="1"/>
          </p:cNvCxnSpPr>
          <p:nvPr/>
        </p:nvCxnSpPr>
        <p:spPr bwMode="auto">
          <a:xfrm>
            <a:off x="4800600" y="4640016"/>
            <a:ext cx="1411860" cy="1352492"/>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362" name="361 - Ευθύγραμμο βέλος σύνδεσης"/>
          <p:cNvCxnSpPr/>
          <p:nvPr/>
        </p:nvCxnSpPr>
        <p:spPr bwMode="auto">
          <a:xfrm>
            <a:off x="6666328" y="17526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63" name="362 - TextBox"/>
          <p:cNvSpPr txBox="1"/>
          <p:nvPr/>
        </p:nvSpPr>
        <p:spPr>
          <a:xfrm>
            <a:off x="762000" y="1981200"/>
            <a:ext cx="533400" cy="4708981"/>
          </a:xfrm>
          <a:prstGeom prst="rect">
            <a:avLst/>
          </a:prstGeom>
          <a:noFill/>
        </p:spPr>
        <p:txBody>
          <a:bodyPr wrap="square" rtlCol="0">
            <a:spAutoFit/>
          </a:bodyPr>
          <a:lstStyle/>
          <a:p>
            <a:r>
              <a:rPr lang="el-GR" sz="1200" dirty="0" smtClean="0">
                <a:latin typeface="Courier New" pitchFamily="49" charset="0"/>
                <a:cs typeface="Courier New" pitchFamily="49" charset="0"/>
              </a:rPr>
              <a:t>706</a:t>
            </a:r>
          </a:p>
          <a:p>
            <a:r>
              <a:rPr lang="el-GR" sz="1200" dirty="0" smtClean="0">
                <a:latin typeface="Courier New" pitchFamily="49" charset="0"/>
                <a:cs typeface="Courier New" pitchFamily="49" charset="0"/>
              </a:rPr>
              <a:t>176</a:t>
            </a:r>
            <a:endParaRPr lang="en-US" sz="1200" dirty="0" smtClean="0">
              <a:latin typeface="Courier New" pitchFamily="49" charset="0"/>
              <a:cs typeface="Courier New" pitchFamily="49" charset="0"/>
            </a:endParaRPr>
          </a:p>
          <a:p>
            <a:r>
              <a:rPr lang="en-US" sz="1200" dirty="0" smtClean="0">
                <a:latin typeface="Courier New" pitchFamily="49" charset="0"/>
                <a:cs typeface="Courier New" pitchFamily="49" charset="0"/>
              </a:rPr>
              <a:t>601</a:t>
            </a:r>
          </a:p>
          <a:p>
            <a:r>
              <a:rPr lang="en-US" sz="1200" dirty="0" smtClean="0">
                <a:latin typeface="Courier New" pitchFamily="49" charset="0"/>
                <a:cs typeface="Courier New" pitchFamily="49" charset="0"/>
              </a:rPr>
              <a:t>153</a:t>
            </a:r>
          </a:p>
          <a:p>
            <a:r>
              <a:rPr lang="en-US" sz="1200" dirty="0" smtClean="0">
                <a:latin typeface="Courier New" pitchFamily="49" charset="0"/>
                <a:cs typeface="Courier New" pitchFamily="49" charset="0"/>
              </a:rPr>
              <a:t>513</a:t>
            </a:r>
          </a:p>
          <a:p>
            <a:r>
              <a:rPr lang="en-US" sz="1200" dirty="0" smtClean="0">
                <a:latin typeface="Courier New" pitchFamily="49" charset="0"/>
                <a:cs typeface="Courier New" pitchFamily="49" charset="0"/>
              </a:rPr>
              <a:t>773</a:t>
            </a:r>
          </a:p>
          <a:p>
            <a:r>
              <a:rPr lang="en-US" sz="1200" dirty="0" smtClean="0">
                <a:latin typeface="Courier New" pitchFamily="49" charset="0"/>
                <a:cs typeface="Courier New" pitchFamily="49" charset="0"/>
              </a:rPr>
              <a:t>742</a:t>
            </a:r>
          </a:p>
          <a:p>
            <a:r>
              <a:rPr lang="en-US" sz="1200" dirty="0" smtClean="0">
                <a:latin typeface="Courier New" pitchFamily="49" charset="0"/>
                <a:cs typeface="Courier New" pitchFamily="49" charset="0"/>
              </a:rPr>
              <a:t>373</a:t>
            </a:r>
          </a:p>
          <a:p>
            <a:r>
              <a:rPr lang="en-US" sz="1200" dirty="0" smtClean="0">
                <a:latin typeface="Courier New" pitchFamily="49" charset="0"/>
                <a:cs typeface="Courier New" pitchFamily="49" charset="0"/>
              </a:rPr>
              <a:t>524</a:t>
            </a:r>
          </a:p>
          <a:p>
            <a:r>
              <a:rPr lang="en-US" sz="1200" dirty="0" smtClean="0">
                <a:latin typeface="Courier New" pitchFamily="49" charset="0"/>
                <a:cs typeface="Courier New" pitchFamily="49" charset="0"/>
              </a:rPr>
              <a:t>766</a:t>
            </a:r>
          </a:p>
          <a:p>
            <a:r>
              <a:rPr lang="en-US" sz="1200" dirty="0" smtClean="0">
                <a:latin typeface="Courier New" pitchFamily="49" charset="0"/>
                <a:cs typeface="Courier New" pitchFamily="49" charset="0"/>
              </a:rPr>
              <a:t>275</a:t>
            </a:r>
          </a:p>
          <a:p>
            <a:r>
              <a:rPr lang="en-US" sz="1200" dirty="0" smtClean="0">
                <a:latin typeface="Courier New" pitchFamily="49" charset="0"/>
                <a:cs typeface="Courier New" pitchFamily="49" charset="0"/>
              </a:rPr>
              <a:t>737</a:t>
            </a:r>
          </a:p>
          <a:p>
            <a:r>
              <a:rPr lang="en-US" sz="1200" dirty="0" smtClean="0">
                <a:latin typeface="Courier New" pitchFamily="49" charset="0"/>
                <a:cs typeface="Courier New" pitchFamily="49" charset="0"/>
              </a:rPr>
              <a:t>574</a:t>
            </a:r>
          </a:p>
          <a:p>
            <a:r>
              <a:rPr lang="en-US" sz="1200" dirty="0" smtClean="0">
                <a:latin typeface="Courier New" pitchFamily="49" charset="0"/>
                <a:cs typeface="Courier New" pitchFamily="49" charset="0"/>
              </a:rPr>
              <a:t>434</a:t>
            </a:r>
          </a:p>
          <a:p>
            <a:r>
              <a:rPr lang="en-US" sz="1200" dirty="0" smtClean="0">
                <a:latin typeface="Courier New" pitchFamily="49" charset="0"/>
                <a:cs typeface="Courier New" pitchFamily="49" charset="0"/>
              </a:rPr>
              <a:t>641</a:t>
            </a:r>
          </a:p>
          <a:p>
            <a:r>
              <a:rPr lang="en-US" sz="1200" dirty="0" smtClean="0">
                <a:latin typeface="Courier New" pitchFamily="49" charset="0"/>
                <a:cs typeface="Courier New" pitchFamily="49" charset="0"/>
              </a:rPr>
              <a:t>207</a:t>
            </a:r>
          </a:p>
          <a:p>
            <a:r>
              <a:rPr lang="en-US" sz="1200" dirty="0" smtClean="0">
                <a:latin typeface="Courier New" pitchFamily="49" charset="0"/>
                <a:cs typeface="Courier New" pitchFamily="49" charset="0"/>
              </a:rPr>
              <a:t>001</a:t>
            </a:r>
          </a:p>
          <a:p>
            <a:r>
              <a:rPr lang="en-US" sz="1200" dirty="0" smtClean="0">
                <a:latin typeface="Courier New" pitchFamily="49" charset="0"/>
                <a:cs typeface="Courier New" pitchFamily="49" charset="0"/>
              </a:rPr>
              <a:t>277</a:t>
            </a:r>
          </a:p>
          <a:p>
            <a:r>
              <a:rPr lang="en-US" sz="1200" dirty="0" smtClean="0">
                <a:latin typeface="Courier New" pitchFamily="49" charset="0"/>
                <a:cs typeface="Courier New" pitchFamily="49" charset="0"/>
              </a:rPr>
              <a:t>061</a:t>
            </a:r>
          </a:p>
          <a:p>
            <a:r>
              <a:rPr lang="en-US" sz="1200" dirty="0" smtClean="0">
                <a:latin typeface="Courier New" pitchFamily="49" charset="0"/>
                <a:cs typeface="Courier New" pitchFamily="49" charset="0"/>
              </a:rPr>
              <a:t>736</a:t>
            </a:r>
          </a:p>
          <a:p>
            <a:r>
              <a:rPr lang="en-US" sz="1200" dirty="0" smtClean="0">
                <a:latin typeface="Courier New" pitchFamily="49" charset="0"/>
                <a:cs typeface="Courier New" pitchFamily="49" charset="0"/>
              </a:rPr>
              <a:t>526</a:t>
            </a:r>
          </a:p>
          <a:p>
            <a:r>
              <a:rPr lang="en-US" sz="1200" dirty="0" smtClean="0">
                <a:latin typeface="Courier New" pitchFamily="49" charset="0"/>
                <a:cs typeface="Courier New" pitchFamily="49" charset="0"/>
              </a:rPr>
              <a:t>562</a:t>
            </a:r>
          </a:p>
          <a:p>
            <a:r>
              <a:rPr lang="en-US" sz="1200" dirty="0" smtClean="0">
                <a:latin typeface="Courier New" pitchFamily="49" charset="0"/>
                <a:cs typeface="Courier New" pitchFamily="49" charset="0"/>
              </a:rPr>
              <a:t>017</a:t>
            </a:r>
          </a:p>
          <a:p>
            <a:r>
              <a:rPr lang="en-US" sz="1200" dirty="0" smtClean="0">
                <a:latin typeface="Courier New" pitchFamily="49" charset="0"/>
                <a:cs typeface="Courier New" pitchFamily="49" charset="0"/>
              </a:rPr>
              <a:t>107</a:t>
            </a:r>
          </a:p>
          <a:p>
            <a:r>
              <a:rPr lang="en-US" sz="1200" dirty="0" smtClean="0">
                <a:latin typeface="Courier New" pitchFamily="49" charset="0"/>
                <a:cs typeface="Courier New" pitchFamily="49" charset="0"/>
              </a:rPr>
              <a:t>147</a:t>
            </a:r>
            <a:endParaRPr lang="el-GR" sz="1200" dirty="0" smtClean="0">
              <a:latin typeface="Courier New" pitchFamily="49" charset="0"/>
              <a:cs typeface="Courier New" pitchFamily="49" charset="0"/>
            </a:endParaRPr>
          </a:p>
        </p:txBody>
      </p:sp>
      <p:sp>
        <p:nvSpPr>
          <p:cNvPr id="364" name="363 - TextBox"/>
          <p:cNvSpPr txBox="1"/>
          <p:nvPr/>
        </p:nvSpPr>
        <p:spPr>
          <a:xfrm>
            <a:off x="645863" y="1676400"/>
            <a:ext cx="649537" cy="276999"/>
          </a:xfrm>
          <a:prstGeom prst="rect">
            <a:avLst/>
          </a:prstGeom>
          <a:noFill/>
        </p:spPr>
        <p:txBody>
          <a:bodyPr wrap="none" rtlCol="0">
            <a:spAutoFit/>
          </a:bodyPr>
          <a:lstStyle/>
          <a:p>
            <a:r>
              <a:rPr lang="el-GR" sz="1200" dirty="0" smtClean="0"/>
              <a:t>κλειδιά</a:t>
            </a:r>
            <a:endParaRPr lang="el-GR" sz="1200" dirty="0"/>
          </a:p>
        </p:txBody>
      </p:sp>
      <p:sp>
        <p:nvSpPr>
          <p:cNvPr id="365" name="364 - Δεξιό βέλος"/>
          <p:cNvSpPr/>
          <p:nvPr/>
        </p:nvSpPr>
        <p:spPr bwMode="auto">
          <a:xfrm>
            <a:off x="609600" y="6400800"/>
            <a:ext cx="228600" cy="152400"/>
          </a:xfrm>
          <a:prstGeom prst="rightArrow">
            <a:avLst/>
          </a:prstGeom>
          <a:solidFill>
            <a:srgbClr val="FFC000">
              <a:alpha val="31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143" name="142 - TextBox"/>
          <p:cNvSpPr txBox="1"/>
          <p:nvPr/>
        </p:nvSpPr>
        <p:spPr>
          <a:xfrm>
            <a:off x="1680437" y="1154668"/>
            <a:ext cx="3272563" cy="369332"/>
          </a:xfrm>
          <a:prstGeom prst="rect">
            <a:avLst/>
          </a:prstGeom>
          <a:noFill/>
        </p:spPr>
        <p:txBody>
          <a:bodyPr wrap="none" rtlCol="0">
            <a:spAutoFit/>
          </a:bodyPr>
          <a:lstStyle/>
          <a:p>
            <a:r>
              <a:rPr lang="el-GR" dirty="0" smtClean="0"/>
              <a:t>Ακολουθία εισαγωγών με </a:t>
            </a:r>
            <a:r>
              <a:rPr lang="en-US" dirty="0" smtClean="0"/>
              <a:t>m=5</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730" name="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73731"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endParaRPr lang="en-US" sz="3000" dirty="0" smtClean="0">
              <a:latin typeface="Times New Roman" pitchFamily="18" charset="0"/>
              <a:cs typeface="Times New Roman" pitchFamily="18" charset="0"/>
            </a:endParaRPr>
          </a:p>
        </p:txBody>
      </p:sp>
      <p:sp>
        <p:nvSpPr>
          <p:cNvPr id="73732" name="Text Box 3"/>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p:nvSpPr>
          <p:cNvPr id="149" name="148 - TextBox"/>
          <p:cNvSpPr txBox="1"/>
          <p:nvPr/>
        </p:nvSpPr>
        <p:spPr>
          <a:xfrm>
            <a:off x="375185" y="1143000"/>
            <a:ext cx="3573735" cy="369332"/>
          </a:xfrm>
          <a:prstGeom prst="rect">
            <a:avLst/>
          </a:prstGeom>
          <a:noFill/>
        </p:spPr>
        <p:txBody>
          <a:bodyPr wrap="none" rtlCol="0">
            <a:spAutoFit/>
          </a:bodyPr>
          <a:lstStyle/>
          <a:p>
            <a:r>
              <a:rPr lang="el-GR" b="1" dirty="0" smtClean="0"/>
              <a:t>Επεκτάσιμος κατακερματισμός</a:t>
            </a:r>
            <a:endParaRPr lang="el-GR" b="1" dirty="0"/>
          </a:p>
        </p:txBody>
      </p:sp>
      <p:sp>
        <p:nvSpPr>
          <p:cNvPr id="150" name="149 - Ορθογώνιο"/>
          <p:cNvSpPr/>
          <p:nvPr/>
        </p:nvSpPr>
        <p:spPr>
          <a:xfrm>
            <a:off x="381000" y="1600200"/>
            <a:ext cx="8458200" cy="2657138"/>
          </a:xfrm>
          <a:prstGeom prst="rect">
            <a:avLst/>
          </a:prstGeom>
        </p:spPr>
        <p:txBody>
          <a:bodyPr wrap="square">
            <a:spAutoFit/>
          </a:bodyPr>
          <a:lstStyle/>
          <a:p>
            <a:pPr algn="just">
              <a:lnSpc>
                <a:spcPts val="2500"/>
              </a:lnSpc>
            </a:pPr>
            <a:r>
              <a:rPr lang="el-GR" dirty="0" smtClean="0"/>
              <a:t>Επιτρέπει την επαύξηση ή τη συρρίκνωση ενός πίνακα κατακερματισμού, διατηρώντας παράλληλα τους χρόνους πρόσβασης στη δομή χαμηλούς.</a:t>
            </a:r>
          </a:p>
          <a:p>
            <a:pPr marL="342900" indent="-342900">
              <a:lnSpc>
                <a:spcPts val="2500"/>
              </a:lnSpc>
              <a:buFont typeface="Arial" pitchFamily="34" charset="0"/>
              <a:buChar char="•"/>
            </a:pPr>
            <a:r>
              <a:rPr lang="el-GR" dirty="0" smtClean="0"/>
              <a:t>Χρήσιμη μέθοδος για την αποθήκευση δεδομένων στη δευτερεύουσα μνήμη.</a:t>
            </a:r>
          </a:p>
          <a:p>
            <a:pPr marL="342900" indent="-342900">
              <a:lnSpc>
                <a:spcPts val="2500"/>
              </a:lnSpc>
              <a:buFont typeface="Arial" pitchFamily="34" charset="0"/>
              <a:buChar char="•"/>
            </a:pPr>
            <a:r>
              <a:rPr lang="el-GR" dirty="0" smtClean="0"/>
              <a:t>Μπορεί να χρησιμοποιηθεί εναλλακτικά αντί ενός Β-δένδρου.</a:t>
            </a:r>
          </a:p>
          <a:p>
            <a:pPr marL="342900" indent="-342900">
              <a:lnSpc>
                <a:spcPts val="2500"/>
              </a:lnSpc>
            </a:pPr>
            <a:endParaRPr lang="el-GR" dirty="0" smtClean="0"/>
          </a:p>
          <a:p>
            <a:pPr marL="342900" indent="-342900">
              <a:lnSpc>
                <a:spcPts val="2500"/>
              </a:lnSpc>
            </a:pPr>
            <a:r>
              <a:rPr lang="el-GR" dirty="0" smtClean="0"/>
              <a:t>Δομή 2 επιπέδων:</a:t>
            </a:r>
          </a:p>
          <a:p>
            <a:pPr marL="342900" indent="-342900">
              <a:lnSpc>
                <a:spcPts val="2500"/>
              </a:lnSpc>
              <a:buFont typeface="Arial" pitchFamily="34" charset="0"/>
              <a:buChar char="•"/>
            </a:pPr>
            <a:r>
              <a:rPr lang="el-GR" dirty="0" smtClean="0"/>
              <a:t>Κατάλογος (πίνακας από δείκτες) που αποτελεί τη δομή υψηλού επιπέδου.</a:t>
            </a:r>
          </a:p>
          <a:p>
            <a:pPr marL="342900" indent="-342900">
              <a:lnSpc>
                <a:spcPts val="2500"/>
              </a:lnSpc>
              <a:buFont typeface="Arial" pitchFamily="34" charset="0"/>
              <a:buChar char="•"/>
            </a:pPr>
            <a:r>
              <a:rPr lang="el-GR" dirty="0" smtClean="0"/>
              <a:t>Ένα σύνολο από σελίδες στις οποίες αποθηκεύονται (δείκτες προς) δεδομένα.</a:t>
            </a:r>
          </a:p>
        </p:txBody>
      </p:sp>
      <p:grpSp>
        <p:nvGrpSpPr>
          <p:cNvPr id="22" name="21 - Ομάδα"/>
          <p:cNvGrpSpPr>
            <a:grpSpLocks noChangeAspect="1"/>
          </p:cNvGrpSpPr>
          <p:nvPr/>
        </p:nvGrpSpPr>
        <p:grpSpPr>
          <a:xfrm>
            <a:off x="1143000" y="4953000"/>
            <a:ext cx="617220" cy="954107"/>
            <a:chOff x="2133600" y="5181600"/>
            <a:chExt cx="685800" cy="1060119"/>
          </a:xfrm>
        </p:grpSpPr>
        <p:sp>
          <p:nvSpPr>
            <p:cNvPr id="7" name="6 - TextBox"/>
            <p:cNvSpPr txBox="1"/>
            <p:nvPr/>
          </p:nvSpPr>
          <p:spPr>
            <a:xfrm>
              <a:off x="2133600" y="5181600"/>
              <a:ext cx="443853" cy="1060119"/>
            </a:xfrm>
            <a:prstGeom prst="rect">
              <a:avLst/>
            </a:prstGeom>
            <a:noFill/>
          </p:spPr>
          <p:txBody>
            <a:bodyPr wrap="none" rtlCol="0">
              <a:spAutoFit/>
            </a:bodyPr>
            <a:lstStyle/>
            <a:p>
              <a:r>
                <a:rPr lang="el-GR" sz="1400" dirty="0" smtClean="0">
                  <a:latin typeface="Courier New" pitchFamily="49" charset="0"/>
                  <a:cs typeface="Courier New" pitchFamily="49" charset="0"/>
                </a:rPr>
                <a:t>00</a:t>
              </a:r>
            </a:p>
            <a:p>
              <a:r>
                <a:rPr lang="el-GR" sz="1400" dirty="0" smtClean="0">
                  <a:latin typeface="Courier New" pitchFamily="49" charset="0"/>
                  <a:cs typeface="Courier New" pitchFamily="49" charset="0"/>
                </a:rPr>
                <a:t>01</a:t>
              </a:r>
            </a:p>
            <a:p>
              <a:r>
                <a:rPr lang="el-GR" sz="1400" dirty="0" smtClean="0">
                  <a:latin typeface="Courier New" pitchFamily="49" charset="0"/>
                  <a:cs typeface="Courier New" pitchFamily="49" charset="0"/>
                </a:rPr>
                <a:t>10</a:t>
              </a:r>
            </a:p>
            <a:p>
              <a:r>
                <a:rPr lang="el-GR" sz="1400" dirty="0" smtClean="0">
                  <a:latin typeface="Courier New" pitchFamily="49" charset="0"/>
                  <a:cs typeface="Courier New" pitchFamily="49" charset="0"/>
                </a:rPr>
                <a:t>11</a:t>
              </a:r>
              <a:endParaRPr lang="el-GR" sz="1400" dirty="0">
                <a:latin typeface="Courier New" pitchFamily="49" charset="0"/>
                <a:cs typeface="Courier New" pitchFamily="49" charset="0"/>
              </a:endParaRPr>
            </a:p>
          </p:txBody>
        </p:sp>
        <p:sp>
          <p:nvSpPr>
            <p:cNvPr id="8" name="7 - Ορθογώνιο"/>
            <p:cNvSpPr/>
            <p:nvPr/>
          </p:nvSpPr>
          <p:spPr bwMode="auto">
            <a:xfrm>
              <a:off x="2590800" y="5257800"/>
              <a:ext cx="228600" cy="228600"/>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chemeClr val="tx1"/>
                </a:solidFill>
                <a:effectLst/>
                <a:latin typeface="Arial" charset="0"/>
                <a:cs typeface="Arial" charset="0"/>
              </a:endParaRPr>
            </a:p>
          </p:txBody>
        </p:sp>
        <p:sp>
          <p:nvSpPr>
            <p:cNvPr id="9" name="8 - Ορθογώνιο"/>
            <p:cNvSpPr/>
            <p:nvPr/>
          </p:nvSpPr>
          <p:spPr bwMode="auto">
            <a:xfrm>
              <a:off x="2590800" y="5486400"/>
              <a:ext cx="228600" cy="228600"/>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chemeClr val="tx1"/>
                </a:solidFill>
                <a:effectLst/>
                <a:latin typeface="Arial" charset="0"/>
                <a:cs typeface="Arial" charset="0"/>
              </a:endParaRPr>
            </a:p>
          </p:txBody>
        </p:sp>
        <p:sp>
          <p:nvSpPr>
            <p:cNvPr id="10" name="9 - Ορθογώνιο"/>
            <p:cNvSpPr/>
            <p:nvPr/>
          </p:nvSpPr>
          <p:spPr bwMode="auto">
            <a:xfrm>
              <a:off x="2590800" y="5715000"/>
              <a:ext cx="228600" cy="228600"/>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chemeClr val="tx1"/>
                </a:solidFill>
                <a:effectLst/>
                <a:latin typeface="Arial" charset="0"/>
                <a:cs typeface="Arial" charset="0"/>
              </a:endParaRPr>
            </a:p>
          </p:txBody>
        </p:sp>
        <p:sp>
          <p:nvSpPr>
            <p:cNvPr id="11" name="10 - Ορθογώνιο"/>
            <p:cNvSpPr/>
            <p:nvPr/>
          </p:nvSpPr>
          <p:spPr bwMode="auto">
            <a:xfrm>
              <a:off x="2590800" y="5943600"/>
              <a:ext cx="228600" cy="228600"/>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chemeClr val="tx1"/>
                </a:solidFill>
                <a:effectLst/>
                <a:latin typeface="Arial" charset="0"/>
                <a:cs typeface="Arial" charset="0"/>
              </a:endParaRPr>
            </a:p>
          </p:txBody>
        </p:sp>
      </p:grpSp>
      <p:grpSp>
        <p:nvGrpSpPr>
          <p:cNvPr id="23" name="22 - Ομάδα"/>
          <p:cNvGrpSpPr>
            <a:grpSpLocks noChangeAspect="1"/>
          </p:cNvGrpSpPr>
          <p:nvPr/>
        </p:nvGrpSpPr>
        <p:grpSpPr>
          <a:xfrm>
            <a:off x="2743208" y="4267200"/>
            <a:ext cx="275269" cy="542372"/>
            <a:chOff x="3733805" y="5181917"/>
            <a:chExt cx="380995" cy="750688"/>
          </a:xfrm>
        </p:grpSpPr>
        <p:sp>
          <p:nvSpPr>
            <p:cNvPr id="12" name="11 - Ορθογώνιο"/>
            <p:cNvSpPr>
              <a:spLocks noChangeAspect="1"/>
            </p:cNvSpPr>
            <p:nvPr/>
          </p:nvSpPr>
          <p:spPr bwMode="auto">
            <a:xfrm>
              <a:off x="3733805" y="5181917"/>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3" name="12 - Ορθογώνιο"/>
            <p:cNvSpPr>
              <a:spLocks noChangeAspect="1"/>
            </p:cNvSpPr>
            <p:nvPr/>
          </p:nvSpPr>
          <p:spPr bwMode="auto">
            <a:xfrm>
              <a:off x="4000737" y="5181917"/>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 name="13 - Ορθογώνιο"/>
            <p:cNvSpPr>
              <a:spLocks noChangeAspect="1"/>
            </p:cNvSpPr>
            <p:nvPr/>
          </p:nvSpPr>
          <p:spPr bwMode="auto">
            <a:xfrm>
              <a:off x="3733805" y="5334317"/>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 name="14 - Ορθογώνιο"/>
            <p:cNvSpPr>
              <a:spLocks noChangeAspect="1"/>
            </p:cNvSpPr>
            <p:nvPr/>
          </p:nvSpPr>
          <p:spPr bwMode="auto">
            <a:xfrm>
              <a:off x="4000737" y="5334317"/>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6" name="15 - Ορθογώνιο"/>
            <p:cNvSpPr>
              <a:spLocks noChangeAspect="1"/>
            </p:cNvSpPr>
            <p:nvPr/>
          </p:nvSpPr>
          <p:spPr bwMode="auto">
            <a:xfrm>
              <a:off x="3733805" y="5486400"/>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7" name="16 - Ορθογώνιο"/>
            <p:cNvSpPr>
              <a:spLocks noChangeAspect="1"/>
            </p:cNvSpPr>
            <p:nvPr/>
          </p:nvSpPr>
          <p:spPr bwMode="auto">
            <a:xfrm>
              <a:off x="4000737" y="5486400"/>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8" name="17 - Ορθογώνιο"/>
            <p:cNvSpPr>
              <a:spLocks noChangeAspect="1"/>
            </p:cNvSpPr>
            <p:nvPr/>
          </p:nvSpPr>
          <p:spPr bwMode="auto">
            <a:xfrm>
              <a:off x="3733805" y="5628122"/>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9" name="18 - Ορθογώνιο"/>
            <p:cNvSpPr>
              <a:spLocks noChangeAspect="1"/>
            </p:cNvSpPr>
            <p:nvPr/>
          </p:nvSpPr>
          <p:spPr bwMode="auto">
            <a:xfrm>
              <a:off x="4000737" y="5628122"/>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0" name="19 - Ορθογώνιο"/>
            <p:cNvSpPr>
              <a:spLocks noChangeAspect="1"/>
            </p:cNvSpPr>
            <p:nvPr/>
          </p:nvSpPr>
          <p:spPr bwMode="auto">
            <a:xfrm>
              <a:off x="3733805" y="5780522"/>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1" name="20 - Ορθογώνιο"/>
            <p:cNvSpPr>
              <a:spLocks noChangeAspect="1"/>
            </p:cNvSpPr>
            <p:nvPr/>
          </p:nvSpPr>
          <p:spPr bwMode="auto">
            <a:xfrm>
              <a:off x="4000737" y="5780522"/>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grpSp>
      <p:grpSp>
        <p:nvGrpSpPr>
          <p:cNvPr id="24" name="23 - Ομάδα"/>
          <p:cNvGrpSpPr>
            <a:grpSpLocks noChangeAspect="1"/>
          </p:cNvGrpSpPr>
          <p:nvPr/>
        </p:nvGrpSpPr>
        <p:grpSpPr>
          <a:xfrm>
            <a:off x="2743203" y="5629828"/>
            <a:ext cx="275269" cy="542372"/>
            <a:chOff x="3733805" y="5181917"/>
            <a:chExt cx="380995" cy="750688"/>
          </a:xfrm>
        </p:grpSpPr>
        <p:sp>
          <p:nvSpPr>
            <p:cNvPr id="25" name="24 - Ορθογώνιο"/>
            <p:cNvSpPr>
              <a:spLocks noChangeAspect="1"/>
            </p:cNvSpPr>
            <p:nvPr/>
          </p:nvSpPr>
          <p:spPr bwMode="auto">
            <a:xfrm>
              <a:off x="3733805" y="5181917"/>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6" name="25 - Ορθογώνιο"/>
            <p:cNvSpPr>
              <a:spLocks noChangeAspect="1"/>
            </p:cNvSpPr>
            <p:nvPr/>
          </p:nvSpPr>
          <p:spPr bwMode="auto">
            <a:xfrm>
              <a:off x="4000737" y="5181917"/>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7" name="26 - Ορθογώνιο"/>
            <p:cNvSpPr>
              <a:spLocks noChangeAspect="1"/>
            </p:cNvSpPr>
            <p:nvPr/>
          </p:nvSpPr>
          <p:spPr bwMode="auto">
            <a:xfrm>
              <a:off x="3733805" y="5334317"/>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8" name="27 - Ορθογώνιο"/>
            <p:cNvSpPr>
              <a:spLocks noChangeAspect="1"/>
            </p:cNvSpPr>
            <p:nvPr/>
          </p:nvSpPr>
          <p:spPr bwMode="auto">
            <a:xfrm>
              <a:off x="4000737" y="5334317"/>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9" name="28 - Ορθογώνιο"/>
            <p:cNvSpPr>
              <a:spLocks noChangeAspect="1"/>
            </p:cNvSpPr>
            <p:nvPr/>
          </p:nvSpPr>
          <p:spPr bwMode="auto">
            <a:xfrm>
              <a:off x="3733805" y="5486400"/>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0" name="29 - Ορθογώνιο"/>
            <p:cNvSpPr>
              <a:spLocks noChangeAspect="1"/>
            </p:cNvSpPr>
            <p:nvPr/>
          </p:nvSpPr>
          <p:spPr bwMode="auto">
            <a:xfrm>
              <a:off x="4000737" y="5486400"/>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1" name="30 - Ορθογώνιο"/>
            <p:cNvSpPr>
              <a:spLocks noChangeAspect="1"/>
            </p:cNvSpPr>
            <p:nvPr/>
          </p:nvSpPr>
          <p:spPr bwMode="auto">
            <a:xfrm>
              <a:off x="3733805" y="5628122"/>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2" name="31 - Ορθογώνιο"/>
            <p:cNvSpPr>
              <a:spLocks noChangeAspect="1"/>
            </p:cNvSpPr>
            <p:nvPr/>
          </p:nvSpPr>
          <p:spPr bwMode="auto">
            <a:xfrm>
              <a:off x="4000737" y="5628122"/>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3" name="32 - Ορθογώνιο"/>
            <p:cNvSpPr>
              <a:spLocks noChangeAspect="1"/>
            </p:cNvSpPr>
            <p:nvPr/>
          </p:nvSpPr>
          <p:spPr bwMode="auto">
            <a:xfrm>
              <a:off x="3733805" y="5780522"/>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4" name="33 - Ορθογώνιο"/>
            <p:cNvSpPr>
              <a:spLocks noChangeAspect="1"/>
            </p:cNvSpPr>
            <p:nvPr/>
          </p:nvSpPr>
          <p:spPr bwMode="auto">
            <a:xfrm>
              <a:off x="4000737" y="5780522"/>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grpSp>
      <p:grpSp>
        <p:nvGrpSpPr>
          <p:cNvPr id="35" name="34 - Ομάδα"/>
          <p:cNvGrpSpPr>
            <a:grpSpLocks noChangeAspect="1"/>
          </p:cNvGrpSpPr>
          <p:nvPr/>
        </p:nvGrpSpPr>
        <p:grpSpPr>
          <a:xfrm>
            <a:off x="2743203" y="6239428"/>
            <a:ext cx="275269" cy="542372"/>
            <a:chOff x="3733805" y="5181917"/>
            <a:chExt cx="380995" cy="750688"/>
          </a:xfrm>
        </p:grpSpPr>
        <p:sp>
          <p:nvSpPr>
            <p:cNvPr id="36" name="35 - Ορθογώνιο"/>
            <p:cNvSpPr>
              <a:spLocks noChangeAspect="1"/>
            </p:cNvSpPr>
            <p:nvPr/>
          </p:nvSpPr>
          <p:spPr bwMode="auto">
            <a:xfrm>
              <a:off x="3733805" y="5181917"/>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7" name="36 - Ορθογώνιο"/>
            <p:cNvSpPr>
              <a:spLocks noChangeAspect="1"/>
            </p:cNvSpPr>
            <p:nvPr/>
          </p:nvSpPr>
          <p:spPr bwMode="auto">
            <a:xfrm>
              <a:off x="4000737" y="5181917"/>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8" name="37 - Ορθογώνιο"/>
            <p:cNvSpPr>
              <a:spLocks noChangeAspect="1"/>
            </p:cNvSpPr>
            <p:nvPr/>
          </p:nvSpPr>
          <p:spPr bwMode="auto">
            <a:xfrm>
              <a:off x="3733805" y="5334317"/>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9" name="38 - Ορθογώνιο"/>
            <p:cNvSpPr>
              <a:spLocks noChangeAspect="1"/>
            </p:cNvSpPr>
            <p:nvPr/>
          </p:nvSpPr>
          <p:spPr bwMode="auto">
            <a:xfrm>
              <a:off x="4000737" y="5334317"/>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0" name="39 - Ορθογώνιο"/>
            <p:cNvSpPr>
              <a:spLocks noChangeAspect="1"/>
            </p:cNvSpPr>
            <p:nvPr/>
          </p:nvSpPr>
          <p:spPr bwMode="auto">
            <a:xfrm>
              <a:off x="3733805" y="5486400"/>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1" name="40 - Ορθογώνιο"/>
            <p:cNvSpPr>
              <a:spLocks noChangeAspect="1"/>
            </p:cNvSpPr>
            <p:nvPr/>
          </p:nvSpPr>
          <p:spPr bwMode="auto">
            <a:xfrm>
              <a:off x="4000737" y="5486400"/>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2" name="41 - Ορθογώνιο"/>
            <p:cNvSpPr>
              <a:spLocks noChangeAspect="1"/>
            </p:cNvSpPr>
            <p:nvPr/>
          </p:nvSpPr>
          <p:spPr bwMode="auto">
            <a:xfrm>
              <a:off x="3733805" y="5628122"/>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3" name="42 - Ορθογώνιο"/>
            <p:cNvSpPr>
              <a:spLocks noChangeAspect="1"/>
            </p:cNvSpPr>
            <p:nvPr/>
          </p:nvSpPr>
          <p:spPr bwMode="auto">
            <a:xfrm>
              <a:off x="4000737" y="5628122"/>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4" name="43 - Ορθογώνιο"/>
            <p:cNvSpPr>
              <a:spLocks noChangeAspect="1"/>
            </p:cNvSpPr>
            <p:nvPr/>
          </p:nvSpPr>
          <p:spPr bwMode="auto">
            <a:xfrm>
              <a:off x="3733805" y="5780522"/>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5" name="44 - Ορθογώνιο"/>
            <p:cNvSpPr>
              <a:spLocks noChangeAspect="1"/>
            </p:cNvSpPr>
            <p:nvPr/>
          </p:nvSpPr>
          <p:spPr bwMode="auto">
            <a:xfrm>
              <a:off x="4000737" y="5780522"/>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grpSp>
      <p:cxnSp>
        <p:nvCxnSpPr>
          <p:cNvPr id="47" name="46 - Γωνιακή σύνδεση"/>
          <p:cNvCxnSpPr>
            <a:stCxn id="8" idx="3"/>
            <a:endCxn id="12" idx="1"/>
          </p:cNvCxnSpPr>
          <p:nvPr/>
        </p:nvCxnSpPr>
        <p:spPr bwMode="auto">
          <a:xfrm flipV="1">
            <a:off x="1760220" y="4322140"/>
            <a:ext cx="982988" cy="802310"/>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49" name="48 - Γωνιακή σύνδεση"/>
          <p:cNvCxnSpPr>
            <a:stCxn id="9" idx="3"/>
            <a:endCxn id="58" idx="1"/>
          </p:cNvCxnSpPr>
          <p:nvPr/>
        </p:nvCxnSpPr>
        <p:spPr bwMode="auto">
          <a:xfrm flipV="1">
            <a:off x="1760220" y="4998968"/>
            <a:ext cx="982980" cy="331222"/>
          </a:xfrm>
          <a:prstGeom prst="bentConnector3">
            <a:avLst>
              <a:gd name="adj1" fmla="val 69470"/>
            </a:avLst>
          </a:prstGeom>
          <a:solidFill>
            <a:schemeClr val="accent1"/>
          </a:solidFill>
          <a:ln w="9525" cap="flat" cmpd="sng" algn="ctr">
            <a:solidFill>
              <a:schemeClr val="tx1"/>
            </a:solidFill>
            <a:prstDash val="solid"/>
            <a:round/>
            <a:headEnd type="none" w="med" len="med"/>
            <a:tailEnd type="arrow"/>
          </a:ln>
          <a:effectLst/>
        </p:spPr>
      </p:cxnSp>
      <p:cxnSp>
        <p:nvCxnSpPr>
          <p:cNvPr id="52" name="51 - Γωνιακή σύνδεση"/>
          <p:cNvCxnSpPr>
            <a:stCxn id="10" idx="3"/>
            <a:endCxn id="25" idx="1"/>
          </p:cNvCxnSpPr>
          <p:nvPr/>
        </p:nvCxnSpPr>
        <p:spPr bwMode="auto">
          <a:xfrm>
            <a:off x="1760220" y="5535930"/>
            <a:ext cx="982983" cy="148838"/>
          </a:xfrm>
          <a:prstGeom prst="bentConnector3">
            <a:avLst>
              <a:gd name="adj1" fmla="val 68388"/>
            </a:avLst>
          </a:prstGeom>
          <a:solidFill>
            <a:schemeClr val="accent1"/>
          </a:solidFill>
          <a:ln w="9525" cap="flat" cmpd="sng" algn="ctr">
            <a:solidFill>
              <a:schemeClr val="tx1"/>
            </a:solidFill>
            <a:prstDash val="solid"/>
            <a:round/>
            <a:headEnd type="none" w="med" len="med"/>
            <a:tailEnd type="arrow"/>
          </a:ln>
          <a:effectLst/>
        </p:spPr>
      </p:cxnSp>
      <p:cxnSp>
        <p:nvCxnSpPr>
          <p:cNvPr id="56" name="55 - Γωνιακή σύνδεση"/>
          <p:cNvCxnSpPr>
            <a:stCxn id="11" idx="3"/>
            <a:endCxn id="36" idx="1"/>
          </p:cNvCxnSpPr>
          <p:nvPr/>
        </p:nvCxnSpPr>
        <p:spPr bwMode="auto">
          <a:xfrm>
            <a:off x="1760220" y="5741670"/>
            <a:ext cx="982983" cy="552698"/>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grpSp>
        <p:nvGrpSpPr>
          <p:cNvPr id="57" name="56 - Ομάδα"/>
          <p:cNvGrpSpPr>
            <a:grpSpLocks noChangeAspect="1"/>
          </p:cNvGrpSpPr>
          <p:nvPr/>
        </p:nvGrpSpPr>
        <p:grpSpPr>
          <a:xfrm>
            <a:off x="2743200" y="4944028"/>
            <a:ext cx="275269" cy="542372"/>
            <a:chOff x="3733805" y="5181917"/>
            <a:chExt cx="380995" cy="750688"/>
          </a:xfrm>
        </p:grpSpPr>
        <p:sp>
          <p:nvSpPr>
            <p:cNvPr id="58" name="57 - Ορθογώνιο"/>
            <p:cNvSpPr>
              <a:spLocks noChangeAspect="1"/>
            </p:cNvSpPr>
            <p:nvPr/>
          </p:nvSpPr>
          <p:spPr bwMode="auto">
            <a:xfrm>
              <a:off x="3733805" y="5181917"/>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9" name="58 - Ορθογώνιο"/>
            <p:cNvSpPr>
              <a:spLocks noChangeAspect="1"/>
            </p:cNvSpPr>
            <p:nvPr/>
          </p:nvSpPr>
          <p:spPr bwMode="auto">
            <a:xfrm>
              <a:off x="4000737" y="5181917"/>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0" name="59 - Ορθογώνιο"/>
            <p:cNvSpPr>
              <a:spLocks noChangeAspect="1"/>
            </p:cNvSpPr>
            <p:nvPr/>
          </p:nvSpPr>
          <p:spPr bwMode="auto">
            <a:xfrm>
              <a:off x="3733805" y="5334317"/>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1" name="60 - Ορθογώνιο"/>
            <p:cNvSpPr>
              <a:spLocks noChangeAspect="1"/>
            </p:cNvSpPr>
            <p:nvPr/>
          </p:nvSpPr>
          <p:spPr bwMode="auto">
            <a:xfrm>
              <a:off x="4000737" y="5334317"/>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2" name="61 - Ορθογώνιο"/>
            <p:cNvSpPr>
              <a:spLocks noChangeAspect="1"/>
            </p:cNvSpPr>
            <p:nvPr/>
          </p:nvSpPr>
          <p:spPr bwMode="auto">
            <a:xfrm>
              <a:off x="3733805" y="5486400"/>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3" name="62 - Ορθογώνιο"/>
            <p:cNvSpPr>
              <a:spLocks noChangeAspect="1"/>
            </p:cNvSpPr>
            <p:nvPr/>
          </p:nvSpPr>
          <p:spPr bwMode="auto">
            <a:xfrm>
              <a:off x="4000737" y="5486400"/>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4" name="63 - Ορθογώνιο"/>
            <p:cNvSpPr>
              <a:spLocks noChangeAspect="1"/>
            </p:cNvSpPr>
            <p:nvPr/>
          </p:nvSpPr>
          <p:spPr bwMode="auto">
            <a:xfrm>
              <a:off x="3733805" y="5628122"/>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5" name="64 - Ορθογώνιο"/>
            <p:cNvSpPr>
              <a:spLocks noChangeAspect="1"/>
            </p:cNvSpPr>
            <p:nvPr/>
          </p:nvSpPr>
          <p:spPr bwMode="auto">
            <a:xfrm>
              <a:off x="4000737" y="5628122"/>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6" name="65 - Ορθογώνιο"/>
            <p:cNvSpPr>
              <a:spLocks noChangeAspect="1"/>
            </p:cNvSpPr>
            <p:nvPr/>
          </p:nvSpPr>
          <p:spPr bwMode="auto">
            <a:xfrm>
              <a:off x="3733805" y="5780522"/>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7" name="66 - Ορθογώνιο"/>
            <p:cNvSpPr>
              <a:spLocks noChangeAspect="1"/>
            </p:cNvSpPr>
            <p:nvPr/>
          </p:nvSpPr>
          <p:spPr bwMode="auto">
            <a:xfrm>
              <a:off x="4000737" y="5780522"/>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grpSp>
      <p:sp>
        <p:nvSpPr>
          <p:cNvPr id="72" name="71 - Ορθογώνιο"/>
          <p:cNvSpPr/>
          <p:nvPr/>
        </p:nvSpPr>
        <p:spPr>
          <a:xfrm>
            <a:off x="1143000" y="4648200"/>
            <a:ext cx="1010790" cy="307777"/>
          </a:xfrm>
          <a:prstGeom prst="rect">
            <a:avLst/>
          </a:prstGeom>
        </p:spPr>
        <p:txBody>
          <a:bodyPr wrap="none">
            <a:spAutoFit/>
          </a:bodyPr>
          <a:lstStyle/>
          <a:p>
            <a:r>
              <a:rPr lang="el-GR" sz="1400" dirty="0" smtClean="0"/>
              <a:t>κατάλογος</a:t>
            </a:r>
            <a:endParaRPr lang="el-GR"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730" name="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dirty="0"/>
          </a:p>
        </p:txBody>
      </p:sp>
      <p:sp>
        <p:nvSpPr>
          <p:cNvPr id="73731"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endParaRPr lang="en-US" sz="3000" dirty="0" smtClean="0">
              <a:latin typeface="Times New Roman" pitchFamily="18" charset="0"/>
              <a:cs typeface="Times New Roman" pitchFamily="18" charset="0"/>
            </a:endParaRPr>
          </a:p>
        </p:txBody>
      </p:sp>
      <p:sp>
        <p:nvSpPr>
          <p:cNvPr id="73732" name="Text Box 3"/>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p:nvSpPr>
          <p:cNvPr id="73" name="72 - TextBox"/>
          <p:cNvSpPr txBox="1"/>
          <p:nvPr/>
        </p:nvSpPr>
        <p:spPr>
          <a:xfrm>
            <a:off x="457200" y="1752600"/>
            <a:ext cx="8305800" cy="733534"/>
          </a:xfrm>
          <a:prstGeom prst="rect">
            <a:avLst/>
          </a:prstGeom>
          <a:noFill/>
        </p:spPr>
        <p:txBody>
          <a:bodyPr wrap="square" rtlCol="0">
            <a:spAutoFit/>
          </a:bodyPr>
          <a:lstStyle/>
          <a:p>
            <a:pPr algn="just">
              <a:lnSpc>
                <a:spcPts val="2500"/>
              </a:lnSpc>
            </a:pPr>
            <a:r>
              <a:rPr lang="el-GR" dirty="0" smtClean="0"/>
              <a:t>Χρησιμοποιούμε μια συνάρτηση κατακερματισμού </a:t>
            </a:r>
            <a:r>
              <a:rPr lang="en-US" dirty="0" smtClean="0"/>
              <a:t>   </a:t>
            </a:r>
            <a:r>
              <a:rPr lang="el-GR" dirty="0" smtClean="0"/>
              <a:t>για τη μετατροπή των κλειδιών σε ακέραιους.</a:t>
            </a:r>
          </a:p>
        </p:txBody>
      </p:sp>
      <p:sp>
        <p:nvSpPr>
          <p:cNvPr id="74" name="73 - Ορθογώνιο"/>
          <p:cNvSpPr/>
          <p:nvPr/>
        </p:nvSpPr>
        <p:spPr>
          <a:xfrm>
            <a:off x="457200" y="2667000"/>
            <a:ext cx="8305800" cy="1374735"/>
          </a:xfrm>
          <a:prstGeom prst="rect">
            <a:avLst/>
          </a:prstGeom>
        </p:spPr>
        <p:txBody>
          <a:bodyPr wrap="square">
            <a:spAutoFit/>
          </a:bodyPr>
          <a:lstStyle/>
          <a:p>
            <a:pPr algn="just">
              <a:lnSpc>
                <a:spcPts val="2500"/>
              </a:lnSpc>
            </a:pPr>
            <a:r>
              <a:rPr lang="el-GR" dirty="0" smtClean="0"/>
              <a:t>Για την αναζήτηση ενός στοιχειού, πρώτα υπολογίζουμε την ακέραια τιμή της συνάρτησης κατακερματισμού και στη συνέχεια χρησιμοποιούμε τα πρώτα ψηφία της δυαδικής αναπαράστασης αυτού του ακέραιου για να εντοπίσουμε τη σελίδα που περιέχει το ζητούμενο στοιχείο.</a:t>
            </a:r>
          </a:p>
        </p:txBody>
      </p:sp>
      <p:sp>
        <p:nvSpPr>
          <p:cNvPr id="75" name="74 - TextBox"/>
          <p:cNvSpPr txBox="1"/>
          <p:nvPr/>
        </p:nvSpPr>
        <p:spPr>
          <a:xfrm>
            <a:off x="375185" y="1143000"/>
            <a:ext cx="3573735" cy="369332"/>
          </a:xfrm>
          <a:prstGeom prst="rect">
            <a:avLst/>
          </a:prstGeom>
          <a:noFill/>
        </p:spPr>
        <p:txBody>
          <a:bodyPr wrap="none" rtlCol="0">
            <a:spAutoFit/>
          </a:bodyPr>
          <a:lstStyle/>
          <a:p>
            <a:r>
              <a:rPr lang="el-GR" b="1" dirty="0" smtClean="0"/>
              <a:t>Επεκτάσιμος κατακερματισμός</a:t>
            </a:r>
            <a:endParaRPr lang="el-GR" b="1" dirty="0"/>
          </a:p>
        </p:txBody>
      </p:sp>
      <p:sp>
        <p:nvSpPr>
          <p:cNvPr id="174" name="173 - TextBox"/>
          <p:cNvSpPr txBox="1"/>
          <p:nvPr/>
        </p:nvSpPr>
        <p:spPr>
          <a:xfrm>
            <a:off x="3429000" y="4343400"/>
            <a:ext cx="5097036" cy="369332"/>
          </a:xfrm>
          <a:prstGeom prst="rect">
            <a:avLst/>
          </a:prstGeom>
          <a:noFill/>
        </p:spPr>
        <p:txBody>
          <a:bodyPr wrap="none" rtlCol="0">
            <a:spAutoFit/>
          </a:bodyPr>
          <a:lstStyle/>
          <a:p>
            <a:r>
              <a:rPr lang="el-GR" dirty="0" smtClean="0"/>
              <a:t>Αν τα δεδομένα βρίσκονται σε      </a:t>
            </a:r>
            <a:r>
              <a:rPr lang="en-US" dirty="0" smtClean="0"/>
              <a:t> </a:t>
            </a:r>
            <a:r>
              <a:rPr lang="el-GR" dirty="0" smtClean="0"/>
              <a:t>σελίδες, όπου</a:t>
            </a:r>
            <a:endParaRPr lang="el-GR" dirty="0"/>
          </a:p>
        </p:txBody>
      </p:sp>
      <p:pic>
        <p:nvPicPr>
          <p:cNvPr id="280" name="279 - Εικόνα" descr="TP_tmp.bmp"/>
          <p:cNvPicPr>
            <a:picLocks noChangeAspect="1"/>
          </p:cNvPicPr>
          <p:nvPr>
            <p:custDataLst>
              <p:tags r:id="rId2"/>
            </p:custDataLst>
          </p:nvPr>
        </p:nvPicPr>
        <p:blipFill>
          <a:blip r:embed="rId10" cstate="print">
            <a:clrChange>
              <a:clrFrom>
                <a:srgbClr val="FFFFFF"/>
              </a:clrFrom>
              <a:clrTo>
                <a:srgbClr val="FFFFFF">
                  <a:alpha val="0"/>
                </a:srgbClr>
              </a:clrTo>
            </a:clrChange>
          </a:blip>
          <a:stretch>
            <a:fillRect/>
          </a:stretch>
        </p:blipFill>
        <p:spPr bwMode="auto">
          <a:xfrm>
            <a:off x="6642639" y="4419600"/>
            <a:ext cx="228028" cy="202185"/>
          </a:xfrm>
          <a:prstGeom prst="rect">
            <a:avLst/>
          </a:prstGeom>
          <a:noFill/>
          <a:ln/>
          <a:effectLst/>
        </p:spPr>
      </p:pic>
      <p:pic>
        <p:nvPicPr>
          <p:cNvPr id="281" name="280 - Εικόνα" descr="TP_tmp.bmp"/>
          <p:cNvPicPr>
            <a:picLocks noChangeAspect="1"/>
          </p:cNvPicPr>
          <p:nvPr>
            <p:custDataLst>
              <p:tags r:id="rId3"/>
            </p:custDataLst>
          </p:nvPr>
        </p:nvPicPr>
        <p:blipFill>
          <a:blip r:embed="rId11" cstate="print">
            <a:clrChange>
              <a:clrFrom>
                <a:srgbClr val="FFFFFF"/>
              </a:clrFrom>
              <a:clrTo>
                <a:srgbClr val="FFFFFF">
                  <a:alpha val="0"/>
                </a:srgbClr>
              </a:clrTo>
            </a:clrChange>
          </a:blip>
          <a:stretch>
            <a:fillRect/>
          </a:stretch>
        </p:blipFill>
        <p:spPr bwMode="auto">
          <a:xfrm>
            <a:off x="4965837" y="4800600"/>
            <a:ext cx="1748772" cy="278282"/>
          </a:xfrm>
          <a:prstGeom prst="rect">
            <a:avLst/>
          </a:prstGeom>
          <a:noFill/>
          <a:ln/>
          <a:effectLst/>
        </p:spPr>
      </p:pic>
      <p:sp>
        <p:nvSpPr>
          <p:cNvPr id="222" name="221 - TextBox"/>
          <p:cNvSpPr txBox="1"/>
          <p:nvPr/>
        </p:nvSpPr>
        <p:spPr>
          <a:xfrm>
            <a:off x="3429000" y="5193268"/>
            <a:ext cx="4430636" cy="369332"/>
          </a:xfrm>
          <a:prstGeom prst="rect">
            <a:avLst/>
          </a:prstGeom>
          <a:noFill/>
        </p:spPr>
        <p:txBody>
          <a:bodyPr wrap="none" rtlCol="0">
            <a:spAutoFit/>
          </a:bodyPr>
          <a:lstStyle/>
          <a:p>
            <a:r>
              <a:rPr lang="el-GR" dirty="0" smtClean="0"/>
              <a:t>τότε χρησιμοποιούμε τα πρώτα </a:t>
            </a:r>
            <a:r>
              <a:rPr lang="en-US" dirty="0" smtClean="0"/>
              <a:t>      </a:t>
            </a:r>
            <a:r>
              <a:rPr lang="el-GR" dirty="0" smtClean="0"/>
              <a:t>ψηφία</a:t>
            </a:r>
            <a:endParaRPr lang="el-GR" dirty="0"/>
          </a:p>
        </p:txBody>
      </p:sp>
      <p:pic>
        <p:nvPicPr>
          <p:cNvPr id="282" name="281 - Εικόνα" descr="TP_tmp.bmp"/>
          <p:cNvPicPr>
            <a:picLocks noChangeAspect="1"/>
          </p:cNvPicPr>
          <p:nvPr>
            <p:custDataLst>
              <p:tags r:id="rId4"/>
            </p:custDataLst>
          </p:nvPr>
        </p:nvPicPr>
        <p:blipFill>
          <a:blip r:embed="rId12" cstate="print">
            <a:clrChange>
              <a:clrFrom>
                <a:srgbClr val="FFFFFF"/>
              </a:clrFrom>
              <a:clrTo>
                <a:srgbClr val="FFFFFF">
                  <a:alpha val="0"/>
                </a:srgbClr>
              </a:clrTo>
            </a:clrChange>
          </a:blip>
          <a:stretch>
            <a:fillRect/>
          </a:stretch>
        </p:blipFill>
        <p:spPr bwMode="auto">
          <a:xfrm>
            <a:off x="6808519" y="5284519"/>
            <a:ext cx="201881" cy="201881"/>
          </a:xfrm>
          <a:prstGeom prst="rect">
            <a:avLst/>
          </a:prstGeom>
          <a:noFill/>
          <a:ln/>
          <a:effectLst/>
        </p:spPr>
      </p:pic>
      <p:grpSp>
        <p:nvGrpSpPr>
          <p:cNvPr id="225" name="224 - Ομάδα"/>
          <p:cNvGrpSpPr>
            <a:grpSpLocks noChangeAspect="1"/>
          </p:cNvGrpSpPr>
          <p:nvPr/>
        </p:nvGrpSpPr>
        <p:grpSpPr>
          <a:xfrm>
            <a:off x="1143000" y="4953000"/>
            <a:ext cx="617220" cy="954107"/>
            <a:chOff x="2133600" y="5181600"/>
            <a:chExt cx="685800" cy="1060119"/>
          </a:xfrm>
        </p:grpSpPr>
        <p:sp>
          <p:nvSpPr>
            <p:cNvPr id="226" name="225 - TextBox"/>
            <p:cNvSpPr txBox="1"/>
            <p:nvPr/>
          </p:nvSpPr>
          <p:spPr>
            <a:xfrm>
              <a:off x="2133600" y="5181600"/>
              <a:ext cx="443853" cy="1060119"/>
            </a:xfrm>
            <a:prstGeom prst="rect">
              <a:avLst/>
            </a:prstGeom>
            <a:noFill/>
          </p:spPr>
          <p:txBody>
            <a:bodyPr wrap="none" rtlCol="0">
              <a:spAutoFit/>
            </a:bodyPr>
            <a:lstStyle/>
            <a:p>
              <a:r>
                <a:rPr lang="el-GR" sz="1400" dirty="0" smtClean="0">
                  <a:latin typeface="Courier New" pitchFamily="49" charset="0"/>
                  <a:cs typeface="Courier New" pitchFamily="49" charset="0"/>
                </a:rPr>
                <a:t>00</a:t>
              </a:r>
            </a:p>
            <a:p>
              <a:r>
                <a:rPr lang="el-GR" sz="1400" dirty="0" smtClean="0">
                  <a:latin typeface="Courier New" pitchFamily="49" charset="0"/>
                  <a:cs typeface="Courier New" pitchFamily="49" charset="0"/>
                </a:rPr>
                <a:t>01</a:t>
              </a:r>
            </a:p>
            <a:p>
              <a:r>
                <a:rPr lang="el-GR" sz="1400" dirty="0" smtClean="0">
                  <a:latin typeface="Courier New" pitchFamily="49" charset="0"/>
                  <a:cs typeface="Courier New" pitchFamily="49" charset="0"/>
                </a:rPr>
                <a:t>10</a:t>
              </a:r>
            </a:p>
            <a:p>
              <a:r>
                <a:rPr lang="el-GR" sz="1400" dirty="0" smtClean="0">
                  <a:latin typeface="Courier New" pitchFamily="49" charset="0"/>
                  <a:cs typeface="Courier New" pitchFamily="49" charset="0"/>
                </a:rPr>
                <a:t>11</a:t>
              </a:r>
              <a:endParaRPr lang="el-GR" sz="1400" dirty="0">
                <a:latin typeface="Courier New" pitchFamily="49" charset="0"/>
                <a:cs typeface="Courier New" pitchFamily="49" charset="0"/>
              </a:endParaRPr>
            </a:p>
          </p:txBody>
        </p:sp>
        <p:sp>
          <p:nvSpPr>
            <p:cNvPr id="227" name="226 - Ορθογώνιο"/>
            <p:cNvSpPr/>
            <p:nvPr/>
          </p:nvSpPr>
          <p:spPr bwMode="auto">
            <a:xfrm>
              <a:off x="2590800" y="5257800"/>
              <a:ext cx="228600" cy="228600"/>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chemeClr val="tx1"/>
                </a:solidFill>
                <a:effectLst/>
                <a:latin typeface="Arial" charset="0"/>
                <a:cs typeface="Arial" charset="0"/>
              </a:endParaRPr>
            </a:p>
          </p:txBody>
        </p:sp>
        <p:sp>
          <p:nvSpPr>
            <p:cNvPr id="228" name="227 - Ορθογώνιο"/>
            <p:cNvSpPr/>
            <p:nvPr/>
          </p:nvSpPr>
          <p:spPr bwMode="auto">
            <a:xfrm>
              <a:off x="2590800" y="5486400"/>
              <a:ext cx="228600" cy="228600"/>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chemeClr val="tx1"/>
                </a:solidFill>
                <a:effectLst/>
                <a:latin typeface="Arial" charset="0"/>
                <a:cs typeface="Arial" charset="0"/>
              </a:endParaRPr>
            </a:p>
          </p:txBody>
        </p:sp>
        <p:sp>
          <p:nvSpPr>
            <p:cNvPr id="229" name="228 - Ορθογώνιο"/>
            <p:cNvSpPr/>
            <p:nvPr/>
          </p:nvSpPr>
          <p:spPr bwMode="auto">
            <a:xfrm>
              <a:off x="2590800" y="5715000"/>
              <a:ext cx="228600" cy="228600"/>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chemeClr val="tx1"/>
                </a:solidFill>
                <a:effectLst/>
                <a:latin typeface="Arial" charset="0"/>
                <a:cs typeface="Arial" charset="0"/>
              </a:endParaRPr>
            </a:p>
          </p:txBody>
        </p:sp>
        <p:sp>
          <p:nvSpPr>
            <p:cNvPr id="230" name="229 - Ορθογώνιο"/>
            <p:cNvSpPr/>
            <p:nvPr/>
          </p:nvSpPr>
          <p:spPr bwMode="auto">
            <a:xfrm>
              <a:off x="2590800" y="5943600"/>
              <a:ext cx="228600" cy="228600"/>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chemeClr val="tx1"/>
                </a:solidFill>
                <a:effectLst/>
                <a:latin typeface="Arial" charset="0"/>
                <a:cs typeface="Arial" charset="0"/>
              </a:endParaRPr>
            </a:p>
          </p:txBody>
        </p:sp>
      </p:grpSp>
      <p:grpSp>
        <p:nvGrpSpPr>
          <p:cNvPr id="231" name="230 - Ομάδα"/>
          <p:cNvGrpSpPr>
            <a:grpSpLocks noChangeAspect="1"/>
          </p:cNvGrpSpPr>
          <p:nvPr/>
        </p:nvGrpSpPr>
        <p:grpSpPr>
          <a:xfrm>
            <a:off x="2743208" y="4267200"/>
            <a:ext cx="275269" cy="542372"/>
            <a:chOff x="3733805" y="5181917"/>
            <a:chExt cx="380995" cy="750688"/>
          </a:xfrm>
        </p:grpSpPr>
        <p:sp>
          <p:nvSpPr>
            <p:cNvPr id="232" name="231 - Ορθογώνιο"/>
            <p:cNvSpPr>
              <a:spLocks noChangeAspect="1"/>
            </p:cNvSpPr>
            <p:nvPr/>
          </p:nvSpPr>
          <p:spPr bwMode="auto">
            <a:xfrm>
              <a:off x="3733805" y="5181917"/>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33" name="232 - Ορθογώνιο"/>
            <p:cNvSpPr>
              <a:spLocks noChangeAspect="1"/>
            </p:cNvSpPr>
            <p:nvPr/>
          </p:nvSpPr>
          <p:spPr bwMode="auto">
            <a:xfrm>
              <a:off x="4000737" y="5181917"/>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34" name="233 - Ορθογώνιο"/>
            <p:cNvSpPr>
              <a:spLocks noChangeAspect="1"/>
            </p:cNvSpPr>
            <p:nvPr/>
          </p:nvSpPr>
          <p:spPr bwMode="auto">
            <a:xfrm>
              <a:off x="3733805" y="5334317"/>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35" name="234 - Ορθογώνιο"/>
            <p:cNvSpPr>
              <a:spLocks noChangeAspect="1"/>
            </p:cNvSpPr>
            <p:nvPr/>
          </p:nvSpPr>
          <p:spPr bwMode="auto">
            <a:xfrm>
              <a:off x="4000737" y="5334317"/>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36" name="235 - Ορθογώνιο"/>
            <p:cNvSpPr>
              <a:spLocks noChangeAspect="1"/>
            </p:cNvSpPr>
            <p:nvPr/>
          </p:nvSpPr>
          <p:spPr bwMode="auto">
            <a:xfrm>
              <a:off x="3733805" y="5486400"/>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37" name="236 - Ορθογώνιο"/>
            <p:cNvSpPr>
              <a:spLocks noChangeAspect="1"/>
            </p:cNvSpPr>
            <p:nvPr/>
          </p:nvSpPr>
          <p:spPr bwMode="auto">
            <a:xfrm>
              <a:off x="4000737" y="5486400"/>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38" name="237 - Ορθογώνιο"/>
            <p:cNvSpPr>
              <a:spLocks noChangeAspect="1"/>
            </p:cNvSpPr>
            <p:nvPr/>
          </p:nvSpPr>
          <p:spPr bwMode="auto">
            <a:xfrm>
              <a:off x="3733805" y="5628122"/>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39" name="238 - Ορθογώνιο"/>
            <p:cNvSpPr>
              <a:spLocks noChangeAspect="1"/>
            </p:cNvSpPr>
            <p:nvPr/>
          </p:nvSpPr>
          <p:spPr bwMode="auto">
            <a:xfrm>
              <a:off x="4000737" y="5628122"/>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0" name="239 - Ορθογώνιο"/>
            <p:cNvSpPr>
              <a:spLocks noChangeAspect="1"/>
            </p:cNvSpPr>
            <p:nvPr/>
          </p:nvSpPr>
          <p:spPr bwMode="auto">
            <a:xfrm>
              <a:off x="3733805" y="5780522"/>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1" name="240 - Ορθογώνιο"/>
            <p:cNvSpPr>
              <a:spLocks noChangeAspect="1"/>
            </p:cNvSpPr>
            <p:nvPr/>
          </p:nvSpPr>
          <p:spPr bwMode="auto">
            <a:xfrm>
              <a:off x="4000737" y="5780522"/>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grpSp>
      <p:grpSp>
        <p:nvGrpSpPr>
          <p:cNvPr id="242" name="241 - Ομάδα"/>
          <p:cNvGrpSpPr>
            <a:grpSpLocks noChangeAspect="1"/>
          </p:cNvGrpSpPr>
          <p:nvPr/>
        </p:nvGrpSpPr>
        <p:grpSpPr>
          <a:xfrm>
            <a:off x="2743203" y="5629828"/>
            <a:ext cx="275269" cy="542372"/>
            <a:chOff x="3733805" y="5181917"/>
            <a:chExt cx="380995" cy="750688"/>
          </a:xfrm>
        </p:grpSpPr>
        <p:sp>
          <p:nvSpPr>
            <p:cNvPr id="243" name="242 - Ορθογώνιο"/>
            <p:cNvSpPr>
              <a:spLocks noChangeAspect="1"/>
            </p:cNvSpPr>
            <p:nvPr/>
          </p:nvSpPr>
          <p:spPr bwMode="auto">
            <a:xfrm>
              <a:off x="3733805" y="5181917"/>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4" name="243 - Ορθογώνιο"/>
            <p:cNvSpPr>
              <a:spLocks noChangeAspect="1"/>
            </p:cNvSpPr>
            <p:nvPr/>
          </p:nvSpPr>
          <p:spPr bwMode="auto">
            <a:xfrm>
              <a:off x="4000737" y="5181917"/>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5" name="244 - Ορθογώνιο"/>
            <p:cNvSpPr>
              <a:spLocks noChangeAspect="1"/>
            </p:cNvSpPr>
            <p:nvPr/>
          </p:nvSpPr>
          <p:spPr bwMode="auto">
            <a:xfrm>
              <a:off x="3733805" y="5334317"/>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6" name="245 - Ορθογώνιο"/>
            <p:cNvSpPr>
              <a:spLocks noChangeAspect="1"/>
            </p:cNvSpPr>
            <p:nvPr/>
          </p:nvSpPr>
          <p:spPr bwMode="auto">
            <a:xfrm>
              <a:off x="4000737" y="5334317"/>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7" name="246 - Ορθογώνιο"/>
            <p:cNvSpPr>
              <a:spLocks noChangeAspect="1"/>
            </p:cNvSpPr>
            <p:nvPr/>
          </p:nvSpPr>
          <p:spPr bwMode="auto">
            <a:xfrm>
              <a:off x="3733805" y="5486400"/>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8" name="247 - Ορθογώνιο"/>
            <p:cNvSpPr>
              <a:spLocks noChangeAspect="1"/>
            </p:cNvSpPr>
            <p:nvPr/>
          </p:nvSpPr>
          <p:spPr bwMode="auto">
            <a:xfrm>
              <a:off x="4000737" y="5486400"/>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9" name="248 - Ορθογώνιο"/>
            <p:cNvSpPr>
              <a:spLocks noChangeAspect="1"/>
            </p:cNvSpPr>
            <p:nvPr/>
          </p:nvSpPr>
          <p:spPr bwMode="auto">
            <a:xfrm>
              <a:off x="3733805" y="5628122"/>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50" name="249 - Ορθογώνιο"/>
            <p:cNvSpPr>
              <a:spLocks noChangeAspect="1"/>
            </p:cNvSpPr>
            <p:nvPr/>
          </p:nvSpPr>
          <p:spPr bwMode="auto">
            <a:xfrm>
              <a:off x="4000737" y="5628122"/>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51" name="250 - Ορθογώνιο"/>
            <p:cNvSpPr>
              <a:spLocks noChangeAspect="1"/>
            </p:cNvSpPr>
            <p:nvPr/>
          </p:nvSpPr>
          <p:spPr bwMode="auto">
            <a:xfrm>
              <a:off x="3733805" y="5780522"/>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52" name="251 - Ορθογώνιο"/>
            <p:cNvSpPr>
              <a:spLocks noChangeAspect="1"/>
            </p:cNvSpPr>
            <p:nvPr/>
          </p:nvSpPr>
          <p:spPr bwMode="auto">
            <a:xfrm>
              <a:off x="4000737" y="5780522"/>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grpSp>
      <p:grpSp>
        <p:nvGrpSpPr>
          <p:cNvPr id="253" name="252 - Ομάδα"/>
          <p:cNvGrpSpPr>
            <a:grpSpLocks noChangeAspect="1"/>
          </p:cNvGrpSpPr>
          <p:nvPr/>
        </p:nvGrpSpPr>
        <p:grpSpPr>
          <a:xfrm>
            <a:off x="2743203" y="6239428"/>
            <a:ext cx="275269" cy="542372"/>
            <a:chOff x="3733805" y="5181917"/>
            <a:chExt cx="380995" cy="750688"/>
          </a:xfrm>
        </p:grpSpPr>
        <p:sp>
          <p:nvSpPr>
            <p:cNvPr id="254" name="253 - Ορθογώνιο"/>
            <p:cNvSpPr>
              <a:spLocks noChangeAspect="1"/>
            </p:cNvSpPr>
            <p:nvPr/>
          </p:nvSpPr>
          <p:spPr bwMode="auto">
            <a:xfrm>
              <a:off x="3733805" y="5181917"/>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55" name="254 - Ορθογώνιο"/>
            <p:cNvSpPr>
              <a:spLocks noChangeAspect="1"/>
            </p:cNvSpPr>
            <p:nvPr/>
          </p:nvSpPr>
          <p:spPr bwMode="auto">
            <a:xfrm>
              <a:off x="4000737" y="5181917"/>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56" name="255 - Ορθογώνιο"/>
            <p:cNvSpPr>
              <a:spLocks noChangeAspect="1"/>
            </p:cNvSpPr>
            <p:nvPr/>
          </p:nvSpPr>
          <p:spPr bwMode="auto">
            <a:xfrm>
              <a:off x="3733805" y="5334317"/>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57" name="256 - Ορθογώνιο"/>
            <p:cNvSpPr>
              <a:spLocks noChangeAspect="1"/>
            </p:cNvSpPr>
            <p:nvPr/>
          </p:nvSpPr>
          <p:spPr bwMode="auto">
            <a:xfrm>
              <a:off x="4000737" y="5334317"/>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58" name="257 - Ορθογώνιο"/>
            <p:cNvSpPr>
              <a:spLocks noChangeAspect="1"/>
            </p:cNvSpPr>
            <p:nvPr/>
          </p:nvSpPr>
          <p:spPr bwMode="auto">
            <a:xfrm>
              <a:off x="3733805" y="5486400"/>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59" name="258 - Ορθογώνιο"/>
            <p:cNvSpPr>
              <a:spLocks noChangeAspect="1"/>
            </p:cNvSpPr>
            <p:nvPr/>
          </p:nvSpPr>
          <p:spPr bwMode="auto">
            <a:xfrm>
              <a:off x="4000737" y="5486400"/>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60" name="259 - Ορθογώνιο"/>
            <p:cNvSpPr>
              <a:spLocks noChangeAspect="1"/>
            </p:cNvSpPr>
            <p:nvPr/>
          </p:nvSpPr>
          <p:spPr bwMode="auto">
            <a:xfrm>
              <a:off x="3733805" y="5628122"/>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61" name="260 - Ορθογώνιο"/>
            <p:cNvSpPr>
              <a:spLocks noChangeAspect="1"/>
            </p:cNvSpPr>
            <p:nvPr/>
          </p:nvSpPr>
          <p:spPr bwMode="auto">
            <a:xfrm>
              <a:off x="4000737" y="5628122"/>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62" name="261 - Ορθογώνιο"/>
            <p:cNvSpPr>
              <a:spLocks noChangeAspect="1"/>
            </p:cNvSpPr>
            <p:nvPr/>
          </p:nvSpPr>
          <p:spPr bwMode="auto">
            <a:xfrm>
              <a:off x="3733805" y="5780522"/>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63" name="262 - Ορθογώνιο"/>
            <p:cNvSpPr>
              <a:spLocks noChangeAspect="1"/>
            </p:cNvSpPr>
            <p:nvPr/>
          </p:nvSpPr>
          <p:spPr bwMode="auto">
            <a:xfrm>
              <a:off x="4000737" y="5780522"/>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grpSp>
      <p:cxnSp>
        <p:nvCxnSpPr>
          <p:cNvPr id="264" name="263 - Γωνιακή σύνδεση"/>
          <p:cNvCxnSpPr>
            <a:stCxn id="227" idx="3"/>
            <a:endCxn id="232" idx="1"/>
          </p:cNvCxnSpPr>
          <p:nvPr/>
        </p:nvCxnSpPr>
        <p:spPr bwMode="auto">
          <a:xfrm flipV="1">
            <a:off x="1760220" y="4322140"/>
            <a:ext cx="982988" cy="802310"/>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265" name="264 - Γωνιακή σύνδεση"/>
          <p:cNvCxnSpPr>
            <a:stCxn id="228" idx="3"/>
            <a:endCxn id="269" idx="1"/>
          </p:cNvCxnSpPr>
          <p:nvPr/>
        </p:nvCxnSpPr>
        <p:spPr bwMode="auto">
          <a:xfrm flipV="1">
            <a:off x="1760220" y="4998968"/>
            <a:ext cx="982980" cy="331222"/>
          </a:xfrm>
          <a:prstGeom prst="bentConnector3">
            <a:avLst>
              <a:gd name="adj1" fmla="val 69470"/>
            </a:avLst>
          </a:prstGeom>
          <a:solidFill>
            <a:schemeClr val="accent1"/>
          </a:solidFill>
          <a:ln w="9525" cap="flat" cmpd="sng" algn="ctr">
            <a:solidFill>
              <a:schemeClr val="tx1"/>
            </a:solidFill>
            <a:prstDash val="solid"/>
            <a:round/>
            <a:headEnd type="none" w="med" len="med"/>
            <a:tailEnd type="arrow"/>
          </a:ln>
          <a:effectLst/>
        </p:spPr>
      </p:cxnSp>
      <p:cxnSp>
        <p:nvCxnSpPr>
          <p:cNvPr id="266" name="265 - Γωνιακή σύνδεση"/>
          <p:cNvCxnSpPr>
            <a:stCxn id="229" idx="3"/>
            <a:endCxn id="243" idx="1"/>
          </p:cNvCxnSpPr>
          <p:nvPr/>
        </p:nvCxnSpPr>
        <p:spPr bwMode="auto">
          <a:xfrm>
            <a:off x="1760220" y="5535930"/>
            <a:ext cx="982983" cy="148838"/>
          </a:xfrm>
          <a:prstGeom prst="bentConnector3">
            <a:avLst>
              <a:gd name="adj1" fmla="val 68388"/>
            </a:avLst>
          </a:prstGeom>
          <a:solidFill>
            <a:schemeClr val="accent1"/>
          </a:solidFill>
          <a:ln w="9525" cap="flat" cmpd="sng" algn="ctr">
            <a:solidFill>
              <a:schemeClr val="tx1"/>
            </a:solidFill>
            <a:prstDash val="solid"/>
            <a:round/>
            <a:headEnd type="none" w="med" len="med"/>
            <a:tailEnd type="arrow"/>
          </a:ln>
          <a:effectLst/>
        </p:spPr>
      </p:cxnSp>
      <p:cxnSp>
        <p:nvCxnSpPr>
          <p:cNvPr id="267" name="266 - Γωνιακή σύνδεση"/>
          <p:cNvCxnSpPr>
            <a:stCxn id="230" idx="3"/>
            <a:endCxn id="254" idx="1"/>
          </p:cNvCxnSpPr>
          <p:nvPr/>
        </p:nvCxnSpPr>
        <p:spPr bwMode="auto">
          <a:xfrm>
            <a:off x="1760220" y="5741670"/>
            <a:ext cx="982983" cy="552698"/>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grpSp>
        <p:nvGrpSpPr>
          <p:cNvPr id="268" name="267 - Ομάδα"/>
          <p:cNvGrpSpPr>
            <a:grpSpLocks noChangeAspect="1"/>
          </p:cNvGrpSpPr>
          <p:nvPr/>
        </p:nvGrpSpPr>
        <p:grpSpPr>
          <a:xfrm>
            <a:off x="2743200" y="4944028"/>
            <a:ext cx="275269" cy="542372"/>
            <a:chOff x="3733805" y="5181917"/>
            <a:chExt cx="380995" cy="750688"/>
          </a:xfrm>
        </p:grpSpPr>
        <p:sp>
          <p:nvSpPr>
            <p:cNvPr id="269" name="268 - Ορθογώνιο"/>
            <p:cNvSpPr>
              <a:spLocks noChangeAspect="1"/>
            </p:cNvSpPr>
            <p:nvPr/>
          </p:nvSpPr>
          <p:spPr bwMode="auto">
            <a:xfrm>
              <a:off x="3733805" y="5181917"/>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70" name="269 - Ορθογώνιο"/>
            <p:cNvSpPr>
              <a:spLocks noChangeAspect="1"/>
            </p:cNvSpPr>
            <p:nvPr/>
          </p:nvSpPr>
          <p:spPr bwMode="auto">
            <a:xfrm>
              <a:off x="4000737" y="5181917"/>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71" name="270 - Ορθογώνιο"/>
            <p:cNvSpPr>
              <a:spLocks noChangeAspect="1"/>
            </p:cNvSpPr>
            <p:nvPr/>
          </p:nvSpPr>
          <p:spPr bwMode="auto">
            <a:xfrm>
              <a:off x="3733805" y="5334317"/>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72" name="271 - Ορθογώνιο"/>
            <p:cNvSpPr>
              <a:spLocks noChangeAspect="1"/>
            </p:cNvSpPr>
            <p:nvPr/>
          </p:nvSpPr>
          <p:spPr bwMode="auto">
            <a:xfrm>
              <a:off x="4000737" y="5334317"/>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73" name="272 - Ορθογώνιο"/>
            <p:cNvSpPr>
              <a:spLocks noChangeAspect="1"/>
            </p:cNvSpPr>
            <p:nvPr/>
          </p:nvSpPr>
          <p:spPr bwMode="auto">
            <a:xfrm>
              <a:off x="3733805" y="5486400"/>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74" name="273 - Ορθογώνιο"/>
            <p:cNvSpPr>
              <a:spLocks noChangeAspect="1"/>
            </p:cNvSpPr>
            <p:nvPr/>
          </p:nvSpPr>
          <p:spPr bwMode="auto">
            <a:xfrm>
              <a:off x="4000737" y="5486400"/>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75" name="274 - Ορθογώνιο"/>
            <p:cNvSpPr>
              <a:spLocks noChangeAspect="1"/>
            </p:cNvSpPr>
            <p:nvPr/>
          </p:nvSpPr>
          <p:spPr bwMode="auto">
            <a:xfrm>
              <a:off x="3733805" y="5628122"/>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76" name="275 - Ορθογώνιο"/>
            <p:cNvSpPr>
              <a:spLocks noChangeAspect="1"/>
            </p:cNvSpPr>
            <p:nvPr/>
          </p:nvSpPr>
          <p:spPr bwMode="auto">
            <a:xfrm>
              <a:off x="4000737" y="5628122"/>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77" name="276 - Ορθογώνιο"/>
            <p:cNvSpPr>
              <a:spLocks noChangeAspect="1"/>
            </p:cNvSpPr>
            <p:nvPr/>
          </p:nvSpPr>
          <p:spPr bwMode="auto">
            <a:xfrm>
              <a:off x="3733805" y="5780522"/>
              <a:ext cx="266148"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78" name="277 - Ορθογώνιο"/>
            <p:cNvSpPr>
              <a:spLocks noChangeAspect="1"/>
            </p:cNvSpPr>
            <p:nvPr/>
          </p:nvSpPr>
          <p:spPr bwMode="auto">
            <a:xfrm>
              <a:off x="4000737" y="5780522"/>
              <a:ext cx="114063" cy="15208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grpSp>
      <p:sp>
        <p:nvSpPr>
          <p:cNvPr id="279" name="278 - Ορθογώνιο"/>
          <p:cNvSpPr/>
          <p:nvPr/>
        </p:nvSpPr>
        <p:spPr>
          <a:xfrm>
            <a:off x="1143000" y="4648200"/>
            <a:ext cx="1010790" cy="307777"/>
          </a:xfrm>
          <a:prstGeom prst="rect">
            <a:avLst/>
          </a:prstGeom>
        </p:spPr>
        <p:txBody>
          <a:bodyPr wrap="none">
            <a:spAutoFit/>
          </a:bodyPr>
          <a:lstStyle/>
          <a:p>
            <a:r>
              <a:rPr lang="el-GR" sz="1400" dirty="0" smtClean="0"/>
              <a:t>κατάλογος</a:t>
            </a:r>
            <a:endParaRPr lang="el-GR" sz="1400" dirty="0"/>
          </a:p>
        </p:txBody>
      </p:sp>
      <p:pic>
        <p:nvPicPr>
          <p:cNvPr id="284" name="283 - Εικόνα" descr="TP_tmp.bmp"/>
          <p:cNvPicPr>
            <a:picLocks noChangeAspect="1"/>
          </p:cNvPicPr>
          <p:nvPr>
            <p:custDataLst>
              <p:tags r:id="rId5"/>
            </p:custDataLst>
          </p:nvPr>
        </p:nvPicPr>
        <p:blipFill>
          <a:blip r:embed="rId13" cstate="print">
            <a:clrChange>
              <a:clrFrom>
                <a:srgbClr val="FFFFFF"/>
              </a:clrFrom>
              <a:clrTo>
                <a:srgbClr val="FFFFFF">
                  <a:alpha val="0"/>
                </a:srgbClr>
              </a:clrTo>
            </a:clrChange>
          </a:blip>
          <a:stretch>
            <a:fillRect/>
          </a:stretch>
        </p:blipFill>
        <p:spPr>
          <a:xfrm>
            <a:off x="6019800" y="1828800"/>
            <a:ext cx="152400" cy="202692"/>
          </a:xfrm>
          <a:prstGeom prst="rect">
            <a:avLst/>
          </a:prstGeom>
          <a:noFill/>
        </p:spPr>
      </p:pic>
      <p:pic>
        <p:nvPicPr>
          <p:cNvPr id="286" name="285 - Εικόνα" descr="TP_tmp.bmp"/>
          <p:cNvPicPr>
            <a:picLocks noChangeAspect="1"/>
          </p:cNvPicPr>
          <p:nvPr>
            <p:custDataLst>
              <p:tags r:id="rId6"/>
            </p:custDataLst>
          </p:nvPr>
        </p:nvPicPr>
        <p:blipFill>
          <a:blip r:embed="rId14" cstate="print">
            <a:clrChange>
              <a:clrFrom>
                <a:srgbClr val="FFFFFF"/>
              </a:clrFrom>
              <a:clrTo>
                <a:srgbClr val="FFFFFF">
                  <a:alpha val="0"/>
                </a:srgbClr>
              </a:clrTo>
            </a:clrChange>
          </a:blip>
          <a:stretch>
            <a:fillRect/>
          </a:stretch>
        </p:blipFill>
        <p:spPr bwMode="auto">
          <a:xfrm>
            <a:off x="3505200" y="5943600"/>
            <a:ext cx="914402" cy="278892"/>
          </a:xfrm>
          <a:prstGeom prst="rect">
            <a:avLst/>
          </a:prstGeom>
          <a:noFill/>
          <a:ln/>
          <a:effectLst/>
        </p:spPr>
      </p:pic>
      <p:sp>
        <p:nvSpPr>
          <p:cNvPr id="287" name="286 - TextBox"/>
          <p:cNvSpPr txBox="1"/>
          <p:nvPr/>
        </p:nvSpPr>
        <p:spPr>
          <a:xfrm>
            <a:off x="4495800" y="5867400"/>
            <a:ext cx="3296287" cy="369332"/>
          </a:xfrm>
          <a:prstGeom prst="rect">
            <a:avLst/>
          </a:prstGeom>
          <a:noFill/>
        </p:spPr>
        <p:txBody>
          <a:bodyPr wrap="none" rtlCol="0">
            <a:spAutoFit/>
          </a:bodyPr>
          <a:lstStyle/>
          <a:p>
            <a:r>
              <a:rPr lang="el-GR" dirty="0" smtClean="0"/>
              <a:t>πρώτα        δυαδικά ψηφία του</a:t>
            </a:r>
            <a:endParaRPr lang="el-GR" dirty="0"/>
          </a:p>
        </p:txBody>
      </p:sp>
      <p:pic>
        <p:nvPicPr>
          <p:cNvPr id="288" name="287 - Εικόνα" descr="TP_tmp.bmp"/>
          <p:cNvPicPr>
            <a:picLocks noChangeAspect="1"/>
          </p:cNvPicPr>
          <p:nvPr>
            <p:custDataLst>
              <p:tags r:id="rId7"/>
            </p:custDataLst>
          </p:nvPr>
        </p:nvPicPr>
        <p:blipFill>
          <a:blip r:embed="rId12" cstate="print">
            <a:clrChange>
              <a:clrFrom>
                <a:srgbClr val="FFFFFF"/>
              </a:clrFrom>
              <a:clrTo>
                <a:srgbClr val="FFFFFF">
                  <a:alpha val="0"/>
                </a:srgbClr>
              </a:clrTo>
            </a:clrChange>
          </a:blip>
          <a:stretch>
            <a:fillRect/>
          </a:stretch>
        </p:blipFill>
        <p:spPr bwMode="auto">
          <a:xfrm>
            <a:off x="5410200" y="5943600"/>
            <a:ext cx="201881" cy="201881"/>
          </a:xfrm>
          <a:prstGeom prst="rect">
            <a:avLst/>
          </a:prstGeom>
          <a:noFill/>
          <a:ln/>
          <a:effectLst/>
        </p:spPr>
      </p:pic>
      <p:pic>
        <p:nvPicPr>
          <p:cNvPr id="290" name="289 - Εικόνα" descr="TP_tmp.bmp"/>
          <p:cNvPicPr>
            <a:picLocks noChangeAspect="1"/>
          </p:cNvPicPr>
          <p:nvPr>
            <p:custDataLst>
              <p:tags r:id="rId8"/>
            </p:custDataLst>
          </p:nvPr>
        </p:nvPicPr>
        <p:blipFill>
          <a:blip r:embed="rId15" cstate="print">
            <a:clrChange>
              <a:clrFrom>
                <a:srgbClr val="FFFFFF"/>
              </a:clrFrom>
              <a:clrTo>
                <a:srgbClr val="FFFFFF">
                  <a:alpha val="0"/>
                </a:srgbClr>
              </a:clrTo>
            </a:clrChange>
          </a:blip>
          <a:stretch>
            <a:fillRect/>
          </a:stretch>
        </p:blipFill>
        <p:spPr bwMode="auto">
          <a:xfrm>
            <a:off x="7772400" y="5943600"/>
            <a:ext cx="457201" cy="278893"/>
          </a:xfrm>
          <a:prstGeom prst="rect">
            <a:avLst/>
          </a:prstGeom>
          <a:noFill/>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730" name="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73731"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endParaRPr lang="en-US" sz="3000" dirty="0" smtClean="0">
              <a:latin typeface="Times New Roman" pitchFamily="18" charset="0"/>
              <a:cs typeface="Times New Roman" pitchFamily="18" charset="0"/>
            </a:endParaRPr>
          </a:p>
        </p:txBody>
      </p:sp>
      <p:sp>
        <p:nvSpPr>
          <p:cNvPr id="73732" name="Text Box 3"/>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p:nvSpPr>
          <p:cNvPr id="23" name="22 - TextBox"/>
          <p:cNvSpPr txBox="1"/>
          <p:nvPr/>
        </p:nvSpPr>
        <p:spPr>
          <a:xfrm>
            <a:off x="1752600" y="990600"/>
            <a:ext cx="1371600" cy="5867400"/>
          </a:xfrm>
          <a:prstGeom prst="rect">
            <a:avLst/>
          </a:prstGeom>
          <a:noFill/>
        </p:spPr>
        <p:txBody>
          <a:bodyPr wrap="square" rtlCol="0">
            <a:spAutoFit/>
          </a:bodyPr>
          <a:lstStyle/>
          <a:p>
            <a:r>
              <a:rPr lang="el-GR" sz="1500" dirty="0" smtClean="0">
                <a:latin typeface="Courier New" pitchFamily="49" charset="0"/>
                <a:cs typeface="Courier New" pitchFamily="49" charset="0"/>
              </a:rPr>
              <a:t>111000110</a:t>
            </a:r>
          </a:p>
          <a:p>
            <a:r>
              <a:rPr lang="el-GR" sz="1500" dirty="0" smtClean="0">
                <a:latin typeface="Courier New" pitchFamily="49" charset="0"/>
                <a:cs typeface="Courier New" pitchFamily="49" charset="0"/>
              </a:rPr>
              <a:t>001111110</a:t>
            </a:r>
            <a:endParaRPr lang="en-US" sz="1500" dirty="0" smtClean="0">
              <a:latin typeface="Courier New" pitchFamily="49" charset="0"/>
              <a:cs typeface="Courier New" pitchFamily="49" charset="0"/>
            </a:endParaRPr>
          </a:p>
          <a:p>
            <a:r>
              <a:rPr lang="en-US" sz="1500" dirty="0" smtClean="0">
                <a:latin typeface="Courier New" pitchFamily="49" charset="0"/>
                <a:cs typeface="Courier New" pitchFamily="49" charset="0"/>
              </a:rPr>
              <a:t>110000001</a:t>
            </a:r>
          </a:p>
          <a:p>
            <a:r>
              <a:rPr lang="en-US" sz="1500" dirty="0" smtClean="0">
                <a:latin typeface="Courier New" pitchFamily="49" charset="0"/>
                <a:cs typeface="Courier New" pitchFamily="49" charset="0"/>
              </a:rPr>
              <a:t>001101011</a:t>
            </a:r>
          </a:p>
          <a:p>
            <a:r>
              <a:rPr lang="en-US" sz="1500" dirty="0" smtClean="0">
                <a:latin typeface="Courier New" pitchFamily="49" charset="0"/>
                <a:cs typeface="Courier New" pitchFamily="49" charset="0"/>
              </a:rPr>
              <a:t>101001011</a:t>
            </a:r>
          </a:p>
          <a:p>
            <a:r>
              <a:rPr lang="en-US" sz="1500" dirty="0" smtClean="0">
                <a:latin typeface="Courier New" pitchFamily="49" charset="0"/>
                <a:cs typeface="Courier New" pitchFamily="49" charset="0"/>
              </a:rPr>
              <a:t>111111011</a:t>
            </a:r>
          </a:p>
          <a:p>
            <a:r>
              <a:rPr lang="en-US" sz="1500" dirty="0" smtClean="0">
                <a:latin typeface="Courier New" pitchFamily="49" charset="0"/>
                <a:cs typeface="Courier New" pitchFamily="49" charset="0"/>
              </a:rPr>
              <a:t>111100010</a:t>
            </a:r>
          </a:p>
          <a:p>
            <a:r>
              <a:rPr lang="en-US" sz="1500" dirty="0" smtClean="0">
                <a:latin typeface="Courier New" pitchFamily="49" charset="0"/>
                <a:cs typeface="Courier New" pitchFamily="49" charset="0"/>
              </a:rPr>
              <a:t>011111011</a:t>
            </a:r>
          </a:p>
          <a:p>
            <a:r>
              <a:rPr lang="en-US" sz="1500" dirty="0" smtClean="0">
                <a:latin typeface="Courier New" pitchFamily="49" charset="0"/>
                <a:cs typeface="Courier New" pitchFamily="49" charset="0"/>
              </a:rPr>
              <a:t>101010100</a:t>
            </a:r>
          </a:p>
          <a:p>
            <a:r>
              <a:rPr lang="en-US" sz="1500" dirty="0" smtClean="0">
                <a:latin typeface="Courier New" pitchFamily="49" charset="0"/>
                <a:cs typeface="Courier New" pitchFamily="49" charset="0"/>
              </a:rPr>
              <a:t>111110110</a:t>
            </a:r>
          </a:p>
          <a:p>
            <a:r>
              <a:rPr lang="en-US" sz="1500" dirty="0" smtClean="0">
                <a:latin typeface="Courier New" pitchFamily="49" charset="0"/>
                <a:cs typeface="Courier New" pitchFamily="49" charset="0"/>
              </a:rPr>
              <a:t>010111101</a:t>
            </a:r>
          </a:p>
          <a:p>
            <a:r>
              <a:rPr lang="en-US" sz="1500" dirty="0" smtClean="0">
                <a:latin typeface="Courier New" pitchFamily="49" charset="0"/>
                <a:cs typeface="Courier New" pitchFamily="49" charset="0"/>
              </a:rPr>
              <a:t>111011111</a:t>
            </a:r>
          </a:p>
          <a:p>
            <a:r>
              <a:rPr lang="en-US" sz="1500" dirty="0" smtClean="0">
                <a:latin typeface="Courier New" pitchFamily="49" charset="0"/>
                <a:cs typeface="Courier New" pitchFamily="49" charset="0"/>
              </a:rPr>
              <a:t>101111100</a:t>
            </a:r>
          </a:p>
          <a:p>
            <a:r>
              <a:rPr lang="en-US" sz="1500" dirty="0" smtClean="0">
                <a:latin typeface="Courier New" pitchFamily="49" charset="0"/>
                <a:cs typeface="Courier New" pitchFamily="49" charset="0"/>
              </a:rPr>
              <a:t>100011100</a:t>
            </a:r>
          </a:p>
          <a:p>
            <a:r>
              <a:rPr lang="en-US" sz="1500" dirty="0" smtClean="0">
                <a:latin typeface="Courier New" pitchFamily="49" charset="0"/>
                <a:cs typeface="Courier New" pitchFamily="49" charset="0"/>
              </a:rPr>
              <a:t>110100001</a:t>
            </a:r>
          </a:p>
          <a:p>
            <a:r>
              <a:rPr lang="en-US" sz="1500" dirty="0" smtClean="0">
                <a:latin typeface="Courier New" pitchFamily="49" charset="0"/>
                <a:cs typeface="Courier New" pitchFamily="49" charset="0"/>
              </a:rPr>
              <a:t>010000111</a:t>
            </a:r>
          </a:p>
          <a:p>
            <a:r>
              <a:rPr lang="en-US" sz="1500" dirty="0" smtClean="0">
                <a:latin typeface="Courier New" pitchFamily="49" charset="0"/>
                <a:cs typeface="Courier New" pitchFamily="49" charset="0"/>
              </a:rPr>
              <a:t>000000001</a:t>
            </a:r>
          </a:p>
          <a:p>
            <a:r>
              <a:rPr lang="en-US" sz="1500" dirty="0" smtClean="0">
                <a:latin typeface="Courier New" pitchFamily="49" charset="0"/>
                <a:cs typeface="Courier New" pitchFamily="49" charset="0"/>
              </a:rPr>
              <a:t>010111111</a:t>
            </a:r>
          </a:p>
          <a:p>
            <a:r>
              <a:rPr lang="en-US" sz="1500" dirty="0" smtClean="0">
                <a:latin typeface="Courier New" pitchFamily="49" charset="0"/>
                <a:cs typeface="Courier New" pitchFamily="49" charset="0"/>
              </a:rPr>
              <a:t>000110001</a:t>
            </a:r>
          </a:p>
          <a:p>
            <a:r>
              <a:rPr lang="en-US" sz="1500" dirty="0" smtClean="0">
                <a:latin typeface="Courier New" pitchFamily="49" charset="0"/>
                <a:cs typeface="Courier New" pitchFamily="49" charset="0"/>
              </a:rPr>
              <a:t>111011110</a:t>
            </a:r>
          </a:p>
          <a:p>
            <a:r>
              <a:rPr lang="en-US" sz="1500" dirty="0" smtClean="0">
                <a:latin typeface="Courier New" pitchFamily="49" charset="0"/>
                <a:cs typeface="Courier New" pitchFamily="49" charset="0"/>
              </a:rPr>
              <a:t>101010110</a:t>
            </a:r>
          </a:p>
          <a:p>
            <a:r>
              <a:rPr lang="en-US" sz="1500" dirty="0" smtClean="0">
                <a:latin typeface="Courier New" pitchFamily="49" charset="0"/>
                <a:cs typeface="Courier New" pitchFamily="49" charset="0"/>
              </a:rPr>
              <a:t>101110010</a:t>
            </a:r>
          </a:p>
          <a:p>
            <a:r>
              <a:rPr lang="en-US" sz="1500" dirty="0" smtClean="0">
                <a:latin typeface="Courier New" pitchFamily="49" charset="0"/>
                <a:cs typeface="Courier New" pitchFamily="49" charset="0"/>
              </a:rPr>
              <a:t>000001111</a:t>
            </a:r>
          </a:p>
          <a:p>
            <a:r>
              <a:rPr lang="en-US" sz="1500" dirty="0" smtClean="0">
                <a:latin typeface="Courier New" pitchFamily="49" charset="0"/>
                <a:cs typeface="Courier New" pitchFamily="49" charset="0"/>
              </a:rPr>
              <a:t>001000111</a:t>
            </a:r>
          </a:p>
          <a:p>
            <a:r>
              <a:rPr lang="en-US" sz="1500" dirty="0" smtClean="0">
                <a:latin typeface="Courier New" pitchFamily="49" charset="0"/>
                <a:cs typeface="Courier New" pitchFamily="49" charset="0"/>
              </a:rPr>
              <a:t>001100111</a:t>
            </a:r>
            <a:endParaRPr lang="el-GR" sz="1500" dirty="0" smtClean="0">
              <a:latin typeface="Courier New" pitchFamily="49" charset="0"/>
              <a:cs typeface="Courier New" pitchFamily="49" charset="0"/>
            </a:endParaRPr>
          </a:p>
        </p:txBody>
      </p:sp>
      <p:sp>
        <p:nvSpPr>
          <p:cNvPr id="25" name="24 - Αριστερό άγκιστρο"/>
          <p:cNvSpPr/>
          <p:nvPr/>
        </p:nvSpPr>
        <p:spPr bwMode="auto">
          <a:xfrm>
            <a:off x="1524000" y="1066800"/>
            <a:ext cx="228600" cy="5638800"/>
          </a:xfrm>
          <a:prstGeom prst="leftBrace">
            <a:avLst/>
          </a:prstGeom>
          <a:no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8" name="7 - Ορθογώνιο"/>
          <p:cNvSpPr>
            <a:spLocks noChangeAspect="1"/>
          </p:cNvSpPr>
          <p:nvPr/>
        </p:nvSpPr>
        <p:spPr bwMode="auto">
          <a:xfrm>
            <a:off x="3200400" y="2667000"/>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00</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9" name="8 - Ορθογώνιο"/>
          <p:cNvSpPr>
            <a:spLocks noChangeAspect="1"/>
          </p:cNvSpPr>
          <p:nvPr/>
        </p:nvSpPr>
        <p:spPr bwMode="auto">
          <a:xfrm>
            <a:off x="3533084" y="266700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 name="9 - Ορθογώνιο"/>
          <p:cNvSpPr>
            <a:spLocks noChangeAspect="1"/>
          </p:cNvSpPr>
          <p:nvPr/>
        </p:nvSpPr>
        <p:spPr bwMode="auto">
          <a:xfrm>
            <a:off x="3200400" y="2852165"/>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 name="10 - Ορθογώνιο"/>
          <p:cNvSpPr>
            <a:spLocks noChangeAspect="1"/>
          </p:cNvSpPr>
          <p:nvPr/>
        </p:nvSpPr>
        <p:spPr bwMode="auto">
          <a:xfrm>
            <a:off x="3533084" y="2852165"/>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 name="11 - Ορθογώνιο"/>
          <p:cNvSpPr>
            <a:spLocks noChangeAspect="1"/>
          </p:cNvSpPr>
          <p:nvPr/>
        </p:nvSpPr>
        <p:spPr bwMode="auto">
          <a:xfrm>
            <a:off x="3200400" y="3037331"/>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010</a:t>
            </a:r>
          </a:p>
        </p:txBody>
      </p:sp>
      <p:sp>
        <p:nvSpPr>
          <p:cNvPr id="13" name="12 - Ορθογώνιο"/>
          <p:cNvSpPr>
            <a:spLocks noChangeAspect="1"/>
          </p:cNvSpPr>
          <p:nvPr/>
        </p:nvSpPr>
        <p:spPr bwMode="auto">
          <a:xfrm>
            <a:off x="3533084" y="3037331"/>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 name="13 - Ορθογώνιο"/>
          <p:cNvSpPr>
            <a:spLocks noChangeAspect="1"/>
          </p:cNvSpPr>
          <p:nvPr/>
        </p:nvSpPr>
        <p:spPr bwMode="auto">
          <a:xfrm>
            <a:off x="3200400" y="3222497"/>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011</a:t>
            </a:r>
          </a:p>
        </p:txBody>
      </p:sp>
      <p:sp>
        <p:nvSpPr>
          <p:cNvPr id="15" name="14 - Ορθογώνιο"/>
          <p:cNvSpPr>
            <a:spLocks noChangeAspect="1"/>
          </p:cNvSpPr>
          <p:nvPr/>
        </p:nvSpPr>
        <p:spPr bwMode="auto">
          <a:xfrm>
            <a:off x="3533084" y="3222497"/>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6" name="15 - Ορθογώνιο"/>
          <p:cNvSpPr>
            <a:spLocks noChangeAspect="1"/>
          </p:cNvSpPr>
          <p:nvPr/>
        </p:nvSpPr>
        <p:spPr bwMode="auto">
          <a:xfrm>
            <a:off x="3200400" y="3407663"/>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100</a:t>
            </a:r>
          </a:p>
        </p:txBody>
      </p:sp>
      <p:sp>
        <p:nvSpPr>
          <p:cNvPr id="17" name="16 - Ορθογώνιο"/>
          <p:cNvSpPr>
            <a:spLocks noChangeAspect="1"/>
          </p:cNvSpPr>
          <p:nvPr/>
        </p:nvSpPr>
        <p:spPr bwMode="auto">
          <a:xfrm>
            <a:off x="3533084" y="3407663"/>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9" name="18 - Ορθογώνιο"/>
          <p:cNvSpPr>
            <a:spLocks noChangeAspect="1"/>
          </p:cNvSpPr>
          <p:nvPr/>
        </p:nvSpPr>
        <p:spPr bwMode="auto">
          <a:xfrm>
            <a:off x="6196910" y="1524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1" name="20 - Ορθογώνιο"/>
          <p:cNvSpPr>
            <a:spLocks noChangeAspect="1"/>
          </p:cNvSpPr>
          <p:nvPr/>
        </p:nvSpPr>
        <p:spPr bwMode="auto">
          <a:xfrm>
            <a:off x="6196910" y="3272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 name="23 - Ορθογώνιο"/>
          <p:cNvSpPr>
            <a:spLocks noChangeAspect="1"/>
          </p:cNvSpPr>
          <p:nvPr/>
        </p:nvSpPr>
        <p:spPr bwMode="auto">
          <a:xfrm>
            <a:off x="6196910" y="5021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7" name="26 - Ορθογώνιο"/>
          <p:cNvSpPr>
            <a:spLocks noChangeAspect="1"/>
          </p:cNvSpPr>
          <p:nvPr/>
        </p:nvSpPr>
        <p:spPr bwMode="auto">
          <a:xfrm>
            <a:off x="6196910" y="6770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9" name="28 - Ορθογώνιο"/>
          <p:cNvSpPr>
            <a:spLocks noChangeAspect="1"/>
          </p:cNvSpPr>
          <p:nvPr/>
        </p:nvSpPr>
        <p:spPr bwMode="auto">
          <a:xfrm>
            <a:off x="6196910" y="8519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30" name="29 - Ευθύγραμμο βέλος σύνδεσης"/>
          <p:cNvCxnSpPr>
            <a:stCxn id="19" idx="3"/>
          </p:cNvCxnSpPr>
          <p:nvPr/>
        </p:nvCxnSpPr>
        <p:spPr bwMode="auto">
          <a:xfrm>
            <a:off x="6331567" y="2421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30 - Ευθύγραμμο βέλος σύνδεσης"/>
          <p:cNvCxnSpPr/>
          <p:nvPr/>
        </p:nvCxnSpPr>
        <p:spPr bwMode="auto">
          <a:xfrm>
            <a:off x="6326046" y="41238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31 - Ευθύγραμμο βέλος σύνδεσης"/>
          <p:cNvCxnSpPr/>
          <p:nvPr/>
        </p:nvCxnSpPr>
        <p:spPr bwMode="auto">
          <a:xfrm>
            <a:off x="6331567" y="587266"/>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4" name="33 - Ορθογώνιο"/>
          <p:cNvSpPr>
            <a:spLocks noChangeAspect="1"/>
          </p:cNvSpPr>
          <p:nvPr/>
        </p:nvSpPr>
        <p:spPr bwMode="auto">
          <a:xfrm>
            <a:off x="6221859" y="11021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6" name="35 - Ορθογώνιο"/>
          <p:cNvSpPr>
            <a:spLocks noChangeAspect="1"/>
          </p:cNvSpPr>
          <p:nvPr/>
        </p:nvSpPr>
        <p:spPr bwMode="auto">
          <a:xfrm>
            <a:off x="6221859" y="127701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8" name="37 - Ορθογώνιο"/>
          <p:cNvSpPr>
            <a:spLocks noChangeAspect="1"/>
          </p:cNvSpPr>
          <p:nvPr/>
        </p:nvSpPr>
        <p:spPr bwMode="auto">
          <a:xfrm>
            <a:off x="6221859" y="145189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0" name="39 - Ορθογώνιο"/>
          <p:cNvSpPr>
            <a:spLocks noChangeAspect="1"/>
          </p:cNvSpPr>
          <p:nvPr/>
        </p:nvSpPr>
        <p:spPr bwMode="auto">
          <a:xfrm>
            <a:off x="6221859" y="16267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2" name="41 - Ορθογώνιο"/>
          <p:cNvSpPr>
            <a:spLocks noChangeAspect="1"/>
          </p:cNvSpPr>
          <p:nvPr/>
        </p:nvSpPr>
        <p:spPr bwMode="auto">
          <a:xfrm>
            <a:off x="6221859" y="18016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43" name="42 - Ευθύγραμμο βέλος σύνδεσης"/>
          <p:cNvCxnSpPr>
            <a:stCxn id="34" idx="3"/>
          </p:cNvCxnSpPr>
          <p:nvPr/>
        </p:nvCxnSpPr>
        <p:spPr bwMode="auto">
          <a:xfrm>
            <a:off x="6356516" y="119190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 name="43 - Ευθύγραμμο βέλος σύνδεσης"/>
          <p:cNvCxnSpPr/>
          <p:nvPr/>
        </p:nvCxnSpPr>
        <p:spPr bwMode="auto">
          <a:xfrm>
            <a:off x="6350995" y="136212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5" name="44 - Ευθύγραμμο βέλος σύνδεσης"/>
          <p:cNvCxnSpPr/>
          <p:nvPr/>
        </p:nvCxnSpPr>
        <p:spPr bwMode="auto">
          <a:xfrm>
            <a:off x="6356516" y="153700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7" name="46 - Ορθογώνιο"/>
          <p:cNvSpPr>
            <a:spLocks noChangeAspect="1"/>
          </p:cNvSpPr>
          <p:nvPr/>
        </p:nvSpPr>
        <p:spPr bwMode="auto">
          <a:xfrm>
            <a:off x="6221859" y="205739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9" name="48 - Ορθογώνιο"/>
          <p:cNvSpPr>
            <a:spLocks noChangeAspect="1"/>
          </p:cNvSpPr>
          <p:nvPr/>
        </p:nvSpPr>
        <p:spPr bwMode="auto">
          <a:xfrm>
            <a:off x="6221859" y="22322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1" name="50 - Ορθογώνιο"/>
          <p:cNvSpPr>
            <a:spLocks noChangeAspect="1"/>
          </p:cNvSpPr>
          <p:nvPr/>
        </p:nvSpPr>
        <p:spPr bwMode="auto">
          <a:xfrm>
            <a:off x="6221859" y="24071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3" name="52 - Ορθογώνιο"/>
          <p:cNvSpPr>
            <a:spLocks noChangeAspect="1"/>
          </p:cNvSpPr>
          <p:nvPr/>
        </p:nvSpPr>
        <p:spPr bwMode="auto">
          <a:xfrm>
            <a:off x="6221859" y="258203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5" name="54 - Ορθογώνιο"/>
          <p:cNvSpPr>
            <a:spLocks noChangeAspect="1"/>
          </p:cNvSpPr>
          <p:nvPr/>
        </p:nvSpPr>
        <p:spPr bwMode="auto">
          <a:xfrm>
            <a:off x="6221859" y="275690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56" name="55 - Ευθύγραμμο βέλος σύνδεσης"/>
          <p:cNvCxnSpPr>
            <a:stCxn id="47" idx="3"/>
          </p:cNvCxnSpPr>
          <p:nvPr/>
        </p:nvCxnSpPr>
        <p:spPr bwMode="auto">
          <a:xfrm>
            <a:off x="6356516" y="2147165"/>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7" name="56 - Ευθύγραμμο βέλος σύνδεσης"/>
          <p:cNvCxnSpPr/>
          <p:nvPr/>
        </p:nvCxnSpPr>
        <p:spPr bwMode="auto">
          <a:xfrm>
            <a:off x="6350995" y="231738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8" name="57 - Ευθύγραμμο βέλος σύνδεσης"/>
          <p:cNvCxnSpPr/>
          <p:nvPr/>
        </p:nvCxnSpPr>
        <p:spPr bwMode="auto">
          <a:xfrm>
            <a:off x="6356516" y="249226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0" name="59 - Ορθογώνιο"/>
          <p:cNvSpPr>
            <a:spLocks noChangeAspect="1"/>
          </p:cNvSpPr>
          <p:nvPr/>
        </p:nvSpPr>
        <p:spPr bwMode="auto">
          <a:xfrm>
            <a:off x="6221859" y="30071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2" name="61 - Ορθογώνιο"/>
          <p:cNvSpPr>
            <a:spLocks noChangeAspect="1"/>
          </p:cNvSpPr>
          <p:nvPr/>
        </p:nvSpPr>
        <p:spPr bwMode="auto">
          <a:xfrm>
            <a:off x="6221859" y="318201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4" name="63 - Ορθογώνιο"/>
          <p:cNvSpPr>
            <a:spLocks noChangeAspect="1"/>
          </p:cNvSpPr>
          <p:nvPr/>
        </p:nvSpPr>
        <p:spPr bwMode="auto">
          <a:xfrm>
            <a:off x="6221859" y="335689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6" name="65 - Ορθογώνιο"/>
          <p:cNvSpPr>
            <a:spLocks noChangeAspect="1"/>
          </p:cNvSpPr>
          <p:nvPr/>
        </p:nvSpPr>
        <p:spPr bwMode="auto">
          <a:xfrm>
            <a:off x="6221859" y="35317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8" name="67 - Ορθογώνιο"/>
          <p:cNvSpPr>
            <a:spLocks noChangeAspect="1"/>
          </p:cNvSpPr>
          <p:nvPr/>
        </p:nvSpPr>
        <p:spPr bwMode="auto">
          <a:xfrm>
            <a:off x="6221859" y="37066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69" name="68 - Ευθύγραμμο βέλος σύνδεσης"/>
          <p:cNvCxnSpPr>
            <a:stCxn id="60" idx="3"/>
          </p:cNvCxnSpPr>
          <p:nvPr/>
        </p:nvCxnSpPr>
        <p:spPr bwMode="auto">
          <a:xfrm>
            <a:off x="6356516" y="309690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1" name="70 - Ευθύγραμμο βέλος σύνδεσης"/>
          <p:cNvCxnSpPr/>
          <p:nvPr/>
        </p:nvCxnSpPr>
        <p:spPr bwMode="auto">
          <a:xfrm>
            <a:off x="6356516" y="47244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3" name="72 - Ορθογώνιο"/>
          <p:cNvSpPr>
            <a:spLocks noChangeAspect="1"/>
          </p:cNvSpPr>
          <p:nvPr/>
        </p:nvSpPr>
        <p:spPr bwMode="auto">
          <a:xfrm>
            <a:off x="6226871" y="396239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5" name="74 - Ορθογώνιο"/>
          <p:cNvSpPr>
            <a:spLocks noChangeAspect="1"/>
          </p:cNvSpPr>
          <p:nvPr/>
        </p:nvSpPr>
        <p:spPr bwMode="auto">
          <a:xfrm>
            <a:off x="6226871" y="41372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7" name="76 - Ορθογώνιο"/>
          <p:cNvSpPr>
            <a:spLocks noChangeAspect="1"/>
          </p:cNvSpPr>
          <p:nvPr/>
        </p:nvSpPr>
        <p:spPr bwMode="auto">
          <a:xfrm>
            <a:off x="6226871" y="43121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9" name="78 - Ορθογώνιο"/>
          <p:cNvSpPr>
            <a:spLocks noChangeAspect="1"/>
          </p:cNvSpPr>
          <p:nvPr/>
        </p:nvSpPr>
        <p:spPr bwMode="auto">
          <a:xfrm>
            <a:off x="6226871" y="448703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1" name="80 - Ορθογώνιο"/>
          <p:cNvSpPr>
            <a:spLocks noChangeAspect="1"/>
          </p:cNvSpPr>
          <p:nvPr/>
        </p:nvSpPr>
        <p:spPr bwMode="auto">
          <a:xfrm>
            <a:off x="6226871" y="466190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82" name="81 - Ευθύγραμμο βέλος σύνδεσης"/>
          <p:cNvCxnSpPr>
            <a:stCxn id="73" idx="3"/>
          </p:cNvCxnSpPr>
          <p:nvPr/>
        </p:nvCxnSpPr>
        <p:spPr bwMode="auto">
          <a:xfrm>
            <a:off x="6361528" y="4052165"/>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3" name="82 - Ευθύγραμμο βέλος σύνδεσης"/>
          <p:cNvCxnSpPr/>
          <p:nvPr/>
        </p:nvCxnSpPr>
        <p:spPr bwMode="auto">
          <a:xfrm>
            <a:off x="6356007" y="422238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4" name="83 - Ευθύγραμμο βέλος σύνδεσης"/>
          <p:cNvCxnSpPr/>
          <p:nvPr/>
        </p:nvCxnSpPr>
        <p:spPr bwMode="auto">
          <a:xfrm>
            <a:off x="6361528" y="439726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5" name="84 - Ευθύγραμμο βέλος σύνδεσης"/>
          <p:cNvCxnSpPr/>
          <p:nvPr/>
        </p:nvCxnSpPr>
        <p:spPr bwMode="auto">
          <a:xfrm>
            <a:off x="6361528" y="4572139"/>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7" name="86 - Ορθογώνιο"/>
          <p:cNvSpPr>
            <a:spLocks noChangeAspect="1"/>
          </p:cNvSpPr>
          <p:nvPr/>
        </p:nvSpPr>
        <p:spPr bwMode="auto">
          <a:xfrm>
            <a:off x="6226871" y="49121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9" name="88 - Ορθογώνιο"/>
          <p:cNvSpPr>
            <a:spLocks noChangeAspect="1"/>
          </p:cNvSpPr>
          <p:nvPr/>
        </p:nvSpPr>
        <p:spPr bwMode="auto">
          <a:xfrm>
            <a:off x="6226871" y="508701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1" name="90 - Ορθογώνιο"/>
          <p:cNvSpPr>
            <a:spLocks noChangeAspect="1"/>
          </p:cNvSpPr>
          <p:nvPr/>
        </p:nvSpPr>
        <p:spPr bwMode="auto">
          <a:xfrm>
            <a:off x="6226871" y="526189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3" name="92 - Ορθογώνιο"/>
          <p:cNvSpPr>
            <a:spLocks noChangeAspect="1"/>
          </p:cNvSpPr>
          <p:nvPr/>
        </p:nvSpPr>
        <p:spPr bwMode="auto">
          <a:xfrm>
            <a:off x="6226871" y="54367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5" name="94 - Ορθογώνιο"/>
          <p:cNvSpPr>
            <a:spLocks noChangeAspect="1"/>
          </p:cNvSpPr>
          <p:nvPr/>
        </p:nvSpPr>
        <p:spPr bwMode="auto">
          <a:xfrm>
            <a:off x="6226871" y="56116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96" name="95 - Ευθύγραμμο βέλος σύνδεσης"/>
          <p:cNvCxnSpPr>
            <a:stCxn id="87" idx="3"/>
          </p:cNvCxnSpPr>
          <p:nvPr/>
        </p:nvCxnSpPr>
        <p:spPr bwMode="auto">
          <a:xfrm>
            <a:off x="6361528" y="500190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7" name="96 - Ευθύγραμμο βέλος σύνδεσης"/>
          <p:cNvCxnSpPr/>
          <p:nvPr/>
        </p:nvCxnSpPr>
        <p:spPr bwMode="auto">
          <a:xfrm>
            <a:off x="6356007" y="517212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2" name="101 - Ορθογώνιο"/>
          <p:cNvSpPr>
            <a:spLocks noChangeAspect="1"/>
          </p:cNvSpPr>
          <p:nvPr/>
        </p:nvSpPr>
        <p:spPr bwMode="auto">
          <a:xfrm>
            <a:off x="6221860" y="59027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4" name="103 - Ορθογώνιο"/>
          <p:cNvSpPr>
            <a:spLocks noChangeAspect="1"/>
          </p:cNvSpPr>
          <p:nvPr/>
        </p:nvSpPr>
        <p:spPr bwMode="auto">
          <a:xfrm>
            <a:off x="6221860" y="607761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6" name="105 - Ορθογώνιο"/>
          <p:cNvSpPr>
            <a:spLocks noChangeAspect="1"/>
          </p:cNvSpPr>
          <p:nvPr/>
        </p:nvSpPr>
        <p:spPr bwMode="auto">
          <a:xfrm>
            <a:off x="6221860" y="625249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8" name="107 - Ορθογώνιο"/>
          <p:cNvSpPr>
            <a:spLocks noChangeAspect="1"/>
          </p:cNvSpPr>
          <p:nvPr/>
        </p:nvSpPr>
        <p:spPr bwMode="auto">
          <a:xfrm>
            <a:off x="6221860" y="64273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8" name="17 - Ορθογώνιο"/>
          <p:cNvSpPr>
            <a:spLocks noChangeAspect="1"/>
          </p:cNvSpPr>
          <p:nvPr/>
        </p:nvSpPr>
        <p:spPr bwMode="auto">
          <a:xfrm>
            <a:off x="5257800" y="15240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n-US" sz="1200" dirty="0" smtClean="0">
                <a:latin typeface="Courier New" pitchFamily="49" charset="0"/>
                <a:cs typeface="Courier New" pitchFamily="49" charset="0"/>
              </a:rPr>
              <a:t>000000001</a:t>
            </a:r>
          </a:p>
        </p:txBody>
      </p:sp>
      <p:sp>
        <p:nvSpPr>
          <p:cNvPr id="20" name="19 - Ορθογώνιο"/>
          <p:cNvSpPr>
            <a:spLocks noChangeAspect="1"/>
          </p:cNvSpPr>
          <p:nvPr/>
        </p:nvSpPr>
        <p:spPr bwMode="auto">
          <a:xfrm>
            <a:off x="5257800" y="327278"/>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00</a:t>
            </a:r>
            <a:r>
              <a:rPr lang="en-US" sz="1200" dirty="0" smtClean="0">
                <a:latin typeface="Courier New" pitchFamily="49" charset="0"/>
                <a:cs typeface="Courier New" pitchFamily="49" charset="0"/>
              </a:rPr>
              <a:t>0</a:t>
            </a:r>
            <a:r>
              <a:rPr lang="el-GR" sz="1200" dirty="0" smtClean="0">
                <a:latin typeface="Courier New" pitchFamily="49" charset="0"/>
                <a:cs typeface="Courier New" pitchFamily="49" charset="0"/>
              </a:rPr>
              <a:t>00</a:t>
            </a:r>
            <a:r>
              <a:rPr lang="en-US" sz="1200" dirty="0" smtClean="0">
                <a:latin typeface="Courier New" pitchFamily="49" charset="0"/>
                <a:cs typeface="Courier New" pitchFamily="49" charset="0"/>
              </a:rPr>
              <a:t>1</a:t>
            </a:r>
            <a:r>
              <a:rPr lang="el-GR" sz="1200" dirty="0" smtClean="0">
                <a:latin typeface="Courier New" pitchFamily="49" charset="0"/>
                <a:cs typeface="Courier New" pitchFamily="49" charset="0"/>
              </a:rPr>
              <a:t>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2" name="21 - Ορθογώνιο"/>
          <p:cNvSpPr>
            <a:spLocks noChangeAspect="1"/>
          </p:cNvSpPr>
          <p:nvPr/>
        </p:nvSpPr>
        <p:spPr bwMode="auto">
          <a:xfrm>
            <a:off x="5257800" y="502157"/>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Courier New" pitchFamily="49" charset="0"/>
                <a:cs typeface="Courier New" pitchFamily="49" charset="0"/>
              </a:rPr>
              <a:t>0</a:t>
            </a:r>
            <a:r>
              <a:rPr lang="el-GR" sz="1200" dirty="0" smtClean="0">
                <a:latin typeface="Courier New" pitchFamily="49" charset="0"/>
                <a:cs typeface="Courier New" pitchFamily="49" charset="0"/>
              </a:rPr>
              <a:t>0011000</a:t>
            </a:r>
            <a:r>
              <a:rPr lang="en-US" sz="1200" dirty="0" smtClean="0">
                <a:latin typeface="Courier New" pitchFamily="49" charset="0"/>
                <a:cs typeface="Courier New" pitchFamily="49" charset="0"/>
              </a:rPr>
              <a:t>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6" name="25 - Ορθογώνιο"/>
          <p:cNvSpPr>
            <a:spLocks noChangeAspect="1"/>
          </p:cNvSpPr>
          <p:nvPr/>
        </p:nvSpPr>
        <p:spPr bwMode="auto">
          <a:xfrm>
            <a:off x="5257800" y="6770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8" name="27 - Ορθογώνιο"/>
          <p:cNvSpPr>
            <a:spLocks noChangeAspect="1"/>
          </p:cNvSpPr>
          <p:nvPr/>
        </p:nvSpPr>
        <p:spPr bwMode="auto">
          <a:xfrm>
            <a:off x="5257800" y="851915"/>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3" name="32 - Ορθογώνιο"/>
          <p:cNvSpPr>
            <a:spLocks noChangeAspect="1"/>
          </p:cNvSpPr>
          <p:nvPr/>
        </p:nvSpPr>
        <p:spPr bwMode="auto">
          <a:xfrm>
            <a:off x="5272780" y="11021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001000111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5" name="34 - Ορθογώνιο"/>
          <p:cNvSpPr>
            <a:spLocks noChangeAspect="1"/>
          </p:cNvSpPr>
          <p:nvPr/>
        </p:nvSpPr>
        <p:spPr bwMode="auto">
          <a:xfrm>
            <a:off x="5272780" y="1277014"/>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00</a:t>
            </a:r>
            <a:r>
              <a:rPr lang="en-US" sz="1200" dirty="0" smtClean="0">
                <a:latin typeface="Courier New" pitchFamily="49" charset="0"/>
                <a:cs typeface="Courier New" pitchFamily="49" charset="0"/>
              </a:rPr>
              <a:t>1</a:t>
            </a:r>
            <a:r>
              <a:rPr lang="el-GR" sz="1200" dirty="0" smtClean="0">
                <a:latin typeface="Courier New" pitchFamily="49" charset="0"/>
                <a:cs typeface="Courier New" pitchFamily="49" charset="0"/>
              </a:rPr>
              <a:t>100111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7" name="36 - Ορθογώνιο"/>
          <p:cNvSpPr>
            <a:spLocks noChangeAspect="1"/>
          </p:cNvSpPr>
          <p:nvPr/>
        </p:nvSpPr>
        <p:spPr bwMode="auto">
          <a:xfrm>
            <a:off x="5272780" y="1451893"/>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00</a:t>
            </a:r>
            <a:r>
              <a:rPr lang="en-US" sz="1200" dirty="0" smtClean="0">
                <a:latin typeface="Courier New" pitchFamily="49" charset="0"/>
                <a:cs typeface="Courier New" pitchFamily="49" charset="0"/>
              </a:rPr>
              <a:t>1</a:t>
            </a:r>
            <a:r>
              <a:rPr lang="el-GR" sz="1200" dirty="0" smtClean="0">
                <a:latin typeface="Courier New" pitchFamily="49" charset="0"/>
                <a:cs typeface="Courier New" pitchFamily="49" charset="0"/>
              </a:rPr>
              <a:t>101011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9" name="38 - Ορθογώνιο"/>
          <p:cNvSpPr>
            <a:spLocks noChangeAspect="1"/>
          </p:cNvSpPr>
          <p:nvPr/>
        </p:nvSpPr>
        <p:spPr bwMode="auto">
          <a:xfrm>
            <a:off x="5272780" y="162677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001111101</a:t>
            </a:r>
          </a:p>
        </p:txBody>
      </p:sp>
      <p:sp>
        <p:nvSpPr>
          <p:cNvPr id="41" name="40 - Ορθογώνιο"/>
          <p:cNvSpPr>
            <a:spLocks noChangeAspect="1"/>
          </p:cNvSpPr>
          <p:nvPr/>
        </p:nvSpPr>
        <p:spPr bwMode="auto">
          <a:xfrm>
            <a:off x="5272780" y="1801651"/>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6" name="45 - Ορθογώνιο"/>
          <p:cNvSpPr>
            <a:spLocks noChangeAspect="1"/>
          </p:cNvSpPr>
          <p:nvPr/>
        </p:nvSpPr>
        <p:spPr bwMode="auto">
          <a:xfrm>
            <a:off x="5272780" y="2057394"/>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01000</a:t>
            </a: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a:t>
            </a:r>
            <a:r>
              <a:rPr lang="el-GR" sz="1200" dirty="0" smtClean="0">
                <a:latin typeface="Courier New" pitchFamily="49" charset="0"/>
                <a:cs typeface="Courier New" pitchFamily="49" charset="0"/>
              </a:rPr>
              <a:t>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8" name="47 - Ορθογώνιο"/>
          <p:cNvSpPr>
            <a:spLocks noChangeAspect="1"/>
          </p:cNvSpPr>
          <p:nvPr/>
        </p:nvSpPr>
        <p:spPr bwMode="auto">
          <a:xfrm>
            <a:off x="5272780" y="223227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010111101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0" name="49 - Ορθογώνιο"/>
          <p:cNvSpPr>
            <a:spLocks noChangeAspect="1"/>
          </p:cNvSpPr>
          <p:nvPr/>
        </p:nvSpPr>
        <p:spPr bwMode="auto">
          <a:xfrm>
            <a:off x="5272780" y="2407151"/>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010111111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2" name="51 - Ορθογώνιο"/>
          <p:cNvSpPr>
            <a:spLocks noChangeAspect="1"/>
          </p:cNvSpPr>
          <p:nvPr/>
        </p:nvSpPr>
        <p:spPr bwMode="auto">
          <a:xfrm>
            <a:off x="5272780" y="258203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54" name="53 - Ορθογώνιο"/>
          <p:cNvSpPr>
            <a:spLocks noChangeAspect="1"/>
          </p:cNvSpPr>
          <p:nvPr/>
        </p:nvSpPr>
        <p:spPr bwMode="auto">
          <a:xfrm>
            <a:off x="5272780" y="2756909"/>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9" name="58 - Ορθογώνιο"/>
          <p:cNvSpPr>
            <a:spLocks noChangeAspect="1"/>
          </p:cNvSpPr>
          <p:nvPr/>
        </p:nvSpPr>
        <p:spPr bwMode="auto">
          <a:xfrm>
            <a:off x="5272780" y="30071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100011100</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1" name="60 - Ορθογώνιο"/>
          <p:cNvSpPr>
            <a:spLocks noChangeAspect="1"/>
          </p:cNvSpPr>
          <p:nvPr/>
        </p:nvSpPr>
        <p:spPr bwMode="auto">
          <a:xfrm>
            <a:off x="5272780" y="3182014"/>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3" name="62 - Ορθογώνιο"/>
          <p:cNvSpPr>
            <a:spLocks noChangeAspect="1"/>
          </p:cNvSpPr>
          <p:nvPr/>
        </p:nvSpPr>
        <p:spPr bwMode="auto">
          <a:xfrm>
            <a:off x="5272780" y="3356893"/>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5" name="64 - Ορθογώνιο"/>
          <p:cNvSpPr>
            <a:spLocks noChangeAspect="1"/>
          </p:cNvSpPr>
          <p:nvPr/>
        </p:nvSpPr>
        <p:spPr bwMode="auto">
          <a:xfrm>
            <a:off x="5272780" y="353177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7" name="66 - Ορθογώνιο"/>
          <p:cNvSpPr>
            <a:spLocks noChangeAspect="1"/>
          </p:cNvSpPr>
          <p:nvPr/>
        </p:nvSpPr>
        <p:spPr bwMode="auto">
          <a:xfrm>
            <a:off x="5272780" y="3706651"/>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2" name="71 - Ορθογώνιο"/>
          <p:cNvSpPr>
            <a:spLocks noChangeAspect="1"/>
          </p:cNvSpPr>
          <p:nvPr/>
        </p:nvSpPr>
        <p:spPr bwMode="auto">
          <a:xfrm>
            <a:off x="5287761" y="3962394"/>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101001011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4" name="73 - Ορθογώνιο"/>
          <p:cNvSpPr>
            <a:spLocks noChangeAspect="1"/>
          </p:cNvSpPr>
          <p:nvPr/>
        </p:nvSpPr>
        <p:spPr bwMode="auto">
          <a:xfrm>
            <a:off x="5287761" y="413727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101010100</a:t>
            </a:r>
          </a:p>
        </p:txBody>
      </p:sp>
      <p:sp>
        <p:nvSpPr>
          <p:cNvPr id="76" name="75 - Ορθογώνιο"/>
          <p:cNvSpPr>
            <a:spLocks noChangeAspect="1"/>
          </p:cNvSpPr>
          <p:nvPr/>
        </p:nvSpPr>
        <p:spPr bwMode="auto">
          <a:xfrm>
            <a:off x="5287761" y="4312151"/>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101010110</a:t>
            </a:r>
          </a:p>
        </p:txBody>
      </p:sp>
      <p:sp>
        <p:nvSpPr>
          <p:cNvPr id="78" name="77 - Ορθογώνιο"/>
          <p:cNvSpPr>
            <a:spLocks noChangeAspect="1"/>
          </p:cNvSpPr>
          <p:nvPr/>
        </p:nvSpPr>
        <p:spPr bwMode="auto">
          <a:xfrm>
            <a:off x="5287761" y="448703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101110010</a:t>
            </a:r>
          </a:p>
        </p:txBody>
      </p:sp>
      <p:sp>
        <p:nvSpPr>
          <p:cNvPr id="80" name="79 - Ορθογώνιο"/>
          <p:cNvSpPr>
            <a:spLocks noChangeAspect="1"/>
          </p:cNvSpPr>
          <p:nvPr/>
        </p:nvSpPr>
        <p:spPr bwMode="auto">
          <a:xfrm>
            <a:off x="5287761" y="4661909"/>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101111100</a:t>
            </a:r>
          </a:p>
        </p:txBody>
      </p:sp>
      <p:sp>
        <p:nvSpPr>
          <p:cNvPr id="86" name="85 - Ορθογώνιο"/>
          <p:cNvSpPr>
            <a:spLocks noChangeAspect="1"/>
          </p:cNvSpPr>
          <p:nvPr/>
        </p:nvSpPr>
        <p:spPr bwMode="auto">
          <a:xfrm>
            <a:off x="5287761" y="49121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11000</a:t>
            </a: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001</a:t>
            </a:r>
          </a:p>
        </p:txBody>
      </p:sp>
      <p:sp>
        <p:nvSpPr>
          <p:cNvPr id="88" name="87 - Ορθογώνιο"/>
          <p:cNvSpPr>
            <a:spLocks noChangeAspect="1"/>
          </p:cNvSpPr>
          <p:nvPr/>
        </p:nvSpPr>
        <p:spPr bwMode="auto">
          <a:xfrm>
            <a:off x="5287761" y="5087014"/>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11010000</a:t>
            </a:r>
            <a:r>
              <a:rPr lang="en-US" sz="1200" dirty="0" smtClean="0">
                <a:latin typeface="Courier New" pitchFamily="49" charset="0"/>
                <a:cs typeface="Courier New" pitchFamily="49" charset="0"/>
              </a:rPr>
              <a:t>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0" name="89 - Ορθογώνιο"/>
          <p:cNvSpPr>
            <a:spLocks noChangeAspect="1"/>
          </p:cNvSpPr>
          <p:nvPr/>
        </p:nvSpPr>
        <p:spPr bwMode="auto">
          <a:xfrm>
            <a:off x="5287761" y="5261893"/>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2" name="91 - Ορθογώνιο"/>
          <p:cNvSpPr>
            <a:spLocks noChangeAspect="1"/>
          </p:cNvSpPr>
          <p:nvPr/>
        </p:nvSpPr>
        <p:spPr bwMode="auto">
          <a:xfrm>
            <a:off x="5287761" y="543677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4" name="93 - Ορθογώνιο"/>
          <p:cNvSpPr>
            <a:spLocks noChangeAspect="1"/>
          </p:cNvSpPr>
          <p:nvPr/>
        </p:nvSpPr>
        <p:spPr bwMode="auto">
          <a:xfrm>
            <a:off x="5287761" y="5611651"/>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1" name="100 - Ορθογώνιο"/>
          <p:cNvSpPr>
            <a:spLocks noChangeAspect="1"/>
          </p:cNvSpPr>
          <p:nvPr/>
        </p:nvSpPr>
        <p:spPr bwMode="auto">
          <a:xfrm>
            <a:off x="5272783" y="59027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111000110</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3" name="102 - Ορθογώνιο"/>
          <p:cNvSpPr>
            <a:spLocks noChangeAspect="1"/>
          </p:cNvSpPr>
          <p:nvPr/>
        </p:nvSpPr>
        <p:spPr bwMode="auto">
          <a:xfrm>
            <a:off x="5272783" y="6077614"/>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111011110</a:t>
            </a:r>
          </a:p>
        </p:txBody>
      </p:sp>
      <p:sp>
        <p:nvSpPr>
          <p:cNvPr id="105" name="104 - Ορθογώνιο"/>
          <p:cNvSpPr>
            <a:spLocks noChangeAspect="1"/>
          </p:cNvSpPr>
          <p:nvPr/>
        </p:nvSpPr>
        <p:spPr bwMode="auto">
          <a:xfrm>
            <a:off x="5272783" y="6252493"/>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111011111</a:t>
            </a:r>
          </a:p>
        </p:txBody>
      </p:sp>
      <p:sp>
        <p:nvSpPr>
          <p:cNvPr id="107" name="106 - Ορθογώνιο"/>
          <p:cNvSpPr>
            <a:spLocks noChangeAspect="1"/>
          </p:cNvSpPr>
          <p:nvPr/>
        </p:nvSpPr>
        <p:spPr bwMode="auto">
          <a:xfrm>
            <a:off x="5272783" y="642737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111100010</a:t>
            </a:r>
          </a:p>
        </p:txBody>
      </p:sp>
      <p:sp>
        <p:nvSpPr>
          <p:cNvPr id="109" name="108 - Ορθογώνιο"/>
          <p:cNvSpPr>
            <a:spLocks noChangeAspect="1"/>
          </p:cNvSpPr>
          <p:nvPr/>
        </p:nvSpPr>
        <p:spPr bwMode="auto">
          <a:xfrm>
            <a:off x="5272783" y="6602251"/>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111110110</a:t>
            </a:r>
          </a:p>
        </p:txBody>
      </p:sp>
      <p:sp>
        <p:nvSpPr>
          <p:cNvPr id="110" name="109 - Ορθογώνιο"/>
          <p:cNvSpPr>
            <a:spLocks noChangeAspect="1"/>
          </p:cNvSpPr>
          <p:nvPr/>
        </p:nvSpPr>
        <p:spPr bwMode="auto">
          <a:xfrm>
            <a:off x="6221860" y="66022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111" name="110 - Ευθύγραμμο βέλος σύνδεσης"/>
          <p:cNvCxnSpPr>
            <a:stCxn id="102" idx="3"/>
          </p:cNvCxnSpPr>
          <p:nvPr/>
        </p:nvCxnSpPr>
        <p:spPr bwMode="auto">
          <a:xfrm>
            <a:off x="6356517" y="599250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2" name="111 - Ευθύγραμμο βέλος σύνδεσης"/>
          <p:cNvCxnSpPr/>
          <p:nvPr/>
        </p:nvCxnSpPr>
        <p:spPr bwMode="auto">
          <a:xfrm>
            <a:off x="6350996" y="616272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3" name="112 - Ευθύγραμμο βέλος σύνδεσης"/>
          <p:cNvCxnSpPr/>
          <p:nvPr/>
        </p:nvCxnSpPr>
        <p:spPr bwMode="auto">
          <a:xfrm>
            <a:off x="6356517" y="633760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4" name="123 - Ορθογώνιο"/>
          <p:cNvSpPr>
            <a:spLocks noChangeAspect="1"/>
          </p:cNvSpPr>
          <p:nvPr/>
        </p:nvSpPr>
        <p:spPr bwMode="auto">
          <a:xfrm>
            <a:off x="3200400" y="3581400"/>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5" name="124 - Ορθογώνιο"/>
          <p:cNvSpPr>
            <a:spLocks noChangeAspect="1"/>
          </p:cNvSpPr>
          <p:nvPr/>
        </p:nvSpPr>
        <p:spPr bwMode="auto">
          <a:xfrm>
            <a:off x="3533084" y="358140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6" name="125 - Ορθογώνιο"/>
          <p:cNvSpPr>
            <a:spLocks noChangeAspect="1"/>
          </p:cNvSpPr>
          <p:nvPr/>
        </p:nvSpPr>
        <p:spPr bwMode="auto">
          <a:xfrm>
            <a:off x="3200400" y="3766565"/>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110</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7" name="126 - Ορθογώνιο"/>
          <p:cNvSpPr>
            <a:spLocks noChangeAspect="1"/>
          </p:cNvSpPr>
          <p:nvPr/>
        </p:nvSpPr>
        <p:spPr bwMode="auto">
          <a:xfrm>
            <a:off x="3533084" y="3766565"/>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8" name="127 - Ορθογώνιο"/>
          <p:cNvSpPr>
            <a:spLocks noChangeAspect="1"/>
          </p:cNvSpPr>
          <p:nvPr/>
        </p:nvSpPr>
        <p:spPr bwMode="auto">
          <a:xfrm>
            <a:off x="3200400" y="3951731"/>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9" name="128 - Ορθογώνιο"/>
          <p:cNvSpPr>
            <a:spLocks noChangeAspect="1"/>
          </p:cNvSpPr>
          <p:nvPr/>
        </p:nvSpPr>
        <p:spPr bwMode="auto">
          <a:xfrm>
            <a:off x="3533084" y="3951731"/>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136" name="135 - Γωνιακή σύνδεση"/>
          <p:cNvCxnSpPr>
            <a:stCxn id="9" idx="3"/>
            <a:endCxn id="18" idx="1"/>
          </p:cNvCxnSpPr>
          <p:nvPr/>
        </p:nvCxnSpPr>
        <p:spPr bwMode="auto">
          <a:xfrm flipV="1">
            <a:off x="3675664" y="242172"/>
            <a:ext cx="1582136" cy="2519880"/>
          </a:xfrm>
          <a:prstGeom prst="bentConnector3">
            <a:avLst>
              <a:gd name="adj1" fmla="val 28003"/>
            </a:avLst>
          </a:prstGeom>
          <a:solidFill>
            <a:schemeClr val="accent1"/>
          </a:solidFill>
          <a:ln w="9525" cap="flat" cmpd="sng" algn="ctr">
            <a:solidFill>
              <a:schemeClr val="tx1"/>
            </a:solidFill>
            <a:prstDash val="solid"/>
            <a:round/>
            <a:headEnd type="none" w="med" len="med"/>
            <a:tailEnd type="arrow"/>
          </a:ln>
          <a:effectLst/>
        </p:spPr>
      </p:cxnSp>
      <p:cxnSp>
        <p:nvCxnSpPr>
          <p:cNvPr id="137" name="136 - Γωνιακή σύνδεση"/>
          <p:cNvCxnSpPr>
            <a:stCxn id="11" idx="3"/>
            <a:endCxn id="33" idx="1"/>
          </p:cNvCxnSpPr>
          <p:nvPr/>
        </p:nvCxnSpPr>
        <p:spPr bwMode="auto">
          <a:xfrm flipV="1">
            <a:off x="3675664" y="1191908"/>
            <a:ext cx="1597116" cy="1755309"/>
          </a:xfrm>
          <a:prstGeom prst="bentConnector3">
            <a:avLst>
              <a:gd name="adj1" fmla="val 38464"/>
            </a:avLst>
          </a:prstGeom>
          <a:solidFill>
            <a:schemeClr val="accent1"/>
          </a:solidFill>
          <a:ln w="9525" cap="flat" cmpd="sng" algn="ctr">
            <a:solidFill>
              <a:schemeClr val="tx1"/>
            </a:solidFill>
            <a:prstDash val="solid"/>
            <a:round/>
            <a:headEnd type="none" w="med" len="med"/>
            <a:tailEnd type="arrow"/>
          </a:ln>
          <a:effectLst/>
        </p:spPr>
      </p:cxnSp>
      <p:cxnSp>
        <p:nvCxnSpPr>
          <p:cNvPr id="138" name="137 - Γωνιακή σύνδεση"/>
          <p:cNvCxnSpPr>
            <a:stCxn id="13" idx="3"/>
            <a:endCxn id="46" idx="1"/>
          </p:cNvCxnSpPr>
          <p:nvPr/>
        </p:nvCxnSpPr>
        <p:spPr bwMode="auto">
          <a:xfrm flipV="1">
            <a:off x="3675664" y="2147166"/>
            <a:ext cx="1597116" cy="985217"/>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140" name="139 - Γωνιακή σύνδεση"/>
          <p:cNvCxnSpPr>
            <a:stCxn id="125" idx="3"/>
            <a:endCxn id="72" idx="1"/>
          </p:cNvCxnSpPr>
          <p:nvPr/>
        </p:nvCxnSpPr>
        <p:spPr bwMode="auto">
          <a:xfrm>
            <a:off x="3675664" y="3676452"/>
            <a:ext cx="1612097" cy="375714"/>
          </a:xfrm>
          <a:prstGeom prst="bentConnector3">
            <a:avLst>
              <a:gd name="adj1" fmla="val 79020"/>
            </a:avLst>
          </a:prstGeom>
          <a:solidFill>
            <a:schemeClr val="accent1"/>
          </a:solidFill>
          <a:ln w="9525" cap="flat" cmpd="sng" algn="ctr">
            <a:solidFill>
              <a:schemeClr val="tx1"/>
            </a:solidFill>
            <a:prstDash val="solid"/>
            <a:round/>
            <a:headEnd type="none" w="med" len="med"/>
            <a:tailEnd type="arrow"/>
          </a:ln>
          <a:effectLst/>
        </p:spPr>
      </p:cxnSp>
      <p:cxnSp>
        <p:nvCxnSpPr>
          <p:cNvPr id="141" name="140 - Γωνιακή σύνδεση"/>
          <p:cNvCxnSpPr>
            <a:stCxn id="127" idx="3"/>
            <a:endCxn id="86" idx="1"/>
          </p:cNvCxnSpPr>
          <p:nvPr/>
        </p:nvCxnSpPr>
        <p:spPr bwMode="auto">
          <a:xfrm>
            <a:off x="3675664" y="3861617"/>
            <a:ext cx="1612097" cy="1140291"/>
          </a:xfrm>
          <a:prstGeom prst="bentConnector3">
            <a:avLst>
              <a:gd name="adj1" fmla="val 69127"/>
            </a:avLst>
          </a:prstGeom>
          <a:solidFill>
            <a:schemeClr val="accent1"/>
          </a:solidFill>
          <a:ln w="9525" cap="flat" cmpd="sng" algn="ctr">
            <a:solidFill>
              <a:schemeClr val="tx1"/>
            </a:solidFill>
            <a:prstDash val="solid"/>
            <a:round/>
            <a:headEnd type="none" w="med" len="med"/>
            <a:tailEnd type="arrow"/>
          </a:ln>
          <a:effectLst/>
        </p:spPr>
      </p:cxnSp>
      <p:cxnSp>
        <p:nvCxnSpPr>
          <p:cNvPr id="142" name="141 - Γωνιακή σύνδεση"/>
          <p:cNvCxnSpPr>
            <a:stCxn id="129" idx="3"/>
            <a:endCxn id="101" idx="1"/>
          </p:cNvCxnSpPr>
          <p:nvPr/>
        </p:nvCxnSpPr>
        <p:spPr bwMode="auto">
          <a:xfrm>
            <a:off x="3675664" y="4046783"/>
            <a:ext cx="1597119" cy="1945725"/>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143" name="142 - Ευθύγραμμο βέλος σύνδεσης"/>
          <p:cNvCxnSpPr/>
          <p:nvPr/>
        </p:nvCxnSpPr>
        <p:spPr bwMode="auto">
          <a:xfrm>
            <a:off x="6361528" y="17526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1" name="160 - Γωνιακή σύνδεση"/>
          <p:cNvCxnSpPr>
            <a:stCxn id="17" idx="3"/>
            <a:endCxn id="59" idx="1"/>
          </p:cNvCxnSpPr>
          <p:nvPr/>
        </p:nvCxnSpPr>
        <p:spPr bwMode="auto">
          <a:xfrm flipV="1">
            <a:off x="3675664" y="3096908"/>
            <a:ext cx="1597116" cy="405807"/>
          </a:xfrm>
          <a:prstGeom prst="bentConnector3">
            <a:avLst>
              <a:gd name="adj1" fmla="val 79958"/>
            </a:avLst>
          </a:prstGeom>
          <a:solidFill>
            <a:schemeClr val="accent1"/>
          </a:solidFill>
          <a:ln w="9525" cap="flat" cmpd="sng" algn="ctr">
            <a:solidFill>
              <a:schemeClr val="tx1"/>
            </a:solidFill>
            <a:prstDash val="solid"/>
            <a:round/>
            <a:headEnd type="none" w="med" len="med"/>
            <a:tailEnd type="arrow"/>
          </a:ln>
          <a:effectLst/>
        </p:spPr>
      </p:cxnSp>
      <p:cxnSp>
        <p:nvCxnSpPr>
          <p:cNvPr id="167" name="166 - Ευθύγραμμο βέλος σύνδεσης"/>
          <p:cNvCxnSpPr/>
          <p:nvPr/>
        </p:nvCxnSpPr>
        <p:spPr bwMode="auto">
          <a:xfrm>
            <a:off x="6361528" y="65532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8" name="167 - Ευθύγραμμο βέλος σύνδεσης"/>
          <p:cNvCxnSpPr/>
          <p:nvPr/>
        </p:nvCxnSpPr>
        <p:spPr bwMode="auto">
          <a:xfrm>
            <a:off x="6361528" y="67056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3" name="172 - TextBox"/>
          <p:cNvSpPr txBox="1"/>
          <p:nvPr/>
        </p:nvSpPr>
        <p:spPr>
          <a:xfrm>
            <a:off x="0" y="3429000"/>
            <a:ext cx="1600200" cy="738664"/>
          </a:xfrm>
          <a:prstGeom prst="rect">
            <a:avLst/>
          </a:prstGeom>
          <a:noFill/>
        </p:spPr>
        <p:txBody>
          <a:bodyPr wrap="square" rtlCol="0">
            <a:spAutoFit/>
          </a:bodyPr>
          <a:lstStyle/>
          <a:p>
            <a:r>
              <a:rPr lang="el-GR" sz="1400" dirty="0" smtClean="0"/>
              <a:t>τιμές συνάρτησης κατακερματισμού των κλειδιών</a:t>
            </a:r>
            <a:endParaRPr lang="el-GR"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730" name="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73731"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endParaRPr lang="en-US" sz="3000" dirty="0" smtClean="0">
              <a:latin typeface="Times New Roman" pitchFamily="18" charset="0"/>
              <a:cs typeface="Times New Roman" pitchFamily="18" charset="0"/>
            </a:endParaRPr>
          </a:p>
        </p:txBody>
      </p:sp>
      <p:sp>
        <p:nvSpPr>
          <p:cNvPr id="73732" name="Text Box 3"/>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p:nvSpPr>
          <p:cNvPr id="23" name="22 - TextBox"/>
          <p:cNvSpPr txBox="1"/>
          <p:nvPr/>
        </p:nvSpPr>
        <p:spPr>
          <a:xfrm>
            <a:off x="1752600" y="990600"/>
            <a:ext cx="1371600" cy="5867400"/>
          </a:xfrm>
          <a:prstGeom prst="rect">
            <a:avLst/>
          </a:prstGeom>
          <a:noFill/>
        </p:spPr>
        <p:txBody>
          <a:bodyPr wrap="square" rtlCol="0">
            <a:spAutoFit/>
          </a:bodyPr>
          <a:lstStyle/>
          <a:p>
            <a:r>
              <a:rPr lang="el-GR" sz="1500" dirty="0" smtClean="0">
                <a:latin typeface="Courier New" pitchFamily="49" charset="0"/>
                <a:cs typeface="Courier New" pitchFamily="49" charset="0"/>
              </a:rPr>
              <a:t>111000110</a:t>
            </a:r>
          </a:p>
          <a:p>
            <a:r>
              <a:rPr lang="el-GR" sz="1500" dirty="0" smtClean="0">
                <a:latin typeface="Courier New" pitchFamily="49" charset="0"/>
                <a:cs typeface="Courier New" pitchFamily="49" charset="0"/>
              </a:rPr>
              <a:t>001111110</a:t>
            </a:r>
            <a:endParaRPr lang="en-US" sz="1500" dirty="0" smtClean="0">
              <a:latin typeface="Courier New" pitchFamily="49" charset="0"/>
              <a:cs typeface="Courier New" pitchFamily="49" charset="0"/>
            </a:endParaRPr>
          </a:p>
          <a:p>
            <a:r>
              <a:rPr lang="en-US" sz="1500" dirty="0" smtClean="0">
                <a:latin typeface="Courier New" pitchFamily="49" charset="0"/>
                <a:cs typeface="Courier New" pitchFamily="49" charset="0"/>
              </a:rPr>
              <a:t>110000001</a:t>
            </a:r>
          </a:p>
          <a:p>
            <a:r>
              <a:rPr lang="en-US" sz="1500" dirty="0" smtClean="0">
                <a:latin typeface="Courier New" pitchFamily="49" charset="0"/>
                <a:cs typeface="Courier New" pitchFamily="49" charset="0"/>
              </a:rPr>
              <a:t>001101011</a:t>
            </a:r>
          </a:p>
          <a:p>
            <a:r>
              <a:rPr lang="en-US" sz="1500" dirty="0" smtClean="0">
                <a:latin typeface="Courier New" pitchFamily="49" charset="0"/>
                <a:cs typeface="Courier New" pitchFamily="49" charset="0"/>
              </a:rPr>
              <a:t>101001011</a:t>
            </a:r>
          </a:p>
          <a:p>
            <a:r>
              <a:rPr lang="en-US" sz="1500" dirty="0" smtClean="0">
                <a:latin typeface="Courier New" pitchFamily="49" charset="0"/>
                <a:cs typeface="Courier New" pitchFamily="49" charset="0"/>
              </a:rPr>
              <a:t>111111011</a:t>
            </a:r>
          </a:p>
          <a:p>
            <a:r>
              <a:rPr lang="en-US" sz="1500" dirty="0" smtClean="0">
                <a:latin typeface="Courier New" pitchFamily="49" charset="0"/>
                <a:cs typeface="Courier New" pitchFamily="49" charset="0"/>
              </a:rPr>
              <a:t>111100010</a:t>
            </a:r>
          </a:p>
          <a:p>
            <a:r>
              <a:rPr lang="en-US" sz="1500" b="1" dirty="0" smtClean="0">
                <a:solidFill>
                  <a:srgbClr val="FF0000"/>
                </a:solidFill>
                <a:latin typeface="Courier New" pitchFamily="49" charset="0"/>
                <a:cs typeface="Courier New" pitchFamily="49" charset="0"/>
              </a:rPr>
              <a:t>011111011</a:t>
            </a:r>
          </a:p>
          <a:p>
            <a:r>
              <a:rPr lang="en-US" sz="1500" dirty="0" smtClean="0">
                <a:latin typeface="Courier New" pitchFamily="49" charset="0"/>
                <a:cs typeface="Courier New" pitchFamily="49" charset="0"/>
              </a:rPr>
              <a:t>101010100</a:t>
            </a:r>
          </a:p>
          <a:p>
            <a:r>
              <a:rPr lang="en-US" sz="1500" dirty="0" smtClean="0">
                <a:latin typeface="Courier New" pitchFamily="49" charset="0"/>
                <a:cs typeface="Courier New" pitchFamily="49" charset="0"/>
              </a:rPr>
              <a:t>111110110</a:t>
            </a:r>
          </a:p>
          <a:p>
            <a:r>
              <a:rPr lang="en-US" sz="1500" dirty="0" smtClean="0">
                <a:latin typeface="Courier New" pitchFamily="49" charset="0"/>
                <a:cs typeface="Courier New" pitchFamily="49" charset="0"/>
              </a:rPr>
              <a:t>010111101</a:t>
            </a:r>
          </a:p>
          <a:p>
            <a:r>
              <a:rPr lang="en-US" sz="1500" dirty="0" smtClean="0">
                <a:latin typeface="Courier New" pitchFamily="49" charset="0"/>
                <a:cs typeface="Courier New" pitchFamily="49" charset="0"/>
              </a:rPr>
              <a:t>111011111</a:t>
            </a:r>
          </a:p>
          <a:p>
            <a:r>
              <a:rPr lang="en-US" sz="1500" dirty="0" smtClean="0">
                <a:latin typeface="Courier New" pitchFamily="49" charset="0"/>
                <a:cs typeface="Courier New" pitchFamily="49" charset="0"/>
              </a:rPr>
              <a:t>101111100</a:t>
            </a:r>
          </a:p>
          <a:p>
            <a:r>
              <a:rPr lang="en-US" sz="1500" dirty="0" smtClean="0">
                <a:latin typeface="Courier New" pitchFamily="49" charset="0"/>
                <a:cs typeface="Courier New" pitchFamily="49" charset="0"/>
              </a:rPr>
              <a:t>100011100</a:t>
            </a:r>
          </a:p>
          <a:p>
            <a:r>
              <a:rPr lang="en-US" sz="1500" dirty="0" smtClean="0">
                <a:latin typeface="Courier New" pitchFamily="49" charset="0"/>
                <a:cs typeface="Courier New" pitchFamily="49" charset="0"/>
              </a:rPr>
              <a:t>110100001</a:t>
            </a:r>
          </a:p>
          <a:p>
            <a:r>
              <a:rPr lang="en-US" sz="1500" dirty="0" smtClean="0">
                <a:latin typeface="Courier New" pitchFamily="49" charset="0"/>
                <a:cs typeface="Courier New" pitchFamily="49" charset="0"/>
              </a:rPr>
              <a:t>010000111</a:t>
            </a:r>
          </a:p>
          <a:p>
            <a:r>
              <a:rPr lang="en-US" sz="1500" dirty="0" smtClean="0">
                <a:latin typeface="Courier New" pitchFamily="49" charset="0"/>
                <a:cs typeface="Courier New" pitchFamily="49" charset="0"/>
              </a:rPr>
              <a:t>000000001</a:t>
            </a:r>
          </a:p>
          <a:p>
            <a:r>
              <a:rPr lang="en-US" sz="1500" dirty="0" smtClean="0">
                <a:latin typeface="Courier New" pitchFamily="49" charset="0"/>
                <a:cs typeface="Courier New" pitchFamily="49" charset="0"/>
              </a:rPr>
              <a:t>010111111</a:t>
            </a:r>
          </a:p>
          <a:p>
            <a:r>
              <a:rPr lang="en-US" sz="1500" dirty="0" smtClean="0">
                <a:latin typeface="Courier New" pitchFamily="49" charset="0"/>
                <a:cs typeface="Courier New" pitchFamily="49" charset="0"/>
              </a:rPr>
              <a:t>000110001</a:t>
            </a:r>
          </a:p>
          <a:p>
            <a:r>
              <a:rPr lang="en-US" sz="1500" dirty="0" smtClean="0">
                <a:latin typeface="Courier New" pitchFamily="49" charset="0"/>
                <a:cs typeface="Courier New" pitchFamily="49" charset="0"/>
              </a:rPr>
              <a:t>111011110</a:t>
            </a:r>
          </a:p>
          <a:p>
            <a:r>
              <a:rPr lang="en-US" sz="1500" dirty="0" smtClean="0">
                <a:latin typeface="Courier New" pitchFamily="49" charset="0"/>
                <a:cs typeface="Courier New" pitchFamily="49" charset="0"/>
              </a:rPr>
              <a:t>101010110</a:t>
            </a:r>
          </a:p>
          <a:p>
            <a:r>
              <a:rPr lang="en-US" sz="1500" dirty="0" smtClean="0">
                <a:latin typeface="Courier New" pitchFamily="49" charset="0"/>
                <a:cs typeface="Courier New" pitchFamily="49" charset="0"/>
              </a:rPr>
              <a:t>101110010</a:t>
            </a:r>
          </a:p>
          <a:p>
            <a:r>
              <a:rPr lang="en-US" sz="1500" dirty="0" smtClean="0">
                <a:latin typeface="Courier New" pitchFamily="49" charset="0"/>
                <a:cs typeface="Courier New" pitchFamily="49" charset="0"/>
              </a:rPr>
              <a:t>000001111</a:t>
            </a:r>
          </a:p>
          <a:p>
            <a:r>
              <a:rPr lang="en-US" sz="1500" dirty="0" smtClean="0">
                <a:latin typeface="Courier New" pitchFamily="49" charset="0"/>
                <a:cs typeface="Courier New" pitchFamily="49" charset="0"/>
              </a:rPr>
              <a:t>001000111</a:t>
            </a:r>
          </a:p>
          <a:p>
            <a:r>
              <a:rPr lang="en-US" sz="1500" dirty="0" smtClean="0">
                <a:latin typeface="Courier New" pitchFamily="49" charset="0"/>
                <a:cs typeface="Courier New" pitchFamily="49" charset="0"/>
              </a:rPr>
              <a:t>001100111</a:t>
            </a:r>
            <a:endParaRPr lang="el-GR" sz="1500" dirty="0" smtClean="0">
              <a:latin typeface="Courier New" pitchFamily="49" charset="0"/>
              <a:cs typeface="Courier New" pitchFamily="49" charset="0"/>
            </a:endParaRPr>
          </a:p>
        </p:txBody>
      </p:sp>
      <p:sp>
        <p:nvSpPr>
          <p:cNvPr id="25" name="24 - Αριστερό άγκιστρο"/>
          <p:cNvSpPr/>
          <p:nvPr/>
        </p:nvSpPr>
        <p:spPr bwMode="auto">
          <a:xfrm>
            <a:off x="1524000" y="1066800"/>
            <a:ext cx="228600" cy="5638800"/>
          </a:xfrm>
          <a:prstGeom prst="leftBrace">
            <a:avLst/>
          </a:prstGeom>
          <a:no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7" name="6 - TextBox"/>
          <p:cNvSpPr txBox="1"/>
          <p:nvPr/>
        </p:nvSpPr>
        <p:spPr>
          <a:xfrm>
            <a:off x="0" y="3429000"/>
            <a:ext cx="1600200" cy="738664"/>
          </a:xfrm>
          <a:prstGeom prst="rect">
            <a:avLst/>
          </a:prstGeom>
          <a:noFill/>
        </p:spPr>
        <p:txBody>
          <a:bodyPr wrap="square" rtlCol="0">
            <a:spAutoFit/>
          </a:bodyPr>
          <a:lstStyle/>
          <a:p>
            <a:r>
              <a:rPr lang="el-GR" sz="1400" dirty="0" smtClean="0"/>
              <a:t>τιμές συνάρτησης κατακερματισμού των κλειδιών</a:t>
            </a:r>
            <a:endParaRPr lang="el-GR" sz="1400" dirty="0"/>
          </a:p>
        </p:txBody>
      </p:sp>
      <p:sp>
        <p:nvSpPr>
          <p:cNvPr id="9" name="8 - Ορθογώνιο"/>
          <p:cNvSpPr>
            <a:spLocks noChangeAspect="1"/>
          </p:cNvSpPr>
          <p:nvPr/>
        </p:nvSpPr>
        <p:spPr bwMode="auto">
          <a:xfrm>
            <a:off x="3533084" y="266700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 name="10 - Ορθογώνιο"/>
          <p:cNvSpPr>
            <a:spLocks noChangeAspect="1"/>
          </p:cNvSpPr>
          <p:nvPr/>
        </p:nvSpPr>
        <p:spPr bwMode="auto">
          <a:xfrm>
            <a:off x="3533084" y="2852165"/>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3" name="12 - Ορθογώνιο"/>
          <p:cNvSpPr>
            <a:spLocks noChangeAspect="1"/>
          </p:cNvSpPr>
          <p:nvPr/>
        </p:nvSpPr>
        <p:spPr bwMode="auto">
          <a:xfrm>
            <a:off x="3533084" y="3037331"/>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 name="14 - Ορθογώνιο"/>
          <p:cNvSpPr>
            <a:spLocks noChangeAspect="1"/>
          </p:cNvSpPr>
          <p:nvPr/>
        </p:nvSpPr>
        <p:spPr bwMode="auto">
          <a:xfrm>
            <a:off x="3533084" y="3222497"/>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7" name="16 - Ορθογώνιο"/>
          <p:cNvSpPr>
            <a:spLocks noChangeAspect="1"/>
          </p:cNvSpPr>
          <p:nvPr/>
        </p:nvSpPr>
        <p:spPr bwMode="auto">
          <a:xfrm>
            <a:off x="3533084" y="3407663"/>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9" name="18 - Ορθογώνιο"/>
          <p:cNvSpPr>
            <a:spLocks noChangeAspect="1"/>
          </p:cNvSpPr>
          <p:nvPr/>
        </p:nvSpPr>
        <p:spPr bwMode="auto">
          <a:xfrm>
            <a:off x="6196910" y="1524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1" name="20 - Ορθογώνιο"/>
          <p:cNvSpPr>
            <a:spLocks noChangeAspect="1"/>
          </p:cNvSpPr>
          <p:nvPr/>
        </p:nvSpPr>
        <p:spPr bwMode="auto">
          <a:xfrm>
            <a:off x="6196910" y="3272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 name="23 - Ορθογώνιο"/>
          <p:cNvSpPr>
            <a:spLocks noChangeAspect="1"/>
          </p:cNvSpPr>
          <p:nvPr/>
        </p:nvSpPr>
        <p:spPr bwMode="auto">
          <a:xfrm>
            <a:off x="6196910" y="5021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7" name="26 - Ορθογώνιο"/>
          <p:cNvSpPr>
            <a:spLocks noChangeAspect="1"/>
          </p:cNvSpPr>
          <p:nvPr/>
        </p:nvSpPr>
        <p:spPr bwMode="auto">
          <a:xfrm>
            <a:off x="6196910" y="6770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9" name="28 - Ορθογώνιο"/>
          <p:cNvSpPr>
            <a:spLocks noChangeAspect="1"/>
          </p:cNvSpPr>
          <p:nvPr/>
        </p:nvSpPr>
        <p:spPr bwMode="auto">
          <a:xfrm>
            <a:off x="6196910" y="8519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30" name="29 - Ευθύγραμμο βέλος σύνδεσης"/>
          <p:cNvCxnSpPr>
            <a:stCxn id="19" idx="3"/>
          </p:cNvCxnSpPr>
          <p:nvPr/>
        </p:nvCxnSpPr>
        <p:spPr bwMode="auto">
          <a:xfrm>
            <a:off x="6331567" y="2421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30 - Ευθύγραμμο βέλος σύνδεσης"/>
          <p:cNvCxnSpPr/>
          <p:nvPr/>
        </p:nvCxnSpPr>
        <p:spPr bwMode="auto">
          <a:xfrm>
            <a:off x="6326046" y="41238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31 - Ευθύγραμμο βέλος σύνδεσης"/>
          <p:cNvCxnSpPr/>
          <p:nvPr/>
        </p:nvCxnSpPr>
        <p:spPr bwMode="auto">
          <a:xfrm>
            <a:off x="6331567" y="587266"/>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4" name="33 - Ορθογώνιο"/>
          <p:cNvSpPr>
            <a:spLocks noChangeAspect="1"/>
          </p:cNvSpPr>
          <p:nvPr/>
        </p:nvSpPr>
        <p:spPr bwMode="auto">
          <a:xfrm>
            <a:off x="6221859" y="11021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6" name="35 - Ορθογώνιο"/>
          <p:cNvSpPr>
            <a:spLocks noChangeAspect="1"/>
          </p:cNvSpPr>
          <p:nvPr/>
        </p:nvSpPr>
        <p:spPr bwMode="auto">
          <a:xfrm>
            <a:off x="6221859" y="127701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8" name="37 - Ορθογώνιο"/>
          <p:cNvSpPr>
            <a:spLocks noChangeAspect="1"/>
          </p:cNvSpPr>
          <p:nvPr/>
        </p:nvSpPr>
        <p:spPr bwMode="auto">
          <a:xfrm>
            <a:off x="6221859" y="145189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0" name="39 - Ορθογώνιο"/>
          <p:cNvSpPr>
            <a:spLocks noChangeAspect="1"/>
          </p:cNvSpPr>
          <p:nvPr/>
        </p:nvSpPr>
        <p:spPr bwMode="auto">
          <a:xfrm>
            <a:off x="6221859" y="16267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2" name="41 - Ορθογώνιο"/>
          <p:cNvSpPr>
            <a:spLocks noChangeAspect="1"/>
          </p:cNvSpPr>
          <p:nvPr/>
        </p:nvSpPr>
        <p:spPr bwMode="auto">
          <a:xfrm>
            <a:off x="6221859" y="18016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43" name="42 - Ευθύγραμμο βέλος σύνδεσης"/>
          <p:cNvCxnSpPr>
            <a:stCxn id="34" idx="3"/>
          </p:cNvCxnSpPr>
          <p:nvPr/>
        </p:nvCxnSpPr>
        <p:spPr bwMode="auto">
          <a:xfrm>
            <a:off x="6356516" y="119190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 name="43 - Ευθύγραμμο βέλος σύνδεσης"/>
          <p:cNvCxnSpPr/>
          <p:nvPr/>
        </p:nvCxnSpPr>
        <p:spPr bwMode="auto">
          <a:xfrm>
            <a:off x="6350995" y="136212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5" name="44 - Ευθύγραμμο βέλος σύνδεσης"/>
          <p:cNvCxnSpPr/>
          <p:nvPr/>
        </p:nvCxnSpPr>
        <p:spPr bwMode="auto">
          <a:xfrm>
            <a:off x="6356516" y="153700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7" name="46 - Ορθογώνιο"/>
          <p:cNvSpPr>
            <a:spLocks noChangeAspect="1"/>
          </p:cNvSpPr>
          <p:nvPr/>
        </p:nvSpPr>
        <p:spPr bwMode="auto">
          <a:xfrm>
            <a:off x="6221859" y="205739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9" name="48 - Ορθογώνιο"/>
          <p:cNvSpPr>
            <a:spLocks noChangeAspect="1"/>
          </p:cNvSpPr>
          <p:nvPr/>
        </p:nvSpPr>
        <p:spPr bwMode="auto">
          <a:xfrm>
            <a:off x="6221859" y="22322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1" name="50 - Ορθογώνιο"/>
          <p:cNvSpPr>
            <a:spLocks noChangeAspect="1"/>
          </p:cNvSpPr>
          <p:nvPr/>
        </p:nvSpPr>
        <p:spPr bwMode="auto">
          <a:xfrm>
            <a:off x="6221859" y="24071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3" name="52 - Ορθογώνιο"/>
          <p:cNvSpPr>
            <a:spLocks noChangeAspect="1"/>
          </p:cNvSpPr>
          <p:nvPr/>
        </p:nvSpPr>
        <p:spPr bwMode="auto">
          <a:xfrm>
            <a:off x="6221859" y="258203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5" name="54 - Ορθογώνιο"/>
          <p:cNvSpPr>
            <a:spLocks noChangeAspect="1"/>
          </p:cNvSpPr>
          <p:nvPr/>
        </p:nvSpPr>
        <p:spPr bwMode="auto">
          <a:xfrm>
            <a:off x="6221859" y="275690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56" name="55 - Ευθύγραμμο βέλος σύνδεσης"/>
          <p:cNvCxnSpPr>
            <a:stCxn id="47" idx="3"/>
          </p:cNvCxnSpPr>
          <p:nvPr/>
        </p:nvCxnSpPr>
        <p:spPr bwMode="auto">
          <a:xfrm>
            <a:off x="6356516" y="2147165"/>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7" name="56 - Ευθύγραμμο βέλος σύνδεσης"/>
          <p:cNvCxnSpPr/>
          <p:nvPr/>
        </p:nvCxnSpPr>
        <p:spPr bwMode="auto">
          <a:xfrm>
            <a:off x="6350995" y="231738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8" name="57 - Ευθύγραμμο βέλος σύνδεσης"/>
          <p:cNvCxnSpPr/>
          <p:nvPr/>
        </p:nvCxnSpPr>
        <p:spPr bwMode="auto">
          <a:xfrm>
            <a:off x="6356516" y="249226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0" name="59 - Ορθογώνιο"/>
          <p:cNvSpPr>
            <a:spLocks noChangeAspect="1"/>
          </p:cNvSpPr>
          <p:nvPr/>
        </p:nvSpPr>
        <p:spPr bwMode="auto">
          <a:xfrm>
            <a:off x="6221859" y="30071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2" name="61 - Ορθογώνιο"/>
          <p:cNvSpPr>
            <a:spLocks noChangeAspect="1"/>
          </p:cNvSpPr>
          <p:nvPr/>
        </p:nvSpPr>
        <p:spPr bwMode="auto">
          <a:xfrm>
            <a:off x="6221859" y="318201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4" name="63 - Ορθογώνιο"/>
          <p:cNvSpPr>
            <a:spLocks noChangeAspect="1"/>
          </p:cNvSpPr>
          <p:nvPr/>
        </p:nvSpPr>
        <p:spPr bwMode="auto">
          <a:xfrm>
            <a:off x="6221859" y="335689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6" name="65 - Ορθογώνιο"/>
          <p:cNvSpPr>
            <a:spLocks noChangeAspect="1"/>
          </p:cNvSpPr>
          <p:nvPr/>
        </p:nvSpPr>
        <p:spPr bwMode="auto">
          <a:xfrm>
            <a:off x="6221859" y="35317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8" name="67 - Ορθογώνιο"/>
          <p:cNvSpPr>
            <a:spLocks noChangeAspect="1"/>
          </p:cNvSpPr>
          <p:nvPr/>
        </p:nvSpPr>
        <p:spPr bwMode="auto">
          <a:xfrm>
            <a:off x="6221859" y="37066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69" name="68 - Ευθύγραμμο βέλος σύνδεσης"/>
          <p:cNvCxnSpPr>
            <a:stCxn id="60" idx="3"/>
          </p:cNvCxnSpPr>
          <p:nvPr/>
        </p:nvCxnSpPr>
        <p:spPr bwMode="auto">
          <a:xfrm>
            <a:off x="6356516" y="309690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0" name="69 - Ευθύγραμμο βέλος σύνδεσης"/>
          <p:cNvCxnSpPr/>
          <p:nvPr/>
        </p:nvCxnSpPr>
        <p:spPr bwMode="auto">
          <a:xfrm>
            <a:off x="6350995" y="26670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1" name="70 - Ευθύγραμμο βέλος σύνδεσης"/>
          <p:cNvCxnSpPr/>
          <p:nvPr/>
        </p:nvCxnSpPr>
        <p:spPr bwMode="auto">
          <a:xfrm>
            <a:off x="6356516" y="47244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3" name="72 - Ορθογώνιο"/>
          <p:cNvSpPr>
            <a:spLocks noChangeAspect="1"/>
          </p:cNvSpPr>
          <p:nvPr/>
        </p:nvSpPr>
        <p:spPr bwMode="auto">
          <a:xfrm>
            <a:off x="6226871" y="396239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5" name="74 - Ορθογώνιο"/>
          <p:cNvSpPr>
            <a:spLocks noChangeAspect="1"/>
          </p:cNvSpPr>
          <p:nvPr/>
        </p:nvSpPr>
        <p:spPr bwMode="auto">
          <a:xfrm>
            <a:off x="6226871" y="41372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7" name="76 - Ορθογώνιο"/>
          <p:cNvSpPr>
            <a:spLocks noChangeAspect="1"/>
          </p:cNvSpPr>
          <p:nvPr/>
        </p:nvSpPr>
        <p:spPr bwMode="auto">
          <a:xfrm>
            <a:off x="6226871" y="43121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9" name="78 - Ορθογώνιο"/>
          <p:cNvSpPr>
            <a:spLocks noChangeAspect="1"/>
          </p:cNvSpPr>
          <p:nvPr/>
        </p:nvSpPr>
        <p:spPr bwMode="auto">
          <a:xfrm>
            <a:off x="6226871" y="448703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1" name="80 - Ορθογώνιο"/>
          <p:cNvSpPr>
            <a:spLocks noChangeAspect="1"/>
          </p:cNvSpPr>
          <p:nvPr/>
        </p:nvSpPr>
        <p:spPr bwMode="auto">
          <a:xfrm>
            <a:off x="6226871" y="466190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82" name="81 - Ευθύγραμμο βέλος σύνδεσης"/>
          <p:cNvCxnSpPr>
            <a:stCxn id="73" idx="3"/>
          </p:cNvCxnSpPr>
          <p:nvPr/>
        </p:nvCxnSpPr>
        <p:spPr bwMode="auto">
          <a:xfrm>
            <a:off x="6361528" y="4052165"/>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3" name="82 - Ευθύγραμμο βέλος σύνδεσης"/>
          <p:cNvCxnSpPr/>
          <p:nvPr/>
        </p:nvCxnSpPr>
        <p:spPr bwMode="auto">
          <a:xfrm>
            <a:off x="6356007" y="422238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4" name="83 - Ευθύγραμμο βέλος σύνδεσης"/>
          <p:cNvCxnSpPr/>
          <p:nvPr/>
        </p:nvCxnSpPr>
        <p:spPr bwMode="auto">
          <a:xfrm>
            <a:off x="6361528" y="439726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5" name="84 - Ευθύγραμμο βέλος σύνδεσης"/>
          <p:cNvCxnSpPr/>
          <p:nvPr/>
        </p:nvCxnSpPr>
        <p:spPr bwMode="auto">
          <a:xfrm>
            <a:off x="6361528" y="4572139"/>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7" name="86 - Ορθογώνιο"/>
          <p:cNvSpPr>
            <a:spLocks noChangeAspect="1"/>
          </p:cNvSpPr>
          <p:nvPr/>
        </p:nvSpPr>
        <p:spPr bwMode="auto">
          <a:xfrm>
            <a:off x="6226871" y="49121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9" name="88 - Ορθογώνιο"/>
          <p:cNvSpPr>
            <a:spLocks noChangeAspect="1"/>
          </p:cNvSpPr>
          <p:nvPr/>
        </p:nvSpPr>
        <p:spPr bwMode="auto">
          <a:xfrm>
            <a:off x="6226871" y="508701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1" name="90 - Ορθογώνιο"/>
          <p:cNvSpPr>
            <a:spLocks noChangeAspect="1"/>
          </p:cNvSpPr>
          <p:nvPr/>
        </p:nvSpPr>
        <p:spPr bwMode="auto">
          <a:xfrm>
            <a:off x="6226871" y="526189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3" name="92 - Ορθογώνιο"/>
          <p:cNvSpPr>
            <a:spLocks noChangeAspect="1"/>
          </p:cNvSpPr>
          <p:nvPr/>
        </p:nvSpPr>
        <p:spPr bwMode="auto">
          <a:xfrm>
            <a:off x="6226871" y="54367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5" name="94 - Ορθογώνιο"/>
          <p:cNvSpPr>
            <a:spLocks noChangeAspect="1"/>
          </p:cNvSpPr>
          <p:nvPr/>
        </p:nvSpPr>
        <p:spPr bwMode="auto">
          <a:xfrm>
            <a:off x="6226871" y="56116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96" name="95 - Ευθύγραμμο βέλος σύνδεσης"/>
          <p:cNvCxnSpPr>
            <a:stCxn id="87" idx="3"/>
          </p:cNvCxnSpPr>
          <p:nvPr/>
        </p:nvCxnSpPr>
        <p:spPr bwMode="auto">
          <a:xfrm>
            <a:off x="6361528" y="500190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7" name="96 - Ευθύγραμμο βέλος σύνδεσης"/>
          <p:cNvCxnSpPr/>
          <p:nvPr/>
        </p:nvCxnSpPr>
        <p:spPr bwMode="auto">
          <a:xfrm>
            <a:off x="6356007" y="517212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2" name="101 - Ορθογώνιο"/>
          <p:cNvSpPr>
            <a:spLocks noChangeAspect="1"/>
          </p:cNvSpPr>
          <p:nvPr/>
        </p:nvSpPr>
        <p:spPr bwMode="auto">
          <a:xfrm>
            <a:off x="6221860" y="59027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4" name="103 - Ορθογώνιο"/>
          <p:cNvSpPr>
            <a:spLocks noChangeAspect="1"/>
          </p:cNvSpPr>
          <p:nvPr/>
        </p:nvSpPr>
        <p:spPr bwMode="auto">
          <a:xfrm>
            <a:off x="6221860" y="607761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6" name="105 - Ορθογώνιο"/>
          <p:cNvSpPr>
            <a:spLocks noChangeAspect="1"/>
          </p:cNvSpPr>
          <p:nvPr/>
        </p:nvSpPr>
        <p:spPr bwMode="auto">
          <a:xfrm>
            <a:off x="6221860" y="625249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8" name="107 - Ορθογώνιο"/>
          <p:cNvSpPr>
            <a:spLocks noChangeAspect="1"/>
          </p:cNvSpPr>
          <p:nvPr/>
        </p:nvSpPr>
        <p:spPr bwMode="auto">
          <a:xfrm>
            <a:off x="6221860" y="64273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8" name="17 - Ορθογώνιο"/>
          <p:cNvSpPr>
            <a:spLocks noChangeAspect="1"/>
          </p:cNvSpPr>
          <p:nvPr/>
        </p:nvSpPr>
        <p:spPr bwMode="auto">
          <a:xfrm>
            <a:off x="5257800" y="15240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n-US" sz="1200" dirty="0" smtClean="0">
                <a:latin typeface="Courier New" pitchFamily="49" charset="0"/>
                <a:cs typeface="Courier New" pitchFamily="49" charset="0"/>
              </a:rPr>
              <a:t>000000001</a:t>
            </a:r>
          </a:p>
        </p:txBody>
      </p:sp>
      <p:sp>
        <p:nvSpPr>
          <p:cNvPr id="20" name="19 - Ορθογώνιο"/>
          <p:cNvSpPr>
            <a:spLocks noChangeAspect="1"/>
          </p:cNvSpPr>
          <p:nvPr/>
        </p:nvSpPr>
        <p:spPr bwMode="auto">
          <a:xfrm>
            <a:off x="5257800" y="327278"/>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00</a:t>
            </a:r>
            <a:r>
              <a:rPr lang="en-US" sz="1200" dirty="0" smtClean="0">
                <a:latin typeface="Courier New" pitchFamily="49" charset="0"/>
                <a:cs typeface="Courier New" pitchFamily="49" charset="0"/>
              </a:rPr>
              <a:t>0</a:t>
            </a:r>
            <a:r>
              <a:rPr lang="el-GR" sz="1200" dirty="0" smtClean="0">
                <a:latin typeface="Courier New" pitchFamily="49" charset="0"/>
                <a:cs typeface="Courier New" pitchFamily="49" charset="0"/>
              </a:rPr>
              <a:t>00</a:t>
            </a:r>
            <a:r>
              <a:rPr lang="en-US" sz="1200" dirty="0" smtClean="0">
                <a:latin typeface="Courier New" pitchFamily="49" charset="0"/>
                <a:cs typeface="Courier New" pitchFamily="49" charset="0"/>
              </a:rPr>
              <a:t>1</a:t>
            </a:r>
            <a:r>
              <a:rPr lang="el-GR" sz="1200" dirty="0" smtClean="0">
                <a:latin typeface="Courier New" pitchFamily="49" charset="0"/>
                <a:cs typeface="Courier New" pitchFamily="49" charset="0"/>
              </a:rPr>
              <a:t>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2" name="21 - Ορθογώνιο"/>
          <p:cNvSpPr>
            <a:spLocks noChangeAspect="1"/>
          </p:cNvSpPr>
          <p:nvPr/>
        </p:nvSpPr>
        <p:spPr bwMode="auto">
          <a:xfrm>
            <a:off x="5257800" y="502157"/>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Courier New" pitchFamily="49" charset="0"/>
                <a:cs typeface="Courier New" pitchFamily="49" charset="0"/>
              </a:rPr>
              <a:t>0</a:t>
            </a:r>
            <a:r>
              <a:rPr lang="el-GR" sz="1200" dirty="0" smtClean="0">
                <a:latin typeface="Courier New" pitchFamily="49" charset="0"/>
                <a:cs typeface="Courier New" pitchFamily="49" charset="0"/>
              </a:rPr>
              <a:t>0011000</a:t>
            </a:r>
            <a:r>
              <a:rPr lang="en-US" sz="1200" dirty="0" smtClean="0">
                <a:latin typeface="Courier New" pitchFamily="49" charset="0"/>
                <a:cs typeface="Courier New" pitchFamily="49" charset="0"/>
              </a:rPr>
              <a:t>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6" name="25 - Ορθογώνιο"/>
          <p:cNvSpPr>
            <a:spLocks noChangeAspect="1"/>
          </p:cNvSpPr>
          <p:nvPr/>
        </p:nvSpPr>
        <p:spPr bwMode="auto">
          <a:xfrm>
            <a:off x="5257800" y="6770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8" name="27 - Ορθογώνιο"/>
          <p:cNvSpPr>
            <a:spLocks noChangeAspect="1"/>
          </p:cNvSpPr>
          <p:nvPr/>
        </p:nvSpPr>
        <p:spPr bwMode="auto">
          <a:xfrm>
            <a:off x="5257800" y="851915"/>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3" name="32 - Ορθογώνιο"/>
          <p:cNvSpPr>
            <a:spLocks noChangeAspect="1"/>
          </p:cNvSpPr>
          <p:nvPr/>
        </p:nvSpPr>
        <p:spPr bwMode="auto">
          <a:xfrm>
            <a:off x="5272780" y="11021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001000111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5" name="34 - Ορθογώνιο"/>
          <p:cNvSpPr>
            <a:spLocks noChangeAspect="1"/>
          </p:cNvSpPr>
          <p:nvPr/>
        </p:nvSpPr>
        <p:spPr bwMode="auto">
          <a:xfrm>
            <a:off x="5272780" y="1277014"/>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00</a:t>
            </a:r>
            <a:r>
              <a:rPr lang="en-US" sz="1200" dirty="0" smtClean="0">
                <a:latin typeface="Courier New" pitchFamily="49" charset="0"/>
                <a:cs typeface="Courier New" pitchFamily="49" charset="0"/>
              </a:rPr>
              <a:t>1</a:t>
            </a:r>
            <a:r>
              <a:rPr lang="el-GR" sz="1200" dirty="0" smtClean="0">
                <a:latin typeface="Courier New" pitchFamily="49" charset="0"/>
                <a:cs typeface="Courier New" pitchFamily="49" charset="0"/>
              </a:rPr>
              <a:t>100111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7" name="36 - Ορθογώνιο"/>
          <p:cNvSpPr>
            <a:spLocks noChangeAspect="1"/>
          </p:cNvSpPr>
          <p:nvPr/>
        </p:nvSpPr>
        <p:spPr bwMode="auto">
          <a:xfrm>
            <a:off x="5272780" y="1451893"/>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00</a:t>
            </a:r>
            <a:r>
              <a:rPr lang="en-US" sz="1200" dirty="0" smtClean="0">
                <a:latin typeface="Courier New" pitchFamily="49" charset="0"/>
                <a:cs typeface="Courier New" pitchFamily="49" charset="0"/>
              </a:rPr>
              <a:t>1</a:t>
            </a:r>
            <a:r>
              <a:rPr lang="el-GR" sz="1200" dirty="0" smtClean="0">
                <a:latin typeface="Courier New" pitchFamily="49" charset="0"/>
                <a:cs typeface="Courier New" pitchFamily="49" charset="0"/>
              </a:rPr>
              <a:t>101011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9" name="38 - Ορθογώνιο"/>
          <p:cNvSpPr>
            <a:spLocks noChangeAspect="1"/>
          </p:cNvSpPr>
          <p:nvPr/>
        </p:nvSpPr>
        <p:spPr bwMode="auto">
          <a:xfrm>
            <a:off x="5272780" y="162677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001111101</a:t>
            </a:r>
          </a:p>
        </p:txBody>
      </p:sp>
      <p:sp>
        <p:nvSpPr>
          <p:cNvPr id="41" name="40 - Ορθογώνιο"/>
          <p:cNvSpPr>
            <a:spLocks noChangeAspect="1"/>
          </p:cNvSpPr>
          <p:nvPr/>
        </p:nvSpPr>
        <p:spPr bwMode="auto">
          <a:xfrm>
            <a:off x="5272780" y="1801651"/>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6" name="45 - Ορθογώνιο"/>
          <p:cNvSpPr>
            <a:spLocks noChangeAspect="1"/>
          </p:cNvSpPr>
          <p:nvPr/>
        </p:nvSpPr>
        <p:spPr bwMode="auto">
          <a:xfrm>
            <a:off x="5272780" y="2057394"/>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01000</a:t>
            </a: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a:t>
            </a:r>
            <a:r>
              <a:rPr lang="el-GR" sz="1200" dirty="0" smtClean="0">
                <a:latin typeface="Courier New" pitchFamily="49" charset="0"/>
                <a:cs typeface="Courier New" pitchFamily="49" charset="0"/>
              </a:rPr>
              <a:t>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8" name="47 - Ορθογώνιο"/>
          <p:cNvSpPr>
            <a:spLocks noChangeAspect="1"/>
          </p:cNvSpPr>
          <p:nvPr/>
        </p:nvSpPr>
        <p:spPr bwMode="auto">
          <a:xfrm>
            <a:off x="5272780" y="223227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010111101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0" name="49 - Ορθογώνιο"/>
          <p:cNvSpPr>
            <a:spLocks noChangeAspect="1"/>
          </p:cNvSpPr>
          <p:nvPr/>
        </p:nvSpPr>
        <p:spPr bwMode="auto">
          <a:xfrm>
            <a:off x="5272780" y="2407151"/>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010111111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2" name="51 - Ορθογώνιο"/>
          <p:cNvSpPr>
            <a:spLocks noChangeAspect="1"/>
          </p:cNvSpPr>
          <p:nvPr/>
        </p:nvSpPr>
        <p:spPr bwMode="auto">
          <a:xfrm>
            <a:off x="5272780" y="258203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b="1" dirty="0" smtClean="0">
                <a:solidFill>
                  <a:srgbClr val="FF0000"/>
                </a:solidFill>
                <a:latin typeface="Courier New" pitchFamily="49" charset="0"/>
                <a:cs typeface="Courier New" pitchFamily="49" charset="0"/>
              </a:rPr>
              <a:t>011111011</a:t>
            </a:r>
          </a:p>
        </p:txBody>
      </p:sp>
      <p:sp>
        <p:nvSpPr>
          <p:cNvPr id="54" name="53 - Ορθογώνιο"/>
          <p:cNvSpPr>
            <a:spLocks noChangeAspect="1"/>
          </p:cNvSpPr>
          <p:nvPr/>
        </p:nvSpPr>
        <p:spPr bwMode="auto">
          <a:xfrm>
            <a:off x="5272780" y="2756909"/>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9" name="58 - Ορθογώνιο"/>
          <p:cNvSpPr>
            <a:spLocks noChangeAspect="1"/>
          </p:cNvSpPr>
          <p:nvPr/>
        </p:nvSpPr>
        <p:spPr bwMode="auto">
          <a:xfrm>
            <a:off x="5272780" y="30071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100011100</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1" name="60 - Ορθογώνιο"/>
          <p:cNvSpPr>
            <a:spLocks noChangeAspect="1"/>
          </p:cNvSpPr>
          <p:nvPr/>
        </p:nvSpPr>
        <p:spPr bwMode="auto">
          <a:xfrm>
            <a:off x="5272780" y="3182014"/>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3" name="62 - Ορθογώνιο"/>
          <p:cNvSpPr>
            <a:spLocks noChangeAspect="1"/>
          </p:cNvSpPr>
          <p:nvPr/>
        </p:nvSpPr>
        <p:spPr bwMode="auto">
          <a:xfrm>
            <a:off x="5272780" y="3356893"/>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5" name="64 - Ορθογώνιο"/>
          <p:cNvSpPr>
            <a:spLocks noChangeAspect="1"/>
          </p:cNvSpPr>
          <p:nvPr/>
        </p:nvSpPr>
        <p:spPr bwMode="auto">
          <a:xfrm>
            <a:off x="5272780" y="353177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7" name="66 - Ορθογώνιο"/>
          <p:cNvSpPr>
            <a:spLocks noChangeAspect="1"/>
          </p:cNvSpPr>
          <p:nvPr/>
        </p:nvSpPr>
        <p:spPr bwMode="auto">
          <a:xfrm>
            <a:off x="5272780" y="3706651"/>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2" name="71 - Ορθογώνιο"/>
          <p:cNvSpPr>
            <a:spLocks noChangeAspect="1"/>
          </p:cNvSpPr>
          <p:nvPr/>
        </p:nvSpPr>
        <p:spPr bwMode="auto">
          <a:xfrm>
            <a:off x="5287761" y="3962394"/>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101001011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4" name="73 - Ορθογώνιο"/>
          <p:cNvSpPr>
            <a:spLocks noChangeAspect="1"/>
          </p:cNvSpPr>
          <p:nvPr/>
        </p:nvSpPr>
        <p:spPr bwMode="auto">
          <a:xfrm>
            <a:off x="5287761" y="413727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101010100</a:t>
            </a:r>
          </a:p>
        </p:txBody>
      </p:sp>
      <p:sp>
        <p:nvSpPr>
          <p:cNvPr id="76" name="75 - Ορθογώνιο"/>
          <p:cNvSpPr>
            <a:spLocks noChangeAspect="1"/>
          </p:cNvSpPr>
          <p:nvPr/>
        </p:nvSpPr>
        <p:spPr bwMode="auto">
          <a:xfrm>
            <a:off x="5287761" y="4312151"/>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101010110</a:t>
            </a:r>
          </a:p>
        </p:txBody>
      </p:sp>
      <p:sp>
        <p:nvSpPr>
          <p:cNvPr id="78" name="77 - Ορθογώνιο"/>
          <p:cNvSpPr>
            <a:spLocks noChangeAspect="1"/>
          </p:cNvSpPr>
          <p:nvPr/>
        </p:nvSpPr>
        <p:spPr bwMode="auto">
          <a:xfrm>
            <a:off x="5287761" y="448703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101110010</a:t>
            </a:r>
          </a:p>
        </p:txBody>
      </p:sp>
      <p:sp>
        <p:nvSpPr>
          <p:cNvPr id="80" name="79 - Ορθογώνιο"/>
          <p:cNvSpPr>
            <a:spLocks noChangeAspect="1"/>
          </p:cNvSpPr>
          <p:nvPr/>
        </p:nvSpPr>
        <p:spPr bwMode="auto">
          <a:xfrm>
            <a:off x="5287761" y="4661909"/>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101111100</a:t>
            </a:r>
          </a:p>
        </p:txBody>
      </p:sp>
      <p:sp>
        <p:nvSpPr>
          <p:cNvPr id="86" name="85 - Ορθογώνιο"/>
          <p:cNvSpPr>
            <a:spLocks noChangeAspect="1"/>
          </p:cNvSpPr>
          <p:nvPr/>
        </p:nvSpPr>
        <p:spPr bwMode="auto">
          <a:xfrm>
            <a:off x="5287761" y="49121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11000</a:t>
            </a: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001</a:t>
            </a:r>
          </a:p>
        </p:txBody>
      </p:sp>
      <p:sp>
        <p:nvSpPr>
          <p:cNvPr id="88" name="87 - Ορθογώνιο"/>
          <p:cNvSpPr>
            <a:spLocks noChangeAspect="1"/>
          </p:cNvSpPr>
          <p:nvPr/>
        </p:nvSpPr>
        <p:spPr bwMode="auto">
          <a:xfrm>
            <a:off x="5287761" y="5087014"/>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11010000</a:t>
            </a:r>
            <a:r>
              <a:rPr lang="en-US" sz="1200" dirty="0" smtClean="0">
                <a:latin typeface="Courier New" pitchFamily="49" charset="0"/>
                <a:cs typeface="Courier New" pitchFamily="49" charset="0"/>
              </a:rPr>
              <a:t>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0" name="89 - Ορθογώνιο"/>
          <p:cNvSpPr>
            <a:spLocks noChangeAspect="1"/>
          </p:cNvSpPr>
          <p:nvPr/>
        </p:nvSpPr>
        <p:spPr bwMode="auto">
          <a:xfrm>
            <a:off x="5287761" y="5261893"/>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2" name="91 - Ορθογώνιο"/>
          <p:cNvSpPr>
            <a:spLocks noChangeAspect="1"/>
          </p:cNvSpPr>
          <p:nvPr/>
        </p:nvSpPr>
        <p:spPr bwMode="auto">
          <a:xfrm>
            <a:off x="5287761" y="543677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4" name="93 - Ορθογώνιο"/>
          <p:cNvSpPr>
            <a:spLocks noChangeAspect="1"/>
          </p:cNvSpPr>
          <p:nvPr/>
        </p:nvSpPr>
        <p:spPr bwMode="auto">
          <a:xfrm>
            <a:off x="5287761" y="5611651"/>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1" name="100 - Ορθογώνιο"/>
          <p:cNvSpPr>
            <a:spLocks noChangeAspect="1"/>
          </p:cNvSpPr>
          <p:nvPr/>
        </p:nvSpPr>
        <p:spPr bwMode="auto">
          <a:xfrm>
            <a:off x="5272783" y="59027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111000110</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3" name="102 - Ορθογώνιο"/>
          <p:cNvSpPr>
            <a:spLocks noChangeAspect="1"/>
          </p:cNvSpPr>
          <p:nvPr/>
        </p:nvSpPr>
        <p:spPr bwMode="auto">
          <a:xfrm>
            <a:off x="5272783" y="6077614"/>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111011110</a:t>
            </a:r>
          </a:p>
        </p:txBody>
      </p:sp>
      <p:sp>
        <p:nvSpPr>
          <p:cNvPr id="105" name="104 - Ορθογώνιο"/>
          <p:cNvSpPr>
            <a:spLocks noChangeAspect="1"/>
          </p:cNvSpPr>
          <p:nvPr/>
        </p:nvSpPr>
        <p:spPr bwMode="auto">
          <a:xfrm>
            <a:off x="5272783" y="6252493"/>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111011111</a:t>
            </a:r>
          </a:p>
        </p:txBody>
      </p:sp>
      <p:sp>
        <p:nvSpPr>
          <p:cNvPr id="107" name="106 - Ορθογώνιο"/>
          <p:cNvSpPr>
            <a:spLocks noChangeAspect="1"/>
          </p:cNvSpPr>
          <p:nvPr/>
        </p:nvSpPr>
        <p:spPr bwMode="auto">
          <a:xfrm>
            <a:off x="5272783" y="642737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111100010</a:t>
            </a:r>
          </a:p>
        </p:txBody>
      </p:sp>
      <p:sp>
        <p:nvSpPr>
          <p:cNvPr id="109" name="108 - Ορθογώνιο"/>
          <p:cNvSpPr>
            <a:spLocks noChangeAspect="1"/>
          </p:cNvSpPr>
          <p:nvPr/>
        </p:nvSpPr>
        <p:spPr bwMode="auto">
          <a:xfrm>
            <a:off x="5272783" y="6602251"/>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111110110</a:t>
            </a:r>
          </a:p>
        </p:txBody>
      </p:sp>
      <p:sp>
        <p:nvSpPr>
          <p:cNvPr id="110" name="109 - Ορθογώνιο"/>
          <p:cNvSpPr>
            <a:spLocks noChangeAspect="1"/>
          </p:cNvSpPr>
          <p:nvPr/>
        </p:nvSpPr>
        <p:spPr bwMode="auto">
          <a:xfrm>
            <a:off x="6221860" y="66022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111" name="110 - Ευθύγραμμο βέλος σύνδεσης"/>
          <p:cNvCxnSpPr>
            <a:stCxn id="102" idx="3"/>
          </p:cNvCxnSpPr>
          <p:nvPr/>
        </p:nvCxnSpPr>
        <p:spPr bwMode="auto">
          <a:xfrm>
            <a:off x="6356517" y="599250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2" name="111 - Ευθύγραμμο βέλος σύνδεσης"/>
          <p:cNvCxnSpPr/>
          <p:nvPr/>
        </p:nvCxnSpPr>
        <p:spPr bwMode="auto">
          <a:xfrm>
            <a:off x="6350996" y="616272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3" name="112 - Ευθύγραμμο βέλος σύνδεσης"/>
          <p:cNvCxnSpPr/>
          <p:nvPr/>
        </p:nvCxnSpPr>
        <p:spPr bwMode="auto">
          <a:xfrm>
            <a:off x="6356517" y="633760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5" name="124 - Ορθογώνιο"/>
          <p:cNvSpPr>
            <a:spLocks noChangeAspect="1"/>
          </p:cNvSpPr>
          <p:nvPr/>
        </p:nvSpPr>
        <p:spPr bwMode="auto">
          <a:xfrm>
            <a:off x="3533084" y="358140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7" name="126 - Ορθογώνιο"/>
          <p:cNvSpPr>
            <a:spLocks noChangeAspect="1"/>
          </p:cNvSpPr>
          <p:nvPr/>
        </p:nvSpPr>
        <p:spPr bwMode="auto">
          <a:xfrm>
            <a:off x="3533084" y="3766565"/>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9" name="128 - Ορθογώνιο"/>
          <p:cNvSpPr>
            <a:spLocks noChangeAspect="1"/>
          </p:cNvSpPr>
          <p:nvPr/>
        </p:nvSpPr>
        <p:spPr bwMode="auto">
          <a:xfrm>
            <a:off x="3533084" y="3951731"/>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136" name="135 - Γωνιακή σύνδεση"/>
          <p:cNvCxnSpPr>
            <a:stCxn id="9" idx="3"/>
            <a:endCxn id="18" idx="1"/>
          </p:cNvCxnSpPr>
          <p:nvPr/>
        </p:nvCxnSpPr>
        <p:spPr bwMode="auto">
          <a:xfrm flipV="1">
            <a:off x="3675664" y="242172"/>
            <a:ext cx="1582136" cy="2519880"/>
          </a:xfrm>
          <a:prstGeom prst="bentConnector3">
            <a:avLst>
              <a:gd name="adj1" fmla="val 28003"/>
            </a:avLst>
          </a:prstGeom>
          <a:solidFill>
            <a:schemeClr val="accent1"/>
          </a:solidFill>
          <a:ln w="9525" cap="flat" cmpd="sng" algn="ctr">
            <a:solidFill>
              <a:schemeClr val="tx1"/>
            </a:solidFill>
            <a:prstDash val="solid"/>
            <a:round/>
            <a:headEnd type="none" w="med" len="med"/>
            <a:tailEnd type="arrow"/>
          </a:ln>
          <a:effectLst/>
        </p:spPr>
      </p:cxnSp>
      <p:cxnSp>
        <p:nvCxnSpPr>
          <p:cNvPr id="137" name="136 - Γωνιακή σύνδεση"/>
          <p:cNvCxnSpPr>
            <a:stCxn id="11" idx="3"/>
            <a:endCxn id="33" idx="1"/>
          </p:cNvCxnSpPr>
          <p:nvPr/>
        </p:nvCxnSpPr>
        <p:spPr bwMode="auto">
          <a:xfrm flipV="1">
            <a:off x="3675664" y="1191908"/>
            <a:ext cx="1597116" cy="1755309"/>
          </a:xfrm>
          <a:prstGeom prst="bentConnector3">
            <a:avLst>
              <a:gd name="adj1" fmla="val 38464"/>
            </a:avLst>
          </a:prstGeom>
          <a:solidFill>
            <a:schemeClr val="accent1"/>
          </a:solidFill>
          <a:ln w="9525" cap="flat" cmpd="sng" algn="ctr">
            <a:solidFill>
              <a:schemeClr val="tx1"/>
            </a:solidFill>
            <a:prstDash val="solid"/>
            <a:round/>
            <a:headEnd type="none" w="med" len="med"/>
            <a:tailEnd type="arrow"/>
          </a:ln>
          <a:effectLst/>
        </p:spPr>
      </p:cxnSp>
      <p:cxnSp>
        <p:nvCxnSpPr>
          <p:cNvPr id="138" name="137 - Γωνιακή σύνδεση"/>
          <p:cNvCxnSpPr>
            <a:stCxn id="13" idx="3"/>
            <a:endCxn id="46" idx="1"/>
          </p:cNvCxnSpPr>
          <p:nvPr/>
        </p:nvCxnSpPr>
        <p:spPr bwMode="auto">
          <a:xfrm flipV="1">
            <a:off x="3675664" y="2147166"/>
            <a:ext cx="1597116" cy="985217"/>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139" name="138 - Γωνιακή σύνδεση"/>
          <p:cNvCxnSpPr/>
          <p:nvPr/>
        </p:nvCxnSpPr>
        <p:spPr bwMode="auto">
          <a:xfrm flipV="1">
            <a:off x="3657600" y="2209800"/>
            <a:ext cx="1600200" cy="1135042"/>
          </a:xfrm>
          <a:prstGeom prst="bentConnector3">
            <a:avLst>
              <a:gd name="adj1" fmla="val 60631"/>
            </a:avLst>
          </a:prstGeom>
          <a:solidFill>
            <a:schemeClr val="accent1"/>
          </a:solidFill>
          <a:ln w="15875" cap="flat" cmpd="sng" algn="ctr">
            <a:solidFill>
              <a:srgbClr val="FF0000"/>
            </a:solidFill>
            <a:prstDash val="solid"/>
            <a:round/>
            <a:headEnd type="none" w="med" len="med"/>
            <a:tailEnd type="arrow"/>
          </a:ln>
          <a:effectLst/>
        </p:spPr>
      </p:cxnSp>
      <p:cxnSp>
        <p:nvCxnSpPr>
          <p:cNvPr id="140" name="139 - Γωνιακή σύνδεση"/>
          <p:cNvCxnSpPr>
            <a:stCxn id="125" idx="3"/>
            <a:endCxn id="72" idx="1"/>
          </p:cNvCxnSpPr>
          <p:nvPr/>
        </p:nvCxnSpPr>
        <p:spPr bwMode="auto">
          <a:xfrm>
            <a:off x="3675664" y="3676452"/>
            <a:ext cx="1612097" cy="375714"/>
          </a:xfrm>
          <a:prstGeom prst="bentConnector3">
            <a:avLst>
              <a:gd name="adj1" fmla="val 79020"/>
            </a:avLst>
          </a:prstGeom>
          <a:solidFill>
            <a:schemeClr val="accent1"/>
          </a:solidFill>
          <a:ln w="9525" cap="flat" cmpd="sng" algn="ctr">
            <a:solidFill>
              <a:schemeClr val="tx1"/>
            </a:solidFill>
            <a:prstDash val="solid"/>
            <a:round/>
            <a:headEnd type="none" w="med" len="med"/>
            <a:tailEnd type="arrow"/>
          </a:ln>
          <a:effectLst/>
        </p:spPr>
      </p:cxnSp>
      <p:cxnSp>
        <p:nvCxnSpPr>
          <p:cNvPr id="141" name="140 - Γωνιακή σύνδεση"/>
          <p:cNvCxnSpPr>
            <a:stCxn id="127" idx="3"/>
            <a:endCxn id="86" idx="1"/>
          </p:cNvCxnSpPr>
          <p:nvPr/>
        </p:nvCxnSpPr>
        <p:spPr bwMode="auto">
          <a:xfrm>
            <a:off x="3675664" y="3861617"/>
            <a:ext cx="1612097" cy="1140291"/>
          </a:xfrm>
          <a:prstGeom prst="bentConnector3">
            <a:avLst>
              <a:gd name="adj1" fmla="val 69127"/>
            </a:avLst>
          </a:prstGeom>
          <a:solidFill>
            <a:schemeClr val="accent1"/>
          </a:solidFill>
          <a:ln w="9525" cap="flat" cmpd="sng" algn="ctr">
            <a:solidFill>
              <a:schemeClr val="tx1"/>
            </a:solidFill>
            <a:prstDash val="solid"/>
            <a:round/>
            <a:headEnd type="none" w="med" len="med"/>
            <a:tailEnd type="arrow"/>
          </a:ln>
          <a:effectLst/>
        </p:spPr>
      </p:cxnSp>
      <p:cxnSp>
        <p:nvCxnSpPr>
          <p:cNvPr id="142" name="141 - Γωνιακή σύνδεση"/>
          <p:cNvCxnSpPr>
            <a:stCxn id="129" idx="3"/>
            <a:endCxn id="101" idx="1"/>
          </p:cNvCxnSpPr>
          <p:nvPr/>
        </p:nvCxnSpPr>
        <p:spPr bwMode="auto">
          <a:xfrm>
            <a:off x="3675664" y="4046783"/>
            <a:ext cx="1597119" cy="1945725"/>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143" name="142 - Ευθύγραμμο βέλος σύνδεσης"/>
          <p:cNvCxnSpPr/>
          <p:nvPr/>
        </p:nvCxnSpPr>
        <p:spPr bwMode="auto">
          <a:xfrm>
            <a:off x="6361528" y="17526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1" name="160 - Γωνιακή σύνδεση"/>
          <p:cNvCxnSpPr>
            <a:stCxn id="17" idx="3"/>
            <a:endCxn id="59" idx="1"/>
          </p:cNvCxnSpPr>
          <p:nvPr/>
        </p:nvCxnSpPr>
        <p:spPr bwMode="auto">
          <a:xfrm flipV="1">
            <a:off x="3675664" y="3096908"/>
            <a:ext cx="1597116" cy="405807"/>
          </a:xfrm>
          <a:prstGeom prst="bentConnector3">
            <a:avLst>
              <a:gd name="adj1" fmla="val 79958"/>
            </a:avLst>
          </a:prstGeom>
          <a:solidFill>
            <a:schemeClr val="accent1"/>
          </a:solidFill>
          <a:ln w="9525" cap="flat" cmpd="sng" algn="ctr">
            <a:solidFill>
              <a:schemeClr val="tx1"/>
            </a:solidFill>
            <a:prstDash val="solid"/>
            <a:round/>
            <a:headEnd type="none" w="med" len="med"/>
            <a:tailEnd type="arrow"/>
          </a:ln>
          <a:effectLst/>
        </p:spPr>
      </p:cxnSp>
      <p:cxnSp>
        <p:nvCxnSpPr>
          <p:cNvPr id="167" name="166 - Ευθύγραμμο βέλος σύνδεσης"/>
          <p:cNvCxnSpPr/>
          <p:nvPr/>
        </p:nvCxnSpPr>
        <p:spPr bwMode="auto">
          <a:xfrm>
            <a:off x="6361528" y="65532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8" name="167 - Ευθύγραμμο βέλος σύνδεσης"/>
          <p:cNvCxnSpPr/>
          <p:nvPr/>
        </p:nvCxnSpPr>
        <p:spPr bwMode="auto">
          <a:xfrm>
            <a:off x="6361528" y="67056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1" name="130 - TextBox"/>
          <p:cNvSpPr txBox="1"/>
          <p:nvPr/>
        </p:nvSpPr>
        <p:spPr>
          <a:xfrm>
            <a:off x="6705600" y="1676400"/>
            <a:ext cx="2438400" cy="1815882"/>
          </a:xfrm>
          <a:prstGeom prst="rect">
            <a:avLst/>
          </a:prstGeom>
          <a:noFill/>
        </p:spPr>
        <p:txBody>
          <a:bodyPr wrap="square" rtlCol="0">
            <a:spAutoFit/>
          </a:bodyPr>
          <a:lstStyle/>
          <a:p>
            <a:r>
              <a:rPr lang="el-GR" sz="1600" dirty="0" smtClean="0"/>
              <a:t>Αν κάποιες σελίδες δεν έχουν γεμίσει μπορούμε να μειώσουμε το πλήθος των σελίδων διατηρώντας πολλούς δείκτες του καταλόγου σε μια σελίδα </a:t>
            </a:r>
            <a:endParaRPr lang="el-GR" sz="1600" dirty="0"/>
          </a:p>
        </p:txBody>
      </p:sp>
      <p:sp>
        <p:nvSpPr>
          <p:cNvPr id="134" name="133 - Ορθογώνιο"/>
          <p:cNvSpPr>
            <a:spLocks noChangeAspect="1"/>
          </p:cNvSpPr>
          <p:nvPr/>
        </p:nvSpPr>
        <p:spPr bwMode="auto">
          <a:xfrm>
            <a:off x="3200400" y="2667000"/>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00</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135" name="134 - Ορθογώνιο"/>
          <p:cNvSpPr>
            <a:spLocks noChangeAspect="1"/>
          </p:cNvSpPr>
          <p:nvPr/>
        </p:nvSpPr>
        <p:spPr bwMode="auto">
          <a:xfrm>
            <a:off x="3200400" y="2852165"/>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4" name="143 - Ορθογώνιο"/>
          <p:cNvSpPr>
            <a:spLocks noChangeAspect="1"/>
          </p:cNvSpPr>
          <p:nvPr/>
        </p:nvSpPr>
        <p:spPr bwMode="auto">
          <a:xfrm>
            <a:off x="3200400" y="3037331"/>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010</a:t>
            </a:r>
          </a:p>
        </p:txBody>
      </p:sp>
      <p:sp>
        <p:nvSpPr>
          <p:cNvPr id="145" name="144 - Ορθογώνιο"/>
          <p:cNvSpPr>
            <a:spLocks noChangeAspect="1"/>
          </p:cNvSpPr>
          <p:nvPr/>
        </p:nvSpPr>
        <p:spPr bwMode="auto">
          <a:xfrm>
            <a:off x="3200400" y="3222497"/>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011</a:t>
            </a:r>
          </a:p>
        </p:txBody>
      </p:sp>
      <p:sp>
        <p:nvSpPr>
          <p:cNvPr id="146" name="145 - Ορθογώνιο"/>
          <p:cNvSpPr>
            <a:spLocks noChangeAspect="1"/>
          </p:cNvSpPr>
          <p:nvPr/>
        </p:nvSpPr>
        <p:spPr bwMode="auto">
          <a:xfrm>
            <a:off x="3200400" y="3407663"/>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100</a:t>
            </a:r>
          </a:p>
        </p:txBody>
      </p:sp>
      <p:sp>
        <p:nvSpPr>
          <p:cNvPr id="147" name="146 - Ορθογώνιο"/>
          <p:cNvSpPr>
            <a:spLocks noChangeAspect="1"/>
          </p:cNvSpPr>
          <p:nvPr/>
        </p:nvSpPr>
        <p:spPr bwMode="auto">
          <a:xfrm>
            <a:off x="3200400" y="3581400"/>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8" name="147 - Ορθογώνιο"/>
          <p:cNvSpPr>
            <a:spLocks noChangeAspect="1"/>
          </p:cNvSpPr>
          <p:nvPr/>
        </p:nvSpPr>
        <p:spPr bwMode="auto">
          <a:xfrm>
            <a:off x="3200400" y="3766565"/>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110</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9" name="148 - Ορθογώνιο"/>
          <p:cNvSpPr>
            <a:spLocks noChangeAspect="1"/>
          </p:cNvSpPr>
          <p:nvPr/>
        </p:nvSpPr>
        <p:spPr bwMode="auto">
          <a:xfrm>
            <a:off x="3200400" y="3951731"/>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730" name="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73731"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endParaRPr lang="en-US" sz="3000" dirty="0" smtClean="0">
              <a:latin typeface="Times New Roman" pitchFamily="18" charset="0"/>
              <a:cs typeface="Times New Roman" pitchFamily="18" charset="0"/>
            </a:endParaRPr>
          </a:p>
        </p:txBody>
      </p:sp>
      <p:sp>
        <p:nvSpPr>
          <p:cNvPr id="73732" name="Text Box 3"/>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p:nvSpPr>
          <p:cNvPr id="15" name="14 - TextBox"/>
          <p:cNvSpPr txBox="1"/>
          <p:nvPr/>
        </p:nvSpPr>
        <p:spPr>
          <a:xfrm>
            <a:off x="381000" y="1143000"/>
            <a:ext cx="8229600" cy="1887696"/>
          </a:xfrm>
          <a:prstGeom prst="rect">
            <a:avLst/>
          </a:prstGeom>
          <a:noFill/>
        </p:spPr>
        <p:txBody>
          <a:bodyPr wrap="square" rtlCol="0">
            <a:spAutoFit/>
          </a:bodyPr>
          <a:lstStyle/>
          <a:p>
            <a:pPr>
              <a:lnSpc>
                <a:spcPts val="2800"/>
              </a:lnSpc>
            </a:pPr>
            <a:r>
              <a:rPr lang="el-GR" dirty="0" smtClean="0"/>
              <a:t>Πολλές σημαντικές εφαρμογές διαχειρίζονται ένα μεγάλο όγκο δεδομένων που είναι αποθηκευμένα σε εξωτερική μνήμη. </a:t>
            </a:r>
          </a:p>
          <a:p>
            <a:pPr>
              <a:lnSpc>
                <a:spcPts val="2800"/>
              </a:lnSpc>
            </a:pPr>
            <a:endParaRPr lang="el-GR" dirty="0" smtClean="0"/>
          </a:p>
          <a:p>
            <a:pPr>
              <a:lnSpc>
                <a:spcPts val="2800"/>
              </a:lnSpc>
            </a:pPr>
            <a:r>
              <a:rPr lang="el-GR" dirty="0" smtClean="0"/>
              <a:t>Στις περιπτώσεις αυτές πρέπει να λάβουμε υπόψη το χρόνο που απαιτείται για τη μεταφορά δεδομένων από/προς την εξωτερική μνήμη.</a:t>
            </a:r>
          </a:p>
        </p:txBody>
      </p:sp>
      <p:sp>
        <p:nvSpPr>
          <p:cNvPr id="17" name="16 - Ορθογώνιο"/>
          <p:cNvSpPr/>
          <p:nvPr/>
        </p:nvSpPr>
        <p:spPr>
          <a:xfrm>
            <a:off x="381000" y="3352800"/>
            <a:ext cx="5943600" cy="3323987"/>
          </a:xfrm>
          <a:prstGeom prst="rect">
            <a:avLst/>
          </a:prstGeom>
        </p:spPr>
        <p:txBody>
          <a:bodyPr wrap="square">
            <a:spAutoFit/>
          </a:bodyPr>
          <a:lstStyle/>
          <a:p>
            <a:pPr>
              <a:lnSpc>
                <a:spcPts val="2800"/>
              </a:lnSpc>
            </a:pPr>
            <a:r>
              <a:rPr lang="el-GR" b="1" dirty="0" smtClean="0"/>
              <a:t>Μοντέλο Εξωτερικής Μνήμης</a:t>
            </a:r>
          </a:p>
          <a:p>
            <a:pPr>
              <a:lnSpc>
                <a:spcPts val="2800"/>
              </a:lnSpc>
            </a:pPr>
            <a:endParaRPr lang="el-GR" dirty="0" smtClean="0"/>
          </a:p>
          <a:p>
            <a:pPr algn="just">
              <a:lnSpc>
                <a:spcPts val="2800"/>
              </a:lnSpc>
            </a:pPr>
            <a:r>
              <a:rPr lang="el-GR" dirty="0" smtClean="0"/>
              <a:t>Απλοποιημένο μοντέλο ανάλυσης αλγορίθμων</a:t>
            </a:r>
            <a:r>
              <a:rPr lang="en-US" dirty="0" smtClean="0"/>
              <a:t> : </a:t>
            </a:r>
            <a:r>
              <a:rPr lang="el-GR" dirty="0" smtClean="0"/>
              <a:t> </a:t>
            </a:r>
            <a:endParaRPr lang="en-US" dirty="0" smtClean="0"/>
          </a:p>
          <a:p>
            <a:pPr algn="just">
              <a:lnSpc>
                <a:spcPts val="2800"/>
              </a:lnSpc>
            </a:pPr>
            <a:r>
              <a:rPr lang="el-GR" dirty="0" smtClean="0"/>
              <a:t>Η εξωτερική μνήμη διαιρείται σε σελίδες</a:t>
            </a:r>
            <a:r>
              <a:rPr lang="en-US" dirty="0" smtClean="0"/>
              <a:t> </a:t>
            </a:r>
            <a:r>
              <a:rPr lang="el-GR" dirty="0" smtClean="0"/>
              <a:t>και μία σελίδα περιέχει ένα μεγάλο αριθμό δεδομένων. Θεωρούμε ότι ο χρόνος των λειτουργιών εισόδου/εξόδου που απαιτείται για την ανάγνωση μιας σελίδας από την εξωτερική μνήμη είναι πολύ μεγαλύτερος από το χρόνο επεξεργασίας των δεδομένων της σελίδας.  </a:t>
            </a:r>
          </a:p>
        </p:txBody>
      </p:sp>
      <p:sp>
        <p:nvSpPr>
          <p:cNvPr id="19" name="18 - Ορθογώνιο"/>
          <p:cNvSpPr/>
          <p:nvPr/>
        </p:nvSpPr>
        <p:spPr bwMode="auto">
          <a:xfrm>
            <a:off x="6816298" y="3588286"/>
            <a:ext cx="304800" cy="533400"/>
          </a:xfrm>
          <a:prstGeom prst="rect">
            <a:avLst/>
          </a:prstGeom>
          <a:solidFill>
            <a:srgbClr val="FFFF99">
              <a:alpha val="4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21" name="20 - Ορθογώνιο"/>
          <p:cNvSpPr/>
          <p:nvPr/>
        </p:nvSpPr>
        <p:spPr bwMode="auto">
          <a:xfrm>
            <a:off x="7121098" y="3588286"/>
            <a:ext cx="304800" cy="533400"/>
          </a:xfrm>
          <a:prstGeom prst="rect">
            <a:avLst/>
          </a:prstGeom>
          <a:solidFill>
            <a:srgbClr val="FFFF99">
              <a:alpha val="4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23" name="22 - Ορθογώνιο"/>
          <p:cNvSpPr/>
          <p:nvPr/>
        </p:nvSpPr>
        <p:spPr bwMode="auto">
          <a:xfrm>
            <a:off x="7425898" y="3588286"/>
            <a:ext cx="304800" cy="533400"/>
          </a:xfrm>
          <a:prstGeom prst="rect">
            <a:avLst/>
          </a:prstGeom>
          <a:solidFill>
            <a:srgbClr val="FFFF99">
              <a:alpha val="4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24" name="23 - Ορθογώνιο"/>
          <p:cNvSpPr/>
          <p:nvPr/>
        </p:nvSpPr>
        <p:spPr bwMode="auto">
          <a:xfrm>
            <a:off x="7730698" y="3588286"/>
            <a:ext cx="304800" cy="533400"/>
          </a:xfrm>
          <a:prstGeom prst="rect">
            <a:avLst/>
          </a:prstGeom>
          <a:solidFill>
            <a:srgbClr val="FFFF99">
              <a:alpha val="4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25" name="24 - Ορθογώνιο"/>
          <p:cNvSpPr/>
          <p:nvPr/>
        </p:nvSpPr>
        <p:spPr bwMode="auto">
          <a:xfrm>
            <a:off x="8035498" y="3588286"/>
            <a:ext cx="304800" cy="533400"/>
          </a:xfrm>
          <a:prstGeom prst="rect">
            <a:avLst/>
          </a:prstGeom>
          <a:solidFill>
            <a:srgbClr val="FFFF99">
              <a:alpha val="4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cxnSp>
        <p:nvCxnSpPr>
          <p:cNvPr id="26" name="25 - Ευθεία γραμμή σύνδεσης"/>
          <p:cNvCxnSpPr/>
          <p:nvPr/>
        </p:nvCxnSpPr>
        <p:spPr bwMode="auto">
          <a:xfrm>
            <a:off x="6587698" y="3588286"/>
            <a:ext cx="1981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26 - Ευθεία γραμμή σύνδεσης"/>
          <p:cNvCxnSpPr/>
          <p:nvPr/>
        </p:nvCxnSpPr>
        <p:spPr bwMode="auto">
          <a:xfrm>
            <a:off x="6587698" y="4121686"/>
            <a:ext cx="1981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27 - TextBox"/>
          <p:cNvSpPr txBox="1"/>
          <p:nvPr/>
        </p:nvSpPr>
        <p:spPr>
          <a:xfrm>
            <a:off x="8416498" y="3588286"/>
            <a:ext cx="415498" cy="369332"/>
          </a:xfrm>
          <a:prstGeom prst="rect">
            <a:avLst/>
          </a:prstGeom>
          <a:noFill/>
        </p:spPr>
        <p:txBody>
          <a:bodyPr wrap="none" rtlCol="0">
            <a:spAutoFit/>
          </a:bodyPr>
          <a:lstStyle/>
          <a:p>
            <a:r>
              <a:rPr lang="el-GR" dirty="0" smtClean="0"/>
              <a:t>…</a:t>
            </a:r>
            <a:endParaRPr lang="el-GR" dirty="0"/>
          </a:p>
        </p:txBody>
      </p:sp>
      <p:sp>
        <p:nvSpPr>
          <p:cNvPr id="29" name="28 - TextBox"/>
          <p:cNvSpPr txBox="1"/>
          <p:nvPr/>
        </p:nvSpPr>
        <p:spPr>
          <a:xfrm>
            <a:off x="6400800" y="3588286"/>
            <a:ext cx="415498" cy="369332"/>
          </a:xfrm>
          <a:prstGeom prst="rect">
            <a:avLst/>
          </a:prstGeom>
          <a:noFill/>
        </p:spPr>
        <p:txBody>
          <a:bodyPr wrap="none" rtlCol="0">
            <a:spAutoFit/>
          </a:bodyPr>
          <a:lstStyle/>
          <a:p>
            <a:r>
              <a:rPr lang="el-GR" dirty="0" smtClean="0"/>
              <a:t>…</a:t>
            </a:r>
            <a:endParaRPr lang="el-GR" dirty="0"/>
          </a:p>
        </p:txBody>
      </p:sp>
      <p:sp>
        <p:nvSpPr>
          <p:cNvPr id="30" name="29 - Ορθογώνιο"/>
          <p:cNvSpPr/>
          <p:nvPr/>
        </p:nvSpPr>
        <p:spPr bwMode="auto">
          <a:xfrm>
            <a:off x="7231796" y="6172200"/>
            <a:ext cx="762000" cy="533400"/>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CPU</a:t>
            </a:r>
            <a:endParaRPr kumimoji="0" lang="el-GR" sz="1400" b="0" i="0" u="none" strike="noStrike" cap="none" normalizeH="0" baseline="0" dirty="0" smtClean="0">
              <a:ln>
                <a:noFill/>
              </a:ln>
              <a:solidFill>
                <a:schemeClr val="tx1"/>
              </a:solidFill>
              <a:effectLst/>
              <a:latin typeface="Arial" charset="0"/>
              <a:cs typeface="Arial" charset="0"/>
            </a:endParaRPr>
          </a:p>
        </p:txBody>
      </p:sp>
      <p:sp>
        <p:nvSpPr>
          <p:cNvPr id="31" name="30 - Βέλος επάνω-κάτω"/>
          <p:cNvSpPr/>
          <p:nvPr/>
        </p:nvSpPr>
        <p:spPr bwMode="auto">
          <a:xfrm>
            <a:off x="7460396" y="4197886"/>
            <a:ext cx="304800" cy="609600"/>
          </a:xfrm>
          <a:prstGeom prst="upDownArrow">
            <a:avLst/>
          </a:prstGeom>
          <a:solidFill>
            <a:srgbClr val="1590DB">
              <a:alpha val="2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32" name="31 - TextBox"/>
          <p:cNvSpPr txBox="1"/>
          <p:nvPr/>
        </p:nvSpPr>
        <p:spPr>
          <a:xfrm>
            <a:off x="6794809" y="3197423"/>
            <a:ext cx="1510991" cy="307777"/>
          </a:xfrm>
          <a:prstGeom prst="rect">
            <a:avLst/>
          </a:prstGeom>
          <a:noFill/>
        </p:spPr>
        <p:txBody>
          <a:bodyPr wrap="none" rtlCol="0">
            <a:spAutoFit/>
          </a:bodyPr>
          <a:lstStyle/>
          <a:p>
            <a:r>
              <a:rPr lang="el-GR" sz="1400" dirty="0" smtClean="0"/>
              <a:t>εξωτερική μνήμη</a:t>
            </a:r>
            <a:endParaRPr lang="el-GR" sz="1400" dirty="0"/>
          </a:p>
        </p:txBody>
      </p:sp>
      <p:sp>
        <p:nvSpPr>
          <p:cNvPr id="33" name="32 - Ορθογώνιο"/>
          <p:cNvSpPr/>
          <p:nvPr/>
        </p:nvSpPr>
        <p:spPr bwMode="auto">
          <a:xfrm>
            <a:off x="7162800" y="4876800"/>
            <a:ext cx="304800" cy="533400"/>
          </a:xfrm>
          <a:prstGeom prst="rect">
            <a:avLst/>
          </a:prstGeom>
          <a:solidFill>
            <a:srgbClr val="FFFF99">
              <a:alpha val="4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34" name="33 - Ορθογώνιο"/>
          <p:cNvSpPr/>
          <p:nvPr/>
        </p:nvSpPr>
        <p:spPr bwMode="auto">
          <a:xfrm>
            <a:off x="7467600" y="4876800"/>
            <a:ext cx="304800" cy="533400"/>
          </a:xfrm>
          <a:prstGeom prst="rect">
            <a:avLst/>
          </a:prstGeom>
          <a:solidFill>
            <a:srgbClr val="FFFF99">
              <a:alpha val="4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35" name="34 - Ορθογώνιο"/>
          <p:cNvSpPr/>
          <p:nvPr/>
        </p:nvSpPr>
        <p:spPr bwMode="auto">
          <a:xfrm>
            <a:off x="7772400" y="4876800"/>
            <a:ext cx="304800" cy="533400"/>
          </a:xfrm>
          <a:prstGeom prst="rect">
            <a:avLst/>
          </a:prstGeom>
          <a:solidFill>
            <a:srgbClr val="FFFF99">
              <a:alpha val="4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36" name="35 - TextBox"/>
          <p:cNvSpPr txBox="1"/>
          <p:nvPr/>
        </p:nvSpPr>
        <p:spPr>
          <a:xfrm>
            <a:off x="8077200" y="4876800"/>
            <a:ext cx="1066800" cy="523220"/>
          </a:xfrm>
          <a:prstGeom prst="rect">
            <a:avLst/>
          </a:prstGeom>
          <a:noFill/>
        </p:spPr>
        <p:txBody>
          <a:bodyPr wrap="square" rtlCol="0">
            <a:spAutoFit/>
          </a:bodyPr>
          <a:lstStyle/>
          <a:p>
            <a:r>
              <a:rPr lang="el-GR" sz="1400" dirty="0" smtClean="0"/>
              <a:t>εσωτερική μνήμη</a:t>
            </a:r>
            <a:endParaRPr lang="el-GR" sz="1400" dirty="0"/>
          </a:p>
        </p:txBody>
      </p:sp>
      <p:sp>
        <p:nvSpPr>
          <p:cNvPr id="37" name="36 - Βέλος επάνω-κάτω"/>
          <p:cNvSpPr/>
          <p:nvPr/>
        </p:nvSpPr>
        <p:spPr bwMode="auto">
          <a:xfrm>
            <a:off x="7467600" y="5486400"/>
            <a:ext cx="304800" cy="609600"/>
          </a:xfrm>
          <a:prstGeom prst="upDownArrow">
            <a:avLst/>
          </a:prstGeom>
          <a:solidFill>
            <a:srgbClr val="1590DB">
              <a:alpha val="2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730" name="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73731"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endParaRPr lang="en-US" sz="3000" dirty="0" smtClean="0">
              <a:latin typeface="Times New Roman" pitchFamily="18" charset="0"/>
              <a:cs typeface="Times New Roman" pitchFamily="18" charset="0"/>
            </a:endParaRPr>
          </a:p>
        </p:txBody>
      </p:sp>
      <p:sp>
        <p:nvSpPr>
          <p:cNvPr id="73732" name="Text Box 3"/>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p:nvSpPr>
          <p:cNvPr id="9" name="8 - Ορθογώνιο"/>
          <p:cNvSpPr>
            <a:spLocks noChangeAspect="1"/>
          </p:cNvSpPr>
          <p:nvPr/>
        </p:nvSpPr>
        <p:spPr bwMode="auto">
          <a:xfrm>
            <a:off x="4218884" y="198120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 name="10 - Ορθογώνιο"/>
          <p:cNvSpPr>
            <a:spLocks noChangeAspect="1"/>
          </p:cNvSpPr>
          <p:nvPr/>
        </p:nvSpPr>
        <p:spPr bwMode="auto">
          <a:xfrm>
            <a:off x="4218884" y="2166365"/>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3" name="12 - Ορθογώνιο"/>
          <p:cNvSpPr>
            <a:spLocks noChangeAspect="1"/>
          </p:cNvSpPr>
          <p:nvPr/>
        </p:nvSpPr>
        <p:spPr bwMode="auto">
          <a:xfrm>
            <a:off x="4218884" y="2351531"/>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 name="14 - Ορθογώνιο"/>
          <p:cNvSpPr>
            <a:spLocks noChangeAspect="1"/>
          </p:cNvSpPr>
          <p:nvPr/>
        </p:nvSpPr>
        <p:spPr bwMode="auto">
          <a:xfrm>
            <a:off x="4218884" y="2536697"/>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7" name="16 - Ορθογώνιο"/>
          <p:cNvSpPr>
            <a:spLocks noChangeAspect="1"/>
          </p:cNvSpPr>
          <p:nvPr/>
        </p:nvSpPr>
        <p:spPr bwMode="auto">
          <a:xfrm>
            <a:off x="4218884" y="2721863"/>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9" name="18 - Ορθογώνιο"/>
          <p:cNvSpPr>
            <a:spLocks noChangeAspect="1"/>
          </p:cNvSpPr>
          <p:nvPr/>
        </p:nvSpPr>
        <p:spPr bwMode="auto">
          <a:xfrm>
            <a:off x="7416110" y="1524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1" name="20 - Ορθογώνιο"/>
          <p:cNvSpPr>
            <a:spLocks noChangeAspect="1"/>
          </p:cNvSpPr>
          <p:nvPr/>
        </p:nvSpPr>
        <p:spPr bwMode="auto">
          <a:xfrm>
            <a:off x="7416110" y="3272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 name="23 - Ορθογώνιο"/>
          <p:cNvSpPr>
            <a:spLocks noChangeAspect="1"/>
          </p:cNvSpPr>
          <p:nvPr/>
        </p:nvSpPr>
        <p:spPr bwMode="auto">
          <a:xfrm>
            <a:off x="7416110" y="5021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7" name="26 - Ορθογώνιο"/>
          <p:cNvSpPr>
            <a:spLocks noChangeAspect="1"/>
          </p:cNvSpPr>
          <p:nvPr/>
        </p:nvSpPr>
        <p:spPr bwMode="auto">
          <a:xfrm>
            <a:off x="7416110" y="6770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9" name="28 - Ορθογώνιο"/>
          <p:cNvSpPr>
            <a:spLocks noChangeAspect="1"/>
          </p:cNvSpPr>
          <p:nvPr/>
        </p:nvSpPr>
        <p:spPr bwMode="auto">
          <a:xfrm>
            <a:off x="7416110" y="8519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30" name="29 - Ευθύγραμμο βέλος σύνδεσης"/>
          <p:cNvCxnSpPr>
            <a:stCxn id="19" idx="3"/>
          </p:cNvCxnSpPr>
          <p:nvPr/>
        </p:nvCxnSpPr>
        <p:spPr bwMode="auto">
          <a:xfrm>
            <a:off x="7550767" y="2421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30 - Ευθύγραμμο βέλος σύνδεσης"/>
          <p:cNvCxnSpPr/>
          <p:nvPr/>
        </p:nvCxnSpPr>
        <p:spPr bwMode="auto">
          <a:xfrm>
            <a:off x="7545246" y="41238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31 - Ευθύγραμμο βέλος σύνδεσης"/>
          <p:cNvCxnSpPr/>
          <p:nvPr/>
        </p:nvCxnSpPr>
        <p:spPr bwMode="auto">
          <a:xfrm>
            <a:off x="7550767" y="587266"/>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4" name="33 - Ορθογώνιο"/>
          <p:cNvSpPr>
            <a:spLocks noChangeAspect="1"/>
          </p:cNvSpPr>
          <p:nvPr/>
        </p:nvSpPr>
        <p:spPr bwMode="auto">
          <a:xfrm>
            <a:off x="7441059" y="11021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6" name="35 - Ορθογώνιο"/>
          <p:cNvSpPr>
            <a:spLocks noChangeAspect="1"/>
          </p:cNvSpPr>
          <p:nvPr/>
        </p:nvSpPr>
        <p:spPr bwMode="auto">
          <a:xfrm>
            <a:off x="7441059" y="127701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8" name="37 - Ορθογώνιο"/>
          <p:cNvSpPr>
            <a:spLocks noChangeAspect="1"/>
          </p:cNvSpPr>
          <p:nvPr/>
        </p:nvSpPr>
        <p:spPr bwMode="auto">
          <a:xfrm>
            <a:off x="7441059" y="145189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0" name="39 - Ορθογώνιο"/>
          <p:cNvSpPr>
            <a:spLocks noChangeAspect="1"/>
          </p:cNvSpPr>
          <p:nvPr/>
        </p:nvSpPr>
        <p:spPr bwMode="auto">
          <a:xfrm>
            <a:off x="7441059" y="16267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2" name="41 - Ορθογώνιο"/>
          <p:cNvSpPr>
            <a:spLocks noChangeAspect="1"/>
          </p:cNvSpPr>
          <p:nvPr/>
        </p:nvSpPr>
        <p:spPr bwMode="auto">
          <a:xfrm>
            <a:off x="7441059" y="18016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43" name="42 - Ευθύγραμμο βέλος σύνδεσης"/>
          <p:cNvCxnSpPr>
            <a:stCxn id="34" idx="3"/>
          </p:cNvCxnSpPr>
          <p:nvPr/>
        </p:nvCxnSpPr>
        <p:spPr bwMode="auto">
          <a:xfrm>
            <a:off x="7575716" y="119190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 name="43 - Ευθύγραμμο βέλος σύνδεσης"/>
          <p:cNvCxnSpPr/>
          <p:nvPr/>
        </p:nvCxnSpPr>
        <p:spPr bwMode="auto">
          <a:xfrm>
            <a:off x="7570195" y="136212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5" name="44 - Ευθύγραμμο βέλος σύνδεσης"/>
          <p:cNvCxnSpPr/>
          <p:nvPr/>
        </p:nvCxnSpPr>
        <p:spPr bwMode="auto">
          <a:xfrm>
            <a:off x="7575716" y="153700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7" name="46 - Ορθογώνιο"/>
          <p:cNvSpPr>
            <a:spLocks noChangeAspect="1"/>
          </p:cNvSpPr>
          <p:nvPr/>
        </p:nvSpPr>
        <p:spPr bwMode="auto">
          <a:xfrm>
            <a:off x="7441059" y="205739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9" name="48 - Ορθογώνιο"/>
          <p:cNvSpPr>
            <a:spLocks noChangeAspect="1"/>
          </p:cNvSpPr>
          <p:nvPr/>
        </p:nvSpPr>
        <p:spPr bwMode="auto">
          <a:xfrm>
            <a:off x="7441059" y="22322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1" name="50 - Ορθογώνιο"/>
          <p:cNvSpPr>
            <a:spLocks noChangeAspect="1"/>
          </p:cNvSpPr>
          <p:nvPr/>
        </p:nvSpPr>
        <p:spPr bwMode="auto">
          <a:xfrm>
            <a:off x="7441059" y="24071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3" name="52 - Ορθογώνιο"/>
          <p:cNvSpPr>
            <a:spLocks noChangeAspect="1"/>
          </p:cNvSpPr>
          <p:nvPr/>
        </p:nvSpPr>
        <p:spPr bwMode="auto">
          <a:xfrm>
            <a:off x="7441059" y="258203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5" name="54 - Ορθογώνιο"/>
          <p:cNvSpPr>
            <a:spLocks noChangeAspect="1"/>
          </p:cNvSpPr>
          <p:nvPr/>
        </p:nvSpPr>
        <p:spPr bwMode="auto">
          <a:xfrm>
            <a:off x="7441059" y="275690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56" name="55 - Ευθύγραμμο βέλος σύνδεσης"/>
          <p:cNvCxnSpPr>
            <a:stCxn id="47" idx="3"/>
          </p:cNvCxnSpPr>
          <p:nvPr/>
        </p:nvCxnSpPr>
        <p:spPr bwMode="auto">
          <a:xfrm>
            <a:off x="7575716" y="2147165"/>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7" name="56 - Ευθύγραμμο βέλος σύνδεσης"/>
          <p:cNvCxnSpPr/>
          <p:nvPr/>
        </p:nvCxnSpPr>
        <p:spPr bwMode="auto">
          <a:xfrm>
            <a:off x="7570195" y="231738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8" name="57 - Ευθύγραμμο βέλος σύνδεσης"/>
          <p:cNvCxnSpPr/>
          <p:nvPr/>
        </p:nvCxnSpPr>
        <p:spPr bwMode="auto">
          <a:xfrm>
            <a:off x="7575716" y="249226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0" name="59 - Ορθογώνιο"/>
          <p:cNvSpPr>
            <a:spLocks noChangeAspect="1"/>
          </p:cNvSpPr>
          <p:nvPr/>
        </p:nvSpPr>
        <p:spPr bwMode="auto">
          <a:xfrm>
            <a:off x="7441059" y="30071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2" name="61 - Ορθογώνιο"/>
          <p:cNvSpPr>
            <a:spLocks noChangeAspect="1"/>
          </p:cNvSpPr>
          <p:nvPr/>
        </p:nvSpPr>
        <p:spPr bwMode="auto">
          <a:xfrm>
            <a:off x="7441059" y="318201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4" name="63 - Ορθογώνιο"/>
          <p:cNvSpPr>
            <a:spLocks noChangeAspect="1"/>
          </p:cNvSpPr>
          <p:nvPr/>
        </p:nvSpPr>
        <p:spPr bwMode="auto">
          <a:xfrm>
            <a:off x="7441059" y="335689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6" name="65 - Ορθογώνιο"/>
          <p:cNvSpPr>
            <a:spLocks noChangeAspect="1"/>
          </p:cNvSpPr>
          <p:nvPr/>
        </p:nvSpPr>
        <p:spPr bwMode="auto">
          <a:xfrm>
            <a:off x="7441059" y="35317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8" name="67 - Ορθογώνιο"/>
          <p:cNvSpPr>
            <a:spLocks noChangeAspect="1"/>
          </p:cNvSpPr>
          <p:nvPr/>
        </p:nvSpPr>
        <p:spPr bwMode="auto">
          <a:xfrm>
            <a:off x="7441059" y="37066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69" name="68 - Ευθύγραμμο βέλος σύνδεσης"/>
          <p:cNvCxnSpPr>
            <a:stCxn id="60" idx="3"/>
          </p:cNvCxnSpPr>
          <p:nvPr/>
        </p:nvCxnSpPr>
        <p:spPr bwMode="auto">
          <a:xfrm>
            <a:off x="7575716" y="309690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0" name="69 - Ευθύγραμμο βέλος σύνδεσης"/>
          <p:cNvCxnSpPr/>
          <p:nvPr/>
        </p:nvCxnSpPr>
        <p:spPr bwMode="auto">
          <a:xfrm>
            <a:off x="7570195" y="26670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1" name="70 - Ευθύγραμμο βέλος σύνδεσης"/>
          <p:cNvCxnSpPr/>
          <p:nvPr/>
        </p:nvCxnSpPr>
        <p:spPr bwMode="auto">
          <a:xfrm>
            <a:off x="7575716" y="47244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3" name="72 - Ορθογώνιο"/>
          <p:cNvSpPr>
            <a:spLocks noChangeAspect="1"/>
          </p:cNvSpPr>
          <p:nvPr/>
        </p:nvSpPr>
        <p:spPr bwMode="auto">
          <a:xfrm>
            <a:off x="7446071" y="396239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5" name="74 - Ορθογώνιο"/>
          <p:cNvSpPr>
            <a:spLocks noChangeAspect="1"/>
          </p:cNvSpPr>
          <p:nvPr/>
        </p:nvSpPr>
        <p:spPr bwMode="auto">
          <a:xfrm>
            <a:off x="7446071" y="41372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7" name="76 - Ορθογώνιο"/>
          <p:cNvSpPr>
            <a:spLocks noChangeAspect="1"/>
          </p:cNvSpPr>
          <p:nvPr/>
        </p:nvSpPr>
        <p:spPr bwMode="auto">
          <a:xfrm>
            <a:off x="7446071" y="43121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9" name="78 - Ορθογώνιο"/>
          <p:cNvSpPr>
            <a:spLocks noChangeAspect="1"/>
          </p:cNvSpPr>
          <p:nvPr/>
        </p:nvSpPr>
        <p:spPr bwMode="auto">
          <a:xfrm>
            <a:off x="7446071" y="448703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1" name="80 - Ορθογώνιο"/>
          <p:cNvSpPr>
            <a:spLocks noChangeAspect="1"/>
          </p:cNvSpPr>
          <p:nvPr/>
        </p:nvSpPr>
        <p:spPr bwMode="auto">
          <a:xfrm>
            <a:off x="7446071" y="466190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82" name="81 - Ευθύγραμμο βέλος σύνδεσης"/>
          <p:cNvCxnSpPr>
            <a:stCxn id="73" idx="3"/>
          </p:cNvCxnSpPr>
          <p:nvPr/>
        </p:nvCxnSpPr>
        <p:spPr bwMode="auto">
          <a:xfrm>
            <a:off x="7580728" y="4052165"/>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3" name="82 - Ευθύγραμμο βέλος σύνδεσης"/>
          <p:cNvCxnSpPr/>
          <p:nvPr/>
        </p:nvCxnSpPr>
        <p:spPr bwMode="auto">
          <a:xfrm>
            <a:off x="7575207" y="422238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4" name="83 - Ευθύγραμμο βέλος σύνδεσης"/>
          <p:cNvCxnSpPr/>
          <p:nvPr/>
        </p:nvCxnSpPr>
        <p:spPr bwMode="auto">
          <a:xfrm>
            <a:off x="7580728" y="439726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5" name="84 - Ευθύγραμμο βέλος σύνδεσης"/>
          <p:cNvCxnSpPr/>
          <p:nvPr/>
        </p:nvCxnSpPr>
        <p:spPr bwMode="auto">
          <a:xfrm>
            <a:off x="7580728" y="4572139"/>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7" name="86 - Ορθογώνιο"/>
          <p:cNvSpPr>
            <a:spLocks noChangeAspect="1"/>
          </p:cNvSpPr>
          <p:nvPr/>
        </p:nvSpPr>
        <p:spPr bwMode="auto">
          <a:xfrm>
            <a:off x="7446071" y="49121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9" name="88 - Ορθογώνιο"/>
          <p:cNvSpPr>
            <a:spLocks noChangeAspect="1"/>
          </p:cNvSpPr>
          <p:nvPr/>
        </p:nvSpPr>
        <p:spPr bwMode="auto">
          <a:xfrm>
            <a:off x="7446071" y="508701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1" name="90 - Ορθογώνιο"/>
          <p:cNvSpPr>
            <a:spLocks noChangeAspect="1"/>
          </p:cNvSpPr>
          <p:nvPr/>
        </p:nvSpPr>
        <p:spPr bwMode="auto">
          <a:xfrm>
            <a:off x="7446071" y="526189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3" name="92 - Ορθογώνιο"/>
          <p:cNvSpPr>
            <a:spLocks noChangeAspect="1"/>
          </p:cNvSpPr>
          <p:nvPr/>
        </p:nvSpPr>
        <p:spPr bwMode="auto">
          <a:xfrm>
            <a:off x="7446071" y="54367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5" name="94 - Ορθογώνιο"/>
          <p:cNvSpPr>
            <a:spLocks noChangeAspect="1"/>
          </p:cNvSpPr>
          <p:nvPr/>
        </p:nvSpPr>
        <p:spPr bwMode="auto">
          <a:xfrm>
            <a:off x="7446071" y="56116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96" name="95 - Ευθύγραμμο βέλος σύνδεσης"/>
          <p:cNvCxnSpPr>
            <a:stCxn id="87" idx="3"/>
          </p:cNvCxnSpPr>
          <p:nvPr/>
        </p:nvCxnSpPr>
        <p:spPr bwMode="auto">
          <a:xfrm>
            <a:off x="7580728" y="500190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7" name="96 - Ευθύγραμμο βέλος σύνδεσης"/>
          <p:cNvCxnSpPr/>
          <p:nvPr/>
        </p:nvCxnSpPr>
        <p:spPr bwMode="auto">
          <a:xfrm>
            <a:off x="7575207" y="517212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2" name="101 - Ορθογώνιο"/>
          <p:cNvSpPr>
            <a:spLocks noChangeAspect="1"/>
          </p:cNvSpPr>
          <p:nvPr/>
        </p:nvSpPr>
        <p:spPr bwMode="auto">
          <a:xfrm>
            <a:off x="7441060" y="59027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4" name="103 - Ορθογώνιο"/>
          <p:cNvSpPr>
            <a:spLocks noChangeAspect="1"/>
          </p:cNvSpPr>
          <p:nvPr/>
        </p:nvSpPr>
        <p:spPr bwMode="auto">
          <a:xfrm>
            <a:off x="7441060" y="607761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6" name="105 - Ορθογώνιο"/>
          <p:cNvSpPr>
            <a:spLocks noChangeAspect="1"/>
          </p:cNvSpPr>
          <p:nvPr/>
        </p:nvSpPr>
        <p:spPr bwMode="auto">
          <a:xfrm>
            <a:off x="7441060" y="625249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8" name="107 - Ορθογώνιο"/>
          <p:cNvSpPr>
            <a:spLocks noChangeAspect="1"/>
          </p:cNvSpPr>
          <p:nvPr/>
        </p:nvSpPr>
        <p:spPr bwMode="auto">
          <a:xfrm>
            <a:off x="7441060" y="64273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8" name="17 - Ορθογώνιο"/>
          <p:cNvSpPr>
            <a:spLocks noChangeAspect="1"/>
          </p:cNvSpPr>
          <p:nvPr/>
        </p:nvSpPr>
        <p:spPr bwMode="auto">
          <a:xfrm>
            <a:off x="6477000" y="15240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n-US" sz="1200" dirty="0" smtClean="0">
                <a:solidFill>
                  <a:srgbClr val="FF0000"/>
                </a:solidFill>
                <a:latin typeface="Courier New" pitchFamily="49" charset="0"/>
                <a:cs typeface="Courier New" pitchFamily="49" charset="0"/>
              </a:rPr>
              <a:t>000</a:t>
            </a:r>
            <a:r>
              <a:rPr lang="en-US" sz="1200" dirty="0" smtClean="0">
                <a:latin typeface="Courier New" pitchFamily="49" charset="0"/>
                <a:cs typeface="Courier New" pitchFamily="49" charset="0"/>
              </a:rPr>
              <a:t>000001</a:t>
            </a:r>
          </a:p>
        </p:txBody>
      </p:sp>
      <p:sp>
        <p:nvSpPr>
          <p:cNvPr id="20" name="19 - Ορθογώνιο"/>
          <p:cNvSpPr>
            <a:spLocks noChangeAspect="1"/>
          </p:cNvSpPr>
          <p:nvPr/>
        </p:nvSpPr>
        <p:spPr bwMode="auto">
          <a:xfrm>
            <a:off x="6477000" y="327278"/>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solidFill>
                  <a:srgbClr val="FF0000"/>
                </a:solidFill>
                <a:latin typeface="Courier New" pitchFamily="49" charset="0"/>
                <a:cs typeface="Courier New" pitchFamily="49" charset="0"/>
              </a:rPr>
              <a:t>00</a:t>
            </a:r>
            <a:r>
              <a:rPr lang="en-US" sz="1200" dirty="0" smtClean="0">
                <a:solidFill>
                  <a:srgbClr val="FF0000"/>
                </a:solidFill>
                <a:latin typeface="Courier New" pitchFamily="49" charset="0"/>
                <a:cs typeface="Courier New" pitchFamily="49" charset="0"/>
              </a:rPr>
              <a:t>0</a:t>
            </a:r>
            <a:r>
              <a:rPr lang="el-GR" sz="1200" dirty="0" smtClean="0">
                <a:latin typeface="Courier New" pitchFamily="49" charset="0"/>
                <a:cs typeface="Courier New" pitchFamily="49" charset="0"/>
              </a:rPr>
              <a:t>00</a:t>
            </a:r>
            <a:r>
              <a:rPr lang="en-US" sz="1200" dirty="0" smtClean="0">
                <a:latin typeface="Courier New" pitchFamily="49" charset="0"/>
                <a:cs typeface="Courier New" pitchFamily="49" charset="0"/>
              </a:rPr>
              <a:t>1</a:t>
            </a:r>
            <a:r>
              <a:rPr lang="el-GR" sz="1200" dirty="0" smtClean="0">
                <a:latin typeface="Courier New" pitchFamily="49" charset="0"/>
                <a:cs typeface="Courier New" pitchFamily="49" charset="0"/>
              </a:rPr>
              <a:t>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2" name="21 - Ορθογώνιο"/>
          <p:cNvSpPr>
            <a:spLocks noChangeAspect="1"/>
          </p:cNvSpPr>
          <p:nvPr/>
        </p:nvSpPr>
        <p:spPr bwMode="auto">
          <a:xfrm>
            <a:off x="6477000" y="502157"/>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FF0000"/>
                </a:solidFill>
                <a:latin typeface="Courier New" pitchFamily="49" charset="0"/>
                <a:cs typeface="Courier New" pitchFamily="49" charset="0"/>
              </a:rPr>
              <a:t>0</a:t>
            </a:r>
            <a:r>
              <a:rPr lang="el-GR" sz="1200" dirty="0" smtClean="0">
                <a:solidFill>
                  <a:srgbClr val="FF0000"/>
                </a:solidFill>
                <a:latin typeface="Courier New" pitchFamily="49" charset="0"/>
                <a:cs typeface="Courier New" pitchFamily="49" charset="0"/>
              </a:rPr>
              <a:t>00</a:t>
            </a:r>
            <a:r>
              <a:rPr lang="el-GR" sz="1200" dirty="0" smtClean="0">
                <a:latin typeface="Courier New" pitchFamily="49" charset="0"/>
                <a:cs typeface="Courier New" pitchFamily="49" charset="0"/>
              </a:rPr>
              <a:t>11000</a:t>
            </a:r>
            <a:r>
              <a:rPr lang="en-US" sz="1200" dirty="0" smtClean="0">
                <a:latin typeface="Courier New" pitchFamily="49" charset="0"/>
                <a:cs typeface="Courier New" pitchFamily="49" charset="0"/>
              </a:rPr>
              <a:t>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6" name="25 - Ορθογώνιο"/>
          <p:cNvSpPr>
            <a:spLocks noChangeAspect="1"/>
          </p:cNvSpPr>
          <p:nvPr/>
        </p:nvSpPr>
        <p:spPr bwMode="auto">
          <a:xfrm>
            <a:off x="6477000" y="6770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8" name="27 - Ορθογώνιο"/>
          <p:cNvSpPr>
            <a:spLocks noChangeAspect="1"/>
          </p:cNvSpPr>
          <p:nvPr/>
        </p:nvSpPr>
        <p:spPr bwMode="auto">
          <a:xfrm>
            <a:off x="6477000" y="851915"/>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3" name="32 - Ορθογώνιο"/>
          <p:cNvSpPr>
            <a:spLocks noChangeAspect="1"/>
          </p:cNvSpPr>
          <p:nvPr/>
        </p:nvSpPr>
        <p:spPr bwMode="auto">
          <a:xfrm>
            <a:off x="6491980" y="11021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solidFill>
                  <a:srgbClr val="FF0000"/>
                </a:solidFill>
                <a:latin typeface="Courier New" pitchFamily="49" charset="0"/>
                <a:cs typeface="Courier New" pitchFamily="49" charset="0"/>
              </a:rPr>
              <a:t>001</a:t>
            </a:r>
            <a:r>
              <a:rPr lang="el-GR" sz="1200" dirty="0" smtClean="0">
                <a:latin typeface="Courier New" pitchFamily="49" charset="0"/>
                <a:cs typeface="Courier New" pitchFamily="49" charset="0"/>
              </a:rPr>
              <a:t>000111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5" name="34 - Ορθογώνιο"/>
          <p:cNvSpPr>
            <a:spLocks noChangeAspect="1"/>
          </p:cNvSpPr>
          <p:nvPr/>
        </p:nvSpPr>
        <p:spPr bwMode="auto">
          <a:xfrm>
            <a:off x="6491980" y="1277014"/>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solidFill>
                  <a:srgbClr val="FF0000"/>
                </a:solidFill>
                <a:latin typeface="Courier New" pitchFamily="49" charset="0"/>
                <a:cs typeface="Courier New" pitchFamily="49" charset="0"/>
              </a:rPr>
              <a:t>00</a:t>
            </a:r>
            <a:r>
              <a:rPr lang="en-US" sz="1200" dirty="0" smtClean="0">
                <a:solidFill>
                  <a:srgbClr val="FF0000"/>
                </a:solidFill>
                <a:latin typeface="Courier New" pitchFamily="49" charset="0"/>
                <a:cs typeface="Courier New" pitchFamily="49" charset="0"/>
              </a:rPr>
              <a:t>1</a:t>
            </a:r>
            <a:r>
              <a:rPr lang="el-GR" sz="1200" dirty="0" smtClean="0">
                <a:latin typeface="Courier New" pitchFamily="49" charset="0"/>
                <a:cs typeface="Courier New" pitchFamily="49" charset="0"/>
              </a:rPr>
              <a:t>100111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7" name="36 - Ορθογώνιο"/>
          <p:cNvSpPr>
            <a:spLocks noChangeAspect="1"/>
          </p:cNvSpPr>
          <p:nvPr/>
        </p:nvSpPr>
        <p:spPr bwMode="auto">
          <a:xfrm>
            <a:off x="6491980" y="1451893"/>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solidFill>
                  <a:srgbClr val="FF0000"/>
                </a:solidFill>
                <a:latin typeface="Courier New" pitchFamily="49" charset="0"/>
                <a:cs typeface="Courier New" pitchFamily="49" charset="0"/>
              </a:rPr>
              <a:t>00</a:t>
            </a:r>
            <a:r>
              <a:rPr lang="en-US" sz="1200" dirty="0" smtClean="0">
                <a:solidFill>
                  <a:srgbClr val="FF0000"/>
                </a:solidFill>
                <a:latin typeface="Courier New" pitchFamily="49" charset="0"/>
                <a:cs typeface="Courier New" pitchFamily="49" charset="0"/>
              </a:rPr>
              <a:t>1</a:t>
            </a:r>
            <a:r>
              <a:rPr lang="el-GR" sz="1200" dirty="0" smtClean="0">
                <a:latin typeface="Courier New" pitchFamily="49" charset="0"/>
                <a:cs typeface="Courier New" pitchFamily="49" charset="0"/>
              </a:rPr>
              <a:t>101011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9" name="38 - Ορθογώνιο"/>
          <p:cNvSpPr>
            <a:spLocks noChangeAspect="1"/>
          </p:cNvSpPr>
          <p:nvPr/>
        </p:nvSpPr>
        <p:spPr bwMode="auto">
          <a:xfrm>
            <a:off x="6491980" y="162677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FF0000"/>
                </a:solidFill>
                <a:effectLst/>
                <a:latin typeface="Courier New" pitchFamily="49" charset="0"/>
                <a:cs typeface="Courier New" pitchFamily="49" charset="0"/>
              </a:rPr>
              <a:t>001</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111101</a:t>
            </a:r>
          </a:p>
        </p:txBody>
      </p:sp>
      <p:sp>
        <p:nvSpPr>
          <p:cNvPr id="41" name="40 - Ορθογώνιο"/>
          <p:cNvSpPr>
            <a:spLocks noChangeAspect="1"/>
          </p:cNvSpPr>
          <p:nvPr/>
        </p:nvSpPr>
        <p:spPr bwMode="auto">
          <a:xfrm>
            <a:off x="6491980" y="1801651"/>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6" name="45 - Ορθογώνιο"/>
          <p:cNvSpPr>
            <a:spLocks noChangeAspect="1"/>
          </p:cNvSpPr>
          <p:nvPr/>
        </p:nvSpPr>
        <p:spPr bwMode="auto">
          <a:xfrm>
            <a:off x="6491980" y="2057394"/>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solidFill>
                  <a:srgbClr val="FF0000"/>
                </a:solidFill>
                <a:latin typeface="Courier New" pitchFamily="49" charset="0"/>
                <a:cs typeface="Courier New" pitchFamily="49" charset="0"/>
              </a:rPr>
              <a:t>01</a:t>
            </a:r>
            <a:r>
              <a:rPr lang="el-GR" sz="1200" dirty="0" smtClean="0">
                <a:latin typeface="Courier New" pitchFamily="49" charset="0"/>
                <a:cs typeface="Courier New" pitchFamily="49" charset="0"/>
              </a:rPr>
              <a:t>000</a:t>
            </a: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a:t>
            </a:r>
            <a:r>
              <a:rPr lang="el-GR" sz="1200" dirty="0" smtClean="0">
                <a:latin typeface="Courier New" pitchFamily="49" charset="0"/>
                <a:cs typeface="Courier New" pitchFamily="49" charset="0"/>
              </a:rPr>
              <a:t>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8" name="47 - Ορθογώνιο"/>
          <p:cNvSpPr>
            <a:spLocks noChangeAspect="1"/>
          </p:cNvSpPr>
          <p:nvPr/>
        </p:nvSpPr>
        <p:spPr bwMode="auto">
          <a:xfrm>
            <a:off x="6491980" y="223227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solidFill>
                  <a:srgbClr val="FF0000"/>
                </a:solidFill>
                <a:latin typeface="Courier New" pitchFamily="49" charset="0"/>
                <a:cs typeface="Courier New" pitchFamily="49" charset="0"/>
              </a:rPr>
              <a:t>01</a:t>
            </a:r>
            <a:r>
              <a:rPr lang="el-GR" sz="1200" dirty="0" smtClean="0">
                <a:latin typeface="Courier New" pitchFamily="49" charset="0"/>
                <a:cs typeface="Courier New" pitchFamily="49" charset="0"/>
              </a:rPr>
              <a:t>0111101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0" name="49 - Ορθογώνιο"/>
          <p:cNvSpPr>
            <a:spLocks noChangeAspect="1"/>
          </p:cNvSpPr>
          <p:nvPr/>
        </p:nvSpPr>
        <p:spPr bwMode="auto">
          <a:xfrm>
            <a:off x="6491980" y="2407151"/>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solidFill>
                  <a:srgbClr val="FF0000"/>
                </a:solidFill>
                <a:latin typeface="Courier New" pitchFamily="49" charset="0"/>
                <a:cs typeface="Courier New" pitchFamily="49" charset="0"/>
              </a:rPr>
              <a:t>01</a:t>
            </a:r>
            <a:r>
              <a:rPr lang="el-GR" sz="1200" dirty="0" smtClean="0">
                <a:latin typeface="Courier New" pitchFamily="49" charset="0"/>
                <a:cs typeface="Courier New" pitchFamily="49" charset="0"/>
              </a:rPr>
              <a:t>0111111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2" name="51 - Ορθογώνιο"/>
          <p:cNvSpPr>
            <a:spLocks noChangeAspect="1"/>
          </p:cNvSpPr>
          <p:nvPr/>
        </p:nvSpPr>
        <p:spPr bwMode="auto">
          <a:xfrm>
            <a:off x="6491980" y="258203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solidFill>
                  <a:srgbClr val="FF0000"/>
                </a:solidFill>
                <a:latin typeface="Courier New" pitchFamily="49" charset="0"/>
                <a:cs typeface="Courier New" pitchFamily="49" charset="0"/>
              </a:rPr>
              <a:t>01</a:t>
            </a:r>
            <a:r>
              <a:rPr lang="el-GR" sz="1200" dirty="0" smtClean="0">
                <a:latin typeface="Courier New" pitchFamily="49" charset="0"/>
                <a:cs typeface="Courier New" pitchFamily="49" charset="0"/>
              </a:rPr>
              <a:t>1111011</a:t>
            </a:r>
          </a:p>
        </p:txBody>
      </p:sp>
      <p:sp>
        <p:nvSpPr>
          <p:cNvPr id="54" name="53 - Ορθογώνιο"/>
          <p:cNvSpPr>
            <a:spLocks noChangeAspect="1"/>
          </p:cNvSpPr>
          <p:nvPr/>
        </p:nvSpPr>
        <p:spPr bwMode="auto">
          <a:xfrm>
            <a:off x="6491980" y="2756909"/>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9" name="58 - Ορθογώνιο"/>
          <p:cNvSpPr>
            <a:spLocks noChangeAspect="1"/>
          </p:cNvSpPr>
          <p:nvPr/>
        </p:nvSpPr>
        <p:spPr bwMode="auto">
          <a:xfrm>
            <a:off x="6491980" y="30071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solidFill>
                  <a:srgbClr val="FF0000"/>
                </a:solidFill>
                <a:latin typeface="Courier New" pitchFamily="49" charset="0"/>
                <a:cs typeface="Courier New" pitchFamily="49" charset="0"/>
              </a:rPr>
              <a:t>100</a:t>
            </a:r>
            <a:r>
              <a:rPr lang="el-GR" sz="1200" dirty="0" smtClean="0">
                <a:latin typeface="Courier New" pitchFamily="49" charset="0"/>
                <a:cs typeface="Courier New" pitchFamily="49" charset="0"/>
              </a:rPr>
              <a:t>011100</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1" name="60 - Ορθογώνιο"/>
          <p:cNvSpPr>
            <a:spLocks noChangeAspect="1"/>
          </p:cNvSpPr>
          <p:nvPr/>
        </p:nvSpPr>
        <p:spPr bwMode="auto">
          <a:xfrm>
            <a:off x="6491980" y="3182014"/>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3" name="62 - Ορθογώνιο"/>
          <p:cNvSpPr>
            <a:spLocks noChangeAspect="1"/>
          </p:cNvSpPr>
          <p:nvPr/>
        </p:nvSpPr>
        <p:spPr bwMode="auto">
          <a:xfrm>
            <a:off x="6491980" y="3356893"/>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5" name="64 - Ορθογώνιο"/>
          <p:cNvSpPr>
            <a:spLocks noChangeAspect="1"/>
          </p:cNvSpPr>
          <p:nvPr/>
        </p:nvSpPr>
        <p:spPr bwMode="auto">
          <a:xfrm>
            <a:off x="6491980" y="353177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7" name="66 - Ορθογώνιο"/>
          <p:cNvSpPr>
            <a:spLocks noChangeAspect="1"/>
          </p:cNvSpPr>
          <p:nvPr/>
        </p:nvSpPr>
        <p:spPr bwMode="auto">
          <a:xfrm>
            <a:off x="6491980" y="3706651"/>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2" name="71 - Ορθογώνιο"/>
          <p:cNvSpPr>
            <a:spLocks noChangeAspect="1"/>
          </p:cNvSpPr>
          <p:nvPr/>
        </p:nvSpPr>
        <p:spPr bwMode="auto">
          <a:xfrm>
            <a:off x="6506961" y="3962394"/>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solidFill>
                  <a:srgbClr val="FF0000"/>
                </a:solidFill>
                <a:latin typeface="Courier New" pitchFamily="49" charset="0"/>
                <a:cs typeface="Courier New" pitchFamily="49" charset="0"/>
              </a:rPr>
              <a:t>101</a:t>
            </a:r>
            <a:r>
              <a:rPr lang="el-GR" sz="1200" dirty="0" smtClean="0">
                <a:latin typeface="Courier New" pitchFamily="49" charset="0"/>
                <a:cs typeface="Courier New" pitchFamily="49" charset="0"/>
              </a:rPr>
              <a:t>001011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4" name="73 - Ορθογώνιο"/>
          <p:cNvSpPr>
            <a:spLocks noChangeAspect="1"/>
          </p:cNvSpPr>
          <p:nvPr/>
        </p:nvSpPr>
        <p:spPr bwMode="auto">
          <a:xfrm>
            <a:off x="6506961" y="413727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solidFill>
                  <a:srgbClr val="FF0000"/>
                </a:solidFill>
                <a:latin typeface="Courier New" pitchFamily="49" charset="0"/>
                <a:cs typeface="Courier New" pitchFamily="49" charset="0"/>
              </a:rPr>
              <a:t>101</a:t>
            </a:r>
            <a:r>
              <a:rPr lang="el-GR" sz="1200" dirty="0" smtClean="0">
                <a:latin typeface="Courier New" pitchFamily="49" charset="0"/>
                <a:cs typeface="Courier New" pitchFamily="49" charset="0"/>
              </a:rPr>
              <a:t>010100</a:t>
            </a:r>
          </a:p>
        </p:txBody>
      </p:sp>
      <p:sp>
        <p:nvSpPr>
          <p:cNvPr id="76" name="75 - Ορθογώνιο"/>
          <p:cNvSpPr>
            <a:spLocks noChangeAspect="1"/>
          </p:cNvSpPr>
          <p:nvPr/>
        </p:nvSpPr>
        <p:spPr bwMode="auto">
          <a:xfrm>
            <a:off x="6506961" y="4312151"/>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solidFill>
                  <a:srgbClr val="FF0000"/>
                </a:solidFill>
                <a:latin typeface="Courier New" pitchFamily="49" charset="0"/>
                <a:cs typeface="Courier New" pitchFamily="49" charset="0"/>
              </a:rPr>
              <a:t>101</a:t>
            </a:r>
            <a:r>
              <a:rPr lang="el-GR" sz="1200" dirty="0" smtClean="0">
                <a:latin typeface="Courier New" pitchFamily="49" charset="0"/>
                <a:cs typeface="Courier New" pitchFamily="49" charset="0"/>
              </a:rPr>
              <a:t>010110</a:t>
            </a:r>
          </a:p>
        </p:txBody>
      </p:sp>
      <p:sp>
        <p:nvSpPr>
          <p:cNvPr id="78" name="77 - Ορθογώνιο"/>
          <p:cNvSpPr>
            <a:spLocks noChangeAspect="1"/>
          </p:cNvSpPr>
          <p:nvPr/>
        </p:nvSpPr>
        <p:spPr bwMode="auto">
          <a:xfrm>
            <a:off x="6506961" y="448703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solidFill>
                  <a:srgbClr val="FF0000"/>
                </a:solidFill>
                <a:latin typeface="Courier New" pitchFamily="49" charset="0"/>
                <a:cs typeface="Courier New" pitchFamily="49" charset="0"/>
              </a:rPr>
              <a:t>101</a:t>
            </a:r>
            <a:r>
              <a:rPr lang="el-GR" sz="1200" dirty="0" smtClean="0">
                <a:latin typeface="Courier New" pitchFamily="49" charset="0"/>
                <a:cs typeface="Courier New" pitchFamily="49" charset="0"/>
              </a:rPr>
              <a:t>110010</a:t>
            </a:r>
          </a:p>
        </p:txBody>
      </p:sp>
      <p:sp>
        <p:nvSpPr>
          <p:cNvPr id="80" name="79 - Ορθογώνιο"/>
          <p:cNvSpPr>
            <a:spLocks noChangeAspect="1"/>
          </p:cNvSpPr>
          <p:nvPr/>
        </p:nvSpPr>
        <p:spPr bwMode="auto">
          <a:xfrm>
            <a:off x="6506961" y="4661909"/>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solidFill>
                  <a:srgbClr val="FF0000"/>
                </a:solidFill>
                <a:latin typeface="Courier New" pitchFamily="49" charset="0"/>
                <a:cs typeface="Courier New" pitchFamily="49" charset="0"/>
              </a:rPr>
              <a:t>101</a:t>
            </a:r>
            <a:r>
              <a:rPr lang="el-GR" sz="1200" dirty="0" smtClean="0">
                <a:latin typeface="Courier New" pitchFamily="49" charset="0"/>
                <a:cs typeface="Courier New" pitchFamily="49" charset="0"/>
              </a:rPr>
              <a:t>111100</a:t>
            </a:r>
          </a:p>
        </p:txBody>
      </p:sp>
      <p:sp>
        <p:nvSpPr>
          <p:cNvPr id="86" name="85 - Ορθογώνιο"/>
          <p:cNvSpPr>
            <a:spLocks noChangeAspect="1"/>
          </p:cNvSpPr>
          <p:nvPr/>
        </p:nvSpPr>
        <p:spPr bwMode="auto">
          <a:xfrm>
            <a:off x="6506961" y="49121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solidFill>
                  <a:srgbClr val="FF0000"/>
                </a:solidFill>
                <a:latin typeface="Courier New" pitchFamily="49" charset="0"/>
                <a:cs typeface="Courier New" pitchFamily="49" charset="0"/>
              </a:rPr>
              <a:t>110</a:t>
            </a:r>
            <a:r>
              <a:rPr lang="el-GR" sz="1200" dirty="0" smtClean="0">
                <a:latin typeface="Courier New" pitchFamily="49" charset="0"/>
                <a:cs typeface="Courier New" pitchFamily="49" charset="0"/>
              </a:rPr>
              <a:t>00</a:t>
            </a: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001</a:t>
            </a:r>
          </a:p>
        </p:txBody>
      </p:sp>
      <p:sp>
        <p:nvSpPr>
          <p:cNvPr id="88" name="87 - Ορθογώνιο"/>
          <p:cNvSpPr>
            <a:spLocks noChangeAspect="1"/>
          </p:cNvSpPr>
          <p:nvPr/>
        </p:nvSpPr>
        <p:spPr bwMode="auto">
          <a:xfrm>
            <a:off x="6506961" y="5087014"/>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solidFill>
                  <a:srgbClr val="FF0000"/>
                </a:solidFill>
                <a:latin typeface="Courier New" pitchFamily="49" charset="0"/>
                <a:cs typeface="Courier New" pitchFamily="49" charset="0"/>
              </a:rPr>
              <a:t>110</a:t>
            </a:r>
            <a:r>
              <a:rPr lang="el-GR" sz="1200" dirty="0" smtClean="0">
                <a:latin typeface="Courier New" pitchFamily="49" charset="0"/>
                <a:cs typeface="Courier New" pitchFamily="49" charset="0"/>
              </a:rPr>
              <a:t>10000</a:t>
            </a:r>
            <a:r>
              <a:rPr lang="en-US" sz="1200" dirty="0" smtClean="0">
                <a:latin typeface="Courier New" pitchFamily="49" charset="0"/>
                <a:cs typeface="Courier New" pitchFamily="49" charset="0"/>
              </a:rPr>
              <a:t>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0" name="89 - Ορθογώνιο"/>
          <p:cNvSpPr>
            <a:spLocks noChangeAspect="1"/>
          </p:cNvSpPr>
          <p:nvPr/>
        </p:nvSpPr>
        <p:spPr bwMode="auto">
          <a:xfrm>
            <a:off x="6506961" y="5261893"/>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2" name="91 - Ορθογώνιο"/>
          <p:cNvSpPr>
            <a:spLocks noChangeAspect="1"/>
          </p:cNvSpPr>
          <p:nvPr/>
        </p:nvSpPr>
        <p:spPr bwMode="auto">
          <a:xfrm>
            <a:off x="6506961" y="543677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4" name="93 - Ορθογώνιο"/>
          <p:cNvSpPr>
            <a:spLocks noChangeAspect="1"/>
          </p:cNvSpPr>
          <p:nvPr/>
        </p:nvSpPr>
        <p:spPr bwMode="auto">
          <a:xfrm>
            <a:off x="6506961" y="5611651"/>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1" name="100 - Ορθογώνιο"/>
          <p:cNvSpPr>
            <a:spLocks noChangeAspect="1"/>
          </p:cNvSpPr>
          <p:nvPr/>
        </p:nvSpPr>
        <p:spPr bwMode="auto">
          <a:xfrm>
            <a:off x="6491983" y="59027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solidFill>
                  <a:srgbClr val="FF0000"/>
                </a:solidFill>
                <a:latin typeface="Courier New" pitchFamily="49" charset="0"/>
                <a:cs typeface="Courier New" pitchFamily="49" charset="0"/>
              </a:rPr>
              <a:t>111</a:t>
            </a:r>
            <a:r>
              <a:rPr lang="el-GR" sz="1200" dirty="0" smtClean="0">
                <a:latin typeface="Courier New" pitchFamily="49" charset="0"/>
                <a:cs typeface="Courier New" pitchFamily="49" charset="0"/>
              </a:rPr>
              <a:t>000110</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3" name="102 - Ορθογώνιο"/>
          <p:cNvSpPr>
            <a:spLocks noChangeAspect="1"/>
          </p:cNvSpPr>
          <p:nvPr/>
        </p:nvSpPr>
        <p:spPr bwMode="auto">
          <a:xfrm>
            <a:off x="6491983" y="6077614"/>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solidFill>
                  <a:srgbClr val="FF0000"/>
                </a:solidFill>
                <a:latin typeface="Courier New" pitchFamily="49" charset="0"/>
                <a:cs typeface="Courier New" pitchFamily="49" charset="0"/>
              </a:rPr>
              <a:t>111</a:t>
            </a:r>
            <a:r>
              <a:rPr lang="el-GR" sz="1200" dirty="0" smtClean="0">
                <a:latin typeface="Courier New" pitchFamily="49" charset="0"/>
                <a:cs typeface="Courier New" pitchFamily="49" charset="0"/>
              </a:rPr>
              <a:t>011110</a:t>
            </a:r>
          </a:p>
        </p:txBody>
      </p:sp>
      <p:sp>
        <p:nvSpPr>
          <p:cNvPr id="105" name="104 - Ορθογώνιο"/>
          <p:cNvSpPr>
            <a:spLocks noChangeAspect="1"/>
          </p:cNvSpPr>
          <p:nvPr/>
        </p:nvSpPr>
        <p:spPr bwMode="auto">
          <a:xfrm>
            <a:off x="6491983" y="6252493"/>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solidFill>
                  <a:srgbClr val="FF0000"/>
                </a:solidFill>
                <a:latin typeface="Courier New" pitchFamily="49" charset="0"/>
                <a:cs typeface="Courier New" pitchFamily="49" charset="0"/>
              </a:rPr>
              <a:t>111</a:t>
            </a:r>
            <a:r>
              <a:rPr lang="el-GR" sz="1200" dirty="0" smtClean="0">
                <a:latin typeface="Courier New" pitchFamily="49" charset="0"/>
                <a:cs typeface="Courier New" pitchFamily="49" charset="0"/>
              </a:rPr>
              <a:t>011111</a:t>
            </a:r>
          </a:p>
        </p:txBody>
      </p:sp>
      <p:sp>
        <p:nvSpPr>
          <p:cNvPr id="107" name="106 - Ορθογώνιο"/>
          <p:cNvSpPr>
            <a:spLocks noChangeAspect="1"/>
          </p:cNvSpPr>
          <p:nvPr/>
        </p:nvSpPr>
        <p:spPr bwMode="auto">
          <a:xfrm>
            <a:off x="6491983" y="642737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solidFill>
                  <a:srgbClr val="FF0000"/>
                </a:solidFill>
                <a:latin typeface="Courier New" pitchFamily="49" charset="0"/>
                <a:cs typeface="Courier New" pitchFamily="49" charset="0"/>
              </a:rPr>
              <a:t>111</a:t>
            </a:r>
            <a:r>
              <a:rPr lang="el-GR" sz="1200" dirty="0" smtClean="0">
                <a:latin typeface="Courier New" pitchFamily="49" charset="0"/>
                <a:cs typeface="Courier New" pitchFamily="49" charset="0"/>
              </a:rPr>
              <a:t>100010</a:t>
            </a:r>
          </a:p>
        </p:txBody>
      </p:sp>
      <p:sp>
        <p:nvSpPr>
          <p:cNvPr id="109" name="108 - Ορθογώνιο"/>
          <p:cNvSpPr>
            <a:spLocks noChangeAspect="1"/>
          </p:cNvSpPr>
          <p:nvPr/>
        </p:nvSpPr>
        <p:spPr bwMode="auto">
          <a:xfrm>
            <a:off x="6491983" y="6602251"/>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FF0000"/>
                </a:solidFill>
                <a:effectLst/>
                <a:latin typeface="Courier New" pitchFamily="49" charset="0"/>
                <a:cs typeface="Courier New" pitchFamily="49" charset="0"/>
              </a:rPr>
              <a:t>111</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110110</a:t>
            </a:r>
          </a:p>
        </p:txBody>
      </p:sp>
      <p:sp>
        <p:nvSpPr>
          <p:cNvPr id="110" name="109 - Ορθογώνιο"/>
          <p:cNvSpPr>
            <a:spLocks noChangeAspect="1"/>
          </p:cNvSpPr>
          <p:nvPr/>
        </p:nvSpPr>
        <p:spPr bwMode="auto">
          <a:xfrm>
            <a:off x="7441060" y="66022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111" name="110 - Ευθύγραμμο βέλος σύνδεσης"/>
          <p:cNvCxnSpPr>
            <a:stCxn id="102" idx="3"/>
          </p:cNvCxnSpPr>
          <p:nvPr/>
        </p:nvCxnSpPr>
        <p:spPr bwMode="auto">
          <a:xfrm>
            <a:off x="7575717" y="599250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2" name="111 - Ευθύγραμμο βέλος σύνδεσης"/>
          <p:cNvCxnSpPr/>
          <p:nvPr/>
        </p:nvCxnSpPr>
        <p:spPr bwMode="auto">
          <a:xfrm>
            <a:off x="7570196" y="616272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3" name="112 - Ευθύγραμμο βέλος σύνδεσης"/>
          <p:cNvCxnSpPr/>
          <p:nvPr/>
        </p:nvCxnSpPr>
        <p:spPr bwMode="auto">
          <a:xfrm>
            <a:off x="7575717" y="633760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5" name="124 - Ορθογώνιο"/>
          <p:cNvSpPr>
            <a:spLocks noChangeAspect="1"/>
          </p:cNvSpPr>
          <p:nvPr/>
        </p:nvSpPr>
        <p:spPr bwMode="auto">
          <a:xfrm>
            <a:off x="4218884" y="289560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7" name="126 - Ορθογώνιο"/>
          <p:cNvSpPr>
            <a:spLocks noChangeAspect="1"/>
          </p:cNvSpPr>
          <p:nvPr/>
        </p:nvSpPr>
        <p:spPr bwMode="auto">
          <a:xfrm>
            <a:off x="4218884" y="3080765"/>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9" name="128 - Ορθογώνιο"/>
          <p:cNvSpPr>
            <a:spLocks noChangeAspect="1"/>
          </p:cNvSpPr>
          <p:nvPr/>
        </p:nvSpPr>
        <p:spPr bwMode="auto">
          <a:xfrm>
            <a:off x="4218884" y="3265931"/>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136" name="135 - Γωνιακή σύνδεση"/>
          <p:cNvCxnSpPr>
            <a:stCxn id="9" idx="3"/>
            <a:endCxn id="18" idx="1"/>
          </p:cNvCxnSpPr>
          <p:nvPr/>
        </p:nvCxnSpPr>
        <p:spPr bwMode="auto">
          <a:xfrm flipV="1">
            <a:off x="4361464" y="242172"/>
            <a:ext cx="2115536" cy="1834080"/>
          </a:xfrm>
          <a:prstGeom prst="bentConnector3">
            <a:avLst>
              <a:gd name="adj1" fmla="val 43466"/>
            </a:avLst>
          </a:prstGeom>
          <a:solidFill>
            <a:schemeClr val="accent1"/>
          </a:solidFill>
          <a:ln w="9525" cap="flat" cmpd="sng" algn="ctr">
            <a:solidFill>
              <a:schemeClr val="tx1"/>
            </a:solidFill>
            <a:prstDash val="solid"/>
            <a:round/>
            <a:headEnd type="none" w="med" len="med"/>
            <a:tailEnd type="arrow"/>
          </a:ln>
          <a:effectLst/>
        </p:spPr>
      </p:cxnSp>
      <p:cxnSp>
        <p:nvCxnSpPr>
          <p:cNvPr id="137" name="136 - Γωνιακή σύνδεση"/>
          <p:cNvCxnSpPr>
            <a:stCxn id="11" idx="3"/>
            <a:endCxn id="18" idx="1"/>
          </p:cNvCxnSpPr>
          <p:nvPr/>
        </p:nvCxnSpPr>
        <p:spPr bwMode="auto">
          <a:xfrm flipV="1">
            <a:off x="4361464" y="242172"/>
            <a:ext cx="2115536" cy="2019245"/>
          </a:xfrm>
          <a:prstGeom prst="bentConnector3">
            <a:avLst>
              <a:gd name="adj1" fmla="val 47990"/>
            </a:avLst>
          </a:prstGeom>
          <a:solidFill>
            <a:schemeClr val="accent1"/>
          </a:solidFill>
          <a:ln w="9525" cap="flat" cmpd="sng" algn="ctr">
            <a:solidFill>
              <a:schemeClr val="tx1"/>
            </a:solidFill>
            <a:prstDash val="solid"/>
            <a:round/>
            <a:headEnd type="none" w="med" len="med"/>
            <a:tailEnd type="arrow"/>
          </a:ln>
          <a:effectLst/>
        </p:spPr>
      </p:cxnSp>
      <p:cxnSp>
        <p:nvCxnSpPr>
          <p:cNvPr id="138" name="137 - Γωνιακή σύνδεση"/>
          <p:cNvCxnSpPr>
            <a:stCxn id="13" idx="3"/>
            <a:endCxn id="33" idx="1"/>
          </p:cNvCxnSpPr>
          <p:nvPr/>
        </p:nvCxnSpPr>
        <p:spPr bwMode="auto">
          <a:xfrm flipV="1">
            <a:off x="4361464" y="1191908"/>
            <a:ext cx="2130516" cy="1254675"/>
          </a:xfrm>
          <a:prstGeom prst="bentConnector3">
            <a:avLst>
              <a:gd name="adj1" fmla="val 53993"/>
            </a:avLst>
          </a:prstGeom>
          <a:solidFill>
            <a:schemeClr val="accent1"/>
          </a:solidFill>
          <a:ln w="9525" cap="flat" cmpd="sng" algn="ctr">
            <a:solidFill>
              <a:schemeClr val="tx1"/>
            </a:solidFill>
            <a:prstDash val="solid"/>
            <a:round/>
            <a:headEnd type="none" w="med" len="med"/>
            <a:tailEnd type="arrow"/>
          </a:ln>
          <a:effectLst/>
        </p:spPr>
      </p:cxnSp>
      <p:cxnSp>
        <p:nvCxnSpPr>
          <p:cNvPr id="139" name="138 - Γωνιακή σύνδεση"/>
          <p:cNvCxnSpPr>
            <a:stCxn id="15" idx="3"/>
            <a:endCxn id="33" idx="1"/>
          </p:cNvCxnSpPr>
          <p:nvPr/>
        </p:nvCxnSpPr>
        <p:spPr bwMode="auto">
          <a:xfrm flipV="1">
            <a:off x="4361464" y="1191908"/>
            <a:ext cx="2130516" cy="1439841"/>
          </a:xfrm>
          <a:prstGeom prst="bentConnector3">
            <a:avLst>
              <a:gd name="adj1" fmla="val 57485"/>
            </a:avLst>
          </a:prstGeom>
          <a:solidFill>
            <a:schemeClr val="accent1"/>
          </a:solidFill>
          <a:ln w="9525" cap="flat" cmpd="sng" algn="ctr">
            <a:solidFill>
              <a:schemeClr val="tx1"/>
            </a:solidFill>
            <a:prstDash val="solid"/>
            <a:round/>
            <a:headEnd type="none" w="med" len="med"/>
            <a:tailEnd type="arrow"/>
          </a:ln>
          <a:effectLst/>
        </p:spPr>
      </p:cxnSp>
      <p:cxnSp>
        <p:nvCxnSpPr>
          <p:cNvPr id="140" name="139 - Γωνιακή σύνδεση"/>
          <p:cNvCxnSpPr>
            <a:stCxn id="125" idx="3"/>
            <a:endCxn id="46" idx="1"/>
          </p:cNvCxnSpPr>
          <p:nvPr/>
        </p:nvCxnSpPr>
        <p:spPr bwMode="auto">
          <a:xfrm flipV="1">
            <a:off x="4361464" y="2147166"/>
            <a:ext cx="2130516" cy="843486"/>
          </a:xfrm>
          <a:prstGeom prst="bentConnector3">
            <a:avLst>
              <a:gd name="adj1" fmla="val 70462"/>
            </a:avLst>
          </a:prstGeom>
          <a:solidFill>
            <a:schemeClr val="accent1"/>
          </a:solidFill>
          <a:ln w="9525" cap="flat" cmpd="sng" algn="ctr">
            <a:solidFill>
              <a:schemeClr val="tx1"/>
            </a:solidFill>
            <a:prstDash val="solid"/>
            <a:round/>
            <a:headEnd type="none" w="med" len="med"/>
            <a:tailEnd type="arrow"/>
          </a:ln>
          <a:effectLst/>
        </p:spPr>
      </p:cxnSp>
      <p:cxnSp>
        <p:nvCxnSpPr>
          <p:cNvPr id="141" name="140 - Γωνιακή σύνδεση"/>
          <p:cNvCxnSpPr>
            <a:stCxn id="127" idx="3"/>
            <a:endCxn id="46" idx="1"/>
          </p:cNvCxnSpPr>
          <p:nvPr/>
        </p:nvCxnSpPr>
        <p:spPr bwMode="auto">
          <a:xfrm flipV="1">
            <a:off x="4361464" y="2147166"/>
            <a:ext cx="2130516" cy="1028651"/>
          </a:xfrm>
          <a:prstGeom prst="bentConnector3">
            <a:avLst>
              <a:gd name="adj1" fmla="val 73955"/>
            </a:avLst>
          </a:prstGeom>
          <a:solidFill>
            <a:schemeClr val="accent1"/>
          </a:solidFill>
          <a:ln w="9525" cap="flat" cmpd="sng" algn="ctr">
            <a:solidFill>
              <a:schemeClr val="tx1"/>
            </a:solidFill>
            <a:prstDash val="solid"/>
            <a:round/>
            <a:headEnd type="none" w="med" len="med"/>
            <a:tailEnd type="arrow"/>
          </a:ln>
          <a:effectLst/>
        </p:spPr>
      </p:cxnSp>
      <p:cxnSp>
        <p:nvCxnSpPr>
          <p:cNvPr id="142" name="141 - Γωνιακή σύνδεση"/>
          <p:cNvCxnSpPr>
            <a:stCxn id="129" idx="3"/>
            <a:endCxn id="46" idx="1"/>
          </p:cNvCxnSpPr>
          <p:nvPr/>
        </p:nvCxnSpPr>
        <p:spPr bwMode="auto">
          <a:xfrm flipV="1">
            <a:off x="4361464" y="2147166"/>
            <a:ext cx="2130516" cy="1213817"/>
          </a:xfrm>
          <a:prstGeom prst="bentConnector3">
            <a:avLst>
              <a:gd name="adj1" fmla="val 77947"/>
            </a:avLst>
          </a:prstGeom>
          <a:solidFill>
            <a:schemeClr val="accent1"/>
          </a:solidFill>
          <a:ln w="9525" cap="flat" cmpd="sng" algn="ctr">
            <a:solidFill>
              <a:schemeClr val="tx1"/>
            </a:solidFill>
            <a:prstDash val="solid"/>
            <a:round/>
            <a:headEnd type="none" w="med" len="med"/>
            <a:tailEnd type="arrow"/>
          </a:ln>
          <a:effectLst/>
        </p:spPr>
      </p:cxnSp>
      <p:cxnSp>
        <p:nvCxnSpPr>
          <p:cNvPr id="143" name="142 - Ευθύγραμμο βέλος σύνδεσης"/>
          <p:cNvCxnSpPr/>
          <p:nvPr/>
        </p:nvCxnSpPr>
        <p:spPr bwMode="auto">
          <a:xfrm>
            <a:off x="7580728" y="17526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1" name="160 - Γωνιακή σύνδεση"/>
          <p:cNvCxnSpPr>
            <a:stCxn id="17" idx="3"/>
            <a:endCxn id="46" idx="1"/>
          </p:cNvCxnSpPr>
          <p:nvPr/>
        </p:nvCxnSpPr>
        <p:spPr bwMode="auto">
          <a:xfrm flipV="1">
            <a:off x="4361464" y="2147166"/>
            <a:ext cx="2130516" cy="669749"/>
          </a:xfrm>
          <a:prstGeom prst="bentConnector3">
            <a:avLst>
              <a:gd name="adj1" fmla="val 66469"/>
            </a:avLst>
          </a:prstGeom>
          <a:solidFill>
            <a:schemeClr val="accent1"/>
          </a:solidFill>
          <a:ln w="9525" cap="flat" cmpd="sng" algn="ctr">
            <a:solidFill>
              <a:schemeClr val="tx1"/>
            </a:solidFill>
            <a:prstDash val="solid"/>
            <a:round/>
            <a:headEnd type="none" w="med" len="med"/>
            <a:tailEnd type="arrow"/>
          </a:ln>
          <a:effectLst/>
        </p:spPr>
      </p:cxnSp>
      <p:cxnSp>
        <p:nvCxnSpPr>
          <p:cNvPr id="167" name="166 - Ευθύγραμμο βέλος σύνδεσης"/>
          <p:cNvCxnSpPr/>
          <p:nvPr/>
        </p:nvCxnSpPr>
        <p:spPr bwMode="auto">
          <a:xfrm>
            <a:off x="7580728" y="65532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8" name="167 - Ευθύγραμμο βέλος σύνδεσης"/>
          <p:cNvCxnSpPr/>
          <p:nvPr/>
        </p:nvCxnSpPr>
        <p:spPr bwMode="auto">
          <a:xfrm>
            <a:off x="7580728" y="67056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147" name="146 - Ομάδα"/>
          <p:cNvGrpSpPr/>
          <p:nvPr/>
        </p:nvGrpSpPr>
        <p:grpSpPr>
          <a:xfrm>
            <a:off x="3581400" y="1981200"/>
            <a:ext cx="637484" cy="1474835"/>
            <a:chOff x="3200400" y="2667000"/>
            <a:chExt cx="332684" cy="1474835"/>
          </a:xfrm>
        </p:grpSpPr>
        <p:sp>
          <p:nvSpPr>
            <p:cNvPr id="130" name="129 - Ορθογώνιο"/>
            <p:cNvSpPr>
              <a:spLocks noChangeAspect="1"/>
            </p:cNvSpPr>
            <p:nvPr/>
          </p:nvSpPr>
          <p:spPr bwMode="auto">
            <a:xfrm>
              <a:off x="3200400" y="2667000"/>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a:t>
              </a: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00</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132" name="131 - Ορθογώνιο"/>
            <p:cNvSpPr>
              <a:spLocks noChangeAspect="1"/>
            </p:cNvSpPr>
            <p:nvPr/>
          </p:nvSpPr>
          <p:spPr bwMode="auto">
            <a:xfrm>
              <a:off x="3200400" y="2852165"/>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0001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33" name="132 - Ορθογώνιο"/>
            <p:cNvSpPr>
              <a:spLocks noChangeAspect="1"/>
            </p:cNvSpPr>
            <p:nvPr/>
          </p:nvSpPr>
          <p:spPr bwMode="auto">
            <a:xfrm>
              <a:off x="3200400" y="3037331"/>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0010</a:t>
              </a:r>
            </a:p>
          </p:txBody>
        </p:sp>
        <p:sp>
          <p:nvSpPr>
            <p:cNvPr id="134" name="133 - Ορθογώνιο"/>
            <p:cNvSpPr>
              <a:spLocks noChangeAspect="1"/>
            </p:cNvSpPr>
            <p:nvPr/>
          </p:nvSpPr>
          <p:spPr bwMode="auto">
            <a:xfrm>
              <a:off x="3200400" y="3222497"/>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0011</a:t>
              </a:r>
            </a:p>
          </p:txBody>
        </p:sp>
        <p:sp>
          <p:nvSpPr>
            <p:cNvPr id="135" name="134 - Ορθογώνιο"/>
            <p:cNvSpPr>
              <a:spLocks noChangeAspect="1"/>
            </p:cNvSpPr>
            <p:nvPr/>
          </p:nvSpPr>
          <p:spPr bwMode="auto">
            <a:xfrm>
              <a:off x="3200400" y="3407663"/>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0100</a:t>
              </a:r>
            </a:p>
          </p:txBody>
        </p:sp>
        <p:sp>
          <p:nvSpPr>
            <p:cNvPr id="144" name="143 - Ορθογώνιο"/>
            <p:cNvSpPr>
              <a:spLocks noChangeAspect="1"/>
            </p:cNvSpPr>
            <p:nvPr/>
          </p:nvSpPr>
          <p:spPr bwMode="auto">
            <a:xfrm>
              <a:off x="3200400" y="3581400"/>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0101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5" name="144 - Ορθογώνιο"/>
            <p:cNvSpPr>
              <a:spLocks noChangeAspect="1"/>
            </p:cNvSpPr>
            <p:nvPr/>
          </p:nvSpPr>
          <p:spPr bwMode="auto">
            <a:xfrm>
              <a:off x="3200400" y="3766565"/>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0110</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6" name="145 - Ορθογώνιο"/>
            <p:cNvSpPr>
              <a:spLocks noChangeAspect="1"/>
            </p:cNvSpPr>
            <p:nvPr/>
          </p:nvSpPr>
          <p:spPr bwMode="auto">
            <a:xfrm>
              <a:off x="3200400" y="3951731"/>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grpSp>
      <p:sp>
        <p:nvSpPr>
          <p:cNvPr id="148" name="147 - Ορθογώνιο"/>
          <p:cNvSpPr>
            <a:spLocks noChangeAspect="1"/>
          </p:cNvSpPr>
          <p:nvPr/>
        </p:nvSpPr>
        <p:spPr bwMode="auto">
          <a:xfrm>
            <a:off x="4218884" y="3456035"/>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9" name="148 - Ορθογώνιο"/>
          <p:cNvSpPr>
            <a:spLocks noChangeAspect="1"/>
          </p:cNvSpPr>
          <p:nvPr/>
        </p:nvSpPr>
        <p:spPr bwMode="auto">
          <a:xfrm>
            <a:off x="4218884" y="364120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0" name="149 - Ορθογώνιο"/>
          <p:cNvSpPr>
            <a:spLocks noChangeAspect="1"/>
          </p:cNvSpPr>
          <p:nvPr/>
        </p:nvSpPr>
        <p:spPr bwMode="auto">
          <a:xfrm>
            <a:off x="4218884" y="3826366"/>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1" name="150 - Ορθογώνιο"/>
          <p:cNvSpPr>
            <a:spLocks noChangeAspect="1"/>
          </p:cNvSpPr>
          <p:nvPr/>
        </p:nvSpPr>
        <p:spPr bwMode="auto">
          <a:xfrm>
            <a:off x="4218884" y="4011532"/>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2" name="151 - Ορθογώνιο"/>
          <p:cNvSpPr>
            <a:spLocks noChangeAspect="1"/>
          </p:cNvSpPr>
          <p:nvPr/>
        </p:nvSpPr>
        <p:spPr bwMode="auto">
          <a:xfrm>
            <a:off x="4218884" y="4196698"/>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3" name="152 - Ορθογώνιο"/>
          <p:cNvSpPr>
            <a:spLocks noChangeAspect="1"/>
          </p:cNvSpPr>
          <p:nvPr/>
        </p:nvSpPr>
        <p:spPr bwMode="auto">
          <a:xfrm>
            <a:off x="4218884" y="4370435"/>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4" name="153 - Ορθογώνιο"/>
          <p:cNvSpPr>
            <a:spLocks noChangeAspect="1"/>
          </p:cNvSpPr>
          <p:nvPr/>
        </p:nvSpPr>
        <p:spPr bwMode="auto">
          <a:xfrm>
            <a:off x="4218884" y="455560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5" name="154 - Ορθογώνιο"/>
          <p:cNvSpPr>
            <a:spLocks noChangeAspect="1"/>
          </p:cNvSpPr>
          <p:nvPr/>
        </p:nvSpPr>
        <p:spPr bwMode="auto">
          <a:xfrm>
            <a:off x="4218884" y="4740766"/>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grpSp>
        <p:nvGrpSpPr>
          <p:cNvPr id="156" name="155 - Ομάδα"/>
          <p:cNvGrpSpPr/>
          <p:nvPr/>
        </p:nvGrpSpPr>
        <p:grpSpPr>
          <a:xfrm>
            <a:off x="3581400" y="3456035"/>
            <a:ext cx="637484" cy="1474835"/>
            <a:chOff x="3200400" y="2667000"/>
            <a:chExt cx="332684" cy="1474835"/>
          </a:xfrm>
        </p:grpSpPr>
        <p:sp>
          <p:nvSpPr>
            <p:cNvPr id="157" name="156 - Ορθογώνιο"/>
            <p:cNvSpPr>
              <a:spLocks noChangeAspect="1"/>
            </p:cNvSpPr>
            <p:nvPr/>
          </p:nvSpPr>
          <p:spPr bwMode="auto">
            <a:xfrm>
              <a:off x="3200400" y="2667000"/>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1</a:t>
              </a: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00</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158" name="157 - Ορθογώνιο"/>
            <p:cNvSpPr>
              <a:spLocks noChangeAspect="1"/>
            </p:cNvSpPr>
            <p:nvPr/>
          </p:nvSpPr>
          <p:spPr bwMode="auto">
            <a:xfrm>
              <a:off x="3200400" y="2852165"/>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1001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9" name="158 - Ορθογώνιο"/>
            <p:cNvSpPr>
              <a:spLocks noChangeAspect="1"/>
            </p:cNvSpPr>
            <p:nvPr/>
          </p:nvSpPr>
          <p:spPr bwMode="auto">
            <a:xfrm>
              <a:off x="3200400" y="3037331"/>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1010</a:t>
              </a:r>
            </a:p>
          </p:txBody>
        </p:sp>
        <p:sp>
          <p:nvSpPr>
            <p:cNvPr id="160" name="159 - Ορθογώνιο"/>
            <p:cNvSpPr>
              <a:spLocks noChangeAspect="1"/>
            </p:cNvSpPr>
            <p:nvPr/>
          </p:nvSpPr>
          <p:spPr bwMode="auto">
            <a:xfrm>
              <a:off x="3200400" y="3222497"/>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1011</a:t>
              </a:r>
            </a:p>
          </p:txBody>
        </p:sp>
        <p:sp>
          <p:nvSpPr>
            <p:cNvPr id="162" name="161 - Ορθογώνιο"/>
            <p:cNvSpPr>
              <a:spLocks noChangeAspect="1"/>
            </p:cNvSpPr>
            <p:nvPr/>
          </p:nvSpPr>
          <p:spPr bwMode="auto">
            <a:xfrm>
              <a:off x="3200400" y="3407663"/>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1100</a:t>
              </a:r>
            </a:p>
          </p:txBody>
        </p:sp>
        <p:sp>
          <p:nvSpPr>
            <p:cNvPr id="163" name="162 - Ορθογώνιο"/>
            <p:cNvSpPr>
              <a:spLocks noChangeAspect="1"/>
            </p:cNvSpPr>
            <p:nvPr/>
          </p:nvSpPr>
          <p:spPr bwMode="auto">
            <a:xfrm>
              <a:off x="3200400" y="3581400"/>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64" name="163 - Ορθογώνιο"/>
            <p:cNvSpPr>
              <a:spLocks noChangeAspect="1"/>
            </p:cNvSpPr>
            <p:nvPr/>
          </p:nvSpPr>
          <p:spPr bwMode="auto">
            <a:xfrm>
              <a:off x="3200400" y="3766565"/>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1110</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65" name="164 - Ορθογώνιο"/>
            <p:cNvSpPr>
              <a:spLocks noChangeAspect="1"/>
            </p:cNvSpPr>
            <p:nvPr/>
          </p:nvSpPr>
          <p:spPr bwMode="auto">
            <a:xfrm>
              <a:off x="3200400" y="3951731"/>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grpSp>
      <p:cxnSp>
        <p:nvCxnSpPr>
          <p:cNvPr id="196" name="195 - Γωνιακή σύνδεση"/>
          <p:cNvCxnSpPr>
            <a:stCxn id="148" idx="3"/>
            <a:endCxn id="59" idx="1"/>
          </p:cNvCxnSpPr>
          <p:nvPr/>
        </p:nvCxnSpPr>
        <p:spPr bwMode="auto">
          <a:xfrm flipV="1">
            <a:off x="4361464" y="3096908"/>
            <a:ext cx="2130516" cy="454179"/>
          </a:xfrm>
          <a:prstGeom prst="bentConnector3">
            <a:avLst>
              <a:gd name="adj1" fmla="val 88427"/>
            </a:avLst>
          </a:prstGeom>
          <a:solidFill>
            <a:schemeClr val="accent1"/>
          </a:solidFill>
          <a:ln w="9525" cap="flat" cmpd="sng" algn="ctr">
            <a:solidFill>
              <a:schemeClr val="tx1"/>
            </a:solidFill>
            <a:prstDash val="solid"/>
            <a:round/>
            <a:headEnd type="none" w="med" len="med"/>
            <a:tailEnd type="arrow"/>
          </a:ln>
          <a:effectLst/>
        </p:spPr>
      </p:cxnSp>
      <p:cxnSp>
        <p:nvCxnSpPr>
          <p:cNvPr id="198" name="197 - Γωνιακή σύνδεση"/>
          <p:cNvCxnSpPr>
            <a:stCxn id="149" idx="3"/>
            <a:endCxn id="59" idx="1"/>
          </p:cNvCxnSpPr>
          <p:nvPr/>
        </p:nvCxnSpPr>
        <p:spPr bwMode="auto">
          <a:xfrm flipV="1">
            <a:off x="4361464" y="3096908"/>
            <a:ext cx="2130516" cy="639344"/>
          </a:xfrm>
          <a:prstGeom prst="bentConnector3">
            <a:avLst>
              <a:gd name="adj1" fmla="val 92920"/>
            </a:avLst>
          </a:prstGeom>
          <a:solidFill>
            <a:schemeClr val="accent1"/>
          </a:solidFill>
          <a:ln w="9525" cap="flat" cmpd="sng" algn="ctr">
            <a:solidFill>
              <a:schemeClr val="tx1"/>
            </a:solidFill>
            <a:prstDash val="solid"/>
            <a:round/>
            <a:headEnd type="none" w="med" len="med"/>
            <a:tailEnd type="arrow"/>
          </a:ln>
          <a:effectLst/>
        </p:spPr>
      </p:cxnSp>
      <p:cxnSp>
        <p:nvCxnSpPr>
          <p:cNvPr id="203" name="202 - Γωνιακή σύνδεση"/>
          <p:cNvCxnSpPr>
            <a:stCxn id="150" idx="3"/>
            <a:endCxn id="72" idx="1"/>
          </p:cNvCxnSpPr>
          <p:nvPr/>
        </p:nvCxnSpPr>
        <p:spPr bwMode="auto">
          <a:xfrm>
            <a:off x="4361464" y="3921418"/>
            <a:ext cx="2145497" cy="130748"/>
          </a:xfrm>
          <a:prstGeom prst="bentConnector3">
            <a:avLst>
              <a:gd name="adj1" fmla="val 92124"/>
            </a:avLst>
          </a:prstGeom>
          <a:solidFill>
            <a:schemeClr val="accent1"/>
          </a:solidFill>
          <a:ln w="9525" cap="flat" cmpd="sng" algn="ctr">
            <a:solidFill>
              <a:schemeClr val="tx1"/>
            </a:solidFill>
            <a:prstDash val="solid"/>
            <a:round/>
            <a:headEnd type="none" w="med" len="med"/>
            <a:tailEnd type="arrow"/>
          </a:ln>
          <a:effectLst/>
        </p:spPr>
      </p:cxnSp>
      <p:cxnSp>
        <p:nvCxnSpPr>
          <p:cNvPr id="206" name="205 - Γωνιακή σύνδεση"/>
          <p:cNvCxnSpPr>
            <a:stCxn id="151" idx="3"/>
          </p:cNvCxnSpPr>
          <p:nvPr/>
        </p:nvCxnSpPr>
        <p:spPr bwMode="auto">
          <a:xfrm flipV="1">
            <a:off x="4361464" y="4052166"/>
            <a:ext cx="2145497" cy="54418"/>
          </a:xfrm>
          <a:prstGeom prst="bentConnector3">
            <a:avLst>
              <a:gd name="adj1" fmla="val 18779"/>
            </a:avLst>
          </a:prstGeom>
          <a:solidFill>
            <a:schemeClr val="accent1"/>
          </a:solidFill>
          <a:ln w="9525" cap="flat" cmpd="sng" algn="ctr">
            <a:solidFill>
              <a:schemeClr val="tx1"/>
            </a:solidFill>
            <a:prstDash val="solid"/>
            <a:round/>
            <a:headEnd type="none" w="med" len="med"/>
            <a:tailEnd type="arrow"/>
          </a:ln>
          <a:effectLst/>
        </p:spPr>
      </p:cxnSp>
      <p:cxnSp>
        <p:nvCxnSpPr>
          <p:cNvPr id="208" name="207 - Γωνιακή σύνδεση"/>
          <p:cNvCxnSpPr>
            <a:stCxn id="154" idx="3"/>
            <a:endCxn id="101" idx="1"/>
          </p:cNvCxnSpPr>
          <p:nvPr/>
        </p:nvCxnSpPr>
        <p:spPr bwMode="auto">
          <a:xfrm>
            <a:off x="4361464" y="4650652"/>
            <a:ext cx="2130519" cy="1341856"/>
          </a:xfrm>
          <a:prstGeom prst="bentConnector3">
            <a:avLst>
              <a:gd name="adj1" fmla="val 63475"/>
            </a:avLst>
          </a:prstGeom>
          <a:solidFill>
            <a:schemeClr val="accent1"/>
          </a:solidFill>
          <a:ln w="9525" cap="flat" cmpd="sng" algn="ctr">
            <a:solidFill>
              <a:schemeClr val="tx1"/>
            </a:solidFill>
            <a:prstDash val="solid"/>
            <a:round/>
            <a:headEnd type="none" w="med" len="med"/>
            <a:tailEnd type="arrow"/>
          </a:ln>
          <a:effectLst/>
        </p:spPr>
      </p:cxnSp>
      <p:cxnSp>
        <p:nvCxnSpPr>
          <p:cNvPr id="211" name="210 - Γωνιακή σύνδεση"/>
          <p:cNvCxnSpPr>
            <a:stCxn id="155" idx="3"/>
            <a:endCxn id="101" idx="1"/>
          </p:cNvCxnSpPr>
          <p:nvPr/>
        </p:nvCxnSpPr>
        <p:spPr bwMode="auto">
          <a:xfrm>
            <a:off x="4361464" y="4835818"/>
            <a:ext cx="2130519" cy="1156690"/>
          </a:xfrm>
          <a:prstGeom prst="bentConnector3">
            <a:avLst>
              <a:gd name="adj1" fmla="val 57985"/>
            </a:avLst>
          </a:prstGeom>
          <a:solidFill>
            <a:schemeClr val="accent1"/>
          </a:solidFill>
          <a:ln w="9525" cap="flat" cmpd="sng" algn="ctr">
            <a:solidFill>
              <a:schemeClr val="tx1"/>
            </a:solidFill>
            <a:prstDash val="solid"/>
            <a:round/>
            <a:headEnd type="none" w="med" len="med"/>
            <a:tailEnd type="arrow"/>
          </a:ln>
          <a:effectLst/>
        </p:spPr>
      </p:cxnSp>
      <p:cxnSp>
        <p:nvCxnSpPr>
          <p:cNvPr id="216" name="215 - Γωνιακή σύνδεση"/>
          <p:cNvCxnSpPr>
            <a:stCxn id="152" idx="3"/>
            <a:endCxn id="86" idx="1"/>
          </p:cNvCxnSpPr>
          <p:nvPr/>
        </p:nvCxnSpPr>
        <p:spPr bwMode="auto">
          <a:xfrm>
            <a:off x="4361464" y="4291750"/>
            <a:ext cx="2145497" cy="710158"/>
          </a:xfrm>
          <a:prstGeom prst="bentConnector3">
            <a:avLst>
              <a:gd name="adj1" fmla="val 86673"/>
            </a:avLst>
          </a:prstGeom>
          <a:solidFill>
            <a:schemeClr val="accent1"/>
          </a:solidFill>
          <a:ln w="9525" cap="flat" cmpd="sng" algn="ctr">
            <a:solidFill>
              <a:schemeClr val="tx1"/>
            </a:solidFill>
            <a:prstDash val="solid"/>
            <a:round/>
            <a:headEnd type="none" w="med" len="med"/>
            <a:tailEnd type="arrow"/>
          </a:ln>
          <a:effectLst/>
        </p:spPr>
      </p:cxnSp>
      <p:cxnSp>
        <p:nvCxnSpPr>
          <p:cNvPr id="220" name="219 - Γωνιακή σύνδεση"/>
          <p:cNvCxnSpPr>
            <a:stCxn id="153" idx="3"/>
            <a:endCxn id="86" idx="1"/>
          </p:cNvCxnSpPr>
          <p:nvPr/>
        </p:nvCxnSpPr>
        <p:spPr bwMode="auto">
          <a:xfrm>
            <a:off x="4361464" y="4465487"/>
            <a:ext cx="2145497" cy="536421"/>
          </a:xfrm>
          <a:prstGeom prst="bentConnector3">
            <a:avLst>
              <a:gd name="adj1" fmla="val 81717"/>
            </a:avLst>
          </a:prstGeom>
          <a:solidFill>
            <a:schemeClr val="accent1"/>
          </a:solidFill>
          <a:ln w="9525" cap="flat" cmpd="sng" algn="ctr">
            <a:solidFill>
              <a:schemeClr val="tx1"/>
            </a:solidFill>
            <a:prstDash val="solid"/>
            <a:round/>
            <a:headEnd type="none" w="med" len="med"/>
            <a:tailEnd type="arrow"/>
          </a:ln>
          <a:effectLst/>
        </p:spPr>
      </p:cxnSp>
      <p:sp>
        <p:nvSpPr>
          <p:cNvPr id="278" name="277 - TextBox"/>
          <p:cNvSpPr txBox="1"/>
          <p:nvPr/>
        </p:nvSpPr>
        <p:spPr>
          <a:xfrm>
            <a:off x="76200" y="2027872"/>
            <a:ext cx="3581400" cy="1477328"/>
          </a:xfrm>
          <a:prstGeom prst="rect">
            <a:avLst/>
          </a:prstGeom>
          <a:noFill/>
        </p:spPr>
        <p:txBody>
          <a:bodyPr wrap="square" rtlCol="0">
            <a:spAutoFit/>
          </a:bodyPr>
          <a:lstStyle/>
          <a:p>
            <a:r>
              <a:rPr lang="el-GR" dirty="0" smtClean="0"/>
              <a:t>Διπλασιασμός καταλόγου</a:t>
            </a:r>
          </a:p>
          <a:p>
            <a:endParaRPr lang="el-GR" dirty="0" smtClean="0"/>
          </a:p>
          <a:p>
            <a:r>
              <a:rPr lang="el-GR" dirty="0" smtClean="0"/>
              <a:t>Μπορεί να εξυπηρετήσει την εισαγωγή περισσότερων στοιχείων</a:t>
            </a:r>
            <a:endParaRPr lang="el-GR" dirty="0"/>
          </a:p>
        </p:txBody>
      </p:sp>
      <p:sp>
        <p:nvSpPr>
          <p:cNvPr id="279" name="278 - TextBox"/>
          <p:cNvSpPr txBox="1"/>
          <p:nvPr/>
        </p:nvSpPr>
        <p:spPr>
          <a:xfrm>
            <a:off x="375185" y="1143000"/>
            <a:ext cx="3573735" cy="369332"/>
          </a:xfrm>
          <a:prstGeom prst="rect">
            <a:avLst/>
          </a:prstGeom>
          <a:noFill/>
        </p:spPr>
        <p:txBody>
          <a:bodyPr wrap="none" rtlCol="0">
            <a:spAutoFit/>
          </a:bodyPr>
          <a:lstStyle/>
          <a:p>
            <a:r>
              <a:rPr lang="el-GR" b="1" dirty="0" smtClean="0"/>
              <a:t>Επεκτάσιμος κατακερματισμός</a:t>
            </a:r>
            <a:endParaRPr lang="el-GR"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730" name="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73731"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endParaRPr lang="en-US" sz="3000" dirty="0" smtClean="0">
              <a:latin typeface="Times New Roman" pitchFamily="18" charset="0"/>
              <a:cs typeface="Times New Roman" pitchFamily="18" charset="0"/>
            </a:endParaRPr>
          </a:p>
        </p:txBody>
      </p:sp>
      <p:sp>
        <p:nvSpPr>
          <p:cNvPr id="73732" name="Text Box 3"/>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p:nvSpPr>
          <p:cNvPr id="156" name="155 - Ορθογώνιο"/>
          <p:cNvSpPr/>
          <p:nvPr/>
        </p:nvSpPr>
        <p:spPr>
          <a:xfrm>
            <a:off x="304800" y="1613386"/>
            <a:ext cx="8458200" cy="4939814"/>
          </a:xfrm>
          <a:prstGeom prst="rect">
            <a:avLst/>
          </a:prstGeom>
        </p:spPr>
        <p:txBody>
          <a:bodyPr wrap="square">
            <a:spAutoFit/>
          </a:bodyPr>
          <a:lstStyle/>
          <a:p>
            <a:pPr algn="just">
              <a:lnSpc>
                <a:spcPts val="2700"/>
              </a:lnSpc>
            </a:pPr>
            <a:r>
              <a:rPr lang="el-GR" dirty="0" smtClean="0"/>
              <a:t>Μια σελίδα περιέχει όλα εκείνα τα κλειδιά των οποίων η τιμή κατακερματισμού έχει ένα συγκεκριμένο πρόθεμα από δυαδικά ψηφία</a:t>
            </a:r>
            <a:r>
              <a:rPr lang="en-US" dirty="0" smtClean="0"/>
              <a:t>. </a:t>
            </a:r>
            <a:r>
              <a:rPr lang="el-GR" dirty="0" smtClean="0"/>
              <a:t>Το μήκος αυτού του προθέματος ονομάζεται </a:t>
            </a:r>
            <a:r>
              <a:rPr lang="el-GR" b="1" dirty="0" smtClean="0"/>
              <a:t>βάθος της σελίδας</a:t>
            </a:r>
            <a:r>
              <a:rPr lang="el-GR" i="1" dirty="0" smtClean="0"/>
              <a:t>.</a:t>
            </a:r>
            <a:r>
              <a:rPr lang="en-US" i="1" dirty="0" smtClean="0"/>
              <a:t> </a:t>
            </a:r>
            <a:r>
              <a:rPr lang="el-GR" dirty="0" smtClean="0"/>
              <a:t>Το μέγιστο βάθος κάθε σελίδας ονομάζεται </a:t>
            </a:r>
            <a:r>
              <a:rPr lang="el-GR" b="1" dirty="0" smtClean="0"/>
              <a:t>βάθος του πίνακα κατακερματισμού</a:t>
            </a:r>
            <a:r>
              <a:rPr lang="el-GR" dirty="0" smtClean="0"/>
              <a:t>.</a:t>
            </a:r>
          </a:p>
          <a:p>
            <a:pPr algn="just">
              <a:lnSpc>
                <a:spcPts val="2700"/>
              </a:lnSpc>
            </a:pPr>
            <a:endParaRPr lang="el-GR" dirty="0" smtClean="0"/>
          </a:p>
          <a:p>
            <a:pPr algn="just">
              <a:lnSpc>
                <a:spcPts val="2700"/>
              </a:lnSpc>
            </a:pPr>
            <a:r>
              <a:rPr lang="el-GR" dirty="0" smtClean="0"/>
              <a:t>Ο κατάλογος είναι ένας πίνακας</a:t>
            </a:r>
            <a:r>
              <a:rPr lang="en-US" dirty="0" smtClean="0"/>
              <a:t> </a:t>
            </a:r>
            <a:r>
              <a:rPr lang="el-GR" dirty="0" smtClean="0"/>
              <a:t> </a:t>
            </a:r>
            <a:r>
              <a:rPr lang="en-US" dirty="0" smtClean="0"/>
              <a:t>     </a:t>
            </a:r>
            <a:r>
              <a:rPr lang="el-GR" dirty="0" smtClean="0"/>
              <a:t>με </a:t>
            </a:r>
            <a:r>
              <a:rPr lang="en-US" dirty="0" smtClean="0"/>
              <a:t>        </a:t>
            </a:r>
            <a:r>
              <a:rPr lang="el-GR" dirty="0" smtClean="0"/>
              <a:t>δείκτες σε</a:t>
            </a:r>
            <a:r>
              <a:rPr lang="en-US" dirty="0" smtClean="0"/>
              <a:t> </a:t>
            </a:r>
            <a:r>
              <a:rPr lang="el-GR" dirty="0" smtClean="0"/>
              <a:t>σελίδες, όπου</a:t>
            </a:r>
            <a:r>
              <a:rPr lang="en-US" dirty="0" smtClean="0"/>
              <a:t> </a:t>
            </a:r>
            <a:r>
              <a:rPr lang="el-GR" dirty="0" smtClean="0"/>
              <a:t> </a:t>
            </a:r>
            <a:r>
              <a:rPr lang="en-US" dirty="0" smtClean="0"/>
              <a:t>  </a:t>
            </a:r>
            <a:r>
              <a:rPr lang="el-GR" dirty="0" smtClean="0"/>
              <a:t> </a:t>
            </a:r>
            <a:r>
              <a:rPr lang="en-US" dirty="0" smtClean="0"/>
              <a:t>  </a:t>
            </a:r>
            <a:r>
              <a:rPr lang="el-GR" dirty="0" smtClean="0"/>
              <a:t>το βάθος του πίνακα κατακερματισμού.</a:t>
            </a:r>
            <a:endParaRPr lang="en-US" dirty="0" smtClean="0"/>
          </a:p>
          <a:p>
            <a:pPr algn="just">
              <a:lnSpc>
                <a:spcPts val="2700"/>
              </a:lnSpc>
            </a:pPr>
            <a:endParaRPr lang="el-GR" dirty="0" smtClean="0"/>
          </a:p>
          <a:p>
            <a:pPr algn="just">
              <a:lnSpc>
                <a:spcPts val="2700"/>
              </a:lnSpc>
            </a:pPr>
            <a:r>
              <a:rPr lang="el-GR" dirty="0" smtClean="0"/>
              <a:t>Εύρεση σελίδας που περιέχει το κλειδί</a:t>
            </a:r>
          </a:p>
          <a:p>
            <a:pPr marL="800100" lvl="1" indent="-342900" algn="just">
              <a:lnSpc>
                <a:spcPts val="2700"/>
              </a:lnSpc>
              <a:buFont typeface="+mj-lt"/>
              <a:buAutoNum type="arabicPeriod"/>
            </a:pPr>
            <a:r>
              <a:rPr lang="el-GR" dirty="0" smtClean="0"/>
              <a:t>Υπολογίζουμε το</a:t>
            </a:r>
            <a:r>
              <a:rPr lang="en-US" dirty="0" smtClean="0"/>
              <a:t> </a:t>
            </a:r>
          </a:p>
          <a:p>
            <a:pPr marL="800100" lvl="1" indent="-342900" algn="just">
              <a:lnSpc>
                <a:spcPts val="2700"/>
              </a:lnSpc>
              <a:buFont typeface="+mj-lt"/>
              <a:buAutoNum type="arabicPeriod"/>
            </a:pPr>
            <a:r>
              <a:rPr lang="el-GR" dirty="0" smtClean="0"/>
              <a:t>Ακολουθούμε τον δείκτη</a:t>
            </a:r>
            <a:endParaRPr lang="en-US" dirty="0" smtClean="0"/>
          </a:p>
          <a:p>
            <a:pPr algn="just">
              <a:lnSpc>
                <a:spcPts val="2700"/>
              </a:lnSpc>
            </a:pPr>
            <a:endParaRPr lang="en-US" dirty="0" smtClean="0"/>
          </a:p>
          <a:p>
            <a:pPr algn="just">
              <a:lnSpc>
                <a:spcPts val="2700"/>
              </a:lnSpc>
            </a:pPr>
            <a:r>
              <a:rPr lang="el-GR" dirty="0" smtClean="0"/>
              <a:t>Αν μια σελίδα έχει βάθος </a:t>
            </a:r>
            <a:r>
              <a:rPr lang="en-US" dirty="0" smtClean="0"/>
              <a:t>  </a:t>
            </a:r>
            <a:r>
              <a:rPr lang="el-GR" dirty="0" smtClean="0"/>
              <a:t>        , τότε</a:t>
            </a:r>
            <a:r>
              <a:rPr lang="en-US" dirty="0" smtClean="0"/>
              <a:t>          </a:t>
            </a:r>
            <a:r>
              <a:rPr lang="el-GR" dirty="0" smtClean="0"/>
              <a:t> </a:t>
            </a:r>
            <a:r>
              <a:rPr lang="en-US" dirty="0" smtClean="0"/>
              <a:t> </a:t>
            </a:r>
            <a:r>
              <a:rPr lang="el-GR" dirty="0" smtClean="0"/>
              <a:t>δείκτες σε συνεχόμενες θέσεις του πίνακα</a:t>
            </a:r>
            <a:r>
              <a:rPr lang="en-US" dirty="0" smtClean="0"/>
              <a:t>       </a:t>
            </a:r>
            <a:r>
              <a:rPr lang="el-GR" dirty="0" smtClean="0"/>
              <a:t>θα δείχνουν στη σελίδα αυτή.</a:t>
            </a:r>
            <a:endParaRPr lang="el-GR" dirty="0"/>
          </a:p>
        </p:txBody>
      </p:sp>
      <p:pic>
        <p:nvPicPr>
          <p:cNvPr id="169" name="168 - Εικόνα" descr="TP_tmp.bmp"/>
          <p:cNvPicPr>
            <a:picLocks noChangeAspect="1"/>
          </p:cNvPicPr>
          <p:nvPr>
            <p:custDataLst>
              <p:tags r:id="rId2"/>
            </p:custDataLst>
          </p:nvPr>
        </p:nvPicPr>
        <p:blipFill>
          <a:blip r:embed="rId12" cstate="print">
            <a:clrChange>
              <a:clrFrom>
                <a:srgbClr val="FFFFFF"/>
              </a:clrFrom>
              <a:clrTo>
                <a:srgbClr val="FFFFFF">
                  <a:alpha val="0"/>
                </a:srgbClr>
              </a:clrTo>
            </a:clrChange>
          </a:blip>
          <a:stretch>
            <a:fillRect/>
          </a:stretch>
        </p:blipFill>
        <p:spPr>
          <a:xfrm>
            <a:off x="3733800" y="3479292"/>
            <a:ext cx="202692" cy="178308"/>
          </a:xfrm>
          <a:prstGeom prst="rect">
            <a:avLst/>
          </a:prstGeom>
          <a:noFill/>
        </p:spPr>
      </p:pic>
      <p:pic>
        <p:nvPicPr>
          <p:cNvPr id="171" name="170 - Εικόνα" descr="TP_tmp.bmp"/>
          <p:cNvPicPr>
            <a:picLocks noChangeAspect="1"/>
          </p:cNvPicPr>
          <p:nvPr>
            <p:custDataLst>
              <p:tags r:id="rId3"/>
            </p:custDataLst>
          </p:nvPr>
        </p:nvPicPr>
        <p:blipFill>
          <a:blip r:embed="rId13" cstate="print">
            <a:clrChange>
              <a:clrFrom>
                <a:srgbClr val="FFFFFF"/>
              </a:clrFrom>
              <a:clrTo>
                <a:srgbClr val="FFFFFF">
                  <a:alpha val="0"/>
                </a:srgbClr>
              </a:clrTo>
            </a:clrChange>
          </a:blip>
          <a:stretch>
            <a:fillRect/>
          </a:stretch>
        </p:blipFill>
        <p:spPr>
          <a:xfrm>
            <a:off x="4445509" y="3429001"/>
            <a:ext cx="278891" cy="228599"/>
          </a:xfrm>
          <a:prstGeom prst="rect">
            <a:avLst/>
          </a:prstGeom>
          <a:noFill/>
        </p:spPr>
      </p:pic>
      <p:pic>
        <p:nvPicPr>
          <p:cNvPr id="173" name="172 - Εικόνα" descr="TP_tmp.bmp"/>
          <p:cNvPicPr>
            <a:picLocks noChangeAspect="1"/>
          </p:cNvPicPr>
          <p:nvPr>
            <p:custDataLst>
              <p:tags r:id="rId4"/>
            </p:custDataLst>
          </p:nvPr>
        </p:nvPicPr>
        <p:blipFill>
          <a:blip r:embed="rId14" cstate="print">
            <a:clrChange>
              <a:clrFrom>
                <a:srgbClr val="FFFFFF"/>
              </a:clrFrom>
              <a:clrTo>
                <a:srgbClr val="FFFFFF">
                  <a:alpha val="0"/>
                </a:srgbClr>
              </a:clrTo>
            </a:clrChange>
          </a:blip>
          <a:stretch>
            <a:fillRect/>
          </a:stretch>
        </p:blipFill>
        <p:spPr>
          <a:xfrm>
            <a:off x="7467600" y="3429000"/>
            <a:ext cx="202692" cy="202692"/>
          </a:xfrm>
          <a:prstGeom prst="rect">
            <a:avLst/>
          </a:prstGeom>
          <a:noFill/>
        </p:spPr>
      </p:pic>
      <p:pic>
        <p:nvPicPr>
          <p:cNvPr id="175" name="174 - Εικόνα" descr="TP_tmp.bmp"/>
          <p:cNvPicPr>
            <a:picLocks noChangeAspect="1"/>
          </p:cNvPicPr>
          <p:nvPr>
            <p:custDataLst>
              <p:tags r:id="rId5"/>
            </p:custDataLst>
          </p:nvPr>
        </p:nvPicPr>
        <p:blipFill>
          <a:blip r:embed="rId15" cstate="print">
            <a:clrChange>
              <a:clrFrom>
                <a:srgbClr val="FFFFFF"/>
              </a:clrFrom>
              <a:clrTo>
                <a:srgbClr val="FFFFFF">
                  <a:alpha val="0"/>
                </a:srgbClr>
              </a:clrTo>
            </a:clrChange>
          </a:blip>
          <a:stretch>
            <a:fillRect/>
          </a:stretch>
        </p:blipFill>
        <p:spPr>
          <a:xfrm>
            <a:off x="4369308" y="4445508"/>
            <a:ext cx="126492" cy="202692"/>
          </a:xfrm>
          <a:prstGeom prst="rect">
            <a:avLst/>
          </a:prstGeom>
          <a:noFill/>
        </p:spPr>
      </p:pic>
      <p:pic>
        <p:nvPicPr>
          <p:cNvPr id="177" name="176 - Εικόνα" descr="TP_tmp.bmp"/>
          <p:cNvPicPr>
            <a:picLocks noChangeAspect="1"/>
          </p:cNvPicPr>
          <p:nvPr>
            <p:custDataLst>
              <p:tags r:id="rId6"/>
            </p:custDataLst>
          </p:nvPr>
        </p:nvPicPr>
        <p:blipFill>
          <a:blip r:embed="rId16" cstate="print">
            <a:clrChange>
              <a:clrFrom>
                <a:srgbClr val="FFFFFF"/>
              </a:clrFrom>
              <a:clrTo>
                <a:srgbClr val="FFFFFF">
                  <a:alpha val="0"/>
                </a:srgbClr>
              </a:clrTo>
            </a:clrChange>
          </a:blip>
          <a:stretch>
            <a:fillRect/>
          </a:stretch>
        </p:blipFill>
        <p:spPr>
          <a:xfrm>
            <a:off x="3048000" y="4800600"/>
            <a:ext cx="635509" cy="278892"/>
          </a:xfrm>
          <a:prstGeom prst="rect">
            <a:avLst/>
          </a:prstGeom>
          <a:noFill/>
        </p:spPr>
      </p:pic>
      <p:pic>
        <p:nvPicPr>
          <p:cNvPr id="180" name="179 - Εικόνα" descr="TP_tmp.bmp"/>
          <p:cNvPicPr>
            <a:picLocks noChangeAspect="1"/>
          </p:cNvPicPr>
          <p:nvPr>
            <p:custDataLst>
              <p:tags r:id="rId7"/>
            </p:custDataLst>
          </p:nvPr>
        </p:nvPicPr>
        <p:blipFill>
          <a:blip r:embed="rId17" cstate="print">
            <a:clrChange>
              <a:clrFrom>
                <a:srgbClr val="FFFFFF"/>
              </a:clrFrom>
              <a:clrTo>
                <a:srgbClr val="FFFFFF">
                  <a:alpha val="0"/>
                </a:srgbClr>
              </a:clrTo>
            </a:clrChange>
          </a:blip>
          <a:stretch>
            <a:fillRect/>
          </a:stretch>
        </p:blipFill>
        <p:spPr bwMode="auto">
          <a:xfrm>
            <a:off x="3733004" y="5131084"/>
            <a:ext cx="991396" cy="279116"/>
          </a:xfrm>
          <a:prstGeom prst="rect">
            <a:avLst/>
          </a:prstGeom>
          <a:noFill/>
          <a:ln/>
          <a:effectLst/>
        </p:spPr>
      </p:pic>
      <p:pic>
        <p:nvPicPr>
          <p:cNvPr id="182" name="181 - Εικόνα" descr="TP_tmp.bmp"/>
          <p:cNvPicPr>
            <a:picLocks noChangeAspect="1"/>
          </p:cNvPicPr>
          <p:nvPr>
            <p:custDataLst>
              <p:tags r:id="rId8"/>
            </p:custDataLst>
          </p:nvPr>
        </p:nvPicPr>
        <p:blipFill>
          <a:blip r:embed="rId18" cstate="print">
            <a:clrChange>
              <a:clrFrom>
                <a:srgbClr val="FFFFFF"/>
              </a:clrFrom>
              <a:clrTo>
                <a:srgbClr val="FFFFFF">
                  <a:alpha val="0"/>
                </a:srgbClr>
              </a:clrTo>
            </a:clrChange>
          </a:blip>
          <a:stretch>
            <a:fillRect/>
          </a:stretch>
        </p:blipFill>
        <p:spPr>
          <a:xfrm>
            <a:off x="3048000" y="5867400"/>
            <a:ext cx="685801" cy="228600"/>
          </a:xfrm>
          <a:prstGeom prst="rect">
            <a:avLst/>
          </a:prstGeom>
          <a:noFill/>
        </p:spPr>
      </p:pic>
      <p:pic>
        <p:nvPicPr>
          <p:cNvPr id="184" name="183 - Εικόνα" descr="TP_tmp.bmp"/>
          <p:cNvPicPr>
            <a:picLocks noChangeAspect="1"/>
          </p:cNvPicPr>
          <p:nvPr>
            <p:custDataLst>
              <p:tags r:id="rId9"/>
            </p:custDataLst>
          </p:nvPr>
        </p:nvPicPr>
        <p:blipFill>
          <a:blip r:embed="rId19" cstate="print">
            <a:clrChange>
              <a:clrFrom>
                <a:srgbClr val="FFFFFF"/>
              </a:clrFrom>
              <a:clrTo>
                <a:srgbClr val="FFFFFF">
                  <a:alpha val="0"/>
                </a:srgbClr>
              </a:clrTo>
            </a:clrChange>
          </a:blip>
          <a:stretch>
            <a:fillRect/>
          </a:stretch>
        </p:blipFill>
        <p:spPr>
          <a:xfrm>
            <a:off x="4495800" y="5791200"/>
            <a:ext cx="559309" cy="228600"/>
          </a:xfrm>
          <a:prstGeom prst="rect">
            <a:avLst/>
          </a:prstGeom>
          <a:noFill/>
        </p:spPr>
      </p:pic>
      <p:pic>
        <p:nvPicPr>
          <p:cNvPr id="185" name="184 - Εικόνα" descr="TP_tmp.bmp"/>
          <p:cNvPicPr>
            <a:picLocks noChangeAspect="1"/>
          </p:cNvPicPr>
          <p:nvPr>
            <p:custDataLst>
              <p:tags r:id="rId10"/>
            </p:custDataLst>
          </p:nvPr>
        </p:nvPicPr>
        <p:blipFill>
          <a:blip r:embed="rId12" cstate="print">
            <a:clrChange>
              <a:clrFrom>
                <a:srgbClr val="FFFFFF"/>
              </a:clrFrom>
              <a:clrTo>
                <a:srgbClr val="FFFFFF">
                  <a:alpha val="0"/>
                </a:srgbClr>
              </a:clrTo>
            </a:clrChange>
          </a:blip>
          <a:stretch>
            <a:fillRect/>
          </a:stretch>
        </p:blipFill>
        <p:spPr>
          <a:xfrm>
            <a:off x="1219200" y="6222492"/>
            <a:ext cx="202692" cy="178308"/>
          </a:xfrm>
          <a:prstGeom prst="rect">
            <a:avLst/>
          </a:prstGeom>
          <a:noFill/>
        </p:spPr>
      </p:pic>
      <p:sp>
        <p:nvSpPr>
          <p:cNvPr id="186" name="185 - TextBox"/>
          <p:cNvSpPr txBox="1"/>
          <p:nvPr/>
        </p:nvSpPr>
        <p:spPr>
          <a:xfrm>
            <a:off x="375185" y="1143000"/>
            <a:ext cx="3573735" cy="369332"/>
          </a:xfrm>
          <a:prstGeom prst="rect">
            <a:avLst/>
          </a:prstGeom>
          <a:noFill/>
        </p:spPr>
        <p:txBody>
          <a:bodyPr wrap="none" rtlCol="0">
            <a:spAutoFit/>
          </a:bodyPr>
          <a:lstStyle/>
          <a:p>
            <a:r>
              <a:rPr lang="el-GR" b="1" dirty="0" smtClean="0"/>
              <a:t>Επεκτάσιμος κατακερματισμός</a:t>
            </a:r>
            <a:endParaRPr lang="el-GR"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730" name="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73731"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endParaRPr lang="en-US" sz="3000" dirty="0" smtClean="0">
              <a:latin typeface="Times New Roman" pitchFamily="18" charset="0"/>
              <a:cs typeface="Times New Roman" pitchFamily="18" charset="0"/>
            </a:endParaRPr>
          </a:p>
        </p:txBody>
      </p:sp>
      <p:sp>
        <p:nvSpPr>
          <p:cNvPr id="73732" name="Text Box 3"/>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p:nvSpPr>
          <p:cNvPr id="9" name="8 - Ορθογώνιο"/>
          <p:cNvSpPr>
            <a:spLocks noChangeAspect="1"/>
          </p:cNvSpPr>
          <p:nvPr/>
        </p:nvSpPr>
        <p:spPr bwMode="auto">
          <a:xfrm>
            <a:off x="4218884" y="198120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 name="10 - Ορθογώνιο"/>
          <p:cNvSpPr>
            <a:spLocks noChangeAspect="1"/>
          </p:cNvSpPr>
          <p:nvPr/>
        </p:nvSpPr>
        <p:spPr bwMode="auto">
          <a:xfrm>
            <a:off x="4218884" y="2166365"/>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3" name="12 - Ορθογώνιο"/>
          <p:cNvSpPr>
            <a:spLocks noChangeAspect="1"/>
          </p:cNvSpPr>
          <p:nvPr/>
        </p:nvSpPr>
        <p:spPr bwMode="auto">
          <a:xfrm>
            <a:off x="4218884" y="2351531"/>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 name="14 - Ορθογώνιο"/>
          <p:cNvSpPr>
            <a:spLocks noChangeAspect="1"/>
          </p:cNvSpPr>
          <p:nvPr/>
        </p:nvSpPr>
        <p:spPr bwMode="auto">
          <a:xfrm>
            <a:off x="4218884" y="2536697"/>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7" name="16 - Ορθογώνιο"/>
          <p:cNvSpPr>
            <a:spLocks noChangeAspect="1"/>
          </p:cNvSpPr>
          <p:nvPr/>
        </p:nvSpPr>
        <p:spPr bwMode="auto">
          <a:xfrm>
            <a:off x="4218884" y="2721863"/>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9" name="18 - Ορθογώνιο"/>
          <p:cNvSpPr>
            <a:spLocks noChangeAspect="1"/>
          </p:cNvSpPr>
          <p:nvPr/>
        </p:nvSpPr>
        <p:spPr bwMode="auto">
          <a:xfrm>
            <a:off x="7416110" y="1524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1" name="20 - Ορθογώνιο"/>
          <p:cNvSpPr>
            <a:spLocks noChangeAspect="1"/>
          </p:cNvSpPr>
          <p:nvPr/>
        </p:nvSpPr>
        <p:spPr bwMode="auto">
          <a:xfrm>
            <a:off x="7416110" y="3272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 name="23 - Ορθογώνιο"/>
          <p:cNvSpPr>
            <a:spLocks noChangeAspect="1"/>
          </p:cNvSpPr>
          <p:nvPr/>
        </p:nvSpPr>
        <p:spPr bwMode="auto">
          <a:xfrm>
            <a:off x="7416110" y="5021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7" name="26 - Ορθογώνιο"/>
          <p:cNvSpPr>
            <a:spLocks noChangeAspect="1"/>
          </p:cNvSpPr>
          <p:nvPr/>
        </p:nvSpPr>
        <p:spPr bwMode="auto">
          <a:xfrm>
            <a:off x="7416110" y="6770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9" name="28 - Ορθογώνιο"/>
          <p:cNvSpPr>
            <a:spLocks noChangeAspect="1"/>
          </p:cNvSpPr>
          <p:nvPr/>
        </p:nvSpPr>
        <p:spPr bwMode="auto">
          <a:xfrm>
            <a:off x="7416110" y="8519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30" name="29 - Ευθύγραμμο βέλος σύνδεσης"/>
          <p:cNvCxnSpPr>
            <a:stCxn id="19" idx="3"/>
          </p:cNvCxnSpPr>
          <p:nvPr/>
        </p:nvCxnSpPr>
        <p:spPr bwMode="auto">
          <a:xfrm>
            <a:off x="7550767" y="2421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30 - Ευθύγραμμο βέλος σύνδεσης"/>
          <p:cNvCxnSpPr/>
          <p:nvPr/>
        </p:nvCxnSpPr>
        <p:spPr bwMode="auto">
          <a:xfrm>
            <a:off x="7545246" y="41238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31 - Ευθύγραμμο βέλος σύνδεσης"/>
          <p:cNvCxnSpPr/>
          <p:nvPr/>
        </p:nvCxnSpPr>
        <p:spPr bwMode="auto">
          <a:xfrm>
            <a:off x="7550767" y="587266"/>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4" name="33 - Ορθογώνιο"/>
          <p:cNvSpPr>
            <a:spLocks noChangeAspect="1"/>
          </p:cNvSpPr>
          <p:nvPr/>
        </p:nvSpPr>
        <p:spPr bwMode="auto">
          <a:xfrm>
            <a:off x="7441059" y="11021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6" name="35 - Ορθογώνιο"/>
          <p:cNvSpPr>
            <a:spLocks noChangeAspect="1"/>
          </p:cNvSpPr>
          <p:nvPr/>
        </p:nvSpPr>
        <p:spPr bwMode="auto">
          <a:xfrm>
            <a:off x="7441059" y="127701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8" name="37 - Ορθογώνιο"/>
          <p:cNvSpPr>
            <a:spLocks noChangeAspect="1"/>
          </p:cNvSpPr>
          <p:nvPr/>
        </p:nvSpPr>
        <p:spPr bwMode="auto">
          <a:xfrm>
            <a:off x="7441059" y="145189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0" name="39 - Ορθογώνιο"/>
          <p:cNvSpPr>
            <a:spLocks noChangeAspect="1"/>
          </p:cNvSpPr>
          <p:nvPr/>
        </p:nvSpPr>
        <p:spPr bwMode="auto">
          <a:xfrm>
            <a:off x="7441059" y="16267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2" name="41 - Ορθογώνιο"/>
          <p:cNvSpPr>
            <a:spLocks noChangeAspect="1"/>
          </p:cNvSpPr>
          <p:nvPr/>
        </p:nvSpPr>
        <p:spPr bwMode="auto">
          <a:xfrm>
            <a:off x="7441059" y="18016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43" name="42 - Ευθύγραμμο βέλος σύνδεσης"/>
          <p:cNvCxnSpPr>
            <a:stCxn id="34" idx="3"/>
          </p:cNvCxnSpPr>
          <p:nvPr/>
        </p:nvCxnSpPr>
        <p:spPr bwMode="auto">
          <a:xfrm>
            <a:off x="7575716" y="119190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 name="43 - Ευθύγραμμο βέλος σύνδεσης"/>
          <p:cNvCxnSpPr/>
          <p:nvPr/>
        </p:nvCxnSpPr>
        <p:spPr bwMode="auto">
          <a:xfrm>
            <a:off x="7570195" y="136212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5" name="44 - Ευθύγραμμο βέλος σύνδεσης"/>
          <p:cNvCxnSpPr/>
          <p:nvPr/>
        </p:nvCxnSpPr>
        <p:spPr bwMode="auto">
          <a:xfrm>
            <a:off x="7575716" y="153700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7" name="46 - Ορθογώνιο"/>
          <p:cNvSpPr>
            <a:spLocks noChangeAspect="1"/>
          </p:cNvSpPr>
          <p:nvPr/>
        </p:nvSpPr>
        <p:spPr bwMode="auto">
          <a:xfrm>
            <a:off x="7441059" y="205739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9" name="48 - Ορθογώνιο"/>
          <p:cNvSpPr>
            <a:spLocks noChangeAspect="1"/>
          </p:cNvSpPr>
          <p:nvPr/>
        </p:nvSpPr>
        <p:spPr bwMode="auto">
          <a:xfrm>
            <a:off x="7441059" y="22322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1" name="50 - Ορθογώνιο"/>
          <p:cNvSpPr>
            <a:spLocks noChangeAspect="1"/>
          </p:cNvSpPr>
          <p:nvPr/>
        </p:nvSpPr>
        <p:spPr bwMode="auto">
          <a:xfrm>
            <a:off x="7441059" y="24071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3" name="52 - Ορθογώνιο"/>
          <p:cNvSpPr>
            <a:spLocks noChangeAspect="1"/>
          </p:cNvSpPr>
          <p:nvPr/>
        </p:nvSpPr>
        <p:spPr bwMode="auto">
          <a:xfrm>
            <a:off x="7441059" y="258203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5" name="54 - Ορθογώνιο"/>
          <p:cNvSpPr>
            <a:spLocks noChangeAspect="1"/>
          </p:cNvSpPr>
          <p:nvPr/>
        </p:nvSpPr>
        <p:spPr bwMode="auto">
          <a:xfrm>
            <a:off x="7441059" y="275690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56" name="55 - Ευθύγραμμο βέλος σύνδεσης"/>
          <p:cNvCxnSpPr>
            <a:stCxn id="47" idx="3"/>
          </p:cNvCxnSpPr>
          <p:nvPr/>
        </p:nvCxnSpPr>
        <p:spPr bwMode="auto">
          <a:xfrm>
            <a:off x="7575716" y="2147165"/>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7" name="56 - Ευθύγραμμο βέλος σύνδεσης"/>
          <p:cNvCxnSpPr/>
          <p:nvPr/>
        </p:nvCxnSpPr>
        <p:spPr bwMode="auto">
          <a:xfrm>
            <a:off x="7570195" y="231738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8" name="57 - Ευθύγραμμο βέλος σύνδεσης"/>
          <p:cNvCxnSpPr/>
          <p:nvPr/>
        </p:nvCxnSpPr>
        <p:spPr bwMode="auto">
          <a:xfrm>
            <a:off x="7575716" y="249226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0" name="59 - Ορθογώνιο"/>
          <p:cNvSpPr>
            <a:spLocks noChangeAspect="1"/>
          </p:cNvSpPr>
          <p:nvPr/>
        </p:nvSpPr>
        <p:spPr bwMode="auto">
          <a:xfrm>
            <a:off x="7441059" y="30071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2" name="61 - Ορθογώνιο"/>
          <p:cNvSpPr>
            <a:spLocks noChangeAspect="1"/>
          </p:cNvSpPr>
          <p:nvPr/>
        </p:nvSpPr>
        <p:spPr bwMode="auto">
          <a:xfrm>
            <a:off x="7441059" y="318201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4" name="63 - Ορθογώνιο"/>
          <p:cNvSpPr>
            <a:spLocks noChangeAspect="1"/>
          </p:cNvSpPr>
          <p:nvPr/>
        </p:nvSpPr>
        <p:spPr bwMode="auto">
          <a:xfrm>
            <a:off x="7441059" y="335689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6" name="65 - Ορθογώνιο"/>
          <p:cNvSpPr>
            <a:spLocks noChangeAspect="1"/>
          </p:cNvSpPr>
          <p:nvPr/>
        </p:nvSpPr>
        <p:spPr bwMode="auto">
          <a:xfrm>
            <a:off x="7441059" y="35317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8" name="67 - Ορθογώνιο"/>
          <p:cNvSpPr>
            <a:spLocks noChangeAspect="1"/>
          </p:cNvSpPr>
          <p:nvPr/>
        </p:nvSpPr>
        <p:spPr bwMode="auto">
          <a:xfrm>
            <a:off x="7441059" y="37066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69" name="68 - Ευθύγραμμο βέλος σύνδεσης"/>
          <p:cNvCxnSpPr>
            <a:stCxn id="60" idx="3"/>
          </p:cNvCxnSpPr>
          <p:nvPr/>
        </p:nvCxnSpPr>
        <p:spPr bwMode="auto">
          <a:xfrm>
            <a:off x="7575716" y="309690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0" name="69 - Ευθύγραμμο βέλος σύνδεσης"/>
          <p:cNvCxnSpPr/>
          <p:nvPr/>
        </p:nvCxnSpPr>
        <p:spPr bwMode="auto">
          <a:xfrm>
            <a:off x="7570195" y="26670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1" name="70 - Ευθύγραμμο βέλος σύνδεσης"/>
          <p:cNvCxnSpPr/>
          <p:nvPr/>
        </p:nvCxnSpPr>
        <p:spPr bwMode="auto">
          <a:xfrm>
            <a:off x="7575716" y="47244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3" name="72 - Ορθογώνιο"/>
          <p:cNvSpPr>
            <a:spLocks noChangeAspect="1"/>
          </p:cNvSpPr>
          <p:nvPr/>
        </p:nvSpPr>
        <p:spPr bwMode="auto">
          <a:xfrm>
            <a:off x="7446071" y="396239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5" name="74 - Ορθογώνιο"/>
          <p:cNvSpPr>
            <a:spLocks noChangeAspect="1"/>
          </p:cNvSpPr>
          <p:nvPr/>
        </p:nvSpPr>
        <p:spPr bwMode="auto">
          <a:xfrm>
            <a:off x="7446071" y="41372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7" name="76 - Ορθογώνιο"/>
          <p:cNvSpPr>
            <a:spLocks noChangeAspect="1"/>
          </p:cNvSpPr>
          <p:nvPr/>
        </p:nvSpPr>
        <p:spPr bwMode="auto">
          <a:xfrm>
            <a:off x="7446071" y="43121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9" name="78 - Ορθογώνιο"/>
          <p:cNvSpPr>
            <a:spLocks noChangeAspect="1"/>
          </p:cNvSpPr>
          <p:nvPr/>
        </p:nvSpPr>
        <p:spPr bwMode="auto">
          <a:xfrm>
            <a:off x="7446071" y="448703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1" name="80 - Ορθογώνιο"/>
          <p:cNvSpPr>
            <a:spLocks noChangeAspect="1"/>
          </p:cNvSpPr>
          <p:nvPr/>
        </p:nvSpPr>
        <p:spPr bwMode="auto">
          <a:xfrm>
            <a:off x="7446071" y="466190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82" name="81 - Ευθύγραμμο βέλος σύνδεσης"/>
          <p:cNvCxnSpPr>
            <a:stCxn id="73" idx="3"/>
          </p:cNvCxnSpPr>
          <p:nvPr/>
        </p:nvCxnSpPr>
        <p:spPr bwMode="auto">
          <a:xfrm>
            <a:off x="7580728" y="4052165"/>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3" name="82 - Ευθύγραμμο βέλος σύνδεσης"/>
          <p:cNvCxnSpPr/>
          <p:nvPr/>
        </p:nvCxnSpPr>
        <p:spPr bwMode="auto">
          <a:xfrm>
            <a:off x="7575207" y="422238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4" name="83 - Ευθύγραμμο βέλος σύνδεσης"/>
          <p:cNvCxnSpPr/>
          <p:nvPr/>
        </p:nvCxnSpPr>
        <p:spPr bwMode="auto">
          <a:xfrm>
            <a:off x="7580728" y="439726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5" name="84 - Ευθύγραμμο βέλος σύνδεσης"/>
          <p:cNvCxnSpPr/>
          <p:nvPr/>
        </p:nvCxnSpPr>
        <p:spPr bwMode="auto">
          <a:xfrm>
            <a:off x="7580728" y="4572139"/>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7" name="86 - Ορθογώνιο"/>
          <p:cNvSpPr>
            <a:spLocks noChangeAspect="1"/>
          </p:cNvSpPr>
          <p:nvPr/>
        </p:nvSpPr>
        <p:spPr bwMode="auto">
          <a:xfrm>
            <a:off x="7446071" y="49121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9" name="88 - Ορθογώνιο"/>
          <p:cNvSpPr>
            <a:spLocks noChangeAspect="1"/>
          </p:cNvSpPr>
          <p:nvPr/>
        </p:nvSpPr>
        <p:spPr bwMode="auto">
          <a:xfrm>
            <a:off x="7446071" y="508701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1" name="90 - Ορθογώνιο"/>
          <p:cNvSpPr>
            <a:spLocks noChangeAspect="1"/>
          </p:cNvSpPr>
          <p:nvPr/>
        </p:nvSpPr>
        <p:spPr bwMode="auto">
          <a:xfrm>
            <a:off x="7446071" y="526189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3" name="92 - Ορθογώνιο"/>
          <p:cNvSpPr>
            <a:spLocks noChangeAspect="1"/>
          </p:cNvSpPr>
          <p:nvPr/>
        </p:nvSpPr>
        <p:spPr bwMode="auto">
          <a:xfrm>
            <a:off x="7446071" y="54367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5" name="94 - Ορθογώνιο"/>
          <p:cNvSpPr>
            <a:spLocks noChangeAspect="1"/>
          </p:cNvSpPr>
          <p:nvPr/>
        </p:nvSpPr>
        <p:spPr bwMode="auto">
          <a:xfrm>
            <a:off x="7446071" y="56116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96" name="95 - Ευθύγραμμο βέλος σύνδεσης"/>
          <p:cNvCxnSpPr>
            <a:stCxn id="87" idx="3"/>
          </p:cNvCxnSpPr>
          <p:nvPr/>
        </p:nvCxnSpPr>
        <p:spPr bwMode="auto">
          <a:xfrm>
            <a:off x="7580728" y="500190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7" name="96 - Ευθύγραμμο βέλος σύνδεσης"/>
          <p:cNvCxnSpPr/>
          <p:nvPr/>
        </p:nvCxnSpPr>
        <p:spPr bwMode="auto">
          <a:xfrm>
            <a:off x="7575207" y="517212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2" name="101 - Ορθογώνιο"/>
          <p:cNvSpPr>
            <a:spLocks noChangeAspect="1"/>
          </p:cNvSpPr>
          <p:nvPr/>
        </p:nvSpPr>
        <p:spPr bwMode="auto">
          <a:xfrm>
            <a:off x="7441060" y="59027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4" name="103 - Ορθογώνιο"/>
          <p:cNvSpPr>
            <a:spLocks noChangeAspect="1"/>
          </p:cNvSpPr>
          <p:nvPr/>
        </p:nvSpPr>
        <p:spPr bwMode="auto">
          <a:xfrm>
            <a:off x="7441060" y="607761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6" name="105 - Ορθογώνιο"/>
          <p:cNvSpPr>
            <a:spLocks noChangeAspect="1"/>
          </p:cNvSpPr>
          <p:nvPr/>
        </p:nvSpPr>
        <p:spPr bwMode="auto">
          <a:xfrm>
            <a:off x="7441060" y="625249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8" name="107 - Ορθογώνιο"/>
          <p:cNvSpPr>
            <a:spLocks noChangeAspect="1"/>
          </p:cNvSpPr>
          <p:nvPr/>
        </p:nvSpPr>
        <p:spPr bwMode="auto">
          <a:xfrm>
            <a:off x="7441060" y="64273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8" name="17 - Ορθογώνιο"/>
          <p:cNvSpPr>
            <a:spLocks noChangeAspect="1"/>
          </p:cNvSpPr>
          <p:nvPr/>
        </p:nvSpPr>
        <p:spPr bwMode="auto">
          <a:xfrm>
            <a:off x="6477000" y="15240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n-US" sz="1200" dirty="0" smtClean="0">
                <a:solidFill>
                  <a:srgbClr val="FF0000"/>
                </a:solidFill>
                <a:latin typeface="Courier New" pitchFamily="49" charset="0"/>
                <a:cs typeface="Courier New" pitchFamily="49" charset="0"/>
              </a:rPr>
              <a:t>000</a:t>
            </a:r>
            <a:r>
              <a:rPr lang="en-US" sz="1200" dirty="0" smtClean="0">
                <a:latin typeface="Courier New" pitchFamily="49" charset="0"/>
                <a:cs typeface="Courier New" pitchFamily="49" charset="0"/>
              </a:rPr>
              <a:t>000001</a:t>
            </a:r>
          </a:p>
        </p:txBody>
      </p:sp>
      <p:sp>
        <p:nvSpPr>
          <p:cNvPr id="20" name="19 - Ορθογώνιο"/>
          <p:cNvSpPr>
            <a:spLocks noChangeAspect="1"/>
          </p:cNvSpPr>
          <p:nvPr/>
        </p:nvSpPr>
        <p:spPr bwMode="auto">
          <a:xfrm>
            <a:off x="6477000" y="327278"/>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solidFill>
                  <a:srgbClr val="FF0000"/>
                </a:solidFill>
                <a:latin typeface="Courier New" pitchFamily="49" charset="0"/>
                <a:cs typeface="Courier New" pitchFamily="49" charset="0"/>
              </a:rPr>
              <a:t>00</a:t>
            </a:r>
            <a:r>
              <a:rPr lang="en-US" sz="1200" dirty="0" smtClean="0">
                <a:solidFill>
                  <a:srgbClr val="FF0000"/>
                </a:solidFill>
                <a:latin typeface="Courier New" pitchFamily="49" charset="0"/>
                <a:cs typeface="Courier New" pitchFamily="49" charset="0"/>
              </a:rPr>
              <a:t>0</a:t>
            </a:r>
            <a:r>
              <a:rPr lang="el-GR" sz="1200" dirty="0" smtClean="0">
                <a:latin typeface="Courier New" pitchFamily="49" charset="0"/>
                <a:cs typeface="Courier New" pitchFamily="49" charset="0"/>
              </a:rPr>
              <a:t>00</a:t>
            </a:r>
            <a:r>
              <a:rPr lang="en-US" sz="1200" dirty="0" smtClean="0">
                <a:latin typeface="Courier New" pitchFamily="49" charset="0"/>
                <a:cs typeface="Courier New" pitchFamily="49" charset="0"/>
              </a:rPr>
              <a:t>1</a:t>
            </a:r>
            <a:r>
              <a:rPr lang="el-GR" sz="1200" dirty="0" smtClean="0">
                <a:latin typeface="Courier New" pitchFamily="49" charset="0"/>
                <a:cs typeface="Courier New" pitchFamily="49" charset="0"/>
              </a:rPr>
              <a:t>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2" name="21 - Ορθογώνιο"/>
          <p:cNvSpPr>
            <a:spLocks noChangeAspect="1"/>
          </p:cNvSpPr>
          <p:nvPr/>
        </p:nvSpPr>
        <p:spPr bwMode="auto">
          <a:xfrm>
            <a:off x="6477000" y="502157"/>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FF0000"/>
                </a:solidFill>
                <a:latin typeface="Courier New" pitchFamily="49" charset="0"/>
                <a:cs typeface="Courier New" pitchFamily="49" charset="0"/>
              </a:rPr>
              <a:t>0</a:t>
            </a:r>
            <a:r>
              <a:rPr lang="el-GR" sz="1200" dirty="0" smtClean="0">
                <a:solidFill>
                  <a:srgbClr val="FF0000"/>
                </a:solidFill>
                <a:latin typeface="Courier New" pitchFamily="49" charset="0"/>
                <a:cs typeface="Courier New" pitchFamily="49" charset="0"/>
              </a:rPr>
              <a:t>00</a:t>
            </a:r>
            <a:r>
              <a:rPr lang="el-GR" sz="1200" dirty="0" smtClean="0">
                <a:latin typeface="Courier New" pitchFamily="49" charset="0"/>
                <a:cs typeface="Courier New" pitchFamily="49" charset="0"/>
              </a:rPr>
              <a:t>11000</a:t>
            </a:r>
            <a:r>
              <a:rPr lang="en-US" sz="1200" dirty="0" smtClean="0">
                <a:latin typeface="Courier New" pitchFamily="49" charset="0"/>
                <a:cs typeface="Courier New" pitchFamily="49" charset="0"/>
              </a:rPr>
              <a:t>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6" name="25 - Ορθογώνιο"/>
          <p:cNvSpPr>
            <a:spLocks noChangeAspect="1"/>
          </p:cNvSpPr>
          <p:nvPr/>
        </p:nvSpPr>
        <p:spPr bwMode="auto">
          <a:xfrm>
            <a:off x="6477000" y="6770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8" name="27 - Ορθογώνιο"/>
          <p:cNvSpPr>
            <a:spLocks noChangeAspect="1"/>
          </p:cNvSpPr>
          <p:nvPr/>
        </p:nvSpPr>
        <p:spPr bwMode="auto">
          <a:xfrm>
            <a:off x="6477000" y="851915"/>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3" name="32 - Ορθογώνιο"/>
          <p:cNvSpPr>
            <a:spLocks noChangeAspect="1"/>
          </p:cNvSpPr>
          <p:nvPr/>
        </p:nvSpPr>
        <p:spPr bwMode="auto">
          <a:xfrm>
            <a:off x="6491980" y="11021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solidFill>
                  <a:srgbClr val="FF0000"/>
                </a:solidFill>
                <a:latin typeface="Courier New" pitchFamily="49" charset="0"/>
                <a:cs typeface="Courier New" pitchFamily="49" charset="0"/>
              </a:rPr>
              <a:t>001</a:t>
            </a:r>
            <a:r>
              <a:rPr lang="el-GR" sz="1200" dirty="0" smtClean="0">
                <a:latin typeface="Courier New" pitchFamily="49" charset="0"/>
                <a:cs typeface="Courier New" pitchFamily="49" charset="0"/>
              </a:rPr>
              <a:t>000111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5" name="34 - Ορθογώνιο"/>
          <p:cNvSpPr>
            <a:spLocks noChangeAspect="1"/>
          </p:cNvSpPr>
          <p:nvPr/>
        </p:nvSpPr>
        <p:spPr bwMode="auto">
          <a:xfrm>
            <a:off x="6491980" y="1277014"/>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solidFill>
                  <a:srgbClr val="FF0000"/>
                </a:solidFill>
                <a:latin typeface="Courier New" pitchFamily="49" charset="0"/>
                <a:cs typeface="Courier New" pitchFamily="49" charset="0"/>
              </a:rPr>
              <a:t>00</a:t>
            </a:r>
            <a:r>
              <a:rPr lang="en-US" sz="1200" dirty="0" smtClean="0">
                <a:solidFill>
                  <a:srgbClr val="FF0000"/>
                </a:solidFill>
                <a:latin typeface="Courier New" pitchFamily="49" charset="0"/>
                <a:cs typeface="Courier New" pitchFamily="49" charset="0"/>
              </a:rPr>
              <a:t>1</a:t>
            </a:r>
            <a:r>
              <a:rPr lang="el-GR" sz="1200" dirty="0" smtClean="0">
                <a:latin typeface="Courier New" pitchFamily="49" charset="0"/>
                <a:cs typeface="Courier New" pitchFamily="49" charset="0"/>
              </a:rPr>
              <a:t>100111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7" name="36 - Ορθογώνιο"/>
          <p:cNvSpPr>
            <a:spLocks noChangeAspect="1"/>
          </p:cNvSpPr>
          <p:nvPr/>
        </p:nvSpPr>
        <p:spPr bwMode="auto">
          <a:xfrm>
            <a:off x="6491980" y="1451893"/>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solidFill>
                  <a:srgbClr val="FF0000"/>
                </a:solidFill>
                <a:latin typeface="Courier New" pitchFamily="49" charset="0"/>
                <a:cs typeface="Courier New" pitchFamily="49" charset="0"/>
              </a:rPr>
              <a:t>00</a:t>
            </a:r>
            <a:r>
              <a:rPr lang="en-US" sz="1200" dirty="0" smtClean="0">
                <a:solidFill>
                  <a:srgbClr val="FF0000"/>
                </a:solidFill>
                <a:latin typeface="Courier New" pitchFamily="49" charset="0"/>
                <a:cs typeface="Courier New" pitchFamily="49" charset="0"/>
              </a:rPr>
              <a:t>1</a:t>
            </a:r>
            <a:r>
              <a:rPr lang="el-GR" sz="1200" dirty="0" smtClean="0">
                <a:latin typeface="Courier New" pitchFamily="49" charset="0"/>
                <a:cs typeface="Courier New" pitchFamily="49" charset="0"/>
              </a:rPr>
              <a:t>101011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9" name="38 - Ορθογώνιο"/>
          <p:cNvSpPr>
            <a:spLocks noChangeAspect="1"/>
          </p:cNvSpPr>
          <p:nvPr/>
        </p:nvSpPr>
        <p:spPr bwMode="auto">
          <a:xfrm>
            <a:off x="6491980" y="162677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FF0000"/>
                </a:solidFill>
                <a:effectLst/>
                <a:latin typeface="Courier New" pitchFamily="49" charset="0"/>
                <a:cs typeface="Courier New" pitchFamily="49" charset="0"/>
              </a:rPr>
              <a:t>001</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111101</a:t>
            </a:r>
          </a:p>
        </p:txBody>
      </p:sp>
      <p:sp>
        <p:nvSpPr>
          <p:cNvPr id="41" name="40 - Ορθογώνιο"/>
          <p:cNvSpPr>
            <a:spLocks noChangeAspect="1"/>
          </p:cNvSpPr>
          <p:nvPr/>
        </p:nvSpPr>
        <p:spPr bwMode="auto">
          <a:xfrm>
            <a:off x="6491980" y="1801651"/>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6" name="45 - Ορθογώνιο"/>
          <p:cNvSpPr>
            <a:spLocks noChangeAspect="1"/>
          </p:cNvSpPr>
          <p:nvPr/>
        </p:nvSpPr>
        <p:spPr bwMode="auto">
          <a:xfrm>
            <a:off x="6491980" y="2057394"/>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solidFill>
                  <a:srgbClr val="FF0000"/>
                </a:solidFill>
                <a:latin typeface="Courier New" pitchFamily="49" charset="0"/>
                <a:cs typeface="Courier New" pitchFamily="49" charset="0"/>
              </a:rPr>
              <a:t>01</a:t>
            </a:r>
            <a:r>
              <a:rPr lang="el-GR" sz="1200" dirty="0" smtClean="0">
                <a:latin typeface="Courier New" pitchFamily="49" charset="0"/>
                <a:cs typeface="Courier New" pitchFamily="49" charset="0"/>
              </a:rPr>
              <a:t>000</a:t>
            </a: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a:t>
            </a:r>
            <a:r>
              <a:rPr lang="el-GR" sz="1200" dirty="0" smtClean="0">
                <a:latin typeface="Courier New" pitchFamily="49" charset="0"/>
                <a:cs typeface="Courier New" pitchFamily="49" charset="0"/>
              </a:rPr>
              <a:t>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8" name="47 - Ορθογώνιο"/>
          <p:cNvSpPr>
            <a:spLocks noChangeAspect="1"/>
          </p:cNvSpPr>
          <p:nvPr/>
        </p:nvSpPr>
        <p:spPr bwMode="auto">
          <a:xfrm>
            <a:off x="6491980" y="223227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solidFill>
                  <a:srgbClr val="FF0000"/>
                </a:solidFill>
                <a:latin typeface="Courier New" pitchFamily="49" charset="0"/>
                <a:cs typeface="Courier New" pitchFamily="49" charset="0"/>
              </a:rPr>
              <a:t>01</a:t>
            </a:r>
            <a:r>
              <a:rPr lang="el-GR" sz="1200" dirty="0" smtClean="0">
                <a:latin typeface="Courier New" pitchFamily="49" charset="0"/>
                <a:cs typeface="Courier New" pitchFamily="49" charset="0"/>
              </a:rPr>
              <a:t>0111101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0" name="49 - Ορθογώνιο"/>
          <p:cNvSpPr>
            <a:spLocks noChangeAspect="1"/>
          </p:cNvSpPr>
          <p:nvPr/>
        </p:nvSpPr>
        <p:spPr bwMode="auto">
          <a:xfrm>
            <a:off x="6491980" y="2407151"/>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solidFill>
                  <a:srgbClr val="FF0000"/>
                </a:solidFill>
                <a:latin typeface="Courier New" pitchFamily="49" charset="0"/>
                <a:cs typeface="Courier New" pitchFamily="49" charset="0"/>
              </a:rPr>
              <a:t>01</a:t>
            </a:r>
            <a:r>
              <a:rPr lang="el-GR" sz="1200" dirty="0" smtClean="0">
                <a:latin typeface="Courier New" pitchFamily="49" charset="0"/>
                <a:cs typeface="Courier New" pitchFamily="49" charset="0"/>
              </a:rPr>
              <a:t>0111111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2" name="51 - Ορθογώνιο"/>
          <p:cNvSpPr>
            <a:spLocks noChangeAspect="1"/>
          </p:cNvSpPr>
          <p:nvPr/>
        </p:nvSpPr>
        <p:spPr bwMode="auto">
          <a:xfrm>
            <a:off x="6491980" y="258203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solidFill>
                  <a:srgbClr val="FF0000"/>
                </a:solidFill>
                <a:latin typeface="Courier New" pitchFamily="49" charset="0"/>
                <a:cs typeface="Courier New" pitchFamily="49" charset="0"/>
              </a:rPr>
              <a:t>01</a:t>
            </a:r>
            <a:r>
              <a:rPr lang="el-GR" sz="1200" dirty="0" smtClean="0">
                <a:latin typeface="Courier New" pitchFamily="49" charset="0"/>
                <a:cs typeface="Courier New" pitchFamily="49" charset="0"/>
              </a:rPr>
              <a:t>1111011</a:t>
            </a:r>
          </a:p>
        </p:txBody>
      </p:sp>
      <p:sp>
        <p:nvSpPr>
          <p:cNvPr id="54" name="53 - Ορθογώνιο"/>
          <p:cNvSpPr>
            <a:spLocks noChangeAspect="1"/>
          </p:cNvSpPr>
          <p:nvPr/>
        </p:nvSpPr>
        <p:spPr bwMode="auto">
          <a:xfrm>
            <a:off x="6491980" y="2756909"/>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9" name="58 - Ορθογώνιο"/>
          <p:cNvSpPr>
            <a:spLocks noChangeAspect="1"/>
          </p:cNvSpPr>
          <p:nvPr/>
        </p:nvSpPr>
        <p:spPr bwMode="auto">
          <a:xfrm>
            <a:off x="6491980" y="30071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solidFill>
                  <a:srgbClr val="FF0000"/>
                </a:solidFill>
                <a:latin typeface="Courier New" pitchFamily="49" charset="0"/>
                <a:cs typeface="Courier New" pitchFamily="49" charset="0"/>
              </a:rPr>
              <a:t>100</a:t>
            </a:r>
            <a:r>
              <a:rPr lang="el-GR" sz="1200" dirty="0" smtClean="0">
                <a:latin typeface="Courier New" pitchFamily="49" charset="0"/>
                <a:cs typeface="Courier New" pitchFamily="49" charset="0"/>
              </a:rPr>
              <a:t>011100</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1" name="60 - Ορθογώνιο"/>
          <p:cNvSpPr>
            <a:spLocks noChangeAspect="1"/>
          </p:cNvSpPr>
          <p:nvPr/>
        </p:nvSpPr>
        <p:spPr bwMode="auto">
          <a:xfrm>
            <a:off x="6491980" y="3182014"/>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3" name="62 - Ορθογώνιο"/>
          <p:cNvSpPr>
            <a:spLocks noChangeAspect="1"/>
          </p:cNvSpPr>
          <p:nvPr/>
        </p:nvSpPr>
        <p:spPr bwMode="auto">
          <a:xfrm>
            <a:off x="6491980" y="3356893"/>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5" name="64 - Ορθογώνιο"/>
          <p:cNvSpPr>
            <a:spLocks noChangeAspect="1"/>
          </p:cNvSpPr>
          <p:nvPr/>
        </p:nvSpPr>
        <p:spPr bwMode="auto">
          <a:xfrm>
            <a:off x="6491980" y="353177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7" name="66 - Ορθογώνιο"/>
          <p:cNvSpPr>
            <a:spLocks noChangeAspect="1"/>
          </p:cNvSpPr>
          <p:nvPr/>
        </p:nvSpPr>
        <p:spPr bwMode="auto">
          <a:xfrm>
            <a:off x="6491980" y="3706651"/>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2" name="71 - Ορθογώνιο"/>
          <p:cNvSpPr>
            <a:spLocks noChangeAspect="1"/>
          </p:cNvSpPr>
          <p:nvPr/>
        </p:nvSpPr>
        <p:spPr bwMode="auto">
          <a:xfrm>
            <a:off x="6506961" y="3962394"/>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solidFill>
                  <a:srgbClr val="FF0000"/>
                </a:solidFill>
                <a:latin typeface="Courier New" pitchFamily="49" charset="0"/>
                <a:cs typeface="Courier New" pitchFamily="49" charset="0"/>
              </a:rPr>
              <a:t>101</a:t>
            </a:r>
            <a:r>
              <a:rPr lang="el-GR" sz="1200" dirty="0" smtClean="0">
                <a:latin typeface="Courier New" pitchFamily="49" charset="0"/>
                <a:cs typeface="Courier New" pitchFamily="49" charset="0"/>
              </a:rPr>
              <a:t>001011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4" name="73 - Ορθογώνιο"/>
          <p:cNvSpPr>
            <a:spLocks noChangeAspect="1"/>
          </p:cNvSpPr>
          <p:nvPr/>
        </p:nvSpPr>
        <p:spPr bwMode="auto">
          <a:xfrm>
            <a:off x="6506961" y="413727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solidFill>
                  <a:srgbClr val="FF0000"/>
                </a:solidFill>
                <a:latin typeface="Courier New" pitchFamily="49" charset="0"/>
                <a:cs typeface="Courier New" pitchFamily="49" charset="0"/>
              </a:rPr>
              <a:t>101</a:t>
            </a:r>
            <a:r>
              <a:rPr lang="el-GR" sz="1200" dirty="0" smtClean="0">
                <a:latin typeface="Courier New" pitchFamily="49" charset="0"/>
                <a:cs typeface="Courier New" pitchFamily="49" charset="0"/>
              </a:rPr>
              <a:t>010100</a:t>
            </a:r>
          </a:p>
        </p:txBody>
      </p:sp>
      <p:sp>
        <p:nvSpPr>
          <p:cNvPr id="76" name="75 - Ορθογώνιο"/>
          <p:cNvSpPr>
            <a:spLocks noChangeAspect="1"/>
          </p:cNvSpPr>
          <p:nvPr/>
        </p:nvSpPr>
        <p:spPr bwMode="auto">
          <a:xfrm>
            <a:off x="6506961" y="4312151"/>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solidFill>
                  <a:srgbClr val="FF0000"/>
                </a:solidFill>
                <a:latin typeface="Courier New" pitchFamily="49" charset="0"/>
                <a:cs typeface="Courier New" pitchFamily="49" charset="0"/>
              </a:rPr>
              <a:t>101</a:t>
            </a:r>
            <a:r>
              <a:rPr lang="el-GR" sz="1200" dirty="0" smtClean="0">
                <a:latin typeface="Courier New" pitchFamily="49" charset="0"/>
                <a:cs typeface="Courier New" pitchFamily="49" charset="0"/>
              </a:rPr>
              <a:t>010110</a:t>
            </a:r>
          </a:p>
        </p:txBody>
      </p:sp>
      <p:sp>
        <p:nvSpPr>
          <p:cNvPr id="78" name="77 - Ορθογώνιο"/>
          <p:cNvSpPr>
            <a:spLocks noChangeAspect="1"/>
          </p:cNvSpPr>
          <p:nvPr/>
        </p:nvSpPr>
        <p:spPr bwMode="auto">
          <a:xfrm>
            <a:off x="6506961" y="448703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solidFill>
                  <a:srgbClr val="FF0000"/>
                </a:solidFill>
                <a:latin typeface="Courier New" pitchFamily="49" charset="0"/>
                <a:cs typeface="Courier New" pitchFamily="49" charset="0"/>
              </a:rPr>
              <a:t>101</a:t>
            </a:r>
            <a:r>
              <a:rPr lang="el-GR" sz="1200" dirty="0" smtClean="0">
                <a:latin typeface="Courier New" pitchFamily="49" charset="0"/>
                <a:cs typeface="Courier New" pitchFamily="49" charset="0"/>
              </a:rPr>
              <a:t>110010</a:t>
            </a:r>
          </a:p>
        </p:txBody>
      </p:sp>
      <p:sp>
        <p:nvSpPr>
          <p:cNvPr id="80" name="79 - Ορθογώνιο"/>
          <p:cNvSpPr>
            <a:spLocks noChangeAspect="1"/>
          </p:cNvSpPr>
          <p:nvPr/>
        </p:nvSpPr>
        <p:spPr bwMode="auto">
          <a:xfrm>
            <a:off x="6506961" y="4661909"/>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solidFill>
                  <a:srgbClr val="FF0000"/>
                </a:solidFill>
                <a:latin typeface="Courier New" pitchFamily="49" charset="0"/>
                <a:cs typeface="Courier New" pitchFamily="49" charset="0"/>
              </a:rPr>
              <a:t>101</a:t>
            </a:r>
            <a:r>
              <a:rPr lang="el-GR" sz="1200" dirty="0" smtClean="0">
                <a:latin typeface="Courier New" pitchFamily="49" charset="0"/>
                <a:cs typeface="Courier New" pitchFamily="49" charset="0"/>
              </a:rPr>
              <a:t>111100</a:t>
            </a:r>
          </a:p>
        </p:txBody>
      </p:sp>
      <p:sp>
        <p:nvSpPr>
          <p:cNvPr id="86" name="85 - Ορθογώνιο"/>
          <p:cNvSpPr>
            <a:spLocks noChangeAspect="1"/>
          </p:cNvSpPr>
          <p:nvPr/>
        </p:nvSpPr>
        <p:spPr bwMode="auto">
          <a:xfrm>
            <a:off x="6506961" y="49121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solidFill>
                  <a:srgbClr val="FF0000"/>
                </a:solidFill>
                <a:latin typeface="Courier New" pitchFamily="49" charset="0"/>
                <a:cs typeface="Courier New" pitchFamily="49" charset="0"/>
              </a:rPr>
              <a:t>110</a:t>
            </a:r>
            <a:r>
              <a:rPr lang="el-GR" sz="1200" dirty="0" smtClean="0">
                <a:latin typeface="Courier New" pitchFamily="49" charset="0"/>
                <a:cs typeface="Courier New" pitchFamily="49" charset="0"/>
              </a:rPr>
              <a:t>00</a:t>
            </a: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001</a:t>
            </a:r>
          </a:p>
        </p:txBody>
      </p:sp>
      <p:sp>
        <p:nvSpPr>
          <p:cNvPr id="88" name="87 - Ορθογώνιο"/>
          <p:cNvSpPr>
            <a:spLocks noChangeAspect="1"/>
          </p:cNvSpPr>
          <p:nvPr/>
        </p:nvSpPr>
        <p:spPr bwMode="auto">
          <a:xfrm>
            <a:off x="6506961" y="5087014"/>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solidFill>
                  <a:srgbClr val="FF0000"/>
                </a:solidFill>
                <a:latin typeface="Courier New" pitchFamily="49" charset="0"/>
                <a:cs typeface="Courier New" pitchFamily="49" charset="0"/>
              </a:rPr>
              <a:t>110</a:t>
            </a:r>
            <a:r>
              <a:rPr lang="el-GR" sz="1200" dirty="0" smtClean="0">
                <a:latin typeface="Courier New" pitchFamily="49" charset="0"/>
                <a:cs typeface="Courier New" pitchFamily="49" charset="0"/>
              </a:rPr>
              <a:t>10000</a:t>
            </a:r>
            <a:r>
              <a:rPr lang="en-US" sz="1200" dirty="0" smtClean="0">
                <a:latin typeface="Courier New" pitchFamily="49" charset="0"/>
                <a:cs typeface="Courier New" pitchFamily="49" charset="0"/>
              </a:rPr>
              <a:t>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0" name="89 - Ορθογώνιο"/>
          <p:cNvSpPr>
            <a:spLocks noChangeAspect="1"/>
          </p:cNvSpPr>
          <p:nvPr/>
        </p:nvSpPr>
        <p:spPr bwMode="auto">
          <a:xfrm>
            <a:off x="6506961" y="5261893"/>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2" name="91 - Ορθογώνιο"/>
          <p:cNvSpPr>
            <a:spLocks noChangeAspect="1"/>
          </p:cNvSpPr>
          <p:nvPr/>
        </p:nvSpPr>
        <p:spPr bwMode="auto">
          <a:xfrm>
            <a:off x="6506961" y="543677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4" name="93 - Ορθογώνιο"/>
          <p:cNvSpPr>
            <a:spLocks noChangeAspect="1"/>
          </p:cNvSpPr>
          <p:nvPr/>
        </p:nvSpPr>
        <p:spPr bwMode="auto">
          <a:xfrm>
            <a:off x="6506961" y="5611651"/>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1" name="100 - Ορθογώνιο"/>
          <p:cNvSpPr>
            <a:spLocks noChangeAspect="1"/>
          </p:cNvSpPr>
          <p:nvPr/>
        </p:nvSpPr>
        <p:spPr bwMode="auto">
          <a:xfrm>
            <a:off x="6491983" y="59027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solidFill>
                  <a:srgbClr val="FF0000"/>
                </a:solidFill>
                <a:latin typeface="Courier New" pitchFamily="49" charset="0"/>
                <a:cs typeface="Courier New" pitchFamily="49" charset="0"/>
              </a:rPr>
              <a:t>111</a:t>
            </a:r>
            <a:r>
              <a:rPr lang="el-GR" sz="1200" dirty="0" smtClean="0">
                <a:latin typeface="Courier New" pitchFamily="49" charset="0"/>
                <a:cs typeface="Courier New" pitchFamily="49" charset="0"/>
              </a:rPr>
              <a:t>000110</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3" name="102 - Ορθογώνιο"/>
          <p:cNvSpPr>
            <a:spLocks noChangeAspect="1"/>
          </p:cNvSpPr>
          <p:nvPr/>
        </p:nvSpPr>
        <p:spPr bwMode="auto">
          <a:xfrm>
            <a:off x="6491983" y="6077614"/>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solidFill>
                  <a:srgbClr val="FF0000"/>
                </a:solidFill>
                <a:latin typeface="Courier New" pitchFamily="49" charset="0"/>
                <a:cs typeface="Courier New" pitchFamily="49" charset="0"/>
              </a:rPr>
              <a:t>111</a:t>
            </a:r>
            <a:r>
              <a:rPr lang="el-GR" sz="1200" dirty="0" smtClean="0">
                <a:latin typeface="Courier New" pitchFamily="49" charset="0"/>
                <a:cs typeface="Courier New" pitchFamily="49" charset="0"/>
              </a:rPr>
              <a:t>011110</a:t>
            </a:r>
          </a:p>
        </p:txBody>
      </p:sp>
      <p:sp>
        <p:nvSpPr>
          <p:cNvPr id="105" name="104 - Ορθογώνιο"/>
          <p:cNvSpPr>
            <a:spLocks noChangeAspect="1"/>
          </p:cNvSpPr>
          <p:nvPr/>
        </p:nvSpPr>
        <p:spPr bwMode="auto">
          <a:xfrm>
            <a:off x="6491983" y="6252493"/>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solidFill>
                  <a:srgbClr val="FF0000"/>
                </a:solidFill>
                <a:latin typeface="Courier New" pitchFamily="49" charset="0"/>
                <a:cs typeface="Courier New" pitchFamily="49" charset="0"/>
              </a:rPr>
              <a:t>111</a:t>
            </a:r>
            <a:r>
              <a:rPr lang="el-GR" sz="1200" dirty="0" smtClean="0">
                <a:latin typeface="Courier New" pitchFamily="49" charset="0"/>
                <a:cs typeface="Courier New" pitchFamily="49" charset="0"/>
              </a:rPr>
              <a:t>011111</a:t>
            </a:r>
          </a:p>
        </p:txBody>
      </p:sp>
      <p:sp>
        <p:nvSpPr>
          <p:cNvPr id="107" name="106 - Ορθογώνιο"/>
          <p:cNvSpPr>
            <a:spLocks noChangeAspect="1"/>
          </p:cNvSpPr>
          <p:nvPr/>
        </p:nvSpPr>
        <p:spPr bwMode="auto">
          <a:xfrm>
            <a:off x="6491983" y="642737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solidFill>
                  <a:srgbClr val="FF0000"/>
                </a:solidFill>
                <a:latin typeface="Courier New" pitchFamily="49" charset="0"/>
                <a:cs typeface="Courier New" pitchFamily="49" charset="0"/>
              </a:rPr>
              <a:t>111</a:t>
            </a:r>
            <a:r>
              <a:rPr lang="el-GR" sz="1200" dirty="0" smtClean="0">
                <a:latin typeface="Courier New" pitchFamily="49" charset="0"/>
                <a:cs typeface="Courier New" pitchFamily="49" charset="0"/>
              </a:rPr>
              <a:t>100010</a:t>
            </a:r>
          </a:p>
        </p:txBody>
      </p:sp>
      <p:sp>
        <p:nvSpPr>
          <p:cNvPr id="109" name="108 - Ορθογώνιο"/>
          <p:cNvSpPr>
            <a:spLocks noChangeAspect="1"/>
          </p:cNvSpPr>
          <p:nvPr/>
        </p:nvSpPr>
        <p:spPr bwMode="auto">
          <a:xfrm>
            <a:off x="6491983" y="6602251"/>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FF0000"/>
                </a:solidFill>
                <a:effectLst/>
                <a:latin typeface="Courier New" pitchFamily="49" charset="0"/>
                <a:cs typeface="Courier New" pitchFamily="49" charset="0"/>
              </a:rPr>
              <a:t>111</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110110</a:t>
            </a:r>
          </a:p>
        </p:txBody>
      </p:sp>
      <p:sp>
        <p:nvSpPr>
          <p:cNvPr id="110" name="109 - Ορθογώνιο"/>
          <p:cNvSpPr>
            <a:spLocks noChangeAspect="1"/>
          </p:cNvSpPr>
          <p:nvPr/>
        </p:nvSpPr>
        <p:spPr bwMode="auto">
          <a:xfrm>
            <a:off x="7441060" y="66022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111" name="110 - Ευθύγραμμο βέλος σύνδεσης"/>
          <p:cNvCxnSpPr>
            <a:stCxn id="102" idx="3"/>
          </p:cNvCxnSpPr>
          <p:nvPr/>
        </p:nvCxnSpPr>
        <p:spPr bwMode="auto">
          <a:xfrm>
            <a:off x="7575717" y="599250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2" name="111 - Ευθύγραμμο βέλος σύνδεσης"/>
          <p:cNvCxnSpPr/>
          <p:nvPr/>
        </p:nvCxnSpPr>
        <p:spPr bwMode="auto">
          <a:xfrm>
            <a:off x="7570196" y="616272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3" name="112 - Ευθύγραμμο βέλος σύνδεσης"/>
          <p:cNvCxnSpPr/>
          <p:nvPr/>
        </p:nvCxnSpPr>
        <p:spPr bwMode="auto">
          <a:xfrm>
            <a:off x="7575717" y="633760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5" name="124 - Ορθογώνιο"/>
          <p:cNvSpPr>
            <a:spLocks noChangeAspect="1"/>
          </p:cNvSpPr>
          <p:nvPr/>
        </p:nvSpPr>
        <p:spPr bwMode="auto">
          <a:xfrm>
            <a:off x="4218884" y="289560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7" name="126 - Ορθογώνιο"/>
          <p:cNvSpPr>
            <a:spLocks noChangeAspect="1"/>
          </p:cNvSpPr>
          <p:nvPr/>
        </p:nvSpPr>
        <p:spPr bwMode="auto">
          <a:xfrm>
            <a:off x="4218884" y="3080765"/>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9" name="128 - Ορθογώνιο"/>
          <p:cNvSpPr>
            <a:spLocks noChangeAspect="1"/>
          </p:cNvSpPr>
          <p:nvPr/>
        </p:nvSpPr>
        <p:spPr bwMode="auto">
          <a:xfrm>
            <a:off x="4218884" y="3265931"/>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136" name="135 - Γωνιακή σύνδεση"/>
          <p:cNvCxnSpPr>
            <a:stCxn id="9" idx="3"/>
            <a:endCxn id="18" idx="1"/>
          </p:cNvCxnSpPr>
          <p:nvPr/>
        </p:nvCxnSpPr>
        <p:spPr bwMode="auto">
          <a:xfrm flipV="1">
            <a:off x="4361464" y="242172"/>
            <a:ext cx="2115536" cy="1834080"/>
          </a:xfrm>
          <a:prstGeom prst="bentConnector3">
            <a:avLst>
              <a:gd name="adj1" fmla="val 43466"/>
            </a:avLst>
          </a:prstGeom>
          <a:solidFill>
            <a:schemeClr val="accent1"/>
          </a:solidFill>
          <a:ln w="9525" cap="flat" cmpd="sng" algn="ctr">
            <a:solidFill>
              <a:schemeClr val="tx1"/>
            </a:solidFill>
            <a:prstDash val="solid"/>
            <a:round/>
            <a:headEnd type="none" w="med" len="med"/>
            <a:tailEnd type="arrow"/>
          </a:ln>
          <a:effectLst/>
        </p:spPr>
      </p:cxnSp>
      <p:cxnSp>
        <p:nvCxnSpPr>
          <p:cNvPr id="137" name="136 - Γωνιακή σύνδεση"/>
          <p:cNvCxnSpPr>
            <a:stCxn id="11" idx="3"/>
            <a:endCxn id="18" idx="1"/>
          </p:cNvCxnSpPr>
          <p:nvPr/>
        </p:nvCxnSpPr>
        <p:spPr bwMode="auto">
          <a:xfrm flipV="1">
            <a:off x="4361464" y="242172"/>
            <a:ext cx="2115536" cy="2019245"/>
          </a:xfrm>
          <a:prstGeom prst="bentConnector3">
            <a:avLst>
              <a:gd name="adj1" fmla="val 47990"/>
            </a:avLst>
          </a:prstGeom>
          <a:solidFill>
            <a:schemeClr val="accent1"/>
          </a:solidFill>
          <a:ln w="9525" cap="flat" cmpd="sng" algn="ctr">
            <a:solidFill>
              <a:schemeClr val="tx1"/>
            </a:solidFill>
            <a:prstDash val="solid"/>
            <a:round/>
            <a:headEnd type="none" w="med" len="med"/>
            <a:tailEnd type="arrow"/>
          </a:ln>
          <a:effectLst/>
        </p:spPr>
      </p:cxnSp>
      <p:cxnSp>
        <p:nvCxnSpPr>
          <p:cNvPr id="138" name="137 - Γωνιακή σύνδεση"/>
          <p:cNvCxnSpPr>
            <a:stCxn id="13" idx="3"/>
            <a:endCxn id="33" idx="1"/>
          </p:cNvCxnSpPr>
          <p:nvPr/>
        </p:nvCxnSpPr>
        <p:spPr bwMode="auto">
          <a:xfrm flipV="1">
            <a:off x="4361464" y="1191908"/>
            <a:ext cx="2130516" cy="1254675"/>
          </a:xfrm>
          <a:prstGeom prst="bentConnector3">
            <a:avLst>
              <a:gd name="adj1" fmla="val 53993"/>
            </a:avLst>
          </a:prstGeom>
          <a:solidFill>
            <a:schemeClr val="accent1"/>
          </a:solidFill>
          <a:ln w="9525" cap="flat" cmpd="sng" algn="ctr">
            <a:solidFill>
              <a:schemeClr val="tx1"/>
            </a:solidFill>
            <a:prstDash val="solid"/>
            <a:round/>
            <a:headEnd type="none" w="med" len="med"/>
            <a:tailEnd type="arrow"/>
          </a:ln>
          <a:effectLst/>
        </p:spPr>
      </p:cxnSp>
      <p:cxnSp>
        <p:nvCxnSpPr>
          <p:cNvPr id="139" name="138 - Γωνιακή σύνδεση"/>
          <p:cNvCxnSpPr>
            <a:stCxn id="15" idx="3"/>
            <a:endCxn id="33" idx="1"/>
          </p:cNvCxnSpPr>
          <p:nvPr/>
        </p:nvCxnSpPr>
        <p:spPr bwMode="auto">
          <a:xfrm flipV="1">
            <a:off x="4361464" y="1191908"/>
            <a:ext cx="2130516" cy="1439841"/>
          </a:xfrm>
          <a:prstGeom prst="bentConnector3">
            <a:avLst>
              <a:gd name="adj1" fmla="val 57485"/>
            </a:avLst>
          </a:prstGeom>
          <a:solidFill>
            <a:schemeClr val="accent1"/>
          </a:solidFill>
          <a:ln w="9525" cap="flat" cmpd="sng" algn="ctr">
            <a:solidFill>
              <a:schemeClr val="tx1"/>
            </a:solidFill>
            <a:prstDash val="solid"/>
            <a:round/>
            <a:headEnd type="none" w="med" len="med"/>
            <a:tailEnd type="arrow"/>
          </a:ln>
          <a:effectLst/>
        </p:spPr>
      </p:cxnSp>
      <p:cxnSp>
        <p:nvCxnSpPr>
          <p:cNvPr id="140" name="139 - Γωνιακή σύνδεση"/>
          <p:cNvCxnSpPr>
            <a:stCxn id="125" idx="3"/>
            <a:endCxn id="46" idx="1"/>
          </p:cNvCxnSpPr>
          <p:nvPr/>
        </p:nvCxnSpPr>
        <p:spPr bwMode="auto">
          <a:xfrm flipV="1">
            <a:off x="4361464" y="2147166"/>
            <a:ext cx="2130516" cy="843486"/>
          </a:xfrm>
          <a:prstGeom prst="bentConnector3">
            <a:avLst>
              <a:gd name="adj1" fmla="val 70462"/>
            </a:avLst>
          </a:prstGeom>
          <a:solidFill>
            <a:schemeClr val="accent1"/>
          </a:solidFill>
          <a:ln w="9525" cap="flat" cmpd="sng" algn="ctr">
            <a:solidFill>
              <a:schemeClr val="tx1"/>
            </a:solidFill>
            <a:prstDash val="solid"/>
            <a:round/>
            <a:headEnd type="none" w="med" len="med"/>
            <a:tailEnd type="arrow"/>
          </a:ln>
          <a:effectLst/>
        </p:spPr>
      </p:cxnSp>
      <p:cxnSp>
        <p:nvCxnSpPr>
          <p:cNvPr id="141" name="140 - Γωνιακή σύνδεση"/>
          <p:cNvCxnSpPr>
            <a:stCxn id="127" idx="3"/>
            <a:endCxn id="46" idx="1"/>
          </p:cNvCxnSpPr>
          <p:nvPr/>
        </p:nvCxnSpPr>
        <p:spPr bwMode="auto">
          <a:xfrm flipV="1">
            <a:off x="4361464" y="2147166"/>
            <a:ext cx="2130516" cy="1028651"/>
          </a:xfrm>
          <a:prstGeom prst="bentConnector3">
            <a:avLst>
              <a:gd name="adj1" fmla="val 73955"/>
            </a:avLst>
          </a:prstGeom>
          <a:solidFill>
            <a:schemeClr val="accent1"/>
          </a:solidFill>
          <a:ln w="9525" cap="flat" cmpd="sng" algn="ctr">
            <a:solidFill>
              <a:schemeClr val="tx1"/>
            </a:solidFill>
            <a:prstDash val="solid"/>
            <a:round/>
            <a:headEnd type="none" w="med" len="med"/>
            <a:tailEnd type="arrow"/>
          </a:ln>
          <a:effectLst/>
        </p:spPr>
      </p:cxnSp>
      <p:cxnSp>
        <p:nvCxnSpPr>
          <p:cNvPr id="142" name="141 - Γωνιακή σύνδεση"/>
          <p:cNvCxnSpPr>
            <a:stCxn id="129" idx="3"/>
            <a:endCxn id="46" idx="1"/>
          </p:cNvCxnSpPr>
          <p:nvPr/>
        </p:nvCxnSpPr>
        <p:spPr bwMode="auto">
          <a:xfrm flipV="1">
            <a:off x="4361464" y="2147166"/>
            <a:ext cx="2130516" cy="1213817"/>
          </a:xfrm>
          <a:prstGeom prst="bentConnector3">
            <a:avLst>
              <a:gd name="adj1" fmla="val 77947"/>
            </a:avLst>
          </a:prstGeom>
          <a:solidFill>
            <a:schemeClr val="accent1"/>
          </a:solidFill>
          <a:ln w="9525" cap="flat" cmpd="sng" algn="ctr">
            <a:solidFill>
              <a:schemeClr val="tx1"/>
            </a:solidFill>
            <a:prstDash val="solid"/>
            <a:round/>
            <a:headEnd type="none" w="med" len="med"/>
            <a:tailEnd type="arrow"/>
          </a:ln>
          <a:effectLst/>
        </p:spPr>
      </p:cxnSp>
      <p:cxnSp>
        <p:nvCxnSpPr>
          <p:cNvPr id="143" name="142 - Ευθύγραμμο βέλος σύνδεσης"/>
          <p:cNvCxnSpPr/>
          <p:nvPr/>
        </p:nvCxnSpPr>
        <p:spPr bwMode="auto">
          <a:xfrm>
            <a:off x="7580728" y="17526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1" name="160 - Γωνιακή σύνδεση"/>
          <p:cNvCxnSpPr>
            <a:stCxn id="17" idx="3"/>
            <a:endCxn id="46" idx="1"/>
          </p:cNvCxnSpPr>
          <p:nvPr/>
        </p:nvCxnSpPr>
        <p:spPr bwMode="auto">
          <a:xfrm flipV="1">
            <a:off x="4361464" y="2147166"/>
            <a:ext cx="2130516" cy="669749"/>
          </a:xfrm>
          <a:prstGeom prst="bentConnector3">
            <a:avLst>
              <a:gd name="adj1" fmla="val 66469"/>
            </a:avLst>
          </a:prstGeom>
          <a:solidFill>
            <a:schemeClr val="accent1"/>
          </a:solidFill>
          <a:ln w="9525" cap="flat" cmpd="sng" algn="ctr">
            <a:solidFill>
              <a:schemeClr val="tx1"/>
            </a:solidFill>
            <a:prstDash val="solid"/>
            <a:round/>
            <a:headEnd type="none" w="med" len="med"/>
            <a:tailEnd type="arrow"/>
          </a:ln>
          <a:effectLst/>
        </p:spPr>
      </p:cxnSp>
      <p:cxnSp>
        <p:nvCxnSpPr>
          <p:cNvPr id="167" name="166 - Ευθύγραμμο βέλος σύνδεσης"/>
          <p:cNvCxnSpPr/>
          <p:nvPr/>
        </p:nvCxnSpPr>
        <p:spPr bwMode="auto">
          <a:xfrm>
            <a:off x="7580728" y="65532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8" name="167 - Ευθύγραμμο βέλος σύνδεσης"/>
          <p:cNvCxnSpPr/>
          <p:nvPr/>
        </p:nvCxnSpPr>
        <p:spPr bwMode="auto">
          <a:xfrm>
            <a:off x="7580728" y="67056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2" name="146 - Ομάδα"/>
          <p:cNvGrpSpPr/>
          <p:nvPr/>
        </p:nvGrpSpPr>
        <p:grpSpPr>
          <a:xfrm>
            <a:off x="3581400" y="1981200"/>
            <a:ext cx="637484" cy="1474835"/>
            <a:chOff x="3200400" y="2667000"/>
            <a:chExt cx="332684" cy="1474835"/>
          </a:xfrm>
        </p:grpSpPr>
        <p:sp>
          <p:nvSpPr>
            <p:cNvPr id="130" name="129 - Ορθογώνιο"/>
            <p:cNvSpPr>
              <a:spLocks noChangeAspect="1"/>
            </p:cNvSpPr>
            <p:nvPr/>
          </p:nvSpPr>
          <p:spPr bwMode="auto">
            <a:xfrm>
              <a:off x="3200400" y="2667000"/>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a:t>
              </a: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00</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132" name="131 - Ορθογώνιο"/>
            <p:cNvSpPr>
              <a:spLocks noChangeAspect="1"/>
            </p:cNvSpPr>
            <p:nvPr/>
          </p:nvSpPr>
          <p:spPr bwMode="auto">
            <a:xfrm>
              <a:off x="3200400" y="2852165"/>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0001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33" name="132 - Ορθογώνιο"/>
            <p:cNvSpPr>
              <a:spLocks noChangeAspect="1"/>
            </p:cNvSpPr>
            <p:nvPr/>
          </p:nvSpPr>
          <p:spPr bwMode="auto">
            <a:xfrm>
              <a:off x="3200400" y="3037331"/>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0010</a:t>
              </a:r>
            </a:p>
          </p:txBody>
        </p:sp>
        <p:sp>
          <p:nvSpPr>
            <p:cNvPr id="134" name="133 - Ορθογώνιο"/>
            <p:cNvSpPr>
              <a:spLocks noChangeAspect="1"/>
            </p:cNvSpPr>
            <p:nvPr/>
          </p:nvSpPr>
          <p:spPr bwMode="auto">
            <a:xfrm>
              <a:off x="3200400" y="3222497"/>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0011</a:t>
              </a:r>
            </a:p>
          </p:txBody>
        </p:sp>
        <p:sp>
          <p:nvSpPr>
            <p:cNvPr id="135" name="134 - Ορθογώνιο"/>
            <p:cNvSpPr>
              <a:spLocks noChangeAspect="1"/>
            </p:cNvSpPr>
            <p:nvPr/>
          </p:nvSpPr>
          <p:spPr bwMode="auto">
            <a:xfrm>
              <a:off x="3200400" y="3407663"/>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0100</a:t>
              </a:r>
            </a:p>
          </p:txBody>
        </p:sp>
        <p:sp>
          <p:nvSpPr>
            <p:cNvPr id="144" name="143 - Ορθογώνιο"/>
            <p:cNvSpPr>
              <a:spLocks noChangeAspect="1"/>
            </p:cNvSpPr>
            <p:nvPr/>
          </p:nvSpPr>
          <p:spPr bwMode="auto">
            <a:xfrm>
              <a:off x="3200400" y="3581400"/>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0101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5" name="144 - Ορθογώνιο"/>
            <p:cNvSpPr>
              <a:spLocks noChangeAspect="1"/>
            </p:cNvSpPr>
            <p:nvPr/>
          </p:nvSpPr>
          <p:spPr bwMode="auto">
            <a:xfrm>
              <a:off x="3200400" y="3766565"/>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0110</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6" name="145 - Ορθογώνιο"/>
            <p:cNvSpPr>
              <a:spLocks noChangeAspect="1"/>
            </p:cNvSpPr>
            <p:nvPr/>
          </p:nvSpPr>
          <p:spPr bwMode="auto">
            <a:xfrm>
              <a:off x="3200400" y="3951731"/>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grpSp>
      <p:sp>
        <p:nvSpPr>
          <p:cNvPr id="148" name="147 - Ορθογώνιο"/>
          <p:cNvSpPr>
            <a:spLocks noChangeAspect="1"/>
          </p:cNvSpPr>
          <p:nvPr/>
        </p:nvSpPr>
        <p:spPr bwMode="auto">
          <a:xfrm>
            <a:off x="4218884" y="3456035"/>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9" name="148 - Ορθογώνιο"/>
          <p:cNvSpPr>
            <a:spLocks noChangeAspect="1"/>
          </p:cNvSpPr>
          <p:nvPr/>
        </p:nvSpPr>
        <p:spPr bwMode="auto">
          <a:xfrm>
            <a:off x="4218884" y="364120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0" name="149 - Ορθογώνιο"/>
          <p:cNvSpPr>
            <a:spLocks noChangeAspect="1"/>
          </p:cNvSpPr>
          <p:nvPr/>
        </p:nvSpPr>
        <p:spPr bwMode="auto">
          <a:xfrm>
            <a:off x="4218884" y="3826366"/>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1" name="150 - Ορθογώνιο"/>
          <p:cNvSpPr>
            <a:spLocks noChangeAspect="1"/>
          </p:cNvSpPr>
          <p:nvPr/>
        </p:nvSpPr>
        <p:spPr bwMode="auto">
          <a:xfrm>
            <a:off x="4218884" y="4011532"/>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2" name="151 - Ορθογώνιο"/>
          <p:cNvSpPr>
            <a:spLocks noChangeAspect="1"/>
          </p:cNvSpPr>
          <p:nvPr/>
        </p:nvSpPr>
        <p:spPr bwMode="auto">
          <a:xfrm>
            <a:off x="4218884" y="4196698"/>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3" name="152 - Ορθογώνιο"/>
          <p:cNvSpPr>
            <a:spLocks noChangeAspect="1"/>
          </p:cNvSpPr>
          <p:nvPr/>
        </p:nvSpPr>
        <p:spPr bwMode="auto">
          <a:xfrm>
            <a:off x="4218884" y="4370435"/>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4" name="153 - Ορθογώνιο"/>
          <p:cNvSpPr>
            <a:spLocks noChangeAspect="1"/>
          </p:cNvSpPr>
          <p:nvPr/>
        </p:nvSpPr>
        <p:spPr bwMode="auto">
          <a:xfrm>
            <a:off x="4218884" y="455560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5" name="154 - Ορθογώνιο"/>
          <p:cNvSpPr>
            <a:spLocks noChangeAspect="1"/>
          </p:cNvSpPr>
          <p:nvPr/>
        </p:nvSpPr>
        <p:spPr bwMode="auto">
          <a:xfrm>
            <a:off x="4218884" y="4740766"/>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grpSp>
        <p:nvGrpSpPr>
          <p:cNvPr id="3" name="155 - Ομάδα"/>
          <p:cNvGrpSpPr/>
          <p:nvPr/>
        </p:nvGrpSpPr>
        <p:grpSpPr>
          <a:xfrm>
            <a:off x="3581400" y="3456035"/>
            <a:ext cx="637484" cy="1474835"/>
            <a:chOff x="3200400" y="2667000"/>
            <a:chExt cx="332684" cy="1474835"/>
          </a:xfrm>
        </p:grpSpPr>
        <p:sp>
          <p:nvSpPr>
            <p:cNvPr id="157" name="156 - Ορθογώνιο"/>
            <p:cNvSpPr>
              <a:spLocks noChangeAspect="1"/>
            </p:cNvSpPr>
            <p:nvPr/>
          </p:nvSpPr>
          <p:spPr bwMode="auto">
            <a:xfrm>
              <a:off x="3200400" y="2667000"/>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1</a:t>
              </a: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00</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158" name="157 - Ορθογώνιο"/>
            <p:cNvSpPr>
              <a:spLocks noChangeAspect="1"/>
            </p:cNvSpPr>
            <p:nvPr/>
          </p:nvSpPr>
          <p:spPr bwMode="auto">
            <a:xfrm>
              <a:off x="3200400" y="2852165"/>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1001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9" name="158 - Ορθογώνιο"/>
            <p:cNvSpPr>
              <a:spLocks noChangeAspect="1"/>
            </p:cNvSpPr>
            <p:nvPr/>
          </p:nvSpPr>
          <p:spPr bwMode="auto">
            <a:xfrm>
              <a:off x="3200400" y="3037331"/>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1010</a:t>
              </a:r>
            </a:p>
          </p:txBody>
        </p:sp>
        <p:sp>
          <p:nvSpPr>
            <p:cNvPr id="160" name="159 - Ορθογώνιο"/>
            <p:cNvSpPr>
              <a:spLocks noChangeAspect="1"/>
            </p:cNvSpPr>
            <p:nvPr/>
          </p:nvSpPr>
          <p:spPr bwMode="auto">
            <a:xfrm>
              <a:off x="3200400" y="3222497"/>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1011</a:t>
              </a:r>
            </a:p>
          </p:txBody>
        </p:sp>
        <p:sp>
          <p:nvSpPr>
            <p:cNvPr id="162" name="161 - Ορθογώνιο"/>
            <p:cNvSpPr>
              <a:spLocks noChangeAspect="1"/>
            </p:cNvSpPr>
            <p:nvPr/>
          </p:nvSpPr>
          <p:spPr bwMode="auto">
            <a:xfrm>
              <a:off x="3200400" y="3407663"/>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1100</a:t>
              </a:r>
            </a:p>
          </p:txBody>
        </p:sp>
        <p:sp>
          <p:nvSpPr>
            <p:cNvPr id="163" name="162 - Ορθογώνιο"/>
            <p:cNvSpPr>
              <a:spLocks noChangeAspect="1"/>
            </p:cNvSpPr>
            <p:nvPr/>
          </p:nvSpPr>
          <p:spPr bwMode="auto">
            <a:xfrm>
              <a:off x="3200400" y="3581400"/>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64" name="163 - Ορθογώνιο"/>
            <p:cNvSpPr>
              <a:spLocks noChangeAspect="1"/>
            </p:cNvSpPr>
            <p:nvPr/>
          </p:nvSpPr>
          <p:spPr bwMode="auto">
            <a:xfrm>
              <a:off x="3200400" y="3766565"/>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1110</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65" name="164 - Ορθογώνιο"/>
            <p:cNvSpPr>
              <a:spLocks noChangeAspect="1"/>
            </p:cNvSpPr>
            <p:nvPr/>
          </p:nvSpPr>
          <p:spPr bwMode="auto">
            <a:xfrm>
              <a:off x="3200400" y="3951731"/>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grpSp>
      <p:cxnSp>
        <p:nvCxnSpPr>
          <p:cNvPr id="196" name="195 - Γωνιακή σύνδεση"/>
          <p:cNvCxnSpPr>
            <a:stCxn id="148" idx="3"/>
            <a:endCxn id="59" idx="1"/>
          </p:cNvCxnSpPr>
          <p:nvPr/>
        </p:nvCxnSpPr>
        <p:spPr bwMode="auto">
          <a:xfrm flipV="1">
            <a:off x="4361464" y="3096908"/>
            <a:ext cx="2130516" cy="454179"/>
          </a:xfrm>
          <a:prstGeom prst="bentConnector3">
            <a:avLst>
              <a:gd name="adj1" fmla="val 88427"/>
            </a:avLst>
          </a:prstGeom>
          <a:solidFill>
            <a:schemeClr val="accent1"/>
          </a:solidFill>
          <a:ln w="9525" cap="flat" cmpd="sng" algn="ctr">
            <a:solidFill>
              <a:schemeClr val="tx1"/>
            </a:solidFill>
            <a:prstDash val="solid"/>
            <a:round/>
            <a:headEnd type="none" w="med" len="med"/>
            <a:tailEnd type="arrow"/>
          </a:ln>
          <a:effectLst/>
        </p:spPr>
      </p:cxnSp>
      <p:cxnSp>
        <p:nvCxnSpPr>
          <p:cNvPr id="198" name="197 - Γωνιακή σύνδεση"/>
          <p:cNvCxnSpPr>
            <a:stCxn id="149" idx="3"/>
            <a:endCxn id="59" idx="1"/>
          </p:cNvCxnSpPr>
          <p:nvPr/>
        </p:nvCxnSpPr>
        <p:spPr bwMode="auto">
          <a:xfrm flipV="1">
            <a:off x="4361464" y="3096908"/>
            <a:ext cx="2130516" cy="639344"/>
          </a:xfrm>
          <a:prstGeom prst="bentConnector3">
            <a:avLst>
              <a:gd name="adj1" fmla="val 92920"/>
            </a:avLst>
          </a:prstGeom>
          <a:solidFill>
            <a:schemeClr val="accent1"/>
          </a:solidFill>
          <a:ln w="9525" cap="flat" cmpd="sng" algn="ctr">
            <a:solidFill>
              <a:schemeClr val="tx1"/>
            </a:solidFill>
            <a:prstDash val="solid"/>
            <a:round/>
            <a:headEnd type="none" w="med" len="med"/>
            <a:tailEnd type="arrow"/>
          </a:ln>
          <a:effectLst/>
        </p:spPr>
      </p:cxnSp>
      <p:cxnSp>
        <p:nvCxnSpPr>
          <p:cNvPr id="203" name="202 - Γωνιακή σύνδεση"/>
          <p:cNvCxnSpPr>
            <a:stCxn id="150" idx="3"/>
            <a:endCxn id="72" idx="1"/>
          </p:cNvCxnSpPr>
          <p:nvPr/>
        </p:nvCxnSpPr>
        <p:spPr bwMode="auto">
          <a:xfrm>
            <a:off x="4361464" y="3921418"/>
            <a:ext cx="2145497" cy="130748"/>
          </a:xfrm>
          <a:prstGeom prst="bentConnector3">
            <a:avLst>
              <a:gd name="adj1" fmla="val 92124"/>
            </a:avLst>
          </a:prstGeom>
          <a:solidFill>
            <a:schemeClr val="accent1"/>
          </a:solidFill>
          <a:ln w="9525" cap="flat" cmpd="sng" algn="ctr">
            <a:solidFill>
              <a:schemeClr val="tx1"/>
            </a:solidFill>
            <a:prstDash val="solid"/>
            <a:round/>
            <a:headEnd type="none" w="med" len="med"/>
            <a:tailEnd type="arrow"/>
          </a:ln>
          <a:effectLst/>
        </p:spPr>
      </p:cxnSp>
      <p:cxnSp>
        <p:nvCxnSpPr>
          <p:cNvPr id="206" name="205 - Γωνιακή σύνδεση"/>
          <p:cNvCxnSpPr>
            <a:stCxn id="151" idx="3"/>
          </p:cNvCxnSpPr>
          <p:nvPr/>
        </p:nvCxnSpPr>
        <p:spPr bwMode="auto">
          <a:xfrm flipV="1">
            <a:off x="4361464" y="4052166"/>
            <a:ext cx="2145497" cy="54418"/>
          </a:xfrm>
          <a:prstGeom prst="bentConnector3">
            <a:avLst>
              <a:gd name="adj1" fmla="val 18779"/>
            </a:avLst>
          </a:prstGeom>
          <a:solidFill>
            <a:schemeClr val="accent1"/>
          </a:solidFill>
          <a:ln w="9525" cap="flat" cmpd="sng" algn="ctr">
            <a:solidFill>
              <a:schemeClr val="tx1"/>
            </a:solidFill>
            <a:prstDash val="solid"/>
            <a:round/>
            <a:headEnd type="none" w="med" len="med"/>
            <a:tailEnd type="arrow"/>
          </a:ln>
          <a:effectLst/>
        </p:spPr>
      </p:cxnSp>
      <p:cxnSp>
        <p:nvCxnSpPr>
          <p:cNvPr id="208" name="207 - Γωνιακή σύνδεση"/>
          <p:cNvCxnSpPr>
            <a:stCxn id="154" idx="3"/>
            <a:endCxn id="101" idx="1"/>
          </p:cNvCxnSpPr>
          <p:nvPr/>
        </p:nvCxnSpPr>
        <p:spPr bwMode="auto">
          <a:xfrm>
            <a:off x="4361464" y="4650652"/>
            <a:ext cx="2130519" cy="1341856"/>
          </a:xfrm>
          <a:prstGeom prst="bentConnector3">
            <a:avLst>
              <a:gd name="adj1" fmla="val 63475"/>
            </a:avLst>
          </a:prstGeom>
          <a:solidFill>
            <a:schemeClr val="accent1"/>
          </a:solidFill>
          <a:ln w="9525" cap="flat" cmpd="sng" algn="ctr">
            <a:solidFill>
              <a:schemeClr val="tx1"/>
            </a:solidFill>
            <a:prstDash val="solid"/>
            <a:round/>
            <a:headEnd type="none" w="med" len="med"/>
            <a:tailEnd type="arrow"/>
          </a:ln>
          <a:effectLst/>
        </p:spPr>
      </p:cxnSp>
      <p:cxnSp>
        <p:nvCxnSpPr>
          <p:cNvPr id="211" name="210 - Γωνιακή σύνδεση"/>
          <p:cNvCxnSpPr>
            <a:stCxn id="155" idx="3"/>
            <a:endCxn id="101" idx="1"/>
          </p:cNvCxnSpPr>
          <p:nvPr/>
        </p:nvCxnSpPr>
        <p:spPr bwMode="auto">
          <a:xfrm>
            <a:off x="4361464" y="4835818"/>
            <a:ext cx="2130519" cy="1156690"/>
          </a:xfrm>
          <a:prstGeom prst="bentConnector3">
            <a:avLst>
              <a:gd name="adj1" fmla="val 57985"/>
            </a:avLst>
          </a:prstGeom>
          <a:solidFill>
            <a:schemeClr val="accent1"/>
          </a:solidFill>
          <a:ln w="9525" cap="flat" cmpd="sng" algn="ctr">
            <a:solidFill>
              <a:schemeClr val="tx1"/>
            </a:solidFill>
            <a:prstDash val="solid"/>
            <a:round/>
            <a:headEnd type="none" w="med" len="med"/>
            <a:tailEnd type="arrow"/>
          </a:ln>
          <a:effectLst/>
        </p:spPr>
      </p:cxnSp>
      <p:cxnSp>
        <p:nvCxnSpPr>
          <p:cNvPr id="216" name="215 - Γωνιακή σύνδεση"/>
          <p:cNvCxnSpPr>
            <a:stCxn id="152" idx="3"/>
            <a:endCxn id="86" idx="1"/>
          </p:cNvCxnSpPr>
          <p:nvPr/>
        </p:nvCxnSpPr>
        <p:spPr bwMode="auto">
          <a:xfrm>
            <a:off x="4361464" y="4291750"/>
            <a:ext cx="2145497" cy="710158"/>
          </a:xfrm>
          <a:prstGeom prst="bentConnector3">
            <a:avLst>
              <a:gd name="adj1" fmla="val 86673"/>
            </a:avLst>
          </a:prstGeom>
          <a:solidFill>
            <a:schemeClr val="accent1"/>
          </a:solidFill>
          <a:ln w="9525" cap="flat" cmpd="sng" algn="ctr">
            <a:solidFill>
              <a:schemeClr val="tx1"/>
            </a:solidFill>
            <a:prstDash val="solid"/>
            <a:round/>
            <a:headEnd type="none" w="med" len="med"/>
            <a:tailEnd type="arrow"/>
          </a:ln>
          <a:effectLst/>
        </p:spPr>
      </p:cxnSp>
      <p:cxnSp>
        <p:nvCxnSpPr>
          <p:cNvPr id="220" name="219 - Γωνιακή σύνδεση"/>
          <p:cNvCxnSpPr>
            <a:stCxn id="153" idx="3"/>
            <a:endCxn id="86" idx="1"/>
          </p:cNvCxnSpPr>
          <p:nvPr/>
        </p:nvCxnSpPr>
        <p:spPr bwMode="auto">
          <a:xfrm>
            <a:off x="4361464" y="4465487"/>
            <a:ext cx="2145497" cy="536421"/>
          </a:xfrm>
          <a:prstGeom prst="bentConnector3">
            <a:avLst>
              <a:gd name="adj1" fmla="val 81717"/>
            </a:avLst>
          </a:prstGeom>
          <a:solidFill>
            <a:schemeClr val="accent1"/>
          </a:solidFill>
          <a:ln w="9525" cap="flat" cmpd="sng" algn="ctr">
            <a:solidFill>
              <a:schemeClr val="tx1"/>
            </a:solidFill>
            <a:prstDash val="solid"/>
            <a:round/>
            <a:headEnd type="none" w="med" len="med"/>
            <a:tailEnd type="arrow"/>
          </a:ln>
          <a:effectLst/>
        </p:spPr>
      </p:cxnSp>
      <p:pic>
        <p:nvPicPr>
          <p:cNvPr id="169" name="168 - Εικόνα" descr="TP_tmp.bmp"/>
          <p:cNvPicPr>
            <a:picLocks noChangeAspect="1"/>
          </p:cNvPicPr>
          <p:nvPr>
            <p:custDataLst>
              <p:tags r:id="rId2"/>
            </p:custDataLst>
          </p:nvPr>
        </p:nvPicPr>
        <p:blipFill>
          <a:blip r:embed="rId4" cstate="print">
            <a:clrChange>
              <a:clrFrom>
                <a:srgbClr val="FFFFFF"/>
              </a:clrFrom>
              <a:clrTo>
                <a:srgbClr val="FFFFFF">
                  <a:alpha val="0"/>
                </a:srgbClr>
              </a:clrTo>
            </a:clrChange>
          </a:blip>
          <a:stretch>
            <a:fillRect/>
          </a:stretch>
        </p:blipFill>
        <p:spPr>
          <a:xfrm>
            <a:off x="4114800" y="5207508"/>
            <a:ext cx="685801" cy="202692"/>
          </a:xfrm>
          <a:prstGeom prst="rect">
            <a:avLst/>
          </a:prstGeom>
          <a:noFill/>
        </p:spPr>
      </p:pic>
      <p:sp>
        <p:nvSpPr>
          <p:cNvPr id="170" name="169 - Ορθογώνιο"/>
          <p:cNvSpPr/>
          <p:nvPr/>
        </p:nvSpPr>
        <p:spPr>
          <a:xfrm>
            <a:off x="7848600" y="1219200"/>
            <a:ext cx="1219200" cy="523220"/>
          </a:xfrm>
          <a:prstGeom prst="rect">
            <a:avLst/>
          </a:prstGeom>
        </p:spPr>
        <p:txBody>
          <a:bodyPr wrap="square">
            <a:spAutoFit/>
          </a:bodyPr>
          <a:lstStyle/>
          <a:p>
            <a:r>
              <a:rPr lang="el-GR" sz="1400" dirty="0" smtClean="0"/>
              <a:t>βάθος</a:t>
            </a:r>
          </a:p>
          <a:p>
            <a:r>
              <a:rPr lang="el-GR" sz="1400" dirty="0" smtClean="0"/>
              <a:t>σελίδας = 3</a:t>
            </a:r>
            <a:endParaRPr lang="el-GR" sz="1400" dirty="0"/>
          </a:p>
        </p:txBody>
      </p:sp>
      <p:sp>
        <p:nvSpPr>
          <p:cNvPr id="171" name="170 - Ορθογώνιο"/>
          <p:cNvSpPr/>
          <p:nvPr/>
        </p:nvSpPr>
        <p:spPr>
          <a:xfrm>
            <a:off x="7848600" y="2133600"/>
            <a:ext cx="1219200" cy="523220"/>
          </a:xfrm>
          <a:prstGeom prst="rect">
            <a:avLst/>
          </a:prstGeom>
        </p:spPr>
        <p:txBody>
          <a:bodyPr wrap="square">
            <a:spAutoFit/>
          </a:bodyPr>
          <a:lstStyle/>
          <a:p>
            <a:r>
              <a:rPr lang="el-GR" sz="1400" dirty="0" smtClean="0"/>
              <a:t>βάθος</a:t>
            </a:r>
          </a:p>
          <a:p>
            <a:r>
              <a:rPr lang="el-GR" sz="1400" dirty="0" smtClean="0"/>
              <a:t>σελίδας = 2</a:t>
            </a:r>
            <a:endParaRPr lang="el-GR" sz="1400" dirty="0"/>
          </a:p>
        </p:txBody>
      </p:sp>
      <p:sp>
        <p:nvSpPr>
          <p:cNvPr id="172" name="171 - Ορθογώνιο"/>
          <p:cNvSpPr/>
          <p:nvPr/>
        </p:nvSpPr>
        <p:spPr>
          <a:xfrm>
            <a:off x="1371600" y="5181600"/>
            <a:ext cx="2743200" cy="307777"/>
          </a:xfrm>
          <a:prstGeom prst="rect">
            <a:avLst/>
          </a:prstGeom>
        </p:spPr>
        <p:txBody>
          <a:bodyPr wrap="square">
            <a:spAutoFit/>
          </a:bodyPr>
          <a:lstStyle/>
          <a:p>
            <a:r>
              <a:rPr lang="el-GR" sz="1400" dirty="0" smtClean="0"/>
              <a:t>βάθος πίνακα κατακερματισμού</a:t>
            </a:r>
            <a:endParaRPr lang="el-GR" sz="1400" dirty="0"/>
          </a:p>
        </p:txBody>
      </p:sp>
      <p:sp>
        <p:nvSpPr>
          <p:cNvPr id="173" name="172 - TextBox"/>
          <p:cNvSpPr txBox="1"/>
          <p:nvPr/>
        </p:nvSpPr>
        <p:spPr>
          <a:xfrm>
            <a:off x="375185" y="1143000"/>
            <a:ext cx="3573735" cy="369332"/>
          </a:xfrm>
          <a:prstGeom prst="rect">
            <a:avLst/>
          </a:prstGeom>
          <a:noFill/>
        </p:spPr>
        <p:txBody>
          <a:bodyPr wrap="none" rtlCol="0">
            <a:spAutoFit/>
          </a:bodyPr>
          <a:lstStyle/>
          <a:p>
            <a:r>
              <a:rPr lang="el-GR" b="1" dirty="0" smtClean="0"/>
              <a:t>Επεκτάσιμος κατακερματισμός</a:t>
            </a:r>
            <a:endParaRPr lang="el-GR"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730" name="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73731"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endParaRPr lang="en-US" sz="3000" dirty="0" smtClean="0">
              <a:latin typeface="Times New Roman" pitchFamily="18" charset="0"/>
              <a:cs typeface="Times New Roman" pitchFamily="18" charset="0"/>
            </a:endParaRPr>
          </a:p>
        </p:txBody>
      </p:sp>
      <p:sp>
        <p:nvSpPr>
          <p:cNvPr id="73732" name="Text Box 3"/>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p:nvSpPr>
          <p:cNvPr id="15" name="14 - Ορθογώνιο"/>
          <p:cNvSpPr/>
          <p:nvPr/>
        </p:nvSpPr>
        <p:spPr>
          <a:xfrm>
            <a:off x="304800" y="1752600"/>
            <a:ext cx="8382000" cy="4593565"/>
          </a:xfrm>
          <a:prstGeom prst="rect">
            <a:avLst/>
          </a:prstGeom>
        </p:spPr>
        <p:txBody>
          <a:bodyPr wrap="square">
            <a:spAutoFit/>
          </a:bodyPr>
          <a:lstStyle/>
          <a:p>
            <a:pPr algn="just">
              <a:lnSpc>
                <a:spcPts val="2700"/>
              </a:lnSpc>
            </a:pPr>
            <a:r>
              <a:rPr lang="el-GR" b="1" dirty="0" smtClean="0"/>
              <a:t>Εισαγωγές</a:t>
            </a:r>
          </a:p>
          <a:p>
            <a:pPr algn="just">
              <a:lnSpc>
                <a:spcPts val="2700"/>
              </a:lnSpc>
            </a:pPr>
            <a:endParaRPr lang="el-GR" dirty="0" smtClean="0"/>
          </a:p>
          <a:p>
            <a:pPr algn="just">
              <a:lnSpc>
                <a:spcPts val="2700"/>
              </a:lnSpc>
            </a:pPr>
            <a:r>
              <a:rPr lang="el-GR" dirty="0" smtClean="0"/>
              <a:t>Μια σελίδα χωράει μόνο </a:t>
            </a:r>
            <a:r>
              <a:rPr lang="en-US" b="1" dirty="0" smtClean="0">
                <a:latin typeface="+mn-lt"/>
              </a:rPr>
              <a:t>m</a:t>
            </a:r>
            <a:r>
              <a:rPr lang="el-GR" dirty="0" smtClean="0"/>
              <a:t> κλειδιά. Αν συμβεί </a:t>
            </a:r>
            <a:r>
              <a:rPr lang="el-GR" b="1" dirty="0" smtClean="0"/>
              <a:t>υπερχείλιση </a:t>
            </a:r>
            <a:r>
              <a:rPr lang="el-GR" dirty="0" smtClean="0"/>
              <a:t>μιας σελίδας με βάθος </a:t>
            </a:r>
            <a:r>
              <a:rPr lang="el-GR" b="1" dirty="0" smtClean="0"/>
              <a:t>d</a:t>
            </a:r>
            <a:r>
              <a:rPr lang="el-GR" dirty="0" smtClean="0"/>
              <a:t>, η σελίδα χωρίζεται σε δύο σελίδες:</a:t>
            </a:r>
          </a:p>
          <a:p>
            <a:pPr algn="just">
              <a:lnSpc>
                <a:spcPts val="2700"/>
              </a:lnSpc>
            </a:pPr>
            <a:r>
              <a:rPr lang="el-GR" dirty="0" smtClean="0"/>
              <a:t>• Δημιουργία μιας νέας σελίδας, που ονομάζεται </a:t>
            </a:r>
            <a:r>
              <a:rPr lang="el-GR" b="1" dirty="0" smtClean="0"/>
              <a:t>φιλική σελίδα (</a:t>
            </a:r>
            <a:r>
              <a:rPr lang="en-US" b="1" dirty="0" smtClean="0"/>
              <a:t>buddy</a:t>
            </a:r>
            <a:r>
              <a:rPr lang="el-GR" b="1" dirty="0" smtClean="0"/>
              <a:t> </a:t>
            </a:r>
            <a:r>
              <a:rPr lang="en-US" b="1" dirty="0" smtClean="0"/>
              <a:t>page</a:t>
            </a:r>
            <a:r>
              <a:rPr lang="el-GR" b="1" dirty="0" smtClean="0"/>
              <a:t>) </a:t>
            </a:r>
            <a:r>
              <a:rPr lang="el-GR" dirty="0" smtClean="0"/>
              <a:t>και</a:t>
            </a:r>
          </a:p>
          <a:p>
            <a:pPr algn="just">
              <a:lnSpc>
                <a:spcPts val="2700"/>
              </a:lnSpc>
            </a:pPr>
            <a:r>
              <a:rPr lang="el-GR" dirty="0" smtClean="0"/>
              <a:t>• Αύξηση του βάθους των σελίδων σε </a:t>
            </a:r>
            <a:r>
              <a:rPr lang="el-GR" b="1" dirty="0" smtClean="0"/>
              <a:t>d+1.</a:t>
            </a:r>
          </a:p>
          <a:p>
            <a:pPr algn="just">
              <a:lnSpc>
                <a:spcPts val="2700"/>
              </a:lnSpc>
            </a:pPr>
            <a:endParaRPr lang="el-GR" dirty="0" smtClean="0"/>
          </a:p>
          <a:p>
            <a:pPr algn="just">
              <a:lnSpc>
                <a:spcPts val="2700"/>
              </a:lnSpc>
            </a:pPr>
            <a:r>
              <a:rPr lang="el-GR" dirty="0" smtClean="0"/>
              <a:t>Περιπτώσεις</a:t>
            </a:r>
          </a:p>
          <a:p>
            <a:pPr marL="342900" indent="-342900" algn="just">
              <a:lnSpc>
                <a:spcPts val="2700"/>
              </a:lnSpc>
              <a:buAutoNum type="arabicPeriod"/>
            </a:pPr>
            <a:r>
              <a:rPr lang="en-US" b="1" dirty="0" smtClean="0"/>
              <a:t>d &lt; D : </a:t>
            </a:r>
            <a:r>
              <a:rPr lang="el-GR" dirty="0" smtClean="0"/>
              <a:t>Αλλαγή απλά μερικών δεικτών στον κατάλογο,</a:t>
            </a:r>
            <a:r>
              <a:rPr lang="en-US" dirty="0" smtClean="0"/>
              <a:t> </a:t>
            </a:r>
            <a:r>
              <a:rPr lang="el-GR" dirty="0" smtClean="0"/>
              <a:t>ώστε αυτοί να δείχνουν </a:t>
            </a:r>
          </a:p>
          <a:p>
            <a:pPr marL="342900" indent="-342900" algn="just">
              <a:lnSpc>
                <a:spcPts val="2700"/>
              </a:lnSpc>
            </a:pPr>
            <a:r>
              <a:rPr lang="el-GR" dirty="0" smtClean="0"/>
              <a:t>                 στη νέα σελίδα.</a:t>
            </a:r>
          </a:p>
          <a:p>
            <a:pPr algn="just">
              <a:lnSpc>
                <a:spcPts val="2700"/>
              </a:lnSpc>
            </a:pPr>
            <a:r>
              <a:rPr lang="en-US" b="1" dirty="0" smtClean="0"/>
              <a:t>2.</a:t>
            </a:r>
            <a:r>
              <a:rPr lang="el-GR" b="1" dirty="0" smtClean="0"/>
              <a:t>  </a:t>
            </a:r>
            <a:r>
              <a:rPr lang="en-US" b="1" dirty="0" smtClean="0"/>
              <a:t>d = D : </a:t>
            </a:r>
            <a:r>
              <a:rPr lang="el-GR" dirty="0" smtClean="0"/>
              <a:t>Διπλασιασμός του μεγέθους του καταλόγου και κατάλληλη </a:t>
            </a:r>
          </a:p>
          <a:p>
            <a:pPr algn="just">
              <a:lnSpc>
                <a:spcPts val="2700"/>
              </a:lnSpc>
            </a:pPr>
            <a:r>
              <a:rPr lang="el-GR" dirty="0" smtClean="0"/>
              <a:t>                 αρχικοποίηση των δεικτών.</a:t>
            </a:r>
            <a:endParaRPr lang="el-GR" dirty="0"/>
          </a:p>
        </p:txBody>
      </p:sp>
      <p:sp>
        <p:nvSpPr>
          <p:cNvPr id="16" name="15 - TextBox"/>
          <p:cNvSpPr txBox="1"/>
          <p:nvPr/>
        </p:nvSpPr>
        <p:spPr>
          <a:xfrm>
            <a:off x="375185" y="1143000"/>
            <a:ext cx="3573735" cy="369332"/>
          </a:xfrm>
          <a:prstGeom prst="rect">
            <a:avLst/>
          </a:prstGeom>
          <a:noFill/>
        </p:spPr>
        <p:txBody>
          <a:bodyPr wrap="none" rtlCol="0">
            <a:spAutoFit/>
          </a:bodyPr>
          <a:lstStyle/>
          <a:p>
            <a:r>
              <a:rPr lang="el-GR" b="1" dirty="0" smtClean="0"/>
              <a:t>Επεκτάσιμος κατακερματισμός</a:t>
            </a:r>
            <a:endParaRPr lang="el-GR"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730" name="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73731"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endParaRPr lang="en-US" sz="3000" dirty="0" smtClean="0">
              <a:latin typeface="Times New Roman" pitchFamily="18" charset="0"/>
              <a:cs typeface="Times New Roman" pitchFamily="18" charset="0"/>
            </a:endParaRPr>
          </a:p>
        </p:txBody>
      </p:sp>
      <p:sp>
        <p:nvSpPr>
          <p:cNvPr id="73732" name="Text Box 3"/>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p:nvSpPr>
          <p:cNvPr id="8" name="7 - Ορθογώνιο"/>
          <p:cNvSpPr>
            <a:spLocks noChangeAspect="1"/>
          </p:cNvSpPr>
          <p:nvPr/>
        </p:nvSpPr>
        <p:spPr bwMode="auto">
          <a:xfrm>
            <a:off x="3867845" y="243840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49" name="48 - Ευθύγραμμο βέλος σύνδεσης"/>
          <p:cNvCxnSpPr/>
          <p:nvPr/>
        </p:nvCxnSpPr>
        <p:spPr bwMode="auto">
          <a:xfrm>
            <a:off x="5823116" y="3200406"/>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0" name="49 - Ορθογώνιο"/>
          <p:cNvSpPr>
            <a:spLocks noChangeAspect="1"/>
          </p:cNvSpPr>
          <p:nvPr/>
        </p:nvSpPr>
        <p:spPr bwMode="auto">
          <a:xfrm>
            <a:off x="5693471" y="24384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1" name="50 - Ορθογώνιο"/>
          <p:cNvSpPr>
            <a:spLocks noChangeAspect="1"/>
          </p:cNvSpPr>
          <p:nvPr/>
        </p:nvSpPr>
        <p:spPr bwMode="auto">
          <a:xfrm>
            <a:off x="5693471" y="26132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2" name="51 - Ορθογώνιο"/>
          <p:cNvSpPr>
            <a:spLocks noChangeAspect="1"/>
          </p:cNvSpPr>
          <p:nvPr/>
        </p:nvSpPr>
        <p:spPr bwMode="auto">
          <a:xfrm>
            <a:off x="5693471" y="27881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3" name="52 - Ορθογώνιο"/>
          <p:cNvSpPr>
            <a:spLocks noChangeAspect="1"/>
          </p:cNvSpPr>
          <p:nvPr/>
        </p:nvSpPr>
        <p:spPr bwMode="auto">
          <a:xfrm>
            <a:off x="5693471" y="29630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4" name="53 - Ορθογώνιο"/>
          <p:cNvSpPr>
            <a:spLocks noChangeAspect="1"/>
          </p:cNvSpPr>
          <p:nvPr/>
        </p:nvSpPr>
        <p:spPr bwMode="auto">
          <a:xfrm>
            <a:off x="5693471" y="31379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55" name="54 - Ευθύγραμμο βέλος σύνδεσης"/>
          <p:cNvCxnSpPr>
            <a:stCxn id="50" idx="3"/>
          </p:cNvCxnSpPr>
          <p:nvPr/>
        </p:nvCxnSpPr>
        <p:spPr bwMode="auto">
          <a:xfrm>
            <a:off x="5828128" y="25281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6" name="55 - Ευθύγραμμο βέλος σύνδεσης"/>
          <p:cNvCxnSpPr/>
          <p:nvPr/>
        </p:nvCxnSpPr>
        <p:spPr bwMode="auto">
          <a:xfrm>
            <a:off x="5822607" y="269838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7" name="56 - Ευθύγραμμο βέλος σύνδεσης"/>
          <p:cNvCxnSpPr/>
          <p:nvPr/>
        </p:nvCxnSpPr>
        <p:spPr bwMode="auto">
          <a:xfrm>
            <a:off x="5828128" y="2873266"/>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8" name="57 - Ευθύγραμμο βέλος σύνδεσης"/>
          <p:cNvCxnSpPr/>
          <p:nvPr/>
        </p:nvCxnSpPr>
        <p:spPr bwMode="auto">
          <a:xfrm>
            <a:off x="5828128" y="3048145"/>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0" name="89 - Ορθογώνιο"/>
          <p:cNvSpPr>
            <a:spLocks noChangeAspect="1"/>
          </p:cNvSpPr>
          <p:nvPr/>
        </p:nvSpPr>
        <p:spPr bwMode="auto">
          <a:xfrm>
            <a:off x="4754361" y="243840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001101011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1" name="90 - Ορθογώνιο"/>
          <p:cNvSpPr>
            <a:spLocks noChangeAspect="1"/>
          </p:cNvSpPr>
          <p:nvPr/>
        </p:nvSpPr>
        <p:spPr bwMode="auto">
          <a:xfrm>
            <a:off x="4754361" y="2613278"/>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001111110</a:t>
            </a:r>
          </a:p>
        </p:txBody>
      </p:sp>
      <p:sp>
        <p:nvSpPr>
          <p:cNvPr id="92" name="91 - Ορθογώνιο"/>
          <p:cNvSpPr>
            <a:spLocks noChangeAspect="1"/>
          </p:cNvSpPr>
          <p:nvPr/>
        </p:nvSpPr>
        <p:spPr bwMode="auto">
          <a:xfrm>
            <a:off x="4754361" y="2788157"/>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101001110</a:t>
            </a:r>
          </a:p>
        </p:txBody>
      </p:sp>
      <p:sp>
        <p:nvSpPr>
          <p:cNvPr id="93" name="92 - Ορθογώνιο"/>
          <p:cNvSpPr>
            <a:spLocks noChangeAspect="1"/>
          </p:cNvSpPr>
          <p:nvPr/>
        </p:nvSpPr>
        <p:spPr bwMode="auto">
          <a:xfrm>
            <a:off x="4754361" y="29630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110000001</a:t>
            </a:r>
          </a:p>
        </p:txBody>
      </p:sp>
      <p:sp>
        <p:nvSpPr>
          <p:cNvPr id="94" name="93 - Ορθογώνιο"/>
          <p:cNvSpPr>
            <a:spLocks noChangeAspect="1"/>
          </p:cNvSpPr>
          <p:nvPr/>
        </p:nvSpPr>
        <p:spPr bwMode="auto">
          <a:xfrm>
            <a:off x="4754361" y="3137915"/>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111000110</a:t>
            </a:r>
          </a:p>
        </p:txBody>
      </p:sp>
      <p:cxnSp>
        <p:nvCxnSpPr>
          <p:cNvPr id="128" name="127 - Ευθύγραμμο βέλος σύνδεσης"/>
          <p:cNvCxnSpPr>
            <a:stCxn id="8" idx="3"/>
            <a:endCxn id="90" idx="1"/>
          </p:cNvCxnSpPr>
          <p:nvPr/>
        </p:nvCxnSpPr>
        <p:spPr bwMode="auto">
          <a:xfrm flipV="1">
            <a:off x="4010425" y="2528172"/>
            <a:ext cx="743936" cy="528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0" name="129 - TextBox"/>
          <p:cNvSpPr txBox="1"/>
          <p:nvPr/>
        </p:nvSpPr>
        <p:spPr>
          <a:xfrm>
            <a:off x="375185" y="1143000"/>
            <a:ext cx="3573735" cy="369332"/>
          </a:xfrm>
          <a:prstGeom prst="rect">
            <a:avLst/>
          </a:prstGeom>
          <a:noFill/>
        </p:spPr>
        <p:txBody>
          <a:bodyPr wrap="none" rtlCol="0">
            <a:spAutoFit/>
          </a:bodyPr>
          <a:lstStyle/>
          <a:p>
            <a:r>
              <a:rPr lang="el-GR" b="1" dirty="0" smtClean="0"/>
              <a:t>Επεκτάσιμος κατακερματισμός</a:t>
            </a:r>
            <a:endParaRPr lang="el-GR" b="1" dirty="0"/>
          </a:p>
        </p:txBody>
      </p:sp>
      <p:sp>
        <p:nvSpPr>
          <p:cNvPr id="131" name="130 - Ορθογώνιο"/>
          <p:cNvSpPr/>
          <p:nvPr/>
        </p:nvSpPr>
        <p:spPr>
          <a:xfrm>
            <a:off x="381000" y="1752600"/>
            <a:ext cx="1380506" cy="438582"/>
          </a:xfrm>
          <a:prstGeom prst="rect">
            <a:avLst/>
          </a:prstGeom>
        </p:spPr>
        <p:txBody>
          <a:bodyPr wrap="none">
            <a:spAutoFit/>
          </a:bodyPr>
          <a:lstStyle/>
          <a:p>
            <a:pPr algn="just">
              <a:lnSpc>
                <a:spcPts val="2700"/>
              </a:lnSpc>
            </a:pPr>
            <a:r>
              <a:rPr lang="el-GR" b="1" dirty="0" smtClean="0"/>
              <a:t>Εισαγωγές</a:t>
            </a:r>
          </a:p>
        </p:txBody>
      </p:sp>
      <p:sp>
        <p:nvSpPr>
          <p:cNvPr id="132" name="131 - TextBox"/>
          <p:cNvSpPr txBox="1"/>
          <p:nvPr/>
        </p:nvSpPr>
        <p:spPr>
          <a:xfrm>
            <a:off x="990600" y="2384316"/>
            <a:ext cx="1371600" cy="3785652"/>
          </a:xfrm>
          <a:prstGeom prst="rect">
            <a:avLst/>
          </a:prstGeom>
          <a:noFill/>
        </p:spPr>
        <p:txBody>
          <a:bodyPr wrap="square" rtlCol="0">
            <a:spAutoFit/>
          </a:bodyPr>
          <a:lstStyle/>
          <a:p>
            <a:r>
              <a:rPr lang="el-GR" sz="1500" dirty="0" smtClean="0">
                <a:latin typeface="Courier New" pitchFamily="49" charset="0"/>
                <a:cs typeface="Courier New" pitchFamily="49" charset="0"/>
              </a:rPr>
              <a:t>111000110</a:t>
            </a:r>
          </a:p>
          <a:p>
            <a:r>
              <a:rPr lang="el-GR" sz="1500" dirty="0" smtClean="0">
                <a:latin typeface="Courier New" pitchFamily="49" charset="0"/>
                <a:cs typeface="Courier New" pitchFamily="49" charset="0"/>
              </a:rPr>
              <a:t>001111110</a:t>
            </a:r>
            <a:endParaRPr lang="en-US" sz="1500" dirty="0" smtClean="0">
              <a:latin typeface="Courier New" pitchFamily="49" charset="0"/>
              <a:cs typeface="Courier New" pitchFamily="49" charset="0"/>
            </a:endParaRPr>
          </a:p>
          <a:p>
            <a:r>
              <a:rPr lang="en-US" sz="1500" dirty="0" smtClean="0">
                <a:latin typeface="Courier New" pitchFamily="49" charset="0"/>
                <a:cs typeface="Courier New" pitchFamily="49" charset="0"/>
              </a:rPr>
              <a:t>110000001</a:t>
            </a:r>
          </a:p>
          <a:p>
            <a:r>
              <a:rPr lang="en-US" sz="1500" dirty="0" smtClean="0">
                <a:latin typeface="Courier New" pitchFamily="49" charset="0"/>
                <a:cs typeface="Courier New" pitchFamily="49" charset="0"/>
              </a:rPr>
              <a:t>001101011</a:t>
            </a:r>
          </a:p>
          <a:p>
            <a:r>
              <a:rPr lang="en-US" sz="1500" dirty="0" smtClean="0">
                <a:latin typeface="Courier New" pitchFamily="49" charset="0"/>
                <a:cs typeface="Courier New" pitchFamily="49" charset="0"/>
              </a:rPr>
              <a:t>101001011</a:t>
            </a:r>
          </a:p>
          <a:p>
            <a:r>
              <a:rPr lang="en-US" sz="1500" dirty="0" smtClean="0">
                <a:latin typeface="Courier New" pitchFamily="49" charset="0"/>
                <a:cs typeface="Courier New" pitchFamily="49" charset="0"/>
              </a:rPr>
              <a:t>111111011</a:t>
            </a:r>
          </a:p>
          <a:p>
            <a:r>
              <a:rPr lang="en-US" sz="1500" dirty="0" smtClean="0">
                <a:latin typeface="Courier New" pitchFamily="49" charset="0"/>
                <a:cs typeface="Courier New" pitchFamily="49" charset="0"/>
              </a:rPr>
              <a:t>111100010</a:t>
            </a:r>
          </a:p>
          <a:p>
            <a:r>
              <a:rPr lang="en-US" sz="1500" dirty="0" smtClean="0">
                <a:latin typeface="Courier New" pitchFamily="49" charset="0"/>
                <a:cs typeface="Courier New" pitchFamily="49" charset="0"/>
              </a:rPr>
              <a:t>011111011</a:t>
            </a:r>
          </a:p>
          <a:p>
            <a:r>
              <a:rPr lang="en-US" sz="1500" dirty="0" smtClean="0">
                <a:latin typeface="Courier New" pitchFamily="49" charset="0"/>
                <a:cs typeface="Courier New" pitchFamily="49" charset="0"/>
              </a:rPr>
              <a:t>101010100</a:t>
            </a:r>
          </a:p>
          <a:p>
            <a:r>
              <a:rPr lang="en-US" sz="1500" dirty="0" smtClean="0">
                <a:latin typeface="Courier New" pitchFamily="49" charset="0"/>
                <a:cs typeface="Courier New" pitchFamily="49" charset="0"/>
              </a:rPr>
              <a:t>111110110</a:t>
            </a:r>
          </a:p>
          <a:p>
            <a:r>
              <a:rPr lang="en-US" sz="1500" dirty="0" smtClean="0">
                <a:latin typeface="Courier New" pitchFamily="49" charset="0"/>
                <a:cs typeface="Courier New" pitchFamily="49" charset="0"/>
              </a:rPr>
              <a:t>010111101</a:t>
            </a:r>
          </a:p>
          <a:p>
            <a:r>
              <a:rPr lang="en-US" sz="1500" dirty="0" smtClean="0">
                <a:latin typeface="Courier New" pitchFamily="49" charset="0"/>
                <a:cs typeface="Courier New" pitchFamily="49" charset="0"/>
              </a:rPr>
              <a:t>111011111</a:t>
            </a:r>
          </a:p>
          <a:p>
            <a:r>
              <a:rPr lang="en-US" sz="1500" dirty="0" smtClean="0">
                <a:latin typeface="Courier New" pitchFamily="49" charset="0"/>
                <a:cs typeface="Courier New" pitchFamily="49" charset="0"/>
              </a:rPr>
              <a:t>101111100</a:t>
            </a:r>
          </a:p>
          <a:p>
            <a:r>
              <a:rPr lang="en-US" sz="1500" dirty="0" smtClean="0">
                <a:latin typeface="Courier New" pitchFamily="49" charset="0"/>
                <a:cs typeface="Courier New" pitchFamily="49" charset="0"/>
              </a:rPr>
              <a:t>100011100</a:t>
            </a:r>
          </a:p>
          <a:p>
            <a:r>
              <a:rPr lang="en-US" sz="1500" dirty="0" smtClean="0">
                <a:latin typeface="Courier New" pitchFamily="49" charset="0"/>
                <a:cs typeface="Courier New" pitchFamily="49" charset="0"/>
              </a:rPr>
              <a:t>010000111</a:t>
            </a:r>
          </a:p>
          <a:p>
            <a:r>
              <a:rPr lang="en-US" sz="1500" dirty="0" smtClean="0">
                <a:latin typeface="Courier New" pitchFamily="49" charset="0"/>
                <a:cs typeface="Courier New" pitchFamily="49" charset="0"/>
              </a:rPr>
              <a:t>000000001</a:t>
            </a:r>
          </a:p>
        </p:txBody>
      </p:sp>
      <p:sp>
        <p:nvSpPr>
          <p:cNvPr id="133" name="132 - Δεξιό βέλος"/>
          <p:cNvSpPr/>
          <p:nvPr/>
        </p:nvSpPr>
        <p:spPr bwMode="auto">
          <a:xfrm>
            <a:off x="838200" y="3352800"/>
            <a:ext cx="228600" cy="152400"/>
          </a:xfrm>
          <a:prstGeom prst="rightArrow">
            <a:avLst/>
          </a:prstGeom>
          <a:solidFill>
            <a:srgbClr val="FFC000">
              <a:alpha val="31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730" name="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73731"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endParaRPr lang="en-US" sz="3000" dirty="0" smtClean="0">
              <a:latin typeface="Times New Roman" pitchFamily="18" charset="0"/>
              <a:cs typeface="Times New Roman" pitchFamily="18" charset="0"/>
            </a:endParaRPr>
          </a:p>
        </p:txBody>
      </p:sp>
      <p:sp>
        <p:nvSpPr>
          <p:cNvPr id="73732" name="Text Box 3"/>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p:nvSpPr>
          <p:cNvPr id="50" name="49 - Ορθογώνιο"/>
          <p:cNvSpPr>
            <a:spLocks noChangeAspect="1"/>
          </p:cNvSpPr>
          <p:nvPr/>
        </p:nvSpPr>
        <p:spPr bwMode="auto">
          <a:xfrm>
            <a:off x="5675843" y="14478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1" name="50 - Ορθογώνιο"/>
          <p:cNvSpPr>
            <a:spLocks noChangeAspect="1"/>
          </p:cNvSpPr>
          <p:nvPr/>
        </p:nvSpPr>
        <p:spPr bwMode="auto">
          <a:xfrm>
            <a:off x="5675843" y="16226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2" name="51 - Ορθογώνιο"/>
          <p:cNvSpPr>
            <a:spLocks noChangeAspect="1"/>
          </p:cNvSpPr>
          <p:nvPr/>
        </p:nvSpPr>
        <p:spPr bwMode="auto">
          <a:xfrm>
            <a:off x="5675843" y="17975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3" name="52 - Ορθογώνιο"/>
          <p:cNvSpPr>
            <a:spLocks noChangeAspect="1"/>
          </p:cNvSpPr>
          <p:nvPr/>
        </p:nvSpPr>
        <p:spPr bwMode="auto">
          <a:xfrm>
            <a:off x="5675843" y="19724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4" name="53 - Ορθογώνιο"/>
          <p:cNvSpPr>
            <a:spLocks noChangeAspect="1"/>
          </p:cNvSpPr>
          <p:nvPr/>
        </p:nvSpPr>
        <p:spPr bwMode="auto">
          <a:xfrm>
            <a:off x="5675843" y="21473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55" name="54 - Ευθύγραμμο βέλος σύνδεσης"/>
          <p:cNvCxnSpPr>
            <a:stCxn id="50" idx="3"/>
          </p:cNvCxnSpPr>
          <p:nvPr/>
        </p:nvCxnSpPr>
        <p:spPr bwMode="auto">
          <a:xfrm>
            <a:off x="5810500" y="15375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6" name="55 - Ευθύγραμμο βέλος σύνδεσης"/>
          <p:cNvCxnSpPr/>
          <p:nvPr/>
        </p:nvCxnSpPr>
        <p:spPr bwMode="auto">
          <a:xfrm>
            <a:off x="5804979" y="170778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0" name="89 - Ορθογώνιο"/>
          <p:cNvSpPr>
            <a:spLocks noChangeAspect="1"/>
          </p:cNvSpPr>
          <p:nvPr/>
        </p:nvSpPr>
        <p:spPr bwMode="auto">
          <a:xfrm>
            <a:off x="4736733" y="144780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001101011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1" name="90 - Ορθογώνιο"/>
          <p:cNvSpPr>
            <a:spLocks noChangeAspect="1"/>
          </p:cNvSpPr>
          <p:nvPr/>
        </p:nvSpPr>
        <p:spPr bwMode="auto">
          <a:xfrm>
            <a:off x="4736733" y="1622678"/>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001111110</a:t>
            </a:r>
          </a:p>
        </p:txBody>
      </p:sp>
      <p:sp>
        <p:nvSpPr>
          <p:cNvPr id="92" name="91 - Ορθογώνιο"/>
          <p:cNvSpPr>
            <a:spLocks noChangeAspect="1"/>
          </p:cNvSpPr>
          <p:nvPr/>
        </p:nvSpPr>
        <p:spPr bwMode="auto">
          <a:xfrm>
            <a:off x="4736733" y="1797557"/>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93" name="92 - Ορθογώνιο"/>
          <p:cNvSpPr>
            <a:spLocks noChangeAspect="1"/>
          </p:cNvSpPr>
          <p:nvPr/>
        </p:nvSpPr>
        <p:spPr bwMode="auto">
          <a:xfrm>
            <a:off x="4736733" y="19724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94" name="93 - Ορθογώνιο"/>
          <p:cNvSpPr>
            <a:spLocks noChangeAspect="1"/>
          </p:cNvSpPr>
          <p:nvPr/>
        </p:nvSpPr>
        <p:spPr bwMode="auto">
          <a:xfrm>
            <a:off x="4736733" y="2147315"/>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22" name="21 - Ορθογώνιο"/>
          <p:cNvSpPr>
            <a:spLocks noChangeAspect="1"/>
          </p:cNvSpPr>
          <p:nvPr/>
        </p:nvSpPr>
        <p:spPr bwMode="auto">
          <a:xfrm>
            <a:off x="3832153" y="243840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3" name="22 - Ορθογώνιο"/>
          <p:cNvSpPr>
            <a:spLocks noChangeAspect="1"/>
          </p:cNvSpPr>
          <p:nvPr/>
        </p:nvSpPr>
        <p:spPr bwMode="auto">
          <a:xfrm>
            <a:off x="3832153" y="2623565"/>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 name="23 - Ορθογώνιο"/>
          <p:cNvSpPr>
            <a:spLocks noChangeAspect="1"/>
          </p:cNvSpPr>
          <p:nvPr/>
        </p:nvSpPr>
        <p:spPr bwMode="auto">
          <a:xfrm>
            <a:off x="3499469" y="2438400"/>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25" name="24 - Ορθογώνιο"/>
          <p:cNvSpPr>
            <a:spLocks noChangeAspect="1"/>
          </p:cNvSpPr>
          <p:nvPr/>
        </p:nvSpPr>
        <p:spPr bwMode="auto">
          <a:xfrm>
            <a:off x="3499469" y="2623565"/>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2" name="41 - Ορθογώνιο"/>
          <p:cNvSpPr>
            <a:spLocks noChangeAspect="1"/>
          </p:cNvSpPr>
          <p:nvPr/>
        </p:nvSpPr>
        <p:spPr bwMode="auto">
          <a:xfrm>
            <a:off x="5675843" y="293094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3" name="42 - Ορθογώνιο"/>
          <p:cNvSpPr>
            <a:spLocks noChangeAspect="1"/>
          </p:cNvSpPr>
          <p:nvPr/>
        </p:nvSpPr>
        <p:spPr bwMode="auto">
          <a:xfrm>
            <a:off x="5675843" y="310582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4" name="43 - Ορθογώνιο"/>
          <p:cNvSpPr>
            <a:spLocks noChangeAspect="1"/>
          </p:cNvSpPr>
          <p:nvPr/>
        </p:nvSpPr>
        <p:spPr bwMode="auto">
          <a:xfrm>
            <a:off x="5675843" y="328069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5" name="44 - Ορθογώνιο"/>
          <p:cNvSpPr>
            <a:spLocks noChangeAspect="1"/>
          </p:cNvSpPr>
          <p:nvPr/>
        </p:nvSpPr>
        <p:spPr bwMode="auto">
          <a:xfrm>
            <a:off x="5675843" y="34555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6" name="45 - Ορθογώνιο"/>
          <p:cNvSpPr>
            <a:spLocks noChangeAspect="1"/>
          </p:cNvSpPr>
          <p:nvPr/>
        </p:nvSpPr>
        <p:spPr bwMode="auto">
          <a:xfrm>
            <a:off x="5675843" y="36304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47" name="46 - Ευθύγραμμο βέλος σύνδεσης"/>
          <p:cNvCxnSpPr>
            <a:stCxn id="42" idx="3"/>
          </p:cNvCxnSpPr>
          <p:nvPr/>
        </p:nvCxnSpPr>
        <p:spPr bwMode="auto">
          <a:xfrm>
            <a:off x="5810500" y="302071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8" name="47 - Ευθύγραμμο βέλος σύνδεσης"/>
          <p:cNvCxnSpPr/>
          <p:nvPr/>
        </p:nvCxnSpPr>
        <p:spPr bwMode="auto">
          <a:xfrm>
            <a:off x="5804979" y="3190929"/>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9" name="58 - Ευθύγραμμο βέλος σύνδεσης"/>
          <p:cNvCxnSpPr/>
          <p:nvPr/>
        </p:nvCxnSpPr>
        <p:spPr bwMode="auto">
          <a:xfrm>
            <a:off x="5810500" y="3365808"/>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0" name="59 - Ευθύγραμμο βέλος σύνδεσης"/>
          <p:cNvCxnSpPr/>
          <p:nvPr/>
        </p:nvCxnSpPr>
        <p:spPr bwMode="auto">
          <a:xfrm>
            <a:off x="5810500" y="354068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1" name="60 - Ορθογώνιο"/>
          <p:cNvSpPr>
            <a:spLocks noChangeAspect="1"/>
          </p:cNvSpPr>
          <p:nvPr/>
        </p:nvSpPr>
        <p:spPr bwMode="auto">
          <a:xfrm>
            <a:off x="4736733" y="293094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101001011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2" name="61 - Ορθογώνιο"/>
          <p:cNvSpPr>
            <a:spLocks noChangeAspect="1"/>
          </p:cNvSpPr>
          <p:nvPr/>
        </p:nvSpPr>
        <p:spPr bwMode="auto">
          <a:xfrm>
            <a:off x="4736733" y="310582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110000001</a:t>
            </a:r>
          </a:p>
        </p:txBody>
      </p:sp>
      <p:sp>
        <p:nvSpPr>
          <p:cNvPr id="63" name="62 - Ορθογώνιο"/>
          <p:cNvSpPr>
            <a:spLocks noChangeAspect="1"/>
          </p:cNvSpPr>
          <p:nvPr/>
        </p:nvSpPr>
        <p:spPr bwMode="auto">
          <a:xfrm>
            <a:off x="4736733" y="3280699"/>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111000110</a:t>
            </a:r>
          </a:p>
        </p:txBody>
      </p:sp>
      <p:sp>
        <p:nvSpPr>
          <p:cNvPr id="64" name="63 - Ορθογώνιο"/>
          <p:cNvSpPr>
            <a:spLocks noChangeAspect="1"/>
          </p:cNvSpPr>
          <p:nvPr/>
        </p:nvSpPr>
        <p:spPr bwMode="auto">
          <a:xfrm>
            <a:off x="4736733" y="3455578"/>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111111110</a:t>
            </a:r>
          </a:p>
        </p:txBody>
      </p:sp>
      <p:sp>
        <p:nvSpPr>
          <p:cNvPr id="65" name="64 - Ορθογώνιο"/>
          <p:cNvSpPr>
            <a:spLocks noChangeAspect="1"/>
          </p:cNvSpPr>
          <p:nvPr/>
        </p:nvSpPr>
        <p:spPr bwMode="auto">
          <a:xfrm>
            <a:off x="4736733" y="3630457"/>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cxnSp>
        <p:nvCxnSpPr>
          <p:cNvPr id="67" name="66 - Γωνιακή σύνδεση"/>
          <p:cNvCxnSpPr>
            <a:stCxn id="22" idx="3"/>
            <a:endCxn id="90" idx="1"/>
          </p:cNvCxnSpPr>
          <p:nvPr/>
        </p:nvCxnSpPr>
        <p:spPr bwMode="auto">
          <a:xfrm flipV="1">
            <a:off x="3974733" y="1537572"/>
            <a:ext cx="762000" cy="995880"/>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69" name="68 - Γωνιακή σύνδεση"/>
          <p:cNvCxnSpPr>
            <a:stCxn id="23" idx="3"/>
            <a:endCxn id="61" idx="1"/>
          </p:cNvCxnSpPr>
          <p:nvPr/>
        </p:nvCxnSpPr>
        <p:spPr bwMode="auto">
          <a:xfrm>
            <a:off x="3974733" y="2718617"/>
            <a:ext cx="762000" cy="302097"/>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71" name="70 - TextBox"/>
          <p:cNvSpPr txBox="1"/>
          <p:nvPr/>
        </p:nvSpPr>
        <p:spPr>
          <a:xfrm>
            <a:off x="6184533" y="1749623"/>
            <a:ext cx="825867" cy="307777"/>
          </a:xfrm>
          <a:prstGeom prst="rect">
            <a:avLst/>
          </a:prstGeom>
          <a:noFill/>
        </p:spPr>
        <p:txBody>
          <a:bodyPr wrap="none" rtlCol="0">
            <a:spAutoFit/>
          </a:bodyPr>
          <a:lstStyle/>
          <a:p>
            <a:r>
              <a:rPr lang="el-GR" sz="1400" dirty="0" smtClean="0"/>
              <a:t>βάθος 1</a:t>
            </a:r>
            <a:endParaRPr lang="el-GR" sz="1400" dirty="0"/>
          </a:p>
        </p:txBody>
      </p:sp>
      <p:sp>
        <p:nvSpPr>
          <p:cNvPr id="72" name="71 - TextBox"/>
          <p:cNvSpPr txBox="1"/>
          <p:nvPr/>
        </p:nvSpPr>
        <p:spPr>
          <a:xfrm>
            <a:off x="6184533" y="3273623"/>
            <a:ext cx="825867" cy="307777"/>
          </a:xfrm>
          <a:prstGeom prst="rect">
            <a:avLst/>
          </a:prstGeom>
          <a:noFill/>
        </p:spPr>
        <p:txBody>
          <a:bodyPr wrap="none" rtlCol="0">
            <a:spAutoFit/>
          </a:bodyPr>
          <a:lstStyle/>
          <a:p>
            <a:r>
              <a:rPr lang="el-GR" sz="1400" dirty="0" smtClean="0"/>
              <a:t>βάθος 1</a:t>
            </a:r>
            <a:endParaRPr lang="el-GR" sz="1400" dirty="0"/>
          </a:p>
        </p:txBody>
      </p:sp>
      <p:sp>
        <p:nvSpPr>
          <p:cNvPr id="73" name="72 - TextBox"/>
          <p:cNvSpPr txBox="1"/>
          <p:nvPr/>
        </p:nvSpPr>
        <p:spPr>
          <a:xfrm>
            <a:off x="375185" y="1143000"/>
            <a:ext cx="3573735" cy="369332"/>
          </a:xfrm>
          <a:prstGeom prst="rect">
            <a:avLst/>
          </a:prstGeom>
          <a:noFill/>
        </p:spPr>
        <p:txBody>
          <a:bodyPr wrap="none" rtlCol="0">
            <a:spAutoFit/>
          </a:bodyPr>
          <a:lstStyle/>
          <a:p>
            <a:r>
              <a:rPr lang="el-GR" b="1" dirty="0" smtClean="0"/>
              <a:t>Επεκτάσιμος κατακερματισμός</a:t>
            </a:r>
            <a:endParaRPr lang="el-GR" b="1" dirty="0"/>
          </a:p>
        </p:txBody>
      </p:sp>
      <p:sp>
        <p:nvSpPr>
          <p:cNvPr id="74" name="73 - Ορθογώνιο"/>
          <p:cNvSpPr/>
          <p:nvPr/>
        </p:nvSpPr>
        <p:spPr>
          <a:xfrm>
            <a:off x="381000" y="1752600"/>
            <a:ext cx="1380506" cy="438582"/>
          </a:xfrm>
          <a:prstGeom prst="rect">
            <a:avLst/>
          </a:prstGeom>
        </p:spPr>
        <p:txBody>
          <a:bodyPr wrap="none">
            <a:spAutoFit/>
          </a:bodyPr>
          <a:lstStyle/>
          <a:p>
            <a:pPr algn="just">
              <a:lnSpc>
                <a:spcPts val="2700"/>
              </a:lnSpc>
            </a:pPr>
            <a:r>
              <a:rPr lang="el-GR" b="1" dirty="0" smtClean="0"/>
              <a:t>Εισαγωγές</a:t>
            </a:r>
          </a:p>
        </p:txBody>
      </p:sp>
      <p:sp>
        <p:nvSpPr>
          <p:cNvPr id="75" name="74 - TextBox"/>
          <p:cNvSpPr txBox="1"/>
          <p:nvPr/>
        </p:nvSpPr>
        <p:spPr>
          <a:xfrm>
            <a:off x="990600" y="2384316"/>
            <a:ext cx="1371600" cy="3785652"/>
          </a:xfrm>
          <a:prstGeom prst="rect">
            <a:avLst/>
          </a:prstGeom>
          <a:noFill/>
        </p:spPr>
        <p:txBody>
          <a:bodyPr wrap="square" rtlCol="0">
            <a:spAutoFit/>
          </a:bodyPr>
          <a:lstStyle/>
          <a:p>
            <a:r>
              <a:rPr lang="el-GR" sz="1500" dirty="0" smtClean="0">
                <a:latin typeface="Courier New" pitchFamily="49" charset="0"/>
                <a:cs typeface="Courier New" pitchFamily="49" charset="0"/>
              </a:rPr>
              <a:t>111000110</a:t>
            </a:r>
          </a:p>
          <a:p>
            <a:r>
              <a:rPr lang="el-GR" sz="1500" dirty="0" smtClean="0">
                <a:latin typeface="Courier New" pitchFamily="49" charset="0"/>
                <a:cs typeface="Courier New" pitchFamily="49" charset="0"/>
              </a:rPr>
              <a:t>001111110</a:t>
            </a:r>
            <a:endParaRPr lang="en-US" sz="1500" dirty="0" smtClean="0">
              <a:latin typeface="Courier New" pitchFamily="49" charset="0"/>
              <a:cs typeface="Courier New" pitchFamily="49" charset="0"/>
            </a:endParaRPr>
          </a:p>
          <a:p>
            <a:r>
              <a:rPr lang="en-US" sz="1500" dirty="0" smtClean="0">
                <a:latin typeface="Courier New" pitchFamily="49" charset="0"/>
                <a:cs typeface="Courier New" pitchFamily="49" charset="0"/>
              </a:rPr>
              <a:t>110000001</a:t>
            </a:r>
          </a:p>
          <a:p>
            <a:r>
              <a:rPr lang="en-US" sz="1500" dirty="0" smtClean="0">
                <a:latin typeface="Courier New" pitchFamily="49" charset="0"/>
                <a:cs typeface="Courier New" pitchFamily="49" charset="0"/>
              </a:rPr>
              <a:t>001101011</a:t>
            </a:r>
          </a:p>
          <a:p>
            <a:r>
              <a:rPr lang="en-US" sz="1500" dirty="0" smtClean="0">
                <a:latin typeface="Courier New" pitchFamily="49" charset="0"/>
                <a:cs typeface="Courier New" pitchFamily="49" charset="0"/>
              </a:rPr>
              <a:t>101001011</a:t>
            </a:r>
          </a:p>
          <a:p>
            <a:r>
              <a:rPr lang="en-US" sz="1500" dirty="0" smtClean="0">
                <a:latin typeface="Courier New" pitchFamily="49" charset="0"/>
                <a:cs typeface="Courier New" pitchFamily="49" charset="0"/>
              </a:rPr>
              <a:t>111111011</a:t>
            </a:r>
          </a:p>
          <a:p>
            <a:r>
              <a:rPr lang="en-US" sz="1500" dirty="0" smtClean="0">
                <a:latin typeface="Courier New" pitchFamily="49" charset="0"/>
                <a:cs typeface="Courier New" pitchFamily="49" charset="0"/>
              </a:rPr>
              <a:t>111100010</a:t>
            </a:r>
          </a:p>
          <a:p>
            <a:r>
              <a:rPr lang="en-US" sz="1500" dirty="0" smtClean="0">
                <a:latin typeface="Courier New" pitchFamily="49" charset="0"/>
                <a:cs typeface="Courier New" pitchFamily="49" charset="0"/>
              </a:rPr>
              <a:t>011111011</a:t>
            </a:r>
          </a:p>
          <a:p>
            <a:r>
              <a:rPr lang="en-US" sz="1500" dirty="0" smtClean="0">
                <a:latin typeface="Courier New" pitchFamily="49" charset="0"/>
                <a:cs typeface="Courier New" pitchFamily="49" charset="0"/>
              </a:rPr>
              <a:t>101010100</a:t>
            </a:r>
          </a:p>
          <a:p>
            <a:r>
              <a:rPr lang="en-US" sz="1500" dirty="0" smtClean="0">
                <a:latin typeface="Courier New" pitchFamily="49" charset="0"/>
                <a:cs typeface="Courier New" pitchFamily="49" charset="0"/>
              </a:rPr>
              <a:t>111110110</a:t>
            </a:r>
          </a:p>
          <a:p>
            <a:r>
              <a:rPr lang="en-US" sz="1500" dirty="0" smtClean="0">
                <a:latin typeface="Courier New" pitchFamily="49" charset="0"/>
                <a:cs typeface="Courier New" pitchFamily="49" charset="0"/>
              </a:rPr>
              <a:t>010111101</a:t>
            </a:r>
          </a:p>
          <a:p>
            <a:r>
              <a:rPr lang="en-US" sz="1500" dirty="0" smtClean="0">
                <a:latin typeface="Courier New" pitchFamily="49" charset="0"/>
                <a:cs typeface="Courier New" pitchFamily="49" charset="0"/>
              </a:rPr>
              <a:t>111011111</a:t>
            </a:r>
          </a:p>
          <a:p>
            <a:r>
              <a:rPr lang="en-US" sz="1500" dirty="0" smtClean="0">
                <a:latin typeface="Courier New" pitchFamily="49" charset="0"/>
                <a:cs typeface="Courier New" pitchFamily="49" charset="0"/>
              </a:rPr>
              <a:t>101111100</a:t>
            </a:r>
          </a:p>
          <a:p>
            <a:r>
              <a:rPr lang="en-US" sz="1500" dirty="0" smtClean="0">
                <a:latin typeface="Courier New" pitchFamily="49" charset="0"/>
                <a:cs typeface="Courier New" pitchFamily="49" charset="0"/>
              </a:rPr>
              <a:t>100011100</a:t>
            </a:r>
          </a:p>
          <a:p>
            <a:r>
              <a:rPr lang="en-US" sz="1500" dirty="0" smtClean="0">
                <a:latin typeface="Courier New" pitchFamily="49" charset="0"/>
                <a:cs typeface="Courier New" pitchFamily="49" charset="0"/>
              </a:rPr>
              <a:t>010000111</a:t>
            </a:r>
          </a:p>
          <a:p>
            <a:r>
              <a:rPr lang="en-US" sz="1500" dirty="0" smtClean="0">
                <a:latin typeface="Courier New" pitchFamily="49" charset="0"/>
                <a:cs typeface="Courier New" pitchFamily="49" charset="0"/>
              </a:rPr>
              <a:t>000000001</a:t>
            </a:r>
          </a:p>
        </p:txBody>
      </p:sp>
      <p:sp>
        <p:nvSpPr>
          <p:cNvPr id="76" name="75 - Δεξιό βέλος"/>
          <p:cNvSpPr/>
          <p:nvPr/>
        </p:nvSpPr>
        <p:spPr bwMode="auto">
          <a:xfrm>
            <a:off x="838200" y="3581400"/>
            <a:ext cx="228600" cy="152400"/>
          </a:xfrm>
          <a:prstGeom prst="rightArrow">
            <a:avLst/>
          </a:prstGeom>
          <a:solidFill>
            <a:srgbClr val="FFC000">
              <a:alpha val="31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730" name="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73731"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endParaRPr lang="en-US" sz="3000" dirty="0" smtClean="0">
              <a:latin typeface="Times New Roman" pitchFamily="18" charset="0"/>
              <a:cs typeface="Times New Roman" pitchFamily="18" charset="0"/>
            </a:endParaRPr>
          </a:p>
        </p:txBody>
      </p:sp>
      <p:sp>
        <p:nvSpPr>
          <p:cNvPr id="73732" name="Text Box 3"/>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p:nvSpPr>
          <p:cNvPr id="50" name="49 - Ορθογώνιο"/>
          <p:cNvSpPr>
            <a:spLocks noChangeAspect="1"/>
          </p:cNvSpPr>
          <p:nvPr/>
        </p:nvSpPr>
        <p:spPr bwMode="auto">
          <a:xfrm>
            <a:off x="5675843" y="14478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1" name="50 - Ορθογώνιο"/>
          <p:cNvSpPr>
            <a:spLocks noChangeAspect="1"/>
          </p:cNvSpPr>
          <p:nvPr/>
        </p:nvSpPr>
        <p:spPr bwMode="auto">
          <a:xfrm>
            <a:off x="5675843" y="16226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2" name="51 - Ορθογώνιο"/>
          <p:cNvSpPr>
            <a:spLocks noChangeAspect="1"/>
          </p:cNvSpPr>
          <p:nvPr/>
        </p:nvSpPr>
        <p:spPr bwMode="auto">
          <a:xfrm>
            <a:off x="5675843" y="17975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3" name="52 - Ορθογώνιο"/>
          <p:cNvSpPr>
            <a:spLocks noChangeAspect="1"/>
          </p:cNvSpPr>
          <p:nvPr/>
        </p:nvSpPr>
        <p:spPr bwMode="auto">
          <a:xfrm>
            <a:off x="5675843" y="19724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4" name="53 - Ορθογώνιο"/>
          <p:cNvSpPr>
            <a:spLocks noChangeAspect="1"/>
          </p:cNvSpPr>
          <p:nvPr/>
        </p:nvSpPr>
        <p:spPr bwMode="auto">
          <a:xfrm>
            <a:off x="5675843" y="21473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55" name="54 - Ευθύγραμμο βέλος σύνδεσης"/>
          <p:cNvCxnSpPr>
            <a:stCxn id="50" idx="3"/>
          </p:cNvCxnSpPr>
          <p:nvPr/>
        </p:nvCxnSpPr>
        <p:spPr bwMode="auto">
          <a:xfrm>
            <a:off x="5810500" y="15375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6" name="55 - Ευθύγραμμο βέλος σύνδεσης"/>
          <p:cNvCxnSpPr/>
          <p:nvPr/>
        </p:nvCxnSpPr>
        <p:spPr bwMode="auto">
          <a:xfrm>
            <a:off x="5804979" y="170778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0" name="89 - Ορθογώνιο"/>
          <p:cNvSpPr>
            <a:spLocks noChangeAspect="1"/>
          </p:cNvSpPr>
          <p:nvPr/>
        </p:nvSpPr>
        <p:spPr bwMode="auto">
          <a:xfrm>
            <a:off x="4736733" y="144780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001101011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1" name="90 - Ορθογώνιο"/>
          <p:cNvSpPr>
            <a:spLocks noChangeAspect="1"/>
          </p:cNvSpPr>
          <p:nvPr/>
        </p:nvSpPr>
        <p:spPr bwMode="auto">
          <a:xfrm>
            <a:off x="4736733" y="1622678"/>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001111110</a:t>
            </a:r>
          </a:p>
        </p:txBody>
      </p:sp>
      <p:sp>
        <p:nvSpPr>
          <p:cNvPr id="92" name="91 - Ορθογώνιο"/>
          <p:cNvSpPr>
            <a:spLocks noChangeAspect="1"/>
          </p:cNvSpPr>
          <p:nvPr/>
        </p:nvSpPr>
        <p:spPr bwMode="auto">
          <a:xfrm>
            <a:off x="4736733" y="1797557"/>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011111011</a:t>
            </a:r>
          </a:p>
        </p:txBody>
      </p:sp>
      <p:sp>
        <p:nvSpPr>
          <p:cNvPr id="93" name="92 - Ορθογώνιο"/>
          <p:cNvSpPr>
            <a:spLocks noChangeAspect="1"/>
          </p:cNvSpPr>
          <p:nvPr/>
        </p:nvSpPr>
        <p:spPr bwMode="auto">
          <a:xfrm>
            <a:off x="4736733" y="19724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94" name="93 - Ορθογώνιο"/>
          <p:cNvSpPr>
            <a:spLocks noChangeAspect="1"/>
          </p:cNvSpPr>
          <p:nvPr/>
        </p:nvSpPr>
        <p:spPr bwMode="auto">
          <a:xfrm>
            <a:off x="4736733" y="2147315"/>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22" name="21 - Ορθογώνιο"/>
          <p:cNvSpPr>
            <a:spLocks noChangeAspect="1"/>
          </p:cNvSpPr>
          <p:nvPr/>
        </p:nvSpPr>
        <p:spPr bwMode="auto">
          <a:xfrm>
            <a:off x="3832153" y="243840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3" name="22 - Ορθογώνιο"/>
          <p:cNvSpPr>
            <a:spLocks noChangeAspect="1"/>
          </p:cNvSpPr>
          <p:nvPr/>
        </p:nvSpPr>
        <p:spPr bwMode="auto">
          <a:xfrm>
            <a:off x="3832153" y="2623565"/>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 name="23 - Ορθογώνιο"/>
          <p:cNvSpPr>
            <a:spLocks noChangeAspect="1"/>
          </p:cNvSpPr>
          <p:nvPr/>
        </p:nvSpPr>
        <p:spPr bwMode="auto">
          <a:xfrm>
            <a:off x="3499469" y="2438400"/>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00</a:t>
            </a:r>
          </a:p>
        </p:txBody>
      </p:sp>
      <p:sp>
        <p:nvSpPr>
          <p:cNvPr id="25" name="24 - Ορθογώνιο"/>
          <p:cNvSpPr>
            <a:spLocks noChangeAspect="1"/>
          </p:cNvSpPr>
          <p:nvPr/>
        </p:nvSpPr>
        <p:spPr bwMode="auto">
          <a:xfrm>
            <a:off x="3499469" y="2623565"/>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2" name="41 - Ορθογώνιο"/>
          <p:cNvSpPr>
            <a:spLocks noChangeAspect="1"/>
          </p:cNvSpPr>
          <p:nvPr/>
        </p:nvSpPr>
        <p:spPr bwMode="auto">
          <a:xfrm>
            <a:off x="5675843" y="26670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3" name="42 - Ορθογώνιο"/>
          <p:cNvSpPr>
            <a:spLocks noChangeAspect="1"/>
          </p:cNvSpPr>
          <p:nvPr/>
        </p:nvSpPr>
        <p:spPr bwMode="auto">
          <a:xfrm>
            <a:off x="5675843" y="28418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4" name="43 - Ορθογώνιο"/>
          <p:cNvSpPr>
            <a:spLocks noChangeAspect="1"/>
          </p:cNvSpPr>
          <p:nvPr/>
        </p:nvSpPr>
        <p:spPr bwMode="auto">
          <a:xfrm>
            <a:off x="5675843" y="30167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5" name="44 - Ορθογώνιο"/>
          <p:cNvSpPr>
            <a:spLocks noChangeAspect="1"/>
          </p:cNvSpPr>
          <p:nvPr/>
        </p:nvSpPr>
        <p:spPr bwMode="auto">
          <a:xfrm>
            <a:off x="5675843" y="31916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6" name="45 - Ορθογώνιο"/>
          <p:cNvSpPr>
            <a:spLocks noChangeAspect="1"/>
          </p:cNvSpPr>
          <p:nvPr/>
        </p:nvSpPr>
        <p:spPr bwMode="auto">
          <a:xfrm>
            <a:off x="5675843" y="33665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47" name="46 - Ευθύγραμμο βέλος σύνδεσης"/>
          <p:cNvCxnSpPr>
            <a:stCxn id="42" idx="3"/>
          </p:cNvCxnSpPr>
          <p:nvPr/>
        </p:nvCxnSpPr>
        <p:spPr bwMode="auto">
          <a:xfrm>
            <a:off x="5810500" y="27567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8" name="47 - Ευθύγραμμο βέλος σύνδεσης"/>
          <p:cNvCxnSpPr/>
          <p:nvPr/>
        </p:nvCxnSpPr>
        <p:spPr bwMode="auto">
          <a:xfrm>
            <a:off x="5804979" y="292698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1" name="60 - Ορθογώνιο"/>
          <p:cNvSpPr>
            <a:spLocks noChangeAspect="1"/>
          </p:cNvSpPr>
          <p:nvPr/>
        </p:nvSpPr>
        <p:spPr bwMode="auto">
          <a:xfrm>
            <a:off x="4736733" y="266700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101001011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2" name="61 - Ορθογώνιο"/>
          <p:cNvSpPr>
            <a:spLocks noChangeAspect="1"/>
          </p:cNvSpPr>
          <p:nvPr/>
        </p:nvSpPr>
        <p:spPr bwMode="auto">
          <a:xfrm>
            <a:off x="4736733" y="2841878"/>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101010100</a:t>
            </a:r>
          </a:p>
        </p:txBody>
      </p:sp>
      <p:sp>
        <p:nvSpPr>
          <p:cNvPr id="63" name="62 - Ορθογώνιο"/>
          <p:cNvSpPr>
            <a:spLocks noChangeAspect="1"/>
          </p:cNvSpPr>
          <p:nvPr/>
        </p:nvSpPr>
        <p:spPr bwMode="auto">
          <a:xfrm>
            <a:off x="4736733" y="3016757"/>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64" name="63 - Ορθογώνιο"/>
          <p:cNvSpPr>
            <a:spLocks noChangeAspect="1"/>
          </p:cNvSpPr>
          <p:nvPr/>
        </p:nvSpPr>
        <p:spPr bwMode="auto">
          <a:xfrm>
            <a:off x="4736733" y="31916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65" name="64 - Ορθογώνιο"/>
          <p:cNvSpPr>
            <a:spLocks noChangeAspect="1"/>
          </p:cNvSpPr>
          <p:nvPr/>
        </p:nvSpPr>
        <p:spPr bwMode="auto">
          <a:xfrm>
            <a:off x="4736733" y="3366515"/>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cxnSp>
        <p:nvCxnSpPr>
          <p:cNvPr id="67" name="66 - Γωνιακή σύνδεση"/>
          <p:cNvCxnSpPr>
            <a:stCxn id="22" idx="3"/>
            <a:endCxn id="90" idx="1"/>
          </p:cNvCxnSpPr>
          <p:nvPr/>
        </p:nvCxnSpPr>
        <p:spPr bwMode="auto">
          <a:xfrm flipV="1">
            <a:off x="3974733" y="1537572"/>
            <a:ext cx="762000" cy="995880"/>
          </a:xfrm>
          <a:prstGeom prst="bentConnector3">
            <a:avLst>
              <a:gd name="adj1" fmla="val 23488"/>
            </a:avLst>
          </a:prstGeom>
          <a:solidFill>
            <a:schemeClr val="accent1"/>
          </a:solidFill>
          <a:ln w="9525" cap="flat" cmpd="sng" algn="ctr">
            <a:solidFill>
              <a:schemeClr val="tx1"/>
            </a:solidFill>
            <a:prstDash val="solid"/>
            <a:round/>
            <a:headEnd type="none" w="med" len="med"/>
            <a:tailEnd type="arrow"/>
          </a:ln>
          <a:effectLst/>
        </p:spPr>
      </p:cxnSp>
      <p:cxnSp>
        <p:nvCxnSpPr>
          <p:cNvPr id="69" name="68 - Γωνιακή σύνδεση"/>
          <p:cNvCxnSpPr>
            <a:stCxn id="23" idx="3"/>
            <a:endCxn id="90" idx="1"/>
          </p:cNvCxnSpPr>
          <p:nvPr/>
        </p:nvCxnSpPr>
        <p:spPr bwMode="auto">
          <a:xfrm flipV="1">
            <a:off x="3974733" y="1537572"/>
            <a:ext cx="762000" cy="1181045"/>
          </a:xfrm>
          <a:prstGeom prst="bentConnector3">
            <a:avLst>
              <a:gd name="adj1" fmla="val 40233"/>
            </a:avLst>
          </a:prstGeom>
          <a:solidFill>
            <a:schemeClr val="accent1"/>
          </a:solidFill>
          <a:ln w="9525" cap="flat" cmpd="sng" algn="ctr">
            <a:solidFill>
              <a:schemeClr val="tx1"/>
            </a:solidFill>
            <a:prstDash val="solid"/>
            <a:round/>
            <a:headEnd type="none" w="med" len="med"/>
            <a:tailEnd type="arrow"/>
          </a:ln>
          <a:effectLst/>
        </p:spPr>
      </p:cxnSp>
      <p:sp>
        <p:nvSpPr>
          <p:cNvPr id="37" name="36 - Ορθογώνιο"/>
          <p:cNvSpPr>
            <a:spLocks noChangeAspect="1"/>
          </p:cNvSpPr>
          <p:nvPr/>
        </p:nvSpPr>
        <p:spPr bwMode="auto">
          <a:xfrm>
            <a:off x="3832153" y="281940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8" name="37 - Ορθογώνιο"/>
          <p:cNvSpPr>
            <a:spLocks noChangeAspect="1"/>
          </p:cNvSpPr>
          <p:nvPr/>
        </p:nvSpPr>
        <p:spPr bwMode="auto">
          <a:xfrm>
            <a:off x="3832153" y="3004565"/>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9" name="38 - Ορθογώνιο"/>
          <p:cNvSpPr>
            <a:spLocks noChangeAspect="1"/>
          </p:cNvSpPr>
          <p:nvPr/>
        </p:nvSpPr>
        <p:spPr bwMode="auto">
          <a:xfrm>
            <a:off x="3499469" y="2819400"/>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10</a:t>
            </a:r>
          </a:p>
        </p:txBody>
      </p:sp>
      <p:sp>
        <p:nvSpPr>
          <p:cNvPr id="40" name="39 - Ορθογώνιο"/>
          <p:cNvSpPr>
            <a:spLocks noChangeAspect="1"/>
          </p:cNvSpPr>
          <p:nvPr/>
        </p:nvSpPr>
        <p:spPr bwMode="auto">
          <a:xfrm>
            <a:off x="3499469" y="3004565"/>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1" name="40 - Ορθογώνιο"/>
          <p:cNvSpPr>
            <a:spLocks noChangeAspect="1"/>
          </p:cNvSpPr>
          <p:nvPr/>
        </p:nvSpPr>
        <p:spPr bwMode="auto">
          <a:xfrm>
            <a:off x="5675843" y="384534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9" name="48 - Ορθογώνιο"/>
          <p:cNvSpPr>
            <a:spLocks noChangeAspect="1"/>
          </p:cNvSpPr>
          <p:nvPr/>
        </p:nvSpPr>
        <p:spPr bwMode="auto">
          <a:xfrm>
            <a:off x="5675843" y="402022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7" name="56 - Ορθογώνιο"/>
          <p:cNvSpPr>
            <a:spLocks noChangeAspect="1"/>
          </p:cNvSpPr>
          <p:nvPr/>
        </p:nvSpPr>
        <p:spPr bwMode="auto">
          <a:xfrm>
            <a:off x="5675843" y="419509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8" name="57 - Ορθογώνιο"/>
          <p:cNvSpPr>
            <a:spLocks noChangeAspect="1"/>
          </p:cNvSpPr>
          <p:nvPr/>
        </p:nvSpPr>
        <p:spPr bwMode="auto">
          <a:xfrm>
            <a:off x="5675843" y="43699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6" name="65 - Ορθογώνιο"/>
          <p:cNvSpPr>
            <a:spLocks noChangeAspect="1"/>
          </p:cNvSpPr>
          <p:nvPr/>
        </p:nvSpPr>
        <p:spPr bwMode="auto">
          <a:xfrm>
            <a:off x="5675843" y="45448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68" name="67 - Ευθύγραμμο βέλος σύνδεσης"/>
          <p:cNvCxnSpPr>
            <a:stCxn id="41" idx="3"/>
          </p:cNvCxnSpPr>
          <p:nvPr/>
        </p:nvCxnSpPr>
        <p:spPr bwMode="auto">
          <a:xfrm>
            <a:off x="5810500" y="393511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0" name="69 - Ευθύγραμμο βέλος σύνδεσης"/>
          <p:cNvCxnSpPr/>
          <p:nvPr/>
        </p:nvCxnSpPr>
        <p:spPr bwMode="auto">
          <a:xfrm>
            <a:off x="5804979" y="4105329"/>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1" name="70 - Ευθύγραμμο βέλος σύνδεσης"/>
          <p:cNvCxnSpPr/>
          <p:nvPr/>
        </p:nvCxnSpPr>
        <p:spPr bwMode="auto">
          <a:xfrm>
            <a:off x="5810500" y="4280208"/>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2" name="71 - Ευθύγραμμο βέλος σύνδεσης"/>
          <p:cNvCxnSpPr/>
          <p:nvPr/>
        </p:nvCxnSpPr>
        <p:spPr bwMode="auto">
          <a:xfrm>
            <a:off x="5810500" y="445508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3" name="72 - Ορθογώνιο"/>
          <p:cNvSpPr>
            <a:spLocks noChangeAspect="1"/>
          </p:cNvSpPr>
          <p:nvPr/>
        </p:nvSpPr>
        <p:spPr bwMode="auto">
          <a:xfrm>
            <a:off x="4736733" y="384534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110000001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4" name="73 - Ορθογώνιο"/>
          <p:cNvSpPr>
            <a:spLocks noChangeAspect="1"/>
          </p:cNvSpPr>
          <p:nvPr/>
        </p:nvSpPr>
        <p:spPr bwMode="auto">
          <a:xfrm>
            <a:off x="4736733" y="402022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111000110</a:t>
            </a:r>
          </a:p>
        </p:txBody>
      </p:sp>
      <p:sp>
        <p:nvSpPr>
          <p:cNvPr id="75" name="74 - Ορθογώνιο"/>
          <p:cNvSpPr>
            <a:spLocks noChangeAspect="1"/>
          </p:cNvSpPr>
          <p:nvPr/>
        </p:nvSpPr>
        <p:spPr bwMode="auto">
          <a:xfrm>
            <a:off x="4736733" y="4195099"/>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111100010</a:t>
            </a:r>
          </a:p>
        </p:txBody>
      </p:sp>
      <p:sp>
        <p:nvSpPr>
          <p:cNvPr id="76" name="75 - Ορθογώνιο"/>
          <p:cNvSpPr>
            <a:spLocks noChangeAspect="1"/>
          </p:cNvSpPr>
          <p:nvPr/>
        </p:nvSpPr>
        <p:spPr bwMode="auto">
          <a:xfrm>
            <a:off x="4736733" y="4369978"/>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111111110</a:t>
            </a:r>
          </a:p>
        </p:txBody>
      </p:sp>
      <p:sp>
        <p:nvSpPr>
          <p:cNvPr id="77" name="76 - Ορθογώνιο"/>
          <p:cNvSpPr>
            <a:spLocks noChangeAspect="1"/>
          </p:cNvSpPr>
          <p:nvPr/>
        </p:nvSpPr>
        <p:spPr bwMode="auto">
          <a:xfrm>
            <a:off x="4736733" y="4544857"/>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cxnSp>
        <p:nvCxnSpPr>
          <p:cNvPr id="78" name="77 - Ευθύγραμμο βέλος σύνδεσης"/>
          <p:cNvCxnSpPr/>
          <p:nvPr/>
        </p:nvCxnSpPr>
        <p:spPr bwMode="auto">
          <a:xfrm>
            <a:off x="5803533" y="19050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2" name="81 - Γωνιακή σύνδεση"/>
          <p:cNvCxnSpPr>
            <a:stCxn id="37" idx="3"/>
            <a:endCxn id="61" idx="1"/>
          </p:cNvCxnSpPr>
          <p:nvPr/>
        </p:nvCxnSpPr>
        <p:spPr bwMode="auto">
          <a:xfrm flipV="1">
            <a:off x="3974733" y="2756772"/>
            <a:ext cx="762000" cy="157680"/>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84" name="83 - Γωνιακή σύνδεση"/>
          <p:cNvCxnSpPr>
            <a:stCxn id="38" idx="3"/>
            <a:endCxn id="73" idx="1"/>
          </p:cNvCxnSpPr>
          <p:nvPr/>
        </p:nvCxnSpPr>
        <p:spPr bwMode="auto">
          <a:xfrm>
            <a:off x="3974733" y="3099617"/>
            <a:ext cx="762000" cy="835497"/>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87" name="86 - TextBox"/>
          <p:cNvSpPr txBox="1"/>
          <p:nvPr/>
        </p:nvSpPr>
        <p:spPr>
          <a:xfrm>
            <a:off x="6184533" y="1752600"/>
            <a:ext cx="825867" cy="307777"/>
          </a:xfrm>
          <a:prstGeom prst="rect">
            <a:avLst/>
          </a:prstGeom>
          <a:noFill/>
        </p:spPr>
        <p:txBody>
          <a:bodyPr wrap="none" rtlCol="0">
            <a:spAutoFit/>
          </a:bodyPr>
          <a:lstStyle/>
          <a:p>
            <a:r>
              <a:rPr lang="el-GR" sz="1400" dirty="0" smtClean="0"/>
              <a:t>βάθος 1</a:t>
            </a:r>
            <a:endParaRPr lang="el-GR" sz="1400" dirty="0"/>
          </a:p>
        </p:txBody>
      </p:sp>
      <p:sp>
        <p:nvSpPr>
          <p:cNvPr id="88" name="87 - TextBox"/>
          <p:cNvSpPr txBox="1"/>
          <p:nvPr/>
        </p:nvSpPr>
        <p:spPr>
          <a:xfrm>
            <a:off x="6184533" y="2968823"/>
            <a:ext cx="825867" cy="307777"/>
          </a:xfrm>
          <a:prstGeom prst="rect">
            <a:avLst/>
          </a:prstGeom>
          <a:noFill/>
        </p:spPr>
        <p:txBody>
          <a:bodyPr wrap="none" rtlCol="0">
            <a:spAutoFit/>
          </a:bodyPr>
          <a:lstStyle/>
          <a:p>
            <a:r>
              <a:rPr lang="el-GR" sz="1400" dirty="0" smtClean="0"/>
              <a:t>βάθος 2</a:t>
            </a:r>
            <a:endParaRPr lang="el-GR" sz="1400" dirty="0"/>
          </a:p>
        </p:txBody>
      </p:sp>
      <p:sp>
        <p:nvSpPr>
          <p:cNvPr id="89" name="88 - TextBox"/>
          <p:cNvSpPr txBox="1"/>
          <p:nvPr/>
        </p:nvSpPr>
        <p:spPr>
          <a:xfrm>
            <a:off x="6184533" y="4111823"/>
            <a:ext cx="825867" cy="307777"/>
          </a:xfrm>
          <a:prstGeom prst="rect">
            <a:avLst/>
          </a:prstGeom>
          <a:noFill/>
        </p:spPr>
        <p:txBody>
          <a:bodyPr wrap="none" rtlCol="0">
            <a:spAutoFit/>
          </a:bodyPr>
          <a:lstStyle/>
          <a:p>
            <a:r>
              <a:rPr lang="el-GR" sz="1400" dirty="0" smtClean="0"/>
              <a:t>βάθος 2</a:t>
            </a:r>
            <a:endParaRPr lang="el-GR" sz="1400" dirty="0"/>
          </a:p>
        </p:txBody>
      </p:sp>
      <p:sp>
        <p:nvSpPr>
          <p:cNvPr id="95" name="94 - TextBox"/>
          <p:cNvSpPr txBox="1"/>
          <p:nvPr/>
        </p:nvSpPr>
        <p:spPr>
          <a:xfrm>
            <a:off x="375185" y="1143000"/>
            <a:ext cx="3573735" cy="369332"/>
          </a:xfrm>
          <a:prstGeom prst="rect">
            <a:avLst/>
          </a:prstGeom>
          <a:noFill/>
        </p:spPr>
        <p:txBody>
          <a:bodyPr wrap="none" rtlCol="0">
            <a:spAutoFit/>
          </a:bodyPr>
          <a:lstStyle/>
          <a:p>
            <a:r>
              <a:rPr lang="el-GR" b="1" dirty="0" smtClean="0"/>
              <a:t>Επεκτάσιμος κατακερματισμός</a:t>
            </a:r>
            <a:endParaRPr lang="el-GR" b="1" dirty="0"/>
          </a:p>
        </p:txBody>
      </p:sp>
      <p:sp>
        <p:nvSpPr>
          <p:cNvPr id="96" name="95 - Ορθογώνιο"/>
          <p:cNvSpPr/>
          <p:nvPr/>
        </p:nvSpPr>
        <p:spPr>
          <a:xfrm>
            <a:off x="381000" y="1752600"/>
            <a:ext cx="1380506" cy="438582"/>
          </a:xfrm>
          <a:prstGeom prst="rect">
            <a:avLst/>
          </a:prstGeom>
        </p:spPr>
        <p:txBody>
          <a:bodyPr wrap="none">
            <a:spAutoFit/>
          </a:bodyPr>
          <a:lstStyle/>
          <a:p>
            <a:pPr algn="just">
              <a:lnSpc>
                <a:spcPts val="2700"/>
              </a:lnSpc>
            </a:pPr>
            <a:r>
              <a:rPr lang="el-GR" b="1" dirty="0" smtClean="0"/>
              <a:t>Εισαγωγές</a:t>
            </a:r>
          </a:p>
        </p:txBody>
      </p:sp>
      <p:sp>
        <p:nvSpPr>
          <p:cNvPr id="97" name="96 - TextBox"/>
          <p:cNvSpPr txBox="1"/>
          <p:nvPr/>
        </p:nvSpPr>
        <p:spPr>
          <a:xfrm>
            <a:off x="990600" y="2384316"/>
            <a:ext cx="1371600" cy="3785652"/>
          </a:xfrm>
          <a:prstGeom prst="rect">
            <a:avLst/>
          </a:prstGeom>
          <a:noFill/>
        </p:spPr>
        <p:txBody>
          <a:bodyPr wrap="square" rtlCol="0">
            <a:spAutoFit/>
          </a:bodyPr>
          <a:lstStyle/>
          <a:p>
            <a:r>
              <a:rPr lang="el-GR" sz="1500" dirty="0" smtClean="0">
                <a:latin typeface="Courier New" pitchFamily="49" charset="0"/>
                <a:cs typeface="Courier New" pitchFamily="49" charset="0"/>
              </a:rPr>
              <a:t>111000110</a:t>
            </a:r>
          </a:p>
          <a:p>
            <a:r>
              <a:rPr lang="el-GR" sz="1500" dirty="0" smtClean="0">
                <a:latin typeface="Courier New" pitchFamily="49" charset="0"/>
                <a:cs typeface="Courier New" pitchFamily="49" charset="0"/>
              </a:rPr>
              <a:t>001111110</a:t>
            </a:r>
            <a:endParaRPr lang="en-US" sz="1500" dirty="0" smtClean="0">
              <a:latin typeface="Courier New" pitchFamily="49" charset="0"/>
              <a:cs typeface="Courier New" pitchFamily="49" charset="0"/>
            </a:endParaRPr>
          </a:p>
          <a:p>
            <a:r>
              <a:rPr lang="en-US" sz="1500" dirty="0" smtClean="0">
                <a:latin typeface="Courier New" pitchFamily="49" charset="0"/>
                <a:cs typeface="Courier New" pitchFamily="49" charset="0"/>
              </a:rPr>
              <a:t>110000001</a:t>
            </a:r>
          </a:p>
          <a:p>
            <a:r>
              <a:rPr lang="en-US" sz="1500" dirty="0" smtClean="0">
                <a:latin typeface="Courier New" pitchFamily="49" charset="0"/>
                <a:cs typeface="Courier New" pitchFamily="49" charset="0"/>
              </a:rPr>
              <a:t>001101011</a:t>
            </a:r>
          </a:p>
          <a:p>
            <a:r>
              <a:rPr lang="en-US" sz="1500" dirty="0" smtClean="0">
                <a:latin typeface="Courier New" pitchFamily="49" charset="0"/>
                <a:cs typeface="Courier New" pitchFamily="49" charset="0"/>
              </a:rPr>
              <a:t>101001011</a:t>
            </a:r>
          </a:p>
          <a:p>
            <a:r>
              <a:rPr lang="en-US" sz="1500" dirty="0" smtClean="0">
                <a:latin typeface="Courier New" pitchFamily="49" charset="0"/>
                <a:cs typeface="Courier New" pitchFamily="49" charset="0"/>
              </a:rPr>
              <a:t>111111011</a:t>
            </a:r>
          </a:p>
          <a:p>
            <a:r>
              <a:rPr lang="en-US" sz="1500" dirty="0" smtClean="0">
                <a:latin typeface="Courier New" pitchFamily="49" charset="0"/>
                <a:cs typeface="Courier New" pitchFamily="49" charset="0"/>
              </a:rPr>
              <a:t>111100010</a:t>
            </a:r>
          </a:p>
          <a:p>
            <a:r>
              <a:rPr lang="en-US" sz="1500" dirty="0" smtClean="0">
                <a:latin typeface="Courier New" pitchFamily="49" charset="0"/>
                <a:cs typeface="Courier New" pitchFamily="49" charset="0"/>
              </a:rPr>
              <a:t>011111011</a:t>
            </a:r>
          </a:p>
          <a:p>
            <a:r>
              <a:rPr lang="en-US" sz="1500" dirty="0" smtClean="0">
                <a:latin typeface="Courier New" pitchFamily="49" charset="0"/>
                <a:cs typeface="Courier New" pitchFamily="49" charset="0"/>
              </a:rPr>
              <a:t>101010100</a:t>
            </a:r>
          </a:p>
          <a:p>
            <a:r>
              <a:rPr lang="en-US" sz="1500" dirty="0" smtClean="0">
                <a:latin typeface="Courier New" pitchFamily="49" charset="0"/>
                <a:cs typeface="Courier New" pitchFamily="49" charset="0"/>
              </a:rPr>
              <a:t>111110110</a:t>
            </a:r>
          </a:p>
          <a:p>
            <a:r>
              <a:rPr lang="en-US" sz="1500" dirty="0" smtClean="0">
                <a:latin typeface="Courier New" pitchFamily="49" charset="0"/>
                <a:cs typeface="Courier New" pitchFamily="49" charset="0"/>
              </a:rPr>
              <a:t>010111101</a:t>
            </a:r>
          </a:p>
          <a:p>
            <a:r>
              <a:rPr lang="en-US" sz="1500" dirty="0" smtClean="0">
                <a:latin typeface="Courier New" pitchFamily="49" charset="0"/>
                <a:cs typeface="Courier New" pitchFamily="49" charset="0"/>
              </a:rPr>
              <a:t>111011111</a:t>
            </a:r>
          </a:p>
          <a:p>
            <a:r>
              <a:rPr lang="en-US" sz="1500" dirty="0" smtClean="0">
                <a:latin typeface="Courier New" pitchFamily="49" charset="0"/>
                <a:cs typeface="Courier New" pitchFamily="49" charset="0"/>
              </a:rPr>
              <a:t>101111100</a:t>
            </a:r>
          </a:p>
          <a:p>
            <a:r>
              <a:rPr lang="en-US" sz="1500" dirty="0" smtClean="0">
                <a:latin typeface="Courier New" pitchFamily="49" charset="0"/>
                <a:cs typeface="Courier New" pitchFamily="49" charset="0"/>
              </a:rPr>
              <a:t>100011100</a:t>
            </a:r>
          </a:p>
          <a:p>
            <a:r>
              <a:rPr lang="en-US" sz="1500" dirty="0" smtClean="0">
                <a:latin typeface="Courier New" pitchFamily="49" charset="0"/>
                <a:cs typeface="Courier New" pitchFamily="49" charset="0"/>
              </a:rPr>
              <a:t>010000111</a:t>
            </a:r>
          </a:p>
          <a:p>
            <a:r>
              <a:rPr lang="en-US" sz="1500" dirty="0" smtClean="0">
                <a:latin typeface="Courier New" pitchFamily="49" charset="0"/>
                <a:cs typeface="Courier New" pitchFamily="49" charset="0"/>
              </a:rPr>
              <a:t>000000001</a:t>
            </a:r>
          </a:p>
        </p:txBody>
      </p:sp>
      <p:sp>
        <p:nvSpPr>
          <p:cNvPr id="98" name="97 - Δεξιό βέλος"/>
          <p:cNvSpPr/>
          <p:nvPr/>
        </p:nvSpPr>
        <p:spPr bwMode="auto">
          <a:xfrm>
            <a:off x="838200" y="4267200"/>
            <a:ext cx="228600" cy="152400"/>
          </a:xfrm>
          <a:prstGeom prst="rightArrow">
            <a:avLst/>
          </a:prstGeom>
          <a:solidFill>
            <a:srgbClr val="FFC000">
              <a:alpha val="31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730" name="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73731"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endParaRPr lang="en-US" sz="3000" dirty="0" smtClean="0">
              <a:latin typeface="Times New Roman" pitchFamily="18" charset="0"/>
              <a:cs typeface="Times New Roman" pitchFamily="18" charset="0"/>
            </a:endParaRPr>
          </a:p>
        </p:txBody>
      </p:sp>
      <p:sp>
        <p:nvSpPr>
          <p:cNvPr id="73732" name="Text Box 3"/>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p:nvSpPr>
          <p:cNvPr id="50" name="49 - Ορθογώνιο"/>
          <p:cNvSpPr>
            <a:spLocks noChangeAspect="1"/>
          </p:cNvSpPr>
          <p:nvPr/>
        </p:nvSpPr>
        <p:spPr bwMode="auto">
          <a:xfrm>
            <a:off x="5752043" y="10668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1" name="50 - Ορθογώνιο"/>
          <p:cNvSpPr>
            <a:spLocks noChangeAspect="1"/>
          </p:cNvSpPr>
          <p:nvPr/>
        </p:nvSpPr>
        <p:spPr bwMode="auto">
          <a:xfrm>
            <a:off x="5752043" y="12416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2" name="51 - Ορθογώνιο"/>
          <p:cNvSpPr>
            <a:spLocks noChangeAspect="1"/>
          </p:cNvSpPr>
          <p:nvPr/>
        </p:nvSpPr>
        <p:spPr bwMode="auto">
          <a:xfrm>
            <a:off x="5752043" y="14165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3" name="52 - Ορθογώνιο"/>
          <p:cNvSpPr>
            <a:spLocks noChangeAspect="1"/>
          </p:cNvSpPr>
          <p:nvPr/>
        </p:nvSpPr>
        <p:spPr bwMode="auto">
          <a:xfrm>
            <a:off x="5752043" y="15914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4" name="53 - Ορθογώνιο"/>
          <p:cNvSpPr>
            <a:spLocks noChangeAspect="1"/>
          </p:cNvSpPr>
          <p:nvPr/>
        </p:nvSpPr>
        <p:spPr bwMode="auto">
          <a:xfrm>
            <a:off x="5752043" y="17663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55" name="54 - Ευθύγραμμο βέλος σύνδεσης"/>
          <p:cNvCxnSpPr>
            <a:stCxn id="50" idx="3"/>
          </p:cNvCxnSpPr>
          <p:nvPr/>
        </p:nvCxnSpPr>
        <p:spPr bwMode="auto">
          <a:xfrm>
            <a:off x="5886700" y="11565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6" name="55 - Ευθύγραμμο βέλος σύνδεσης"/>
          <p:cNvCxnSpPr/>
          <p:nvPr/>
        </p:nvCxnSpPr>
        <p:spPr bwMode="auto">
          <a:xfrm>
            <a:off x="5881179" y="132678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0" name="89 - Ορθογώνιο"/>
          <p:cNvSpPr>
            <a:spLocks noChangeAspect="1"/>
          </p:cNvSpPr>
          <p:nvPr/>
        </p:nvSpPr>
        <p:spPr bwMode="auto">
          <a:xfrm>
            <a:off x="4812933" y="106680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001101011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1" name="90 - Ορθογώνιο"/>
          <p:cNvSpPr>
            <a:spLocks noChangeAspect="1"/>
          </p:cNvSpPr>
          <p:nvPr/>
        </p:nvSpPr>
        <p:spPr bwMode="auto">
          <a:xfrm>
            <a:off x="4812933" y="1241678"/>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001111110</a:t>
            </a:r>
          </a:p>
        </p:txBody>
      </p:sp>
      <p:sp>
        <p:nvSpPr>
          <p:cNvPr id="92" name="91 - Ορθογώνιο"/>
          <p:cNvSpPr>
            <a:spLocks noChangeAspect="1"/>
          </p:cNvSpPr>
          <p:nvPr/>
        </p:nvSpPr>
        <p:spPr bwMode="auto">
          <a:xfrm>
            <a:off x="4812933" y="1416557"/>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010111101</a:t>
            </a:r>
          </a:p>
        </p:txBody>
      </p:sp>
      <p:sp>
        <p:nvSpPr>
          <p:cNvPr id="93" name="92 - Ορθογώνιο"/>
          <p:cNvSpPr>
            <a:spLocks noChangeAspect="1"/>
          </p:cNvSpPr>
          <p:nvPr/>
        </p:nvSpPr>
        <p:spPr bwMode="auto">
          <a:xfrm>
            <a:off x="4812933" y="15914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011111011</a:t>
            </a:r>
          </a:p>
        </p:txBody>
      </p:sp>
      <p:sp>
        <p:nvSpPr>
          <p:cNvPr id="94" name="93 - Ορθογώνιο"/>
          <p:cNvSpPr>
            <a:spLocks noChangeAspect="1"/>
          </p:cNvSpPr>
          <p:nvPr/>
        </p:nvSpPr>
        <p:spPr bwMode="auto">
          <a:xfrm>
            <a:off x="4812933" y="1766315"/>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42" name="41 - Ορθογώνιο"/>
          <p:cNvSpPr>
            <a:spLocks noChangeAspect="1"/>
          </p:cNvSpPr>
          <p:nvPr/>
        </p:nvSpPr>
        <p:spPr bwMode="auto">
          <a:xfrm>
            <a:off x="5739710" y="22860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3" name="42 - Ορθογώνιο"/>
          <p:cNvSpPr>
            <a:spLocks noChangeAspect="1"/>
          </p:cNvSpPr>
          <p:nvPr/>
        </p:nvSpPr>
        <p:spPr bwMode="auto">
          <a:xfrm>
            <a:off x="5739710" y="24608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4" name="43 - Ορθογώνιο"/>
          <p:cNvSpPr>
            <a:spLocks noChangeAspect="1"/>
          </p:cNvSpPr>
          <p:nvPr/>
        </p:nvSpPr>
        <p:spPr bwMode="auto">
          <a:xfrm>
            <a:off x="5739710" y="26357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5" name="44 - Ορθογώνιο"/>
          <p:cNvSpPr>
            <a:spLocks noChangeAspect="1"/>
          </p:cNvSpPr>
          <p:nvPr/>
        </p:nvSpPr>
        <p:spPr bwMode="auto">
          <a:xfrm>
            <a:off x="5739710" y="28106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6" name="45 - Ορθογώνιο"/>
          <p:cNvSpPr>
            <a:spLocks noChangeAspect="1"/>
          </p:cNvSpPr>
          <p:nvPr/>
        </p:nvSpPr>
        <p:spPr bwMode="auto">
          <a:xfrm>
            <a:off x="5739710" y="29855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47" name="46 - Ευθύγραμμο βέλος σύνδεσης"/>
          <p:cNvCxnSpPr>
            <a:stCxn id="42" idx="3"/>
          </p:cNvCxnSpPr>
          <p:nvPr/>
        </p:nvCxnSpPr>
        <p:spPr bwMode="auto">
          <a:xfrm>
            <a:off x="5874367" y="23757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8" name="47 - Ευθύγραμμο βέλος σύνδεσης"/>
          <p:cNvCxnSpPr/>
          <p:nvPr/>
        </p:nvCxnSpPr>
        <p:spPr bwMode="auto">
          <a:xfrm>
            <a:off x="5868846" y="254598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1" name="60 - Ορθογώνιο"/>
          <p:cNvSpPr>
            <a:spLocks noChangeAspect="1"/>
          </p:cNvSpPr>
          <p:nvPr/>
        </p:nvSpPr>
        <p:spPr bwMode="auto">
          <a:xfrm>
            <a:off x="4800600" y="228600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101001011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2" name="61 - Ορθογώνιο"/>
          <p:cNvSpPr>
            <a:spLocks noChangeAspect="1"/>
          </p:cNvSpPr>
          <p:nvPr/>
        </p:nvSpPr>
        <p:spPr bwMode="auto">
          <a:xfrm>
            <a:off x="4800600" y="2460878"/>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101010100</a:t>
            </a:r>
          </a:p>
        </p:txBody>
      </p:sp>
      <p:sp>
        <p:nvSpPr>
          <p:cNvPr id="63" name="62 - Ορθογώνιο"/>
          <p:cNvSpPr>
            <a:spLocks noChangeAspect="1"/>
          </p:cNvSpPr>
          <p:nvPr/>
        </p:nvSpPr>
        <p:spPr bwMode="auto">
          <a:xfrm>
            <a:off x="4800600" y="2635757"/>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64" name="63 - Ορθογώνιο"/>
          <p:cNvSpPr>
            <a:spLocks noChangeAspect="1"/>
          </p:cNvSpPr>
          <p:nvPr/>
        </p:nvSpPr>
        <p:spPr bwMode="auto">
          <a:xfrm>
            <a:off x="4800600" y="28106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65" name="64 - Ορθογώνιο"/>
          <p:cNvSpPr>
            <a:spLocks noChangeAspect="1"/>
          </p:cNvSpPr>
          <p:nvPr/>
        </p:nvSpPr>
        <p:spPr bwMode="auto">
          <a:xfrm>
            <a:off x="4800600" y="2985515"/>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cxnSp>
        <p:nvCxnSpPr>
          <p:cNvPr id="67" name="66 - Γωνιακή σύνδεση"/>
          <p:cNvCxnSpPr>
            <a:stCxn id="95" idx="3"/>
            <a:endCxn id="90" idx="1"/>
          </p:cNvCxnSpPr>
          <p:nvPr/>
        </p:nvCxnSpPr>
        <p:spPr bwMode="auto">
          <a:xfrm flipV="1">
            <a:off x="3980464" y="1156572"/>
            <a:ext cx="832469" cy="1376880"/>
          </a:xfrm>
          <a:prstGeom prst="bentConnector3">
            <a:avLst>
              <a:gd name="adj1" fmla="val 19346"/>
            </a:avLst>
          </a:prstGeom>
          <a:solidFill>
            <a:schemeClr val="accent1"/>
          </a:solidFill>
          <a:ln w="9525" cap="flat" cmpd="sng" algn="ctr">
            <a:solidFill>
              <a:schemeClr val="tx1"/>
            </a:solidFill>
            <a:prstDash val="solid"/>
            <a:round/>
            <a:headEnd type="none" w="med" len="med"/>
            <a:tailEnd type="arrow"/>
          </a:ln>
          <a:effectLst/>
        </p:spPr>
      </p:cxnSp>
      <p:cxnSp>
        <p:nvCxnSpPr>
          <p:cNvPr id="69" name="68 - Γωνιακή σύνδεση"/>
          <p:cNvCxnSpPr>
            <a:stCxn id="96" idx="3"/>
            <a:endCxn id="90" idx="1"/>
          </p:cNvCxnSpPr>
          <p:nvPr/>
        </p:nvCxnSpPr>
        <p:spPr bwMode="auto">
          <a:xfrm flipV="1">
            <a:off x="3980464" y="1156572"/>
            <a:ext cx="832469" cy="1562045"/>
          </a:xfrm>
          <a:prstGeom prst="bentConnector3">
            <a:avLst>
              <a:gd name="adj1" fmla="val 28287"/>
            </a:avLst>
          </a:prstGeom>
          <a:solidFill>
            <a:schemeClr val="accent1"/>
          </a:solidFill>
          <a:ln w="9525" cap="flat" cmpd="sng" algn="ctr">
            <a:solidFill>
              <a:schemeClr val="tx1"/>
            </a:solidFill>
            <a:prstDash val="solid"/>
            <a:round/>
            <a:headEnd type="none" w="med" len="med"/>
            <a:tailEnd type="arrow"/>
          </a:ln>
          <a:effectLst/>
        </p:spPr>
      </p:cxnSp>
      <p:sp>
        <p:nvSpPr>
          <p:cNvPr id="41" name="40 - Ορθογώνιο"/>
          <p:cNvSpPr>
            <a:spLocks noChangeAspect="1"/>
          </p:cNvSpPr>
          <p:nvPr/>
        </p:nvSpPr>
        <p:spPr bwMode="auto">
          <a:xfrm>
            <a:off x="5739710" y="460734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9" name="48 - Ορθογώνιο"/>
          <p:cNvSpPr>
            <a:spLocks noChangeAspect="1"/>
          </p:cNvSpPr>
          <p:nvPr/>
        </p:nvSpPr>
        <p:spPr bwMode="auto">
          <a:xfrm>
            <a:off x="5739710" y="478222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7" name="56 - Ορθογώνιο"/>
          <p:cNvSpPr>
            <a:spLocks noChangeAspect="1"/>
          </p:cNvSpPr>
          <p:nvPr/>
        </p:nvSpPr>
        <p:spPr bwMode="auto">
          <a:xfrm>
            <a:off x="5739710" y="495709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8" name="57 - Ορθογώνιο"/>
          <p:cNvSpPr>
            <a:spLocks noChangeAspect="1"/>
          </p:cNvSpPr>
          <p:nvPr/>
        </p:nvSpPr>
        <p:spPr bwMode="auto">
          <a:xfrm>
            <a:off x="5739710" y="51319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66" name="65 - Ορθογώνιο"/>
          <p:cNvSpPr>
            <a:spLocks noChangeAspect="1"/>
          </p:cNvSpPr>
          <p:nvPr/>
        </p:nvSpPr>
        <p:spPr bwMode="auto">
          <a:xfrm>
            <a:off x="5739710" y="53068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68" name="67 - Ευθύγραμμο βέλος σύνδεσης"/>
          <p:cNvCxnSpPr>
            <a:stCxn id="41" idx="3"/>
          </p:cNvCxnSpPr>
          <p:nvPr/>
        </p:nvCxnSpPr>
        <p:spPr bwMode="auto">
          <a:xfrm>
            <a:off x="5874367" y="469711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0" name="69 - Ευθύγραμμο βέλος σύνδεσης"/>
          <p:cNvCxnSpPr/>
          <p:nvPr/>
        </p:nvCxnSpPr>
        <p:spPr bwMode="auto">
          <a:xfrm>
            <a:off x="5868846" y="4867329"/>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1" name="70 - Ευθύγραμμο βέλος σύνδεσης"/>
          <p:cNvCxnSpPr/>
          <p:nvPr/>
        </p:nvCxnSpPr>
        <p:spPr bwMode="auto">
          <a:xfrm>
            <a:off x="5874367" y="5042208"/>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2" name="71 - Ευθύγραμμο βέλος σύνδεσης"/>
          <p:cNvCxnSpPr/>
          <p:nvPr/>
        </p:nvCxnSpPr>
        <p:spPr bwMode="auto">
          <a:xfrm>
            <a:off x="5874367" y="521708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3" name="72 - Ορθογώνιο"/>
          <p:cNvSpPr>
            <a:spLocks noChangeAspect="1"/>
          </p:cNvSpPr>
          <p:nvPr/>
        </p:nvSpPr>
        <p:spPr bwMode="auto">
          <a:xfrm>
            <a:off x="4800600" y="460734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111000110</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4" name="73 - Ορθογώνιο"/>
          <p:cNvSpPr>
            <a:spLocks noChangeAspect="1"/>
          </p:cNvSpPr>
          <p:nvPr/>
        </p:nvSpPr>
        <p:spPr bwMode="auto">
          <a:xfrm>
            <a:off x="4800600" y="478222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111011111</a:t>
            </a:r>
          </a:p>
        </p:txBody>
      </p:sp>
      <p:sp>
        <p:nvSpPr>
          <p:cNvPr id="75" name="74 - Ορθογώνιο"/>
          <p:cNvSpPr>
            <a:spLocks noChangeAspect="1"/>
          </p:cNvSpPr>
          <p:nvPr/>
        </p:nvSpPr>
        <p:spPr bwMode="auto">
          <a:xfrm>
            <a:off x="4800600" y="4957099"/>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111100010</a:t>
            </a:r>
          </a:p>
        </p:txBody>
      </p:sp>
      <p:sp>
        <p:nvSpPr>
          <p:cNvPr id="76" name="75 - Ορθογώνιο"/>
          <p:cNvSpPr>
            <a:spLocks noChangeAspect="1"/>
          </p:cNvSpPr>
          <p:nvPr/>
        </p:nvSpPr>
        <p:spPr bwMode="auto">
          <a:xfrm>
            <a:off x="4800600" y="5131978"/>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111110110</a:t>
            </a:r>
          </a:p>
        </p:txBody>
      </p:sp>
      <p:sp>
        <p:nvSpPr>
          <p:cNvPr id="77" name="76 - Ορθογώνιο"/>
          <p:cNvSpPr>
            <a:spLocks noChangeAspect="1"/>
          </p:cNvSpPr>
          <p:nvPr/>
        </p:nvSpPr>
        <p:spPr bwMode="auto">
          <a:xfrm>
            <a:off x="4800600" y="5306857"/>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111111110</a:t>
            </a:r>
          </a:p>
        </p:txBody>
      </p:sp>
      <p:cxnSp>
        <p:nvCxnSpPr>
          <p:cNvPr id="78" name="77 - Ευθύγραμμο βέλος σύνδεσης"/>
          <p:cNvCxnSpPr/>
          <p:nvPr/>
        </p:nvCxnSpPr>
        <p:spPr bwMode="auto">
          <a:xfrm>
            <a:off x="5879733" y="15240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2" name="81 - Γωνιακή σύνδεση"/>
          <p:cNvCxnSpPr>
            <a:stCxn id="97" idx="3"/>
            <a:endCxn id="90" idx="1"/>
          </p:cNvCxnSpPr>
          <p:nvPr/>
        </p:nvCxnSpPr>
        <p:spPr bwMode="auto">
          <a:xfrm flipV="1">
            <a:off x="3980464" y="1156572"/>
            <a:ext cx="832469" cy="1747211"/>
          </a:xfrm>
          <a:prstGeom prst="bentConnector3">
            <a:avLst>
              <a:gd name="adj1" fmla="val 39783"/>
            </a:avLst>
          </a:prstGeom>
          <a:solidFill>
            <a:schemeClr val="accent1"/>
          </a:solidFill>
          <a:ln w="9525" cap="flat" cmpd="sng" algn="ctr">
            <a:solidFill>
              <a:schemeClr val="tx1"/>
            </a:solidFill>
            <a:prstDash val="solid"/>
            <a:round/>
            <a:headEnd type="none" w="med" len="med"/>
            <a:tailEnd type="arrow"/>
          </a:ln>
          <a:effectLst/>
        </p:spPr>
      </p:cxnSp>
      <p:cxnSp>
        <p:nvCxnSpPr>
          <p:cNvPr id="84" name="83 - Γωνιακή σύνδεση"/>
          <p:cNvCxnSpPr>
            <a:stCxn id="102" idx="3"/>
            <a:endCxn id="73" idx="1"/>
          </p:cNvCxnSpPr>
          <p:nvPr/>
        </p:nvCxnSpPr>
        <p:spPr bwMode="auto">
          <a:xfrm>
            <a:off x="3980464" y="3818183"/>
            <a:ext cx="820136" cy="878931"/>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87" name="86 - TextBox"/>
          <p:cNvSpPr txBox="1"/>
          <p:nvPr/>
        </p:nvSpPr>
        <p:spPr>
          <a:xfrm>
            <a:off x="6260733" y="1371600"/>
            <a:ext cx="825867" cy="307777"/>
          </a:xfrm>
          <a:prstGeom prst="rect">
            <a:avLst/>
          </a:prstGeom>
          <a:noFill/>
        </p:spPr>
        <p:txBody>
          <a:bodyPr wrap="none" rtlCol="0">
            <a:spAutoFit/>
          </a:bodyPr>
          <a:lstStyle/>
          <a:p>
            <a:r>
              <a:rPr lang="el-GR" sz="1400" dirty="0" smtClean="0"/>
              <a:t>βάθος 1</a:t>
            </a:r>
            <a:endParaRPr lang="el-GR" sz="1400" dirty="0"/>
          </a:p>
        </p:txBody>
      </p:sp>
      <p:sp>
        <p:nvSpPr>
          <p:cNvPr id="88" name="87 - TextBox"/>
          <p:cNvSpPr txBox="1"/>
          <p:nvPr/>
        </p:nvSpPr>
        <p:spPr>
          <a:xfrm>
            <a:off x="6248400" y="2587823"/>
            <a:ext cx="825867" cy="307777"/>
          </a:xfrm>
          <a:prstGeom prst="rect">
            <a:avLst/>
          </a:prstGeom>
          <a:noFill/>
        </p:spPr>
        <p:txBody>
          <a:bodyPr wrap="none" rtlCol="0">
            <a:spAutoFit/>
          </a:bodyPr>
          <a:lstStyle/>
          <a:p>
            <a:r>
              <a:rPr lang="el-GR" sz="1400" dirty="0" smtClean="0"/>
              <a:t>βάθος 2</a:t>
            </a:r>
            <a:endParaRPr lang="el-GR" sz="1400" dirty="0"/>
          </a:p>
        </p:txBody>
      </p:sp>
      <p:sp>
        <p:nvSpPr>
          <p:cNvPr id="89" name="88 - TextBox"/>
          <p:cNvSpPr txBox="1"/>
          <p:nvPr/>
        </p:nvSpPr>
        <p:spPr>
          <a:xfrm>
            <a:off x="6248400" y="4873823"/>
            <a:ext cx="825867" cy="307777"/>
          </a:xfrm>
          <a:prstGeom prst="rect">
            <a:avLst/>
          </a:prstGeom>
          <a:noFill/>
        </p:spPr>
        <p:txBody>
          <a:bodyPr wrap="none" rtlCol="0">
            <a:spAutoFit/>
          </a:bodyPr>
          <a:lstStyle/>
          <a:p>
            <a:r>
              <a:rPr lang="el-GR" sz="1400" dirty="0" smtClean="0"/>
              <a:t>βάθος 3</a:t>
            </a:r>
            <a:endParaRPr lang="el-GR" sz="1400" dirty="0"/>
          </a:p>
        </p:txBody>
      </p:sp>
      <p:sp>
        <p:nvSpPr>
          <p:cNvPr id="95" name="94 - Ορθογώνιο"/>
          <p:cNvSpPr>
            <a:spLocks noChangeAspect="1"/>
          </p:cNvSpPr>
          <p:nvPr/>
        </p:nvSpPr>
        <p:spPr bwMode="auto">
          <a:xfrm>
            <a:off x="3837884" y="243840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6" name="95 - Ορθογώνιο"/>
          <p:cNvSpPr>
            <a:spLocks noChangeAspect="1"/>
          </p:cNvSpPr>
          <p:nvPr/>
        </p:nvSpPr>
        <p:spPr bwMode="auto">
          <a:xfrm>
            <a:off x="3837884" y="2623565"/>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7" name="96 - Ορθογώνιο"/>
          <p:cNvSpPr>
            <a:spLocks noChangeAspect="1"/>
          </p:cNvSpPr>
          <p:nvPr/>
        </p:nvSpPr>
        <p:spPr bwMode="auto">
          <a:xfrm>
            <a:off x="3837884" y="2808731"/>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8" name="97 - Ορθογώνιο"/>
          <p:cNvSpPr>
            <a:spLocks noChangeAspect="1"/>
          </p:cNvSpPr>
          <p:nvPr/>
        </p:nvSpPr>
        <p:spPr bwMode="auto">
          <a:xfrm>
            <a:off x="3837884" y="2993897"/>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9" name="98 - Ορθογώνιο"/>
          <p:cNvSpPr>
            <a:spLocks noChangeAspect="1"/>
          </p:cNvSpPr>
          <p:nvPr/>
        </p:nvSpPr>
        <p:spPr bwMode="auto">
          <a:xfrm>
            <a:off x="3837884" y="3179063"/>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0" name="99 - Ορθογώνιο"/>
          <p:cNvSpPr>
            <a:spLocks noChangeAspect="1"/>
          </p:cNvSpPr>
          <p:nvPr/>
        </p:nvSpPr>
        <p:spPr bwMode="auto">
          <a:xfrm>
            <a:off x="3837884" y="335280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1" name="100 - Ορθογώνιο"/>
          <p:cNvSpPr>
            <a:spLocks noChangeAspect="1"/>
          </p:cNvSpPr>
          <p:nvPr/>
        </p:nvSpPr>
        <p:spPr bwMode="auto">
          <a:xfrm>
            <a:off x="3837884" y="3537965"/>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2" name="101 - Ορθογώνιο"/>
          <p:cNvSpPr>
            <a:spLocks noChangeAspect="1"/>
          </p:cNvSpPr>
          <p:nvPr/>
        </p:nvSpPr>
        <p:spPr bwMode="auto">
          <a:xfrm>
            <a:off x="3837884" y="3723131"/>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3" name="102 - Ορθογώνιο"/>
          <p:cNvSpPr>
            <a:spLocks noChangeAspect="1"/>
          </p:cNvSpPr>
          <p:nvPr/>
        </p:nvSpPr>
        <p:spPr bwMode="auto">
          <a:xfrm>
            <a:off x="3505200" y="2438400"/>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00</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104" name="103 - Ορθογώνιο"/>
          <p:cNvSpPr>
            <a:spLocks noChangeAspect="1"/>
          </p:cNvSpPr>
          <p:nvPr/>
        </p:nvSpPr>
        <p:spPr bwMode="auto">
          <a:xfrm>
            <a:off x="3505200" y="2623565"/>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5" name="104 - Ορθογώνιο"/>
          <p:cNvSpPr>
            <a:spLocks noChangeAspect="1"/>
          </p:cNvSpPr>
          <p:nvPr/>
        </p:nvSpPr>
        <p:spPr bwMode="auto">
          <a:xfrm>
            <a:off x="3505200" y="2808731"/>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010</a:t>
            </a:r>
          </a:p>
        </p:txBody>
      </p:sp>
      <p:sp>
        <p:nvSpPr>
          <p:cNvPr id="106" name="105 - Ορθογώνιο"/>
          <p:cNvSpPr>
            <a:spLocks noChangeAspect="1"/>
          </p:cNvSpPr>
          <p:nvPr/>
        </p:nvSpPr>
        <p:spPr bwMode="auto">
          <a:xfrm>
            <a:off x="3505200" y="2993897"/>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011</a:t>
            </a:r>
          </a:p>
        </p:txBody>
      </p:sp>
      <p:sp>
        <p:nvSpPr>
          <p:cNvPr id="107" name="106 - Ορθογώνιο"/>
          <p:cNvSpPr>
            <a:spLocks noChangeAspect="1"/>
          </p:cNvSpPr>
          <p:nvPr/>
        </p:nvSpPr>
        <p:spPr bwMode="auto">
          <a:xfrm>
            <a:off x="3505200" y="3179063"/>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100</a:t>
            </a:r>
          </a:p>
        </p:txBody>
      </p:sp>
      <p:sp>
        <p:nvSpPr>
          <p:cNvPr id="108" name="107 - Ορθογώνιο"/>
          <p:cNvSpPr>
            <a:spLocks noChangeAspect="1"/>
          </p:cNvSpPr>
          <p:nvPr/>
        </p:nvSpPr>
        <p:spPr bwMode="auto">
          <a:xfrm>
            <a:off x="3505200" y="3352800"/>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9" name="108 - Ορθογώνιο"/>
          <p:cNvSpPr>
            <a:spLocks noChangeAspect="1"/>
          </p:cNvSpPr>
          <p:nvPr/>
        </p:nvSpPr>
        <p:spPr bwMode="auto">
          <a:xfrm>
            <a:off x="3505200" y="3537965"/>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110</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0" name="109 - Ορθογώνιο"/>
          <p:cNvSpPr>
            <a:spLocks noChangeAspect="1"/>
          </p:cNvSpPr>
          <p:nvPr/>
        </p:nvSpPr>
        <p:spPr bwMode="auto">
          <a:xfrm>
            <a:off x="3505200" y="3723131"/>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111" name="110 - Ευθύγραμμο βέλος σύνδεσης"/>
          <p:cNvCxnSpPr/>
          <p:nvPr/>
        </p:nvCxnSpPr>
        <p:spPr bwMode="auto">
          <a:xfrm>
            <a:off x="5879733" y="16764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8" name="117 - Ορθογώνιο"/>
          <p:cNvSpPr>
            <a:spLocks noChangeAspect="1"/>
          </p:cNvSpPr>
          <p:nvPr/>
        </p:nvSpPr>
        <p:spPr bwMode="auto">
          <a:xfrm>
            <a:off x="5739710" y="34290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9" name="118 - Ορθογώνιο"/>
          <p:cNvSpPr>
            <a:spLocks noChangeAspect="1"/>
          </p:cNvSpPr>
          <p:nvPr/>
        </p:nvSpPr>
        <p:spPr bwMode="auto">
          <a:xfrm>
            <a:off x="5739710" y="36038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0" name="119 - Ορθογώνιο"/>
          <p:cNvSpPr>
            <a:spLocks noChangeAspect="1"/>
          </p:cNvSpPr>
          <p:nvPr/>
        </p:nvSpPr>
        <p:spPr bwMode="auto">
          <a:xfrm>
            <a:off x="5739710" y="37787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1" name="120 - Ορθογώνιο"/>
          <p:cNvSpPr>
            <a:spLocks noChangeAspect="1"/>
          </p:cNvSpPr>
          <p:nvPr/>
        </p:nvSpPr>
        <p:spPr bwMode="auto">
          <a:xfrm>
            <a:off x="5739710" y="39536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2" name="121 - Ορθογώνιο"/>
          <p:cNvSpPr>
            <a:spLocks noChangeAspect="1"/>
          </p:cNvSpPr>
          <p:nvPr/>
        </p:nvSpPr>
        <p:spPr bwMode="auto">
          <a:xfrm>
            <a:off x="5739710" y="41285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123" name="122 - Ευθύγραμμο βέλος σύνδεσης"/>
          <p:cNvCxnSpPr>
            <a:stCxn id="118" idx="3"/>
          </p:cNvCxnSpPr>
          <p:nvPr/>
        </p:nvCxnSpPr>
        <p:spPr bwMode="auto">
          <a:xfrm>
            <a:off x="5874367" y="35187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4" name="123 - Ευθύγραμμο βέλος σύνδεσης"/>
          <p:cNvCxnSpPr/>
          <p:nvPr/>
        </p:nvCxnSpPr>
        <p:spPr bwMode="auto">
          <a:xfrm>
            <a:off x="5868846" y="368898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5" name="124 - Ευθύγραμμο βέλος σύνδεσης"/>
          <p:cNvCxnSpPr/>
          <p:nvPr/>
        </p:nvCxnSpPr>
        <p:spPr bwMode="auto">
          <a:xfrm>
            <a:off x="5874367" y="3863866"/>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6" name="125 - Ευθύγραμμο βέλος σύνδεσης"/>
          <p:cNvCxnSpPr/>
          <p:nvPr/>
        </p:nvCxnSpPr>
        <p:spPr bwMode="auto">
          <a:xfrm>
            <a:off x="5874367" y="4038745"/>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7" name="126 - Ορθογώνιο"/>
          <p:cNvSpPr>
            <a:spLocks noChangeAspect="1"/>
          </p:cNvSpPr>
          <p:nvPr/>
        </p:nvSpPr>
        <p:spPr bwMode="auto">
          <a:xfrm>
            <a:off x="4800600" y="342900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110000001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8" name="127 - Ορθογώνιο"/>
          <p:cNvSpPr>
            <a:spLocks noChangeAspect="1"/>
          </p:cNvSpPr>
          <p:nvPr/>
        </p:nvSpPr>
        <p:spPr bwMode="auto">
          <a:xfrm>
            <a:off x="4800600" y="3603878"/>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129" name="128 - Ορθογώνιο"/>
          <p:cNvSpPr>
            <a:spLocks noChangeAspect="1"/>
          </p:cNvSpPr>
          <p:nvPr/>
        </p:nvSpPr>
        <p:spPr bwMode="auto">
          <a:xfrm>
            <a:off x="4800600" y="3778757"/>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130" name="129 - Ορθογώνιο"/>
          <p:cNvSpPr>
            <a:spLocks noChangeAspect="1"/>
          </p:cNvSpPr>
          <p:nvPr/>
        </p:nvSpPr>
        <p:spPr bwMode="auto">
          <a:xfrm>
            <a:off x="4800600" y="39536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131" name="130 - Ορθογώνιο"/>
          <p:cNvSpPr>
            <a:spLocks noChangeAspect="1"/>
          </p:cNvSpPr>
          <p:nvPr/>
        </p:nvSpPr>
        <p:spPr bwMode="auto">
          <a:xfrm>
            <a:off x="4800600" y="4128515"/>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132" name="131 - TextBox"/>
          <p:cNvSpPr txBox="1"/>
          <p:nvPr/>
        </p:nvSpPr>
        <p:spPr>
          <a:xfrm>
            <a:off x="6248400" y="3695481"/>
            <a:ext cx="825867" cy="307777"/>
          </a:xfrm>
          <a:prstGeom prst="rect">
            <a:avLst/>
          </a:prstGeom>
          <a:noFill/>
        </p:spPr>
        <p:txBody>
          <a:bodyPr wrap="none" rtlCol="0">
            <a:spAutoFit/>
          </a:bodyPr>
          <a:lstStyle/>
          <a:p>
            <a:r>
              <a:rPr lang="el-GR" sz="1400" dirty="0" smtClean="0"/>
              <a:t>βάθος 3</a:t>
            </a:r>
            <a:endParaRPr lang="el-GR" sz="1400" dirty="0"/>
          </a:p>
        </p:txBody>
      </p:sp>
      <p:cxnSp>
        <p:nvCxnSpPr>
          <p:cNvPr id="134" name="133 - Γωνιακή σύνδεση"/>
          <p:cNvCxnSpPr>
            <a:stCxn id="101" idx="3"/>
            <a:endCxn id="127" idx="1"/>
          </p:cNvCxnSpPr>
          <p:nvPr/>
        </p:nvCxnSpPr>
        <p:spPr bwMode="auto">
          <a:xfrm flipV="1">
            <a:off x="3980464" y="3518772"/>
            <a:ext cx="820136" cy="114245"/>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137" name="136 - Γωνιακή σύνδεση"/>
          <p:cNvCxnSpPr>
            <a:stCxn id="98" idx="3"/>
            <a:endCxn id="90" idx="1"/>
          </p:cNvCxnSpPr>
          <p:nvPr/>
        </p:nvCxnSpPr>
        <p:spPr bwMode="auto">
          <a:xfrm flipV="1">
            <a:off x="3980464" y="1156572"/>
            <a:ext cx="832469" cy="1932377"/>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140" name="139 - Γωνιακή σύνδεση"/>
          <p:cNvCxnSpPr>
            <a:stCxn id="99" idx="3"/>
            <a:endCxn id="61" idx="1"/>
          </p:cNvCxnSpPr>
          <p:nvPr/>
        </p:nvCxnSpPr>
        <p:spPr bwMode="auto">
          <a:xfrm flipV="1">
            <a:off x="3980464" y="2375772"/>
            <a:ext cx="820136" cy="898343"/>
          </a:xfrm>
          <a:prstGeom prst="bentConnector3">
            <a:avLst>
              <a:gd name="adj1" fmla="val 70743"/>
            </a:avLst>
          </a:prstGeom>
          <a:solidFill>
            <a:schemeClr val="accent1"/>
          </a:solidFill>
          <a:ln w="9525" cap="flat" cmpd="sng" algn="ctr">
            <a:solidFill>
              <a:schemeClr val="tx1"/>
            </a:solidFill>
            <a:prstDash val="solid"/>
            <a:round/>
            <a:headEnd type="none" w="med" len="med"/>
            <a:tailEnd type="arrow"/>
          </a:ln>
          <a:effectLst/>
        </p:spPr>
      </p:cxnSp>
      <p:cxnSp>
        <p:nvCxnSpPr>
          <p:cNvPr id="144" name="143 - Γωνιακή σύνδεση"/>
          <p:cNvCxnSpPr>
            <a:stCxn id="100" idx="3"/>
            <a:endCxn id="61" idx="1"/>
          </p:cNvCxnSpPr>
          <p:nvPr/>
        </p:nvCxnSpPr>
        <p:spPr bwMode="auto">
          <a:xfrm flipV="1">
            <a:off x="3980464" y="2375772"/>
            <a:ext cx="820136" cy="1072080"/>
          </a:xfrm>
          <a:prstGeom prst="bentConnector3">
            <a:avLst>
              <a:gd name="adj1" fmla="val 81114"/>
            </a:avLst>
          </a:prstGeom>
          <a:solidFill>
            <a:schemeClr val="accent1"/>
          </a:solidFill>
          <a:ln w="9525" cap="flat" cmpd="sng" algn="ctr">
            <a:solidFill>
              <a:schemeClr val="tx1"/>
            </a:solidFill>
            <a:prstDash val="solid"/>
            <a:round/>
            <a:headEnd type="none" w="med" len="med"/>
            <a:tailEnd type="arrow"/>
          </a:ln>
          <a:effectLst/>
        </p:spPr>
      </p:cxnSp>
      <p:sp>
        <p:nvSpPr>
          <p:cNvPr id="155" name="154 - TextBox"/>
          <p:cNvSpPr txBox="1"/>
          <p:nvPr/>
        </p:nvSpPr>
        <p:spPr>
          <a:xfrm>
            <a:off x="375185" y="1143000"/>
            <a:ext cx="3573735" cy="369332"/>
          </a:xfrm>
          <a:prstGeom prst="rect">
            <a:avLst/>
          </a:prstGeom>
          <a:noFill/>
        </p:spPr>
        <p:txBody>
          <a:bodyPr wrap="none" rtlCol="0">
            <a:spAutoFit/>
          </a:bodyPr>
          <a:lstStyle/>
          <a:p>
            <a:r>
              <a:rPr lang="el-GR" b="1" dirty="0" smtClean="0"/>
              <a:t>Επεκτάσιμος κατακερματισμός</a:t>
            </a:r>
            <a:endParaRPr lang="el-GR" b="1" dirty="0"/>
          </a:p>
        </p:txBody>
      </p:sp>
      <p:sp>
        <p:nvSpPr>
          <p:cNvPr id="156" name="155 - Ορθογώνιο"/>
          <p:cNvSpPr/>
          <p:nvPr/>
        </p:nvSpPr>
        <p:spPr>
          <a:xfrm>
            <a:off x="381000" y="1752600"/>
            <a:ext cx="1380506" cy="438582"/>
          </a:xfrm>
          <a:prstGeom prst="rect">
            <a:avLst/>
          </a:prstGeom>
        </p:spPr>
        <p:txBody>
          <a:bodyPr wrap="none">
            <a:spAutoFit/>
          </a:bodyPr>
          <a:lstStyle/>
          <a:p>
            <a:pPr algn="just">
              <a:lnSpc>
                <a:spcPts val="2700"/>
              </a:lnSpc>
            </a:pPr>
            <a:r>
              <a:rPr lang="el-GR" b="1" dirty="0" smtClean="0"/>
              <a:t>Εισαγωγές</a:t>
            </a:r>
          </a:p>
        </p:txBody>
      </p:sp>
      <p:sp>
        <p:nvSpPr>
          <p:cNvPr id="157" name="156 - TextBox"/>
          <p:cNvSpPr txBox="1"/>
          <p:nvPr/>
        </p:nvSpPr>
        <p:spPr>
          <a:xfrm>
            <a:off x="990600" y="2384316"/>
            <a:ext cx="1371600" cy="3785652"/>
          </a:xfrm>
          <a:prstGeom prst="rect">
            <a:avLst/>
          </a:prstGeom>
          <a:noFill/>
        </p:spPr>
        <p:txBody>
          <a:bodyPr wrap="square" rtlCol="0">
            <a:spAutoFit/>
          </a:bodyPr>
          <a:lstStyle/>
          <a:p>
            <a:r>
              <a:rPr lang="el-GR" sz="1500" dirty="0" smtClean="0">
                <a:latin typeface="Courier New" pitchFamily="49" charset="0"/>
                <a:cs typeface="Courier New" pitchFamily="49" charset="0"/>
              </a:rPr>
              <a:t>111000110</a:t>
            </a:r>
          </a:p>
          <a:p>
            <a:r>
              <a:rPr lang="el-GR" sz="1500" dirty="0" smtClean="0">
                <a:latin typeface="Courier New" pitchFamily="49" charset="0"/>
                <a:cs typeface="Courier New" pitchFamily="49" charset="0"/>
              </a:rPr>
              <a:t>001111110</a:t>
            </a:r>
            <a:endParaRPr lang="en-US" sz="1500" dirty="0" smtClean="0">
              <a:latin typeface="Courier New" pitchFamily="49" charset="0"/>
              <a:cs typeface="Courier New" pitchFamily="49" charset="0"/>
            </a:endParaRPr>
          </a:p>
          <a:p>
            <a:r>
              <a:rPr lang="en-US" sz="1500" dirty="0" smtClean="0">
                <a:latin typeface="Courier New" pitchFamily="49" charset="0"/>
                <a:cs typeface="Courier New" pitchFamily="49" charset="0"/>
              </a:rPr>
              <a:t>110000001</a:t>
            </a:r>
          </a:p>
          <a:p>
            <a:r>
              <a:rPr lang="en-US" sz="1500" dirty="0" smtClean="0">
                <a:latin typeface="Courier New" pitchFamily="49" charset="0"/>
                <a:cs typeface="Courier New" pitchFamily="49" charset="0"/>
              </a:rPr>
              <a:t>001101011</a:t>
            </a:r>
          </a:p>
          <a:p>
            <a:r>
              <a:rPr lang="en-US" sz="1500" dirty="0" smtClean="0">
                <a:latin typeface="Courier New" pitchFamily="49" charset="0"/>
                <a:cs typeface="Courier New" pitchFamily="49" charset="0"/>
              </a:rPr>
              <a:t>101001011</a:t>
            </a:r>
          </a:p>
          <a:p>
            <a:r>
              <a:rPr lang="en-US" sz="1500" dirty="0" smtClean="0">
                <a:latin typeface="Courier New" pitchFamily="49" charset="0"/>
                <a:cs typeface="Courier New" pitchFamily="49" charset="0"/>
              </a:rPr>
              <a:t>111111011</a:t>
            </a:r>
          </a:p>
          <a:p>
            <a:r>
              <a:rPr lang="en-US" sz="1500" dirty="0" smtClean="0">
                <a:latin typeface="Courier New" pitchFamily="49" charset="0"/>
                <a:cs typeface="Courier New" pitchFamily="49" charset="0"/>
              </a:rPr>
              <a:t>111100010</a:t>
            </a:r>
          </a:p>
          <a:p>
            <a:r>
              <a:rPr lang="en-US" sz="1500" dirty="0" smtClean="0">
                <a:latin typeface="Courier New" pitchFamily="49" charset="0"/>
                <a:cs typeface="Courier New" pitchFamily="49" charset="0"/>
              </a:rPr>
              <a:t>011111011</a:t>
            </a:r>
          </a:p>
          <a:p>
            <a:r>
              <a:rPr lang="en-US" sz="1500" dirty="0" smtClean="0">
                <a:latin typeface="Courier New" pitchFamily="49" charset="0"/>
                <a:cs typeface="Courier New" pitchFamily="49" charset="0"/>
              </a:rPr>
              <a:t>101010100</a:t>
            </a:r>
          </a:p>
          <a:p>
            <a:r>
              <a:rPr lang="en-US" sz="1500" dirty="0" smtClean="0">
                <a:latin typeface="Courier New" pitchFamily="49" charset="0"/>
                <a:cs typeface="Courier New" pitchFamily="49" charset="0"/>
              </a:rPr>
              <a:t>111110110</a:t>
            </a:r>
          </a:p>
          <a:p>
            <a:r>
              <a:rPr lang="en-US" sz="1500" dirty="0" smtClean="0">
                <a:latin typeface="Courier New" pitchFamily="49" charset="0"/>
                <a:cs typeface="Courier New" pitchFamily="49" charset="0"/>
              </a:rPr>
              <a:t>010111101</a:t>
            </a:r>
          </a:p>
          <a:p>
            <a:r>
              <a:rPr lang="en-US" sz="1500" dirty="0" smtClean="0">
                <a:latin typeface="Courier New" pitchFamily="49" charset="0"/>
                <a:cs typeface="Courier New" pitchFamily="49" charset="0"/>
              </a:rPr>
              <a:t>111011111</a:t>
            </a:r>
          </a:p>
          <a:p>
            <a:r>
              <a:rPr lang="en-US" sz="1500" dirty="0" smtClean="0">
                <a:latin typeface="Courier New" pitchFamily="49" charset="0"/>
                <a:cs typeface="Courier New" pitchFamily="49" charset="0"/>
              </a:rPr>
              <a:t>101111100</a:t>
            </a:r>
          </a:p>
          <a:p>
            <a:r>
              <a:rPr lang="en-US" sz="1500" dirty="0" smtClean="0">
                <a:latin typeface="Courier New" pitchFamily="49" charset="0"/>
                <a:cs typeface="Courier New" pitchFamily="49" charset="0"/>
              </a:rPr>
              <a:t>100011100</a:t>
            </a:r>
          </a:p>
          <a:p>
            <a:r>
              <a:rPr lang="en-US" sz="1500" dirty="0" smtClean="0">
                <a:latin typeface="Courier New" pitchFamily="49" charset="0"/>
                <a:cs typeface="Courier New" pitchFamily="49" charset="0"/>
              </a:rPr>
              <a:t>010000111</a:t>
            </a:r>
          </a:p>
          <a:p>
            <a:r>
              <a:rPr lang="en-US" sz="1500" dirty="0" smtClean="0">
                <a:latin typeface="Courier New" pitchFamily="49" charset="0"/>
                <a:cs typeface="Courier New" pitchFamily="49" charset="0"/>
              </a:rPr>
              <a:t>000000001</a:t>
            </a:r>
          </a:p>
        </p:txBody>
      </p:sp>
      <p:sp>
        <p:nvSpPr>
          <p:cNvPr id="158" name="157 - Δεξιό βέλος"/>
          <p:cNvSpPr/>
          <p:nvPr/>
        </p:nvSpPr>
        <p:spPr bwMode="auto">
          <a:xfrm>
            <a:off x="838200" y="4953000"/>
            <a:ext cx="228600" cy="152400"/>
          </a:xfrm>
          <a:prstGeom prst="rightArrow">
            <a:avLst/>
          </a:prstGeom>
          <a:solidFill>
            <a:srgbClr val="FFC000">
              <a:alpha val="31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730" name="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73731"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endParaRPr lang="en-US" sz="3000" dirty="0" smtClean="0">
              <a:latin typeface="Times New Roman" pitchFamily="18" charset="0"/>
              <a:cs typeface="Times New Roman" pitchFamily="18" charset="0"/>
            </a:endParaRPr>
          </a:p>
        </p:txBody>
      </p:sp>
      <p:sp>
        <p:nvSpPr>
          <p:cNvPr id="73732" name="Text Box 3"/>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p:nvSpPr>
          <p:cNvPr id="50" name="49 - Ορθογώνιο"/>
          <p:cNvSpPr>
            <a:spLocks noChangeAspect="1"/>
          </p:cNvSpPr>
          <p:nvPr/>
        </p:nvSpPr>
        <p:spPr bwMode="auto">
          <a:xfrm>
            <a:off x="5752043" y="10668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1" name="50 - Ορθογώνιο"/>
          <p:cNvSpPr>
            <a:spLocks noChangeAspect="1"/>
          </p:cNvSpPr>
          <p:nvPr/>
        </p:nvSpPr>
        <p:spPr bwMode="auto">
          <a:xfrm>
            <a:off x="5752043" y="12416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2" name="51 - Ορθογώνιο"/>
          <p:cNvSpPr>
            <a:spLocks noChangeAspect="1"/>
          </p:cNvSpPr>
          <p:nvPr/>
        </p:nvSpPr>
        <p:spPr bwMode="auto">
          <a:xfrm>
            <a:off x="5752043" y="14165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3" name="52 - Ορθογώνιο"/>
          <p:cNvSpPr>
            <a:spLocks noChangeAspect="1"/>
          </p:cNvSpPr>
          <p:nvPr/>
        </p:nvSpPr>
        <p:spPr bwMode="auto">
          <a:xfrm>
            <a:off x="5752043" y="15914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4" name="53 - Ορθογώνιο"/>
          <p:cNvSpPr>
            <a:spLocks noChangeAspect="1"/>
          </p:cNvSpPr>
          <p:nvPr/>
        </p:nvSpPr>
        <p:spPr bwMode="auto">
          <a:xfrm>
            <a:off x="5752043" y="17663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55" name="54 - Ευθύγραμμο βέλος σύνδεσης"/>
          <p:cNvCxnSpPr>
            <a:stCxn id="50" idx="3"/>
          </p:cNvCxnSpPr>
          <p:nvPr/>
        </p:nvCxnSpPr>
        <p:spPr bwMode="auto">
          <a:xfrm>
            <a:off x="5886700" y="11565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6" name="55 - Ευθύγραμμο βέλος σύνδεσης"/>
          <p:cNvCxnSpPr/>
          <p:nvPr/>
        </p:nvCxnSpPr>
        <p:spPr bwMode="auto">
          <a:xfrm>
            <a:off x="5881179" y="132678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0" name="89 - Ορθογώνιο"/>
          <p:cNvSpPr>
            <a:spLocks noChangeAspect="1"/>
          </p:cNvSpPr>
          <p:nvPr/>
        </p:nvSpPr>
        <p:spPr bwMode="auto">
          <a:xfrm>
            <a:off x="4812933" y="106680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000000001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1" name="90 - Ορθογώνιο"/>
          <p:cNvSpPr>
            <a:spLocks noChangeAspect="1"/>
          </p:cNvSpPr>
          <p:nvPr/>
        </p:nvSpPr>
        <p:spPr bwMode="auto">
          <a:xfrm>
            <a:off x="4812933" y="1241678"/>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001101011</a:t>
            </a:r>
          </a:p>
        </p:txBody>
      </p:sp>
      <p:sp>
        <p:nvSpPr>
          <p:cNvPr id="92" name="91 - Ορθογώνιο"/>
          <p:cNvSpPr>
            <a:spLocks noChangeAspect="1"/>
          </p:cNvSpPr>
          <p:nvPr/>
        </p:nvSpPr>
        <p:spPr bwMode="auto">
          <a:xfrm>
            <a:off x="4812933" y="1416557"/>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001111110</a:t>
            </a:r>
          </a:p>
        </p:txBody>
      </p:sp>
      <p:sp>
        <p:nvSpPr>
          <p:cNvPr id="93" name="92 - Ορθογώνιο"/>
          <p:cNvSpPr>
            <a:spLocks noChangeAspect="1"/>
          </p:cNvSpPr>
          <p:nvPr/>
        </p:nvSpPr>
        <p:spPr bwMode="auto">
          <a:xfrm>
            <a:off x="4812933" y="15914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94" name="93 - Ορθογώνιο"/>
          <p:cNvSpPr>
            <a:spLocks noChangeAspect="1"/>
          </p:cNvSpPr>
          <p:nvPr/>
        </p:nvSpPr>
        <p:spPr bwMode="auto">
          <a:xfrm>
            <a:off x="4812933" y="1766315"/>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42" name="41 - Ορθογώνιο"/>
          <p:cNvSpPr>
            <a:spLocks noChangeAspect="1"/>
          </p:cNvSpPr>
          <p:nvPr/>
        </p:nvSpPr>
        <p:spPr bwMode="auto">
          <a:xfrm>
            <a:off x="5739710" y="22860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3" name="42 - Ορθογώνιο"/>
          <p:cNvSpPr>
            <a:spLocks noChangeAspect="1"/>
          </p:cNvSpPr>
          <p:nvPr/>
        </p:nvSpPr>
        <p:spPr bwMode="auto">
          <a:xfrm>
            <a:off x="5739710" y="24608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4" name="43 - Ορθογώνιο"/>
          <p:cNvSpPr>
            <a:spLocks noChangeAspect="1"/>
          </p:cNvSpPr>
          <p:nvPr/>
        </p:nvSpPr>
        <p:spPr bwMode="auto">
          <a:xfrm>
            <a:off x="5739710" y="26357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5" name="44 - Ορθογώνιο"/>
          <p:cNvSpPr>
            <a:spLocks noChangeAspect="1"/>
          </p:cNvSpPr>
          <p:nvPr/>
        </p:nvSpPr>
        <p:spPr bwMode="auto">
          <a:xfrm>
            <a:off x="5739710" y="28106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6" name="45 - Ορθογώνιο"/>
          <p:cNvSpPr>
            <a:spLocks noChangeAspect="1"/>
          </p:cNvSpPr>
          <p:nvPr/>
        </p:nvSpPr>
        <p:spPr bwMode="auto">
          <a:xfrm>
            <a:off x="5739710" y="29855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47" name="46 - Ευθύγραμμο βέλος σύνδεσης"/>
          <p:cNvCxnSpPr>
            <a:stCxn id="42" idx="3"/>
          </p:cNvCxnSpPr>
          <p:nvPr/>
        </p:nvCxnSpPr>
        <p:spPr bwMode="auto">
          <a:xfrm>
            <a:off x="5874367" y="23757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8" name="47 - Ευθύγραμμο βέλος σύνδεσης"/>
          <p:cNvCxnSpPr/>
          <p:nvPr/>
        </p:nvCxnSpPr>
        <p:spPr bwMode="auto">
          <a:xfrm>
            <a:off x="5868846" y="254598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1" name="60 - Ορθογώνιο"/>
          <p:cNvSpPr>
            <a:spLocks noChangeAspect="1"/>
          </p:cNvSpPr>
          <p:nvPr/>
        </p:nvSpPr>
        <p:spPr bwMode="auto">
          <a:xfrm>
            <a:off x="4800600" y="228600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010000111</a:t>
            </a:r>
          </a:p>
        </p:txBody>
      </p:sp>
      <p:sp>
        <p:nvSpPr>
          <p:cNvPr id="62" name="61 - Ορθογώνιο"/>
          <p:cNvSpPr>
            <a:spLocks noChangeAspect="1"/>
          </p:cNvSpPr>
          <p:nvPr/>
        </p:nvSpPr>
        <p:spPr bwMode="auto">
          <a:xfrm>
            <a:off x="4800600" y="2460878"/>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010111101</a:t>
            </a:r>
          </a:p>
        </p:txBody>
      </p:sp>
      <p:sp>
        <p:nvSpPr>
          <p:cNvPr id="63" name="62 - Ορθογώνιο"/>
          <p:cNvSpPr>
            <a:spLocks noChangeAspect="1"/>
          </p:cNvSpPr>
          <p:nvPr/>
        </p:nvSpPr>
        <p:spPr bwMode="auto">
          <a:xfrm>
            <a:off x="4800600" y="2635757"/>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011111011</a:t>
            </a:r>
          </a:p>
        </p:txBody>
      </p:sp>
      <p:sp>
        <p:nvSpPr>
          <p:cNvPr id="64" name="63 - Ορθογώνιο"/>
          <p:cNvSpPr>
            <a:spLocks noChangeAspect="1"/>
          </p:cNvSpPr>
          <p:nvPr/>
        </p:nvSpPr>
        <p:spPr bwMode="auto">
          <a:xfrm>
            <a:off x="4800600" y="28106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65" name="64 - Ορθογώνιο"/>
          <p:cNvSpPr>
            <a:spLocks noChangeAspect="1"/>
          </p:cNvSpPr>
          <p:nvPr/>
        </p:nvSpPr>
        <p:spPr bwMode="auto">
          <a:xfrm>
            <a:off x="4800600" y="2985515"/>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cxnSp>
        <p:nvCxnSpPr>
          <p:cNvPr id="67" name="66 - Γωνιακή σύνδεση"/>
          <p:cNvCxnSpPr>
            <a:stCxn id="95" idx="3"/>
            <a:endCxn id="90" idx="1"/>
          </p:cNvCxnSpPr>
          <p:nvPr/>
        </p:nvCxnSpPr>
        <p:spPr bwMode="auto">
          <a:xfrm flipV="1">
            <a:off x="3980464" y="1156572"/>
            <a:ext cx="832469" cy="1376880"/>
          </a:xfrm>
          <a:prstGeom prst="bentConnector3">
            <a:avLst>
              <a:gd name="adj1" fmla="val 32118"/>
            </a:avLst>
          </a:prstGeom>
          <a:solidFill>
            <a:schemeClr val="accent1"/>
          </a:solidFill>
          <a:ln w="9525" cap="flat" cmpd="sng" algn="ctr">
            <a:solidFill>
              <a:schemeClr val="tx1"/>
            </a:solidFill>
            <a:prstDash val="solid"/>
            <a:round/>
            <a:headEnd type="none" w="med" len="med"/>
            <a:tailEnd type="arrow"/>
          </a:ln>
          <a:effectLst/>
        </p:spPr>
      </p:cxnSp>
      <p:cxnSp>
        <p:nvCxnSpPr>
          <p:cNvPr id="69" name="68 - Γωνιακή σύνδεση"/>
          <p:cNvCxnSpPr>
            <a:stCxn id="96" idx="3"/>
            <a:endCxn id="90" idx="1"/>
          </p:cNvCxnSpPr>
          <p:nvPr/>
        </p:nvCxnSpPr>
        <p:spPr bwMode="auto">
          <a:xfrm flipV="1">
            <a:off x="3980464" y="1156572"/>
            <a:ext cx="832469" cy="1562045"/>
          </a:xfrm>
          <a:prstGeom prst="bentConnector3">
            <a:avLst>
              <a:gd name="adj1" fmla="val 41059"/>
            </a:avLst>
          </a:prstGeom>
          <a:solidFill>
            <a:schemeClr val="accent1"/>
          </a:solidFill>
          <a:ln w="9525" cap="flat" cmpd="sng" algn="ctr">
            <a:solidFill>
              <a:schemeClr val="tx1"/>
            </a:solidFill>
            <a:prstDash val="solid"/>
            <a:round/>
            <a:headEnd type="none" w="med" len="med"/>
            <a:tailEnd type="arrow"/>
          </a:ln>
          <a:effectLst/>
        </p:spPr>
      </p:cxnSp>
      <p:cxnSp>
        <p:nvCxnSpPr>
          <p:cNvPr id="78" name="77 - Ευθύγραμμο βέλος σύνδεσης"/>
          <p:cNvCxnSpPr/>
          <p:nvPr/>
        </p:nvCxnSpPr>
        <p:spPr bwMode="auto">
          <a:xfrm>
            <a:off x="5879733" y="15240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2" name="81 - Γωνιακή σύνδεση"/>
          <p:cNvCxnSpPr>
            <a:stCxn id="97" idx="3"/>
            <a:endCxn id="61" idx="1"/>
          </p:cNvCxnSpPr>
          <p:nvPr/>
        </p:nvCxnSpPr>
        <p:spPr bwMode="auto">
          <a:xfrm flipV="1">
            <a:off x="3980464" y="2375772"/>
            <a:ext cx="820136" cy="528011"/>
          </a:xfrm>
          <a:prstGeom prst="bentConnector3">
            <a:avLst>
              <a:gd name="adj1" fmla="val 62964"/>
            </a:avLst>
          </a:prstGeom>
          <a:solidFill>
            <a:schemeClr val="accent1"/>
          </a:solidFill>
          <a:ln w="9525" cap="flat" cmpd="sng" algn="ctr">
            <a:solidFill>
              <a:schemeClr val="tx1"/>
            </a:solidFill>
            <a:prstDash val="solid"/>
            <a:round/>
            <a:headEnd type="none" w="med" len="med"/>
            <a:tailEnd type="arrow"/>
          </a:ln>
          <a:effectLst/>
        </p:spPr>
      </p:cxnSp>
      <p:cxnSp>
        <p:nvCxnSpPr>
          <p:cNvPr id="84" name="83 - Γωνιακή σύνδεση"/>
          <p:cNvCxnSpPr>
            <a:stCxn id="102" idx="3"/>
            <a:endCxn id="138" idx="1"/>
          </p:cNvCxnSpPr>
          <p:nvPr/>
        </p:nvCxnSpPr>
        <p:spPr bwMode="auto">
          <a:xfrm>
            <a:off x="3980464" y="3818183"/>
            <a:ext cx="820136" cy="2062789"/>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87" name="86 - TextBox"/>
          <p:cNvSpPr txBox="1"/>
          <p:nvPr/>
        </p:nvSpPr>
        <p:spPr>
          <a:xfrm>
            <a:off x="6260733" y="1371600"/>
            <a:ext cx="825867" cy="307777"/>
          </a:xfrm>
          <a:prstGeom prst="rect">
            <a:avLst/>
          </a:prstGeom>
          <a:noFill/>
        </p:spPr>
        <p:txBody>
          <a:bodyPr wrap="none" rtlCol="0">
            <a:spAutoFit/>
          </a:bodyPr>
          <a:lstStyle/>
          <a:p>
            <a:r>
              <a:rPr lang="el-GR" sz="1400" dirty="0" smtClean="0"/>
              <a:t>βάθος 2</a:t>
            </a:r>
            <a:endParaRPr lang="el-GR" sz="1400" dirty="0"/>
          </a:p>
        </p:txBody>
      </p:sp>
      <p:sp>
        <p:nvSpPr>
          <p:cNvPr id="88" name="87 - TextBox"/>
          <p:cNvSpPr txBox="1"/>
          <p:nvPr/>
        </p:nvSpPr>
        <p:spPr>
          <a:xfrm>
            <a:off x="6248400" y="2587823"/>
            <a:ext cx="825867" cy="307777"/>
          </a:xfrm>
          <a:prstGeom prst="rect">
            <a:avLst/>
          </a:prstGeom>
          <a:noFill/>
        </p:spPr>
        <p:txBody>
          <a:bodyPr wrap="none" rtlCol="0">
            <a:spAutoFit/>
          </a:bodyPr>
          <a:lstStyle/>
          <a:p>
            <a:r>
              <a:rPr lang="el-GR" sz="1400" dirty="0" smtClean="0"/>
              <a:t>βάθος 2</a:t>
            </a:r>
            <a:endParaRPr lang="el-GR" sz="1400" dirty="0"/>
          </a:p>
        </p:txBody>
      </p:sp>
      <p:sp>
        <p:nvSpPr>
          <p:cNvPr id="95" name="94 - Ορθογώνιο"/>
          <p:cNvSpPr>
            <a:spLocks noChangeAspect="1"/>
          </p:cNvSpPr>
          <p:nvPr/>
        </p:nvSpPr>
        <p:spPr bwMode="auto">
          <a:xfrm>
            <a:off x="3837884" y="243840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6" name="95 - Ορθογώνιο"/>
          <p:cNvSpPr>
            <a:spLocks noChangeAspect="1"/>
          </p:cNvSpPr>
          <p:nvPr/>
        </p:nvSpPr>
        <p:spPr bwMode="auto">
          <a:xfrm>
            <a:off x="3837884" y="2623565"/>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7" name="96 - Ορθογώνιο"/>
          <p:cNvSpPr>
            <a:spLocks noChangeAspect="1"/>
          </p:cNvSpPr>
          <p:nvPr/>
        </p:nvSpPr>
        <p:spPr bwMode="auto">
          <a:xfrm>
            <a:off x="3837884" y="2808731"/>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8" name="97 - Ορθογώνιο"/>
          <p:cNvSpPr>
            <a:spLocks noChangeAspect="1"/>
          </p:cNvSpPr>
          <p:nvPr/>
        </p:nvSpPr>
        <p:spPr bwMode="auto">
          <a:xfrm>
            <a:off x="3837884" y="2993897"/>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9" name="98 - Ορθογώνιο"/>
          <p:cNvSpPr>
            <a:spLocks noChangeAspect="1"/>
          </p:cNvSpPr>
          <p:nvPr/>
        </p:nvSpPr>
        <p:spPr bwMode="auto">
          <a:xfrm>
            <a:off x="3837884" y="3179063"/>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0" name="99 - Ορθογώνιο"/>
          <p:cNvSpPr>
            <a:spLocks noChangeAspect="1"/>
          </p:cNvSpPr>
          <p:nvPr/>
        </p:nvSpPr>
        <p:spPr bwMode="auto">
          <a:xfrm>
            <a:off x="3837884" y="335280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1" name="100 - Ορθογώνιο"/>
          <p:cNvSpPr>
            <a:spLocks noChangeAspect="1"/>
          </p:cNvSpPr>
          <p:nvPr/>
        </p:nvSpPr>
        <p:spPr bwMode="auto">
          <a:xfrm>
            <a:off x="3837884" y="3537965"/>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2" name="101 - Ορθογώνιο"/>
          <p:cNvSpPr>
            <a:spLocks noChangeAspect="1"/>
          </p:cNvSpPr>
          <p:nvPr/>
        </p:nvSpPr>
        <p:spPr bwMode="auto">
          <a:xfrm>
            <a:off x="3837884" y="3723131"/>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3" name="102 - Ορθογώνιο"/>
          <p:cNvSpPr>
            <a:spLocks noChangeAspect="1"/>
          </p:cNvSpPr>
          <p:nvPr/>
        </p:nvSpPr>
        <p:spPr bwMode="auto">
          <a:xfrm>
            <a:off x="3505200" y="2438400"/>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00</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104" name="103 - Ορθογώνιο"/>
          <p:cNvSpPr>
            <a:spLocks noChangeAspect="1"/>
          </p:cNvSpPr>
          <p:nvPr/>
        </p:nvSpPr>
        <p:spPr bwMode="auto">
          <a:xfrm>
            <a:off x="3505200" y="2623565"/>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5" name="104 - Ορθογώνιο"/>
          <p:cNvSpPr>
            <a:spLocks noChangeAspect="1"/>
          </p:cNvSpPr>
          <p:nvPr/>
        </p:nvSpPr>
        <p:spPr bwMode="auto">
          <a:xfrm>
            <a:off x="3505200" y="2808731"/>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010</a:t>
            </a:r>
          </a:p>
        </p:txBody>
      </p:sp>
      <p:sp>
        <p:nvSpPr>
          <p:cNvPr id="106" name="105 - Ορθογώνιο"/>
          <p:cNvSpPr>
            <a:spLocks noChangeAspect="1"/>
          </p:cNvSpPr>
          <p:nvPr/>
        </p:nvSpPr>
        <p:spPr bwMode="auto">
          <a:xfrm>
            <a:off x="3505200" y="2993897"/>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011</a:t>
            </a:r>
          </a:p>
        </p:txBody>
      </p:sp>
      <p:sp>
        <p:nvSpPr>
          <p:cNvPr id="107" name="106 - Ορθογώνιο"/>
          <p:cNvSpPr>
            <a:spLocks noChangeAspect="1"/>
          </p:cNvSpPr>
          <p:nvPr/>
        </p:nvSpPr>
        <p:spPr bwMode="auto">
          <a:xfrm>
            <a:off x="3505200" y="3179063"/>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100</a:t>
            </a:r>
          </a:p>
        </p:txBody>
      </p:sp>
      <p:sp>
        <p:nvSpPr>
          <p:cNvPr id="108" name="107 - Ορθογώνιο"/>
          <p:cNvSpPr>
            <a:spLocks noChangeAspect="1"/>
          </p:cNvSpPr>
          <p:nvPr/>
        </p:nvSpPr>
        <p:spPr bwMode="auto">
          <a:xfrm>
            <a:off x="3505200" y="3352800"/>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9" name="108 - Ορθογώνιο"/>
          <p:cNvSpPr>
            <a:spLocks noChangeAspect="1"/>
          </p:cNvSpPr>
          <p:nvPr/>
        </p:nvSpPr>
        <p:spPr bwMode="auto">
          <a:xfrm>
            <a:off x="3505200" y="3537965"/>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110</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0" name="109 - Ορθογώνιο"/>
          <p:cNvSpPr>
            <a:spLocks noChangeAspect="1"/>
          </p:cNvSpPr>
          <p:nvPr/>
        </p:nvSpPr>
        <p:spPr bwMode="auto">
          <a:xfrm>
            <a:off x="3505200" y="3723131"/>
            <a:ext cx="332684" cy="19010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8" name="117 - Ορθογώνιο"/>
          <p:cNvSpPr>
            <a:spLocks noChangeAspect="1"/>
          </p:cNvSpPr>
          <p:nvPr/>
        </p:nvSpPr>
        <p:spPr bwMode="auto">
          <a:xfrm>
            <a:off x="5739710" y="34290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9" name="118 - Ορθογώνιο"/>
          <p:cNvSpPr>
            <a:spLocks noChangeAspect="1"/>
          </p:cNvSpPr>
          <p:nvPr/>
        </p:nvSpPr>
        <p:spPr bwMode="auto">
          <a:xfrm>
            <a:off x="5739710" y="36038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0" name="119 - Ορθογώνιο"/>
          <p:cNvSpPr>
            <a:spLocks noChangeAspect="1"/>
          </p:cNvSpPr>
          <p:nvPr/>
        </p:nvSpPr>
        <p:spPr bwMode="auto">
          <a:xfrm>
            <a:off x="5739710" y="37787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1" name="120 - Ορθογώνιο"/>
          <p:cNvSpPr>
            <a:spLocks noChangeAspect="1"/>
          </p:cNvSpPr>
          <p:nvPr/>
        </p:nvSpPr>
        <p:spPr bwMode="auto">
          <a:xfrm>
            <a:off x="5739710" y="39536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2" name="121 - Ορθογώνιο"/>
          <p:cNvSpPr>
            <a:spLocks noChangeAspect="1"/>
          </p:cNvSpPr>
          <p:nvPr/>
        </p:nvSpPr>
        <p:spPr bwMode="auto">
          <a:xfrm>
            <a:off x="5739710" y="41285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123" name="122 - Ευθύγραμμο βέλος σύνδεσης"/>
          <p:cNvCxnSpPr>
            <a:stCxn id="118" idx="3"/>
          </p:cNvCxnSpPr>
          <p:nvPr/>
        </p:nvCxnSpPr>
        <p:spPr bwMode="auto">
          <a:xfrm>
            <a:off x="5874367" y="35187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4" name="123 - Ευθύγραμμο βέλος σύνδεσης"/>
          <p:cNvCxnSpPr/>
          <p:nvPr/>
        </p:nvCxnSpPr>
        <p:spPr bwMode="auto">
          <a:xfrm>
            <a:off x="5868846" y="368898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5" name="124 - Ευθύγραμμο βέλος σύνδεσης"/>
          <p:cNvCxnSpPr/>
          <p:nvPr/>
        </p:nvCxnSpPr>
        <p:spPr bwMode="auto">
          <a:xfrm>
            <a:off x="5874367" y="3863866"/>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6" name="125 - Ευθύγραμμο βέλος σύνδεσης"/>
          <p:cNvCxnSpPr/>
          <p:nvPr/>
        </p:nvCxnSpPr>
        <p:spPr bwMode="auto">
          <a:xfrm>
            <a:off x="5874367" y="40386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7" name="126 - Ορθογώνιο"/>
          <p:cNvSpPr>
            <a:spLocks noChangeAspect="1"/>
          </p:cNvSpPr>
          <p:nvPr/>
        </p:nvSpPr>
        <p:spPr bwMode="auto">
          <a:xfrm>
            <a:off x="4800600" y="342900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100011100</a:t>
            </a:r>
          </a:p>
        </p:txBody>
      </p:sp>
      <p:sp>
        <p:nvSpPr>
          <p:cNvPr id="128" name="127 - Ορθογώνιο"/>
          <p:cNvSpPr>
            <a:spLocks noChangeAspect="1"/>
          </p:cNvSpPr>
          <p:nvPr/>
        </p:nvSpPr>
        <p:spPr bwMode="auto">
          <a:xfrm>
            <a:off x="4800600" y="3603878"/>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101001011</a:t>
            </a:r>
          </a:p>
        </p:txBody>
      </p:sp>
      <p:sp>
        <p:nvSpPr>
          <p:cNvPr id="129" name="128 - Ορθογώνιο"/>
          <p:cNvSpPr>
            <a:spLocks noChangeAspect="1"/>
          </p:cNvSpPr>
          <p:nvPr/>
        </p:nvSpPr>
        <p:spPr bwMode="auto">
          <a:xfrm>
            <a:off x="4800600" y="3778757"/>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101010100</a:t>
            </a:r>
          </a:p>
        </p:txBody>
      </p:sp>
      <p:sp>
        <p:nvSpPr>
          <p:cNvPr id="130" name="129 - Ορθογώνιο"/>
          <p:cNvSpPr>
            <a:spLocks noChangeAspect="1"/>
          </p:cNvSpPr>
          <p:nvPr/>
        </p:nvSpPr>
        <p:spPr bwMode="auto">
          <a:xfrm>
            <a:off x="4800600" y="39536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101111100</a:t>
            </a:r>
          </a:p>
        </p:txBody>
      </p:sp>
      <p:sp>
        <p:nvSpPr>
          <p:cNvPr id="131" name="130 - Ορθογώνιο"/>
          <p:cNvSpPr>
            <a:spLocks noChangeAspect="1"/>
          </p:cNvSpPr>
          <p:nvPr/>
        </p:nvSpPr>
        <p:spPr bwMode="auto">
          <a:xfrm>
            <a:off x="4800600" y="4128515"/>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132" name="131 - TextBox"/>
          <p:cNvSpPr txBox="1"/>
          <p:nvPr/>
        </p:nvSpPr>
        <p:spPr>
          <a:xfrm>
            <a:off x="6248400" y="3695481"/>
            <a:ext cx="825867" cy="307777"/>
          </a:xfrm>
          <a:prstGeom prst="rect">
            <a:avLst/>
          </a:prstGeom>
          <a:noFill/>
        </p:spPr>
        <p:txBody>
          <a:bodyPr wrap="none" rtlCol="0">
            <a:spAutoFit/>
          </a:bodyPr>
          <a:lstStyle/>
          <a:p>
            <a:r>
              <a:rPr lang="el-GR" sz="1400" dirty="0" smtClean="0"/>
              <a:t>βάθος 2</a:t>
            </a:r>
            <a:endParaRPr lang="el-GR" sz="1400" dirty="0"/>
          </a:p>
        </p:txBody>
      </p:sp>
      <p:cxnSp>
        <p:nvCxnSpPr>
          <p:cNvPr id="134" name="133 - Γωνιακή σύνδεση"/>
          <p:cNvCxnSpPr>
            <a:stCxn id="101" idx="3"/>
            <a:endCxn id="156" idx="1"/>
          </p:cNvCxnSpPr>
          <p:nvPr/>
        </p:nvCxnSpPr>
        <p:spPr bwMode="auto">
          <a:xfrm>
            <a:off x="3980464" y="3633017"/>
            <a:ext cx="820136" cy="1064097"/>
          </a:xfrm>
          <a:prstGeom prst="bentConnector3">
            <a:avLst>
              <a:gd name="adj1" fmla="val 68150"/>
            </a:avLst>
          </a:prstGeom>
          <a:solidFill>
            <a:schemeClr val="accent1"/>
          </a:solidFill>
          <a:ln w="9525" cap="flat" cmpd="sng" algn="ctr">
            <a:solidFill>
              <a:schemeClr val="tx1"/>
            </a:solidFill>
            <a:prstDash val="solid"/>
            <a:round/>
            <a:headEnd type="none" w="med" len="med"/>
            <a:tailEnd type="arrow"/>
          </a:ln>
          <a:effectLst/>
        </p:spPr>
      </p:cxnSp>
      <p:cxnSp>
        <p:nvCxnSpPr>
          <p:cNvPr id="137" name="136 - Γωνιακή σύνδεση"/>
          <p:cNvCxnSpPr>
            <a:stCxn id="98" idx="3"/>
            <a:endCxn id="61" idx="1"/>
          </p:cNvCxnSpPr>
          <p:nvPr/>
        </p:nvCxnSpPr>
        <p:spPr bwMode="auto">
          <a:xfrm flipV="1">
            <a:off x="3980464" y="2375772"/>
            <a:ext cx="820136" cy="713177"/>
          </a:xfrm>
          <a:prstGeom prst="bentConnector3">
            <a:avLst>
              <a:gd name="adj1" fmla="val 73336"/>
            </a:avLst>
          </a:prstGeom>
          <a:solidFill>
            <a:schemeClr val="accent1"/>
          </a:solidFill>
          <a:ln w="9525" cap="flat" cmpd="sng" algn="ctr">
            <a:solidFill>
              <a:schemeClr val="tx1"/>
            </a:solidFill>
            <a:prstDash val="solid"/>
            <a:round/>
            <a:headEnd type="none" w="med" len="med"/>
            <a:tailEnd type="arrow"/>
          </a:ln>
          <a:effectLst/>
        </p:spPr>
      </p:cxnSp>
      <p:cxnSp>
        <p:nvCxnSpPr>
          <p:cNvPr id="140" name="139 - Γωνιακή σύνδεση"/>
          <p:cNvCxnSpPr>
            <a:stCxn id="99" idx="3"/>
            <a:endCxn id="127" idx="1"/>
          </p:cNvCxnSpPr>
          <p:nvPr/>
        </p:nvCxnSpPr>
        <p:spPr bwMode="auto">
          <a:xfrm>
            <a:off x="3980464" y="3274115"/>
            <a:ext cx="820136" cy="244657"/>
          </a:xfrm>
          <a:prstGeom prst="bentConnector3">
            <a:avLst>
              <a:gd name="adj1" fmla="val 75929"/>
            </a:avLst>
          </a:prstGeom>
          <a:solidFill>
            <a:schemeClr val="accent1"/>
          </a:solidFill>
          <a:ln w="9525" cap="flat" cmpd="sng" algn="ctr">
            <a:solidFill>
              <a:schemeClr val="tx1"/>
            </a:solidFill>
            <a:prstDash val="solid"/>
            <a:round/>
            <a:headEnd type="none" w="med" len="med"/>
            <a:tailEnd type="arrow"/>
          </a:ln>
          <a:effectLst/>
        </p:spPr>
      </p:cxnSp>
      <p:cxnSp>
        <p:nvCxnSpPr>
          <p:cNvPr id="144" name="143 - Γωνιακή σύνδεση"/>
          <p:cNvCxnSpPr>
            <a:stCxn id="100" idx="3"/>
            <a:endCxn id="127" idx="1"/>
          </p:cNvCxnSpPr>
          <p:nvPr/>
        </p:nvCxnSpPr>
        <p:spPr bwMode="auto">
          <a:xfrm>
            <a:off x="3980464" y="3447852"/>
            <a:ext cx="820136" cy="70920"/>
          </a:xfrm>
          <a:prstGeom prst="bentConnector3">
            <a:avLst>
              <a:gd name="adj1" fmla="val 68150"/>
            </a:avLst>
          </a:prstGeom>
          <a:solidFill>
            <a:schemeClr val="accent1"/>
          </a:solidFill>
          <a:ln w="9525" cap="flat" cmpd="sng" algn="ctr">
            <a:solidFill>
              <a:schemeClr val="tx1"/>
            </a:solidFill>
            <a:prstDash val="solid"/>
            <a:round/>
            <a:headEnd type="none" w="med" len="med"/>
            <a:tailEnd type="arrow"/>
          </a:ln>
          <a:effectLst/>
        </p:spPr>
      </p:cxnSp>
      <p:sp>
        <p:nvSpPr>
          <p:cNvPr id="112" name="111 - Ορθογώνιο"/>
          <p:cNvSpPr>
            <a:spLocks noChangeAspect="1"/>
          </p:cNvSpPr>
          <p:nvPr/>
        </p:nvSpPr>
        <p:spPr bwMode="auto">
          <a:xfrm>
            <a:off x="5739710" y="57912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3" name="112 - Ορθογώνιο"/>
          <p:cNvSpPr>
            <a:spLocks noChangeAspect="1"/>
          </p:cNvSpPr>
          <p:nvPr/>
        </p:nvSpPr>
        <p:spPr bwMode="auto">
          <a:xfrm>
            <a:off x="5739710" y="59660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4" name="113 - Ορθογώνιο"/>
          <p:cNvSpPr>
            <a:spLocks noChangeAspect="1"/>
          </p:cNvSpPr>
          <p:nvPr/>
        </p:nvSpPr>
        <p:spPr bwMode="auto">
          <a:xfrm>
            <a:off x="5739710" y="61409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5" name="114 - Ορθογώνιο"/>
          <p:cNvSpPr>
            <a:spLocks noChangeAspect="1"/>
          </p:cNvSpPr>
          <p:nvPr/>
        </p:nvSpPr>
        <p:spPr bwMode="auto">
          <a:xfrm>
            <a:off x="5739710" y="63158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6" name="115 - Ορθογώνιο"/>
          <p:cNvSpPr>
            <a:spLocks noChangeAspect="1"/>
          </p:cNvSpPr>
          <p:nvPr/>
        </p:nvSpPr>
        <p:spPr bwMode="auto">
          <a:xfrm>
            <a:off x="5739710" y="64907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117" name="116 - Ευθύγραμμο βέλος σύνδεσης"/>
          <p:cNvCxnSpPr>
            <a:stCxn id="112" idx="3"/>
          </p:cNvCxnSpPr>
          <p:nvPr/>
        </p:nvCxnSpPr>
        <p:spPr bwMode="auto">
          <a:xfrm>
            <a:off x="5874367" y="58809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3" name="132 - Ευθύγραμμο βέλος σύνδεσης"/>
          <p:cNvCxnSpPr/>
          <p:nvPr/>
        </p:nvCxnSpPr>
        <p:spPr bwMode="auto">
          <a:xfrm>
            <a:off x="5868846" y="605118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5" name="134 - Ευθύγραμμο βέλος σύνδεσης"/>
          <p:cNvCxnSpPr/>
          <p:nvPr/>
        </p:nvCxnSpPr>
        <p:spPr bwMode="auto">
          <a:xfrm>
            <a:off x="5874367" y="6226066"/>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6" name="135 - Ευθύγραμμο βέλος σύνδεσης"/>
          <p:cNvCxnSpPr/>
          <p:nvPr/>
        </p:nvCxnSpPr>
        <p:spPr bwMode="auto">
          <a:xfrm>
            <a:off x="5874367" y="6400945"/>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8" name="137 - Ορθογώνιο"/>
          <p:cNvSpPr>
            <a:spLocks noChangeAspect="1"/>
          </p:cNvSpPr>
          <p:nvPr/>
        </p:nvSpPr>
        <p:spPr bwMode="auto">
          <a:xfrm>
            <a:off x="4800600" y="579120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111000110</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39" name="138 - Ορθογώνιο"/>
          <p:cNvSpPr>
            <a:spLocks noChangeAspect="1"/>
          </p:cNvSpPr>
          <p:nvPr/>
        </p:nvSpPr>
        <p:spPr bwMode="auto">
          <a:xfrm>
            <a:off x="4800600" y="5966078"/>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111011111</a:t>
            </a:r>
          </a:p>
        </p:txBody>
      </p:sp>
      <p:sp>
        <p:nvSpPr>
          <p:cNvPr id="141" name="140 - Ορθογώνιο"/>
          <p:cNvSpPr>
            <a:spLocks noChangeAspect="1"/>
          </p:cNvSpPr>
          <p:nvPr/>
        </p:nvSpPr>
        <p:spPr bwMode="auto">
          <a:xfrm>
            <a:off x="4800600" y="6140957"/>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111100010</a:t>
            </a:r>
          </a:p>
        </p:txBody>
      </p:sp>
      <p:sp>
        <p:nvSpPr>
          <p:cNvPr id="142" name="141 - Ορθογώνιο"/>
          <p:cNvSpPr>
            <a:spLocks noChangeAspect="1"/>
          </p:cNvSpPr>
          <p:nvPr/>
        </p:nvSpPr>
        <p:spPr bwMode="auto">
          <a:xfrm>
            <a:off x="4800600" y="6315836"/>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111110110</a:t>
            </a:r>
          </a:p>
        </p:txBody>
      </p:sp>
      <p:sp>
        <p:nvSpPr>
          <p:cNvPr id="143" name="142 - Ορθογώνιο"/>
          <p:cNvSpPr>
            <a:spLocks noChangeAspect="1"/>
          </p:cNvSpPr>
          <p:nvPr/>
        </p:nvSpPr>
        <p:spPr bwMode="auto">
          <a:xfrm>
            <a:off x="4800600" y="6490715"/>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l-GR" sz="1200" dirty="0" smtClean="0">
                <a:latin typeface="Courier New" pitchFamily="49" charset="0"/>
                <a:cs typeface="Courier New" pitchFamily="49" charset="0"/>
              </a:rPr>
              <a:t>111111110</a:t>
            </a:r>
          </a:p>
        </p:txBody>
      </p:sp>
      <p:sp>
        <p:nvSpPr>
          <p:cNvPr id="145" name="144 - TextBox"/>
          <p:cNvSpPr txBox="1"/>
          <p:nvPr/>
        </p:nvSpPr>
        <p:spPr>
          <a:xfrm>
            <a:off x="6248400" y="6057681"/>
            <a:ext cx="825867" cy="307777"/>
          </a:xfrm>
          <a:prstGeom prst="rect">
            <a:avLst/>
          </a:prstGeom>
          <a:noFill/>
        </p:spPr>
        <p:txBody>
          <a:bodyPr wrap="none" rtlCol="0">
            <a:spAutoFit/>
          </a:bodyPr>
          <a:lstStyle/>
          <a:p>
            <a:r>
              <a:rPr lang="el-GR" sz="1400" dirty="0" smtClean="0"/>
              <a:t>βάθος 3</a:t>
            </a:r>
            <a:endParaRPr lang="el-GR" sz="1400" dirty="0"/>
          </a:p>
        </p:txBody>
      </p:sp>
      <p:sp>
        <p:nvSpPr>
          <p:cNvPr id="147" name="146 - Ορθογώνιο"/>
          <p:cNvSpPr>
            <a:spLocks noChangeAspect="1"/>
          </p:cNvSpPr>
          <p:nvPr/>
        </p:nvSpPr>
        <p:spPr bwMode="auto">
          <a:xfrm>
            <a:off x="5739710" y="460734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8" name="147 - Ορθογώνιο"/>
          <p:cNvSpPr>
            <a:spLocks noChangeAspect="1"/>
          </p:cNvSpPr>
          <p:nvPr/>
        </p:nvSpPr>
        <p:spPr bwMode="auto">
          <a:xfrm>
            <a:off x="5739710" y="478222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9" name="148 - Ορθογώνιο"/>
          <p:cNvSpPr>
            <a:spLocks noChangeAspect="1"/>
          </p:cNvSpPr>
          <p:nvPr/>
        </p:nvSpPr>
        <p:spPr bwMode="auto">
          <a:xfrm>
            <a:off x="5739710" y="495709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0" name="149 - Ορθογώνιο"/>
          <p:cNvSpPr>
            <a:spLocks noChangeAspect="1"/>
          </p:cNvSpPr>
          <p:nvPr/>
        </p:nvSpPr>
        <p:spPr bwMode="auto">
          <a:xfrm>
            <a:off x="5739710" y="51319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1" name="150 - Ορθογώνιο"/>
          <p:cNvSpPr>
            <a:spLocks noChangeAspect="1"/>
          </p:cNvSpPr>
          <p:nvPr/>
        </p:nvSpPr>
        <p:spPr bwMode="auto">
          <a:xfrm>
            <a:off x="5739710" y="53068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152" name="151 - Ευθύγραμμο βέλος σύνδεσης"/>
          <p:cNvCxnSpPr>
            <a:stCxn id="147" idx="3"/>
          </p:cNvCxnSpPr>
          <p:nvPr/>
        </p:nvCxnSpPr>
        <p:spPr bwMode="auto">
          <a:xfrm>
            <a:off x="5874367" y="469711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5" name="154 - Ευθύγραμμο βέλος σύνδεσης"/>
          <p:cNvCxnSpPr/>
          <p:nvPr/>
        </p:nvCxnSpPr>
        <p:spPr bwMode="auto">
          <a:xfrm>
            <a:off x="5874367" y="27432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6" name="155 - Ορθογώνιο"/>
          <p:cNvSpPr>
            <a:spLocks noChangeAspect="1"/>
          </p:cNvSpPr>
          <p:nvPr/>
        </p:nvSpPr>
        <p:spPr bwMode="auto">
          <a:xfrm>
            <a:off x="4800600" y="4607342"/>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110000001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7" name="156 - Ορθογώνιο"/>
          <p:cNvSpPr>
            <a:spLocks noChangeAspect="1"/>
          </p:cNvSpPr>
          <p:nvPr/>
        </p:nvSpPr>
        <p:spPr bwMode="auto">
          <a:xfrm>
            <a:off x="4800600" y="4782220"/>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158" name="157 - Ορθογώνιο"/>
          <p:cNvSpPr>
            <a:spLocks noChangeAspect="1"/>
          </p:cNvSpPr>
          <p:nvPr/>
        </p:nvSpPr>
        <p:spPr bwMode="auto">
          <a:xfrm>
            <a:off x="4800600" y="4957099"/>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159" name="158 - Ορθογώνιο"/>
          <p:cNvSpPr>
            <a:spLocks noChangeAspect="1"/>
          </p:cNvSpPr>
          <p:nvPr/>
        </p:nvSpPr>
        <p:spPr bwMode="auto">
          <a:xfrm>
            <a:off x="4800600" y="5131978"/>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160" name="159 - Ορθογώνιο"/>
          <p:cNvSpPr>
            <a:spLocks noChangeAspect="1"/>
          </p:cNvSpPr>
          <p:nvPr/>
        </p:nvSpPr>
        <p:spPr bwMode="auto">
          <a:xfrm>
            <a:off x="4800600" y="5306857"/>
            <a:ext cx="93911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l-GR" sz="1200" dirty="0" smtClean="0">
              <a:latin typeface="Courier New" pitchFamily="49" charset="0"/>
              <a:cs typeface="Courier New" pitchFamily="49" charset="0"/>
            </a:endParaRPr>
          </a:p>
        </p:txBody>
      </p:sp>
      <p:sp>
        <p:nvSpPr>
          <p:cNvPr id="161" name="160 - TextBox"/>
          <p:cNvSpPr txBox="1"/>
          <p:nvPr/>
        </p:nvSpPr>
        <p:spPr>
          <a:xfrm>
            <a:off x="6248400" y="4873823"/>
            <a:ext cx="825867" cy="307777"/>
          </a:xfrm>
          <a:prstGeom prst="rect">
            <a:avLst/>
          </a:prstGeom>
          <a:noFill/>
        </p:spPr>
        <p:txBody>
          <a:bodyPr wrap="none" rtlCol="0">
            <a:spAutoFit/>
          </a:bodyPr>
          <a:lstStyle/>
          <a:p>
            <a:r>
              <a:rPr lang="el-GR" sz="1400" dirty="0" smtClean="0"/>
              <a:t>βάθος 3</a:t>
            </a:r>
            <a:endParaRPr lang="el-GR" sz="1400" dirty="0"/>
          </a:p>
        </p:txBody>
      </p:sp>
      <p:sp>
        <p:nvSpPr>
          <p:cNvPr id="174" name="173 - TextBox"/>
          <p:cNvSpPr txBox="1"/>
          <p:nvPr/>
        </p:nvSpPr>
        <p:spPr>
          <a:xfrm>
            <a:off x="990600" y="2384316"/>
            <a:ext cx="1371600" cy="3785652"/>
          </a:xfrm>
          <a:prstGeom prst="rect">
            <a:avLst/>
          </a:prstGeom>
          <a:noFill/>
        </p:spPr>
        <p:txBody>
          <a:bodyPr wrap="square" rtlCol="0">
            <a:spAutoFit/>
          </a:bodyPr>
          <a:lstStyle/>
          <a:p>
            <a:r>
              <a:rPr lang="el-GR" sz="1500" dirty="0" smtClean="0">
                <a:latin typeface="Courier New" pitchFamily="49" charset="0"/>
                <a:cs typeface="Courier New" pitchFamily="49" charset="0"/>
              </a:rPr>
              <a:t>111000110</a:t>
            </a:r>
          </a:p>
          <a:p>
            <a:r>
              <a:rPr lang="el-GR" sz="1500" dirty="0" smtClean="0">
                <a:latin typeface="Courier New" pitchFamily="49" charset="0"/>
                <a:cs typeface="Courier New" pitchFamily="49" charset="0"/>
              </a:rPr>
              <a:t>001111110</a:t>
            </a:r>
            <a:endParaRPr lang="en-US" sz="1500" dirty="0" smtClean="0">
              <a:latin typeface="Courier New" pitchFamily="49" charset="0"/>
              <a:cs typeface="Courier New" pitchFamily="49" charset="0"/>
            </a:endParaRPr>
          </a:p>
          <a:p>
            <a:r>
              <a:rPr lang="en-US" sz="1500" dirty="0" smtClean="0">
                <a:latin typeface="Courier New" pitchFamily="49" charset="0"/>
                <a:cs typeface="Courier New" pitchFamily="49" charset="0"/>
              </a:rPr>
              <a:t>110000001</a:t>
            </a:r>
          </a:p>
          <a:p>
            <a:r>
              <a:rPr lang="en-US" sz="1500" dirty="0" smtClean="0">
                <a:latin typeface="Courier New" pitchFamily="49" charset="0"/>
                <a:cs typeface="Courier New" pitchFamily="49" charset="0"/>
              </a:rPr>
              <a:t>001101011</a:t>
            </a:r>
          </a:p>
          <a:p>
            <a:r>
              <a:rPr lang="en-US" sz="1500" dirty="0" smtClean="0">
                <a:latin typeface="Courier New" pitchFamily="49" charset="0"/>
                <a:cs typeface="Courier New" pitchFamily="49" charset="0"/>
              </a:rPr>
              <a:t>101001011</a:t>
            </a:r>
          </a:p>
          <a:p>
            <a:r>
              <a:rPr lang="en-US" sz="1500" dirty="0" smtClean="0">
                <a:latin typeface="Courier New" pitchFamily="49" charset="0"/>
                <a:cs typeface="Courier New" pitchFamily="49" charset="0"/>
              </a:rPr>
              <a:t>111111011</a:t>
            </a:r>
          </a:p>
          <a:p>
            <a:r>
              <a:rPr lang="en-US" sz="1500" dirty="0" smtClean="0">
                <a:latin typeface="Courier New" pitchFamily="49" charset="0"/>
                <a:cs typeface="Courier New" pitchFamily="49" charset="0"/>
              </a:rPr>
              <a:t>111100010</a:t>
            </a:r>
          </a:p>
          <a:p>
            <a:r>
              <a:rPr lang="en-US" sz="1500" dirty="0" smtClean="0">
                <a:latin typeface="Courier New" pitchFamily="49" charset="0"/>
                <a:cs typeface="Courier New" pitchFamily="49" charset="0"/>
              </a:rPr>
              <a:t>011111011</a:t>
            </a:r>
          </a:p>
          <a:p>
            <a:r>
              <a:rPr lang="en-US" sz="1500" dirty="0" smtClean="0">
                <a:latin typeface="Courier New" pitchFamily="49" charset="0"/>
                <a:cs typeface="Courier New" pitchFamily="49" charset="0"/>
              </a:rPr>
              <a:t>101010100</a:t>
            </a:r>
          </a:p>
          <a:p>
            <a:r>
              <a:rPr lang="en-US" sz="1500" dirty="0" smtClean="0">
                <a:latin typeface="Courier New" pitchFamily="49" charset="0"/>
                <a:cs typeface="Courier New" pitchFamily="49" charset="0"/>
              </a:rPr>
              <a:t>111110110</a:t>
            </a:r>
          </a:p>
          <a:p>
            <a:r>
              <a:rPr lang="en-US" sz="1500" dirty="0" smtClean="0">
                <a:latin typeface="Courier New" pitchFamily="49" charset="0"/>
                <a:cs typeface="Courier New" pitchFamily="49" charset="0"/>
              </a:rPr>
              <a:t>010111101</a:t>
            </a:r>
          </a:p>
          <a:p>
            <a:r>
              <a:rPr lang="en-US" sz="1500" dirty="0" smtClean="0">
                <a:latin typeface="Courier New" pitchFamily="49" charset="0"/>
                <a:cs typeface="Courier New" pitchFamily="49" charset="0"/>
              </a:rPr>
              <a:t>111011111</a:t>
            </a:r>
          </a:p>
          <a:p>
            <a:r>
              <a:rPr lang="en-US" sz="1500" dirty="0" smtClean="0">
                <a:latin typeface="Courier New" pitchFamily="49" charset="0"/>
                <a:cs typeface="Courier New" pitchFamily="49" charset="0"/>
              </a:rPr>
              <a:t>101111100</a:t>
            </a:r>
          </a:p>
          <a:p>
            <a:r>
              <a:rPr lang="en-US" sz="1500" dirty="0" smtClean="0">
                <a:latin typeface="Courier New" pitchFamily="49" charset="0"/>
                <a:cs typeface="Courier New" pitchFamily="49" charset="0"/>
              </a:rPr>
              <a:t>100011100</a:t>
            </a:r>
          </a:p>
          <a:p>
            <a:r>
              <a:rPr lang="en-US" sz="1500" dirty="0" smtClean="0">
                <a:latin typeface="Courier New" pitchFamily="49" charset="0"/>
                <a:cs typeface="Courier New" pitchFamily="49" charset="0"/>
              </a:rPr>
              <a:t>010000111</a:t>
            </a:r>
          </a:p>
          <a:p>
            <a:r>
              <a:rPr lang="en-US" sz="1500" dirty="0" smtClean="0">
                <a:latin typeface="Courier New" pitchFamily="49" charset="0"/>
                <a:cs typeface="Courier New" pitchFamily="49" charset="0"/>
              </a:rPr>
              <a:t>000000001</a:t>
            </a:r>
          </a:p>
        </p:txBody>
      </p:sp>
      <p:sp>
        <p:nvSpPr>
          <p:cNvPr id="175" name="174 - TextBox"/>
          <p:cNvSpPr txBox="1"/>
          <p:nvPr/>
        </p:nvSpPr>
        <p:spPr>
          <a:xfrm>
            <a:off x="375185" y="1143000"/>
            <a:ext cx="3573735" cy="369332"/>
          </a:xfrm>
          <a:prstGeom prst="rect">
            <a:avLst/>
          </a:prstGeom>
          <a:noFill/>
        </p:spPr>
        <p:txBody>
          <a:bodyPr wrap="none" rtlCol="0">
            <a:spAutoFit/>
          </a:bodyPr>
          <a:lstStyle/>
          <a:p>
            <a:r>
              <a:rPr lang="el-GR" b="1" dirty="0" smtClean="0"/>
              <a:t>Επεκτάσιμος κατακερματισμός</a:t>
            </a:r>
            <a:endParaRPr lang="el-GR" b="1" dirty="0"/>
          </a:p>
        </p:txBody>
      </p:sp>
      <p:sp>
        <p:nvSpPr>
          <p:cNvPr id="176" name="175 - Ορθογώνιο"/>
          <p:cNvSpPr/>
          <p:nvPr/>
        </p:nvSpPr>
        <p:spPr>
          <a:xfrm>
            <a:off x="381000" y="1752600"/>
            <a:ext cx="1380506" cy="438582"/>
          </a:xfrm>
          <a:prstGeom prst="rect">
            <a:avLst/>
          </a:prstGeom>
        </p:spPr>
        <p:txBody>
          <a:bodyPr wrap="none">
            <a:spAutoFit/>
          </a:bodyPr>
          <a:lstStyle/>
          <a:p>
            <a:pPr algn="just">
              <a:lnSpc>
                <a:spcPts val="2700"/>
              </a:lnSpc>
            </a:pPr>
            <a:r>
              <a:rPr lang="el-GR" b="1" dirty="0" smtClean="0"/>
              <a:t>Εισαγωγές</a:t>
            </a:r>
          </a:p>
        </p:txBody>
      </p:sp>
      <p:sp>
        <p:nvSpPr>
          <p:cNvPr id="177" name="176 - Δεξιό βέλος"/>
          <p:cNvSpPr/>
          <p:nvPr/>
        </p:nvSpPr>
        <p:spPr bwMode="auto">
          <a:xfrm>
            <a:off x="838200" y="5867400"/>
            <a:ext cx="228600" cy="152400"/>
          </a:xfrm>
          <a:prstGeom prst="rightArrow">
            <a:avLst/>
          </a:prstGeom>
          <a:solidFill>
            <a:srgbClr val="FFC000">
              <a:alpha val="31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cxnSp>
        <p:nvCxnSpPr>
          <p:cNvPr id="111" name="110 - Ευθύγραμμο βέλος σύνδεσης"/>
          <p:cNvCxnSpPr/>
          <p:nvPr/>
        </p:nvCxnSpPr>
        <p:spPr bwMode="auto">
          <a:xfrm>
            <a:off x="5867400" y="65532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730" name="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73731"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endParaRPr lang="en-US" sz="3000" dirty="0" smtClean="0">
              <a:latin typeface="Times New Roman" pitchFamily="18" charset="0"/>
              <a:cs typeface="Times New Roman" pitchFamily="18" charset="0"/>
            </a:endParaRPr>
          </a:p>
        </p:txBody>
      </p:sp>
      <p:sp>
        <p:nvSpPr>
          <p:cNvPr id="73732" name="Text Box 3"/>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p:nvSpPr>
          <p:cNvPr id="15" name="14 - Ορθογώνιο"/>
          <p:cNvSpPr/>
          <p:nvPr/>
        </p:nvSpPr>
        <p:spPr>
          <a:xfrm>
            <a:off x="304800" y="1752600"/>
            <a:ext cx="8382000" cy="2308965"/>
          </a:xfrm>
          <a:prstGeom prst="rect">
            <a:avLst/>
          </a:prstGeom>
        </p:spPr>
        <p:txBody>
          <a:bodyPr wrap="square">
            <a:spAutoFit/>
          </a:bodyPr>
          <a:lstStyle/>
          <a:p>
            <a:pPr algn="just">
              <a:lnSpc>
                <a:spcPts val="2500"/>
              </a:lnSpc>
            </a:pPr>
            <a:r>
              <a:rPr lang="el-GR" b="1" dirty="0" smtClean="0"/>
              <a:t>Διαγραφές</a:t>
            </a:r>
          </a:p>
          <a:p>
            <a:pPr algn="just">
              <a:lnSpc>
                <a:spcPts val="2500"/>
              </a:lnSpc>
            </a:pPr>
            <a:endParaRPr lang="el-GR" dirty="0" smtClean="0"/>
          </a:p>
          <a:p>
            <a:pPr algn="just">
              <a:lnSpc>
                <a:spcPts val="2500"/>
              </a:lnSpc>
            </a:pPr>
            <a:r>
              <a:rPr lang="el-GR" dirty="0" smtClean="0"/>
              <a:t>Αν η διαγραφή κάποιων κλειδιών από μια σελίδα 2i, για κάποιο i, έχει ως αποτέλεσμα αυτή μαζί με την (2i+1) να έχει συνολικά το πολύ </a:t>
            </a:r>
            <a:r>
              <a:rPr lang="en-US" dirty="0" smtClean="0"/>
              <a:t>m</a:t>
            </a:r>
            <a:r>
              <a:rPr lang="el-GR" dirty="0" smtClean="0"/>
              <a:t> κλειδιά, θα μπορούσε να γίνει </a:t>
            </a:r>
            <a:r>
              <a:rPr lang="el-GR" b="1" dirty="0" smtClean="0"/>
              <a:t>συνένωση των 2 σελίδων σε 1.</a:t>
            </a:r>
          </a:p>
          <a:p>
            <a:pPr algn="just">
              <a:lnSpc>
                <a:spcPts val="2500"/>
              </a:lnSpc>
            </a:pPr>
            <a:endParaRPr lang="el-GR" dirty="0" smtClean="0"/>
          </a:p>
          <a:p>
            <a:pPr algn="just">
              <a:lnSpc>
                <a:spcPts val="2500"/>
              </a:lnSpc>
            </a:pPr>
            <a:r>
              <a:rPr lang="el-GR" dirty="0" smtClean="0"/>
              <a:t>Γενικά αυτή η λειτουργία είναι </a:t>
            </a:r>
            <a:r>
              <a:rPr lang="el-GR" b="1" dirty="0" smtClean="0"/>
              <a:t>ακριβή και δεν είναι </a:t>
            </a:r>
            <a:r>
              <a:rPr lang="el-GR" dirty="0" smtClean="0"/>
              <a:t>συνετό να γίνεται συχνά.</a:t>
            </a:r>
            <a:endParaRPr lang="el-GR" dirty="0"/>
          </a:p>
        </p:txBody>
      </p:sp>
      <p:sp>
        <p:nvSpPr>
          <p:cNvPr id="16" name="15 - TextBox"/>
          <p:cNvSpPr txBox="1"/>
          <p:nvPr/>
        </p:nvSpPr>
        <p:spPr>
          <a:xfrm>
            <a:off x="375185" y="1143000"/>
            <a:ext cx="3573735" cy="369332"/>
          </a:xfrm>
          <a:prstGeom prst="rect">
            <a:avLst/>
          </a:prstGeom>
          <a:noFill/>
        </p:spPr>
        <p:txBody>
          <a:bodyPr wrap="none" rtlCol="0">
            <a:spAutoFit/>
          </a:bodyPr>
          <a:lstStyle/>
          <a:p>
            <a:r>
              <a:rPr lang="el-GR" b="1" dirty="0" smtClean="0"/>
              <a:t>Επεκτάσιμος κατακερματισμός</a:t>
            </a:r>
            <a:endParaRPr lang="el-GR"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730" name="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73731"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endParaRPr lang="en-US" sz="3000" dirty="0" smtClean="0">
              <a:latin typeface="Times New Roman" pitchFamily="18" charset="0"/>
              <a:cs typeface="Times New Roman" pitchFamily="18" charset="0"/>
            </a:endParaRPr>
          </a:p>
        </p:txBody>
      </p:sp>
      <p:sp>
        <p:nvSpPr>
          <p:cNvPr id="73732" name="Text Box 3"/>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p:nvSpPr>
          <p:cNvPr id="6" name="5 - Ορθογώνιο"/>
          <p:cNvSpPr/>
          <p:nvPr/>
        </p:nvSpPr>
        <p:spPr bwMode="auto">
          <a:xfrm>
            <a:off x="6816298" y="1759486"/>
            <a:ext cx="304800" cy="533400"/>
          </a:xfrm>
          <a:prstGeom prst="rect">
            <a:avLst/>
          </a:prstGeom>
          <a:solidFill>
            <a:srgbClr val="FFFF99">
              <a:alpha val="4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7" name="6 - Ορθογώνιο"/>
          <p:cNvSpPr/>
          <p:nvPr/>
        </p:nvSpPr>
        <p:spPr bwMode="auto">
          <a:xfrm>
            <a:off x="7121098" y="1759486"/>
            <a:ext cx="304800" cy="533400"/>
          </a:xfrm>
          <a:prstGeom prst="rect">
            <a:avLst/>
          </a:prstGeom>
          <a:solidFill>
            <a:srgbClr val="FFFF99">
              <a:alpha val="4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8" name="7 - Ορθογώνιο"/>
          <p:cNvSpPr/>
          <p:nvPr/>
        </p:nvSpPr>
        <p:spPr bwMode="auto">
          <a:xfrm>
            <a:off x="7425898" y="1759486"/>
            <a:ext cx="304800" cy="533400"/>
          </a:xfrm>
          <a:prstGeom prst="rect">
            <a:avLst/>
          </a:prstGeom>
          <a:solidFill>
            <a:srgbClr val="FFFF99">
              <a:alpha val="4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9" name="8 - Ορθογώνιο"/>
          <p:cNvSpPr/>
          <p:nvPr/>
        </p:nvSpPr>
        <p:spPr bwMode="auto">
          <a:xfrm>
            <a:off x="7730698" y="1759486"/>
            <a:ext cx="304800" cy="533400"/>
          </a:xfrm>
          <a:prstGeom prst="rect">
            <a:avLst/>
          </a:prstGeom>
          <a:solidFill>
            <a:srgbClr val="FFFF99">
              <a:alpha val="4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10" name="9 - Ορθογώνιο"/>
          <p:cNvSpPr/>
          <p:nvPr/>
        </p:nvSpPr>
        <p:spPr bwMode="auto">
          <a:xfrm>
            <a:off x="8035498" y="1759486"/>
            <a:ext cx="304800" cy="533400"/>
          </a:xfrm>
          <a:prstGeom prst="rect">
            <a:avLst/>
          </a:prstGeom>
          <a:solidFill>
            <a:srgbClr val="FFFF99">
              <a:alpha val="4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cxnSp>
        <p:nvCxnSpPr>
          <p:cNvPr id="12" name="11 - Ευθεία γραμμή σύνδεσης"/>
          <p:cNvCxnSpPr/>
          <p:nvPr/>
        </p:nvCxnSpPr>
        <p:spPr bwMode="auto">
          <a:xfrm>
            <a:off x="6587698" y="1759486"/>
            <a:ext cx="1981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12 - Ευθεία γραμμή σύνδεσης"/>
          <p:cNvCxnSpPr/>
          <p:nvPr/>
        </p:nvCxnSpPr>
        <p:spPr bwMode="auto">
          <a:xfrm>
            <a:off x="6587698" y="2292886"/>
            <a:ext cx="1981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13 - TextBox"/>
          <p:cNvSpPr txBox="1"/>
          <p:nvPr/>
        </p:nvSpPr>
        <p:spPr>
          <a:xfrm>
            <a:off x="8416498" y="1759486"/>
            <a:ext cx="415498" cy="369332"/>
          </a:xfrm>
          <a:prstGeom prst="rect">
            <a:avLst/>
          </a:prstGeom>
          <a:noFill/>
        </p:spPr>
        <p:txBody>
          <a:bodyPr wrap="none" rtlCol="0">
            <a:spAutoFit/>
          </a:bodyPr>
          <a:lstStyle/>
          <a:p>
            <a:r>
              <a:rPr lang="el-GR" dirty="0" smtClean="0"/>
              <a:t>…</a:t>
            </a:r>
            <a:endParaRPr lang="el-GR" dirty="0"/>
          </a:p>
        </p:txBody>
      </p:sp>
      <p:sp>
        <p:nvSpPr>
          <p:cNvPr id="16" name="15 - TextBox"/>
          <p:cNvSpPr txBox="1"/>
          <p:nvPr/>
        </p:nvSpPr>
        <p:spPr>
          <a:xfrm>
            <a:off x="6400800" y="1759486"/>
            <a:ext cx="415498" cy="369332"/>
          </a:xfrm>
          <a:prstGeom prst="rect">
            <a:avLst/>
          </a:prstGeom>
          <a:noFill/>
        </p:spPr>
        <p:txBody>
          <a:bodyPr wrap="none" rtlCol="0">
            <a:spAutoFit/>
          </a:bodyPr>
          <a:lstStyle/>
          <a:p>
            <a:r>
              <a:rPr lang="el-GR" dirty="0" smtClean="0"/>
              <a:t>…</a:t>
            </a:r>
            <a:endParaRPr lang="el-GR" dirty="0"/>
          </a:p>
        </p:txBody>
      </p:sp>
      <p:sp>
        <p:nvSpPr>
          <p:cNvPr id="17" name="16 - Ορθογώνιο"/>
          <p:cNvSpPr/>
          <p:nvPr/>
        </p:nvSpPr>
        <p:spPr>
          <a:xfrm>
            <a:off x="381000" y="1432758"/>
            <a:ext cx="5943600" cy="2605842"/>
          </a:xfrm>
          <a:prstGeom prst="rect">
            <a:avLst/>
          </a:prstGeom>
        </p:spPr>
        <p:txBody>
          <a:bodyPr wrap="square">
            <a:spAutoFit/>
          </a:bodyPr>
          <a:lstStyle/>
          <a:p>
            <a:pPr algn="just">
              <a:lnSpc>
                <a:spcPts val="2800"/>
              </a:lnSpc>
            </a:pPr>
            <a:r>
              <a:rPr lang="el-GR" dirty="0" smtClean="0"/>
              <a:t>Απλοποιημένο μοντέλο ανάλυσης αλγορίθμων</a:t>
            </a:r>
            <a:r>
              <a:rPr lang="en-US" dirty="0" smtClean="0"/>
              <a:t> : </a:t>
            </a:r>
            <a:r>
              <a:rPr lang="el-GR" dirty="0" smtClean="0"/>
              <a:t> </a:t>
            </a:r>
            <a:endParaRPr lang="en-US" dirty="0" smtClean="0"/>
          </a:p>
          <a:p>
            <a:pPr algn="just">
              <a:lnSpc>
                <a:spcPts val="2800"/>
              </a:lnSpc>
            </a:pPr>
            <a:r>
              <a:rPr lang="el-GR" dirty="0" smtClean="0"/>
              <a:t>Η εξωτερική μνήμη διαιρείται σε σελίδες</a:t>
            </a:r>
            <a:r>
              <a:rPr lang="en-US" dirty="0" smtClean="0"/>
              <a:t> </a:t>
            </a:r>
            <a:r>
              <a:rPr lang="el-GR" dirty="0" smtClean="0"/>
              <a:t>και μία σελίδα περιέχει ένα μεγάλο αριθμό δεδομένων. Θεωρούμε ότι ο χρόνος των λειτουργιών εισόδου/εξόδου που απαιτείται για την ανάγνωση μιας σελίδας από την εξωτερική μνήμη είναι πολύ μεγαλύτερος από το χρόνο επεξεργασίας των δεδομένων της σελίδας.  </a:t>
            </a:r>
          </a:p>
        </p:txBody>
      </p:sp>
      <p:sp>
        <p:nvSpPr>
          <p:cNvPr id="18" name="17 - Ορθογώνιο"/>
          <p:cNvSpPr/>
          <p:nvPr/>
        </p:nvSpPr>
        <p:spPr bwMode="auto">
          <a:xfrm>
            <a:off x="7231796" y="4343400"/>
            <a:ext cx="762000" cy="533400"/>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CPU</a:t>
            </a:r>
            <a:endParaRPr kumimoji="0" lang="el-GR" sz="1400" b="0" i="0" u="none" strike="noStrike" cap="none" normalizeH="0" baseline="0" dirty="0" smtClean="0">
              <a:ln>
                <a:noFill/>
              </a:ln>
              <a:solidFill>
                <a:schemeClr val="tx1"/>
              </a:solidFill>
              <a:effectLst/>
              <a:latin typeface="Arial" charset="0"/>
              <a:cs typeface="Arial" charset="0"/>
            </a:endParaRPr>
          </a:p>
        </p:txBody>
      </p:sp>
      <p:sp>
        <p:nvSpPr>
          <p:cNvPr id="20" name="19 - Βέλος επάνω-κάτω"/>
          <p:cNvSpPr/>
          <p:nvPr/>
        </p:nvSpPr>
        <p:spPr bwMode="auto">
          <a:xfrm>
            <a:off x="7460396" y="2369086"/>
            <a:ext cx="304800" cy="609600"/>
          </a:xfrm>
          <a:prstGeom prst="upDownArrow">
            <a:avLst/>
          </a:prstGeom>
          <a:solidFill>
            <a:srgbClr val="1590DB">
              <a:alpha val="2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22" name="21 - TextBox"/>
          <p:cNvSpPr txBox="1"/>
          <p:nvPr/>
        </p:nvSpPr>
        <p:spPr>
          <a:xfrm>
            <a:off x="6794809" y="1368623"/>
            <a:ext cx="1510991" cy="307777"/>
          </a:xfrm>
          <a:prstGeom prst="rect">
            <a:avLst/>
          </a:prstGeom>
          <a:noFill/>
        </p:spPr>
        <p:txBody>
          <a:bodyPr wrap="none" rtlCol="0">
            <a:spAutoFit/>
          </a:bodyPr>
          <a:lstStyle/>
          <a:p>
            <a:r>
              <a:rPr lang="el-GR" sz="1400" dirty="0" smtClean="0"/>
              <a:t>εξωτερική μνήμη</a:t>
            </a:r>
            <a:endParaRPr lang="el-GR" sz="1400" dirty="0"/>
          </a:p>
        </p:txBody>
      </p:sp>
      <p:sp>
        <p:nvSpPr>
          <p:cNvPr id="19" name="18 - TextBox"/>
          <p:cNvSpPr txBox="1"/>
          <p:nvPr/>
        </p:nvSpPr>
        <p:spPr>
          <a:xfrm>
            <a:off x="381000" y="4267200"/>
            <a:ext cx="5256504" cy="369332"/>
          </a:xfrm>
          <a:prstGeom prst="rect">
            <a:avLst/>
          </a:prstGeom>
          <a:noFill/>
        </p:spPr>
        <p:txBody>
          <a:bodyPr wrap="none" rtlCol="0">
            <a:spAutoFit/>
          </a:bodyPr>
          <a:lstStyle/>
          <a:p>
            <a:r>
              <a:rPr lang="el-GR" b="1" dirty="0" smtClean="0"/>
              <a:t>Διερεύνηση </a:t>
            </a:r>
            <a:r>
              <a:rPr lang="en-US" b="1" dirty="0" smtClean="0"/>
              <a:t>:  </a:t>
            </a:r>
            <a:r>
              <a:rPr lang="el-GR" dirty="0" smtClean="0"/>
              <a:t>Η πρώτη πρόσβαση σε μία σελίδα</a:t>
            </a:r>
            <a:endParaRPr lang="el-GR" b="1" dirty="0"/>
          </a:p>
        </p:txBody>
      </p:sp>
      <p:sp>
        <p:nvSpPr>
          <p:cNvPr id="21" name="20 - TextBox"/>
          <p:cNvSpPr txBox="1"/>
          <p:nvPr/>
        </p:nvSpPr>
        <p:spPr>
          <a:xfrm>
            <a:off x="381000" y="5009038"/>
            <a:ext cx="8382000" cy="705962"/>
          </a:xfrm>
          <a:prstGeom prst="rect">
            <a:avLst/>
          </a:prstGeom>
          <a:noFill/>
        </p:spPr>
        <p:txBody>
          <a:bodyPr wrap="square" rtlCol="0">
            <a:spAutoFit/>
          </a:bodyPr>
          <a:lstStyle/>
          <a:p>
            <a:pPr>
              <a:lnSpc>
                <a:spcPts val="2500"/>
              </a:lnSpc>
            </a:pPr>
            <a:r>
              <a:rPr lang="el-GR" b="1" dirty="0" smtClean="0"/>
              <a:t>Εξωτερική Αναζήτηση</a:t>
            </a:r>
            <a:r>
              <a:rPr lang="en-US" b="1" dirty="0" smtClean="0"/>
              <a:t> :</a:t>
            </a:r>
            <a:r>
              <a:rPr lang="en-US" dirty="0" smtClean="0"/>
              <a:t>  </a:t>
            </a:r>
            <a:r>
              <a:rPr lang="el-GR" dirty="0" smtClean="0"/>
              <a:t>Μας ενδιαφέρουν δομές αναζήτησης που απαιτούν </a:t>
            </a:r>
          </a:p>
          <a:p>
            <a:pPr>
              <a:lnSpc>
                <a:spcPts val="2500"/>
              </a:lnSpc>
            </a:pPr>
            <a:r>
              <a:rPr lang="el-GR" dirty="0" smtClean="0"/>
              <a:t>                                          λίγες διερευνήσεις</a:t>
            </a:r>
            <a:endParaRPr lang="el-GR" dirty="0"/>
          </a:p>
        </p:txBody>
      </p:sp>
      <p:sp>
        <p:nvSpPr>
          <p:cNvPr id="23" name="22 - Ορθογώνιο"/>
          <p:cNvSpPr/>
          <p:nvPr/>
        </p:nvSpPr>
        <p:spPr bwMode="auto">
          <a:xfrm>
            <a:off x="7162800" y="3048000"/>
            <a:ext cx="304800" cy="533400"/>
          </a:xfrm>
          <a:prstGeom prst="rect">
            <a:avLst/>
          </a:prstGeom>
          <a:solidFill>
            <a:srgbClr val="FFFF99">
              <a:alpha val="4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24" name="23 - Ορθογώνιο"/>
          <p:cNvSpPr/>
          <p:nvPr/>
        </p:nvSpPr>
        <p:spPr bwMode="auto">
          <a:xfrm>
            <a:off x="7467600" y="3048000"/>
            <a:ext cx="304800" cy="533400"/>
          </a:xfrm>
          <a:prstGeom prst="rect">
            <a:avLst/>
          </a:prstGeom>
          <a:solidFill>
            <a:srgbClr val="FFFF99">
              <a:alpha val="4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25" name="24 - Ορθογώνιο"/>
          <p:cNvSpPr/>
          <p:nvPr/>
        </p:nvSpPr>
        <p:spPr bwMode="auto">
          <a:xfrm>
            <a:off x="7772400" y="3048000"/>
            <a:ext cx="304800" cy="533400"/>
          </a:xfrm>
          <a:prstGeom prst="rect">
            <a:avLst/>
          </a:prstGeom>
          <a:solidFill>
            <a:srgbClr val="FFFF99">
              <a:alpha val="4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28" name="27 - TextBox"/>
          <p:cNvSpPr txBox="1"/>
          <p:nvPr/>
        </p:nvSpPr>
        <p:spPr>
          <a:xfrm>
            <a:off x="8077200" y="3048000"/>
            <a:ext cx="1066800" cy="523220"/>
          </a:xfrm>
          <a:prstGeom prst="rect">
            <a:avLst/>
          </a:prstGeom>
          <a:noFill/>
        </p:spPr>
        <p:txBody>
          <a:bodyPr wrap="square" rtlCol="0">
            <a:spAutoFit/>
          </a:bodyPr>
          <a:lstStyle/>
          <a:p>
            <a:r>
              <a:rPr lang="el-GR" sz="1400" dirty="0" smtClean="0"/>
              <a:t>εσωτερική μνήμη</a:t>
            </a:r>
            <a:endParaRPr lang="el-GR" sz="1400" dirty="0"/>
          </a:p>
        </p:txBody>
      </p:sp>
      <p:sp>
        <p:nvSpPr>
          <p:cNvPr id="29" name="28 - Βέλος επάνω-κάτω"/>
          <p:cNvSpPr/>
          <p:nvPr/>
        </p:nvSpPr>
        <p:spPr bwMode="auto">
          <a:xfrm>
            <a:off x="7467600" y="3657600"/>
            <a:ext cx="304800" cy="609600"/>
          </a:xfrm>
          <a:prstGeom prst="upDownArrow">
            <a:avLst/>
          </a:prstGeom>
          <a:solidFill>
            <a:srgbClr val="1590DB">
              <a:alpha val="2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26" name="25 - TextBox"/>
          <p:cNvSpPr txBox="1"/>
          <p:nvPr/>
        </p:nvSpPr>
        <p:spPr>
          <a:xfrm>
            <a:off x="381001" y="5803865"/>
            <a:ext cx="8534400" cy="1054135"/>
          </a:xfrm>
          <a:prstGeom prst="rect">
            <a:avLst/>
          </a:prstGeom>
          <a:noFill/>
        </p:spPr>
        <p:txBody>
          <a:bodyPr wrap="square" rtlCol="0">
            <a:spAutoFit/>
          </a:bodyPr>
          <a:lstStyle/>
          <a:p>
            <a:pPr algn="just">
              <a:lnSpc>
                <a:spcPts val="2500"/>
              </a:lnSpc>
            </a:pPr>
            <a:r>
              <a:rPr lang="el-GR" dirty="0" smtClean="0"/>
              <a:t>Μια τυχαία προσπέλαση στην εξωτερική μνήμη είναι πολύ ακριβή σε σχέση με μια τυχαία προσπέλαση στην εσωτερική μνήμη (π.χ. 100000 φορές πιο αργή σε τυπικά συστήματα).</a:t>
            </a:r>
            <a:endParaRPr lang="el-GR" dirty="0"/>
          </a:p>
        </p:txBody>
      </p:sp>
      <p:sp>
        <p:nvSpPr>
          <p:cNvPr id="27" name="26 - Ορθογώνιο"/>
          <p:cNvSpPr/>
          <p:nvPr/>
        </p:nvSpPr>
        <p:spPr>
          <a:xfrm>
            <a:off x="368392" y="990600"/>
            <a:ext cx="3365408" cy="451406"/>
          </a:xfrm>
          <a:prstGeom prst="rect">
            <a:avLst/>
          </a:prstGeom>
        </p:spPr>
        <p:txBody>
          <a:bodyPr wrap="none">
            <a:spAutoFit/>
          </a:bodyPr>
          <a:lstStyle/>
          <a:p>
            <a:pPr>
              <a:lnSpc>
                <a:spcPts val="2800"/>
              </a:lnSpc>
            </a:pPr>
            <a:r>
              <a:rPr lang="el-GR" b="1" dirty="0" smtClean="0"/>
              <a:t>Μοντέλο Εξωτερικής Μνήμης</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730" name="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73731"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endParaRPr lang="en-US" sz="3000" dirty="0" smtClean="0">
              <a:latin typeface="Times New Roman" pitchFamily="18" charset="0"/>
              <a:cs typeface="Times New Roman" pitchFamily="18" charset="0"/>
            </a:endParaRPr>
          </a:p>
        </p:txBody>
      </p:sp>
      <p:sp>
        <p:nvSpPr>
          <p:cNvPr id="73732" name="Text Box 3"/>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p:nvSpPr>
          <p:cNvPr id="15" name="14 - Ορθογώνιο"/>
          <p:cNvSpPr/>
          <p:nvPr/>
        </p:nvSpPr>
        <p:spPr>
          <a:xfrm>
            <a:off x="304800" y="1752600"/>
            <a:ext cx="8382000" cy="2950167"/>
          </a:xfrm>
          <a:prstGeom prst="rect">
            <a:avLst/>
          </a:prstGeom>
        </p:spPr>
        <p:txBody>
          <a:bodyPr wrap="square">
            <a:spAutoFit/>
          </a:bodyPr>
          <a:lstStyle/>
          <a:p>
            <a:pPr algn="just">
              <a:lnSpc>
                <a:spcPts val="2500"/>
              </a:lnSpc>
            </a:pPr>
            <a:r>
              <a:rPr lang="el-GR" b="1" dirty="0" smtClean="0"/>
              <a:t>Αποδοτικότητα</a:t>
            </a:r>
          </a:p>
          <a:p>
            <a:pPr algn="just">
              <a:lnSpc>
                <a:spcPts val="2500"/>
              </a:lnSpc>
            </a:pPr>
            <a:endParaRPr lang="el-GR" dirty="0" smtClean="0"/>
          </a:p>
          <a:p>
            <a:pPr algn="just">
              <a:lnSpc>
                <a:spcPts val="2500"/>
              </a:lnSpc>
            </a:pPr>
            <a:r>
              <a:rPr lang="el-GR" b="1" dirty="0" smtClean="0"/>
              <a:t>(+)</a:t>
            </a:r>
            <a:r>
              <a:rPr lang="el-GR" dirty="0" smtClean="0"/>
              <a:t> </a:t>
            </a:r>
            <a:r>
              <a:rPr lang="el-GR" b="1" dirty="0" smtClean="0"/>
              <a:t>Είναι</a:t>
            </a:r>
            <a:r>
              <a:rPr lang="el-GR" dirty="0" smtClean="0"/>
              <a:t> </a:t>
            </a:r>
            <a:r>
              <a:rPr lang="el-GR" b="1" dirty="0" smtClean="0"/>
              <a:t>αποδοτικός σε χρόνο προσπέλασης</a:t>
            </a:r>
            <a:r>
              <a:rPr lang="en-US" b="1" dirty="0" smtClean="0"/>
              <a:t> : </a:t>
            </a:r>
            <a:r>
              <a:rPr lang="el-GR" dirty="0" smtClean="0"/>
              <a:t>Απαιτείται μόνο μια πρόσβαση στην κύρια</a:t>
            </a:r>
            <a:r>
              <a:rPr lang="el-GR" b="1" dirty="0" smtClean="0"/>
              <a:t> </a:t>
            </a:r>
            <a:r>
              <a:rPr lang="el-GR" dirty="0" smtClean="0"/>
              <a:t>μνήμη και μια στην εξωτερική για ν</a:t>
            </a:r>
            <a:r>
              <a:rPr lang="el-GR" b="1" dirty="0" smtClean="0"/>
              <a:t>α </a:t>
            </a:r>
            <a:r>
              <a:rPr lang="el-GR" dirty="0" smtClean="0"/>
              <a:t>επιτευχθεί η προσπέλαση του ζητούμενου κλειδιού (και δεδομένου).</a:t>
            </a:r>
          </a:p>
          <a:p>
            <a:pPr algn="just">
              <a:lnSpc>
                <a:spcPts val="2500"/>
              </a:lnSpc>
            </a:pPr>
            <a:r>
              <a:rPr lang="el-GR" dirty="0" smtClean="0"/>
              <a:t> </a:t>
            </a:r>
          </a:p>
          <a:p>
            <a:pPr algn="just">
              <a:lnSpc>
                <a:spcPts val="2500"/>
              </a:lnSpc>
            </a:pPr>
            <a:r>
              <a:rPr lang="el-GR" b="1" dirty="0" smtClean="0"/>
              <a:t>(-)  Δεν είναι αρκετά αποδοτική σε μνήμη </a:t>
            </a:r>
            <a:r>
              <a:rPr lang="en-US" b="1" dirty="0" smtClean="0"/>
              <a:t>: </a:t>
            </a:r>
            <a:r>
              <a:rPr lang="el-GR" b="1" dirty="0" smtClean="0"/>
              <a:t> </a:t>
            </a:r>
            <a:r>
              <a:rPr lang="el-GR" dirty="0" smtClean="0"/>
              <a:t>Πολλές από τις σελίδες μπορεί να είναι σχεδόν άδειες και ο κατάλογος συνήθως περιέχει παραπάνω από έναν δείκτες που δείχνουν στην ίδια σελίδα.</a:t>
            </a:r>
            <a:endParaRPr lang="el-GR" dirty="0"/>
          </a:p>
        </p:txBody>
      </p:sp>
      <p:sp>
        <p:nvSpPr>
          <p:cNvPr id="16" name="15 - TextBox"/>
          <p:cNvSpPr txBox="1"/>
          <p:nvPr/>
        </p:nvSpPr>
        <p:spPr>
          <a:xfrm>
            <a:off x="375185" y="1143000"/>
            <a:ext cx="3573735" cy="369332"/>
          </a:xfrm>
          <a:prstGeom prst="rect">
            <a:avLst/>
          </a:prstGeom>
          <a:noFill/>
        </p:spPr>
        <p:txBody>
          <a:bodyPr wrap="none" rtlCol="0">
            <a:spAutoFit/>
          </a:bodyPr>
          <a:lstStyle/>
          <a:p>
            <a:r>
              <a:rPr lang="el-GR" b="1" dirty="0" smtClean="0"/>
              <a:t>Επεκτάσιμος κατακερματισμός</a:t>
            </a:r>
            <a:endParaRPr lang="el-GR"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730" name="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73731"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endParaRPr lang="en-US" sz="3000" dirty="0" smtClean="0">
              <a:latin typeface="Times New Roman" pitchFamily="18" charset="0"/>
              <a:cs typeface="Times New Roman" pitchFamily="18" charset="0"/>
            </a:endParaRPr>
          </a:p>
        </p:txBody>
      </p:sp>
      <p:sp>
        <p:nvSpPr>
          <p:cNvPr id="73732" name="Text Box 3"/>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p:nvSpPr>
          <p:cNvPr id="23" name="22 - TextBox"/>
          <p:cNvSpPr txBox="1"/>
          <p:nvPr/>
        </p:nvSpPr>
        <p:spPr>
          <a:xfrm>
            <a:off x="5791200" y="838200"/>
            <a:ext cx="533400" cy="5863144"/>
          </a:xfrm>
          <a:prstGeom prst="rect">
            <a:avLst/>
          </a:prstGeom>
          <a:noFill/>
        </p:spPr>
        <p:txBody>
          <a:bodyPr wrap="square" rtlCol="0">
            <a:spAutoFit/>
          </a:bodyPr>
          <a:lstStyle/>
          <a:p>
            <a:r>
              <a:rPr lang="el-GR" sz="1500" dirty="0" smtClean="0">
                <a:latin typeface="Courier New" pitchFamily="49" charset="0"/>
                <a:cs typeface="Courier New" pitchFamily="49" charset="0"/>
              </a:rPr>
              <a:t>706</a:t>
            </a:r>
          </a:p>
          <a:p>
            <a:r>
              <a:rPr lang="el-GR" sz="1500" dirty="0" smtClean="0">
                <a:latin typeface="Courier New" pitchFamily="49" charset="0"/>
                <a:cs typeface="Courier New" pitchFamily="49" charset="0"/>
              </a:rPr>
              <a:t>176</a:t>
            </a:r>
            <a:endParaRPr lang="en-US" sz="1500" dirty="0" smtClean="0">
              <a:latin typeface="Courier New" pitchFamily="49" charset="0"/>
              <a:cs typeface="Courier New" pitchFamily="49" charset="0"/>
            </a:endParaRPr>
          </a:p>
          <a:p>
            <a:r>
              <a:rPr lang="en-US" sz="1500" dirty="0" smtClean="0">
                <a:latin typeface="Courier New" pitchFamily="49" charset="0"/>
                <a:cs typeface="Courier New" pitchFamily="49" charset="0"/>
              </a:rPr>
              <a:t>601</a:t>
            </a:r>
          </a:p>
          <a:p>
            <a:r>
              <a:rPr lang="en-US" sz="1500" dirty="0" smtClean="0">
                <a:latin typeface="Courier New" pitchFamily="49" charset="0"/>
                <a:cs typeface="Courier New" pitchFamily="49" charset="0"/>
              </a:rPr>
              <a:t>153</a:t>
            </a:r>
          </a:p>
          <a:p>
            <a:r>
              <a:rPr lang="en-US" sz="1500" dirty="0" smtClean="0">
                <a:latin typeface="Courier New" pitchFamily="49" charset="0"/>
                <a:cs typeface="Courier New" pitchFamily="49" charset="0"/>
              </a:rPr>
              <a:t>513</a:t>
            </a:r>
          </a:p>
          <a:p>
            <a:r>
              <a:rPr lang="en-US" sz="1500" dirty="0" smtClean="0">
                <a:latin typeface="Courier New" pitchFamily="49" charset="0"/>
                <a:cs typeface="Courier New" pitchFamily="49" charset="0"/>
              </a:rPr>
              <a:t>773</a:t>
            </a:r>
          </a:p>
          <a:p>
            <a:r>
              <a:rPr lang="en-US" sz="1500" dirty="0" smtClean="0">
                <a:latin typeface="Courier New" pitchFamily="49" charset="0"/>
                <a:cs typeface="Courier New" pitchFamily="49" charset="0"/>
              </a:rPr>
              <a:t>742</a:t>
            </a:r>
          </a:p>
          <a:p>
            <a:r>
              <a:rPr lang="en-US" sz="1500" dirty="0" smtClean="0">
                <a:latin typeface="Courier New" pitchFamily="49" charset="0"/>
                <a:cs typeface="Courier New" pitchFamily="49" charset="0"/>
              </a:rPr>
              <a:t>373</a:t>
            </a:r>
          </a:p>
          <a:p>
            <a:r>
              <a:rPr lang="en-US" sz="1500" dirty="0" smtClean="0">
                <a:latin typeface="Courier New" pitchFamily="49" charset="0"/>
                <a:cs typeface="Courier New" pitchFamily="49" charset="0"/>
              </a:rPr>
              <a:t>524</a:t>
            </a:r>
          </a:p>
          <a:p>
            <a:r>
              <a:rPr lang="en-US" sz="1500" dirty="0" smtClean="0">
                <a:latin typeface="Courier New" pitchFamily="49" charset="0"/>
                <a:cs typeface="Courier New" pitchFamily="49" charset="0"/>
              </a:rPr>
              <a:t>766</a:t>
            </a:r>
          </a:p>
          <a:p>
            <a:r>
              <a:rPr lang="en-US" sz="1500" dirty="0" smtClean="0">
                <a:latin typeface="Courier New" pitchFamily="49" charset="0"/>
                <a:cs typeface="Courier New" pitchFamily="49" charset="0"/>
              </a:rPr>
              <a:t>275</a:t>
            </a:r>
          </a:p>
          <a:p>
            <a:r>
              <a:rPr lang="en-US" sz="1500" dirty="0" smtClean="0">
                <a:latin typeface="Courier New" pitchFamily="49" charset="0"/>
                <a:cs typeface="Courier New" pitchFamily="49" charset="0"/>
              </a:rPr>
              <a:t>737</a:t>
            </a:r>
          </a:p>
          <a:p>
            <a:r>
              <a:rPr lang="en-US" sz="1500" dirty="0" smtClean="0">
                <a:latin typeface="Courier New" pitchFamily="49" charset="0"/>
                <a:cs typeface="Courier New" pitchFamily="49" charset="0"/>
              </a:rPr>
              <a:t>574</a:t>
            </a:r>
          </a:p>
          <a:p>
            <a:r>
              <a:rPr lang="en-US" sz="1500" dirty="0" smtClean="0">
                <a:latin typeface="Courier New" pitchFamily="49" charset="0"/>
                <a:cs typeface="Courier New" pitchFamily="49" charset="0"/>
              </a:rPr>
              <a:t>434</a:t>
            </a:r>
          </a:p>
          <a:p>
            <a:r>
              <a:rPr lang="en-US" sz="1500" dirty="0" smtClean="0">
                <a:latin typeface="Courier New" pitchFamily="49" charset="0"/>
                <a:cs typeface="Courier New" pitchFamily="49" charset="0"/>
              </a:rPr>
              <a:t>641</a:t>
            </a:r>
          </a:p>
          <a:p>
            <a:r>
              <a:rPr lang="en-US" sz="1500" dirty="0" smtClean="0">
                <a:latin typeface="Courier New" pitchFamily="49" charset="0"/>
                <a:cs typeface="Courier New" pitchFamily="49" charset="0"/>
              </a:rPr>
              <a:t>207</a:t>
            </a:r>
          </a:p>
          <a:p>
            <a:r>
              <a:rPr lang="en-US" sz="1500" dirty="0" smtClean="0">
                <a:latin typeface="Courier New" pitchFamily="49" charset="0"/>
                <a:cs typeface="Courier New" pitchFamily="49" charset="0"/>
              </a:rPr>
              <a:t>001</a:t>
            </a:r>
          </a:p>
          <a:p>
            <a:r>
              <a:rPr lang="en-US" sz="1500" dirty="0" smtClean="0">
                <a:latin typeface="Courier New" pitchFamily="49" charset="0"/>
                <a:cs typeface="Courier New" pitchFamily="49" charset="0"/>
              </a:rPr>
              <a:t>277</a:t>
            </a:r>
          </a:p>
          <a:p>
            <a:r>
              <a:rPr lang="en-US" sz="1500" dirty="0" smtClean="0">
                <a:latin typeface="Courier New" pitchFamily="49" charset="0"/>
                <a:cs typeface="Courier New" pitchFamily="49" charset="0"/>
              </a:rPr>
              <a:t>061</a:t>
            </a:r>
          </a:p>
          <a:p>
            <a:r>
              <a:rPr lang="en-US" sz="1500" dirty="0" smtClean="0">
                <a:latin typeface="Courier New" pitchFamily="49" charset="0"/>
                <a:cs typeface="Courier New" pitchFamily="49" charset="0"/>
              </a:rPr>
              <a:t>736</a:t>
            </a:r>
          </a:p>
          <a:p>
            <a:r>
              <a:rPr lang="en-US" sz="1500" dirty="0" smtClean="0">
                <a:latin typeface="Courier New" pitchFamily="49" charset="0"/>
                <a:cs typeface="Courier New" pitchFamily="49" charset="0"/>
              </a:rPr>
              <a:t>526</a:t>
            </a:r>
          </a:p>
          <a:p>
            <a:r>
              <a:rPr lang="en-US" sz="1500" dirty="0" smtClean="0">
                <a:latin typeface="Courier New" pitchFamily="49" charset="0"/>
                <a:cs typeface="Courier New" pitchFamily="49" charset="0"/>
              </a:rPr>
              <a:t>562</a:t>
            </a:r>
          </a:p>
          <a:p>
            <a:r>
              <a:rPr lang="en-US" sz="1500" dirty="0" smtClean="0">
                <a:latin typeface="Courier New" pitchFamily="49" charset="0"/>
                <a:cs typeface="Courier New" pitchFamily="49" charset="0"/>
              </a:rPr>
              <a:t>017</a:t>
            </a:r>
          </a:p>
          <a:p>
            <a:r>
              <a:rPr lang="en-US" sz="1500" dirty="0" smtClean="0">
                <a:latin typeface="Courier New" pitchFamily="49" charset="0"/>
                <a:cs typeface="Courier New" pitchFamily="49" charset="0"/>
              </a:rPr>
              <a:t>107</a:t>
            </a:r>
          </a:p>
          <a:p>
            <a:r>
              <a:rPr lang="en-US" sz="1500" dirty="0" smtClean="0">
                <a:latin typeface="Courier New" pitchFamily="49" charset="0"/>
                <a:cs typeface="Courier New" pitchFamily="49" charset="0"/>
              </a:rPr>
              <a:t>147</a:t>
            </a:r>
            <a:endParaRPr lang="el-GR" sz="1500" dirty="0" smtClean="0">
              <a:latin typeface="Courier New" pitchFamily="49" charset="0"/>
              <a:cs typeface="Courier New" pitchFamily="49" charset="0"/>
            </a:endParaRPr>
          </a:p>
        </p:txBody>
      </p:sp>
      <p:sp>
        <p:nvSpPr>
          <p:cNvPr id="28" name="27 - Ορθογώνιο"/>
          <p:cNvSpPr>
            <a:spLocks noChangeAspect="1"/>
          </p:cNvSpPr>
          <p:nvPr/>
        </p:nvSpPr>
        <p:spPr bwMode="auto">
          <a:xfrm>
            <a:off x="6781800" y="2432305"/>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Courier New" pitchFamily="49" charset="0"/>
                <a:cs typeface="Courier New" pitchFamily="49" charset="0"/>
              </a:rPr>
              <a:t>001</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9" name="28 - Ορθογώνιο"/>
          <p:cNvSpPr>
            <a:spLocks noChangeAspect="1"/>
          </p:cNvSpPr>
          <p:nvPr/>
        </p:nvSpPr>
        <p:spPr bwMode="auto">
          <a:xfrm>
            <a:off x="7192519" y="2432305"/>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0" name="29 - Ορθογώνιο"/>
          <p:cNvSpPr>
            <a:spLocks noChangeAspect="1"/>
          </p:cNvSpPr>
          <p:nvPr/>
        </p:nvSpPr>
        <p:spPr bwMode="auto">
          <a:xfrm>
            <a:off x="6781800" y="2660904"/>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Courier New" pitchFamily="49" charset="0"/>
                <a:cs typeface="Courier New" pitchFamily="49" charset="0"/>
              </a:rPr>
              <a:t>153</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1" name="30 - Ορθογώνιο"/>
          <p:cNvSpPr>
            <a:spLocks noChangeAspect="1"/>
          </p:cNvSpPr>
          <p:nvPr/>
        </p:nvSpPr>
        <p:spPr bwMode="auto">
          <a:xfrm>
            <a:off x="7192519" y="2660904"/>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2" name="31 - Ορθογώνιο"/>
          <p:cNvSpPr>
            <a:spLocks noChangeAspect="1"/>
          </p:cNvSpPr>
          <p:nvPr/>
        </p:nvSpPr>
        <p:spPr bwMode="auto">
          <a:xfrm>
            <a:off x="6781800" y="2889504"/>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latin typeface="Courier New" pitchFamily="49" charset="0"/>
                <a:cs typeface="Courier New" pitchFamily="49" charset="0"/>
              </a:rPr>
              <a:t>373</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3" name="32 - Ορθογώνιο"/>
          <p:cNvSpPr>
            <a:spLocks noChangeAspect="1"/>
          </p:cNvSpPr>
          <p:nvPr/>
        </p:nvSpPr>
        <p:spPr bwMode="auto">
          <a:xfrm>
            <a:off x="7192519" y="2889504"/>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4" name="33 - Ορθογώνιο"/>
          <p:cNvSpPr>
            <a:spLocks noChangeAspect="1"/>
          </p:cNvSpPr>
          <p:nvPr/>
        </p:nvSpPr>
        <p:spPr bwMode="auto">
          <a:xfrm>
            <a:off x="6781800" y="3118104"/>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latin typeface="Courier New" pitchFamily="49" charset="0"/>
                <a:cs typeface="Courier New" pitchFamily="49" charset="0"/>
              </a:rPr>
              <a:t>562</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5" name="34 - Ορθογώνιο"/>
          <p:cNvSpPr>
            <a:spLocks noChangeAspect="1"/>
          </p:cNvSpPr>
          <p:nvPr/>
        </p:nvSpPr>
        <p:spPr bwMode="auto">
          <a:xfrm>
            <a:off x="7192519" y="3118104"/>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6" name="35 - Ορθογώνιο"/>
          <p:cNvSpPr>
            <a:spLocks noChangeAspect="1"/>
          </p:cNvSpPr>
          <p:nvPr/>
        </p:nvSpPr>
        <p:spPr bwMode="auto">
          <a:xfrm>
            <a:off x="6781800" y="3346704"/>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latin typeface="Courier New" pitchFamily="49" charset="0"/>
                <a:cs typeface="Courier New" pitchFamily="49" charset="0"/>
              </a:rPr>
              <a:t>737</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7" name="36 - Ορθογώνιο"/>
          <p:cNvSpPr>
            <a:spLocks noChangeAspect="1"/>
          </p:cNvSpPr>
          <p:nvPr/>
        </p:nvSpPr>
        <p:spPr bwMode="auto">
          <a:xfrm>
            <a:off x="7192519" y="3346704"/>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8" name="77 - Ορθογώνιο"/>
          <p:cNvSpPr>
            <a:spLocks noChangeAspect="1"/>
          </p:cNvSpPr>
          <p:nvPr/>
        </p:nvSpPr>
        <p:spPr bwMode="auto">
          <a:xfrm>
            <a:off x="8282177" y="304800"/>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Courier New" pitchFamily="49" charset="0"/>
                <a:cs typeface="Courier New" pitchFamily="49" charset="0"/>
              </a:rPr>
              <a:t>001</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9" name="78 - Ορθογώνιο"/>
          <p:cNvSpPr>
            <a:spLocks noChangeAspect="1"/>
          </p:cNvSpPr>
          <p:nvPr/>
        </p:nvSpPr>
        <p:spPr bwMode="auto">
          <a:xfrm>
            <a:off x="8692896" y="304800"/>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0" name="79 - Ορθογώνιο"/>
          <p:cNvSpPr>
            <a:spLocks noChangeAspect="1"/>
          </p:cNvSpPr>
          <p:nvPr/>
        </p:nvSpPr>
        <p:spPr bwMode="auto">
          <a:xfrm>
            <a:off x="8282177" y="533399"/>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latin typeface="Courier New" pitchFamily="49" charset="0"/>
                <a:cs typeface="Courier New" pitchFamily="49" charset="0"/>
              </a:rPr>
              <a:t>017</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1" name="80 - Ορθογώνιο"/>
          <p:cNvSpPr>
            <a:spLocks noChangeAspect="1"/>
          </p:cNvSpPr>
          <p:nvPr/>
        </p:nvSpPr>
        <p:spPr bwMode="auto">
          <a:xfrm>
            <a:off x="8692896" y="533399"/>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2" name="81 - Ορθογώνιο"/>
          <p:cNvSpPr>
            <a:spLocks noChangeAspect="1"/>
          </p:cNvSpPr>
          <p:nvPr/>
        </p:nvSpPr>
        <p:spPr bwMode="auto">
          <a:xfrm>
            <a:off x="8282177" y="761999"/>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latin typeface="Courier New" pitchFamily="49" charset="0"/>
                <a:cs typeface="Courier New" pitchFamily="49" charset="0"/>
              </a:rPr>
              <a:t>061</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3" name="82 - Ορθογώνιο"/>
          <p:cNvSpPr>
            <a:spLocks noChangeAspect="1"/>
          </p:cNvSpPr>
          <p:nvPr/>
        </p:nvSpPr>
        <p:spPr bwMode="auto">
          <a:xfrm>
            <a:off x="8692896" y="761999"/>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4" name="83 - Ορθογώνιο"/>
          <p:cNvSpPr>
            <a:spLocks noChangeAspect="1"/>
          </p:cNvSpPr>
          <p:nvPr/>
        </p:nvSpPr>
        <p:spPr bwMode="auto">
          <a:xfrm>
            <a:off x="8282177" y="990599"/>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latin typeface="Courier New" pitchFamily="49" charset="0"/>
                <a:cs typeface="Courier New" pitchFamily="49" charset="0"/>
              </a:rPr>
              <a:t>107</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5" name="84 - Ορθογώνιο"/>
          <p:cNvSpPr>
            <a:spLocks noChangeAspect="1"/>
          </p:cNvSpPr>
          <p:nvPr/>
        </p:nvSpPr>
        <p:spPr bwMode="auto">
          <a:xfrm>
            <a:off x="8692896" y="990599"/>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6" name="85 - Ορθογώνιο"/>
          <p:cNvSpPr>
            <a:spLocks noChangeAspect="1"/>
          </p:cNvSpPr>
          <p:nvPr/>
        </p:nvSpPr>
        <p:spPr bwMode="auto">
          <a:xfrm>
            <a:off x="8282177" y="1219199"/>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latin typeface="Courier New" pitchFamily="49" charset="0"/>
                <a:cs typeface="Courier New" pitchFamily="49" charset="0"/>
              </a:rPr>
              <a:t>147</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7" name="86 - Ορθογώνιο"/>
          <p:cNvSpPr>
            <a:spLocks noChangeAspect="1"/>
          </p:cNvSpPr>
          <p:nvPr/>
        </p:nvSpPr>
        <p:spPr bwMode="auto">
          <a:xfrm>
            <a:off x="8692896" y="1219199"/>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8" name="87 - Ορθογώνιο"/>
          <p:cNvSpPr>
            <a:spLocks noChangeAspect="1"/>
          </p:cNvSpPr>
          <p:nvPr/>
        </p:nvSpPr>
        <p:spPr bwMode="auto">
          <a:xfrm>
            <a:off x="8282177" y="1600200"/>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Courier New" pitchFamily="49" charset="0"/>
                <a:cs typeface="Courier New" pitchFamily="49" charset="0"/>
              </a:rPr>
              <a:t>153</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9" name="88 - Ορθογώνιο"/>
          <p:cNvSpPr>
            <a:spLocks noChangeAspect="1"/>
          </p:cNvSpPr>
          <p:nvPr/>
        </p:nvSpPr>
        <p:spPr bwMode="auto">
          <a:xfrm>
            <a:off x="8692896" y="1600200"/>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0" name="89 - Ορθογώνιο"/>
          <p:cNvSpPr>
            <a:spLocks noChangeAspect="1"/>
          </p:cNvSpPr>
          <p:nvPr/>
        </p:nvSpPr>
        <p:spPr bwMode="auto">
          <a:xfrm>
            <a:off x="8282177" y="1828799"/>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latin typeface="Courier New" pitchFamily="49" charset="0"/>
                <a:cs typeface="Courier New" pitchFamily="49" charset="0"/>
              </a:rPr>
              <a:t>176</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1" name="90 - Ορθογώνιο"/>
          <p:cNvSpPr>
            <a:spLocks noChangeAspect="1"/>
          </p:cNvSpPr>
          <p:nvPr/>
        </p:nvSpPr>
        <p:spPr bwMode="auto">
          <a:xfrm>
            <a:off x="8692896" y="1828799"/>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2" name="91 - Ορθογώνιο"/>
          <p:cNvSpPr>
            <a:spLocks noChangeAspect="1"/>
          </p:cNvSpPr>
          <p:nvPr/>
        </p:nvSpPr>
        <p:spPr bwMode="auto">
          <a:xfrm>
            <a:off x="8282177" y="2057399"/>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latin typeface="Courier New" pitchFamily="49" charset="0"/>
                <a:cs typeface="Courier New" pitchFamily="49" charset="0"/>
              </a:rPr>
              <a:t>207</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3" name="92 - Ορθογώνιο"/>
          <p:cNvSpPr>
            <a:spLocks noChangeAspect="1"/>
          </p:cNvSpPr>
          <p:nvPr/>
        </p:nvSpPr>
        <p:spPr bwMode="auto">
          <a:xfrm>
            <a:off x="8692896" y="2057399"/>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4" name="93 - Ορθογώνιο"/>
          <p:cNvSpPr>
            <a:spLocks noChangeAspect="1"/>
          </p:cNvSpPr>
          <p:nvPr/>
        </p:nvSpPr>
        <p:spPr bwMode="auto">
          <a:xfrm>
            <a:off x="8282177" y="2285999"/>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latin typeface="Courier New" pitchFamily="49" charset="0"/>
                <a:cs typeface="Courier New" pitchFamily="49" charset="0"/>
              </a:rPr>
              <a:t>275</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5" name="94 - Ορθογώνιο"/>
          <p:cNvSpPr>
            <a:spLocks noChangeAspect="1"/>
          </p:cNvSpPr>
          <p:nvPr/>
        </p:nvSpPr>
        <p:spPr bwMode="auto">
          <a:xfrm>
            <a:off x="8692896" y="2285999"/>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6" name="95 - Ορθογώνιο"/>
          <p:cNvSpPr>
            <a:spLocks noChangeAspect="1"/>
          </p:cNvSpPr>
          <p:nvPr/>
        </p:nvSpPr>
        <p:spPr bwMode="auto">
          <a:xfrm>
            <a:off x="8282177" y="2514599"/>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latin typeface="Courier New" pitchFamily="49" charset="0"/>
                <a:cs typeface="Courier New" pitchFamily="49" charset="0"/>
              </a:rPr>
              <a:t>277</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7" name="96 - Ορθογώνιο"/>
          <p:cNvSpPr>
            <a:spLocks noChangeAspect="1"/>
          </p:cNvSpPr>
          <p:nvPr/>
        </p:nvSpPr>
        <p:spPr bwMode="auto">
          <a:xfrm>
            <a:off x="8692896" y="2514599"/>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8" name="97 - Ορθογώνιο"/>
          <p:cNvSpPr>
            <a:spLocks noChangeAspect="1"/>
          </p:cNvSpPr>
          <p:nvPr/>
        </p:nvSpPr>
        <p:spPr bwMode="auto">
          <a:xfrm>
            <a:off x="8282177" y="2889505"/>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latin typeface="Courier New" pitchFamily="49" charset="0"/>
                <a:cs typeface="Courier New" pitchFamily="49" charset="0"/>
              </a:rPr>
              <a:t>373</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99" name="98 - Ορθογώνιο"/>
          <p:cNvSpPr>
            <a:spLocks noChangeAspect="1"/>
          </p:cNvSpPr>
          <p:nvPr/>
        </p:nvSpPr>
        <p:spPr bwMode="auto">
          <a:xfrm>
            <a:off x="8692896" y="2889505"/>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0" name="99 - Ορθογώνιο"/>
          <p:cNvSpPr>
            <a:spLocks noChangeAspect="1"/>
          </p:cNvSpPr>
          <p:nvPr/>
        </p:nvSpPr>
        <p:spPr bwMode="auto">
          <a:xfrm>
            <a:off x="8282177" y="3118104"/>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latin typeface="Courier New" pitchFamily="49" charset="0"/>
                <a:cs typeface="Courier New" pitchFamily="49" charset="0"/>
              </a:rPr>
              <a:t>434</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1" name="100 - Ορθογώνιο"/>
          <p:cNvSpPr>
            <a:spLocks noChangeAspect="1"/>
          </p:cNvSpPr>
          <p:nvPr/>
        </p:nvSpPr>
        <p:spPr bwMode="auto">
          <a:xfrm>
            <a:off x="8692896" y="3118104"/>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2" name="101 - Ορθογώνιο"/>
          <p:cNvSpPr>
            <a:spLocks noChangeAspect="1"/>
          </p:cNvSpPr>
          <p:nvPr/>
        </p:nvSpPr>
        <p:spPr bwMode="auto">
          <a:xfrm>
            <a:off x="8282177" y="3346704"/>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latin typeface="Courier New" pitchFamily="49" charset="0"/>
                <a:cs typeface="Courier New" pitchFamily="49" charset="0"/>
              </a:rPr>
              <a:t>513</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3" name="102 - Ορθογώνιο"/>
          <p:cNvSpPr>
            <a:spLocks noChangeAspect="1"/>
          </p:cNvSpPr>
          <p:nvPr/>
        </p:nvSpPr>
        <p:spPr bwMode="auto">
          <a:xfrm>
            <a:off x="8692896" y="3346704"/>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4" name="103 - Ορθογώνιο"/>
          <p:cNvSpPr>
            <a:spLocks noChangeAspect="1"/>
          </p:cNvSpPr>
          <p:nvPr/>
        </p:nvSpPr>
        <p:spPr bwMode="auto">
          <a:xfrm>
            <a:off x="8282177" y="3575304"/>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latin typeface="Courier New" pitchFamily="49" charset="0"/>
                <a:cs typeface="Courier New" pitchFamily="49" charset="0"/>
              </a:rPr>
              <a:t>524</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5" name="104 - Ορθογώνιο"/>
          <p:cNvSpPr>
            <a:spLocks noChangeAspect="1"/>
          </p:cNvSpPr>
          <p:nvPr/>
        </p:nvSpPr>
        <p:spPr bwMode="auto">
          <a:xfrm>
            <a:off x="8692896" y="3575304"/>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6" name="105 - Ορθογώνιο"/>
          <p:cNvSpPr>
            <a:spLocks noChangeAspect="1"/>
          </p:cNvSpPr>
          <p:nvPr/>
        </p:nvSpPr>
        <p:spPr bwMode="auto">
          <a:xfrm>
            <a:off x="8282177" y="3803904"/>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latin typeface="Courier New" pitchFamily="49" charset="0"/>
                <a:cs typeface="Courier New" pitchFamily="49" charset="0"/>
              </a:rPr>
              <a:t>526</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7" name="106 - Ορθογώνιο"/>
          <p:cNvSpPr>
            <a:spLocks noChangeAspect="1"/>
          </p:cNvSpPr>
          <p:nvPr/>
        </p:nvSpPr>
        <p:spPr bwMode="auto">
          <a:xfrm>
            <a:off x="8692896" y="3803904"/>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8" name="107 - Ορθογώνιο"/>
          <p:cNvSpPr>
            <a:spLocks noChangeAspect="1"/>
          </p:cNvSpPr>
          <p:nvPr/>
        </p:nvSpPr>
        <p:spPr bwMode="auto">
          <a:xfrm>
            <a:off x="8282177" y="4191000"/>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Courier New" pitchFamily="49" charset="0"/>
                <a:cs typeface="Courier New" pitchFamily="49" charset="0"/>
              </a:rPr>
              <a:t>562</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9" name="108 - Ορθογώνιο"/>
          <p:cNvSpPr>
            <a:spLocks noChangeAspect="1"/>
          </p:cNvSpPr>
          <p:nvPr/>
        </p:nvSpPr>
        <p:spPr bwMode="auto">
          <a:xfrm>
            <a:off x="8692896" y="4191000"/>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0" name="109 - Ορθογώνιο"/>
          <p:cNvSpPr>
            <a:spLocks noChangeAspect="1"/>
          </p:cNvSpPr>
          <p:nvPr/>
        </p:nvSpPr>
        <p:spPr bwMode="auto">
          <a:xfrm>
            <a:off x="8282177" y="4419599"/>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Courier New" pitchFamily="49" charset="0"/>
                <a:cs typeface="Courier New" pitchFamily="49" charset="0"/>
              </a:rPr>
              <a:t>574</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1" name="110 - Ορθογώνιο"/>
          <p:cNvSpPr>
            <a:spLocks noChangeAspect="1"/>
          </p:cNvSpPr>
          <p:nvPr/>
        </p:nvSpPr>
        <p:spPr bwMode="auto">
          <a:xfrm>
            <a:off x="8692896" y="4419599"/>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2" name="111 - Ορθογώνιο"/>
          <p:cNvSpPr>
            <a:spLocks noChangeAspect="1"/>
          </p:cNvSpPr>
          <p:nvPr/>
        </p:nvSpPr>
        <p:spPr bwMode="auto">
          <a:xfrm>
            <a:off x="8282177" y="4648199"/>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latin typeface="Courier New" pitchFamily="49" charset="0"/>
                <a:cs typeface="Courier New" pitchFamily="49" charset="0"/>
              </a:rPr>
              <a:t>601</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3" name="112 - Ορθογώνιο"/>
          <p:cNvSpPr>
            <a:spLocks noChangeAspect="1"/>
          </p:cNvSpPr>
          <p:nvPr/>
        </p:nvSpPr>
        <p:spPr bwMode="auto">
          <a:xfrm>
            <a:off x="8692896" y="4648199"/>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4" name="113 - Ορθογώνιο"/>
          <p:cNvSpPr>
            <a:spLocks noChangeAspect="1"/>
          </p:cNvSpPr>
          <p:nvPr/>
        </p:nvSpPr>
        <p:spPr bwMode="auto">
          <a:xfrm>
            <a:off x="8282177" y="4876799"/>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latin typeface="Courier New" pitchFamily="49" charset="0"/>
                <a:cs typeface="Courier New" pitchFamily="49" charset="0"/>
              </a:rPr>
              <a:t>706</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5" name="114 - Ορθογώνιο"/>
          <p:cNvSpPr>
            <a:spLocks noChangeAspect="1"/>
          </p:cNvSpPr>
          <p:nvPr/>
        </p:nvSpPr>
        <p:spPr bwMode="auto">
          <a:xfrm>
            <a:off x="8692896" y="4876799"/>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6" name="115 - Ορθογώνιο"/>
          <p:cNvSpPr>
            <a:spLocks noChangeAspect="1"/>
          </p:cNvSpPr>
          <p:nvPr/>
        </p:nvSpPr>
        <p:spPr bwMode="auto">
          <a:xfrm>
            <a:off x="8282177" y="5105399"/>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latin typeface="Courier New" pitchFamily="49" charset="0"/>
                <a:cs typeface="Courier New" pitchFamily="49" charset="0"/>
              </a:rPr>
              <a:t>736</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7" name="116 - Ορθογώνιο"/>
          <p:cNvSpPr>
            <a:spLocks noChangeAspect="1"/>
          </p:cNvSpPr>
          <p:nvPr/>
        </p:nvSpPr>
        <p:spPr bwMode="auto">
          <a:xfrm>
            <a:off x="8692896" y="5105399"/>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8" name="117 - Ορθογώνιο"/>
          <p:cNvSpPr>
            <a:spLocks noChangeAspect="1"/>
          </p:cNvSpPr>
          <p:nvPr/>
        </p:nvSpPr>
        <p:spPr bwMode="auto">
          <a:xfrm>
            <a:off x="8282177" y="5480305"/>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Courier New" pitchFamily="49" charset="0"/>
                <a:cs typeface="Courier New" pitchFamily="49" charset="0"/>
              </a:rPr>
              <a:t>737</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19" name="118 - Ορθογώνιο"/>
          <p:cNvSpPr>
            <a:spLocks noChangeAspect="1"/>
          </p:cNvSpPr>
          <p:nvPr/>
        </p:nvSpPr>
        <p:spPr bwMode="auto">
          <a:xfrm>
            <a:off x="8692896" y="5480305"/>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0" name="119 - Ορθογώνιο"/>
          <p:cNvSpPr>
            <a:spLocks noChangeAspect="1"/>
          </p:cNvSpPr>
          <p:nvPr/>
        </p:nvSpPr>
        <p:spPr bwMode="auto">
          <a:xfrm>
            <a:off x="8282177" y="5708904"/>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Courier New" pitchFamily="49" charset="0"/>
                <a:cs typeface="Courier New" pitchFamily="49" charset="0"/>
              </a:rPr>
              <a:t>741</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1" name="120 - Ορθογώνιο"/>
          <p:cNvSpPr>
            <a:spLocks noChangeAspect="1"/>
          </p:cNvSpPr>
          <p:nvPr/>
        </p:nvSpPr>
        <p:spPr bwMode="auto">
          <a:xfrm>
            <a:off x="8692896" y="5708904"/>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2" name="121 - Ορθογώνιο"/>
          <p:cNvSpPr>
            <a:spLocks noChangeAspect="1"/>
          </p:cNvSpPr>
          <p:nvPr/>
        </p:nvSpPr>
        <p:spPr bwMode="auto">
          <a:xfrm>
            <a:off x="8282177" y="5937504"/>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latin typeface="Courier New" pitchFamily="49" charset="0"/>
                <a:cs typeface="Courier New" pitchFamily="49" charset="0"/>
              </a:rPr>
              <a:t>742</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3" name="122 - Ορθογώνιο"/>
          <p:cNvSpPr>
            <a:spLocks noChangeAspect="1"/>
          </p:cNvSpPr>
          <p:nvPr/>
        </p:nvSpPr>
        <p:spPr bwMode="auto">
          <a:xfrm>
            <a:off x="8692896" y="5937504"/>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4" name="123 - Ορθογώνιο"/>
          <p:cNvSpPr>
            <a:spLocks noChangeAspect="1"/>
          </p:cNvSpPr>
          <p:nvPr/>
        </p:nvSpPr>
        <p:spPr bwMode="auto">
          <a:xfrm>
            <a:off x="8282177" y="6166104"/>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latin typeface="Courier New" pitchFamily="49" charset="0"/>
                <a:cs typeface="Courier New" pitchFamily="49" charset="0"/>
              </a:rPr>
              <a:t>766</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5" name="124 - Ορθογώνιο"/>
          <p:cNvSpPr>
            <a:spLocks noChangeAspect="1"/>
          </p:cNvSpPr>
          <p:nvPr/>
        </p:nvSpPr>
        <p:spPr bwMode="auto">
          <a:xfrm>
            <a:off x="8692896" y="6166104"/>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6" name="125 - Ορθογώνιο"/>
          <p:cNvSpPr>
            <a:spLocks noChangeAspect="1"/>
          </p:cNvSpPr>
          <p:nvPr/>
        </p:nvSpPr>
        <p:spPr bwMode="auto">
          <a:xfrm>
            <a:off x="8282177" y="6394704"/>
            <a:ext cx="410719"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latin typeface="Courier New" pitchFamily="49" charset="0"/>
                <a:cs typeface="Courier New" pitchFamily="49" charset="0"/>
              </a:rPr>
              <a:t>773</a:t>
            </a: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27" name="126 - Ορθογώνιο"/>
          <p:cNvSpPr>
            <a:spLocks noChangeAspect="1"/>
          </p:cNvSpPr>
          <p:nvPr/>
        </p:nvSpPr>
        <p:spPr bwMode="auto">
          <a:xfrm>
            <a:off x="8692896" y="6394704"/>
            <a:ext cx="176023" cy="23469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129" name="128 - Γωνιακή σύνδεση"/>
          <p:cNvCxnSpPr>
            <a:stCxn id="29" idx="3"/>
            <a:endCxn id="78" idx="1"/>
          </p:cNvCxnSpPr>
          <p:nvPr/>
        </p:nvCxnSpPr>
        <p:spPr bwMode="auto">
          <a:xfrm flipV="1">
            <a:off x="7368542" y="422148"/>
            <a:ext cx="913635" cy="2127505"/>
          </a:xfrm>
          <a:prstGeom prst="bentConnector3">
            <a:avLst>
              <a:gd name="adj1" fmla="val 24397"/>
            </a:avLst>
          </a:prstGeom>
          <a:solidFill>
            <a:schemeClr val="accent1"/>
          </a:solidFill>
          <a:ln w="9525" cap="flat" cmpd="sng" algn="ctr">
            <a:solidFill>
              <a:schemeClr val="tx1"/>
            </a:solidFill>
            <a:prstDash val="solid"/>
            <a:round/>
            <a:headEnd type="none" w="med" len="med"/>
            <a:tailEnd type="arrow"/>
          </a:ln>
          <a:effectLst/>
        </p:spPr>
      </p:cxnSp>
      <p:cxnSp>
        <p:nvCxnSpPr>
          <p:cNvPr id="130" name="129 - Γωνιακή σύνδεση"/>
          <p:cNvCxnSpPr>
            <a:stCxn id="31" idx="3"/>
            <a:endCxn id="88" idx="1"/>
          </p:cNvCxnSpPr>
          <p:nvPr/>
        </p:nvCxnSpPr>
        <p:spPr bwMode="auto">
          <a:xfrm flipV="1">
            <a:off x="7368542" y="1717548"/>
            <a:ext cx="913635" cy="1060704"/>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135" name="134 - Γωνιακή σύνδεση"/>
          <p:cNvCxnSpPr>
            <a:stCxn id="33" idx="3"/>
            <a:endCxn id="98" idx="1"/>
          </p:cNvCxnSpPr>
          <p:nvPr/>
        </p:nvCxnSpPr>
        <p:spPr bwMode="auto">
          <a:xfrm>
            <a:off x="7368542" y="3006852"/>
            <a:ext cx="913635" cy="1"/>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139" name="138 - Γωνιακή σύνδεση"/>
          <p:cNvCxnSpPr>
            <a:stCxn id="35" idx="3"/>
            <a:endCxn id="108" idx="1"/>
          </p:cNvCxnSpPr>
          <p:nvPr/>
        </p:nvCxnSpPr>
        <p:spPr bwMode="auto">
          <a:xfrm>
            <a:off x="7368542" y="3235452"/>
            <a:ext cx="913635" cy="1072896"/>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142" name="141 - Γωνιακή σύνδεση"/>
          <p:cNvCxnSpPr>
            <a:stCxn id="37" idx="3"/>
            <a:endCxn id="118" idx="1"/>
          </p:cNvCxnSpPr>
          <p:nvPr/>
        </p:nvCxnSpPr>
        <p:spPr bwMode="auto">
          <a:xfrm>
            <a:off x="7368542" y="3464052"/>
            <a:ext cx="913635" cy="2133601"/>
          </a:xfrm>
          <a:prstGeom prst="bentConnector3">
            <a:avLst>
              <a:gd name="adj1" fmla="val 27889"/>
            </a:avLst>
          </a:prstGeom>
          <a:solidFill>
            <a:schemeClr val="accent1"/>
          </a:solidFill>
          <a:ln w="9525" cap="flat" cmpd="sng" algn="ctr">
            <a:solidFill>
              <a:schemeClr val="tx1"/>
            </a:solidFill>
            <a:prstDash val="solid"/>
            <a:round/>
            <a:headEnd type="none" w="med" len="med"/>
            <a:tailEnd type="arrow"/>
          </a:ln>
          <a:effectLst/>
        </p:spPr>
      </p:cxnSp>
      <p:sp>
        <p:nvSpPr>
          <p:cNvPr id="73" name="72 - TextBox"/>
          <p:cNvSpPr txBox="1"/>
          <p:nvPr/>
        </p:nvSpPr>
        <p:spPr>
          <a:xfrm>
            <a:off x="5638800" y="457200"/>
            <a:ext cx="803425" cy="338554"/>
          </a:xfrm>
          <a:prstGeom prst="rect">
            <a:avLst/>
          </a:prstGeom>
          <a:noFill/>
        </p:spPr>
        <p:txBody>
          <a:bodyPr wrap="none" rtlCol="0">
            <a:spAutoFit/>
          </a:bodyPr>
          <a:lstStyle/>
          <a:p>
            <a:r>
              <a:rPr lang="el-GR" sz="1600" dirty="0" smtClean="0"/>
              <a:t>κλειδιά</a:t>
            </a:r>
            <a:endParaRPr lang="el-GR" sz="1600" dirty="0"/>
          </a:p>
        </p:txBody>
      </p:sp>
      <p:sp>
        <p:nvSpPr>
          <p:cNvPr id="74" name="73 - TextBox"/>
          <p:cNvSpPr txBox="1"/>
          <p:nvPr/>
        </p:nvSpPr>
        <p:spPr>
          <a:xfrm>
            <a:off x="304800" y="1143000"/>
            <a:ext cx="4638514" cy="369332"/>
          </a:xfrm>
          <a:prstGeom prst="rect">
            <a:avLst/>
          </a:prstGeom>
          <a:noFill/>
        </p:spPr>
        <p:txBody>
          <a:bodyPr wrap="none" rtlCol="0">
            <a:spAutoFit/>
          </a:bodyPr>
          <a:lstStyle/>
          <a:p>
            <a:r>
              <a:rPr lang="el-GR" b="1" dirty="0" smtClean="0"/>
              <a:t>Ακολουθιακή δομή αρχείου με ευρετήριο</a:t>
            </a:r>
            <a:endParaRPr lang="el-GR" b="1" dirty="0"/>
          </a:p>
        </p:txBody>
      </p:sp>
      <p:sp>
        <p:nvSpPr>
          <p:cNvPr id="75" name="74 - TextBox"/>
          <p:cNvSpPr txBox="1"/>
          <p:nvPr/>
        </p:nvSpPr>
        <p:spPr>
          <a:xfrm>
            <a:off x="6475879" y="3657600"/>
            <a:ext cx="1067921" cy="338554"/>
          </a:xfrm>
          <a:prstGeom prst="rect">
            <a:avLst/>
          </a:prstGeom>
          <a:noFill/>
        </p:spPr>
        <p:txBody>
          <a:bodyPr wrap="none" rtlCol="0">
            <a:spAutoFit/>
          </a:bodyPr>
          <a:lstStyle/>
          <a:p>
            <a:r>
              <a:rPr lang="el-GR" sz="1600" dirty="0" smtClean="0"/>
              <a:t>ευρετήριο</a:t>
            </a:r>
            <a:endParaRPr lang="el-GR" sz="1600" dirty="0"/>
          </a:p>
        </p:txBody>
      </p:sp>
      <p:sp>
        <p:nvSpPr>
          <p:cNvPr id="76" name="75 - TextBox"/>
          <p:cNvSpPr txBox="1"/>
          <p:nvPr/>
        </p:nvSpPr>
        <p:spPr>
          <a:xfrm>
            <a:off x="152400" y="1905000"/>
            <a:ext cx="5410200" cy="1054135"/>
          </a:xfrm>
          <a:prstGeom prst="rect">
            <a:avLst/>
          </a:prstGeom>
          <a:noFill/>
        </p:spPr>
        <p:txBody>
          <a:bodyPr wrap="square" rtlCol="0">
            <a:spAutoFit/>
          </a:bodyPr>
          <a:lstStyle/>
          <a:p>
            <a:pPr algn="just">
              <a:lnSpc>
                <a:spcPts val="2500"/>
              </a:lnSpc>
            </a:pPr>
            <a:r>
              <a:rPr lang="el-GR" dirty="0" smtClean="0"/>
              <a:t>Τα κλειδιά βρίσκονται σε ακολουθιακή διάταξη στις σελίδες. Το ευρετήριο οδηγεί προς το μικρότερο κλειδί κάθε σελίδας.</a:t>
            </a:r>
            <a:endParaRPr lang="el-GR" dirty="0"/>
          </a:p>
        </p:txBody>
      </p:sp>
      <p:sp>
        <p:nvSpPr>
          <p:cNvPr id="77" name="76 - TextBox"/>
          <p:cNvSpPr txBox="1"/>
          <p:nvPr/>
        </p:nvSpPr>
        <p:spPr>
          <a:xfrm>
            <a:off x="152400" y="3657600"/>
            <a:ext cx="5410200" cy="733534"/>
          </a:xfrm>
          <a:prstGeom prst="rect">
            <a:avLst/>
          </a:prstGeom>
          <a:noFill/>
        </p:spPr>
        <p:txBody>
          <a:bodyPr wrap="square" rtlCol="0">
            <a:spAutoFit/>
          </a:bodyPr>
          <a:lstStyle/>
          <a:p>
            <a:pPr algn="just">
              <a:lnSpc>
                <a:spcPts val="2500"/>
              </a:lnSpc>
            </a:pPr>
            <a:r>
              <a:rPr lang="el-GR" dirty="0" smtClean="0"/>
              <a:t>Για να προσθέσουμε ένα νέο κλειδί πρέπει να ανακατασκευάσουμε ολόκληρη τη δομή. </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p>
        </p:txBody>
      </p:sp>
      <p:sp>
        <p:nvSpPr>
          <p:cNvPr id="7174" name="Text Box 32"/>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useBgFill="1">
        <p:nvSpPr>
          <p:cNvPr id="7197" name="2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44" name="43 - TextBox"/>
          <p:cNvSpPr txBox="1"/>
          <p:nvPr/>
        </p:nvSpPr>
        <p:spPr>
          <a:xfrm>
            <a:off x="400492" y="4355068"/>
            <a:ext cx="5723683" cy="369332"/>
          </a:xfrm>
          <a:prstGeom prst="rect">
            <a:avLst/>
          </a:prstGeom>
          <a:noFill/>
        </p:spPr>
        <p:txBody>
          <a:bodyPr wrap="none" rtlCol="0">
            <a:spAutoFit/>
          </a:bodyPr>
          <a:lstStyle/>
          <a:p>
            <a:r>
              <a:rPr lang="el-GR" dirty="0" smtClean="0"/>
              <a:t>Β-δένδρο (βαθμού </a:t>
            </a:r>
            <a:r>
              <a:rPr lang="en-US" dirty="0" smtClean="0"/>
              <a:t>m) :  </a:t>
            </a:r>
            <a:r>
              <a:rPr lang="el-GR" dirty="0" smtClean="0"/>
              <a:t>Αντιστοιχεί σε </a:t>
            </a:r>
            <a:r>
              <a:rPr lang="en-US" dirty="0" smtClean="0"/>
              <a:t> </a:t>
            </a:r>
            <a:r>
              <a:rPr lang="en-US" dirty="0" smtClean="0">
                <a:latin typeface="Calibri" pitchFamily="34" charset="0"/>
              </a:rPr>
              <a:t>(</a:t>
            </a:r>
            <a:r>
              <a:rPr lang="en-US" dirty="0" err="1" smtClean="0">
                <a:latin typeface="Calibri" pitchFamily="34" charset="0"/>
              </a:rPr>
              <a:t>a,b</a:t>
            </a:r>
            <a:r>
              <a:rPr lang="en-US" dirty="0" smtClean="0">
                <a:latin typeface="Calibri" pitchFamily="34" charset="0"/>
              </a:rPr>
              <a:t>)</a:t>
            </a:r>
            <a:r>
              <a:rPr lang="el-GR" dirty="0" smtClean="0"/>
              <a:t>-δένδρο</a:t>
            </a:r>
            <a:r>
              <a:rPr lang="en-US" dirty="0" smtClean="0"/>
              <a:t> </a:t>
            </a:r>
            <a:r>
              <a:rPr lang="el-GR" dirty="0" smtClean="0"/>
              <a:t>με</a:t>
            </a:r>
            <a:endParaRPr lang="en-US" dirty="0" smtClean="0"/>
          </a:p>
        </p:txBody>
      </p:sp>
      <p:pic>
        <p:nvPicPr>
          <p:cNvPr id="46" name="45 - Εικόνα" descr="TP_tmp.bmp"/>
          <p:cNvPicPr>
            <a:picLocks noChangeAspect="1"/>
          </p:cNvPicPr>
          <p:nvPr>
            <p:custDataLst>
              <p:tags r:id="rId2"/>
            </p:custDataLst>
          </p:nvPr>
        </p:nvPicPr>
        <p:blipFill>
          <a:blip r:embed="rId7" cstate="print">
            <a:clrChange>
              <a:clrFrom>
                <a:srgbClr val="FFFFFF"/>
              </a:clrFrom>
              <a:clrTo>
                <a:srgbClr val="FFFFFF">
                  <a:alpha val="0"/>
                </a:srgbClr>
              </a:clrTo>
            </a:clrChange>
          </a:blip>
          <a:stretch>
            <a:fillRect/>
          </a:stretch>
        </p:blipFill>
        <p:spPr>
          <a:xfrm>
            <a:off x="6121905" y="4419600"/>
            <a:ext cx="1955295" cy="278892"/>
          </a:xfrm>
          <a:prstGeom prst="rect">
            <a:avLst/>
          </a:prstGeom>
          <a:noFill/>
        </p:spPr>
      </p:pic>
      <p:sp>
        <p:nvSpPr>
          <p:cNvPr id="10" name="9 - TextBox"/>
          <p:cNvSpPr txBox="1"/>
          <p:nvPr/>
        </p:nvSpPr>
        <p:spPr>
          <a:xfrm>
            <a:off x="381000" y="1737558"/>
            <a:ext cx="8610600" cy="2605842"/>
          </a:xfrm>
          <a:prstGeom prst="rect">
            <a:avLst/>
          </a:prstGeom>
          <a:noFill/>
        </p:spPr>
        <p:txBody>
          <a:bodyPr wrap="square" rtlCol="0">
            <a:spAutoFit/>
          </a:bodyPr>
          <a:lstStyle/>
          <a:p>
            <a:pPr>
              <a:lnSpc>
                <a:spcPts val="2800"/>
              </a:lnSpc>
            </a:pPr>
            <a:r>
              <a:rPr lang="el-GR" dirty="0" smtClean="0"/>
              <a:t>Ένα</a:t>
            </a:r>
            <a:r>
              <a:rPr lang="en-US" dirty="0" smtClean="0"/>
              <a:t> </a:t>
            </a:r>
            <a:r>
              <a:rPr lang="el-GR" dirty="0" smtClean="0"/>
              <a:t> </a:t>
            </a:r>
            <a:r>
              <a:rPr lang="en-US" dirty="0" smtClean="0">
                <a:latin typeface="Calibri" pitchFamily="34" charset="0"/>
              </a:rPr>
              <a:t>(</a:t>
            </a:r>
            <a:r>
              <a:rPr lang="en-US" dirty="0" err="1" smtClean="0">
                <a:latin typeface="Calibri" pitchFamily="34" charset="0"/>
              </a:rPr>
              <a:t>a,b</a:t>
            </a:r>
            <a:r>
              <a:rPr lang="en-US" dirty="0" smtClean="0">
                <a:latin typeface="Calibri" pitchFamily="34" charset="0"/>
              </a:rPr>
              <a:t>)</a:t>
            </a:r>
            <a:r>
              <a:rPr lang="el-GR" dirty="0" smtClean="0"/>
              <a:t>-δένδρο</a:t>
            </a:r>
            <a:r>
              <a:rPr lang="en-US" dirty="0" smtClean="0"/>
              <a:t> </a:t>
            </a:r>
            <a:r>
              <a:rPr lang="el-GR" dirty="0" smtClean="0"/>
              <a:t>είναι δένδρο αναζήτησης πολλαπλής διακλάδωσης</a:t>
            </a:r>
            <a:r>
              <a:rPr lang="en-US" dirty="0" smtClean="0"/>
              <a:t> </a:t>
            </a:r>
            <a:r>
              <a:rPr lang="el-GR" dirty="0" smtClean="0"/>
              <a:t>όπου:</a:t>
            </a:r>
          </a:p>
          <a:p>
            <a:pPr>
              <a:lnSpc>
                <a:spcPts val="2800"/>
              </a:lnSpc>
            </a:pPr>
            <a:endParaRPr lang="el-GR" dirty="0" smtClean="0"/>
          </a:p>
          <a:p>
            <a:pPr>
              <a:lnSpc>
                <a:spcPts val="2800"/>
              </a:lnSpc>
            </a:pPr>
            <a:r>
              <a:rPr lang="el-GR" dirty="0" smtClean="0"/>
              <a:t>• </a:t>
            </a:r>
            <a:r>
              <a:rPr lang="en-US" dirty="0" smtClean="0">
                <a:latin typeface="Calibri" pitchFamily="34" charset="0"/>
              </a:rPr>
              <a:t>a ≥ 2 </a:t>
            </a:r>
            <a:r>
              <a:rPr lang="en-US" dirty="0" smtClean="0"/>
              <a:t> </a:t>
            </a:r>
            <a:r>
              <a:rPr lang="el-GR" dirty="0" smtClean="0"/>
              <a:t>και </a:t>
            </a:r>
            <a:r>
              <a:rPr lang="en-US" dirty="0" smtClean="0"/>
              <a:t> </a:t>
            </a:r>
            <a:r>
              <a:rPr lang="en-US" dirty="0" smtClean="0">
                <a:latin typeface="Calibri" pitchFamily="34" charset="0"/>
              </a:rPr>
              <a:t>b &gt; a</a:t>
            </a:r>
            <a:r>
              <a:rPr lang="en-US" dirty="0" smtClean="0"/>
              <a:t>  (</a:t>
            </a:r>
            <a:r>
              <a:rPr lang="el-GR" dirty="0" smtClean="0"/>
              <a:t>συνήθως </a:t>
            </a:r>
            <a:r>
              <a:rPr lang="el-GR" dirty="0" smtClean="0">
                <a:latin typeface="Calibri" pitchFamily="34" charset="0"/>
              </a:rPr>
              <a:t>b </a:t>
            </a:r>
            <a:r>
              <a:rPr lang="en-US" dirty="0" smtClean="0">
                <a:latin typeface="Calibri" pitchFamily="34" charset="0"/>
              </a:rPr>
              <a:t>≥</a:t>
            </a:r>
            <a:r>
              <a:rPr lang="el-GR" dirty="0" smtClean="0">
                <a:latin typeface="Calibri" pitchFamily="34" charset="0"/>
              </a:rPr>
              <a:t> 2·a</a:t>
            </a:r>
            <a:r>
              <a:rPr lang="en-US" dirty="0" smtClean="0"/>
              <a:t>)</a:t>
            </a:r>
            <a:endParaRPr lang="el-GR" dirty="0" smtClean="0"/>
          </a:p>
          <a:p>
            <a:pPr>
              <a:lnSpc>
                <a:spcPts val="2800"/>
              </a:lnSpc>
            </a:pPr>
            <a:r>
              <a:rPr lang="el-GR" dirty="0" smtClean="0"/>
              <a:t>• η ρίζα έχει </a:t>
            </a:r>
            <a:r>
              <a:rPr lang="el-GR" dirty="0" smtClean="0">
                <a:latin typeface="Calibri" pitchFamily="34" charset="0"/>
              </a:rPr>
              <a:t>d-1</a:t>
            </a:r>
            <a:r>
              <a:rPr lang="el-GR" dirty="0" smtClean="0"/>
              <a:t> κλειδιά και </a:t>
            </a:r>
            <a:r>
              <a:rPr lang="el-GR" dirty="0" smtClean="0">
                <a:latin typeface="Calibri" pitchFamily="34" charset="0"/>
              </a:rPr>
              <a:t>d</a:t>
            </a:r>
            <a:r>
              <a:rPr lang="el-GR" dirty="0" smtClean="0"/>
              <a:t> παιδιά, </a:t>
            </a:r>
            <a:r>
              <a:rPr lang="el-GR" dirty="0" smtClean="0">
                <a:latin typeface="Calibri" pitchFamily="34" charset="0"/>
              </a:rPr>
              <a:t>2 ≤ d ≤ b</a:t>
            </a:r>
          </a:p>
          <a:p>
            <a:pPr>
              <a:lnSpc>
                <a:spcPts val="2800"/>
              </a:lnSpc>
            </a:pPr>
            <a:r>
              <a:rPr lang="el-GR" dirty="0" smtClean="0"/>
              <a:t>• οι υπόλοιποι εσωτερικοί </a:t>
            </a:r>
            <a:r>
              <a:rPr lang="el-GR" dirty="0" err="1" smtClean="0"/>
              <a:t>κόµβοι</a:t>
            </a:r>
            <a:r>
              <a:rPr lang="el-GR" dirty="0" smtClean="0"/>
              <a:t> έχουν </a:t>
            </a:r>
            <a:r>
              <a:rPr lang="el-GR" dirty="0" smtClean="0">
                <a:latin typeface="Calibri" pitchFamily="34" charset="0"/>
              </a:rPr>
              <a:t>t-1</a:t>
            </a:r>
            <a:r>
              <a:rPr lang="el-GR" dirty="0" smtClean="0"/>
              <a:t> κλειδιά και </a:t>
            </a:r>
            <a:r>
              <a:rPr lang="el-GR" dirty="0" smtClean="0">
                <a:latin typeface="Calibri" pitchFamily="34" charset="0"/>
              </a:rPr>
              <a:t>t</a:t>
            </a:r>
            <a:r>
              <a:rPr lang="el-GR" dirty="0" smtClean="0"/>
              <a:t> παιδιά, </a:t>
            </a:r>
            <a:r>
              <a:rPr lang="el-GR" dirty="0" smtClean="0">
                <a:latin typeface="Calibri" pitchFamily="34" charset="0"/>
              </a:rPr>
              <a:t>a ≤ t ≤ b</a:t>
            </a:r>
          </a:p>
          <a:p>
            <a:pPr>
              <a:lnSpc>
                <a:spcPts val="2800"/>
              </a:lnSpc>
            </a:pPr>
            <a:r>
              <a:rPr lang="el-GR" dirty="0" smtClean="0"/>
              <a:t>• οι κενοί κόμβοι (φύλλα) </a:t>
            </a:r>
            <a:r>
              <a:rPr lang="el-GR" dirty="0" err="1" smtClean="0"/>
              <a:t>ισαπέχουν</a:t>
            </a:r>
            <a:r>
              <a:rPr lang="el-GR" dirty="0" smtClean="0"/>
              <a:t> από τη ρίζα (δηλ. βρίσκονται στο ίδιο επίπεδο)</a:t>
            </a:r>
          </a:p>
          <a:p>
            <a:pPr>
              <a:lnSpc>
                <a:spcPts val="2800"/>
              </a:lnSpc>
            </a:pPr>
            <a:endParaRPr lang="el-GR" dirty="0"/>
          </a:p>
        </p:txBody>
      </p:sp>
      <p:sp>
        <p:nvSpPr>
          <p:cNvPr id="9" name="8 - TextBox"/>
          <p:cNvSpPr txBox="1"/>
          <p:nvPr/>
        </p:nvSpPr>
        <p:spPr>
          <a:xfrm>
            <a:off x="375185" y="1143000"/>
            <a:ext cx="1225015" cy="369332"/>
          </a:xfrm>
          <a:prstGeom prst="rect">
            <a:avLst/>
          </a:prstGeom>
          <a:noFill/>
        </p:spPr>
        <p:txBody>
          <a:bodyPr wrap="none" rtlCol="0">
            <a:spAutoFit/>
          </a:bodyPr>
          <a:lstStyle/>
          <a:p>
            <a:r>
              <a:rPr lang="en-US" b="1" dirty="0" smtClean="0"/>
              <a:t>B-</a:t>
            </a:r>
            <a:r>
              <a:rPr lang="el-GR" b="1" dirty="0" smtClean="0"/>
              <a:t>δένδρα</a:t>
            </a:r>
            <a:endParaRPr lang="el-GR" b="1" dirty="0"/>
          </a:p>
        </p:txBody>
      </p:sp>
      <p:sp>
        <p:nvSpPr>
          <p:cNvPr id="13" name="12 - TextBox"/>
          <p:cNvSpPr txBox="1"/>
          <p:nvPr/>
        </p:nvSpPr>
        <p:spPr>
          <a:xfrm>
            <a:off x="457200" y="5334000"/>
            <a:ext cx="6712607" cy="369332"/>
          </a:xfrm>
          <a:prstGeom prst="rect">
            <a:avLst/>
          </a:prstGeom>
          <a:noFill/>
        </p:spPr>
        <p:txBody>
          <a:bodyPr wrap="none" rtlCol="0">
            <a:spAutoFit/>
          </a:bodyPr>
          <a:lstStyle/>
          <a:p>
            <a:r>
              <a:rPr lang="el-GR" dirty="0" smtClean="0"/>
              <a:t>Το ύψος του δένδρου με     κλειδιά είναι μεταξύ</a:t>
            </a:r>
            <a:r>
              <a:rPr lang="en-US" dirty="0" smtClean="0"/>
              <a:t>            </a:t>
            </a:r>
            <a:r>
              <a:rPr lang="el-GR" dirty="0" smtClean="0"/>
              <a:t>          </a:t>
            </a:r>
            <a:r>
              <a:rPr lang="en-US" dirty="0" smtClean="0"/>
              <a:t> </a:t>
            </a:r>
            <a:r>
              <a:rPr lang="el-GR" dirty="0" smtClean="0"/>
              <a:t>και</a:t>
            </a:r>
            <a:endParaRPr lang="el-GR" dirty="0"/>
          </a:p>
        </p:txBody>
      </p:sp>
      <p:pic>
        <p:nvPicPr>
          <p:cNvPr id="15" name="14 - Εικόνα" descr="TP_tmp.bmp"/>
          <p:cNvPicPr>
            <a:picLocks noChangeAspect="1"/>
          </p:cNvPicPr>
          <p:nvPr>
            <p:custDataLst>
              <p:tags r:id="rId3"/>
            </p:custDataLst>
          </p:nvPr>
        </p:nvPicPr>
        <p:blipFill>
          <a:blip r:embed="rId8" cstate="print">
            <a:clrChange>
              <a:clrFrom>
                <a:srgbClr val="FFFFFF"/>
              </a:clrFrom>
              <a:clrTo>
                <a:srgbClr val="FFFFFF">
                  <a:alpha val="0"/>
                </a:srgbClr>
              </a:clrTo>
            </a:clrChange>
          </a:blip>
          <a:stretch>
            <a:fillRect/>
          </a:stretch>
        </p:blipFill>
        <p:spPr>
          <a:xfrm>
            <a:off x="5436106" y="5410200"/>
            <a:ext cx="1117094" cy="304800"/>
          </a:xfrm>
          <a:prstGeom prst="rect">
            <a:avLst/>
          </a:prstGeom>
          <a:noFill/>
        </p:spPr>
      </p:pic>
      <p:pic>
        <p:nvPicPr>
          <p:cNvPr id="17" name="16 - Εικόνα" descr="TP_tmp.bmp"/>
          <p:cNvPicPr>
            <a:picLocks noChangeAspect="1"/>
          </p:cNvPicPr>
          <p:nvPr>
            <p:custDataLst>
              <p:tags r:id="rId4"/>
            </p:custDataLst>
          </p:nvPr>
        </p:nvPicPr>
        <p:blipFill>
          <a:blip r:embed="rId9" cstate="print">
            <a:clrChange>
              <a:clrFrom>
                <a:srgbClr val="FFFFFF"/>
              </a:clrFrom>
              <a:clrTo>
                <a:srgbClr val="FFFFFF">
                  <a:alpha val="0"/>
                </a:srgbClr>
              </a:clrTo>
            </a:clrChange>
          </a:blip>
          <a:stretch>
            <a:fillRect/>
          </a:stretch>
        </p:blipFill>
        <p:spPr bwMode="auto">
          <a:xfrm>
            <a:off x="7162800" y="5410200"/>
            <a:ext cx="735760" cy="278765"/>
          </a:xfrm>
          <a:prstGeom prst="rect">
            <a:avLst/>
          </a:prstGeom>
          <a:noFill/>
          <a:ln/>
          <a:effectLst/>
        </p:spPr>
      </p:pic>
      <p:pic>
        <p:nvPicPr>
          <p:cNvPr id="19" name="18 - Εικόνα" descr="TP_tmp.bmp"/>
          <p:cNvPicPr>
            <a:picLocks noChangeAspect="1"/>
          </p:cNvPicPr>
          <p:nvPr>
            <p:custDataLst>
              <p:tags r:id="rId5"/>
            </p:custDataLst>
          </p:nvPr>
        </p:nvPicPr>
        <p:blipFill>
          <a:blip r:embed="rId10" cstate="print">
            <a:clrChange>
              <a:clrFrom>
                <a:srgbClr val="FFFFFF"/>
              </a:clrFrom>
              <a:clrTo>
                <a:srgbClr val="FFFFFF">
                  <a:alpha val="0"/>
                </a:srgbClr>
              </a:clrTo>
            </a:clrChange>
          </a:blip>
          <a:stretch>
            <a:fillRect/>
          </a:stretch>
        </p:blipFill>
        <p:spPr>
          <a:xfrm>
            <a:off x="3048000" y="5486400"/>
            <a:ext cx="178307" cy="12649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p>
        </p:txBody>
      </p:sp>
      <p:sp>
        <p:nvSpPr>
          <p:cNvPr id="7174" name="Text Box 32"/>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useBgFill="1">
        <p:nvSpPr>
          <p:cNvPr id="7197" name="2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44" name="43 - TextBox"/>
          <p:cNvSpPr txBox="1"/>
          <p:nvPr/>
        </p:nvSpPr>
        <p:spPr>
          <a:xfrm>
            <a:off x="400492" y="4355068"/>
            <a:ext cx="5723683" cy="369332"/>
          </a:xfrm>
          <a:prstGeom prst="rect">
            <a:avLst/>
          </a:prstGeom>
          <a:noFill/>
        </p:spPr>
        <p:txBody>
          <a:bodyPr wrap="none" rtlCol="0">
            <a:spAutoFit/>
          </a:bodyPr>
          <a:lstStyle/>
          <a:p>
            <a:r>
              <a:rPr lang="el-GR" dirty="0" smtClean="0"/>
              <a:t>Β-δένδρο (βαθμού </a:t>
            </a:r>
            <a:r>
              <a:rPr lang="en-US" dirty="0" smtClean="0"/>
              <a:t>m) :  </a:t>
            </a:r>
            <a:r>
              <a:rPr lang="el-GR" dirty="0" smtClean="0"/>
              <a:t>Αντιστοιχεί σε </a:t>
            </a:r>
            <a:r>
              <a:rPr lang="en-US" dirty="0" smtClean="0"/>
              <a:t> </a:t>
            </a:r>
            <a:r>
              <a:rPr lang="en-US" dirty="0" smtClean="0">
                <a:latin typeface="Calibri" pitchFamily="34" charset="0"/>
              </a:rPr>
              <a:t>(</a:t>
            </a:r>
            <a:r>
              <a:rPr lang="en-US" dirty="0" err="1" smtClean="0">
                <a:latin typeface="Calibri" pitchFamily="34" charset="0"/>
              </a:rPr>
              <a:t>a,b</a:t>
            </a:r>
            <a:r>
              <a:rPr lang="en-US" dirty="0" smtClean="0">
                <a:latin typeface="Calibri" pitchFamily="34" charset="0"/>
              </a:rPr>
              <a:t>)</a:t>
            </a:r>
            <a:r>
              <a:rPr lang="el-GR" dirty="0" smtClean="0"/>
              <a:t>-δένδρο</a:t>
            </a:r>
            <a:r>
              <a:rPr lang="en-US" dirty="0" smtClean="0"/>
              <a:t> </a:t>
            </a:r>
            <a:r>
              <a:rPr lang="el-GR" dirty="0" smtClean="0"/>
              <a:t>με</a:t>
            </a:r>
            <a:endParaRPr lang="en-US" dirty="0" smtClean="0"/>
          </a:p>
        </p:txBody>
      </p:sp>
      <p:pic>
        <p:nvPicPr>
          <p:cNvPr id="46" name="45 - Εικόνα" descr="TP_tmp.bmp"/>
          <p:cNvPicPr>
            <a:picLocks noChangeAspect="1"/>
          </p:cNvPicPr>
          <p:nvPr>
            <p:custDataLst>
              <p:tags r:id="rId2"/>
            </p:custDataLst>
          </p:nvPr>
        </p:nvPicPr>
        <p:blipFill>
          <a:blip r:embed="rId4" cstate="print">
            <a:clrChange>
              <a:clrFrom>
                <a:srgbClr val="FFFFFF"/>
              </a:clrFrom>
              <a:clrTo>
                <a:srgbClr val="FFFFFF">
                  <a:alpha val="0"/>
                </a:srgbClr>
              </a:clrTo>
            </a:clrChange>
          </a:blip>
          <a:stretch>
            <a:fillRect/>
          </a:stretch>
        </p:blipFill>
        <p:spPr>
          <a:xfrm>
            <a:off x="6121905" y="4419600"/>
            <a:ext cx="1955295" cy="278892"/>
          </a:xfrm>
          <a:prstGeom prst="rect">
            <a:avLst/>
          </a:prstGeom>
          <a:noFill/>
        </p:spPr>
      </p:pic>
      <p:sp>
        <p:nvSpPr>
          <p:cNvPr id="10" name="9 - TextBox"/>
          <p:cNvSpPr txBox="1"/>
          <p:nvPr/>
        </p:nvSpPr>
        <p:spPr>
          <a:xfrm>
            <a:off x="381000" y="1737558"/>
            <a:ext cx="8610600" cy="2605842"/>
          </a:xfrm>
          <a:prstGeom prst="rect">
            <a:avLst/>
          </a:prstGeom>
          <a:noFill/>
        </p:spPr>
        <p:txBody>
          <a:bodyPr wrap="square" rtlCol="0">
            <a:spAutoFit/>
          </a:bodyPr>
          <a:lstStyle/>
          <a:p>
            <a:pPr>
              <a:lnSpc>
                <a:spcPts val="2800"/>
              </a:lnSpc>
            </a:pPr>
            <a:r>
              <a:rPr lang="el-GR" dirty="0" smtClean="0"/>
              <a:t>Ένα</a:t>
            </a:r>
            <a:r>
              <a:rPr lang="en-US" dirty="0" smtClean="0"/>
              <a:t> </a:t>
            </a:r>
            <a:r>
              <a:rPr lang="el-GR" dirty="0" smtClean="0"/>
              <a:t> </a:t>
            </a:r>
            <a:r>
              <a:rPr lang="en-US" dirty="0" smtClean="0">
                <a:latin typeface="Calibri" pitchFamily="34" charset="0"/>
              </a:rPr>
              <a:t>(</a:t>
            </a:r>
            <a:r>
              <a:rPr lang="en-US" dirty="0" err="1" smtClean="0">
                <a:latin typeface="Calibri" pitchFamily="34" charset="0"/>
              </a:rPr>
              <a:t>a,b</a:t>
            </a:r>
            <a:r>
              <a:rPr lang="en-US" dirty="0" smtClean="0">
                <a:latin typeface="Calibri" pitchFamily="34" charset="0"/>
              </a:rPr>
              <a:t>)</a:t>
            </a:r>
            <a:r>
              <a:rPr lang="el-GR" dirty="0" smtClean="0"/>
              <a:t>-δένδρο</a:t>
            </a:r>
            <a:r>
              <a:rPr lang="en-US" dirty="0" smtClean="0"/>
              <a:t> </a:t>
            </a:r>
            <a:r>
              <a:rPr lang="el-GR" dirty="0" smtClean="0"/>
              <a:t>είναι δένδρο αναζήτησης πολλαπλής διακλάδωσης</a:t>
            </a:r>
            <a:r>
              <a:rPr lang="en-US" dirty="0" smtClean="0"/>
              <a:t> </a:t>
            </a:r>
            <a:r>
              <a:rPr lang="el-GR" dirty="0" smtClean="0"/>
              <a:t>όπου:</a:t>
            </a:r>
          </a:p>
          <a:p>
            <a:pPr>
              <a:lnSpc>
                <a:spcPts val="2800"/>
              </a:lnSpc>
            </a:pPr>
            <a:endParaRPr lang="el-GR" dirty="0" smtClean="0"/>
          </a:p>
          <a:p>
            <a:pPr>
              <a:lnSpc>
                <a:spcPts val="2800"/>
              </a:lnSpc>
            </a:pPr>
            <a:r>
              <a:rPr lang="el-GR" dirty="0" smtClean="0"/>
              <a:t>• </a:t>
            </a:r>
            <a:r>
              <a:rPr lang="en-US" dirty="0" smtClean="0">
                <a:latin typeface="Calibri" pitchFamily="34" charset="0"/>
              </a:rPr>
              <a:t>a ≥ 2 </a:t>
            </a:r>
            <a:r>
              <a:rPr lang="en-US" dirty="0" smtClean="0"/>
              <a:t> </a:t>
            </a:r>
            <a:r>
              <a:rPr lang="el-GR" dirty="0" smtClean="0"/>
              <a:t>και </a:t>
            </a:r>
            <a:r>
              <a:rPr lang="en-US" dirty="0" smtClean="0"/>
              <a:t> </a:t>
            </a:r>
            <a:r>
              <a:rPr lang="en-US" dirty="0" smtClean="0">
                <a:latin typeface="Calibri" pitchFamily="34" charset="0"/>
              </a:rPr>
              <a:t>b &gt; a</a:t>
            </a:r>
            <a:r>
              <a:rPr lang="en-US" dirty="0" smtClean="0"/>
              <a:t>  (</a:t>
            </a:r>
            <a:r>
              <a:rPr lang="el-GR" dirty="0" smtClean="0"/>
              <a:t>συνήθως </a:t>
            </a:r>
            <a:r>
              <a:rPr lang="el-GR" dirty="0" smtClean="0">
                <a:latin typeface="Calibri" pitchFamily="34" charset="0"/>
              </a:rPr>
              <a:t>b </a:t>
            </a:r>
            <a:r>
              <a:rPr lang="en-US" dirty="0" smtClean="0">
                <a:latin typeface="Calibri" pitchFamily="34" charset="0"/>
              </a:rPr>
              <a:t>≥</a:t>
            </a:r>
            <a:r>
              <a:rPr lang="el-GR" dirty="0" smtClean="0">
                <a:latin typeface="Calibri" pitchFamily="34" charset="0"/>
              </a:rPr>
              <a:t> 2·a</a:t>
            </a:r>
            <a:r>
              <a:rPr lang="en-US" dirty="0" smtClean="0"/>
              <a:t>)</a:t>
            </a:r>
            <a:endParaRPr lang="el-GR" dirty="0" smtClean="0"/>
          </a:p>
          <a:p>
            <a:pPr>
              <a:lnSpc>
                <a:spcPts val="2800"/>
              </a:lnSpc>
            </a:pPr>
            <a:r>
              <a:rPr lang="el-GR" dirty="0" smtClean="0"/>
              <a:t>• η ρίζα έχει </a:t>
            </a:r>
            <a:r>
              <a:rPr lang="el-GR" dirty="0" smtClean="0">
                <a:latin typeface="Calibri" pitchFamily="34" charset="0"/>
              </a:rPr>
              <a:t>d-1</a:t>
            </a:r>
            <a:r>
              <a:rPr lang="el-GR" dirty="0" smtClean="0"/>
              <a:t> κλειδιά και </a:t>
            </a:r>
            <a:r>
              <a:rPr lang="el-GR" dirty="0" smtClean="0">
                <a:latin typeface="Calibri" pitchFamily="34" charset="0"/>
              </a:rPr>
              <a:t>d</a:t>
            </a:r>
            <a:r>
              <a:rPr lang="el-GR" dirty="0" smtClean="0"/>
              <a:t> παιδιά, </a:t>
            </a:r>
            <a:r>
              <a:rPr lang="el-GR" dirty="0" smtClean="0">
                <a:latin typeface="Calibri" pitchFamily="34" charset="0"/>
              </a:rPr>
              <a:t>2 ≤ d ≤ b</a:t>
            </a:r>
          </a:p>
          <a:p>
            <a:pPr>
              <a:lnSpc>
                <a:spcPts val="2800"/>
              </a:lnSpc>
            </a:pPr>
            <a:r>
              <a:rPr lang="el-GR" dirty="0" smtClean="0"/>
              <a:t>• οι υπόλοιποι εσωτερικοί </a:t>
            </a:r>
            <a:r>
              <a:rPr lang="el-GR" dirty="0" err="1" smtClean="0"/>
              <a:t>κόµβοι</a:t>
            </a:r>
            <a:r>
              <a:rPr lang="el-GR" dirty="0" smtClean="0"/>
              <a:t> έχουν </a:t>
            </a:r>
            <a:r>
              <a:rPr lang="el-GR" dirty="0" smtClean="0">
                <a:latin typeface="Calibri" pitchFamily="34" charset="0"/>
              </a:rPr>
              <a:t>t-1</a:t>
            </a:r>
            <a:r>
              <a:rPr lang="el-GR" dirty="0" smtClean="0"/>
              <a:t> κλειδιά και </a:t>
            </a:r>
            <a:r>
              <a:rPr lang="el-GR" dirty="0" smtClean="0">
                <a:latin typeface="Calibri" pitchFamily="34" charset="0"/>
              </a:rPr>
              <a:t>t</a:t>
            </a:r>
            <a:r>
              <a:rPr lang="el-GR" dirty="0" smtClean="0"/>
              <a:t> παιδιά, </a:t>
            </a:r>
            <a:r>
              <a:rPr lang="el-GR" dirty="0" smtClean="0">
                <a:latin typeface="Calibri" pitchFamily="34" charset="0"/>
              </a:rPr>
              <a:t>a ≤ t ≤ b</a:t>
            </a:r>
          </a:p>
          <a:p>
            <a:pPr>
              <a:lnSpc>
                <a:spcPts val="2800"/>
              </a:lnSpc>
            </a:pPr>
            <a:r>
              <a:rPr lang="el-GR" dirty="0" smtClean="0"/>
              <a:t>• οι κενοί κόμβοι</a:t>
            </a:r>
            <a:r>
              <a:rPr lang="en-US" dirty="0" smtClean="0"/>
              <a:t> </a:t>
            </a:r>
            <a:r>
              <a:rPr lang="el-GR" dirty="0" smtClean="0"/>
              <a:t>(φύλλα) </a:t>
            </a:r>
            <a:r>
              <a:rPr lang="el-GR" dirty="0" err="1" smtClean="0"/>
              <a:t>ισαπέχουν</a:t>
            </a:r>
            <a:r>
              <a:rPr lang="el-GR" dirty="0" smtClean="0"/>
              <a:t> από τη ρίζα (δηλ. βρίσκονται στο ίδιο επίπεδο)</a:t>
            </a:r>
          </a:p>
          <a:p>
            <a:pPr>
              <a:lnSpc>
                <a:spcPts val="2800"/>
              </a:lnSpc>
            </a:pPr>
            <a:endParaRPr lang="el-GR" dirty="0"/>
          </a:p>
        </p:txBody>
      </p:sp>
      <p:sp>
        <p:nvSpPr>
          <p:cNvPr id="9" name="8 - TextBox"/>
          <p:cNvSpPr txBox="1"/>
          <p:nvPr/>
        </p:nvSpPr>
        <p:spPr>
          <a:xfrm>
            <a:off x="375185" y="1143000"/>
            <a:ext cx="1225015" cy="369332"/>
          </a:xfrm>
          <a:prstGeom prst="rect">
            <a:avLst/>
          </a:prstGeom>
          <a:noFill/>
        </p:spPr>
        <p:txBody>
          <a:bodyPr wrap="none" rtlCol="0">
            <a:spAutoFit/>
          </a:bodyPr>
          <a:lstStyle/>
          <a:p>
            <a:r>
              <a:rPr lang="en-US" b="1" dirty="0" smtClean="0"/>
              <a:t>B-</a:t>
            </a:r>
            <a:r>
              <a:rPr lang="el-GR" b="1" dirty="0" smtClean="0"/>
              <a:t>δένδρα</a:t>
            </a:r>
            <a:endParaRPr lang="el-GR" b="1" dirty="0"/>
          </a:p>
        </p:txBody>
      </p:sp>
      <p:sp>
        <p:nvSpPr>
          <p:cNvPr id="11" name="10 - TextBox"/>
          <p:cNvSpPr txBox="1"/>
          <p:nvPr/>
        </p:nvSpPr>
        <p:spPr>
          <a:xfrm>
            <a:off x="376793" y="4953000"/>
            <a:ext cx="8386207" cy="369332"/>
          </a:xfrm>
          <a:prstGeom prst="rect">
            <a:avLst/>
          </a:prstGeom>
          <a:noFill/>
        </p:spPr>
        <p:txBody>
          <a:bodyPr wrap="none" rtlCol="0">
            <a:spAutoFit/>
          </a:bodyPr>
          <a:lstStyle/>
          <a:p>
            <a:r>
              <a:rPr lang="el-GR" dirty="0" smtClean="0"/>
              <a:t>Επιλέγουμε αρκετά μεγάλο </a:t>
            </a:r>
            <a:r>
              <a:rPr lang="en-US" dirty="0" smtClean="0"/>
              <a:t>m</a:t>
            </a:r>
            <a:r>
              <a:rPr lang="el-GR" dirty="0" smtClean="0"/>
              <a:t> ώστε οι κόμβοι με </a:t>
            </a:r>
            <a:r>
              <a:rPr lang="en-US" dirty="0" smtClean="0"/>
              <a:t>m </a:t>
            </a:r>
            <a:r>
              <a:rPr lang="el-GR" dirty="0" smtClean="0"/>
              <a:t>παιδιά να γεμίζουν μία σελίδα.</a:t>
            </a:r>
            <a:endParaRPr lang="en-US" dirty="0" smtClean="0"/>
          </a:p>
        </p:txBody>
      </p:sp>
      <p:sp>
        <p:nvSpPr>
          <p:cNvPr id="12" name="11 - TextBox"/>
          <p:cNvSpPr txBox="1"/>
          <p:nvPr/>
        </p:nvSpPr>
        <p:spPr>
          <a:xfrm>
            <a:off x="381001" y="5421868"/>
            <a:ext cx="8534400" cy="1374735"/>
          </a:xfrm>
          <a:prstGeom prst="rect">
            <a:avLst/>
          </a:prstGeom>
          <a:noFill/>
        </p:spPr>
        <p:txBody>
          <a:bodyPr wrap="square" rtlCol="0">
            <a:spAutoFit/>
          </a:bodyPr>
          <a:lstStyle/>
          <a:p>
            <a:pPr algn="just">
              <a:lnSpc>
                <a:spcPts val="2500"/>
              </a:lnSpc>
            </a:pPr>
            <a:r>
              <a:rPr lang="el-GR" dirty="0" smtClean="0"/>
              <a:t>Επειδή για κάθε κλειδί πρέπει να αποθηκεύουμε δείκτη προς το αντίστοιχο στοιχείο αποθηκεύουμε τους δείκτες προς τα στοιχεία στους κόμβους του τελευταίου επιπέδου. Στους εσωτερικούς κόμβους διατηρούμε αντίγραφα των κλειδιών.</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730" name="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73731"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endParaRPr lang="en-US" sz="3000" dirty="0" smtClean="0">
              <a:latin typeface="Times New Roman" pitchFamily="18" charset="0"/>
              <a:cs typeface="Times New Roman" pitchFamily="18" charset="0"/>
            </a:endParaRPr>
          </a:p>
        </p:txBody>
      </p:sp>
      <p:sp>
        <p:nvSpPr>
          <p:cNvPr id="73732" name="Text Box 3"/>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p:nvSpPr>
          <p:cNvPr id="28" name="27 - Ορθογώνιο"/>
          <p:cNvSpPr>
            <a:spLocks noChangeAspect="1"/>
          </p:cNvSpPr>
          <p:nvPr/>
        </p:nvSpPr>
        <p:spPr bwMode="auto">
          <a:xfrm>
            <a:off x="1429736" y="3107833"/>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00</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29" name="28 - Ορθογώνιο"/>
          <p:cNvSpPr>
            <a:spLocks noChangeAspect="1"/>
          </p:cNvSpPr>
          <p:nvPr/>
        </p:nvSpPr>
        <p:spPr bwMode="auto">
          <a:xfrm>
            <a:off x="1762420" y="3107833"/>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0" name="29 - Ορθογώνιο"/>
          <p:cNvSpPr>
            <a:spLocks noChangeAspect="1"/>
          </p:cNvSpPr>
          <p:nvPr/>
        </p:nvSpPr>
        <p:spPr bwMode="auto">
          <a:xfrm>
            <a:off x="1429736" y="3292998"/>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524</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1" name="30 - Ορθογώνιο"/>
          <p:cNvSpPr>
            <a:spLocks noChangeAspect="1"/>
          </p:cNvSpPr>
          <p:nvPr/>
        </p:nvSpPr>
        <p:spPr bwMode="auto">
          <a:xfrm>
            <a:off x="1762420" y="3292998"/>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2" name="31 - Ορθογώνιο"/>
          <p:cNvSpPr>
            <a:spLocks noChangeAspect="1"/>
          </p:cNvSpPr>
          <p:nvPr/>
        </p:nvSpPr>
        <p:spPr bwMode="auto">
          <a:xfrm>
            <a:off x="1429736" y="3478164"/>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3" name="32 - Ορθογώνιο"/>
          <p:cNvSpPr>
            <a:spLocks noChangeAspect="1"/>
          </p:cNvSpPr>
          <p:nvPr/>
        </p:nvSpPr>
        <p:spPr bwMode="auto">
          <a:xfrm>
            <a:off x="1762420" y="3478164"/>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4" name="33 - Ορθογώνιο"/>
          <p:cNvSpPr>
            <a:spLocks noChangeAspect="1"/>
          </p:cNvSpPr>
          <p:nvPr/>
        </p:nvSpPr>
        <p:spPr bwMode="auto">
          <a:xfrm>
            <a:off x="1429736" y="3663330"/>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5" name="34 - Ορθογώνιο"/>
          <p:cNvSpPr>
            <a:spLocks noChangeAspect="1"/>
          </p:cNvSpPr>
          <p:nvPr/>
        </p:nvSpPr>
        <p:spPr bwMode="auto">
          <a:xfrm>
            <a:off x="1762420" y="366333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6" name="35 - Ορθογώνιο"/>
          <p:cNvSpPr>
            <a:spLocks noChangeAspect="1"/>
          </p:cNvSpPr>
          <p:nvPr/>
        </p:nvSpPr>
        <p:spPr bwMode="auto">
          <a:xfrm>
            <a:off x="1429736" y="3848496"/>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7" name="36 - Ορθογώνιο"/>
          <p:cNvSpPr>
            <a:spLocks noChangeAspect="1"/>
          </p:cNvSpPr>
          <p:nvPr/>
        </p:nvSpPr>
        <p:spPr bwMode="auto">
          <a:xfrm>
            <a:off x="1762420" y="3848496"/>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8" name="77 - Ορθογώνιο"/>
          <p:cNvSpPr>
            <a:spLocks noChangeAspect="1"/>
          </p:cNvSpPr>
          <p:nvPr/>
        </p:nvSpPr>
        <p:spPr bwMode="auto">
          <a:xfrm>
            <a:off x="6207447" y="15240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79" name="78 - Ορθογώνιο"/>
          <p:cNvSpPr>
            <a:spLocks noChangeAspect="1"/>
          </p:cNvSpPr>
          <p:nvPr/>
        </p:nvSpPr>
        <p:spPr bwMode="auto">
          <a:xfrm>
            <a:off x="6521647" y="1524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0" name="79 - Ορθογώνιο"/>
          <p:cNvSpPr>
            <a:spLocks noChangeAspect="1"/>
          </p:cNvSpPr>
          <p:nvPr/>
        </p:nvSpPr>
        <p:spPr bwMode="auto">
          <a:xfrm>
            <a:off x="6207447" y="3272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Courier New" pitchFamily="49" charset="0"/>
                <a:cs typeface="Courier New" pitchFamily="49" charset="0"/>
              </a:rPr>
              <a:t>017</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1" name="80 - Ορθογώνιο"/>
          <p:cNvSpPr>
            <a:spLocks noChangeAspect="1"/>
          </p:cNvSpPr>
          <p:nvPr/>
        </p:nvSpPr>
        <p:spPr bwMode="auto">
          <a:xfrm>
            <a:off x="6521647" y="3272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2" name="81 - Ορθογώνιο"/>
          <p:cNvSpPr>
            <a:spLocks noChangeAspect="1"/>
          </p:cNvSpPr>
          <p:nvPr/>
        </p:nvSpPr>
        <p:spPr bwMode="auto">
          <a:xfrm>
            <a:off x="6207447" y="5021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Courier New" pitchFamily="49" charset="0"/>
                <a:cs typeface="Courier New" pitchFamily="49" charset="0"/>
              </a:rPr>
              <a:t>061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3" name="82 - Ορθογώνιο"/>
          <p:cNvSpPr>
            <a:spLocks noChangeAspect="1"/>
          </p:cNvSpPr>
          <p:nvPr/>
        </p:nvSpPr>
        <p:spPr bwMode="auto">
          <a:xfrm>
            <a:off x="6521647" y="5021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4" name="83 - Ορθογώνιο"/>
          <p:cNvSpPr>
            <a:spLocks noChangeAspect="1"/>
          </p:cNvSpPr>
          <p:nvPr/>
        </p:nvSpPr>
        <p:spPr bwMode="auto">
          <a:xfrm>
            <a:off x="6207447" y="6770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5" name="84 - Ορθογώνιο"/>
          <p:cNvSpPr>
            <a:spLocks noChangeAspect="1"/>
          </p:cNvSpPr>
          <p:nvPr/>
        </p:nvSpPr>
        <p:spPr bwMode="auto">
          <a:xfrm>
            <a:off x="6521647" y="6770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6" name="85 - Ορθογώνιο"/>
          <p:cNvSpPr>
            <a:spLocks noChangeAspect="1"/>
          </p:cNvSpPr>
          <p:nvPr/>
        </p:nvSpPr>
        <p:spPr bwMode="auto">
          <a:xfrm>
            <a:off x="6207447" y="851915"/>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7" name="86 - Ορθογώνιο"/>
          <p:cNvSpPr>
            <a:spLocks noChangeAspect="1"/>
          </p:cNvSpPr>
          <p:nvPr/>
        </p:nvSpPr>
        <p:spPr bwMode="auto">
          <a:xfrm>
            <a:off x="6521647" y="8519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131" name="130 - Ευθύγραμμο βέλος σύνδεσης"/>
          <p:cNvCxnSpPr>
            <a:stCxn id="79" idx="3"/>
          </p:cNvCxnSpPr>
          <p:nvPr/>
        </p:nvCxnSpPr>
        <p:spPr bwMode="auto">
          <a:xfrm>
            <a:off x="6656304" y="2421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8" name="137 - Ευθύγραμμο βέλος σύνδεσης"/>
          <p:cNvCxnSpPr/>
          <p:nvPr/>
        </p:nvCxnSpPr>
        <p:spPr bwMode="auto">
          <a:xfrm>
            <a:off x="6650783" y="41238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3" name="142 - Ευθύγραμμο βέλος σύνδεσης"/>
          <p:cNvCxnSpPr/>
          <p:nvPr/>
        </p:nvCxnSpPr>
        <p:spPr bwMode="auto">
          <a:xfrm>
            <a:off x="6656304" y="587266"/>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6" name="175 - Ορθογώνιο"/>
          <p:cNvSpPr>
            <a:spLocks noChangeAspect="1"/>
          </p:cNvSpPr>
          <p:nvPr/>
        </p:nvSpPr>
        <p:spPr bwMode="auto">
          <a:xfrm>
            <a:off x="6212459" y="11021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107</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77" name="176 - Ορθογώνιο"/>
          <p:cNvSpPr>
            <a:spLocks noChangeAspect="1"/>
          </p:cNvSpPr>
          <p:nvPr/>
        </p:nvSpPr>
        <p:spPr bwMode="auto">
          <a:xfrm>
            <a:off x="6526659" y="11021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78" name="177 - Ορθογώνιο"/>
          <p:cNvSpPr>
            <a:spLocks noChangeAspect="1"/>
          </p:cNvSpPr>
          <p:nvPr/>
        </p:nvSpPr>
        <p:spPr bwMode="auto">
          <a:xfrm>
            <a:off x="6212459" y="1277014"/>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Courier New" pitchFamily="49" charset="0"/>
                <a:cs typeface="Courier New" pitchFamily="49" charset="0"/>
              </a:rPr>
              <a:t>1</a:t>
            </a:r>
            <a:r>
              <a:rPr lang="el-GR" sz="1200" dirty="0" smtClean="0">
                <a:latin typeface="Courier New" pitchFamily="49" charset="0"/>
                <a:cs typeface="Courier New" pitchFamily="49" charset="0"/>
              </a:rPr>
              <a:t>4</a:t>
            </a:r>
            <a:r>
              <a:rPr lang="en-US" sz="1200" dirty="0" smtClean="0">
                <a:latin typeface="Courier New" pitchFamily="49" charset="0"/>
                <a:cs typeface="Courier New" pitchFamily="49" charset="0"/>
              </a:rPr>
              <a:t>7</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79" name="178 - Ορθογώνιο"/>
          <p:cNvSpPr>
            <a:spLocks noChangeAspect="1"/>
          </p:cNvSpPr>
          <p:nvPr/>
        </p:nvSpPr>
        <p:spPr bwMode="auto">
          <a:xfrm>
            <a:off x="6526659" y="127701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80" name="179 - Ορθογώνιο"/>
          <p:cNvSpPr>
            <a:spLocks noChangeAspect="1"/>
          </p:cNvSpPr>
          <p:nvPr/>
        </p:nvSpPr>
        <p:spPr bwMode="auto">
          <a:xfrm>
            <a:off x="6212459" y="1451893"/>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Courier New" pitchFamily="49" charset="0"/>
                <a:cs typeface="Courier New" pitchFamily="49" charset="0"/>
              </a:rPr>
              <a:t>1</a:t>
            </a:r>
            <a:r>
              <a:rPr lang="el-GR" sz="1200" dirty="0" smtClean="0">
                <a:latin typeface="Courier New" pitchFamily="49" charset="0"/>
                <a:cs typeface="Courier New" pitchFamily="49" charset="0"/>
              </a:rPr>
              <a:t>53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81" name="180 - Ορθογώνιο"/>
          <p:cNvSpPr>
            <a:spLocks noChangeAspect="1"/>
          </p:cNvSpPr>
          <p:nvPr/>
        </p:nvSpPr>
        <p:spPr bwMode="auto">
          <a:xfrm>
            <a:off x="6526659" y="145189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82" name="181 - Ορθογώνιο"/>
          <p:cNvSpPr>
            <a:spLocks noChangeAspect="1"/>
          </p:cNvSpPr>
          <p:nvPr/>
        </p:nvSpPr>
        <p:spPr bwMode="auto">
          <a:xfrm>
            <a:off x="6212459" y="1626772"/>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83" name="182 - Ορθογώνιο"/>
          <p:cNvSpPr>
            <a:spLocks noChangeAspect="1"/>
          </p:cNvSpPr>
          <p:nvPr/>
        </p:nvSpPr>
        <p:spPr bwMode="auto">
          <a:xfrm>
            <a:off x="6526659" y="16267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84" name="183 - Ορθογώνιο"/>
          <p:cNvSpPr>
            <a:spLocks noChangeAspect="1"/>
          </p:cNvSpPr>
          <p:nvPr/>
        </p:nvSpPr>
        <p:spPr bwMode="auto">
          <a:xfrm>
            <a:off x="6212459" y="1801651"/>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85" name="184 - Ορθογώνιο"/>
          <p:cNvSpPr>
            <a:spLocks noChangeAspect="1"/>
          </p:cNvSpPr>
          <p:nvPr/>
        </p:nvSpPr>
        <p:spPr bwMode="auto">
          <a:xfrm>
            <a:off x="6526659" y="18016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186" name="185 - Ευθύγραμμο βέλος σύνδεσης"/>
          <p:cNvCxnSpPr>
            <a:stCxn id="177" idx="3"/>
          </p:cNvCxnSpPr>
          <p:nvPr/>
        </p:nvCxnSpPr>
        <p:spPr bwMode="auto">
          <a:xfrm>
            <a:off x="6661316" y="119190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7" name="186 - Ευθύγραμμο βέλος σύνδεσης"/>
          <p:cNvCxnSpPr/>
          <p:nvPr/>
        </p:nvCxnSpPr>
        <p:spPr bwMode="auto">
          <a:xfrm>
            <a:off x="6655795" y="136212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8" name="187 - Ευθύγραμμο βέλος σύνδεσης"/>
          <p:cNvCxnSpPr/>
          <p:nvPr/>
        </p:nvCxnSpPr>
        <p:spPr bwMode="auto">
          <a:xfrm>
            <a:off x="6661316" y="153700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92" name="191 - Ορθογώνιο"/>
          <p:cNvSpPr>
            <a:spLocks noChangeAspect="1"/>
          </p:cNvSpPr>
          <p:nvPr/>
        </p:nvSpPr>
        <p:spPr bwMode="auto">
          <a:xfrm>
            <a:off x="6212459" y="2057394"/>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2</a:t>
            </a: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7</a:t>
            </a:r>
          </a:p>
        </p:txBody>
      </p:sp>
      <p:sp>
        <p:nvSpPr>
          <p:cNvPr id="193" name="192 - Ορθογώνιο"/>
          <p:cNvSpPr>
            <a:spLocks noChangeAspect="1"/>
          </p:cNvSpPr>
          <p:nvPr/>
        </p:nvSpPr>
        <p:spPr bwMode="auto">
          <a:xfrm>
            <a:off x="6526659" y="205739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94" name="193 - Ορθογώνιο"/>
          <p:cNvSpPr>
            <a:spLocks noChangeAspect="1"/>
          </p:cNvSpPr>
          <p:nvPr/>
        </p:nvSpPr>
        <p:spPr bwMode="auto">
          <a:xfrm>
            <a:off x="6212459" y="2232272"/>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2</a:t>
            </a:r>
            <a:r>
              <a:rPr lang="en-US" sz="1200" dirty="0" smtClean="0">
                <a:latin typeface="Courier New" pitchFamily="49" charset="0"/>
                <a:cs typeface="Courier New" pitchFamily="49" charset="0"/>
              </a:rPr>
              <a:t>7</a:t>
            </a:r>
            <a:r>
              <a:rPr lang="el-GR" sz="1200" dirty="0" smtClean="0">
                <a:latin typeface="Courier New" pitchFamily="49" charset="0"/>
                <a:cs typeface="Courier New" pitchFamily="49" charset="0"/>
              </a:rPr>
              <a:t>5</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95" name="194 - Ορθογώνιο"/>
          <p:cNvSpPr>
            <a:spLocks noChangeAspect="1"/>
          </p:cNvSpPr>
          <p:nvPr/>
        </p:nvSpPr>
        <p:spPr bwMode="auto">
          <a:xfrm>
            <a:off x="6526659" y="22322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96" name="195 - Ορθογώνιο"/>
          <p:cNvSpPr>
            <a:spLocks noChangeAspect="1"/>
          </p:cNvSpPr>
          <p:nvPr/>
        </p:nvSpPr>
        <p:spPr bwMode="auto">
          <a:xfrm>
            <a:off x="6212459" y="2407151"/>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277</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97" name="196 - Ορθογώνιο"/>
          <p:cNvSpPr>
            <a:spLocks noChangeAspect="1"/>
          </p:cNvSpPr>
          <p:nvPr/>
        </p:nvSpPr>
        <p:spPr bwMode="auto">
          <a:xfrm>
            <a:off x="6526659" y="24071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98" name="197 - Ορθογώνιο"/>
          <p:cNvSpPr>
            <a:spLocks noChangeAspect="1"/>
          </p:cNvSpPr>
          <p:nvPr/>
        </p:nvSpPr>
        <p:spPr bwMode="auto">
          <a:xfrm>
            <a:off x="6212459" y="258203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99" name="198 - Ορθογώνιο"/>
          <p:cNvSpPr>
            <a:spLocks noChangeAspect="1"/>
          </p:cNvSpPr>
          <p:nvPr/>
        </p:nvSpPr>
        <p:spPr bwMode="auto">
          <a:xfrm>
            <a:off x="6526659" y="258203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00" name="199 - Ορθογώνιο"/>
          <p:cNvSpPr>
            <a:spLocks noChangeAspect="1"/>
          </p:cNvSpPr>
          <p:nvPr/>
        </p:nvSpPr>
        <p:spPr bwMode="auto">
          <a:xfrm>
            <a:off x="6212459" y="2756909"/>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01" name="200 - Ορθογώνιο"/>
          <p:cNvSpPr>
            <a:spLocks noChangeAspect="1"/>
          </p:cNvSpPr>
          <p:nvPr/>
        </p:nvSpPr>
        <p:spPr bwMode="auto">
          <a:xfrm>
            <a:off x="6526659" y="275690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202" name="201 - Ευθύγραμμο βέλος σύνδεσης"/>
          <p:cNvCxnSpPr>
            <a:stCxn id="193" idx="3"/>
          </p:cNvCxnSpPr>
          <p:nvPr/>
        </p:nvCxnSpPr>
        <p:spPr bwMode="auto">
          <a:xfrm>
            <a:off x="6661316" y="2147165"/>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3" name="202 - Ευθύγραμμο βέλος σύνδεσης"/>
          <p:cNvCxnSpPr/>
          <p:nvPr/>
        </p:nvCxnSpPr>
        <p:spPr bwMode="auto">
          <a:xfrm>
            <a:off x="6655795" y="231738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4" name="203 - Ευθύγραμμο βέλος σύνδεσης"/>
          <p:cNvCxnSpPr/>
          <p:nvPr/>
        </p:nvCxnSpPr>
        <p:spPr bwMode="auto">
          <a:xfrm>
            <a:off x="6661316" y="249226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8" name="207 - Ορθογώνιο"/>
          <p:cNvSpPr>
            <a:spLocks noChangeAspect="1"/>
          </p:cNvSpPr>
          <p:nvPr/>
        </p:nvSpPr>
        <p:spPr bwMode="auto">
          <a:xfrm>
            <a:off x="6212459" y="30071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373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09" name="208 - Ορθογώνιο"/>
          <p:cNvSpPr>
            <a:spLocks noChangeAspect="1"/>
          </p:cNvSpPr>
          <p:nvPr/>
        </p:nvSpPr>
        <p:spPr bwMode="auto">
          <a:xfrm>
            <a:off x="6526659" y="30071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10" name="209 - Ορθογώνιο"/>
          <p:cNvSpPr>
            <a:spLocks noChangeAspect="1"/>
          </p:cNvSpPr>
          <p:nvPr/>
        </p:nvSpPr>
        <p:spPr bwMode="auto">
          <a:xfrm>
            <a:off x="6212459" y="3182014"/>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434</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11" name="210 - Ορθογώνιο"/>
          <p:cNvSpPr>
            <a:spLocks noChangeAspect="1"/>
          </p:cNvSpPr>
          <p:nvPr/>
        </p:nvSpPr>
        <p:spPr bwMode="auto">
          <a:xfrm>
            <a:off x="6526659" y="318201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12" name="211 - Ορθογώνιο"/>
          <p:cNvSpPr>
            <a:spLocks noChangeAspect="1"/>
          </p:cNvSpPr>
          <p:nvPr/>
        </p:nvSpPr>
        <p:spPr bwMode="auto">
          <a:xfrm>
            <a:off x="6212459" y="3356893"/>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513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13" name="212 - Ορθογώνιο"/>
          <p:cNvSpPr>
            <a:spLocks noChangeAspect="1"/>
          </p:cNvSpPr>
          <p:nvPr/>
        </p:nvSpPr>
        <p:spPr bwMode="auto">
          <a:xfrm>
            <a:off x="6526659" y="335689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14" name="213 - Ορθογώνιο"/>
          <p:cNvSpPr>
            <a:spLocks noChangeAspect="1"/>
          </p:cNvSpPr>
          <p:nvPr/>
        </p:nvSpPr>
        <p:spPr bwMode="auto">
          <a:xfrm>
            <a:off x="6212459" y="3531772"/>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15" name="214 - Ορθογώνιο"/>
          <p:cNvSpPr>
            <a:spLocks noChangeAspect="1"/>
          </p:cNvSpPr>
          <p:nvPr/>
        </p:nvSpPr>
        <p:spPr bwMode="auto">
          <a:xfrm>
            <a:off x="6526659" y="35317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16" name="215 - Ορθογώνιο"/>
          <p:cNvSpPr>
            <a:spLocks noChangeAspect="1"/>
          </p:cNvSpPr>
          <p:nvPr/>
        </p:nvSpPr>
        <p:spPr bwMode="auto">
          <a:xfrm>
            <a:off x="6212459" y="3706651"/>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17" name="216 - Ορθογώνιο"/>
          <p:cNvSpPr>
            <a:spLocks noChangeAspect="1"/>
          </p:cNvSpPr>
          <p:nvPr/>
        </p:nvSpPr>
        <p:spPr bwMode="auto">
          <a:xfrm>
            <a:off x="6526659" y="37066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218" name="217 - Ευθύγραμμο βέλος σύνδεσης"/>
          <p:cNvCxnSpPr>
            <a:stCxn id="209" idx="3"/>
          </p:cNvCxnSpPr>
          <p:nvPr/>
        </p:nvCxnSpPr>
        <p:spPr bwMode="auto">
          <a:xfrm>
            <a:off x="6661316" y="309690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9" name="218 - Ευθύγραμμο βέλος σύνδεσης"/>
          <p:cNvCxnSpPr/>
          <p:nvPr/>
        </p:nvCxnSpPr>
        <p:spPr bwMode="auto">
          <a:xfrm>
            <a:off x="6655795" y="326712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0" name="219 - Ευθύγραμμο βέλος σύνδεσης"/>
          <p:cNvCxnSpPr/>
          <p:nvPr/>
        </p:nvCxnSpPr>
        <p:spPr bwMode="auto">
          <a:xfrm>
            <a:off x="6661316" y="344200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4" name="223 - Ορθογώνιο"/>
          <p:cNvSpPr>
            <a:spLocks noChangeAspect="1"/>
          </p:cNvSpPr>
          <p:nvPr/>
        </p:nvSpPr>
        <p:spPr bwMode="auto">
          <a:xfrm>
            <a:off x="6217471" y="3962394"/>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524</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25" name="224 - Ορθογώνιο"/>
          <p:cNvSpPr>
            <a:spLocks noChangeAspect="1"/>
          </p:cNvSpPr>
          <p:nvPr/>
        </p:nvSpPr>
        <p:spPr bwMode="auto">
          <a:xfrm>
            <a:off x="6531671" y="396239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26" name="225 - Ορθογώνιο"/>
          <p:cNvSpPr>
            <a:spLocks noChangeAspect="1"/>
          </p:cNvSpPr>
          <p:nvPr/>
        </p:nvSpPr>
        <p:spPr bwMode="auto">
          <a:xfrm>
            <a:off x="6217471" y="4137272"/>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526</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27" name="226 - Ορθογώνιο"/>
          <p:cNvSpPr>
            <a:spLocks noChangeAspect="1"/>
          </p:cNvSpPr>
          <p:nvPr/>
        </p:nvSpPr>
        <p:spPr bwMode="auto">
          <a:xfrm>
            <a:off x="6531671" y="41372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28" name="227 - Ορθογώνιο"/>
          <p:cNvSpPr>
            <a:spLocks noChangeAspect="1"/>
          </p:cNvSpPr>
          <p:nvPr/>
        </p:nvSpPr>
        <p:spPr bwMode="auto">
          <a:xfrm>
            <a:off x="6217471" y="4312151"/>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562</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29" name="228 - Ορθογώνιο"/>
          <p:cNvSpPr>
            <a:spLocks noChangeAspect="1"/>
          </p:cNvSpPr>
          <p:nvPr/>
        </p:nvSpPr>
        <p:spPr bwMode="auto">
          <a:xfrm>
            <a:off x="6531671" y="43121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30" name="229 - Ορθογώνιο"/>
          <p:cNvSpPr>
            <a:spLocks noChangeAspect="1"/>
          </p:cNvSpPr>
          <p:nvPr/>
        </p:nvSpPr>
        <p:spPr bwMode="auto">
          <a:xfrm>
            <a:off x="6217471" y="448703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574</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31" name="230 - Ορθογώνιο"/>
          <p:cNvSpPr>
            <a:spLocks noChangeAspect="1"/>
          </p:cNvSpPr>
          <p:nvPr/>
        </p:nvSpPr>
        <p:spPr bwMode="auto">
          <a:xfrm>
            <a:off x="6531671" y="448703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32" name="231 - Ορθογώνιο"/>
          <p:cNvSpPr>
            <a:spLocks noChangeAspect="1"/>
          </p:cNvSpPr>
          <p:nvPr/>
        </p:nvSpPr>
        <p:spPr bwMode="auto">
          <a:xfrm>
            <a:off x="6217471" y="4661909"/>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33" name="232 - Ορθογώνιο"/>
          <p:cNvSpPr>
            <a:spLocks noChangeAspect="1"/>
          </p:cNvSpPr>
          <p:nvPr/>
        </p:nvSpPr>
        <p:spPr bwMode="auto">
          <a:xfrm>
            <a:off x="6531671" y="466190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234" name="233 - Ευθύγραμμο βέλος σύνδεσης"/>
          <p:cNvCxnSpPr>
            <a:stCxn id="225" idx="3"/>
          </p:cNvCxnSpPr>
          <p:nvPr/>
        </p:nvCxnSpPr>
        <p:spPr bwMode="auto">
          <a:xfrm>
            <a:off x="6666328" y="4052165"/>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5" name="234 - Ευθύγραμμο βέλος σύνδεσης"/>
          <p:cNvCxnSpPr/>
          <p:nvPr/>
        </p:nvCxnSpPr>
        <p:spPr bwMode="auto">
          <a:xfrm>
            <a:off x="6660807" y="422238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6" name="235 - Ευθύγραμμο βέλος σύνδεσης"/>
          <p:cNvCxnSpPr/>
          <p:nvPr/>
        </p:nvCxnSpPr>
        <p:spPr bwMode="auto">
          <a:xfrm>
            <a:off x="6666328" y="439726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7" name="236 - Ευθύγραμμο βέλος σύνδεσης"/>
          <p:cNvCxnSpPr/>
          <p:nvPr/>
        </p:nvCxnSpPr>
        <p:spPr bwMode="auto">
          <a:xfrm>
            <a:off x="6666328" y="4572139"/>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0" name="239 - Ορθογώνιο"/>
          <p:cNvSpPr>
            <a:spLocks noChangeAspect="1"/>
          </p:cNvSpPr>
          <p:nvPr/>
        </p:nvSpPr>
        <p:spPr bwMode="auto">
          <a:xfrm>
            <a:off x="6217471" y="49121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6</a:t>
            </a: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1" name="240 - Ορθογώνιο"/>
          <p:cNvSpPr>
            <a:spLocks noChangeAspect="1"/>
          </p:cNvSpPr>
          <p:nvPr/>
        </p:nvSpPr>
        <p:spPr bwMode="auto">
          <a:xfrm>
            <a:off x="6531671" y="49121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2" name="241 - Ορθογώνιο"/>
          <p:cNvSpPr>
            <a:spLocks noChangeAspect="1"/>
          </p:cNvSpPr>
          <p:nvPr/>
        </p:nvSpPr>
        <p:spPr bwMode="auto">
          <a:xfrm>
            <a:off x="6217471" y="5087014"/>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64</a:t>
            </a:r>
            <a:r>
              <a:rPr lang="en-US" sz="1200" dirty="0" smtClean="0">
                <a:latin typeface="Courier New" pitchFamily="49" charset="0"/>
                <a:cs typeface="Courier New" pitchFamily="49" charset="0"/>
              </a:rPr>
              <a:t>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3" name="242 - Ορθογώνιο"/>
          <p:cNvSpPr>
            <a:spLocks noChangeAspect="1"/>
          </p:cNvSpPr>
          <p:nvPr/>
        </p:nvSpPr>
        <p:spPr bwMode="auto">
          <a:xfrm>
            <a:off x="6531671" y="508701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4" name="243 - Ορθογώνιο"/>
          <p:cNvSpPr>
            <a:spLocks noChangeAspect="1"/>
          </p:cNvSpPr>
          <p:nvPr/>
        </p:nvSpPr>
        <p:spPr bwMode="auto">
          <a:xfrm>
            <a:off x="6217471" y="5261893"/>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706</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5" name="244 - Ορθογώνιο"/>
          <p:cNvSpPr>
            <a:spLocks noChangeAspect="1"/>
          </p:cNvSpPr>
          <p:nvPr/>
        </p:nvSpPr>
        <p:spPr bwMode="auto">
          <a:xfrm>
            <a:off x="6531671" y="526189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6" name="245 - Ορθογώνιο"/>
          <p:cNvSpPr>
            <a:spLocks noChangeAspect="1"/>
          </p:cNvSpPr>
          <p:nvPr/>
        </p:nvSpPr>
        <p:spPr bwMode="auto">
          <a:xfrm>
            <a:off x="6217471" y="5436772"/>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736</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7" name="246 - Ορθογώνιο"/>
          <p:cNvSpPr>
            <a:spLocks noChangeAspect="1"/>
          </p:cNvSpPr>
          <p:nvPr/>
        </p:nvSpPr>
        <p:spPr bwMode="auto">
          <a:xfrm>
            <a:off x="6531671" y="54367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8" name="247 - Ορθογώνιο"/>
          <p:cNvSpPr>
            <a:spLocks noChangeAspect="1"/>
          </p:cNvSpPr>
          <p:nvPr/>
        </p:nvSpPr>
        <p:spPr bwMode="auto">
          <a:xfrm>
            <a:off x="6217471" y="5611651"/>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737</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49" name="248 - Ορθογώνιο"/>
          <p:cNvSpPr>
            <a:spLocks noChangeAspect="1"/>
          </p:cNvSpPr>
          <p:nvPr/>
        </p:nvSpPr>
        <p:spPr bwMode="auto">
          <a:xfrm>
            <a:off x="6531671" y="56116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250" name="249 - Ευθύγραμμο βέλος σύνδεσης"/>
          <p:cNvCxnSpPr>
            <a:stCxn id="241" idx="3"/>
          </p:cNvCxnSpPr>
          <p:nvPr/>
        </p:nvCxnSpPr>
        <p:spPr bwMode="auto">
          <a:xfrm>
            <a:off x="6666328" y="500190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1" name="250 - Ευθύγραμμο βέλος σύνδεσης"/>
          <p:cNvCxnSpPr/>
          <p:nvPr/>
        </p:nvCxnSpPr>
        <p:spPr bwMode="auto">
          <a:xfrm>
            <a:off x="6660807" y="517212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2" name="251 - Ευθύγραμμο βέλος σύνδεσης"/>
          <p:cNvCxnSpPr/>
          <p:nvPr/>
        </p:nvCxnSpPr>
        <p:spPr bwMode="auto">
          <a:xfrm>
            <a:off x="6666328" y="534700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3" name="252 - Ευθύγραμμο βέλος σύνδεσης"/>
          <p:cNvCxnSpPr/>
          <p:nvPr/>
        </p:nvCxnSpPr>
        <p:spPr bwMode="auto">
          <a:xfrm>
            <a:off x="6666328" y="552188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4" name="253 - Ευθύγραμμο βέλος σύνδεσης"/>
          <p:cNvCxnSpPr/>
          <p:nvPr/>
        </p:nvCxnSpPr>
        <p:spPr bwMode="auto">
          <a:xfrm>
            <a:off x="6666328" y="569676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56" name="255 - Ορθογώνιο"/>
          <p:cNvSpPr>
            <a:spLocks noChangeAspect="1"/>
          </p:cNvSpPr>
          <p:nvPr/>
        </p:nvSpPr>
        <p:spPr bwMode="auto">
          <a:xfrm>
            <a:off x="6212460" y="59027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742</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57" name="256 - Ορθογώνιο"/>
          <p:cNvSpPr>
            <a:spLocks noChangeAspect="1"/>
          </p:cNvSpPr>
          <p:nvPr/>
        </p:nvSpPr>
        <p:spPr bwMode="auto">
          <a:xfrm>
            <a:off x="6526660" y="59027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58" name="257 - Ορθογώνιο"/>
          <p:cNvSpPr>
            <a:spLocks noChangeAspect="1"/>
          </p:cNvSpPr>
          <p:nvPr/>
        </p:nvSpPr>
        <p:spPr bwMode="auto">
          <a:xfrm>
            <a:off x="6212460" y="6077614"/>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Courier New" pitchFamily="49" charset="0"/>
                <a:cs typeface="Courier New" pitchFamily="49" charset="0"/>
              </a:rPr>
              <a:t>7</a:t>
            </a:r>
            <a:r>
              <a:rPr lang="el-GR" sz="1200" dirty="0" smtClean="0">
                <a:latin typeface="Courier New" pitchFamily="49" charset="0"/>
                <a:cs typeface="Courier New" pitchFamily="49" charset="0"/>
              </a:rPr>
              <a:t>66</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59" name="258 - Ορθογώνιο"/>
          <p:cNvSpPr>
            <a:spLocks noChangeAspect="1"/>
          </p:cNvSpPr>
          <p:nvPr/>
        </p:nvSpPr>
        <p:spPr bwMode="auto">
          <a:xfrm>
            <a:off x="6526660" y="6077614"/>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60" name="259 - Ορθογώνιο"/>
          <p:cNvSpPr>
            <a:spLocks noChangeAspect="1"/>
          </p:cNvSpPr>
          <p:nvPr/>
        </p:nvSpPr>
        <p:spPr bwMode="auto">
          <a:xfrm>
            <a:off x="6212460" y="6252493"/>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773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61" name="260 - Ορθογώνιο"/>
          <p:cNvSpPr>
            <a:spLocks noChangeAspect="1"/>
          </p:cNvSpPr>
          <p:nvPr/>
        </p:nvSpPr>
        <p:spPr bwMode="auto">
          <a:xfrm>
            <a:off x="6526660" y="6252493"/>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62" name="261 - Ορθογώνιο"/>
          <p:cNvSpPr>
            <a:spLocks noChangeAspect="1"/>
          </p:cNvSpPr>
          <p:nvPr/>
        </p:nvSpPr>
        <p:spPr bwMode="auto">
          <a:xfrm>
            <a:off x="6212460" y="6427372"/>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63" name="262 - Ορθογώνιο"/>
          <p:cNvSpPr>
            <a:spLocks noChangeAspect="1"/>
          </p:cNvSpPr>
          <p:nvPr/>
        </p:nvSpPr>
        <p:spPr bwMode="auto">
          <a:xfrm>
            <a:off x="6526660" y="642737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64" name="263 - Ορθογώνιο"/>
          <p:cNvSpPr>
            <a:spLocks noChangeAspect="1"/>
          </p:cNvSpPr>
          <p:nvPr/>
        </p:nvSpPr>
        <p:spPr bwMode="auto">
          <a:xfrm>
            <a:off x="6212460" y="6602251"/>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65" name="264 - Ορθογώνιο"/>
          <p:cNvSpPr>
            <a:spLocks noChangeAspect="1"/>
          </p:cNvSpPr>
          <p:nvPr/>
        </p:nvSpPr>
        <p:spPr bwMode="auto">
          <a:xfrm>
            <a:off x="6526660" y="6602251"/>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266" name="265 - Ευθύγραμμο βέλος σύνδεσης"/>
          <p:cNvCxnSpPr>
            <a:stCxn id="257" idx="3"/>
          </p:cNvCxnSpPr>
          <p:nvPr/>
        </p:nvCxnSpPr>
        <p:spPr bwMode="auto">
          <a:xfrm>
            <a:off x="6661317" y="5992507"/>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7" name="266 - Ευθύγραμμο βέλος σύνδεσης"/>
          <p:cNvCxnSpPr/>
          <p:nvPr/>
        </p:nvCxnSpPr>
        <p:spPr bwMode="auto">
          <a:xfrm>
            <a:off x="6655796" y="616272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8" name="267 - Ευθύγραμμο βέλος σύνδεσης"/>
          <p:cNvCxnSpPr/>
          <p:nvPr/>
        </p:nvCxnSpPr>
        <p:spPr bwMode="auto">
          <a:xfrm>
            <a:off x="6661317" y="633760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72" name="271 - Ορθογώνιο"/>
          <p:cNvSpPr>
            <a:spLocks noChangeAspect="1"/>
          </p:cNvSpPr>
          <p:nvPr/>
        </p:nvSpPr>
        <p:spPr bwMode="auto">
          <a:xfrm>
            <a:off x="3810000" y="1888633"/>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00</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a:t>
            </a:r>
          </a:p>
        </p:txBody>
      </p:sp>
      <p:sp>
        <p:nvSpPr>
          <p:cNvPr id="273" name="272 - Ορθογώνιο"/>
          <p:cNvSpPr>
            <a:spLocks noChangeAspect="1"/>
          </p:cNvSpPr>
          <p:nvPr/>
        </p:nvSpPr>
        <p:spPr bwMode="auto">
          <a:xfrm>
            <a:off x="4142684" y="1888633"/>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74" name="273 - Ορθογώνιο"/>
          <p:cNvSpPr>
            <a:spLocks noChangeAspect="1"/>
          </p:cNvSpPr>
          <p:nvPr/>
        </p:nvSpPr>
        <p:spPr bwMode="auto">
          <a:xfrm>
            <a:off x="3810000" y="2073798"/>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urier New" pitchFamily="49" charset="0"/>
                <a:cs typeface="Courier New" pitchFamily="49" charset="0"/>
              </a:rPr>
              <a:t>1</a:t>
            </a: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07</a:t>
            </a:r>
          </a:p>
        </p:txBody>
      </p:sp>
      <p:sp>
        <p:nvSpPr>
          <p:cNvPr id="275" name="274 - Ορθογώνιο"/>
          <p:cNvSpPr>
            <a:spLocks noChangeAspect="1"/>
          </p:cNvSpPr>
          <p:nvPr/>
        </p:nvSpPr>
        <p:spPr bwMode="auto">
          <a:xfrm>
            <a:off x="4142684" y="2073798"/>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76" name="275 - Ορθογώνιο"/>
          <p:cNvSpPr>
            <a:spLocks noChangeAspect="1"/>
          </p:cNvSpPr>
          <p:nvPr/>
        </p:nvSpPr>
        <p:spPr bwMode="auto">
          <a:xfrm>
            <a:off x="3810000" y="2258964"/>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207</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77" name="276 - Ορθογώνιο"/>
          <p:cNvSpPr>
            <a:spLocks noChangeAspect="1"/>
          </p:cNvSpPr>
          <p:nvPr/>
        </p:nvSpPr>
        <p:spPr bwMode="auto">
          <a:xfrm>
            <a:off x="4142684" y="2258964"/>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78" name="277 - Ορθογώνιο"/>
          <p:cNvSpPr>
            <a:spLocks noChangeAspect="1"/>
          </p:cNvSpPr>
          <p:nvPr/>
        </p:nvSpPr>
        <p:spPr bwMode="auto">
          <a:xfrm>
            <a:off x="3810000" y="2444130"/>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373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79" name="278 - Ορθογώνιο"/>
          <p:cNvSpPr>
            <a:spLocks noChangeAspect="1"/>
          </p:cNvSpPr>
          <p:nvPr/>
        </p:nvSpPr>
        <p:spPr bwMode="auto">
          <a:xfrm>
            <a:off x="4142684" y="244413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80" name="279 - Ορθογώνιο"/>
          <p:cNvSpPr>
            <a:spLocks noChangeAspect="1"/>
          </p:cNvSpPr>
          <p:nvPr/>
        </p:nvSpPr>
        <p:spPr bwMode="auto">
          <a:xfrm>
            <a:off x="3810000" y="2629296"/>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81" name="280 - Ορθογώνιο"/>
          <p:cNvSpPr>
            <a:spLocks noChangeAspect="1"/>
          </p:cNvSpPr>
          <p:nvPr/>
        </p:nvSpPr>
        <p:spPr bwMode="auto">
          <a:xfrm>
            <a:off x="4142684" y="2629296"/>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83" name="282 - Ορθογώνιο"/>
          <p:cNvSpPr>
            <a:spLocks noChangeAspect="1"/>
          </p:cNvSpPr>
          <p:nvPr/>
        </p:nvSpPr>
        <p:spPr bwMode="auto">
          <a:xfrm>
            <a:off x="3810000" y="4174633"/>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524</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84" name="283 - Ορθογώνιο"/>
          <p:cNvSpPr>
            <a:spLocks noChangeAspect="1"/>
          </p:cNvSpPr>
          <p:nvPr/>
        </p:nvSpPr>
        <p:spPr bwMode="auto">
          <a:xfrm>
            <a:off x="4142684" y="4174633"/>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85" name="284 - Ορθογώνιο"/>
          <p:cNvSpPr>
            <a:spLocks noChangeAspect="1"/>
          </p:cNvSpPr>
          <p:nvPr/>
        </p:nvSpPr>
        <p:spPr bwMode="auto">
          <a:xfrm>
            <a:off x="3810000" y="4359798"/>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601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86" name="285 - Ορθογώνιο"/>
          <p:cNvSpPr>
            <a:spLocks noChangeAspect="1"/>
          </p:cNvSpPr>
          <p:nvPr/>
        </p:nvSpPr>
        <p:spPr bwMode="auto">
          <a:xfrm>
            <a:off x="4142684" y="4359798"/>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87" name="286 - Ορθογώνιο"/>
          <p:cNvSpPr>
            <a:spLocks noChangeAspect="1"/>
          </p:cNvSpPr>
          <p:nvPr/>
        </p:nvSpPr>
        <p:spPr bwMode="auto">
          <a:xfrm>
            <a:off x="3810000" y="4544964"/>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742</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88" name="287 - Ορθογώνιο"/>
          <p:cNvSpPr>
            <a:spLocks noChangeAspect="1"/>
          </p:cNvSpPr>
          <p:nvPr/>
        </p:nvSpPr>
        <p:spPr bwMode="auto">
          <a:xfrm>
            <a:off x="4142684" y="4544964"/>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89" name="288 - Ορθογώνιο"/>
          <p:cNvSpPr>
            <a:spLocks noChangeAspect="1"/>
          </p:cNvSpPr>
          <p:nvPr/>
        </p:nvSpPr>
        <p:spPr bwMode="auto">
          <a:xfrm>
            <a:off x="3810000" y="4730130"/>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90" name="289 - Ορθογώνιο"/>
          <p:cNvSpPr>
            <a:spLocks noChangeAspect="1"/>
          </p:cNvSpPr>
          <p:nvPr/>
        </p:nvSpPr>
        <p:spPr bwMode="auto">
          <a:xfrm>
            <a:off x="4142684" y="4730130"/>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91" name="290 - Ορθογώνιο"/>
          <p:cNvSpPr>
            <a:spLocks noChangeAspect="1"/>
          </p:cNvSpPr>
          <p:nvPr/>
        </p:nvSpPr>
        <p:spPr bwMode="auto">
          <a:xfrm>
            <a:off x="3810000" y="4915296"/>
            <a:ext cx="332684"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92" name="291 - Ορθογώνιο"/>
          <p:cNvSpPr>
            <a:spLocks noChangeAspect="1"/>
          </p:cNvSpPr>
          <p:nvPr/>
        </p:nvSpPr>
        <p:spPr bwMode="auto">
          <a:xfrm>
            <a:off x="4142684" y="4915296"/>
            <a:ext cx="142580" cy="19010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294" name="293 - Γωνιακή σύνδεση"/>
          <p:cNvCxnSpPr>
            <a:stCxn id="29" idx="3"/>
            <a:endCxn id="272" idx="1"/>
          </p:cNvCxnSpPr>
          <p:nvPr/>
        </p:nvCxnSpPr>
        <p:spPr bwMode="auto">
          <a:xfrm flipV="1">
            <a:off x="1905000" y="1983685"/>
            <a:ext cx="1905000" cy="1219200"/>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296" name="295 - Γωνιακή σύνδεση"/>
          <p:cNvCxnSpPr>
            <a:stCxn id="31" idx="3"/>
            <a:endCxn id="283" idx="1"/>
          </p:cNvCxnSpPr>
          <p:nvPr/>
        </p:nvCxnSpPr>
        <p:spPr bwMode="auto">
          <a:xfrm>
            <a:off x="1905000" y="3388050"/>
            <a:ext cx="1905000" cy="881635"/>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298" name="297 - Γωνιακή σύνδεση"/>
          <p:cNvCxnSpPr>
            <a:stCxn id="273" idx="3"/>
            <a:endCxn id="78" idx="1"/>
          </p:cNvCxnSpPr>
          <p:nvPr/>
        </p:nvCxnSpPr>
        <p:spPr bwMode="auto">
          <a:xfrm flipV="1">
            <a:off x="4285264" y="242172"/>
            <a:ext cx="1922183" cy="1741513"/>
          </a:xfrm>
          <a:prstGeom prst="bentConnector3">
            <a:avLst>
              <a:gd name="adj1" fmla="val 37883"/>
            </a:avLst>
          </a:prstGeom>
          <a:solidFill>
            <a:schemeClr val="accent1"/>
          </a:solidFill>
          <a:ln w="9525" cap="flat" cmpd="sng" algn="ctr">
            <a:solidFill>
              <a:schemeClr val="tx1"/>
            </a:solidFill>
            <a:prstDash val="solid"/>
            <a:round/>
            <a:headEnd type="none" w="med" len="med"/>
            <a:tailEnd type="arrow"/>
          </a:ln>
          <a:effectLst/>
        </p:spPr>
      </p:cxnSp>
      <p:cxnSp>
        <p:nvCxnSpPr>
          <p:cNvPr id="301" name="300 - Γωνιακή σύνδεση"/>
          <p:cNvCxnSpPr>
            <a:stCxn id="275" idx="3"/>
            <a:endCxn id="176" idx="1"/>
          </p:cNvCxnSpPr>
          <p:nvPr/>
        </p:nvCxnSpPr>
        <p:spPr bwMode="auto">
          <a:xfrm flipV="1">
            <a:off x="4285264" y="1191908"/>
            <a:ext cx="1927195" cy="976942"/>
          </a:xfrm>
          <a:prstGeom prst="bentConnector3">
            <a:avLst>
              <a:gd name="adj1" fmla="val 53581"/>
            </a:avLst>
          </a:prstGeom>
          <a:solidFill>
            <a:schemeClr val="accent1"/>
          </a:solidFill>
          <a:ln w="9525" cap="flat" cmpd="sng" algn="ctr">
            <a:solidFill>
              <a:schemeClr val="tx1"/>
            </a:solidFill>
            <a:prstDash val="solid"/>
            <a:round/>
            <a:headEnd type="none" w="med" len="med"/>
            <a:tailEnd type="arrow"/>
          </a:ln>
          <a:effectLst/>
        </p:spPr>
      </p:cxnSp>
      <p:cxnSp>
        <p:nvCxnSpPr>
          <p:cNvPr id="304" name="303 - Γωνιακή σύνδεση"/>
          <p:cNvCxnSpPr>
            <a:stCxn id="277" idx="3"/>
            <a:endCxn id="192" idx="1"/>
          </p:cNvCxnSpPr>
          <p:nvPr/>
        </p:nvCxnSpPr>
        <p:spPr bwMode="auto">
          <a:xfrm flipV="1">
            <a:off x="4285264" y="2147166"/>
            <a:ext cx="1927195" cy="206850"/>
          </a:xfrm>
          <a:prstGeom prst="bentConnector3">
            <a:avLst>
              <a:gd name="adj1" fmla="val 73276"/>
            </a:avLst>
          </a:prstGeom>
          <a:solidFill>
            <a:schemeClr val="accent1"/>
          </a:solidFill>
          <a:ln w="9525" cap="flat" cmpd="sng" algn="ctr">
            <a:solidFill>
              <a:schemeClr val="tx1"/>
            </a:solidFill>
            <a:prstDash val="solid"/>
            <a:round/>
            <a:headEnd type="none" w="med" len="med"/>
            <a:tailEnd type="arrow"/>
          </a:ln>
          <a:effectLst/>
        </p:spPr>
      </p:cxnSp>
      <p:cxnSp>
        <p:nvCxnSpPr>
          <p:cNvPr id="318" name="317 - Γωνιακή σύνδεση"/>
          <p:cNvCxnSpPr>
            <a:stCxn id="279" idx="3"/>
            <a:endCxn id="208" idx="1"/>
          </p:cNvCxnSpPr>
          <p:nvPr/>
        </p:nvCxnSpPr>
        <p:spPr bwMode="auto">
          <a:xfrm>
            <a:off x="4285264" y="2539182"/>
            <a:ext cx="1927195" cy="557726"/>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320" name="319 - Γωνιακή σύνδεση"/>
          <p:cNvCxnSpPr>
            <a:stCxn id="284" idx="3"/>
            <a:endCxn id="224" idx="1"/>
          </p:cNvCxnSpPr>
          <p:nvPr/>
        </p:nvCxnSpPr>
        <p:spPr bwMode="auto">
          <a:xfrm flipV="1">
            <a:off x="4285264" y="4052166"/>
            <a:ext cx="1932207" cy="217519"/>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322" name="321 - Γωνιακή σύνδεση"/>
          <p:cNvCxnSpPr>
            <a:stCxn id="286" idx="3"/>
            <a:endCxn id="240" idx="1"/>
          </p:cNvCxnSpPr>
          <p:nvPr/>
        </p:nvCxnSpPr>
        <p:spPr bwMode="auto">
          <a:xfrm>
            <a:off x="4285264" y="4454850"/>
            <a:ext cx="1932207" cy="547058"/>
          </a:xfrm>
          <a:prstGeom prst="bentConnector3">
            <a:avLst>
              <a:gd name="adj1" fmla="val 65626"/>
            </a:avLst>
          </a:prstGeom>
          <a:solidFill>
            <a:schemeClr val="accent1"/>
          </a:solidFill>
          <a:ln w="9525" cap="flat" cmpd="sng" algn="ctr">
            <a:solidFill>
              <a:schemeClr val="tx1"/>
            </a:solidFill>
            <a:prstDash val="solid"/>
            <a:round/>
            <a:headEnd type="none" w="med" len="med"/>
            <a:tailEnd type="arrow"/>
          </a:ln>
          <a:effectLst/>
        </p:spPr>
      </p:cxnSp>
      <p:cxnSp>
        <p:nvCxnSpPr>
          <p:cNvPr id="324" name="323 - Γωνιακή σύνδεση"/>
          <p:cNvCxnSpPr>
            <a:stCxn id="288" idx="3"/>
            <a:endCxn id="256" idx="1"/>
          </p:cNvCxnSpPr>
          <p:nvPr/>
        </p:nvCxnSpPr>
        <p:spPr bwMode="auto">
          <a:xfrm>
            <a:off x="4285264" y="4640016"/>
            <a:ext cx="1927196" cy="1352492"/>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326" name="325 - TextBox"/>
          <p:cNvSpPr txBox="1"/>
          <p:nvPr/>
        </p:nvSpPr>
        <p:spPr>
          <a:xfrm>
            <a:off x="375185" y="1143000"/>
            <a:ext cx="1225015" cy="369332"/>
          </a:xfrm>
          <a:prstGeom prst="rect">
            <a:avLst/>
          </a:prstGeom>
          <a:noFill/>
        </p:spPr>
        <p:txBody>
          <a:bodyPr wrap="none" rtlCol="0">
            <a:spAutoFit/>
          </a:bodyPr>
          <a:lstStyle/>
          <a:p>
            <a:r>
              <a:rPr lang="en-US" b="1" dirty="0" smtClean="0"/>
              <a:t>B-</a:t>
            </a:r>
            <a:r>
              <a:rPr lang="el-GR" b="1" dirty="0" smtClean="0"/>
              <a:t>δένδρα</a:t>
            </a:r>
            <a:endParaRPr lang="el-GR" b="1" dirty="0"/>
          </a:p>
        </p:txBody>
      </p:sp>
      <p:sp>
        <p:nvSpPr>
          <p:cNvPr id="139" name="138 - TextBox"/>
          <p:cNvSpPr txBox="1"/>
          <p:nvPr/>
        </p:nvSpPr>
        <p:spPr>
          <a:xfrm>
            <a:off x="381000" y="5715000"/>
            <a:ext cx="2295821" cy="369332"/>
          </a:xfrm>
          <a:prstGeom prst="rect">
            <a:avLst/>
          </a:prstGeom>
          <a:noFill/>
        </p:spPr>
        <p:txBody>
          <a:bodyPr wrap="none" rtlCol="0">
            <a:spAutoFit/>
          </a:bodyPr>
          <a:lstStyle/>
          <a:p>
            <a:r>
              <a:rPr lang="el-GR" dirty="0" smtClean="0"/>
              <a:t>Παράδειγμα για </a:t>
            </a:r>
            <a:r>
              <a:rPr lang="en-US" dirty="0" smtClean="0"/>
              <a:t>m=5</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730" name="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73731"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endParaRPr lang="en-US" sz="3000" dirty="0" smtClean="0">
              <a:latin typeface="Times New Roman" pitchFamily="18" charset="0"/>
              <a:cs typeface="Times New Roman" pitchFamily="18" charset="0"/>
            </a:endParaRPr>
          </a:p>
        </p:txBody>
      </p:sp>
      <p:sp>
        <p:nvSpPr>
          <p:cNvPr id="73732" name="Text Box 3"/>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p:nvSpPr>
          <p:cNvPr id="256" name="255 - Ορθογώνιο"/>
          <p:cNvSpPr>
            <a:spLocks noChangeAspect="1"/>
          </p:cNvSpPr>
          <p:nvPr/>
        </p:nvSpPr>
        <p:spPr bwMode="auto">
          <a:xfrm>
            <a:off x="3657600" y="259080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153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57" name="256 - Ορθογώνιο"/>
          <p:cNvSpPr>
            <a:spLocks noChangeAspect="1"/>
          </p:cNvSpPr>
          <p:nvPr/>
        </p:nvSpPr>
        <p:spPr bwMode="auto">
          <a:xfrm>
            <a:off x="3971800" y="25908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58" name="257 - Ορθογώνιο"/>
          <p:cNvSpPr>
            <a:spLocks noChangeAspect="1"/>
          </p:cNvSpPr>
          <p:nvPr/>
        </p:nvSpPr>
        <p:spPr bwMode="auto">
          <a:xfrm>
            <a:off x="3657600" y="27656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176</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59" name="258 - Ορθογώνιο"/>
          <p:cNvSpPr>
            <a:spLocks noChangeAspect="1"/>
          </p:cNvSpPr>
          <p:nvPr/>
        </p:nvSpPr>
        <p:spPr bwMode="auto">
          <a:xfrm>
            <a:off x="3971800" y="27656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60" name="259 - Ορθογώνιο"/>
          <p:cNvSpPr>
            <a:spLocks noChangeAspect="1"/>
          </p:cNvSpPr>
          <p:nvPr/>
        </p:nvSpPr>
        <p:spPr bwMode="auto">
          <a:xfrm>
            <a:off x="3657600" y="29405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513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61" name="260 - Ορθογώνιο"/>
          <p:cNvSpPr>
            <a:spLocks noChangeAspect="1"/>
          </p:cNvSpPr>
          <p:nvPr/>
        </p:nvSpPr>
        <p:spPr bwMode="auto">
          <a:xfrm>
            <a:off x="3971800" y="29405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62" name="261 - Ορθογώνιο"/>
          <p:cNvSpPr>
            <a:spLocks noChangeAspect="1"/>
          </p:cNvSpPr>
          <p:nvPr/>
        </p:nvSpPr>
        <p:spPr bwMode="auto">
          <a:xfrm>
            <a:off x="3657600" y="31154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601</a:t>
            </a:r>
          </a:p>
        </p:txBody>
      </p:sp>
      <p:sp>
        <p:nvSpPr>
          <p:cNvPr id="263" name="262 - Ορθογώνιο"/>
          <p:cNvSpPr>
            <a:spLocks noChangeAspect="1"/>
          </p:cNvSpPr>
          <p:nvPr/>
        </p:nvSpPr>
        <p:spPr bwMode="auto">
          <a:xfrm>
            <a:off x="3971800" y="31154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64" name="263 - Ορθογώνιο"/>
          <p:cNvSpPr>
            <a:spLocks noChangeAspect="1"/>
          </p:cNvSpPr>
          <p:nvPr/>
        </p:nvSpPr>
        <p:spPr bwMode="auto">
          <a:xfrm>
            <a:off x="3657600" y="3290315"/>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urier New" pitchFamily="49" charset="0"/>
                <a:cs typeface="Courier New" pitchFamily="49" charset="0"/>
              </a:rPr>
              <a:t>706</a:t>
            </a:r>
          </a:p>
        </p:txBody>
      </p:sp>
      <p:sp>
        <p:nvSpPr>
          <p:cNvPr id="265" name="264 - Ορθογώνιο"/>
          <p:cNvSpPr>
            <a:spLocks noChangeAspect="1"/>
          </p:cNvSpPr>
          <p:nvPr/>
        </p:nvSpPr>
        <p:spPr bwMode="auto">
          <a:xfrm>
            <a:off x="3971800" y="32903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266" name="265 - Ευθύγραμμο βέλος σύνδεσης"/>
          <p:cNvCxnSpPr>
            <a:stCxn id="257" idx="3"/>
          </p:cNvCxnSpPr>
          <p:nvPr/>
        </p:nvCxnSpPr>
        <p:spPr bwMode="auto">
          <a:xfrm>
            <a:off x="4106457" y="26805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7" name="266 - Ευθύγραμμο βέλος σύνδεσης"/>
          <p:cNvCxnSpPr/>
          <p:nvPr/>
        </p:nvCxnSpPr>
        <p:spPr bwMode="auto">
          <a:xfrm>
            <a:off x="4100936" y="285955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8" name="267 - Ευθύγραμμο βέλος σύνδεσης"/>
          <p:cNvCxnSpPr/>
          <p:nvPr/>
        </p:nvCxnSpPr>
        <p:spPr bwMode="auto">
          <a:xfrm>
            <a:off x="4106457" y="303443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9" name="138 - TextBox"/>
          <p:cNvSpPr txBox="1"/>
          <p:nvPr/>
        </p:nvSpPr>
        <p:spPr>
          <a:xfrm>
            <a:off x="375185" y="1143000"/>
            <a:ext cx="1225015" cy="369332"/>
          </a:xfrm>
          <a:prstGeom prst="rect">
            <a:avLst/>
          </a:prstGeom>
          <a:noFill/>
        </p:spPr>
        <p:txBody>
          <a:bodyPr wrap="none" rtlCol="0">
            <a:spAutoFit/>
          </a:bodyPr>
          <a:lstStyle/>
          <a:p>
            <a:r>
              <a:rPr lang="en-US" b="1" dirty="0" smtClean="0"/>
              <a:t>B-</a:t>
            </a:r>
            <a:r>
              <a:rPr lang="el-GR" b="1" dirty="0" smtClean="0"/>
              <a:t>δένδρα</a:t>
            </a:r>
            <a:endParaRPr lang="el-GR" b="1" dirty="0"/>
          </a:p>
        </p:txBody>
      </p:sp>
      <p:cxnSp>
        <p:nvCxnSpPr>
          <p:cNvPr id="140" name="139 - Ευθύγραμμο βέλος σύνδεσης"/>
          <p:cNvCxnSpPr/>
          <p:nvPr/>
        </p:nvCxnSpPr>
        <p:spPr bwMode="auto">
          <a:xfrm>
            <a:off x="4114800" y="32004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1" name="140 - Ευθύγραμμο βέλος σύνδεσης"/>
          <p:cNvCxnSpPr/>
          <p:nvPr/>
        </p:nvCxnSpPr>
        <p:spPr bwMode="auto">
          <a:xfrm>
            <a:off x="4114800" y="335280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2" name="141 - TextBox"/>
          <p:cNvSpPr txBox="1"/>
          <p:nvPr/>
        </p:nvSpPr>
        <p:spPr>
          <a:xfrm>
            <a:off x="762000" y="1981200"/>
            <a:ext cx="533400" cy="4708981"/>
          </a:xfrm>
          <a:prstGeom prst="rect">
            <a:avLst/>
          </a:prstGeom>
          <a:noFill/>
        </p:spPr>
        <p:txBody>
          <a:bodyPr wrap="square" rtlCol="0">
            <a:spAutoFit/>
          </a:bodyPr>
          <a:lstStyle/>
          <a:p>
            <a:r>
              <a:rPr lang="el-GR" sz="1200" dirty="0" smtClean="0">
                <a:latin typeface="Courier New" pitchFamily="49" charset="0"/>
                <a:cs typeface="Courier New" pitchFamily="49" charset="0"/>
              </a:rPr>
              <a:t>706</a:t>
            </a:r>
          </a:p>
          <a:p>
            <a:r>
              <a:rPr lang="el-GR" sz="1200" dirty="0" smtClean="0">
                <a:latin typeface="Courier New" pitchFamily="49" charset="0"/>
                <a:cs typeface="Courier New" pitchFamily="49" charset="0"/>
              </a:rPr>
              <a:t>176</a:t>
            </a:r>
            <a:endParaRPr lang="en-US" sz="1200" dirty="0" smtClean="0">
              <a:latin typeface="Courier New" pitchFamily="49" charset="0"/>
              <a:cs typeface="Courier New" pitchFamily="49" charset="0"/>
            </a:endParaRPr>
          </a:p>
          <a:p>
            <a:r>
              <a:rPr lang="en-US" sz="1200" dirty="0" smtClean="0">
                <a:latin typeface="Courier New" pitchFamily="49" charset="0"/>
                <a:cs typeface="Courier New" pitchFamily="49" charset="0"/>
              </a:rPr>
              <a:t>601</a:t>
            </a:r>
          </a:p>
          <a:p>
            <a:r>
              <a:rPr lang="en-US" sz="1200" dirty="0" smtClean="0">
                <a:latin typeface="Courier New" pitchFamily="49" charset="0"/>
                <a:cs typeface="Courier New" pitchFamily="49" charset="0"/>
              </a:rPr>
              <a:t>153</a:t>
            </a:r>
          </a:p>
          <a:p>
            <a:r>
              <a:rPr lang="en-US" sz="1200" dirty="0" smtClean="0">
                <a:latin typeface="Courier New" pitchFamily="49" charset="0"/>
                <a:cs typeface="Courier New" pitchFamily="49" charset="0"/>
              </a:rPr>
              <a:t>513</a:t>
            </a:r>
          </a:p>
          <a:p>
            <a:r>
              <a:rPr lang="en-US" sz="1200" dirty="0" smtClean="0">
                <a:latin typeface="Courier New" pitchFamily="49" charset="0"/>
                <a:cs typeface="Courier New" pitchFamily="49" charset="0"/>
              </a:rPr>
              <a:t>773</a:t>
            </a:r>
          </a:p>
          <a:p>
            <a:r>
              <a:rPr lang="en-US" sz="1200" dirty="0" smtClean="0">
                <a:latin typeface="Courier New" pitchFamily="49" charset="0"/>
                <a:cs typeface="Courier New" pitchFamily="49" charset="0"/>
              </a:rPr>
              <a:t>742</a:t>
            </a:r>
          </a:p>
          <a:p>
            <a:r>
              <a:rPr lang="en-US" sz="1200" dirty="0" smtClean="0">
                <a:latin typeface="Courier New" pitchFamily="49" charset="0"/>
                <a:cs typeface="Courier New" pitchFamily="49" charset="0"/>
              </a:rPr>
              <a:t>373</a:t>
            </a:r>
          </a:p>
          <a:p>
            <a:r>
              <a:rPr lang="en-US" sz="1200" dirty="0" smtClean="0">
                <a:latin typeface="Courier New" pitchFamily="49" charset="0"/>
                <a:cs typeface="Courier New" pitchFamily="49" charset="0"/>
              </a:rPr>
              <a:t>524</a:t>
            </a:r>
          </a:p>
          <a:p>
            <a:r>
              <a:rPr lang="en-US" sz="1200" dirty="0" smtClean="0">
                <a:latin typeface="Courier New" pitchFamily="49" charset="0"/>
                <a:cs typeface="Courier New" pitchFamily="49" charset="0"/>
              </a:rPr>
              <a:t>766</a:t>
            </a:r>
          </a:p>
          <a:p>
            <a:r>
              <a:rPr lang="en-US" sz="1200" dirty="0" smtClean="0">
                <a:latin typeface="Courier New" pitchFamily="49" charset="0"/>
                <a:cs typeface="Courier New" pitchFamily="49" charset="0"/>
              </a:rPr>
              <a:t>275</a:t>
            </a:r>
          </a:p>
          <a:p>
            <a:r>
              <a:rPr lang="en-US" sz="1200" dirty="0" smtClean="0">
                <a:latin typeface="Courier New" pitchFamily="49" charset="0"/>
                <a:cs typeface="Courier New" pitchFamily="49" charset="0"/>
              </a:rPr>
              <a:t>737</a:t>
            </a:r>
          </a:p>
          <a:p>
            <a:r>
              <a:rPr lang="en-US" sz="1200" dirty="0" smtClean="0">
                <a:latin typeface="Courier New" pitchFamily="49" charset="0"/>
                <a:cs typeface="Courier New" pitchFamily="49" charset="0"/>
              </a:rPr>
              <a:t>574</a:t>
            </a:r>
          </a:p>
          <a:p>
            <a:r>
              <a:rPr lang="en-US" sz="1200" dirty="0" smtClean="0">
                <a:latin typeface="Courier New" pitchFamily="49" charset="0"/>
                <a:cs typeface="Courier New" pitchFamily="49" charset="0"/>
              </a:rPr>
              <a:t>434</a:t>
            </a:r>
          </a:p>
          <a:p>
            <a:r>
              <a:rPr lang="en-US" sz="1200" dirty="0" smtClean="0">
                <a:latin typeface="Courier New" pitchFamily="49" charset="0"/>
                <a:cs typeface="Courier New" pitchFamily="49" charset="0"/>
              </a:rPr>
              <a:t>641</a:t>
            </a:r>
          </a:p>
          <a:p>
            <a:r>
              <a:rPr lang="en-US" sz="1200" dirty="0" smtClean="0">
                <a:latin typeface="Courier New" pitchFamily="49" charset="0"/>
                <a:cs typeface="Courier New" pitchFamily="49" charset="0"/>
              </a:rPr>
              <a:t>207</a:t>
            </a:r>
          </a:p>
          <a:p>
            <a:r>
              <a:rPr lang="en-US" sz="1200" dirty="0" smtClean="0">
                <a:latin typeface="Courier New" pitchFamily="49" charset="0"/>
                <a:cs typeface="Courier New" pitchFamily="49" charset="0"/>
              </a:rPr>
              <a:t>001</a:t>
            </a:r>
          </a:p>
          <a:p>
            <a:r>
              <a:rPr lang="en-US" sz="1200" dirty="0" smtClean="0">
                <a:latin typeface="Courier New" pitchFamily="49" charset="0"/>
                <a:cs typeface="Courier New" pitchFamily="49" charset="0"/>
              </a:rPr>
              <a:t>277</a:t>
            </a:r>
          </a:p>
          <a:p>
            <a:r>
              <a:rPr lang="en-US" sz="1200" dirty="0" smtClean="0">
                <a:latin typeface="Courier New" pitchFamily="49" charset="0"/>
                <a:cs typeface="Courier New" pitchFamily="49" charset="0"/>
              </a:rPr>
              <a:t>061</a:t>
            </a:r>
          </a:p>
          <a:p>
            <a:r>
              <a:rPr lang="en-US" sz="1200" dirty="0" smtClean="0">
                <a:latin typeface="Courier New" pitchFamily="49" charset="0"/>
                <a:cs typeface="Courier New" pitchFamily="49" charset="0"/>
              </a:rPr>
              <a:t>736</a:t>
            </a:r>
          </a:p>
          <a:p>
            <a:r>
              <a:rPr lang="en-US" sz="1200" dirty="0" smtClean="0">
                <a:latin typeface="Courier New" pitchFamily="49" charset="0"/>
                <a:cs typeface="Courier New" pitchFamily="49" charset="0"/>
              </a:rPr>
              <a:t>526</a:t>
            </a:r>
          </a:p>
          <a:p>
            <a:r>
              <a:rPr lang="en-US" sz="1200" dirty="0" smtClean="0">
                <a:latin typeface="Courier New" pitchFamily="49" charset="0"/>
                <a:cs typeface="Courier New" pitchFamily="49" charset="0"/>
              </a:rPr>
              <a:t>562</a:t>
            </a:r>
          </a:p>
          <a:p>
            <a:r>
              <a:rPr lang="en-US" sz="1200" dirty="0" smtClean="0">
                <a:latin typeface="Courier New" pitchFamily="49" charset="0"/>
                <a:cs typeface="Courier New" pitchFamily="49" charset="0"/>
              </a:rPr>
              <a:t>017</a:t>
            </a:r>
          </a:p>
          <a:p>
            <a:r>
              <a:rPr lang="en-US" sz="1200" dirty="0" smtClean="0">
                <a:latin typeface="Courier New" pitchFamily="49" charset="0"/>
                <a:cs typeface="Courier New" pitchFamily="49" charset="0"/>
              </a:rPr>
              <a:t>107</a:t>
            </a:r>
          </a:p>
          <a:p>
            <a:r>
              <a:rPr lang="en-US" sz="1200" dirty="0" smtClean="0">
                <a:latin typeface="Courier New" pitchFamily="49" charset="0"/>
                <a:cs typeface="Courier New" pitchFamily="49" charset="0"/>
              </a:rPr>
              <a:t>147</a:t>
            </a:r>
            <a:endParaRPr lang="el-GR" sz="1200" dirty="0" smtClean="0">
              <a:latin typeface="Courier New" pitchFamily="49" charset="0"/>
              <a:cs typeface="Courier New" pitchFamily="49" charset="0"/>
            </a:endParaRPr>
          </a:p>
        </p:txBody>
      </p:sp>
      <p:sp>
        <p:nvSpPr>
          <p:cNvPr id="144" name="143 - TextBox"/>
          <p:cNvSpPr txBox="1"/>
          <p:nvPr/>
        </p:nvSpPr>
        <p:spPr>
          <a:xfrm>
            <a:off x="645863" y="1676400"/>
            <a:ext cx="649537" cy="276999"/>
          </a:xfrm>
          <a:prstGeom prst="rect">
            <a:avLst/>
          </a:prstGeom>
          <a:noFill/>
        </p:spPr>
        <p:txBody>
          <a:bodyPr wrap="none" rtlCol="0">
            <a:spAutoFit/>
          </a:bodyPr>
          <a:lstStyle/>
          <a:p>
            <a:r>
              <a:rPr lang="el-GR" sz="1200" dirty="0" smtClean="0"/>
              <a:t>κλειδιά</a:t>
            </a:r>
            <a:endParaRPr lang="el-GR" sz="1200" dirty="0"/>
          </a:p>
        </p:txBody>
      </p:sp>
      <p:sp>
        <p:nvSpPr>
          <p:cNvPr id="145" name="144 - Δεξιό βέλος"/>
          <p:cNvSpPr/>
          <p:nvPr/>
        </p:nvSpPr>
        <p:spPr bwMode="auto">
          <a:xfrm>
            <a:off x="609600" y="2743200"/>
            <a:ext cx="228600" cy="152400"/>
          </a:xfrm>
          <a:prstGeom prst="rightArrow">
            <a:avLst/>
          </a:prstGeom>
          <a:solidFill>
            <a:srgbClr val="FFC000">
              <a:alpha val="31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24" name="23 - TextBox"/>
          <p:cNvSpPr txBox="1"/>
          <p:nvPr/>
        </p:nvSpPr>
        <p:spPr>
          <a:xfrm>
            <a:off x="1680437" y="1154668"/>
            <a:ext cx="3272563" cy="369332"/>
          </a:xfrm>
          <a:prstGeom prst="rect">
            <a:avLst/>
          </a:prstGeom>
          <a:noFill/>
        </p:spPr>
        <p:txBody>
          <a:bodyPr wrap="none" rtlCol="0">
            <a:spAutoFit/>
          </a:bodyPr>
          <a:lstStyle/>
          <a:p>
            <a:r>
              <a:rPr lang="el-GR" dirty="0" smtClean="0"/>
              <a:t>Ακολουθία εισαγωγών με </a:t>
            </a:r>
            <a:r>
              <a:rPr lang="en-US" dirty="0" smtClean="0"/>
              <a:t>m=5</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457200" y="277813"/>
            <a:ext cx="8229600" cy="484187"/>
          </a:xfrm>
        </p:spPr>
        <p:txBody>
          <a:bodyPr/>
          <a:lstStyle/>
          <a:p>
            <a:pPr eaLnBrk="1" hangingPunct="1"/>
            <a:r>
              <a:rPr lang="el-GR" sz="3000" dirty="0" smtClean="0">
                <a:latin typeface="Times New Roman" pitchFamily="18" charset="0"/>
                <a:cs typeface="Times New Roman" pitchFamily="18" charset="0"/>
              </a:rPr>
              <a:t>Εξωτερική Αναζήτηση</a:t>
            </a:r>
          </a:p>
        </p:txBody>
      </p:sp>
      <p:sp>
        <p:nvSpPr>
          <p:cNvPr id="7174" name="Text Box 32"/>
          <p:cNvSpPr txBox="1">
            <a:spLocks noChangeArrowheads="1"/>
          </p:cNvSpPr>
          <p:nvPr>
            <p:custDataLst>
              <p:tags r:id="rId1"/>
            </p:custDataLst>
          </p:nvPr>
        </p:nvSpPr>
        <p:spPr bwMode="auto">
          <a:xfrm>
            <a:off x="0" y="7112000"/>
            <a:ext cx="9144000" cy="641350"/>
          </a:xfrm>
          <a:prstGeom prst="rect">
            <a:avLst/>
          </a:prstGeom>
          <a:noFill/>
          <a:ln w="9525" algn="ctr">
            <a:noFill/>
            <a:miter lim="800000"/>
            <a:headEnd/>
            <a:tailEnd/>
          </a:ln>
        </p:spPr>
        <p:txBody>
          <a:bodyPr>
            <a:spAutoFit/>
          </a:bodyPr>
          <a:lstStyle/>
          <a:p>
            <a:pPr algn="ctr"/>
            <a:r>
              <a:rPr lang="en-US"/>
              <a:t>TexPoint fonts used in EMF. </a:t>
            </a:r>
          </a:p>
          <a:p>
            <a:pPr algn="ctr"/>
            <a:r>
              <a:rPr lang="en-US"/>
              <a:t>Read the TexPoint manual before you delete this box.: </a:t>
            </a:r>
            <a:r>
              <a:rPr lang="en-US">
                <a:latin typeface="cmmi10" pitchFamily="34" charset="0"/>
              </a:rPr>
              <a:t>A</a:t>
            </a:r>
            <a:r>
              <a:rPr lang="en-US">
                <a:latin typeface="cmr10" pitchFamily="34" charset="0"/>
              </a:rPr>
              <a:t>A</a:t>
            </a:r>
            <a:r>
              <a:rPr lang="en-US">
                <a:latin typeface="cmsy10orig" pitchFamily="34" charset="0"/>
              </a:rPr>
              <a:t>A</a:t>
            </a:r>
            <a:r>
              <a:rPr lang="en-US">
                <a:latin typeface="cmmi7" pitchFamily="34" charset="0"/>
              </a:rPr>
              <a:t>A</a:t>
            </a:r>
            <a:r>
              <a:rPr lang="en-US">
                <a:latin typeface="cmex10" pitchFamily="34" charset="0"/>
              </a:rPr>
              <a:t>A</a:t>
            </a:r>
          </a:p>
        </p:txBody>
      </p:sp>
      <p:sp useBgFill="1">
        <p:nvSpPr>
          <p:cNvPr id="7197" name="28 - Ορθογώνιο"/>
          <p:cNvSpPr>
            <a:spLocks noChangeArrowheads="1"/>
          </p:cNvSpPr>
          <p:nvPr/>
        </p:nvSpPr>
        <p:spPr bwMode="auto">
          <a:xfrm>
            <a:off x="0" y="6096000"/>
            <a:ext cx="9144000" cy="228600"/>
          </a:xfrm>
          <a:prstGeom prst="rect">
            <a:avLst/>
          </a:prstGeom>
          <a:ln w="9525" algn="ctr">
            <a:noFill/>
            <a:round/>
            <a:headEnd/>
            <a:tailEnd/>
          </a:ln>
        </p:spPr>
        <p:txBody>
          <a:bodyPr wrap="none" anchor="ctr"/>
          <a:lstStyle/>
          <a:p>
            <a:pPr algn="ctr"/>
            <a:endParaRPr lang="el-GR"/>
          </a:p>
        </p:txBody>
      </p:sp>
      <p:sp>
        <p:nvSpPr>
          <p:cNvPr id="9" name="8 - TextBox"/>
          <p:cNvSpPr txBox="1"/>
          <p:nvPr/>
        </p:nvSpPr>
        <p:spPr>
          <a:xfrm>
            <a:off x="375185" y="1143000"/>
            <a:ext cx="1225015" cy="369332"/>
          </a:xfrm>
          <a:prstGeom prst="rect">
            <a:avLst/>
          </a:prstGeom>
          <a:noFill/>
        </p:spPr>
        <p:txBody>
          <a:bodyPr wrap="none" rtlCol="0">
            <a:spAutoFit/>
          </a:bodyPr>
          <a:lstStyle/>
          <a:p>
            <a:r>
              <a:rPr lang="en-US" b="1" dirty="0" smtClean="0"/>
              <a:t>B-</a:t>
            </a:r>
            <a:r>
              <a:rPr lang="el-GR" b="1" dirty="0" smtClean="0"/>
              <a:t>δένδρα</a:t>
            </a:r>
            <a:endParaRPr lang="el-GR" b="1" dirty="0"/>
          </a:p>
        </p:txBody>
      </p:sp>
      <p:sp>
        <p:nvSpPr>
          <p:cNvPr id="13" name="12 - Ορθογώνιο"/>
          <p:cNvSpPr>
            <a:spLocks noChangeAspect="1"/>
          </p:cNvSpPr>
          <p:nvPr/>
        </p:nvSpPr>
        <p:spPr bwMode="auto">
          <a:xfrm>
            <a:off x="3657600" y="259080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000</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4" name="13 - Ορθογώνιο"/>
          <p:cNvSpPr>
            <a:spLocks noChangeAspect="1"/>
          </p:cNvSpPr>
          <p:nvPr/>
        </p:nvSpPr>
        <p:spPr bwMode="auto">
          <a:xfrm>
            <a:off x="3971800" y="25908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5" name="14 - Ορθογώνιο"/>
          <p:cNvSpPr>
            <a:spLocks noChangeAspect="1"/>
          </p:cNvSpPr>
          <p:nvPr/>
        </p:nvSpPr>
        <p:spPr bwMode="auto">
          <a:xfrm>
            <a:off x="3657600" y="27656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601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6" name="15 - Ορθογώνιο"/>
          <p:cNvSpPr>
            <a:spLocks noChangeAspect="1"/>
          </p:cNvSpPr>
          <p:nvPr/>
        </p:nvSpPr>
        <p:spPr bwMode="auto">
          <a:xfrm>
            <a:off x="3971800" y="27656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7" name="16 - Ορθογώνιο"/>
          <p:cNvSpPr>
            <a:spLocks noChangeAspect="1"/>
          </p:cNvSpPr>
          <p:nvPr/>
        </p:nvSpPr>
        <p:spPr bwMode="auto">
          <a:xfrm>
            <a:off x="3657600" y="29405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8" name="17 - Ορθογώνιο"/>
          <p:cNvSpPr>
            <a:spLocks noChangeAspect="1"/>
          </p:cNvSpPr>
          <p:nvPr/>
        </p:nvSpPr>
        <p:spPr bwMode="auto">
          <a:xfrm>
            <a:off x="3971800" y="29405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9" name="18 - Ορθογώνιο"/>
          <p:cNvSpPr>
            <a:spLocks noChangeAspect="1"/>
          </p:cNvSpPr>
          <p:nvPr/>
        </p:nvSpPr>
        <p:spPr bwMode="auto">
          <a:xfrm>
            <a:off x="3657600" y="31154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0" name="19 - Ορθογώνιο"/>
          <p:cNvSpPr>
            <a:spLocks noChangeAspect="1"/>
          </p:cNvSpPr>
          <p:nvPr/>
        </p:nvSpPr>
        <p:spPr bwMode="auto">
          <a:xfrm>
            <a:off x="3971800" y="31154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1" name="20 - Ορθογώνιο"/>
          <p:cNvSpPr>
            <a:spLocks noChangeAspect="1"/>
          </p:cNvSpPr>
          <p:nvPr/>
        </p:nvSpPr>
        <p:spPr bwMode="auto">
          <a:xfrm>
            <a:off x="3657600" y="3290315"/>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2" name="21 - Ορθογώνιο"/>
          <p:cNvSpPr>
            <a:spLocks noChangeAspect="1"/>
          </p:cNvSpPr>
          <p:nvPr/>
        </p:nvSpPr>
        <p:spPr bwMode="auto">
          <a:xfrm>
            <a:off x="3971800" y="32903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8" name="27 - Ορθογώνιο"/>
          <p:cNvSpPr>
            <a:spLocks noChangeAspect="1"/>
          </p:cNvSpPr>
          <p:nvPr/>
        </p:nvSpPr>
        <p:spPr bwMode="auto">
          <a:xfrm>
            <a:off x="5142328" y="2016542"/>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153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29" name="28 - Ορθογώνιο"/>
          <p:cNvSpPr>
            <a:spLocks noChangeAspect="1"/>
          </p:cNvSpPr>
          <p:nvPr/>
        </p:nvSpPr>
        <p:spPr bwMode="auto">
          <a:xfrm>
            <a:off x="5456528" y="2016542"/>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0" name="29 - Ορθογώνιο"/>
          <p:cNvSpPr>
            <a:spLocks noChangeAspect="1"/>
          </p:cNvSpPr>
          <p:nvPr/>
        </p:nvSpPr>
        <p:spPr bwMode="auto">
          <a:xfrm>
            <a:off x="5142328" y="219142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176</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1" name="30 - Ορθογώνιο"/>
          <p:cNvSpPr>
            <a:spLocks noChangeAspect="1"/>
          </p:cNvSpPr>
          <p:nvPr/>
        </p:nvSpPr>
        <p:spPr bwMode="auto">
          <a:xfrm>
            <a:off x="5456528" y="219142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2" name="31 - Ορθογώνιο"/>
          <p:cNvSpPr>
            <a:spLocks noChangeAspect="1"/>
          </p:cNvSpPr>
          <p:nvPr/>
        </p:nvSpPr>
        <p:spPr bwMode="auto">
          <a:xfrm>
            <a:off x="5142328" y="2366299"/>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513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3" name="32 - Ορθογώνιο"/>
          <p:cNvSpPr>
            <a:spLocks noChangeAspect="1"/>
          </p:cNvSpPr>
          <p:nvPr/>
        </p:nvSpPr>
        <p:spPr bwMode="auto">
          <a:xfrm>
            <a:off x="5456528" y="2366299"/>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4" name="33 - Ορθογώνιο"/>
          <p:cNvSpPr>
            <a:spLocks noChangeAspect="1"/>
          </p:cNvSpPr>
          <p:nvPr/>
        </p:nvSpPr>
        <p:spPr bwMode="auto">
          <a:xfrm>
            <a:off x="5142328" y="25411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5" name="34 - Ορθογώνιο"/>
          <p:cNvSpPr>
            <a:spLocks noChangeAspect="1"/>
          </p:cNvSpPr>
          <p:nvPr/>
        </p:nvSpPr>
        <p:spPr bwMode="auto">
          <a:xfrm>
            <a:off x="5456528" y="25411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6" name="35 - Ορθογώνιο"/>
          <p:cNvSpPr>
            <a:spLocks noChangeAspect="1"/>
          </p:cNvSpPr>
          <p:nvPr/>
        </p:nvSpPr>
        <p:spPr bwMode="auto">
          <a:xfrm>
            <a:off x="5142328" y="27160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37" name="36 - Ορθογώνιο"/>
          <p:cNvSpPr>
            <a:spLocks noChangeAspect="1"/>
          </p:cNvSpPr>
          <p:nvPr/>
        </p:nvSpPr>
        <p:spPr bwMode="auto">
          <a:xfrm>
            <a:off x="5456528" y="27160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38" name="37 - Ευθύγραμμο βέλος σύνδεσης"/>
          <p:cNvCxnSpPr>
            <a:stCxn id="29" idx="3"/>
          </p:cNvCxnSpPr>
          <p:nvPr/>
        </p:nvCxnSpPr>
        <p:spPr bwMode="auto">
          <a:xfrm>
            <a:off x="5591185" y="210631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9" name="38 - Ευθύγραμμο βέλος σύνδεσης"/>
          <p:cNvCxnSpPr/>
          <p:nvPr/>
        </p:nvCxnSpPr>
        <p:spPr bwMode="auto">
          <a:xfrm>
            <a:off x="5585664" y="2285293"/>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39 - Ευθύγραμμο βέλος σύνδεσης"/>
          <p:cNvCxnSpPr/>
          <p:nvPr/>
        </p:nvCxnSpPr>
        <p:spPr bwMode="auto">
          <a:xfrm>
            <a:off x="5591185" y="2460172"/>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3" name="42 - Ορθογώνιο"/>
          <p:cNvSpPr>
            <a:spLocks noChangeAspect="1"/>
          </p:cNvSpPr>
          <p:nvPr/>
        </p:nvSpPr>
        <p:spPr bwMode="auto">
          <a:xfrm>
            <a:off x="5142328" y="3276600"/>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601</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5" name="44 - Ορθογώνιο"/>
          <p:cNvSpPr>
            <a:spLocks noChangeAspect="1"/>
          </p:cNvSpPr>
          <p:nvPr/>
        </p:nvSpPr>
        <p:spPr bwMode="auto">
          <a:xfrm>
            <a:off x="5456528" y="3276600"/>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7" name="46 - Ορθογώνιο"/>
          <p:cNvSpPr>
            <a:spLocks noChangeAspect="1"/>
          </p:cNvSpPr>
          <p:nvPr/>
        </p:nvSpPr>
        <p:spPr bwMode="auto">
          <a:xfrm>
            <a:off x="5142328" y="3451478"/>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706</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8" name="47 - Ορθογώνιο"/>
          <p:cNvSpPr>
            <a:spLocks noChangeAspect="1"/>
          </p:cNvSpPr>
          <p:nvPr/>
        </p:nvSpPr>
        <p:spPr bwMode="auto">
          <a:xfrm>
            <a:off x="5456528" y="3451478"/>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49" name="48 - Ορθογώνιο"/>
          <p:cNvSpPr>
            <a:spLocks noChangeAspect="1"/>
          </p:cNvSpPr>
          <p:nvPr/>
        </p:nvSpPr>
        <p:spPr bwMode="auto">
          <a:xfrm>
            <a:off x="5142328" y="3626357"/>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sz="1200" dirty="0" smtClean="0">
                <a:latin typeface="Courier New" pitchFamily="49" charset="0"/>
                <a:cs typeface="Courier New" pitchFamily="49" charset="0"/>
              </a:rPr>
              <a:t>773</a:t>
            </a: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0" name="49 - Ορθογώνιο"/>
          <p:cNvSpPr>
            <a:spLocks noChangeAspect="1"/>
          </p:cNvSpPr>
          <p:nvPr/>
        </p:nvSpPr>
        <p:spPr bwMode="auto">
          <a:xfrm>
            <a:off x="5456528" y="3626357"/>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1" name="50 - Ορθογώνιο"/>
          <p:cNvSpPr>
            <a:spLocks noChangeAspect="1"/>
          </p:cNvSpPr>
          <p:nvPr/>
        </p:nvSpPr>
        <p:spPr bwMode="auto">
          <a:xfrm>
            <a:off x="5142328" y="3801236"/>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2" name="51 - Ορθογώνιο"/>
          <p:cNvSpPr>
            <a:spLocks noChangeAspect="1"/>
          </p:cNvSpPr>
          <p:nvPr/>
        </p:nvSpPr>
        <p:spPr bwMode="auto">
          <a:xfrm>
            <a:off x="5456528" y="3801236"/>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3" name="52 - Ορθογώνιο"/>
          <p:cNvSpPr>
            <a:spLocks noChangeAspect="1"/>
          </p:cNvSpPr>
          <p:nvPr/>
        </p:nvSpPr>
        <p:spPr bwMode="auto">
          <a:xfrm>
            <a:off x="5142328" y="3976115"/>
            <a:ext cx="314200"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4" name="53 - Ορθογώνιο"/>
          <p:cNvSpPr>
            <a:spLocks noChangeAspect="1"/>
          </p:cNvSpPr>
          <p:nvPr/>
        </p:nvSpPr>
        <p:spPr bwMode="auto">
          <a:xfrm>
            <a:off x="5456528" y="3976115"/>
            <a:ext cx="134657" cy="179543"/>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ourier New" pitchFamily="49" charset="0"/>
              <a:cs typeface="Courier New" pitchFamily="49" charset="0"/>
            </a:endParaRPr>
          </a:p>
        </p:txBody>
      </p:sp>
      <p:cxnSp>
        <p:nvCxnSpPr>
          <p:cNvPr id="55" name="54 - Ευθύγραμμο βέλος σύνδεσης"/>
          <p:cNvCxnSpPr>
            <a:stCxn id="45" idx="3"/>
          </p:cNvCxnSpPr>
          <p:nvPr/>
        </p:nvCxnSpPr>
        <p:spPr bwMode="auto">
          <a:xfrm>
            <a:off x="5591185" y="336637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6" name="55 - Ευθύγραμμο βέλος σύνδεσης"/>
          <p:cNvCxnSpPr/>
          <p:nvPr/>
        </p:nvCxnSpPr>
        <p:spPr bwMode="auto">
          <a:xfrm>
            <a:off x="5585664" y="3545351"/>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7" name="56 - Ευθύγραμμο βέλος σύνδεσης"/>
          <p:cNvCxnSpPr/>
          <p:nvPr/>
        </p:nvCxnSpPr>
        <p:spPr bwMode="auto">
          <a:xfrm>
            <a:off x="5591185" y="3720230"/>
            <a:ext cx="2678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1" name="60 - Γωνιακή σύνδεση"/>
          <p:cNvCxnSpPr>
            <a:stCxn id="14" idx="3"/>
            <a:endCxn id="28" idx="1"/>
          </p:cNvCxnSpPr>
          <p:nvPr/>
        </p:nvCxnSpPr>
        <p:spPr bwMode="auto">
          <a:xfrm flipV="1">
            <a:off x="4106457" y="2106314"/>
            <a:ext cx="1035871" cy="574258"/>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63" name="62 - Γωνιακή σύνδεση"/>
          <p:cNvCxnSpPr>
            <a:stCxn id="16" idx="3"/>
            <a:endCxn id="43" idx="1"/>
          </p:cNvCxnSpPr>
          <p:nvPr/>
        </p:nvCxnSpPr>
        <p:spPr bwMode="auto">
          <a:xfrm>
            <a:off x="4106457" y="2855450"/>
            <a:ext cx="1035871" cy="510922"/>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64" name="63 - TextBox"/>
          <p:cNvSpPr txBox="1"/>
          <p:nvPr/>
        </p:nvSpPr>
        <p:spPr>
          <a:xfrm>
            <a:off x="762000" y="1981200"/>
            <a:ext cx="533400" cy="4708981"/>
          </a:xfrm>
          <a:prstGeom prst="rect">
            <a:avLst/>
          </a:prstGeom>
          <a:noFill/>
        </p:spPr>
        <p:txBody>
          <a:bodyPr wrap="square" rtlCol="0">
            <a:spAutoFit/>
          </a:bodyPr>
          <a:lstStyle/>
          <a:p>
            <a:r>
              <a:rPr lang="el-GR" sz="1200" dirty="0" smtClean="0">
                <a:latin typeface="Courier New" pitchFamily="49" charset="0"/>
                <a:cs typeface="Courier New" pitchFamily="49" charset="0"/>
              </a:rPr>
              <a:t>706</a:t>
            </a:r>
          </a:p>
          <a:p>
            <a:r>
              <a:rPr lang="el-GR" sz="1200" dirty="0" smtClean="0">
                <a:latin typeface="Courier New" pitchFamily="49" charset="0"/>
                <a:cs typeface="Courier New" pitchFamily="49" charset="0"/>
              </a:rPr>
              <a:t>176</a:t>
            </a:r>
            <a:endParaRPr lang="en-US" sz="1200" dirty="0" smtClean="0">
              <a:latin typeface="Courier New" pitchFamily="49" charset="0"/>
              <a:cs typeface="Courier New" pitchFamily="49" charset="0"/>
            </a:endParaRPr>
          </a:p>
          <a:p>
            <a:r>
              <a:rPr lang="en-US" sz="1200" dirty="0" smtClean="0">
                <a:latin typeface="Courier New" pitchFamily="49" charset="0"/>
                <a:cs typeface="Courier New" pitchFamily="49" charset="0"/>
              </a:rPr>
              <a:t>601</a:t>
            </a:r>
          </a:p>
          <a:p>
            <a:r>
              <a:rPr lang="en-US" sz="1200" dirty="0" smtClean="0">
                <a:latin typeface="Courier New" pitchFamily="49" charset="0"/>
                <a:cs typeface="Courier New" pitchFamily="49" charset="0"/>
              </a:rPr>
              <a:t>153</a:t>
            </a:r>
          </a:p>
          <a:p>
            <a:r>
              <a:rPr lang="en-US" sz="1200" dirty="0" smtClean="0">
                <a:latin typeface="Courier New" pitchFamily="49" charset="0"/>
                <a:cs typeface="Courier New" pitchFamily="49" charset="0"/>
              </a:rPr>
              <a:t>513</a:t>
            </a:r>
          </a:p>
          <a:p>
            <a:r>
              <a:rPr lang="en-US" sz="1200" dirty="0" smtClean="0">
                <a:latin typeface="Courier New" pitchFamily="49" charset="0"/>
                <a:cs typeface="Courier New" pitchFamily="49" charset="0"/>
              </a:rPr>
              <a:t>773</a:t>
            </a:r>
          </a:p>
          <a:p>
            <a:r>
              <a:rPr lang="en-US" sz="1200" dirty="0" smtClean="0">
                <a:latin typeface="Courier New" pitchFamily="49" charset="0"/>
                <a:cs typeface="Courier New" pitchFamily="49" charset="0"/>
              </a:rPr>
              <a:t>742</a:t>
            </a:r>
          </a:p>
          <a:p>
            <a:r>
              <a:rPr lang="en-US" sz="1200" dirty="0" smtClean="0">
                <a:latin typeface="Courier New" pitchFamily="49" charset="0"/>
                <a:cs typeface="Courier New" pitchFamily="49" charset="0"/>
              </a:rPr>
              <a:t>373</a:t>
            </a:r>
          </a:p>
          <a:p>
            <a:r>
              <a:rPr lang="en-US" sz="1200" dirty="0" smtClean="0">
                <a:latin typeface="Courier New" pitchFamily="49" charset="0"/>
                <a:cs typeface="Courier New" pitchFamily="49" charset="0"/>
              </a:rPr>
              <a:t>524</a:t>
            </a:r>
          </a:p>
          <a:p>
            <a:r>
              <a:rPr lang="en-US" sz="1200" dirty="0" smtClean="0">
                <a:latin typeface="Courier New" pitchFamily="49" charset="0"/>
                <a:cs typeface="Courier New" pitchFamily="49" charset="0"/>
              </a:rPr>
              <a:t>766</a:t>
            </a:r>
          </a:p>
          <a:p>
            <a:r>
              <a:rPr lang="en-US" sz="1200" dirty="0" smtClean="0">
                <a:latin typeface="Courier New" pitchFamily="49" charset="0"/>
                <a:cs typeface="Courier New" pitchFamily="49" charset="0"/>
              </a:rPr>
              <a:t>275</a:t>
            </a:r>
          </a:p>
          <a:p>
            <a:r>
              <a:rPr lang="en-US" sz="1200" dirty="0" smtClean="0">
                <a:latin typeface="Courier New" pitchFamily="49" charset="0"/>
                <a:cs typeface="Courier New" pitchFamily="49" charset="0"/>
              </a:rPr>
              <a:t>737</a:t>
            </a:r>
          </a:p>
          <a:p>
            <a:r>
              <a:rPr lang="en-US" sz="1200" dirty="0" smtClean="0">
                <a:latin typeface="Courier New" pitchFamily="49" charset="0"/>
                <a:cs typeface="Courier New" pitchFamily="49" charset="0"/>
              </a:rPr>
              <a:t>574</a:t>
            </a:r>
          </a:p>
          <a:p>
            <a:r>
              <a:rPr lang="en-US" sz="1200" dirty="0" smtClean="0">
                <a:latin typeface="Courier New" pitchFamily="49" charset="0"/>
                <a:cs typeface="Courier New" pitchFamily="49" charset="0"/>
              </a:rPr>
              <a:t>434</a:t>
            </a:r>
          </a:p>
          <a:p>
            <a:r>
              <a:rPr lang="en-US" sz="1200" dirty="0" smtClean="0">
                <a:latin typeface="Courier New" pitchFamily="49" charset="0"/>
                <a:cs typeface="Courier New" pitchFamily="49" charset="0"/>
              </a:rPr>
              <a:t>641</a:t>
            </a:r>
          </a:p>
          <a:p>
            <a:r>
              <a:rPr lang="en-US" sz="1200" dirty="0" smtClean="0">
                <a:latin typeface="Courier New" pitchFamily="49" charset="0"/>
                <a:cs typeface="Courier New" pitchFamily="49" charset="0"/>
              </a:rPr>
              <a:t>207</a:t>
            </a:r>
          </a:p>
          <a:p>
            <a:r>
              <a:rPr lang="en-US" sz="1200" dirty="0" smtClean="0">
                <a:latin typeface="Courier New" pitchFamily="49" charset="0"/>
                <a:cs typeface="Courier New" pitchFamily="49" charset="0"/>
              </a:rPr>
              <a:t>001</a:t>
            </a:r>
          </a:p>
          <a:p>
            <a:r>
              <a:rPr lang="en-US" sz="1200" dirty="0" smtClean="0">
                <a:latin typeface="Courier New" pitchFamily="49" charset="0"/>
                <a:cs typeface="Courier New" pitchFamily="49" charset="0"/>
              </a:rPr>
              <a:t>277</a:t>
            </a:r>
          </a:p>
          <a:p>
            <a:r>
              <a:rPr lang="en-US" sz="1200" dirty="0" smtClean="0">
                <a:latin typeface="Courier New" pitchFamily="49" charset="0"/>
                <a:cs typeface="Courier New" pitchFamily="49" charset="0"/>
              </a:rPr>
              <a:t>061</a:t>
            </a:r>
          </a:p>
          <a:p>
            <a:r>
              <a:rPr lang="en-US" sz="1200" dirty="0" smtClean="0">
                <a:latin typeface="Courier New" pitchFamily="49" charset="0"/>
                <a:cs typeface="Courier New" pitchFamily="49" charset="0"/>
              </a:rPr>
              <a:t>736</a:t>
            </a:r>
          </a:p>
          <a:p>
            <a:r>
              <a:rPr lang="en-US" sz="1200" dirty="0" smtClean="0">
                <a:latin typeface="Courier New" pitchFamily="49" charset="0"/>
                <a:cs typeface="Courier New" pitchFamily="49" charset="0"/>
              </a:rPr>
              <a:t>526</a:t>
            </a:r>
          </a:p>
          <a:p>
            <a:r>
              <a:rPr lang="en-US" sz="1200" dirty="0" smtClean="0">
                <a:latin typeface="Courier New" pitchFamily="49" charset="0"/>
                <a:cs typeface="Courier New" pitchFamily="49" charset="0"/>
              </a:rPr>
              <a:t>562</a:t>
            </a:r>
          </a:p>
          <a:p>
            <a:r>
              <a:rPr lang="en-US" sz="1200" dirty="0" smtClean="0">
                <a:latin typeface="Courier New" pitchFamily="49" charset="0"/>
                <a:cs typeface="Courier New" pitchFamily="49" charset="0"/>
              </a:rPr>
              <a:t>017</a:t>
            </a:r>
          </a:p>
          <a:p>
            <a:r>
              <a:rPr lang="en-US" sz="1200" dirty="0" smtClean="0">
                <a:latin typeface="Courier New" pitchFamily="49" charset="0"/>
                <a:cs typeface="Courier New" pitchFamily="49" charset="0"/>
              </a:rPr>
              <a:t>107</a:t>
            </a:r>
          </a:p>
          <a:p>
            <a:r>
              <a:rPr lang="en-US" sz="1200" dirty="0" smtClean="0">
                <a:latin typeface="Courier New" pitchFamily="49" charset="0"/>
                <a:cs typeface="Courier New" pitchFamily="49" charset="0"/>
              </a:rPr>
              <a:t>147</a:t>
            </a:r>
            <a:endParaRPr lang="el-GR" sz="1200" dirty="0" smtClean="0">
              <a:latin typeface="Courier New" pitchFamily="49" charset="0"/>
              <a:cs typeface="Courier New" pitchFamily="49" charset="0"/>
            </a:endParaRPr>
          </a:p>
        </p:txBody>
      </p:sp>
      <p:sp>
        <p:nvSpPr>
          <p:cNvPr id="65" name="64 - TextBox"/>
          <p:cNvSpPr txBox="1"/>
          <p:nvPr/>
        </p:nvSpPr>
        <p:spPr>
          <a:xfrm>
            <a:off x="645863" y="1676400"/>
            <a:ext cx="649537" cy="276999"/>
          </a:xfrm>
          <a:prstGeom prst="rect">
            <a:avLst/>
          </a:prstGeom>
          <a:noFill/>
        </p:spPr>
        <p:txBody>
          <a:bodyPr wrap="none" rtlCol="0">
            <a:spAutoFit/>
          </a:bodyPr>
          <a:lstStyle/>
          <a:p>
            <a:r>
              <a:rPr lang="el-GR" sz="1200" dirty="0" smtClean="0"/>
              <a:t>κλειδιά</a:t>
            </a:r>
            <a:endParaRPr lang="el-GR" sz="1200" dirty="0"/>
          </a:p>
        </p:txBody>
      </p:sp>
      <p:sp>
        <p:nvSpPr>
          <p:cNvPr id="66" name="65 - Δεξιό βέλος"/>
          <p:cNvSpPr/>
          <p:nvPr/>
        </p:nvSpPr>
        <p:spPr bwMode="auto">
          <a:xfrm>
            <a:off x="609600" y="2971800"/>
            <a:ext cx="228600" cy="152400"/>
          </a:xfrm>
          <a:prstGeom prst="rightArrow">
            <a:avLst/>
          </a:prstGeom>
          <a:solidFill>
            <a:srgbClr val="FFC000">
              <a:alpha val="31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58" name="57 - TextBox"/>
          <p:cNvSpPr txBox="1"/>
          <p:nvPr/>
        </p:nvSpPr>
        <p:spPr>
          <a:xfrm>
            <a:off x="1676400" y="2133600"/>
            <a:ext cx="2008435" cy="307777"/>
          </a:xfrm>
          <a:prstGeom prst="rect">
            <a:avLst/>
          </a:prstGeom>
          <a:noFill/>
        </p:spPr>
        <p:txBody>
          <a:bodyPr wrap="none" rtlCol="0">
            <a:spAutoFit/>
          </a:bodyPr>
          <a:lstStyle/>
          <a:p>
            <a:r>
              <a:rPr lang="el-GR" sz="1400" dirty="0" smtClean="0"/>
              <a:t>ελάχιστο δυνατό κλειδί</a:t>
            </a:r>
            <a:endParaRPr lang="el-GR" sz="1400" dirty="0"/>
          </a:p>
        </p:txBody>
      </p:sp>
      <p:cxnSp>
        <p:nvCxnSpPr>
          <p:cNvPr id="60" name="59 - Ευθύγραμμο βέλος σύνδεσης"/>
          <p:cNvCxnSpPr/>
          <p:nvPr/>
        </p:nvCxnSpPr>
        <p:spPr bwMode="auto">
          <a:xfrm>
            <a:off x="3048000" y="2438400"/>
            <a:ext cx="457200" cy="228600"/>
          </a:xfrm>
          <a:prstGeom prst="straightConnector1">
            <a:avLst/>
          </a:prstGeom>
          <a:solidFill>
            <a:schemeClr val="accent1"/>
          </a:solidFill>
          <a:ln w="9525" cap="flat" cmpd="sng" algn="ctr">
            <a:solidFill>
              <a:schemeClr val="bg1">
                <a:lumMod val="65000"/>
              </a:schemeClr>
            </a:solidFill>
            <a:prstDash val="solid"/>
            <a:round/>
            <a:headEnd type="none" w="med" len="med"/>
            <a:tailEnd type="arrow"/>
          </a:ln>
          <a:effectLst/>
        </p:spPr>
      </p:cxnSp>
      <p:sp>
        <p:nvSpPr>
          <p:cNvPr id="62" name="61 - TextBox"/>
          <p:cNvSpPr txBox="1"/>
          <p:nvPr/>
        </p:nvSpPr>
        <p:spPr>
          <a:xfrm>
            <a:off x="1680437" y="1154668"/>
            <a:ext cx="3272563" cy="369332"/>
          </a:xfrm>
          <a:prstGeom prst="rect">
            <a:avLst/>
          </a:prstGeom>
          <a:noFill/>
        </p:spPr>
        <p:txBody>
          <a:bodyPr wrap="none" rtlCol="0">
            <a:spAutoFit/>
          </a:bodyPr>
          <a:lstStyle/>
          <a:p>
            <a:r>
              <a:rPr lang="el-GR" dirty="0" smtClean="0"/>
              <a:t>Ακολουθία εισαγωγών με </a:t>
            </a:r>
            <a:r>
              <a:rPr lang="en-US" dirty="0" smtClean="0"/>
              <a:t>m=5</a:t>
            </a:r>
            <a:endParaRPr lang="el-GR"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LOUKAS20G@9JM6IHMR48BGY5K9" val="3164"/>
  <p:tag name="FIRSTGEORGIAD@QR90Z50HB7WXYZ01" val="2846"/>
  <p:tag name="DEFAULTDISPLAYSOURCE" val="\documentclass{article}\pagestyle{empty}&#10;\begin{document}&#10;&#10;\end{document}&#10;"/>
  <p:tag name="EMBEDFONTS" val="1"/>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10;\end{document}&#10;"/>
  <p:tag name="FILENAME" val="TP_tmp"/>
  <p:tag name="FORMAT" val="bmp256"/>
  <p:tag name="RES" val="1200"/>
  <p:tag name="BLEND" val="0"/>
  <p:tag name="TRANSPARENT" val="1"/>
  <p:tag name="TBUG" val="0"/>
  <p:tag name="ALLOWFS" val="0"/>
  <p:tag name="ORIGWIDTH" val="7"/>
  <p:tag name="PICTUREFILESIZE" val="11038"/>
</p:tagLst>
</file>

<file path=ppt/tags/tag11.xml><?xml version="1.0" encoding="utf-8"?>
<p:tagLst xmlns:a="http://schemas.openxmlformats.org/drawingml/2006/main" xmlns:r="http://schemas.openxmlformats.org/officeDocument/2006/relationships" xmlns:p="http://schemas.openxmlformats.org/presentationml/2006/main">
  <p:tag name="HIDDENFONTSHAPE" val="true"/>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a=\lceil m/2 \rceil, b = m$&#10;\end{document}&#10;"/>
  <p:tag name="FILENAME" val="TP_tmp"/>
  <p:tag name="FORMAT" val="bmp256"/>
  <p:tag name="RES" val="1200"/>
  <p:tag name="BLEND" val="0"/>
  <p:tag name="TRANSPARENT" val="1"/>
  <p:tag name="TBUG" val="0"/>
  <p:tag name="ALLOWFS" val="0"/>
  <p:tag name="ORIGWIDTH" val="77"/>
  <p:tag name="PICTUREFILESIZE" val="236050"/>
</p:tagLst>
</file>

<file path=ppt/tags/tag13.xml><?xml version="1.0" encoding="utf-8"?>
<p:tagLst xmlns:a="http://schemas.openxmlformats.org/drawingml/2006/main" xmlns:r="http://schemas.openxmlformats.org/officeDocument/2006/relationships" xmlns:p="http://schemas.openxmlformats.org/presentationml/2006/main">
  <p:tag name="HIDDENFONTSHAPE" val="true"/>
</p:tagLst>
</file>

<file path=ppt/tags/tag14.xml><?xml version="1.0" encoding="utf-8"?>
<p:tagLst xmlns:a="http://schemas.openxmlformats.org/drawingml/2006/main" xmlns:r="http://schemas.openxmlformats.org/officeDocument/2006/relationships" xmlns:p="http://schemas.openxmlformats.org/presentationml/2006/main">
  <p:tag name="HIDDENFONTSHAPE" val="true"/>
</p:tagLst>
</file>

<file path=ppt/tags/tag15.xml><?xml version="1.0" encoding="utf-8"?>
<p:tagLst xmlns:a="http://schemas.openxmlformats.org/drawingml/2006/main" xmlns:r="http://schemas.openxmlformats.org/officeDocument/2006/relationships" xmlns:p="http://schemas.openxmlformats.org/presentationml/2006/main">
  <p:tag name="HIDDENFONTSHAPE" val="true"/>
</p:tagLst>
</file>

<file path=ppt/tags/tag16.xml><?xml version="1.0" encoding="utf-8"?>
<p:tagLst xmlns:a="http://schemas.openxmlformats.org/drawingml/2006/main" xmlns:r="http://schemas.openxmlformats.org/officeDocument/2006/relationships" xmlns:p="http://schemas.openxmlformats.org/presentationml/2006/main">
  <p:tag name="HIDDENFONTSHAPE" val="true"/>
</p:tagLst>
</file>

<file path=ppt/tags/tag17.xml><?xml version="1.0" encoding="utf-8"?>
<p:tagLst xmlns:a="http://schemas.openxmlformats.org/drawingml/2006/main" xmlns:r="http://schemas.openxmlformats.org/officeDocument/2006/relationships" xmlns:p="http://schemas.openxmlformats.org/presentationml/2006/main">
  <p:tag name="HIDDENFONTSHAPE" val="true"/>
</p:tagLst>
</file>

<file path=ppt/tags/tag18.xml><?xml version="1.0" encoding="utf-8"?>
<p:tagLst xmlns:a="http://schemas.openxmlformats.org/drawingml/2006/main" xmlns:r="http://schemas.openxmlformats.org/officeDocument/2006/relationships" xmlns:p="http://schemas.openxmlformats.org/presentationml/2006/main">
  <p:tag name="HIDDENFONTSHAPE" val="true"/>
</p:tagLst>
</file>

<file path=ppt/tags/tag19.xml><?xml version="1.0" encoding="utf-8"?>
<p:tagLst xmlns:a="http://schemas.openxmlformats.org/drawingml/2006/main" xmlns:r="http://schemas.openxmlformats.org/officeDocument/2006/relationships" xmlns:p="http://schemas.openxmlformats.org/presentationml/2006/main">
  <p:tag name="HIDDENFONTSHAPE" val="true"/>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20.xml><?xml version="1.0" encoding="utf-8"?>
<p:tagLst xmlns:a="http://schemas.openxmlformats.org/drawingml/2006/main" xmlns:r="http://schemas.openxmlformats.org/officeDocument/2006/relationships" xmlns:p="http://schemas.openxmlformats.org/presentationml/2006/main">
  <p:tag name="HIDDENFONTSHAPE" val="true"/>
</p:tagLst>
</file>

<file path=ppt/tags/tag21.xml><?xml version="1.0" encoding="utf-8"?>
<p:tagLst xmlns:a="http://schemas.openxmlformats.org/drawingml/2006/main" xmlns:r="http://schemas.openxmlformats.org/officeDocument/2006/relationships" xmlns:p="http://schemas.openxmlformats.org/presentationml/2006/main">
  <p:tag name="HIDDENFONTSHAPE" val="true"/>
</p:tagLst>
</file>

<file path=ppt/tags/tag22.xml><?xml version="1.0" encoding="utf-8"?>
<p:tagLst xmlns:a="http://schemas.openxmlformats.org/drawingml/2006/main" xmlns:r="http://schemas.openxmlformats.org/officeDocument/2006/relationships" xmlns:p="http://schemas.openxmlformats.org/presentationml/2006/main">
  <p:tag name="HIDDENFONTSHAPE" val="true"/>
</p:tagLst>
</file>

<file path=ppt/tags/tag23.xml><?xml version="1.0" encoding="utf-8"?>
<p:tagLst xmlns:a="http://schemas.openxmlformats.org/drawingml/2006/main" xmlns:r="http://schemas.openxmlformats.org/officeDocument/2006/relationships" xmlns:p="http://schemas.openxmlformats.org/presentationml/2006/main">
  <p:tag name="HIDDENFONTSHAPE" val="true"/>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10;\end{document}&#10;"/>
  <p:tag name="FILENAME" val="TP_tmp"/>
  <p:tag name="FORMAT" val="bmp256"/>
  <p:tag name="RES" val="1200"/>
  <p:tag name="BLEND" val="0"/>
  <p:tag name="TRANSPARENT" val="1"/>
  <p:tag name="TBUG" val="0"/>
  <p:tag name="ALLOWFS" val="0"/>
  <p:tag name="ORIGWIDTH" val="9"/>
  <p:tag name="PICTUREFILESIZE" val="21294"/>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2^{D-1} &lt; N \le 2^D$&#10;\end{document}&#10;"/>
  <p:tag name="FILENAME" val="TP_tmp"/>
  <p:tag name="FORMAT" val="bmp256"/>
  <p:tag name="RES" val="1200"/>
  <p:tag name="BLEND" val="0"/>
  <p:tag name="TRANSPARENT" val="1"/>
  <p:tag name="TBUG" val="0"/>
  <p:tag name="ALLOWFS" val="0"/>
  <p:tag name="ORIGWIDTH" val="69"/>
  <p:tag name="PICTUREFILESIZE" val="211894"/>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D$&#10;\end{document}&#10;"/>
  <p:tag name="FILENAME" val="TP_tmp"/>
  <p:tag name="FORMAT" val="bmp256"/>
  <p:tag name="RES" val="1200"/>
  <p:tag name="BLEND" val="0"/>
  <p:tag name="TRANSPARENT" val="1"/>
  <p:tag name="TBUG" val="0"/>
  <p:tag name="ALLOWFS" val="0"/>
  <p:tag name="ORIGWIDTH" val="8"/>
  <p:tag name="PICTUREFILESIZE" val="19166"/>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h$&#10;\end{document}&#10;"/>
  <p:tag name="FILENAME" val="TP_tmp"/>
  <p:tag name="FORMAT" val="bmp256"/>
  <p:tag name="RES" val="1200"/>
  <p:tag name="BLEND" val="0"/>
  <p:tag name="TRANSPARENT" val="1"/>
  <p:tag name="TBUG" val="0"/>
  <p:tag name="ALLOWFS" val="0"/>
  <p:tag name="ORIGWIDTH" val="6"/>
  <p:tag name="PICTUREFILESIZE" val="14378"/>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h_D(k) =$&#10;\end{document}&#10;"/>
  <p:tag name="FILENAME" val="TP_tmp"/>
  <p:tag name="FORMAT" val="bmp256"/>
  <p:tag name="RES" val="1200"/>
  <p:tag name="BLEND" val="0"/>
  <p:tag name="TRANSPARENT" val="1"/>
  <p:tag name="TBUG" val="0"/>
  <p:tag name="ALLOWFS" val="0"/>
  <p:tag name="ORIGWIDTH" val="36"/>
  <p:tag name="PICTUREFILESIZE" val="110878"/>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D$&#10;\end{document}&#10;"/>
  <p:tag name="FILENAME" val="TP_tmp"/>
  <p:tag name="FORMAT" val="bmp256"/>
  <p:tag name="RES" val="1200"/>
  <p:tag name="BLEND" val="0"/>
  <p:tag name="TRANSPARENT" val="1"/>
  <p:tag name="TBUG" val="0"/>
  <p:tag name="ALLOWFS" val="0"/>
  <p:tag name="ORIGWIDTH" val="8"/>
  <p:tag name="PICTUREFILESIZE" val="19166"/>
</p:tagLst>
</file>

<file path=ppt/tags/tag3.xml><?xml version="1.0" encoding="utf-8"?>
<p:tagLst xmlns:a="http://schemas.openxmlformats.org/drawingml/2006/main" xmlns:r="http://schemas.openxmlformats.org/officeDocument/2006/relationships" xmlns:p="http://schemas.openxmlformats.org/presentationml/2006/main">
  <p:tag name="HIDDENFONTSHAPE" val="true"/>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h(k)$&#10;\end{document}&#10;"/>
  <p:tag name="FILENAME" val="TP_tmp"/>
  <p:tag name="FORMAT" val="bmp256"/>
  <p:tag name="RES" val="1200"/>
  <p:tag name="BLEND" val="0"/>
  <p:tag name="TRANSPARENT" val="1"/>
  <p:tag name="TBUG" val="0"/>
  <p:tag name="ALLOWFS" val="0"/>
  <p:tag name="ORIGWIDTH" val="18"/>
  <p:tag name="PICTUREFILESIZE" val="55978"/>
</p:tagLst>
</file>

<file path=ppt/tags/tag31.xml><?xml version="1.0" encoding="utf-8"?>
<p:tagLst xmlns:a="http://schemas.openxmlformats.org/drawingml/2006/main" xmlns:r="http://schemas.openxmlformats.org/officeDocument/2006/relationships" xmlns:p="http://schemas.openxmlformats.org/presentationml/2006/main">
  <p:tag name="HIDDENFONTSHAPE" val="true"/>
</p:tagLst>
</file>

<file path=ppt/tags/tag32.xml><?xml version="1.0" encoding="utf-8"?>
<p:tagLst xmlns:a="http://schemas.openxmlformats.org/drawingml/2006/main" xmlns:r="http://schemas.openxmlformats.org/officeDocument/2006/relationships" xmlns:p="http://schemas.openxmlformats.org/presentationml/2006/main">
  <p:tag name="HIDDENFONTSHAPE" val="true"/>
</p:tagLst>
</file>

<file path=ppt/tags/tag33.xml><?xml version="1.0" encoding="utf-8"?>
<p:tagLst xmlns:a="http://schemas.openxmlformats.org/drawingml/2006/main" xmlns:r="http://schemas.openxmlformats.org/officeDocument/2006/relationships" xmlns:p="http://schemas.openxmlformats.org/presentationml/2006/main">
  <p:tag name="HIDDENFONTSHAPE" val="true"/>
</p:tagLst>
</file>

<file path=ppt/tags/tag34.xml><?xml version="1.0" encoding="utf-8"?>
<p:tagLst xmlns:a="http://schemas.openxmlformats.org/drawingml/2006/main" xmlns:r="http://schemas.openxmlformats.org/officeDocument/2006/relationships" xmlns:p="http://schemas.openxmlformats.org/presentationml/2006/main">
  <p:tag name="HIDDENFONTSHAPE" val="true"/>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bmp256"/>
  <p:tag name="RES" val="1200"/>
  <p:tag name="BLEND" val="0"/>
  <p:tag name="TRANSPARENT" val="1"/>
  <p:tag name="TBUG" val="0"/>
  <p:tag name="ALLOWFS" val="0"/>
  <p:tag name="ORIGWIDTH" val="8"/>
  <p:tag name="PICTUREFILESIZE" val="16990"/>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2^D$&#10;\end{document}&#10;"/>
  <p:tag name="FILENAME" val="TP_tmp"/>
  <p:tag name="FORMAT" val="bmp256"/>
  <p:tag name="RES" val="1200"/>
  <p:tag name="BLEND" val="0"/>
  <p:tag name="TRANSPARENT" val="1"/>
  <p:tag name="TBUG" val="0"/>
  <p:tag name="ALLOWFS" val="0"/>
  <p:tag name="ORIGWIDTH" val="11"/>
  <p:tag name="PICTUREFILESIZE" val="28678"/>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D$&#10;\end{document}&#10;"/>
  <p:tag name="FILENAME" val="TP_tmp"/>
  <p:tag name="FORMAT" val="bmp256"/>
  <p:tag name="RES" val="1200"/>
  <p:tag name="BLEND" val="0"/>
  <p:tag name="TRANSPARENT" val="1"/>
  <p:tag name="TBUG" val="0"/>
  <p:tag name="ALLOWFS" val="0"/>
  <p:tag name="ORIGWIDTH" val="8"/>
  <p:tag name="PICTUREFILESIZE" val="19166"/>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k$&#10;\end{document}&#10;"/>
  <p:tag name="FILENAME" val="TP_tmp"/>
  <p:tag name="FORMAT" val="bmp256"/>
  <p:tag name="RES" val="1200"/>
  <p:tag name="BLEND" val="0"/>
  <p:tag name="TRANSPARENT" val="1"/>
  <p:tag name="TBUG" val="0"/>
  <p:tag name="ALLOWFS" val="0"/>
  <p:tag name="ORIGWIDTH" val="5"/>
  <p:tag name="PICTUREFILESIZE" val="12250"/>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h_D(k)$&#10;\end{document}&#10;"/>
  <p:tag name="FILENAME" val="TP_tmp"/>
  <p:tag name="FORMAT" val="bmp256"/>
  <p:tag name="RES" val="1200"/>
  <p:tag name="BLEND" val="0"/>
  <p:tag name="TRANSPARENT" val="1"/>
  <p:tag name="TBUG" val="0"/>
  <p:tag name="ALLOWFS" val="0"/>
  <p:tag name="ORIGWIDTH" val="25"/>
  <p:tag name="PICTUREFILESIZE" val="77938"/>
</p:tagLst>
</file>

<file path=ppt/tags/tag4.xml><?xml version="1.0" encoding="utf-8"?>
<p:tagLst xmlns:a="http://schemas.openxmlformats.org/drawingml/2006/main" xmlns:r="http://schemas.openxmlformats.org/officeDocument/2006/relationships" xmlns:p="http://schemas.openxmlformats.org/presentationml/2006/main">
  <p:tag name="HIDDENFONTSHAPE" val="true"/>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h_D(k)]$&#10;\end{document}&#10;"/>
  <p:tag name="FILENAME" val="TP_tmp"/>
  <p:tag name="FORMAT" val="bmp256"/>
  <p:tag name="RES" val="1200"/>
  <p:tag name="BLEND" val="0"/>
  <p:tag name="TRANSPARENT" val="1"/>
  <p:tag name="TBUG" val="0"/>
  <p:tag name="ALLOWFS" val="0"/>
  <p:tag name="ORIGWIDTH" val="39"/>
  <p:tag name="PICTUREFILESIZE" val="120394"/>
</p:tagLst>
</file>

<file path=ppt/tags/tag4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d&lt;D$&#10;\end{document}&#10;"/>
  <p:tag name="FILENAME" val="TP_tmp"/>
  <p:tag name="FORMAT" val="bmp256"/>
  <p:tag name="RES" val="1200"/>
  <p:tag name="BLEND" val="0"/>
  <p:tag name="TRANSPARENT" val="1"/>
  <p:tag name="TBUG" val="0"/>
  <p:tag name="ALLOWFS" val="0"/>
  <p:tag name="ORIGWIDTH" val="27"/>
  <p:tag name="PICTUREFILESIZE" val="68878"/>
</p:tagLst>
</file>

<file path=ppt/tags/tag4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2^{D-d}$&#10;\end{document}&#10;"/>
  <p:tag name="FILENAME" val="TP_tmp"/>
  <p:tag name="FORMAT" val="bmp256"/>
  <p:tag name="RES" val="1200"/>
  <p:tag name="BLEND" val="0"/>
  <p:tag name="TRANSPARENT" val="1"/>
  <p:tag name="TBUG" val="0"/>
  <p:tag name="ALLOWFS" val="0"/>
  <p:tag name="ORIGWIDTH" val="22"/>
  <p:tag name="PICTUREFILESIZE" val="56278"/>
</p:tagLst>
</file>

<file path=ppt/tags/tag4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bmp256"/>
  <p:tag name="RES" val="1200"/>
  <p:tag name="BLEND" val="0"/>
  <p:tag name="TRANSPARENT" val="1"/>
  <p:tag name="TBUG" val="0"/>
  <p:tag name="ALLOWFS" val="0"/>
  <p:tag name="ORIGWIDTH" val="8"/>
  <p:tag name="PICTUREFILESIZE" val="16990"/>
</p:tagLst>
</file>

<file path=ppt/tags/tag44.xml><?xml version="1.0" encoding="utf-8"?>
<p:tagLst xmlns:a="http://schemas.openxmlformats.org/drawingml/2006/main" xmlns:r="http://schemas.openxmlformats.org/officeDocument/2006/relationships" xmlns:p="http://schemas.openxmlformats.org/presentationml/2006/main">
  <p:tag name="HIDDENFONTSHAPE" val="true"/>
</p:tagLst>
</file>

<file path=ppt/tags/tag4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D=4$&#10;\end{document}&#10;"/>
  <p:tag name="FILENAME" val="TP_tmp"/>
  <p:tag name="FORMAT" val="bmp256"/>
  <p:tag name="RES" val="1200"/>
  <p:tag name="BLEND" val="0"/>
  <p:tag name="TRANSPARENT" val="1"/>
  <p:tag name="TBUG" val="0"/>
  <p:tag name="ALLOWFS" val="0"/>
  <p:tag name="ORIGWIDTH" val="27"/>
  <p:tag name="PICTUREFILESIZE" val="61194"/>
</p:tagLst>
</file>

<file path=ppt/tags/tag46.xml><?xml version="1.0" encoding="utf-8"?>
<p:tagLst xmlns:a="http://schemas.openxmlformats.org/drawingml/2006/main" xmlns:r="http://schemas.openxmlformats.org/officeDocument/2006/relationships" xmlns:p="http://schemas.openxmlformats.org/presentationml/2006/main">
  <p:tag name="HIDDENFONTSHAPE" val="true"/>
</p:tagLst>
</file>

<file path=ppt/tags/tag47.xml><?xml version="1.0" encoding="utf-8"?>
<p:tagLst xmlns:a="http://schemas.openxmlformats.org/drawingml/2006/main" xmlns:r="http://schemas.openxmlformats.org/officeDocument/2006/relationships" xmlns:p="http://schemas.openxmlformats.org/presentationml/2006/main">
  <p:tag name="HIDDENFONTSHAPE" val="true"/>
</p:tagLst>
</file>

<file path=ppt/tags/tag48.xml><?xml version="1.0" encoding="utf-8"?>
<p:tagLst xmlns:a="http://schemas.openxmlformats.org/drawingml/2006/main" xmlns:r="http://schemas.openxmlformats.org/officeDocument/2006/relationships" xmlns:p="http://schemas.openxmlformats.org/presentationml/2006/main">
  <p:tag name="HIDDENFONTSHAPE" val="true"/>
</p:tagLst>
</file>

<file path=ppt/tags/tag49.xml><?xml version="1.0" encoding="utf-8"?>
<p:tagLst xmlns:a="http://schemas.openxmlformats.org/drawingml/2006/main" xmlns:r="http://schemas.openxmlformats.org/officeDocument/2006/relationships" xmlns:p="http://schemas.openxmlformats.org/presentationml/2006/main">
  <p:tag name="HIDDENFONTSHAPE" val="true"/>
</p:tagLst>
</file>

<file path=ppt/tags/tag5.xml><?xml version="1.0" encoding="utf-8"?>
<p:tagLst xmlns:a="http://schemas.openxmlformats.org/drawingml/2006/main" xmlns:r="http://schemas.openxmlformats.org/officeDocument/2006/relationships" xmlns:p="http://schemas.openxmlformats.org/presentationml/2006/main">
  <p:tag name="HIDDENFONTSHAPE" val="true"/>
</p:tagLst>
</file>

<file path=ppt/tags/tag50.xml><?xml version="1.0" encoding="utf-8"?>
<p:tagLst xmlns:a="http://schemas.openxmlformats.org/drawingml/2006/main" xmlns:r="http://schemas.openxmlformats.org/officeDocument/2006/relationships" xmlns:p="http://schemas.openxmlformats.org/presentationml/2006/main">
  <p:tag name="HIDDENFONTSHAPE" val="true"/>
</p:tagLst>
</file>

<file path=ppt/tags/tag51.xml><?xml version="1.0" encoding="utf-8"?>
<p:tagLst xmlns:a="http://schemas.openxmlformats.org/drawingml/2006/main" xmlns:r="http://schemas.openxmlformats.org/officeDocument/2006/relationships" xmlns:p="http://schemas.openxmlformats.org/presentationml/2006/main">
  <p:tag name="HIDDENFONTSHAPE" val="true"/>
</p:tagLst>
</file>

<file path=ppt/tags/tag52.xml><?xml version="1.0" encoding="utf-8"?>
<p:tagLst xmlns:a="http://schemas.openxmlformats.org/drawingml/2006/main" xmlns:r="http://schemas.openxmlformats.org/officeDocument/2006/relationships" xmlns:p="http://schemas.openxmlformats.org/presentationml/2006/main">
  <p:tag name="HIDDENFONTSHAPE" val="true"/>
</p:tagLst>
</file>

<file path=ppt/tags/tag53.xml><?xml version="1.0" encoding="utf-8"?>
<p:tagLst xmlns:a="http://schemas.openxmlformats.org/drawingml/2006/main" xmlns:r="http://schemas.openxmlformats.org/officeDocument/2006/relationships" xmlns:p="http://schemas.openxmlformats.org/presentationml/2006/main">
  <p:tag name="HIDDENFONTSHAPE" val="true"/>
</p:tagLst>
</file>

<file path=ppt/tags/tag6.xml><?xml version="1.0" encoding="utf-8"?>
<p:tagLst xmlns:a="http://schemas.openxmlformats.org/drawingml/2006/main" xmlns:r="http://schemas.openxmlformats.org/officeDocument/2006/relationships" xmlns:p="http://schemas.openxmlformats.org/presentationml/2006/main">
  <p:tag name="HIDDENFONTSHAPE" val="true"/>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a=\lceil m/2 \rceil, b = m$&#10;\end{document}&#10;"/>
  <p:tag name="FILENAME" val="TP_tmp"/>
  <p:tag name="FORMAT" val="bmp256"/>
  <p:tag name="RES" val="1200"/>
  <p:tag name="BLEND" val="0"/>
  <p:tag name="TRANSPARENT" val="1"/>
  <p:tag name="TBUG" val="0"/>
  <p:tag name="ALLOWFS" val="0"/>
  <p:tag name="ORIGWIDTH" val="77"/>
  <p:tag name="PICTUREFILESIZE" val="236050"/>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log_{\lceil m/2 \rceil} {n}&#10;$$&#10;\end{document}&#10;"/>
  <p:tag name="FILENAME" val="TP_tmp"/>
  <p:tag name="FORMAT" val="bmp256"/>
  <p:tag name="RES" val="1200"/>
  <p:tag name="BLEND" val="0"/>
  <p:tag name="TRANSPARENT" val="1"/>
  <p:tag name="TBUG" val="0"/>
  <p:tag name="ALLOWFS" val="0"/>
  <p:tag name="ORIGWIDTH" val="44"/>
  <p:tag name="PICTUREFILESIZE" val="148278"/>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log_m {n}&#10;$$&#10;\end{document}&#10;"/>
  <p:tag name="FILENAME" val="TP_tmp"/>
  <p:tag name="FORMAT" val="bmp256"/>
  <p:tag name="RES" val="1200"/>
  <p:tag name="BLEND" val="0"/>
  <p:tag name="TRANSPARENT" val="1"/>
  <p:tag name="TBUG" val="0"/>
  <p:tag name="ALLOWFS" val="0"/>
  <p:tag name="ORIGWIDTH" val="29"/>
  <p:tag name="PICTUREFILESIZE" val="89650"/>
</p:tagLst>
</file>

<file path=ppt/theme/theme1.xml><?xml version="1.0" encoding="utf-8"?>
<a:theme xmlns:a="http://schemas.openxmlformats.org/drawingml/2006/main" name="Kant">
  <a:themeElements>
    <a:clrScheme name="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Kant">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ant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ant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ant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ant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Kant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Kant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Kant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Kan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26290</TotalTime>
  <Words>2577</Words>
  <Application>Microsoft Office PowerPoint</Application>
  <PresentationFormat>Προβολή στην οθόνη (4:3)</PresentationFormat>
  <Paragraphs>1043</Paragraphs>
  <Slides>30</Slides>
  <Notes>0</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30</vt:i4>
      </vt:variant>
    </vt:vector>
  </HeadingPairs>
  <TitlesOfParts>
    <vt:vector size="42" baseType="lpstr">
      <vt:lpstr>Arial</vt:lpstr>
      <vt:lpstr>Times New Roman</vt:lpstr>
      <vt:lpstr>cmmi10</vt:lpstr>
      <vt:lpstr>cmr10</vt:lpstr>
      <vt:lpstr>cmsy10orig</vt:lpstr>
      <vt:lpstr>cmmi7</vt:lpstr>
      <vt:lpstr>cmex10</vt:lpstr>
      <vt:lpstr>Courier New</vt:lpstr>
      <vt:lpstr>Calibri</vt:lpstr>
      <vt:lpstr>Wingdings</vt:lpstr>
      <vt:lpstr>Garamond</vt:lpstr>
      <vt:lpstr>Kant</vt:lpstr>
      <vt:lpstr>Εξωτερική Αναζήτηση</vt:lpstr>
      <vt:lpstr>Εξωτερική Αναζήτηση</vt:lpstr>
      <vt:lpstr>Εξωτερική Αναζήτηση</vt:lpstr>
      <vt:lpstr>Εξωτερική Αναζήτηση</vt:lpstr>
      <vt:lpstr>Εξωτερική Αναζήτηση</vt:lpstr>
      <vt:lpstr>Εξωτερική Αναζήτηση</vt:lpstr>
      <vt:lpstr>Εξωτερική Αναζήτηση</vt:lpstr>
      <vt:lpstr>Εξωτερική Αναζήτηση</vt:lpstr>
      <vt:lpstr>Εξωτερική Αναζήτηση</vt:lpstr>
      <vt:lpstr>Εξωτερική Αναζήτηση</vt:lpstr>
      <vt:lpstr>Εξωτερική Αναζήτηση</vt:lpstr>
      <vt:lpstr>Εξωτερική Αναζήτηση</vt:lpstr>
      <vt:lpstr>Εξωτερική Αναζήτηση</vt:lpstr>
      <vt:lpstr>Εξωτερική Αναζήτηση</vt:lpstr>
      <vt:lpstr>Εξωτερική Αναζήτηση</vt:lpstr>
      <vt:lpstr>Εξωτερική Αναζήτηση</vt:lpstr>
      <vt:lpstr>Εξωτερική Αναζήτηση</vt:lpstr>
      <vt:lpstr>Εξωτερική Αναζήτηση</vt:lpstr>
      <vt:lpstr>Εξωτερική Αναζήτηση</vt:lpstr>
      <vt:lpstr>Εξωτερική Αναζήτηση</vt:lpstr>
      <vt:lpstr>Εξωτερική Αναζήτηση</vt:lpstr>
      <vt:lpstr>Εξωτερική Αναζήτηση</vt:lpstr>
      <vt:lpstr>Εξωτερική Αναζήτηση</vt:lpstr>
      <vt:lpstr>Εξωτερική Αναζήτηση</vt:lpstr>
      <vt:lpstr>Εξωτερική Αναζήτηση</vt:lpstr>
      <vt:lpstr>Εξωτερική Αναζήτηση</vt:lpstr>
      <vt:lpstr>Εξωτερική Αναζήτηση</vt:lpstr>
      <vt:lpstr>Εξωτερική Αναζήτηση</vt:lpstr>
      <vt:lpstr>Εξωτερική Αναζήτηση</vt:lpstr>
      <vt:lpstr>Εξωτερική Αναζήτηση</vt:lpstr>
    </vt:vector>
  </TitlesOfParts>
  <Company>Princeton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user</cp:lastModifiedBy>
  <cp:revision>969</cp:revision>
  <dcterms:created xsi:type="dcterms:W3CDTF">2005-02-17T20:55:19Z</dcterms:created>
  <dcterms:modified xsi:type="dcterms:W3CDTF">2014-01-16T10:38:38Z</dcterms:modified>
</cp:coreProperties>
</file>