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s/slide48.xml" ContentType="application/vnd.openxmlformats-officedocument.presentationml.slide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1"/>
  </p:sldMasterIdLst>
  <p:handoutMasterIdLst>
    <p:handoutMasterId r:id="rId76"/>
  </p:handoutMasterIdLst>
  <p:sldIdLst>
    <p:sldId id="668" r:id="rId2"/>
    <p:sldId id="676" r:id="rId3"/>
    <p:sldId id="669" r:id="rId4"/>
    <p:sldId id="670" r:id="rId5"/>
    <p:sldId id="671" r:id="rId6"/>
    <p:sldId id="672" r:id="rId7"/>
    <p:sldId id="673" r:id="rId8"/>
    <p:sldId id="674" r:id="rId9"/>
    <p:sldId id="675" r:id="rId10"/>
    <p:sldId id="677" r:id="rId11"/>
    <p:sldId id="678" r:id="rId12"/>
    <p:sldId id="679" r:id="rId13"/>
    <p:sldId id="680" r:id="rId14"/>
    <p:sldId id="681" r:id="rId15"/>
    <p:sldId id="684" r:id="rId16"/>
    <p:sldId id="690" r:id="rId17"/>
    <p:sldId id="689" r:id="rId18"/>
    <p:sldId id="688" r:id="rId19"/>
    <p:sldId id="687" r:id="rId20"/>
    <p:sldId id="686" r:id="rId21"/>
    <p:sldId id="685" r:id="rId22"/>
    <p:sldId id="682" r:id="rId23"/>
    <p:sldId id="683" r:id="rId24"/>
    <p:sldId id="691" r:id="rId25"/>
    <p:sldId id="692" r:id="rId26"/>
    <p:sldId id="696" r:id="rId27"/>
    <p:sldId id="697" r:id="rId28"/>
    <p:sldId id="707" r:id="rId29"/>
    <p:sldId id="708" r:id="rId30"/>
    <p:sldId id="709" r:id="rId31"/>
    <p:sldId id="710" r:id="rId32"/>
    <p:sldId id="711" r:id="rId33"/>
    <p:sldId id="712" r:id="rId34"/>
    <p:sldId id="713" r:id="rId35"/>
    <p:sldId id="698" r:id="rId36"/>
    <p:sldId id="700" r:id="rId37"/>
    <p:sldId id="704" r:id="rId38"/>
    <p:sldId id="705" r:id="rId39"/>
    <p:sldId id="706" r:id="rId40"/>
    <p:sldId id="701" r:id="rId41"/>
    <p:sldId id="702" r:id="rId42"/>
    <p:sldId id="703" r:id="rId43"/>
    <p:sldId id="714" r:id="rId44"/>
    <p:sldId id="733" r:id="rId45"/>
    <p:sldId id="715" r:id="rId46"/>
    <p:sldId id="737" r:id="rId47"/>
    <p:sldId id="738" r:id="rId48"/>
    <p:sldId id="739" r:id="rId49"/>
    <p:sldId id="740" r:id="rId50"/>
    <p:sldId id="742" r:id="rId51"/>
    <p:sldId id="743" r:id="rId52"/>
    <p:sldId id="744" r:id="rId53"/>
    <p:sldId id="736" r:id="rId54"/>
    <p:sldId id="716" r:id="rId55"/>
    <p:sldId id="717" r:id="rId56"/>
    <p:sldId id="718" r:id="rId57"/>
    <p:sldId id="719" r:id="rId58"/>
    <p:sldId id="720" r:id="rId59"/>
    <p:sldId id="721" r:id="rId60"/>
    <p:sldId id="722" r:id="rId61"/>
    <p:sldId id="723" r:id="rId62"/>
    <p:sldId id="724" r:id="rId63"/>
    <p:sldId id="725" r:id="rId64"/>
    <p:sldId id="726" r:id="rId65"/>
    <p:sldId id="727" r:id="rId66"/>
    <p:sldId id="728" r:id="rId67"/>
    <p:sldId id="729" r:id="rId68"/>
    <p:sldId id="730" r:id="rId69"/>
    <p:sldId id="732" r:id="rId70"/>
    <p:sldId id="731" r:id="rId71"/>
    <p:sldId id="734" r:id="rId72"/>
    <p:sldId id="746" r:id="rId73"/>
    <p:sldId id="745" r:id="rId74"/>
    <p:sldId id="735" r:id="rId75"/>
  </p:sldIdLst>
  <p:sldSz cx="9144000" cy="6858000" type="screen4x3"/>
  <p:notesSz cx="6858000" cy="9144000"/>
  <p:embeddedFontLst>
    <p:embeddedFont>
      <p:font typeface="cmmi10" pitchFamily="34" charset="0"/>
      <p:regular r:id="rId77"/>
    </p:embeddedFont>
    <p:embeddedFont>
      <p:font typeface="cmr10" pitchFamily="34" charset="0"/>
      <p:regular r:id="rId78"/>
    </p:embeddedFont>
    <p:embeddedFont>
      <p:font typeface="cmsy10orig" pitchFamily="34" charset="0"/>
      <p:regular r:id="rId79"/>
    </p:embeddedFont>
    <p:embeddedFont>
      <p:font typeface="cmmi7" pitchFamily="34" charset="0"/>
      <p:regular r:id="rId80"/>
    </p:embeddedFont>
    <p:embeddedFont>
      <p:font typeface="cmex10" pitchFamily="34" charset="0"/>
      <p:regular r:id="rId81"/>
    </p:embeddedFont>
    <p:embeddedFont>
      <p:font typeface="Calibri" pitchFamily="34" charset="0"/>
      <p:regular r:id="rId82"/>
      <p:bold r:id="rId83"/>
      <p:italic r:id="rId84"/>
      <p:boldItalic r:id="rId85"/>
    </p:embeddedFont>
    <p:embeddedFont>
      <p:font typeface="Lucida Console" pitchFamily="49" charset="0"/>
      <p:regular r:id="rId86"/>
    </p:embeddedFont>
    <p:embeddedFont>
      <p:font typeface="Garamond" pitchFamily="18" charset="0"/>
      <p:regular r:id="rId87"/>
      <p:bold r:id="rId88"/>
      <p:italic r:id="rId89"/>
    </p:embeddedFont>
  </p:embeddedFontLst>
  <p:custDataLst>
    <p:tags r:id="rId9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9900"/>
    <a:srgbClr val="FF6600"/>
    <a:srgbClr val="FFFF99"/>
    <a:srgbClr val="3399FF"/>
    <a:srgbClr val="6699FF"/>
    <a:srgbClr val="FF3300"/>
    <a:srgbClr val="CC3300"/>
    <a:srgbClr val="FFC979"/>
    <a:srgbClr val="FFB5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5" autoAdjust="0"/>
    <p:restoredTop sz="98875" autoAdjust="0"/>
  </p:normalViewPr>
  <p:slideViewPr>
    <p:cSldViewPr>
      <p:cViewPr>
        <p:scale>
          <a:sx n="90" d="100"/>
          <a:sy n="90" d="100"/>
        </p:scale>
        <p:origin x="-13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84" Type="http://schemas.openxmlformats.org/officeDocument/2006/relationships/font" Target="fonts/font8.fntdata"/><Relationship Id="rId89" Type="http://schemas.openxmlformats.org/officeDocument/2006/relationships/font" Target="fonts/font1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font" Target="fonts/font3.fntdata"/><Relationship Id="rId87" Type="http://schemas.openxmlformats.org/officeDocument/2006/relationships/font" Target="fonts/font11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6.fntdata"/><Relationship Id="rId90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4.fntdata"/><Relationship Id="rId85" Type="http://schemas.openxmlformats.org/officeDocument/2006/relationships/font" Target="fonts/font9.fntdata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7.fntdata"/><Relationship Id="rId88" Type="http://schemas.openxmlformats.org/officeDocument/2006/relationships/font" Target="fonts/font12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2.fntdata"/><Relationship Id="rId81" Type="http://schemas.openxmlformats.org/officeDocument/2006/relationships/font" Target="fonts/font5.fntdata"/><Relationship Id="rId86" Type="http://schemas.openxmlformats.org/officeDocument/2006/relationships/font" Target="fonts/font10.fntdata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93734A1-D003-4450-9AE0-1EB2239FF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Klik for at redigere titeltypografi i masteren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Klik for at redigere undertiteltypografien i masteren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2ECD9-B865-4673-880F-1E76E7615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0CD68-31E7-46C4-A5A8-DDE9F155C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E41B5-F7FB-4637-9BA7-C0AF6E6E13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DA56-F5AB-4300-9BAA-6A3213D50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10E4D-1E94-4A30-9752-E1BEA1D34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41560-14C3-4190-AF20-32736F1AF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8FF1D-A470-4DE1-B1F0-4357A94D1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157D4-4ACF-4CCA-931D-A817559C95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20D36-4540-4A27-81BC-A65FB4E79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332AD-5CF4-45D0-AE45-38A702D50C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5FEBA-D4B8-4F57-9DD6-83912441E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teksttypografierne i masteren</a:t>
            </a:r>
          </a:p>
          <a:p>
            <a:pPr lvl="1"/>
            <a:r>
              <a:rPr lang="en-US" altLang="en-US" smtClean="0"/>
              <a:t>Andet niveau</a:t>
            </a:r>
          </a:p>
          <a:p>
            <a:pPr lvl="2"/>
            <a:r>
              <a:rPr lang="en-US" altLang="en-US" smtClean="0"/>
              <a:t>Tredje niveau</a:t>
            </a:r>
          </a:p>
          <a:p>
            <a:pPr lvl="3"/>
            <a:r>
              <a:rPr lang="en-US" altLang="en-US" smtClean="0"/>
              <a:t>Fjerde niveau</a:t>
            </a:r>
          </a:p>
          <a:p>
            <a:pPr lvl="4"/>
            <a:r>
              <a:rPr lang="en-US" altLang="en-US" smtClean="0"/>
              <a:t>Femte niveau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9D814D1E-7752-4092-825B-D485351AAD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71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71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4.png"/><Relationship Id="rId26" Type="http://schemas.openxmlformats.org/officeDocument/2006/relationships/image" Target="../media/image12.png"/><Relationship Id="rId3" Type="http://schemas.openxmlformats.org/officeDocument/2006/relationships/tags" Target="../tags/tag4.xml"/><Relationship Id="rId21" Type="http://schemas.openxmlformats.org/officeDocument/2006/relationships/image" Target="../media/image7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3.png"/><Relationship Id="rId25" Type="http://schemas.openxmlformats.org/officeDocument/2006/relationships/image" Target="../media/image11.png"/><Relationship Id="rId2" Type="http://schemas.openxmlformats.org/officeDocument/2006/relationships/tags" Target="../tags/tag3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10.png"/><Relationship Id="rId5" Type="http://schemas.openxmlformats.org/officeDocument/2006/relationships/tags" Target="../tags/tag6.xml"/><Relationship Id="rId15" Type="http://schemas.openxmlformats.org/officeDocument/2006/relationships/image" Target="../media/image1.png"/><Relationship Id="rId23" Type="http://schemas.openxmlformats.org/officeDocument/2006/relationships/image" Target="../media/image9.png"/><Relationship Id="rId10" Type="http://schemas.openxmlformats.org/officeDocument/2006/relationships/tags" Target="../tags/tag11.xml"/><Relationship Id="rId19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image" Target="../media/image21.png"/><Relationship Id="rId3" Type="http://schemas.openxmlformats.org/officeDocument/2006/relationships/tags" Target="../tags/tag62.xml"/><Relationship Id="rId21" Type="http://schemas.openxmlformats.org/officeDocument/2006/relationships/image" Target="../media/image36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image" Target="../media/image15.png"/><Relationship Id="rId2" Type="http://schemas.openxmlformats.org/officeDocument/2006/relationships/tags" Target="../tags/tag61.xml"/><Relationship Id="rId16" Type="http://schemas.openxmlformats.org/officeDocument/2006/relationships/image" Target="../media/image32.png"/><Relationship Id="rId20" Type="http://schemas.openxmlformats.org/officeDocument/2006/relationships/image" Target="../media/image35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8.png"/><Relationship Id="rId10" Type="http://schemas.openxmlformats.org/officeDocument/2006/relationships/tags" Target="../tags/tag69.xml"/><Relationship Id="rId19" Type="http://schemas.openxmlformats.org/officeDocument/2006/relationships/image" Target="../media/image34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image" Target="../media/image24.png"/><Relationship Id="rId3" Type="http://schemas.openxmlformats.org/officeDocument/2006/relationships/tags" Target="../tags/tag80.xml"/><Relationship Id="rId21" Type="http://schemas.openxmlformats.org/officeDocument/2006/relationships/image" Target="../media/image25.png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image" Target="../media/image21.png"/><Relationship Id="rId2" Type="http://schemas.openxmlformats.org/officeDocument/2006/relationships/tags" Target="../tags/tag7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0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image" Target="../media/image42.png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image" Target="../media/image41.png"/><Relationship Id="rId10" Type="http://schemas.openxmlformats.org/officeDocument/2006/relationships/tags" Target="../tags/tag87.xml"/><Relationship Id="rId19" Type="http://schemas.openxmlformats.org/officeDocument/2006/relationships/image" Target="../media/image4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4.png"/><Relationship Id="rId17" Type="http://schemas.openxmlformats.org/officeDocument/2006/relationships/image" Target="../media/image17.png"/><Relationship Id="rId2" Type="http://schemas.openxmlformats.org/officeDocument/2006/relationships/tags" Target="../tags/tag16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15" Type="http://schemas.openxmlformats.org/officeDocument/2006/relationships/image" Target="../media/image15.png"/><Relationship Id="rId10" Type="http://schemas.openxmlformats.org/officeDocument/2006/relationships/tags" Target="../tags/tag24.xml"/><Relationship Id="rId19" Type="http://schemas.openxmlformats.org/officeDocument/2006/relationships/image" Target="../media/image19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106.xml"/><Relationship Id="rId7" Type="http://schemas.openxmlformats.org/officeDocument/2006/relationships/image" Target="../media/image15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image" Target="../media/image26.png"/><Relationship Id="rId3" Type="http://schemas.openxmlformats.org/officeDocument/2006/relationships/tags" Target="../tags/tag30.xml"/><Relationship Id="rId21" Type="http://schemas.openxmlformats.org/officeDocument/2006/relationships/image" Target="../media/image22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image" Target="../media/image25.png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image" Target="../media/image21.png"/><Relationship Id="rId29" Type="http://schemas.openxmlformats.org/officeDocument/2006/relationships/image" Target="../media/image29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image" Target="../media/image24.png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tags" Target="../tags/tag3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image" Target="../media/image4.png"/><Relationship Id="rId27" Type="http://schemas.openxmlformats.org/officeDocument/2006/relationships/image" Target="../media/image2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image" Target="../media/image31.png"/><Relationship Id="rId18" Type="http://schemas.openxmlformats.org/officeDocument/2006/relationships/image" Target="../media/image11.png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7.png"/><Relationship Id="rId2" Type="http://schemas.openxmlformats.org/officeDocument/2006/relationships/tags" Target="../tags/tag126.xml"/><Relationship Id="rId16" Type="http://schemas.openxmlformats.org/officeDocument/2006/relationships/image" Target="../media/image46.png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5" Type="http://schemas.openxmlformats.org/officeDocument/2006/relationships/tags" Target="../tags/tag129.xml"/><Relationship Id="rId15" Type="http://schemas.openxmlformats.org/officeDocument/2006/relationships/image" Target="../media/image15.png"/><Relationship Id="rId10" Type="http://schemas.openxmlformats.org/officeDocument/2006/relationships/tags" Target="../tags/tag134.xml"/><Relationship Id="rId19" Type="http://schemas.openxmlformats.org/officeDocument/2006/relationships/image" Target="../media/image48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image" Target="../media/image3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image" Target="../media/image3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image" Target="../media/image30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1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6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8.pn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image" Target="../media/image47.png"/><Relationship Id="rId5" Type="http://schemas.openxmlformats.org/officeDocument/2006/relationships/tags" Target="../tags/tag166.xml"/><Relationship Id="rId10" Type="http://schemas.openxmlformats.org/officeDocument/2006/relationships/image" Target="../media/image11.png"/><Relationship Id="rId4" Type="http://schemas.openxmlformats.org/officeDocument/2006/relationships/tags" Target="../tags/tag165.xml"/><Relationship Id="rId9" Type="http://schemas.openxmlformats.org/officeDocument/2006/relationships/image" Target="../media/image46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7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8.png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image" Target="../media/image47.png"/><Relationship Id="rId5" Type="http://schemas.openxmlformats.org/officeDocument/2006/relationships/tags" Target="../tags/tag172.xml"/><Relationship Id="rId10" Type="http://schemas.openxmlformats.org/officeDocument/2006/relationships/image" Target="../media/image11.png"/><Relationship Id="rId4" Type="http://schemas.openxmlformats.org/officeDocument/2006/relationships/tags" Target="../tags/tag171.xml"/><Relationship Id="rId9" Type="http://schemas.openxmlformats.org/officeDocument/2006/relationships/image" Target="../media/image46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7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8.png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image" Target="../media/image47.png"/><Relationship Id="rId5" Type="http://schemas.openxmlformats.org/officeDocument/2006/relationships/tags" Target="../tags/tag178.xml"/><Relationship Id="rId10" Type="http://schemas.openxmlformats.org/officeDocument/2006/relationships/image" Target="../media/image11.png"/><Relationship Id="rId4" Type="http://schemas.openxmlformats.org/officeDocument/2006/relationships/tags" Target="../tags/tag177.xml"/><Relationship Id="rId9" Type="http://schemas.openxmlformats.org/officeDocument/2006/relationships/image" Target="../media/image46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5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33.png"/><Relationship Id="rId5" Type="http://schemas.openxmlformats.org/officeDocument/2006/relationships/tags" Target="../tags/tag58.xml"/><Relationship Id="rId10" Type="http://schemas.openxmlformats.org/officeDocument/2006/relationships/image" Target="../media/image15.png"/><Relationship Id="rId4" Type="http://schemas.openxmlformats.org/officeDocument/2006/relationships/tags" Target="../tags/tag57.xml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Ψηφιακά 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076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81000" y="3200400"/>
            <a:ext cx="8229600" cy="914400"/>
          </a:xfrm>
          <a:noFill/>
        </p:spPr>
        <p:txBody>
          <a:bodyPr/>
          <a:lstStyle/>
          <a:p>
            <a:pPr marL="0" indent="0" algn="just" eaLnBrk="1" hangingPunct="1">
              <a:lnSpc>
                <a:spcPts val="28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l-GR" sz="1800" dirty="0" smtClean="0"/>
              <a:t>Μπορούμε να χρησιμοποιήσουμε την παραπάνω αναπαράσταση για να</a:t>
            </a:r>
            <a:r>
              <a:rPr lang="en-US" sz="1800" dirty="0" smtClean="0"/>
              <a:t> </a:t>
            </a:r>
            <a:r>
              <a:rPr lang="el-GR" sz="1800" dirty="0" smtClean="0"/>
              <a:t>αποθηκεύσουμε τα στοιχεία σε ένα </a:t>
            </a:r>
            <a:r>
              <a:rPr lang="en-US" sz="1800" dirty="0" smtClean="0"/>
              <a:t>     -</a:t>
            </a:r>
            <a:r>
              <a:rPr lang="el-GR" sz="1800" dirty="0" err="1" smtClean="0"/>
              <a:t>αδικό</a:t>
            </a:r>
            <a:r>
              <a:rPr lang="el-GR" sz="1800" dirty="0" smtClean="0"/>
              <a:t> δένδρο</a:t>
            </a:r>
            <a:r>
              <a:rPr lang="en-US" sz="1800" dirty="0" smtClean="0"/>
              <a:t> :</a:t>
            </a:r>
          </a:p>
        </p:txBody>
      </p:sp>
      <p:sp useBgFill="1">
        <p:nvSpPr>
          <p:cNvPr id="8" name="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81000" y="1066800"/>
            <a:ext cx="83058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Μελετάμε την περίπτωση όπου αποθηκεύουμε ένα (δυναμικό) σύνολο στοιχειών τα οποία είναι ακολουθίες </a:t>
            </a:r>
            <a:r>
              <a:rPr lang="en-US" dirty="0" smtClean="0"/>
              <a:t>       </a:t>
            </a:r>
            <a:r>
              <a:rPr lang="el-GR" dirty="0" smtClean="0"/>
              <a:t>συμβόλων από ένα πεπερασμένο αλφάβητο</a:t>
            </a:r>
            <a:endParaRPr lang="el-GR" dirty="0"/>
          </a:p>
        </p:txBody>
      </p:sp>
      <p:sp>
        <p:nvSpPr>
          <p:cNvPr id="12" name="Rectangle 42"/>
          <p:cNvSpPr txBox="1">
            <a:spLocks noChangeArrowheads="1"/>
          </p:cNvSpPr>
          <p:nvPr/>
        </p:nvSpPr>
        <p:spPr bwMode="auto">
          <a:xfrm>
            <a:off x="381000" y="2590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l-GR" kern="0" noProof="0" dirty="0" smtClean="0">
                <a:latin typeface="+mn-lt"/>
                <a:cs typeface="+mn-cs"/>
              </a:rPr>
              <a:t>Ένα στοιχείο</a:t>
            </a:r>
            <a:r>
              <a:rPr lang="en-US" kern="0" noProof="0" dirty="0" smtClean="0">
                <a:latin typeface="+mn-lt"/>
                <a:cs typeface="+mn-cs"/>
              </a:rPr>
              <a:t>       </a:t>
            </a:r>
            <a:r>
              <a:rPr lang="el-GR" kern="0" noProof="0" dirty="0" smtClean="0">
                <a:latin typeface="+mn-lt"/>
                <a:cs typeface="+mn-cs"/>
              </a:rPr>
              <a:t>        γράφεται ως</a:t>
            </a:r>
            <a:r>
              <a:rPr lang="en-US" kern="0" noProof="0" dirty="0" smtClean="0">
                <a:latin typeface="+mn-lt"/>
                <a:cs typeface="+mn-cs"/>
              </a:rPr>
              <a:t>                              </a:t>
            </a:r>
            <a:r>
              <a:rPr lang="el-GR" kern="0" noProof="0" dirty="0" smtClean="0">
                <a:latin typeface="+mn-lt"/>
                <a:cs typeface="+mn-cs"/>
              </a:rPr>
              <a:t>, όπου κάθε</a:t>
            </a:r>
            <a:r>
              <a:rPr lang="en-US" kern="0" noProof="0" dirty="0" smtClean="0">
                <a:latin typeface="+mn-lt"/>
                <a:cs typeface="+mn-cs"/>
              </a:rPr>
              <a:t>               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13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0893" y="1168909"/>
            <a:ext cx="178307" cy="202691"/>
          </a:xfrm>
          <a:prstGeom prst="rect">
            <a:avLst/>
          </a:prstGeom>
          <a:noFill/>
        </p:spPr>
      </p:pic>
      <p:pic>
        <p:nvPicPr>
          <p:cNvPr id="26" name="25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0224" y="1929314"/>
            <a:ext cx="2273018" cy="280487"/>
          </a:xfrm>
          <a:prstGeom prst="rect">
            <a:avLst/>
          </a:prstGeom>
          <a:noFill/>
          <a:ln/>
          <a:effectLst/>
        </p:spPr>
      </p:pic>
      <p:pic>
        <p:nvPicPr>
          <p:cNvPr id="16" name="15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2667000"/>
            <a:ext cx="635509" cy="228600"/>
          </a:xfrm>
          <a:prstGeom prst="rect">
            <a:avLst/>
          </a:prstGeom>
          <a:noFill/>
        </p:spPr>
      </p:pic>
      <p:pic>
        <p:nvPicPr>
          <p:cNvPr id="18" name="17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89714" y="2743200"/>
            <a:ext cx="1601486" cy="178451"/>
          </a:xfrm>
          <a:prstGeom prst="rect">
            <a:avLst/>
          </a:prstGeom>
          <a:noFill/>
          <a:ln/>
          <a:effectLst/>
        </p:spPr>
      </p:pic>
      <p:pic>
        <p:nvPicPr>
          <p:cNvPr id="22" name="21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39000" y="2667000"/>
            <a:ext cx="736685" cy="254712"/>
          </a:xfrm>
          <a:prstGeom prst="rect">
            <a:avLst/>
          </a:prstGeom>
          <a:noFill/>
          <a:ln/>
          <a:effectLst/>
        </p:spPr>
      </p:pic>
      <p:sp>
        <p:nvSpPr>
          <p:cNvPr id="23" name="22 - Έλλειψη"/>
          <p:cNvSpPr/>
          <p:nvPr/>
        </p:nvSpPr>
        <p:spPr bwMode="auto">
          <a:xfrm>
            <a:off x="4267200" y="4572000"/>
            <a:ext cx="457200" cy="304800"/>
          </a:xfrm>
          <a:prstGeom prst="ellipse">
            <a:avLst/>
          </a:prstGeom>
          <a:solidFill>
            <a:srgbClr val="FFC0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4" name="23 - Ευθύγραμμο βέλος σύνδεσης"/>
          <p:cNvCxnSpPr>
            <a:stCxn id="23" idx="2"/>
          </p:cNvCxnSpPr>
          <p:nvPr/>
        </p:nvCxnSpPr>
        <p:spPr bwMode="auto">
          <a:xfrm flipH="1">
            <a:off x="3657600" y="4724400"/>
            <a:ext cx="6096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5" name="24 - Ευθύγραμμο βέλος σύνδεσης"/>
          <p:cNvCxnSpPr>
            <a:stCxn id="23" idx="3"/>
          </p:cNvCxnSpPr>
          <p:nvPr/>
        </p:nvCxnSpPr>
        <p:spPr bwMode="auto">
          <a:xfrm flipH="1">
            <a:off x="4038600" y="4832163"/>
            <a:ext cx="295555" cy="501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7" name="26 - Ευθύγραμμο βέλος σύνδεσης"/>
          <p:cNvCxnSpPr>
            <a:stCxn id="23" idx="5"/>
          </p:cNvCxnSpPr>
          <p:nvPr/>
        </p:nvCxnSpPr>
        <p:spPr bwMode="auto">
          <a:xfrm>
            <a:off x="4657445" y="4832163"/>
            <a:ext cx="447955" cy="501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8" name="27 - Ευθύγραμμο βέλος σύνδεσης"/>
          <p:cNvCxnSpPr>
            <a:stCxn id="23" idx="6"/>
          </p:cNvCxnSpPr>
          <p:nvPr/>
        </p:nvCxnSpPr>
        <p:spPr bwMode="auto">
          <a:xfrm>
            <a:off x="4724400" y="4724400"/>
            <a:ext cx="8382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29" name="28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40505" y="3657600"/>
            <a:ext cx="203097" cy="203097"/>
          </a:xfrm>
          <a:prstGeom prst="rect">
            <a:avLst/>
          </a:prstGeom>
          <a:noFill/>
          <a:ln/>
          <a:effectLst/>
        </p:spPr>
      </p:pic>
      <p:pic>
        <p:nvPicPr>
          <p:cNvPr id="50" name="49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4495800"/>
            <a:ext cx="228600" cy="178308"/>
          </a:xfrm>
          <a:prstGeom prst="rect">
            <a:avLst/>
          </a:prstGeom>
          <a:noFill/>
        </p:spPr>
      </p:pic>
      <p:pic>
        <p:nvPicPr>
          <p:cNvPr id="52" name="51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86200" y="5003291"/>
            <a:ext cx="228600" cy="178308"/>
          </a:xfrm>
          <a:prstGeom prst="rect">
            <a:avLst/>
          </a:prstGeom>
          <a:noFill/>
          <a:ln/>
          <a:effectLst/>
        </p:spPr>
      </p:pic>
      <p:pic>
        <p:nvPicPr>
          <p:cNvPr id="31" name="30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05653" y="5105400"/>
            <a:ext cx="583188" cy="178153"/>
          </a:xfrm>
          <a:prstGeom prst="rect">
            <a:avLst/>
          </a:prstGeom>
          <a:noFill/>
          <a:ln/>
          <a:effectLst/>
        </p:spPr>
      </p:pic>
      <p:pic>
        <p:nvPicPr>
          <p:cNvPr id="30" name="29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9382" y="4572000"/>
            <a:ext cx="330929" cy="178427"/>
          </a:xfrm>
          <a:prstGeom prst="rect">
            <a:avLst/>
          </a:prstGeom>
          <a:noFill/>
          <a:ln/>
          <a:effectLst/>
        </p:spPr>
      </p:pic>
      <p:pic>
        <p:nvPicPr>
          <p:cNvPr id="32" name="31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1549908"/>
            <a:ext cx="76200" cy="202692"/>
          </a:xfrm>
          <a:prstGeom prst="rect">
            <a:avLst/>
          </a:prstGeom>
          <a:noFill/>
        </p:spPr>
      </p:pic>
      <p:sp>
        <p:nvSpPr>
          <p:cNvPr id="35" name="34 - TextBox"/>
          <p:cNvSpPr txBox="1"/>
          <p:nvPr/>
        </p:nvSpPr>
        <p:spPr>
          <a:xfrm>
            <a:off x="381000" y="5867400"/>
            <a:ext cx="724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Ένας εσωτερικός κόμβος έχει μία εξερχόμενη ακμή για κάθε σύμβολο</a:t>
            </a:r>
            <a:endParaRPr lang="el-GR" dirty="0"/>
          </a:p>
        </p:txBody>
      </p:sp>
      <p:pic>
        <p:nvPicPr>
          <p:cNvPr id="38" name="37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00" y="5943600"/>
            <a:ext cx="715779" cy="25596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78" name="77 - TextBox"/>
          <p:cNvSpPr txBox="1"/>
          <p:nvPr/>
        </p:nvSpPr>
        <p:spPr>
          <a:xfrm>
            <a:off x="457201" y="1066800"/>
            <a:ext cx="82296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Font typeface="Arial" pitchFamily="34" charset="0"/>
              <a:buChar char="•"/>
            </a:pPr>
            <a:r>
              <a:rPr lang="el-GR" dirty="0" smtClean="0"/>
              <a:t>  Η αναζήτηση ή εισαγωγή ενός τυχαίου στοιχείου σε </a:t>
            </a: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κατασκευασμένο από  </a:t>
            </a:r>
          </a:p>
          <a:p>
            <a:pPr>
              <a:lnSpc>
                <a:spcPts val="2700"/>
              </a:lnSpc>
            </a:pPr>
            <a:r>
              <a:rPr lang="el-GR" dirty="0" smtClean="0"/>
              <a:t>        τυχαίες (διακεκριμένες) ακολουθίες ψηφίων, απαιτεί κατά μέσο όρο  χρόνο                  </a:t>
            </a:r>
          </a:p>
          <a:p>
            <a:pPr>
              <a:lnSpc>
                <a:spcPts val="2700"/>
              </a:lnSpc>
            </a:pPr>
            <a:r>
              <a:rPr lang="el-GR" dirty="0" smtClean="0"/>
              <a:t>                  .</a:t>
            </a:r>
            <a:endParaRPr lang="el-GR" dirty="0"/>
          </a:p>
        </p:txBody>
      </p:sp>
      <p:pic>
        <p:nvPicPr>
          <p:cNvPr id="81" name="80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0" y="1854708"/>
            <a:ext cx="888494" cy="278892"/>
          </a:xfrm>
          <a:prstGeom prst="rect">
            <a:avLst/>
          </a:prstGeom>
          <a:noFill/>
          <a:ln/>
          <a:effectLst/>
        </p:spPr>
      </p:pic>
      <p:pic>
        <p:nvPicPr>
          <p:cNvPr id="83" name="82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1588532"/>
            <a:ext cx="178307" cy="126491"/>
          </a:xfrm>
          <a:prstGeom prst="rect">
            <a:avLst/>
          </a:prstGeom>
          <a:noFill/>
        </p:spPr>
      </p:pic>
      <p:sp>
        <p:nvSpPr>
          <p:cNvPr id="12" name="11 - TextBox"/>
          <p:cNvSpPr txBox="1"/>
          <p:nvPr/>
        </p:nvSpPr>
        <p:spPr>
          <a:xfrm>
            <a:off x="457200" y="236220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Απόδειξη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381001" y="2819400"/>
            <a:ext cx="853440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Έστω       ένα τυχαίο στοιχείο.  Η πιθανότητα που έχει καθένα από τα      στοιχεία του τυχαίου </a:t>
            </a: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να διαφέρει με το       σε τουλάχιστον ένα από τα πρώτα      ψηφία είναι</a:t>
            </a:r>
            <a:r>
              <a:rPr lang="en-US" dirty="0" smtClean="0"/>
              <a:t>                       .  </a:t>
            </a:r>
            <a:r>
              <a:rPr lang="el-GR" dirty="0" smtClean="0"/>
              <a:t>Άρα η πιθανότητα το        να ταιριάζει σε όλα τα        πρώτα ψηφία με κάποιο στοιχείο του </a:t>
            </a: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είναι</a:t>
            </a:r>
            <a:r>
              <a:rPr lang="en-US" dirty="0" smtClean="0"/>
              <a:t>                      </a:t>
            </a:r>
            <a:endParaRPr lang="el-GR" dirty="0"/>
          </a:p>
        </p:txBody>
      </p:sp>
      <p:pic>
        <p:nvPicPr>
          <p:cNvPr id="14" name="13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7893" y="2997709"/>
            <a:ext cx="178307" cy="126491"/>
          </a:xfrm>
          <a:prstGeom prst="rect">
            <a:avLst/>
          </a:prstGeom>
          <a:noFill/>
        </p:spPr>
      </p:pic>
      <p:pic>
        <p:nvPicPr>
          <p:cNvPr id="15" name="14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9078" y="2997607"/>
            <a:ext cx="152522" cy="126593"/>
          </a:xfrm>
          <a:prstGeom prst="rect">
            <a:avLst/>
          </a:prstGeom>
          <a:noFill/>
          <a:ln/>
          <a:effectLst/>
        </p:spPr>
      </p:pic>
      <p:pic>
        <p:nvPicPr>
          <p:cNvPr id="16" name="15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62278" y="3352800"/>
            <a:ext cx="152522" cy="126593"/>
          </a:xfrm>
          <a:prstGeom prst="rect">
            <a:avLst/>
          </a:prstGeom>
          <a:noFill/>
          <a:ln/>
          <a:effectLst/>
        </p:spPr>
      </p:pic>
      <p:pic>
        <p:nvPicPr>
          <p:cNvPr id="18" name="17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48600" y="3326750"/>
            <a:ext cx="126593" cy="178450"/>
          </a:xfrm>
          <a:prstGeom prst="rect">
            <a:avLst/>
          </a:prstGeom>
          <a:noFill/>
          <a:ln/>
          <a:effectLst/>
        </p:spPr>
      </p:pic>
      <p:pic>
        <p:nvPicPr>
          <p:cNvPr id="20" name="19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3657600"/>
            <a:ext cx="1219202" cy="304800"/>
          </a:xfrm>
          <a:prstGeom prst="rect">
            <a:avLst/>
          </a:prstGeom>
          <a:noFill/>
        </p:spPr>
      </p:pic>
      <p:pic>
        <p:nvPicPr>
          <p:cNvPr id="21" name="20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00478" y="3733800"/>
            <a:ext cx="152522" cy="126593"/>
          </a:xfrm>
          <a:prstGeom prst="rect">
            <a:avLst/>
          </a:prstGeom>
          <a:noFill/>
          <a:ln/>
          <a:effectLst/>
        </p:spPr>
      </p:pic>
      <p:pic>
        <p:nvPicPr>
          <p:cNvPr id="22" name="21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43800" y="3657600"/>
            <a:ext cx="126593" cy="178450"/>
          </a:xfrm>
          <a:prstGeom prst="rect">
            <a:avLst/>
          </a:prstGeom>
          <a:noFill/>
          <a:ln/>
          <a:effectLst/>
        </p:spPr>
      </p:pic>
      <p:pic>
        <p:nvPicPr>
          <p:cNvPr id="27" name="26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00400" y="4419731"/>
            <a:ext cx="3021342" cy="533269"/>
          </a:xfrm>
          <a:prstGeom prst="rect">
            <a:avLst/>
          </a:prstGeom>
          <a:noFill/>
          <a:ln/>
          <a:effectLst/>
        </p:spPr>
      </p:pic>
      <p:sp>
        <p:nvSpPr>
          <p:cNvPr id="28" name="27 - TextBox"/>
          <p:cNvSpPr txBox="1"/>
          <p:nvPr/>
        </p:nvSpPr>
        <p:spPr>
          <a:xfrm>
            <a:off x="381000" y="5105400"/>
            <a:ext cx="645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όπου χρησιμοποιήσαμε την προσέγγιση</a:t>
            </a:r>
            <a:r>
              <a:rPr lang="en-US" dirty="0" smtClean="0"/>
              <a:t>                                 .</a:t>
            </a:r>
            <a:endParaRPr lang="el-GR" dirty="0"/>
          </a:p>
        </p:txBody>
      </p:sp>
      <p:pic>
        <p:nvPicPr>
          <p:cNvPr id="30" name="29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99261" y="5181727"/>
            <a:ext cx="1853939" cy="304673"/>
          </a:xfrm>
          <a:prstGeom prst="rect">
            <a:avLst/>
          </a:prstGeom>
          <a:noFill/>
          <a:ln/>
          <a:effectLst/>
        </p:spPr>
      </p:pic>
      <p:sp>
        <p:nvSpPr>
          <p:cNvPr id="31" name="30 - TextBox"/>
          <p:cNvSpPr txBox="1"/>
          <p:nvPr/>
        </p:nvSpPr>
        <p:spPr>
          <a:xfrm>
            <a:off x="381000" y="5562600"/>
            <a:ext cx="485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Άρα ο μέσος χρόνος αναζήτησης του       είναι</a:t>
            </a:r>
            <a:endParaRPr lang="el-GR" dirty="0"/>
          </a:p>
        </p:txBody>
      </p:sp>
      <p:pic>
        <p:nvPicPr>
          <p:cNvPr id="32" name="31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43278" y="5715000"/>
            <a:ext cx="152522" cy="126593"/>
          </a:xfrm>
          <a:prstGeom prst="rect">
            <a:avLst/>
          </a:prstGeom>
          <a:noFill/>
          <a:ln/>
          <a:effectLst/>
        </p:spPr>
      </p:pic>
      <p:pic>
        <p:nvPicPr>
          <p:cNvPr id="35" name="34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98513" y="6019800"/>
            <a:ext cx="3072148" cy="7113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Συμπιεσμένα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</a:p>
        </p:txBody>
      </p:sp>
      <p:sp>
        <p:nvSpPr>
          <p:cNvPr id="3075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8" name="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285584" y="990600"/>
            <a:ext cx="8477415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Για να αποφύγουμε τη σπατάλη χώρου σε ένα </a:t>
            </a: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μπορούμε να συμπιέσουμε τους κόμβους που έχουν μονόδρομη διακλάδωση</a:t>
            </a:r>
            <a:r>
              <a:rPr lang="en-US" dirty="0" smtClean="0"/>
              <a:t>: </a:t>
            </a:r>
            <a:endParaRPr lang="el-GR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3429000" y="22098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20 - Έλλειψη"/>
          <p:cNvSpPr/>
          <p:nvPr/>
        </p:nvSpPr>
        <p:spPr bwMode="auto">
          <a:xfrm>
            <a:off x="1752600" y="31242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21 - Έλλειψη"/>
          <p:cNvSpPr/>
          <p:nvPr/>
        </p:nvSpPr>
        <p:spPr bwMode="auto">
          <a:xfrm>
            <a:off x="2590800" y="39624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22 - Έλλειψη"/>
          <p:cNvSpPr/>
          <p:nvPr/>
        </p:nvSpPr>
        <p:spPr bwMode="auto">
          <a:xfrm>
            <a:off x="5257800" y="31242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23 - Έλλειψη"/>
          <p:cNvSpPr/>
          <p:nvPr/>
        </p:nvSpPr>
        <p:spPr bwMode="auto">
          <a:xfrm>
            <a:off x="6858000" y="40386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24 - Έλλειψη"/>
          <p:cNvSpPr/>
          <p:nvPr/>
        </p:nvSpPr>
        <p:spPr bwMode="auto">
          <a:xfrm>
            <a:off x="6477000" y="49530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762000" y="38862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0001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8" name="27 - Ορθογώνιο"/>
          <p:cNvSpPr/>
          <p:nvPr/>
        </p:nvSpPr>
        <p:spPr bwMode="auto">
          <a:xfrm>
            <a:off x="1828800" y="48006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0100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1" name="30 - Ορθογώνιο"/>
          <p:cNvSpPr/>
          <p:nvPr/>
        </p:nvSpPr>
        <p:spPr bwMode="auto">
          <a:xfrm>
            <a:off x="2895600" y="48006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0110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" name="31 - Ορθογώνιο"/>
          <p:cNvSpPr/>
          <p:nvPr/>
        </p:nvSpPr>
        <p:spPr bwMode="auto">
          <a:xfrm>
            <a:off x="5715000" y="57150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" name="35 - Ορθογώνιο"/>
          <p:cNvSpPr/>
          <p:nvPr/>
        </p:nvSpPr>
        <p:spPr bwMode="auto">
          <a:xfrm>
            <a:off x="6781800" y="57150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39" name="38 - Ευθεία γραμμή σύνδεσης"/>
          <p:cNvCxnSpPr>
            <a:stCxn id="20" idx="3"/>
            <a:endCxn id="21" idx="0"/>
          </p:cNvCxnSpPr>
          <p:nvPr/>
        </p:nvCxnSpPr>
        <p:spPr bwMode="auto">
          <a:xfrm flipH="1">
            <a:off x="1828800" y="2339882"/>
            <a:ext cx="16225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" name="40 - Ευθεία γραμμή σύνδεσης"/>
          <p:cNvCxnSpPr>
            <a:stCxn id="21" idx="3"/>
            <a:endCxn id="27" idx="0"/>
          </p:cNvCxnSpPr>
          <p:nvPr/>
        </p:nvCxnSpPr>
        <p:spPr bwMode="auto">
          <a:xfrm flipH="1">
            <a:off x="1104900" y="3254282"/>
            <a:ext cx="6700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3" name="42 - Ευθεία γραμμή σύνδεσης"/>
          <p:cNvCxnSpPr>
            <a:stCxn id="22" idx="0"/>
            <a:endCxn id="21" idx="5"/>
          </p:cNvCxnSpPr>
          <p:nvPr/>
        </p:nvCxnSpPr>
        <p:spPr bwMode="auto">
          <a:xfrm flipH="1" flipV="1">
            <a:off x="1882682" y="3254282"/>
            <a:ext cx="784318" cy="7081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6" name="45 - Ευθεία γραμμή σύνδεσης"/>
          <p:cNvCxnSpPr>
            <a:stCxn id="28" idx="0"/>
            <a:endCxn id="22" idx="3"/>
          </p:cNvCxnSpPr>
          <p:nvPr/>
        </p:nvCxnSpPr>
        <p:spPr bwMode="auto">
          <a:xfrm flipV="1">
            <a:off x="2171700" y="4092482"/>
            <a:ext cx="441418" cy="7081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7" name="46 - Ευθεία γραμμή σύνδεσης"/>
          <p:cNvCxnSpPr>
            <a:stCxn id="31" idx="0"/>
            <a:endCxn id="22" idx="5"/>
          </p:cNvCxnSpPr>
          <p:nvPr/>
        </p:nvCxnSpPr>
        <p:spPr bwMode="auto">
          <a:xfrm flipH="1" flipV="1">
            <a:off x="2720882" y="4092482"/>
            <a:ext cx="517618" cy="7081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9" name="48 - Ευθεία γραμμή σύνδεσης"/>
          <p:cNvCxnSpPr>
            <a:stCxn id="23" idx="0"/>
            <a:endCxn id="20" idx="5"/>
          </p:cNvCxnSpPr>
          <p:nvPr/>
        </p:nvCxnSpPr>
        <p:spPr bwMode="auto">
          <a:xfrm flipH="1" flipV="1">
            <a:off x="3559082" y="2339882"/>
            <a:ext cx="17749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0" name="49 - Ευθεία γραμμή σύνδεσης"/>
          <p:cNvCxnSpPr>
            <a:stCxn id="68" idx="0"/>
            <a:endCxn id="23" idx="3"/>
          </p:cNvCxnSpPr>
          <p:nvPr/>
        </p:nvCxnSpPr>
        <p:spPr bwMode="auto">
          <a:xfrm flipV="1">
            <a:off x="4800600" y="3254282"/>
            <a:ext cx="4795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2" name="51 - Ευθεία γραμμή σύνδεσης"/>
          <p:cNvCxnSpPr>
            <a:stCxn id="24" idx="0"/>
            <a:endCxn id="23" idx="5"/>
          </p:cNvCxnSpPr>
          <p:nvPr/>
        </p:nvCxnSpPr>
        <p:spPr bwMode="auto">
          <a:xfrm flipH="1" flipV="1">
            <a:off x="5387882" y="3254282"/>
            <a:ext cx="15463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3" name="52 - Ευθεία γραμμή σύνδεσης"/>
          <p:cNvCxnSpPr>
            <a:stCxn id="25" idx="0"/>
            <a:endCxn id="24" idx="3"/>
          </p:cNvCxnSpPr>
          <p:nvPr/>
        </p:nvCxnSpPr>
        <p:spPr bwMode="auto">
          <a:xfrm flipV="1">
            <a:off x="6553200" y="4168682"/>
            <a:ext cx="3271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4" name="53 - Ευθεία γραμμή σύνδεσης"/>
          <p:cNvCxnSpPr>
            <a:stCxn id="36" idx="0"/>
            <a:endCxn id="25" idx="5"/>
          </p:cNvCxnSpPr>
          <p:nvPr/>
        </p:nvCxnSpPr>
        <p:spPr bwMode="auto">
          <a:xfrm flipH="1" flipV="1">
            <a:off x="6607082" y="5083082"/>
            <a:ext cx="5176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6" name="55 - Ευθεία γραμμή σύνδεσης"/>
          <p:cNvCxnSpPr>
            <a:stCxn id="32" idx="0"/>
            <a:endCxn id="25" idx="3"/>
          </p:cNvCxnSpPr>
          <p:nvPr/>
        </p:nvCxnSpPr>
        <p:spPr bwMode="auto">
          <a:xfrm flipV="1">
            <a:off x="6057900" y="5083082"/>
            <a:ext cx="4414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7" name="56 - TextBox"/>
          <p:cNvSpPr txBox="1"/>
          <p:nvPr/>
        </p:nvSpPr>
        <p:spPr>
          <a:xfrm>
            <a:off x="6858000" y="5117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8" name="57 - TextBox"/>
          <p:cNvSpPr txBox="1"/>
          <p:nvPr/>
        </p:nvSpPr>
        <p:spPr>
          <a:xfrm>
            <a:off x="6022914" y="5117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9" name="58 - TextBox"/>
          <p:cNvSpPr txBox="1"/>
          <p:nvPr/>
        </p:nvSpPr>
        <p:spPr>
          <a:xfrm>
            <a:off x="2963694" y="4191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0" name="59 - TextBox"/>
          <p:cNvSpPr txBox="1"/>
          <p:nvPr/>
        </p:nvSpPr>
        <p:spPr>
          <a:xfrm>
            <a:off x="6096000" y="3352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2277894" y="3352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2" name="61 - TextBox"/>
          <p:cNvSpPr txBox="1"/>
          <p:nvPr/>
        </p:nvSpPr>
        <p:spPr>
          <a:xfrm>
            <a:off x="4038600" y="2286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3" name="62 - TextBox"/>
          <p:cNvSpPr txBox="1"/>
          <p:nvPr/>
        </p:nvSpPr>
        <p:spPr>
          <a:xfrm>
            <a:off x="4803714" y="3288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2136714" y="4191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2667000" y="236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1222314" y="3288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7" name="66 - TextBox"/>
          <p:cNvSpPr txBox="1"/>
          <p:nvPr/>
        </p:nvSpPr>
        <p:spPr>
          <a:xfrm>
            <a:off x="6400800" y="4355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8" name="67 - Έλλειψη"/>
          <p:cNvSpPr/>
          <p:nvPr/>
        </p:nvSpPr>
        <p:spPr bwMode="auto">
          <a:xfrm>
            <a:off x="4724400" y="40386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" name="68 - Έλλειψη"/>
          <p:cNvSpPr/>
          <p:nvPr/>
        </p:nvSpPr>
        <p:spPr bwMode="auto">
          <a:xfrm>
            <a:off x="4343400" y="49530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0" name="69 - Ορθογώνιο"/>
          <p:cNvSpPr/>
          <p:nvPr/>
        </p:nvSpPr>
        <p:spPr bwMode="auto">
          <a:xfrm>
            <a:off x="3581400" y="57150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10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1" name="70 - Ορθογώνιο"/>
          <p:cNvSpPr/>
          <p:nvPr/>
        </p:nvSpPr>
        <p:spPr bwMode="auto">
          <a:xfrm>
            <a:off x="4648200" y="57150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10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2" name="71 - Ευθεία γραμμή σύνδεσης"/>
          <p:cNvCxnSpPr>
            <a:stCxn id="69" idx="0"/>
            <a:endCxn id="68" idx="3"/>
          </p:cNvCxnSpPr>
          <p:nvPr/>
        </p:nvCxnSpPr>
        <p:spPr bwMode="auto">
          <a:xfrm flipV="1">
            <a:off x="4419600" y="4168682"/>
            <a:ext cx="3271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72 - Ευθεία γραμμή σύνδεσης"/>
          <p:cNvCxnSpPr>
            <a:stCxn id="71" idx="0"/>
            <a:endCxn id="69" idx="5"/>
          </p:cNvCxnSpPr>
          <p:nvPr/>
        </p:nvCxnSpPr>
        <p:spPr bwMode="auto">
          <a:xfrm flipH="1" flipV="1">
            <a:off x="4473482" y="5083082"/>
            <a:ext cx="5176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" name="73 - Ευθεία γραμμή σύνδεσης"/>
          <p:cNvCxnSpPr>
            <a:stCxn id="70" idx="0"/>
            <a:endCxn id="69" idx="3"/>
          </p:cNvCxnSpPr>
          <p:nvPr/>
        </p:nvCxnSpPr>
        <p:spPr bwMode="auto">
          <a:xfrm flipV="1">
            <a:off x="3924300" y="5083082"/>
            <a:ext cx="4414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5" name="74 - TextBox"/>
          <p:cNvSpPr txBox="1"/>
          <p:nvPr/>
        </p:nvSpPr>
        <p:spPr>
          <a:xfrm>
            <a:off x="4724400" y="5117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6" name="75 - TextBox"/>
          <p:cNvSpPr txBox="1"/>
          <p:nvPr/>
        </p:nvSpPr>
        <p:spPr>
          <a:xfrm>
            <a:off x="3889314" y="5117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4267200" y="4355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Συμπιεσμένα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</a:p>
        </p:txBody>
      </p:sp>
      <p:sp>
        <p:nvSpPr>
          <p:cNvPr id="3075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8" name="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285584" y="990600"/>
            <a:ext cx="8477415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Για να αποφύγουμε τη σπατάλη χώρου σε ένα </a:t>
            </a: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μπορούμε να συμπιέσουμε τους κόμβους που έχουν μονόδρομη διακλάδωση</a:t>
            </a:r>
            <a:r>
              <a:rPr lang="en-US" dirty="0" smtClean="0"/>
              <a:t>: </a:t>
            </a:r>
            <a:endParaRPr lang="el-GR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3429000" y="22098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20 - Έλλειψη"/>
          <p:cNvSpPr/>
          <p:nvPr/>
        </p:nvSpPr>
        <p:spPr bwMode="auto">
          <a:xfrm>
            <a:off x="1752600" y="31242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21 - Έλλειψη"/>
          <p:cNvSpPr/>
          <p:nvPr/>
        </p:nvSpPr>
        <p:spPr bwMode="auto">
          <a:xfrm>
            <a:off x="2590800" y="39624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22 - Έλλειψη"/>
          <p:cNvSpPr/>
          <p:nvPr/>
        </p:nvSpPr>
        <p:spPr bwMode="auto">
          <a:xfrm>
            <a:off x="5791200" y="31242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24 - Έλλειψη"/>
          <p:cNvSpPr/>
          <p:nvPr/>
        </p:nvSpPr>
        <p:spPr bwMode="auto">
          <a:xfrm>
            <a:off x="6934200" y="4026932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762000" y="38862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0001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8" name="27 - Ορθογώνιο"/>
          <p:cNvSpPr/>
          <p:nvPr/>
        </p:nvSpPr>
        <p:spPr bwMode="auto">
          <a:xfrm>
            <a:off x="1828800" y="48006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0100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1" name="30 - Ορθογώνιο"/>
          <p:cNvSpPr/>
          <p:nvPr/>
        </p:nvSpPr>
        <p:spPr bwMode="auto">
          <a:xfrm>
            <a:off x="2895600" y="48006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0110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" name="31 - Ορθογώνιο"/>
          <p:cNvSpPr/>
          <p:nvPr/>
        </p:nvSpPr>
        <p:spPr bwMode="auto">
          <a:xfrm>
            <a:off x="6172200" y="47889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" name="35 - Ορθογώνιο"/>
          <p:cNvSpPr/>
          <p:nvPr/>
        </p:nvSpPr>
        <p:spPr bwMode="auto">
          <a:xfrm>
            <a:off x="7239000" y="47889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39" name="38 - Ευθεία γραμμή σύνδεσης"/>
          <p:cNvCxnSpPr>
            <a:stCxn id="20" idx="3"/>
            <a:endCxn id="21" idx="0"/>
          </p:cNvCxnSpPr>
          <p:nvPr/>
        </p:nvCxnSpPr>
        <p:spPr bwMode="auto">
          <a:xfrm flipH="1">
            <a:off x="1828800" y="2339882"/>
            <a:ext cx="16225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" name="40 - Ευθεία γραμμή σύνδεσης"/>
          <p:cNvCxnSpPr>
            <a:stCxn id="21" idx="3"/>
            <a:endCxn id="27" idx="0"/>
          </p:cNvCxnSpPr>
          <p:nvPr/>
        </p:nvCxnSpPr>
        <p:spPr bwMode="auto">
          <a:xfrm flipH="1">
            <a:off x="1104900" y="3254282"/>
            <a:ext cx="6700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3" name="42 - Ευθεία γραμμή σύνδεσης"/>
          <p:cNvCxnSpPr>
            <a:stCxn id="22" idx="0"/>
            <a:endCxn id="21" idx="5"/>
          </p:cNvCxnSpPr>
          <p:nvPr/>
        </p:nvCxnSpPr>
        <p:spPr bwMode="auto">
          <a:xfrm flipH="1" flipV="1">
            <a:off x="1882682" y="3254282"/>
            <a:ext cx="784318" cy="7081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6" name="45 - Ευθεία γραμμή σύνδεσης"/>
          <p:cNvCxnSpPr>
            <a:stCxn id="28" idx="0"/>
            <a:endCxn id="22" idx="3"/>
          </p:cNvCxnSpPr>
          <p:nvPr/>
        </p:nvCxnSpPr>
        <p:spPr bwMode="auto">
          <a:xfrm flipV="1">
            <a:off x="2171700" y="4092482"/>
            <a:ext cx="441418" cy="7081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7" name="46 - Ευθεία γραμμή σύνδεσης"/>
          <p:cNvCxnSpPr>
            <a:stCxn id="31" idx="0"/>
            <a:endCxn id="22" idx="5"/>
          </p:cNvCxnSpPr>
          <p:nvPr/>
        </p:nvCxnSpPr>
        <p:spPr bwMode="auto">
          <a:xfrm flipH="1" flipV="1">
            <a:off x="2720882" y="4092482"/>
            <a:ext cx="517618" cy="7081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9" name="48 - Ευθεία γραμμή σύνδεσης"/>
          <p:cNvCxnSpPr>
            <a:stCxn id="23" idx="0"/>
            <a:endCxn id="20" idx="5"/>
          </p:cNvCxnSpPr>
          <p:nvPr/>
        </p:nvCxnSpPr>
        <p:spPr bwMode="auto">
          <a:xfrm flipH="1" flipV="1">
            <a:off x="3559082" y="2339882"/>
            <a:ext cx="23083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2" name="51 - Ευθεία γραμμή σύνδεσης"/>
          <p:cNvCxnSpPr>
            <a:stCxn id="25" idx="1"/>
            <a:endCxn id="23" idx="5"/>
          </p:cNvCxnSpPr>
          <p:nvPr/>
        </p:nvCxnSpPr>
        <p:spPr bwMode="auto">
          <a:xfrm flipH="1" flipV="1">
            <a:off x="5921282" y="3254282"/>
            <a:ext cx="1035236" cy="7949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4" name="53 - Ευθεία γραμμή σύνδεσης"/>
          <p:cNvCxnSpPr>
            <a:stCxn id="36" idx="0"/>
            <a:endCxn id="25" idx="5"/>
          </p:cNvCxnSpPr>
          <p:nvPr/>
        </p:nvCxnSpPr>
        <p:spPr bwMode="auto">
          <a:xfrm flipH="1" flipV="1">
            <a:off x="7064282" y="4157014"/>
            <a:ext cx="5176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6" name="55 - Ευθεία γραμμή σύνδεσης"/>
          <p:cNvCxnSpPr>
            <a:stCxn id="32" idx="0"/>
            <a:endCxn id="25" idx="3"/>
          </p:cNvCxnSpPr>
          <p:nvPr/>
        </p:nvCxnSpPr>
        <p:spPr bwMode="auto">
          <a:xfrm flipV="1">
            <a:off x="6515100" y="4157014"/>
            <a:ext cx="4414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7" name="56 - TextBox"/>
          <p:cNvSpPr txBox="1"/>
          <p:nvPr/>
        </p:nvSpPr>
        <p:spPr>
          <a:xfrm>
            <a:off x="7315200" y="4278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8" name="57 - TextBox"/>
          <p:cNvSpPr txBox="1"/>
          <p:nvPr/>
        </p:nvSpPr>
        <p:spPr>
          <a:xfrm>
            <a:off x="6480114" y="4278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9" name="58 - TextBox"/>
          <p:cNvSpPr txBox="1"/>
          <p:nvPr/>
        </p:nvSpPr>
        <p:spPr>
          <a:xfrm>
            <a:off x="2963694" y="4191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0" name="59 - TextBox"/>
          <p:cNvSpPr txBox="1"/>
          <p:nvPr/>
        </p:nvSpPr>
        <p:spPr>
          <a:xfrm>
            <a:off x="6392694" y="3352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2277894" y="3352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2" name="61 - TextBox"/>
          <p:cNvSpPr txBox="1"/>
          <p:nvPr/>
        </p:nvSpPr>
        <p:spPr>
          <a:xfrm>
            <a:off x="4038600" y="2286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2136714" y="4191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2667000" y="236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1222314" y="3288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9" name="68 - Έλλειψη"/>
          <p:cNvSpPr/>
          <p:nvPr/>
        </p:nvSpPr>
        <p:spPr bwMode="auto">
          <a:xfrm>
            <a:off x="4800600" y="4026932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0" name="69 - Ορθογώνιο"/>
          <p:cNvSpPr/>
          <p:nvPr/>
        </p:nvSpPr>
        <p:spPr bwMode="auto">
          <a:xfrm>
            <a:off x="4038600" y="47889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10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1" name="70 - Ορθογώνιο"/>
          <p:cNvSpPr/>
          <p:nvPr/>
        </p:nvSpPr>
        <p:spPr bwMode="auto">
          <a:xfrm>
            <a:off x="5105400" y="47889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10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2" name="71 - Ευθεία γραμμή σύνδεσης"/>
          <p:cNvCxnSpPr>
            <a:stCxn id="69" idx="0"/>
            <a:endCxn id="23" idx="3"/>
          </p:cNvCxnSpPr>
          <p:nvPr/>
        </p:nvCxnSpPr>
        <p:spPr bwMode="auto">
          <a:xfrm flipV="1">
            <a:off x="4876800" y="3254282"/>
            <a:ext cx="936718" cy="7726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72 - Ευθεία γραμμή σύνδεσης"/>
          <p:cNvCxnSpPr>
            <a:stCxn id="71" idx="0"/>
            <a:endCxn id="69" idx="5"/>
          </p:cNvCxnSpPr>
          <p:nvPr/>
        </p:nvCxnSpPr>
        <p:spPr bwMode="auto">
          <a:xfrm flipH="1" flipV="1">
            <a:off x="4930682" y="4157014"/>
            <a:ext cx="5176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" name="73 - Ευθεία γραμμή σύνδεσης"/>
          <p:cNvCxnSpPr>
            <a:stCxn id="70" idx="0"/>
            <a:endCxn id="69" idx="3"/>
          </p:cNvCxnSpPr>
          <p:nvPr/>
        </p:nvCxnSpPr>
        <p:spPr bwMode="auto">
          <a:xfrm flipV="1">
            <a:off x="4381500" y="4157014"/>
            <a:ext cx="4414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5" name="74 - TextBox"/>
          <p:cNvSpPr txBox="1"/>
          <p:nvPr/>
        </p:nvSpPr>
        <p:spPr>
          <a:xfrm>
            <a:off x="5181600" y="4278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6" name="75 - TextBox"/>
          <p:cNvSpPr txBox="1"/>
          <p:nvPr/>
        </p:nvSpPr>
        <p:spPr>
          <a:xfrm>
            <a:off x="4346514" y="4278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5021094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8" name="77 - TextBox"/>
          <p:cNvSpPr txBox="1"/>
          <p:nvPr/>
        </p:nvSpPr>
        <p:spPr>
          <a:xfrm>
            <a:off x="3733800" y="3897868"/>
            <a:ext cx="1104790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r>
              <a:rPr lang="el-GR" baseline="30000" dirty="0" smtClean="0">
                <a:latin typeface="Calibri" pitchFamily="34" charset="0"/>
              </a:rPr>
              <a:t>Ο</a:t>
            </a:r>
            <a:r>
              <a:rPr lang="el-GR" dirty="0" smtClean="0">
                <a:latin typeface="Calibri" pitchFamily="34" charset="0"/>
              </a:rPr>
              <a:t> ψηφίο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7162800" y="3897868"/>
            <a:ext cx="1104790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r>
              <a:rPr lang="el-GR" baseline="30000" dirty="0" smtClean="0">
                <a:latin typeface="Calibri" pitchFamily="34" charset="0"/>
              </a:rPr>
              <a:t>Ο</a:t>
            </a:r>
            <a:r>
              <a:rPr lang="el-GR" dirty="0" smtClean="0">
                <a:latin typeface="Calibri" pitchFamily="34" charset="0"/>
              </a:rPr>
              <a:t> ψηφίο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1" name="80 - TextBox"/>
          <p:cNvSpPr txBox="1"/>
          <p:nvPr/>
        </p:nvSpPr>
        <p:spPr>
          <a:xfrm>
            <a:off x="152400" y="6019800"/>
            <a:ext cx="674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Επιτυγχάνει </a:t>
            </a:r>
            <a:r>
              <a:rPr lang="en-US" dirty="0" smtClean="0"/>
              <a:t>   </a:t>
            </a:r>
            <a:r>
              <a:rPr lang="el-GR" dirty="0" smtClean="0"/>
              <a:t>         χώρο αλλά κάνει δυσκολότερη την εισαγωγή.</a:t>
            </a:r>
            <a:endParaRPr lang="el-GR" dirty="0"/>
          </a:p>
        </p:txBody>
      </p:sp>
      <p:pic>
        <p:nvPicPr>
          <p:cNvPr id="83" name="82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6096000"/>
            <a:ext cx="533401" cy="278891"/>
          </a:xfrm>
          <a:prstGeom prst="rect">
            <a:avLst/>
          </a:prstGeom>
          <a:noFill/>
        </p:spPr>
      </p:pic>
      <p:sp>
        <p:nvSpPr>
          <p:cNvPr id="84" name="83 - TextBox"/>
          <p:cNvSpPr txBox="1"/>
          <p:nvPr/>
        </p:nvSpPr>
        <p:spPr>
          <a:xfrm>
            <a:off x="152400" y="5486400"/>
            <a:ext cx="882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Σε κάθε κόμβο τοποθετούμε τον αριθμοδείκτη του ψηφίου που πρόκειται να ελεγχθεί.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Patricia Tries</a:t>
            </a:r>
          </a:p>
        </p:txBody>
      </p:sp>
      <p:sp>
        <p:nvSpPr>
          <p:cNvPr id="3075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8" name="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47 - TextBox"/>
          <p:cNvSpPr txBox="1"/>
          <p:nvPr/>
        </p:nvSpPr>
        <p:spPr>
          <a:xfrm>
            <a:off x="285584" y="990600"/>
            <a:ext cx="8477415" cy="88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dirty="0" smtClean="0"/>
              <a:t>“</a:t>
            </a:r>
            <a:r>
              <a:rPr lang="en-US" b="1" dirty="0" smtClean="0"/>
              <a:t>P</a:t>
            </a:r>
            <a:r>
              <a:rPr lang="en-US" dirty="0" smtClean="0"/>
              <a:t>ractical </a:t>
            </a:r>
            <a:r>
              <a:rPr lang="en-US" b="1" dirty="0" smtClean="0"/>
              <a:t>a</a:t>
            </a:r>
            <a:r>
              <a:rPr lang="en-US" dirty="0" smtClean="0"/>
              <a:t>lgorithm </a:t>
            </a:r>
            <a:r>
              <a:rPr lang="en-US" b="1" dirty="0" smtClean="0"/>
              <a:t>t</a:t>
            </a:r>
            <a:r>
              <a:rPr lang="en-US" dirty="0" smtClean="0"/>
              <a:t>o </a:t>
            </a:r>
            <a:r>
              <a:rPr lang="en-US" b="1" dirty="0" smtClean="0"/>
              <a:t>r</a:t>
            </a:r>
            <a:r>
              <a:rPr lang="en-US" dirty="0" smtClean="0"/>
              <a:t>etrieve </a:t>
            </a:r>
            <a:r>
              <a:rPr lang="en-US" b="1" dirty="0" smtClean="0"/>
              <a:t>i</a:t>
            </a:r>
            <a:r>
              <a:rPr lang="en-US" dirty="0" smtClean="0"/>
              <a:t>nformation </a:t>
            </a:r>
            <a:r>
              <a:rPr lang="en-US" b="1" dirty="0" smtClean="0"/>
              <a:t>c</a:t>
            </a:r>
            <a:r>
              <a:rPr lang="en-US" dirty="0" smtClean="0"/>
              <a:t>oded </a:t>
            </a:r>
            <a:r>
              <a:rPr lang="en-US" b="1" dirty="0" smtClean="0"/>
              <a:t>i</a:t>
            </a:r>
            <a:r>
              <a:rPr lang="en-US" dirty="0" smtClean="0"/>
              <a:t>n </a:t>
            </a:r>
            <a:r>
              <a:rPr lang="en-US" b="1" dirty="0" smtClean="0"/>
              <a:t>a</a:t>
            </a:r>
            <a:r>
              <a:rPr lang="en-US" dirty="0" smtClean="0"/>
              <a:t>lphanumeric”</a:t>
            </a:r>
            <a:endParaRPr lang="el-GR" dirty="0" smtClean="0"/>
          </a:p>
          <a:p>
            <a:pPr>
              <a:lnSpc>
                <a:spcPts val="3300"/>
              </a:lnSpc>
            </a:pPr>
            <a:r>
              <a:rPr lang="el-GR" dirty="0" smtClean="0"/>
              <a:t>Συμπιεσμένα </a:t>
            </a:r>
            <a:r>
              <a:rPr lang="en-US" dirty="0" smtClean="0"/>
              <a:t>tries </a:t>
            </a:r>
            <a:r>
              <a:rPr lang="el-GR" dirty="0" smtClean="0"/>
              <a:t>που επιτυγχάνουν γρήγορη εισαγωγή. </a:t>
            </a:r>
            <a:endParaRPr lang="el-GR" dirty="0"/>
          </a:p>
        </p:txBody>
      </p:sp>
      <p:sp>
        <p:nvSpPr>
          <p:cNvPr id="50" name="49 - TextBox"/>
          <p:cNvSpPr txBox="1"/>
          <p:nvPr/>
        </p:nvSpPr>
        <p:spPr>
          <a:xfrm>
            <a:off x="152400" y="2037238"/>
            <a:ext cx="88392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el-GR" dirty="0" smtClean="0"/>
              <a:t>  Τα στοιχεία αποθηκεύονται στους εσωτερικούς κόμβους αλλά δε χρησιμοποιούνται </a:t>
            </a:r>
          </a:p>
          <a:p>
            <a:pPr>
              <a:lnSpc>
                <a:spcPts val="2500"/>
              </a:lnSpc>
            </a:pPr>
            <a:r>
              <a:rPr lang="el-GR" dirty="0" smtClean="0"/>
              <a:t>   κατά την αναζήτηση.</a:t>
            </a:r>
            <a:endParaRPr lang="el-GR" dirty="0"/>
          </a:p>
        </p:txBody>
      </p:sp>
      <p:sp>
        <p:nvSpPr>
          <p:cNvPr id="51" name="50 - TextBox"/>
          <p:cNvSpPr txBox="1"/>
          <p:nvPr/>
        </p:nvSpPr>
        <p:spPr>
          <a:xfrm>
            <a:off x="152400" y="2771666"/>
            <a:ext cx="88392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el-GR" dirty="0" smtClean="0"/>
              <a:t>  Αντικαθιστούμε τους συνδέσμους προς τα φύλλα με συνδέσμους οι οποίοι δείχνουν</a:t>
            </a:r>
          </a:p>
          <a:p>
            <a:pPr>
              <a:lnSpc>
                <a:spcPts val="2500"/>
              </a:lnSpc>
            </a:pPr>
            <a:r>
              <a:rPr lang="el-GR" dirty="0" smtClean="0"/>
              <a:t>   προς τα επάνω, στο σωστό εσωτερικό κόμβο του </a:t>
            </a:r>
            <a:r>
              <a:rPr lang="en-US" dirty="0" err="1" smtClean="0"/>
              <a:t>trie</a:t>
            </a:r>
            <a:r>
              <a:rPr lang="en-US" dirty="0" smtClean="0"/>
              <a:t>. </a:t>
            </a:r>
            <a:endParaRPr lang="el-GR" dirty="0"/>
          </a:p>
        </p:txBody>
      </p:sp>
      <p:sp>
        <p:nvSpPr>
          <p:cNvPr id="53" name="52 - Ορθογώνιο"/>
          <p:cNvSpPr/>
          <p:nvPr/>
        </p:nvSpPr>
        <p:spPr bwMode="auto">
          <a:xfrm>
            <a:off x="4343400" y="46482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5" name="54 - Ορθογώνιο"/>
          <p:cNvSpPr/>
          <p:nvPr/>
        </p:nvSpPr>
        <p:spPr bwMode="auto">
          <a:xfrm>
            <a:off x="3048000" y="53340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3" name="62 - Ορθογώνιο"/>
          <p:cNvSpPr/>
          <p:nvPr/>
        </p:nvSpPr>
        <p:spPr bwMode="auto">
          <a:xfrm>
            <a:off x="5715000" y="53340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67" name="66 - Ορθογώνιο"/>
          <p:cNvSpPr/>
          <p:nvPr/>
        </p:nvSpPr>
        <p:spPr bwMode="auto">
          <a:xfrm>
            <a:off x="1981200" y="61722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0001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9" name="78 - Ευθεία γραμμή σύνδεσης"/>
          <p:cNvCxnSpPr>
            <a:stCxn id="53" idx="1"/>
            <a:endCxn id="55" idx="0"/>
          </p:cNvCxnSpPr>
          <p:nvPr/>
        </p:nvCxnSpPr>
        <p:spPr bwMode="auto">
          <a:xfrm flipH="1">
            <a:off x="3390900" y="4838700"/>
            <a:ext cx="952500" cy="495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83 - Ευθεία γραμμή σύνδεσης"/>
          <p:cNvCxnSpPr>
            <a:stCxn id="55" idx="1"/>
            <a:endCxn id="67" idx="0"/>
          </p:cNvCxnSpPr>
          <p:nvPr/>
        </p:nvCxnSpPr>
        <p:spPr bwMode="auto">
          <a:xfrm flipH="1">
            <a:off x="2324100" y="5524500"/>
            <a:ext cx="723900" cy="647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85 - Ευθεία γραμμή σύνδεσης"/>
          <p:cNvCxnSpPr>
            <a:stCxn id="53" idx="3"/>
            <a:endCxn id="63" idx="0"/>
          </p:cNvCxnSpPr>
          <p:nvPr/>
        </p:nvCxnSpPr>
        <p:spPr bwMode="auto">
          <a:xfrm>
            <a:off x="5029200" y="4838700"/>
            <a:ext cx="1028700" cy="495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Shape"/>
          <p:cNvCxnSpPr>
            <a:stCxn id="67" idx="3"/>
            <a:endCxn id="67" idx="2"/>
          </p:cNvCxnSpPr>
          <p:nvPr/>
        </p:nvCxnSpPr>
        <p:spPr bwMode="auto">
          <a:xfrm flipH="1">
            <a:off x="2324100" y="6362700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89 - Ευθύγραμμο βέλος σύνδεσης"/>
          <p:cNvCxnSpPr>
            <a:stCxn id="67" idx="1"/>
          </p:cNvCxnSpPr>
          <p:nvPr/>
        </p:nvCxnSpPr>
        <p:spPr bwMode="auto">
          <a:xfrm flipH="1">
            <a:off x="1600200" y="6362700"/>
            <a:ext cx="3810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90 - Shape"/>
          <p:cNvCxnSpPr>
            <a:stCxn id="55" idx="3"/>
            <a:endCxn id="55" idx="2"/>
          </p:cNvCxnSpPr>
          <p:nvPr/>
        </p:nvCxnSpPr>
        <p:spPr bwMode="auto">
          <a:xfrm flipH="1">
            <a:off x="3390900" y="5524500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94 - Shape"/>
          <p:cNvCxnSpPr>
            <a:stCxn id="63" idx="1"/>
            <a:endCxn id="63" idx="2"/>
          </p:cNvCxnSpPr>
          <p:nvPr/>
        </p:nvCxnSpPr>
        <p:spPr bwMode="auto">
          <a:xfrm rot="10800000" flipH="1" flipV="1">
            <a:off x="5715000" y="5524500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97 - Shape"/>
          <p:cNvCxnSpPr>
            <a:stCxn id="63" idx="3"/>
            <a:endCxn id="53" idx="2"/>
          </p:cNvCxnSpPr>
          <p:nvPr/>
        </p:nvCxnSpPr>
        <p:spPr bwMode="auto">
          <a:xfrm flipH="1" flipV="1">
            <a:off x="4686300" y="5029200"/>
            <a:ext cx="1714500" cy="495300"/>
          </a:xfrm>
          <a:prstGeom prst="curvedConnector4">
            <a:avLst>
              <a:gd name="adj1" fmla="val -21395"/>
              <a:gd name="adj2" fmla="val -15617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105 - TextBox"/>
          <p:cNvSpPr txBox="1"/>
          <p:nvPr/>
        </p:nvSpPr>
        <p:spPr>
          <a:xfrm>
            <a:off x="4041714" y="4431268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7" name="106 - TextBox"/>
          <p:cNvSpPr txBox="1"/>
          <p:nvPr/>
        </p:nvSpPr>
        <p:spPr>
          <a:xfrm>
            <a:off x="2743200" y="5117068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8" name="107 - TextBox"/>
          <p:cNvSpPr txBox="1"/>
          <p:nvPr/>
        </p:nvSpPr>
        <p:spPr>
          <a:xfrm>
            <a:off x="1676400" y="5955268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9" name="108 - TextBox"/>
          <p:cNvSpPr txBox="1"/>
          <p:nvPr/>
        </p:nvSpPr>
        <p:spPr>
          <a:xfrm>
            <a:off x="6480114" y="5117068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1" name="110 - Ορθογώνιο"/>
          <p:cNvSpPr/>
          <p:nvPr/>
        </p:nvSpPr>
        <p:spPr>
          <a:xfrm>
            <a:off x="152400" y="3561238"/>
            <a:ext cx="89916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el-GR" dirty="0" smtClean="0"/>
              <a:t>  Η αναζήτηση γίνεται όπως στο συμπιεσμένο </a:t>
            </a:r>
            <a:r>
              <a:rPr lang="en-US" dirty="0" err="1" smtClean="0"/>
              <a:t>trie</a:t>
            </a:r>
            <a:r>
              <a:rPr lang="el-GR" dirty="0" smtClean="0"/>
              <a:t>, μόνο που ολοκληρώνεται στον </a:t>
            </a:r>
          </a:p>
          <a:p>
            <a:pPr>
              <a:lnSpc>
                <a:spcPts val="2500"/>
              </a:lnSpc>
            </a:pPr>
            <a:r>
              <a:rPr lang="el-GR" dirty="0" smtClean="0"/>
              <a:t>   πρώτο κόμβο που συναντάμε μέσω συνδέσμου προς τα πάνω.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Patricia Tries</a:t>
            </a:r>
          </a:p>
        </p:txBody>
      </p:sp>
      <p:sp>
        <p:nvSpPr>
          <p:cNvPr id="3075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8" name="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381000" y="1066800"/>
            <a:ext cx="25908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l-GR" dirty="0" smtClean="0"/>
              <a:t>Εισαγωγή στοιχείου</a:t>
            </a:r>
            <a:endParaRPr lang="el-GR" dirty="0"/>
          </a:p>
        </p:txBody>
      </p:sp>
      <p:pic>
        <p:nvPicPr>
          <p:cNvPr id="25" name="24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76678" y="1778407"/>
            <a:ext cx="152522" cy="126593"/>
          </a:xfrm>
          <a:prstGeom prst="rect">
            <a:avLst/>
          </a:prstGeom>
          <a:noFill/>
          <a:ln/>
          <a:effectLst/>
        </p:spPr>
      </p:pic>
      <p:pic>
        <p:nvPicPr>
          <p:cNvPr id="43" name="42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72077" y="1778407"/>
            <a:ext cx="152522" cy="126593"/>
          </a:xfrm>
          <a:prstGeom prst="rect">
            <a:avLst/>
          </a:prstGeom>
          <a:noFill/>
          <a:ln/>
          <a:effectLst/>
        </p:spPr>
      </p:pic>
      <p:sp>
        <p:nvSpPr>
          <p:cNvPr id="27" name="26 - TextBox"/>
          <p:cNvSpPr txBox="1"/>
          <p:nvPr/>
        </p:nvSpPr>
        <p:spPr>
          <a:xfrm>
            <a:off x="381000" y="1600200"/>
            <a:ext cx="838200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l-GR" dirty="0" smtClean="0"/>
              <a:t>Εκτελούμε τη διαδικασία αναζήτησης του      .  Έστω      ο κόμβος στον οποίο καταλήγει η αναζήτηση.  Έστω </a:t>
            </a:r>
            <a:r>
              <a:rPr lang="en-US" dirty="0" smtClean="0"/>
              <a:t>  </a:t>
            </a:r>
            <a:r>
              <a:rPr lang="el-GR" dirty="0" smtClean="0"/>
              <a:t>     το στοιχείο που αποθηκεύει ο </a:t>
            </a:r>
            <a:r>
              <a:rPr lang="en-US" dirty="0" smtClean="0"/>
              <a:t> </a:t>
            </a:r>
            <a:r>
              <a:rPr lang="el-GR" dirty="0" smtClean="0"/>
              <a:t>   </a:t>
            </a:r>
            <a:r>
              <a:rPr lang="en-US" dirty="0" smtClean="0"/>
              <a:t>, </a:t>
            </a:r>
            <a:r>
              <a:rPr lang="el-GR" dirty="0" smtClean="0"/>
              <a:t>και έστω </a:t>
            </a:r>
            <a:r>
              <a:rPr lang="en-US" dirty="0" smtClean="0"/>
              <a:t>      </a:t>
            </a:r>
          </a:p>
          <a:p>
            <a:pPr algn="just">
              <a:lnSpc>
                <a:spcPts val="2800"/>
              </a:lnSpc>
            </a:pPr>
            <a:r>
              <a:rPr lang="el-GR" dirty="0" smtClean="0"/>
              <a:t>η πρώτη θέση στην οποία διαφωνούν τα ψηφία των</a:t>
            </a:r>
            <a:r>
              <a:rPr lang="en-US" dirty="0" smtClean="0"/>
              <a:t> </a:t>
            </a:r>
            <a:r>
              <a:rPr lang="el-GR" dirty="0" smtClean="0"/>
              <a:t>        και         .</a:t>
            </a:r>
            <a:endParaRPr lang="en-US" dirty="0" smtClean="0"/>
          </a:p>
          <a:p>
            <a:pPr algn="just">
              <a:lnSpc>
                <a:spcPts val="2800"/>
              </a:lnSpc>
            </a:pPr>
            <a:r>
              <a:rPr lang="en-US" dirty="0" smtClean="0"/>
              <a:t>(               </a:t>
            </a:r>
            <a:r>
              <a:rPr lang="el-GR" dirty="0" smtClean="0"/>
              <a:t>για                           .) </a:t>
            </a:r>
            <a:endParaRPr lang="el-GR" dirty="0"/>
          </a:p>
        </p:txBody>
      </p:sp>
      <p:sp>
        <p:nvSpPr>
          <p:cNvPr id="28" name="27 - TextBox"/>
          <p:cNvSpPr txBox="1"/>
          <p:nvPr/>
        </p:nvSpPr>
        <p:spPr>
          <a:xfrm>
            <a:off x="381000" y="3352800"/>
            <a:ext cx="845820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Ξεκινάμε ξανά από τη ρίζα και ελέγχουμε τους αριθμοδείκτες των κόμβων στο μονοπάτι αναζήτησης </a:t>
            </a:r>
            <a:r>
              <a:rPr lang="en-US" dirty="0" smtClean="0"/>
              <a:t>:</a:t>
            </a:r>
            <a:endParaRPr lang="el-GR" dirty="0"/>
          </a:p>
        </p:txBody>
      </p:sp>
      <p:pic>
        <p:nvPicPr>
          <p:cNvPr id="29" name="28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65714" y="1219200"/>
            <a:ext cx="1601486" cy="178451"/>
          </a:xfrm>
          <a:prstGeom prst="rect">
            <a:avLst/>
          </a:prstGeom>
          <a:noFill/>
          <a:ln/>
          <a:effectLst/>
        </p:spPr>
      </p:pic>
      <p:pic>
        <p:nvPicPr>
          <p:cNvPr id="44" name="43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21141" y="2133600"/>
            <a:ext cx="151911" cy="177736"/>
          </a:xfrm>
          <a:prstGeom prst="rect">
            <a:avLst/>
          </a:prstGeom>
          <a:noFill/>
          <a:ln/>
          <a:effectLst/>
        </p:spPr>
      </p:pic>
      <p:pic>
        <p:nvPicPr>
          <p:cNvPr id="34" name="33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3060" y="2819400"/>
            <a:ext cx="788540" cy="178451"/>
          </a:xfrm>
          <a:prstGeom prst="rect">
            <a:avLst/>
          </a:prstGeom>
          <a:noFill/>
          <a:ln/>
          <a:effectLst/>
        </p:spPr>
      </p:pic>
      <p:pic>
        <p:nvPicPr>
          <p:cNvPr id="35" name="34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2819400"/>
            <a:ext cx="1473710" cy="228600"/>
          </a:xfrm>
          <a:prstGeom prst="rect">
            <a:avLst/>
          </a:prstGeom>
          <a:noFill/>
        </p:spPr>
      </p:pic>
      <p:pic>
        <p:nvPicPr>
          <p:cNvPr id="46" name="45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63289" y="2133600"/>
            <a:ext cx="151911" cy="126086"/>
          </a:xfrm>
          <a:prstGeom prst="rect">
            <a:avLst/>
          </a:prstGeom>
          <a:noFill/>
          <a:ln/>
          <a:effectLst/>
        </p:spPr>
      </p:pic>
      <p:pic>
        <p:nvPicPr>
          <p:cNvPr id="49" name="48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2291" y="2133600"/>
            <a:ext cx="559309" cy="228600"/>
          </a:xfrm>
          <a:prstGeom prst="rect">
            <a:avLst/>
          </a:prstGeom>
          <a:noFill/>
        </p:spPr>
      </p:pic>
      <p:pic>
        <p:nvPicPr>
          <p:cNvPr id="52" name="51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67278" y="2514600"/>
            <a:ext cx="152522" cy="126593"/>
          </a:xfrm>
          <a:prstGeom prst="rect">
            <a:avLst/>
          </a:prstGeom>
          <a:noFill/>
          <a:ln/>
          <a:effectLst/>
        </p:spPr>
      </p:pic>
      <p:pic>
        <p:nvPicPr>
          <p:cNvPr id="54" name="53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82289" y="2489264"/>
            <a:ext cx="151911" cy="177736"/>
          </a:xfrm>
          <a:prstGeom prst="rect">
            <a:avLst/>
          </a:prstGeom>
          <a:noFill/>
          <a:ln/>
          <a:effectLst/>
        </p:spPr>
      </p:pic>
      <p:pic>
        <p:nvPicPr>
          <p:cNvPr id="58" name="57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01967" y="4419392"/>
            <a:ext cx="813033" cy="228808"/>
          </a:xfrm>
          <a:prstGeom prst="rect">
            <a:avLst/>
          </a:prstGeom>
          <a:noFill/>
          <a:ln/>
          <a:effectLst/>
        </p:spPr>
      </p:pic>
      <p:sp>
        <p:nvSpPr>
          <p:cNvPr id="57" name="56 - TextBox"/>
          <p:cNvSpPr txBox="1"/>
          <p:nvPr/>
        </p:nvSpPr>
        <p:spPr>
          <a:xfrm>
            <a:off x="381000" y="4255911"/>
            <a:ext cx="84582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l-GR" dirty="0" smtClean="0"/>
              <a:t>Αν δεν υπάρχει κόμβος με αριθμοδείκτη                    τότε προσθέτουμε ένα νέο </a:t>
            </a:r>
          </a:p>
          <a:p>
            <a:pPr>
              <a:lnSpc>
                <a:spcPts val="2800"/>
              </a:lnSpc>
            </a:pPr>
            <a:r>
              <a:rPr lang="el-GR" dirty="0" smtClean="0"/>
              <a:t>  κόμβο που διακρίνει το στοιχείο         από το      .</a:t>
            </a:r>
            <a:endParaRPr lang="el-GR" dirty="0"/>
          </a:p>
        </p:txBody>
      </p:sp>
      <p:pic>
        <p:nvPicPr>
          <p:cNvPr id="59" name="58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62400" y="4800600"/>
            <a:ext cx="152522" cy="126593"/>
          </a:xfrm>
          <a:prstGeom prst="rect">
            <a:avLst/>
          </a:prstGeom>
          <a:noFill/>
          <a:ln/>
          <a:effectLst/>
        </p:spPr>
      </p:pic>
      <p:pic>
        <p:nvPicPr>
          <p:cNvPr id="60" name="59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81600" y="4800600"/>
            <a:ext cx="151911" cy="177736"/>
          </a:xfrm>
          <a:prstGeom prst="rect">
            <a:avLst/>
          </a:prstGeom>
          <a:noFill/>
          <a:ln/>
          <a:effectLst/>
        </p:spPr>
      </p:pic>
      <p:sp>
        <p:nvSpPr>
          <p:cNvPr id="61" name="60 - TextBox"/>
          <p:cNvSpPr txBox="1"/>
          <p:nvPr/>
        </p:nvSpPr>
        <p:spPr>
          <a:xfrm>
            <a:off x="381000" y="5209322"/>
            <a:ext cx="72390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l-GR" dirty="0" smtClean="0"/>
              <a:t>Διαφορετικά εισάγουμε ένα νέο κόμβο που ελέγχει το ψηφίο            .</a:t>
            </a:r>
            <a:endParaRPr lang="el-GR" dirty="0"/>
          </a:p>
        </p:txBody>
      </p:sp>
      <p:pic>
        <p:nvPicPr>
          <p:cNvPr id="62" name="61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2091" y="5334000"/>
            <a:ext cx="559309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Patricia Tries</a:t>
            </a:r>
          </a:p>
        </p:txBody>
      </p:sp>
      <p:sp>
        <p:nvSpPr>
          <p:cNvPr id="3075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8" name="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52 - Ορθογώνιο"/>
          <p:cNvSpPr/>
          <p:nvPr/>
        </p:nvSpPr>
        <p:spPr bwMode="auto">
          <a:xfrm>
            <a:off x="4343400" y="21981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latin typeface="Calibri" pitchFamily="34" charset="0"/>
              </a:rPr>
              <a:t>00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1</a:t>
            </a:r>
          </a:p>
        </p:txBody>
      </p:sp>
      <p:cxnSp>
        <p:nvCxnSpPr>
          <p:cNvPr id="90" name="89 - Ευθύγραμμο βέλος σύνδεσης"/>
          <p:cNvCxnSpPr>
            <a:stCxn id="53" idx="1"/>
          </p:cNvCxnSpPr>
          <p:nvPr/>
        </p:nvCxnSpPr>
        <p:spPr bwMode="auto">
          <a:xfrm flipH="1">
            <a:off x="3962400" y="2388632"/>
            <a:ext cx="381000" cy="4043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105 - TextBox"/>
          <p:cNvSpPr txBox="1"/>
          <p:nvPr/>
        </p:nvSpPr>
        <p:spPr>
          <a:xfrm>
            <a:off x="4041714" y="19812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457200" y="1219200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:  </a:t>
            </a:r>
            <a:r>
              <a:rPr lang="el-GR" dirty="0" smtClean="0"/>
              <a:t>Εισαγωγή  </a:t>
            </a:r>
            <a:r>
              <a:rPr lang="el-GR" dirty="0" smtClean="0">
                <a:latin typeface="Calibri" pitchFamily="34" charset="0"/>
              </a:rPr>
              <a:t>0001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24" name="23 - Shape"/>
          <p:cNvCxnSpPr>
            <a:stCxn id="53" idx="3"/>
            <a:endCxn id="53" idx="2"/>
          </p:cNvCxnSpPr>
          <p:nvPr/>
        </p:nvCxnSpPr>
        <p:spPr bwMode="auto">
          <a:xfrm flipH="1">
            <a:off x="4686300" y="2388632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Patricia Tries</a:t>
            </a:r>
          </a:p>
        </p:txBody>
      </p:sp>
      <p:sp>
        <p:nvSpPr>
          <p:cNvPr id="3075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8" name="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52 - Ορθογώνιο"/>
          <p:cNvSpPr/>
          <p:nvPr/>
        </p:nvSpPr>
        <p:spPr bwMode="auto">
          <a:xfrm>
            <a:off x="4343400" y="21981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latin typeface="Calibri" pitchFamily="34" charset="0"/>
              </a:rPr>
              <a:t>00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1</a:t>
            </a:r>
          </a:p>
        </p:txBody>
      </p:sp>
      <p:cxnSp>
        <p:nvCxnSpPr>
          <p:cNvPr id="90" name="89 - Ευθύγραμμο βέλος σύνδεσης"/>
          <p:cNvCxnSpPr>
            <a:stCxn id="53" idx="1"/>
          </p:cNvCxnSpPr>
          <p:nvPr/>
        </p:nvCxnSpPr>
        <p:spPr bwMode="auto">
          <a:xfrm flipH="1">
            <a:off x="3962400" y="2388632"/>
            <a:ext cx="381000" cy="4043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105 - TextBox"/>
          <p:cNvSpPr txBox="1"/>
          <p:nvPr/>
        </p:nvSpPr>
        <p:spPr>
          <a:xfrm>
            <a:off x="4041714" y="19812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457200" y="1219200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:  </a:t>
            </a:r>
            <a:r>
              <a:rPr lang="el-GR" dirty="0" smtClean="0"/>
              <a:t>Εισαγωγή  </a:t>
            </a:r>
            <a:r>
              <a:rPr lang="el-GR" dirty="0" smtClean="0">
                <a:latin typeface="Calibri" pitchFamily="34" charset="0"/>
              </a:rPr>
              <a:t>1101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24" name="23 - Shape"/>
          <p:cNvCxnSpPr>
            <a:stCxn id="53" idx="3"/>
            <a:endCxn id="53" idx="2"/>
          </p:cNvCxnSpPr>
          <p:nvPr/>
        </p:nvCxnSpPr>
        <p:spPr bwMode="auto">
          <a:xfrm flipH="1">
            <a:off x="4686300" y="2388632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Patricia Tries</a:t>
            </a:r>
          </a:p>
        </p:txBody>
      </p:sp>
      <p:sp>
        <p:nvSpPr>
          <p:cNvPr id="3075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8" name="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52 - Ορθογώνιο"/>
          <p:cNvSpPr/>
          <p:nvPr/>
        </p:nvSpPr>
        <p:spPr bwMode="auto">
          <a:xfrm>
            <a:off x="4343400" y="21981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5" name="54 - Ορθογώνιο"/>
          <p:cNvSpPr/>
          <p:nvPr/>
        </p:nvSpPr>
        <p:spPr bwMode="auto">
          <a:xfrm>
            <a:off x="3048000" y="28839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lang="el-GR" dirty="0" smtClean="0">
                <a:latin typeface="Calibri" pitchFamily="34" charset="0"/>
              </a:rPr>
              <a:t>0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9" name="78 - Ευθεία γραμμή σύνδεσης"/>
          <p:cNvCxnSpPr>
            <a:stCxn id="53" idx="1"/>
            <a:endCxn id="55" idx="0"/>
          </p:cNvCxnSpPr>
          <p:nvPr/>
        </p:nvCxnSpPr>
        <p:spPr bwMode="auto">
          <a:xfrm flipH="1">
            <a:off x="3390900" y="2388632"/>
            <a:ext cx="952500" cy="495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- Ευθύγραμμο βέλος σύνδεσης"/>
          <p:cNvCxnSpPr>
            <a:stCxn id="55" idx="1"/>
          </p:cNvCxnSpPr>
          <p:nvPr/>
        </p:nvCxnSpPr>
        <p:spPr bwMode="auto">
          <a:xfrm flipH="1">
            <a:off x="2667000" y="3074432"/>
            <a:ext cx="381000" cy="3545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90 - Shape"/>
          <p:cNvCxnSpPr>
            <a:stCxn id="55" idx="3"/>
            <a:endCxn id="55" idx="2"/>
          </p:cNvCxnSpPr>
          <p:nvPr/>
        </p:nvCxnSpPr>
        <p:spPr bwMode="auto">
          <a:xfrm flipH="1">
            <a:off x="3390900" y="3074432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105 - TextBox"/>
          <p:cNvSpPr txBox="1"/>
          <p:nvPr/>
        </p:nvSpPr>
        <p:spPr>
          <a:xfrm>
            <a:off x="4041714" y="19812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7" name="106 - TextBox"/>
          <p:cNvSpPr txBox="1"/>
          <p:nvPr/>
        </p:nvSpPr>
        <p:spPr>
          <a:xfrm>
            <a:off x="2743200" y="26670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457200" y="1219200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:  </a:t>
            </a:r>
            <a:r>
              <a:rPr lang="el-GR" dirty="0" smtClean="0"/>
              <a:t>Εισαγωγή  </a:t>
            </a:r>
            <a:r>
              <a:rPr lang="el-GR" dirty="0" smtClean="0">
                <a:latin typeface="Calibri" pitchFamily="34" charset="0"/>
              </a:rPr>
              <a:t>1101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24" name="23 - Shape"/>
          <p:cNvCxnSpPr>
            <a:stCxn id="53" idx="3"/>
            <a:endCxn id="53" idx="2"/>
          </p:cNvCxnSpPr>
          <p:nvPr/>
        </p:nvCxnSpPr>
        <p:spPr bwMode="auto">
          <a:xfrm flipH="1">
            <a:off x="4686300" y="2388632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Patricia Tries</a:t>
            </a:r>
          </a:p>
        </p:txBody>
      </p:sp>
      <p:sp>
        <p:nvSpPr>
          <p:cNvPr id="3075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8" name="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52 - Ορθογώνιο"/>
          <p:cNvSpPr/>
          <p:nvPr/>
        </p:nvSpPr>
        <p:spPr bwMode="auto">
          <a:xfrm>
            <a:off x="4343400" y="21981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5" name="54 - Ορθογώνιο"/>
          <p:cNvSpPr/>
          <p:nvPr/>
        </p:nvSpPr>
        <p:spPr bwMode="auto">
          <a:xfrm>
            <a:off x="3048000" y="28839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lang="el-GR" dirty="0" smtClean="0">
                <a:latin typeface="Calibri" pitchFamily="34" charset="0"/>
              </a:rPr>
              <a:t>0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9" name="78 - Ευθεία γραμμή σύνδεσης"/>
          <p:cNvCxnSpPr>
            <a:stCxn id="53" idx="1"/>
            <a:endCxn id="55" idx="0"/>
          </p:cNvCxnSpPr>
          <p:nvPr/>
        </p:nvCxnSpPr>
        <p:spPr bwMode="auto">
          <a:xfrm flipH="1">
            <a:off x="3390900" y="2388632"/>
            <a:ext cx="952500" cy="495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- Ευθύγραμμο βέλος σύνδεσης"/>
          <p:cNvCxnSpPr>
            <a:stCxn id="55" idx="1"/>
          </p:cNvCxnSpPr>
          <p:nvPr/>
        </p:nvCxnSpPr>
        <p:spPr bwMode="auto">
          <a:xfrm flipH="1">
            <a:off x="2667000" y="3074432"/>
            <a:ext cx="381000" cy="3545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90 - Shape"/>
          <p:cNvCxnSpPr>
            <a:stCxn id="55" idx="3"/>
            <a:endCxn id="55" idx="2"/>
          </p:cNvCxnSpPr>
          <p:nvPr/>
        </p:nvCxnSpPr>
        <p:spPr bwMode="auto">
          <a:xfrm flipH="1">
            <a:off x="3390900" y="3074432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105 - TextBox"/>
          <p:cNvSpPr txBox="1"/>
          <p:nvPr/>
        </p:nvSpPr>
        <p:spPr>
          <a:xfrm>
            <a:off x="4041714" y="19812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7" name="106 - TextBox"/>
          <p:cNvSpPr txBox="1"/>
          <p:nvPr/>
        </p:nvSpPr>
        <p:spPr>
          <a:xfrm>
            <a:off x="2743200" y="26670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457200" y="1219200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:  </a:t>
            </a:r>
            <a:r>
              <a:rPr lang="el-GR" dirty="0" smtClean="0"/>
              <a:t>Εισαγωγή  </a:t>
            </a:r>
            <a:r>
              <a:rPr lang="el-GR" dirty="0" smtClean="0">
                <a:latin typeface="Calibri" pitchFamily="34" charset="0"/>
              </a:rPr>
              <a:t>1100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24" name="23 - Shape"/>
          <p:cNvCxnSpPr>
            <a:stCxn id="53" idx="3"/>
            <a:endCxn id="53" idx="2"/>
          </p:cNvCxnSpPr>
          <p:nvPr/>
        </p:nvCxnSpPr>
        <p:spPr bwMode="auto">
          <a:xfrm flipH="1">
            <a:off x="4686300" y="2388632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Patricia Tries</a:t>
            </a:r>
          </a:p>
        </p:txBody>
      </p:sp>
      <p:sp>
        <p:nvSpPr>
          <p:cNvPr id="3075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8" name="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52 - Ορθογώνιο"/>
          <p:cNvSpPr/>
          <p:nvPr/>
        </p:nvSpPr>
        <p:spPr bwMode="auto">
          <a:xfrm>
            <a:off x="4343400" y="21981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5" name="54 - Ορθογώνιο"/>
          <p:cNvSpPr/>
          <p:nvPr/>
        </p:nvSpPr>
        <p:spPr bwMode="auto">
          <a:xfrm>
            <a:off x="3048000" y="28839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lang="el-GR" dirty="0" smtClean="0">
                <a:latin typeface="Calibri" pitchFamily="34" charset="0"/>
              </a:rPr>
              <a:t>0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3" name="62 - Ορθογώνιο"/>
          <p:cNvSpPr/>
          <p:nvPr/>
        </p:nvSpPr>
        <p:spPr bwMode="auto">
          <a:xfrm>
            <a:off x="5715000" y="28839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</a:p>
        </p:txBody>
      </p:sp>
      <p:cxnSp>
        <p:nvCxnSpPr>
          <p:cNvPr id="79" name="78 - Ευθεία γραμμή σύνδεσης"/>
          <p:cNvCxnSpPr>
            <a:stCxn id="53" idx="1"/>
            <a:endCxn id="55" idx="0"/>
          </p:cNvCxnSpPr>
          <p:nvPr/>
        </p:nvCxnSpPr>
        <p:spPr bwMode="auto">
          <a:xfrm flipH="1">
            <a:off x="3390900" y="2388632"/>
            <a:ext cx="952500" cy="495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85 - Ευθεία γραμμή σύνδεσης"/>
          <p:cNvCxnSpPr>
            <a:stCxn id="53" idx="3"/>
            <a:endCxn id="63" idx="0"/>
          </p:cNvCxnSpPr>
          <p:nvPr/>
        </p:nvCxnSpPr>
        <p:spPr bwMode="auto">
          <a:xfrm>
            <a:off x="5029200" y="2388632"/>
            <a:ext cx="1028700" cy="495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- Ευθύγραμμο βέλος σύνδεσης"/>
          <p:cNvCxnSpPr>
            <a:stCxn id="55" idx="1"/>
          </p:cNvCxnSpPr>
          <p:nvPr/>
        </p:nvCxnSpPr>
        <p:spPr bwMode="auto">
          <a:xfrm flipH="1">
            <a:off x="2667000" y="3074432"/>
            <a:ext cx="381000" cy="3545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90 - Shape"/>
          <p:cNvCxnSpPr>
            <a:stCxn id="55" idx="3"/>
            <a:endCxn id="55" idx="2"/>
          </p:cNvCxnSpPr>
          <p:nvPr/>
        </p:nvCxnSpPr>
        <p:spPr bwMode="auto">
          <a:xfrm flipH="1">
            <a:off x="3390900" y="3074432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94 - Shape"/>
          <p:cNvCxnSpPr>
            <a:stCxn id="63" idx="1"/>
            <a:endCxn id="63" idx="2"/>
          </p:cNvCxnSpPr>
          <p:nvPr/>
        </p:nvCxnSpPr>
        <p:spPr bwMode="auto">
          <a:xfrm rot="10800000" flipH="1" flipV="1">
            <a:off x="5715000" y="3074432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97 - Shape"/>
          <p:cNvCxnSpPr>
            <a:stCxn id="63" idx="3"/>
            <a:endCxn id="53" idx="2"/>
          </p:cNvCxnSpPr>
          <p:nvPr/>
        </p:nvCxnSpPr>
        <p:spPr bwMode="auto">
          <a:xfrm flipH="1" flipV="1">
            <a:off x="4686300" y="2579132"/>
            <a:ext cx="1714500" cy="495300"/>
          </a:xfrm>
          <a:prstGeom prst="curvedConnector4">
            <a:avLst>
              <a:gd name="adj1" fmla="val -21395"/>
              <a:gd name="adj2" fmla="val -15617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105 - TextBox"/>
          <p:cNvSpPr txBox="1"/>
          <p:nvPr/>
        </p:nvSpPr>
        <p:spPr>
          <a:xfrm>
            <a:off x="4041714" y="19812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7" name="106 - TextBox"/>
          <p:cNvSpPr txBox="1"/>
          <p:nvPr/>
        </p:nvSpPr>
        <p:spPr>
          <a:xfrm>
            <a:off x="2743200" y="26670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9" name="108 - TextBox"/>
          <p:cNvSpPr txBox="1"/>
          <p:nvPr/>
        </p:nvSpPr>
        <p:spPr>
          <a:xfrm>
            <a:off x="6400800" y="26670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457200" y="1219200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:  </a:t>
            </a:r>
            <a:r>
              <a:rPr lang="el-GR" dirty="0" smtClean="0"/>
              <a:t>Εισαγωγή  </a:t>
            </a:r>
            <a:r>
              <a:rPr lang="el-GR" dirty="0" smtClean="0">
                <a:latin typeface="Calibri" pitchFamily="34" charset="0"/>
              </a:rPr>
              <a:t>1100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</a:p>
        </p:txBody>
      </p:sp>
      <p:sp>
        <p:nvSpPr>
          <p:cNvPr id="3075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8" name="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285585" y="2045732"/>
            <a:ext cx="838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Font typeface="Arial" pitchFamily="34" charset="0"/>
              <a:buChar char="•"/>
            </a:pPr>
            <a:r>
              <a:rPr lang="el-GR" dirty="0" smtClean="0"/>
              <a:t>   Οι ακμές του μονοπατιού από τη ρίζα προς το φύλλο που αποθηκεύει ένα </a:t>
            </a:r>
          </a:p>
          <a:p>
            <a:pPr>
              <a:lnSpc>
                <a:spcPts val="2700"/>
              </a:lnSpc>
            </a:pPr>
            <a:r>
              <a:rPr lang="el-GR" dirty="0" smtClean="0"/>
              <a:t>    στοιχείο                              σχηματίζουν ένα πρόθεμα</a:t>
            </a:r>
            <a:r>
              <a:rPr lang="en-US" dirty="0" smtClean="0"/>
              <a:t>                                 .</a:t>
            </a:r>
            <a:endParaRPr lang="el-GR" dirty="0" smtClean="0"/>
          </a:p>
        </p:txBody>
      </p:sp>
      <p:sp>
        <p:nvSpPr>
          <p:cNvPr id="29" name="28 - TextBox"/>
          <p:cNvSpPr txBox="1"/>
          <p:nvPr/>
        </p:nvSpPr>
        <p:spPr>
          <a:xfrm>
            <a:off x="285585" y="1524000"/>
            <a:ext cx="83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   Τα στοιχεία αποθηκεύονται </a:t>
            </a:r>
            <a:r>
              <a:rPr lang="en-US" dirty="0" smtClean="0"/>
              <a:t>(</a:t>
            </a:r>
            <a:r>
              <a:rPr lang="el-GR" dirty="0" smtClean="0"/>
              <a:t>ολόκληρα ή μέρος τους) στα φύλλα του δένδρου. </a:t>
            </a:r>
            <a:endParaRPr lang="el-GR" dirty="0"/>
          </a:p>
        </p:txBody>
      </p:sp>
      <p:pic>
        <p:nvPicPr>
          <p:cNvPr id="30" name="29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80985" y="2553081"/>
            <a:ext cx="1601486" cy="178451"/>
          </a:xfrm>
          <a:prstGeom prst="rect">
            <a:avLst/>
          </a:prstGeom>
          <a:noFill/>
          <a:ln/>
          <a:effectLst/>
        </p:spPr>
      </p:pic>
      <p:pic>
        <p:nvPicPr>
          <p:cNvPr id="33" name="32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25522" y="2476820"/>
            <a:ext cx="1932463" cy="254712"/>
          </a:xfrm>
          <a:prstGeom prst="rect">
            <a:avLst/>
          </a:prstGeom>
          <a:noFill/>
          <a:ln/>
          <a:effectLst/>
        </p:spPr>
      </p:pic>
      <p:sp>
        <p:nvSpPr>
          <p:cNvPr id="34" name="33 - TextBox"/>
          <p:cNvSpPr txBox="1"/>
          <p:nvPr/>
        </p:nvSpPr>
        <p:spPr>
          <a:xfrm>
            <a:off x="228600" y="2895600"/>
            <a:ext cx="658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Θα εστιάσουμε πρώτα στην περίπτωση</a:t>
            </a:r>
            <a:r>
              <a:rPr lang="en-US" dirty="0" smtClean="0"/>
              <a:t>                          </a:t>
            </a:r>
            <a:r>
              <a:rPr lang="el-GR" dirty="0" smtClean="0"/>
              <a:t>          . </a:t>
            </a:r>
            <a:endParaRPr lang="el-GR" dirty="0"/>
          </a:p>
        </p:txBody>
      </p:sp>
      <p:pic>
        <p:nvPicPr>
          <p:cNvPr id="20" name="19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81108" y="2971799"/>
            <a:ext cx="2059381" cy="279160"/>
          </a:xfrm>
          <a:prstGeom prst="rect">
            <a:avLst/>
          </a:prstGeom>
          <a:noFill/>
          <a:ln/>
          <a:effectLst/>
        </p:spPr>
      </p:pic>
      <p:sp>
        <p:nvSpPr>
          <p:cNvPr id="35" name="34 - TextBox"/>
          <p:cNvSpPr txBox="1"/>
          <p:nvPr/>
        </p:nvSpPr>
        <p:spPr>
          <a:xfrm>
            <a:off x="285585" y="990600"/>
            <a:ext cx="60960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Ένα </a:t>
            </a:r>
            <a:r>
              <a:rPr lang="en-US" dirty="0" err="1" smtClean="0"/>
              <a:t>trie</a:t>
            </a:r>
            <a:r>
              <a:rPr lang="en-US" dirty="0" smtClean="0"/>
              <a:t> (</a:t>
            </a:r>
            <a:r>
              <a:rPr lang="el-GR" dirty="0" smtClean="0"/>
              <a:t>από </a:t>
            </a:r>
            <a:r>
              <a:rPr lang="en-US" dirty="0" smtClean="0"/>
              <a:t>re</a:t>
            </a:r>
            <a:r>
              <a:rPr lang="en-US" b="1" dirty="0" smtClean="0"/>
              <a:t>trie</a:t>
            </a:r>
            <a:r>
              <a:rPr lang="en-US" dirty="0" smtClean="0"/>
              <a:t>val) </a:t>
            </a:r>
            <a:r>
              <a:rPr lang="el-GR" dirty="0" smtClean="0"/>
              <a:t>είναι ένα ψηφιακό δένδρο όπου </a:t>
            </a:r>
            <a:r>
              <a:rPr lang="en-US" dirty="0" smtClean="0"/>
              <a:t>: </a:t>
            </a:r>
            <a:endParaRPr lang="el-GR" dirty="0"/>
          </a:p>
        </p:txBody>
      </p:sp>
      <p:sp>
        <p:nvSpPr>
          <p:cNvPr id="37" name="36 - TextBox"/>
          <p:cNvSpPr txBox="1"/>
          <p:nvPr/>
        </p:nvSpPr>
        <p:spPr>
          <a:xfrm>
            <a:off x="285585" y="3891994"/>
            <a:ext cx="8763000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Ένα </a:t>
            </a: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με </a:t>
            </a:r>
            <a:r>
              <a:rPr lang="en-US" dirty="0" smtClean="0"/>
              <a:t>  </a:t>
            </a:r>
            <a:r>
              <a:rPr lang="el-GR" dirty="0" smtClean="0"/>
              <a:t>    στοιχεία είναι ένα δυαδικό δένδρο το οποίο αποθηκεύει στοιχεία στα φύλλα του</a:t>
            </a:r>
            <a:r>
              <a:rPr lang="en-US" dirty="0" smtClean="0"/>
              <a:t> </a:t>
            </a:r>
            <a:r>
              <a:rPr lang="el-GR" dirty="0" smtClean="0"/>
              <a:t>και ορίζεται αναδρομικά ως εξής</a:t>
            </a:r>
            <a:r>
              <a:rPr lang="en-US" dirty="0" smtClean="0"/>
              <a:t> :</a:t>
            </a:r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en-US" dirty="0" smtClean="0"/>
              <a:t>       </a:t>
            </a:r>
            <a:r>
              <a:rPr lang="el-GR" dirty="0" smtClean="0"/>
              <a:t>       </a:t>
            </a:r>
            <a:r>
              <a:rPr lang="en-US" dirty="0" smtClean="0"/>
              <a:t>:  </a:t>
            </a:r>
            <a:r>
              <a:rPr lang="el-GR" dirty="0" smtClean="0"/>
              <a:t>το </a:t>
            </a: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είναι ένας κενός κόμβος.</a:t>
            </a:r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n-US" dirty="0" smtClean="0"/>
              <a:t>             :  </a:t>
            </a:r>
            <a:r>
              <a:rPr lang="el-GR" dirty="0" smtClean="0"/>
              <a:t>το </a:t>
            </a: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είναι ένα</a:t>
            </a:r>
            <a:r>
              <a:rPr lang="en-US" dirty="0" smtClean="0"/>
              <a:t> </a:t>
            </a:r>
            <a:r>
              <a:rPr lang="el-GR" dirty="0" smtClean="0"/>
              <a:t>φύλλο που περιέχει το μοναδικό στοιχείο. </a:t>
            </a:r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el-GR" dirty="0" smtClean="0"/>
              <a:t>              </a:t>
            </a:r>
            <a:r>
              <a:rPr lang="en-US" dirty="0" smtClean="0"/>
              <a:t>:  </a:t>
            </a:r>
            <a:r>
              <a:rPr lang="el-GR" dirty="0" smtClean="0"/>
              <a:t>το </a:t>
            </a: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αποτελείται από ένα εσωτερικό κόμβο ρίζα του οποίου ο αριστερός σύνδεσμος αναφέρεται σε </a:t>
            </a: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που περιέχει τα στοιχεία με το πρώτο ψηφίο      και ο δεξιός σύνδεσμος αναφέρεται σε </a:t>
            </a: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που περιέχει τα στοιχεία με το πρώτο ψηφίο     .</a:t>
            </a:r>
            <a:r>
              <a:rPr lang="en-US" dirty="0" smtClean="0"/>
              <a:t> </a:t>
            </a:r>
            <a:r>
              <a:rPr lang="el-GR" dirty="0" smtClean="0"/>
              <a:t>Το πρώτο ψηφίο αφαιρείται για την κατασκευή των </a:t>
            </a:r>
            <a:r>
              <a:rPr lang="el-GR" dirty="0" err="1" smtClean="0"/>
              <a:t>υποδένδρων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40" name="39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1278" y="4088240"/>
            <a:ext cx="178307" cy="126491"/>
          </a:xfrm>
          <a:prstGeom prst="rect">
            <a:avLst/>
          </a:prstGeom>
          <a:noFill/>
        </p:spPr>
      </p:pic>
      <p:pic>
        <p:nvPicPr>
          <p:cNvPr id="42" name="41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2663" y="4747624"/>
            <a:ext cx="637322" cy="178816"/>
          </a:xfrm>
          <a:prstGeom prst="rect">
            <a:avLst/>
          </a:prstGeom>
          <a:noFill/>
          <a:ln/>
          <a:effectLst/>
        </p:spPr>
      </p:pic>
      <p:pic>
        <p:nvPicPr>
          <p:cNvPr id="44" name="43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2407" y="5078840"/>
            <a:ext cx="637833" cy="178960"/>
          </a:xfrm>
          <a:prstGeom prst="rect">
            <a:avLst/>
          </a:prstGeom>
          <a:noFill/>
          <a:ln/>
          <a:effectLst/>
        </p:spPr>
      </p:pic>
      <p:sp>
        <p:nvSpPr>
          <p:cNvPr id="45" name="44 - Ορθογώνιο"/>
          <p:cNvSpPr/>
          <p:nvPr/>
        </p:nvSpPr>
        <p:spPr>
          <a:xfrm>
            <a:off x="279456" y="3434794"/>
            <a:ext cx="2596929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</a:pPr>
            <a:r>
              <a:rPr lang="el-GR" b="1" dirty="0" smtClean="0"/>
              <a:t>Αναδρομικός ορισμός</a:t>
            </a:r>
          </a:p>
        </p:txBody>
      </p:sp>
      <p:pic>
        <p:nvPicPr>
          <p:cNvPr id="48" name="47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1640" y="5435204"/>
            <a:ext cx="638345" cy="203596"/>
          </a:xfrm>
          <a:prstGeom prst="rect">
            <a:avLst/>
          </a:prstGeom>
          <a:noFill/>
          <a:ln/>
          <a:effectLst/>
        </p:spPr>
      </p:pic>
      <p:pic>
        <p:nvPicPr>
          <p:cNvPr id="51" name="50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1000" y="5791200"/>
            <a:ext cx="126492" cy="178308"/>
          </a:xfrm>
          <a:prstGeom prst="rect">
            <a:avLst/>
          </a:prstGeom>
          <a:noFill/>
        </p:spPr>
      </p:pic>
      <p:pic>
        <p:nvPicPr>
          <p:cNvPr id="55" name="54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661301" y="6147006"/>
            <a:ext cx="101699" cy="17759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Patricia Tries</a:t>
            </a:r>
          </a:p>
        </p:txBody>
      </p:sp>
      <p:sp>
        <p:nvSpPr>
          <p:cNvPr id="3075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8" name="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52 - Ορθογώνιο"/>
          <p:cNvSpPr/>
          <p:nvPr/>
        </p:nvSpPr>
        <p:spPr bwMode="auto">
          <a:xfrm>
            <a:off x="4343400" y="21981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5" name="54 - Ορθογώνιο"/>
          <p:cNvSpPr/>
          <p:nvPr/>
        </p:nvSpPr>
        <p:spPr bwMode="auto">
          <a:xfrm>
            <a:off x="3048000" y="28839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lang="el-GR" dirty="0" smtClean="0">
                <a:latin typeface="Calibri" pitchFamily="34" charset="0"/>
              </a:rPr>
              <a:t>0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3" name="62 - Ορθογώνιο"/>
          <p:cNvSpPr/>
          <p:nvPr/>
        </p:nvSpPr>
        <p:spPr bwMode="auto">
          <a:xfrm>
            <a:off x="5715000" y="28839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</a:p>
        </p:txBody>
      </p:sp>
      <p:cxnSp>
        <p:nvCxnSpPr>
          <p:cNvPr id="79" name="78 - Ευθεία γραμμή σύνδεσης"/>
          <p:cNvCxnSpPr>
            <a:stCxn id="53" idx="1"/>
            <a:endCxn id="55" idx="0"/>
          </p:cNvCxnSpPr>
          <p:nvPr/>
        </p:nvCxnSpPr>
        <p:spPr bwMode="auto">
          <a:xfrm flipH="1">
            <a:off x="3390900" y="2388632"/>
            <a:ext cx="952500" cy="495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85 - Ευθεία γραμμή σύνδεσης"/>
          <p:cNvCxnSpPr>
            <a:stCxn id="53" idx="3"/>
            <a:endCxn id="63" idx="0"/>
          </p:cNvCxnSpPr>
          <p:nvPr/>
        </p:nvCxnSpPr>
        <p:spPr bwMode="auto">
          <a:xfrm>
            <a:off x="5029200" y="2388632"/>
            <a:ext cx="1028700" cy="495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- Ευθύγραμμο βέλος σύνδεσης"/>
          <p:cNvCxnSpPr>
            <a:stCxn id="55" idx="1"/>
          </p:cNvCxnSpPr>
          <p:nvPr/>
        </p:nvCxnSpPr>
        <p:spPr bwMode="auto">
          <a:xfrm flipH="1">
            <a:off x="2667000" y="3074432"/>
            <a:ext cx="381000" cy="3545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90 - Shape"/>
          <p:cNvCxnSpPr>
            <a:stCxn id="55" idx="3"/>
            <a:endCxn id="55" idx="2"/>
          </p:cNvCxnSpPr>
          <p:nvPr/>
        </p:nvCxnSpPr>
        <p:spPr bwMode="auto">
          <a:xfrm flipH="1">
            <a:off x="3390900" y="3074432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94 - Shape"/>
          <p:cNvCxnSpPr>
            <a:stCxn id="63" idx="1"/>
            <a:endCxn id="63" idx="2"/>
          </p:cNvCxnSpPr>
          <p:nvPr/>
        </p:nvCxnSpPr>
        <p:spPr bwMode="auto">
          <a:xfrm rot="10800000" flipH="1" flipV="1">
            <a:off x="5715000" y="3074432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97 - Shape"/>
          <p:cNvCxnSpPr>
            <a:stCxn id="63" idx="3"/>
            <a:endCxn id="53" idx="2"/>
          </p:cNvCxnSpPr>
          <p:nvPr/>
        </p:nvCxnSpPr>
        <p:spPr bwMode="auto">
          <a:xfrm flipH="1" flipV="1">
            <a:off x="4686300" y="2579132"/>
            <a:ext cx="1714500" cy="495300"/>
          </a:xfrm>
          <a:prstGeom prst="curvedConnector4">
            <a:avLst>
              <a:gd name="adj1" fmla="val -21395"/>
              <a:gd name="adj2" fmla="val -15617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105 - TextBox"/>
          <p:cNvSpPr txBox="1"/>
          <p:nvPr/>
        </p:nvSpPr>
        <p:spPr>
          <a:xfrm>
            <a:off x="4041714" y="19812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7" name="106 - TextBox"/>
          <p:cNvSpPr txBox="1"/>
          <p:nvPr/>
        </p:nvSpPr>
        <p:spPr>
          <a:xfrm>
            <a:off x="2743200" y="26670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9" name="108 - TextBox"/>
          <p:cNvSpPr txBox="1"/>
          <p:nvPr/>
        </p:nvSpPr>
        <p:spPr>
          <a:xfrm>
            <a:off x="6400800" y="26670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457200" y="1219200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:  </a:t>
            </a:r>
            <a:r>
              <a:rPr lang="el-GR" dirty="0" smtClean="0"/>
              <a:t>Εισαγωγή  </a:t>
            </a:r>
            <a:r>
              <a:rPr lang="el-GR" dirty="0" smtClean="0">
                <a:latin typeface="Calibri" pitchFamily="34" charset="0"/>
              </a:rPr>
              <a:t>0101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Patricia Tries</a:t>
            </a:r>
          </a:p>
        </p:txBody>
      </p:sp>
      <p:sp>
        <p:nvSpPr>
          <p:cNvPr id="3075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8" name="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52 - Ορθογώνιο"/>
          <p:cNvSpPr/>
          <p:nvPr/>
        </p:nvSpPr>
        <p:spPr bwMode="auto">
          <a:xfrm>
            <a:off x="4343400" y="21981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5" name="54 - Ορθογώνιο"/>
          <p:cNvSpPr/>
          <p:nvPr/>
        </p:nvSpPr>
        <p:spPr bwMode="auto">
          <a:xfrm>
            <a:off x="3048000" y="28839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3" name="62 - Ορθογώνιο"/>
          <p:cNvSpPr/>
          <p:nvPr/>
        </p:nvSpPr>
        <p:spPr bwMode="auto">
          <a:xfrm>
            <a:off x="5715000" y="28839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67" name="66 - Ορθογώνιο"/>
          <p:cNvSpPr/>
          <p:nvPr/>
        </p:nvSpPr>
        <p:spPr bwMode="auto">
          <a:xfrm>
            <a:off x="1981200" y="37221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0001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9" name="78 - Ευθεία γραμμή σύνδεσης"/>
          <p:cNvCxnSpPr>
            <a:stCxn id="53" idx="1"/>
            <a:endCxn id="55" idx="0"/>
          </p:cNvCxnSpPr>
          <p:nvPr/>
        </p:nvCxnSpPr>
        <p:spPr bwMode="auto">
          <a:xfrm flipH="1">
            <a:off x="3390900" y="2388632"/>
            <a:ext cx="952500" cy="495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83 - Ευθεία γραμμή σύνδεσης"/>
          <p:cNvCxnSpPr>
            <a:stCxn id="55" idx="1"/>
            <a:endCxn id="67" idx="0"/>
          </p:cNvCxnSpPr>
          <p:nvPr/>
        </p:nvCxnSpPr>
        <p:spPr bwMode="auto">
          <a:xfrm flipH="1">
            <a:off x="2324100" y="3074432"/>
            <a:ext cx="723900" cy="647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85 - Ευθεία γραμμή σύνδεσης"/>
          <p:cNvCxnSpPr>
            <a:stCxn id="53" idx="3"/>
            <a:endCxn id="63" idx="0"/>
          </p:cNvCxnSpPr>
          <p:nvPr/>
        </p:nvCxnSpPr>
        <p:spPr bwMode="auto">
          <a:xfrm>
            <a:off x="5029200" y="2388632"/>
            <a:ext cx="1028700" cy="495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Shape"/>
          <p:cNvCxnSpPr>
            <a:stCxn id="67" idx="3"/>
            <a:endCxn id="67" idx="2"/>
          </p:cNvCxnSpPr>
          <p:nvPr/>
        </p:nvCxnSpPr>
        <p:spPr bwMode="auto">
          <a:xfrm flipH="1">
            <a:off x="2324100" y="3912632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89 - Ευθύγραμμο βέλος σύνδεσης"/>
          <p:cNvCxnSpPr>
            <a:stCxn id="67" idx="1"/>
          </p:cNvCxnSpPr>
          <p:nvPr/>
        </p:nvCxnSpPr>
        <p:spPr bwMode="auto">
          <a:xfrm flipH="1">
            <a:off x="1600200" y="3912632"/>
            <a:ext cx="3810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90 - Shape"/>
          <p:cNvCxnSpPr>
            <a:stCxn id="55" idx="3"/>
            <a:endCxn id="55" idx="2"/>
          </p:cNvCxnSpPr>
          <p:nvPr/>
        </p:nvCxnSpPr>
        <p:spPr bwMode="auto">
          <a:xfrm flipH="1">
            <a:off x="3390900" y="3074432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94 - Shape"/>
          <p:cNvCxnSpPr>
            <a:stCxn id="63" idx="1"/>
            <a:endCxn id="63" idx="2"/>
          </p:cNvCxnSpPr>
          <p:nvPr/>
        </p:nvCxnSpPr>
        <p:spPr bwMode="auto">
          <a:xfrm rot="10800000" flipH="1" flipV="1">
            <a:off x="5715000" y="3074432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97 - Shape"/>
          <p:cNvCxnSpPr>
            <a:stCxn id="63" idx="3"/>
            <a:endCxn id="53" idx="2"/>
          </p:cNvCxnSpPr>
          <p:nvPr/>
        </p:nvCxnSpPr>
        <p:spPr bwMode="auto">
          <a:xfrm flipH="1" flipV="1">
            <a:off x="4686300" y="2579132"/>
            <a:ext cx="1714500" cy="495300"/>
          </a:xfrm>
          <a:prstGeom prst="curvedConnector4">
            <a:avLst>
              <a:gd name="adj1" fmla="val -21395"/>
              <a:gd name="adj2" fmla="val -15617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105 - TextBox"/>
          <p:cNvSpPr txBox="1"/>
          <p:nvPr/>
        </p:nvSpPr>
        <p:spPr>
          <a:xfrm>
            <a:off x="4041714" y="19812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7" name="106 - TextBox"/>
          <p:cNvSpPr txBox="1"/>
          <p:nvPr/>
        </p:nvSpPr>
        <p:spPr>
          <a:xfrm>
            <a:off x="2743200" y="26670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8" name="107 - TextBox"/>
          <p:cNvSpPr txBox="1"/>
          <p:nvPr/>
        </p:nvSpPr>
        <p:spPr>
          <a:xfrm>
            <a:off x="1676400" y="35052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9" name="108 - TextBox"/>
          <p:cNvSpPr txBox="1"/>
          <p:nvPr/>
        </p:nvSpPr>
        <p:spPr>
          <a:xfrm>
            <a:off x="6400800" y="26670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457200" y="1219200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:  </a:t>
            </a:r>
            <a:r>
              <a:rPr lang="el-GR" dirty="0" smtClean="0"/>
              <a:t>Εισαγωγή  </a:t>
            </a:r>
            <a:r>
              <a:rPr lang="el-GR" dirty="0" smtClean="0">
                <a:latin typeface="Calibri" pitchFamily="34" charset="0"/>
              </a:rPr>
              <a:t>0101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Patricia Tries</a:t>
            </a:r>
          </a:p>
        </p:txBody>
      </p:sp>
      <p:sp>
        <p:nvSpPr>
          <p:cNvPr id="3075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8" name="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52 - Ορθογώνιο"/>
          <p:cNvSpPr/>
          <p:nvPr/>
        </p:nvSpPr>
        <p:spPr bwMode="auto">
          <a:xfrm>
            <a:off x="4343400" y="21981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5" name="54 - Ορθογώνιο"/>
          <p:cNvSpPr/>
          <p:nvPr/>
        </p:nvSpPr>
        <p:spPr bwMode="auto">
          <a:xfrm>
            <a:off x="3048000" y="28839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3" name="62 - Ορθογώνιο"/>
          <p:cNvSpPr/>
          <p:nvPr/>
        </p:nvSpPr>
        <p:spPr bwMode="auto">
          <a:xfrm>
            <a:off x="5715000" y="28839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67" name="66 - Ορθογώνιο"/>
          <p:cNvSpPr/>
          <p:nvPr/>
        </p:nvSpPr>
        <p:spPr bwMode="auto">
          <a:xfrm>
            <a:off x="1981200" y="37221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0001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9" name="78 - Ευθεία γραμμή σύνδεσης"/>
          <p:cNvCxnSpPr>
            <a:stCxn id="53" idx="1"/>
            <a:endCxn id="55" idx="0"/>
          </p:cNvCxnSpPr>
          <p:nvPr/>
        </p:nvCxnSpPr>
        <p:spPr bwMode="auto">
          <a:xfrm flipH="1">
            <a:off x="3390900" y="2388632"/>
            <a:ext cx="952500" cy="495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83 - Ευθεία γραμμή σύνδεσης"/>
          <p:cNvCxnSpPr>
            <a:stCxn id="55" idx="1"/>
            <a:endCxn id="67" idx="0"/>
          </p:cNvCxnSpPr>
          <p:nvPr/>
        </p:nvCxnSpPr>
        <p:spPr bwMode="auto">
          <a:xfrm flipH="1">
            <a:off x="2324100" y="3074432"/>
            <a:ext cx="723900" cy="647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85 - Ευθεία γραμμή σύνδεσης"/>
          <p:cNvCxnSpPr>
            <a:stCxn id="53" idx="3"/>
            <a:endCxn id="63" idx="0"/>
          </p:cNvCxnSpPr>
          <p:nvPr/>
        </p:nvCxnSpPr>
        <p:spPr bwMode="auto">
          <a:xfrm>
            <a:off x="5029200" y="2388632"/>
            <a:ext cx="1028700" cy="495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Shape"/>
          <p:cNvCxnSpPr>
            <a:stCxn id="67" idx="3"/>
            <a:endCxn id="67" idx="2"/>
          </p:cNvCxnSpPr>
          <p:nvPr/>
        </p:nvCxnSpPr>
        <p:spPr bwMode="auto">
          <a:xfrm flipH="1">
            <a:off x="2324100" y="3912632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89 - Ευθύγραμμο βέλος σύνδεσης"/>
          <p:cNvCxnSpPr>
            <a:stCxn id="67" idx="1"/>
          </p:cNvCxnSpPr>
          <p:nvPr/>
        </p:nvCxnSpPr>
        <p:spPr bwMode="auto">
          <a:xfrm flipH="1">
            <a:off x="1600200" y="3912632"/>
            <a:ext cx="3810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90 - Shape"/>
          <p:cNvCxnSpPr>
            <a:stCxn id="55" idx="3"/>
            <a:endCxn id="55" idx="2"/>
          </p:cNvCxnSpPr>
          <p:nvPr/>
        </p:nvCxnSpPr>
        <p:spPr bwMode="auto">
          <a:xfrm flipH="1">
            <a:off x="3390900" y="3074432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94 - Shape"/>
          <p:cNvCxnSpPr>
            <a:stCxn id="63" idx="1"/>
            <a:endCxn id="63" idx="2"/>
          </p:cNvCxnSpPr>
          <p:nvPr/>
        </p:nvCxnSpPr>
        <p:spPr bwMode="auto">
          <a:xfrm rot="10800000" flipH="1" flipV="1">
            <a:off x="5715000" y="3074432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97 - Shape"/>
          <p:cNvCxnSpPr>
            <a:stCxn id="63" idx="3"/>
            <a:endCxn id="53" idx="2"/>
          </p:cNvCxnSpPr>
          <p:nvPr/>
        </p:nvCxnSpPr>
        <p:spPr bwMode="auto">
          <a:xfrm flipH="1" flipV="1">
            <a:off x="4686300" y="2579132"/>
            <a:ext cx="1714500" cy="495300"/>
          </a:xfrm>
          <a:prstGeom prst="curvedConnector4">
            <a:avLst>
              <a:gd name="adj1" fmla="val -21395"/>
              <a:gd name="adj2" fmla="val -15617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105 - TextBox"/>
          <p:cNvSpPr txBox="1"/>
          <p:nvPr/>
        </p:nvSpPr>
        <p:spPr>
          <a:xfrm>
            <a:off x="4041714" y="19812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7" name="106 - TextBox"/>
          <p:cNvSpPr txBox="1"/>
          <p:nvPr/>
        </p:nvSpPr>
        <p:spPr>
          <a:xfrm>
            <a:off x="2743200" y="26670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8" name="107 - TextBox"/>
          <p:cNvSpPr txBox="1"/>
          <p:nvPr/>
        </p:nvSpPr>
        <p:spPr>
          <a:xfrm>
            <a:off x="1676400" y="35052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9" name="108 - TextBox"/>
          <p:cNvSpPr txBox="1"/>
          <p:nvPr/>
        </p:nvSpPr>
        <p:spPr>
          <a:xfrm>
            <a:off x="6400800" y="26670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457200" y="1219200"/>
            <a:ext cx="340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:  </a:t>
            </a:r>
            <a:r>
              <a:rPr lang="el-GR" dirty="0" smtClean="0"/>
              <a:t>Εισαγωγή  </a:t>
            </a:r>
            <a:r>
              <a:rPr lang="el-GR" dirty="0" smtClean="0">
                <a:latin typeface="Calibri" pitchFamily="34" charset="0"/>
              </a:rPr>
              <a:t>1111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Patricia Tries</a:t>
            </a:r>
          </a:p>
        </p:txBody>
      </p:sp>
      <p:sp>
        <p:nvSpPr>
          <p:cNvPr id="3075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8" name="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52 - Ορθογώνιο"/>
          <p:cNvSpPr/>
          <p:nvPr/>
        </p:nvSpPr>
        <p:spPr bwMode="auto">
          <a:xfrm>
            <a:off x="4343400" y="21981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5" name="54 - Ορθογώνιο"/>
          <p:cNvSpPr/>
          <p:nvPr/>
        </p:nvSpPr>
        <p:spPr bwMode="auto">
          <a:xfrm>
            <a:off x="3048000" y="28839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3" name="62 - Ορθογώνιο"/>
          <p:cNvSpPr/>
          <p:nvPr/>
        </p:nvSpPr>
        <p:spPr bwMode="auto">
          <a:xfrm>
            <a:off x="5260915" y="3733799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67" name="66 - Ορθογώνιο"/>
          <p:cNvSpPr/>
          <p:nvPr/>
        </p:nvSpPr>
        <p:spPr bwMode="auto">
          <a:xfrm>
            <a:off x="1981200" y="37221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0001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9" name="78 - Ευθεία γραμμή σύνδεσης"/>
          <p:cNvCxnSpPr>
            <a:stCxn id="53" idx="1"/>
            <a:endCxn id="55" idx="0"/>
          </p:cNvCxnSpPr>
          <p:nvPr/>
        </p:nvCxnSpPr>
        <p:spPr bwMode="auto">
          <a:xfrm flipH="1">
            <a:off x="3390900" y="2388632"/>
            <a:ext cx="952500" cy="495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83 - Ευθεία γραμμή σύνδεσης"/>
          <p:cNvCxnSpPr>
            <a:stCxn id="55" idx="1"/>
            <a:endCxn id="67" idx="0"/>
          </p:cNvCxnSpPr>
          <p:nvPr/>
        </p:nvCxnSpPr>
        <p:spPr bwMode="auto">
          <a:xfrm flipH="1">
            <a:off x="2324100" y="3074432"/>
            <a:ext cx="723900" cy="647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85 - Ευθεία γραμμή σύνδεσης"/>
          <p:cNvCxnSpPr>
            <a:stCxn id="53" idx="3"/>
            <a:endCxn id="22" idx="0"/>
          </p:cNvCxnSpPr>
          <p:nvPr/>
        </p:nvCxnSpPr>
        <p:spPr bwMode="auto">
          <a:xfrm>
            <a:off x="5029200" y="2388632"/>
            <a:ext cx="1638300" cy="5069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Shape"/>
          <p:cNvCxnSpPr>
            <a:stCxn id="67" idx="3"/>
            <a:endCxn id="67" idx="2"/>
          </p:cNvCxnSpPr>
          <p:nvPr/>
        </p:nvCxnSpPr>
        <p:spPr bwMode="auto">
          <a:xfrm flipH="1">
            <a:off x="2324100" y="3912632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89 - Ευθύγραμμο βέλος σύνδεσης"/>
          <p:cNvCxnSpPr>
            <a:stCxn id="67" idx="1"/>
          </p:cNvCxnSpPr>
          <p:nvPr/>
        </p:nvCxnSpPr>
        <p:spPr bwMode="auto">
          <a:xfrm flipH="1">
            <a:off x="1600200" y="3912632"/>
            <a:ext cx="3810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90 - Shape"/>
          <p:cNvCxnSpPr>
            <a:stCxn id="55" idx="3"/>
            <a:endCxn id="55" idx="2"/>
          </p:cNvCxnSpPr>
          <p:nvPr/>
        </p:nvCxnSpPr>
        <p:spPr bwMode="auto">
          <a:xfrm flipH="1">
            <a:off x="3390900" y="3074432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94 - Shape"/>
          <p:cNvCxnSpPr>
            <a:stCxn id="63" idx="1"/>
            <a:endCxn id="63" idx="2"/>
          </p:cNvCxnSpPr>
          <p:nvPr/>
        </p:nvCxnSpPr>
        <p:spPr bwMode="auto">
          <a:xfrm rot="10800000" flipH="1" flipV="1">
            <a:off x="5260915" y="3924299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97 - Shape"/>
          <p:cNvCxnSpPr>
            <a:stCxn id="63" idx="3"/>
            <a:endCxn id="53" idx="2"/>
          </p:cNvCxnSpPr>
          <p:nvPr/>
        </p:nvCxnSpPr>
        <p:spPr bwMode="auto">
          <a:xfrm flipH="1" flipV="1">
            <a:off x="4686300" y="2579132"/>
            <a:ext cx="1260415" cy="1345167"/>
          </a:xfrm>
          <a:prstGeom prst="curvedConnector4">
            <a:avLst>
              <a:gd name="adj1" fmla="val -18137"/>
              <a:gd name="adj2" fmla="val -5516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105 - TextBox"/>
          <p:cNvSpPr txBox="1"/>
          <p:nvPr/>
        </p:nvSpPr>
        <p:spPr>
          <a:xfrm>
            <a:off x="4041714" y="19812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7" name="106 - TextBox"/>
          <p:cNvSpPr txBox="1"/>
          <p:nvPr/>
        </p:nvSpPr>
        <p:spPr>
          <a:xfrm>
            <a:off x="2743200" y="26670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8" name="107 - TextBox"/>
          <p:cNvSpPr txBox="1"/>
          <p:nvPr/>
        </p:nvSpPr>
        <p:spPr>
          <a:xfrm>
            <a:off x="1676400" y="35052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9" name="108 - TextBox"/>
          <p:cNvSpPr txBox="1"/>
          <p:nvPr/>
        </p:nvSpPr>
        <p:spPr>
          <a:xfrm>
            <a:off x="4953000" y="3516867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457200" y="1219200"/>
            <a:ext cx="333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:  </a:t>
            </a:r>
            <a:r>
              <a:rPr lang="el-GR" dirty="0" smtClean="0"/>
              <a:t>Εισαγωγή  </a:t>
            </a:r>
            <a:r>
              <a:rPr lang="el-GR" dirty="0" smtClean="0">
                <a:latin typeface="Calibri" pitchFamily="34" charset="0"/>
              </a:rPr>
              <a:t>1111 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2" name="21 - Ορθογώνιο"/>
          <p:cNvSpPr/>
          <p:nvPr/>
        </p:nvSpPr>
        <p:spPr bwMode="auto">
          <a:xfrm>
            <a:off x="6324600" y="28956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111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7013514" y="26670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27" name="26 - Ευθεία γραμμή σύνδεσης"/>
          <p:cNvCxnSpPr>
            <a:stCxn id="22" idx="1"/>
            <a:endCxn id="63" idx="0"/>
          </p:cNvCxnSpPr>
          <p:nvPr/>
        </p:nvCxnSpPr>
        <p:spPr bwMode="auto">
          <a:xfrm flipH="1">
            <a:off x="5603815" y="3086100"/>
            <a:ext cx="720785" cy="6476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35 - Shape"/>
          <p:cNvCxnSpPr>
            <a:stCxn id="22" idx="3"/>
            <a:endCxn id="22" idx="2"/>
          </p:cNvCxnSpPr>
          <p:nvPr/>
        </p:nvCxnSpPr>
        <p:spPr bwMode="auto">
          <a:xfrm flipH="1">
            <a:off x="6667500" y="3086100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Patricia Tries</a:t>
            </a:r>
          </a:p>
        </p:txBody>
      </p:sp>
      <p:sp>
        <p:nvSpPr>
          <p:cNvPr id="3075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8" name="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52 - Ορθογώνιο"/>
          <p:cNvSpPr/>
          <p:nvPr/>
        </p:nvSpPr>
        <p:spPr bwMode="auto">
          <a:xfrm>
            <a:off x="4343400" y="21981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5" name="54 - Ορθογώνιο"/>
          <p:cNvSpPr/>
          <p:nvPr/>
        </p:nvSpPr>
        <p:spPr bwMode="auto">
          <a:xfrm>
            <a:off x="3048000" y="28839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3" name="62 - Ορθογώνιο"/>
          <p:cNvSpPr/>
          <p:nvPr/>
        </p:nvSpPr>
        <p:spPr bwMode="auto">
          <a:xfrm>
            <a:off x="5260915" y="3733799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67" name="66 - Ορθογώνιο"/>
          <p:cNvSpPr/>
          <p:nvPr/>
        </p:nvSpPr>
        <p:spPr bwMode="auto">
          <a:xfrm>
            <a:off x="1981200" y="37221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0001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9" name="78 - Ευθεία γραμμή σύνδεσης"/>
          <p:cNvCxnSpPr>
            <a:stCxn id="53" idx="1"/>
            <a:endCxn id="55" idx="0"/>
          </p:cNvCxnSpPr>
          <p:nvPr/>
        </p:nvCxnSpPr>
        <p:spPr bwMode="auto">
          <a:xfrm flipH="1">
            <a:off x="3390900" y="2388632"/>
            <a:ext cx="952500" cy="495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83 - Ευθεία γραμμή σύνδεσης"/>
          <p:cNvCxnSpPr>
            <a:stCxn id="55" idx="1"/>
            <a:endCxn id="67" idx="0"/>
          </p:cNvCxnSpPr>
          <p:nvPr/>
        </p:nvCxnSpPr>
        <p:spPr bwMode="auto">
          <a:xfrm flipH="1">
            <a:off x="2324100" y="3074432"/>
            <a:ext cx="723900" cy="647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85 - Ευθεία γραμμή σύνδεσης"/>
          <p:cNvCxnSpPr>
            <a:stCxn id="53" idx="3"/>
            <a:endCxn id="22" idx="0"/>
          </p:cNvCxnSpPr>
          <p:nvPr/>
        </p:nvCxnSpPr>
        <p:spPr bwMode="auto">
          <a:xfrm>
            <a:off x="5029200" y="2388632"/>
            <a:ext cx="1638300" cy="5069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Shape"/>
          <p:cNvCxnSpPr>
            <a:stCxn id="67" idx="3"/>
            <a:endCxn id="67" idx="2"/>
          </p:cNvCxnSpPr>
          <p:nvPr/>
        </p:nvCxnSpPr>
        <p:spPr bwMode="auto">
          <a:xfrm flipH="1">
            <a:off x="2324100" y="3912632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89 - Ευθύγραμμο βέλος σύνδεσης"/>
          <p:cNvCxnSpPr>
            <a:stCxn id="67" idx="1"/>
          </p:cNvCxnSpPr>
          <p:nvPr/>
        </p:nvCxnSpPr>
        <p:spPr bwMode="auto">
          <a:xfrm flipH="1">
            <a:off x="1600200" y="3912632"/>
            <a:ext cx="3810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90 - Shape"/>
          <p:cNvCxnSpPr>
            <a:stCxn id="55" idx="3"/>
            <a:endCxn id="55" idx="2"/>
          </p:cNvCxnSpPr>
          <p:nvPr/>
        </p:nvCxnSpPr>
        <p:spPr bwMode="auto">
          <a:xfrm flipH="1">
            <a:off x="3390900" y="3074432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94 - Shape"/>
          <p:cNvCxnSpPr>
            <a:stCxn id="63" idx="1"/>
            <a:endCxn id="63" idx="2"/>
          </p:cNvCxnSpPr>
          <p:nvPr/>
        </p:nvCxnSpPr>
        <p:spPr bwMode="auto">
          <a:xfrm rot="10800000" flipH="1" flipV="1">
            <a:off x="5260915" y="3924299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97 - Shape"/>
          <p:cNvCxnSpPr>
            <a:stCxn id="63" idx="3"/>
            <a:endCxn id="53" idx="2"/>
          </p:cNvCxnSpPr>
          <p:nvPr/>
        </p:nvCxnSpPr>
        <p:spPr bwMode="auto">
          <a:xfrm flipH="1" flipV="1">
            <a:off x="4686300" y="2579132"/>
            <a:ext cx="1260415" cy="1345167"/>
          </a:xfrm>
          <a:prstGeom prst="curvedConnector4">
            <a:avLst>
              <a:gd name="adj1" fmla="val -18137"/>
              <a:gd name="adj2" fmla="val -5516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105 - TextBox"/>
          <p:cNvSpPr txBox="1"/>
          <p:nvPr/>
        </p:nvSpPr>
        <p:spPr>
          <a:xfrm>
            <a:off x="4041714" y="19812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7" name="106 - TextBox"/>
          <p:cNvSpPr txBox="1"/>
          <p:nvPr/>
        </p:nvSpPr>
        <p:spPr>
          <a:xfrm>
            <a:off x="2743200" y="26670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8" name="107 - TextBox"/>
          <p:cNvSpPr txBox="1"/>
          <p:nvPr/>
        </p:nvSpPr>
        <p:spPr>
          <a:xfrm>
            <a:off x="1676400" y="35052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9" name="108 - TextBox"/>
          <p:cNvSpPr txBox="1"/>
          <p:nvPr/>
        </p:nvSpPr>
        <p:spPr>
          <a:xfrm>
            <a:off x="4953000" y="3516867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457200" y="1219200"/>
            <a:ext cx="333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:  </a:t>
            </a:r>
            <a:r>
              <a:rPr lang="el-GR" dirty="0" smtClean="0"/>
              <a:t>Εισαγωγή  </a:t>
            </a:r>
            <a:r>
              <a:rPr lang="el-GR" dirty="0" smtClean="0">
                <a:latin typeface="Calibri" pitchFamily="34" charset="0"/>
              </a:rPr>
              <a:t>0100 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2" name="21 - Ορθογώνιο"/>
          <p:cNvSpPr/>
          <p:nvPr/>
        </p:nvSpPr>
        <p:spPr bwMode="auto">
          <a:xfrm>
            <a:off x="6324600" y="28956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111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7013514" y="26670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27" name="26 - Ευθεία γραμμή σύνδεσης"/>
          <p:cNvCxnSpPr>
            <a:stCxn id="22" idx="1"/>
            <a:endCxn id="63" idx="0"/>
          </p:cNvCxnSpPr>
          <p:nvPr/>
        </p:nvCxnSpPr>
        <p:spPr bwMode="auto">
          <a:xfrm flipH="1">
            <a:off x="5603815" y="3086100"/>
            <a:ext cx="720785" cy="6476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35 - Shape"/>
          <p:cNvCxnSpPr>
            <a:stCxn id="22" idx="3"/>
            <a:endCxn id="22" idx="2"/>
          </p:cNvCxnSpPr>
          <p:nvPr/>
        </p:nvCxnSpPr>
        <p:spPr bwMode="auto">
          <a:xfrm flipH="1">
            <a:off x="6667500" y="3086100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Patricia Tries</a:t>
            </a:r>
          </a:p>
        </p:txBody>
      </p:sp>
      <p:sp>
        <p:nvSpPr>
          <p:cNvPr id="3075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8" name="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52 - Ορθογώνιο"/>
          <p:cNvSpPr/>
          <p:nvPr/>
        </p:nvSpPr>
        <p:spPr bwMode="auto">
          <a:xfrm>
            <a:off x="4343400" y="21981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5" name="54 - Ορθογώνιο"/>
          <p:cNvSpPr/>
          <p:nvPr/>
        </p:nvSpPr>
        <p:spPr bwMode="auto">
          <a:xfrm>
            <a:off x="3048000" y="28839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3" name="62 - Ορθογώνιο"/>
          <p:cNvSpPr/>
          <p:nvPr/>
        </p:nvSpPr>
        <p:spPr bwMode="auto">
          <a:xfrm>
            <a:off x="5260915" y="3733799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67" name="66 - Ορθογώνιο"/>
          <p:cNvSpPr/>
          <p:nvPr/>
        </p:nvSpPr>
        <p:spPr bwMode="auto">
          <a:xfrm>
            <a:off x="1981200" y="3722132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0001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9" name="78 - Ευθεία γραμμή σύνδεσης"/>
          <p:cNvCxnSpPr>
            <a:stCxn id="53" idx="1"/>
            <a:endCxn id="55" idx="0"/>
          </p:cNvCxnSpPr>
          <p:nvPr/>
        </p:nvCxnSpPr>
        <p:spPr bwMode="auto">
          <a:xfrm flipH="1">
            <a:off x="3390900" y="2388632"/>
            <a:ext cx="952500" cy="495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83 - Ευθεία γραμμή σύνδεσης"/>
          <p:cNvCxnSpPr>
            <a:stCxn id="55" idx="1"/>
            <a:endCxn id="67" idx="0"/>
          </p:cNvCxnSpPr>
          <p:nvPr/>
        </p:nvCxnSpPr>
        <p:spPr bwMode="auto">
          <a:xfrm flipH="1">
            <a:off x="2324100" y="3074432"/>
            <a:ext cx="723900" cy="647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85 - Ευθεία γραμμή σύνδεσης"/>
          <p:cNvCxnSpPr>
            <a:stCxn id="53" idx="3"/>
            <a:endCxn id="22" idx="0"/>
          </p:cNvCxnSpPr>
          <p:nvPr/>
        </p:nvCxnSpPr>
        <p:spPr bwMode="auto">
          <a:xfrm>
            <a:off x="5029200" y="2388632"/>
            <a:ext cx="1638300" cy="5069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Shape"/>
          <p:cNvCxnSpPr>
            <a:stCxn id="67" idx="3"/>
            <a:endCxn id="67" idx="2"/>
          </p:cNvCxnSpPr>
          <p:nvPr/>
        </p:nvCxnSpPr>
        <p:spPr bwMode="auto">
          <a:xfrm flipH="1">
            <a:off x="2324100" y="3912632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89 - Ευθύγραμμο βέλος σύνδεσης"/>
          <p:cNvCxnSpPr>
            <a:stCxn id="67" idx="1"/>
          </p:cNvCxnSpPr>
          <p:nvPr/>
        </p:nvCxnSpPr>
        <p:spPr bwMode="auto">
          <a:xfrm flipH="1">
            <a:off x="1600200" y="3912632"/>
            <a:ext cx="3810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90 - Shape"/>
          <p:cNvCxnSpPr>
            <a:stCxn id="26" idx="3"/>
            <a:endCxn id="55" idx="2"/>
          </p:cNvCxnSpPr>
          <p:nvPr/>
        </p:nvCxnSpPr>
        <p:spPr bwMode="auto">
          <a:xfrm flipH="1" flipV="1">
            <a:off x="3390900" y="3264932"/>
            <a:ext cx="1104901" cy="659368"/>
          </a:xfrm>
          <a:prstGeom prst="curvedConnector4">
            <a:avLst>
              <a:gd name="adj1" fmla="val -20690"/>
              <a:gd name="adj2" fmla="val -13228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94 - Shape"/>
          <p:cNvCxnSpPr>
            <a:stCxn id="63" idx="1"/>
            <a:endCxn id="63" idx="2"/>
          </p:cNvCxnSpPr>
          <p:nvPr/>
        </p:nvCxnSpPr>
        <p:spPr bwMode="auto">
          <a:xfrm rot="10800000" flipH="1" flipV="1">
            <a:off x="5260915" y="3924299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97 - Shape"/>
          <p:cNvCxnSpPr>
            <a:stCxn id="63" idx="3"/>
            <a:endCxn id="53" idx="2"/>
          </p:cNvCxnSpPr>
          <p:nvPr/>
        </p:nvCxnSpPr>
        <p:spPr bwMode="auto">
          <a:xfrm flipH="1" flipV="1">
            <a:off x="4686300" y="2579132"/>
            <a:ext cx="1260415" cy="1345167"/>
          </a:xfrm>
          <a:prstGeom prst="curvedConnector4">
            <a:avLst>
              <a:gd name="adj1" fmla="val -18137"/>
              <a:gd name="adj2" fmla="val -5674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105 - TextBox"/>
          <p:cNvSpPr txBox="1"/>
          <p:nvPr/>
        </p:nvSpPr>
        <p:spPr>
          <a:xfrm>
            <a:off x="4041714" y="19812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7" name="106 - TextBox"/>
          <p:cNvSpPr txBox="1"/>
          <p:nvPr/>
        </p:nvSpPr>
        <p:spPr>
          <a:xfrm>
            <a:off x="2743200" y="26670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8" name="107 - TextBox"/>
          <p:cNvSpPr txBox="1"/>
          <p:nvPr/>
        </p:nvSpPr>
        <p:spPr>
          <a:xfrm>
            <a:off x="1676400" y="35052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9" name="108 - TextBox"/>
          <p:cNvSpPr txBox="1"/>
          <p:nvPr/>
        </p:nvSpPr>
        <p:spPr>
          <a:xfrm>
            <a:off x="4953000" y="3516867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457200" y="1219200"/>
            <a:ext cx="333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:  </a:t>
            </a:r>
            <a:r>
              <a:rPr lang="el-GR" dirty="0" smtClean="0"/>
              <a:t>Εισαγωγή  </a:t>
            </a:r>
            <a:r>
              <a:rPr lang="el-GR" dirty="0" smtClean="0">
                <a:latin typeface="Calibri" pitchFamily="34" charset="0"/>
              </a:rPr>
              <a:t>0100 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2" name="21 - Ορθογώνιο"/>
          <p:cNvSpPr/>
          <p:nvPr/>
        </p:nvSpPr>
        <p:spPr bwMode="auto">
          <a:xfrm>
            <a:off x="6324600" y="28956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111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7013514" y="2667000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27" name="26 - Ευθεία γραμμή σύνδεσης"/>
          <p:cNvCxnSpPr>
            <a:stCxn id="22" idx="1"/>
            <a:endCxn id="63" idx="0"/>
          </p:cNvCxnSpPr>
          <p:nvPr/>
        </p:nvCxnSpPr>
        <p:spPr bwMode="auto">
          <a:xfrm flipH="1">
            <a:off x="5603815" y="3086100"/>
            <a:ext cx="720785" cy="6476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35 - Shape"/>
          <p:cNvCxnSpPr>
            <a:stCxn id="22" idx="3"/>
            <a:endCxn id="22" idx="2"/>
          </p:cNvCxnSpPr>
          <p:nvPr/>
        </p:nvCxnSpPr>
        <p:spPr bwMode="auto">
          <a:xfrm flipH="1">
            <a:off x="6667500" y="3086100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25 - Ορθογώνιο"/>
          <p:cNvSpPr/>
          <p:nvPr/>
        </p:nvSpPr>
        <p:spPr bwMode="auto">
          <a:xfrm>
            <a:off x="3810001" y="37338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8" name="27 - TextBox"/>
          <p:cNvSpPr txBox="1"/>
          <p:nvPr/>
        </p:nvSpPr>
        <p:spPr>
          <a:xfrm>
            <a:off x="4498915" y="3516868"/>
            <a:ext cx="301686" cy="369332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32" name="31 - Shape"/>
          <p:cNvCxnSpPr>
            <a:stCxn id="26" idx="1"/>
            <a:endCxn id="26" idx="2"/>
          </p:cNvCxnSpPr>
          <p:nvPr/>
        </p:nvCxnSpPr>
        <p:spPr bwMode="auto">
          <a:xfrm rot="10800000" flipH="1" flipV="1">
            <a:off x="3810001" y="3924300"/>
            <a:ext cx="342900" cy="190500"/>
          </a:xfrm>
          <a:prstGeom prst="curvedConnector4">
            <a:avLst>
              <a:gd name="adj1" fmla="val -66667"/>
              <a:gd name="adj2" fmla="val 22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36 - Ευθεία γραμμή σύνδεσης"/>
          <p:cNvCxnSpPr>
            <a:stCxn id="55" idx="3"/>
            <a:endCxn id="26" idx="0"/>
          </p:cNvCxnSpPr>
          <p:nvPr/>
        </p:nvCxnSpPr>
        <p:spPr bwMode="auto">
          <a:xfrm>
            <a:off x="3733800" y="3074432"/>
            <a:ext cx="419101" cy="6593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Patricia Tries</a:t>
            </a: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4" name="53 - TextBox"/>
          <p:cNvSpPr txBox="1"/>
          <p:nvPr/>
        </p:nvSpPr>
        <p:spPr>
          <a:xfrm>
            <a:off x="457200" y="12192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Ιδιότητα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8" name="77 - TextBox"/>
          <p:cNvSpPr txBox="1"/>
          <p:nvPr/>
        </p:nvSpPr>
        <p:spPr>
          <a:xfrm>
            <a:off x="381000" y="1828800"/>
            <a:ext cx="84582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l-GR" dirty="0" smtClean="0"/>
              <a:t>Η αναζήτηση ή εισαγωγή ενός τυχαίου στοιχείου σε </a:t>
            </a: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κατασκευασμένο από  </a:t>
            </a:r>
          </a:p>
          <a:p>
            <a:pPr>
              <a:lnSpc>
                <a:spcPts val="2700"/>
              </a:lnSpc>
            </a:pPr>
            <a:r>
              <a:rPr lang="el-GR" dirty="0" smtClean="0"/>
              <a:t>     τυχαίες (διακεκριμένες) ακολουθίες ψηφίων, απαιτεί περίπου           συγκρίσεις         </a:t>
            </a:r>
          </a:p>
          <a:p>
            <a:pPr>
              <a:lnSpc>
                <a:spcPts val="2700"/>
              </a:lnSpc>
            </a:pPr>
            <a:r>
              <a:rPr lang="el-GR" dirty="0" smtClean="0"/>
              <a:t>κατά μέσο όρο και περίπου               συγκρίσεις στη χειρότερη περίπτωση.</a:t>
            </a:r>
            <a:endParaRPr lang="el-GR" dirty="0"/>
          </a:p>
        </p:txBody>
      </p:sp>
      <p:pic>
        <p:nvPicPr>
          <p:cNvPr id="16" name="15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86417" y="2259970"/>
            <a:ext cx="381183" cy="254630"/>
          </a:xfrm>
          <a:prstGeom prst="rect">
            <a:avLst/>
          </a:prstGeom>
          <a:noFill/>
          <a:ln/>
          <a:effectLst/>
        </p:spPr>
      </p:pic>
      <p:pic>
        <p:nvPicPr>
          <p:cNvPr id="83" name="82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493" y="2350532"/>
            <a:ext cx="178307" cy="126491"/>
          </a:xfrm>
          <a:prstGeom prst="rect">
            <a:avLst/>
          </a:prstGeom>
          <a:noFill/>
        </p:spPr>
      </p:pic>
      <p:pic>
        <p:nvPicPr>
          <p:cNvPr id="18" name="17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02822" y="2640970"/>
            <a:ext cx="559578" cy="25463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572250" y="14478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4191000" y="2114546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" name="12 - Έλλειψη"/>
          <p:cNvSpPr>
            <a:spLocks noChangeAspect="1"/>
          </p:cNvSpPr>
          <p:nvPr/>
        </p:nvSpPr>
        <p:spPr bwMode="auto">
          <a:xfrm>
            <a:off x="5429250" y="25717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" name="13 - Έλλειψη"/>
          <p:cNvSpPr>
            <a:spLocks noChangeAspect="1"/>
          </p:cNvSpPr>
          <p:nvPr/>
        </p:nvSpPr>
        <p:spPr bwMode="auto">
          <a:xfrm>
            <a:off x="4724400" y="30099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" name="14 - Έλλειψη"/>
          <p:cNvSpPr>
            <a:spLocks noChangeAspect="1"/>
          </p:cNvSpPr>
          <p:nvPr/>
        </p:nvSpPr>
        <p:spPr bwMode="auto">
          <a:xfrm>
            <a:off x="4724400" y="34671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" name="16 - Έλλειψη"/>
          <p:cNvSpPr>
            <a:spLocks noChangeAspect="1"/>
          </p:cNvSpPr>
          <p:nvPr/>
        </p:nvSpPr>
        <p:spPr bwMode="auto">
          <a:xfrm>
            <a:off x="4724400" y="39243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" name="18 - Έλλειψη"/>
          <p:cNvSpPr>
            <a:spLocks noChangeAspect="1"/>
          </p:cNvSpPr>
          <p:nvPr/>
        </p:nvSpPr>
        <p:spPr bwMode="auto">
          <a:xfrm>
            <a:off x="4724400" y="43815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" name="19 - Έλλειψη"/>
          <p:cNvSpPr>
            <a:spLocks noChangeAspect="1"/>
          </p:cNvSpPr>
          <p:nvPr/>
        </p:nvSpPr>
        <p:spPr bwMode="auto">
          <a:xfrm>
            <a:off x="4724400" y="48387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1" name="20 - Έλλειψη"/>
          <p:cNvSpPr>
            <a:spLocks noChangeAspect="1"/>
          </p:cNvSpPr>
          <p:nvPr/>
        </p:nvSpPr>
        <p:spPr bwMode="auto">
          <a:xfrm>
            <a:off x="4724400" y="52959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" name="21 - Έλλειψη"/>
          <p:cNvSpPr>
            <a:spLocks noChangeAspect="1"/>
          </p:cNvSpPr>
          <p:nvPr/>
        </p:nvSpPr>
        <p:spPr bwMode="auto">
          <a:xfrm>
            <a:off x="4724400" y="57531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" name="22 - Έλλειψη"/>
          <p:cNvSpPr>
            <a:spLocks noChangeAspect="1"/>
          </p:cNvSpPr>
          <p:nvPr/>
        </p:nvSpPr>
        <p:spPr bwMode="auto">
          <a:xfrm>
            <a:off x="4724400" y="62103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3"/>
            <a:endCxn id="12" idx="0"/>
          </p:cNvCxnSpPr>
          <p:nvPr/>
        </p:nvCxnSpPr>
        <p:spPr bwMode="auto">
          <a:xfrm flipH="1">
            <a:off x="4333875" y="1691703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25 - Ευθεία γραμμή σύνδεσης"/>
          <p:cNvCxnSpPr>
            <a:stCxn id="12" idx="5"/>
            <a:endCxn id="13" idx="0"/>
          </p:cNvCxnSpPr>
          <p:nvPr/>
        </p:nvCxnSpPr>
        <p:spPr bwMode="auto">
          <a:xfrm>
            <a:off x="4434903" y="2358449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- Ευθεία γραμμή σύνδεσης"/>
          <p:cNvCxnSpPr>
            <a:stCxn id="15" idx="4"/>
            <a:endCxn id="17" idx="0"/>
          </p:cNvCxnSpPr>
          <p:nvPr/>
        </p:nvCxnSpPr>
        <p:spPr bwMode="auto">
          <a:xfrm>
            <a:off x="4867275" y="3752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13" idx="3"/>
            <a:endCxn id="14" idx="0"/>
          </p:cNvCxnSpPr>
          <p:nvPr/>
        </p:nvCxnSpPr>
        <p:spPr bwMode="auto">
          <a:xfrm flipH="1">
            <a:off x="4867275" y="2815653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- Ευθεία γραμμή σύνδεσης"/>
          <p:cNvCxnSpPr>
            <a:stCxn id="14" idx="4"/>
            <a:endCxn id="15" idx="0"/>
          </p:cNvCxnSpPr>
          <p:nvPr/>
        </p:nvCxnSpPr>
        <p:spPr bwMode="auto">
          <a:xfrm>
            <a:off x="4867275" y="3295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17" idx="4"/>
            <a:endCxn id="19" idx="0"/>
          </p:cNvCxnSpPr>
          <p:nvPr/>
        </p:nvCxnSpPr>
        <p:spPr bwMode="auto">
          <a:xfrm>
            <a:off x="4867275" y="42100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- Ευθεία γραμμή σύνδεσης"/>
          <p:cNvCxnSpPr>
            <a:stCxn id="21" idx="4"/>
            <a:endCxn id="22" idx="0"/>
          </p:cNvCxnSpPr>
          <p:nvPr/>
        </p:nvCxnSpPr>
        <p:spPr bwMode="auto">
          <a:xfrm>
            <a:off x="4867275" y="5581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46 - Ευθεία γραμμή σύνδεσης"/>
          <p:cNvCxnSpPr>
            <a:stCxn id="19" idx="4"/>
            <a:endCxn id="20" idx="0"/>
          </p:cNvCxnSpPr>
          <p:nvPr/>
        </p:nvCxnSpPr>
        <p:spPr bwMode="auto">
          <a:xfrm>
            <a:off x="4867275" y="46672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49 - Ευθεία γραμμή σύνδεσης"/>
          <p:cNvCxnSpPr>
            <a:stCxn id="20" idx="4"/>
            <a:endCxn id="21" idx="0"/>
          </p:cNvCxnSpPr>
          <p:nvPr/>
        </p:nvCxnSpPr>
        <p:spPr bwMode="auto">
          <a:xfrm>
            <a:off x="4867275" y="51244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22" idx="4"/>
            <a:endCxn id="23" idx="0"/>
          </p:cNvCxnSpPr>
          <p:nvPr/>
        </p:nvCxnSpPr>
        <p:spPr bwMode="auto">
          <a:xfrm>
            <a:off x="4867275" y="6038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3733800" y="25717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3733800" y="30099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3733800" y="34671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3733800" y="39243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3733800" y="43815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3733800" y="48387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3733800" y="52959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3733800" y="57531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3876675" y="3752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3876675" y="28575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3876675" y="3295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3876675" y="42100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3876675" y="5581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3876675" y="46672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3876675" y="51244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3"/>
            <a:endCxn id="58" idx="0"/>
          </p:cNvCxnSpPr>
          <p:nvPr/>
        </p:nvCxnSpPr>
        <p:spPr bwMode="auto">
          <a:xfrm flipH="1">
            <a:off x="3876675" y="2358449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78 - Έλλειψη"/>
          <p:cNvSpPr>
            <a:spLocks noChangeAspect="1"/>
          </p:cNvSpPr>
          <p:nvPr/>
        </p:nvSpPr>
        <p:spPr bwMode="auto">
          <a:xfrm>
            <a:off x="6191250" y="30289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0" name="79 - Έλλειψη"/>
          <p:cNvSpPr>
            <a:spLocks noChangeAspect="1"/>
          </p:cNvSpPr>
          <p:nvPr/>
        </p:nvSpPr>
        <p:spPr bwMode="auto">
          <a:xfrm>
            <a:off x="6191250" y="34861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1" name="80 - Έλλειψη"/>
          <p:cNvSpPr>
            <a:spLocks noChangeAspect="1"/>
          </p:cNvSpPr>
          <p:nvPr/>
        </p:nvSpPr>
        <p:spPr bwMode="auto">
          <a:xfrm>
            <a:off x="6191250" y="39433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2" name="81 - Έλλειψη"/>
          <p:cNvSpPr>
            <a:spLocks noChangeAspect="1"/>
          </p:cNvSpPr>
          <p:nvPr/>
        </p:nvSpPr>
        <p:spPr bwMode="auto">
          <a:xfrm>
            <a:off x="6191250" y="44005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4" name="83 - Έλλειψη"/>
          <p:cNvSpPr>
            <a:spLocks noChangeAspect="1"/>
          </p:cNvSpPr>
          <p:nvPr/>
        </p:nvSpPr>
        <p:spPr bwMode="auto">
          <a:xfrm>
            <a:off x="6191250" y="48577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5" name="84 - Έλλειψη"/>
          <p:cNvSpPr>
            <a:spLocks noChangeAspect="1"/>
          </p:cNvSpPr>
          <p:nvPr/>
        </p:nvSpPr>
        <p:spPr bwMode="auto">
          <a:xfrm>
            <a:off x="6191250" y="53149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6" name="85 - Ευθεία γραμμή σύνδεσης"/>
          <p:cNvCxnSpPr>
            <a:stCxn id="80" idx="4"/>
            <a:endCxn id="81" idx="0"/>
          </p:cNvCxnSpPr>
          <p:nvPr/>
        </p:nvCxnSpPr>
        <p:spPr bwMode="auto">
          <a:xfrm>
            <a:off x="6334125" y="37719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79" idx="4"/>
            <a:endCxn id="80" idx="0"/>
          </p:cNvCxnSpPr>
          <p:nvPr/>
        </p:nvCxnSpPr>
        <p:spPr bwMode="auto">
          <a:xfrm>
            <a:off x="6334125" y="33147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81" idx="4"/>
            <a:endCxn id="82" idx="0"/>
          </p:cNvCxnSpPr>
          <p:nvPr/>
        </p:nvCxnSpPr>
        <p:spPr bwMode="auto">
          <a:xfrm>
            <a:off x="6334125" y="42291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82" idx="4"/>
            <a:endCxn id="84" idx="0"/>
          </p:cNvCxnSpPr>
          <p:nvPr/>
        </p:nvCxnSpPr>
        <p:spPr bwMode="auto">
          <a:xfrm>
            <a:off x="6334125" y="46863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- Ευθεία γραμμή σύνδεσης"/>
          <p:cNvCxnSpPr>
            <a:stCxn id="84" idx="4"/>
            <a:endCxn id="85" idx="0"/>
          </p:cNvCxnSpPr>
          <p:nvPr/>
        </p:nvCxnSpPr>
        <p:spPr bwMode="auto">
          <a:xfrm>
            <a:off x="6334125" y="51435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90 - Ευθεία γραμμή σύνδεσης"/>
          <p:cNvCxnSpPr>
            <a:stCxn id="13" idx="5"/>
            <a:endCxn id="79" idx="0"/>
          </p:cNvCxnSpPr>
          <p:nvPr/>
        </p:nvCxnSpPr>
        <p:spPr bwMode="auto">
          <a:xfrm>
            <a:off x="5673153" y="2815653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98 - Έλλειψη"/>
          <p:cNvSpPr>
            <a:spLocks noChangeAspect="1"/>
          </p:cNvSpPr>
          <p:nvPr/>
        </p:nvSpPr>
        <p:spPr bwMode="auto">
          <a:xfrm>
            <a:off x="7639050" y="21145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0" name="99 - Έλλειψη"/>
          <p:cNvSpPr>
            <a:spLocks noChangeAspect="1"/>
          </p:cNvSpPr>
          <p:nvPr/>
        </p:nvSpPr>
        <p:spPr bwMode="auto">
          <a:xfrm>
            <a:off x="7639050" y="25527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1" name="100 - Έλλειψη"/>
          <p:cNvSpPr>
            <a:spLocks noChangeAspect="1"/>
          </p:cNvSpPr>
          <p:nvPr/>
        </p:nvSpPr>
        <p:spPr bwMode="auto">
          <a:xfrm>
            <a:off x="7239000" y="30099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2" name="101 - Έλλειψη"/>
          <p:cNvSpPr>
            <a:spLocks noChangeAspect="1"/>
          </p:cNvSpPr>
          <p:nvPr/>
        </p:nvSpPr>
        <p:spPr bwMode="auto">
          <a:xfrm>
            <a:off x="7239000" y="34671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3" name="102 - Έλλειψη"/>
          <p:cNvSpPr>
            <a:spLocks noChangeAspect="1"/>
          </p:cNvSpPr>
          <p:nvPr/>
        </p:nvSpPr>
        <p:spPr bwMode="auto">
          <a:xfrm>
            <a:off x="7239000" y="39243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4" name="103 - Έλλειψη"/>
          <p:cNvSpPr>
            <a:spLocks noChangeAspect="1"/>
          </p:cNvSpPr>
          <p:nvPr/>
        </p:nvSpPr>
        <p:spPr bwMode="auto">
          <a:xfrm>
            <a:off x="7239000" y="43815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05" name="104 - Έλλειψη"/>
          <p:cNvSpPr>
            <a:spLocks noChangeAspect="1"/>
          </p:cNvSpPr>
          <p:nvPr/>
        </p:nvSpPr>
        <p:spPr bwMode="auto">
          <a:xfrm>
            <a:off x="7239000" y="48387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6" name="105 - Έλλειψη"/>
          <p:cNvSpPr>
            <a:spLocks noChangeAspect="1"/>
          </p:cNvSpPr>
          <p:nvPr/>
        </p:nvSpPr>
        <p:spPr bwMode="auto">
          <a:xfrm>
            <a:off x="7239000" y="52959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7" name="106 - Ευθεία γραμμή σύνδεσης"/>
          <p:cNvCxnSpPr>
            <a:stCxn id="101" idx="4"/>
            <a:endCxn id="102" idx="0"/>
          </p:cNvCxnSpPr>
          <p:nvPr/>
        </p:nvCxnSpPr>
        <p:spPr bwMode="auto">
          <a:xfrm>
            <a:off x="7381875" y="3295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107 - Ευθεία γραμμή σύνδεσης"/>
          <p:cNvCxnSpPr>
            <a:stCxn id="99" idx="4"/>
            <a:endCxn id="100" idx="0"/>
          </p:cNvCxnSpPr>
          <p:nvPr/>
        </p:nvCxnSpPr>
        <p:spPr bwMode="auto">
          <a:xfrm>
            <a:off x="7781925" y="24003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108 - Ευθεία γραμμή σύνδεσης"/>
          <p:cNvCxnSpPr>
            <a:stCxn id="100" idx="3"/>
            <a:endCxn id="101" idx="0"/>
          </p:cNvCxnSpPr>
          <p:nvPr/>
        </p:nvCxnSpPr>
        <p:spPr bwMode="auto">
          <a:xfrm flipH="1">
            <a:off x="7381875" y="2796603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109 - Ευθεία γραμμή σύνδεσης"/>
          <p:cNvCxnSpPr>
            <a:stCxn id="102" idx="4"/>
            <a:endCxn id="103" idx="0"/>
          </p:cNvCxnSpPr>
          <p:nvPr/>
        </p:nvCxnSpPr>
        <p:spPr bwMode="auto">
          <a:xfrm>
            <a:off x="7381875" y="3752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110 - Ευθεία γραμμή σύνδεσης"/>
          <p:cNvCxnSpPr>
            <a:stCxn id="105" idx="4"/>
            <a:endCxn id="106" idx="0"/>
          </p:cNvCxnSpPr>
          <p:nvPr/>
        </p:nvCxnSpPr>
        <p:spPr bwMode="auto">
          <a:xfrm>
            <a:off x="7381875" y="51244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111 - Ευθεία γραμμή σύνδεσης"/>
          <p:cNvCxnSpPr>
            <a:stCxn id="103" idx="4"/>
            <a:endCxn id="104" idx="0"/>
          </p:cNvCxnSpPr>
          <p:nvPr/>
        </p:nvCxnSpPr>
        <p:spPr bwMode="auto">
          <a:xfrm>
            <a:off x="7381875" y="42100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112 - Ευθεία γραμμή σύνδεσης"/>
          <p:cNvCxnSpPr>
            <a:stCxn id="104" idx="4"/>
            <a:endCxn id="105" idx="0"/>
          </p:cNvCxnSpPr>
          <p:nvPr/>
        </p:nvCxnSpPr>
        <p:spPr bwMode="auto">
          <a:xfrm>
            <a:off x="7381875" y="46672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116 - Έλλειψη"/>
          <p:cNvSpPr>
            <a:spLocks noChangeAspect="1"/>
          </p:cNvSpPr>
          <p:nvPr/>
        </p:nvSpPr>
        <p:spPr bwMode="auto">
          <a:xfrm>
            <a:off x="8020050" y="30289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8" name="117 - Έλλειψη"/>
          <p:cNvSpPr>
            <a:spLocks noChangeAspect="1"/>
          </p:cNvSpPr>
          <p:nvPr/>
        </p:nvSpPr>
        <p:spPr bwMode="auto">
          <a:xfrm>
            <a:off x="8020050" y="34861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9" name="118 - Έλλειψη"/>
          <p:cNvSpPr>
            <a:spLocks noChangeAspect="1"/>
          </p:cNvSpPr>
          <p:nvPr/>
        </p:nvSpPr>
        <p:spPr bwMode="auto">
          <a:xfrm>
            <a:off x="8020050" y="39433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0" name="119 - Έλλειψη"/>
          <p:cNvSpPr>
            <a:spLocks noChangeAspect="1"/>
          </p:cNvSpPr>
          <p:nvPr/>
        </p:nvSpPr>
        <p:spPr bwMode="auto">
          <a:xfrm>
            <a:off x="8020050" y="44005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21" name="120 - Ευθεία γραμμή σύνδεσης"/>
          <p:cNvCxnSpPr>
            <a:stCxn id="117" idx="4"/>
            <a:endCxn id="118" idx="0"/>
          </p:cNvCxnSpPr>
          <p:nvPr/>
        </p:nvCxnSpPr>
        <p:spPr bwMode="auto">
          <a:xfrm>
            <a:off x="8162925" y="33147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18" idx="4"/>
            <a:endCxn id="119" idx="0"/>
          </p:cNvCxnSpPr>
          <p:nvPr/>
        </p:nvCxnSpPr>
        <p:spPr bwMode="auto">
          <a:xfrm>
            <a:off x="8162925" y="37719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122 - Ευθεία γραμμή σύνδεσης"/>
          <p:cNvCxnSpPr>
            <a:stCxn id="119" idx="4"/>
            <a:endCxn id="120" idx="0"/>
          </p:cNvCxnSpPr>
          <p:nvPr/>
        </p:nvCxnSpPr>
        <p:spPr bwMode="auto">
          <a:xfrm>
            <a:off x="8162925" y="42291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126 - Ευθεία γραμμή σύνδεσης"/>
          <p:cNvCxnSpPr>
            <a:stCxn id="100" idx="5"/>
            <a:endCxn id="117" idx="0"/>
          </p:cNvCxnSpPr>
          <p:nvPr/>
        </p:nvCxnSpPr>
        <p:spPr bwMode="auto">
          <a:xfrm>
            <a:off x="7882953" y="2796603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129 - Ευθεία γραμμή σύνδεσης"/>
          <p:cNvCxnSpPr>
            <a:stCxn id="11" idx="5"/>
            <a:endCxn id="99" idx="0"/>
          </p:cNvCxnSpPr>
          <p:nvPr/>
        </p:nvCxnSpPr>
        <p:spPr bwMode="auto">
          <a:xfrm>
            <a:off x="6816153" y="1691703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133 - Έλλειψη"/>
          <p:cNvSpPr>
            <a:spLocks noChangeAspect="1"/>
          </p:cNvSpPr>
          <p:nvPr/>
        </p:nvSpPr>
        <p:spPr bwMode="auto">
          <a:xfrm>
            <a:off x="5429250" y="3013647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5" name="134 - Έλλειψη"/>
          <p:cNvSpPr>
            <a:spLocks noChangeAspect="1"/>
          </p:cNvSpPr>
          <p:nvPr/>
        </p:nvSpPr>
        <p:spPr bwMode="auto">
          <a:xfrm>
            <a:off x="5429250" y="3470847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6" name="135 - Έλλειψη"/>
          <p:cNvSpPr>
            <a:spLocks noChangeAspect="1"/>
          </p:cNvSpPr>
          <p:nvPr/>
        </p:nvSpPr>
        <p:spPr bwMode="auto">
          <a:xfrm>
            <a:off x="5429250" y="3928047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5429250" y="4385247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5429250" y="4842447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5429250" y="5299647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5429250" y="5756847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5429250" y="6214047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2" name="141 - Ευθεία γραμμή σύνδεσης"/>
          <p:cNvCxnSpPr>
            <a:stCxn id="135" idx="4"/>
            <a:endCxn id="136" idx="0"/>
          </p:cNvCxnSpPr>
          <p:nvPr/>
        </p:nvCxnSpPr>
        <p:spPr bwMode="auto">
          <a:xfrm>
            <a:off x="5572125" y="37565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142 - Ευθεία γραμμή σύνδεσης"/>
          <p:cNvCxnSpPr>
            <a:stCxn id="13" idx="4"/>
            <a:endCxn id="134" idx="0"/>
          </p:cNvCxnSpPr>
          <p:nvPr/>
        </p:nvCxnSpPr>
        <p:spPr bwMode="auto">
          <a:xfrm>
            <a:off x="5572125" y="2857500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143 - Ευθεία γραμμή σύνδεσης"/>
          <p:cNvCxnSpPr>
            <a:stCxn id="134" idx="4"/>
            <a:endCxn id="135" idx="0"/>
          </p:cNvCxnSpPr>
          <p:nvPr/>
        </p:nvCxnSpPr>
        <p:spPr bwMode="auto">
          <a:xfrm>
            <a:off x="5572125" y="32993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144 - Ευθεία γραμμή σύνδεσης"/>
          <p:cNvCxnSpPr>
            <a:stCxn id="136" idx="4"/>
            <a:endCxn id="137" idx="0"/>
          </p:cNvCxnSpPr>
          <p:nvPr/>
        </p:nvCxnSpPr>
        <p:spPr bwMode="auto">
          <a:xfrm>
            <a:off x="5572125" y="42137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5572125" y="55853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5572125" y="46709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5572125" y="51281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5572125" y="60425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1" name="150 - TextBox"/>
          <p:cNvSpPr txBox="1"/>
          <p:nvPr/>
        </p:nvSpPr>
        <p:spPr>
          <a:xfrm>
            <a:off x="228600" y="3052971"/>
            <a:ext cx="2971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Οι κόμβοι που αντιστοιχούν στο τέλος μιας λέξης είναι επισημασμένοι</a:t>
            </a:r>
            <a:endParaRPr lang="el-GR" dirty="0"/>
          </a:p>
        </p:txBody>
      </p:sp>
      <p:sp>
        <p:nvSpPr>
          <p:cNvPr id="152" name="151 - Έλλειψη"/>
          <p:cNvSpPr>
            <a:spLocks noChangeAspect="1"/>
          </p:cNvSpPr>
          <p:nvPr/>
        </p:nvSpPr>
        <p:spPr bwMode="auto">
          <a:xfrm>
            <a:off x="2057400" y="3814971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7" name="96 - TextBox"/>
          <p:cNvSpPr txBox="1"/>
          <p:nvPr/>
        </p:nvSpPr>
        <p:spPr>
          <a:xfrm>
            <a:off x="228600" y="1650593"/>
            <a:ext cx="3352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Αποθηκεύουμε τις λέξεις (αλφαριθμητικά) με έμμεσο τρόπο στους κόμβους του </a:t>
            </a:r>
            <a:r>
              <a:rPr lang="en-US" dirty="0" err="1" smtClean="0"/>
              <a:t>trie</a:t>
            </a:r>
            <a:r>
              <a:rPr lang="en-US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228600" y="1143000"/>
            <a:ext cx="2667000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endParaRPr lang="el-GR" dirty="0" smtClean="0"/>
          </a:p>
          <a:p>
            <a:pPr>
              <a:lnSpc>
                <a:spcPts val="2600"/>
              </a:lnSpc>
            </a:pPr>
            <a:endParaRPr lang="el-GR" dirty="0" smtClean="0"/>
          </a:p>
          <a:p>
            <a:pPr>
              <a:lnSpc>
                <a:spcPts val="2600"/>
              </a:lnSpc>
            </a:pP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για τις λέξεις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ακολουθία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αλγόριθμος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αλληλουχία</a:t>
            </a:r>
            <a:endParaRPr lang="en-US" dirty="0" smtClean="0"/>
          </a:p>
          <a:p>
            <a:pPr>
              <a:lnSpc>
                <a:spcPts val="2600"/>
              </a:lnSpc>
            </a:pPr>
            <a:r>
              <a:rPr lang="en-US" dirty="0" smtClean="0"/>
              <a:t>	</a:t>
            </a:r>
            <a:r>
              <a:rPr lang="el-GR" dirty="0" smtClean="0"/>
              <a:t>αλφάβητο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άλφα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δεδομένα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δένδρο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572250" y="14478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6572250" y="19050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4"/>
            <a:endCxn id="12" idx="0"/>
          </p:cNvCxnSpPr>
          <p:nvPr/>
        </p:nvCxnSpPr>
        <p:spPr bwMode="auto">
          <a:xfrm>
            <a:off x="6715125" y="17335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6572250" y="23431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6572250" y="27813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6572250" y="32385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6572250" y="36957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6572250" y="41529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6572250" y="46101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6572250" y="50673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6572250" y="55245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6715125" y="35242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6715125" y="26289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6715125" y="30670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6715125" y="39814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6715125" y="53530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6715125" y="4438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6715125" y="4895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4"/>
            <a:endCxn id="58" idx="0"/>
          </p:cNvCxnSpPr>
          <p:nvPr/>
        </p:nvCxnSpPr>
        <p:spPr bwMode="auto">
          <a:xfrm>
            <a:off x="6715125" y="219075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1" name="150 - TextBox"/>
          <p:cNvSpPr txBox="1"/>
          <p:nvPr/>
        </p:nvSpPr>
        <p:spPr>
          <a:xfrm>
            <a:off x="228600" y="5181600"/>
            <a:ext cx="2971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Οι κόμβοι που αντιστοιχούν στο τέλος μιας λέξης είναι επισημασμένοι</a:t>
            </a:r>
            <a:endParaRPr lang="el-GR" dirty="0"/>
          </a:p>
        </p:txBody>
      </p:sp>
      <p:sp>
        <p:nvSpPr>
          <p:cNvPr id="152" name="151 - Έλλειψη"/>
          <p:cNvSpPr>
            <a:spLocks noChangeAspect="1"/>
          </p:cNvSpPr>
          <p:nvPr/>
        </p:nvSpPr>
        <p:spPr bwMode="auto">
          <a:xfrm>
            <a:off x="2057400" y="59436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7" name="96 - Δεξιό βέλος"/>
          <p:cNvSpPr/>
          <p:nvPr/>
        </p:nvSpPr>
        <p:spPr bwMode="auto">
          <a:xfrm>
            <a:off x="914400" y="2286000"/>
            <a:ext cx="228600" cy="152400"/>
          </a:xfrm>
          <a:prstGeom prst="rightArrow">
            <a:avLst/>
          </a:prstGeom>
          <a:solidFill>
            <a:srgbClr val="0070C0">
              <a:alpha val="1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228600" y="1143000"/>
            <a:ext cx="2667000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endParaRPr lang="el-GR" dirty="0" smtClean="0"/>
          </a:p>
          <a:p>
            <a:pPr>
              <a:lnSpc>
                <a:spcPts val="2600"/>
              </a:lnSpc>
            </a:pPr>
            <a:endParaRPr lang="el-GR" dirty="0" smtClean="0"/>
          </a:p>
          <a:p>
            <a:pPr>
              <a:lnSpc>
                <a:spcPts val="2600"/>
              </a:lnSpc>
            </a:pP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για τις λέξεις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ακολουθία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αλγόριθμος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αλληλουχία</a:t>
            </a:r>
            <a:endParaRPr lang="en-US" dirty="0" smtClean="0"/>
          </a:p>
          <a:p>
            <a:pPr>
              <a:lnSpc>
                <a:spcPts val="2600"/>
              </a:lnSpc>
            </a:pPr>
            <a:r>
              <a:rPr lang="en-US" dirty="0" smtClean="0"/>
              <a:t>	</a:t>
            </a:r>
            <a:r>
              <a:rPr lang="el-GR" dirty="0" smtClean="0"/>
              <a:t>αλφάβητο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άλφα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δεδομένα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δένδρο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572250" y="14478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6572250" y="19050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4"/>
            <a:endCxn id="12" idx="0"/>
          </p:cNvCxnSpPr>
          <p:nvPr/>
        </p:nvCxnSpPr>
        <p:spPr bwMode="auto">
          <a:xfrm>
            <a:off x="6715125" y="17335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6172200" y="2400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6172200" y="28384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6172200" y="32956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6172200" y="37528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6172200" y="42100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6172200" y="46672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6172200" y="51244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6172200" y="55816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6315075" y="3581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6315075" y="268605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6315075" y="3124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6315075" y="4038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6315075" y="5410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6315075" y="4495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6315075" y="4953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3"/>
            <a:endCxn id="58" idx="0"/>
          </p:cNvCxnSpPr>
          <p:nvPr/>
        </p:nvCxnSpPr>
        <p:spPr bwMode="auto">
          <a:xfrm flipH="1">
            <a:off x="6315075" y="2148903"/>
            <a:ext cx="299022" cy="251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1" name="150 - TextBox"/>
          <p:cNvSpPr txBox="1"/>
          <p:nvPr/>
        </p:nvSpPr>
        <p:spPr>
          <a:xfrm>
            <a:off x="228600" y="5181600"/>
            <a:ext cx="2971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Οι κόμβοι που αντιστοιχούν στο τέλος μιας λέξης είναι επισημασμένοι</a:t>
            </a:r>
            <a:endParaRPr lang="el-GR" dirty="0"/>
          </a:p>
        </p:txBody>
      </p:sp>
      <p:sp>
        <p:nvSpPr>
          <p:cNvPr id="152" name="151 - Έλλειψη"/>
          <p:cNvSpPr>
            <a:spLocks noChangeAspect="1"/>
          </p:cNvSpPr>
          <p:nvPr/>
        </p:nvSpPr>
        <p:spPr bwMode="auto">
          <a:xfrm>
            <a:off x="2057400" y="59436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7" name="96 - Δεξιό βέλος"/>
          <p:cNvSpPr/>
          <p:nvPr/>
        </p:nvSpPr>
        <p:spPr bwMode="auto">
          <a:xfrm>
            <a:off x="914400" y="2590800"/>
            <a:ext cx="228600" cy="152400"/>
          </a:xfrm>
          <a:prstGeom prst="rightArrow">
            <a:avLst/>
          </a:prstGeom>
          <a:solidFill>
            <a:srgbClr val="0070C0">
              <a:alpha val="1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27 - Έλλειψη"/>
          <p:cNvSpPr>
            <a:spLocks noChangeAspect="1"/>
          </p:cNvSpPr>
          <p:nvPr/>
        </p:nvSpPr>
        <p:spPr bwMode="auto">
          <a:xfrm>
            <a:off x="7086600" y="2838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9" name="28 - Έλλειψη"/>
          <p:cNvSpPr>
            <a:spLocks noChangeAspect="1"/>
          </p:cNvSpPr>
          <p:nvPr/>
        </p:nvSpPr>
        <p:spPr bwMode="auto">
          <a:xfrm>
            <a:off x="7086600" y="3295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0" name="29 - Έλλειψη"/>
          <p:cNvSpPr>
            <a:spLocks noChangeAspect="1"/>
          </p:cNvSpPr>
          <p:nvPr/>
        </p:nvSpPr>
        <p:spPr bwMode="auto">
          <a:xfrm>
            <a:off x="7086600" y="3752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1" name="30 - Έλλειψη"/>
          <p:cNvSpPr>
            <a:spLocks noChangeAspect="1"/>
          </p:cNvSpPr>
          <p:nvPr/>
        </p:nvSpPr>
        <p:spPr bwMode="auto">
          <a:xfrm>
            <a:off x="7086600" y="4210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2" name="31 - Έλλειψη"/>
          <p:cNvSpPr>
            <a:spLocks noChangeAspect="1"/>
          </p:cNvSpPr>
          <p:nvPr/>
        </p:nvSpPr>
        <p:spPr bwMode="auto">
          <a:xfrm>
            <a:off x="7086600" y="4667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3" name="32 - Έλλειψη"/>
          <p:cNvSpPr>
            <a:spLocks noChangeAspect="1"/>
          </p:cNvSpPr>
          <p:nvPr/>
        </p:nvSpPr>
        <p:spPr bwMode="auto">
          <a:xfrm>
            <a:off x="7086600" y="5124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4" name="33 - Έλλειψη"/>
          <p:cNvSpPr>
            <a:spLocks noChangeAspect="1"/>
          </p:cNvSpPr>
          <p:nvPr/>
        </p:nvSpPr>
        <p:spPr bwMode="auto">
          <a:xfrm>
            <a:off x="7086600" y="5581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5" name="34 - Έλλειψη"/>
          <p:cNvSpPr>
            <a:spLocks noChangeAspect="1"/>
          </p:cNvSpPr>
          <p:nvPr/>
        </p:nvSpPr>
        <p:spPr bwMode="auto">
          <a:xfrm>
            <a:off x="7086600" y="6038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36" name="35 - Ευθεία γραμμή σύνδεσης"/>
          <p:cNvCxnSpPr>
            <a:stCxn id="29" idx="4"/>
            <a:endCxn id="30" idx="0"/>
          </p:cNvCxnSpPr>
          <p:nvPr/>
        </p:nvCxnSpPr>
        <p:spPr bwMode="auto">
          <a:xfrm>
            <a:off x="7229475" y="3581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- Ευθεία γραμμή σύνδεσης"/>
          <p:cNvCxnSpPr>
            <a:stCxn id="28" idx="4"/>
            <a:endCxn id="29" idx="0"/>
          </p:cNvCxnSpPr>
          <p:nvPr/>
        </p:nvCxnSpPr>
        <p:spPr bwMode="auto">
          <a:xfrm>
            <a:off x="7229475" y="3124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37 - Ευθεία γραμμή σύνδεσης"/>
          <p:cNvCxnSpPr>
            <a:stCxn id="30" idx="4"/>
            <a:endCxn id="31" idx="0"/>
          </p:cNvCxnSpPr>
          <p:nvPr/>
        </p:nvCxnSpPr>
        <p:spPr bwMode="auto">
          <a:xfrm>
            <a:off x="7229475" y="4038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38 - Ευθεία γραμμή σύνδεσης"/>
          <p:cNvCxnSpPr>
            <a:stCxn id="33" idx="4"/>
            <a:endCxn id="34" idx="0"/>
          </p:cNvCxnSpPr>
          <p:nvPr/>
        </p:nvCxnSpPr>
        <p:spPr bwMode="auto">
          <a:xfrm>
            <a:off x="7229475" y="5410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39 - Ευθεία γραμμή σύνδεσης"/>
          <p:cNvCxnSpPr>
            <a:stCxn id="31" idx="4"/>
            <a:endCxn id="32" idx="0"/>
          </p:cNvCxnSpPr>
          <p:nvPr/>
        </p:nvCxnSpPr>
        <p:spPr bwMode="auto">
          <a:xfrm>
            <a:off x="7229475" y="4495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32" idx="4"/>
            <a:endCxn id="33" idx="0"/>
          </p:cNvCxnSpPr>
          <p:nvPr/>
        </p:nvCxnSpPr>
        <p:spPr bwMode="auto">
          <a:xfrm>
            <a:off x="7229475" y="4953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41 - Ευθεία γραμμή σύνδεσης"/>
          <p:cNvCxnSpPr>
            <a:stCxn id="34" idx="4"/>
            <a:endCxn id="35" idx="0"/>
          </p:cNvCxnSpPr>
          <p:nvPr/>
        </p:nvCxnSpPr>
        <p:spPr bwMode="auto">
          <a:xfrm>
            <a:off x="7229475" y="5867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42 - Έλλειψη"/>
          <p:cNvSpPr>
            <a:spLocks noChangeAspect="1"/>
          </p:cNvSpPr>
          <p:nvPr/>
        </p:nvSpPr>
        <p:spPr bwMode="auto">
          <a:xfrm>
            <a:off x="7086600" y="23622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44" name="43 - Ευθεία γραμμή σύνδεσης"/>
          <p:cNvCxnSpPr>
            <a:stCxn id="43" idx="4"/>
            <a:endCxn id="28" idx="0"/>
          </p:cNvCxnSpPr>
          <p:nvPr/>
        </p:nvCxnSpPr>
        <p:spPr bwMode="auto">
          <a:xfrm>
            <a:off x="7229475" y="2647950"/>
            <a:ext cx="0" cy="190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44 - Ευθεία γραμμή σύνδεσης"/>
          <p:cNvCxnSpPr>
            <a:stCxn id="12" idx="5"/>
            <a:endCxn id="43" idx="0"/>
          </p:cNvCxnSpPr>
          <p:nvPr/>
        </p:nvCxnSpPr>
        <p:spPr bwMode="auto">
          <a:xfrm>
            <a:off x="6816153" y="2148903"/>
            <a:ext cx="4133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7" name="56 - Έλλειψη"/>
          <p:cNvSpPr/>
          <p:nvPr/>
        </p:nvSpPr>
        <p:spPr bwMode="auto">
          <a:xfrm>
            <a:off x="3733800" y="22860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9" name="58 - Έλλειψη"/>
          <p:cNvSpPr/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" name="60 - Έλλειψη"/>
          <p:cNvSpPr/>
          <p:nvPr/>
        </p:nvSpPr>
        <p:spPr bwMode="auto">
          <a:xfrm>
            <a:off x="2895600" y="40386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61 - Έλλειψη"/>
          <p:cNvSpPr/>
          <p:nvPr/>
        </p:nvSpPr>
        <p:spPr bwMode="auto">
          <a:xfrm>
            <a:off x="5562600" y="32004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3" name="62 - Έλλειψη"/>
          <p:cNvSpPr/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" name="63 - Έλλειψη"/>
          <p:cNvSpPr/>
          <p:nvPr/>
        </p:nvSpPr>
        <p:spPr bwMode="auto">
          <a:xfrm>
            <a:off x="6781800" y="50292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" name="64 - Ορθογώνιο"/>
          <p:cNvSpPr/>
          <p:nvPr/>
        </p:nvSpPr>
        <p:spPr bwMode="auto">
          <a:xfrm>
            <a:off x="1066800" y="39624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0001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6" name="65 - Ορθογώνιο"/>
          <p:cNvSpPr/>
          <p:nvPr/>
        </p:nvSpPr>
        <p:spPr bwMode="auto">
          <a:xfrm>
            <a:off x="2133600" y="48768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0100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7" name="66 - Ορθογώνιο"/>
          <p:cNvSpPr/>
          <p:nvPr/>
        </p:nvSpPr>
        <p:spPr bwMode="auto">
          <a:xfrm>
            <a:off x="3200400" y="48768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0110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8" name="67 - Ορθογώνιο"/>
          <p:cNvSpPr/>
          <p:nvPr/>
        </p:nvSpPr>
        <p:spPr bwMode="auto">
          <a:xfrm>
            <a:off x="4572000" y="39624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9" name="68 - Ορθογώνιο"/>
          <p:cNvSpPr/>
          <p:nvPr/>
        </p:nvSpPr>
        <p:spPr bwMode="auto">
          <a:xfrm>
            <a:off x="6019800" y="57912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0" name="69 - Ορθογώνιο"/>
          <p:cNvSpPr/>
          <p:nvPr/>
        </p:nvSpPr>
        <p:spPr bwMode="auto">
          <a:xfrm>
            <a:off x="7086600" y="57912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2" name="71 - Ευθεία γραμμή σύνδεσης"/>
          <p:cNvCxnSpPr>
            <a:stCxn id="57" idx="3"/>
            <a:endCxn id="59" idx="0"/>
          </p:cNvCxnSpPr>
          <p:nvPr/>
        </p:nvCxnSpPr>
        <p:spPr bwMode="auto">
          <a:xfrm flipH="1">
            <a:off x="2133600" y="2416082"/>
            <a:ext cx="16225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72 - Ευθεία γραμμή σύνδεσης"/>
          <p:cNvCxnSpPr>
            <a:stCxn id="59" idx="3"/>
            <a:endCxn id="65" idx="0"/>
          </p:cNvCxnSpPr>
          <p:nvPr/>
        </p:nvCxnSpPr>
        <p:spPr bwMode="auto">
          <a:xfrm flipH="1">
            <a:off x="1409700" y="3330482"/>
            <a:ext cx="6700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6" name="75 - Ευθεία γραμμή σύνδεσης"/>
          <p:cNvCxnSpPr>
            <a:stCxn id="61" idx="0"/>
            <a:endCxn id="59" idx="5"/>
          </p:cNvCxnSpPr>
          <p:nvPr/>
        </p:nvCxnSpPr>
        <p:spPr bwMode="auto">
          <a:xfrm flipH="1" flipV="1">
            <a:off x="2187482" y="3330482"/>
            <a:ext cx="784318" cy="7081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9" name="78 - Ευθεία γραμμή σύνδεσης"/>
          <p:cNvCxnSpPr>
            <a:stCxn id="66" idx="0"/>
            <a:endCxn id="61" idx="3"/>
          </p:cNvCxnSpPr>
          <p:nvPr/>
        </p:nvCxnSpPr>
        <p:spPr bwMode="auto">
          <a:xfrm flipV="1">
            <a:off x="2476500" y="4168682"/>
            <a:ext cx="441418" cy="7081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2" name="81 - Ευθεία γραμμή σύνδεσης"/>
          <p:cNvCxnSpPr>
            <a:stCxn id="67" idx="0"/>
            <a:endCxn id="61" idx="5"/>
          </p:cNvCxnSpPr>
          <p:nvPr/>
        </p:nvCxnSpPr>
        <p:spPr bwMode="auto">
          <a:xfrm flipH="1" flipV="1">
            <a:off x="3025682" y="4168682"/>
            <a:ext cx="517618" cy="7081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6" name="85 - Ευθεία γραμμή σύνδεσης"/>
          <p:cNvCxnSpPr>
            <a:stCxn id="62" idx="0"/>
            <a:endCxn id="57" idx="5"/>
          </p:cNvCxnSpPr>
          <p:nvPr/>
        </p:nvCxnSpPr>
        <p:spPr bwMode="auto">
          <a:xfrm flipH="1" flipV="1">
            <a:off x="3863882" y="2416082"/>
            <a:ext cx="17749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3" name="92 - Ευθεία γραμμή σύνδεσης"/>
          <p:cNvCxnSpPr>
            <a:stCxn id="68" idx="0"/>
            <a:endCxn id="62" idx="3"/>
          </p:cNvCxnSpPr>
          <p:nvPr/>
        </p:nvCxnSpPr>
        <p:spPr bwMode="auto">
          <a:xfrm flipV="1">
            <a:off x="4914900" y="3330482"/>
            <a:ext cx="6700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6" name="95 - Ευθεία γραμμή σύνδεσης"/>
          <p:cNvCxnSpPr>
            <a:stCxn id="63" idx="0"/>
            <a:endCxn id="62" idx="5"/>
          </p:cNvCxnSpPr>
          <p:nvPr/>
        </p:nvCxnSpPr>
        <p:spPr bwMode="auto">
          <a:xfrm flipH="1" flipV="1">
            <a:off x="5692682" y="3330482"/>
            <a:ext cx="15463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9" name="98 - Ευθεία γραμμή σύνδεσης"/>
          <p:cNvCxnSpPr>
            <a:stCxn id="64" idx="0"/>
            <a:endCxn id="63" idx="3"/>
          </p:cNvCxnSpPr>
          <p:nvPr/>
        </p:nvCxnSpPr>
        <p:spPr bwMode="auto">
          <a:xfrm flipV="1">
            <a:off x="6858000" y="4244882"/>
            <a:ext cx="3271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2" name="101 - Ευθεία γραμμή σύνδεσης"/>
          <p:cNvCxnSpPr>
            <a:stCxn id="70" idx="0"/>
            <a:endCxn id="64" idx="5"/>
          </p:cNvCxnSpPr>
          <p:nvPr/>
        </p:nvCxnSpPr>
        <p:spPr bwMode="auto">
          <a:xfrm flipH="1" flipV="1">
            <a:off x="6911882" y="5159282"/>
            <a:ext cx="5176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5" name="104 - Ευθεία γραμμή σύνδεσης"/>
          <p:cNvCxnSpPr>
            <a:stCxn id="69" idx="0"/>
            <a:endCxn id="64" idx="3"/>
          </p:cNvCxnSpPr>
          <p:nvPr/>
        </p:nvCxnSpPr>
        <p:spPr bwMode="auto">
          <a:xfrm flipV="1">
            <a:off x="6362700" y="5159282"/>
            <a:ext cx="4414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8" name="107 - TextBox"/>
          <p:cNvSpPr txBox="1"/>
          <p:nvPr/>
        </p:nvSpPr>
        <p:spPr>
          <a:xfrm>
            <a:off x="7162800" y="5193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9" name="108 - TextBox"/>
          <p:cNvSpPr txBox="1"/>
          <p:nvPr/>
        </p:nvSpPr>
        <p:spPr>
          <a:xfrm>
            <a:off x="6327714" y="5193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0" name="109 - TextBox"/>
          <p:cNvSpPr txBox="1"/>
          <p:nvPr/>
        </p:nvSpPr>
        <p:spPr>
          <a:xfrm>
            <a:off x="3268494" y="4267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1" name="110 - TextBox"/>
          <p:cNvSpPr txBox="1"/>
          <p:nvPr/>
        </p:nvSpPr>
        <p:spPr>
          <a:xfrm>
            <a:off x="6400800" y="342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2" name="111 - TextBox"/>
          <p:cNvSpPr txBox="1"/>
          <p:nvPr/>
        </p:nvSpPr>
        <p:spPr>
          <a:xfrm>
            <a:off x="2582694" y="342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3" name="112 - TextBox"/>
          <p:cNvSpPr txBox="1"/>
          <p:nvPr/>
        </p:nvSpPr>
        <p:spPr>
          <a:xfrm>
            <a:off x="4343400" y="236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5032314" y="3352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5" name="114 - TextBox"/>
          <p:cNvSpPr txBox="1"/>
          <p:nvPr/>
        </p:nvSpPr>
        <p:spPr>
          <a:xfrm>
            <a:off x="2441514" y="4267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2971800" y="2438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7" name="116 - TextBox"/>
          <p:cNvSpPr txBox="1"/>
          <p:nvPr/>
        </p:nvSpPr>
        <p:spPr>
          <a:xfrm>
            <a:off x="1527114" y="3364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8" name="117 - TextBox"/>
          <p:cNvSpPr txBox="1"/>
          <p:nvPr/>
        </p:nvSpPr>
        <p:spPr>
          <a:xfrm>
            <a:off x="6705600" y="4431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381000" y="1066800"/>
            <a:ext cx="8305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l-GR" dirty="0" smtClean="0"/>
              <a:t>Αναζήτηση στοιχείου </a:t>
            </a:r>
            <a:r>
              <a:rPr lang="en-US" dirty="0" smtClean="0"/>
              <a:t>   </a:t>
            </a:r>
            <a:r>
              <a:rPr lang="el-GR" dirty="0" smtClean="0"/>
              <a:t> </a:t>
            </a:r>
            <a:r>
              <a:rPr lang="en-US" dirty="0" smtClean="0"/>
              <a:t> : </a:t>
            </a:r>
            <a:r>
              <a:rPr lang="el-GR" dirty="0" smtClean="0"/>
              <a:t> Ξεκινάμε από τη ρίζα και ακολουθούμε τις ακμές που αντιστοιχούν στα ψηφία του        μέχρι να καταλήξουμε σε φύλλο ή κενό κόμβο.</a:t>
            </a:r>
            <a:endParaRPr lang="el-GR" dirty="0"/>
          </a:p>
        </p:txBody>
      </p:sp>
      <p:pic>
        <p:nvPicPr>
          <p:cNvPr id="41" name="40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43078" y="1245007"/>
            <a:ext cx="152522" cy="126593"/>
          </a:xfrm>
          <a:prstGeom prst="rect">
            <a:avLst/>
          </a:prstGeom>
          <a:noFill/>
          <a:ln/>
          <a:effectLst/>
        </p:spPr>
      </p:pic>
      <p:pic>
        <p:nvPicPr>
          <p:cNvPr id="42" name="41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29000" y="1600200"/>
            <a:ext cx="152522" cy="12659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228600" y="1143000"/>
            <a:ext cx="2667000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endParaRPr lang="el-GR" dirty="0" smtClean="0"/>
          </a:p>
          <a:p>
            <a:pPr>
              <a:lnSpc>
                <a:spcPts val="2600"/>
              </a:lnSpc>
            </a:pPr>
            <a:endParaRPr lang="el-GR" dirty="0" smtClean="0"/>
          </a:p>
          <a:p>
            <a:pPr>
              <a:lnSpc>
                <a:spcPts val="2600"/>
              </a:lnSpc>
            </a:pP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για τις λέξεις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ακολουθία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αλγόριθμος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αλληλουχία</a:t>
            </a:r>
            <a:endParaRPr lang="en-US" dirty="0" smtClean="0"/>
          </a:p>
          <a:p>
            <a:pPr>
              <a:lnSpc>
                <a:spcPts val="2600"/>
              </a:lnSpc>
            </a:pPr>
            <a:r>
              <a:rPr lang="en-US" dirty="0" smtClean="0"/>
              <a:t>	</a:t>
            </a:r>
            <a:r>
              <a:rPr lang="el-GR" dirty="0" smtClean="0"/>
              <a:t>αλφάβητο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άλφα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δεδομένα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δένδρο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572250" y="14478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6572250" y="19050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4"/>
            <a:endCxn id="12" idx="0"/>
          </p:cNvCxnSpPr>
          <p:nvPr/>
        </p:nvCxnSpPr>
        <p:spPr bwMode="auto">
          <a:xfrm>
            <a:off x="6715125" y="17335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6172200" y="2400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6172200" y="28384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6172200" y="32956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6172200" y="37528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6172200" y="42100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6172200" y="46672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6172200" y="51244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6172200" y="55816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6315075" y="3581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6315075" y="268605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6315075" y="3124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6315075" y="4038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6315075" y="5410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6315075" y="4495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6315075" y="4953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3"/>
            <a:endCxn id="58" idx="0"/>
          </p:cNvCxnSpPr>
          <p:nvPr/>
        </p:nvCxnSpPr>
        <p:spPr bwMode="auto">
          <a:xfrm flipH="1">
            <a:off x="6315075" y="2148903"/>
            <a:ext cx="299022" cy="251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1" name="150 - TextBox"/>
          <p:cNvSpPr txBox="1"/>
          <p:nvPr/>
        </p:nvSpPr>
        <p:spPr>
          <a:xfrm>
            <a:off x="228600" y="5181600"/>
            <a:ext cx="2971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Οι κόμβοι που αντιστοιχούν στο τέλος μιας λέξης είναι επισημασμένοι</a:t>
            </a:r>
            <a:endParaRPr lang="el-GR" dirty="0"/>
          </a:p>
        </p:txBody>
      </p:sp>
      <p:sp>
        <p:nvSpPr>
          <p:cNvPr id="152" name="151 - Έλλειψη"/>
          <p:cNvSpPr>
            <a:spLocks noChangeAspect="1"/>
          </p:cNvSpPr>
          <p:nvPr/>
        </p:nvSpPr>
        <p:spPr bwMode="auto">
          <a:xfrm>
            <a:off x="2057400" y="59436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7" name="96 - Δεξιό βέλος"/>
          <p:cNvSpPr/>
          <p:nvPr/>
        </p:nvSpPr>
        <p:spPr bwMode="auto">
          <a:xfrm>
            <a:off x="914400" y="2971800"/>
            <a:ext cx="228600" cy="152400"/>
          </a:xfrm>
          <a:prstGeom prst="rightArrow">
            <a:avLst/>
          </a:prstGeom>
          <a:solidFill>
            <a:srgbClr val="0070C0">
              <a:alpha val="1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27 - Έλλειψη"/>
          <p:cNvSpPr>
            <a:spLocks noChangeAspect="1"/>
          </p:cNvSpPr>
          <p:nvPr/>
        </p:nvSpPr>
        <p:spPr bwMode="auto">
          <a:xfrm>
            <a:off x="7086600" y="28384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9" name="28 - Έλλειψη"/>
          <p:cNvSpPr>
            <a:spLocks noChangeAspect="1"/>
          </p:cNvSpPr>
          <p:nvPr/>
        </p:nvSpPr>
        <p:spPr bwMode="auto">
          <a:xfrm>
            <a:off x="7086600" y="32956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0" name="29 - Έλλειψη"/>
          <p:cNvSpPr>
            <a:spLocks noChangeAspect="1"/>
          </p:cNvSpPr>
          <p:nvPr/>
        </p:nvSpPr>
        <p:spPr bwMode="auto">
          <a:xfrm>
            <a:off x="7086600" y="37528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1" name="30 - Έλλειψη"/>
          <p:cNvSpPr>
            <a:spLocks noChangeAspect="1"/>
          </p:cNvSpPr>
          <p:nvPr/>
        </p:nvSpPr>
        <p:spPr bwMode="auto">
          <a:xfrm>
            <a:off x="7086600" y="42100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2" name="31 - Έλλειψη"/>
          <p:cNvSpPr>
            <a:spLocks noChangeAspect="1"/>
          </p:cNvSpPr>
          <p:nvPr/>
        </p:nvSpPr>
        <p:spPr bwMode="auto">
          <a:xfrm>
            <a:off x="7086600" y="46672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3" name="32 - Έλλειψη"/>
          <p:cNvSpPr>
            <a:spLocks noChangeAspect="1"/>
          </p:cNvSpPr>
          <p:nvPr/>
        </p:nvSpPr>
        <p:spPr bwMode="auto">
          <a:xfrm>
            <a:off x="7086600" y="51244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4" name="33 - Έλλειψη"/>
          <p:cNvSpPr>
            <a:spLocks noChangeAspect="1"/>
          </p:cNvSpPr>
          <p:nvPr/>
        </p:nvSpPr>
        <p:spPr bwMode="auto">
          <a:xfrm>
            <a:off x="7086600" y="55816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5" name="34 - Έλλειψη"/>
          <p:cNvSpPr>
            <a:spLocks noChangeAspect="1"/>
          </p:cNvSpPr>
          <p:nvPr/>
        </p:nvSpPr>
        <p:spPr bwMode="auto">
          <a:xfrm>
            <a:off x="7086600" y="60388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36" name="35 - Ευθεία γραμμή σύνδεσης"/>
          <p:cNvCxnSpPr>
            <a:stCxn id="29" idx="4"/>
            <a:endCxn id="30" idx="0"/>
          </p:cNvCxnSpPr>
          <p:nvPr/>
        </p:nvCxnSpPr>
        <p:spPr bwMode="auto">
          <a:xfrm>
            <a:off x="7229475" y="3581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- Ευθεία γραμμή σύνδεσης"/>
          <p:cNvCxnSpPr>
            <a:stCxn id="28" idx="4"/>
            <a:endCxn id="29" idx="0"/>
          </p:cNvCxnSpPr>
          <p:nvPr/>
        </p:nvCxnSpPr>
        <p:spPr bwMode="auto">
          <a:xfrm>
            <a:off x="7229475" y="3124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37 - Ευθεία γραμμή σύνδεσης"/>
          <p:cNvCxnSpPr>
            <a:stCxn id="30" idx="4"/>
            <a:endCxn id="31" idx="0"/>
          </p:cNvCxnSpPr>
          <p:nvPr/>
        </p:nvCxnSpPr>
        <p:spPr bwMode="auto">
          <a:xfrm>
            <a:off x="7229475" y="4038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38 - Ευθεία γραμμή σύνδεσης"/>
          <p:cNvCxnSpPr>
            <a:stCxn id="33" idx="4"/>
            <a:endCxn id="34" idx="0"/>
          </p:cNvCxnSpPr>
          <p:nvPr/>
        </p:nvCxnSpPr>
        <p:spPr bwMode="auto">
          <a:xfrm>
            <a:off x="7229475" y="5410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39 - Ευθεία γραμμή σύνδεσης"/>
          <p:cNvCxnSpPr>
            <a:stCxn id="31" idx="4"/>
            <a:endCxn id="32" idx="0"/>
          </p:cNvCxnSpPr>
          <p:nvPr/>
        </p:nvCxnSpPr>
        <p:spPr bwMode="auto">
          <a:xfrm>
            <a:off x="7229475" y="4495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32" idx="4"/>
            <a:endCxn id="33" idx="0"/>
          </p:cNvCxnSpPr>
          <p:nvPr/>
        </p:nvCxnSpPr>
        <p:spPr bwMode="auto">
          <a:xfrm>
            <a:off x="7229475" y="4953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41 - Ευθεία γραμμή σύνδεσης"/>
          <p:cNvCxnSpPr>
            <a:stCxn id="34" idx="4"/>
            <a:endCxn id="35" idx="0"/>
          </p:cNvCxnSpPr>
          <p:nvPr/>
        </p:nvCxnSpPr>
        <p:spPr bwMode="auto">
          <a:xfrm>
            <a:off x="7229475" y="5867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42 - Έλλειψη"/>
          <p:cNvSpPr>
            <a:spLocks noChangeAspect="1"/>
          </p:cNvSpPr>
          <p:nvPr/>
        </p:nvSpPr>
        <p:spPr bwMode="auto">
          <a:xfrm>
            <a:off x="7486650" y="23622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44" name="43 - Ευθεία γραμμή σύνδεσης"/>
          <p:cNvCxnSpPr>
            <a:stCxn id="43" idx="3"/>
            <a:endCxn id="28" idx="0"/>
          </p:cNvCxnSpPr>
          <p:nvPr/>
        </p:nvCxnSpPr>
        <p:spPr bwMode="auto">
          <a:xfrm flipH="1">
            <a:off x="7229475" y="2606103"/>
            <a:ext cx="29902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44 - Ευθεία γραμμή σύνδεσης"/>
          <p:cNvCxnSpPr>
            <a:stCxn id="12" idx="5"/>
            <a:endCxn id="43" idx="0"/>
          </p:cNvCxnSpPr>
          <p:nvPr/>
        </p:nvCxnSpPr>
        <p:spPr bwMode="auto">
          <a:xfrm>
            <a:off x="6816153" y="2148903"/>
            <a:ext cx="8133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45 - Έλλειψη"/>
          <p:cNvSpPr>
            <a:spLocks noChangeAspect="1"/>
          </p:cNvSpPr>
          <p:nvPr/>
        </p:nvSpPr>
        <p:spPr bwMode="auto">
          <a:xfrm>
            <a:off x="7924800" y="2823147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47" name="46 - Έλλειψη"/>
          <p:cNvSpPr>
            <a:spLocks noChangeAspect="1"/>
          </p:cNvSpPr>
          <p:nvPr/>
        </p:nvSpPr>
        <p:spPr bwMode="auto">
          <a:xfrm>
            <a:off x="7924800" y="3280347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48" name="47 - Έλλειψη"/>
          <p:cNvSpPr>
            <a:spLocks noChangeAspect="1"/>
          </p:cNvSpPr>
          <p:nvPr/>
        </p:nvSpPr>
        <p:spPr bwMode="auto">
          <a:xfrm>
            <a:off x="7924800" y="3737547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49" name="48 - Έλλειψη"/>
          <p:cNvSpPr>
            <a:spLocks noChangeAspect="1"/>
          </p:cNvSpPr>
          <p:nvPr/>
        </p:nvSpPr>
        <p:spPr bwMode="auto">
          <a:xfrm>
            <a:off x="7924800" y="4194747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0" name="49 - Έλλειψη"/>
          <p:cNvSpPr>
            <a:spLocks noChangeAspect="1"/>
          </p:cNvSpPr>
          <p:nvPr/>
        </p:nvSpPr>
        <p:spPr bwMode="auto">
          <a:xfrm>
            <a:off x="7924800" y="4651947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1" name="50 - Έλλειψη"/>
          <p:cNvSpPr>
            <a:spLocks noChangeAspect="1"/>
          </p:cNvSpPr>
          <p:nvPr/>
        </p:nvSpPr>
        <p:spPr bwMode="auto">
          <a:xfrm>
            <a:off x="7924800" y="5109147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2" name="51 - Έλλειψη"/>
          <p:cNvSpPr>
            <a:spLocks noChangeAspect="1"/>
          </p:cNvSpPr>
          <p:nvPr/>
        </p:nvSpPr>
        <p:spPr bwMode="auto">
          <a:xfrm>
            <a:off x="7924800" y="5566347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3" name="52 - Έλλειψη"/>
          <p:cNvSpPr>
            <a:spLocks noChangeAspect="1"/>
          </p:cNvSpPr>
          <p:nvPr/>
        </p:nvSpPr>
        <p:spPr bwMode="auto">
          <a:xfrm>
            <a:off x="7924800" y="6023547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54" name="53 - Ευθεία γραμμή σύνδεσης"/>
          <p:cNvCxnSpPr>
            <a:stCxn id="47" idx="4"/>
            <a:endCxn id="48" idx="0"/>
          </p:cNvCxnSpPr>
          <p:nvPr/>
        </p:nvCxnSpPr>
        <p:spPr bwMode="auto">
          <a:xfrm>
            <a:off x="8067675" y="35660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55 - Ευθεία γραμμή σύνδεσης"/>
          <p:cNvCxnSpPr>
            <a:stCxn id="43" idx="5"/>
            <a:endCxn id="46" idx="0"/>
          </p:cNvCxnSpPr>
          <p:nvPr/>
        </p:nvCxnSpPr>
        <p:spPr bwMode="auto">
          <a:xfrm>
            <a:off x="7730553" y="2606103"/>
            <a:ext cx="337122" cy="2170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56 - Ευθεία γραμμή σύνδεσης"/>
          <p:cNvCxnSpPr>
            <a:stCxn id="46" idx="4"/>
            <a:endCxn id="47" idx="0"/>
          </p:cNvCxnSpPr>
          <p:nvPr/>
        </p:nvCxnSpPr>
        <p:spPr bwMode="auto">
          <a:xfrm>
            <a:off x="8067675" y="31088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73 - Ευθεία γραμμή σύνδεσης"/>
          <p:cNvCxnSpPr>
            <a:stCxn id="48" idx="4"/>
            <a:endCxn id="49" idx="0"/>
          </p:cNvCxnSpPr>
          <p:nvPr/>
        </p:nvCxnSpPr>
        <p:spPr bwMode="auto">
          <a:xfrm>
            <a:off x="8067675" y="40232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74 - Ευθεία γραμμή σύνδεσης"/>
          <p:cNvCxnSpPr>
            <a:stCxn id="51" idx="4"/>
            <a:endCxn id="52" idx="0"/>
          </p:cNvCxnSpPr>
          <p:nvPr/>
        </p:nvCxnSpPr>
        <p:spPr bwMode="auto">
          <a:xfrm>
            <a:off x="8067675" y="53948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75 - Ευθεία γραμμή σύνδεσης"/>
          <p:cNvCxnSpPr>
            <a:stCxn id="49" idx="4"/>
            <a:endCxn id="50" idx="0"/>
          </p:cNvCxnSpPr>
          <p:nvPr/>
        </p:nvCxnSpPr>
        <p:spPr bwMode="auto">
          <a:xfrm>
            <a:off x="8067675" y="44804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76 - Ευθεία γραμμή σύνδεσης"/>
          <p:cNvCxnSpPr>
            <a:stCxn id="50" idx="4"/>
            <a:endCxn id="51" idx="0"/>
          </p:cNvCxnSpPr>
          <p:nvPr/>
        </p:nvCxnSpPr>
        <p:spPr bwMode="auto">
          <a:xfrm>
            <a:off x="8067675" y="49376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77 - Ευθεία γραμμή σύνδεσης"/>
          <p:cNvCxnSpPr>
            <a:stCxn id="52" idx="4"/>
            <a:endCxn id="53" idx="0"/>
          </p:cNvCxnSpPr>
          <p:nvPr/>
        </p:nvCxnSpPr>
        <p:spPr bwMode="auto">
          <a:xfrm>
            <a:off x="8067675" y="58520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228600" y="1143000"/>
            <a:ext cx="2667000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endParaRPr lang="el-GR" dirty="0" smtClean="0"/>
          </a:p>
          <a:p>
            <a:pPr>
              <a:lnSpc>
                <a:spcPts val="2600"/>
              </a:lnSpc>
            </a:pPr>
            <a:endParaRPr lang="el-GR" dirty="0" smtClean="0"/>
          </a:p>
          <a:p>
            <a:pPr>
              <a:lnSpc>
                <a:spcPts val="2600"/>
              </a:lnSpc>
            </a:pP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για τις λέξεις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ακολουθία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αλγόριθμος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αλληλουχία</a:t>
            </a:r>
            <a:endParaRPr lang="en-US" dirty="0" smtClean="0"/>
          </a:p>
          <a:p>
            <a:pPr>
              <a:lnSpc>
                <a:spcPts val="2600"/>
              </a:lnSpc>
            </a:pPr>
            <a:r>
              <a:rPr lang="en-US" dirty="0" smtClean="0"/>
              <a:t>	</a:t>
            </a:r>
            <a:r>
              <a:rPr lang="el-GR" dirty="0" smtClean="0"/>
              <a:t>αλφάβητο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άλφα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δεδομένα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δένδρο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572250" y="14478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6572250" y="19050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4"/>
            <a:endCxn id="12" idx="0"/>
          </p:cNvCxnSpPr>
          <p:nvPr/>
        </p:nvCxnSpPr>
        <p:spPr bwMode="auto">
          <a:xfrm>
            <a:off x="6715125" y="17335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6172200" y="2400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6172200" y="28384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6172200" y="32956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6172200" y="37528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6172200" y="42100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6172200" y="46672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6172200" y="51244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6172200" y="55816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6315075" y="3581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6315075" y="268605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6315075" y="3124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6315075" y="4038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6315075" y="5410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6315075" y="4495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6315075" y="4953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3"/>
            <a:endCxn id="58" idx="0"/>
          </p:cNvCxnSpPr>
          <p:nvPr/>
        </p:nvCxnSpPr>
        <p:spPr bwMode="auto">
          <a:xfrm flipH="1">
            <a:off x="6315075" y="2148903"/>
            <a:ext cx="299022" cy="251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1" name="150 - TextBox"/>
          <p:cNvSpPr txBox="1"/>
          <p:nvPr/>
        </p:nvSpPr>
        <p:spPr>
          <a:xfrm>
            <a:off x="228600" y="5181600"/>
            <a:ext cx="2971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Οι κόμβοι που αντιστοιχούν στο τέλος μιας λέξης είναι επισημασμένοι</a:t>
            </a:r>
            <a:endParaRPr lang="el-GR" dirty="0"/>
          </a:p>
        </p:txBody>
      </p:sp>
      <p:sp>
        <p:nvSpPr>
          <p:cNvPr id="152" name="151 - Έλλειψη"/>
          <p:cNvSpPr>
            <a:spLocks noChangeAspect="1"/>
          </p:cNvSpPr>
          <p:nvPr/>
        </p:nvSpPr>
        <p:spPr bwMode="auto">
          <a:xfrm>
            <a:off x="2057400" y="59436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7" name="96 - Δεξιό βέλος"/>
          <p:cNvSpPr/>
          <p:nvPr/>
        </p:nvSpPr>
        <p:spPr bwMode="auto">
          <a:xfrm>
            <a:off x="914400" y="3200400"/>
            <a:ext cx="228600" cy="152400"/>
          </a:xfrm>
          <a:prstGeom prst="rightArrow">
            <a:avLst/>
          </a:prstGeom>
          <a:solidFill>
            <a:srgbClr val="0070C0">
              <a:alpha val="1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27 - Έλλειψη"/>
          <p:cNvSpPr>
            <a:spLocks noChangeAspect="1"/>
          </p:cNvSpPr>
          <p:nvPr/>
        </p:nvSpPr>
        <p:spPr bwMode="auto">
          <a:xfrm>
            <a:off x="7086600" y="28384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9" name="28 - Έλλειψη"/>
          <p:cNvSpPr>
            <a:spLocks noChangeAspect="1"/>
          </p:cNvSpPr>
          <p:nvPr/>
        </p:nvSpPr>
        <p:spPr bwMode="auto">
          <a:xfrm>
            <a:off x="7086600" y="32956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0" name="29 - Έλλειψη"/>
          <p:cNvSpPr>
            <a:spLocks noChangeAspect="1"/>
          </p:cNvSpPr>
          <p:nvPr/>
        </p:nvSpPr>
        <p:spPr bwMode="auto">
          <a:xfrm>
            <a:off x="7086600" y="37528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1" name="30 - Έλλειψη"/>
          <p:cNvSpPr>
            <a:spLocks noChangeAspect="1"/>
          </p:cNvSpPr>
          <p:nvPr/>
        </p:nvSpPr>
        <p:spPr bwMode="auto">
          <a:xfrm>
            <a:off x="7086600" y="42100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2" name="31 - Έλλειψη"/>
          <p:cNvSpPr>
            <a:spLocks noChangeAspect="1"/>
          </p:cNvSpPr>
          <p:nvPr/>
        </p:nvSpPr>
        <p:spPr bwMode="auto">
          <a:xfrm>
            <a:off x="7086600" y="46672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3" name="32 - Έλλειψη"/>
          <p:cNvSpPr>
            <a:spLocks noChangeAspect="1"/>
          </p:cNvSpPr>
          <p:nvPr/>
        </p:nvSpPr>
        <p:spPr bwMode="auto">
          <a:xfrm>
            <a:off x="7086600" y="51244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4" name="33 - Έλλειψη"/>
          <p:cNvSpPr>
            <a:spLocks noChangeAspect="1"/>
          </p:cNvSpPr>
          <p:nvPr/>
        </p:nvSpPr>
        <p:spPr bwMode="auto">
          <a:xfrm>
            <a:off x="7086600" y="55816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5" name="34 - Έλλειψη"/>
          <p:cNvSpPr>
            <a:spLocks noChangeAspect="1"/>
          </p:cNvSpPr>
          <p:nvPr/>
        </p:nvSpPr>
        <p:spPr bwMode="auto">
          <a:xfrm>
            <a:off x="7086600" y="60388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36" name="35 - Ευθεία γραμμή σύνδεσης"/>
          <p:cNvCxnSpPr>
            <a:stCxn id="29" idx="4"/>
            <a:endCxn id="30" idx="0"/>
          </p:cNvCxnSpPr>
          <p:nvPr/>
        </p:nvCxnSpPr>
        <p:spPr bwMode="auto">
          <a:xfrm>
            <a:off x="7229475" y="3581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- Ευθεία γραμμή σύνδεσης"/>
          <p:cNvCxnSpPr>
            <a:stCxn id="28" idx="4"/>
            <a:endCxn id="29" idx="0"/>
          </p:cNvCxnSpPr>
          <p:nvPr/>
        </p:nvCxnSpPr>
        <p:spPr bwMode="auto">
          <a:xfrm>
            <a:off x="7229475" y="3124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37 - Ευθεία γραμμή σύνδεσης"/>
          <p:cNvCxnSpPr>
            <a:stCxn id="30" idx="4"/>
            <a:endCxn id="31" idx="0"/>
          </p:cNvCxnSpPr>
          <p:nvPr/>
        </p:nvCxnSpPr>
        <p:spPr bwMode="auto">
          <a:xfrm>
            <a:off x="7229475" y="4038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38 - Ευθεία γραμμή σύνδεσης"/>
          <p:cNvCxnSpPr>
            <a:stCxn id="33" idx="4"/>
            <a:endCxn id="34" idx="0"/>
          </p:cNvCxnSpPr>
          <p:nvPr/>
        </p:nvCxnSpPr>
        <p:spPr bwMode="auto">
          <a:xfrm>
            <a:off x="7229475" y="5410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39 - Ευθεία γραμμή σύνδεσης"/>
          <p:cNvCxnSpPr>
            <a:stCxn id="31" idx="4"/>
            <a:endCxn id="32" idx="0"/>
          </p:cNvCxnSpPr>
          <p:nvPr/>
        </p:nvCxnSpPr>
        <p:spPr bwMode="auto">
          <a:xfrm>
            <a:off x="7229475" y="4495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32" idx="4"/>
            <a:endCxn id="33" idx="0"/>
          </p:cNvCxnSpPr>
          <p:nvPr/>
        </p:nvCxnSpPr>
        <p:spPr bwMode="auto">
          <a:xfrm>
            <a:off x="7229475" y="4953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41 - Ευθεία γραμμή σύνδεσης"/>
          <p:cNvCxnSpPr>
            <a:stCxn id="34" idx="4"/>
            <a:endCxn id="35" idx="0"/>
          </p:cNvCxnSpPr>
          <p:nvPr/>
        </p:nvCxnSpPr>
        <p:spPr bwMode="auto">
          <a:xfrm>
            <a:off x="7229475" y="5867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42 - Έλλειψη"/>
          <p:cNvSpPr>
            <a:spLocks noChangeAspect="1"/>
          </p:cNvSpPr>
          <p:nvPr/>
        </p:nvSpPr>
        <p:spPr bwMode="auto">
          <a:xfrm>
            <a:off x="7924800" y="23622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44" name="43 - Ευθεία γραμμή σύνδεσης"/>
          <p:cNvCxnSpPr>
            <a:stCxn id="43" idx="3"/>
            <a:endCxn id="28" idx="0"/>
          </p:cNvCxnSpPr>
          <p:nvPr/>
        </p:nvCxnSpPr>
        <p:spPr bwMode="auto">
          <a:xfrm flipH="1">
            <a:off x="7229475" y="2606103"/>
            <a:ext cx="7371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44 - Ευθεία γραμμή σύνδεσης"/>
          <p:cNvCxnSpPr>
            <a:stCxn id="12" idx="5"/>
            <a:endCxn id="43" idx="0"/>
          </p:cNvCxnSpPr>
          <p:nvPr/>
        </p:nvCxnSpPr>
        <p:spPr bwMode="auto">
          <a:xfrm>
            <a:off x="6816153" y="2148903"/>
            <a:ext cx="12515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45 - Έλλειψη"/>
          <p:cNvSpPr>
            <a:spLocks noChangeAspect="1"/>
          </p:cNvSpPr>
          <p:nvPr/>
        </p:nvSpPr>
        <p:spPr bwMode="auto">
          <a:xfrm>
            <a:off x="7924800" y="28231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47" name="46 - Έλλειψη"/>
          <p:cNvSpPr>
            <a:spLocks noChangeAspect="1"/>
          </p:cNvSpPr>
          <p:nvPr/>
        </p:nvSpPr>
        <p:spPr bwMode="auto">
          <a:xfrm>
            <a:off x="7924800" y="32803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48" name="47 - Έλλειψη"/>
          <p:cNvSpPr>
            <a:spLocks noChangeAspect="1"/>
          </p:cNvSpPr>
          <p:nvPr/>
        </p:nvSpPr>
        <p:spPr bwMode="auto">
          <a:xfrm>
            <a:off x="7924800" y="37375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49" name="48 - Έλλειψη"/>
          <p:cNvSpPr>
            <a:spLocks noChangeAspect="1"/>
          </p:cNvSpPr>
          <p:nvPr/>
        </p:nvSpPr>
        <p:spPr bwMode="auto">
          <a:xfrm>
            <a:off x="7924800" y="41947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0" name="49 - Έλλειψη"/>
          <p:cNvSpPr>
            <a:spLocks noChangeAspect="1"/>
          </p:cNvSpPr>
          <p:nvPr/>
        </p:nvSpPr>
        <p:spPr bwMode="auto">
          <a:xfrm>
            <a:off x="7924800" y="46519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1" name="50 - Έλλειψη"/>
          <p:cNvSpPr>
            <a:spLocks noChangeAspect="1"/>
          </p:cNvSpPr>
          <p:nvPr/>
        </p:nvSpPr>
        <p:spPr bwMode="auto">
          <a:xfrm>
            <a:off x="7924800" y="51091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2" name="51 - Έλλειψη"/>
          <p:cNvSpPr>
            <a:spLocks noChangeAspect="1"/>
          </p:cNvSpPr>
          <p:nvPr/>
        </p:nvSpPr>
        <p:spPr bwMode="auto">
          <a:xfrm>
            <a:off x="7924800" y="55663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3" name="52 - Έλλειψη"/>
          <p:cNvSpPr>
            <a:spLocks noChangeAspect="1"/>
          </p:cNvSpPr>
          <p:nvPr/>
        </p:nvSpPr>
        <p:spPr bwMode="auto">
          <a:xfrm>
            <a:off x="7924800" y="60235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54" name="53 - Ευθεία γραμμή σύνδεσης"/>
          <p:cNvCxnSpPr>
            <a:stCxn id="47" idx="4"/>
            <a:endCxn id="48" idx="0"/>
          </p:cNvCxnSpPr>
          <p:nvPr/>
        </p:nvCxnSpPr>
        <p:spPr bwMode="auto">
          <a:xfrm>
            <a:off x="8067675" y="35660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55 - Ευθεία γραμμή σύνδεσης"/>
          <p:cNvCxnSpPr>
            <a:stCxn id="43" idx="4"/>
            <a:endCxn id="46" idx="0"/>
          </p:cNvCxnSpPr>
          <p:nvPr/>
        </p:nvCxnSpPr>
        <p:spPr bwMode="auto">
          <a:xfrm>
            <a:off x="8067675" y="2647950"/>
            <a:ext cx="0" cy="1751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56 - Ευθεία γραμμή σύνδεσης"/>
          <p:cNvCxnSpPr>
            <a:stCxn id="46" idx="4"/>
            <a:endCxn id="47" idx="0"/>
          </p:cNvCxnSpPr>
          <p:nvPr/>
        </p:nvCxnSpPr>
        <p:spPr bwMode="auto">
          <a:xfrm>
            <a:off x="8067675" y="31088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73 - Ευθεία γραμμή σύνδεσης"/>
          <p:cNvCxnSpPr>
            <a:stCxn id="48" idx="4"/>
            <a:endCxn id="49" idx="0"/>
          </p:cNvCxnSpPr>
          <p:nvPr/>
        </p:nvCxnSpPr>
        <p:spPr bwMode="auto">
          <a:xfrm>
            <a:off x="8067675" y="40232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74 - Ευθεία γραμμή σύνδεσης"/>
          <p:cNvCxnSpPr>
            <a:stCxn id="51" idx="4"/>
            <a:endCxn id="52" idx="0"/>
          </p:cNvCxnSpPr>
          <p:nvPr/>
        </p:nvCxnSpPr>
        <p:spPr bwMode="auto">
          <a:xfrm>
            <a:off x="8067675" y="53948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75 - Ευθεία γραμμή σύνδεσης"/>
          <p:cNvCxnSpPr>
            <a:stCxn id="49" idx="4"/>
            <a:endCxn id="50" idx="0"/>
          </p:cNvCxnSpPr>
          <p:nvPr/>
        </p:nvCxnSpPr>
        <p:spPr bwMode="auto">
          <a:xfrm>
            <a:off x="8067675" y="44804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76 - Ευθεία γραμμή σύνδεσης"/>
          <p:cNvCxnSpPr>
            <a:stCxn id="50" idx="4"/>
            <a:endCxn id="51" idx="0"/>
          </p:cNvCxnSpPr>
          <p:nvPr/>
        </p:nvCxnSpPr>
        <p:spPr bwMode="auto">
          <a:xfrm>
            <a:off x="8067675" y="49376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77 - Ευθεία γραμμή σύνδεσης"/>
          <p:cNvCxnSpPr>
            <a:stCxn id="52" idx="4"/>
            <a:endCxn id="53" idx="0"/>
          </p:cNvCxnSpPr>
          <p:nvPr/>
        </p:nvCxnSpPr>
        <p:spPr bwMode="auto">
          <a:xfrm>
            <a:off x="8067675" y="58520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78 - Έλλειψη"/>
          <p:cNvSpPr>
            <a:spLocks noChangeAspect="1"/>
          </p:cNvSpPr>
          <p:nvPr/>
        </p:nvSpPr>
        <p:spPr bwMode="auto">
          <a:xfrm>
            <a:off x="8705850" y="2838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0" name="79 - Έλλειψη"/>
          <p:cNvSpPr>
            <a:spLocks noChangeAspect="1"/>
          </p:cNvSpPr>
          <p:nvPr/>
        </p:nvSpPr>
        <p:spPr bwMode="auto">
          <a:xfrm>
            <a:off x="8705850" y="3295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1" name="80 - Έλλειψη"/>
          <p:cNvSpPr>
            <a:spLocks noChangeAspect="1"/>
          </p:cNvSpPr>
          <p:nvPr/>
        </p:nvSpPr>
        <p:spPr bwMode="auto">
          <a:xfrm>
            <a:off x="8705850" y="3752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2" name="81 - Έλλειψη"/>
          <p:cNvSpPr>
            <a:spLocks noChangeAspect="1"/>
          </p:cNvSpPr>
          <p:nvPr/>
        </p:nvSpPr>
        <p:spPr bwMode="auto">
          <a:xfrm>
            <a:off x="8705850" y="4210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3" name="82 - Έλλειψη"/>
          <p:cNvSpPr>
            <a:spLocks noChangeAspect="1"/>
          </p:cNvSpPr>
          <p:nvPr/>
        </p:nvSpPr>
        <p:spPr bwMode="auto">
          <a:xfrm>
            <a:off x="8705850" y="4667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4" name="83 - Έλλειψη"/>
          <p:cNvSpPr>
            <a:spLocks noChangeAspect="1"/>
          </p:cNvSpPr>
          <p:nvPr/>
        </p:nvSpPr>
        <p:spPr bwMode="auto">
          <a:xfrm>
            <a:off x="8705850" y="5124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5" name="84 - Ευθεία γραμμή σύνδεσης"/>
          <p:cNvCxnSpPr>
            <a:stCxn id="80" idx="4"/>
            <a:endCxn id="81" idx="0"/>
          </p:cNvCxnSpPr>
          <p:nvPr/>
        </p:nvCxnSpPr>
        <p:spPr bwMode="auto">
          <a:xfrm>
            <a:off x="8848725" y="3581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85 - Ευθεία γραμμή σύνδεσης"/>
          <p:cNvCxnSpPr>
            <a:stCxn id="79" idx="4"/>
            <a:endCxn id="80" idx="0"/>
          </p:cNvCxnSpPr>
          <p:nvPr/>
        </p:nvCxnSpPr>
        <p:spPr bwMode="auto">
          <a:xfrm>
            <a:off x="8848725" y="3124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81" idx="4"/>
            <a:endCxn id="82" idx="0"/>
          </p:cNvCxnSpPr>
          <p:nvPr/>
        </p:nvCxnSpPr>
        <p:spPr bwMode="auto">
          <a:xfrm>
            <a:off x="8848725" y="4038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82" idx="4"/>
            <a:endCxn id="83" idx="0"/>
          </p:cNvCxnSpPr>
          <p:nvPr/>
        </p:nvCxnSpPr>
        <p:spPr bwMode="auto">
          <a:xfrm>
            <a:off x="8848725" y="4495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83" idx="4"/>
            <a:endCxn id="84" idx="0"/>
          </p:cNvCxnSpPr>
          <p:nvPr/>
        </p:nvCxnSpPr>
        <p:spPr bwMode="auto">
          <a:xfrm>
            <a:off x="8848725" y="4953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- Ευθεία γραμμή σύνδεσης"/>
          <p:cNvCxnSpPr>
            <a:stCxn id="43" idx="5"/>
            <a:endCxn id="79" idx="0"/>
          </p:cNvCxnSpPr>
          <p:nvPr/>
        </p:nvCxnSpPr>
        <p:spPr bwMode="auto">
          <a:xfrm>
            <a:off x="8168703" y="2606103"/>
            <a:ext cx="68002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228600" y="1143000"/>
            <a:ext cx="2667000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endParaRPr lang="el-GR" dirty="0" smtClean="0"/>
          </a:p>
          <a:p>
            <a:pPr>
              <a:lnSpc>
                <a:spcPts val="2600"/>
              </a:lnSpc>
            </a:pPr>
            <a:endParaRPr lang="el-GR" dirty="0" smtClean="0"/>
          </a:p>
          <a:p>
            <a:pPr>
              <a:lnSpc>
                <a:spcPts val="2600"/>
              </a:lnSpc>
            </a:pP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για τις λέξεις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ακολουθία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αλγόριθμος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αλληλουχία</a:t>
            </a:r>
            <a:endParaRPr lang="en-US" dirty="0" smtClean="0"/>
          </a:p>
          <a:p>
            <a:pPr>
              <a:lnSpc>
                <a:spcPts val="2600"/>
              </a:lnSpc>
            </a:pPr>
            <a:r>
              <a:rPr lang="en-US" dirty="0" smtClean="0"/>
              <a:t>	</a:t>
            </a:r>
            <a:r>
              <a:rPr lang="el-GR" dirty="0" smtClean="0"/>
              <a:t>αλφάβητο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άλφα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δεδομένα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δένδρο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572250" y="14478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6572250" y="19050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4"/>
            <a:endCxn id="12" idx="0"/>
          </p:cNvCxnSpPr>
          <p:nvPr/>
        </p:nvCxnSpPr>
        <p:spPr bwMode="auto">
          <a:xfrm>
            <a:off x="6715125" y="17335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6172200" y="2400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6172200" y="28384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6172200" y="32956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6172200" y="37528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6172200" y="42100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6172200" y="46672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6172200" y="51244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6172200" y="55816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6315075" y="3581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6315075" y="268605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6315075" y="3124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6315075" y="4038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6315075" y="5410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6315075" y="4495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6315075" y="4953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3"/>
            <a:endCxn id="58" idx="0"/>
          </p:cNvCxnSpPr>
          <p:nvPr/>
        </p:nvCxnSpPr>
        <p:spPr bwMode="auto">
          <a:xfrm flipH="1">
            <a:off x="6315075" y="2148903"/>
            <a:ext cx="299022" cy="251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1" name="150 - TextBox"/>
          <p:cNvSpPr txBox="1"/>
          <p:nvPr/>
        </p:nvSpPr>
        <p:spPr>
          <a:xfrm>
            <a:off x="228600" y="5181600"/>
            <a:ext cx="2971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Οι κόμβοι που αντιστοιχούν στο τέλος μιας λέξης είναι επισημασμένοι</a:t>
            </a:r>
            <a:endParaRPr lang="el-GR" dirty="0"/>
          </a:p>
        </p:txBody>
      </p:sp>
      <p:sp>
        <p:nvSpPr>
          <p:cNvPr id="152" name="151 - Έλλειψη"/>
          <p:cNvSpPr>
            <a:spLocks noChangeAspect="1"/>
          </p:cNvSpPr>
          <p:nvPr/>
        </p:nvSpPr>
        <p:spPr bwMode="auto">
          <a:xfrm>
            <a:off x="2057400" y="59436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7" name="96 - Δεξιό βέλος"/>
          <p:cNvSpPr/>
          <p:nvPr/>
        </p:nvSpPr>
        <p:spPr bwMode="auto">
          <a:xfrm>
            <a:off x="914400" y="3581400"/>
            <a:ext cx="228600" cy="152400"/>
          </a:xfrm>
          <a:prstGeom prst="rightArrow">
            <a:avLst/>
          </a:prstGeom>
          <a:solidFill>
            <a:srgbClr val="0070C0">
              <a:alpha val="1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27 - Έλλειψη"/>
          <p:cNvSpPr>
            <a:spLocks noChangeAspect="1"/>
          </p:cNvSpPr>
          <p:nvPr/>
        </p:nvSpPr>
        <p:spPr bwMode="auto">
          <a:xfrm>
            <a:off x="7086600" y="28384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9" name="28 - Έλλειψη"/>
          <p:cNvSpPr>
            <a:spLocks noChangeAspect="1"/>
          </p:cNvSpPr>
          <p:nvPr/>
        </p:nvSpPr>
        <p:spPr bwMode="auto">
          <a:xfrm>
            <a:off x="7086600" y="32956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0" name="29 - Έλλειψη"/>
          <p:cNvSpPr>
            <a:spLocks noChangeAspect="1"/>
          </p:cNvSpPr>
          <p:nvPr/>
        </p:nvSpPr>
        <p:spPr bwMode="auto">
          <a:xfrm>
            <a:off x="7086600" y="37528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1" name="30 - Έλλειψη"/>
          <p:cNvSpPr>
            <a:spLocks noChangeAspect="1"/>
          </p:cNvSpPr>
          <p:nvPr/>
        </p:nvSpPr>
        <p:spPr bwMode="auto">
          <a:xfrm>
            <a:off x="7086600" y="42100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2" name="31 - Έλλειψη"/>
          <p:cNvSpPr>
            <a:spLocks noChangeAspect="1"/>
          </p:cNvSpPr>
          <p:nvPr/>
        </p:nvSpPr>
        <p:spPr bwMode="auto">
          <a:xfrm>
            <a:off x="7086600" y="46672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3" name="32 - Έλλειψη"/>
          <p:cNvSpPr>
            <a:spLocks noChangeAspect="1"/>
          </p:cNvSpPr>
          <p:nvPr/>
        </p:nvSpPr>
        <p:spPr bwMode="auto">
          <a:xfrm>
            <a:off x="7086600" y="51244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4" name="33 - Έλλειψη"/>
          <p:cNvSpPr>
            <a:spLocks noChangeAspect="1"/>
          </p:cNvSpPr>
          <p:nvPr/>
        </p:nvSpPr>
        <p:spPr bwMode="auto">
          <a:xfrm>
            <a:off x="7086600" y="55816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5" name="34 - Έλλειψη"/>
          <p:cNvSpPr>
            <a:spLocks noChangeAspect="1"/>
          </p:cNvSpPr>
          <p:nvPr/>
        </p:nvSpPr>
        <p:spPr bwMode="auto">
          <a:xfrm>
            <a:off x="7086600" y="60388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5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36" name="35 - Ευθεία γραμμή σύνδεσης"/>
          <p:cNvCxnSpPr>
            <a:stCxn id="29" idx="4"/>
            <a:endCxn id="30" idx="0"/>
          </p:cNvCxnSpPr>
          <p:nvPr/>
        </p:nvCxnSpPr>
        <p:spPr bwMode="auto">
          <a:xfrm>
            <a:off x="7229475" y="3581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- Ευθεία γραμμή σύνδεσης"/>
          <p:cNvCxnSpPr>
            <a:stCxn id="28" idx="4"/>
            <a:endCxn id="29" idx="0"/>
          </p:cNvCxnSpPr>
          <p:nvPr/>
        </p:nvCxnSpPr>
        <p:spPr bwMode="auto">
          <a:xfrm>
            <a:off x="7229475" y="3124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37 - Ευθεία γραμμή σύνδεσης"/>
          <p:cNvCxnSpPr>
            <a:stCxn id="30" idx="4"/>
            <a:endCxn id="31" idx="0"/>
          </p:cNvCxnSpPr>
          <p:nvPr/>
        </p:nvCxnSpPr>
        <p:spPr bwMode="auto">
          <a:xfrm>
            <a:off x="7229475" y="4038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38 - Ευθεία γραμμή σύνδεσης"/>
          <p:cNvCxnSpPr>
            <a:stCxn id="33" idx="4"/>
            <a:endCxn id="34" idx="0"/>
          </p:cNvCxnSpPr>
          <p:nvPr/>
        </p:nvCxnSpPr>
        <p:spPr bwMode="auto">
          <a:xfrm>
            <a:off x="7229475" y="5410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39 - Ευθεία γραμμή σύνδεσης"/>
          <p:cNvCxnSpPr>
            <a:stCxn id="31" idx="4"/>
            <a:endCxn id="32" idx="0"/>
          </p:cNvCxnSpPr>
          <p:nvPr/>
        </p:nvCxnSpPr>
        <p:spPr bwMode="auto">
          <a:xfrm>
            <a:off x="7229475" y="4495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32" idx="4"/>
            <a:endCxn id="33" idx="0"/>
          </p:cNvCxnSpPr>
          <p:nvPr/>
        </p:nvCxnSpPr>
        <p:spPr bwMode="auto">
          <a:xfrm>
            <a:off x="7229475" y="4953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41 - Ευθεία γραμμή σύνδεσης"/>
          <p:cNvCxnSpPr>
            <a:stCxn id="34" idx="4"/>
            <a:endCxn id="35" idx="0"/>
          </p:cNvCxnSpPr>
          <p:nvPr/>
        </p:nvCxnSpPr>
        <p:spPr bwMode="auto">
          <a:xfrm>
            <a:off x="7229475" y="5867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42 - Έλλειψη"/>
          <p:cNvSpPr>
            <a:spLocks noChangeAspect="1"/>
          </p:cNvSpPr>
          <p:nvPr/>
        </p:nvSpPr>
        <p:spPr bwMode="auto">
          <a:xfrm>
            <a:off x="7924800" y="23622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44" name="43 - Ευθεία γραμμή σύνδεσης"/>
          <p:cNvCxnSpPr>
            <a:stCxn id="43" idx="3"/>
            <a:endCxn id="28" idx="0"/>
          </p:cNvCxnSpPr>
          <p:nvPr/>
        </p:nvCxnSpPr>
        <p:spPr bwMode="auto">
          <a:xfrm flipH="1">
            <a:off x="7229475" y="2606103"/>
            <a:ext cx="7371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44 - Ευθεία γραμμή σύνδεσης"/>
          <p:cNvCxnSpPr>
            <a:stCxn id="12" idx="5"/>
            <a:endCxn id="43" idx="0"/>
          </p:cNvCxnSpPr>
          <p:nvPr/>
        </p:nvCxnSpPr>
        <p:spPr bwMode="auto">
          <a:xfrm>
            <a:off x="6816153" y="2148903"/>
            <a:ext cx="12515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45 - Έλλειψη"/>
          <p:cNvSpPr>
            <a:spLocks noChangeAspect="1"/>
          </p:cNvSpPr>
          <p:nvPr/>
        </p:nvSpPr>
        <p:spPr bwMode="auto">
          <a:xfrm>
            <a:off x="7924800" y="28231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47" name="46 - Έλλειψη"/>
          <p:cNvSpPr>
            <a:spLocks noChangeAspect="1"/>
          </p:cNvSpPr>
          <p:nvPr/>
        </p:nvSpPr>
        <p:spPr bwMode="auto">
          <a:xfrm>
            <a:off x="7924800" y="32803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48" name="47 - Έλλειψη"/>
          <p:cNvSpPr>
            <a:spLocks noChangeAspect="1"/>
          </p:cNvSpPr>
          <p:nvPr/>
        </p:nvSpPr>
        <p:spPr bwMode="auto">
          <a:xfrm>
            <a:off x="7924800" y="37375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49" name="48 - Έλλειψη"/>
          <p:cNvSpPr>
            <a:spLocks noChangeAspect="1"/>
          </p:cNvSpPr>
          <p:nvPr/>
        </p:nvSpPr>
        <p:spPr bwMode="auto">
          <a:xfrm>
            <a:off x="7924800" y="41947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0" name="49 - Έλλειψη"/>
          <p:cNvSpPr>
            <a:spLocks noChangeAspect="1"/>
          </p:cNvSpPr>
          <p:nvPr/>
        </p:nvSpPr>
        <p:spPr bwMode="auto">
          <a:xfrm>
            <a:off x="7924800" y="46519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1" name="50 - Έλλειψη"/>
          <p:cNvSpPr>
            <a:spLocks noChangeAspect="1"/>
          </p:cNvSpPr>
          <p:nvPr/>
        </p:nvSpPr>
        <p:spPr bwMode="auto">
          <a:xfrm>
            <a:off x="7924800" y="51091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2" name="51 - Έλλειψη"/>
          <p:cNvSpPr>
            <a:spLocks noChangeAspect="1"/>
          </p:cNvSpPr>
          <p:nvPr/>
        </p:nvSpPr>
        <p:spPr bwMode="auto">
          <a:xfrm>
            <a:off x="7924800" y="55663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3" name="52 - Έλλειψη"/>
          <p:cNvSpPr>
            <a:spLocks noChangeAspect="1"/>
          </p:cNvSpPr>
          <p:nvPr/>
        </p:nvSpPr>
        <p:spPr bwMode="auto">
          <a:xfrm>
            <a:off x="7924800" y="60235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54" name="53 - Ευθεία γραμμή σύνδεσης"/>
          <p:cNvCxnSpPr>
            <a:stCxn id="47" idx="4"/>
            <a:endCxn id="48" idx="0"/>
          </p:cNvCxnSpPr>
          <p:nvPr/>
        </p:nvCxnSpPr>
        <p:spPr bwMode="auto">
          <a:xfrm>
            <a:off x="8067675" y="35660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55 - Ευθεία γραμμή σύνδεσης"/>
          <p:cNvCxnSpPr>
            <a:stCxn id="43" idx="4"/>
            <a:endCxn id="46" idx="0"/>
          </p:cNvCxnSpPr>
          <p:nvPr/>
        </p:nvCxnSpPr>
        <p:spPr bwMode="auto">
          <a:xfrm>
            <a:off x="8067675" y="2647950"/>
            <a:ext cx="0" cy="1751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56 - Ευθεία γραμμή σύνδεσης"/>
          <p:cNvCxnSpPr>
            <a:stCxn id="46" idx="4"/>
            <a:endCxn id="47" idx="0"/>
          </p:cNvCxnSpPr>
          <p:nvPr/>
        </p:nvCxnSpPr>
        <p:spPr bwMode="auto">
          <a:xfrm>
            <a:off x="8067675" y="31088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73 - Ευθεία γραμμή σύνδεσης"/>
          <p:cNvCxnSpPr>
            <a:stCxn id="48" idx="4"/>
            <a:endCxn id="49" idx="0"/>
          </p:cNvCxnSpPr>
          <p:nvPr/>
        </p:nvCxnSpPr>
        <p:spPr bwMode="auto">
          <a:xfrm>
            <a:off x="8067675" y="40232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74 - Ευθεία γραμμή σύνδεσης"/>
          <p:cNvCxnSpPr>
            <a:stCxn id="51" idx="4"/>
            <a:endCxn id="52" idx="0"/>
          </p:cNvCxnSpPr>
          <p:nvPr/>
        </p:nvCxnSpPr>
        <p:spPr bwMode="auto">
          <a:xfrm>
            <a:off x="8067675" y="53948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75 - Ευθεία γραμμή σύνδεσης"/>
          <p:cNvCxnSpPr>
            <a:stCxn id="49" idx="4"/>
            <a:endCxn id="50" idx="0"/>
          </p:cNvCxnSpPr>
          <p:nvPr/>
        </p:nvCxnSpPr>
        <p:spPr bwMode="auto">
          <a:xfrm>
            <a:off x="8067675" y="44804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76 - Ευθεία γραμμή σύνδεσης"/>
          <p:cNvCxnSpPr>
            <a:stCxn id="50" idx="4"/>
            <a:endCxn id="51" idx="0"/>
          </p:cNvCxnSpPr>
          <p:nvPr/>
        </p:nvCxnSpPr>
        <p:spPr bwMode="auto">
          <a:xfrm>
            <a:off x="8067675" y="49376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77 - Ευθεία γραμμή σύνδεσης"/>
          <p:cNvCxnSpPr>
            <a:stCxn id="52" idx="4"/>
            <a:endCxn id="53" idx="0"/>
          </p:cNvCxnSpPr>
          <p:nvPr/>
        </p:nvCxnSpPr>
        <p:spPr bwMode="auto">
          <a:xfrm>
            <a:off x="8067675" y="58520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78 - Έλλειψη"/>
          <p:cNvSpPr>
            <a:spLocks noChangeAspect="1"/>
          </p:cNvSpPr>
          <p:nvPr/>
        </p:nvSpPr>
        <p:spPr bwMode="auto">
          <a:xfrm>
            <a:off x="8705850" y="2838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0" name="79 - Έλλειψη"/>
          <p:cNvSpPr>
            <a:spLocks noChangeAspect="1"/>
          </p:cNvSpPr>
          <p:nvPr/>
        </p:nvSpPr>
        <p:spPr bwMode="auto">
          <a:xfrm>
            <a:off x="8705850" y="3295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1" name="80 - Έλλειψη"/>
          <p:cNvSpPr>
            <a:spLocks noChangeAspect="1"/>
          </p:cNvSpPr>
          <p:nvPr/>
        </p:nvSpPr>
        <p:spPr bwMode="auto">
          <a:xfrm>
            <a:off x="8705850" y="37528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2" name="81 - Έλλειψη"/>
          <p:cNvSpPr>
            <a:spLocks noChangeAspect="1"/>
          </p:cNvSpPr>
          <p:nvPr/>
        </p:nvSpPr>
        <p:spPr bwMode="auto">
          <a:xfrm>
            <a:off x="8705850" y="42100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3" name="82 - Έλλειψη"/>
          <p:cNvSpPr>
            <a:spLocks noChangeAspect="1"/>
          </p:cNvSpPr>
          <p:nvPr/>
        </p:nvSpPr>
        <p:spPr bwMode="auto">
          <a:xfrm>
            <a:off x="8705850" y="46672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4" name="83 - Έλλειψη"/>
          <p:cNvSpPr>
            <a:spLocks noChangeAspect="1"/>
          </p:cNvSpPr>
          <p:nvPr/>
        </p:nvSpPr>
        <p:spPr bwMode="auto">
          <a:xfrm>
            <a:off x="8705850" y="51244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5" name="84 - Ευθεία γραμμή σύνδεσης"/>
          <p:cNvCxnSpPr>
            <a:stCxn id="80" idx="4"/>
            <a:endCxn id="81" idx="0"/>
          </p:cNvCxnSpPr>
          <p:nvPr/>
        </p:nvCxnSpPr>
        <p:spPr bwMode="auto">
          <a:xfrm>
            <a:off x="8848725" y="3581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85 - Ευθεία γραμμή σύνδεσης"/>
          <p:cNvCxnSpPr>
            <a:stCxn id="79" idx="4"/>
            <a:endCxn id="80" idx="0"/>
          </p:cNvCxnSpPr>
          <p:nvPr/>
        </p:nvCxnSpPr>
        <p:spPr bwMode="auto">
          <a:xfrm>
            <a:off x="8848725" y="3124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81" idx="4"/>
            <a:endCxn id="82" idx="0"/>
          </p:cNvCxnSpPr>
          <p:nvPr/>
        </p:nvCxnSpPr>
        <p:spPr bwMode="auto">
          <a:xfrm>
            <a:off x="8848725" y="4038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82" idx="4"/>
            <a:endCxn id="83" idx="0"/>
          </p:cNvCxnSpPr>
          <p:nvPr/>
        </p:nvCxnSpPr>
        <p:spPr bwMode="auto">
          <a:xfrm>
            <a:off x="8848725" y="4495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83" idx="4"/>
            <a:endCxn id="84" idx="0"/>
          </p:cNvCxnSpPr>
          <p:nvPr/>
        </p:nvCxnSpPr>
        <p:spPr bwMode="auto">
          <a:xfrm>
            <a:off x="8848725" y="4953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- Ευθεία γραμμή σύνδεσης"/>
          <p:cNvCxnSpPr>
            <a:stCxn id="43" idx="5"/>
            <a:endCxn id="79" idx="0"/>
          </p:cNvCxnSpPr>
          <p:nvPr/>
        </p:nvCxnSpPr>
        <p:spPr bwMode="auto">
          <a:xfrm>
            <a:off x="8168703" y="2606103"/>
            <a:ext cx="68002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228600" y="1143000"/>
            <a:ext cx="2667000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endParaRPr lang="el-GR" dirty="0" smtClean="0"/>
          </a:p>
          <a:p>
            <a:pPr>
              <a:lnSpc>
                <a:spcPts val="2600"/>
              </a:lnSpc>
            </a:pPr>
            <a:endParaRPr lang="el-GR" dirty="0" smtClean="0"/>
          </a:p>
          <a:p>
            <a:pPr>
              <a:lnSpc>
                <a:spcPts val="2600"/>
              </a:lnSpc>
            </a:pP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για τις λέξεις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ακολουθία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αλγόριθμος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αλληλουχία</a:t>
            </a:r>
            <a:endParaRPr lang="en-US" dirty="0" smtClean="0"/>
          </a:p>
          <a:p>
            <a:pPr>
              <a:lnSpc>
                <a:spcPts val="2600"/>
              </a:lnSpc>
            </a:pPr>
            <a:r>
              <a:rPr lang="en-US" dirty="0" smtClean="0"/>
              <a:t>	</a:t>
            </a:r>
            <a:r>
              <a:rPr lang="el-GR" dirty="0" smtClean="0"/>
              <a:t>αλφάβητο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άλφα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δεδομένα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δένδρο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151" name="150 - TextBox"/>
          <p:cNvSpPr txBox="1"/>
          <p:nvPr/>
        </p:nvSpPr>
        <p:spPr>
          <a:xfrm>
            <a:off x="228600" y="5181600"/>
            <a:ext cx="2971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Οι κόμβοι που αντιστοιχούν στο τέλος μιας λέξης είναι επισημασμένοι</a:t>
            </a:r>
            <a:endParaRPr lang="el-GR" dirty="0"/>
          </a:p>
        </p:txBody>
      </p:sp>
      <p:sp>
        <p:nvSpPr>
          <p:cNvPr id="152" name="151 - Έλλειψη"/>
          <p:cNvSpPr>
            <a:spLocks noChangeAspect="1"/>
          </p:cNvSpPr>
          <p:nvPr/>
        </p:nvSpPr>
        <p:spPr bwMode="auto">
          <a:xfrm>
            <a:off x="2057400" y="59436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7" name="96 - Δεξιό βέλος"/>
          <p:cNvSpPr/>
          <p:nvPr/>
        </p:nvSpPr>
        <p:spPr bwMode="auto">
          <a:xfrm>
            <a:off x="914400" y="3886200"/>
            <a:ext cx="228600" cy="152400"/>
          </a:xfrm>
          <a:prstGeom prst="rightArrow">
            <a:avLst/>
          </a:prstGeom>
          <a:solidFill>
            <a:srgbClr val="0070C0">
              <a:alpha val="1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1" name="90 - Έλλειψη"/>
          <p:cNvSpPr>
            <a:spLocks noChangeAspect="1"/>
          </p:cNvSpPr>
          <p:nvPr/>
        </p:nvSpPr>
        <p:spPr bwMode="auto">
          <a:xfrm>
            <a:off x="6572250" y="14478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" name="91 - Έλλειψη"/>
          <p:cNvSpPr>
            <a:spLocks noChangeAspect="1"/>
          </p:cNvSpPr>
          <p:nvPr/>
        </p:nvSpPr>
        <p:spPr bwMode="auto">
          <a:xfrm>
            <a:off x="4191000" y="2114546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3" name="92 - Έλλειψη"/>
          <p:cNvSpPr>
            <a:spLocks noChangeAspect="1"/>
          </p:cNvSpPr>
          <p:nvPr/>
        </p:nvSpPr>
        <p:spPr bwMode="auto">
          <a:xfrm>
            <a:off x="5429250" y="25717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4" name="93 - Έλλειψη"/>
          <p:cNvSpPr>
            <a:spLocks noChangeAspect="1"/>
          </p:cNvSpPr>
          <p:nvPr/>
        </p:nvSpPr>
        <p:spPr bwMode="auto">
          <a:xfrm>
            <a:off x="4724400" y="3009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5" name="94 - Έλλειψη"/>
          <p:cNvSpPr>
            <a:spLocks noChangeAspect="1"/>
          </p:cNvSpPr>
          <p:nvPr/>
        </p:nvSpPr>
        <p:spPr bwMode="auto">
          <a:xfrm>
            <a:off x="4724400" y="3467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6" name="95 - Έλλειψη"/>
          <p:cNvSpPr>
            <a:spLocks noChangeAspect="1"/>
          </p:cNvSpPr>
          <p:nvPr/>
        </p:nvSpPr>
        <p:spPr bwMode="auto">
          <a:xfrm>
            <a:off x="4724400" y="3924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8" name="97 - Έλλειψη"/>
          <p:cNvSpPr>
            <a:spLocks noChangeAspect="1"/>
          </p:cNvSpPr>
          <p:nvPr/>
        </p:nvSpPr>
        <p:spPr bwMode="auto">
          <a:xfrm>
            <a:off x="4724400" y="43815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9" name="98 - Έλλειψη"/>
          <p:cNvSpPr>
            <a:spLocks noChangeAspect="1"/>
          </p:cNvSpPr>
          <p:nvPr/>
        </p:nvSpPr>
        <p:spPr bwMode="auto">
          <a:xfrm>
            <a:off x="4724400" y="48387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0" name="99 - Έλλειψη"/>
          <p:cNvSpPr>
            <a:spLocks noChangeAspect="1"/>
          </p:cNvSpPr>
          <p:nvPr/>
        </p:nvSpPr>
        <p:spPr bwMode="auto">
          <a:xfrm>
            <a:off x="4724400" y="5295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1" name="100 - Έλλειψη"/>
          <p:cNvSpPr>
            <a:spLocks noChangeAspect="1"/>
          </p:cNvSpPr>
          <p:nvPr/>
        </p:nvSpPr>
        <p:spPr bwMode="auto">
          <a:xfrm>
            <a:off x="4724400" y="5753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2" name="101 - Έλλειψη"/>
          <p:cNvSpPr>
            <a:spLocks noChangeAspect="1"/>
          </p:cNvSpPr>
          <p:nvPr/>
        </p:nvSpPr>
        <p:spPr bwMode="auto">
          <a:xfrm>
            <a:off x="4724400" y="6210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3" name="102 - Ευθεία γραμμή σύνδεσης"/>
          <p:cNvCxnSpPr>
            <a:stCxn id="91" idx="3"/>
            <a:endCxn id="92" idx="0"/>
          </p:cNvCxnSpPr>
          <p:nvPr/>
        </p:nvCxnSpPr>
        <p:spPr bwMode="auto">
          <a:xfrm flipH="1">
            <a:off x="4333875" y="1691703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103 - Ευθεία γραμμή σύνδεσης"/>
          <p:cNvCxnSpPr>
            <a:stCxn id="92" idx="5"/>
            <a:endCxn id="93" idx="0"/>
          </p:cNvCxnSpPr>
          <p:nvPr/>
        </p:nvCxnSpPr>
        <p:spPr bwMode="auto">
          <a:xfrm>
            <a:off x="4434903" y="2358449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104 - Ευθεία γραμμή σύνδεσης"/>
          <p:cNvCxnSpPr>
            <a:stCxn id="95" idx="4"/>
            <a:endCxn id="96" idx="0"/>
          </p:cNvCxnSpPr>
          <p:nvPr/>
        </p:nvCxnSpPr>
        <p:spPr bwMode="auto">
          <a:xfrm>
            <a:off x="4867275" y="3752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105 - Ευθεία γραμμή σύνδεσης"/>
          <p:cNvCxnSpPr>
            <a:stCxn id="93" idx="3"/>
            <a:endCxn id="94" idx="0"/>
          </p:cNvCxnSpPr>
          <p:nvPr/>
        </p:nvCxnSpPr>
        <p:spPr bwMode="auto">
          <a:xfrm flipH="1">
            <a:off x="4867275" y="2815653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106 - Ευθεία γραμμή σύνδεσης"/>
          <p:cNvCxnSpPr>
            <a:stCxn id="94" idx="4"/>
            <a:endCxn id="95" idx="0"/>
          </p:cNvCxnSpPr>
          <p:nvPr/>
        </p:nvCxnSpPr>
        <p:spPr bwMode="auto">
          <a:xfrm>
            <a:off x="4867275" y="3295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107 - Ευθεία γραμμή σύνδεσης"/>
          <p:cNvCxnSpPr>
            <a:stCxn id="96" idx="4"/>
            <a:endCxn id="98" idx="0"/>
          </p:cNvCxnSpPr>
          <p:nvPr/>
        </p:nvCxnSpPr>
        <p:spPr bwMode="auto">
          <a:xfrm>
            <a:off x="4867275" y="42100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108 - Ευθεία γραμμή σύνδεσης"/>
          <p:cNvCxnSpPr>
            <a:stCxn id="100" idx="4"/>
            <a:endCxn id="101" idx="0"/>
          </p:cNvCxnSpPr>
          <p:nvPr/>
        </p:nvCxnSpPr>
        <p:spPr bwMode="auto">
          <a:xfrm>
            <a:off x="4867275" y="5581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109 - Ευθεία γραμμή σύνδεσης"/>
          <p:cNvCxnSpPr>
            <a:stCxn id="98" idx="4"/>
            <a:endCxn id="99" idx="0"/>
          </p:cNvCxnSpPr>
          <p:nvPr/>
        </p:nvCxnSpPr>
        <p:spPr bwMode="auto">
          <a:xfrm>
            <a:off x="4867275" y="46672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110 - Ευθεία γραμμή σύνδεσης"/>
          <p:cNvCxnSpPr>
            <a:stCxn id="99" idx="4"/>
            <a:endCxn id="100" idx="0"/>
          </p:cNvCxnSpPr>
          <p:nvPr/>
        </p:nvCxnSpPr>
        <p:spPr bwMode="auto">
          <a:xfrm>
            <a:off x="4867275" y="51244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111 - Ευθεία γραμμή σύνδεσης"/>
          <p:cNvCxnSpPr>
            <a:stCxn id="101" idx="4"/>
            <a:endCxn id="102" idx="0"/>
          </p:cNvCxnSpPr>
          <p:nvPr/>
        </p:nvCxnSpPr>
        <p:spPr bwMode="auto">
          <a:xfrm>
            <a:off x="4867275" y="6038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3" name="112 - Έλλειψη"/>
          <p:cNvSpPr>
            <a:spLocks noChangeAspect="1"/>
          </p:cNvSpPr>
          <p:nvPr/>
        </p:nvSpPr>
        <p:spPr bwMode="auto">
          <a:xfrm>
            <a:off x="3733800" y="25717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4" name="113 - Έλλειψη"/>
          <p:cNvSpPr>
            <a:spLocks noChangeAspect="1"/>
          </p:cNvSpPr>
          <p:nvPr/>
        </p:nvSpPr>
        <p:spPr bwMode="auto">
          <a:xfrm>
            <a:off x="3733800" y="3009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5" name="114 - Έλλειψη"/>
          <p:cNvSpPr>
            <a:spLocks noChangeAspect="1"/>
          </p:cNvSpPr>
          <p:nvPr/>
        </p:nvSpPr>
        <p:spPr bwMode="auto">
          <a:xfrm>
            <a:off x="3733800" y="3467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6" name="115 - Έλλειψη"/>
          <p:cNvSpPr>
            <a:spLocks noChangeAspect="1"/>
          </p:cNvSpPr>
          <p:nvPr/>
        </p:nvSpPr>
        <p:spPr bwMode="auto">
          <a:xfrm>
            <a:off x="3733800" y="3924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7" name="116 - Έλλειψη"/>
          <p:cNvSpPr>
            <a:spLocks noChangeAspect="1"/>
          </p:cNvSpPr>
          <p:nvPr/>
        </p:nvSpPr>
        <p:spPr bwMode="auto">
          <a:xfrm>
            <a:off x="3733800" y="43815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8" name="117 - Έλλειψη"/>
          <p:cNvSpPr>
            <a:spLocks noChangeAspect="1"/>
          </p:cNvSpPr>
          <p:nvPr/>
        </p:nvSpPr>
        <p:spPr bwMode="auto">
          <a:xfrm>
            <a:off x="3733800" y="48387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9" name="118 - Έλλειψη"/>
          <p:cNvSpPr>
            <a:spLocks noChangeAspect="1"/>
          </p:cNvSpPr>
          <p:nvPr/>
        </p:nvSpPr>
        <p:spPr bwMode="auto">
          <a:xfrm>
            <a:off x="3733800" y="5295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0" name="119 - Έλλειψη"/>
          <p:cNvSpPr>
            <a:spLocks noChangeAspect="1"/>
          </p:cNvSpPr>
          <p:nvPr/>
        </p:nvSpPr>
        <p:spPr bwMode="auto">
          <a:xfrm>
            <a:off x="3733800" y="5753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21" name="120 - Ευθεία γραμμή σύνδεσης"/>
          <p:cNvCxnSpPr>
            <a:stCxn id="115" idx="4"/>
            <a:endCxn id="116" idx="0"/>
          </p:cNvCxnSpPr>
          <p:nvPr/>
        </p:nvCxnSpPr>
        <p:spPr bwMode="auto">
          <a:xfrm>
            <a:off x="3876675" y="3752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13" idx="4"/>
            <a:endCxn id="114" idx="0"/>
          </p:cNvCxnSpPr>
          <p:nvPr/>
        </p:nvCxnSpPr>
        <p:spPr bwMode="auto">
          <a:xfrm>
            <a:off x="3876675" y="28575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122 - Ευθεία γραμμή σύνδεσης"/>
          <p:cNvCxnSpPr>
            <a:stCxn id="114" idx="4"/>
            <a:endCxn id="115" idx="0"/>
          </p:cNvCxnSpPr>
          <p:nvPr/>
        </p:nvCxnSpPr>
        <p:spPr bwMode="auto">
          <a:xfrm>
            <a:off x="3876675" y="3295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123 - Ευθεία γραμμή σύνδεσης"/>
          <p:cNvCxnSpPr>
            <a:stCxn id="116" idx="4"/>
            <a:endCxn id="117" idx="0"/>
          </p:cNvCxnSpPr>
          <p:nvPr/>
        </p:nvCxnSpPr>
        <p:spPr bwMode="auto">
          <a:xfrm>
            <a:off x="3876675" y="42100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124 - Ευθεία γραμμή σύνδεσης"/>
          <p:cNvCxnSpPr>
            <a:stCxn id="119" idx="4"/>
            <a:endCxn id="120" idx="0"/>
          </p:cNvCxnSpPr>
          <p:nvPr/>
        </p:nvCxnSpPr>
        <p:spPr bwMode="auto">
          <a:xfrm>
            <a:off x="3876675" y="5581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125 - Ευθεία γραμμή σύνδεσης"/>
          <p:cNvCxnSpPr>
            <a:stCxn id="117" idx="4"/>
            <a:endCxn id="118" idx="0"/>
          </p:cNvCxnSpPr>
          <p:nvPr/>
        </p:nvCxnSpPr>
        <p:spPr bwMode="auto">
          <a:xfrm>
            <a:off x="3876675" y="46672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126 - Ευθεία γραμμή σύνδεσης"/>
          <p:cNvCxnSpPr>
            <a:stCxn id="118" idx="4"/>
            <a:endCxn id="119" idx="0"/>
          </p:cNvCxnSpPr>
          <p:nvPr/>
        </p:nvCxnSpPr>
        <p:spPr bwMode="auto">
          <a:xfrm>
            <a:off x="3876675" y="51244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127 - Ευθεία γραμμή σύνδεσης"/>
          <p:cNvCxnSpPr>
            <a:stCxn id="92" idx="3"/>
            <a:endCxn id="113" idx="0"/>
          </p:cNvCxnSpPr>
          <p:nvPr/>
        </p:nvCxnSpPr>
        <p:spPr bwMode="auto">
          <a:xfrm flipH="1">
            <a:off x="3876675" y="2358449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9" name="128 - Έλλειψη"/>
          <p:cNvSpPr>
            <a:spLocks noChangeAspect="1"/>
          </p:cNvSpPr>
          <p:nvPr/>
        </p:nvSpPr>
        <p:spPr bwMode="auto">
          <a:xfrm>
            <a:off x="6191250" y="30289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0" name="129 - Έλλειψη"/>
          <p:cNvSpPr>
            <a:spLocks noChangeAspect="1"/>
          </p:cNvSpPr>
          <p:nvPr/>
        </p:nvSpPr>
        <p:spPr bwMode="auto">
          <a:xfrm>
            <a:off x="6191250" y="34861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1" name="130 - Έλλειψη"/>
          <p:cNvSpPr>
            <a:spLocks noChangeAspect="1"/>
          </p:cNvSpPr>
          <p:nvPr/>
        </p:nvSpPr>
        <p:spPr bwMode="auto">
          <a:xfrm>
            <a:off x="6191250" y="39433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2" name="131 - Έλλειψη"/>
          <p:cNvSpPr>
            <a:spLocks noChangeAspect="1"/>
          </p:cNvSpPr>
          <p:nvPr/>
        </p:nvSpPr>
        <p:spPr bwMode="auto">
          <a:xfrm>
            <a:off x="6191250" y="44005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3" name="132 - Έλλειψη"/>
          <p:cNvSpPr>
            <a:spLocks noChangeAspect="1"/>
          </p:cNvSpPr>
          <p:nvPr/>
        </p:nvSpPr>
        <p:spPr bwMode="auto">
          <a:xfrm>
            <a:off x="6191250" y="48577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4" name="133 - Έλλειψη"/>
          <p:cNvSpPr>
            <a:spLocks noChangeAspect="1"/>
          </p:cNvSpPr>
          <p:nvPr/>
        </p:nvSpPr>
        <p:spPr bwMode="auto">
          <a:xfrm>
            <a:off x="6191250" y="53149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35" name="134 - Ευθεία γραμμή σύνδεσης"/>
          <p:cNvCxnSpPr>
            <a:stCxn id="130" idx="4"/>
            <a:endCxn id="131" idx="0"/>
          </p:cNvCxnSpPr>
          <p:nvPr/>
        </p:nvCxnSpPr>
        <p:spPr bwMode="auto">
          <a:xfrm>
            <a:off x="6334125" y="37719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135 - Ευθεία γραμμή σύνδεσης"/>
          <p:cNvCxnSpPr>
            <a:stCxn id="129" idx="4"/>
            <a:endCxn id="130" idx="0"/>
          </p:cNvCxnSpPr>
          <p:nvPr/>
        </p:nvCxnSpPr>
        <p:spPr bwMode="auto">
          <a:xfrm>
            <a:off x="6334125" y="33147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136 - Ευθεία γραμμή σύνδεσης"/>
          <p:cNvCxnSpPr>
            <a:stCxn id="131" idx="4"/>
            <a:endCxn id="132" idx="0"/>
          </p:cNvCxnSpPr>
          <p:nvPr/>
        </p:nvCxnSpPr>
        <p:spPr bwMode="auto">
          <a:xfrm>
            <a:off x="6334125" y="42291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137 - Ευθεία γραμμή σύνδεσης"/>
          <p:cNvCxnSpPr>
            <a:stCxn id="132" idx="4"/>
            <a:endCxn id="133" idx="0"/>
          </p:cNvCxnSpPr>
          <p:nvPr/>
        </p:nvCxnSpPr>
        <p:spPr bwMode="auto">
          <a:xfrm>
            <a:off x="6334125" y="46863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138 - Ευθεία γραμμή σύνδεσης"/>
          <p:cNvCxnSpPr>
            <a:stCxn id="133" idx="4"/>
            <a:endCxn id="134" idx="0"/>
          </p:cNvCxnSpPr>
          <p:nvPr/>
        </p:nvCxnSpPr>
        <p:spPr bwMode="auto">
          <a:xfrm>
            <a:off x="6334125" y="51435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139 - Ευθεία γραμμή σύνδεσης"/>
          <p:cNvCxnSpPr>
            <a:stCxn id="93" idx="5"/>
            <a:endCxn id="129" idx="0"/>
          </p:cNvCxnSpPr>
          <p:nvPr/>
        </p:nvCxnSpPr>
        <p:spPr bwMode="auto">
          <a:xfrm>
            <a:off x="5673153" y="2815653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7639050" y="21145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2" name="141 - Έλλειψη"/>
          <p:cNvSpPr>
            <a:spLocks noChangeAspect="1"/>
          </p:cNvSpPr>
          <p:nvPr/>
        </p:nvSpPr>
        <p:spPr bwMode="auto">
          <a:xfrm>
            <a:off x="7639050" y="25527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3" name="142 - Έλλειψη"/>
          <p:cNvSpPr>
            <a:spLocks noChangeAspect="1"/>
          </p:cNvSpPr>
          <p:nvPr/>
        </p:nvSpPr>
        <p:spPr bwMode="auto">
          <a:xfrm>
            <a:off x="7639050" y="30099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4" name="143 - Έλλειψη"/>
          <p:cNvSpPr>
            <a:spLocks noChangeAspect="1"/>
          </p:cNvSpPr>
          <p:nvPr/>
        </p:nvSpPr>
        <p:spPr bwMode="auto">
          <a:xfrm>
            <a:off x="7639050" y="34671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5" name="144 - Έλλειψη"/>
          <p:cNvSpPr>
            <a:spLocks noChangeAspect="1"/>
          </p:cNvSpPr>
          <p:nvPr/>
        </p:nvSpPr>
        <p:spPr bwMode="auto">
          <a:xfrm>
            <a:off x="7639050" y="39243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6" name="145 - Έλλειψη"/>
          <p:cNvSpPr>
            <a:spLocks noChangeAspect="1"/>
          </p:cNvSpPr>
          <p:nvPr/>
        </p:nvSpPr>
        <p:spPr bwMode="auto">
          <a:xfrm>
            <a:off x="7639050" y="43815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47" name="146 - Έλλειψη"/>
          <p:cNvSpPr>
            <a:spLocks noChangeAspect="1"/>
          </p:cNvSpPr>
          <p:nvPr/>
        </p:nvSpPr>
        <p:spPr bwMode="auto">
          <a:xfrm>
            <a:off x="7639050" y="48387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8" name="147 - Έλλειψη"/>
          <p:cNvSpPr>
            <a:spLocks noChangeAspect="1"/>
          </p:cNvSpPr>
          <p:nvPr/>
        </p:nvSpPr>
        <p:spPr bwMode="auto">
          <a:xfrm>
            <a:off x="7639050" y="52959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9" name="148 - Ευθεία γραμμή σύνδεσης"/>
          <p:cNvCxnSpPr>
            <a:stCxn id="143" idx="4"/>
            <a:endCxn id="144" idx="0"/>
          </p:cNvCxnSpPr>
          <p:nvPr/>
        </p:nvCxnSpPr>
        <p:spPr bwMode="auto">
          <a:xfrm>
            <a:off x="7781925" y="3295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149 - Ευθεία γραμμή σύνδεσης"/>
          <p:cNvCxnSpPr>
            <a:stCxn id="141" idx="4"/>
            <a:endCxn id="142" idx="0"/>
          </p:cNvCxnSpPr>
          <p:nvPr/>
        </p:nvCxnSpPr>
        <p:spPr bwMode="auto">
          <a:xfrm>
            <a:off x="7781925" y="24003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152 - Ευθεία γραμμή σύνδεσης"/>
          <p:cNvCxnSpPr>
            <a:stCxn id="142" idx="4"/>
            <a:endCxn id="143" idx="0"/>
          </p:cNvCxnSpPr>
          <p:nvPr/>
        </p:nvCxnSpPr>
        <p:spPr bwMode="auto">
          <a:xfrm>
            <a:off x="7781925" y="28384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153 - Ευθεία γραμμή σύνδεσης"/>
          <p:cNvCxnSpPr>
            <a:stCxn id="144" idx="4"/>
            <a:endCxn id="145" idx="0"/>
          </p:cNvCxnSpPr>
          <p:nvPr/>
        </p:nvCxnSpPr>
        <p:spPr bwMode="auto">
          <a:xfrm>
            <a:off x="7781925" y="3752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154 - Ευθεία γραμμή σύνδεσης"/>
          <p:cNvCxnSpPr>
            <a:stCxn id="147" idx="4"/>
            <a:endCxn id="148" idx="0"/>
          </p:cNvCxnSpPr>
          <p:nvPr/>
        </p:nvCxnSpPr>
        <p:spPr bwMode="auto">
          <a:xfrm>
            <a:off x="7781925" y="51244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155 - Ευθεία γραμμή σύνδεσης"/>
          <p:cNvCxnSpPr>
            <a:stCxn id="145" idx="4"/>
            <a:endCxn id="146" idx="0"/>
          </p:cNvCxnSpPr>
          <p:nvPr/>
        </p:nvCxnSpPr>
        <p:spPr bwMode="auto">
          <a:xfrm>
            <a:off x="7781925" y="42100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156 - Ευθεία γραμμή σύνδεσης"/>
          <p:cNvCxnSpPr>
            <a:stCxn id="146" idx="4"/>
            <a:endCxn id="147" idx="0"/>
          </p:cNvCxnSpPr>
          <p:nvPr/>
        </p:nvCxnSpPr>
        <p:spPr bwMode="auto">
          <a:xfrm>
            <a:off x="7781925" y="46672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165 - Ευθεία γραμμή σύνδεσης"/>
          <p:cNvCxnSpPr>
            <a:stCxn id="91" idx="5"/>
            <a:endCxn id="141" idx="0"/>
          </p:cNvCxnSpPr>
          <p:nvPr/>
        </p:nvCxnSpPr>
        <p:spPr bwMode="auto">
          <a:xfrm>
            <a:off x="6816153" y="1691703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7" name="166 - Έλλειψη"/>
          <p:cNvSpPr>
            <a:spLocks noChangeAspect="1"/>
          </p:cNvSpPr>
          <p:nvPr/>
        </p:nvSpPr>
        <p:spPr bwMode="auto">
          <a:xfrm>
            <a:off x="5429250" y="30136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68" name="167 - Έλλειψη"/>
          <p:cNvSpPr>
            <a:spLocks noChangeAspect="1"/>
          </p:cNvSpPr>
          <p:nvPr/>
        </p:nvSpPr>
        <p:spPr bwMode="auto">
          <a:xfrm>
            <a:off x="5429250" y="34708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69" name="168 - Έλλειψη"/>
          <p:cNvSpPr>
            <a:spLocks noChangeAspect="1"/>
          </p:cNvSpPr>
          <p:nvPr/>
        </p:nvSpPr>
        <p:spPr bwMode="auto">
          <a:xfrm>
            <a:off x="5429250" y="39280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0" name="169 - Έλλειψη"/>
          <p:cNvSpPr>
            <a:spLocks noChangeAspect="1"/>
          </p:cNvSpPr>
          <p:nvPr/>
        </p:nvSpPr>
        <p:spPr bwMode="auto">
          <a:xfrm>
            <a:off x="5429250" y="43852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1" name="170 - Έλλειψη"/>
          <p:cNvSpPr>
            <a:spLocks noChangeAspect="1"/>
          </p:cNvSpPr>
          <p:nvPr/>
        </p:nvSpPr>
        <p:spPr bwMode="auto">
          <a:xfrm>
            <a:off x="5429250" y="48424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2" name="171 - Έλλειψη"/>
          <p:cNvSpPr>
            <a:spLocks noChangeAspect="1"/>
          </p:cNvSpPr>
          <p:nvPr/>
        </p:nvSpPr>
        <p:spPr bwMode="auto">
          <a:xfrm>
            <a:off x="5429250" y="52996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3" name="172 - Έλλειψη"/>
          <p:cNvSpPr>
            <a:spLocks noChangeAspect="1"/>
          </p:cNvSpPr>
          <p:nvPr/>
        </p:nvSpPr>
        <p:spPr bwMode="auto">
          <a:xfrm>
            <a:off x="5429250" y="57568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4" name="173 - Έλλειψη"/>
          <p:cNvSpPr>
            <a:spLocks noChangeAspect="1"/>
          </p:cNvSpPr>
          <p:nvPr/>
        </p:nvSpPr>
        <p:spPr bwMode="auto">
          <a:xfrm>
            <a:off x="5429250" y="62140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75" name="174 - Ευθεία γραμμή σύνδεσης"/>
          <p:cNvCxnSpPr>
            <a:stCxn id="168" idx="4"/>
            <a:endCxn id="169" idx="0"/>
          </p:cNvCxnSpPr>
          <p:nvPr/>
        </p:nvCxnSpPr>
        <p:spPr bwMode="auto">
          <a:xfrm>
            <a:off x="5572125" y="37565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175 - Ευθεία γραμμή σύνδεσης"/>
          <p:cNvCxnSpPr>
            <a:stCxn id="93" idx="4"/>
            <a:endCxn id="167" idx="0"/>
          </p:cNvCxnSpPr>
          <p:nvPr/>
        </p:nvCxnSpPr>
        <p:spPr bwMode="auto">
          <a:xfrm>
            <a:off x="5572125" y="2857500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176 - Ευθεία γραμμή σύνδεσης"/>
          <p:cNvCxnSpPr>
            <a:stCxn id="167" idx="4"/>
            <a:endCxn id="168" idx="0"/>
          </p:cNvCxnSpPr>
          <p:nvPr/>
        </p:nvCxnSpPr>
        <p:spPr bwMode="auto">
          <a:xfrm>
            <a:off x="5572125" y="32993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177 - Ευθεία γραμμή σύνδεσης"/>
          <p:cNvCxnSpPr>
            <a:stCxn id="169" idx="4"/>
            <a:endCxn id="170" idx="0"/>
          </p:cNvCxnSpPr>
          <p:nvPr/>
        </p:nvCxnSpPr>
        <p:spPr bwMode="auto">
          <a:xfrm>
            <a:off x="5572125" y="42137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178 - Ευθεία γραμμή σύνδεσης"/>
          <p:cNvCxnSpPr>
            <a:stCxn id="172" idx="4"/>
            <a:endCxn id="173" idx="0"/>
          </p:cNvCxnSpPr>
          <p:nvPr/>
        </p:nvCxnSpPr>
        <p:spPr bwMode="auto">
          <a:xfrm>
            <a:off x="5572125" y="55853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179 - Ευθεία γραμμή σύνδεσης"/>
          <p:cNvCxnSpPr>
            <a:stCxn id="170" idx="4"/>
            <a:endCxn id="171" idx="0"/>
          </p:cNvCxnSpPr>
          <p:nvPr/>
        </p:nvCxnSpPr>
        <p:spPr bwMode="auto">
          <a:xfrm>
            <a:off x="5572125" y="46709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180 - Ευθεία γραμμή σύνδεσης"/>
          <p:cNvCxnSpPr>
            <a:stCxn id="171" idx="4"/>
            <a:endCxn id="172" idx="0"/>
          </p:cNvCxnSpPr>
          <p:nvPr/>
        </p:nvCxnSpPr>
        <p:spPr bwMode="auto">
          <a:xfrm>
            <a:off x="5572125" y="51281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181 - Ευθεία γραμμή σύνδεσης"/>
          <p:cNvCxnSpPr>
            <a:stCxn id="173" idx="4"/>
            <a:endCxn id="174" idx="0"/>
          </p:cNvCxnSpPr>
          <p:nvPr/>
        </p:nvCxnSpPr>
        <p:spPr bwMode="auto">
          <a:xfrm>
            <a:off x="5572125" y="60425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228600" y="1143000"/>
            <a:ext cx="2667000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endParaRPr lang="el-GR" dirty="0" smtClean="0"/>
          </a:p>
          <a:p>
            <a:pPr>
              <a:lnSpc>
                <a:spcPts val="2600"/>
              </a:lnSpc>
            </a:pPr>
            <a:endParaRPr lang="el-GR" dirty="0" smtClean="0"/>
          </a:p>
          <a:p>
            <a:pPr>
              <a:lnSpc>
                <a:spcPts val="2600"/>
              </a:lnSpc>
            </a:pP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για τις λέξεις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ακολουθία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αλγόριθμος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αλληλουχία</a:t>
            </a:r>
            <a:endParaRPr lang="en-US" dirty="0" smtClean="0"/>
          </a:p>
          <a:p>
            <a:pPr>
              <a:lnSpc>
                <a:spcPts val="2600"/>
              </a:lnSpc>
            </a:pPr>
            <a:r>
              <a:rPr lang="en-US" dirty="0" smtClean="0"/>
              <a:t>	</a:t>
            </a:r>
            <a:r>
              <a:rPr lang="el-GR" dirty="0" smtClean="0"/>
              <a:t>αλφάβητο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άλφα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δεδομένα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δένδρο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151" name="150 - TextBox"/>
          <p:cNvSpPr txBox="1"/>
          <p:nvPr/>
        </p:nvSpPr>
        <p:spPr>
          <a:xfrm>
            <a:off x="228600" y="5181600"/>
            <a:ext cx="2971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Οι κόμβοι που αντιστοιχούν στο τέλος μιας λέξης είναι επισημασμένοι</a:t>
            </a:r>
            <a:endParaRPr lang="el-GR" dirty="0"/>
          </a:p>
        </p:txBody>
      </p:sp>
      <p:sp>
        <p:nvSpPr>
          <p:cNvPr id="152" name="151 - Έλλειψη"/>
          <p:cNvSpPr>
            <a:spLocks noChangeAspect="1"/>
          </p:cNvSpPr>
          <p:nvPr/>
        </p:nvSpPr>
        <p:spPr bwMode="auto">
          <a:xfrm>
            <a:off x="2057400" y="59436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7" name="96 - Δεξιό βέλος"/>
          <p:cNvSpPr/>
          <p:nvPr/>
        </p:nvSpPr>
        <p:spPr bwMode="auto">
          <a:xfrm>
            <a:off x="914400" y="4267200"/>
            <a:ext cx="228600" cy="152400"/>
          </a:xfrm>
          <a:prstGeom prst="rightArrow">
            <a:avLst/>
          </a:prstGeom>
          <a:solidFill>
            <a:srgbClr val="0070C0">
              <a:alpha val="1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1" name="90 - Έλλειψη"/>
          <p:cNvSpPr>
            <a:spLocks noChangeAspect="1"/>
          </p:cNvSpPr>
          <p:nvPr/>
        </p:nvSpPr>
        <p:spPr bwMode="auto">
          <a:xfrm>
            <a:off x="6572250" y="14478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" name="91 - Έλλειψη"/>
          <p:cNvSpPr>
            <a:spLocks noChangeAspect="1"/>
          </p:cNvSpPr>
          <p:nvPr/>
        </p:nvSpPr>
        <p:spPr bwMode="auto">
          <a:xfrm>
            <a:off x="4191000" y="2114546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3" name="92 - Έλλειψη"/>
          <p:cNvSpPr>
            <a:spLocks noChangeAspect="1"/>
          </p:cNvSpPr>
          <p:nvPr/>
        </p:nvSpPr>
        <p:spPr bwMode="auto">
          <a:xfrm>
            <a:off x="5429250" y="25717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4" name="93 - Έλλειψη"/>
          <p:cNvSpPr>
            <a:spLocks noChangeAspect="1"/>
          </p:cNvSpPr>
          <p:nvPr/>
        </p:nvSpPr>
        <p:spPr bwMode="auto">
          <a:xfrm>
            <a:off x="4724400" y="3009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5" name="94 - Έλλειψη"/>
          <p:cNvSpPr>
            <a:spLocks noChangeAspect="1"/>
          </p:cNvSpPr>
          <p:nvPr/>
        </p:nvSpPr>
        <p:spPr bwMode="auto">
          <a:xfrm>
            <a:off x="4724400" y="3467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6" name="95 - Έλλειψη"/>
          <p:cNvSpPr>
            <a:spLocks noChangeAspect="1"/>
          </p:cNvSpPr>
          <p:nvPr/>
        </p:nvSpPr>
        <p:spPr bwMode="auto">
          <a:xfrm>
            <a:off x="4724400" y="3924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8" name="97 - Έλλειψη"/>
          <p:cNvSpPr>
            <a:spLocks noChangeAspect="1"/>
          </p:cNvSpPr>
          <p:nvPr/>
        </p:nvSpPr>
        <p:spPr bwMode="auto">
          <a:xfrm>
            <a:off x="4724400" y="43815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9" name="98 - Έλλειψη"/>
          <p:cNvSpPr>
            <a:spLocks noChangeAspect="1"/>
          </p:cNvSpPr>
          <p:nvPr/>
        </p:nvSpPr>
        <p:spPr bwMode="auto">
          <a:xfrm>
            <a:off x="4724400" y="48387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0" name="99 - Έλλειψη"/>
          <p:cNvSpPr>
            <a:spLocks noChangeAspect="1"/>
          </p:cNvSpPr>
          <p:nvPr/>
        </p:nvSpPr>
        <p:spPr bwMode="auto">
          <a:xfrm>
            <a:off x="4724400" y="5295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1" name="100 - Έλλειψη"/>
          <p:cNvSpPr>
            <a:spLocks noChangeAspect="1"/>
          </p:cNvSpPr>
          <p:nvPr/>
        </p:nvSpPr>
        <p:spPr bwMode="auto">
          <a:xfrm>
            <a:off x="4724400" y="5753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2" name="101 - Έλλειψη"/>
          <p:cNvSpPr>
            <a:spLocks noChangeAspect="1"/>
          </p:cNvSpPr>
          <p:nvPr/>
        </p:nvSpPr>
        <p:spPr bwMode="auto">
          <a:xfrm>
            <a:off x="4724400" y="6210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3" name="102 - Ευθεία γραμμή σύνδεσης"/>
          <p:cNvCxnSpPr>
            <a:stCxn id="91" idx="3"/>
            <a:endCxn id="92" idx="0"/>
          </p:cNvCxnSpPr>
          <p:nvPr/>
        </p:nvCxnSpPr>
        <p:spPr bwMode="auto">
          <a:xfrm flipH="1">
            <a:off x="4333875" y="1691703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103 - Ευθεία γραμμή σύνδεσης"/>
          <p:cNvCxnSpPr>
            <a:stCxn id="92" idx="5"/>
            <a:endCxn id="93" idx="0"/>
          </p:cNvCxnSpPr>
          <p:nvPr/>
        </p:nvCxnSpPr>
        <p:spPr bwMode="auto">
          <a:xfrm>
            <a:off x="4434903" y="2358449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104 - Ευθεία γραμμή σύνδεσης"/>
          <p:cNvCxnSpPr>
            <a:stCxn id="95" idx="4"/>
            <a:endCxn id="96" idx="0"/>
          </p:cNvCxnSpPr>
          <p:nvPr/>
        </p:nvCxnSpPr>
        <p:spPr bwMode="auto">
          <a:xfrm>
            <a:off x="4867275" y="3752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105 - Ευθεία γραμμή σύνδεσης"/>
          <p:cNvCxnSpPr>
            <a:stCxn id="93" idx="3"/>
            <a:endCxn id="94" idx="0"/>
          </p:cNvCxnSpPr>
          <p:nvPr/>
        </p:nvCxnSpPr>
        <p:spPr bwMode="auto">
          <a:xfrm flipH="1">
            <a:off x="4867275" y="2815653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106 - Ευθεία γραμμή σύνδεσης"/>
          <p:cNvCxnSpPr>
            <a:stCxn id="94" idx="4"/>
            <a:endCxn id="95" idx="0"/>
          </p:cNvCxnSpPr>
          <p:nvPr/>
        </p:nvCxnSpPr>
        <p:spPr bwMode="auto">
          <a:xfrm>
            <a:off x="4867275" y="3295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107 - Ευθεία γραμμή σύνδεσης"/>
          <p:cNvCxnSpPr>
            <a:stCxn id="96" idx="4"/>
            <a:endCxn id="98" idx="0"/>
          </p:cNvCxnSpPr>
          <p:nvPr/>
        </p:nvCxnSpPr>
        <p:spPr bwMode="auto">
          <a:xfrm>
            <a:off x="4867275" y="42100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108 - Ευθεία γραμμή σύνδεσης"/>
          <p:cNvCxnSpPr>
            <a:stCxn id="100" idx="4"/>
            <a:endCxn id="101" idx="0"/>
          </p:cNvCxnSpPr>
          <p:nvPr/>
        </p:nvCxnSpPr>
        <p:spPr bwMode="auto">
          <a:xfrm>
            <a:off x="4867275" y="5581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109 - Ευθεία γραμμή σύνδεσης"/>
          <p:cNvCxnSpPr>
            <a:stCxn id="98" idx="4"/>
            <a:endCxn id="99" idx="0"/>
          </p:cNvCxnSpPr>
          <p:nvPr/>
        </p:nvCxnSpPr>
        <p:spPr bwMode="auto">
          <a:xfrm>
            <a:off x="4867275" y="46672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110 - Ευθεία γραμμή σύνδεσης"/>
          <p:cNvCxnSpPr>
            <a:stCxn id="99" idx="4"/>
            <a:endCxn id="100" idx="0"/>
          </p:cNvCxnSpPr>
          <p:nvPr/>
        </p:nvCxnSpPr>
        <p:spPr bwMode="auto">
          <a:xfrm>
            <a:off x="4867275" y="51244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111 - Ευθεία γραμμή σύνδεσης"/>
          <p:cNvCxnSpPr>
            <a:stCxn id="101" idx="4"/>
            <a:endCxn id="102" idx="0"/>
          </p:cNvCxnSpPr>
          <p:nvPr/>
        </p:nvCxnSpPr>
        <p:spPr bwMode="auto">
          <a:xfrm>
            <a:off x="4867275" y="6038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3" name="112 - Έλλειψη"/>
          <p:cNvSpPr>
            <a:spLocks noChangeAspect="1"/>
          </p:cNvSpPr>
          <p:nvPr/>
        </p:nvSpPr>
        <p:spPr bwMode="auto">
          <a:xfrm>
            <a:off x="3733800" y="25717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4" name="113 - Έλλειψη"/>
          <p:cNvSpPr>
            <a:spLocks noChangeAspect="1"/>
          </p:cNvSpPr>
          <p:nvPr/>
        </p:nvSpPr>
        <p:spPr bwMode="auto">
          <a:xfrm>
            <a:off x="3733800" y="3009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5" name="114 - Έλλειψη"/>
          <p:cNvSpPr>
            <a:spLocks noChangeAspect="1"/>
          </p:cNvSpPr>
          <p:nvPr/>
        </p:nvSpPr>
        <p:spPr bwMode="auto">
          <a:xfrm>
            <a:off x="3733800" y="3467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6" name="115 - Έλλειψη"/>
          <p:cNvSpPr>
            <a:spLocks noChangeAspect="1"/>
          </p:cNvSpPr>
          <p:nvPr/>
        </p:nvSpPr>
        <p:spPr bwMode="auto">
          <a:xfrm>
            <a:off x="3733800" y="3924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7" name="116 - Έλλειψη"/>
          <p:cNvSpPr>
            <a:spLocks noChangeAspect="1"/>
          </p:cNvSpPr>
          <p:nvPr/>
        </p:nvSpPr>
        <p:spPr bwMode="auto">
          <a:xfrm>
            <a:off x="3733800" y="43815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8" name="117 - Έλλειψη"/>
          <p:cNvSpPr>
            <a:spLocks noChangeAspect="1"/>
          </p:cNvSpPr>
          <p:nvPr/>
        </p:nvSpPr>
        <p:spPr bwMode="auto">
          <a:xfrm>
            <a:off x="3733800" y="48387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9" name="118 - Έλλειψη"/>
          <p:cNvSpPr>
            <a:spLocks noChangeAspect="1"/>
          </p:cNvSpPr>
          <p:nvPr/>
        </p:nvSpPr>
        <p:spPr bwMode="auto">
          <a:xfrm>
            <a:off x="3733800" y="5295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0" name="119 - Έλλειψη"/>
          <p:cNvSpPr>
            <a:spLocks noChangeAspect="1"/>
          </p:cNvSpPr>
          <p:nvPr/>
        </p:nvSpPr>
        <p:spPr bwMode="auto">
          <a:xfrm>
            <a:off x="3733800" y="5753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21" name="120 - Ευθεία γραμμή σύνδεσης"/>
          <p:cNvCxnSpPr>
            <a:stCxn id="115" idx="4"/>
            <a:endCxn id="116" idx="0"/>
          </p:cNvCxnSpPr>
          <p:nvPr/>
        </p:nvCxnSpPr>
        <p:spPr bwMode="auto">
          <a:xfrm>
            <a:off x="3876675" y="3752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13" idx="4"/>
            <a:endCxn id="114" idx="0"/>
          </p:cNvCxnSpPr>
          <p:nvPr/>
        </p:nvCxnSpPr>
        <p:spPr bwMode="auto">
          <a:xfrm>
            <a:off x="3876675" y="28575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122 - Ευθεία γραμμή σύνδεσης"/>
          <p:cNvCxnSpPr>
            <a:stCxn id="114" idx="4"/>
            <a:endCxn id="115" idx="0"/>
          </p:cNvCxnSpPr>
          <p:nvPr/>
        </p:nvCxnSpPr>
        <p:spPr bwMode="auto">
          <a:xfrm>
            <a:off x="3876675" y="3295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123 - Ευθεία γραμμή σύνδεσης"/>
          <p:cNvCxnSpPr>
            <a:stCxn id="116" idx="4"/>
            <a:endCxn id="117" idx="0"/>
          </p:cNvCxnSpPr>
          <p:nvPr/>
        </p:nvCxnSpPr>
        <p:spPr bwMode="auto">
          <a:xfrm>
            <a:off x="3876675" y="42100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124 - Ευθεία γραμμή σύνδεσης"/>
          <p:cNvCxnSpPr>
            <a:stCxn id="119" idx="4"/>
            <a:endCxn id="120" idx="0"/>
          </p:cNvCxnSpPr>
          <p:nvPr/>
        </p:nvCxnSpPr>
        <p:spPr bwMode="auto">
          <a:xfrm>
            <a:off x="3876675" y="5581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125 - Ευθεία γραμμή σύνδεσης"/>
          <p:cNvCxnSpPr>
            <a:stCxn id="117" idx="4"/>
            <a:endCxn id="118" idx="0"/>
          </p:cNvCxnSpPr>
          <p:nvPr/>
        </p:nvCxnSpPr>
        <p:spPr bwMode="auto">
          <a:xfrm>
            <a:off x="3876675" y="46672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126 - Ευθεία γραμμή σύνδεσης"/>
          <p:cNvCxnSpPr>
            <a:stCxn id="118" idx="4"/>
            <a:endCxn id="119" idx="0"/>
          </p:cNvCxnSpPr>
          <p:nvPr/>
        </p:nvCxnSpPr>
        <p:spPr bwMode="auto">
          <a:xfrm>
            <a:off x="3876675" y="51244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127 - Ευθεία γραμμή σύνδεσης"/>
          <p:cNvCxnSpPr>
            <a:stCxn id="92" idx="3"/>
            <a:endCxn id="113" idx="0"/>
          </p:cNvCxnSpPr>
          <p:nvPr/>
        </p:nvCxnSpPr>
        <p:spPr bwMode="auto">
          <a:xfrm flipH="1">
            <a:off x="3876675" y="2358449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9" name="128 - Έλλειψη"/>
          <p:cNvSpPr>
            <a:spLocks noChangeAspect="1"/>
          </p:cNvSpPr>
          <p:nvPr/>
        </p:nvSpPr>
        <p:spPr bwMode="auto">
          <a:xfrm>
            <a:off x="6191250" y="30289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0" name="129 - Έλλειψη"/>
          <p:cNvSpPr>
            <a:spLocks noChangeAspect="1"/>
          </p:cNvSpPr>
          <p:nvPr/>
        </p:nvSpPr>
        <p:spPr bwMode="auto">
          <a:xfrm>
            <a:off x="6191250" y="34861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1" name="130 - Έλλειψη"/>
          <p:cNvSpPr>
            <a:spLocks noChangeAspect="1"/>
          </p:cNvSpPr>
          <p:nvPr/>
        </p:nvSpPr>
        <p:spPr bwMode="auto">
          <a:xfrm>
            <a:off x="6191250" y="39433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2" name="131 - Έλλειψη"/>
          <p:cNvSpPr>
            <a:spLocks noChangeAspect="1"/>
          </p:cNvSpPr>
          <p:nvPr/>
        </p:nvSpPr>
        <p:spPr bwMode="auto">
          <a:xfrm>
            <a:off x="6191250" y="44005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3" name="132 - Έλλειψη"/>
          <p:cNvSpPr>
            <a:spLocks noChangeAspect="1"/>
          </p:cNvSpPr>
          <p:nvPr/>
        </p:nvSpPr>
        <p:spPr bwMode="auto">
          <a:xfrm>
            <a:off x="6191250" y="48577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4" name="133 - Έλλειψη"/>
          <p:cNvSpPr>
            <a:spLocks noChangeAspect="1"/>
          </p:cNvSpPr>
          <p:nvPr/>
        </p:nvSpPr>
        <p:spPr bwMode="auto">
          <a:xfrm>
            <a:off x="6191250" y="53149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35" name="134 - Ευθεία γραμμή σύνδεσης"/>
          <p:cNvCxnSpPr>
            <a:stCxn id="130" idx="4"/>
            <a:endCxn id="131" idx="0"/>
          </p:cNvCxnSpPr>
          <p:nvPr/>
        </p:nvCxnSpPr>
        <p:spPr bwMode="auto">
          <a:xfrm>
            <a:off x="6334125" y="37719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135 - Ευθεία γραμμή σύνδεσης"/>
          <p:cNvCxnSpPr>
            <a:stCxn id="129" idx="4"/>
            <a:endCxn id="130" idx="0"/>
          </p:cNvCxnSpPr>
          <p:nvPr/>
        </p:nvCxnSpPr>
        <p:spPr bwMode="auto">
          <a:xfrm>
            <a:off x="6334125" y="33147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136 - Ευθεία γραμμή σύνδεσης"/>
          <p:cNvCxnSpPr>
            <a:stCxn id="131" idx="4"/>
            <a:endCxn id="132" idx="0"/>
          </p:cNvCxnSpPr>
          <p:nvPr/>
        </p:nvCxnSpPr>
        <p:spPr bwMode="auto">
          <a:xfrm>
            <a:off x="6334125" y="42291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137 - Ευθεία γραμμή σύνδεσης"/>
          <p:cNvCxnSpPr>
            <a:stCxn id="132" idx="4"/>
            <a:endCxn id="133" idx="0"/>
          </p:cNvCxnSpPr>
          <p:nvPr/>
        </p:nvCxnSpPr>
        <p:spPr bwMode="auto">
          <a:xfrm>
            <a:off x="6334125" y="46863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138 - Ευθεία γραμμή σύνδεσης"/>
          <p:cNvCxnSpPr>
            <a:stCxn id="133" idx="4"/>
            <a:endCxn id="134" idx="0"/>
          </p:cNvCxnSpPr>
          <p:nvPr/>
        </p:nvCxnSpPr>
        <p:spPr bwMode="auto">
          <a:xfrm>
            <a:off x="6334125" y="51435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139 - Ευθεία γραμμή σύνδεσης"/>
          <p:cNvCxnSpPr>
            <a:stCxn id="93" idx="5"/>
            <a:endCxn id="129" idx="0"/>
          </p:cNvCxnSpPr>
          <p:nvPr/>
        </p:nvCxnSpPr>
        <p:spPr bwMode="auto">
          <a:xfrm>
            <a:off x="5673153" y="2815653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7639050" y="21145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2" name="141 - Έλλειψη"/>
          <p:cNvSpPr>
            <a:spLocks noChangeAspect="1"/>
          </p:cNvSpPr>
          <p:nvPr/>
        </p:nvSpPr>
        <p:spPr bwMode="auto">
          <a:xfrm>
            <a:off x="7639050" y="25527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3" name="142 - Έλλειψη"/>
          <p:cNvSpPr>
            <a:spLocks noChangeAspect="1"/>
          </p:cNvSpPr>
          <p:nvPr/>
        </p:nvSpPr>
        <p:spPr bwMode="auto">
          <a:xfrm>
            <a:off x="7239000" y="3009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4" name="143 - Έλλειψη"/>
          <p:cNvSpPr>
            <a:spLocks noChangeAspect="1"/>
          </p:cNvSpPr>
          <p:nvPr/>
        </p:nvSpPr>
        <p:spPr bwMode="auto">
          <a:xfrm>
            <a:off x="7239000" y="3467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5" name="144 - Έλλειψη"/>
          <p:cNvSpPr>
            <a:spLocks noChangeAspect="1"/>
          </p:cNvSpPr>
          <p:nvPr/>
        </p:nvSpPr>
        <p:spPr bwMode="auto">
          <a:xfrm>
            <a:off x="7239000" y="3924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6" name="145 - Έλλειψη"/>
          <p:cNvSpPr>
            <a:spLocks noChangeAspect="1"/>
          </p:cNvSpPr>
          <p:nvPr/>
        </p:nvSpPr>
        <p:spPr bwMode="auto">
          <a:xfrm>
            <a:off x="7239000" y="43815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47" name="146 - Έλλειψη"/>
          <p:cNvSpPr>
            <a:spLocks noChangeAspect="1"/>
          </p:cNvSpPr>
          <p:nvPr/>
        </p:nvSpPr>
        <p:spPr bwMode="auto">
          <a:xfrm>
            <a:off x="7239000" y="48387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8" name="147 - Έλλειψη"/>
          <p:cNvSpPr>
            <a:spLocks noChangeAspect="1"/>
          </p:cNvSpPr>
          <p:nvPr/>
        </p:nvSpPr>
        <p:spPr bwMode="auto">
          <a:xfrm>
            <a:off x="7239000" y="5295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9" name="148 - Ευθεία γραμμή σύνδεσης"/>
          <p:cNvCxnSpPr>
            <a:stCxn id="143" idx="4"/>
            <a:endCxn id="144" idx="0"/>
          </p:cNvCxnSpPr>
          <p:nvPr/>
        </p:nvCxnSpPr>
        <p:spPr bwMode="auto">
          <a:xfrm>
            <a:off x="7381875" y="3295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149 - Ευθεία γραμμή σύνδεσης"/>
          <p:cNvCxnSpPr>
            <a:stCxn id="141" idx="4"/>
            <a:endCxn id="142" idx="0"/>
          </p:cNvCxnSpPr>
          <p:nvPr/>
        </p:nvCxnSpPr>
        <p:spPr bwMode="auto">
          <a:xfrm>
            <a:off x="7781925" y="24003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152 - Ευθεία γραμμή σύνδεσης"/>
          <p:cNvCxnSpPr>
            <a:stCxn id="142" idx="3"/>
            <a:endCxn id="143" idx="0"/>
          </p:cNvCxnSpPr>
          <p:nvPr/>
        </p:nvCxnSpPr>
        <p:spPr bwMode="auto">
          <a:xfrm flipH="1">
            <a:off x="7381875" y="2796603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153 - Ευθεία γραμμή σύνδεσης"/>
          <p:cNvCxnSpPr>
            <a:stCxn id="144" idx="4"/>
            <a:endCxn id="145" idx="0"/>
          </p:cNvCxnSpPr>
          <p:nvPr/>
        </p:nvCxnSpPr>
        <p:spPr bwMode="auto">
          <a:xfrm>
            <a:off x="7381875" y="3752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154 - Ευθεία γραμμή σύνδεσης"/>
          <p:cNvCxnSpPr>
            <a:stCxn id="147" idx="4"/>
            <a:endCxn id="148" idx="0"/>
          </p:cNvCxnSpPr>
          <p:nvPr/>
        </p:nvCxnSpPr>
        <p:spPr bwMode="auto">
          <a:xfrm>
            <a:off x="7381875" y="51244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155 - Ευθεία γραμμή σύνδεσης"/>
          <p:cNvCxnSpPr>
            <a:stCxn id="145" idx="4"/>
            <a:endCxn id="146" idx="0"/>
          </p:cNvCxnSpPr>
          <p:nvPr/>
        </p:nvCxnSpPr>
        <p:spPr bwMode="auto">
          <a:xfrm>
            <a:off x="7381875" y="42100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156 - Ευθεία γραμμή σύνδεσης"/>
          <p:cNvCxnSpPr>
            <a:stCxn id="146" idx="4"/>
            <a:endCxn id="147" idx="0"/>
          </p:cNvCxnSpPr>
          <p:nvPr/>
        </p:nvCxnSpPr>
        <p:spPr bwMode="auto">
          <a:xfrm>
            <a:off x="7381875" y="46672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157 - Έλλειψη"/>
          <p:cNvSpPr>
            <a:spLocks noChangeAspect="1"/>
          </p:cNvSpPr>
          <p:nvPr/>
        </p:nvSpPr>
        <p:spPr bwMode="auto">
          <a:xfrm>
            <a:off x="8020050" y="30289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9" name="158 - Έλλειψη"/>
          <p:cNvSpPr>
            <a:spLocks noChangeAspect="1"/>
          </p:cNvSpPr>
          <p:nvPr/>
        </p:nvSpPr>
        <p:spPr bwMode="auto">
          <a:xfrm>
            <a:off x="8020050" y="34861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60" name="159 - Έλλειψη"/>
          <p:cNvSpPr>
            <a:spLocks noChangeAspect="1"/>
          </p:cNvSpPr>
          <p:nvPr/>
        </p:nvSpPr>
        <p:spPr bwMode="auto">
          <a:xfrm>
            <a:off x="8020050" y="39433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61" name="160 - Έλλειψη"/>
          <p:cNvSpPr>
            <a:spLocks noChangeAspect="1"/>
          </p:cNvSpPr>
          <p:nvPr/>
        </p:nvSpPr>
        <p:spPr bwMode="auto">
          <a:xfrm>
            <a:off x="8020050" y="44005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62" name="161 - Ευθεία γραμμή σύνδεσης"/>
          <p:cNvCxnSpPr>
            <a:stCxn id="158" idx="4"/>
            <a:endCxn id="159" idx="0"/>
          </p:cNvCxnSpPr>
          <p:nvPr/>
        </p:nvCxnSpPr>
        <p:spPr bwMode="auto">
          <a:xfrm>
            <a:off x="8162925" y="33147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162 - Ευθεία γραμμή σύνδεσης"/>
          <p:cNvCxnSpPr>
            <a:stCxn id="159" idx="4"/>
            <a:endCxn id="160" idx="0"/>
          </p:cNvCxnSpPr>
          <p:nvPr/>
        </p:nvCxnSpPr>
        <p:spPr bwMode="auto">
          <a:xfrm>
            <a:off x="8162925" y="37719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163 - Ευθεία γραμμή σύνδεσης"/>
          <p:cNvCxnSpPr>
            <a:stCxn id="160" idx="4"/>
            <a:endCxn id="161" idx="0"/>
          </p:cNvCxnSpPr>
          <p:nvPr/>
        </p:nvCxnSpPr>
        <p:spPr bwMode="auto">
          <a:xfrm>
            <a:off x="8162925" y="42291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164 - Ευθεία γραμμή σύνδεσης"/>
          <p:cNvCxnSpPr>
            <a:stCxn id="142" idx="5"/>
            <a:endCxn id="158" idx="0"/>
          </p:cNvCxnSpPr>
          <p:nvPr/>
        </p:nvCxnSpPr>
        <p:spPr bwMode="auto">
          <a:xfrm>
            <a:off x="7882953" y="2796603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165 - Ευθεία γραμμή σύνδεσης"/>
          <p:cNvCxnSpPr>
            <a:stCxn id="91" idx="5"/>
            <a:endCxn id="141" idx="0"/>
          </p:cNvCxnSpPr>
          <p:nvPr/>
        </p:nvCxnSpPr>
        <p:spPr bwMode="auto">
          <a:xfrm>
            <a:off x="6816153" y="1691703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7" name="166 - Έλλειψη"/>
          <p:cNvSpPr>
            <a:spLocks noChangeAspect="1"/>
          </p:cNvSpPr>
          <p:nvPr/>
        </p:nvSpPr>
        <p:spPr bwMode="auto">
          <a:xfrm>
            <a:off x="5429250" y="30136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68" name="167 - Έλλειψη"/>
          <p:cNvSpPr>
            <a:spLocks noChangeAspect="1"/>
          </p:cNvSpPr>
          <p:nvPr/>
        </p:nvSpPr>
        <p:spPr bwMode="auto">
          <a:xfrm>
            <a:off x="5429250" y="34708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69" name="168 - Έλλειψη"/>
          <p:cNvSpPr>
            <a:spLocks noChangeAspect="1"/>
          </p:cNvSpPr>
          <p:nvPr/>
        </p:nvSpPr>
        <p:spPr bwMode="auto">
          <a:xfrm>
            <a:off x="5429250" y="39280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0" name="169 - Έλλειψη"/>
          <p:cNvSpPr>
            <a:spLocks noChangeAspect="1"/>
          </p:cNvSpPr>
          <p:nvPr/>
        </p:nvSpPr>
        <p:spPr bwMode="auto">
          <a:xfrm>
            <a:off x="5429250" y="43852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1" name="170 - Έλλειψη"/>
          <p:cNvSpPr>
            <a:spLocks noChangeAspect="1"/>
          </p:cNvSpPr>
          <p:nvPr/>
        </p:nvSpPr>
        <p:spPr bwMode="auto">
          <a:xfrm>
            <a:off x="5429250" y="48424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2" name="171 - Έλλειψη"/>
          <p:cNvSpPr>
            <a:spLocks noChangeAspect="1"/>
          </p:cNvSpPr>
          <p:nvPr/>
        </p:nvSpPr>
        <p:spPr bwMode="auto">
          <a:xfrm>
            <a:off x="5429250" y="52996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3" name="172 - Έλλειψη"/>
          <p:cNvSpPr>
            <a:spLocks noChangeAspect="1"/>
          </p:cNvSpPr>
          <p:nvPr/>
        </p:nvSpPr>
        <p:spPr bwMode="auto">
          <a:xfrm>
            <a:off x="5429250" y="57568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4" name="173 - Έλλειψη"/>
          <p:cNvSpPr>
            <a:spLocks noChangeAspect="1"/>
          </p:cNvSpPr>
          <p:nvPr/>
        </p:nvSpPr>
        <p:spPr bwMode="auto">
          <a:xfrm>
            <a:off x="5429250" y="62140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75" name="174 - Ευθεία γραμμή σύνδεσης"/>
          <p:cNvCxnSpPr>
            <a:stCxn id="168" idx="4"/>
            <a:endCxn id="169" idx="0"/>
          </p:cNvCxnSpPr>
          <p:nvPr/>
        </p:nvCxnSpPr>
        <p:spPr bwMode="auto">
          <a:xfrm>
            <a:off x="5572125" y="37565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175 - Ευθεία γραμμή σύνδεσης"/>
          <p:cNvCxnSpPr>
            <a:stCxn id="93" idx="4"/>
            <a:endCxn id="167" idx="0"/>
          </p:cNvCxnSpPr>
          <p:nvPr/>
        </p:nvCxnSpPr>
        <p:spPr bwMode="auto">
          <a:xfrm>
            <a:off x="5572125" y="2857500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176 - Ευθεία γραμμή σύνδεσης"/>
          <p:cNvCxnSpPr>
            <a:stCxn id="167" idx="4"/>
            <a:endCxn id="168" idx="0"/>
          </p:cNvCxnSpPr>
          <p:nvPr/>
        </p:nvCxnSpPr>
        <p:spPr bwMode="auto">
          <a:xfrm>
            <a:off x="5572125" y="32993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177 - Ευθεία γραμμή σύνδεσης"/>
          <p:cNvCxnSpPr>
            <a:stCxn id="169" idx="4"/>
            <a:endCxn id="170" idx="0"/>
          </p:cNvCxnSpPr>
          <p:nvPr/>
        </p:nvCxnSpPr>
        <p:spPr bwMode="auto">
          <a:xfrm>
            <a:off x="5572125" y="42137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178 - Ευθεία γραμμή σύνδεσης"/>
          <p:cNvCxnSpPr>
            <a:stCxn id="172" idx="4"/>
            <a:endCxn id="173" idx="0"/>
          </p:cNvCxnSpPr>
          <p:nvPr/>
        </p:nvCxnSpPr>
        <p:spPr bwMode="auto">
          <a:xfrm>
            <a:off x="5572125" y="55853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179 - Ευθεία γραμμή σύνδεσης"/>
          <p:cNvCxnSpPr>
            <a:stCxn id="170" idx="4"/>
            <a:endCxn id="171" idx="0"/>
          </p:cNvCxnSpPr>
          <p:nvPr/>
        </p:nvCxnSpPr>
        <p:spPr bwMode="auto">
          <a:xfrm>
            <a:off x="5572125" y="46709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180 - Ευθεία γραμμή σύνδεσης"/>
          <p:cNvCxnSpPr>
            <a:stCxn id="171" idx="4"/>
            <a:endCxn id="172" idx="0"/>
          </p:cNvCxnSpPr>
          <p:nvPr/>
        </p:nvCxnSpPr>
        <p:spPr bwMode="auto">
          <a:xfrm>
            <a:off x="5572125" y="51281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181 - Ευθεία γραμμή σύνδεσης"/>
          <p:cNvCxnSpPr>
            <a:stCxn id="173" idx="4"/>
            <a:endCxn id="174" idx="0"/>
          </p:cNvCxnSpPr>
          <p:nvPr/>
        </p:nvCxnSpPr>
        <p:spPr bwMode="auto">
          <a:xfrm>
            <a:off x="5572125" y="60425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8" name="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20" name="19 - Πίνακας"/>
          <p:cNvGraphicFramePr>
            <a:graphicFrameLocks noGrp="1"/>
          </p:cNvGraphicFramePr>
          <p:nvPr/>
        </p:nvGraphicFramePr>
        <p:xfrm>
          <a:off x="228600" y="1524000"/>
          <a:ext cx="8763000" cy="5125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572000"/>
                <a:gridCol w="4191000"/>
              </a:tblGrid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err="1" smtClean="0">
                          <a:latin typeface="Lucida Console" pitchFamily="49" charset="0"/>
                        </a:rPr>
                        <a:t>StringTrie</a:t>
                      </a:r>
                      <a:r>
                        <a:rPr lang="en-US" sz="1400" b="0" dirty="0" smtClean="0">
                          <a:latin typeface="Lucida Console" pitchFamily="49" charset="0"/>
                        </a:rPr>
                        <a:t>()</a:t>
                      </a:r>
                      <a:endParaRPr lang="el-GR" sz="1400" b="0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/>
                        <a:t>κατασκευή</a:t>
                      </a:r>
                      <a:r>
                        <a:rPr lang="el-GR" sz="1400" b="0" baseline="0" dirty="0" smtClean="0"/>
                        <a:t> δομής </a:t>
                      </a:r>
                      <a:r>
                        <a:rPr lang="en-US" sz="1400" b="0" baseline="0" dirty="0" err="1" smtClean="0"/>
                        <a:t>trie</a:t>
                      </a:r>
                      <a:endParaRPr lang="el-GR" sz="14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Lucida Console" pitchFamily="49" charset="0"/>
                        </a:rPr>
                        <a:t>void insert(String s) </a:t>
                      </a:r>
                      <a:endParaRPr lang="el-GR" sz="1400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εισαγωγή αλφαριθμητικού</a:t>
                      </a:r>
                      <a:r>
                        <a:rPr lang="el-GR" sz="1400" baseline="0" dirty="0" smtClean="0"/>
                        <a:t> </a:t>
                      </a:r>
                      <a:r>
                        <a:rPr lang="en-US" sz="1400" baseline="0" dirty="0" smtClean="0">
                          <a:latin typeface="Lucida Console" pitchFamily="49" charset="0"/>
                        </a:rPr>
                        <a:t>s</a:t>
                      </a:r>
                      <a:endParaRPr lang="en-US" sz="1400" dirty="0" smtClean="0">
                        <a:sym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err="1" smtClean="0">
                          <a:latin typeface="Lucida Console" pitchFamily="49" charset="0"/>
                        </a:rPr>
                        <a:t>boolean</a:t>
                      </a:r>
                      <a:r>
                        <a:rPr lang="en-US" sz="1400" dirty="0" smtClean="0">
                          <a:latin typeface="Lucida Console" pitchFamily="49" charset="0"/>
                        </a:rPr>
                        <a:t> contains(String</a:t>
                      </a:r>
                      <a:r>
                        <a:rPr lang="en-US" sz="1400" baseline="0" dirty="0" smtClean="0">
                          <a:latin typeface="Lucida Console" pitchFamily="49" charset="0"/>
                        </a:rPr>
                        <a:t> s</a:t>
                      </a:r>
                      <a:r>
                        <a:rPr lang="en-US" sz="1400" dirty="0" smtClean="0">
                          <a:latin typeface="Lucida Console" pitchFamily="49" charset="0"/>
                        </a:rPr>
                        <a:t>)</a:t>
                      </a:r>
                      <a:endParaRPr lang="el-GR" sz="1400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έλεγχος αν το </a:t>
                      </a:r>
                      <a:r>
                        <a:rPr lang="en-US" sz="1400" dirty="0" err="1" smtClean="0"/>
                        <a:t>trie</a:t>
                      </a:r>
                      <a:r>
                        <a:rPr lang="en-US" sz="1400" dirty="0" smtClean="0"/>
                        <a:t> </a:t>
                      </a:r>
                      <a:r>
                        <a:rPr lang="el-GR" sz="1400" dirty="0" smtClean="0"/>
                        <a:t>περιέχει</a:t>
                      </a:r>
                      <a:r>
                        <a:rPr lang="el-GR" sz="1400" baseline="0" dirty="0" smtClean="0"/>
                        <a:t> το αλφαριθμητικό </a:t>
                      </a:r>
                      <a:r>
                        <a:rPr lang="en-US" sz="1400" dirty="0" smtClean="0">
                          <a:latin typeface="Lucida Console" pitchFamily="49" charset="0"/>
                        </a:rPr>
                        <a:t>s</a:t>
                      </a:r>
                      <a:endParaRPr lang="el-GR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Lucida Console" pitchFamily="49" charset="0"/>
                        </a:rPr>
                        <a:t>Void delete</a:t>
                      </a:r>
                      <a:r>
                        <a:rPr lang="en-US" sz="1400" baseline="0" dirty="0" smtClean="0">
                          <a:latin typeface="Lucida Console" pitchFamily="49" charset="0"/>
                        </a:rPr>
                        <a:t>(String s)</a:t>
                      </a:r>
                      <a:endParaRPr lang="el-GR" sz="1400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διαγραφή</a:t>
                      </a:r>
                      <a:r>
                        <a:rPr lang="el-GR" sz="1400" baseline="0" dirty="0" smtClean="0"/>
                        <a:t> του </a:t>
                      </a:r>
                      <a:r>
                        <a:rPr lang="el-GR" sz="1400" dirty="0" smtClean="0"/>
                        <a:t>αλφαριθμητικού</a:t>
                      </a:r>
                      <a:r>
                        <a:rPr lang="el-GR" sz="1400" baseline="0" dirty="0" smtClean="0"/>
                        <a:t> </a:t>
                      </a:r>
                      <a:r>
                        <a:rPr lang="en-US" sz="1400" baseline="0" dirty="0" smtClean="0">
                          <a:latin typeface="Lucida Console" pitchFamily="49" charset="0"/>
                        </a:rPr>
                        <a:t>s</a:t>
                      </a:r>
                      <a:endParaRPr lang="el-GR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 smtClean="0">
                          <a:latin typeface="Lucida Console" pitchFamily="49" charset="0"/>
                        </a:rPr>
                        <a:t>String </a:t>
                      </a:r>
                      <a:r>
                        <a:rPr lang="en-US" sz="1400" baseline="0" dirty="0" err="1" smtClean="0">
                          <a:latin typeface="Lucida Console" pitchFamily="49" charset="0"/>
                        </a:rPr>
                        <a:t>longestPrefixOf</a:t>
                      </a:r>
                      <a:r>
                        <a:rPr lang="en-US" sz="1400" baseline="0" dirty="0" smtClean="0">
                          <a:latin typeface="Lucida Console" pitchFamily="49" charset="0"/>
                        </a:rPr>
                        <a:t>(String s)</a:t>
                      </a:r>
                      <a:endParaRPr lang="el-GR" sz="1400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επιστρέφει</a:t>
                      </a:r>
                      <a:r>
                        <a:rPr lang="el-GR" sz="1400" baseline="0" dirty="0" smtClean="0"/>
                        <a:t> το μεγαλύτερο </a:t>
                      </a:r>
                      <a:r>
                        <a:rPr lang="el-GR" sz="1400" dirty="0" smtClean="0"/>
                        <a:t>αλφαριθμητικό</a:t>
                      </a:r>
                      <a:r>
                        <a:rPr lang="el-GR" sz="1400" baseline="0" dirty="0" smtClean="0"/>
                        <a:t> που είναι πρόθεμα του </a:t>
                      </a:r>
                      <a:r>
                        <a:rPr lang="en-US" sz="1400" baseline="0" dirty="0" smtClean="0">
                          <a:latin typeface="Lucida Console" pitchFamily="49" charset="0"/>
                        </a:rPr>
                        <a:t>s</a:t>
                      </a:r>
                      <a:endParaRPr lang="el-GR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99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err="1" smtClean="0">
                          <a:latin typeface="Lucida Console" pitchFamily="49" charset="0"/>
                        </a:rPr>
                        <a:t>Iterable</a:t>
                      </a:r>
                      <a:r>
                        <a:rPr lang="en-US" sz="1400" dirty="0" smtClean="0">
                          <a:latin typeface="Lucida Console" pitchFamily="49" charset="0"/>
                        </a:rPr>
                        <a:t>&lt;String&gt; </a:t>
                      </a:r>
                      <a:r>
                        <a:rPr lang="en-US" sz="1400" dirty="0" err="1" smtClean="0">
                          <a:latin typeface="Lucida Console" pitchFamily="49" charset="0"/>
                        </a:rPr>
                        <a:t>keysWithPrefix</a:t>
                      </a:r>
                      <a:r>
                        <a:rPr lang="en-US" sz="1400" dirty="0" smtClean="0">
                          <a:latin typeface="Lucida Console" pitchFamily="49" charset="0"/>
                        </a:rPr>
                        <a:t>(String s)</a:t>
                      </a:r>
                      <a:endParaRPr lang="el-GR" sz="1400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επιστρέφει</a:t>
                      </a:r>
                      <a:r>
                        <a:rPr lang="el-GR" sz="1400" baseline="0" dirty="0" smtClean="0"/>
                        <a:t> όλα τα </a:t>
                      </a:r>
                      <a:r>
                        <a:rPr lang="el-GR" sz="1400" dirty="0" smtClean="0"/>
                        <a:t>αλφαριθμητικά</a:t>
                      </a:r>
                      <a:r>
                        <a:rPr lang="el-GR" sz="1400" baseline="0" dirty="0" smtClean="0"/>
                        <a:t> που αποτελούν πρόθεμα του </a:t>
                      </a:r>
                      <a:r>
                        <a:rPr lang="en-US" sz="1400" baseline="0" dirty="0" smtClean="0">
                          <a:latin typeface="Lucida Console" pitchFamily="49" charset="0"/>
                        </a:rPr>
                        <a:t>s</a:t>
                      </a:r>
                      <a:endParaRPr lang="el-GR" sz="1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r"/>
                      <a:r>
                        <a:rPr lang="el-GR" sz="1400" dirty="0" smtClean="0">
                          <a:latin typeface="Lucida Console" pitchFamily="49" charset="0"/>
                        </a:rPr>
                        <a:t> </a:t>
                      </a:r>
                      <a:r>
                        <a:rPr lang="en-US" sz="1400" dirty="0" err="1" smtClean="0">
                          <a:latin typeface="Lucida Console" pitchFamily="49" charset="0"/>
                        </a:rPr>
                        <a:t>Iterable</a:t>
                      </a:r>
                      <a:r>
                        <a:rPr lang="en-US" sz="1400" dirty="0" smtClean="0">
                          <a:latin typeface="Lucida Console" pitchFamily="49" charset="0"/>
                        </a:rPr>
                        <a:t>&lt;String&gt; </a:t>
                      </a:r>
                      <a:r>
                        <a:rPr lang="en-US" sz="1400" dirty="0" err="1" smtClean="0">
                          <a:latin typeface="Lucida Console" pitchFamily="49" charset="0"/>
                        </a:rPr>
                        <a:t>keysThatMatch</a:t>
                      </a:r>
                      <a:r>
                        <a:rPr lang="en-US" sz="1400" dirty="0" smtClean="0">
                          <a:latin typeface="Lucida Console" pitchFamily="49" charset="0"/>
                        </a:rPr>
                        <a:t>(String s)</a:t>
                      </a:r>
                      <a:endParaRPr lang="el-GR" sz="1400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επιστρέφει</a:t>
                      </a:r>
                      <a:r>
                        <a:rPr lang="el-GR" sz="1400" baseline="0" dirty="0" smtClean="0"/>
                        <a:t> όλα τα </a:t>
                      </a:r>
                      <a:r>
                        <a:rPr lang="el-GR" sz="1400" dirty="0" smtClean="0"/>
                        <a:t>αλφαριθμητικά</a:t>
                      </a:r>
                      <a:r>
                        <a:rPr lang="el-GR" sz="1400" baseline="0" dirty="0" smtClean="0"/>
                        <a:t> που ταιριάζουν με το </a:t>
                      </a:r>
                      <a:r>
                        <a:rPr lang="en-US" sz="1400" baseline="0" dirty="0" smtClean="0">
                          <a:latin typeface="Lucida Console" pitchFamily="49" charset="0"/>
                        </a:rPr>
                        <a:t>s</a:t>
                      </a:r>
                      <a:r>
                        <a:rPr lang="el-GR" sz="1400" baseline="0" dirty="0" smtClean="0">
                          <a:latin typeface="Lucida Console" pitchFamily="49" charset="0"/>
                        </a:rPr>
                        <a:t> </a:t>
                      </a:r>
                      <a:r>
                        <a:rPr lang="en-US" sz="1400" baseline="0" dirty="0" smtClean="0">
                          <a:latin typeface="+mn-lt"/>
                        </a:rPr>
                        <a:t>(</a:t>
                      </a:r>
                      <a:r>
                        <a:rPr lang="el-GR" sz="1400" baseline="0" dirty="0" smtClean="0">
                          <a:latin typeface="+mn-lt"/>
                        </a:rPr>
                        <a:t>το </a:t>
                      </a:r>
                      <a:r>
                        <a:rPr lang="en-US" sz="1400" baseline="0" dirty="0" smtClean="0">
                          <a:latin typeface="Lucida Console" pitchFamily="49" charset="0"/>
                        </a:rPr>
                        <a:t>s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el-GR" sz="1400" baseline="0" dirty="0" smtClean="0">
                          <a:latin typeface="+mn-lt"/>
                        </a:rPr>
                        <a:t>περιέχει ειδικούς χαρακτήρες οι οποίοι ταιριάζουν οποιοδήποτε χαρακτήρα</a:t>
                      </a:r>
                      <a:r>
                        <a:rPr lang="en-US" sz="1400" baseline="0" dirty="0" smtClean="0">
                          <a:latin typeface="+mn-lt"/>
                        </a:rPr>
                        <a:t>)</a:t>
                      </a:r>
                      <a:endParaRPr lang="el-GR" sz="1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err="1" smtClean="0">
                          <a:latin typeface="Lucida Console" pitchFamily="49" charset="0"/>
                        </a:rPr>
                        <a:t>int</a:t>
                      </a:r>
                      <a:r>
                        <a:rPr lang="en-US" sz="1400" dirty="0" smtClean="0">
                          <a:latin typeface="Lucida Console" pitchFamily="49" charset="0"/>
                        </a:rPr>
                        <a:t> size()</a:t>
                      </a:r>
                      <a:endParaRPr lang="el-GR" sz="1400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αριθμός αντικειμένων στη</a:t>
                      </a:r>
                      <a:r>
                        <a:rPr lang="el-GR" sz="1400" baseline="0" dirty="0" smtClean="0"/>
                        <a:t> δομή λεξικού</a:t>
                      </a:r>
                      <a:r>
                        <a:rPr lang="el-GR" sz="1400" dirty="0" smtClean="0"/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err="1" smtClean="0">
                          <a:latin typeface="Lucida Console" pitchFamily="49" charset="0"/>
                        </a:rPr>
                        <a:t>Iterable</a:t>
                      </a:r>
                      <a:r>
                        <a:rPr lang="en-US" sz="1400" dirty="0" smtClean="0">
                          <a:latin typeface="Lucida Console" pitchFamily="49" charset="0"/>
                        </a:rPr>
                        <a:t>&lt;String&gt; keys()</a:t>
                      </a:r>
                      <a:endParaRPr lang="el-GR" sz="1400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επιστρέφει</a:t>
                      </a:r>
                      <a:r>
                        <a:rPr lang="el-GR" sz="1400" baseline="0" dirty="0" smtClean="0"/>
                        <a:t> όλα τα </a:t>
                      </a:r>
                      <a:r>
                        <a:rPr lang="el-GR" sz="1400" dirty="0" smtClean="0"/>
                        <a:t>αλφαριθμητικά</a:t>
                      </a:r>
                      <a:r>
                        <a:rPr lang="el-GR" sz="1400" baseline="0" dirty="0" smtClean="0"/>
                        <a:t> του </a:t>
                      </a:r>
                      <a:r>
                        <a:rPr lang="en-US" sz="1400" baseline="0" dirty="0" err="1" smtClean="0"/>
                        <a:t>trie</a:t>
                      </a:r>
                      <a:endParaRPr lang="el-GR" sz="1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21 - TextBox"/>
          <p:cNvSpPr txBox="1"/>
          <p:nvPr/>
        </p:nvSpPr>
        <p:spPr>
          <a:xfrm>
            <a:off x="457200" y="1066800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Διασύνδεση </a:t>
            </a:r>
            <a:r>
              <a:rPr lang="en-US" dirty="0" err="1" smtClean="0"/>
              <a:t>trie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83" name="82 - Ορθογώνιο"/>
          <p:cNvSpPr/>
          <p:nvPr/>
        </p:nvSpPr>
        <p:spPr>
          <a:xfrm>
            <a:off x="152400" y="1447800"/>
            <a:ext cx="26548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contains(“</a:t>
            </a:r>
            <a:r>
              <a:rPr lang="el-GR" sz="1400" dirty="0" err="1" smtClean="0">
                <a:latin typeface="Lucida Console" pitchFamily="49" charset="0"/>
              </a:rPr>
              <a:t>αλφα</a:t>
            </a:r>
            <a:r>
              <a:rPr lang="en-US" sz="1400" dirty="0" smtClean="0">
                <a:latin typeface="Lucida Console" pitchFamily="49" charset="0"/>
              </a:rPr>
              <a:t>”)</a:t>
            </a:r>
            <a:r>
              <a:rPr lang="el-GR" sz="1400" dirty="0" smtClean="0">
                <a:latin typeface="Lucida Console" pitchFamily="49" charset="0"/>
              </a:rPr>
              <a:t> = </a:t>
            </a:r>
            <a:r>
              <a:rPr lang="en-US" sz="1400" dirty="0" smtClean="0">
                <a:latin typeface="Lucida Console" pitchFamily="49" charset="0"/>
              </a:rPr>
              <a:t>true</a:t>
            </a:r>
            <a:endParaRPr lang="el-GR" sz="1400" dirty="0"/>
          </a:p>
        </p:txBody>
      </p:sp>
      <p:sp>
        <p:nvSpPr>
          <p:cNvPr id="92" name="91 - Έλλειψη"/>
          <p:cNvSpPr>
            <a:spLocks noChangeAspect="1"/>
          </p:cNvSpPr>
          <p:nvPr/>
        </p:nvSpPr>
        <p:spPr bwMode="auto">
          <a:xfrm>
            <a:off x="6572250" y="14478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3" name="92 - Έλλειψη"/>
          <p:cNvSpPr>
            <a:spLocks noChangeAspect="1"/>
          </p:cNvSpPr>
          <p:nvPr/>
        </p:nvSpPr>
        <p:spPr bwMode="auto">
          <a:xfrm>
            <a:off x="4191000" y="2114546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4" name="93 - Έλλειψη"/>
          <p:cNvSpPr>
            <a:spLocks noChangeAspect="1"/>
          </p:cNvSpPr>
          <p:nvPr/>
        </p:nvSpPr>
        <p:spPr bwMode="auto">
          <a:xfrm>
            <a:off x="5429250" y="25717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5" name="94 - Έλλειψη"/>
          <p:cNvSpPr>
            <a:spLocks noChangeAspect="1"/>
          </p:cNvSpPr>
          <p:nvPr/>
        </p:nvSpPr>
        <p:spPr bwMode="auto">
          <a:xfrm>
            <a:off x="4724400" y="3009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6" name="95 - Έλλειψη"/>
          <p:cNvSpPr>
            <a:spLocks noChangeAspect="1"/>
          </p:cNvSpPr>
          <p:nvPr/>
        </p:nvSpPr>
        <p:spPr bwMode="auto">
          <a:xfrm>
            <a:off x="4724400" y="3467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7" name="96 - Έλλειψη"/>
          <p:cNvSpPr>
            <a:spLocks noChangeAspect="1"/>
          </p:cNvSpPr>
          <p:nvPr/>
        </p:nvSpPr>
        <p:spPr bwMode="auto">
          <a:xfrm>
            <a:off x="4724400" y="3924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8" name="97 - Έλλειψη"/>
          <p:cNvSpPr>
            <a:spLocks noChangeAspect="1"/>
          </p:cNvSpPr>
          <p:nvPr/>
        </p:nvSpPr>
        <p:spPr bwMode="auto">
          <a:xfrm>
            <a:off x="4724400" y="43815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4" name="113 - Έλλειψη"/>
          <p:cNvSpPr>
            <a:spLocks noChangeAspect="1"/>
          </p:cNvSpPr>
          <p:nvPr/>
        </p:nvSpPr>
        <p:spPr bwMode="auto">
          <a:xfrm>
            <a:off x="4724400" y="48387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5" name="114 - Έλλειψη"/>
          <p:cNvSpPr>
            <a:spLocks noChangeAspect="1"/>
          </p:cNvSpPr>
          <p:nvPr/>
        </p:nvSpPr>
        <p:spPr bwMode="auto">
          <a:xfrm>
            <a:off x="4724400" y="5295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6" name="115 - Έλλειψη"/>
          <p:cNvSpPr>
            <a:spLocks noChangeAspect="1"/>
          </p:cNvSpPr>
          <p:nvPr/>
        </p:nvSpPr>
        <p:spPr bwMode="auto">
          <a:xfrm>
            <a:off x="4724400" y="5753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4" name="123 - Έλλειψη"/>
          <p:cNvSpPr>
            <a:spLocks noChangeAspect="1"/>
          </p:cNvSpPr>
          <p:nvPr/>
        </p:nvSpPr>
        <p:spPr bwMode="auto">
          <a:xfrm>
            <a:off x="4724400" y="6210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25" name="124 - Ευθεία γραμμή σύνδεσης"/>
          <p:cNvCxnSpPr>
            <a:stCxn id="92" idx="3"/>
            <a:endCxn id="93" idx="0"/>
          </p:cNvCxnSpPr>
          <p:nvPr/>
        </p:nvCxnSpPr>
        <p:spPr bwMode="auto">
          <a:xfrm flipH="1">
            <a:off x="4333875" y="1691703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125 - Ευθεία γραμμή σύνδεσης"/>
          <p:cNvCxnSpPr>
            <a:stCxn id="93" idx="5"/>
            <a:endCxn id="94" idx="0"/>
          </p:cNvCxnSpPr>
          <p:nvPr/>
        </p:nvCxnSpPr>
        <p:spPr bwMode="auto">
          <a:xfrm>
            <a:off x="4434903" y="2358449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127 - Ευθεία γραμμή σύνδεσης"/>
          <p:cNvCxnSpPr>
            <a:stCxn id="96" idx="4"/>
            <a:endCxn id="97" idx="0"/>
          </p:cNvCxnSpPr>
          <p:nvPr/>
        </p:nvCxnSpPr>
        <p:spPr bwMode="auto">
          <a:xfrm>
            <a:off x="4867275" y="3752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128 - Ευθεία γραμμή σύνδεσης"/>
          <p:cNvCxnSpPr>
            <a:stCxn id="94" idx="3"/>
            <a:endCxn id="95" idx="0"/>
          </p:cNvCxnSpPr>
          <p:nvPr/>
        </p:nvCxnSpPr>
        <p:spPr bwMode="auto">
          <a:xfrm flipH="1">
            <a:off x="4867275" y="2815653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130 - Ευθεία γραμμή σύνδεσης"/>
          <p:cNvCxnSpPr>
            <a:stCxn id="95" idx="4"/>
            <a:endCxn id="96" idx="0"/>
          </p:cNvCxnSpPr>
          <p:nvPr/>
        </p:nvCxnSpPr>
        <p:spPr bwMode="auto">
          <a:xfrm>
            <a:off x="4867275" y="3295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131 - Ευθεία γραμμή σύνδεσης"/>
          <p:cNvCxnSpPr>
            <a:stCxn id="97" idx="4"/>
            <a:endCxn id="98" idx="0"/>
          </p:cNvCxnSpPr>
          <p:nvPr/>
        </p:nvCxnSpPr>
        <p:spPr bwMode="auto">
          <a:xfrm>
            <a:off x="4867275" y="42100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132 - Ευθεία γραμμή σύνδεσης"/>
          <p:cNvCxnSpPr>
            <a:stCxn id="115" idx="4"/>
            <a:endCxn id="116" idx="0"/>
          </p:cNvCxnSpPr>
          <p:nvPr/>
        </p:nvCxnSpPr>
        <p:spPr bwMode="auto">
          <a:xfrm>
            <a:off x="4867275" y="5581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133 - Ευθεία γραμμή σύνδεσης"/>
          <p:cNvCxnSpPr>
            <a:stCxn id="98" idx="4"/>
            <a:endCxn id="114" idx="0"/>
          </p:cNvCxnSpPr>
          <p:nvPr/>
        </p:nvCxnSpPr>
        <p:spPr bwMode="auto">
          <a:xfrm>
            <a:off x="4867275" y="46672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134 - Ευθεία γραμμή σύνδεσης"/>
          <p:cNvCxnSpPr>
            <a:stCxn id="114" idx="4"/>
            <a:endCxn id="115" idx="0"/>
          </p:cNvCxnSpPr>
          <p:nvPr/>
        </p:nvCxnSpPr>
        <p:spPr bwMode="auto">
          <a:xfrm>
            <a:off x="4867275" y="51244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135 - Ευθεία γραμμή σύνδεσης"/>
          <p:cNvCxnSpPr>
            <a:stCxn id="116" idx="4"/>
            <a:endCxn id="124" idx="0"/>
          </p:cNvCxnSpPr>
          <p:nvPr/>
        </p:nvCxnSpPr>
        <p:spPr bwMode="auto">
          <a:xfrm>
            <a:off x="4867275" y="6038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3733800" y="25717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3733800" y="3009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3733800" y="3467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3733800" y="3924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3733800" y="43815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2" name="141 - Έλλειψη"/>
          <p:cNvSpPr>
            <a:spLocks noChangeAspect="1"/>
          </p:cNvSpPr>
          <p:nvPr/>
        </p:nvSpPr>
        <p:spPr bwMode="auto">
          <a:xfrm>
            <a:off x="3733800" y="48387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3" name="142 - Έλλειψη"/>
          <p:cNvSpPr>
            <a:spLocks noChangeAspect="1"/>
          </p:cNvSpPr>
          <p:nvPr/>
        </p:nvSpPr>
        <p:spPr bwMode="auto">
          <a:xfrm>
            <a:off x="3733800" y="5295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4" name="143 - Έλλειψη"/>
          <p:cNvSpPr>
            <a:spLocks noChangeAspect="1"/>
          </p:cNvSpPr>
          <p:nvPr/>
        </p:nvSpPr>
        <p:spPr bwMode="auto">
          <a:xfrm>
            <a:off x="3733800" y="5753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5" name="144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3876675" y="3752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3876675" y="28575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3876675" y="3295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3876675" y="42100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3" idx="4"/>
            <a:endCxn id="144" idx="0"/>
          </p:cNvCxnSpPr>
          <p:nvPr/>
        </p:nvCxnSpPr>
        <p:spPr bwMode="auto">
          <a:xfrm>
            <a:off x="3876675" y="5581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149 - Ευθεία γραμμή σύνδεσης"/>
          <p:cNvCxnSpPr>
            <a:stCxn id="141" idx="4"/>
            <a:endCxn id="142" idx="0"/>
          </p:cNvCxnSpPr>
          <p:nvPr/>
        </p:nvCxnSpPr>
        <p:spPr bwMode="auto">
          <a:xfrm>
            <a:off x="3876675" y="46672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150 - Ευθεία γραμμή σύνδεσης"/>
          <p:cNvCxnSpPr>
            <a:stCxn id="142" idx="4"/>
            <a:endCxn id="143" idx="0"/>
          </p:cNvCxnSpPr>
          <p:nvPr/>
        </p:nvCxnSpPr>
        <p:spPr bwMode="auto">
          <a:xfrm>
            <a:off x="3876675" y="51244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151 - Ευθεία γραμμή σύνδεσης"/>
          <p:cNvCxnSpPr>
            <a:stCxn id="93" idx="3"/>
            <a:endCxn id="137" idx="0"/>
          </p:cNvCxnSpPr>
          <p:nvPr/>
        </p:nvCxnSpPr>
        <p:spPr bwMode="auto">
          <a:xfrm flipH="1">
            <a:off x="3876675" y="2358449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3" name="152 - Έλλειψη"/>
          <p:cNvSpPr>
            <a:spLocks noChangeAspect="1"/>
          </p:cNvSpPr>
          <p:nvPr/>
        </p:nvSpPr>
        <p:spPr bwMode="auto">
          <a:xfrm>
            <a:off x="6191250" y="30289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4" name="153 - Έλλειψη"/>
          <p:cNvSpPr>
            <a:spLocks noChangeAspect="1"/>
          </p:cNvSpPr>
          <p:nvPr/>
        </p:nvSpPr>
        <p:spPr bwMode="auto">
          <a:xfrm>
            <a:off x="6191250" y="34861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5" name="154 - Έλλειψη"/>
          <p:cNvSpPr>
            <a:spLocks noChangeAspect="1"/>
          </p:cNvSpPr>
          <p:nvPr/>
        </p:nvSpPr>
        <p:spPr bwMode="auto">
          <a:xfrm>
            <a:off x="6191250" y="39433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6" name="155 - Έλλειψη"/>
          <p:cNvSpPr>
            <a:spLocks noChangeAspect="1"/>
          </p:cNvSpPr>
          <p:nvPr/>
        </p:nvSpPr>
        <p:spPr bwMode="auto">
          <a:xfrm>
            <a:off x="6191250" y="44005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7" name="156 - Έλλειψη"/>
          <p:cNvSpPr>
            <a:spLocks noChangeAspect="1"/>
          </p:cNvSpPr>
          <p:nvPr/>
        </p:nvSpPr>
        <p:spPr bwMode="auto">
          <a:xfrm>
            <a:off x="6191250" y="48577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8" name="157 - Έλλειψη"/>
          <p:cNvSpPr>
            <a:spLocks noChangeAspect="1"/>
          </p:cNvSpPr>
          <p:nvPr/>
        </p:nvSpPr>
        <p:spPr bwMode="auto">
          <a:xfrm>
            <a:off x="6191250" y="53149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59" name="158 - Ευθεία γραμμή σύνδεσης"/>
          <p:cNvCxnSpPr>
            <a:stCxn id="154" idx="4"/>
            <a:endCxn id="155" idx="0"/>
          </p:cNvCxnSpPr>
          <p:nvPr/>
        </p:nvCxnSpPr>
        <p:spPr bwMode="auto">
          <a:xfrm>
            <a:off x="6334125" y="37719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159 - Ευθεία γραμμή σύνδεσης"/>
          <p:cNvCxnSpPr>
            <a:stCxn id="153" idx="4"/>
            <a:endCxn id="154" idx="0"/>
          </p:cNvCxnSpPr>
          <p:nvPr/>
        </p:nvCxnSpPr>
        <p:spPr bwMode="auto">
          <a:xfrm>
            <a:off x="6334125" y="33147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160 - Ευθεία γραμμή σύνδεσης"/>
          <p:cNvCxnSpPr>
            <a:stCxn id="155" idx="4"/>
            <a:endCxn id="156" idx="0"/>
          </p:cNvCxnSpPr>
          <p:nvPr/>
        </p:nvCxnSpPr>
        <p:spPr bwMode="auto">
          <a:xfrm>
            <a:off x="6334125" y="42291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161 - Ευθεία γραμμή σύνδεσης"/>
          <p:cNvCxnSpPr>
            <a:stCxn id="156" idx="4"/>
            <a:endCxn id="157" idx="0"/>
          </p:cNvCxnSpPr>
          <p:nvPr/>
        </p:nvCxnSpPr>
        <p:spPr bwMode="auto">
          <a:xfrm>
            <a:off x="6334125" y="46863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162 - Ευθεία γραμμή σύνδεσης"/>
          <p:cNvCxnSpPr>
            <a:stCxn id="157" idx="4"/>
            <a:endCxn id="158" idx="0"/>
          </p:cNvCxnSpPr>
          <p:nvPr/>
        </p:nvCxnSpPr>
        <p:spPr bwMode="auto">
          <a:xfrm>
            <a:off x="6334125" y="51435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163 - Ευθεία γραμμή σύνδεσης"/>
          <p:cNvCxnSpPr>
            <a:stCxn id="94" idx="5"/>
            <a:endCxn id="153" idx="0"/>
          </p:cNvCxnSpPr>
          <p:nvPr/>
        </p:nvCxnSpPr>
        <p:spPr bwMode="auto">
          <a:xfrm>
            <a:off x="5673153" y="2815653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5" name="164 - Έλλειψη"/>
          <p:cNvSpPr>
            <a:spLocks noChangeAspect="1"/>
          </p:cNvSpPr>
          <p:nvPr/>
        </p:nvSpPr>
        <p:spPr bwMode="auto">
          <a:xfrm>
            <a:off x="7639050" y="21145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66" name="165 - Έλλειψη"/>
          <p:cNvSpPr>
            <a:spLocks noChangeAspect="1"/>
          </p:cNvSpPr>
          <p:nvPr/>
        </p:nvSpPr>
        <p:spPr bwMode="auto">
          <a:xfrm>
            <a:off x="7639050" y="25527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67" name="166 - Έλλειψη"/>
          <p:cNvSpPr>
            <a:spLocks noChangeAspect="1"/>
          </p:cNvSpPr>
          <p:nvPr/>
        </p:nvSpPr>
        <p:spPr bwMode="auto">
          <a:xfrm>
            <a:off x="7239000" y="3009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68" name="167 - Έλλειψη"/>
          <p:cNvSpPr>
            <a:spLocks noChangeAspect="1"/>
          </p:cNvSpPr>
          <p:nvPr/>
        </p:nvSpPr>
        <p:spPr bwMode="auto">
          <a:xfrm>
            <a:off x="7239000" y="3467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69" name="168 - Έλλειψη"/>
          <p:cNvSpPr>
            <a:spLocks noChangeAspect="1"/>
          </p:cNvSpPr>
          <p:nvPr/>
        </p:nvSpPr>
        <p:spPr bwMode="auto">
          <a:xfrm>
            <a:off x="7239000" y="3924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0" name="169 - Έλλειψη"/>
          <p:cNvSpPr>
            <a:spLocks noChangeAspect="1"/>
          </p:cNvSpPr>
          <p:nvPr/>
        </p:nvSpPr>
        <p:spPr bwMode="auto">
          <a:xfrm>
            <a:off x="7239000" y="43815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71" name="170 - Έλλειψη"/>
          <p:cNvSpPr>
            <a:spLocks noChangeAspect="1"/>
          </p:cNvSpPr>
          <p:nvPr/>
        </p:nvSpPr>
        <p:spPr bwMode="auto">
          <a:xfrm>
            <a:off x="7239000" y="48387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2" name="171 - Έλλειψη"/>
          <p:cNvSpPr>
            <a:spLocks noChangeAspect="1"/>
          </p:cNvSpPr>
          <p:nvPr/>
        </p:nvSpPr>
        <p:spPr bwMode="auto">
          <a:xfrm>
            <a:off x="7239000" y="5295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73" name="172 - Ευθεία γραμμή σύνδεσης"/>
          <p:cNvCxnSpPr>
            <a:stCxn id="167" idx="4"/>
            <a:endCxn id="168" idx="0"/>
          </p:cNvCxnSpPr>
          <p:nvPr/>
        </p:nvCxnSpPr>
        <p:spPr bwMode="auto">
          <a:xfrm>
            <a:off x="7381875" y="3295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173 - Ευθεία γραμμή σύνδεσης"/>
          <p:cNvCxnSpPr>
            <a:stCxn id="165" idx="4"/>
            <a:endCxn id="166" idx="0"/>
          </p:cNvCxnSpPr>
          <p:nvPr/>
        </p:nvCxnSpPr>
        <p:spPr bwMode="auto">
          <a:xfrm>
            <a:off x="7781925" y="24003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174 - Ευθεία γραμμή σύνδεσης"/>
          <p:cNvCxnSpPr>
            <a:stCxn id="166" idx="3"/>
            <a:endCxn id="167" idx="0"/>
          </p:cNvCxnSpPr>
          <p:nvPr/>
        </p:nvCxnSpPr>
        <p:spPr bwMode="auto">
          <a:xfrm flipH="1">
            <a:off x="7381875" y="2796603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175 - Ευθεία γραμμή σύνδεσης"/>
          <p:cNvCxnSpPr>
            <a:stCxn id="168" idx="4"/>
            <a:endCxn id="169" idx="0"/>
          </p:cNvCxnSpPr>
          <p:nvPr/>
        </p:nvCxnSpPr>
        <p:spPr bwMode="auto">
          <a:xfrm>
            <a:off x="7381875" y="3752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176 - Ευθεία γραμμή σύνδεσης"/>
          <p:cNvCxnSpPr>
            <a:stCxn id="171" idx="4"/>
            <a:endCxn id="172" idx="0"/>
          </p:cNvCxnSpPr>
          <p:nvPr/>
        </p:nvCxnSpPr>
        <p:spPr bwMode="auto">
          <a:xfrm>
            <a:off x="7381875" y="51244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177 - Ευθεία γραμμή σύνδεσης"/>
          <p:cNvCxnSpPr>
            <a:stCxn id="169" idx="4"/>
            <a:endCxn id="170" idx="0"/>
          </p:cNvCxnSpPr>
          <p:nvPr/>
        </p:nvCxnSpPr>
        <p:spPr bwMode="auto">
          <a:xfrm>
            <a:off x="7381875" y="42100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178 - Ευθεία γραμμή σύνδεσης"/>
          <p:cNvCxnSpPr>
            <a:stCxn id="170" idx="4"/>
            <a:endCxn id="171" idx="0"/>
          </p:cNvCxnSpPr>
          <p:nvPr/>
        </p:nvCxnSpPr>
        <p:spPr bwMode="auto">
          <a:xfrm>
            <a:off x="7381875" y="46672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0" name="179 - Έλλειψη"/>
          <p:cNvSpPr>
            <a:spLocks noChangeAspect="1"/>
          </p:cNvSpPr>
          <p:nvPr/>
        </p:nvSpPr>
        <p:spPr bwMode="auto">
          <a:xfrm>
            <a:off x="8020050" y="30289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81" name="180 - Έλλειψη"/>
          <p:cNvSpPr>
            <a:spLocks noChangeAspect="1"/>
          </p:cNvSpPr>
          <p:nvPr/>
        </p:nvSpPr>
        <p:spPr bwMode="auto">
          <a:xfrm>
            <a:off x="8020050" y="34861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82" name="181 - Έλλειψη"/>
          <p:cNvSpPr>
            <a:spLocks noChangeAspect="1"/>
          </p:cNvSpPr>
          <p:nvPr/>
        </p:nvSpPr>
        <p:spPr bwMode="auto">
          <a:xfrm>
            <a:off x="8020050" y="39433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83" name="182 - Έλλειψη"/>
          <p:cNvSpPr>
            <a:spLocks noChangeAspect="1"/>
          </p:cNvSpPr>
          <p:nvPr/>
        </p:nvSpPr>
        <p:spPr bwMode="auto">
          <a:xfrm>
            <a:off x="8020050" y="44005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84" name="183 - Ευθεία γραμμή σύνδεσης"/>
          <p:cNvCxnSpPr>
            <a:stCxn id="180" idx="4"/>
            <a:endCxn id="181" idx="0"/>
          </p:cNvCxnSpPr>
          <p:nvPr/>
        </p:nvCxnSpPr>
        <p:spPr bwMode="auto">
          <a:xfrm>
            <a:off x="8162925" y="33147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184 - Ευθεία γραμμή σύνδεσης"/>
          <p:cNvCxnSpPr>
            <a:stCxn id="181" idx="4"/>
            <a:endCxn id="182" idx="0"/>
          </p:cNvCxnSpPr>
          <p:nvPr/>
        </p:nvCxnSpPr>
        <p:spPr bwMode="auto">
          <a:xfrm>
            <a:off x="8162925" y="37719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185 - Ευθεία γραμμή σύνδεσης"/>
          <p:cNvCxnSpPr>
            <a:stCxn id="182" idx="4"/>
            <a:endCxn id="183" idx="0"/>
          </p:cNvCxnSpPr>
          <p:nvPr/>
        </p:nvCxnSpPr>
        <p:spPr bwMode="auto">
          <a:xfrm>
            <a:off x="8162925" y="42291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186 - Ευθεία γραμμή σύνδεσης"/>
          <p:cNvCxnSpPr>
            <a:stCxn id="166" idx="5"/>
            <a:endCxn id="180" idx="0"/>
          </p:cNvCxnSpPr>
          <p:nvPr/>
        </p:nvCxnSpPr>
        <p:spPr bwMode="auto">
          <a:xfrm>
            <a:off x="7882953" y="2796603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187 - Ευθεία γραμμή σύνδεσης"/>
          <p:cNvCxnSpPr>
            <a:stCxn id="92" idx="5"/>
            <a:endCxn id="165" idx="0"/>
          </p:cNvCxnSpPr>
          <p:nvPr/>
        </p:nvCxnSpPr>
        <p:spPr bwMode="auto">
          <a:xfrm>
            <a:off x="6816153" y="1691703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9" name="188 - Έλλειψη"/>
          <p:cNvSpPr>
            <a:spLocks noChangeAspect="1"/>
          </p:cNvSpPr>
          <p:nvPr/>
        </p:nvSpPr>
        <p:spPr bwMode="auto">
          <a:xfrm>
            <a:off x="5429250" y="30136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0" name="189 - Έλλειψη"/>
          <p:cNvSpPr>
            <a:spLocks noChangeAspect="1"/>
          </p:cNvSpPr>
          <p:nvPr/>
        </p:nvSpPr>
        <p:spPr bwMode="auto">
          <a:xfrm>
            <a:off x="5429250" y="34708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1" name="190 - Έλλειψη"/>
          <p:cNvSpPr>
            <a:spLocks noChangeAspect="1"/>
          </p:cNvSpPr>
          <p:nvPr/>
        </p:nvSpPr>
        <p:spPr bwMode="auto">
          <a:xfrm>
            <a:off x="5429250" y="39280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2" name="191 - Έλλειψη"/>
          <p:cNvSpPr>
            <a:spLocks noChangeAspect="1"/>
          </p:cNvSpPr>
          <p:nvPr/>
        </p:nvSpPr>
        <p:spPr bwMode="auto">
          <a:xfrm>
            <a:off x="5429250" y="43852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3" name="192 - Έλλειψη"/>
          <p:cNvSpPr>
            <a:spLocks noChangeAspect="1"/>
          </p:cNvSpPr>
          <p:nvPr/>
        </p:nvSpPr>
        <p:spPr bwMode="auto">
          <a:xfrm>
            <a:off x="5429250" y="48424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4" name="193 - Έλλειψη"/>
          <p:cNvSpPr>
            <a:spLocks noChangeAspect="1"/>
          </p:cNvSpPr>
          <p:nvPr/>
        </p:nvSpPr>
        <p:spPr bwMode="auto">
          <a:xfrm>
            <a:off x="5429250" y="52996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5" name="194 - Έλλειψη"/>
          <p:cNvSpPr>
            <a:spLocks noChangeAspect="1"/>
          </p:cNvSpPr>
          <p:nvPr/>
        </p:nvSpPr>
        <p:spPr bwMode="auto">
          <a:xfrm>
            <a:off x="5429250" y="57568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6" name="195 - Έλλειψη"/>
          <p:cNvSpPr>
            <a:spLocks noChangeAspect="1"/>
          </p:cNvSpPr>
          <p:nvPr/>
        </p:nvSpPr>
        <p:spPr bwMode="auto">
          <a:xfrm>
            <a:off x="5429250" y="62140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97" name="196 - Ευθεία γραμμή σύνδεσης"/>
          <p:cNvCxnSpPr>
            <a:stCxn id="190" idx="4"/>
            <a:endCxn id="191" idx="0"/>
          </p:cNvCxnSpPr>
          <p:nvPr/>
        </p:nvCxnSpPr>
        <p:spPr bwMode="auto">
          <a:xfrm>
            <a:off x="5572125" y="37565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197 - Ευθεία γραμμή σύνδεσης"/>
          <p:cNvCxnSpPr>
            <a:stCxn id="94" idx="4"/>
            <a:endCxn id="189" idx="0"/>
          </p:cNvCxnSpPr>
          <p:nvPr/>
        </p:nvCxnSpPr>
        <p:spPr bwMode="auto">
          <a:xfrm>
            <a:off x="5572125" y="2857500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198 - Ευθεία γραμμή σύνδεσης"/>
          <p:cNvCxnSpPr>
            <a:stCxn id="189" idx="4"/>
            <a:endCxn id="190" idx="0"/>
          </p:cNvCxnSpPr>
          <p:nvPr/>
        </p:nvCxnSpPr>
        <p:spPr bwMode="auto">
          <a:xfrm>
            <a:off x="5572125" y="32993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199 - Ευθεία γραμμή σύνδεσης"/>
          <p:cNvCxnSpPr>
            <a:stCxn id="191" idx="4"/>
            <a:endCxn id="192" idx="0"/>
          </p:cNvCxnSpPr>
          <p:nvPr/>
        </p:nvCxnSpPr>
        <p:spPr bwMode="auto">
          <a:xfrm>
            <a:off x="5572125" y="42137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200 - Ευθεία γραμμή σύνδεσης"/>
          <p:cNvCxnSpPr>
            <a:stCxn id="194" idx="4"/>
            <a:endCxn id="195" idx="0"/>
          </p:cNvCxnSpPr>
          <p:nvPr/>
        </p:nvCxnSpPr>
        <p:spPr bwMode="auto">
          <a:xfrm>
            <a:off x="5572125" y="55853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201 - Ευθεία γραμμή σύνδεσης"/>
          <p:cNvCxnSpPr>
            <a:stCxn id="192" idx="4"/>
            <a:endCxn id="193" idx="0"/>
          </p:cNvCxnSpPr>
          <p:nvPr/>
        </p:nvCxnSpPr>
        <p:spPr bwMode="auto">
          <a:xfrm>
            <a:off x="5572125" y="46709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202 - Ευθεία γραμμή σύνδεσης"/>
          <p:cNvCxnSpPr>
            <a:stCxn id="193" idx="4"/>
            <a:endCxn id="194" idx="0"/>
          </p:cNvCxnSpPr>
          <p:nvPr/>
        </p:nvCxnSpPr>
        <p:spPr bwMode="auto">
          <a:xfrm>
            <a:off x="5572125" y="51281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203 - Ευθεία γραμμή σύνδεσης"/>
          <p:cNvCxnSpPr>
            <a:stCxn id="195" idx="4"/>
            <a:endCxn id="196" idx="0"/>
          </p:cNvCxnSpPr>
          <p:nvPr/>
        </p:nvCxnSpPr>
        <p:spPr bwMode="auto">
          <a:xfrm>
            <a:off x="5572125" y="60425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5" name="204 - TextBox"/>
          <p:cNvSpPr txBox="1"/>
          <p:nvPr/>
        </p:nvSpPr>
        <p:spPr>
          <a:xfrm>
            <a:off x="152400" y="2209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Η αναζήτηση καταλήγει σε κόμβο με επισήμανση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99" name="98 - Ορθογώνιο"/>
          <p:cNvSpPr/>
          <p:nvPr/>
        </p:nvSpPr>
        <p:spPr>
          <a:xfrm>
            <a:off x="152400" y="1447800"/>
            <a:ext cx="3728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contains(“</a:t>
            </a:r>
            <a:r>
              <a:rPr lang="el-GR" sz="1400" dirty="0" err="1" smtClean="0">
                <a:latin typeface="Lucida Console" pitchFamily="49" charset="0"/>
              </a:rPr>
              <a:t>αλφαριθμητικο</a:t>
            </a:r>
            <a:r>
              <a:rPr lang="en-US" sz="1400" dirty="0" smtClean="0">
                <a:latin typeface="Lucida Console" pitchFamily="49" charset="0"/>
              </a:rPr>
              <a:t>”)</a:t>
            </a:r>
            <a:r>
              <a:rPr lang="el-GR" sz="1400" dirty="0" smtClean="0">
                <a:latin typeface="Lucida Console" pitchFamily="49" charset="0"/>
              </a:rPr>
              <a:t> = </a:t>
            </a:r>
            <a:r>
              <a:rPr lang="en-US" sz="1400" dirty="0" smtClean="0">
                <a:latin typeface="Lucida Console" pitchFamily="49" charset="0"/>
              </a:rPr>
              <a:t>false</a:t>
            </a:r>
            <a:endParaRPr lang="el-GR" sz="1400" dirty="0"/>
          </a:p>
        </p:txBody>
      </p:sp>
      <p:sp>
        <p:nvSpPr>
          <p:cNvPr id="100" name="99 - TextBox"/>
          <p:cNvSpPr txBox="1"/>
          <p:nvPr/>
        </p:nvSpPr>
        <p:spPr>
          <a:xfrm>
            <a:off x="152400" y="2209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Η αναζήτηση καταλήγει σε κενό σύνδεσμο</a:t>
            </a:r>
            <a:endParaRPr lang="el-GR" sz="1600" dirty="0"/>
          </a:p>
        </p:txBody>
      </p:sp>
      <p:sp>
        <p:nvSpPr>
          <p:cNvPr id="101" name="100 - Έλλειψη"/>
          <p:cNvSpPr>
            <a:spLocks noChangeAspect="1"/>
          </p:cNvSpPr>
          <p:nvPr/>
        </p:nvSpPr>
        <p:spPr bwMode="auto">
          <a:xfrm>
            <a:off x="6572250" y="14478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" name="101 - Έλλειψη"/>
          <p:cNvSpPr>
            <a:spLocks noChangeAspect="1"/>
          </p:cNvSpPr>
          <p:nvPr/>
        </p:nvSpPr>
        <p:spPr bwMode="auto">
          <a:xfrm>
            <a:off x="4191000" y="2114546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3" name="102 - Έλλειψη"/>
          <p:cNvSpPr>
            <a:spLocks noChangeAspect="1"/>
          </p:cNvSpPr>
          <p:nvPr/>
        </p:nvSpPr>
        <p:spPr bwMode="auto">
          <a:xfrm>
            <a:off x="5429250" y="25717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4" name="103 - Έλλειψη"/>
          <p:cNvSpPr>
            <a:spLocks noChangeAspect="1"/>
          </p:cNvSpPr>
          <p:nvPr/>
        </p:nvSpPr>
        <p:spPr bwMode="auto">
          <a:xfrm>
            <a:off x="4724400" y="3009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5" name="104 - Έλλειψη"/>
          <p:cNvSpPr>
            <a:spLocks noChangeAspect="1"/>
          </p:cNvSpPr>
          <p:nvPr/>
        </p:nvSpPr>
        <p:spPr bwMode="auto">
          <a:xfrm>
            <a:off x="4724400" y="3467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6" name="105 - Έλλειψη"/>
          <p:cNvSpPr>
            <a:spLocks noChangeAspect="1"/>
          </p:cNvSpPr>
          <p:nvPr/>
        </p:nvSpPr>
        <p:spPr bwMode="auto">
          <a:xfrm>
            <a:off x="4724400" y="3924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7" name="106 - Έλλειψη"/>
          <p:cNvSpPr>
            <a:spLocks noChangeAspect="1"/>
          </p:cNvSpPr>
          <p:nvPr/>
        </p:nvSpPr>
        <p:spPr bwMode="auto">
          <a:xfrm>
            <a:off x="4724400" y="43815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8" name="107 - Έλλειψη"/>
          <p:cNvSpPr>
            <a:spLocks noChangeAspect="1"/>
          </p:cNvSpPr>
          <p:nvPr/>
        </p:nvSpPr>
        <p:spPr bwMode="auto">
          <a:xfrm>
            <a:off x="4724400" y="48387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9" name="108 - Έλλειψη"/>
          <p:cNvSpPr>
            <a:spLocks noChangeAspect="1"/>
          </p:cNvSpPr>
          <p:nvPr/>
        </p:nvSpPr>
        <p:spPr bwMode="auto">
          <a:xfrm>
            <a:off x="4724400" y="5295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0" name="109 - Έλλειψη"/>
          <p:cNvSpPr>
            <a:spLocks noChangeAspect="1"/>
          </p:cNvSpPr>
          <p:nvPr/>
        </p:nvSpPr>
        <p:spPr bwMode="auto">
          <a:xfrm>
            <a:off x="4724400" y="5753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1" name="110 - Έλλειψη"/>
          <p:cNvSpPr>
            <a:spLocks noChangeAspect="1"/>
          </p:cNvSpPr>
          <p:nvPr/>
        </p:nvSpPr>
        <p:spPr bwMode="auto">
          <a:xfrm>
            <a:off x="4724400" y="6210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12" name="111 - Ευθεία γραμμή σύνδεσης"/>
          <p:cNvCxnSpPr>
            <a:stCxn id="101" idx="3"/>
            <a:endCxn id="102" idx="0"/>
          </p:cNvCxnSpPr>
          <p:nvPr/>
        </p:nvCxnSpPr>
        <p:spPr bwMode="auto">
          <a:xfrm flipH="1">
            <a:off x="4333875" y="1691703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112 - Ευθεία γραμμή σύνδεσης"/>
          <p:cNvCxnSpPr>
            <a:stCxn id="102" idx="5"/>
            <a:endCxn id="103" idx="0"/>
          </p:cNvCxnSpPr>
          <p:nvPr/>
        </p:nvCxnSpPr>
        <p:spPr bwMode="auto">
          <a:xfrm>
            <a:off x="4434903" y="2358449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116 - Ευθεία γραμμή σύνδεσης"/>
          <p:cNvCxnSpPr>
            <a:stCxn id="105" idx="4"/>
            <a:endCxn id="106" idx="0"/>
          </p:cNvCxnSpPr>
          <p:nvPr/>
        </p:nvCxnSpPr>
        <p:spPr bwMode="auto">
          <a:xfrm>
            <a:off x="4867275" y="3752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117 - Ευθεία γραμμή σύνδεσης"/>
          <p:cNvCxnSpPr>
            <a:stCxn id="103" idx="3"/>
            <a:endCxn id="104" idx="0"/>
          </p:cNvCxnSpPr>
          <p:nvPr/>
        </p:nvCxnSpPr>
        <p:spPr bwMode="auto">
          <a:xfrm flipH="1">
            <a:off x="4867275" y="2815653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118 - Ευθεία γραμμή σύνδεσης"/>
          <p:cNvCxnSpPr>
            <a:stCxn id="104" idx="4"/>
            <a:endCxn id="105" idx="0"/>
          </p:cNvCxnSpPr>
          <p:nvPr/>
        </p:nvCxnSpPr>
        <p:spPr bwMode="auto">
          <a:xfrm>
            <a:off x="4867275" y="3295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119 - Ευθεία γραμμή σύνδεσης"/>
          <p:cNvCxnSpPr>
            <a:stCxn id="106" idx="4"/>
            <a:endCxn id="107" idx="0"/>
          </p:cNvCxnSpPr>
          <p:nvPr/>
        </p:nvCxnSpPr>
        <p:spPr bwMode="auto">
          <a:xfrm>
            <a:off x="4867275" y="42100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120 - Ευθεία γραμμή σύνδεσης"/>
          <p:cNvCxnSpPr>
            <a:stCxn id="109" idx="4"/>
            <a:endCxn id="110" idx="0"/>
          </p:cNvCxnSpPr>
          <p:nvPr/>
        </p:nvCxnSpPr>
        <p:spPr bwMode="auto">
          <a:xfrm>
            <a:off x="4867275" y="5581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07" idx="4"/>
            <a:endCxn id="108" idx="0"/>
          </p:cNvCxnSpPr>
          <p:nvPr/>
        </p:nvCxnSpPr>
        <p:spPr bwMode="auto">
          <a:xfrm>
            <a:off x="4867275" y="46672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122 - Ευθεία γραμμή σύνδεσης"/>
          <p:cNvCxnSpPr>
            <a:stCxn id="108" idx="4"/>
            <a:endCxn id="109" idx="0"/>
          </p:cNvCxnSpPr>
          <p:nvPr/>
        </p:nvCxnSpPr>
        <p:spPr bwMode="auto">
          <a:xfrm>
            <a:off x="4867275" y="51244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126 - Ευθεία γραμμή σύνδεσης"/>
          <p:cNvCxnSpPr>
            <a:stCxn id="110" idx="4"/>
            <a:endCxn id="111" idx="0"/>
          </p:cNvCxnSpPr>
          <p:nvPr/>
        </p:nvCxnSpPr>
        <p:spPr bwMode="auto">
          <a:xfrm>
            <a:off x="4867275" y="6038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129 - Έλλειψη"/>
          <p:cNvSpPr>
            <a:spLocks noChangeAspect="1"/>
          </p:cNvSpPr>
          <p:nvPr/>
        </p:nvSpPr>
        <p:spPr bwMode="auto">
          <a:xfrm>
            <a:off x="3733800" y="25717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5" name="204 - Έλλειψη"/>
          <p:cNvSpPr>
            <a:spLocks noChangeAspect="1"/>
          </p:cNvSpPr>
          <p:nvPr/>
        </p:nvSpPr>
        <p:spPr bwMode="auto">
          <a:xfrm>
            <a:off x="3733800" y="3009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6" name="205 - Έλλειψη"/>
          <p:cNvSpPr>
            <a:spLocks noChangeAspect="1"/>
          </p:cNvSpPr>
          <p:nvPr/>
        </p:nvSpPr>
        <p:spPr bwMode="auto">
          <a:xfrm>
            <a:off x="3733800" y="3467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7" name="206 - Έλλειψη"/>
          <p:cNvSpPr>
            <a:spLocks noChangeAspect="1"/>
          </p:cNvSpPr>
          <p:nvPr/>
        </p:nvSpPr>
        <p:spPr bwMode="auto">
          <a:xfrm>
            <a:off x="3733800" y="3924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8" name="207 - Έλλειψη"/>
          <p:cNvSpPr>
            <a:spLocks noChangeAspect="1"/>
          </p:cNvSpPr>
          <p:nvPr/>
        </p:nvSpPr>
        <p:spPr bwMode="auto">
          <a:xfrm>
            <a:off x="3733800" y="43815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9" name="208 - Έλλειψη"/>
          <p:cNvSpPr>
            <a:spLocks noChangeAspect="1"/>
          </p:cNvSpPr>
          <p:nvPr/>
        </p:nvSpPr>
        <p:spPr bwMode="auto">
          <a:xfrm>
            <a:off x="3733800" y="48387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10" name="209 - Έλλειψη"/>
          <p:cNvSpPr>
            <a:spLocks noChangeAspect="1"/>
          </p:cNvSpPr>
          <p:nvPr/>
        </p:nvSpPr>
        <p:spPr bwMode="auto">
          <a:xfrm>
            <a:off x="3733800" y="5295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11" name="210 - Έλλειψη"/>
          <p:cNvSpPr>
            <a:spLocks noChangeAspect="1"/>
          </p:cNvSpPr>
          <p:nvPr/>
        </p:nvSpPr>
        <p:spPr bwMode="auto">
          <a:xfrm>
            <a:off x="3733800" y="5753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12" name="211 - Ευθεία γραμμή σύνδεσης"/>
          <p:cNvCxnSpPr>
            <a:stCxn id="206" idx="4"/>
            <a:endCxn id="207" idx="0"/>
          </p:cNvCxnSpPr>
          <p:nvPr/>
        </p:nvCxnSpPr>
        <p:spPr bwMode="auto">
          <a:xfrm>
            <a:off x="3876675" y="3752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3" name="212 - Ευθεία γραμμή σύνδεσης"/>
          <p:cNvCxnSpPr>
            <a:stCxn id="130" idx="4"/>
            <a:endCxn id="205" idx="0"/>
          </p:cNvCxnSpPr>
          <p:nvPr/>
        </p:nvCxnSpPr>
        <p:spPr bwMode="auto">
          <a:xfrm>
            <a:off x="3876675" y="28575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4" name="213 - Ευθεία γραμμή σύνδεσης"/>
          <p:cNvCxnSpPr>
            <a:stCxn id="205" idx="4"/>
            <a:endCxn id="206" idx="0"/>
          </p:cNvCxnSpPr>
          <p:nvPr/>
        </p:nvCxnSpPr>
        <p:spPr bwMode="auto">
          <a:xfrm>
            <a:off x="3876675" y="3295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214 - Ευθεία γραμμή σύνδεσης"/>
          <p:cNvCxnSpPr>
            <a:stCxn id="207" idx="4"/>
            <a:endCxn id="208" idx="0"/>
          </p:cNvCxnSpPr>
          <p:nvPr/>
        </p:nvCxnSpPr>
        <p:spPr bwMode="auto">
          <a:xfrm>
            <a:off x="3876675" y="42100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6" name="215 - Ευθεία γραμμή σύνδεσης"/>
          <p:cNvCxnSpPr>
            <a:stCxn id="210" idx="4"/>
            <a:endCxn id="211" idx="0"/>
          </p:cNvCxnSpPr>
          <p:nvPr/>
        </p:nvCxnSpPr>
        <p:spPr bwMode="auto">
          <a:xfrm>
            <a:off x="3876675" y="5581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7" name="216 - Ευθεία γραμμή σύνδεσης"/>
          <p:cNvCxnSpPr>
            <a:stCxn id="208" idx="4"/>
            <a:endCxn id="209" idx="0"/>
          </p:cNvCxnSpPr>
          <p:nvPr/>
        </p:nvCxnSpPr>
        <p:spPr bwMode="auto">
          <a:xfrm>
            <a:off x="3876675" y="46672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217 - Ευθεία γραμμή σύνδεσης"/>
          <p:cNvCxnSpPr>
            <a:stCxn id="209" idx="4"/>
            <a:endCxn id="210" idx="0"/>
          </p:cNvCxnSpPr>
          <p:nvPr/>
        </p:nvCxnSpPr>
        <p:spPr bwMode="auto">
          <a:xfrm>
            <a:off x="3876675" y="51244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9" name="218 - Ευθεία γραμμή σύνδεσης"/>
          <p:cNvCxnSpPr>
            <a:stCxn id="102" idx="3"/>
            <a:endCxn id="130" idx="0"/>
          </p:cNvCxnSpPr>
          <p:nvPr/>
        </p:nvCxnSpPr>
        <p:spPr bwMode="auto">
          <a:xfrm flipH="1">
            <a:off x="3876675" y="2358449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0" name="219 - Έλλειψη"/>
          <p:cNvSpPr>
            <a:spLocks noChangeAspect="1"/>
          </p:cNvSpPr>
          <p:nvPr/>
        </p:nvSpPr>
        <p:spPr bwMode="auto">
          <a:xfrm>
            <a:off x="6191250" y="30289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1" name="220 - Έλλειψη"/>
          <p:cNvSpPr>
            <a:spLocks noChangeAspect="1"/>
          </p:cNvSpPr>
          <p:nvPr/>
        </p:nvSpPr>
        <p:spPr bwMode="auto">
          <a:xfrm>
            <a:off x="6191250" y="34861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2" name="221 - Έλλειψη"/>
          <p:cNvSpPr>
            <a:spLocks noChangeAspect="1"/>
          </p:cNvSpPr>
          <p:nvPr/>
        </p:nvSpPr>
        <p:spPr bwMode="auto">
          <a:xfrm>
            <a:off x="6191250" y="39433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3" name="222 - Έλλειψη"/>
          <p:cNvSpPr>
            <a:spLocks noChangeAspect="1"/>
          </p:cNvSpPr>
          <p:nvPr/>
        </p:nvSpPr>
        <p:spPr bwMode="auto">
          <a:xfrm>
            <a:off x="6191250" y="44005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4" name="223 - Έλλειψη"/>
          <p:cNvSpPr>
            <a:spLocks noChangeAspect="1"/>
          </p:cNvSpPr>
          <p:nvPr/>
        </p:nvSpPr>
        <p:spPr bwMode="auto">
          <a:xfrm>
            <a:off x="6191250" y="48577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5" name="224 - Έλλειψη"/>
          <p:cNvSpPr>
            <a:spLocks noChangeAspect="1"/>
          </p:cNvSpPr>
          <p:nvPr/>
        </p:nvSpPr>
        <p:spPr bwMode="auto">
          <a:xfrm>
            <a:off x="6191250" y="53149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26" name="225 - Ευθεία γραμμή σύνδεσης"/>
          <p:cNvCxnSpPr>
            <a:stCxn id="221" idx="4"/>
            <a:endCxn id="222" idx="0"/>
          </p:cNvCxnSpPr>
          <p:nvPr/>
        </p:nvCxnSpPr>
        <p:spPr bwMode="auto">
          <a:xfrm>
            <a:off x="6334125" y="37719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226 - Ευθεία γραμμή σύνδεσης"/>
          <p:cNvCxnSpPr>
            <a:stCxn id="220" idx="4"/>
            <a:endCxn id="221" idx="0"/>
          </p:cNvCxnSpPr>
          <p:nvPr/>
        </p:nvCxnSpPr>
        <p:spPr bwMode="auto">
          <a:xfrm>
            <a:off x="6334125" y="33147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227 - Ευθεία γραμμή σύνδεσης"/>
          <p:cNvCxnSpPr>
            <a:stCxn id="222" idx="4"/>
            <a:endCxn id="223" idx="0"/>
          </p:cNvCxnSpPr>
          <p:nvPr/>
        </p:nvCxnSpPr>
        <p:spPr bwMode="auto">
          <a:xfrm>
            <a:off x="6334125" y="42291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228 - Ευθεία γραμμή σύνδεσης"/>
          <p:cNvCxnSpPr>
            <a:stCxn id="223" idx="4"/>
            <a:endCxn id="224" idx="0"/>
          </p:cNvCxnSpPr>
          <p:nvPr/>
        </p:nvCxnSpPr>
        <p:spPr bwMode="auto">
          <a:xfrm>
            <a:off x="6334125" y="46863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229 - Ευθεία γραμμή σύνδεσης"/>
          <p:cNvCxnSpPr>
            <a:stCxn id="224" idx="4"/>
            <a:endCxn id="225" idx="0"/>
          </p:cNvCxnSpPr>
          <p:nvPr/>
        </p:nvCxnSpPr>
        <p:spPr bwMode="auto">
          <a:xfrm>
            <a:off x="6334125" y="51435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1" name="230 - Ευθεία γραμμή σύνδεσης"/>
          <p:cNvCxnSpPr>
            <a:stCxn id="103" idx="5"/>
            <a:endCxn id="220" idx="0"/>
          </p:cNvCxnSpPr>
          <p:nvPr/>
        </p:nvCxnSpPr>
        <p:spPr bwMode="auto">
          <a:xfrm>
            <a:off x="5673153" y="2815653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231 - Έλλειψη"/>
          <p:cNvSpPr>
            <a:spLocks noChangeAspect="1"/>
          </p:cNvSpPr>
          <p:nvPr/>
        </p:nvSpPr>
        <p:spPr bwMode="auto">
          <a:xfrm>
            <a:off x="7639050" y="21145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3" name="232 - Έλλειψη"/>
          <p:cNvSpPr>
            <a:spLocks noChangeAspect="1"/>
          </p:cNvSpPr>
          <p:nvPr/>
        </p:nvSpPr>
        <p:spPr bwMode="auto">
          <a:xfrm>
            <a:off x="7639050" y="25527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4" name="233 - Έλλειψη"/>
          <p:cNvSpPr>
            <a:spLocks noChangeAspect="1"/>
          </p:cNvSpPr>
          <p:nvPr/>
        </p:nvSpPr>
        <p:spPr bwMode="auto">
          <a:xfrm>
            <a:off x="7239000" y="3009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5" name="234 - Έλλειψη"/>
          <p:cNvSpPr>
            <a:spLocks noChangeAspect="1"/>
          </p:cNvSpPr>
          <p:nvPr/>
        </p:nvSpPr>
        <p:spPr bwMode="auto">
          <a:xfrm>
            <a:off x="7239000" y="3467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6" name="235 - Έλλειψη"/>
          <p:cNvSpPr>
            <a:spLocks noChangeAspect="1"/>
          </p:cNvSpPr>
          <p:nvPr/>
        </p:nvSpPr>
        <p:spPr bwMode="auto">
          <a:xfrm>
            <a:off x="7239000" y="3924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7" name="236 - Έλλειψη"/>
          <p:cNvSpPr>
            <a:spLocks noChangeAspect="1"/>
          </p:cNvSpPr>
          <p:nvPr/>
        </p:nvSpPr>
        <p:spPr bwMode="auto">
          <a:xfrm>
            <a:off x="7239000" y="43815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238" name="237 - Έλλειψη"/>
          <p:cNvSpPr>
            <a:spLocks noChangeAspect="1"/>
          </p:cNvSpPr>
          <p:nvPr/>
        </p:nvSpPr>
        <p:spPr bwMode="auto">
          <a:xfrm>
            <a:off x="7239000" y="48387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9" name="238 - Έλλειψη"/>
          <p:cNvSpPr>
            <a:spLocks noChangeAspect="1"/>
          </p:cNvSpPr>
          <p:nvPr/>
        </p:nvSpPr>
        <p:spPr bwMode="auto">
          <a:xfrm>
            <a:off x="7239000" y="5295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40" name="239 - Ευθεία γραμμή σύνδεσης"/>
          <p:cNvCxnSpPr>
            <a:stCxn id="234" idx="4"/>
            <a:endCxn id="235" idx="0"/>
          </p:cNvCxnSpPr>
          <p:nvPr/>
        </p:nvCxnSpPr>
        <p:spPr bwMode="auto">
          <a:xfrm>
            <a:off x="7381875" y="3295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240 - Ευθεία γραμμή σύνδεσης"/>
          <p:cNvCxnSpPr>
            <a:stCxn id="232" idx="4"/>
            <a:endCxn id="233" idx="0"/>
          </p:cNvCxnSpPr>
          <p:nvPr/>
        </p:nvCxnSpPr>
        <p:spPr bwMode="auto">
          <a:xfrm>
            <a:off x="7781925" y="24003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241 - Ευθεία γραμμή σύνδεσης"/>
          <p:cNvCxnSpPr>
            <a:stCxn id="233" idx="3"/>
            <a:endCxn id="234" idx="0"/>
          </p:cNvCxnSpPr>
          <p:nvPr/>
        </p:nvCxnSpPr>
        <p:spPr bwMode="auto">
          <a:xfrm flipH="1">
            <a:off x="7381875" y="2796603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3" name="242 - Ευθεία γραμμή σύνδεσης"/>
          <p:cNvCxnSpPr>
            <a:stCxn id="235" idx="4"/>
            <a:endCxn id="236" idx="0"/>
          </p:cNvCxnSpPr>
          <p:nvPr/>
        </p:nvCxnSpPr>
        <p:spPr bwMode="auto">
          <a:xfrm>
            <a:off x="7381875" y="3752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243 - Ευθεία γραμμή σύνδεσης"/>
          <p:cNvCxnSpPr>
            <a:stCxn id="238" idx="4"/>
            <a:endCxn id="239" idx="0"/>
          </p:cNvCxnSpPr>
          <p:nvPr/>
        </p:nvCxnSpPr>
        <p:spPr bwMode="auto">
          <a:xfrm>
            <a:off x="7381875" y="51244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5" name="244 - Ευθεία γραμμή σύνδεσης"/>
          <p:cNvCxnSpPr>
            <a:stCxn id="236" idx="4"/>
            <a:endCxn id="237" idx="0"/>
          </p:cNvCxnSpPr>
          <p:nvPr/>
        </p:nvCxnSpPr>
        <p:spPr bwMode="auto">
          <a:xfrm>
            <a:off x="7381875" y="42100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6" name="245 - Ευθεία γραμμή σύνδεσης"/>
          <p:cNvCxnSpPr>
            <a:stCxn id="237" idx="4"/>
            <a:endCxn id="238" idx="0"/>
          </p:cNvCxnSpPr>
          <p:nvPr/>
        </p:nvCxnSpPr>
        <p:spPr bwMode="auto">
          <a:xfrm>
            <a:off x="7381875" y="46672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7" name="246 - Έλλειψη"/>
          <p:cNvSpPr>
            <a:spLocks noChangeAspect="1"/>
          </p:cNvSpPr>
          <p:nvPr/>
        </p:nvSpPr>
        <p:spPr bwMode="auto">
          <a:xfrm>
            <a:off x="8020050" y="30289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48" name="247 - Έλλειψη"/>
          <p:cNvSpPr>
            <a:spLocks noChangeAspect="1"/>
          </p:cNvSpPr>
          <p:nvPr/>
        </p:nvSpPr>
        <p:spPr bwMode="auto">
          <a:xfrm>
            <a:off x="8020050" y="34861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49" name="248 - Έλλειψη"/>
          <p:cNvSpPr>
            <a:spLocks noChangeAspect="1"/>
          </p:cNvSpPr>
          <p:nvPr/>
        </p:nvSpPr>
        <p:spPr bwMode="auto">
          <a:xfrm>
            <a:off x="8020050" y="39433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50" name="249 - Έλλειψη"/>
          <p:cNvSpPr>
            <a:spLocks noChangeAspect="1"/>
          </p:cNvSpPr>
          <p:nvPr/>
        </p:nvSpPr>
        <p:spPr bwMode="auto">
          <a:xfrm>
            <a:off x="8020050" y="44005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251" name="250 - Ευθεία γραμμή σύνδεσης"/>
          <p:cNvCxnSpPr>
            <a:stCxn id="247" idx="4"/>
            <a:endCxn id="248" idx="0"/>
          </p:cNvCxnSpPr>
          <p:nvPr/>
        </p:nvCxnSpPr>
        <p:spPr bwMode="auto">
          <a:xfrm>
            <a:off x="8162925" y="33147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251 - Ευθεία γραμμή σύνδεσης"/>
          <p:cNvCxnSpPr>
            <a:stCxn id="248" idx="4"/>
            <a:endCxn id="249" idx="0"/>
          </p:cNvCxnSpPr>
          <p:nvPr/>
        </p:nvCxnSpPr>
        <p:spPr bwMode="auto">
          <a:xfrm>
            <a:off x="8162925" y="37719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252 - Ευθεία γραμμή σύνδεσης"/>
          <p:cNvCxnSpPr>
            <a:stCxn id="249" idx="4"/>
            <a:endCxn id="250" idx="0"/>
          </p:cNvCxnSpPr>
          <p:nvPr/>
        </p:nvCxnSpPr>
        <p:spPr bwMode="auto">
          <a:xfrm>
            <a:off x="8162925" y="42291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253 - Ευθεία γραμμή σύνδεσης"/>
          <p:cNvCxnSpPr>
            <a:stCxn id="233" idx="5"/>
            <a:endCxn id="247" idx="0"/>
          </p:cNvCxnSpPr>
          <p:nvPr/>
        </p:nvCxnSpPr>
        <p:spPr bwMode="auto">
          <a:xfrm>
            <a:off x="7882953" y="2796603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254 - Ευθεία γραμμή σύνδεσης"/>
          <p:cNvCxnSpPr>
            <a:stCxn id="101" idx="5"/>
            <a:endCxn id="232" idx="0"/>
          </p:cNvCxnSpPr>
          <p:nvPr/>
        </p:nvCxnSpPr>
        <p:spPr bwMode="auto">
          <a:xfrm>
            <a:off x="6816153" y="1691703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6" name="255 - Έλλειψη"/>
          <p:cNvSpPr>
            <a:spLocks noChangeAspect="1"/>
          </p:cNvSpPr>
          <p:nvPr/>
        </p:nvSpPr>
        <p:spPr bwMode="auto">
          <a:xfrm>
            <a:off x="5429250" y="30136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57" name="256 - Έλλειψη"/>
          <p:cNvSpPr>
            <a:spLocks noChangeAspect="1"/>
          </p:cNvSpPr>
          <p:nvPr/>
        </p:nvSpPr>
        <p:spPr bwMode="auto">
          <a:xfrm>
            <a:off x="5429250" y="34708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58" name="257 - Έλλειψη"/>
          <p:cNvSpPr>
            <a:spLocks noChangeAspect="1"/>
          </p:cNvSpPr>
          <p:nvPr/>
        </p:nvSpPr>
        <p:spPr bwMode="auto">
          <a:xfrm>
            <a:off x="5429250" y="39280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59" name="258 - Έλλειψη"/>
          <p:cNvSpPr>
            <a:spLocks noChangeAspect="1"/>
          </p:cNvSpPr>
          <p:nvPr/>
        </p:nvSpPr>
        <p:spPr bwMode="auto">
          <a:xfrm>
            <a:off x="5429250" y="43852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60" name="259 - Έλλειψη"/>
          <p:cNvSpPr>
            <a:spLocks noChangeAspect="1"/>
          </p:cNvSpPr>
          <p:nvPr/>
        </p:nvSpPr>
        <p:spPr bwMode="auto">
          <a:xfrm>
            <a:off x="5429250" y="48424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61" name="260 - Έλλειψη"/>
          <p:cNvSpPr>
            <a:spLocks noChangeAspect="1"/>
          </p:cNvSpPr>
          <p:nvPr/>
        </p:nvSpPr>
        <p:spPr bwMode="auto">
          <a:xfrm>
            <a:off x="5429250" y="52996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62" name="261 - Έλλειψη"/>
          <p:cNvSpPr>
            <a:spLocks noChangeAspect="1"/>
          </p:cNvSpPr>
          <p:nvPr/>
        </p:nvSpPr>
        <p:spPr bwMode="auto">
          <a:xfrm>
            <a:off x="5429250" y="57568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63" name="262 - Έλλειψη"/>
          <p:cNvSpPr>
            <a:spLocks noChangeAspect="1"/>
          </p:cNvSpPr>
          <p:nvPr/>
        </p:nvSpPr>
        <p:spPr bwMode="auto">
          <a:xfrm>
            <a:off x="5429250" y="62140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64" name="263 - Ευθεία γραμμή σύνδεσης"/>
          <p:cNvCxnSpPr>
            <a:stCxn id="257" idx="4"/>
            <a:endCxn id="258" idx="0"/>
          </p:cNvCxnSpPr>
          <p:nvPr/>
        </p:nvCxnSpPr>
        <p:spPr bwMode="auto">
          <a:xfrm>
            <a:off x="5572125" y="37565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264 - Ευθεία γραμμή σύνδεσης"/>
          <p:cNvCxnSpPr>
            <a:stCxn id="103" idx="4"/>
            <a:endCxn id="256" idx="0"/>
          </p:cNvCxnSpPr>
          <p:nvPr/>
        </p:nvCxnSpPr>
        <p:spPr bwMode="auto">
          <a:xfrm>
            <a:off x="5572125" y="2857500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6" name="265 - Ευθεία γραμμή σύνδεσης"/>
          <p:cNvCxnSpPr>
            <a:stCxn id="256" idx="4"/>
            <a:endCxn id="257" idx="0"/>
          </p:cNvCxnSpPr>
          <p:nvPr/>
        </p:nvCxnSpPr>
        <p:spPr bwMode="auto">
          <a:xfrm>
            <a:off x="5572125" y="32993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7" name="266 - Ευθεία γραμμή σύνδεσης"/>
          <p:cNvCxnSpPr>
            <a:stCxn id="258" idx="4"/>
            <a:endCxn id="259" idx="0"/>
          </p:cNvCxnSpPr>
          <p:nvPr/>
        </p:nvCxnSpPr>
        <p:spPr bwMode="auto">
          <a:xfrm>
            <a:off x="5572125" y="42137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8" name="267 - Ευθεία γραμμή σύνδεσης"/>
          <p:cNvCxnSpPr>
            <a:stCxn id="261" idx="4"/>
            <a:endCxn id="262" idx="0"/>
          </p:cNvCxnSpPr>
          <p:nvPr/>
        </p:nvCxnSpPr>
        <p:spPr bwMode="auto">
          <a:xfrm>
            <a:off x="5572125" y="55853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268 - Ευθεία γραμμή σύνδεσης"/>
          <p:cNvCxnSpPr>
            <a:stCxn id="259" idx="4"/>
            <a:endCxn id="260" idx="0"/>
          </p:cNvCxnSpPr>
          <p:nvPr/>
        </p:nvCxnSpPr>
        <p:spPr bwMode="auto">
          <a:xfrm>
            <a:off x="5572125" y="46709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269 - Ευθεία γραμμή σύνδεσης"/>
          <p:cNvCxnSpPr>
            <a:stCxn id="260" idx="4"/>
            <a:endCxn id="261" idx="0"/>
          </p:cNvCxnSpPr>
          <p:nvPr/>
        </p:nvCxnSpPr>
        <p:spPr bwMode="auto">
          <a:xfrm>
            <a:off x="5572125" y="51281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1" name="270 - Ευθεία γραμμή σύνδεσης"/>
          <p:cNvCxnSpPr>
            <a:stCxn id="262" idx="4"/>
            <a:endCxn id="263" idx="0"/>
          </p:cNvCxnSpPr>
          <p:nvPr/>
        </p:nvCxnSpPr>
        <p:spPr bwMode="auto">
          <a:xfrm>
            <a:off x="5572125" y="60425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92" name="91 - Έλλειψη"/>
          <p:cNvSpPr>
            <a:spLocks noChangeAspect="1"/>
          </p:cNvSpPr>
          <p:nvPr/>
        </p:nvSpPr>
        <p:spPr bwMode="auto">
          <a:xfrm>
            <a:off x="6572250" y="14478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3" name="92 - Έλλειψη"/>
          <p:cNvSpPr>
            <a:spLocks noChangeAspect="1"/>
          </p:cNvSpPr>
          <p:nvPr/>
        </p:nvSpPr>
        <p:spPr bwMode="auto">
          <a:xfrm>
            <a:off x="4191000" y="2114546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4" name="93 - Έλλειψη"/>
          <p:cNvSpPr>
            <a:spLocks noChangeAspect="1"/>
          </p:cNvSpPr>
          <p:nvPr/>
        </p:nvSpPr>
        <p:spPr bwMode="auto">
          <a:xfrm>
            <a:off x="5429250" y="25717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5" name="94 - Έλλειψη"/>
          <p:cNvSpPr>
            <a:spLocks noChangeAspect="1"/>
          </p:cNvSpPr>
          <p:nvPr/>
        </p:nvSpPr>
        <p:spPr bwMode="auto">
          <a:xfrm>
            <a:off x="4724400" y="3009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6" name="95 - Έλλειψη"/>
          <p:cNvSpPr>
            <a:spLocks noChangeAspect="1"/>
          </p:cNvSpPr>
          <p:nvPr/>
        </p:nvSpPr>
        <p:spPr bwMode="auto">
          <a:xfrm>
            <a:off x="4724400" y="3467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7" name="96 - Έλλειψη"/>
          <p:cNvSpPr>
            <a:spLocks noChangeAspect="1"/>
          </p:cNvSpPr>
          <p:nvPr/>
        </p:nvSpPr>
        <p:spPr bwMode="auto">
          <a:xfrm>
            <a:off x="4724400" y="3924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8" name="97 - Έλλειψη"/>
          <p:cNvSpPr>
            <a:spLocks noChangeAspect="1"/>
          </p:cNvSpPr>
          <p:nvPr/>
        </p:nvSpPr>
        <p:spPr bwMode="auto">
          <a:xfrm>
            <a:off x="4724400" y="43815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4" name="113 - Έλλειψη"/>
          <p:cNvSpPr>
            <a:spLocks noChangeAspect="1"/>
          </p:cNvSpPr>
          <p:nvPr/>
        </p:nvSpPr>
        <p:spPr bwMode="auto">
          <a:xfrm>
            <a:off x="4724400" y="48387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5" name="114 - Έλλειψη"/>
          <p:cNvSpPr>
            <a:spLocks noChangeAspect="1"/>
          </p:cNvSpPr>
          <p:nvPr/>
        </p:nvSpPr>
        <p:spPr bwMode="auto">
          <a:xfrm>
            <a:off x="4724400" y="5295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6" name="115 - Έλλειψη"/>
          <p:cNvSpPr>
            <a:spLocks noChangeAspect="1"/>
          </p:cNvSpPr>
          <p:nvPr/>
        </p:nvSpPr>
        <p:spPr bwMode="auto">
          <a:xfrm>
            <a:off x="4724400" y="5753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4" name="123 - Έλλειψη"/>
          <p:cNvSpPr>
            <a:spLocks noChangeAspect="1"/>
          </p:cNvSpPr>
          <p:nvPr/>
        </p:nvSpPr>
        <p:spPr bwMode="auto">
          <a:xfrm>
            <a:off x="4724400" y="6210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25" name="124 - Ευθεία γραμμή σύνδεσης"/>
          <p:cNvCxnSpPr>
            <a:stCxn id="92" idx="3"/>
            <a:endCxn id="93" idx="0"/>
          </p:cNvCxnSpPr>
          <p:nvPr/>
        </p:nvCxnSpPr>
        <p:spPr bwMode="auto">
          <a:xfrm flipH="1">
            <a:off x="4333875" y="1691703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125 - Ευθεία γραμμή σύνδεσης"/>
          <p:cNvCxnSpPr>
            <a:stCxn id="93" idx="5"/>
            <a:endCxn id="94" idx="0"/>
          </p:cNvCxnSpPr>
          <p:nvPr/>
        </p:nvCxnSpPr>
        <p:spPr bwMode="auto">
          <a:xfrm>
            <a:off x="4434903" y="2358449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127 - Ευθεία γραμμή σύνδεσης"/>
          <p:cNvCxnSpPr>
            <a:stCxn id="96" idx="4"/>
            <a:endCxn id="97" idx="0"/>
          </p:cNvCxnSpPr>
          <p:nvPr/>
        </p:nvCxnSpPr>
        <p:spPr bwMode="auto">
          <a:xfrm>
            <a:off x="4867275" y="3752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128 - Ευθεία γραμμή σύνδεσης"/>
          <p:cNvCxnSpPr>
            <a:stCxn id="94" idx="3"/>
            <a:endCxn id="95" idx="0"/>
          </p:cNvCxnSpPr>
          <p:nvPr/>
        </p:nvCxnSpPr>
        <p:spPr bwMode="auto">
          <a:xfrm flipH="1">
            <a:off x="4867275" y="2815653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130 - Ευθεία γραμμή σύνδεσης"/>
          <p:cNvCxnSpPr>
            <a:stCxn id="95" idx="4"/>
            <a:endCxn id="96" idx="0"/>
          </p:cNvCxnSpPr>
          <p:nvPr/>
        </p:nvCxnSpPr>
        <p:spPr bwMode="auto">
          <a:xfrm>
            <a:off x="4867275" y="3295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131 - Ευθεία γραμμή σύνδεσης"/>
          <p:cNvCxnSpPr>
            <a:stCxn id="97" idx="4"/>
            <a:endCxn id="98" idx="0"/>
          </p:cNvCxnSpPr>
          <p:nvPr/>
        </p:nvCxnSpPr>
        <p:spPr bwMode="auto">
          <a:xfrm>
            <a:off x="4867275" y="42100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132 - Ευθεία γραμμή σύνδεσης"/>
          <p:cNvCxnSpPr>
            <a:stCxn id="115" idx="4"/>
            <a:endCxn id="116" idx="0"/>
          </p:cNvCxnSpPr>
          <p:nvPr/>
        </p:nvCxnSpPr>
        <p:spPr bwMode="auto">
          <a:xfrm>
            <a:off x="4867275" y="5581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133 - Ευθεία γραμμή σύνδεσης"/>
          <p:cNvCxnSpPr>
            <a:stCxn id="98" idx="4"/>
            <a:endCxn id="114" idx="0"/>
          </p:cNvCxnSpPr>
          <p:nvPr/>
        </p:nvCxnSpPr>
        <p:spPr bwMode="auto">
          <a:xfrm>
            <a:off x="4867275" y="46672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134 - Ευθεία γραμμή σύνδεσης"/>
          <p:cNvCxnSpPr>
            <a:stCxn id="114" idx="4"/>
            <a:endCxn id="115" idx="0"/>
          </p:cNvCxnSpPr>
          <p:nvPr/>
        </p:nvCxnSpPr>
        <p:spPr bwMode="auto">
          <a:xfrm>
            <a:off x="4867275" y="51244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135 - Ευθεία γραμμή σύνδεσης"/>
          <p:cNvCxnSpPr>
            <a:stCxn id="116" idx="4"/>
            <a:endCxn id="124" idx="0"/>
          </p:cNvCxnSpPr>
          <p:nvPr/>
        </p:nvCxnSpPr>
        <p:spPr bwMode="auto">
          <a:xfrm>
            <a:off x="4867275" y="6038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3733800" y="25717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3733800" y="3009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3733800" y="3467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3733800" y="3924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3733800" y="43815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2" name="141 - Έλλειψη"/>
          <p:cNvSpPr>
            <a:spLocks noChangeAspect="1"/>
          </p:cNvSpPr>
          <p:nvPr/>
        </p:nvSpPr>
        <p:spPr bwMode="auto">
          <a:xfrm>
            <a:off x="3733800" y="48387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3" name="142 - Έλλειψη"/>
          <p:cNvSpPr>
            <a:spLocks noChangeAspect="1"/>
          </p:cNvSpPr>
          <p:nvPr/>
        </p:nvSpPr>
        <p:spPr bwMode="auto">
          <a:xfrm>
            <a:off x="3733800" y="5295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4" name="143 - Έλλειψη"/>
          <p:cNvSpPr>
            <a:spLocks noChangeAspect="1"/>
          </p:cNvSpPr>
          <p:nvPr/>
        </p:nvSpPr>
        <p:spPr bwMode="auto">
          <a:xfrm>
            <a:off x="3733800" y="5753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5" name="144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3876675" y="3752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3876675" y="28575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3876675" y="3295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3876675" y="42100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3" idx="4"/>
            <a:endCxn id="144" idx="0"/>
          </p:cNvCxnSpPr>
          <p:nvPr/>
        </p:nvCxnSpPr>
        <p:spPr bwMode="auto">
          <a:xfrm>
            <a:off x="3876675" y="5581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149 - Ευθεία γραμμή σύνδεσης"/>
          <p:cNvCxnSpPr>
            <a:stCxn id="141" idx="4"/>
            <a:endCxn id="142" idx="0"/>
          </p:cNvCxnSpPr>
          <p:nvPr/>
        </p:nvCxnSpPr>
        <p:spPr bwMode="auto">
          <a:xfrm>
            <a:off x="3876675" y="46672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150 - Ευθεία γραμμή σύνδεσης"/>
          <p:cNvCxnSpPr>
            <a:stCxn id="142" idx="4"/>
            <a:endCxn id="143" idx="0"/>
          </p:cNvCxnSpPr>
          <p:nvPr/>
        </p:nvCxnSpPr>
        <p:spPr bwMode="auto">
          <a:xfrm>
            <a:off x="3876675" y="51244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151 - Ευθεία γραμμή σύνδεσης"/>
          <p:cNvCxnSpPr>
            <a:stCxn id="93" idx="3"/>
            <a:endCxn id="137" idx="0"/>
          </p:cNvCxnSpPr>
          <p:nvPr/>
        </p:nvCxnSpPr>
        <p:spPr bwMode="auto">
          <a:xfrm flipH="1">
            <a:off x="3876675" y="2358449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3" name="152 - Έλλειψη"/>
          <p:cNvSpPr>
            <a:spLocks noChangeAspect="1"/>
          </p:cNvSpPr>
          <p:nvPr/>
        </p:nvSpPr>
        <p:spPr bwMode="auto">
          <a:xfrm>
            <a:off x="6191250" y="30289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4" name="153 - Έλλειψη"/>
          <p:cNvSpPr>
            <a:spLocks noChangeAspect="1"/>
          </p:cNvSpPr>
          <p:nvPr/>
        </p:nvSpPr>
        <p:spPr bwMode="auto">
          <a:xfrm>
            <a:off x="6191250" y="34861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5" name="154 - Έλλειψη"/>
          <p:cNvSpPr>
            <a:spLocks noChangeAspect="1"/>
          </p:cNvSpPr>
          <p:nvPr/>
        </p:nvSpPr>
        <p:spPr bwMode="auto">
          <a:xfrm>
            <a:off x="6191250" y="39433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6" name="155 - Έλλειψη"/>
          <p:cNvSpPr>
            <a:spLocks noChangeAspect="1"/>
          </p:cNvSpPr>
          <p:nvPr/>
        </p:nvSpPr>
        <p:spPr bwMode="auto">
          <a:xfrm>
            <a:off x="6191250" y="44005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7" name="156 - Έλλειψη"/>
          <p:cNvSpPr>
            <a:spLocks noChangeAspect="1"/>
          </p:cNvSpPr>
          <p:nvPr/>
        </p:nvSpPr>
        <p:spPr bwMode="auto">
          <a:xfrm>
            <a:off x="6191250" y="48577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8" name="157 - Έλλειψη"/>
          <p:cNvSpPr>
            <a:spLocks noChangeAspect="1"/>
          </p:cNvSpPr>
          <p:nvPr/>
        </p:nvSpPr>
        <p:spPr bwMode="auto">
          <a:xfrm>
            <a:off x="6191250" y="53149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59" name="158 - Ευθεία γραμμή σύνδεσης"/>
          <p:cNvCxnSpPr>
            <a:stCxn id="154" idx="4"/>
            <a:endCxn id="155" idx="0"/>
          </p:cNvCxnSpPr>
          <p:nvPr/>
        </p:nvCxnSpPr>
        <p:spPr bwMode="auto">
          <a:xfrm>
            <a:off x="6334125" y="37719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159 - Ευθεία γραμμή σύνδεσης"/>
          <p:cNvCxnSpPr>
            <a:stCxn id="153" idx="4"/>
            <a:endCxn id="154" idx="0"/>
          </p:cNvCxnSpPr>
          <p:nvPr/>
        </p:nvCxnSpPr>
        <p:spPr bwMode="auto">
          <a:xfrm>
            <a:off x="6334125" y="33147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160 - Ευθεία γραμμή σύνδεσης"/>
          <p:cNvCxnSpPr>
            <a:stCxn id="155" idx="4"/>
            <a:endCxn id="156" idx="0"/>
          </p:cNvCxnSpPr>
          <p:nvPr/>
        </p:nvCxnSpPr>
        <p:spPr bwMode="auto">
          <a:xfrm>
            <a:off x="6334125" y="42291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161 - Ευθεία γραμμή σύνδεσης"/>
          <p:cNvCxnSpPr>
            <a:stCxn id="156" idx="4"/>
            <a:endCxn id="157" idx="0"/>
          </p:cNvCxnSpPr>
          <p:nvPr/>
        </p:nvCxnSpPr>
        <p:spPr bwMode="auto">
          <a:xfrm>
            <a:off x="6334125" y="46863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162 - Ευθεία γραμμή σύνδεσης"/>
          <p:cNvCxnSpPr>
            <a:stCxn id="157" idx="4"/>
            <a:endCxn id="158" idx="0"/>
          </p:cNvCxnSpPr>
          <p:nvPr/>
        </p:nvCxnSpPr>
        <p:spPr bwMode="auto">
          <a:xfrm>
            <a:off x="6334125" y="51435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163 - Ευθεία γραμμή σύνδεσης"/>
          <p:cNvCxnSpPr>
            <a:stCxn id="94" idx="5"/>
            <a:endCxn id="153" idx="0"/>
          </p:cNvCxnSpPr>
          <p:nvPr/>
        </p:nvCxnSpPr>
        <p:spPr bwMode="auto">
          <a:xfrm>
            <a:off x="5673153" y="2815653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5" name="164 - Έλλειψη"/>
          <p:cNvSpPr>
            <a:spLocks noChangeAspect="1"/>
          </p:cNvSpPr>
          <p:nvPr/>
        </p:nvSpPr>
        <p:spPr bwMode="auto">
          <a:xfrm>
            <a:off x="7639050" y="21145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66" name="165 - Έλλειψη"/>
          <p:cNvSpPr>
            <a:spLocks noChangeAspect="1"/>
          </p:cNvSpPr>
          <p:nvPr/>
        </p:nvSpPr>
        <p:spPr bwMode="auto">
          <a:xfrm>
            <a:off x="7639050" y="25527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67" name="166 - Έλλειψη"/>
          <p:cNvSpPr>
            <a:spLocks noChangeAspect="1"/>
          </p:cNvSpPr>
          <p:nvPr/>
        </p:nvSpPr>
        <p:spPr bwMode="auto">
          <a:xfrm>
            <a:off x="7239000" y="3009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68" name="167 - Έλλειψη"/>
          <p:cNvSpPr>
            <a:spLocks noChangeAspect="1"/>
          </p:cNvSpPr>
          <p:nvPr/>
        </p:nvSpPr>
        <p:spPr bwMode="auto">
          <a:xfrm>
            <a:off x="7239000" y="3467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69" name="168 - Έλλειψη"/>
          <p:cNvSpPr>
            <a:spLocks noChangeAspect="1"/>
          </p:cNvSpPr>
          <p:nvPr/>
        </p:nvSpPr>
        <p:spPr bwMode="auto">
          <a:xfrm>
            <a:off x="7239000" y="3924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0" name="169 - Έλλειψη"/>
          <p:cNvSpPr>
            <a:spLocks noChangeAspect="1"/>
          </p:cNvSpPr>
          <p:nvPr/>
        </p:nvSpPr>
        <p:spPr bwMode="auto">
          <a:xfrm>
            <a:off x="7239000" y="43815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71" name="170 - Έλλειψη"/>
          <p:cNvSpPr>
            <a:spLocks noChangeAspect="1"/>
          </p:cNvSpPr>
          <p:nvPr/>
        </p:nvSpPr>
        <p:spPr bwMode="auto">
          <a:xfrm>
            <a:off x="7239000" y="48387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2" name="171 - Έλλειψη"/>
          <p:cNvSpPr>
            <a:spLocks noChangeAspect="1"/>
          </p:cNvSpPr>
          <p:nvPr/>
        </p:nvSpPr>
        <p:spPr bwMode="auto">
          <a:xfrm>
            <a:off x="7239000" y="5295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73" name="172 - Ευθεία γραμμή σύνδεσης"/>
          <p:cNvCxnSpPr>
            <a:stCxn id="167" idx="4"/>
            <a:endCxn id="168" idx="0"/>
          </p:cNvCxnSpPr>
          <p:nvPr/>
        </p:nvCxnSpPr>
        <p:spPr bwMode="auto">
          <a:xfrm>
            <a:off x="7381875" y="3295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173 - Ευθεία γραμμή σύνδεσης"/>
          <p:cNvCxnSpPr>
            <a:stCxn id="165" idx="4"/>
            <a:endCxn id="166" idx="0"/>
          </p:cNvCxnSpPr>
          <p:nvPr/>
        </p:nvCxnSpPr>
        <p:spPr bwMode="auto">
          <a:xfrm>
            <a:off x="7781925" y="24003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174 - Ευθεία γραμμή σύνδεσης"/>
          <p:cNvCxnSpPr>
            <a:stCxn id="166" idx="3"/>
            <a:endCxn id="167" idx="0"/>
          </p:cNvCxnSpPr>
          <p:nvPr/>
        </p:nvCxnSpPr>
        <p:spPr bwMode="auto">
          <a:xfrm flipH="1">
            <a:off x="7381875" y="2796603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175 - Ευθεία γραμμή σύνδεσης"/>
          <p:cNvCxnSpPr>
            <a:stCxn id="168" idx="4"/>
            <a:endCxn id="169" idx="0"/>
          </p:cNvCxnSpPr>
          <p:nvPr/>
        </p:nvCxnSpPr>
        <p:spPr bwMode="auto">
          <a:xfrm>
            <a:off x="7381875" y="3752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176 - Ευθεία γραμμή σύνδεσης"/>
          <p:cNvCxnSpPr>
            <a:stCxn id="171" idx="4"/>
            <a:endCxn id="172" idx="0"/>
          </p:cNvCxnSpPr>
          <p:nvPr/>
        </p:nvCxnSpPr>
        <p:spPr bwMode="auto">
          <a:xfrm>
            <a:off x="7381875" y="51244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177 - Ευθεία γραμμή σύνδεσης"/>
          <p:cNvCxnSpPr>
            <a:stCxn id="169" idx="4"/>
            <a:endCxn id="170" idx="0"/>
          </p:cNvCxnSpPr>
          <p:nvPr/>
        </p:nvCxnSpPr>
        <p:spPr bwMode="auto">
          <a:xfrm>
            <a:off x="7381875" y="42100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178 - Ευθεία γραμμή σύνδεσης"/>
          <p:cNvCxnSpPr>
            <a:stCxn id="170" idx="4"/>
            <a:endCxn id="171" idx="0"/>
          </p:cNvCxnSpPr>
          <p:nvPr/>
        </p:nvCxnSpPr>
        <p:spPr bwMode="auto">
          <a:xfrm>
            <a:off x="7381875" y="46672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0" name="179 - Έλλειψη"/>
          <p:cNvSpPr>
            <a:spLocks noChangeAspect="1"/>
          </p:cNvSpPr>
          <p:nvPr/>
        </p:nvSpPr>
        <p:spPr bwMode="auto">
          <a:xfrm>
            <a:off x="8020050" y="30289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81" name="180 - Έλλειψη"/>
          <p:cNvSpPr>
            <a:spLocks noChangeAspect="1"/>
          </p:cNvSpPr>
          <p:nvPr/>
        </p:nvSpPr>
        <p:spPr bwMode="auto">
          <a:xfrm>
            <a:off x="8020050" y="34861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82" name="181 - Έλλειψη"/>
          <p:cNvSpPr>
            <a:spLocks noChangeAspect="1"/>
          </p:cNvSpPr>
          <p:nvPr/>
        </p:nvSpPr>
        <p:spPr bwMode="auto">
          <a:xfrm>
            <a:off x="8020050" y="39433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83" name="182 - Έλλειψη"/>
          <p:cNvSpPr>
            <a:spLocks noChangeAspect="1"/>
          </p:cNvSpPr>
          <p:nvPr/>
        </p:nvSpPr>
        <p:spPr bwMode="auto">
          <a:xfrm>
            <a:off x="8020050" y="44005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84" name="183 - Ευθεία γραμμή σύνδεσης"/>
          <p:cNvCxnSpPr>
            <a:stCxn id="180" idx="4"/>
            <a:endCxn id="181" idx="0"/>
          </p:cNvCxnSpPr>
          <p:nvPr/>
        </p:nvCxnSpPr>
        <p:spPr bwMode="auto">
          <a:xfrm>
            <a:off x="8162925" y="33147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184 - Ευθεία γραμμή σύνδεσης"/>
          <p:cNvCxnSpPr>
            <a:stCxn id="181" idx="4"/>
            <a:endCxn id="182" idx="0"/>
          </p:cNvCxnSpPr>
          <p:nvPr/>
        </p:nvCxnSpPr>
        <p:spPr bwMode="auto">
          <a:xfrm>
            <a:off x="8162925" y="37719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185 - Ευθεία γραμμή σύνδεσης"/>
          <p:cNvCxnSpPr>
            <a:stCxn id="182" idx="4"/>
            <a:endCxn id="183" idx="0"/>
          </p:cNvCxnSpPr>
          <p:nvPr/>
        </p:nvCxnSpPr>
        <p:spPr bwMode="auto">
          <a:xfrm>
            <a:off x="8162925" y="42291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186 - Ευθεία γραμμή σύνδεσης"/>
          <p:cNvCxnSpPr>
            <a:stCxn id="166" idx="5"/>
            <a:endCxn id="180" idx="0"/>
          </p:cNvCxnSpPr>
          <p:nvPr/>
        </p:nvCxnSpPr>
        <p:spPr bwMode="auto">
          <a:xfrm>
            <a:off x="7882953" y="2796603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187 - Ευθεία γραμμή σύνδεσης"/>
          <p:cNvCxnSpPr>
            <a:stCxn id="92" idx="5"/>
            <a:endCxn id="165" idx="0"/>
          </p:cNvCxnSpPr>
          <p:nvPr/>
        </p:nvCxnSpPr>
        <p:spPr bwMode="auto">
          <a:xfrm>
            <a:off x="6816153" y="1691703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9" name="188 - Έλλειψη"/>
          <p:cNvSpPr>
            <a:spLocks noChangeAspect="1"/>
          </p:cNvSpPr>
          <p:nvPr/>
        </p:nvSpPr>
        <p:spPr bwMode="auto">
          <a:xfrm>
            <a:off x="5429250" y="3013647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0" name="189 - Έλλειψη"/>
          <p:cNvSpPr>
            <a:spLocks noChangeAspect="1"/>
          </p:cNvSpPr>
          <p:nvPr/>
        </p:nvSpPr>
        <p:spPr bwMode="auto">
          <a:xfrm>
            <a:off x="5429250" y="3470847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1" name="190 - Έλλειψη"/>
          <p:cNvSpPr>
            <a:spLocks noChangeAspect="1"/>
          </p:cNvSpPr>
          <p:nvPr/>
        </p:nvSpPr>
        <p:spPr bwMode="auto">
          <a:xfrm>
            <a:off x="5429250" y="39280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2" name="191 - Έλλειψη"/>
          <p:cNvSpPr>
            <a:spLocks noChangeAspect="1"/>
          </p:cNvSpPr>
          <p:nvPr/>
        </p:nvSpPr>
        <p:spPr bwMode="auto">
          <a:xfrm>
            <a:off x="5429250" y="43852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3" name="192 - Έλλειψη"/>
          <p:cNvSpPr>
            <a:spLocks noChangeAspect="1"/>
          </p:cNvSpPr>
          <p:nvPr/>
        </p:nvSpPr>
        <p:spPr bwMode="auto">
          <a:xfrm>
            <a:off x="5429250" y="48424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4" name="193 - Έλλειψη"/>
          <p:cNvSpPr>
            <a:spLocks noChangeAspect="1"/>
          </p:cNvSpPr>
          <p:nvPr/>
        </p:nvSpPr>
        <p:spPr bwMode="auto">
          <a:xfrm>
            <a:off x="5429250" y="52996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5" name="194 - Έλλειψη"/>
          <p:cNvSpPr>
            <a:spLocks noChangeAspect="1"/>
          </p:cNvSpPr>
          <p:nvPr/>
        </p:nvSpPr>
        <p:spPr bwMode="auto">
          <a:xfrm>
            <a:off x="5429250" y="57568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6" name="195 - Έλλειψη"/>
          <p:cNvSpPr>
            <a:spLocks noChangeAspect="1"/>
          </p:cNvSpPr>
          <p:nvPr/>
        </p:nvSpPr>
        <p:spPr bwMode="auto">
          <a:xfrm>
            <a:off x="5429250" y="62140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97" name="196 - Ευθεία γραμμή σύνδεσης"/>
          <p:cNvCxnSpPr>
            <a:stCxn id="190" idx="4"/>
            <a:endCxn id="191" idx="0"/>
          </p:cNvCxnSpPr>
          <p:nvPr/>
        </p:nvCxnSpPr>
        <p:spPr bwMode="auto">
          <a:xfrm>
            <a:off x="5572125" y="37565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197 - Ευθεία γραμμή σύνδεσης"/>
          <p:cNvCxnSpPr>
            <a:stCxn id="94" idx="4"/>
            <a:endCxn id="189" idx="0"/>
          </p:cNvCxnSpPr>
          <p:nvPr/>
        </p:nvCxnSpPr>
        <p:spPr bwMode="auto">
          <a:xfrm>
            <a:off x="5572125" y="2857500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198 - Ευθεία γραμμή σύνδεσης"/>
          <p:cNvCxnSpPr>
            <a:stCxn id="189" idx="4"/>
            <a:endCxn id="190" idx="0"/>
          </p:cNvCxnSpPr>
          <p:nvPr/>
        </p:nvCxnSpPr>
        <p:spPr bwMode="auto">
          <a:xfrm>
            <a:off x="5572125" y="32993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199 - Ευθεία γραμμή σύνδεσης"/>
          <p:cNvCxnSpPr>
            <a:stCxn id="191" idx="4"/>
            <a:endCxn id="192" idx="0"/>
          </p:cNvCxnSpPr>
          <p:nvPr/>
        </p:nvCxnSpPr>
        <p:spPr bwMode="auto">
          <a:xfrm>
            <a:off x="5572125" y="42137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200 - Ευθεία γραμμή σύνδεσης"/>
          <p:cNvCxnSpPr>
            <a:stCxn id="194" idx="4"/>
            <a:endCxn id="195" idx="0"/>
          </p:cNvCxnSpPr>
          <p:nvPr/>
        </p:nvCxnSpPr>
        <p:spPr bwMode="auto">
          <a:xfrm>
            <a:off x="5572125" y="55853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201 - Ευθεία γραμμή σύνδεσης"/>
          <p:cNvCxnSpPr>
            <a:stCxn id="192" idx="4"/>
            <a:endCxn id="193" idx="0"/>
          </p:cNvCxnSpPr>
          <p:nvPr/>
        </p:nvCxnSpPr>
        <p:spPr bwMode="auto">
          <a:xfrm>
            <a:off x="5572125" y="46709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202 - Ευθεία γραμμή σύνδεσης"/>
          <p:cNvCxnSpPr>
            <a:stCxn id="193" idx="4"/>
            <a:endCxn id="194" idx="0"/>
          </p:cNvCxnSpPr>
          <p:nvPr/>
        </p:nvCxnSpPr>
        <p:spPr bwMode="auto">
          <a:xfrm>
            <a:off x="5572125" y="51281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203 - Ευθεία γραμμή σύνδεσης"/>
          <p:cNvCxnSpPr>
            <a:stCxn id="195" idx="4"/>
            <a:endCxn id="196" idx="0"/>
          </p:cNvCxnSpPr>
          <p:nvPr/>
        </p:nvCxnSpPr>
        <p:spPr bwMode="auto">
          <a:xfrm>
            <a:off x="5572125" y="60425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98 - Ορθογώνιο"/>
          <p:cNvSpPr/>
          <p:nvPr/>
        </p:nvSpPr>
        <p:spPr>
          <a:xfrm>
            <a:off x="152400" y="1447800"/>
            <a:ext cx="2762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contains(“</a:t>
            </a:r>
            <a:r>
              <a:rPr lang="el-GR" sz="1400" dirty="0" err="1" smtClean="0">
                <a:latin typeface="Lucida Console" pitchFamily="49" charset="0"/>
              </a:rPr>
              <a:t>αλλη</a:t>
            </a:r>
            <a:r>
              <a:rPr lang="en-US" sz="1400" dirty="0" smtClean="0">
                <a:latin typeface="Lucida Console" pitchFamily="49" charset="0"/>
              </a:rPr>
              <a:t>”)</a:t>
            </a:r>
            <a:r>
              <a:rPr lang="el-GR" sz="1400" dirty="0" smtClean="0">
                <a:latin typeface="Lucida Console" pitchFamily="49" charset="0"/>
              </a:rPr>
              <a:t> = </a:t>
            </a:r>
            <a:r>
              <a:rPr lang="en-US" sz="1400" dirty="0" smtClean="0">
                <a:latin typeface="Lucida Console" pitchFamily="49" charset="0"/>
              </a:rPr>
              <a:t>false</a:t>
            </a:r>
            <a:endParaRPr lang="el-GR" sz="1400" dirty="0"/>
          </a:p>
        </p:txBody>
      </p:sp>
      <p:sp>
        <p:nvSpPr>
          <p:cNvPr id="100" name="99 - TextBox"/>
          <p:cNvSpPr txBox="1"/>
          <p:nvPr/>
        </p:nvSpPr>
        <p:spPr>
          <a:xfrm>
            <a:off x="152400" y="2209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Η αναζήτηση καταλήγει σε κόμβο χωρίς επισήμανση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83" name="82 - Ορθογώνιο"/>
          <p:cNvSpPr/>
          <p:nvPr/>
        </p:nvSpPr>
        <p:spPr>
          <a:xfrm>
            <a:off x="152400" y="1447800"/>
            <a:ext cx="48029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Lucida Console" pitchFamily="49" charset="0"/>
              </a:rPr>
              <a:t>longestPrefixOf</a:t>
            </a:r>
            <a:r>
              <a:rPr lang="en-US" sz="1400" dirty="0" smtClean="0">
                <a:latin typeface="Lucida Console" pitchFamily="49" charset="0"/>
              </a:rPr>
              <a:t>(“</a:t>
            </a:r>
            <a:r>
              <a:rPr lang="el-GR" sz="1400" dirty="0" err="1" smtClean="0">
                <a:latin typeface="Lucida Console" pitchFamily="49" charset="0"/>
              </a:rPr>
              <a:t>αλγοριθμικη</a:t>
            </a:r>
            <a:r>
              <a:rPr lang="en-US" sz="1400" dirty="0" smtClean="0">
                <a:latin typeface="Lucida Console" pitchFamily="49" charset="0"/>
              </a:rPr>
              <a:t>”)</a:t>
            </a:r>
            <a:r>
              <a:rPr lang="el-GR" sz="1400" dirty="0" smtClean="0">
                <a:latin typeface="Lucida Console" pitchFamily="49" charset="0"/>
              </a:rPr>
              <a:t> = </a:t>
            </a:r>
            <a:r>
              <a:rPr lang="en-US" sz="1400" dirty="0" smtClean="0">
                <a:latin typeface="Lucida Console" pitchFamily="49" charset="0"/>
              </a:rPr>
              <a:t>“</a:t>
            </a:r>
            <a:r>
              <a:rPr lang="el-GR" sz="1400" dirty="0" err="1" smtClean="0">
                <a:latin typeface="Lucida Console" pitchFamily="49" charset="0"/>
              </a:rPr>
              <a:t>αλγοριθμ</a:t>
            </a:r>
            <a:r>
              <a:rPr lang="en-US" sz="1400" dirty="0" smtClean="0">
                <a:latin typeface="Lucida Console" pitchFamily="49" charset="0"/>
              </a:rPr>
              <a:t>”</a:t>
            </a:r>
            <a:endParaRPr lang="el-GR" sz="1400" dirty="0"/>
          </a:p>
        </p:txBody>
      </p:sp>
      <p:sp>
        <p:nvSpPr>
          <p:cNvPr id="92" name="91 - Έλλειψη"/>
          <p:cNvSpPr>
            <a:spLocks noChangeAspect="1"/>
          </p:cNvSpPr>
          <p:nvPr/>
        </p:nvSpPr>
        <p:spPr bwMode="auto">
          <a:xfrm>
            <a:off x="6572250" y="14478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3" name="92 - Έλλειψη"/>
          <p:cNvSpPr>
            <a:spLocks noChangeAspect="1"/>
          </p:cNvSpPr>
          <p:nvPr/>
        </p:nvSpPr>
        <p:spPr bwMode="auto">
          <a:xfrm>
            <a:off x="4191000" y="2114546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4" name="93 - Έλλειψη"/>
          <p:cNvSpPr>
            <a:spLocks noChangeAspect="1"/>
          </p:cNvSpPr>
          <p:nvPr/>
        </p:nvSpPr>
        <p:spPr bwMode="auto">
          <a:xfrm>
            <a:off x="5429250" y="25717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5" name="94 - Έλλειψη"/>
          <p:cNvSpPr>
            <a:spLocks noChangeAspect="1"/>
          </p:cNvSpPr>
          <p:nvPr/>
        </p:nvSpPr>
        <p:spPr bwMode="auto">
          <a:xfrm>
            <a:off x="4724400" y="30099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6" name="95 - Έλλειψη"/>
          <p:cNvSpPr>
            <a:spLocks noChangeAspect="1"/>
          </p:cNvSpPr>
          <p:nvPr/>
        </p:nvSpPr>
        <p:spPr bwMode="auto">
          <a:xfrm>
            <a:off x="4724400" y="34671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7" name="96 - Έλλειψη"/>
          <p:cNvSpPr>
            <a:spLocks noChangeAspect="1"/>
          </p:cNvSpPr>
          <p:nvPr/>
        </p:nvSpPr>
        <p:spPr bwMode="auto">
          <a:xfrm>
            <a:off x="4724400" y="39243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8" name="97 - Έλλειψη"/>
          <p:cNvSpPr>
            <a:spLocks noChangeAspect="1"/>
          </p:cNvSpPr>
          <p:nvPr/>
        </p:nvSpPr>
        <p:spPr bwMode="auto">
          <a:xfrm>
            <a:off x="4724400" y="43815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4" name="113 - Έλλειψη"/>
          <p:cNvSpPr>
            <a:spLocks noChangeAspect="1"/>
          </p:cNvSpPr>
          <p:nvPr/>
        </p:nvSpPr>
        <p:spPr bwMode="auto">
          <a:xfrm>
            <a:off x="4724400" y="48387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5" name="114 - Έλλειψη"/>
          <p:cNvSpPr>
            <a:spLocks noChangeAspect="1"/>
          </p:cNvSpPr>
          <p:nvPr/>
        </p:nvSpPr>
        <p:spPr bwMode="auto">
          <a:xfrm>
            <a:off x="4724400" y="52959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6" name="115 - Έλλειψη"/>
          <p:cNvSpPr>
            <a:spLocks noChangeAspect="1"/>
          </p:cNvSpPr>
          <p:nvPr/>
        </p:nvSpPr>
        <p:spPr bwMode="auto">
          <a:xfrm>
            <a:off x="4724400" y="5753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4" name="123 - Έλλειψη"/>
          <p:cNvSpPr>
            <a:spLocks noChangeAspect="1"/>
          </p:cNvSpPr>
          <p:nvPr/>
        </p:nvSpPr>
        <p:spPr bwMode="auto">
          <a:xfrm>
            <a:off x="4724400" y="6210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25" name="124 - Ευθεία γραμμή σύνδεσης"/>
          <p:cNvCxnSpPr>
            <a:stCxn id="92" idx="3"/>
            <a:endCxn id="93" idx="0"/>
          </p:cNvCxnSpPr>
          <p:nvPr/>
        </p:nvCxnSpPr>
        <p:spPr bwMode="auto">
          <a:xfrm flipH="1">
            <a:off x="4333875" y="1691703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125 - Ευθεία γραμμή σύνδεσης"/>
          <p:cNvCxnSpPr>
            <a:stCxn id="93" idx="5"/>
            <a:endCxn id="94" idx="0"/>
          </p:cNvCxnSpPr>
          <p:nvPr/>
        </p:nvCxnSpPr>
        <p:spPr bwMode="auto">
          <a:xfrm>
            <a:off x="4434903" y="2358449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127 - Ευθεία γραμμή σύνδεσης"/>
          <p:cNvCxnSpPr>
            <a:stCxn id="96" idx="4"/>
            <a:endCxn id="97" idx="0"/>
          </p:cNvCxnSpPr>
          <p:nvPr/>
        </p:nvCxnSpPr>
        <p:spPr bwMode="auto">
          <a:xfrm>
            <a:off x="4867275" y="3752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128 - Ευθεία γραμμή σύνδεσης"/>
          <p:cNvCxnSpPr>
            <a:stCxn id="94" idx="3"/>
            <a:endCxn id="95" idx="0"/>
          </p:cNvCxnSpPr>
          <p:nvPr/>
        </p:nvCxnSpPr>
        <p:spPr bwMode="auto">
          <a:xfrm flipH="1">
            <a:off x="4867275" y="2815653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130 - Ευθεία γραμμή σύνδεσης"/>
          <p:cNvCxnSpPr>
            <a:stCxn id="95" idx="4"/>
            <a:endCxn id="96" idx="0"/>
          </p:cNvCxnSpPr>
          <p:nvPr/>
        </p:nvCxnSpPr>
        <p:spPr bwMode="auto">
          <a:xfrm>
            <a:off x="4867275" y="3295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131 - Ευθεία γραμμή σύνδεσης"/>
          <p:cNvCxnSpPr>
            <a:stCxn id="97" idx="4"/>
            <a:endCxn id="98" idx="0"/>
          </p:cNvCxnSpPr>
          <p:nvPr/>
        </p:nvCxnSpPr>
        <p:spPr bwMode="auto">
          <a:xfrm>
            <a:off x="4867275" y="42100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132 - Ευθεία γραμμή σύνδεσης"/>
          <p:cNvCxnSpPr>
            <a:stCxn id="115" idx="4"/>
            <a:endCxn id="116" idx="0"/>
          </p:cNvCxnSpPr>
          <p:nvPr/>
        </p:nvCxnSpPr>
        <p:spPr bwMode="auto">
          <a:xfrm>
            <a:off x="4867275" y="5581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133 - Ευθεία γραμμή σύνδεσης"/>
          <p:cNvCxnSpPr>
            <a:stCxn id="98" idx="4"/>
            <a:endCxn id="114" idx="0"/>
          </p:cNvCxnSpPr>
          <p:nvPr/>
        </p:nvCxnSpPr>
        <p:spPr bwMode="auto">
          <a:xfrm>
            <a:off x="4867275" y="46672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134 - Ευθεία γραμμή σύνδεσης"/>
          <p:cNvCxnSpPr>
            <a:stCxn id="114" idx="4"/>
            <a:endCxn id="115" idx="0"/>
          </p:cNvCxnSpPr>
          <p:nvPr/>
        </p:nvCxnSpPr>
        <p:spPr bwMode="auto">
          <a:xfrm>
            <a:off x="4867275" y="51244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135 - Ευθεία γραμμή σύνδεσης"/>
          <p:cNvCxnSpPr>
            <a:stCxn id="116" idx="4"/>
            <a:endCxn id="124" idx="0"/>
          </p:cNvCxnSpPr>
          <p:nvPr/>
        </p:nvCxnSpPr>
        <p:spPr bwMode="auto">
          <a:xfrm>
            <a:off x="4867275" y="6038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3733800" y="25717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3733800" y="3009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3733800" y="3467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3733800" y="3924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3733800" y="43815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2" name="141 - Έλλειψη"/>
          <p:cNvSpPr>
            <a:spLocks noChangeAspect="1"/>
          </p:cNvSpPr>
          <p:nvPr/>
        </p:nvSpPr>
        <p:spPr bwMode="auto">
          <a:xfrm>
            <a:off x="3733800" y="48387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3" name="142 - Έλλειψη"/>
          <p:cNvSpPr>
            <a:spLocks noChangeAspect="1"/>
          </p:cNvSpPr>
          <p:nvPr/>
        </p:nvSpPr>
        <p:spPr bwMode="auto">
          <a:xfrm>
            <a:off x="3733800" y="5295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4" name="143 - Έλλειψη"/>
          <p:cNvSpPr>
            <a:spLocks noChangeAspect="1"/>
          </p:cNvSpPr>
          <p:nvPr/>
        </p:nvSpPr>
        <p:spPr bwMode="auto">
          <a:xfrm>
            <a:off x="3733800" y="5753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5" name="144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3876675" y="3752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3876675" y="28575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3876675" y="3295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3876675" y="42100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3" idx="4"/>
            <a:endCxn id="144" idx="0"/>
          </p:cNvCxnSpPr>
          <p:nvPr/>
        </p:nvCxnSpPr>
        <p:spPr bwMode="auto">
          <a:xfrm>
            <a:off x="3876675" y="5581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149 - Ευθεία γραμμή σύνδεσης"/>
          <p:cNvCxnSpPr>
            <a:stCxn id="141" idx="4"/>
            <a:endCxn id="142" idx="0"/>
          </p:cNvCxnSpPr>
          <p:nvPr/>
        </p:nvCxnSpPr>
        <p:spPr bwMode="auto">
          <a:xfrm>
            <a:off x="3876675" y="46672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150 - Ευθεία γραμμή σύνδεσης"/>
          <p:cNvCxnSpPr>
            <a:stCxn id="142" idx="4"/>
            <a:endCxn id="143" idx="0"/>
          </p:cNvCxnSpPr>
          <p:nvPr/>
        </p:nvCxnSpPr>
        <p:spPr bwMode="auto">
          <a:xfrm>
            <a:off x="3876675" y="51244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151 - Ευθεία γραμμή σύνδεσης"/>
          <p:cNvCxnSpPr>
            <a:stCxn id="93" idx="3"/>
            <a:endCxn id="137" idx="0"/>
          </p:cNvCxnSpPr>
          <p:nvPr/>
        </p:nvCxnSpPr>
        <p:spPr bwMode="auto">
          <a:xfrm flipH="1">
            <a:off x="3876675" y="2358449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3" name="152 - Έλλειψη"/>
          <p:cNvSpPr>
            <a:spLocks noChangeAspect="1"/>
          </p:cNvSpPr>
          <p:nvPr/>
        </p:nvSpPr>
        <p:spPr bwMode="auto">
          <a:xfrm>
            <a:off x="6191250" y="30289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4" name="153 - Έλλειψη"/>
          <p:cNvSpPr>
            <a:spLocks noChangeAspect="1"/>
          </p:cNvSpPr>
          <p:nvPr/>
        </p:nvSpPr>
        <p:spPr bwMode="auto">
          <a:xfrm>
            <a:off x="6191250" y="34861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5" name="154 - Έλλειψη"/>
          <p:cNvSpPr>
            <a:spLocks noChangeAspect="1"/>
          </p:cNvSpPr>
          <p:nvPr/>
        </p:nvSpPr>
        <p:spPr bwMode="auto">
          <a:xfrm>
            <a:off x="6191250" y="39433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6" name="155 - Έλλειψη"/>
          <p:cNvSpPr>
            <a:spLocks noChangeAspect="1"/>
          </p:cNvSpPr>
          <p:nvPr/>
        </p:nvSpPr>
        <p:spPr bwMode="auto">
          <a:xfrm>
            <a:off x="6191250" y="44005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7" name="156 - Έλλειψη"/>
          <p:cNvSpPr>
            <a:spLocks noChangeAspect="1"/>
          </p:cNvSpPr>
          <p:nvPr/>
        </p:nvSpPr>
        <p:spPr bwMode="auto">
          <a:xfrm>
            <a:off x="6191250" y="48577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8" name="157 - Έλλειψη"/>
          <p:cNvSpPr>
            <a:spLocks noChangeAspect="1"/>
          </p:cNvSpPr>
          <p:nvPr/>
        </p:nvSpPr>
        <p:spPr bwMode="auto">
          <a:xfrm>
            <a:off x="6191250" y="53149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59" name="158 - Ευθεία γραμμή σύνδεσης"/>
          <p:cNvCxnSpPr>
            <a:stCxn id="154" idx="4"/>
            <a:endCxn id="155" idx="0"/>
          </p:cNvCxnSpPr>
          <p:nvPr/>
        </p:nvCxnSpPr>
        <p:spPr bwMode="auto">
          <a:xfrm>
            <a:off x="6334125" y="37719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159 - Ευθεία γραμμή σύνδεσης"/>
          <p:cNvCxnSpPr>
            <a:stCxn id="153" idx="4"/>
            <a:endCxn id="154" idx="0"/>
          </p:cNvCxnSpPr>
          <p:nvPr/>
        </p:nvCxnSpPr>
        <p:spPr bwMode="auto">
          <a:xfrm>
            <a:off x="6334125" y="33147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160 - Ευθεία γραμμή σύνδεσης"/>
          <p:cNvCxnSpPr>
            <a:stCxn id="155" idx="4"/>
            <a:endCxn id="156" idx="0"/>
          </p:cNvCxnSpPr>
          <p:nvPr/>
        </p:nvCxnSpPr>
        <p:spPr bwMode="auto">
          <a:xfrm>
            <a:off x="6334125" y="42291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161 - Ευθεία γραμμή σύνδεσης"/>
          <p:cNvCxnSpPr>
            <a:stCxn id="156" idx="4"/>
            <a:endCxn id="157" idx="0"/>
          </p:cNvCxnSpPr>
          <p:nvPr/>
        </p:nvCxnSpPr>
        <p:spPr bwMode="auto">
          <a:xfrm>
            <a:off x="6334125" y="46863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162 - Ευθεία γραμμή σύνδεσης"/>
          <p:cNvCxnSpPr>
            <a:stCxn id="157" idx="4"/>
            <a:endCxn id="158" idx="0"/>
          </p:cNvCxnSpPr>
          <p:nvPr/>
        </p:nvCxnSpPr>
        <p:spPr bwMode="auto">
          <a:xfrm>
            <a:off x="6334125" y="51435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163 - Ευθεία γραμμή σύνδεσης"/>
          <p:cNvCxnSpPr>
            <a:stCxn id="94" idx="5"/>
            <a:endCxn id="153" idx="0"/>
          </p:cNvCxnSpPr>
          <p:nvPr/>
        </p:nvCxnSpPr>
        <p:spPr bwMode="auto">
          <a:xfrm>
            <a:off x="5673153" y="2815653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5" name="164 - Έλλειψη"/>
          <p:cNvSpPr>
            <a:spLocks noChangeAspect="1"/>
          </p:cNvSpPr>
          <p:nvPr/>
        </p:nvSpPr>
        <p:spPr bwMode="auto">
          <a:xfrm>
            <a:off x="7639050" y="21145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66" name="165 - Έλλειψη"/>
          <p:cNvSpPr>
            <a:spLocks noChangeAspect="1"/>
          </p:cNvSpPr>
          <p:nvPr/>
        </p:nvSpPr>
        <p:spPr bwMode="auto">
          <a:xfrm>
            <a:off x="7639050" y="25527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67" name="166 - Έλλειψη"/>
          <p:cNvSpPr>
            <a:spLocks noChangeAspect="1"/>
          </p:cNvSpPr>
          <p:nvPr/>
        </p:nvSpPr>
        <p:spPr bwMode="auto">
          <a:xfrm>
            <a:off x="7239000" y="3009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68" name="167 - Έλλειψη"/>
          <p:cNvSpPr>
            <a:spLocks noChangeAspect="1"/>
          </p:cNvSpPr>
          <p:nvPr/>
        </p:nvSpPr>
        <p:spPr bwMode="auto">
          <a:xfrm>
            <a:off x="7239000" y="3467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69" name="168 - Έλλειψη"/>
          <p:cNvSpPr>
            <a:spLocks noChangeAspect="1"/>
          </p:cNvSpPr>
          <p:nvPr/>
        </p:nvSpPr>
        <p:spPr bwMode="auto">
          <a:xfrm>
            <a:off x="7239000" y="3924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0" name="169 - Έλλειψη"/>
          <p:cNvSpPr>
            <a:spLocks noChangeAspect="1"/>
          </p:cNvSpPr>
          <p:nvPr/>
        </p:nvSpPr>
        <p:spPr bwMode="auto">
          <a:xfrm>
            <a:off x="7239000" y="43815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71" name="170 - Έλλειψη"/>
          <p:cNvSpPr>
            <a:spLocks noChangeAspect="1"/>
          </p:cNvSpPr>
          <p:nvPr/>
        </p:nvSpPr>
        <p:spPr bwMode="auto">
          <a:xfrm>
            <a:off x="7239000" y="48387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2" name="171 - Έλλειψη"/>
          <p:cNvSpPr>
            <a:spLocks noChangeAspect="1"/>
          </p:cNvSpPr>
          <p:nvPr/>
        </p:nvSpPr>
        <p:spPr bwMode="auto">
          <a:xfrm>
            <a:off x="7239000" y="5295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73" name="172 - Ευθεία γραμμή σύνδεσης"/>
          <p:cNvCxnSpPr>
            <a:stCxn id="167" idx="4"/>
            <a:endCxn id="168" idx="0"/>
          </p:cNvCxnSpPr>
          <p:nvPr/>
        </p:nvCxnSpPr>
        <p:spPr bwMode="auto">
          <a:xfrm>
            <a:off x="7381875" y="3295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173 - Ευθεία γραμμή σύνδεσης"/>
          <p:cNvCxnSpPr>
            <a:stCxn id="165" idx="4"/>
            <a:endCxn id="166" idx="0"/>
          </p:cNvCxnSpPr>
          <p:nvPr/>
        </p:nvCxnSpPr>
        <p:spPr bwMode="auto">
          <a:xfrm>
            <a:off x="7781925" y="24003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174 - Ευθεία γραμμή σύνδεσης"/>
          <p:cNvCxnSpPr>
            <a:stCxn id="166" idx="3"/>
            <a:endCxn id="167" idx="0"/>
          </p:cNvCxnSpPr>
          <p:nvPr/>
        </p:nvCxnSpPr>
        <p:spPr bwMode="auto">
          <a:xfrm flipH="1">
            <a:off x="7381875" y="2796603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175 - Ευθεία γραμμή σύνδεσης"/>
          <p:cNvCxnSpPr>
            <a:stCxn id="168" idx="4"/>
            <a:endCxn id="169" idx="0"/>
          </p:cNvCxnSpPr>
          <p:nvPr/>
        </p:nvCxnSpPr>
        <p:spPr bwMode="auto">
          <a:xfrm>
            <a:off x="7381875" y="3752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176 - Ευθεία γραμμή σύνδεσης"/>
          <p:cNvCxnSpPr>
            <a:stCxn id="171" idx="4"/>
            <a:endCxn id="172" idx="0"/>
          </p:cNvCxnSpPr>
          <p:nvPr/>
        </p:nvCxnSpPr>
        <p:spPr bwMode="auto">
          <a:xfrm>
            <a:off x="7381875" y="51244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177 - Ευθεία γραμμή σύνδεσης"/>
          <p:cNvCxnSpPr>
            <a:stCxn id="169" idx="4"/>
            <a:endCxn id="170" idx="0"/>
          </p:cNvCxnSpPr>
          <p:nvPr/>
        </p:nvCxnSpPr>
        <p:spPr bwMode="auto">
          <a:xfrm>
            <a:off x="7381875" y="42100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178 - Ευθεία γραμμή σύνδεσης"/>
          <p:cNvCxnSpPr>
            <a:stCxn id="170" idx="4"/>
            <a:endCxn id="171" idx="0"/>
          </p:cNvCxnSpPr>
          <p:nvPr/>
        </p:nvCxnSpPr>
        <p:spPr bwMode="auto">
          <a:xfrm>
            <a:off x="7381875" y="46672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0" name="179 - Έλλειψη"/>
          <p:cNvSpPr>
            <a:spLocks noChangeAspect="1"/>
          </p:cNvSpPr>
          <p:nvPr/>
        </p:nvSpPr>
        <p:spPr bwMode="auto">
          <a:xfrm>
            <a:off x="8020050" y="30289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81" name="180 - Έλλειψη"/>
          <p:cNvSpPr>
            <a:spLocks noChangeAspect="1"/>
          </p:cNvSpPr>
          <p:nvPr/>
        </p:nvSpPr>
        <p:spPr bwMode="auto">
          <a:xfrm>
            <a:off x="8020050" y="34861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82" name="181 - Έλλειψη"/>
          <p:cNvSpPr>
            <a:spLocks noChangeAspect="1"/>
          </p:cNvSpPr>
          <p:nvPr/>
        </p:nvSpPr>
        <p:spPr bwMode="auto">
          <a:xfrm>
            <a:off x="8020050" y="39433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83" name="182 - Έλλειψη"/>
          <p:cNvSpPr>
            <a:spLocks noChangeAspect="1"/>
          </p:cNvSpPr>
          <p:nvPr/>
        </p:nvSpPr>
        <p:spPr bwMode="auto">
          <a:xfrm>
            <a:off x="8020050" y="44005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84" name="183 - Ευθεία γραμμή σύνδεσης"/>
          <p:cNvCxnSpPr>
            <a:stCxn id="180" idx="4"/>
            <a:endCxn id="181" idx="0"/>
          </p:cNvCxnSpPr>
          <p:nvPr/>
        </p:nvCxnSpPr>
        <p:spPr bwMode="auto">
          <a:xfrm>
            <a:off x="8162925" y="33147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184 - Ευθεία γραμμή σύνδεσης"/>
          <p:cNvCxnSpPr>
            <a:stCxn id="181" idx="4"/>
            <a:endCxn id="182" idx="0"/>
          </p:cNvCxnSpPr>
          <p:nvPr/>
        </p:nvCxnSpPr>
        <p:spPr bwMode="auto">
          <a:xfrm>
            <a:off x="8162925" y="37719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185 - Ευθεία γραμμή σύνδεσης"/>
          <p:cNvCxnSpPr>
            <a:stCxn id="182" idx="4"/>
            <a:endCxn id="183" idx="0"/>
          </p:cNvCxnSpPr>
          <p:nvPr/>
        </p:nvCxnSpPr>
        <p:spPr bwMode="auto">
          <a:xfrm>
            <a:off x="8162925" y="42291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186 - Ευθεία γραμμή σύνδεσης"/>
          <p:cNvCxnSpPr>
            <a:stCxn id="166" idx="5"/>
            <a:endCxn id="180" idx="0"/>
          </p:cNvCxnSpPr>
          <p:nvPr/>
        </p:nvCxnSpPr>
        <p:spPr bwMode="auto">
          <a:xfrm>
            <a:off x="7882953" y="2796603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187 - Ευθεία γραμμή σύνδεσης"/>
          <p:cNvCxnSpPr>
            <a:stCxn id="92" idx="5"/>
            <a:endCxn id="165" idx="0"/>
          </p:cNvCxnSpPr>
          <p:nvPr/>
        </p:nvCxnSpPr>
        <p:spPr bwMode="auto">
          <a:xfrm>
            <a:off x="6816153" y="1691703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9" name="188 - Έλλειψη"/>
          <p:cNvSpPr>
            <a:spLocks noChangeAspect="1"/>
          </p:cNvSpPr>
          <p:nvPr/>
        </p:nvSpPr>
        <p:spPr bwMode="auto">
          <a:xfrm>
            <a:off x="5429250" y="30136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0" name="189 - Έλλειψη"/>
          <p:cNvSpPr>
            <a:spLocks noChangeAspect="1"/>
          </p:cNvSpPr>
          <p:nvPr/>
        </p:nvSpPr>
        <p:spPr bwMode="auto">
          <a:xfrm>
            <a:off x="5429250" y="34708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1" name="190 - Έλλειψη"/>
          <p:cNvSpPr>
            <a:spLocks noChangeAspect="1"/>
          </p:cNvSpPr>
          <p:nvPr/>
        </p:nvSpPr>
        <p:spPr bwMode="auto">
          <a:xfrm>
            <a:off x="5429250" y="39280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2" name="191 - Έλλειψη"/>
          <p:cNvSpPr>
            <a:spLocks noChangeAspect="1"/>
          </p:cNvSpPr>
          <p:nvPr/>
        </p:nvSpPr>
        <p:spPr bwMode="auto">
          <a:xfrm>
            <a:off x="5429250" y="43852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3" name="192 - Έλλειψη"/>
          <p:cNvSpPr>
            <a:spLocks noChangeAspect="1"/>
          </p:cNvSpPr>
          <p:nvPr/>
        </p:nvSpPr>
        <p:spPr bwMode="auto">
          <a:xfrm>
            <a:off x="5429250" y="48424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4" name="193 - Έλλειψη"/>
          <p:cNvSpPr>
            <a:spLocks noChangeAspect="1"/>
          </p:cNvSpPr>
          <p:nvPr/>
        </p:nvSpPr>
        <p:spPr bwMode="auto">
          <a:xfrm>
            <a:off x="5429250" y="52996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5" name="194 - Έλλειψη"/>
          <p:cNvSpPr>
            <a:spLocks noChangeAspect="1"/>
          </p:cNvSpPr>
          <p:nvPr/>
        </p:nvSpPr>
        <p:spPr bwMode="auto">
          <a:xfrm>
            <a:off x="5429250" y="57568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6" name="195 - Έλλειψη"/>
          <p:cNvSpPr>
            <a:spLocks noChangeAspect="1"/>
          </p:cNvSpPr>
          <p:nvPr/>
        </p:nvSpPr>
        <p:spPr bwMode="auto">
          <a:xfrm>
            <a:off x="5429250" y="62140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97" name="196 - Ευθεία γραμμή σύνδεσης"/>
          <p:cNvCxnSpPr>
            <a:stCxn id="190" idx="4"/>
            <a:endCxn id="191" idx="0"/>
          </p:cNvCxnSpPr>
          <p:nvPr/>
        </p:nvCxnSpPr>
        <p:spPr bwMode="auto">
          <a:xfrm>
            <a:off x="5572125" y="37565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197 - Ευθεία γραμμή σύνδεσης"/>
          <p:cNvCxnSpPr>
            <a:stCxn id="94" idx="4"/>
            <a:endCxn id="189" idx="0"/>
          </p:cNvCxnSpPr>
          <p:nvPr/>
        </p:nvCxnSpPr>
        <p:spPr bwMode="auto">
          <a:xfrm>
            <a:off x="5572125" y="2857500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198 - Ευθεία γραμμή σύνδεσης"/>
          <p:cNvCxnSpPr>
            <a:stCxn id="189" idx="4"/>
            <a:endCxn id="190" idx="0"/>
          </p:cNvCxnSpPr>
          <p:nvPr/>
        </p:nvCxnSpPr>
        <p:spPr bwMode="auto">
          <a:xfrm>
            <a:off x="5572125" y="32993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199 - Ευθεία γραμμή σύνδεσης"/>
          <p:cNvCxnSpPr>
            <a:stCxn id="191" idx="4"/>
            <a:endCxn id="192" idx="0"/>
          </p:cNvCxnSpPr>
          <p:nvPr/>
        </p:nvCxnSpPr>
        <p:spPr bwMode="auto">
          <a:xfrm>
            <a:off x="5572125" y="42137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200 - Ευθεία γραμμή σύνδεσης"/>
          <p:cNvCxnSpPr>
            <a:stCxn id="194" idx="4"/>
            <a:endCxn id="195" idx="0"/>
          </p:cNvCxnSpPr>
          <p:nvPr/>
        </p:nvCxnSpPr>
        <p:spPr bwMode="auto">
          <a:xfrm>
            <a:off x="5572125" y="55853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201 - Ευθεία γραμμή σύνδεσης"/>
          <p:cNvCxnSpPr>
            <a:stCxn id="192" idx="4"/>
            <a:endCxn id="193" idx="0"/>
          </p:cNvCxnSpPr>
          <p:nvPr/>
        </p:nvCxnSpPr>
        <p:spPr bwMode="auto">
          <a:xfrm>
            <a:off x="5572125" y="46709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202 - Ευθεία γραμμή σύνδεσης"/>
          <p:cNvCxnSpPr>
            <a:stCxn id="193" idx="4"/>
            <a:endCxn id="194" idx="0"/>
          </p:cNvCxnSpPr>
          <p:nvPr/>
        </p:nvCxnSpPr>
        <p:spPr bwMode="auto">
          <a:xfrm>
            <a:off x="5572125" y="51281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203 - Ευθεία γραμμή σύνδεσης"/>
          <p:cNvCxnSpPr>
            <a:stCxn id="195" idx="4"/>
            <a:endCxn id="196" idx="0"/>
          </p:cNvCxnSpPr>
          <p:nvPr/>
        </p:nvCxnSpPr>
        <p:spPr bwMode="auto">
          <a:xfrm>
            <a:off x="5572125" y="60425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9" name="38 - TextBox"/>
          <p:cNvSpPr txBox="1"/>
          <p:nvPr/>
        </p:nvSpPr>
        <p:spPr>
          <a:xfrm>
            <a:off x="381000" y="1066800"/>
            <a:ext cx="25908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l-GR" dirty="0" smtClean="0"/>
              <a:t>Εισαγωγή στοιχείου</a:t>
            </a:r>
            <a:endParaRPr lang="el-GR" dirty="0"/>
          </a:p>
        </p:txBody>
      </p:sp>
      <p:pic>
        <p:nvPicPr>
          <p:cNvPr id="41" name="40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76678" y="1930807"/>
            <a:ext cx="152522" cy="126593"/>
          </a:xfrm>
          <a:prstGeom prst="rect">
            <a:avLst/>
          </a:prstGeom>
          <a:noFill/>
          <a:ln/>
          <a:effectLst/>
        </p:spPr>
      </p:pic>
      <p:pic>
        <p:nvPicPr>
          <p:cNvPr id="43" name="42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67000" y="2640949"/>
            <a:ext cx="152522" cy="178451"/>
          </a:xfrm>
          <a:prstGeom prst="rect">
            <a:avLst/>
          </a:prstGeom>
          <a:noFill/>
          <a:ln/>
          <a:effectLst/>
        </p:spPr>
      </p:pic>
      <p:sp>
        <p:nvSpPr>
          <p:cNvPr id="44" name="43 - TextBox"/>
          <p:cNvSpPr txBox="1"/>
          <p:nvPr/>
        </p:nvSpPr>
        <p:spPr>
          <a:xfrm>
            <a:off x="381000" y="1752600"/>
            <a:ext cx="838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l-GR" dirty="0" smtClean="0"/>
              <a:t>Εκτελούμε τη διαδικασία αναζήτησης του      .  Έστω      ο κόμβος στον οποίο καταλήγει η αναζήτηση.  Έστω   αριθμός των ακμών που ακολούθησε η αναζήτηση</a:t>
            </a:r>
            <a:r>
              <a:rPr lang="en-US" dirty="0" smtClean="0"/>
              <a:t> </a:t>
            </a:r>
            <a:r>
              <a:rPr lang="el-GR" dirty="0" smtClean="0"/>
              <a:t>και έστω        το στοιχείο που περιέχει ο      .</a:t>
            </a:r>
            <a:endParaRPr lang="el-GR" dirty="0"/>
          </a:p>
        </p:txBody>
      </p:sp>
      <p:sp>
        <p:nvSpPr>
          <p:cNvPr id="45" name="44 - TextBox"/>
          <p:cNvSpPr txBox="1"/>
          <p:nvPr/>
        </p:nvSpPr>
        <p:spPr>
          <a:xfrm>
            <a:off x="457200" y="3200400"/>
            <a:ext cx="8062913" cy="773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el-GR" dirty="0" smtClean="0"/>
              <a:t>  Αν ο      είναι ο κενός κόμβος τότε απλά εισάγουμε στη θέση του νέο κόμβο </a:t>
            </a:r>
          </a:p>
          <a:p>
            <a:pPr>
              <a:lnSpc>
                <a:spcPts val="2800"/>
              </a:lnSpc>
            </a:pPr>
            <a:r>
              <a:rPr lang="el-GR" dirty="0" smtClean="0"/>
              <a:t>   που αποθηκεύει το στοιχείο      .</a:t>
            </a:r>
            <a:endParaRPr lang="el-GR" dirty="0"/>
          </a:p>
        </p:txBody>
      </p:sp>
      <p:pic>
        <p:nvPicPr>
          <p:cNvPr id="46" name="45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65714" y="1219200"/>
            <a:ext cx="1601486" cy="178451"/>
          </a:xfrm>
          <a:prstGeom prst="rect">
            <a:avLst/>
          </a:prstGeom>
          <a:noFill/>
          <a:ln/>
          <a:effectLst/>
        </p:spPr>
      </p:pic>
      <p:pic>
        <p:nvPicPr>
          <p:cNvPr id="48" name="47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64407" y="2235546"/>
            <a:ext cx="126593" cy="202854"/>
          </a:xfrm>
          <a:prstGeom prst="rect">
            <a:avLst/>
          </a:prstGeom>
          <a:noFill/>
          <a:ln/>
          <a:effectLst/>
        </p:spPr>
      </p:pic>
      <p:pic>
        <p:nvPicPr>
          <p:cNvPr id="28" name="27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5278" y="3378607"/>
            <a:ext cx="152522" cy="126593"/>
          </a:xfrm>
          <a:prstGeom prst="rect">
            <a:avLst/>
          </a:prstGeom>
          <a:noFill/>
          <a:ln/>
          <a:effectLst/>
        </p:spPr>
      </p:pic>
      <p:pic>
        <p:nvPicPr>
          <p:cNvPr id="50" name="49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57478" y="3733800"/>
            <a:ext cx="152522" cy="126593"/>
          </a:xfrm>
          <a:prstGeom prst="rect">
            <a:avLst/>
          </a:prstGeom>
          <a:noFill/>
          <a:ln/>
          <a:effectLst/>
        </p:spPr>
      </p:pic>
      <p:sp>
        <p:nvSpPr>
          <p:cNvPr id="51" name="50 - TextBox"/>
          <p:cNvSpPr txBox="1"/>
          <p:nvPr/>
        </p:nvSpPr>
        <p:spPr>
          <a:xfrm>
            <a:off x="457200" y="4114800"/>
            <a:ext cx="822960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  <a:buFont typeface="Arial" pitchFamily="34" charset="0"/>
              <a:buChar char="•"/>
            </a:pPr>
            <a:r>
              <a:rPr lang="el-GR" dirty="0" smtClean="0"/>
              <a:t>  Διαφορετικά έστω ότι   </a:t>
            </a:r>
            <a:r>
              <a:rPr lang="en-US" dirty="0" smtClean="0"/>
              <a:t>        </a:t>
            </a:r>
            <a:r>
              <a:rPr lang="el-GR" dirty="0" smtClean="0"/>
              <a:t>        για   </a:t>
            </a:r>
            <a:r>
              <a:rPr lang="en-US" dirty="0" smtClean="0"/>
              <a:t>                         </a:t>
            </a:r>
            <a:r>
              <a:rPr lang="el-GR" dirty="0" smtClean="0"/>
              <a:t>,</a:t>
            </a:r>
            <a:r>
              <a:rPr lang="en-US" dirty="0" smtClean="0"/>
              <a:t>  </a:t>
            </a:r>
            <a:r>
              <a:rPr lang="el-GR" dirty="0" smtClean="0"/>
              <a:t>όπου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dirty="0" smtClean="0"/>
              <a:t>   </a:t>
            </a:r>
            <a:r>
              <a:rPr lang="el-GR" dirty="0" smtClean="0"/>
              <a:t>       , </a:t>
            </a:r>
            <a:r>
              <a:rPr lang="en-US" dirty="0" smtClean="0"/>
              <a:t> </a:t>
            </a:r>
            <a:r>
              <a:rPr lang="el-GR" dirty="0" smtClean="0"/>
              <a:t>και          </a:t>
            </a:r>
          </a:p>
          <a:p>
            <a:pPr algn="just">
              <a:lnSpc>
                <a:spcPts val="2800"/>
              </a:lnSpc>
            </a:pPr>
            <a:r>
              <a:rPr lang="el-GR" dirty="0" smtClean="0"/>
              <a:t>                        .  Εισάγουμε στη θέση του       ένα μονοπάτι που αντιστοιχεί</a:t>
            </a:r>
            <a:r>
              <a:rPr lang="en-US" dirty="0" smtClean="0"/>
              <a:t> </a:t>
            </a:r>
            <a:r>
              <a:rPr lang="el-GR" dirty="0" smtClean="0"/>
              <a:t>στα </a:t>
            </a:r>
          </a:p>
          <a:p>
            <a:pPr algn="just">
              <a:lnSpc>
                <a:spcPts val="2800"/>
              </a:lnSpc>
            </a:pPr>
            <a:r>
              <a:rPr lang="el-GR" dirty="0" smtClean="0"/>
              <a:t>   ψηφία των θέσεων από       έως      .  Τοποθετούμε τους κόμβους που </a:t>
            </a:r>
          </a:p>
          <a:p>
            <a:pPr algn="just">
              <a:lnSpc>
                <a:spcPts val="2800"/>
              </a:lnSpc>
            </a:pPr>
            <a:r>
              <a:rPr lang="el-GR" dirty="0" smtClean="0"/>
              <a:t>   περιέχουν τα στοιχεία</a:t>
            </a:r>
            <a:r>
              <a:rPr lang="en-US" dirty="0" smtClean="0"/>
              <a:t> </a:t>
            </a:r>
            <a:r>
              <a:rPr lang="el-GR" dirty="0" smtClean="0"/>
              <a:t>      και       ως παιδιά του τελευταίου κόμβου του </a:t>
            </a:r>
          </a:p>
          <a:p>
            <a:pPr algn="just">
              <a:lnSpc>
                <a:spcPts val="2800"/>
              </a:lnSpc>
            </a:pPr>
            <a:r>
              <a:rPr lang="el-GR" dirty="0" smtClean="0"/>
              <a:t>   μονοπατιού.</a:t>
            </a:r>
            <a:endParaRPr lang="el-GR" dirty="0"/>
          </a:p>
        </p:txBody>
      </p:sp>
      <p:pic>
        <p:nvPicPr>
          <p:cNvPr id="53" name="52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8000" y="4291441"/>
            <a:ext cx="788540" cy="178451"/>
          </a:xfrm>
          <a:prstGeom prst="rect">
            <a:avLst/>
          </a:prstGeom>
          <a:noFill/>
          <a:ln/>
          <a:effectLst/>
        </p:spPr>
      </p:pic>
      <p:pic>
        <p:nvPicPr>
          <p:cNvPr id="56" name="55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2290" y="4267200"/>
            <a:ext cx="1473710" cy="228600"/>
          </a:xfrm>
          <a:prstGeom prst="rect">
            <a:avLst/>
          </a:prstGeom>
          <a:noFill/>
        </p:spPr>
      </p:pic>
      <p:pic>
        <p:nvPicPr>
          <p:cNvPr id="60" name="59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399" y="4241292"/>
            <a:ext cx="609601" cy="254508"/>
          </a:xfrm>
          <a:prstGeom prst="rect">
            <a:avLst/>
          </a:prstGeom>
          <a:noFill/>
        </p:spPr>
      </p:pic>
      <p:pic>
        <p:nvPicPr>
          <p:cNvPr id="74" name="73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4177" y="4572000"/>
            <a:ext cx="1323223" cy="279296"/>
          </a:xfrm>
          <a:prstGeom prst="rect">
            <a:avLst/>
          </a:prstGeom>
          <a:noFill/>
          <a:ln/>
          <a:effectLst/>
        </p:spPr>
      </p:pic>
      <p:pic>
        <p:nvPicPr>
          <p:cNvPr id="29" name="28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76800" y="4648200"/>
            <a:ext cx="152522" cy="126593"/>
          </a:xfrm>
          <a:prstGeom prst="rect">
            <a:avLst/>
          </a:prstGeom>
          <a:noFill/>
          <a:ln/>
          <a:effectLst/>
        </p:spPr>
      </p:pic>
      <p:pic>
        <p:nvPicPr>
          <p:cNvPr id="78" name="77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4953000"/>
            <a:ext cx="126492" cy="202692"/>
          </a:xfrm>
          <a:prstGeom prst="rect">
            <a:avLst/>
          </a:prstGeom>
          <a:noFill/>
        </p:spPr>
      </p:pic>
      <p:pic>
        <p:nvPicPr>
          <p:cNvPr id="81" name="80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14800" y="4953000"/>
            <a:ext cx="125986" cy="227686"/>
          </a:xfrm>
          <a:prstGeom prst="rect">
            <a:avLst/>
          </a:prstGeom>
          <a:noFill/>
          <a:ln/>
          <a:effectLst/>
        </p:spPr>
      </p:pic>
      <p:pic>
        <p:nvPicPr>
          <p:cNvPr id="83" name="82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8000" y="5359807"/>
            <a:ext cx="152522" cy="126593"/>
          </a:xfrm>
          <a:prstGeom prst="rect">
            <a:avLst/>
          </a:prstGeom>
          <a:noFill/>
          <a:ln/>
          <a:effectLst/>
        </p:spPr>
      </p:pic>
      <p:pic>
        <p:nvPicPr>
          <p:cNvPr id="84" name="83 - Εικόνα" descr="TP_tmp.b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09878" y="5384149"/>
            <a:ext cx="152522" cy="178451"/>
          </a:xfrm>
          <a:prstGeom prst="rect">
            <a:avLst/>
          </a:prstGeom>
          <a:noFill/>
          <a:ln/>
          <a:effectLst/>
        </p:spPr>
      </p:pic>
      <p:pic>
        <p:nvPicPr>
          <p:cNvPr id="26" name="25 - Εικόνα" descr="TP_tmp.b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72200" y="1930807"/>
            <a:ext cx="152522" cy="126593"/>
          </a:xfrm>
          <a:prstGeom prst="rect">
            <a:avLst/>
          </a:prstGeom>
          <a:noFill/>
          <a:ln/>
          <a:effectLst/>
        </p:spPr>
      </p:pic>
      <p:pic>
        <p:nvPicPr>
          <p:cNvPr id="27" name="26 - Εικόνα" descr="TP_tmp.b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1078" y="2616607"/>
            <a:ext cx="152522" cy="12659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83" name="82 - Ορθογώνιο"/>
          <p:cNvSpPr/>
          <p:nvPr/>
        </p:nvSpPr>
        <p:spPr>
          <a:xfrm>
            <a:off x="152400" y="1447800"/>
            <a:ext cx="4158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Lucida Console" pitchFamily="49" charset="0"/>
              </a:rPr>
              <a:t>keysWithPrefix</a:t>
            </a:r>
            <a:r>
              <a:rPr lang="en-US" sz="1400" dirty="0" smtClean="0">
                <a:latin typeface="Lucida Console" pitchFamily="49" charset="0"/>
              </a:rPr>
              <a:t>(“</a:t>
            </a:r>
            <a:r>
              <a:rPr lang="el-GR" sz="1400" dirty="0" smtClean="0">
                <a:latin typeface="Lucida Console" pitchFamily="49" charset="0"/>
              </a:rPr>
              <a:t>αλ</a:t>
            </a:r>
            <a:r>
              <a:rPr lang="en-US" sz="1400" dirty="0" smtClean="0">
                <a:latin typeface="Lucida Console" pitchFamily="49" charset="0"/>
              </a:rPr>
              <a:t>”)</a:t>
            </a:r>
            <a:r>
              <a:rPr lang="el-GR" sz="1400" dirty="0" smtClean="0">
                <a:latin typeface="Lucida Console" pitchFamily="49" charset="0"/>
              </a:rPr>
              <a:t> = </a:t>
            </a:r>
            <a:r>
              <a:rPr lang="en-US" sz="1400" dirty="0" smtClean="0">
                <a:latin typeface="Lucida Console" pitchFamily="49" charset="0"/>
              </a:rPr>
              <a:t>“</a:t>
            </a:r>
            <a:r>
              <a:rPr lang="el-GR" sz="1400" dirty="0" err="1" smtClean="0">
                <a:latin typeface="Lucida Console" pitchFamily="49" charset="0"/>
              </a:rPr>
              <a:t>αλγοριθμος</a:t>
            </a:r>
            <a:r>
              <a:rPr lang="en-US" sz="1400" dirty="0" smtClean="0">
                <a:latin typeface="Lucida Console" pitchFamily="49" charset="0"/>
              </a:rPr>
              <a:t>”</a:t>
            </a:r>
            <a:r>
              <a:rPr lang="el-GR" sz="1400" dirty="0" smtClean="0">
                <a:latin typeface="Lucida Console" pitchFamily="49" charset="0"/>
              </a:rPr>
              <a:t>, </a:t>
            </a:r>
            <a:endParaRPr lang="en-US" sz="1400" dirty="0" smtClean="0">
              <a:latin typeface="Lucida Console" pitchFamily="49" charset="0"/>
            </a:endParaRPr>
          </a:p>
          <a:p>
            <a:r>
              <a:rPr lang="en-US" sz="1400" dirty="0" smtClean="0">
                <a:latin typeface="Lucida Console" pitchFamily="49" charset="0"/>
              </a:rPr>
              <a:t>“</a:t>
            </a:r>
            <a:r>
              <a:rPr lang="el-GR" sz="1400" dirty="0" smtClean="0">
                <a:latin typeface="Lucida Console" pitchFamily="49" charset="0"/>
              </a:rPr>
              <a:t>αλληλουχία</a:t>
            </a:r>
            <a:r>
              <a:rPr lang="en-US" sz="1400" dirty="0" smtClean="0">
                <a:latin typeface="Lucida Console" pitchFamily="49" charset="0"/>
              </a:rPr>
              <a:t>”, “</a:t>
            </a:r>
            <a:r>
              <a:rPr lang="el-GR" sz="1400" dirty="0" err="1" smtClean="0">
                <a:latin typeface="Lucida Console" pitchFamily="49" charset="0"/>
              </a:rPr>
              <a:t>αλφα</a:t>
            </a:r>
            <a:r>
              <a:rPr lang="en-US" sz="1400" dirty="0" smtClean="0">
                <a:latin typeface="Lucida Console" pitchFamily="49" charset="0"/>
              </a:rPr>
              <a:t>”, “</a:t>
            </a:r>
            <a:r>
              <a:rPr lang="el-GR" sz="1400" dirty="0" err="1" smtClean="0">
                <a:latin typeface="Lucida Console" pitchFamily="49" charset="0"/>
              </a:rPr>
              <a:t>αλφαβητο</a:t>
            </a:r>
            <a:r>
              <a:rPr lang="en-US" sz="1400" dirty="0" smtClean="0">
                <a:latin typeface="Lucida Console" pitchFamily="49" charset="0"/>
              </a:rPr>
              <a:t>”</a:t>
            </a:r>
            <a:endParaRPr lang="el-GR" sz="1400" dirty="0"/>
          </a:p>
        </p:txBody>
      </p:sp>
      <p:sp>
        <p:nvSpPr>
          <p:cNvPr id="92" name="91 - Έλλειψη"/>
          <p:cNvSpPr>
            <a:spLocks noChangeAspect="1"/>
          </p:cNvSpPr>
          <p:nvPr/>
        </p:nvSpPr>
        <p:spPr bwMode="auto">
          <a:xfrm>
            <a:off x="6572250" y="14478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3" name="92 - Έλλειψη"/>
          <p:cNvSpPr>
            <a:spLocks noChangeAspect="1"/>
          </p:cNvSpPr>
          <p:nvPr/>
        </p:nvSpPr>
        <p:spPr bwMode="auto">
          <a:xfrm>
            <a:off x="4191000" y="2114546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4" name="93 - Έλλειψη"/>
          <p:cNvSpPr>
            <a:spLocks noChangeAspect="1"/>
          </p:cNvSpPr>
          <p:nvPr/>
        </p:nvSpPr>
        <p:spPr bwMode="auto">
          <a:xfrm>
            <a:off x="5429250" y="25717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5" name="94 - Έλλειψη"/>
          <p:cNvSpPr>
            <a:spLocks noChangeAspect="1"/>
          </p:cNvSpPr>
          <p:nvPr/>
        </p:nvSpPr>
        <p:spPr bwMode="auto">
          <a:xfrm>
            <a:off x="4724400" y="30099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6" name="95 - Έλλειψη"/>
          <p:cNvSpPr>
            <a:spLocks noChangeAspect="1"/>
          </p:cNvSpPr>
          <p:nvPr/>
        </p:nvSpPr>
        <p:spPr bwMode="auto">
          <a:xfrm>
            <a:off x="4724400" y="34671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7" name="96 - Έλλειψη"/>
          <p:cNvSpPr>
            <a:spLocks noChangeAspect="1"/>
          </p:cNvSpPr>
          <p:nvPr/>
        </p:nvSpPr>
        <p:spPr bwMode="auto">
          <a:xfrm>
            <a:off x="4724400" y="39243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8" name="97 - Έλλειψη"/>
          <p:cNvSpPr>
            <a:spLocks noChangeAspect="1"/>
          </p:cNvSpPr>
          <p:nvPr/>
        </p:nvSpPr>
        <p:spPr bwMode="auto">
          <a:xfrm>
            <a:off x="4724400" y="43815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4" name="113 - Έλλειψη"/>
          <p:cNvSpPr>
            <a:spLocks noChangeAspect="1"/>
          </p:cNvSpPr>
          <p:nvPr/>
        </p:nvSpPr>
        <p:spPr bwMode="auto">
          <a:xfrm>
            <a:off x="4724400" y="48387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5" name="114 - Έλλειψη"/>
          <p:cNvSpPr>
            <a:spLocks noChangeAspect="1"/>
          </p:cNvSpPr>
          <p:nvPr/>
        </p:nvSpPr>
        <p:spPr bwMode="auto">
          <a:xfrm>
            <a:off x="4724400" y="52959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6" name="115 - Έλλειψη"/>
          <p:cNvSpPr>
            <a:spLocks noChangeAspect="1"/>
          </p:cNvSpPr>
          <p:nvPr/>
        </p:nvSpPr>
        <p:spPr bwMode="auto">
          <a:xfrm>
            <a:off x="4724400" y="57531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4" name="123 - Έλλειψη"/>
          <p:cNvSpPr>
            <a:spLocks noChangeAspect="1"/>
          </p:cNvSpPr>
          <p:nvPr/>
        </p:nvSpPr>
        <p:spPr bwMode="auto">
          <a:xfrm>
            <a:off x="4724400" y="62103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25" name="124 - Ευθεία γραμμή σύνδεσης"/>
          <p:cNvCxnSpPr>
            <a:stCxn id="92" idx="3"/>
            <a:endCxn id="93" idx="0"/>
          </p:cNvCxnSpPr>
          <p:nvPr/>
        </p:nvCxnSpPr>
        <p:spPr bwMode="auto">
          <a:xfrm flipH="1">
            <a:off x="4333875" y="1691703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125 - Ευθεία γραμμή σύνδεσης"/>
          <p:cNvCxnSpPr>
            <a:stCxn id="93" idx="5"/>
            <a:endCxn id="94" idx="0"/>
          </p:cNvCxnSpPr>
          <p:nvPr/>
        </p:nvCxnSpPr>
        <p:spPr bwMode="auto">
          <a:xfrm>
            <a:off x="4434903" y="2358449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127 - Ευθεία γραμμή σύνδεσης"/>
          <p:cNvCxnSpPr>
            <a:stCxn id="96" idx="4"/>
            <a:endCxn id="97" idx="0"/>
          </p:cNvCxnSpPr>
          <p:nvPr/>
        </p:nvCxnSpPr>
        <p:spPr bwMode="auto">
          <a:xfrm>
            <a:off x="4867275" y="3752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128 - Ευθεία γραμμή σύνδεσης"/>
          <p:cNvCxnSpPr>
            <a:stCxn id="94" idx="3"/>
            <a:endCxn id="95" idx="0"/>
          </p:cNvCxnSpPr>
          <p:nvPr/>
        </p:nvCxnSpPr>
        <p:spPr bwMode="auto">
          <a:xfrm flipH="1">
            <a:off x="4867275" y="2815653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130 - Ευθεία γραμμή σύνδεσης"/>
          <p:cNvCxnSpPr>
            <a:stCxn id="95" idx="4"/>
            <a:endCxn id="96" idx="0"/>
          </p:cNvCxnSpPr>
          <p:nvPr/>
        </p:nvCxnSpPr>
        <p:spPr bwMode="auto">
          <a:xfrm>
            <a:off x="4867275" y="3295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131 - Ευθεία γραμμή σύνδεσης"/>
          <p:cNvCxnSpPr>
            <a:stCxn id="97" idx="4"/>
            <a:endCxn id="98" idx="0"/>
          </p:cNvCxnSpPr>
          <p:nvPr/>
        </p:nvCxnSpPr>
        <p:spPr bwMode="auto">
          <a:xfrm>
            <a:off x="4867275" y="42100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132 - Ευθεία γραμμή σύνδεσης"/>
          <p:cNvCxnSpPr>
            <a:stCxn id="115" idx="4"/>
            <a:endCxn id="116" idx="0"/>
          </p:cNvCxnSpPr>
          <p:nvPr/>
        </p:nvCxnSpPr>
        <p:spPr bwMode="auto">
          <a:xfrm>
            <a:off x="4867275" y="5581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133 - Ευθεία γραμμή σύνδεσης"/>
          <p:cNvCxnSpPr>
            <a:stCxn id="98" idx="4"/>
            <a:endCxn id="114" idx="0"/>
          </p:cNvCxnSpPr>
          <p:nvPr/>
        </p:nvCxnSpPr>
        <p:spPr bwMode="auto">
          <a:xfrm>
            <a:off x="4867275" y="46672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134 - Ευθεία γραμμή σύνδεσης"/>
          <p:cNvCxnSpPr>
            <a:stCxn id="114" idx="4"/>
            <a:endCxn id="115" idx="0"/>
          </p:cNvCxnSpPr>
          <p:nvPr/>
        </p:nvCxnSpPr>
        <p:spPr bwMode="auto">
          <a:xfrm>
            <a:off x="4867275" y="51244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135 - Ευθεία γραμμή σύνδεσης"/>
          <p:cNvCxnSpPr>
            <a:stCxn id="116" idx="4"/>
            <a:endCxn id="124" idx="0"/>
          </p:cNvCxnSpPr>
          <p:nvPr/>
        </p:nvCxnSpPr>
        <p:spPr bwMode="auto">
          <a:xfrm>
            <a:off x="4867275" y="6038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3733800" y="2571750"/>
            <a:ext cx="285750" cy="285750"/>
          </a:xfrm>
          <a:prstGeom prst="ellipse">
            <a:avLst/>
          </a:prstGeom>
          <a:solidFill>
            <a:schemeClr val="bg1">
              <a:lumMod val="85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3733800" y="3009900"/>
            <a:ext cx="285750" cy="285750"/>
          </a:xfrm>
          <a:prstGeom prst="ellipse">
            <a:avLst/>
          </a:prstGeom>
          <a:solidFill>
            <a:schemeClr val="bg1">
              <a:lumMod val="85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3733800" y="3467100"/>
            <a:ext cx="285750" cy="285750"/>
          </a:xfrm>
          <a:prstGeom prst="ellipse">
            <a:avLst/>
          </a:prstGeom>
          <a:solidFill>
            <a:schemeClr val="bg1">
              <a:lumMod val="85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3733800" y="3924300"/>
            <a:ext cx="285750" cy="285750"/>
          </a:xfrm>
          <a:prstGeom prst="ellipse">
            <a:avLst/>
          </a:prstGeom>
          <a:solidFill>
            <a:schemeClr val="bg1">
              <a:lumMod val="85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3733800" y="4381500"/>
            <a:ext cx="285750" cy="285750"/>
          </a:xfrm>
          <a:prstGeom prst="ellipse">
            <a:avLst/>
          </a:prstGeom>
          <a:solidFill>
            <a:schemeClr val="bg1">
              <a:lumMod val="85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2" name="141 - Έλλειψη"/>
          <p:cNvSpPr>
            <a:spLocks noChangeAspect="1"/>
          </p:cNvSpPr>
          <p:nvPr/>
        </p:nvSpPr>
        <p:spPr bwMode="auto">
          <a:xfrm>
            <a:off x="3733800" y="4838700"/>
            <a:ext cx="285750" cy="285750"/>
          </a:xfrm>
          <a:prstGeom prst="ellipse">
            <a:avLst/>
          </a:prstGeom>
          <a:solidFill>
            <a:schemeClr val="bg1">
              <a:lumMod val="85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3" name="142 - Έλλειψη"/>
          <p:cNvSpPr>
            <a:spLocks noChangeAspect="1"/>
          </p:cNvSpPr>
          <p:nvPr/>
        </p:nvSpPr>
        <p:spPr bwMode="auto">
          <a:xfrm>
            <a:off x="3733800" y="5295900"/>
            <a:ext cx="285750" cy="285750"/>
          </a:xfrm>
          <a:prstGeom prst="ellipse">
            <a:avLst/>
          </a:prstGeom>
          <a:solidFill>
            <a:schemeClr val="bg1">
              <a:lumMod val="85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4" name="143 - Έλλειψη"/>
          <p:cNvSpPr>
            <a:spLocks noChangeAspect="1"/>
          </p:cNvSpPr>
          <p:nvPr/>
        </p:nvSpPr>
        <p:spPr bwMode="auto">
          <a:xfrm>
            <a:off x="3733800" y="5753100"/>
            <a:ext cx="285750" cy="285750"/>
          </a:xfrm>
          <a:prstGeom prst="ellipse">
            <a:avLst/>
          </a:prstGeom>
          <a:solidFill>
            <a:schemeClr val="bg1">
              <a:lumMod val="85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5" name="144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3876675" y="3752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3876675" y="28575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3876675" y="3295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3876675" y="42100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3" idx="4"/>
            <a:endCxn id="144" idx="0"/>
          </p:cNvCxnSpPr>
          <p:nvPr/>
        </p:nvCxnSpPr>
        <p:spPr bwMode="auto">
          <a:xfrm>
            <a:off x="3876675" y="5581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149 - Ευθεία γραμμή σύνδεσης"/>
          <p:cNvCxnSpPr>
            <a:stCxn id="141" idx="4"/>
            <a:endCxn id="142" idx="0"/>
          </p:cNvCxnSpPr>
          <p:nvPr/>
        </p:nvCxnSpPr>
        <p:spPr bwMode="auto">
          <a:xfrm>
            <a:off x="3876675" y="46672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150 - Ευθεία γραμμή σύνδεσης"/>
          <p:cNvCxnSpPr>
            <a:stCxn id="142" idx="4"/>
            <a:endCxn id="143" idx="0"/>
          </p:cNvCxnSpPr>
          <p:nvPr/>
        </p:nvCxnSpPr>
        <p:spPr bwMode="auto">
          <a:xfrm>
            <a:off x="3876675" y="51244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151 - Ευθεία γραμμή σύνδεσης"/>
          <p:cNvCxnSpPr>
            <a:stCxn id="93" idx="3"/>
            <a:endCxn id="137" idx="0"/>
          </p:cNvCxnSpPr>
          <p:nvPr/>
        </p:nvCxnSpPr>
        <p:spPr bwMode="auto">
          <a:xfrm flipH="1">
            <a:off x="3876675" y="2358449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3" name="152 - Έλλειψη"/>
          <p:cNvSpPr>
            <a:spLocks noChangeAspect="1"/>
          </p:cNvSpPr>
          <p:nvPr/>
        </p:nvSpPr>
        <p:spPr bwMode="auto">
          <a:xfrm>
            <a:off x="6191250" y="30289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4" name="153 - Έλλειψη"/>
          <p:cNvSpPr>
            <a:spLocks noChangeAspect="1"/>
          </p:cNvSpPr>
          <p:nvPr/>
        </p:nvSpPr>
        <p:spPr bwMode="auto">
          <a:xfrm>
            <a:off x="6191250" y="34861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5" name="154 - Έλλειψη"/>
          <p:cNvSpPr>
            <a:spLocks noChangeAspect="1"/>
          </p:cNvSpPr>
          <p:nvPr/>
        </p:nvSpPr>
        <p:spPr bwMode="auto">
          <a:xfrm>
            <a:off x="6191250" y="39433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6" name="155 - Έλλειψη"/>
          <p:cNvSpPr>
            <a:spLocks noChangeAspect="1"/>
          </p:cNvSpPr>
          <p:nvPr/>
        </p:nvSpPr>
        <p:spPr bwMode="auto">
          <a:xfrm>
            <a:off x="6191250" y="44005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7" name="156 - Έλλειψη"/>
          <p:cNvSpPr>
            <a:spLocks noChangeAspect="1"/>
          </p:cNvSpPr>
          <p:nvPr/>
        </p:nvSpPr>
        <p:spPr bwMode="auto">
          <a:xfrm>
            <a:off x="6191250" y="48577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8" name="157 - Έλλειψη"/>
          <p:cNvSpPr>
            <a:spLocks noChangeAspect="1"/>
          </p:cNvSpPr>
          <p:nvPr/>
        </p:nvSpPr>
        <p:spPr bwMode="auto">
          <a:xfrm>
            <a:off x="6191250" y="53149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59" name="158 - Ευθεία γραμμή σύνδεσης"/>
          <p:cNvCxnSpPr>
            <a:stCxn id="154" idx="4"/>
            <a:endCxn id="155" idx="0"/>
          </p:cNvCxnSpPr>
          <p:nvPr/>
        </p:nvCxnSpPr>
        <p:spPr bwMode="auto">
          <a:xfrm>
            <a:off x="6334125" y="37719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159 - Ευθεία γραμμή σύνδεσης"/>
          <p:cNvCxnSpPr>
            <a:stCxn id="153" idx="4"/>
            <a:endCxn id="154" idx="0"/>
          </p:cNvCxnSpPr>
          <p:nvPr/>
        </p:nvCxnSpPr>
        <p:spPr bwMode="auto">
          <a:xfrm>
            <a:off x="6334125" y="33147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160 - Ευθεία γραμμή σύνδεσης"/>
          <p:cNvCxnSpPr>
            <a:stCxn id="155" idx="4"/>
            <a:endCxn id="156" idx="0"/>
          </p:cNvCxnSpPr>
          <p:nvPr/>
        </p:nvCxnSpPr>
        <p:spPr bwMode="auto">
          <a:xfrm>
            <a:off x="6334125" y="42291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161 - Ευθεία γραμμή σύνδεσης"/>
          <p:cNvCxnSpPr>
            <a:stCxn id="156" idx="4"/>
            <a:endCxn id="157" idx="0"/>
          </p:cNvCxnSpPr>
          <p:nvPr/>
        </p:nvCxnSpPr>
        <p:spPr bwMode="auto">
          <a:xfrm>
            <a:off x="6334125" y="46863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162 - Ευθεία γραμμή σύνδεσης"/>
          <p:cNvCxnSpPr>
            <a:stCxn id="157" idx="4"/>
            <a:endCxn id="158" idx="0"/>
          </p:cNvCxnSpPr>
          <p:nvPr/>
        </p:nvCxnSpPr>
        <p:spPr bwMode="auto">
          <a:xfrm>
            <a:off x="6334125" y="51435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163 - Ευθεία γραμμή σύνδεσης"/>
          <p:cNvCxnSpPr>
            <a:stCxn id="94" idx="5"/>
            <a:endCxn id="153" idx="0"/>
          </p:cNvCxnSpPr>
          <p:nvPr/>
        </p:nvCxnSpPr>
        <p:spPr bwMode="auto">
          <a:xfrm>
            <a:off x="5673153" y="2815653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5" name="164 - Έλλειψη"/>
          <p:cNvSpPr>
            <a:spLocks noChangeAspect="1"/>
          </p:cNvSpPr>
          <p:nvPr/>
        </p:nvSpPr>
        <p:spPr bwMode="auto">
          <a:xfrm>
            <a:off x="7639050" y="21145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66" name="165 - Έλλειψη"/>
          <p:cNvSpPr>
            <a:spLocks noChangeAspect="1"/>
          </p:cNvSpPr>
          <p:nvPr/>
        </p:nvSpPr>
        <p:spPr bwMode="auto">
          <a:xfrm>
            <a:off x="7639050" y="25527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67" name="166 - Έλλειψη"/>
          <p:cNvSpPr>
            <a:spLocks noChangeAspect="1"/>
          </p:cNvSpPr>
          <p:nvPr/>
        </p:nvSpPr>
        <p:spPr bwMode="auto">
          <a:xfrm>
            <a:off x="7239000" y="3009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68" name="167 - Έλλειψη"/>
          <p:cNvSpPr>
            <a:spLocks noChangeAspect="1"/>
          </p:cNvSpPr>
          <p:nvPr/>
        </p:nvSpPr>
        <p:spPr bwMode="auto">
          <a:xfrm>
            <a:off x="7239000" y="3467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69" name="168 - Έλλειψη"/>
          <p:cNvSpPr>
            <a:spLocks noChangeAspect="1"/>
          </p:cNvSpPr>
          <p:nvPr/>
        </p:nvSpPr>
        <p:spPr bwMode="auto">
          <a:xfrm>
            <a:off x="7239000" y="3924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0" name="169 - Έλλειψη"/>
          <p:cNvSpPr>
            <a:spLocks noChangeAspect="1"/>
          </p:cNvSpPr>
          <p:nvPr/>
        </p:nvSpPr>
        <p:spPr bwMode="auto">
          <a:xfrm>
            <a:off x="7239000" y="43815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71" name="170 - Έλλειψη"/>
          <p:cNvSpPr>
            <a:spLocks noChangeAspect="1"/>
          </p:cNvSpPr>
          <p:nvPr/>
        </p:nvSpPr>
        <p:spPr bwMode="auto">
          <a:xfrm>
            <a:off x="7239000" y="48387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2" name="171 - Έλλειψη"/>
          <p:cNvSpPr>
            <a:spLocks noChangeAspect="1"/>
          </p:cNvSpPr>
          <p:nvPr/>
        </p:nvSpPr>
        <p:spPr bwMode="auto">
          <a:xfrm>
            <a:off x="7239000" y="5295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73" name="172 - Ευθεία γραμμή σύνδεσης"/>
          <p:cNvCxnSpPr>
            <a:stCxn id="167" idx="4"/>
            <a:endCxn id="168" idx="0"/>
          </p:cNvCxnSpPr>
          <p:nvPr/>
        </p:nvCxnSpPr>
        <p:spPr bwMode="auto">
          <a:xfrm>
            <a:off x="7381875" y="3295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173 - Ευθεία γραμμή σύνδεσης"/>
          <p:cNvCxnSpPr>
            <a:stCxn id="165" idx="4"/>
            <a:endCxn id="166" idx="0"/>
          </p:cNvCxnSpPr>
          <p:nvPr/>
        </p:nvCxnSpPr>
        <p:spPr bwMode="auto">
          <a:xfrm>
            <a:off x="7781925" y="24003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174 - Ευθεία γραμμή σύνδεσης"/>
          <p:cNvCxnSpPr>
            <a:stCxn id="166" idx="3"/>
            <a:endCxn id="167" idx="0"/>
          </p:cNvCxnSpPr>
          <p:nvPr/>
        </p:nvCxnSpPr>
        <p:spPr bwMode="auto">
          <a:xfrm flipH="1">
            <a:off x="7381875" y="2796603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175 - Ευθεία γραμμή σύνδεσης"/>
          <p:cNvCxnSpPr>
            <a:stCxn id="168" idx="4"/>
            <a:endCxn id="169" idx="0"/>
          </p:cNvCxnSpPr>
          <p:nvPr/>
        </p:nvCxnSpPr>
        <p:spPr bwMode="auto">
          <a:xfrm>
            <a:off x="7381875" y="3752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176 - Ευθεία γραμμή σύνδεσης"/>
          <p:cNvCxnSpPr>
            <a:stCxn id="171" idx="4"/>
            <a:endCxn id="172" idx="0"/>
          </p:cNvCxnSpPr>
          <p:nvPr/>
        </p:nvCxnSpPr>
        <p:spPr bwMode="auto">
          <a:xfrm>
            <a:off x="7381875" y="51244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177 - Ευθεία γραμμή σύνδεσης"/>
          <p:cNvCxnSpPr>
            <a:stCxn id="169" idx="4"/>
            <a:endCxn id="170" idx="0"/>
          </p:cNvCxnSpPr>
          <p:nvPr/>
        </p:nvCxnSpPr>
        <p:spPr bwMode="auto">
          <a:xfrm>
            <a:off x="7381875" y="42100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178 - Ευθεία γραμμή σύνδεσης"/>
          <p:cNvCxnSpPr>
            <a:stCxn id="170" idx="4"/>
            <a:endCxn id="171" idx="0"/>
          </p:cNvCxnSpPr>
          <p:nvPr/>
        </p:nvCxnSpPr>
        <p:spPr bwMode="auto">
          <a:xfrm>
            <a:off x="7381875" y="46672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0" name="179 - Έλλειψη"/>
          <p:cNvSpPr>
            <a:spLocks noChangeAspect="1"/>
          </p:cNvSpPr>
          <p:nvPr/>
        </p:nvSpPr>
        <p:spPr bwMode="auto">
          <a:xfrm>
            <a:off x="8020050" y="30289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81" name="180 - Έλλειψη"/>
          <p:cNvSpPr>
            <a:spLocks noChangeAspect="1"/>
          </p:cNvSpPr>
          <p:nvPr/>
        </p:nvSpPr>
        <p:spPr bwMode="auto">
          <a:xfrm>
            <a:off x="8020050" y="34861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82" name="181 - Έλλειψη"/>
          <p:cNvSpPr>
            <a:spLocks noChangeAspect="1"/>
          </p:cNvSpPr>
          <p:nvPr/>
        </p:nvSpPr>
        <p:spPr bwMode="auto">
          <a:xfrm>
            <a:off x="8020050" y="39433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83" name="182 - Έλλειψη"/>
          <p:cNvSpPr>
            <a:spLocks noChangeAspect="1"/>
          </p:cNvSpPr>
          <p:nvPr/>
        </p:nvSpPr>
        <p:spPr bwMode="auto">
          <a:xfrm>
            <a:off x="8020050" y="44005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84" name="183 - Ευθεία γραμμή σύνδεσης"/>
          <p:cNvCxnSpPr>
            <a:stCxn id="180" idx="4"/>
            <a:endCxn id="181" idx="0"/>
          </p:cNvCxnSpPr>
          <p:nvPr/>
        </p:nvCxnSpPr>
        <p:spPr bwMode="auto">
          <a:xfrm>
            <a:off x="8162925" y="33147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184 - Ευθεία γραμμή σύνδεσης"/>
          <p:cNvCxnSpPr>
            <a:stCxn id="181" idx="4"/>
            <a:endCxn id="182" idx="0"/>
          </p:cNvCxnSpPr>
          <p:nvPr/>
        </p:nvCxnSpPr>
        <p:spPr bwMode="auto">
          <a:xfrm>
            <a:off x="8162925" y="37719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185 - Ευθεία γραμμή σύνδεσης"/>
          <p:cNvCxnSpPr>
            <a:stCxn id="182" idx="4"/>
            <a:endCxn id="183" idx="0"/>
          </p:cNvCxnSpPr>
          <p:nvPr/>
        </p:nvCxnSpPr>
        <p:spPr bwMode="auto">
          <a:xfrm>
            <a:off x="8162925" y="42291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186 - Ευθεία γραμμή σύνδεσης"/>
          <p:cNvCxnSpPr>
            <a:stCxn id="166" idx="5"/>
            <a:endCxn id="180" idx="0"/>
          </p:cNvCxnSpPr>
          <p:nvPr/>
        </p:nvCxnSpPr>
        <p:spPr bwMode="auto">
          <a:xfrm>
            <a:off x="7882953" y="2796603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187 - Ευθεία γραμμή σύνδεσης"/>
          <p:cNvCxnSpPr>
            <a:stCxn id="92" idx="5"/>
            <a:endCxn id="165" idx="0"/>
          </p:cNvCxnSpPr>
          <p:nvPr/>
        </p:nvCxnSpPr>
        <p:spPr bwMode="auto">
          <a:xfrm>
            <a:off x="6816153" y="1691703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9" name="188 - Έλλειψη"/>
          <p:cNvSpPr>
            <a:spLocks noChangeAspect="1"/>
          </p:cNvSpPr>
          <p:nvPr/>
        </p:nvSpPr>
        <p:spPr bwMode="auto">
          <a:xfrm>
            <a:off x="5429250" y="3013647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charset="0"/>
            </a:endParaRPr>
          </a:p>
        </p:txBody>
      </p:sp>
      <p:sp>
        <p:nvSpPr>
          <p:cNvPr id="190" name="189 - Έλλειψη"/>
          <p:cNvSpPr>
            <a:spLocks noChangeAspect="1"/>
          </p:cNvSpPr>
          <p:nvPr/>
        </p:nvSpPr>
        <p:spPr bwMode="auto">
          <a:xfrm>
            <a:off x="5429250" y="3470847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charset="0"/>
            </a:endParaRPr>
          </a:p>
        </p:txBody>
      </p:sp>
      <p:sp>
        <p:nvSpPr>
          <p:cNvPr id="191" name="190 - Έλλειψη"/>
          <p:cNvSpPr>
            <a:spLocks noChangeAspect="1"/>
          </p:cNvSpPr>
          <p:nvPr/>
        </p:nvSpPr>
        <p:spPr bwMode="auto">
          <a:xfrm>
            <a:off x="5429250" y="3928047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charset="0"/>
            </a:endParaRPr>
          </a:p>
        </p:txBody>
      </p:sp>
      <p:sp>
        <p:nvSpPr>
          <p:cNvPr id="192" name="191 - Έλλειψη"/>
          <p:cNvSpPr>
            <a:spLocks noChangeAspect="1"/>
          </p:cNvSpPr>
          <p:nvPr/>
        </p:nvSpPr>
        <p:spPr bwMode="auto">
          <a:xfrm>
            <a:off x="5429250" y="4385247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charset="0"/>
            </a:endParaRPr>
          </a:p>
        </p:txBody>
      </p:sp>
      <p:sp>
        <p:nvSpPr>
          <p:cNvPr id="193" name="192 - Έλλειψη"/>
          <p:cNvSpPr>
            <a:spLocks noChangeAspect="1"/>
          </p:cNvSpPr>
          <p:nvPr/>
        </p:nvSpPr>
        <p:spPr bwMode="auto">
          <a:xfrm>
            <a:off x="5429250" y="4842447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charset="0"/>
            </a:endParaRPr>
          </a:p>
        </p:txBody>
      </p:sp>
      <p:sp>
        <p:nvSpPr>
          <p:cNvPr id="194" name="193 - Έλλειψη"/>
          <p:cNvSpPr>
            <a:spLocks noChangeAspect="1"/>
          </p:cNvSpPr>
          <p:nvPr/>
        </p:nvSpPr>
        <p:spPr bwMode="auto">
          <a:xfrm>
            <a:off x="5429250" y="5299647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charset="0"/>
            </a:endParaRPr>
          </a:p>
        </p:txBody>
      </p:sp>
      <p:sp>
        <p:nvSpPr>
          <p:cNvPr id="195" name="194 - Έλλειψη"/>
          <p:cNvSpPr>
            <a:spLocks noChangeAspect="1"/>
          </p:cNvSpPr>
          <p:nvPr/>
        </p:nvSpPr>
        <p:spPr bwMode="auto">
          <a:xfrm>
            <a:off x="5429250" y="5756847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charset="0"/>
            </a:endParaRPr>
          </a:p>
        </p:txBody>
      </p:sp>
      <p:sp>
        <p:nvSpPr>
          <p:cNvPr id="196" name="195 - Έλλειψη"/>
          <p:cNvSpPr>
            <a:spLocks noChangeAspect="1"/>
          </p:cNvSpPr>
          <p:nvPr/>
        </p:nvSpPr>
        <p:spPr bwMode="auto">
          <a:xfrm>
            <a:off x="5429250" y="6214047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charset="0"/>
            </a:endParaRPr>
          </a:p>
        </p:txBody>
      </p:sp>
      <p:cxnSp>
        <p:nvCxnSpPr>
          <p:cNvPr id="197" name="196 - Ευθεία γραμμή σύνδεσης"/>
          <p:cNvCxnSpPr>
            <a:stCxn id="190" idx="4"/>
            <a:endCxn id="191" idx="0"/>
          </p:cNvCxnSpPr>
          <p:nvPr/>
        </p:nvCxnSpPr>
        <p:spPr bwMode="auto">
          <a:xfrm>
            <a:off x="5572125" y="37565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197 - Ευθεία γραμμή σύνδεσης"/>
          <p:cNvCxnSpPr>
            <a:stCxn id="94" idx="4"/>
            <a:endCxn id="189" idx="0"/>
          </p:cNvCxnSpPr>
          <p:nvPr/>
        </p:nvCxnSpPr>
        <p:spPr bwMode="auto">
          <a:xfrm>
            <a:off x="5572125" y="2857500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198 - Ευθεία γραμμή σύνδεσης"/>
          <p:cNvCxnSpPr>
            <a:stCxn id="189" idx="4"/>
            <a:endCxn id="190" idx="0"/>
          </p:cNvCxnSpPr>
          <p:nvPr/>
        </p:nvCxnSpPr>
        <p:spPr bwMode="auto">
          <a:xfrm>
            <a:off x="5572125" y="32993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199 - Ευθεία γραμμή σύνδεσης"/>
          <p:cNvCxnSpPr>
            <a:stCxn id="191" idx="4"/>
            <a:endCxn id="192" idx="0"/>
          </p:cNvCxnSpPr>
          <p:nvPr/>
        </p:nvCxnSpPr>
        <p:spPr bwMode="auto">
          <a:xfrm>
            <a:off x="5572125" y="42137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200 - Ευθεία γραμμή σύνδεσης"/>
          <p:cNvCxnSpPr>
            <a:stCxn id="194" idx="4"/>
            <a:endCxn id="195" idx="0"/>
          </p:cNvCxnSpPr>
          <p:nvPr/>
        </p:nvCxnSpPr>
        <p:spPr bwMode="auto">
          <a:xfrm>
            <a:off x="5572125" y="55853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201 - Ευθεία γραμμή σύνδεσης"/>
          <p:cNvCxnSpPr>
            <a:stCxn id="192" idx="4"/>
            <a:endCxn id="193" idx="0"/>
          </p:cNvCxnSpPr>
          <p:nvPr/>
        </p:nvCxnSpPr>
        <p:spPr bwMode="auto">
          <a:xfrm>
            <a:off x="5572125" y="46709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202 - Ευθεία γραμμή σύνδεσης"/>
          <p:cNvCxnSpPr>
            <a:stCxn id="193" idx="4"/>
            <a:endCxn id="194" idx="0"/>
          </p:cNvCxnSpPr>
          <p:nvPr/>
        </p:nvCxnSpPr>
        <p:spPr bwMode="auto">
          <a:xfrm>
            <a:off x="5572125" y="51281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203 - Ευθεία γραμμή σύνδεσης"/>
          <p:cNvCxnSpPr>
            <a:stCxn id="195" idx="4"/>
            <a:endCxn id="196" idx="0"/>
          </p:cNvCxnSpPr>
          <p:nvPr/>
        </p:nvCxnSpPr>
        <p:spPr bwMode="auto">
          <a:xfrm>
            <a:off x="5572125" y="60425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83" name="82 - Ορθογώνιο"/>
          <p:cNvSpPr/>
          <p:nvPr/>
        </p:nvSpPr>
        <p:spPr>
          <a:xfrm>
            <a:off x="152400" y="1447800"/>
            <a:ext cx="34067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Lucida Console" pitchFamily="49" charset="0"/>
              </a:rPr>
              <a:t>keysThatMatch</a:t>
            </a:r>
            <a:r>
              <a:rPr lang="en-US" sz="1400" dirty="0" smtClean="0">
                <a:latin typeface="Lucida Console" pitchFamily="49" charset="0"/>
              </a:rPr>
              <a:t>(“</a:t>
            </a:r>
            <a:r>
              <a:rPr lang="el-GR" sz="1400" dirty="0" smtClean="0">
                <a:latin typeface="Lucida Console" pitchFamily="49" charset="0"/>
              </a:rPr>
              <a:t>α</a:t>
            </a:r>
            <a:r>
              <a:rPr lang="en-US" sz="1400" dirty="0" smtClean="0">
                <a:latin typeface="Lucida Console" pitchFamily="49" charset="0"/>
              </a:rPr>
              <a:t>?</a:t>
            </a:r>
            <a:r>
              <a:rPr lang="el-GR" sz="1400" dirty="0" smtClean="0">
                <a:latin typeface="Lucida Console" pitchFamily="49" charset="0"/>
              </a:rPr>
              <a:t>?α</a:t>
            </a:r>
            <a:r>
              <a:rPr lang="en-US" sz="1400" dirty="0" smtClean="0">
                <a:latin typeface="Lucida Console" pitchFamily="49" charset="0"/>
              </a:rPr>
              <a:t>”)</a:t>
            </a:r>
            <a:r>
              <a:rPr lang="el-GR" sz="1400" dirty="0" smtClean="0">
                <a:latin typeface="Lucida Console" pitchFamily="49" charset="0"/>
              </a:rPr>
              <a:t> = </a:t>
            </a:r>
            <a:r>
              <a:rPr lang="en-US" sz="1400" dirty="0" smtClean="0">
                <a:latin typeface="Lucida Console" pitchFamily="49" charset="0"/>
              </a:rPr>
              <a:t>“</a:t>
            </a:r>
            <a:r>
              <a:rPr lang="el-GR" sz="1400" dirty="0" err="1" smtClean="0">
                <a:latin typeface="Lucida Console" pitchFamily="49" charset="0"/>
              </a:rPr>
              <a:t>αλφα</a:t>
            </a:r>
            <a:r>
              <a:rPr lang="en-US" sz="1400" dirty="0" smtClean="0">
                <a:latin typeface="Lucida Console" pitchFamily="49" charset="0"/>
              </a:rPr>
              <a:t>”</a:t>
            </a:r>
            <a:endParaRPr lang="el-GR" sz="1400" dirty="0"/>
          </a:p>
        </p:txBody>
      </p:sp>
      <p:sp>
        <p:nvSpPr>
          <p:cNvPr id="92" name="91 - Έλλειψη"/>
          <p:cNvSpPr>
            <a:spLocks noChangeAspect="1"/>
          </p:cNvSpPr>
          <p:nvPr/>
        </p:nvSpPr>
        <p:spPr bwMode="auto">
          <a:xfrm>
            <a:off x="6572250" y="14478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3" name="92 - Έλλειψη"/>
          <p:cNvSpPr>
            <a:spLocks noChangeAspect="1"/>
          </p:cNvSpPr>
          <p:nvPr/>
        </p:nvSpPr>
        <p:spPr bwMode="auto">
          <a:xfrm>
            <a:off x="4191000" y="2114546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4" name="93 - Έλλειψη"/>
          <p:cNvSpPr>
            <a:spLocks noChangeAspect="1"/>
          </p:cNvSpPr>
          <p:nvPr/>
        </p:nvSpPr>
        <p:spPr bwMode="auto">
          <a:xfrm>
            <a:off x="5429250" y="25717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5" name="94 - Έλλειψη"/>
          <p:cNvSpPr>
            <a:spLocks noChangeAspect="1"/>
          </p:cNvSpPr>
          <p:nvPr/>
        </p:nvSpPr>
        <p:spPr bwMode="auto">
          <a:xfrm>
            <a:off x="4724400" y="3009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6" name="95 - Έλλειψη"/>
          <p:cNvSpPr>
            <a:spLocks noChangeAspect="1"/>
          </p:cNvSpPr>
          <p:nvPr/>
        </p:nvSpPr>
        <p:spPr bwMode="auto">
          <a:xfrm>
            <a:off x="4724400" y="3467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7" name="96 - Έλλειψη"/>
          <p:cNvSpPr>
            <a:spLocks noChangeAspect="1"/>
          </p:cNvSpPr>
          <p:nvPr/>
        </p:nvSpPr>
        <p:spPr bwMode="auto">
          <a:xfrm>
            <a:off x="4724400" y="3924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8" name="97 - Έλλειψη"/>
          <p:cNvSpPr>
            <a:spLocks noChangeAspect="1"/>
          </p:cNvSpPr>
          <p:nvPr/>
        </p:nvSpPr>
        <p:spPr bwMode="auto">
          <a:xfrm>
            <a:off x="4724400" y="43815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4" name="113 - Έλλειψη"/>
          <p:cNvSpPr>
            <a:spLocks noChangeAspect="1"/>
          </p:cNvSpPr>
          <p:nvPr/>
        </p:nvSpPr>
        <p:spPr bwMode="auto">
          <a:xfrm>
            <a:off x="4724400" y="48387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5" name="114 - Έλλειψη"/>
          <p:cNvSpPr>
            <a:spLocks noChangeAspect="1"/>
          </p:cNvSpPr>
          <p:nvPr/>
        </p:nvSpPr>
        <p:spPr bwMode="auto">
          <a:xfrm>
            <a:off x="4724400" y="5295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6" name="115 - Έλλειψη"/>
          <p:cNvSpPr>
            <a:spLocks noChangeAspect="1"/>
          </p:cNvSpPr>
          <p:nvPr/>
        </p:nvSpPr>
        <p:spPr bwMode="auto">
          <a:xfrm>
            <a:off x="4724400" y="5753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4" name="123 - Έλλειψη"/>
          <p:cNvSpPr>
            <a:spLocks noChangeAspect="1"/>
          </p:cNvSpPr>
          <p:nvPr/>
        </p:nvSpPr>
        <p:spPr bwMode="auto">
          <a:xfrm>
            <a:off x="4724400" y="6210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25" name="124 - Ευθεία γραμμή σύνδεσης"/>
          <p:cNvCxnSpPr>
            <a:stCxn id="92" idx="3"/>
            <a:endCxn id="93" idx="0"/>
          </p:cNvCxnSpPr>
          <p:nvPr/>
        </p:nvCxnSpPr>
        <p:spPr bwMode="auto">
          <a:xfrm flipH="1">
            <a:off x="4333875" y="1691703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125 - Ευθεία γραμμή σύνδεσης"/>
          <p:cNvCxnSpPr>
            <a:stCxn id="93" idx="5"/>
            <a:endCxn id="94" idx="0"/>
          </p:cNvCxnSpPr>
          <p:nvPr/>
        </p:nvCxnSpPr>
        <p:spPr bwMode="auto">
          <a:xfrm>
            <a:off x="4434903" y="2358449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127 - Ευθεία γραμμή σύνδεσης"/>
          <p:cNvCxnSpPr>
            <a:stCxn id="96" idx="4"/>
            <a:endCxn id="97" idx="0"/>
          </p:cNvCxnSpPr>
          <p:nvPr/>
        </p:nvCxnSpPr>
        <p:spPr bwMode="auto">
          <a:xfrm>
            <a:off x="4867275" y="3752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128 - Ευθεία γραμμή σύνδεσης"/>
          <p:cNvCxnSpPr>
            <a:stCxn id="94" idx="3"/>
            <a:endCxn id="95" idx="0"/>
          </p:cNvCxnSpPr>
          <p:nvPr/>
        </p:nvCxnSpPr>
        <p:spPr bwMode="auto">
          <a:xfrm flipH="1">
            <a:off x="4867275" y="2815653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130 - Ευθεία γραμμή σύνδεσης"/>
          <p:cNvCxnSpPr>
            <a:stCxn id="95" idx="4"/>
            <a:endCxn id="96" idx="0"/>
          </p:cNvCxnSpPr>
          <p:nvPr/>
        </p:nvCxnSpPr>
        <p:spPr bwMode="auto">
          <a:xfrm>
            <a:off x="4867275" y="3295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131 - Ευθεία γραμμή σύνδεσης"/>
          <p:cNvCxnSpPr>
            <a:stCxn id="97" idx="4"/>
            <a:endCxn id="98" idx="0"/>
          </p:cNvCxnSpPr>
          <p:nvPr/>
        </p:nvCxnSpPr>
        <p:spPr bwMode="auto">
          <a:xfrm>
            <a:off x="4867275" y="42100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132 - Ευθεία γραμμή σύνδεσης"/>
          <p:cNvCxnSpPr>
            <a:stCxn id="115" idx="4"/>
            <a:endCxn id="116" idx="0"/>
          </p:cNvCxnSpPr>
          <p:nvPr/>
        </p:nvCxnSpPr>
        <p:spPr bwMode="auto">
          <a:xfrm>
            <a:off x="4867275" y="5581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133 - Ευθεία γραμμή σύνδεσης"/>
          <p:cNvCxnSpPr>
            <a:stCxn id="98" idx="4"/>
            <a:endCxn id="114" idx="0"/>
          </p:cNvCxnSpPr>
          <p:nvPr/>
        </p:nvCxnSpPr>
        <p:spPr bwMode="auto">
          <a:xfrm>
            <a:off x="4867275" y="46672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134 - Ευθεία γραμμή σύνδεσης"/>
          <p:cNvCxnSpPr>
            <a:stCxn id="114" idx="4"/>
            <a:endCxn id="115" idx="0"/>
          </p:cNvCxnSpPr>
          <p:nvPr/>
        </p:nvCxnSpPr>
        <p:spPr bwMode="auto">
          <a:xfrm>
            <a:off x="4867275" y="51244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135 - Ευθεία γραμμή σύνδεσης"/>
          <p:cNvCxnSpPr>
            <a:stCxn id="116" idx="4"/>
            <a:endCxn id="124" idx="0"/>
          </p:cNvCxnSpPr>
          <p:nvPr/>
        </p:nvCxnSpPr>
        <p:spPr bwMode="auto">
          <a:xfrm>
            <a:off x="4867275" y="6038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3733800" y="25717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3733800" y="3009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3733800" y="3467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3733800" y="3924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3733800" y="43815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2" name="141 - Έλλειψη"/>
          <p:cNvSpPr>
            <a:spLocks noChangeAspect="1"/>
          </p:cNvSpPr>
          <p:nvPr/>
        </p:nvSpPr>
        <p:spPr bwMode="auto">
          <a:xfrm>
            <a:off x="3733800" y="48387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3" name="142 - Έλλειψη"/>
          <p:cNvSpPr>
            <a:spLocks noChangeAspect="1"/>
          </p:cNvSpPr>
          <p:nvPr/>
        </p:nvSpPr>
        <p:spPr bwMode="auto">
          <a:xfrm>
            <a:off x="3733800" y="5295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4" name="143 - Έλλειψη"/>
          <p:cNvSpPr>
            <a:spLocks noChangeAspect="1"/>
          </p:cNvSpPr>
          <p:nvPr/>
        </p:nvSpPr>
        <p:spPr bwMode="auto">
          <a:xfrm>
            <a:off x="3733800" y="5753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5" name="144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3876675" y="3752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3876675" y="28575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3876675" y="3295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3876675" y="42100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3" idx="4"/>
            <a:endCxn id="144" idx="0"/>
          </p:cNvCxnSpPr>
          <p:nvPr/>
        </p:nvCxnSpPr>
        <p:spPr bwMode="auto">
          <a:xfrm>
            <a:off x="3876675" y="5581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149 - Ευθεία γραμμή σύνδεσης"/>
          <p:cNvCxnSpPr>
            <a:stCxn id="141" idx="4"/>
            <a:endCxn id="142" idx="0"/>
          </p:cNvCxnSpPr>
          <p:nvPr/>
        </p:nvCxnSpPr>
        <p:spPr bwMode="auto">
          <a:xfrm>
            <a:off x="3876675" y="46672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150 - Ευθεία γραμμή σύνδεσης"/>
          <p:cNvCxnSpPr>
            <a:stCxn id="142" idx="4"/>
            <a:endCxn id="143" idx="0"/>
          </p:cNvCxnSpPr>
          <p:nvPr/>
        </p:nvCxnSpPr>
        <p:spPr bwMode="auto">
          <a:xfrm>
            <a:off x="3876675" y="51244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151 - Ευθεία γραμμή σύνδεσης"/>
          <p:cNvCxnSpPr>
            <a:stCxn id="93" idx="3"/>
            <a:endCxn id="137" idx="0"/>
          </p:cNvCxnSpPr>
          <p:nvPr/>
        </p:nvCxnSpPr>
        <p:spPr bwMode="auto">
          <a:xfrm flipH="1">
            <a:off x="3876675" y="2358449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3" name="152 - Έλλειψη"/>
          <p:cNvSpPr>
            <a:spLocks noChangeAspect="1"/>
          </p:cNvSpPr>
          <p:nvPr/>
        </p:nvSpPr>
        <p:spPr bwMode="auto">
          <a:xfrm>
            <a:off x="6191250" y="30289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4" name="153 - Έλλειψη"/>
          <p:cNvSpPr>
            <a:spLocks noChangeAspect="1"/>
          </p:cNvSpPr>
          <p:nvPr/>
        </p:nvSpPr>
        <p:spPr bwMode="auto">
          <a:xfrm>
            <a:off x="6191250" y="34861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5" name="154 - Έλλειψη"/>
          <p:cNvSpPr>
            <a:spLocks noChangeAspect="1"/>
          </p:cNvSpPr>
          <p:nvPr/>
        </p:nvSpPr>
        <p:spPr bwMode="auto">
          <a:xfrm>
            <a:off x="6191250" y="39433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6" name="155 - Έλλειψη"/>
          <p:cNvSpPr>
            <a:spLocks noChangeAspect="1"/>
          </p:cNvSpPr>
          <p:nvPr/>
        </p:nvSpPr>
        <p:spPr bwMode="auto">
          <a:xfrm>
            <a:off x="6191250" y="44005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7" name="156 - Έλλειψη"/>
          <p:cNvSpPr>
            <a:spLocks noChangeAspect="1"/>
          </p:cNvSpPr>
          <p:nvPr/>
        </p:nvSpPr>
        <p:spPr bwMode="auto">
          <a:xfrm>
            <a:off x="6191250" y="48577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8" name="157 - Έλλειψη"/>
          <p:cNvSpPr>
            <a:spLocks noChangeAspect="1"/>
          </p:cNvSpPr>
          <p:nvPr/>
        </p:nvSpPr>
        <p:spPr bwMode="auto">
          <a:xfrm>
            <a:off x="6191250" y="53149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59" name="158 - Ευθεία γραμμή σύνδεσης"/>
          <p:cNvCxnSpPr>
            <a:stCxn id="154" idx="4"/>
            <a:endCxn id="155" idx="0"/>
          </p:cNvCxnSpPr>
          <p:nvPr/>
        </p:nvCxnSpPr>
        <p:spPr bwMode="auto">
          <a:xfrm>
            <a:off x="6334125" y="37719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159 - Ευθεία γραμμή σύνδεσης"/>
          <p:cNvCxnSpPr>
            <a:stCxn id="153" idx="4"/>
            <a:endCxn id="154" idx="0"/>
          </p:cNvCxnSpPr>
          <p:nvPr/>
        </p:nvCxnSpPr>
        <p:spPr bwMode="auto">
          <a:xfrm>
            <a:off x="6334125" y="33147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160 - Ευθεία γραμμή σύνδεσης"/>
          <p:cNvCxnSpPr>
            <a:stCxn id="155" idx="4"/>
            <a:endCxn id="156" idx="0"/>
          </p:cNvCxnSpPr>
          <p:nvPr/>
        </p:nvCxnSpPr>
        <p:spPr bwMode="auto">
          <a:xfrm>
            <a:off x="6334125" y="42291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161 - Ευθεία γραμμή σύνδεσης"/>
          <p:cNvCxnSpPr>
            <a:stCxn id="156" idx="4"/>
            <a:endCxn id="157" idx="0"/>
          </p:cNvCxnSpPr>
          <p:nvPr/>
        </p:nvCxnSpPr>
        <p:spPr bwMode="auto">
          <a:xfrm>
            <a:off x="6334125" y="46863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162 - Ευθεία γραμμή σύνδεσης"/>
          <p:cNvCxnSpPr>
            <a:stCxn id="157" idx="4"/>
            <a:endCxn id="158" idx="0"/>
          </p:cNvCxnSpPr>
          <p:nvPr/>
        </p:nvCxnSpPr>
        <p:spPr bwMode="auto">
          <a:xfrm>
            <a:off x="6334125" y="51435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163 - Ευθεία γραμμή σύνδεσης"/>
          <p:cNvCxnSpPr>
            <a:stCxn id="94" idx="5"/>
            <a:endCxn id="153" idx="0"/>
          </p:cNvCxnSpPr>
          <p:nvPr/>
        </p:nvCxnSpPr>
        <p:spPr bwMode="auto">
          <a:xfrm>
            <a:off x="5673153" y="2815653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5" name="164 - Έλλειψη"/>
          <p:cNvSpPr>
            <a:spLocks noChangeAspect="1"/>
          </p:cNvSpPr>
          <p:nvPr/>
        </p:nvSpPr>
        <p:spPr bwMode="auto">
          <a:xfrm>
            <a:off x="7639050" y="21145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66" name="165 - Έλλειψη"/>
          <p:cNvSpPr>
            <a:spLocks noChangeAspect="1"/>
          </p:cNvSpPr>
          <p:nvPr/>
        </p:nvSpPr>
        <p:spPr bwMode="auto">
          <a:xfrm>
            <a:off x="7639050" y="25527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67" name="166 - Έλλειψη"/>
          <p:cNvSpPr>
            <a:spLocks noChangeAspect="1"/>
          </p:cNvSpPr>
          <p:nvPr/>
        </p:nvSpPr>
        <p:spPr bwMode="auto">
          <a:xfrm>
            <a:off x="7239000" y="3009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68" name="167 - Έλλειψη"/>
          <p:cNvSpPr>
            <a:spLocks noChangeAspect="1"/>
          </p:cNvSpPr>
          <p:nvPr/>
        </p:nvSpPr>
        <p:spPr bwMode="auto">
          <a:xfrm>
            <a:off x="7239000" y="34671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69" name="168 - Έλλειψη"/>
          <p:cNvSpPr>
            <a:spLocks noChangeAspect="1"/>
          </p:cNvSpPr>
          <p:nvPr/>
        </p:nvSpPr>
        <p:spPr bwMode="auto">
          <a:xfrm>
            <a:off x="7239000" y="39243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0" name="169 - Έλλειψη"/>
          <p:cNvSpPr>
            <a:spLocks noChangeAspect="1"/>
          </p:cNvSpPr>
          <p:nvPr/>
        </p:nvSpPr>
        <p:spPr bwMode="auto">
          <a:xfrm>
            <a:off x="7239000" y="43815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71" name="170 - Έλλειψη"/>
          <p:cNvSpPr>
            <a:spLocks noChangeAspect="1"/>
          </p:cNvSpPr>
          <p:nvPr/>
        </p:nvSpPr>
        <p:spPr bwMode="auto">
          <a:xfrm>
            <a:off x="7239000" y="48387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2" name="171 - Έλλειψη"/>
          <p:cNvSpPr>
            <a:spLocks noChangeAspect="1"/>
          </p:cNvSpPr>
          <p:nvPr/>
        </p:nvSpPr>
        <p:spPr bwMode="auto">
          <a:xfrm>
            <a:off x="7239000" y="529590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73" name="172 - Ευθεία γραμμή σύνδεσης"/>
          <p:cNvCxnSpPr>
            <a:stCxn id="167" idx="4"/>
            <a:endCxn id="168" idx="0"/>
          </p:cNvCxnSpPr>
          <p:nvPr/>
        </p:nvCxnSpPr>
        <p:spPr bwMode="auto">
          <a:xfrm>
            <a:off x="7381875" y="32956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173 - Ευθεία γραμμή σύνδεσης"/>
          <p:cNvCxnSpPr>
            <a:stCxn id="165" idx="4"/>
            <a:endCxn id="166" idx="0"/>
          </p:cNvCxnSpPr>
          <p:nvPr/>
        </p:nvCxnSpPr>
        <p:spPr bwMode="auto">
          <a:xfrm>
            <a:off x="7781925" y="24003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174 - Ευθεία γραμμή σύνδεσης"/>
          <p:cNvCxnSpPr>
            <a:stCxn id="166" idx="3"/>
            <a:endCxn id="167" idx="0"/>
          </p:cNvCxnSpPr>
          <p:nvPr/>
        </p:nvCxnSpPr>
        <p:spPr bwMode="auto">
          <a:xfrm flipH="1">
            <a:off x="7381875" y="2796603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175 - Ευθεία γραμμή σύνδεσης"/>
          <p:cNvCxnSpPr>
            <a:stCxn id="168" idx="4"/>
            <a:endCxn id="169" idx="0"/>
          </p:cNvCxnSpPr>
          <p:nvPr/>
        </p:nvCxnSpPr>
        <p:spPr bwMode="auto">
          <a:xfrm>
            <a:off x="7381875" y="37528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176 - Ευθεία γραμμή σύνδεσης"/>
          <p:cNvCxnSpPr>
            <a:stCxn id="171" idx="4"/>
            <a:endCxn id="172" idx="0"/>
          </p:cNvCxnSpPr>
          <p:nvPr/>
        </p:nvCxnSpPr>
        <p:spPr bwMode="auto">
          <a:xfrm>
            <a:off x="7381875" y="51244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177 - Ευθεία γραμμή σύνδεσης"/>
          <p:cNvCxnSpPr>
            <a:stCxn id="169" idx="4"/>
            <a:endCxn id="170" idx="0"/>
          </p:cNvCxnSpPr>
          <p:nvPr/>
        </p:nvCxnSpPr>
        <p:spPr bwMode="auto">
          <a:xfrm>
            <a:off x="7381875" y="42100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178 - Ευθεία γραμμή σύνδεσης"/>
          <p:cNvCxnSpPr>
            <a:stCxn id="170" idx="4"/>
            <a:endCxn id="171" idx="0"/>
          </p:cNvCxnSpPr>
          <p:nvPr/>
        </p:nvCxnSpPr>
        <p:spPr bwMode="auto">
          <a:xfrm>
            <a:off x="7381875" y="46672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0" name="179 - Έλλειψη"/>
          <p:cNvSpPr>
            <a:spLocks noChangeAspect="1"/>
          </p:cNvSpPr>
          <p:nvPr/>
        </p:nvSpPr>
        <p:spPr bwMode="auto">
          <a:xfrm>
            <a:off x="8020050" y="30289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81" name="180 - Έλλειψη"/>
          <p:cNvSpPr>
            <a:spLocks noChangeAspect="1"/>
          </p:cNvSpPr>
          <p:nvPr/>
        </p:nvSpPr>
        <p:spPr bwMode="auto">
          <a:xfrm>
            <a:off x="8020050" y="34861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82" name="181 - Έλλειψη"/>
          <p:cNvSpPr>
            <a:spLocks noChangeAspect="1"/>
          </p:cNvSpPr>
          <p:nvPr/>
        </p:nvSpPr>
        <p:spPr bwMode="auto">
          <a:xfrm>
            <a:off x="8020050" y="39433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83" name="182 - Έλλειψη"/>
          <p:cNvSpPr>
            <a:spLocks noChangeAspect="1"/>
          </p:cNvSpPr>
          <p:nvPr/>
        </p:nvSpPr>
        <p:spPr bwMode="auto">
          <a:xfrm>
            <a:off x="8020050" y="4400550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84" name="183 - Ευθεία γραμμή σύνδεσης"/>
          <p:cNvCxnSpPr>
            <a:stCxn id="180" idx="4"/>
            <a:endCxn id="181" idx="0"/>
          </p:cNvCxnSpPr>
          <p:nvPr/>
        </p:nvCxnSpPr>
        <p:spPr bwMode="auto">
          <a:xfrm>
            <a:off x="8162925" y="33147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184 - Ευθεία γραμμή σύνδεσης"/>
          <p:cNvCxnSpPr>
            <a:stCxn id="181" idx="4"/>
            <a:endCxn id="182" idx="0"/>
          </p:cNvCxnSpPr>
          <p:nvPr/>
        </p:nvCxnSpPr>
        <p:spPr bwMode="auto">
          <a:xfrm>
            <a:off x="8162925" y="37719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185 - Ευθεία γραμμή σύνδεσης"/>
          <p:cNvCxnSpPr>
            <a:stCxn id="182" idx="4"/>
            <a:endCxn id="183" idx="0"/>
          </p:cNvCxnSpPr>
          <p:nvPr/>
        </p:nvCxnSpPr>
        <p:spPr bwMode="auto">
          <a:xfrm>
            <a:off x="8162925" y="42291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186 - Ευθεία γραμμή σύνδεσης"/>
          <p:cNvCxnSpPr>
            <a:stCxn id="166" idx="5"/>
            <a:endCxn id="180" idx="0"/>
          </p:cNvCxnSpPr>
          <p:nvPr/>
        </p:nvCxnSpPr>
        <p:spPr bwMode="auto">
          <a:xfrm>
            <a:off x="7882953" y="2796603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187 - Ευθεία γραμμή σύνδεσης"/>
          <p:cNvCxnSpPr>
            <a:stCxn id="92" idx="5"/>
            <a:endCxn id="165" idx="0"/>
          </p:cNvCxnSpPr>
          <p:nvPr/>
        </p:nvCxnSpPr>
        <p:spPr bwMode="auto">
          <a:xfrm>
            <a:off x="6816153" y="1691703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9" name="188 - Έλλειψη"/>
          <p:cNvSpPr>
            <a:spLocks noChangeAspect="1"/>
          </p:cNvSpPr>
          <p:nvPr/>
        </p:nvSpPr>
        <p:spPr bwMode="auto">
          <a:xfrm>
            <a:off x="5429250" y="30136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0" name="189 - Έλλειψη"/>
          <p:cNvSpPr>
            <a:spLocks noChangeAspect="1"/>
          </p:cNvSpPr>
          <p:nvPr/>
        </p:nvSpPr>
        <p:spPr bwMode="auto">
          <a:xfrm>
            <a:off x="5429250" y="34708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1" name="190 - Έλλειψη"/>
          <p:cNvSpPr>
            <a:spLocks noChangeAspect="1"/>
          </p:cNvSpPr>
          <p:nvPr/>
        </p:nvSpPr>
        <p:spPr bwMode="auto">
          <a:xfrm>
            <a:off x="5429250" y="39280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2" name="191 - Έλλειψη"/>
          <p:cNvSpPr>
            <a:spLocks noChangeAspect="1"/>
          </p:cNvSpPr>
          <p:nvPr/>
        </p:nvSpPr>
        <p:spPr bwMode="auto">
          <a:xfrm>
            <a:off x="5429250" y="43852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3" name="192 - Έλλειψη"/>
          <p:cNvSpPr>
            <a:spLocks noChangeAspect="1"/>
          </p:cNvSpPr>
          <p:nvPr/>
        </p:nvSpPr>
        <p:spPr bwMode="auto">
          <a:xfrm>
            <a:off x="5429250" y="48424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4" name="193 - Έλλειψη"/>
          <p:cNvSpPr>
            <a:spLocks noChangeAspect="1"/>
          </p:cNvSpPr>
          <p:nvPr/>
        </p:nvSpPr>
        <p:spPr bwMode="auto">
          <a:xfrm>
            <a:off x="5429250" y="52996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5" name="194 - Έλλειψη"/>
          <p:cNvSpPr>
            <a:spLocks noChangeAspect="1"/>
          </p:cNvSpPr>
          <p:nvPr/>
        </p:nvSpPr>
        <p:spPr bwMode="auto">
          <a:xfrm>
            <a:off x="5429250" y="57568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6" name="195 - Έλλειψη"/>
          <p:cNvSpPr>
            <a:spLocks noChangeAspect="1"/>
          </p:cNvSpPr>
          <p:nvPr/>
        </p:nvSpPr>
        <p:spPr bwMode="auto">
          <a:xfrm>
            <a:off x="5429250" y="6214047"/>
            <a:ext cx="285750" cy="285750"/>
          </a:xfrm>
          <a:prstGeom prst="ellipse">
            <a:avLst/>
          </a:prstGeom>
          <a:solidFill>
            <a:schemeClr val="bg2">
              <a:lumMod val="20000"/>
              <a:lumOff val="80000"/>
              <a:alpha val="24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97" name="196 - Ευθεία γραμμή σύνδεσης"/>
          <p:cNvCxnSpPr>
            <a:stCxn id="190" idx="4"/>
            <a:endCxn id="191" idx="0"/>
          </p:cNvCxnSpPr>
          <p:nvPr/>
        </p:nvCxnSpPr>
        <p:spPr bwMode="auto">
          <a:xfrm>
            <a:off x="5572125" y="37565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197 - Ευθεία γραμμή σύνδεσης"/>
          <p:cNvCxnSpPr>
            <a:stCxn id="94" idx="4"/>
            <a:endCxn id="189" idx="0"/>
          </p:cNvCxnSpPr>
          <p:nvPr/>
        </p:nvCxnSpPr>
        <p:spPr bwMode="auto">
          <a:xfrm>
            <a:off x="5572125" y="2857500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198 - Ευθεία γραμμή σύνδεσης"/>
          <p:cNvCxnSpPr>
            <a:stCxn id="189" idx="4"/>
            <a:endCxn id="190" idx="0"/>
          </p:cNvCxnSpPr>
          <p:nvPr/>
        </p:nvCxnSpPr>
        <p:spPr bwMode="auto">
          <a:xfrm>
            <a:off x="5572125" y="32993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199 - Ευθεία γραμμή σύνδεσης"/>
          <p:cNvCxnSpPr>
            <a:stCxn id="191" idx="4"/>
            <a:endCxn id="192" idx="0"/>
          </p:cNvCxnSpPr>
          <p:nvPr/>
        </p:nvCxnSpPr>
        <p:spPr bwMode="auto">
          <a:xfrm>
            <a:off x="5572125" y="42137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200 - Ευθεία γραμμή σύνδεσης"/>
          <p:cNvCxnSpPr>
            <a:stCxn id="194" idx="4"/>
            <a:endCxn id="195" idx="0"/>
          </p:cNvCxnSpPr>
          <p:nvPr/>
        </p:nvCxnSpPr>
        <p:spPr bwMode="auto">
          <a:xfrm>
            <a:off x="5572125" y="55853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201 - Ευθεία γραμμή σύνδεσης"/>
          <p:cNvCxnSpPr>
            <a:stCxn id="192" idx="4"/>
            <a:endCxn id="193" idx="0"/>
          </p:cNvCxnSpPr>
          <p:nvPr/>
        </p:nvCxnSpPr>
        <p:spPr bwMode="auto">
          <a:xfrm>
            <a:off x="5572125" y="46709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202 - Ευθεία γραμμή σύνδεσης"/>
          <p:cNvCxnSpPr>
            <a:stCxn id="193" idx="4"/>
            <a:endCxn id="194" idx="0"/>
          </p:cNvCxnSpPr>
          <p:nvPr/>
        </p:nvCxnSpPr>
        <p:spPr bwMode="auto">
          <a:xfrm>
            <a:off x="5572125" y="51281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203 - Ευθεία γραμμή σύνδεσης"/>
          <p:cNvCxnSpPr>
            <a:stCxn id="195" idx="4"/>
            <a:endCxn id="196" idx="0"/>
          </p:cNvCxnSpPr>
          <p:nvPr/>
        </p:nvCxnSpPr>
        <p:spPr bwMode="auto">
          <a:xfrm>
            <a:off x="5572125" y="6042597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92" name="91 - TextBox"/>
          <p:cNvSpPr txBox="1"/>
          <p:nvPr/>
        </p:nvSpPr>
        <p:spPr>
          <a:xfrm>
            <a:off x="304800" y="1143000"/>
            <a:ext cx="1962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Αναπαράσταση</a:t>
            </a:r>
            <a:r>
              <a:rPr lang="en-US" dirty="0" smtClean="0"/>
              <a:t> :</a:t>
            </a:r>
            <a:endParaRPr lang="el-GR" dirty="0"/>
          </a:p>
        </p:txBody>
      </p:sp>
      <p:sp>
        <p:nvSpPr>
          <p:cNvPr id="93" name="92 - TextBox"/>
          <p:cNvSpPr txBox="1"/>
          <p:nvPr/>
        </p:nvSpPr>
        <p:spPr>
          <a:xfrm>
            <a:off x="381000" y="1676400"/>
            <a:ext cx="8153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Κάθε κόμβος αποθηκεύει ένα πίνακα συνδέσμων σε </a:t>
            </a:r>
            <a:r>
              <a:rPr lang="en-US" dirty="0" smtClean="0"/>
              <a:t>R </a:t>
            </a:r>
            <a:r>
              <a:rPr lang="el-GR" dirty="0" smtClean="0"/>
              <a:t>παιδιά, όπου </a:t>
            </a:r>
            <a:r>
              <a:rPr lang="en-US" dirty="0" smtClean="0"/>
              <a:t>R </a:t>
            </a:r>
            <a:r>
              <a:rPr lang="el-GR" dirty="0" smtClean="0"/>
              <a:t>το μέγεθος του αλφάβητου. Π.χ. </a:t>
            </a:r>
            <a:r>
              <a:rPr lang="en-US" dirty="0" smtClean="0"/>
              <a:t>R = 256 </a:t>
            </a:r>
            <a:r>
              <a:rPr lang="el-GR" dirty="0" smtClean="0"/>
              <a:t>για χαρακτήρες 8 </a:t>
            </a:r>
            <a:r>
              <a:rPr lang="en-US" dirty="0" smtClean="0"/>
              <a:t>bit, R = 10 </a:t>
            </a:r>
            <a:r>
              <a:rPr lang="el-GR" dirty="0" smtClean="0"/>
              <a:t>για ακολουθίες δεκαδικών ψηφίων, </a:t>
            </a:r>
            <a:r>
              <a:rPr lang="en-US" dirty="0" smtClean="0"/>
              <a:t>R = 4 </a:t>
            </a:r>
            <a:r>
              <a:rPr lang="el-GR" dirty="0" smtClean="0"/>
              <a:t>για ακολουθίες </a:t>
            </a:r>
            <a:r>
              <a:rPr lang="en-US" dirty="0" smtClean="0"/>
              <a:t>DNA </a:t>
            </a:r>
            <a:r>
              <a:rPr lang="el-GR" dirty="0" smtClean="0"/>
              <a:t>κλπ.</a:t>
            </a:r>
            <a:endParaRPr lang="el-GR" dirty="0"/>
          </a:p>
        </p:txBody>
      </p:sp>
      <p:sp>
        <p:nvSpPr>
          <p:cNvPr id="94" name="93 - Έλλειψη"/>
          <p:cNvSpPr>
            <a:spLocks noChangeAspect="1"/>
          </p:cNvSpPr>
          <p:nvPr/>
        </p:nvSpPr>
        <p:spPr bwMode="auto">
          <a:xfrm>
            <a:off x="8172450" y="2533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5" name="94 - Έλλειψη"/>
          <p:cNvSpPr>
            <a:spLocks noChangeAspect="1"/>
          </p:cNvSpPr>
          <p:nvPr/>
        </p:nvSpPr>
        <p:spPr bwMode="auto">
          <a:xfrm>
            <a:off x="7753350" y="301364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96" name="95 - Έλλειψη"/>
          <p:cNvSpPr>
            <a:spLocks noChangeAspect="1"/>
          </p:cNvSpPr>
          <p:nvPr/>
        </p:nvSpPr>
        <p:spPr bwMode="auto">
          <a:xfrm>
            <a:off x="8020050" y="3470847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28" name="127 - Ευθεία γραμμή σύνδεσης"/>
          <p:cNvCxnSpPr>
            <a:stCxn id="94" idx="3"/>
            <a:endCxn id="95" idx="0"/>
          </p:cNvCxnSpPr>
          <p:nvPr/>
        </p:nvCxnSpPr>
        <p:spPr bwMode="auto">
          <a:xfrm flipH="1">
            <a:off x="7896225" y="2777553"/>
            <a:ext cx="318072" cy="2360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128 - Ευθεία γραμμή σύνδεσης"/>
          <p:cNvCxnSpPr>
            <a:stCxn id="95" idx="5"/>
            <a:endCxn id="96" idx="0"/>
          </p:cNvCxnSpPr>
          <p:nvPr/>
        </p:nvCxnSpPr>
        <p:spPr bwMode="auto">
          <a:xfrm>
            <a:off x="7997253" y="3257546"/>
            <a:ext cx="1656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7543800" y="3470847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54" name="153 - Ευθεία γραμμή σύνδεσης"/>
          <p:cNvCxnSpPr>
            <a:stCxn id="95" idx="3"/>
            <a:endCxn id="139" idx="0"/>
          </p:cNvCxnSpPr>
          <p:nvPr/>
        </p:nvCxnSpPr>
        <p:spPr bwMode="auto">
          <a:xfrm flipH="1">
            <a:off x="7686675" y="3257546"/>
            <a:ext cx="1085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7" name="166 - Έλλειψη"/>
          <p:cNvSpPr>
            <a:spLocks noChangeAspect="1"/>
          </p:cNvSpPr>
          <p:nvPr/>
        </p:nvSpPr>
        <p:spPr bwMode="auto">
          <a:xfrm>
            <a:off x="8553450" y="3013647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90" name="189 - Ευθεία γραμμή σύνδεσης"/>
          <p:cNvCxnSpPr>
            <a:stCxn id="94" idx="5"/>
            <a:endCxn id="167" idx="0"/>
          </p:cNvCxnSpPr>
          <p:nvPr/>
        </p:nvCxnSpPr>
        <p:spPr bwMode="auto">
          <a:xfrm>
            <a:off x="8416353" y="2777553"/>
            <a:ext cx="279972" cy="2360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230 - TextBox"/>
          <p:cNvSpPr txBox="1"/>
          <p:nvPr/>
        </p:nvSpPr>
        <p:spPr>
          <a:xfrm>
            <a:off x="3352800" y="3048000"/>
            <a:ext cx="30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50" dirty="0" smtClean="0"/>
              <a:t>α</a:t>
            </a:r>
            <a:endParaRPr lang="el-GR" sz="1050" dirty="0"/>
          </a:p>
        </p:txBody>
      </p:sp>
      <p:sp>
        <p:nvSpPr>
          <p:cNvPr id="232" name="231 - TextBox"/>
          <p:cNvSpPr txBox="1"/>
          <p:nvPr/>
        </p:nvSpPr>
        <p:spPr>
          <a:xfrm>
            <a:off x="3810000" y="3048000"/>
            <a:ext cx="304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50" dirty="0" smtClean="0"/>
              <a:t>δ</a:t>
            </a:r>
            <a:endParaRPr lang="el-GR" sz="1050" dirty="0"/>
          </a:p>
        </p:txBody>
      </p:sp>
      <p:grpSp>
        <p:nvGrpSpPr>
          <p:cNvPr id="316" name="315 - Ομάδα"/>
          <p:cNvGrpSpPr>
            <a:grpSpLocks noChangeAspect="1"/>
          </p:cNvGrpSpPr>
          <p:nvPr/>
        </p:nvGrpSpPr>
        <p:grpSpPr>
          <a:xfrm>
            <a:off x="3352800" y="3276600"/>
            <a:ext cx="3657600" cy="365760"/>
            <a:chOff x="838200" y="3276600"/>
            <a:chExt cx="4572000" cy="457200"/>
          </a:xfrm>
        </p:grpSpPr>
        <p:sp>
          <p:nvSpPr>
            <p:cNvPr id="313" name="312 - Ορθογώνιο"/>
            <p:cNvSpPr/>
            <p:nvPr/>
          </p:nvSpPr>
          <p:spPr bwMode="auto">
            <a:xfrm>
              <a:off x="838200" y="3276600"/>
              <a:ext cx="4572000" cy="457200"/>
            </a:xfrm>
            <a:prstGeom prst="rect">
              <a:avLst/>
            </a:prstGeom>
            <a:solidFill>
              <a:srgbClr val="99CCFF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5" name="214 - Ορθογώνιο"/>
            <p:cNvSpPr>
              <a:spLocks noChangeAspect="1"/>
            </p:cNvSpPr>
            <p:nvPr/>
          </p:nvSpPr>
          <p:spPr bwMode="auto">
            <a:xfrm>
              <a:off x="94488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6" name="215 - Ορθογώνιο"/>
            <p:cNvSpPr>
              <a:spLocks noChangeAspect="1"/>
            </p:cNvSpPr>
            <p:nvPr/>
          </p:nvSpPr>
          <p:spPr bwMode="auto">
            <a:xfrm>
              <a:off x="112776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4" name="233 - Ορθογώνιο"/>
            <p:cNvSpPr>
              <a:spLocks noChangeAspect="1"/>
            </p:cNvSpPr>
            <p:nvPr/>
          </p:nvSpPr>
          <p:spPr bwMode="auto">
            <a:xfrm>
              <a:off x="131064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5" name="234 - Ορθογώνιο"/>
            <p:cNvSpPr>
              <a:spLocks noChangeAspect="1"/>
            </p:cNvSpPr>
            <p:nvPr/>
          </p:nvSpPr>
          <p:spPr bwMode="auto">
            <a:xfrm>
              <a:off x="149352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6" name="235 - Ορθογώνιο"/>
            <p:cNvSpPr>
              <a:spLocks noChangeAspect="1"/>
            </p:cNvSpPr>
            <p:nvPr/>
          </p:nvSpPr>
          <p:spPr bwMode="auto">
            <a:xfrm>
              <a:off x="167640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7" name="236 - Ορθογώνιο"/>
            <p:cNvSpPr>
              <a:spLocks noChangeAspect="1"/>
            </p:cNvSpPr>
            <p:nvPr/>
          </p:nvSpPr>
          <p:spPr bwMode="auto">
            <a:xfrm>
              <a:off x="185928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8" name="237 - Ορθογώνιο"/>
            <p:cNvSpPr>
              <a:spLocks noChangeAspect="1"/>
            </p:cNvSpPr>
            <p:nvPr/>
          </p:nvSpPr>
          <p:spPr bwMode="auto">
            <a:xfrm>
              <a:off x="204216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9" name="238 - Ορθογώνιο"/>
            <p:cNvSpPr>
              <a:spLocks noChangeAspect="1"/>
            </p:cNvSpPr>
            <p:nvPr/>
          </p:nvSpPr>
          <p:spPr bwMode="auto">
            <a:xfrm>
              <a:off x="222504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0" name="239 - Ορθογώνιο"/>
            <p:cNvSpPr>
              <a:spLocks noChangeAspect="1"/>
            </p:cNvSpPr>
            <p:nvPr/>
          </p:nvSpPr>
          <p:spPr bwMode="auto">
            <a:xfrm>
              <a:off x="240792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1" name="240 - Ορθογώνιο"/>
            <p:cNvSpPr>
              <a:spLocks noChangeAspect="1"/>
            </p:cNvSpPr>
            <p:nvPr/>
          </p:nvSpPr>
          <p:spPr bwMode="auto">
            <a:xfrm>
              <a:off x="259080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2" name="241 - Ορθογώνιο"/>
            <p:cNvSpPr>
              <a:spLocks noChangeAspect="1"/>
            </p:cNvSpPr>
            <p:nvPr/>
          </p:nvSpPr>
          <p:spPr bwMode="auto">
            <a:xfrm>
              <a:off x="277368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3" name="242 - Ορθογώνιο"/>
            <p:cNvSpPr>
              <a:spLocks noChangeAspect="1"/>
            </p:cNvSpPr>
            <p:nvPr/>
          </p:nvSpPr>
          <p:spPr bwMode="auto">
            <a:xfrm>
              <a:off x="295656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4" name="243 - Ορθογώνιο"/>
            <p:cNvSpPr>
              <a:spLocks noChangeAspect="1"/>
            </p:cNvSpPr>
            <p:nvPr/>
          </p:nvSpPr>
          <p:spPr bwMode="auto">
            <a:xfrm>
              <a:off x="313944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5" name="244 - Ορθογώνιο"/>
            <p:cNvSpPr>
              <a:spLocks noChangeAspect="1"/>
            </p:cNvSpPr>
            <p:nvPr/>
          </p:nvSpPr>
          <p:spPr bwMode="auto">
            <a:xfrm>
              <a:off x="332232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6" name="245 - Ορθογώνιο"/>
            <p:cNvSpPr>
              <a:spLocks noChangeAspect="1"/>
            </p:cNvSpPr>
            <p:nvPr/>
          </p:nvSpPr>
          <p:spPr bwMode="auto">
            <a:xfrm>
              <a:off x="350520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7" name="246 - Ορθογώνιο"/>
            <p:cNvSpPr>
              <a:spLocks noChangeAspect="1"/>
            </p:cNvSpPr>
            <p:nvPr/>
          </p:nvSpPr>
          <p:spPr bwMode="auto">
            <a:xfrm>
              <a:off x="368808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8" name="247 - Ορθογώνιο"/>
            <p:cNvSpPr>
              <a:spLocks noChangeAspect="1"/>
            </p:cNvSpPr>
            <p:nvPr/>
          </p:nvSpPr>
          <p:spPr bwMode="auto">
            <a:xfrm>
              <a:off x="387096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9" name="248 - Ορθογώνιο"/>
            <p:cNvSpPr>
              <a:spLocks noChangeAspect="1"/>
            </p:cNvSpPr>
            <p:nvPr/>
          </p:nvSpPr>
          <p:spPr bwMode="auto">
            <a:xfrm>
              <a:off x="405384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0" name="249 - Ορθογώνιο"/>
            <p:cNvSpPr>
              <a:spLocks noChangeAspect="1"/>
            </p:cNvSpPr>
            <p:nvPr/>
          </p:nvSpPr>
          <p:spPr bwMode="auto">
            <a:xfrm>
              <a:off x="423672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1" name="250 - Ορθογώνιο"/>
            <p:cNvSpPr>
              <a:spLocks noChangeAspect="1"/>
            </p:cNvSpPr>
            <p:nvPr/>
          </p:nvSpPr>
          <p:spPr bwMode="auto">
            <a:xfrm>
              <a:off x="441960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2" name="251 - Ορθογώνιο"/>
            <p:cNvSpPr>
              <a:spLocks noChangeAspect="1"/>
            </p:cNvSpPr>
            <p:nvPr/>
          </p:nvSpPr>
          <p:spPr bwMode="auto">
            <a:xfrm>
              <a:off x="460248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3" name="252 - Ορθογώνιο"/>
            <p:cNvSpPr>
              <a:spLocks noChangeAspect="1"/>
            </p:cNvSpPr>
            <p:nvPr/>
          </p:nvSpPr>
          <p:spPr bwMode="auto">
            <a:xfrm>
              <a:off x="478536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4" name="253 - Ορθογώνιο"/>
            <p:cNvSpPr>
              <a:spLocks noChangeAspect="1"/>
            </p:cNvSpPr>
            <p:nvPr/>
          </p:nvSpPr>
          <p:spPr bwMode="auto">
            <a:xfrm>
              <a:off x="496824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5" name="254 - Ορθογώνιο"/>
            <p:cNvSpPr>
              <a:spLocks noChangeAspect="1"/>
            </p:cNvSpPr>
            <p:nvPr/>
          </p:nvSpPr>
          <p:spPr bwMode="auto">
            <a:xfrm>
              <a:off x="515112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58" name="257 - TextBox"/>
          <p:cNvSpPr txBox="1"/>
          <p:nvPr/>
        </p:nvSpPr>
        <p:spPr>
          <a:xfrm>
            <a:off x="2819400" y="4005590"/>
            <a:ext cx="30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50" dirty="0" smtClean="0"/>
              <a:t>λ</a:t>
            </a:r>
            <a:endParaRPr lang="el-GR" sz="1050" dirty="0"/>
          </a:p>
        </p:txBody>
      </p:sp>
      <p:sp>
        <p:nvSpPr>
          <p:cNvPr id="259" name="258 - TextBox"/>
          <p:cNvSpPr txBox="1"/>
          <p:nvPr/>
        </p:nvSpPr>
        <p:spPr>
          <a:xfrm>
            <a:off x="2667000" y="4013284"/>
            <a:ext cx="304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50" dirty="0" smtClean="0"/>
              <a:t>κ</a:t>
            </a:r>
            <a:endParaRPr lang="el-GR" sz="1050" dirty="0"/>
          </a:p>
        </p:txBody>
      </p:sp>
      <p:cxnSp>
        <p:nvCxnSpPr>
          <p:cNvPr id="312" name="311 - Ευθύγραμμο βέλος σύνδεσης"/>
          <p:cNvCxnSpPr>
            <a:stCxn id="215" idx="2"/>
            <a:endCxn id="318" idx="0"/>
          </p:cNvCxnSpPr>
          <p:nvPr/>
        </p:nvCxnSpPr>
        <p:spPr bwMode="auto">
          <a:xfrm flipH="1">
            <a:off x="3200400" y="3544824"/>
            <a:ext cx="310896" cy="6614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17" name="316 - Ομάδα"/>
          <p:cNvGrpSpPr>
            <a:grpSpLocks noChangeAspect="1"/>
          </p:cNvGrpSpPr>
          <p:nvPr/>
        </p:nvGrpSpPr>
        <p:grpSpPr>
          <a:xfrm>
            <a:off x="1371600" y="4206240"/>
            <a:ext cx="3657600" cy="365760"/>
            <a:chOff x="838200" y="3276600"/>
            <a:chExt cx="4572000" cy="457200"/>
          </a:xfrm>
        </p:grpSpPr>
        <p:sp>
          <p:nvSpPr>
            <p:cNvPr id="318" name="317 - Ορθογώνιο"/>
            <p:cNvSpPr/>
            <p:nvPr/>
          </p:nvSpPr>
          <p:spPr bwMode="auto">
            <a:xfrm>
              <a:off x="838200" y="3276600"/>
              <a:ext cx="4572000" cy="457200"/>
            </a:xfrm>
            <a:prstGeom prst="rect">
              <a:avLst/>
            </a:prstGeom>
            <a:solidFill>
              <a:srgbClr val="99CCFF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19" name="318 - Ορθογώνιο"/>
            <p:cNvSpPr>
              <a:spLocks noChangeAspect="1"/>
            </p:cNvSpPr>
            <p:nvPr/>
          </p:nvSpPr>
          <p:spPr bwMode="auto">
            <a:xfrm>
              <a:off x="94488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20" name="319 - Ορθογώνιο"/>
            <p:cNvSpPr>
              <a:spLocks noChangeAspect="1"/>
            </p:cNvSpPr>
            <p:nvPr/>
          </p:nvSpPr>
          <p:spPr bwMode="auto">
            <a:xfrm>
              <a:off x="112776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21" name="320 - Ορθογώνιο"/>
            <p:cNvSpPr>
              <a:spLocks noChangeAspect="1"/>
            </p:cNvSpPr>
            <p:nvPr/>
          </p:nvSpPr>
          <p:spPr bwMode="auto">
            <a:xfrm>
              <a:off x="131064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22" name="321 - Ορθογώνιο"/>
            <p:cNvSpPr>
              <a:spLocks noChangeAspect="1"/>
            </p:cNvSpPr>
            <p:nvPr/>
          </p:nvSpPr>
          <p:spPr bwMode="auto">
            <a:xfrm>
              <a:off x="149352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23" name="322 - Ορθογώνιο"/>
            <p:cNvSpPr>
              <a:spLocks noChangeAspect="1"/>
            </p:cNvSpPr>
            <p:nvPr/>
          </p:nvSpPr>
          <p:spPr bwMode="auto">
            <a:xfrm>
              <a:off x="167640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24" name="323 - Ορθογώνιο"/>
            <p:cNvSpPr>
              <a:spLocks noChangeAspect="1"/>
            </p:cNvSpPr>
            <p:nvPr/>
          </p:nvSpPr>
          <p:spPr bwMode="auto">
            <a:xfrm>
              <a:off x="185928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25" name="324 - Ορθογώνιο"/>
            <p:cNvSpPr>
              <a:spLocks noChangeAspect="1"/>
            </p:cNvSpPr>
            <p:nvPr/>
          </p:nvSpPr>
          <p:spPr bwMode="auto">
            <a:xfrm>
              <a:off x="204216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26" name="325 - Ορθογώνιο"/>
            <p:cNvSpPr>
              <a:spLocks noChangeAspect="1"/>
            </p:cNvSpPr>
            <p:nvPr/>
          </p:nvSpPr>
          <p:spPr bwMode="auto">
            <a:xfrm>
              <a:off x="222504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27" name="326 - Ορθογώνιο"/>
            <p:cNvSpPr>
              <a:spLocks noChangeAspect="1"/>
            </p:cNvSpPr>
            <p:nvPr/>
          </p:nvSpPr>
          <p:spPr bwMode="auto">
            <a:xfrm>
              <a:off x="240792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28" name="327 - Ορθογώνιο"/>
            <p:cNvSpPr>
              <a:spLocks noChangeAspect="1"/>
            </p:cNvSpPr>
            <p:nvPr/>
          </p:nvSpPr>
          <p:spPr bwMode="auto">
            <a:xfrm>
              <a:off x="259080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29" name="328 - Ορθογώνιο"/>
            <p:cNvSpPr>
              <a:spLocks noChangeAspect="1"/>
            </p:cNvSpPr>
            <p:nvPr/>
          </p:nvSpPr>
          <p:spPr bwMode="auto">
            <a:xfrm>
              <a:off x="277368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0" name="329 - Ορθογώνιο"/>
            <p:cNvSpPr>
              <a:spLocks noChangeAspect="1"/>
            </p:cNvSpPr>
            <p:nvPr/>
          </p:nvSpPr>
          <p:spPr bwMode="auto">
            <a:xfrm>
              <a:off x="295656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1" name="330 - Ορθογώνιο"/>
            <p:cNvSpPr>
              <a:spLocks noChangeAspect="1"/>
            </p:cNvSpPr>
            <p:nvPr/>
          </p:nvSpPr>
          <p:spPr bwMode="auto">
            <a:xfrm>
              <a:off x="313944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2" name="331 - Ορθογώνιο"/>
            <p:cNvSpPr>
              <a:spLocks noChangeAspect="1"/>
            </p:cNvSpPr>
            <p:nvPr/>
          </p:nvSpPr>
          <p:spPr bwMode="auto">
            <a:xfrm>
              <a:off x="332232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3" name="332 - Ορθογώνιο"/>
            <p:cNvSpPr>
              <a:spLocks noChangeAspect="1"/>
            </p:cNvSpPr>
            <p:nvPr/>
          </p:nvSpPr>
          <p:spPr bwMode="auto">
            <a:xfrm>
              <a:off x="350520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4" name="333 - Ορθογώνιο"/>
            <p:cNvSpPr>
              <a:spLocks noChangeAspect="1"/>
            </p:cNvSpPr>
            <p:nvPr/>
          </p:nvSpPr>
          <p:spPr bwMode="auto">
            <a:xfrm>
              <a:off x="368808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5" name="334 - Ορθογώνιο"/>
            <p:cNvSpPr>
              <a:spLocks noChangeAspect="1"/>
            </p:cNvSpPr>
            <p:nvPr/>
          </p:nvSpPr>
          <p:spPr bwMode="auto">
            <a:xfrm>
              <a:off x="387096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6" name="335 - Ορθογώνιο"/>
            <p:cNvSpPr>
              <a:spLocks noChangeAspect="1"/>
            </p:cNvSpPr>
            <p:nvPr/>
          </p:nvSpPr>
          <p:spPr bwMode="auto">
            <a:xfrm>
              <a:off x="405384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7" name="336 - Ορθογώνιο"/>
            <p:cNvSpPr>
              <a:spLocks noChangeAspect="1"/>
            </p:cNvSpPr>
            <p:nvPr/>
          </p:nvSpPr>
          <p:spPr bwMode="auto">
            <a:xfrm>
              <a:off x="423672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8" name="337 - Ορθογώνιο"/>
            <p:cNvSpPr>
              <a:spLocks noChangeAspect="1"/>
            </p:cNvSpPr>
            <p:nvPr/>
          </p:nvSpPr>
          <p:spPr bwMode="auto">
            <a:xfrm>
              <a:off x="441960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9" name="338 - Ορθογώνιο"/>
            <p:cNvSpPr>
              <a:spLocks noChangeAspect="1"/>
            </p:cNvSpPr>
            <p:nvPr/>
          </p:nvSpPr>
          <p:spPr bwMode="auto">
            <a:xfrm>
              <a:off x="460248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40" name="339 - Ορθογώνιο"/>
            <p:cNvSpPr>
              <a:spLocks noChangeAspect="1"/>
            </p:cNvSpPr>
            <p:nvPr/>
          </p:nvSpPr>
          <p:spPr bwMode="auto">
            <a:xfrm>
              <a:off x="478536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41" name="340 - Ορθογώνιο"/>
            <p:cNvSpPr>
              <a:spLocks noChangeAspect="1"/>
            </p:cNvSpPr>
            <p:nvPr/>
          </p:nvSpPr>
          <p:spPr bwMode="auto">
            <a:xfrm>
              <a:off x="496824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42" name="341 - Ορθογώνιο"/>
            <p:cNvSpPr>
              <a:spLocks noChangeAspect="1"/>
            </p:cNvSpPr>
            <p:nvPr/>
          </p:nvSpPr>
          <p:spPr bwMode="auto">
            <a:xfrm>
              <a:off x="515112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343" name="342 - Ομάδα"/>
          <p:cNvGrpSpPr>
            <a:grpSpLocks noChangeAspect="1"/>
          </p:cNvGrpSpPr>
          <p:nvPr/>
        </p:nvGrpSpPr>
        <p:grpSpPr>
          <a:xfrm>
            <a:off x="5410200" y="4206240"/>
            <a:ext cx="3657600" cy="365760"/>
            <a:chOff x="838200" y="3276600"/>
            <a:chExt cx="4572000" cy="457200"/>
          </a:xfrm>
        </p:grpSpPr>
        <p:sp>
          <p:nvSpPr>
            <p:cNvPr id="344" name="343 - Ορθογώνιο"/>
            <p:cNvSpPr/>
            <p:nvPr/>
          </p:nvSpPr>
          <p:spPr bwMode="auto">
            <a:xfrm>
              <a:off x="838200" y="3276600"/>
              <a:ext cx="4572000" cy="457200"/>
            </a:xfrm>
            <a:prstGeom prst="rect">
              <a:avLst/>
            </a:prstGeom>
            <a:solidFill>
              <a:srgbClr val="99CCFF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45" name="344 - Ορθογώνιο"/>
            <p:cNvSpPr>
              <a:spLocks noChangeAspect="1"/>
            </p:cNvSpPr>
            <p:nvPr/>
          </p:nvSpPr>
          <p:spPr bwMode="auto">
            <a:xfrm>
              <a:off x="94488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46" name="345 - Ορθογώνιο"/>
            <p:cNvSpPr>
              <a:spLocks noChangeAspect="1"/>
            </p:cNvSpPr>
            <p:nvPr/>
          </p:nvSpPr>
          <p:spPr bwMode="auto">
            <a:xfrm>
              <a:off x="112776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47" name="346 - Ορθογώνιο"/>
            <p:cNvSpPr>
              <a:spLocks noChangeAspect="1"/>
            </p:cNvSpPr>
            <p:nvPr/>
          </p:nvSpPr>
          <p:spPr bwMode="auto">
            <a:xfrm>
              <a:off x="131064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48" name="347 - Ορθογώνιο"/>
            <p:cNvSpPr>
              <a:spLocks noChangeAspect="1"/>
            </p:cNvSpPr>
            <p:nvPr/>
          </p:nvSpPr>
          <p:spPr bwMode="auto">
            <a:xfrm>
              <a:off x="149352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49" name="348 - Ορθογώνιο"/>
            <p:cNvSpPr>
              <a:spLocks noChangeAspect="1"/>
            </p:cNvSpPr>
            <p:nvPr/>
          </p:nvSpPr>
          <p:spPr bwMode="auto">
            <a:xfrm>
              <a:off x="167640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0" name="349 - Ορθογώνιο"/>
            <p:cNvSpPr>
              <a:spLocks noChangeAspect="1"/>
            </p:cNvSpPr>
            <p:nvPr/>
          </p:nvSpPr>
          <p:spPr bwMode="auto">
            <a:xfrm>
              <a:off x="185928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1" name="350 - Ορθογώνιο"/>
            <p:cNvSpPr>
              <a:spLocks noChangeAspect="1"/>
            </p:cNvSpPr>
            <p:nvPr/>
          </p:nvSpPr>
          <p:spPr bwMode="auto">
            <a:xfrm>
              <a:off x="204216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2" name="351 - Ορθογώνιο"/>
            <p:cNvSpPr>
              <a:spLocks noChangeAspect="1"/>
            </p:cNvSpPr>
            <p:nvPr/>
          </p:nvSpPr>
          <p:spPr bwMode="auto">
            <a:xfrm>
              <a:off x="222504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3" name="352 - Ορθογώνιο"/>
            <p:cNvSpPr>
              <a:spLocks noChangeAspect="1"/>
            </p:cNvSpPr>
            <p:nvPr/>
          </p:nvSpPr>
          <p:spPr bwMode="auto">
            <a:xfrm>
              <a:off x="240792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4" name="353 - Ορθογώνιο"/>
            <p:cNvSpPr>
              <a:spLocks noChangeAspect="1"/>
            </p:cNvSpPr>
            <p:nvPr/>
          </p:nvSpPr>
          <p:spPr bwMode="auto">
            <a:xfrm>
              <a:off x="259080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5" name="354 - Ορθογώνιο"/>
            <p:cNvSpPr>
              <a:spLocks noChangeAspect="1"/>
            </p:cNvSpPr>
            <p:nvPr/>
          </p:nvSpPr>
          <p:spPr bwMode="auto">
            <a:xfrm>
              <a:off x="277368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6" name="355 - Ορθογώνιο"/>
            <p:cNvSpPr>
              <a:spLocks noChangeAspect="1"/>
            </p:cNvSpPr>
            <p:nvPr/>
          </p:nvSpPr>
          <p:spPr bwMode="auto">
            <a:xfrm>
              <a:off x="295656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7" name="356 - Ορθογώνιο"/>
            <p:cNvSpPr>
              <a:spLocks noChangeAspect="1"/>
            </p:cNvSpPr>
            <p:nvPr/>
          </p:nvSpPr>
          <p:spPr bwMode="auto">
            <a:xfrm>
              <a:off x="313944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8" name="357 - Ορθογώνιο"/>
            <p:cNvSpPr>
              <a:spLocks noChangeAspect="1"/>
            </p:cNvSpPr>
            <p:nvPr/>
          </p:nvSpPr>
          <p:spPr bwMode="auto">
            <a:xfrm>
              <a:off x="332232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9" name="358 - Ορθογώνιο"/>
            <p:cNvSpPr>
              <a:spLocks noChangeAspect="1"/>
            </p:cNvSpPr>
            <p:nvPr/>
          </p:nvSpPr>
          <p:spPr bwMode="auto">
            <a:xfrm>
              <a:off x="350520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0" name="359 - Ορθογώνιο"/>
            <p:cNvSpPr>
              <a:spLocks noChangeAspect="1"/>
            </p:cNvSpPr>
            <p:nvPr/>
          </p:nvSpPr>
          <p:spPr bwMode="auto">
            <a:xfrm>
              <a:off x="368808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1" name="360 - Ορθογώνιο"/>
            <p:cNvSpPr>
              <a:spLocks noChangeAspect="1"/>
            </p:cNvSpPr>
            <p:nvPr/>
          </p:nvSpPr>
          <p:spPr bwMode="auto">
            <a:xfrm>
              <a:off x="387096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2" name="361 - Ορθογώνιο"/>
            <p:cNvSpPr>
              <a:spLocks noChangeAspect="1"/>
            </p:cNvSpPr>
            <p:nvPr/>
          </p:nvSpPr>
          <p:spPr bwMode="auto">
            <a:xfrm>
              <a:off x="405384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3" name="362 - Ορθογώνιο"/>
            <p:cNvSpPr>
              <a:spLocks noChangeAspect="1"/>
            </p:cNvSpPr>
            <p:nvPr/>
          </p:nvSpPr>
          <p:spPr bwMode="auto">
            <a:xfrm>
              <a:off x="423672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4" name="363 - Ορθογώνιο"/>
            <p:cNvSpPr>
              <a:spLocks noChangeAspect="1"/>
            </p:cNvSpPr>
            <p:nvPr/>
          </p:nvSpPr>
          <p:spPr bwMode="auto">
            <a:xfrm>
              <a:off x="441960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5" name="364 - Ορθογώνιο"/>
            <p:cNvSpPr>
              <a:spLocks noChangeAspect="1"/>
            </p:cNvSpPr>
            <p:nvPr/>
          </p:nvSpPr>
          <p:spPr bwMode="auto">
            <a:xfrm>
              <a:off x="460248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6" name="365 - Ορθογώνιο"/>
            <p:cNvSpPr>
              <a:spLocks noChangeAspect="1"/>
            </p:cNvSpPr>
            <p:nvPr/>
          </p:nvSpPr>
          <p:spPr bwMode="auto">
            <a:xfrm>
              <a:off x="478536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7" name="366 - Ορθογώνιο"/>
            <p:cNvSpPr>
              <a:spLocks noChangeAspect="1"/>
            </p:cNvSpPr>
            <p:nvPr/>
          </p:nvSpPr>
          <p:spPr bwMode="auto">
            <a:xfrm>
              <a:off x="496824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8" name="367 - Ορθογώνιο"/>
            <p:cNvSpPr>
              <a:spLocks noChangeAspect="1"/>
            </p:cNvSpPr>
            <p:nvPr/>
          </p:nvSpPr>
          <p:spPr bwMode="auto">
            <a:xfrm>
              <a:off x="515112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369" name="368 - Ομάδα"/>
          <p:cNvGrpSpPr>
            <a:grpSpLocks noChangeAspect="1"/>
          </p:cNvGrpSpPr>
          <p:nvPr/>
        </p:nvGrpSpPr>
        <p:grpSpPr>
          <a:xfrm>
            <a:off x="76200" y="5044440"/>
            <a:ext cx="3657600" cy="365760"/>
            <a:chOff x="838200" y="3276600"/>
            <a:chExt cx="4572000" cy="457200"/>
          </a:xfrm>
        </p:grpSpPr>
        <p:sp>
          <p:nvSpPr>
            <p:cNvPr id="370" name="369 - Ορθογώνιο"/>
            <p:cNvSpPr/>
            <p:nvPr/>
          </p:nvSpPr>
          <p:spPr bwMode="auto">
            <a:xfrm>
              <a:off x="838200" y="3276600"/>
              <a:ext cx="4572000" cy="457200"/>
            </a:xfrm>
            <a:prstGeom prst="rect">
              <a:avLst/>
            </a:prstGeom>
            <a:solidFill>
              <a:srgbClr val="99CCFF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1" name="370 - Ορθογώνιο"/>
            <p:cNvSpPr>
              <a:spLocks noChangeAspect="1"/>
            </p:cNvSpPr>
            <p:nvPr/>
          </p:nvSpPr>
          <p:spPr bwMode="auto">
            <a:xfrm>
              <a:off x="94488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2" name="371 - Ορθογώνιο"/>
            <p:cNvSpPr>
              <a:spLocks noChangeAspect="1"/>
            </p:cNvSpPr>
            <p:nvPr/>
          </p:nvSpPr>
          <p:spPr bwMode="auto">
            <a:xfrm>
              <a:off x="112776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3" name="372 - Ορθογώνιο"/>
            <p:cNvSpPr>
              <a:spLocks noChangeAspect="1"/>
            </p:cNvSpPr>
            <p:nvPr/>
          </p:nvSpPr>
          <p:spPr bwMode="auto">
            <a:xfrm>
              <a:off x="131064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4" name="373 - Ορθογώνιο"/>
            <p:cNvSpPr>
              <a:spLocks noChangeAspect="1"/>
            </p:cNvSpPr>
            <p:nvPr/>
          </p:nvSpPr>
          <p:spPr bwMode="auto">
            <a:xfrm>
              <a:off x="149352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5" name="374 - Ορθογώνιο"/>
            <p:cNvSpPr>
              <a:spLocks noChangeAspect="1"/>
            </p:cNvSpPr>
            <p:nvPr/>
          </p:nvSpPr>
          <p:spPr bwMode="auto">
            <a:xfrm>
              <a:off x="167640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6" name="375 - Ορθογώνιο"/>
            <p:cNvSpPr>
              <a:spLocks noChangeAspect="1"/>
            </p:cNvSpPr>
            <p:nvPr/>
          </p:nvSpPr>
          <p:spPr bwMode="auto">
            <a:xfrm>
              <a:off x="185928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7" name="376 - Ορθογώνιο"/>
            <p:cNvSpPr>
              <a:spLocks noChangeAspect="1"/>
            </p:cNvSpPr>
            <p:nvPr/>
          </p:nvSpPr>
          <p:spPr bwMode="auto">
            <a:xfrm>
              <a:off x="204216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8" name="377 - Ορθογώνιο"/>
            <p:cNvSpPr>
              <a:spLocks noChangeAspect="1"/>
            </p:cNvSpPr>
            <p:nvPr/>
          </p:nvSpPr>
          <p:spPr bwMode="auto">
            <a:xfrm>
              <a:off x="222504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9" name="378 - Ορθογώνιο"/>
            <p:cNvSpPr>
              <a:spLocks noChangeAspect="1"/>
            </p:cNvSpPr>
            <p:nvPr/>
          </p:nvSpPr>
          <p:spPr bwMode="auto">
            <a:xfrm>
              <a:off x="240792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0" name="379 - Ορθογώνιο"/>
            <p:cNvSpPr>
              <a:spLocks noChangeAspect="1"/>
            </p:cNvSpPr>
            <p:nvPr/>
          </p:nvSpPr>
          <p:spPr bwMode="auto">
            <a:xfrm>
              <a:off x="259080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1" name="380 - Ορθογώνιο"/>
            <p:cNvSpPr>
              <a:spLocks noChangeAspect="1"/>
            </p:cNvSpPr>
            <p:nvPr/>
          </p:nvSpPr>
          <p:spPr bwMode="auto">
            <a:xfrm>
              <a:off x="277368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2" name="381 - Ορθογώνιο"/>
            <p:cNvSpPr>
              <a:spLocks noChangeAspect="1"/>
            </p:cNvSpPr>
            <p:nvPr/>
          </p:nvSpPr>
          <p:spPr bwMode="auto">
            <a:xfrm>
              <a:off x="295656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3" name="382 - Ορθογώνιο"/>
            <p:cNvSpPr>
              <a:spLocks noChangeAspect="1"/>
            </p:cNvSpPr>
            <p:nvPr/>
          </p:nvSpPr>
          <p:spPr bwMode="auto">
            <a:xfrm>
              <a:off x="313944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4" name="383 - Ορθογώνιο"/>
            <p:cNvSpPr>
              <a:spLocks noChangeAspect="1"/>
            </p:cNvSpPr>
            <p:nvPr/>
          </p:nvSpPr>
          <p:spPr bwMode="auto">
            <a:xfrm>
              <a:off x="332232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5" name="384 - Ορθογώνιο"/>
            <p:cNvSpPr>
              <a:spLocks noChangeAspect="1"/>
            </p:cNvSpPr>
            <p:nvPr/>
          </p:nvSpPr>
          <p:spPr bwMode="auto">
            <a:xfrm>
              <a:off x="350520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6" name="385 - Ορθογώνιο"/>
            <p:cNvSpPr>
              <a:spLocks noChangeAspect="1"/>
            </p:cNvSpPr>
            <p:nvPr/>
          </p:nvSpPr>
          <p:spPr bwMode="auto">
            <a:xfrm>
              <a:off x="368808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7" name="386 - Ορθογώνιο"/>
            <p:cNvSpPr>
              <a:spLocks noChangeAspect="1"/>
            </p:cNvSpPr>
            <p:nvPr/>
          </p:nvSpPr>
          <p:spPr bwMode="auto">
            <a:xfrm>
              <a:off x="387096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8" name="387 - Ορθογώνιο"/>
            <p:cNvSpPr>
              <a:spLocks noChangeAspect="1"/>
            </p:cNvSpPr>
            <p:nvPr/>
          </p:nvSpPr>
          <p:spPr bwMode="auto">
            <a:xfrm>
              <a:off x="405384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9" name="388 - Ορθογώνιο"/>
            <p:cNvSpPr>
              <a:spLocks noChangeAspect="1"/>
            </p:cNvSpPr>
            <p:nvPr/>
          </p:nvSpPr>
          <p:spPr bwMode="auto">
            <a:xfrm>
              <a:off x="423672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90" name="389 - Ορθογώνιο"/>
            <p:cNvSpPr>
              <a:spLocks noChangeAspect="1"/>
            </p:cNvSpPr>
            <p:nvPr/>
          </p:nvSpPr>
          <p:spPr bwMode="auto">
            <a:xfrm>
              <a:off x="441960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91" name="390 - Ορθογώνιο"/>
            <p:cNvSpPr>
              <a:spLocks noChangeAspect="1"/>
            </p:cNvSpPr>
            <p:nvPr/>
          </p:nvSpPr>
          <p:spPr bwMode="auto">
            <a:xfrm>
              <a:off x="460248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92" name="391 - Ορθογώνιο"/>
            <p:cNvSpPr>
              <a:spLocks noChangeAspect="1"/>
            </p:cNvSpPr>
            <p:nvPr/>
          </p:nvSpPr>
          <p:spPr bwMode="auto">
            <a:xfrm>
              <a:off x="478536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93" name="392 - Ορθογώνιο"/>
            <p:cNvSpPr>
              <a:spLocks noChangeAspect="1"/>
            </p:cNvSpPr>
            <p:nvPr/>
          </p:nvSpPr>
          <p:spPr bwMode="auto">
            <a:xfrm>
              <a:off x="496824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94" name="393 - Ορθογώνιο"/>
            <p:cNvSpPr>
              <a:spLocks noChangeAspect="1"/>
            </p:cNvSpPr>
            <p:nvPr/>
          </p:nvSpPr>
          <p:spPr bwMode="auto">
            <a:xfrm>
              <a:off x="515112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395" name="394 - Ομάδα"/>
          <p:cNvGrpSpPr>
            <a:grpSpLocks noChangeAspect="1"/>
          </p:cNvGrpSpPr>
          <p:nvPr/>
        </p:nvGrpSpPr>
        <p:grpSpPr>
          <a:xfrm>
            <a:off x="4038600" y="5044440"/>
            <a:ext cx="3657600" cy="365760"/>
            <a:chOff x="838200" y="3276600"/>
            <a:chExt cx="4572000" cy="457200"/>
          </a:xfrm>
        </p:grpSpPr>
        <p:sp>
          <p:nvSpPr>
            <p:cNvPr id="396" name="395 - Ορθογώνιο"/>
            <p:cNvSpPr/>
            <p:nvPr/>
          </p:nvSpPr>
          <p:spPr bwMode="auto">
            <a:xfrm>
              <a:off x="838200" y="3276600"/>
              <a:ext cx="4572000" cy="457200"/>
            </a:xfrm>
            <a:prstGeom prst="rect">
              <a:avLst/>
            </a:prstGeom>
            <a:solidFill>
              <a:srgbClr val="99CCFF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97" name="396 - Ορθογώνιο"/>
            <p:cNvSpPr>
              <a:spLocks noChangeAspect="1"/>
            </p:cNvSpPr>
            <p:nvPr/>
          </p:nvSpPr>
          <p:spPr bwMode="auto">
            <a:xfrm>
              <a:off x="94488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98" name="397 - Ορθογώνιο"/>
            <p:cNvSpPr>
              <a:spLocks noChangeAspect="1"/>
            </p:cNvSpPr>
            <p:nvPr/>
          </p:nvSpPr>
          <p:spPr bwMode="auto">
            <a:xfrm>
              <a:off x="112776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99" name="398 - Ορθογώνιο"/>
            <p:cNvSpPr>
              <a:spLocks noChangeAspect="1"/>
            </p:cNvSpPr>
            <p:nvPr/>
          </p:nvSpPr>
          <p:spPr bwMode="auto">
            <a:xfrm>
              <a:off x="131064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00" name="399 - Ορθογώνιο"/>
            <p:cNvSpPr>
              <a:spLocks noChangeAspect="1"/>
            </p:cNvSpPr>
            <p:nvPr/>
          </p:nvSpPr>
          <p:spPr bwMode="auto">
            <a:xfrm>
              <a:off x="149352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01" name="400 - Ορθογώνιο"/>
            <p:cNvSpPr>
              <a:spLocks noChangeAspect="1"/>
            </p:cNvSpPr>
            <p:nvPr/>
          </p:nvSpPr>
          <p:spPr bwMode="auto">
            <a:xfrm>
              <a:off x="167640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02" name="401 - Ορθογώνιο"/>
            <p:cNvSpPr>
              <a:spLocks noChangeAspect="1"/>
            </p:cNvSpPr>
            <p:nvPr/>
          </p:nvSpPr>
          <p:spPr bwMode="auto">
            <a:xfrm>
              <a:off x="185928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03" name="402 - Ορθογώνιο"/>
            <p:cNvSpPr>
              <a:spLocks noChangeAspect="1"/>
            </p:cNvSpPr>
            <p:nvPr/>
          </p:nvSpPr>
          <p:spPr bwMode="auto">
            <a:xfrm>
              <a:off x="204216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04" name="403 - Ορθογώνιο"/>
            <p:cNvSpPr>
              <a:spLocks noChangeAspect="1"/>
            </p:cNvSpPr>
            <p:nvPr/>
          </p:nvSpPr>
          <p:spPr bwMode="auto">
            <a:xfrm>
              <a:off x="222504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05" name="404 - Ορθογώνιο"/>
            <p:cNvSpPr>
              <a:spLocks noChangeAspect="1"/>
            </p:cNvSpPr>
            <p:nvPr/>
          </p:nvSpPr>
          <p:spPr bwMode="auto">
            <a:xfrm>
              <a:off x="240792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06" name="405 - Ορθογώνιο"/>
            <p:cNvSpPr>
              <a:spLocks noChangeAspect="1"/>
            </p:cNvSpPr>
            <p:nvPr/>
          </p:nvSpPr>
          <p:spPr bwMode="auto">
            <a:xfrm>
              <a:off x="259080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07" name="406 - Ορθογώνιο"/>
            <p:cNvSpPr>
              <a:spLocks noChangeAspect="1"/>
            </p:cNvSpPr>
            <p:nvPr/>
          </p:nvSpPr>
          <p:spPr bwMode="auto">
            <a:xfrm>
              <a:off x="277368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08" name="407 - Ορθογώνιο"/>
            <p:cNvSpPr>
              <a:spLocks noChangeAspect="1"/>
            </p:cNvSpPr>
            <p:nvPr/>
          </p:nvSpPr>
          <p:spPr bwMode="auto">
            <a:xfrm>
              <a:off x="295656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09" name="408 - Ορθογώνιο"/>
            <p:cNvSpPr>
              <a:spLocks noChangeAspect="1"/>
            </p:cNvSpPr>
            <p:nvPr/>
          </p:nvSpPr>
          <p:spPr bwMode="auto">
            <a:xfrm>
              <a:off x="313944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10" name="409 - Ορθογώνιο"/>
            <p:cNvSpPr>
              <a:spLocks noChangeAspect="1"/>
            </p:cNvSpPr>
            <p:nvPr/>
          </p:nvSpPr>
          <p:spPr bwMode="auto">
            <a:xfrm>
              <a:off x="332232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11" name="410 - Ορθογώνιο"/>
            <p:cNvSpPr>
              <a:spLocks noChangeAspect="1"/>
            </p:cNvSpPr>
            <p:nvPr/>
          </p:nvSpPr>
          <p:spPr bwMode="auto">
            <a:xfrm>
              <a:off x="350520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12" name="411 - Ορθογώνιο"/>
            <p:cNvSpPr>
              <a:spLocks noChangeAspect="1"/>
            </p:cNvSpPr>
            <p:nvPr/>
          </p:nvSpPr>
          <p:spPr bwMode="auto">
            <a:xfrm>
              <a:off x="368808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13" name="412 - Ορθογώνιο"/>
            <p:cNvSpPr>
              <a:spLocks noChangeAspect="1"/>
            </p:cNvSpPr>
            <p:nvPr/>
          </p:nvSpPr>
          <p:spPr bwMode="auto">
            <a:xfrm>
              <a:off x="387096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14" name="413 - Ορθογώνιο"/>
            <p:cNvSpPr>
              <a:spLocks noChangeAspect="1"/>
            </p:cNvSpPr>
            <p:nvPr/>
          </p:nvSpPr>
          <p:spPr bwMode="auto">
            <a:xfrm>
              <a:off x="405384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15" name="414 - Ορθογώνιο"/>
            <p:cNvSpPr>
              <a:spLocks noChangeAspect="1"/>
            </p:cNvSpPr>
            <p:nvPr/>
          </p:nvSpPr>
          <p:spPr bwMode="auto">
            <a:xfrm>
              <a:off x="423672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16" name="415 - Ορθογώνιο"/>
            <p:cNvSpPr>
              <a:spLocks noChangeAspect="1"/>
            </p:cNvSpPr>
            <p:nvPr/>
          </p:nvSpPr>
          <p:spPr bwMode="auto">
            <a:xfrm>
              <a:off x="441960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17" name="416 - Ορθογώνιο"/>
            <p:cNvSpPr>
              <a:spLocks noChangeAspect="1"/>
            </p:cNvSpPr>
            <p:nvPr/>
          </p:nvSpPr>
          <p:spPr bwMode="auto">
            <a:xfrm>
              <a:off x="460248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18" name="417 - Ορθογώνιο"/>
            <p:cNvSpPr>
              <a:spLocks noChangeAspect="1"/>
            </p:cNvSpPr>
            <p:nvPr/>
          </p:nvSpPr>
          <p:spPr bwMode="auto">
            <a:xfrm>
              <a:off x="478536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19" name="418 - Ορθογώνιο"/>
            <p:cNvSpPr>
              <a:spLocks noChangeAspect="1"/>
            </p:cNvSpPr>
            <p:nvPr/>
          </p:nvSpPr>
          <p:spPr bwMode="auto">
            <a:xfrm>
              <a:off x="496824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20" name="419 - Ορθογώνιο"/>
            <p:cNvSpPr>
              <a:spLocks noChangeAspect="1"/>
            </p:cNvSpPr>
            <p:nvPr/>
          </p:nvSpPr>
          <p:spPr bwMode="auto">
            <a:xfrm>
              <a:off x="5151120" y="3429000"/>
              <a:ext cx="182880" cy="182880"/>
            </a:xfrm>
            <a:prstGeom prst="rect">
              <a:avLst/>
            </a:prstGeom>
            <a:solidFill>
              <a:srgbClr val="6699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422" name="421 - Ευθύγραμμο βέλος σύνδεσης"/>
          <p:cNvCxnSpPr>
            <a:stCxn id="235" idx="2"/>
            <a:endCxn id="344" idx="0"/>
          </p:cNvCxnSpPr>
          <p:nvPr/>
        </p:nvCxnSpPr>
        <p:spPr bwMode="auto">
          <a:xfrm>
            <a:off x="3950208" y="3544824"/>
            <a:ext cx="3288792" cy="6614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5" name="424 - Ευθύγραμμο βέλος σύνδεσης"/>
          <p:cNvCxnSpPr>
            <a:stCxn id="328" idx="2"/>
            <a:endCxn id="370" idx="0"/>
          </p:cNvCxnSpPr>
          <p:nvPr/>
        </p:nvCxnSpPr>
        <p:spPr bwMode="auto">
          <a:xfrm flipH="1">
            <a:off x="1905000" y="4474464"/>
            <a:ext cx="941832" cy="5699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8" name="427 - Ευθύγραμμο βέλος σύνδεσης"/>
          <p:cNvCxnSpPr>
            <a:stCxn id="329" idx="2"/>
            <a:endCxn id="396" idx="0"/>
          </p:cNvCxnSpPr>
          <p:nvPr/>
        </p:nvCxnSpPr>
        <p:spPr bwMode="auto">
          <a:xfrm>
            <a:off x="2993136" y="4474464"/>
            <a:ext cx="2874264" cy="5699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1" name="430 - Ορθογώνιο"/>
          <p:cNvSpPr/>
          <p:nvPr/>
        </p:nvSpPr>
        <p:spPr>
          <a:xfrm>
            <a:off x="3962400" y="5635823"/>
            <a:ext cx="26110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/>
              <a:t>ελληνικοί χαρακτήρες </a:t>
            </a:r>
            <a:r>
              <a:rPr lang="en-US" sz="1400" dirty="0" smtClean="0"/>
              <a:t>: R = 2</a:t>
            </a:r>
            <a:r>
              <a:rPr lang="el-GR" sz="1400" dirty="0" smtClean="0"/>
              <a:t>4</a:t>
            </a:r>
            <a:r>
              <a:rPr lang="en-US" sz="1400" dirty="0" smtClean="0"/>
              <a:t> </a:t>
            </a:r>
            <a:endParaRPr lang="el-GR" sz="1400" dirty="0"/>
          </a:p>
        </p:txBody>
      </p:sp>
      <p:sp>
        <p:nvSpPr>
          <p:cNvPr id="432" name="431 - TextBox"/>
          <p:cNvSpPr txBox="1"/>
          <p:nvPr/>
        </p:nvSpPr>
        <p:spPr>
          <a:xfrm>
            <a:off x="304800" y="6096000"/>
            <a:ext cx="8610600" cy="70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Ο χαρακτήρας που αντιστοιχεί σε κάθε κόμβο αποθηκεύεται έμμεσα</a:t>
            </a:r>
            <a:r>
              <a:rPr lang="en-US" dirty="0" smtClean="0"/>
              <a:t>: </a:t>
            </a:r>
            <a:r>
              <a:rPr lang="el-GR" dirty="0" smtClean="0"/>
              <a:t>αντιστοιχεί στο σύνδεσμο που ακολουθήθηκε από τον γονέα του</a:t>
            </a:r>
            <a:r>
              <a:rPr lang="en-US" dirty="0" smtClean="0"/>
              <a:t> </a:t>
            </a:r>
            <a:r>
              <a:rPr lang="el-GR" dirty="0" smtClean="0"/>
              <a:t>κόμβου.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56" name="155 - TextBox"/>
          <p:cNvSpPr txBox="1"/>
          <p:nvPr/>
        </p:nvSpPr>
        <p:spPr>
          <a:xfrm>
            <a:off x="228601" y="1011735"/>
            <a:ext cx="876299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Lucida Console" pitchFamily="49" charset="0"/>
              </a:rPr>
              <a:t>public class </a:t>
            </a:r>
            <a:r>
              <a:rPr lang="en-US" sz="1300" dirty="0" err="1" smtClean="0">
                <a:latin typeface="Lucida Console" pitchFamily="49" charset="0"/>
              </a:rPr>
              <a:t>StringTrie</a:t>
            </a:r>
            <a:r>
              <a:rPr lang="en-US" sz="1300" dirty="0" smtClean="0">
                <a:latin typeface="Lucida Console" pitchFamily="49" charset="0"/>
              </a:rPr>
              <a:t> {</a:t>
            </a:r>
          </a:p>
          <a:p>
            <a:r>
              <a:rPr lang="en-US" sz="1300" dirty="0" smtClean="0">
                <a:latin typeface="Lucida Console" pitchFamily="49" charset="0"/>
              </a:rPr>
              <a:t>    private static </a:t>
            </a:r>
            <a:r>
              <a:rPr lang="en-US" sz="1300" dirty="0" err="1" smtClean="0">
                <a:latin typeface="Lucida Console" pitchFamily="49" charset="0"/>
              </a:rPr>
              <a:t>int</a:t>
            </a:r>
            <a:r>
              <a:rPr lang="en-US" sz="1300" dirty="0" smtClean="0">
                <a:latin typeface="Lucida Console" pitchFamily="49" charset="0"/>
              </a:rPr>
              <a:t> R = 256; 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//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πλήθος διαφορετικών χαρακτήρων</a:t>
            </a:r>
          </a:p>
          <a:p>
            <a:r>
              <a:rPr lang="el-GR" sz="1300" dirty="0" smtClean="0">
                <a:latin typeface="Lucida Console" pitchFamily="49" charset="0"/>
              </a:rPr>
              <a:t>    </a:t>
            </a:r>
            <a:r>
              <a:rPr lang="en-US" sz="1300" dirty="0" smtClean="0">
                <a:latin typeface="Lucida Console" pitchFamily="49" charset="0"/>
              </a:rPr>
              <a:t>private Node root;</a:t>
            </a:r>
          </a:p>
          <a:p>
            <a:r>
              <a:rPr lang="en-US" sz="1300" dirty="0" smtClean="0">
                <a:latin typeface="Lucida Console" pitchFamily="49" charset="0"/>
              </a:rPr>
              <a:t>    private static class Node {</a:t>
            </a:r>
          </a:p>
          <a:p>
            <a:r>
              <a:rPr lang="en-US" sz="1300" dirty="0" smtClean="0">
                <a:latin typeface="Lucida Console" pitchFamily="49" charset="0"/>
              </a:rPr>
              <a:t>         private </a:t>
            </a:r>
            <a:r>
              <a:rPr lang="en-US" sz="1300" dirty="0" err="1" smtClean="0">
                <a:latin typeface="Lucida Console" pitchFamily="49" charset="0"/>
              </a:rPr>
              <a:t>boolean</a:t>
            </a:r>
            <a:r>
              <a:rPr lang="en-US" sz="1300" dirty="0" smtClean="0">
                <a:latin typeface="Lucida Console" pitchFamily="49" charset="0"/>
              </a:rPr>
              <a:t> mark; </a:t>
            </a:r>
            <a:r>
              <a:rPr lang="el-GR" sz="1300" dirty="0" smtClean="0">
                <a:latin typeface="Lucida Console" pitchFamily="49" charset="0"/>
              </a:rPr>
              <a:t>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// bit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επισήμανσης κόμβου (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true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αν είναι τέλος λέξης)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Lucida Console" pitchFamily="49" charset="0"/>
            </a:endParaRPr>
          </a:p>
          <a:p>
            <a:r>
              <a:rPr lang="en-US" sz="1300" dirty="0" smtClean="0">
                <a:latin typeface="Lucida Console" pitchFamily="49" charset="0"/>
              </a:rPr>
              <a:t>         private Node</a:t>
            </a:r>
            <a:r>
              <a:rPr lang="el-GR" sz="1300" dirty="0" smtClean="0">
                <a:latin typeface="Lucida Console" pitchFamily="49" charset="0"/>
              </a:rPr>
              <a:t>[] </a:t>
            </a:r>
            <a:r>
              <a:rPr lang="en-US" sz="1300" dirty="0" smtClean="0">
                <a:latin typeface="Lucida Console" pitchFamily="49" charset="0"/>
              </a:rPr>
              <a:t>next = new Node [R]; 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//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σύνδεσμοι σε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R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παιδιά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Lucida Console" pitchFamily="49" charset="0"/>
            </a:endParaRPr>
          </a:p>
          <a:p>
            <a:r>
              <a:rPr lang="en-US" sz="1300" dirty="0" smtClean="0">
                <a:latin typeface="Lucida Console" pitchFamily="49" charset="0"/>
              </a:rPr>
              <a:t>    }  </a:t>
            </a:r>
            <a:endParaRPr lang="el-GR" sz="1300" dirty="0" smtClean="0">
              <a:latin typeface="Lucida Console" pitchFamily="49" charset="0"/>
            </a:endParaRPr>
          </a:p>
          <a:p>
            <a:endParaRPr lang="el-GR" sz="1300" dirty="0" smtClean="0">
              <a:latin typeface="Lucida Console" pitchFamily="49" charset="0"/>
            </a:endParaRPr>
          </a:p>
          <a:p>
            <a:r>
              <a:rPr lang="el-GR" sz="1300" dirty="0" smtClean="0">
                <a:latin typeface="Lucida Console" pitchFamily="49" charset="0"/>
              </a:rPr>
              <a:t>    </a:t>
            </a:r>
            <a:r>
              <a:rPr lang="en-US" sz="1300" dirty="0" smtClean="0">
                <a:latin typeface="Lucida Console" pitchFamily="49" charset="0"/>
              </a:rPr>
              <a:t>public </a:t>
            </a:r>
            <a:r>
              <a:rPr lang="en-US" sz="1300" dirty="0" err="1" smtClean="0">
                <a:latin typeface="Lucida Console" pitchFamily="49" charset="0"/>
              </a:rPr>
              <a:t>boolean</a:t>
            </a:r>
            <a:r>
              <a:rPr lang="en-US" sz="1300" dirty="0" smtClean="0">
                <a:latin typeface="Lucida Console" pitchFamily="49" charset="0"/>
              </a:rPr>
              <a:t> contains(String s) {</a:t>
            </a:r>
          </a:p>
          <a:p>
            <a:r>
              <a:rPr lang="en-US" sz="1300" dirty="0" smtClean="0">
                <a:latin typeface="Lucida Console" pitchFamily="49" charset="0"/>
              </a:rPr>
              <a:t>        Node x = contains(root, s, 0);</a:t>
            </a:r>
          </a:p>
          <a:p>
            <a:r>
              <a:rPr lang="en-US" sz="1300" dirty="0" smtClean="0">
                <a:latin typeface="Lucida Console" pitchFamily="49" charset="0"/>
              </a:rPr>
              <a:t>        if (x == null) { return false; } else { return </a:t>
            </a:r>
            <a:r>
              <a:rPr lang="en-US" sz="1300" dirty="0" err="1" smtClean="0">
                <a:latin typeface="Lucida Console" pitchFamily="49" charset="0"/>
              </a:rPr>
              <a:t>x.mark</a:t>
            </a:r>
            <a:r>
              <a:rPr lang="en-US" sz="1300" dirty="0" smtClean="0">
                <a:latin typeface="Lucida Console" pitchFamily="49" charset="0"/>
              </a:rPr>
              <a:t>; }</a:t>
            </a:r>
          </a:p>
          <a:p>
            <a:r>
              <a:rPr lang="en-US" sz="1300" dirty="0" smtClean="0">
                <a:latin typeface="Lucida Console" pitchFamily="49" charset="0"/>
              </a:rPr>
              <a:t>    }</a:t>
            </a:r>
          </a:p>
          <a:p>
            <a:r>
              <a:rPr lang="en-US" sz="1300" dirty="0" smtClean="0">
                <a:latin typeface="Lucida Console" pitchFamily="49" charset="0"/>
              </a:rPr>
              <a:t>    private Node contains(Node x, String s, </a:t>
            </a:r>
            <a:r>
              <a:rPr lang="en-US" sz="1300" dirty="0" err="1" smtClean="0">
                <a:latin typeface="Lucida Console" pitchFamily="49" charset="0"/>
              </a:rPr>
              <a:t>int</a:t>
            </a:r>
            <a:r>
              <a:rPr lang="en-US" sz="1300" dirty="0" smtClean="0">
                <a:latin typeface="Lucida Console" pitchFamily="49" charset="0"/>
              </a:rPr>
              <a:t> d) {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//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αναζήτηση στο </a:t>
            </a:r>
            <a:r>
              <a:rPr lang="el-GR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υποδένδρο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 του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x</a:t>
            </a:r>
          </a:p>
          <a:p>
            <a:r>
              <a:rPr lang="en-US" sz="1300" dirty="0" smtClean="0">
                <a:latin typeface="Lucida Console" pitchFamily="49" charset="0"/>
              </a:rPr>
              <a:t>       if (x == null) return null;</a:t>
            </a:r>
          </a:p>
          <a:p>
            <a:r>
              <a:rPr lang="en-US" sz="1300" dirty="0" smtClean="0">
                <a:latin typeface="Lucida Console" pitchFamily="49" charset="0"/>
              </a:rPr>
              <a:t>       if (d == </a:t>
            </a:r>
            <a:r>
              <a:rPr lang="en-US" sz="1300" dirty="0" err="1" smtClean="0">
                <a:latin typeface="Lucida Console" pitchFamily="49" charset="0"/>
              </a:rPr>
              <a:t>s.length</a:t>
            </a:r>
            <a:r>
              <a:rPr lang="en-US" sz="1300" dirty="0" smtClean="0">
                <a:latin typeface="Lucida Console" pitchFamily="49" charset="0"/>
              </a:rPr>
              <a:t>()) return x; 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//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τέλος αναζητούμενης λέξης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Lucida Console" pitchFamily="49" charset="0"/>
            </a:endParaRPr>
          </a:p>
          <a:p>
            <a:r>
              <a:rPr lang="en-US" sz="1300" dirty="0" smtClean="0">
                <a:latin typeface="Lucida Console" pitchFamily="49" charset="0"/>
              </a:rPr>
              <a:t>       char c = </a:t>
            </a:r>
            <a:r>
              <a:rPr lang="en-US" sz="1300" dirty="0" err="1" smtClean="0">
                <a:latin typeface="Lucida Console" pitchFamily="49" charset="0"/>
              </a:rPr>
              <a:t>s.charAt</a:t>
            </a:r>
            <a:r>
              <a:rPr lang="en-US" sz="1300" dirty="0" smtClean="0">
                <a:latin typeface="Lucida Console" pitchFamily="49" charset="0"/>
              </a:rPr>
              <a:t>(d);</a:t>
            </a:r>
            <a:r>
              <a:rPr lang="el-GR" sz="1300" dirty="0" smtClean="0">
                <a:latin typeface="Lucida Console" pitchFamily="49" charset="0"/>
              </a:rPr>
              <a:t> 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// επόμενος χαρακτήρας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Lucida Console" pitchFamily="49" charset="0"/>
            </a:endParaRPr>
          </a:p>
          <a:p>
            <a:r>
              <a:rPr lang="en-US" sz="1300" dirty="0" smtClean="0">
                <a:latin typeface="Lucida Console" pitchFamily="49" charset="0"/>
              </a:rPr>
              <a:t>       return contains(</a:t>
            </a:r>
            <a:r>
              <a:rPr lang="en-US" sz="1300" dirty="0" err="1" smtClean="0">
                <a:latin typeface="Lucida Console" pitchFamily="49" charset="0"/>
              </a:rPr>
              <a:t>x.next</a:t>
            </a:r>
            <a:r>
              <a:rPr lang="en-US" sz="1300" dirty="0" smtClean="0">
                <a:latin typeface="Lucida Console" pitchFamily="49" charset="0"/>
              </a:rPr>
              <a:t>[c], s, d+1);   </a:t>
            </a:r>
          </a:p>
          <a:p>
            <a:r>
              <a:rPr lang="en-US" sz="1300" dirty="0" smtClean="0">
                <a:latin typeface="Lucida Console" pitchFamily="49" charset="0"/>
              </a:rPr>
              <a:t>    }</a:t>
            </a:r>
          </a:p>
          <a:p>
            <a:endParaRPr lang="en-US" sz="1300" dirty="0" smtClean="0">
              <a:latin typeface="Lucida Console" pitchFamily="49" charset="0"/>
            </a:endParaRPr>
          </a:p>
          <a:p>
            <a:r>
              <a:rPr lang="en-US" sz="1300" dirty="0" smtClean="0">
                <a:latin typeface="Lucida Console" pitchFamily="49" charset="0"/>
              </a:rPr>
              <a:t>    public void insert(String s) { root = insert(root, s, 0); }</a:t>
            </a:r>
          </a:p>
          <a:p>
            <a:r>
              <a:rPr lang="en-US" sz="1300" dirty="0" smtClean="0">
                <a:latin typeface="Lucida Console" pitchFamily="49" charset="0"/>
              </a:rPr>
              <a:t>    private Node insert(Node x, String s, </a:t>
            </a:r>
            <a:r>
              <a:rPr lang="en-US" sz="1300" dirty="0" err="1" smtClean="0">
                <a:latin typeface="Lucida Console" pitchFamily="49" charset="0"/>
              </a:rPr>
              <a:t>int</a:t>
            </a:r>
            <a:r>
              <a:rPr lang="en-US" sz="1300" dirty="0" smtClean="0">
                <a:latin typeface="Lucida Console" pitchFamily="49" charset="0"/>
              </a:rPr>
              <a:t> d) {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//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εισαγωγή στο </a:t>
            </a:r>
            <a:r>
              <a:rPr lang="el-GR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υποδένδρο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 του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x</a:t>
            </a:r>
          </a:p>
          <a:p>
            <a:r>
              <a:rPr lang="en-US" sz="1300" dirty="0" smtClean="0">
                <a:latin typeface="Lucida Console" pitchFamily="49" charset="0"/>
              </a:rPr>
              <a:t>       if (x == null) x = new Node();</a:t>
            </a:r>
          </a:p>
          <a:p>
            <a:r>
              <a:rPr lang="en-US" sz="1300" dirty="0" smtClean="0">
                <a:latin typeface="Lucida Console" pitchFamily="49" charset="0"/>
              </a:rPr>
              <a:t>       if (d == </a:t>
            </a:r>
            <a:r>
              <a:rPr lang="en-US" sz="1300" dirty="0" err="1" smtClean="0">
                <a:latin typeface="Lucida Console" pitchFamily="49" charset="0"/>
              </a:rPr>
              <a:t>s.length</a:t>
            </a:r>
            <a:r>
              <a:rPr lang="en-US" sz="1300" dirty="0" smtClean="0">
                <a:latin typeface="Lucida Console" pitchFamily="49" charset="0"/>
              </a:rPr>
              <a:t>()) { </a:t>
            </a:r>
            <a:r>
              <a:rPr lang="en-US" sz="1300" dirty="0" err="1" smtClean="0">
                <a:latin typeface="Lucida Console" pitchFamily="49" charset="0"/>
              </a:rPr>
              <a:t>x.mark</a:t>
            </a:r>
            <a:r>
              <a:rPr lang="en-US" sz="1300" dirty="0" smtClean="0">
                <a:latin typeface="Lucida Console" pitchFamily="49" charset="0"/>
              </a:rPr>
              <a:t> = true; return x; }</a:t>
            </a:r>
            <a:r>
              <a:rPr lang="el-GR" sz="1300" dirty="0" smtClean="0">
                <a:latin typeface="Lucida Console" pitchFamily="49" charset="0"/>
              </a:rPr>
              <a:t> 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//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τέλος λέξης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Lucida Console" pitchFamily="49" charset="0"/>
            </a:endParaRPr>
          </a:p>
          <a:p>
            <a:r>
              <a:rPr lang="en-US" sz="1300" dirty="0" smtClean="0">
                <a:latin typeface="Lucida Console" pitchFamily="49" charset="0"/>
              </a:rPr>
              <a:t>       char c = </a:t>
            </a:r>
            <a:r>
              <a:rPr lang="en-US" sz="1300" dirty="0" err="1" smtClean="0">
                <a:latin typeface="Lucida Console" pitchFamily="49" charset="0"/>
              </a:rPr>
              <a:t>s.charAt</a:t>
            </a:r>
            <a:r>
              <a:rPr lang="en-US" sz="1300" dirty="0" smtClean="0">
                <a:latin typeface="Lucida Console" pitchFamily="49" charset="0"/>
              </a:rPr>
              <a:t>(d);</a:t>
            </a:r>
            <a:r>
              <a:rPr lang="el-GR" sz="1300" dirty="0" smtClean="0">
                <a:latin typeface="Lucida Console" pitchFamily="49" charset="0"/>
              </a:rPr>
              <a:t>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// επόμενος χαρακτήρας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Lucida Console" pitchFamily="49" charset="0"/>
            </a:endParaRPr>
          </a:p>
          <a:p>
            <a:r>
              <a:rPr lang="en-US" sz="1300" dirty="0" smtClean="0">
                <a:latin typeface="Lucida Console" pitchFamily="49" charset="0"/>
              </a:rPr>
              <a:t>       </a:t>
            </a:r>
            <a:r>
              <a:rPr lang="en-US" sz="1300" dirty="0" err="1" smtClean="0">
                <a:latin typeface="Lucida Console" pitchFamily="49" charset="0"/>
              </a:rPr>
              <a:t>x.next</a:t>
            </a:r>
            <a:r>
              <a:rPr lang="en-US" sz="1300" dirty="0" smtClean="0">
                <a:latin typeface="Lucida Console" pitchFamily="49" charset="0"/>
              </a:rPr>
              <a:t>[c] = insert(</a:t>
            </a:r>
            <a:r>
              <a:rPr lang="en-US" sz="1300" dirty="0" err="1" smtClean="0">
                <a:latin typeface="Lucida Console" pitchFamily="49" charset="0"/>
              </a:rPr>
              <a:t>x.next</a:t>
            </a:r>
            <a:r>
              <a:rPr lang="en-US" sz="1300" dirty="0" smtClean="0">
                <a:latin typeface="Lucida Console" pitchFamily="49" charset="0"/>
              </a:rPr>
              <a:t>[c], s, d+1</a:t>
            </a:r>
            <a:r>
              <a:rPr lang="en-US" sz="1300" dirty="0" smtClean="0">
                <a:latin typeface="Lucida Console" pitchFamily="49" charset="0"/>
              </a:rPr>
              <a:t>);</a:t>
            </a:r>
          </a:p>
          <a:p>
            <a:r>
              <a:rPr lang="en-US" sz="1300" dirty="0" smtClean="0">
                <a:latin typeface="Lucida Console" pitchFamily="49" charset="0"/>
              </a:rPr>
              <a:t> </a:t>
            </a:r>
            <a:r>
              <a:rPr lang="en-US" sz="1300" dirty="0" smtClean="0">
                <a:latin typeface="Lucida Console" pitchFamily="49" charset="0"/>
              </a:rPr>
              <a:t>      return x;</a:t>
            </a:r>
            <a:r>
              <a:rPr lang="en-US" sz="1300" dirty="0" smtClean="0">
                <a:latin typeface="Lucida Console" pitchFamily="49" charset="0"/>
              </a:rPr>
              <a:t>   </a:t>
            </a:r>
            <a:endParaRPr lang="en-US" sz="1300" dirty="0" smtClean="0">
              <a:latin typeface="Lucida Console" pitchFamily="49" charset="0"/>
            </a:endParaRPr>
          </a:p>
          <a:p>
            <a:r>
              <a:rPr lang="en-US" sz="1300" dirty="0" smtClean="0">
                <a:latin typeface="Lucida Console" pitchFamily="49" charset="0"/>
              </a:rPr>
              <a:t>    </a:t>
            </a:r>
            <a:r>
              <a:rPr lang="en-US" sz="1300" dirty="0" smtClean="0">
                <a:latin typeface="Lucida Console" pitchFamily="49" charset="0"/>
              </a:rPr>
              <a:t>}</a:t>
            </a:r>
            <a:endParaRPr lang="en-US" sz="1300" dirty="0" smtClean="0">
              <a:latin typeface="Lucida Console" pitchFamily="49" charset="0"/>
            </a:endParaRPr>
          </a:p>
          <a:p>
            <a:r>
              <a:rPr lang="en-US" sz="1300" dirty="0" smtClean="0">
                <a:latin typeface="Lucida Console" pitchFamily="49" charset="0"/>
              </a:rPr>
              <a:t>}</a:t>
            </a:r>
            <a:endParaRPr lang="el-GR" sz="13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4" name="53 - TextBox"/>
          <p:cNvSpPr txBox="1"/>
          <p:nvPr/>
        </p:nvSpPr>
        <p:spPr>
          <a:xfrm>
            <a:off x="457200" y="1219200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Ιδιότητες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58" name="57 - TextBox"/>
          <p:cNvSpPr txBox="1"/>
          <p:nvPr/>
        </p:nvSpPr>
        <p:spPr>
          <a:xfrm>
            <a:off x="457201" y="1752600"/>
            <a:ext cx="8229600" cy="75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Font typeface="Arial" pitchFamily="34" charset="0"/>
              <a:buChar char="•"/>
            </a:pPr>
            <a:r>
              <a:rPr lang="el-GR" dirty="0" smtClean="0"/>
              <a:t>  Η μορφή του </a:t>
            </a:r>
            <a:r>
              <a:rPr lang="en-US" dirty="0" err="1" smtClean="0"/>
              <a:t>trie</a:t>
            </a:r>
            <a:r>
              <a:rPr lang="el-GR" dirty="0" smtClean="0"/>
              <a:t> είναι ανεξάρτητη από τη σειρά εισαγωγής των στοιχείων. </a:t>
            </a:r>
          </a:p>
          <a:p>
            <a:pPr>
              <a:lnSpc>
                <a:spcPts val="2700"/>
              </a:lnSpc>
            </a:pPr>
            <a:r>
              <a:rPr lang="el-GR" dirty="0" smtClean="0"/>
              <a:t>   Κάθε δεδομένο σύνολο διακριτών στοιχείων δημιουργεί ένα μοναδικό </a:t>
            </a:r>
            <a:r>
              <a:rPr lang="en-US" dirty="0" err="1" smtClean="0"/>
              <a:t>trie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68" name="67 - TextBox"/>
          <p:cNvSpPr txBox="1"/>
          <p:nvPr/>
        </p:nvSpPr>
        <p:spPr>
          <a:xfrm>
            <a:off x="457200" y="2796570"/>
            <a:ext cx="834183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700"/>
              </a:lnSpc>
              <a:buFont typeface="Arial" pitchFamily="34" charset="0"/>
              <a:buChar char="•"/>
            </a:pPr>
            <a:r>
              <a:rPr lang="el-GR" dirty="0" smtClean="0"/>
              <a:t>  Η αναζήτηση ή εισαγωγή ενός στοιχείου μήκους     χαρακτήρων απαιτεί χρόνο</a:t>
            </a:r>
          </a:p>
          <a:p>
            <a:pPr>
              <a:lnSpc>
                <a:spcPts val="2700"/>
              </a:lnSpc>
            </a:pPr>
            <a:r>
              <a:rPr lang="el-GR" dirty="0" smtClean="0"/>
              <a:t> </a:t>
            </a:r>
            <a:r>
              <a:rPr lang="en-US" dirty="0" smtClean="0"/>
              <a:t>      </a:t>
            </a:r>
            <a:r>
              <a:rPr lang="el-GR" dirty="0" smtClean="0"/>
              <a:t>     στη χειρότερη περίπτωση.</a:t>
            </a:r>
            <a:endParaRPr lang="el-GR" dirty="0"/>
          </a:p>
        </p:txBody>
      </p:sp>
      <p:pic>
        <p:nvPicPr>
          <p:cNvPr id="77" name="7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3223640"/>
            <a:ext cx="457200" cy="278892"/>
          </a:xfrm>
          <a:prstGeom prst="rect">
            <a:avLst/>
          </a:prstGeom>
          <a:noFill/>
        </p:spPr>
      </p:pic>
      <p:sp>
        <p:nvSpPr>
          <p:cNvPr id="78" name="77 - TextBox"/>
          <p:cNvSpPr txBox="1"/>
          <p:nvPr/>
        </p:nvSpPr>
        <p:spPr>
          <a:xfrm>
            <a:off x="457200" y="3821921"/>
            <a:ext cx="83820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Font typeface="Arial" pitchFamily="34" charset="0"/>
              <a:buChar char="•"/>
            </a:pPr>
            <a:r>
              <a:rPr lang="el-GR" dirty="0" smtClean="0"/>
              <a:t>  Η ανεπιτυχής αναζήτηση ενός τυχαίου στοιχείου σε </a:t>
            </a: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κατασκευασμένο από  </a:t>
            </a:r>
          </a:p>
          <a:p>
            <a:pPr>
              <a:lnSpc>
                <a:spcPts val="2700"/>
              </a:lnSpc>
            </a:pPr>
            <a:r>
              <a:rPr lang="el-GR" dirty="0" smtClean="0"/>
              <a:t>        τυχαίες (διακεκριμένες) ακολουθίες από αλφάβητο       χαρακτήρων, απαιτεί  </a:t>
            </a:r>
          </a:p>
          <a:p>
            <a:pPr>
              <a:lnSpc>
                <a:spcPts val="2700"/>
              </a:lnSpc>
            </a:pPr>
            <a:r>
              <a:rPr lang="el-GR" dirty="0" smtClean="0"/>
              <a:t>   κατά μέσο όρο χρόνο</a:t>
            </a:r>
            <a:r>
              <a:rPr lang="en-US" dirty="0" smtClean="0"/>
              <a:t>   </a:t>
            </a:r>
            <a:r>
              <a:rPr lang="el-GR" dirty="0" smtClean="0"/>
              <a:t>                 .</a:t>
            </a:r>
            <a:endParaRPr lang="el-GR" dirty="0"/>
          </a:p>
        </p:txBody>
      </p:sp>
      <p:pic>
        <p:nvPicPr>
          <p:cNvPr id="15" name="14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8606" y="4609988"/>
            <a:ext cx="1066194" cy="278733"/>
          </a:xfrm>
          <a:prstGeom prst="rect">
            <a:avLst/>
          </a:prstGeom>
          <a:noFill/>
          <a:ln/>
          <a:effectLst/>
        </p:spPr>
      </p:pic>
      <p:pic>
        <p:nvPicPr>
          <p:cNvPr id="83" name="82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4343653"/>
            <a:ext cx="178307" cy="126491"/>
          </a:xfrm>
          <a:prstGeom prst="rect">
            <a:avLst/>
          </a:prstGeom>
          <a:noFill/>
        </p:spPr>
      </p:pic>
      <p:sp>
        <p:nvSpPr>
          <p:cNvPr id="84" name="83 - TextBox"/>
          <p:cNvSpPr txBox="1"/>
          <p:nvPr/>
        </p:nvSpPr>
        <p:spPr>
          <a:xfrm>
            <a:off x="457200" y="5193521"/>
            <a:ext cx="8229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 Ένα </a:t>
            </a: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κατασκευασμένο από</a:t>
            </a:r>
            <a:r>
              <a:rPr lang="en-US" dirty="0" smtClean="0"/>
              <a:t>      </a:t>
            </a:r>
            <a:r>
              <a:rPr lang="el-GR" dirty="0" smtClean="0"/>
              <a:t>στοιχεία μέσου μήκους      από αλφάβητο   </a:t>
            </a:r>
          </a:p>
          <a:p>
            <a:pPr>
              <a:lnSpc>
                <a:spcPts val="2700"/>
              </a:lnSpc>
            </a:pPr>
            <a:r>
              <a:rPr lang="el-GR" dirty="0" smtClean="0"/>
              <a:t>    χαρακτήρων έχει πλήθος συνδέσμων μεταξύ</a:t>
            </a:r>
            <a:r>
              <a:rPr lang="en-US" dirty="0" smtClean="0"/>
              <a:t>       </a:t>
            </a:r>
            <a:r>
              <a:rPr lang="el-GR" dirty="0" smtClean="0"/>
              <a:t>       και</a:t>
            </a:r>
            <a:r>
              <a:rPr lang="en-US" dirty="0" smtClean="0"/>
              <a:t>       </a:t>
            </a:r>
            <a:r>
              <a:rPr lang="el-GR" dirty="0" smtClean="0"/>
              <a:t>         .</a:t>
            </a:r>
            <a:endParaRPr lang="el-GR" dirty="0"/>
          </a:p>
        </p:txBody>
      </p:sp>
      <p:pic>
        <p:nvPicPr>
          <p:cNvPr id="87" name="86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0" y="5359909"/>
            <a:ext cx="178307" cy="126491"/>
          </a:xfrm>
          <a:prstGeom prst="rect">
            <a:avLst/>
          </a:prstGeom>
          <a:noFill/>
        </p:spPr>
      </p:pic>
      <p:pic>
        <p:nvPicPr>
          <p:cNvPr id="24" name="23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87324" y="5638800"/>
            <a:ext cx="532476" cy="202340"/>
          </a:xfrm>
          <a:prstGeom prst="rect">
            <a:avLst/>
          </a:prstGeom>
          <a:noFill/>
          <a:ln/>
          <a:effectLst/>
        </p:spPr>
      </p:pic>
      <p:pic>
        <p:nvPicPr>
          <p:cNvPr id="17" name="16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8108" y="4267453"/>
            <a:ext cx="202692" cy="202692"/>
          </a:xfrm>
          <a:prstGeom prst="rect">
            <a:avLst/>
          </a:prstGeom>
          <a:noFill/>
        </p:spPr>
      </p:pic>
      <p:pic>
        <p:nvPicPr>
          <p:cNvPr id="20" name="19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5000" y="2918840"/>
            <a:ext cx="76200" cy="202692"/>
          </a:xfrm>
          <a:prstGeom prst="rect">
            <a:avLst/>
          </a:prstGeom>
          <a:noFill/>
          <a:ln/>
          <a:effectLst/>
        </p:spPr>
      </p:pic>
      <p:pic>
        <p:nvPicPr>
          <p:cNvPr id="21" name="20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05600" y="5283708"/>
            <a:ext cx="76200" cy="202692"/>
          </a:xfrm>
          <a:prstGeom prst="rect">
            <a:avLst/>
          </a:prstGeom>
          <a:noFill/>
          <a:ln/>
          <a:effectLst/>
        </p:spPr>
      </p:pic>
      <p:pic>
        <p:nvPicPr>
          <p:cNvPr id="22" name="21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84108" y="5283708"/>
            <a:ext cx="202692" cy="202692"/>
          </a:xfrm>
          <a:prstGeom prst="rect">
            <a:avLst/>
          </a:prstGeom>
          <a:noFill/>
        </p:spPr>
      </p:pic>
      <p:pic>
        <p:nvPicPr>
          <p:cNvPr id="26" name="25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81055" y="5638800"/>
            <a:ext cx="786545" cy="20234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877050" y="15012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4495800" y="2167949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" name="12 - Έλλειψη"/>
          <p:cNvSpPr>
            <a:spLocks noChangeAspect="1"/>
          </p:cNvSpPr>
          <p:nvPr/>
        </p:nvSpPr>
        <p:spPr bwMode="auto">
          <a:xfrm>
            <a:off x="573405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" name="13 - Έλλειψη"/>
          <p:cNvSpPr>
            <a:spLocks noChangeAspect="1"/>
          </p:cNvSpPr>
          <p:nvPr/>
        </p:nvSpPr>
        <p:spPr bwMode="auto">
          <a:xfrm>
            <a:off x="50292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" name="14 - Έλλειψη"/>
          <p:cNvSpPr>
            <a:spLocks noChangeAspect="1"/>
          </p:cNvSpPr>
          <p:nvPr/>
        </p:nvSpPr>
        <p:spPr bwMode="auto">
          <a:xfrm>
            <a:off x="50292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" name="16 - Έλλειψη"/>
          <p:cNvSpPr>
            <a:spLocks noChangeAspect="1"/>
          </p:cNvSpPr>
          <p:nvPr/>
        </p:nvSpPr>
        <p:spPr bwMode="auto">
          <a:xfrm>
            <a:off x="50292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" name="18 - Έλλειψη"/>
          <p:cNvSpPr>
            <a:spLocks noChangeAspect="1"/>
          </p:cNvSpPr>
          <p:nvPr/>
        </p:nvSpPr>
        <p:spPr bwMode="auto">
          <a:xfrm>
            <a:off x="50292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" name="19 - Έλλειψη"/>
          <p:cNvSpPr>
            <a:spLocks noChangeAspect="1"/>
          </p:cNvSpPr>
          <p:nvPr/>
        </p:nvSpPr>
        <p:spPr bwMode="auto">
          <a:xfrm>
            <a:off x="50292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1" name="20 - Έλλειψη"/>
          <p:cNvSpPr>
            <a:spLocks noChangeAspect="1"/>
          </p:cNvSpPr>
          <p:nvPr/>
        </p:nvSpPr>
        <p:spPr bwMode="auto">
          <a:xfrm>
            <a:off x="50292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" name="21 - Έλλειψη"/>
          <p:cNvSpPr>
            <a:spLocks noChangeAspect="1"/>
          </p:cNvSpPr>
          <p:nvPr/>
        </p:nvSpPr>
        <p:spPr bwMode="auto">
          <a:xfrm>
            <a:off x="50292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" name="22 - Έλλειψη"/>
          <p:cNvSpPr>
            <a:spLocks noChangeAspect="1"/>
          </p:cNvSpPr>
          <p:nvPr/>
        </p:nvSpPr>
        <p:spPr bwMode="auto">
          <a:xfrm>
            <a:off x="5029200" y="6263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3"/>
            <a:endCxn id="12" idx="0"/>
          </p:cNvCxnSpPr>
          <p:nvPr/>
        </p:nvCxnSpPr>
        <p:spPr bwMode="auto">
          <a:xfrm flipH="1">
            <a:off x="4638675" y="1745106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25 - Ευθεία γραμμή σύνδεσης"/>
          <p:cNvCxnSpPr>
            <a:stCxn id="12" idx="5"/>
            <a:endCxn id="13" idx="0"/>
          </p:cNvCxnSpPr>
          <p:nvPr/>
        </p:nvCxnSpPr>
        <p:spPr bwMode="auto">
          <a:xfrm>
            <a:off x="4739703" y="2411852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- Ευθεία γραμμή σύνδεσης"/>
          <p:cNvCxnSpPr>
            <a:stCxn id="15" idx="4"/>
            <a:endCxn id="17" idx="0"/>
          </p:cNvCxnSpPr>
          <p:nvPr/>
        </p:nvCxnSpPr>
        <p:spPr bwMode="auto">
          <a:xfrm>
            <a:off x="51720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13" idx="3"/>
            <a:endCxn id="14" idx="0"/>
          </p:cNvCxnSpPr>
          <p:nvPr/>
        </p:nvCxnSpPr>
        <p:spPr bwMode="auto">
          <a:xfrm flipH="1">
            <a:off x="5172075" y="2869056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- Ευθεία γραμμή σύνδεσης"/>
          <p:cNvCxnSpPr>
            <a:stCxn id="14" idx="4"/>
            <a:endCxn id="15" idx="0"/>
          </p:cNvCxnSpPr>
          <p:nvPr/>
        </p:nvCxnSpPr>
        <p:spPr bwMode="auto">
          <a:xfrm>
            <a:off x="51720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17" idx="4"/>
            <a:endCxn id="19" idx="0"/>
          </p:cNvCxnSpPr>
          <p:nvPr/>
        </p:nvCxnSpPr>
        <p:spPr bwMode="auto">
          <a:xfrm>
            <a:off x="51720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- Ευθεία γραμμή σύνδεσης"/>
          <p:cNvCxnSpPr>
            <a:stCxn id="21" idx="4"/>
            <a:endCxn id="22" idx="0"/>
          </p:cNvCxnSpPr>
          <p:nvPr/>
        </p:nvCxnSpPr>
        <p:spPr bwMode="auto">
          <a:xfrm>
            <a:off x="51720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46 - Ευθεία γραμμή σύνδεσης"/>
          <p:cNvCxnSpPr>
            <a:stCxn id="19" idx="4"/>
            <a:endCxn id="20" idx="0"/>
          </p:cNvCxnSpPr>
          <p:nvPr/>
        </p:nvCxnSpPr>
        <p:spPr bwMode="auto">
          <a:xfrm>
            <a:off x="51720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49 - Ευθεία γραμμή σύνδεσης"/>
          <p:cNvCxnSpPr>
            <a:stCxn id="20" idx="4"/>
            <a:endCxn id="21" idx="0"/>
          </p:cNvCxnSpPr>
          <p:nvPr/>
        </p:nvCxnSpPr>
        <p:spPr bwMode="auto">
          <a:xfrm>
            <a:off x="51720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22" idx="4"/>
            <a:endCxn id="23" idx="0"/>
          </p:cNvCxnSpPr>
          <p:nvPr/>
        </p:nvCxnSpPr>
        <p:spPr bwMode="auto">
          <a:xfrm>
            <a:off x="5172075" y="6092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403860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40386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40386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40386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40386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40386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40386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40386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41814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4181475" y="29109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41814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41814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41814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41814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41814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3"/>
            <a:endCxn id="58" idx="0"/>
          </p:cNvCxnSpPr>
          <p:nvPr/>
        </p:nvCxnSpPr>
        <p:spPr bwMode="auto">
          <a:xfrm flipH="1">
            <a:off x="4181475" y="2411852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78 - Έλλειψη"/>
          <p:cNvSpPr>
            <a:spLocks noChangeAspect="1"/>
          </p:cNvSpPr>
          <p:nvPr/>
        </p:nvSpPr>
        <p:spPr bwMode="auto">
          <a:xfrm>
            <a:off x="64960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0" name="79 - Έλλειψη"/>
          <p:cNvSpPr>
            <a:spLocks noChangeAspect="1"/>
          </p:cNvSpPr>
          <p:nvPr/>
        </p:nvSpPr>
        <p:spPr bwMode="auto">
          <a:xfrm>
            <a:off x="64960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1" name="80 - Έλλειψη"/>
          <p:cNvSpPr>
            <a:spLocks noChangeAspect="1"/>
          </p:cNvSpPr>
          <p:nvPr/>
        </p:nvSpPr>
        <p:spPr bwMode="auto">
          <a:xfrm>
            <a:off x="64960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2" name="81 - Έλλειψη"/>
          <p:cNvSpPr>
            <a:spLocks noChangeAspect="1"/>
          </p:cNvSpPr>
          <p:nvPr/>
        </p:nvSpPr>
        <p:spPr bwMode="auto">
          <a:xfrm>
            <a:off x="64960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4" name="83 - Έλλειψη"/>
          <p:cNvSpPr>
            <a:spLocks noChangeAspect="1"/>
          </p:cNvSpPr>
          <p:nvPr/>
        </p:nvSpPr>
        <p:spPr bwMode="auto">
          <a:xfrm>
            <a:off x="6496050" y="4911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5" name="84 - Έλλειψη"/>
          <p:cNvSpPr>
            <a:spLocks noChangeAspect="1"/>
          </p:cNvSpPr>
          <p:nvPr/>
        </p:nvSpPr>
        <p:spPr bwMode="auto">
          <a:xfrm>
            <a:off x="6496050" y="5368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6" name="85 - Ευθεία γραμμή σύνδεσης"/>
          <p:cNvCxnSpPr>
            <a:stCxn id="80" idx="4"/>
            <a:endCxn id="81" idx="0"/>
          </p:cNvCxnSpPr>
          <p:nvPr/>
        </p:nvCxnSpPr>
        <p:spPr bwMode="auto">
          <a:xfrm>
            <a:off x="66389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79" idx="4"/>
            <a:endCxn id="80" idx="0"/>
          </p:cNvCxnSpPr>
          <p:nvPr/>
        </p:nvCxnSpPr>
        <p:spPr bwMode="auto">
          <a:xfrm>
            <a:off x="66389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81" idx="4"/>
            <a:endCxn id="82" idx="0"/>
          </p:cNvCxnSpPr>
          <p:nvPr/>
        </p:nvCxnSpPr>
        <p:spPr bwMode="auto">
          <a:xfrm>
            <a:off x="66389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82" idx="4"/>
            <a:endCxn id="84" idx="0"/>
          </p:cNvCxnSpPr>
          <p:nvPr/>
        </p:nvCxnSpPr>
        <p:spPr bwMode="auto">
          <a:xfrm>
            <a:off x="6638925" y="47397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- Ευθεία γραμμή σύνδεσης"/>
          <p:cNvCxnSpPr>
            <a:stCxn id="84" idx="4"/>
            <a:endCxn id="85" idx="0"/>
          </p:cNvCxnSpPr>
          <p:nvPr/>
        </p:nvCxnSpPr>
        <p:spPr bwMode="auto">
          <a:xfrm>
            <a:off x="6638925" y="51969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90 - Ευθεία γραμμή σύνδεσης"/>
          <p:cNvCxnSpPr>
            <a:stCxn id="13" idx="5"/>
            <a:endCxn id="79" idx="0"/>
          </p:cNvCxnSpPr>
          <p:nvPr/>
        </p:nvCxnSpPr>
        <p:spPr bwMode="auto">
          <a:xfrm>
            <a:off x="5977953" y="2869056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98 - Έλλειψη"/>
          <p:cNvSpPr>
            <a:spLocks noChangeAspect="1"/>
          </p:cNvSpPr>
          <p:nvPr/>
        </p:nvSpPr>
        <p:spPr bwMode="auto">
          <a:xfrm>
            <a:off x="7943850" y="2167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0" name="99 - Έλλειψη"/>
          <p:cNvSpPr>
            <a:spLocks noChangeAspect="1"/>
          </p:cNvSpPr>
          <p:nvPr/>
        </p:nvSpPr>
        <p:spPr bwMode="auto">
          <a:xfrm>
            <a:off x="7943850" y="2606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1" name="100 - Έλλειψη"/>
          <p:cNvSpPr>
            <a:spLocks noChangeAspect="1"/>
          </p:cNvSpPr>
          <p:nvPr/>
        </p:nvSpPr>
        <p:spPr bwMode="auto">
          <a:xfrm>
            <a:off x="75438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2" name="101 - Έλλειψη"/>
          <p:cNvSpPr>
            <a:spLocks noChangeAspect="1"/>
          </p:cNvSpPr>
          <p:nvPr/>
        </p:nvSpPr>
        <p:spPr bwMode="auto">
          <a:xfrm>
            <a:off x="75438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3" name="102 - Έλλειψη"/>
          <p:cNvSpPr>
            <a:spLocks noChangeAspect="1"/>
          </p:cNvSpPr>
          <p:nvPr/>
        </p:nvSpPr>
        <p:spPr bwMode="auto">
          <a:xfrm>
            <a:off x="75438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4" name="103 - Έλλειψη"/>
          <p:cNvSpPr>
            <a:spLocks noChangeAspect="1"/>
          </p:cNvSpPr>
          <p:nvPr/>
        </p:nvSpPr>
        <p:spPr bwMode="auto">
          <a:xfrm>
            <a:off x="75438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05" name="104 - Έλλειψη"/>
          <p:cNvSpPr>
            <a:spLocks noChangeAspect="1"/>
          </p:cNvSpPr>
          <p:nvPr/>
        </p:nvSpPr>
        <p:spPr bwMode="auto">
          <a:xfrm>
            <a:off x="75438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6" name="105 - Έλλειψη"/>
          <p:cNvSpPr>
            <a:spLocks noChangeAspect="1"/>
          </p:cNvSpPr>
          <p:nvPr/>
        </p:nvSpPr>
        <p:spPr bwMode="auto">
          <a:xfrm>
            <a:off x="75438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7" name="106 - Ευθεία γραμμή σύνδεσης"/>
          <p:cNvCxnSpPr>
            <a:stCxn id="101" idx="4"/>
            <a:endCxn id="102" idx="0"/>
          </p:cNvCxnSpPr>
          <p:nvPr/>
        </p:nvCxnSpPr>
        <p:spPr bwMode="auto">
          <a:xfrm>
            <a:off x="76866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107 - Ευθεία γραμμή σύνδεσης"/>
          <p:cNvCxnSpPr>
            <a:stCxn id="99" idx="4"/>
            <a:endCxn id="100" idx="0"/>
          </p:cNvCxnSpPr>
          <p:nvPr/>
        </p:nvCxnSpPr>
        <p:spPr bwMode="auto">
          <a:xfrm>
            <a:off x="8086725" y="24537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108 - Ευθεία γραμμή σύνδεσης"/>
          <p:cNvCxnSpPr>
            <a:stCxn id="100" idx="3"/>
            <a:endCxn id="101" idx="0"/>
          </p:cNvCxnSpPr>
          <p:nvPr/>
        </p:nvCxnSpPr>
        <p:spPr bwMode="auto">
          <a:xfrm flipH="1">
            <a:off x="7686675" y="2850006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109 - Ευθεία γραμμή σύνδεσης"/>
          <p:cNvCxnSpPr>
            <a:stCxn id="102" idx="4"/>
            <a:endCxn id="103" idx="0"/>
          </p:cNvCxnSpPr>
          <p:nvPr/>
        </p:nvCxnSpPr>
        <p:spPr bwMode="auto">
          <a:xfrm>
            <a:off x="76866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110 - Ευθεία γραμμή σύνδεσης"/>
          <p:cNvCxnSpPr>
            <a:stCxn id="105" idx="4"/>
            <a:endCxn id="106" idx="0"/>
          </p:cNvCxnSpPr>
          <p:nvPr/>
        </p:nvCxnSpPr>
        <p:spPr bwMode="auto">
          <a:xfrm>
            <a:off x="76866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111 - Ευθεία γραμμή σύνδεσης"/>
          <p:cNvCxnSpPr>
            <a:stCxn id="103" idx="4"/>
            <a:endCxn id="104" idx="0"/>
          </p:cNvCxnSpPr>
          <p:nvPr/>
        </p:nvCxnSpPr>
        <p:spPr bwMode="auto">
          <a:xfrm>
            <a:off x="76866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112 - Ευθεία γραμμή σύνδεσης"/>
          <p:cNvCxnSpPr>
            <a:stCxn id="104" idx="4"/>
            <a:endCxn id="105" idx="0"/>
          </p:cNvCxnSpPr>
          <p:nvPr/>
        </p:nvCxnSpPr>
        <p:spPr bwMode="auto">
          <a:xfrm>
            <a:off x="76866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116 - Έλλειψη"/>
          <p:cNvSpPr>
            <a:spLocks noChangeAspect="1"/>
          </p:cNvSpPr>
          <p:nvPr/>
        </p:nvSpPr>
        <p:spPr bwMode="auto">
          <a:xfrm>
            <a:off x="83248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8" name="117 - Έλλειψη"/>
          <p:cNvSpPr>
            <a:spLocks noChangeAspect="1"/>
          </p:cNvSpPr>
          <p:nvPr/>
        </p:nvSpPr>
        <p:spPr bwMode="auto">
          <a:xfrm>
            <a:off x="83248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9" name="118 - Έλλειψη"/>
          <p:cNvSpPr>
            <a:spLocks noChangeAspect="1"/>
          </p:cNvSpPr>
          <p:nvPr/>
        </p:nvSpPr>
        <p:spPr bwMode="auto">
          <a:xfrm>
            <a:off x="83248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0" name="119 - Έλλειψη"/>
          <p:cNvSpPr>
            <a:spLocks noChangeAspect="1"/>
          </p:cNvSpPr>
          <p:nvPr/>
        </p:nvSpPr>
        <p:spPr bwMode="auto">
          <a:xfrm>
            <a:off x="83248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21" name="120 - Ευθεία γραμμή σύνδεσης"/>
          <p:cNvCxnSpPr>
            <a:stCxn id="117" idx="4"/>
            <a:endCxn id="118" idx="0"/>
          </p:cNvCxnSpPr>
          <p:nvPr/>
        </p:nvCxnSpPr>
        <p:spPr bwMode="auto">
          <a:xfrm>
            <a:off x="84677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18" idx="4"/>
            <a:endCxn id="119" idx="0"/>
          </p:cNvCxnSpPr>
          <p:nvPr/>
        </p:nvCxnSpPr>
        <p:spPr bwMode="auto">
          <a:xfrm>
            <a:off x="84677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122 - Ευθεία γραμμή σύνδεσης"/>
          <p:cNvCxnSpPr>
            <a:stCxn id="119" idx="4"/>
            <a:endCxn id="120" idx="0"/>
          </p:cNvCxnSpPr>
          <p:nvPr/>
        </p:nvCxnSpPr>
        <p:spPr bwMode="auto">
          <a:xfrm>
            <a:off x="84677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126 - Ευθεία γραμμή σύνδεσης"/>
          <p:cNvCxnSpPr>
            <a:stCxn id="100" idx="5"/>
            <a:endCxn id="117" idx="0"/>
          </p:cNvCxnSpPr>
          <p:nvPr/>
        </p:nvCxnSpPr>
        <p:spPr bwMode="auto">
          <a:xfrm>
            <a:off x="8187753" y="2850006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129 - Ευθεία γραμμή σύνδεσης"/>
          <p:cNvCxnSpPr>
            <a:stCxn id="11" idx="5"/>
            <a:endCxn id="99" idx="0"/>
          </p:cNvCxnSpPr>
          <p:nvPr/>
        </p:nvCxnSpPr>
        <p:spPr bwMode="auto">
          <a:xfrm>
            <a:off x="7120953" y="1745106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133 - Έλλειψη"/>
          <p:cNvSpPr>
            <a:spLocks noChangeAspect="1"/>
          </p:cNvSpPr>
          <p:nvPr/>
        </p:nvSpPr>
        <p:spPr bwMode="auto">
          <a:xfrm>
            <a:off x="5734050" y="3067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5" name="134 - Έλλειψη"/>
          <p:cNvSpPr>
            <a:spLocks noChangeAspect="1"/>
          </p:cNvSpPr>
          <p:nvPr/>
        </p:nvSpPr>
        <p:spPr bwMode="auto">
          <a:xfrm>
            <a:off x="5734050" y="3524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6" name="135 - Έλλειψη"/>
          <p:cNvSpPr>
            <a:spLocks noChangeAspect="1"/>
          </p:cNvSpPr>
          <p:nvPr/>
        </p:nvSpPr>
        <p:spPr bwMode="auto">
          <a:xfrm>
            <a:off x="5734050" y="3981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5734050" y="4438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5734050" y="4895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5734050" y="5353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5734050" y="5810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5734050" y="6267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2" name="141 - Ευθεία γραμμή σύνδεσης"/>
          <p:cNvCxnSpPr>
            <a:stCxn id="135" idx="4"/>
            <a:endCxn id="136" idx="0"/>
          </p:cNvCxnSpPr>
          <p:nvPr/>
        </p:nvCxnSpPr>
        <p:spPr bwMode="auto">
          <a:xfrm>
            <a:off x="5876925" y="3810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142 - Ευθεία γραμμή σύνδεσης"/>
          <p:cNvCxnSpPr>
            <a:stCxn id="13" idx="4"/>
            <a:endCxn id="134" idx="0"/>
          </p:cNvCxnSpPr>
          <p:nvPr/>
        </p:nvCxnSpPr>
        <p:spPr bwMode="auto">
          <a:xfrm>
            <a:off x="5876925" y="2910903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143 - Ευθεία γραμμή σύνδεσης"/>
          <p:cNvCxnSpPr>
            <a:stCxn id="134" idx="4"/>
            <a:endCxn id="135" idx="0"/>
          </p:cNvCxnSpPr>
          <p:nvPr/>
        </p:nvCxnSpPr>
        <p:spPr bwMode="auto">
          <a:xfrm>
            <a:off x="5876925" y="3352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144 - Ευθεία γραμμή σύνδεσης"/>
          <p:cNvCxnSpPr>
            <a:stCxn id="136" idx="4"/>
            <a:endCxn id="137" idx="0"/>
          </p:cNvCxnSpPr>
          <p:nvPr/>
        </p:nvCxnSpPr>
        <p:spPr bwMode="auto">
          <a:xfrm>
            <a:off x="5876925" y="4267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5876925" y="5638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5876925" y="4724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5876925" y="5181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5876925" y="6096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96 - TextBox"/>
          <p:cNvSpPr txBox="1"/>
          <p:nvPr/>
        </p:nvSpPr>
        <p:spPr>
          <a:xfrm>
            <a:off x="228600" y="1261646"/>
            <a:ext cx="1996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Διαγραφή λέξης </a:t>
            </a:r>
            <a:r>
              <a:rPr lang="en-US" dirty="0" smtClean="0">
                <a:latin typeface="+mn-lt"/>
              </a:rPr>
              <a:t>: </a:t>
            </a:r>
            <a:endParaRPr lang="el-GR" sz="2000" dirty="0">
              <a:latin typeface="+mn-lt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228601" y="1887934"/>
            <a:ext cx="3352799" cy="361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Βρίσκουμε τον κόμβο </a:t>
            </a:r>
            <a:r>
              <a:rPr lang="en-US" dirty="0" smtClean="0">
                <a:latin typeface="Lucida Console" pitchFamily="49" charset="0"/>
              </a:rPr>
              <a:t>x</a:t>
            </a:r>
            <a:r>
              <a:rPr lang="el-GR" dirty="0" smtClean="0"/>
              <a:t> που αντιστοιχεί στο τελευταίο γράμμα της λέξης και σβήνουμε την επισήμανση του. </a:t>
            </a:r>
          </a:p>
          <a:p>
            <a:pPr>
              <a:lnSpc>
                <a:spcPts val="2500"/>
              </a:lnSpc>
            </a:pPr>
            <a:endParaRPr lang="el-GR" dirty="0" smtClean="0"/>
          </a:p>
          <a:p>
            <a:pPr>
              <a:lnSpc>
                <a:spcPts val="2500"/>
              </a:lnSpc>
            </a:pPr>
            <a:r>
              <a:rPr lang="el-GR" dirty="0" smtClean="0"/>
              <a:t>Αν ο</a:t>
            </a:r>
            <a:r>
              <a:rPr lang="en-US" dirty="0" smtClean="0"/>
              <a:t> </a:t>
            </a:r>
            <a:r>
              <a:rPr lang="en-US" dirty="0" smtClean="0">
                <a:latin typeface="Lucida Console" pitchFamily="49" charset="0"/>
              </a:rPr>
              <a:t>x</a:t>
            </a:r>
            <a:r>
              <a:rPr lang="en-US" dirty="0" smtClean="0"/>
              <a:t> </a:t>
            </a:r>
            <a:r>
              <a:rPr lang="el-GR" dirty="0" smtClean="0"/>
              <a:t>δεν έχει απογόνους στο </a:t>
            </a: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τότε τον διαγράφουμε και συνεχίζουμε την ίδια διαδικασία στους προγόνους του </a:t>
            </a:r>
            <a:r>
              <a:rPr lang="en-US" dirty="0" smtClean="0">
                <a:latin typeface="Lucida Console" pitchFamily="49" charset="0"/>
              </a:rPr>
              <a:t>x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μέχρι να φτάσουμε σε κόμβο </a:t>
            </a:r>
            <a:r>
              <a:rPr lang="el-GR" dirty="0" smtClean="0"/>
              <a:t>με απογόνους ή</a:t>
            </a:r>
            <a:r>
              <a:rPr lang="el-GR" dirty="0" smtClean="0">
                <a:latin typeface="+mn-lt"/>
              </a:rPr>
              <a:t> με επισήμανση</a:t>
            </a:r>
            <a:r>
              <a:rPr lang="el-GR" dirty="0" smtClean="0"/>
              <a:t>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877050" y="15012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4495800" y="2167949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" name="12 - Έλλειψη"/>
          <p:cNvSpPr>
            <a:spLocks noChangeAspect="1"/>
          </p:cNvSpPr>
          <p:nvPr/>
        </p:nvSpPr>
        <p:spPr bwMode="auto">
          <a:xfrm>
            <a:off x="573405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" name="13 - Έλλειψη"/>
          <p:cNvSpPr>
            <a:spLocks noChangeAspect="1"/>
          </p:cNvSpPr>
          <p:nvPr/>
        </p:nvSpPr>
        <p:spPr bwMode="auto">
          <a:xfrm>
            <a:off x="50292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" name="14 - Έλλειψη"/>
          <p:cNvSpPr>
            <a:spLocks noChangeAspect="1"/>
          </p:cNvSpPr>
          <p:nvPr/>
        </p:nvSpPr>
        <p:spPr bwMode="auto">
          <a:xfrm>
            <a:off x="50292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" name="16 - Έλλειψη"/>
          <p:cNvSpPr>
            <a:spLocks noChangeAspect="1"/>
          </p:cNvSpPr>
          <p:nvPr/>
        </p:nvSpPr>
        <p:spPr bwMode="auto">
          <a:xfrm>
            <a:off x="50292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" name="18 - Έλλειψη"/>
          <p:cNvSpPr>
            <a:spLocks noChangeAspect="1"/>
          </p:cNvSpPr>
          <p:nvPr/>
        </p:nvSpPr>
        <p:spPr bwMode="auto">
          <a:xfrm>
            <a:off x="50292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" name="19 - Έλλειψη"/>
          <p:cNvSpPr>
            <a:spLocks noChangeAspect="1"/>
          </p:cNvSpPr>
          <p:nvPr/>
        </p:nvSpPr>
        <p:spPr bwMode="auto">
          <a:xfrm>
            <a:off x="50292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1" name="20 - Έλλειψη"/>
          <p:cNvSpPr>
            <a:spLocks noChangeAspect="1"/>
          </p:cNvSpPr>
          <p:nvPr/>
        </p:nvSpPr>
        <p:spPr bwMode="auto">
          <a:xfrm>
            <a:off x="50292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" name="21 - Έλλειψη"/>
          <p:cNvSpPr>
            <a:spLocks noChangeAspect="1"/>
          </p:cNvSpPr>
          <p:nvPr/>
        </p:nvSpPr>
        <p:spPr bwMode="auto">
          <a:xfrm>
            <a:off x="50292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" name="22 - Έλλειψη"/>
          <p:cNvSpPr>
            <a:spLocks noChangeAspect="1"/>
          </p:cNvSpPr>
          <p:nvPr/>
        </p:nvSpPr>
        <p:spPr bwMode="auto">
          <a:xfrm>
            <a:off x="5029200" y="6263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3"/>
            <a:endCxn id="12" idx="0"/>
          </p:cNvCxnSpPr>
          <p:nvPr/>
        </p:nvCxnSpPr>
        <p:spPr bwMode="auto">
          <a:xfrm flipH="1">
            <a:off x="4638675" y="1745106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25 - Ευθεία γραμμή σύνδεσης"/>
          <p:cNvCxnSpPr>
            <a:stCxn id="12" idx="5"/>
            <a:endCxn id="13" idx="0"/>
          </p:cNvCxnSpPr>
          <p:nvPr/>
        </p:nvCxnSpPr>
        <p:spPr bwMode="auto">
          <a:xfrm>
            <a:off x="4739703" y="2411852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- Ευθεία γραμμή σύνδεσης"/>
          <p:cNvCxnSpPr>
            <a:stCxn id="15" idx="4"/>
            <a:endCxn id="17" idx="0"/>
          </p:cNvCxnSpPr>
          <p:nvPr/>
        </p:nvCxnSpPr>
        <p:spPr bwMode="auto">
          <a:xfrm>
            <a:off x="51720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13" idx="3"/>
            <a:endCxn id="14" idx="0"/>
          </p:cNvCxnSpPr>
          <p:nvPr/>
        </p:nvCxnSpPr>
        <p:spPr bwMode="auto">
          <a:xfrm flipH="1">
            <a:off x="5172075" y="2869056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- Ευθεία γραμμή σύνδεσης"/>
          <p:cNvCxnSpPr>
            <a:stCxn id="14" idx="4"/>
            <a:endCxn id="15" idx="0"/>
          </p:cNvCxnSpPr>
          <p:nvPr/>
        </p:nvCxnSpPr>
        <p:spPr bwMode="auto">
          <a:xfrm>
            <a:off x="51720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17" idx="4"/>
            <a:endCxn id="19" idx="0"/>
          </p:cNvCxnSpPr>
          <p:nvPr/>
        </p:nvCxnSpPr>
        <p:spPr bwMode="auto">
          <a:xfrm>
            <a:off x="51720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- Ευθεία γραμμή σύνδεσης"/>
          <p:cNvCxnSpPr>
            <a:stCxn id="21" idx="4"/>
            <a:endCxn id="22" idx="0"/>
          </p:cNvCxnSpPr>
          <p:nvPr/>
        </p:nvCxnSpPr>
        <p:spPr bwMode="auto">
          <a:xfrm>
            <a:off x="51720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46 - Ευθεία γραμμή σύνδεσης"/>
          <p:cNvCxnSpPr>
            <a:stCxn id="19" idx="4"/>
            <a:endCxn id="20" idx="0"/>
          </p:cNvCxnSpPr>
          <p:nvPr/>
        </p:nvCxnSpPr>
        <p:spPr bwMode="auto">
          <a:xfrm>
            <a:off x="51720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49 - Ευθεία γραμμή σύνδεσης"/>
          <p:cNvCxnSpPr>
            <a:stCxn id="20" idx="4"/>
            <a:endCxn id="21" idx="0"/>
          </p:cNvCxnSpPr>
          <p:nvPr/>
        </p:nvCxnSpPr>
        <p:spPr bwMode="auto">
          <a:xfrm>
            <a:off x="51720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22" idx="4"/>
            <a:endCxn id="23" idx="0"/>
          </p:cNvCxnSpPr>
          <p:nvPr/>
        </p:nvCxnSpPr>
        <p:spPr bwMode="auto">
          <a:xfrm>
            <a:off x="5172075" y="6092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403860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40386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40386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40386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40386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40386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40386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40386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41814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4181475" y="29109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41814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41814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41814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41814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41814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3"/>
            <a:endCxn id="58" idx="0"/>
          </p:cNvCxnSpPr>
          <p:nvPr/>
        </p:nvCxnSpPr>
        <p:spPr bwMode="auto">
          <a:xfrm flipH="1">
            <a:off x="4181475" y="2411852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78 - Έλλειψη"/>
          <p:cNvSpPr>
            <a:spLocks noChangeAspect="1"/>
          </p:cNvSpPr>
          <p:nvPr/>
        </p:nvSpPr>
        <p:spPr bwMode="auto">
          <a:xfrm>
            <a:off x="64960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0" name="79 - Έλλειψη"/>
          <p:cNvSpPr>
            <a:spLocks noChangeAspect="1"/>
          </p:cNvSpPr>
          <p:nvPr/>
        </p:nvSpPr>
        <p:spPr bwMode="auto">
          <a:xfrm>
            <a:off x="64960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1" name="80 - Έλλειψη"/>
          <p:cNvSpPr>
            <a:spLocks noChangeAspect="1"/>
          </p:cNvSpPr>
          <p:nvPr/>
        </p:nvSpPr>
        <p:spPr bwMode="auto">
          <a:xfrm>
            <a:off x="64960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2" name="81 - Έλλειψη"/>
          <p:cNvSpPr>
            <a:spLocks noChangeAspect="1"/>
          </p:cNvSpPr>
          <p:nvPr/>
        </p:nvSpPr>
        <p:spPr bwMode="auto">
          <a:xfrm>
            <a:off x="64960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4" name="83 - Έλλειψη"/>
          <p:cNvSpPr>
            <a:spLocks noChangeAspect="1"/>
          </p:cNvSpPr>
          <p:nvPr/>
        </p:nvSpPr>
        <p:spPr bwMode="auto">
          <a:xfrm>
            <a:off x="6496050" y="4911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5" name="84 - Έλλειψη"/>
          <p:cNvSpPr>
            <a:spLocks noChangeAspect="1"/>
          </p:cNvSpPr>
          <p:nvPr/>
        </p:nvSpPr>
        <p:spPr bwMode="auto">
          <a:xfrm>
            <a:off x="6496050" y="5368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6" name="85 - Ευθεία γραμμή σύνδεσης"/>
          <p:cNvCxnSpPr>
            <a:stCxn id="80" idx="4"/>
            <a:endCxn id="81" idx="0"/>
          </p:cNvCxnSpPr>
          <p:nvPr/>
        </p:nvCxnSpPr>
        <p:spPr bwMode="auto">
          <a:xfrm>
            <a:off x="66389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79" idx="4"/>
            <a:endCxn id="80" idx="0"/>
          </p:cNvCxnSpPr>
          <p:nvPr/>
        </p:nvCxnSpPr>
        <p:spPr bwMode="auto">
          <a:xfrm>
            <a:off x="66389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81" idx="4"/>
            <a:endCxn id="82" idx="0"/>
          </p:cNvCxnSpPr>
          <p:nvPr/>
        </p:nvCxnSpPr>
        <p:spPr bwMode="auto">
          <a:xfrm>
            <a:off x="66389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82" idx="4"/>
            <a:endCxn id="84" idx="0"/>
          </p:cNvCxnSpPr>
          <p:nvPr/>
        </p:nvCxnSpPr>
        <p:spPr bwMode="auto">
          <a:xfrm>
            <a:off x="6638925" y="47397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- Ευθεία γραμμή σύνδεσης"/>
          <p:cNvCxnSpPr>
            <a:stCxn id="84" idx="4"/>
            <a:endCxn id="85" idx="0"/>
          </p:cNvCxnSpPr>
          <p:nvPr/>
        </p:nvCxnSpPr>
        <p:spPr bwMode="auto">
          <a:xfrm>
            <a:off x="6638925" y="51969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90 - Ευθεία γραμμή σύνδεσης"/>
          <p:cNvCxnSpPr>
            <a:stCxn id="13" idx="5"/>
            <a:endCxn id="79" idx="0"/>
          </p:cNvCxnSpPr>
          <p:nvPr/>
        </p:nvCxnSpPr>
        <p:spPr bwMode="auto">
          <a:xfrm>
            <a:off x="5977953" y="2869056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98 - Έλλειψη"/>
          <p:cNvSpPr>
            <a:spLocks noChangeAspect="1"/>
          </p:cNvSpPr>
          <p:nvPr/>
        </p:nvSpPr>
        <p:spPr bwMode="auto">
          <a:xfrm>
            <a:off x="7943850" y="2167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0" name="99 - Έλλειψη"/>
          <p:cNvSpPr>
            <a:spLocks noChangeAspect="1"/>
          </p:cNvSpPr>
          <p:nvPr/>
        </p:nvSpPr>
        <p:spPr bwMode="auto">
          <a:xfrm>
            <a:off x="7943850" y="2606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1" name="100 - Έλλειψη"/>
          <p:cNvSpPr>
            <a:spLocks noChangeAspect="1"/>
          </p:cNvSpPr>
          <p:nvPr/>
        </p:nvSpPr>
        <p:spPr bwMode="auto">
          <a:xfrm>
            <a:off x="75438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2" name="101 - Έλλειψη"/>
          <p:cNvSpPr>
            <a:spLocks noChangeAspect="1"/>
          </p:cNvSpPr>
          <p:nvPr/>
        </p:nvSpPr>
        <p:spPr bwMode="auto">
          <a:xfrm>
            <a:off x="75438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3" name="102 - Έλλειψη"/>
          <p:cNvSpPr>
            <a:spLocks noChangeAspect="1"/>
          </p:cNvSpPr>
          <p:nvPr/>
        </p:nvSpPr>
        <p:spPr bwMode="auto">
          <a:xfrm>
            <a:off x="75438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4" name="103 - Έλλειψη"/>
          <p:cNvSpPr>
            <a:spLocks noChangeAspect="1"/>
          </p:cNvSpPr>
          <p:nvPr/>
        </p:nvSpPr>
        <p:spPr bwMode="auto">
          <a:xfrm>
            <a:off x="75438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05" name="104 - Έλλειψη"/>
          <p:cNvSpPr>
            <a:spLocks noChangeAspect="1"/>
          </p:cNvSpPr>
          <p:nvPr/>
        </p:nvSpPr>
        <p:spPr bwMode="auto">
          <a:xfrm>
            <a:off x="75438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6" name="105 - Έλλειψη"/>
          <p:cNvSpPr>
            <a:spLocks noChangeAspect="1"/>
          </p:cNvSpPr>
          <p:nvPr/>
        </p:nvSpPr>
        <p:spPr bwMode="auto">
          <a:xfrm>
            <a:off x="75438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7" name="106 - Ευθεία γραμμή σύνδεσης"/>
          <p:cNvCxnSpPr>
            <a:stCxn id="101" idx="4"/>
            <a:endCxn id="102" idx="0"/>
          </p:cNvCxnSpPr>
          <p:nvPr/>
        </p:nvCxnSpPr>
        <p:spPr bwMode="auto">
          <a:xfrm>
            <a:off x="76866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107 - Ευθεία γραμμή σύνδεσης"/>
          <p:cNvCxnSpPr>
            <a:stCxn id="99" idx="4"/>
            <a:endCxn id="100" idx="0"/>
          </p:cNvCxnSpPr>
          <p:nvPr/>
        </p:nvCxnSpPr>
        <p:spPr bwMode="auto">
          <a:xfrm>
            <a:off x="8086725" y="24537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108 - Ευθεία γραμμή σύνδεσης"/>
          <p:cNvCxnSpPr>
            <a:stCxn id="100" idx="3"/>
            <a:endCxn id="101" idx="0"/>
          </p:cNvCxnSpPr>
          <p:nvPr/>
        </p:nvCxnSpPr>
        <p:spPr bwMode="auto">
          <a:xfrm flipH="1">
            <a:off x="7686675" y="2850006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109 - Ευθεία γραμμή σύνδεσης"/>
          <p:cNvCxnSpPr>
            <a:stCxn id="102" idx="4"/>
            <a:endCxn id="103" idx="0"/>
          </p:cNvCxnSpPr>
          <p:nvPr/>
        </p:nvCxnSpPr>
        <p:spPr bwMode="auto">
          <a:xfrm>
            <a:off x="76866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110 - Ευθεία γραμμή σύνδεσης"/>
          <p:cNvCxnSpPr>
            <a:stCxn id="105" idx="4"/>
            <a:endCxn id="106" idx="0"/>
          </p:cNvCxnSpPr>
          <p:nvPr/>
        </p:nvCxnSpPr>
        <p:spPr bwMode="auto">
          <a:xfrm>
            <a:off x="76866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111 - Ευθεία γραμμή σύνδεσης"/>
          <p:cNvCxnSpPr>
            <a:stCxn id="103" idx="4"/>
            <a:endCxn id="104" idx="0"/>
          </p:cNvCxnSpPr>
          <p:nvPr/>
        </p:nvCxnSpPr>
        <p:spPr bwMode="auto">
          <a:xfrm>
            <a:off x="76866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112 - Ευθεία γραμμή σύνδεσης"/>
          <p:cNvCxnSpPr>
            <a:stCxn id="104" idx="4"/>
            <a:endCxn id="105" idx="0"/>
          </p:cNvCxnSpPr>
          <p:nvPr/>
        </p:nvCxnSpPr>
        <p:spPr bwMode="auto">
          <a:xfrm>
            <a:off x="76866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116 - Έλλειψη"/>
          <p:cNvSpPr>
            <a:spLocks noChangeAspect="1"/>
          </p:cNvSpPr>
          <p:nvPr/>
        </p:nvSpPr>
        <p:spPr bwMode="auto">
          <a:xfrm>
            <a:off x="83248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8" name="117 - Έλλειψη"/>
          <p:cNvSpPr>
            <a:spLocks noChangeAspect="1"/>
          </p:cNvSpPr>
          <p:nvPr/>
        </p:nvSpPr>
        <p:spPr bwMode="auto">
          <a:xfrm>
            <a:off x="83248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9" name="118 - Έλλειψη"/>
          <p:cNvSpPr>
            <a:spLocks noChangeAspect="1"/>
          </p:cNvSpPr>
          <p:nvPr/>
        </p:nvSpPr>
        <p:spPr bwMode="auto">
          <a:xfrm>
            <a:off x="83248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0" name="119 - Έλλειψη"/>
          <p:cNvSpPr>
            <a:spLocks noChangeAspect="1"/>
          </p:cNvSpPr>
          <p:nvPr/>
        </p:nvSpPr>
        <p:spPr bwMode="auto">
          <a:xfrm>
            <a:off x="83248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21" name="120 - Ευθεία γραμμή σύνδεσης"/>
          <p:cNvCxnSpPr>
            <a:stCxn id="117" idx="4"/>
            <a:endCxn id="118" idx="0"/>
          </p:cNvCxnSpPr>
          <p:nvPr/>
        </p:nvCxnSpPr>
        <p:spPr bwMode="auto">
          <a:xfrm>
            <a:off x="84677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18" idx="4"/>
            <a:endCxn id="119" idx="0"/>
          </p:cNvCxnSpPr>
          <p:nvPr/>
        </p:nvCxnSpPr>
        <p:spPr bwMode="auto">
          <a:xfrm>
            <a:off x="84677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122 - Ευθεία γραμμή σύνδεσης"/>
          <p:cNvCxnSpPr>
            <a:stCxn id="119" idx="4"/>
            <a:endCxn id="120" idx="0"/>
          </p:cNvCxnSpPr>
          <p:nvPr/>
        </p:nvCxnSpPr>
        <p:spPr bwMode="auto">
          <a:xfrm>
            <a:off x="84677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126 - Ευθεία γραμμή σύνδεσης"/>
          <p:cNvCxnSpPr>
            <a:stCxn id="100" idx="5"/>
            <a:endCxn id="117" idx="0"/>
          </p:cNvCxnSpPr>
          <p:nvPr/>
        </p:nvCxnSpPr>
        <p:spPr bwMode="auto">
          <a:xfrm>
            <a:off x="8187753" y="2850006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129 - Ευθεία γραμμή σύνδεσης"/>
          <p:cNvCxnSpPr>
            <a:stCxn id="11" idx="5"/>
            <a:endCxn id="99" idx="0"/>
          </p:cNvCxnSpPr>
          <p:nvPr/>
        </p:nvCxnSpPr>
        <p:spPr bwMode="auto">
          <a:xfrm>
            <a:off x="7120953" y="1745106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133 - Έλλειψη"/>
          <p:cNvSpPr>
            <a:spLocks noChangeAspect="1"/>
          </p:cNvSpPr>
          <p:nvPr/>
        </p:nvSpPr>
        <p:spPr bwMode="auto">
          <a:xfrm>
            <a:off x="5734050" y="3067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5" name="134 - Έλλειψη"/>
          <p:cNvSpPr>
            <a:spLocks noChangeAspect="1"/>
          </p:cNvSpPr>
          <p:nvPr/>
        </p:nvSpPr>
        <p:spPr bwMode="auto">
          <a:xfrm>
            <a:off x="5734050" y="3524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6" name="135 - Έλλειψη"/>
          <p:cNvSpPr>
            <a:spLocks noChangeAspect="1"/>
          </p:cNvSpPr>
          <p:nvPr/>
        </p:nvSpPr>
        <p:spPr bwMode="auto">
          <a:xfrm>
            <a:off x="5734050" y="3981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5734050" y="4438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5734050" y="4895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5734050" y="5353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5734050" y="5810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5734050" y="6267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2" name="141 - Ευθεία γραμμή σύνδεσης"/>
          <p:cNvCxnSpPr>
            <a:stCxn id="135" idx="4"/>
            <a:endCxn id="136" idx="0"/>
          </p:cNvCxnSpPr>
          <p:nvPr/>
        </p:nvCxnSpPr>
        <p:spPr bwMode="auto">
          <a:xfrm>
            <a:off x="5876925" y="3810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142 - Ευθεία γραμμή σύνδεσης"/>
          <p:cNvCxnSpPr>
            <a:stCxn id="13" idx="4"/>
            <a:endCxn id="134" idx="0"/>
          </p:cNvCxnSpPr>
          <p:nvPr/>
        </p:nvCxnSpPr>
        <p:spPr bwMode="auto">
          <a:xfrm>
            <a:off x="5876925" y="2910903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143 - Ευθεία γραμμή σύνδεσης"/>
          <p:cNvCxnSpPr>
            <a:stCxn id="134" idx="4"/>
            <a:endCxn id="135" idx="0"/>
          </p:cNvCxnSpPr>
          <p:nvPr/>
        </p:nvCxnSpPr>
        <p:spPr bwMode="auto">
          <a:xfrm>
            <a:off x="5876925" y="3352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144 - Ευθεία γραμμή σύνδεσης"/>
          <p:cNvCxnSpPr>
            <a:stCxn id="136" idx="4"/>
            <a:endCxn id="137" idx="0"/>
          </p:cNvCxnSpPr>
          <p:nvPr/>
        </p:nvCxnSpPr>
        <p:spPr bwMode="auto">
          <a:xfrm>
            <a:off x="5876925" y="4267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5876925" y="5638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5876925" y="4724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5876925" y="5181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5876925" y="6096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96 - TextBox"/>
          <p:cNvSpPr txBox="1"/>
          <p:nvPr/>
        </p:nvSpPr>
        <p:spPr>
          <a:xfrm>
            <a:off x="228600" y="1261646"/>
            <a:ext cx="2055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Διαγραφή λέξης </a:t>
            </a:r>
            <a:r>
              <a:rPr lang="en-US" dirty="0" smtClean="0">
                <a:latin typeface="+mn-lt"/>
              </a:rPr>
              <a:t>: </a:t>
            </a:r>
            <a:endParaRPr lang="el-GR" sz="2000" dirty="0">
              <a:latin typeface="+mn-lt"/>
            </a:endParaRPr>
          </a:p>
        </p:txBody>
      </p:sp>
      <p:sp>
        <p:nvSpPr>
          <p:cNvPr id="98" name="97 - TextBox"/>
          <p:cNvSpPr txBox="1"/>
          <p:nvPr/>
        </p:nvSpPr>
        <p:spPr>
          <a:xfrm>
            <a:off x="228601" y="1887934"/>
            <a:ext cx="3352799" cy="361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Βρίσκουμε τον κόμβο </a:t>
            </a:r>
            <a:r>
              <a:rPr lang="en-US" dirty="0" smtClean="0">
                <a:latin typeface="Lucida Console" pitchFamily="49" charset="0"/>
              </a:rPr>
              <a:t>x</a:t>
            </a:r>
            <a:r>
              <a:rPr lang="el-GR" dirty="0" smtClean="0"/>
              <a:t> που αντιστοιχεί στο τελευταίο γράμμα της λέξης και σβήνουμε την επισήμανση του. </a:t>
            </a:r>
          </a:p>
          <a:p>
            <a:pPr>
              <a:lnSpc>
                <a:spcPts val="2500"/>
              </a:lnSpc>
            </a:pPr>
            <a:endParaRPr lang="el-GR" dirty="0" smtClean="0"/>
          </a:p>
          <a:p>
            <a:pPr>
              <a:lnSpc>
                <a:spcPts val="2500"/>
              </a:lnSpc>
            </a:pPr>
            <a:r>
              <a:rPr lang="el-GR" dirty="0" smtClean="0"/>
              <a:t>Αν ο</a:t>
            </a:r>
            <a:r>
              <a:rPr lang="en-US" dirty="0" smtClean="0"/>
              <a:t> </a:t>
            </a:r>
            <a:r>
              <a:rPr lang="en-US" dirty="0" smtClean="0">
                <a:latin typeface="Lucida Console" pitchFamily="49" charset="0"/>
              </a:rPr>
              <a:t>x</a:t>
            </a:r>
            <a:r>
              <a:rPr lang="en-US" dirty="0" smtClean="0"/>
              <a:t> </a:t>
            </a:r>
            <a:r>
              <a:rPr lang="el-GR" dirty="0" smtClean="0"/>
              <a:t>δεν έχει απογόνους στο </a:t>
            </a: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τότε τον διαγράφουμε και συνεχίζουμε την ίδια διαδικασία στους προγόνους του </a:t>
            </a:r>
            <a:r>
              <a:rPr lang="en-US" dirty="0" smtClean="0">
                <a:latin typeface="Lucida Console" pitchFamily="49" charset="0"/>
              </a:rPr>
              <a:t>x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μέχρι να φτάσουμε σε κόμβο </a:t>
            </a:r>
            <a:r>
              <a:rPr lang="el-GR" dirty="0" smtClean="0"/>
              <a:t>με απογόνους ή</a:t>
            </a:r>
            <a:r>
              <a:rPr lang="el-GR" dirty="0" smtClean="0">
                <a:latin typeface="+mn-lt"/>
              </a:rPr>
              <a:t> με επισήμανση</a:t>
            </a:r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96" name="95 - TextBox"/>
          <p:cNvSpPr txBox="1"/>
          <p:nvPr/>
        </p:nvSpPr>
        <p:spPr>
          <a:xfrm>
            <a:off x="225076" y="6031468"/>
            <a:ext cx="269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Console" pitchFamily="49" charset="0"/>
              </a:rPr>
              <a:t>delete(“</a:t>
            </a:r>
            <a:r>
              <a:rPr lang="el-GR" dirty="0" err="1" smtClean="0">
                <a:latin typeface="Lucida Console" pitchFamily="49" charset="0"/>
              </a:rPr>
              <a:t>αλφαβητο</a:t>
            </a:r>
            <a:r>
              <a:rPr lang="en-US" dirty="0" smtClean="0">
                <a:latin typeface="Lucida Console" pitchFamily="49" charset="0"/>
              </a:rPr>
              <a:t>”)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114" name="113 - Δεξιό βέλος"/>
          <p:cNvSpPr/>
          <p:nvPr/>
        </p:nvSpPr>
        <p:spPr bwMode="auto">
          <a:xfrm flipH="1">
            <a:off x="6858000" y="5410200"/>
            <a:ext cx="304800" cy="228600"/>
          </a:xfrm>
          <a:prstGeom prst="rightArrow">
            <a:avLst/>
          </a:prstGeom>
          <a:solidFill>
            <a:srgbClr val="3399FF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877050" y="15012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4495800" y="2167949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" name="12 - Έλλειψη"/>
          <p:cNvSpPr>
            <a:spLocks noChangeAspect="1"/>
          </p:cNvSpPr>
          <p:nvPr/>
        </p:nvSpPr>
        <p:spPr bwMode="auto">
          <a:xfrm>
            <a:off x="573405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" name="13 - Έλλειψη"/>
          <p:cNvSpPr>
            <a:spLocks noChangeAspect="1"/>
          </p:cNvSpPr>
          <p:nvPr/>
        </p:nvSpPr>
        <p:spPr bwMode="auto">
          <a:xfrm>
            <a:off x="50292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" name="14 - Έλλειψη"/>
          <p:cNvSpPr>
            <a:spLocks noChangeAspect="1"/>
          </p:cNvSpPr>
          <p:nvPr/>
        </p:nvSpPr>
        <p:spPr bwMode="auto">
          <a:xfrm>
            <a:off x="50292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" name="16 - Έλλειψη"/>
          <p:cNvSpPr>
            <a:spLocks noChangeAspect="1"/>
          </p:cNvSpPr>
          <p:nvPr/>
        </p:nvSpPr>
        <p:spPr bwMode="auto">
          <a:xfrm>
            <a:off x="50292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" name="18 - Έλλειψη"/>
          <p:cNvSpPr>
            <a:spLocks noChangeAspect="1"/>
          </p:cNvSpPr>
          <p:nvPr/>
        </p:nvSpPr>
        <p:spPr bwMode="auto">
          <a:xfrm>
            <a:off x="50292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" name="19 - Έλλειψη"/>
          <p:cNvSpPr>
            <a:spLocks noChangeAspect="1"/>
          </p:cNvSpPr>
          <p:nvPr/>
        </p:nvSpPr>
        <p:spPr bwMode="auto">
          <a:xfrm>
            <a:off x="50292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1" name="20 - Έλλειψη"/>
          <p:cNvSpPr>
            <a:spLocks noChangeAspect="1"/>
          </p:cNvSpPr>
          <p:nvPr/>
        </p:nvSpPr>
        <p:spPr bwMode="auto">
          <a:xfrm>
            <a:off x="50292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" name="21 - Έλλειψη"/>
          <p:cNvSpPr>
            <a:spLocks noChangeAspect="1"/>
          </p:cNvSpPr>
          <p:nvPr/>
        </p:nvSpPr>
        <p:spPr bwMode="auto">
          <a:xfrm>
            <a:off x="50292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" name="22 - Έλλειψη"/>
          <p:cNvSpPr>
            <a:spLocks noChangeAspect="1"/>
          </p:cNvSpPr>
          <p:nvPr/>
        </p:nvSpPr>
        <p:spPr bwMode="auto">
          <a:xfrm>
            <a:off x="5029200" y="6263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3"/>
            <a:endCxn id="12" idx="0"/>
          </p:cNvCxnSpPr>
          <p:nvPr/>
        </p:nvCxnSpPr>
        <p:spPr bwMode="auto">
          <a:xfrm flipH="1">
            <a:off x="4638675" y="1745106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25 - Ευθεία γραμμή σύνδεσης"/>
          <p:cNvCxnSpPr>
            <a:stCxn id="12" idx="5"/>
            <a:endCxn id="13" idx="0"/>
          </p:cNvCxnSpPr>
          <p:nvPr/>
        </p:nvCxnSpPr>
        <p:spPr bwMode="auto">
          <a:xfrm>
            <a:off x="4739703" y="2411852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- Ευθεία γραμμή σύνδεσης"/>
          <p:cNvCxnSpPr>
            <a:stCxn id="15" idx="4"/>
            <a:endCxn id="17" idx="0"/>
          </p:cNvCxnSpPr>
          <p:nvPr/>
        </p:nvCxnSpPr>
        <p:spPr bwMode="auto">
          <a:xfrm>
            <a:off x="51720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13" idx="3"/>
            <a:endCxn id="14" idx="0"/>
          </p:cNvCxnSpPr>
          <p:nvPr/>
        </p:nvCxnSpPr>
        <p:spPr bwMode="auto">
          <a:xfrm flipH="1">
            <a:off x="5172075" y="2869056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- Ευθεία γραμμή σύνδεσης"/>
          <p:cNvCxnSpPr>
            <a:stCxn id="14" idx="4"/>
            <a:endCxn id="15" idx="0"/>
          </p:cNvCxnSpPr>
          <p:nvPr/>
        </p:nvCxnSpPr>
        <p:spPr bwMode="auto">
          <a:xfrm>
            <a:off x="51720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17" idx="4"/>
            <a:endCxn id="19" idx="0"/>
          </p:cNvCxnSpPr>
          <p:nvPr/>
        </p:nvCxnSpPr>
        <p:spPr bwMode="auto">
          <a:xfrm>
            <a:off x="51720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- Ευθεία γραμμή σύνδεσης"/>
          <p:cNvCxnSpPr>
            <a:stCxn id="21" idx="4"/>
            <a:endCxn id="22" idx="0"/>
          </p:cNvCxnSpPr>
          <p:nvPr/>
        </p:nvCxnSpPr>
        <p:spPr bwMode="auto">
          <a:xfrm>
            <a:off x="51720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46 - Ευθεία γραμμή σύνδεσης"/>
          <p:cNvCxnSpPr>
            <a:stCxn id="19" idx="4"/>
            <a:endCxn id="20" idx="0"/>
          </p:cNvCxnSpPr>
          <p:nvPr/>
        </p:nvCxnSpPr>
        <p:spPr bwMode="auto">
          <a:xfrm>
            <a:off x="51720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49 - Ευθεία γραμμή σύνδεσης"/>
          <p:cNvCxnSpPr>
            <a:stCxn id="20" idx="4"/>
            <a:endCxn id="21" idx="0"/>
          </p:cNvCxnSpPr>
          <p:nvPr/>
        </p:nvCxnSpPr>
        <p:spPr bwMode="auto">
          <a:xfrm>
            <a:off x="51720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22" idx="4"/>
            <a:endCxn id="23" idx="0"/>
          </p:cNvCxnSpPr>
          <p:nvPr/>
        </p:nvCxnSpPr>
        <p:spPr bwMode="auto">
          <a:xfrm>
            <a:off x="5172075" y="6092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403860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40386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40386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40386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40386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40386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40386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40386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41814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4181475" y="29109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41814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41814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41814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41814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41814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3"/>
            <a:endCxn id="58" idx="0"/>
          </p:cNvCxnSpPr>
          <p:nvPr/>
        </p:nvCxnSpPr>
        <p:spPr bwMode="auto">
          <a:xfrm flipH="1">
            <a:off x="4181475" y="2411852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78 - Έλλειψη"/>
          <p:cNvSpPr>
            <a:spLocks noChangeAspect="1"/>
          </p:cNvSpPr>
          <p:nvPr/>
        </p:nvSpPr>
        <p:spPr bwMode="auto">
          <a:xfrm>
            <a:off x="64960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0" name="79 - Έλλειψη"/>
          <p:cNvSpPr>
            <a:spLocks noChangeAspect="1"/>
          </p:cNvSpPr>
          <p:nvPr/>
        </p:nvSpPr>
        <p:spPr bwMode="auto">
          <a:xfrm>
            <a:off x="64960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7" name="86 - Ευθεία γραμμή σύνδεσης"/>
          <p:cNvCxnSpPr>
            <a:stCxn id="79" idx="4"/>
            <a:endCxn id="80" idx="0"/>
          </p:cNvCxnSpPr>
          <p:nvPr/>
        </p:nvCxnSpPr>
        <p:spPr bwMode="auto">
          <a:xfrm>
            <a:off x="66389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90 - Ευθεία γραμμή σύνδεσης"/>
          <p:cNvCxnSpPr>
            <a:stCxn id="13" idx="5"/>
            <a:endCxn id="79" idx="0"/>
          </p:cNvCxnSpPr>
          <p:nvPr/>
        </p:nvCxnSpPr>
        <p:spPr bwMode="auto">
          <a:xfrm>
            <a:off x="5977953" y="2869056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98 - Έλλειψη"/>
          <p:cNvSpPr>
            <a:spLocks noChangeAspect="1"/>
          </p:cNvSpPr>
          <p:nvPr/>
        </p:nvSpPr>
        <p:spPr bwMode="auto">
          <a:xfrm>
            <a:off x="7943850" y="2167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0" name="99 - Έλλειψη"/>
          <p:cNvSpPr>
            <a:spLocks noChangeAspect="1"/>
          </p:cNvSpPr>
          <p:nvPr/>
        </p:nvSpPr>
        <p:spPr bwMode="auto">
          <a:xfrm>
            <a:off x="7943850" y="2606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1" name="100 - Έλλειψη"/>
          <p:cNvSpPr>
            <a:spLocks noChangeAspect="1"/>
          </p:cNvSpPr>
          <p:nvPr/>
        </p:nvSpPr>
        <p:spPr bwMode="auto">
          <a:xfrm>
            <a:off x="75438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2" name="101 - Έλλειψη"/>
          <p:cNvSpPr>
            <a:spLocks noChangeAspect="1"/>
          </p:cNvSpPr>
          <p:nvPr/>
        </p:nvSpPr>
        <p:spPr bwMode="auto">
          <a:xfrm>
            <a:off x="75438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3" name="102 - Έλλειψη"/>
          <p:cNvSpPr>
            <a:spLocks noChangeAspect="1"/>
          </p:cNvSpPr>
          <p:nvPr/>
        </p:nvSpPr>
        <p:spPr bwMode="auto">
          <a:xfrm>
            <a:off x="75438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4" name="103 - Έλλειψη"/>
          <p:cNvSpPr>
            <a:spLocks noChangeAspect="1"/>
          </p:cNvSpPr>
          <p:nvPr/>
        </p:nvSpPr>
        <p:spPr bwMode="auto">
          <a:xfrm>
            <a:off x="75438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05" name="104 - Έλλειψη"/>
          <p:cNvSpPr>
            <a:spLocks noChangeAspect="1"/>
          </p:cNvSpPr>
          <p:nvPr/>
        </p:nvSpPr>
        <p:spPr bwMode="auto">
          <a:xfrm>
            <a:off x="75438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6" name="105 - Έλλειψη"/>
          <p:cNvSpPr>
            <a:spLocks noChangeAspect="1"/>
          </p:cNvSpPr>
          <p:nvPr/>
        </p:nvSpPr>
        <p:spPr bwMode="auto">
          <a:xfrm>
            <a:off x="75438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7" name="106 - Ευθεία γραμμή σύνδεσης"/>
          <p:cNvCxnSpPr>
            <a:stCxn id="101" idx="4"/>
            <a:endCxn id="102" idx="0"/>
          </p:cNvCxnSpPr>
          <p:nvPr/>
        </p:nvCxnSpPr>
        <p:spPr bwMode="auto">
          <a:xfrm>
            <a:off x="76866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107 - Ευθεία γραμμή σύνδεσης"/>
          <p:cNvCxnSpPr>
            <a:stCxn id="99" idx="4"/>
            <a:endCxn id="100" idx="0"/>
          </p:cNvCxnSpPr>
          <p:nvPr/>
        </p:nvCxnSpPr>
        <p:spPr bwMode="auto">
          <a:xfrm>
            <a:off x="8086725" y="24537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108 - Ευθεία γραμμή σύνδεσης"/>
          <p:cNvCxnSpPr>
            <a:stCxn id="100" idx="3"/>
            <a:endCxn id="101" idx="0"/>
          </p:cNvCxnSpPr>
          <p:nvPr/>
        </p:nvCxnSpPr>
        <p:spPr bwMode="auto">
          <a:xfrm flipH="1">
            <a:off x="7686675" y="2850006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109 - Ευθεία γραμμή σύνδεσης"/>
          <p:cNvCxnSpPr>
            <a:stCxn id="102" idx="4"/>
            <a:endCxn id="103" idx="0"/>
          </p:cNvCxnSpPr>
          <p:nvPr/>
        </p:nvCxnSpPr>
        <p:spPr bwMode="auto">
          <a:xfrm>
            <a:off x="76866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110 - Ευθεία γραμμή σύνδεσης"/>
          <p:cNvCxnSpPr>
            <a:stCxn id="105" idx="4"/>
            <a:endCxn id="106" idx="0"/>
          </p:cNvCxnSpPr>
          <p:nvPr/>
        </p:nvCxnSpPr>
        <p:spPr bwMode="auto">
          <a:xfrm>
            <a:off x="76866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111 - Ευθεία γραμμή σύνδεσης"/>
          <p:cNvCxnSpPr>
            <a:stCxn id="103" idx="4"/>
            <a:endCxn id="104" idx="0"/>
          </p:cNvCxnSpPr>
          <p:nvPr/>
        </p:nvCxnSpPr>
        <p:spPr bwMode="auto">
          <a:xfrm>
            <a:off x="76866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112 - Ευθεία γραμμή σύνδεσης"/>
          <p:cNvCxnSpPr>
            <a:stCxn id="104" idx="4"/>
            <a:endCxn id="105" idx="0"/>
          </p:cNvCxnSpPr>
          <p:nvPr/>
        </p:nvCxnSpPr>
        <p:spPr bwMode="auto">
          <a:xfrm>
            <a:off x="76866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116 - Έλλειψη"/>
          <p:cNvSpPr>
            <a:spLocks noChangeAspect="1"/>
          </p:cNvSpPr>
          <p:nvPr/>
        </p:nvSpPr>
        <p:spPr bwMode="auto">
          <a:xfrm>
            <a:off x="83248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8" name="117 - Έλλειψη"/>
          <p:cNvSpPr>
            <a:spLocks noChangeAspect="1"/>
          </p:cNvSpPr>
          <p:nvPr/>
        </p:nvSpPr>
        <p:spPr bwMode="auto">
          <a:xfrm>
            <a:off x="83248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9" name="118 - Έλλειψη"/>
          <p:cNvSpPr>
            <a:spLocks noChangeAspect="1"/>
          </p:cNvSpPr>
          <p:nvPr/>
        </p:nvSpPr>
        <p:spPr bwMode="auto">
          <a:xfrm>
            <a:off x="83248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0" name="119 - Έλλειψη"/>
          <p:cNvSpPr>
            <a:spLocks noChangeAspect="1"/>
          </p:cNvSpPr>
          <p:nvPr/>
        </p:nvSpPr>
        <p:spPr bwMode="auto">
          <a:xfrm>
            <a:off x="83248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21" name="120 - Ευθεία γραμμή σύνδεσης"/>
          <p:cNvCxnSpPr>
            <a:stCxn id="117" idx="4"/>
            <a:endCxn id="118" idx="0"/>
          </p:cNvCxnSpPr>
          <p:nvPr/>
        </p:nvCxnSpPr>
        <p:spPr bwMode="auto">
          <a:xfrm>
            <a:off x="84677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18" idx="4"/>
            <a:endCxn id="119" idx="0"/>
          </p:cNvCxnSpPr>
          <p:nvPr/>
        </p:nvCxnSpPr>
        <p:spPr bwMode="auto">
          <a:xfrm>
            <a:off x="84677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122 - Ευθεία γραμμή σύνδεσης"/>
          <p:cNvCxnSpPr>
            <a:stCxn id="119" idx="4"/>
            <a:endCxn id="120" idx="0"/>
          </p:cNvCxnSpPr>
          <p:nvPr/>
        </p:nvCxnSpPr>
        <p:spPr bwMode="auto">
          <a:xfrm>
            <a:off x="84677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126 - Ευθεία γραμμή σύνδεσης"/>
          <p:cNvCxnSpPr>
            <a:stCxn id="100" idx="5"/>
            <a:endCxn id="117" idx="0"/>
          </p:cNvCxnSpPr>
          <p:nvPr/>
        </p:nvCxnSpPr>
        <p:spPr bwMode="auto">
          <a:xfrm>
            <a:off x="8187753" y="2850006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129 - Ευθεία γραμμή σύνδεσης"/>
          <p:cNvCxnSpPr>
            <a:stCxn id="11" idx="5"/>
            <a:endCxn id="99" idx="0"/>
          </p:cNvCxnSpPr>
          <p:nvPr/>
        </p:nvCxnSpPr>
        <p:spPr bwMode="auto">
          <a:xfrm>
            <a:off x="7120953" y="1745106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133 - Έλλειψη"/>
          <p:cNvSpPr>
            <a:spLocks noChangeAspect="1"/>
          </p:cNvSpPr>
          <p:nvPr/>
        </p:nvSpPr>
        <p:spPr bwMode="auto">
          <a:xfrm>
            <a:off x="5734050" y="3067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5" name="134 - Έλλειψη"/>
          <p:cNvSpPr>
            <a:spLocks noChangeAspect="1"/>
          </p:cNvSpPr>
          <p:nvPr/>
        </p:nvSpPr>
        <p:spPr bwMode="auto">
          <a:xfrm>
            <a:off x="5734050" y="3524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6" name="135 - Έλλειψη"/>
          <p:cNvSpPr>
            <a:spLocks noChangeAspect="1"/>
          </p:cNvSpPr>
          <p:nvPr/>
        </p:nvSpPr>
        <p:spPr bwMode="auto">
          <a:xfrm>
            <a:off x="5734050" y="3981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5734050" y="4438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5734050" y="4895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5734050" y="5353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5734050" y="5810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5734050" y="6267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2" name="141 - Ευθεία γραμμή σύνδεσης"/>
          <p:cNvCxnSpPr>
            <a:stCxn id="135" idx="4"/>
            <a:endCxn id="136" idx="0"/>
          </p:cNvCxnSpPr>
          <p:nvPr/>
        </p:nvCxnSpPr>
        <p:spPr bwMode="auto">
          <a:xfrm>
            <a:off x="5876925" y="3810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142 - Ευθεία γραμμή σύνδεσης"/>
          <p:cNvCxnSpPr>
            <a:stCxn id="13" idx="4"/>
            <a:endCxn id="134" idx="0"/>
          </p:cNvCxnSpPr>
          <p:nvPr/>
        </p:nvCxnSpPr>
        <p:spPr bwMode="auto">
          <a:xfrm>
            <a:off x="5876925" y="2910903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143 - Ευθεία γραμμή σύνδεσης"/>
          <p:cNvCxnSpPr>
            <a:stCxn id="134" idx="4"/>
            <a:endCxn id="135" idx="0"/>
          </p:cNvCxnSpPr>
          <p:nvPr/>
        </p:nvCxnSpPr>
        <p:spPr bwMode="auto">
          <a:xfrm>
            <a:off x="5876925" y="3352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144 - Ευθεία γραμμή σύνδεσης"/>
          <p:cNvCxnSpPr>
            <a:stCxn id="136" idx="4"/>
            <a:endCxn id="137" idx="0"/>
          </p:cNvCxnSpPr>
          <p:nvPr/>
        </p:nvCxnSpPr>
        <p:spPr bwMode="auto">
          <a:xfrm>
            <a:off x="5876925" y="4267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5876925" y="5638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5876925" y="4724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5876925" y="5181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5876925" y="6096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96 - TextBox"/>
          <p:cNvSpPr txBox="1"/>
          <p:nvPr/>
        </p:nvSpPr>
        <p:spPr>
          <a:xfrm>
            <a:off x="228600" y="1261646"/>
            <a:ext cx="2055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Διαγραφή λέξης </a:t>
            </a:r>
            <a:r>
              <a:rPr lang="en-US" dirty="0" smtClean="0">
                <a:latin typeface="+mn-lt"/>
              </a:rPr>
              <a:t>: </a:t>
            </a:r>
            <a:endParaRPr lang="el-GR" sz="2000" dirty="0">
              <a:latin typeface="+mn-lt"/>
            </a:endParaRPr>
          </a:p>
        </p:txBody>
      </p:sp>
      <p:sp>
        <p:nvSpPr>
          <p:cNvPr id="98" name="97 - TextBox"/>
          <p:cNvSpPr txBox="1"/>
          <p:nvPr/>
        </p:nvSpPr>
        <p:spPr>
          <a:xfrm>
            <a:off x="228601" y="1887934"/>
            <a:ext cx="3352799" cy="361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Βρίσκουμε τον κόμβο </a:t>
            </a:r>
            <a:r>
              <a:rPr lang="en-US" dirty="0" smtClean="0">
                <a:latin typeface="Lucida Console" pitchFamily="49" charset="0"/>
              </a:rPr>
              <a:t>x</a:t>
            </a:r>
            <a:r>
              <a:rPr lang="el-GR" dirty="0" smtClean="0"/>
              <a:t> που αντιστοιχεί στο τελευταίο γράμμα της λέξης και σβήνουμε την επισήμανση του. </a:t>
            </a:r>
          </a:p>
          <a:p>
            <a:pPr>
              <a:lnSpc>
                <a:spcPts val="2500"/>
              </a:lnSpc>
            </a:pPr>
            <a:endParaRPr lang="el-GR" dirty="0" smtClean="0"/>
          </a:p>
          <a:p>
            <a:pPr>
              <a:lnSpc>
                <a:spcPts val="2500"/>
              </a:lnSpc>
            </a:pPr>
            <a:r>
              <a:rPr lang="el-GR" dirty="0" smtClean="0"/>
              <a:t>Αν ο</a:t>
            </a:r>
            <a:r>
              <a:rPr lang="en-US" dirty="0" smtClean="0"/>
              <a:t> </a:t>
            </a:r>
            <a:r>
              <a:rPr lang="en-US" dirty="0" smtClean="0">
                <a:latin typeface="Lucida Console" pitchFamily="49" charset="0"/>
              </a:rPr>
              <a:t>x</a:t>
            </a:r>
            <a:r>
              <a:rPr lang="en-US" dirty="0" smtClean="0"/>
              <a:t> </a:t>
            </a:r>
            <a:r>
              <a:rPr lang="el-GR" dirty="0" smtClean="0"/>
              <a:t>δεν έχει απογόνους στο </a:t>
            </a: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τότε τον διαγράφουμε και συνεχίζουμε την ίδια διαδικασία στους προγόνους του </a:t>
            </a:r>
            <a:r>
              <a:rPr lang="en-US" dirty="0" smtClean="0">
                <a:latin typeface="Lucida Console" pitchFamily="49" charset="0"/>
              </a:rPr>
              <a:t>x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μέχρι να φτάσουμε σε κόμβο </a:t>
            </a:r>
            <a:r>
              <a:rPr lang="el-GR" dirty="0" smtClean="0"/>
              <a:t>με απογόνους ή</a:t>
            </a:r>
            <a:r>
              <a:rPr lang="el-GR" dirty="0" smtClean="0">
                <a:latin typeface="+mn-lt"/>
              </a:rPr>
              <a:t> με επισήμανση</a:t>
            </a:r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96" name="95 - TextBox"/>
          <p:cNvSpPr txBox="1"/>
          <p:nvPr/>
        </p:nvSpPr>
        <p:spPr>
          <a:xfrm>
            <a:off x="225076" y="6031468"/>
            <a:ext cx="269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Console" pitchFamily="49" charset="0"/>
              </a:rPr>
              <a:t>delete(“</a:t>
            </a:r>
            <a:r>
              <a:rPr lang="el-GR" dirty="0" err="1" smtClean="0">
                <a:latin typeface="Lucida Console" pitchFamily="49" charset="0"/>
              </a:rPr>
              <a:t>αλφαβητο</a:t>
            </a:r>
            <a:r>
              <a:rPr lang="en-US" dirty="0" smtClean="0">
                <a:latin typeface="Lucida Console" pitchFamily="49" charset="0"/>
              </a:rPr>
              <a:t>”)</a:t>
            </a:r>
            <a:endParaRPr lang="el-GR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877050" y="15012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4495800" y="2167949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" name="12 - Έλλειψη"/>
          <p:cNvSpPr>
            <a:spLocks noChangeAspect="1"/>
          </p:cNvSpPr>
          <p:nvPr/>
        </p:nvSpPr>
        <p:spPr bwMode="auto">
          <a:xfrm>
            <a:off x="573405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" name="13 - Έλλειψη"/>
          <p:cNvSpPr>
            <a:spLocks noChangeAspect="1"/>
          </p:cNvSpPr>
          <p:nvPr/>
        </p:nvSpPr>
        <p:spPr bwMode="auto">
          <a:xfrm>
            <a:off x="50292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" name="14 - Έλλειψη"/>
          <p:cNvSpPr>
            <a:spLocks noChangeAspect="1"/>
          </p:cNvSpPr>
          <p:nvPr/>
        </p:nvSpPr>
        <p:spPr bwMode="auto">
          <a:xfrm>
            <a:off x="50292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" name="16 - Έλλειψη"/>
          <p:cNvSpPr>
            <a:spLocks noChangeAspect="1"/>
          </p:cNvSpPr>
          <p:nvPr/>
        </p:nvSpPr>
        <p:spPr bwMode="auto">
          <a:xfrm>
            <a:off x="50292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" name="18 - Έλλειψη"/>
          <p:cNvSpPr>
            <a:spLocks noChangeAspect="1"/>
          </p:cNvSpPr>
          <p:nvPr/>
        </p:nvSpPr>
        <p:spPr bwMode="auto">
          <a:xfrm>
            <a:off x="50292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" name="19 - Έλλειψη"/>
          <p:cNvSpPr>
            <a:spLocks noChangeAspect="1"/>
          </p:cNvSpPr>
          <p:nvPr/>
        </p:nvSpPr>
        <p:spPr bwMode="auto">
          <a:xfrm>
            <a:off x="50292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1" name="20 - Έλλειψη"/>
          <p:cNvSpPr>
            <a:spLocks noChangeAspect="1"/>
          </p:cNvSpPr>
          <p:nvPr/>
        </p:nvSpPr>
        <p:spPr bwMode="auto">
          <a:xfrm>
            <a:off x="50292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" name="21 - Έλλειψη"/>
          <p:cNvSpPr>
            <a:spLocks noChangeAspect="1"/>
          </p:cNvSpPr>
          <p:nvPr/>
        </p:nvSpPr>
        <p:spPr bwMode="auto">
          <a:xfrm>
            <a:off x="50292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" name="22 - Έλλειψη"/>
          <p:cNvSpPr>
            <a:spLocks noChangeAspect="1"/>
          </p:cNvSpPr>
          <p:nvPr/>
        </p:nvSpPr>
        <p:spPr bwMode="auto">
          <a:xfrm>
            <a:off x="5029200" y="6263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3"/>
            <a:endCxn id="12" idx="0"/>
          </p:cNvCxnSpPr>
          <p:nvPr/>
        </p:nvCxnSpPr>
        <p:spPr bwMode="auto">
          <a:xfrm flipH="1">
            <a:off x="4638675" y="1745106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25 - Ευθεία γραμμή σύνδεσης"/>
          <p:cNvCxnSpPr>
            <a:stCxn id="12" idx="5"/>
            <a:endCxn id="13" idx="0"/>
          </p:cNvCxnSpPr>
          <p:nvPr/>
        </p:nvCxnSpPr>
        <p:spPr bwMode="auto">
          <a:xfrm>
            <a:off x="4739703" y="2411852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- Ευθεία γραμμή σύνδεσης"/>
          <p:cNvCxnSpPr>
            <a:stCxn id="15" idx="4"/>
            <a:endCxn id="17" idx="0"/>
          </p:cNvCxnSpPr>
          <p:nvPr/>
        </p:nvCxnSpPr>
        <p:spPr bwMode="auto">
          <a:xfrm>
            <a:off x="51720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13" idx="3"/>
            <a:endCxn id="14" idx="0"/>
          </p:cNvCxnSpPr>
          <p:nvPr/>
        </p:nvCxnSpPr>
        <p:spPr bwMode="auto">
          <a:xfrm flipH="1">
            <a:off x="5172075" y="2869056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- Ευθεία γραμμή σύνδεσης"/>
          <p:cNvCxnSpPr>
            <a:stCxn id="14" idx="4"/>
            <a:endCxn id="15" idx="0"/>
          </p:cNvCxnSpPr>
          <p:nvPr/>
        </p:nvCxnSpPr>
        <p:spPr bwMode="auto">
          <a:xfrm>
            <a:off x="51720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17" idx="4"/>
            <a:endCxn id="19" idx="0"/>
          </p:cNvCxnSpPr>
          <p:nvPr/>
        </p:nvCxnSpPr>
        <p:spPr bwMode="auto">
          <a:xfrm>
            <a:off x="51720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- Ευθεία γραμμή σύνδεσης"/>
          <p:cNvCxnSpPr>
            <a:stCxn id="21" idx="4"/>
            <a:endCxn id="22" idx="0"/>
          </p:cNvCxnSpPr>
          <p:nvPr/>
        </p:nvCxnSpPr>
        <p:spPr bwMode="auto">
          <a:xfrm>
            <a:off x="51720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46 - Ευθεία γραμμή σύνδεσης"/>
          <p:cNvCxnSpPr>
            <a:stCxn id="19" idx="4"/>
            <a:endCxn id="20" idx="0"/>
          </p:cNvCxnSpPr>
          <p:nvPr/>
        </p:nvCxnSpPr>
        <p:spPr bwMode="auto">
          <a:xfrm>
            <a:off x="51720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49 - Ευθεία γραμμή σύνδεσης"/>
          <p:cNvCxnSpPr>
            <a:stCxn id="20" idx="4"/>
            <a:endCxn id="21" idx="0"/>
          </p:cNvCxnSpPr>
          <p:nvPr/>
        </p:nvCxnSpPr>
        <p:spPr bwMode="auto">
          <a:xfrm>
            <a:off x="51720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22" idx="4"/>
            <a:endCxn id="23" idx="0"/>
          </p:cNvCxnSpPr>
          <p:nvPr/>
        </p:nvCxnSpPr>
        <p:spPr bwMode="auto">
          <a:xfrm>
            <a:off x="5172075" y="6092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403860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40386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40386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40386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40386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40386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40386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40386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41814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4181475" y="29109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41814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41814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41814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41814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41814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3"/>
            <a:endCxn id="58" idx="0"/>
          </p:cNvCxnSpPr>
          <p:nvPr/>
        </p:nvCxnSpPr>
        <p:spPr bwMode="auto">
          <a:xfrm flipH="1">
            <a:off x="4181475" y="2411852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78 - Έλλειψη"/>
          <p:cNvSpPr>
            <a:spLocks noChangeAspect="1"/>
          </p:cNvSpPr>
          <p:nvPr/>
        </p:nvSpPr>
        <p:spPr bwMode="auto">
          <a:xfrm>
            <a:off x="64960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0" name="79 - Έλλειψη"/>
          <p:cNvSpPr>
            <a:spLocks noChangeAspect="1"/>
          </p:cNvSpPr>
          <p:nvPr/>
        </p:nvSpPr>
        <p:spPr bwMode="auto">
          <a:xfrm>
            <a:off x="64960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7" name="86 - Ευθεία γραμμή σύνδεσης"/>
          <p:cNvCxnSpPr>
            <a:stCxn id="79" idx="4"/>
            <a:endCxn id="80" idx="0"/>
          </p:cNvCxnSpPr>
          <p:nvPr/>
        </p:nvCxnSpPr>
        <p:spPr bwMode="auto">
          <a:xfrm>
            <a:off x="66389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90 - Ευθεία γραμμή σύνδεσης"/>
          <p:cNvCxnSpPr>
            <a:stCxn id="13" idx="5"/>
            <a:endCxn id="79" idx="0"/>
          </p:cNvCxnSpPr>
          <p:nvPr/>
        </p:nvCxnSpPr>
        <p:spPr bwMode="auto">
          <a:xfrm>
            <a:off x="5977953" y="2869056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98 - Έλλειψη"/>
          <p:cNvSpPr>
            <a:spLocks noChangeAspect="1"/>
          </p:cNvSpPr>
          <p:nvPr/>
        </p:nvSpPr>
        <p:spPr bwMode="auto">
          <a:xfrm>
            <a:off x="7943850" y="2167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0" name="99 - Έλλειψη"/>
          <p:cNvSpPr>
            <a:spLocks noChangeAspect="1"/>
          </p:cNvSpPr>
          <p:nvPr/>
        </p:nvSpPr>
        <p:spPr bwMode="auto">
          <a:xfrm>
            <a:off x="7943850" y="2606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1" name="100 - Έλλειψη"/>
          <p:cNvSpPr>
            <a:spLocks noChangeAspect="1"/>
          </p:cNvSpPr>
          <p:nvPr/>
        </p:nvSpPr>
        <p:spPr bwMode="auto">
          <a:xfrm>
            <a:off x="75438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2" name="101 - Έλλειψη"/>
          <p:cNvSpPr>
            <a:spLocks noChangeAspect="1"/>
          </p:cNvSpPr>
          <p:nvPr/>
        </p:nvSpPr>
        <p:spPr bwMode="auto">
          <a:xfrm>
            <a:off x="75438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3" name="102 - Έλλειψη"/>
          <p:cNvSpPr>
            <a:spLocks noChangeAspect="1"/>
          </p:cNvSpPr>
          <p:nvPr/>
        </p:nvSpPr>
        <p:spPr bwMode="auto">
          <a:xfrm>
            <a:off x="75438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4" name="103 - Έλλειψη"/>
          <p:cNvSpPr>
            <a:spLocks noChangeAspect="1"/>
          </p:cNvSpPr>
          <p:nvPr/>
        </p:nvSpPr>
        <p:spPr bwMode="auto">
          <a:xfrm>
            <a:off x="75438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05" name="104 - Έλλειψη"/>
          <p:cNvSpPr>
            <a:spLocks noChangeAspect="1"/>
          </p:cNvSpPr>
          <p:nvPr/>
        </p:nvSpPr>
        <p:spPr bwMode="auto">
          <a:xfrm>
            <a:off x="75438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6" name="105 - Έλλειψη"/>
          <p:cNvSpPr>
            <a:spLocks noChangeAspect="1"/>
          </p:cNvSpPr>
          <p:nvPr/>
        </p:nvSpPr>
        <p:spPr bwMode="auto">
          <a:xfrm>
            <a:off x="75438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7" name="106 - Ευθεία γραμμή σύνδεσης"/>
          <p:cNvCxnSpPr>
            <a:stCxn id="101" idx="4"/>
            <a:endCxn id="102" idx="0"/>
          </p:cNvCxnSpPr>
          <p:nvPr/>
        </p:nvCxnSpPr>
        <p:spPr bwMode="auto">
          <a:xfrm>
            <a:off x="76866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107 - Ευθεία γραμμή σύνδεσης"/>
          <p:cNvCxnSpPr>
            <a:stCxn id="99" idx="4"/>
            <a:endCxn id="100" idx="0"/>
          </p:cNvCxnSpPr>
          <p:nvPr/>
        </p:nvCxnSpPr>
        <p:spPr bwMode="auto">
          <a:xfrm>
            <a:off x="8086725" y="24537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108 - Ευθεία γραμμή σύνδεσης"/>
          <p:cNvCxnSpPr>
            <a:stCxn id="100" idx="3"/>
            <a:endCxn id="101" idx="0"/>
          </p:cNvCxnSpPr>
          <p:nvPr/>
        </p:nvCxnSpPr>
        <p:spPr bwMode="auto">
          <a:xfrm flipH="1">
            <a:off x="7686675" y="2850006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109 - Ευθεία γραμμή σύνδεσης"/>
          <p:cNvCxnSpPr>
            <a:stCxn id="102" idx="4"/>
            <a:endCxn id="103" idx="0"/>
          </p:cNvCxnSpPr>
          <p:nvPr/>
        </p:nvCxnSpPr>
        <p:spPr bwMode="auto">
          <a:xfrm>
            <a:off x="76866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110 - Ευθεία γραμμή σύνδεσης"/>
          <p:cNvCxnSpPr>
            <a:stCxn id="105" idx="4"/>
            <a:endCxn id="106" idx="0"/>
          </p:cNvCxnSpPr>
          <p:nvPr/>
        </p:nvCxnSpPr>
        <p:spPr bwMode="auto">
          <a:xfrm>
            <a:off x="76866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111 - Ευθεία γραμμή σύνδεσης"/>
          <p:cNvCxnSpPr>
            <a:stCxn id="103" idx="4"/>
            <a:endCxn id="104" idx="0"/>
          </p:cNvCxnSpPr>
          <p:nvPr/>
        </p:nvCxnSpPr>
        <p:spPr bwMode="auto">
          <a:xfrm>
            <a:off x="76866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112 - Ευθεία γραμμή σύνδεσης"/>
          <p:cNvCxnSpPr>
            <a:stCxn id="104" idx="4"/>
            <a:endCxn id="105" idx="0"/>
          </p:cNvCxnSpPr>
          <p:nvPr/>
        </p:nvCxnSpPr>
        <p:spPr bwMode="auto">
          <a:xfrm>
            <a:off x="76866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116 - Έλλειψη"/>
          <p:cNvSpPr>
            <a:spLocks noChangeAspect="1"/>
          </p:cNvSpPr>
          <p:nvPr/>
        </p:nvSpPr>
        <p:spPr bwMode="auto">
          <a:xfrm>
            <a:off x="83248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8" name="117 - Έλλειψη"/>
          <p:cNvSpPr>
            <a:spLocks noChangeAspect="1"/>
          </p:cNvSpPr>
          <p:nvPr/>
        </p:nvSpPr>
        <p:spPr bwMode="auto">
          <a:xfrm>
            <a:off x="83248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9" name="118 - Έλλειψη"/>
          <p:cNvSpPr>
            <a:spLocks noChangeAspect="1"/>
          </p:cNvSpPr>
          <p:nvPr/>
        </p:nvSpPr>
        <p:spPr bwMode="auto">
          <a:xfrm>
            <a:off x="83248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0" name="119 - Έλλειψη"/>
          <p:cNvSpPr>
            <a:spLocks noChangeAspect="1"/>
          </p:cNvSpPr>
          <p:nvPr/>
        </p:nvSpPr>
        <p:spPr bwMode="auto">
          <a:xfrm>
            <a:off x="83248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21" name="120 - Ευθεία γραμμή σύνδεσης"/>
          <p:cNvCxnSpPr>
            <a:stCxn id="117" idx="4"/>
            <a:endCxn id="118" idx="0"/>
          </p:cNvCxnSpPr>
          <p:nvPr/>
        </p:nvCxnSpPr>
        <p:spPr bwMode="auto">
          <a:xfrm>
            <a:off x="84677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18" idx="4"/>
            <a:endCxn id="119" idx="0"/>
          </p:cNvCxnSpPr>
          <p:nvPr/>
        </p:nvCxnSpPr>
        <p:spPr bwMode="auto">
          <a:xfrm>
            <a:off x="84677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122 - Ευθεία γραμμή σύνδεσης"/>
          <p:cNvCxnSpPr>
            <a:stCxn id="119" idx="4"/>
            <a:endCxn id="120" idx="0"/>
          </p:cNvCxnSpPr>
          <p:nvPr/>
        </p:nvCxnSpPr>
        <p:spPr bwMode="auto">
          <a:xfrm>
            <a:off x="84677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126 - Ευθεία γραμμή σύνδεσης"/>
          <p:cNvCxnSpPr>
            <a:stCxn id="100" idx="5"/>
            <a:endCxn id="117" idx="0"/>
          </p:cNvCxnSpPr>
          <p:nvPr/>
        </p:nvCxnSpPr>
        <p:spPr bwMode="auto">
          <a:xfrm>
            <a:off x="8187753" y="2850006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129 - Ευθεία γραμμή σύνδεσης"/>
          <p:cNvCxnSpPr>
            <a:stCxn id="11" idx="5"/>
            <a:endCxn id="99" idx="0"/>
          </p:cNvCxnSpPr>
          <p:nvPr/>
        </p:nvCxnSpPr>
        <p:spPr bwMode="auto">
          <a:xfrm>
            <a:off x="7120953" y="1745106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133 - Έλλειψη"/>
          <p:cNvSpPr>
            <a:spLocks noChangeAspect="1"/>
          </p:cNvSpPr>
          <p:nvPr/>
        </p:nvSpPr>
        <p:spPr bwMode="auto">
          <a:xfrm>
            <a:off x="5734050" y="3067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5" name="134 - Έλλειψη"/>
          <p:cNvSpPr>
            <a:spLocks noChangeAspect="1"/>
          </p:cNvSpPr>
          <p:nvPr/>
        </p:nvSpPr>
        <p:spPr bwMode="auto">
          <a:xfrm>
            <a:off x="5734050" y="3524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6" name="135 - Έλλειψη"/>
          <p:cNvSpPr>
            <a:spLocks noChangeAspect="1"/>
          </p:cNvSpPr>
          <p:nvPr/>
        </p:nvSpPr>
        <p:spPr bwMode="auto">
          <a:xfrm>
            <a:off x="5734050" y="3981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5734050" y="4438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5734050" y="4895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5734050" y="5353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5734050" y="5810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5734050" y="6267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2" name="141 - Ευθεία γραμμή σύνδεσης"/>
          <p:cNvCxnSpPr>
            <a:stCxn id="135" idx="4"/>
            <a:endCxn id="136" idx="0"/>
          </p:cNvCxnSpPr>
          <p:nvPr/>
        </p:nvCxnSpPr>
        <p:spPr bwMode="auto">
          <a:xfrm>
            <a:off x="5876925" y="3810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142 - Ευθεία γραμμή σύνδεσης"/>
          <p:cNvCxnSpPr>
            <a:stCxn id="13" idx="4"/>
            <a:endCxn id="134" idx="0"/>
          </p:cNvCxnSpPr>
          <p:nvPr/>
        </p:nvCxnSpPr>
        <p:spPr bwMode="auto">
          <a:xfrm>
            <a:off x="5876925" y="2910903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143 - Ευθεία γραμμή σύνδεσης"/>
          <p:cNvCxnSpPr>
            <a:stCxn id="134" idx="4"/>
            <a:endCxn id="135" idx="0"/>
          </p:cNvCxnSpPr>
          <p:nvPr/>
        </p:nvCxnSpPr>
        <p:spPr bwMode="auto">
          <a:xfrm>
            <a:off x="5876925" y="3352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144 - Ευθεία γραμμή σύνδεσης"/>
          <p:cNvCxnSpPr>
            <a:stCxn id="136" idx="4"/>
            <a:endCxn id="137" idx="0"/>
          </p:cNvCxnSpPr>
          <p:nvPr/>
        </p:nvCxnSpPr>
        <p:spPr bwMode="auto">
          <a:xfrm>
            <a:off x="5876925" y="4267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5876925" y="5638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5876925" y="4724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5876925" y="5181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5876925" y="6096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96 - TextBox"/>
          <p:cNvSpPr txBox="1"/>
          <p:nvPr/>
        </p:nvSpPr>
        <p:spPr>
          <a:xfrm>
            <a:off x="228600" y="1261646"/>
            <a:ext cx="2055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Διαγραφή λέξης </a:t>
            </a:r>
            <a:r>
              <a:rPr lang="en-US" dirty="0" smtClean="0">
                <a:latin typeface="+mn-lt"/>
              </a:rPr>
              <a:t>: </a:t>
            </a:r>
            <a:endParaRPr lang="el-GR" sz="2000" dirty="0">
              <a:latin typeface="+mn-lt"/>
            </a:endParaRPr>
          </a:p>
        </p:txBody>
      </p:sp>
      <p:sp>
        <p:nvSpPr>
          <p:cNvPr id="98" name="97 - TextBox"/>
          <p:cNvSpPr txBox="1"/>
          <p:nvPr/>
        </p:nvSpPr>
        <p:spPr>
          <a:xfrm>
            <a:off x="228601" y="1887934"/>
            <a:ext cx="3352799" cy="361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Βρίσκουμε τον κόμβο </a:t>
            </a:r>
            <a:r>
              <a:rPr lang="en-US" dirty="0" smtClean="0">
                <a:latin typeface="Lucida Console" pitchFamily="49" charset="0"/>
              </a:rPr>
              <a:t>x</a:t>
            </a:r>
            <a:r>
              <a:rPr lang="el-GR" dirty="0" smtClean="0"/>
              <a:t> που αντιστοιχεί στο τελευταίο γράμμα της λέξης και σβήνουμε την επισήμανση του. </a:t>
            </a:r>
          </a:p>
          <a:p>
            <a:pPr>
              <a:lnSpc>
                <a:spcPts val="2500"/>
              </a:lnSpc>
            </a:pPr>
            <a:endParaRPr lang="el-GR" dirty="0" smtClean="0"/>
          </a:p>
          <a:p>
            <a:pPr>
              <a:lnSpc>
                <a:spcPts val="2500"/>
              </a:lnSpc>
            </a:pPr>
            <a:r>
              <a:rPr lang="el-GR" dirty="0" smtClean="0"/>
              <a:t>Αν ο</a:t>
            </a:r>
            <a:r>
              <a:rPr lang="en-US" dirty="0" smtClean="0"/>
              <a:t> </a:t>
            </a:r>
            <a:r>
              <a:rPr lang="en-US" dirty="0" smtClean="0">
                <a:latin typeface="Lucida Console" pitchFamily="49" charset="0"/>
              </a:rPr>
              <a:t>x</a:t>
            </a:r>
            <a:r>
              <a:rPr lang="en-US" dirty="0" smtClean="0"/>
              <a:t> </a:t>
            </a:r>
            <a:r>
              <a:rPr lang="el-GR" dirty="0" smtClean="0"/>
              <a:t>δεν έχει απογόνους στο </a:t>
            </a: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τότε τον διαγράφουμε και συνεχίζουμε την ίδια διαδικασία στους προγόνους του </a:t>
            </a:r>
            <a:r>
              <a:rPr lang="en-US" dirty="0" smtClean="0">
                <a:latin typeface="Lucida Console" pitchFamily="49" charset="0"/>
              </a:rPr>
              <a:t>x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μέχρι να φτάσουμε σε κόμβο </a:t>
            </a:r>
            <a:r>
              <a:rPr lang="el-GR" dirty="0" smtClean="0"/>
              <a:t>με απογόνους ή</a:t>
            </a:r>
            <a:r>
              <a:rPr lang="el-GR" dirty="0" smtClean="0">
                <a:latin typeface="+mn-lt"/>
              </a:rPr>
              <a:t> με επισήμανση</a:t>
            </a:r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96" name="95 - TextBox"/>
          <p:cNvSpPr txBox="1"/>
          <p:nvPr/>
        </p:nvSpPr>
        <p:spPr>
          <a:xfrm>
            <a:off x="225076" y="6031468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Console" pitchFamily="49" charset="0"/>
              </a:rPr>
              <a:t>delete(“</a:t>
            </a:r>
            <a:r>
              <a:rPr lang="el-GR" dirty="0" err="1" smtClean="0">
                <a:latin typeface="Lucida Console" pitchFamily="49" charset="0"/>
              </a:rPr>
              <a:t>αλφα</a:t>
            </a:r>
            <a:r>
              <a:rPr lang="en-US" dirty="0" smtClean="0">
                <a:latin typeface="Lucida Console" pitchFamily="49" charset="0"/>
              </a:rPr>
              <a:t>”)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89" name="88 - Δεξιό βέλος"/>
          <p:cNvSpPr/>
          <p:nvPr/>
        </p:nvSpPr>
        <p:spPr bwMode="auto">
          <a:xfrm flipH="1">
            <a:off x="6858000" y="3581400"/>
            <a:ext cx="304800" cy="228600"/>
          </a:xfrm>
          <a:prstGeom prst="rightArrow">
            <a:avLst/>
          </a:prstGeom>
          <a:solidFill>
            <a:srgbClr val="3399FF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877050" y="15012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4495800" y="2167949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" name="12 - Έλλειψη"/>
          <p:cNvSpPr>
            <a:spLocks noChangeAspect="1"/>
          </p:cNvSpPr>
          <p:nvPr/>
        </p:nvSpPr>
        <p:spPr bwMode="auto">
          <a:xfrm>
            <a:off x="573405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" name="13 - Έλλειψη"/>
          <p:cNvSpPr>
            <a:spLocks noChangeAspect="1"/>
          </p:cNvSpPr>
          <p:nvPr/>
        </p:nvSpPr>
        <p:spPr bwMode="auto">
          <a:xfrm>
            <a:off x="51816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" name="14 - Έλλειψη"/>
          <p:cNvSpPr>
            <a:spLocks noChangeAspect="1"/>
          </p:cNvSpPr>
          <p:nvPr/>
        </p:nvSpPr>
        <p:spPr bwMode="auto">
          <a:xfrm>
            <a:off x="51816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" name="16 - Έλλειψη"/>
          <p:cNvSpPr>
            <a:spLocks noChangeAspect="1"/>
          </p:cNvSpPr>
          <p:nvPr/>
        </p:nvSpPr>
        <p:spPr bwMode="auto">
          <a:xfrm>
            <a:off x="51816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" name="18 - Έλλειψη"/>
          <p:cNvSpPr>
            <a:spLocks noChangeAspect="1"/>
          </p:cNvSpPr>
          <p:nvPr/>
        </p:nvSpPr>
        <p:spPr bwMode="auto">
          <a:xfrm>
            <a:off x="51816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" name="19 - Έλλειψη"/>
          <p:cNvSpPr>
            <a:spLocks noChangeAspect="1"/>
          </p:cNvSpPr>
          <p:nvPr/>
        </p:nvSpPr>
        <p:spPr bwMode="auto">
          <a:xfrm>
            <a:off x="51816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1" name="20 - Έλλειψη"/>
          <p:cNvSpPr>
            <a:spLocks noChangeAspect="1"/>
          </p:cNvSpPr>
          <p:nvPr/>
        </p:nvSpPr>
        <p:spPr bwMode="auto">
          <a:xfrm>
            <a:off x="51816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" name="21 - Έλλειψη"/>
          <p:cNvSpPr>
            <a:spLocks noChangeAspect="1"/>
          </p:cNvSpPr>
          <p:nvPr/>
        </p:nvSpPr>
        <p:spPr bwMode="auto">
          <a:xfrm>
            <a:off x="51816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" name="22 - Έλλειψη"/>
          <p:cNvSpPr>
            <a:spLocks noChangeAspect="1"/>
          </p:cNvSpPr>
          <p:nvPr/>
        </p:nvSpPr>
        <p:spPr bwMode="auto">
          <a:xfrm>
            <a:off x="5181600" y="6263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3"/>
            <a:endCxn id="12" idx="0"/>
          </p:cNvCxnSpPr>
          <p:nvPr/>
        </p:nvCxnSpPr>
        <p:spPr bwMode="auto">
          <a:xfrm flipH="1">
            <a:off x="4638675" y="1745106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25 - Ευθεία γραμμή σύνδεσης"/>
          <p:cNvCxnSpPr>
            <a:stCxn id="12" idx="5"/>
            <a:endCxn id="13" idx="0"/>
          </p:cNvCxnSpPr>
          <p:nvPr/>
        </p:nvCxnSpPr>
        <p:spPr bwMode="auto">
          <a:xfrm>
            <a:off x="4739703" y="2411852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- Ευθεία γραμμή σύνδεσης"/>
          <p:cNvCxnSpPr>
            <a:stCxn id="15" idx="4"/>
            <a:endCxn id="17" idx="0"/>
          </p:cNvCxnSpPr>
          <p:nvPr/>
        </p:nvCxnSpPr>
        <p:spPr bwMode="auto">
          <a:xfrm>
            <a:off x="53244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13" idx="3"/>
            <a:endCxn id="14" idx="0"/>
          </p:cNvCxnSpPr>
          <p:nvPr/>
        </p:nvCxnSpPr>
        <p:spPr bwMode="auto">
          <a:xfrm flipH="1">
            <a:off x="5324475" y="2869056"/>
            <a:ext cx="4514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- Ευθεία γραμμή σύνδεσης"/>
          <p:cNvCxnSpPr>
            <a:stCxn id="14" idx="4"/>
            <a:endCxn id="15" idx="0"/>
          </p:cNvCxnSpPr>
          <p:nvPr/>
        </p:nvCxnSpPr>
        <p:spPr bwMode="auto">
          <a:xfrm>
            <a:off x="53244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17" idx="4"/>
            <a:endCxn id="19" idx="0"/>
          </p:cNvCxnSpPr>
          <p:nvPr/>
        </p:nvCxnSpPr>
        <p:spPr bwMode="auto">
          <a:xfrm>
            <a:off x="53244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- Ευθεία γραμμή σύνδεσης"/>
          <p:cNvCxnSpPr>
            <a:stCxn id="21" idx="4"/>
            <a:endCxn id="22" idx="0"/>
          </p:cNvCxnSpPr>
          <p:nvPr/>
        </p:nvCxnSpPr>
        <p:spPr bwMode="auto">
          <a:xfrm>
            <a:off x="53244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46 - Ευθεία γραμμή σύνδεσης"/>
          <p:cNvCxnSpPr>
            <a:stCxn id="19" idx="4"/>
            <a:endCxn id="20" idx="0"/>
          </p:cNvCxnSpPr>
          <p:nvPr/>
        </p:nvCxnSpPr>
        <p:spPr bwMode="auto">
          <a:xfrm>
            <a:off x="53244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49 - Ευθεία γραμμή σύνδεσης"/>
          <p:cNvCxnSpPr>
            <a:stCxn id="20" idx="4"/>
            <a:endCxn id="21" idx="0"/>
          </p:cNvCxnSpPr>
          <p:nvPr/>
        </p:nvCxnSpPr>
        <p:spPr bwMode="auto">
          <a:xfrm>
            <a:off x="53244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22" idx="4"/>
            <a:endCxn id="23" idx="0"/>
          </p:cNvCxnSpPr>
          <p:nvPr/>
        </p:nvCxnSpPr>
        <p:spPr bwMode="auto">
          <a:xfrm>
            <a:off x="5324475" y="6092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403860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40386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40386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40386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40386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40386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40386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40386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41814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4181475" y="29109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41814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41814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41814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41814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41814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3"/>
            <a:endCxn id="58" idx="0"/>
          </p:cNvCxnSpPr>
          <p:nvPr/>
        </p:nvCxnSpPr>
        <p:spPr bwMode="auto">
          <a:xfrm flipH="1">
            <a:off x="4181475" y="2411852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98 - Έλλειψη"/>
          <p:cNvSpPr>
            <a:spLocks noChangeAspect="1"/>
          </p:cNvSpPr>
          <p:nvPr/>
        </p:nvSpPr>
        <p:spPr bwMode="auto">
          <a:xfrm>
            <a:off x="7943850" y="2167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0" name="99 - Έλλειψη"/>
          <p:cNvSpPr>
            <a:spLocks noChangeAspect="1"/>
          </p:cNvSpPr>
          <p:nvPr/>
        </p:nvSpPr>
        <p:spPr bwMode="auto">
          <a:xfrm>
            <a:off x="7943850" y="2606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1" name="100 - Έλλειψη"/>
          <p:cNvSpPr>
            <a:spLocks noChangeAspect="1"/>
          </p:cNvSpPr>
          <p:nvPr/>
        </p:nvSpPr>
        <p:spPr bwMode="auto">
          <a:xfrm>
            <a:off x="75438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2" name="101 - Έλλειψη"/>
          <p:cNvSpPr>
            <a:spLocks noChangeAspect="1"/>
          </p:cNvSpPr>
          <p:nvPr/>
        </p:nvSpPr>
        <p:spPr bwMode="auto">
          <a:xfrm>
            <a:off x="75438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3" name="102 - Έλλειψη"/>
          <p:cNvSpPr>
            <a:spLocks noChangeAspect="1"/>
          </p:cNvSpPr>
          <p:nvPr/>
        </p:nvSpPr>
        <p:spPr bwMode="auto">
          <a:xfrm>
            <a:off x="75438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4" name="103 - Έλλειψη"/>
          <p:cNvSpPr>
            <a:spLocks noChangeAspect="1"/>
          </p:cNvSpPr>
          <p:nvPr/>
        </p:nvSpPr>
        <p:spPr bwMode="auto">
          <a:xfrm>
            <a:off x="75438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05" name="104 - Έλλειψη"/>
          <p:cNvSpPr>
            <a:spLocks noChangeAspect="1"/>
          </p:cNvSpPr>
          <p:nvPr/>
        </p:nvSpPr>
        <p:spPr bwMode="auto">
          <a:xfrm>
            <a:off x="75438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6" name="105 - Έλλειψη"/>
          <p:cNvSpPr>
            <a:spLocks noChangeAspect="1"/>
          </p:cNvSpPr>
          <p:nvPr/>
        </p:nvSpPr>
        <p:spPr bwMode="auto">
          <a:xfrm>
            <a:off x="75438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7" name="106 - Ευθεία γραμμή σύνδεσης"/>
          <p:cNvCxnSpPr>
            <a:stCxn id="101" idx="4"/>
            <a:endCxn id="102" idx="0"/>
          </p:cNvCxnSpPr>
          <p:nvPr/>
        </p:nvCxnSpPr>
        <p:spPr bwMode="auto">
          <a:xfrm>
            <a:off x="76866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107 - Ευθεία γραμμή σύνδεσης"/>
          <p:cNvCxnSpPr>
            <a:stCxn id="99" idx="4"/>
            <a:endCxn id="100" idx="0"/>
          </p:cNvCxnSpPr>
          <p:nvPr/>
        </p:nvCxnSpPr>
        <p:spPr bwMode="auto">
          <a:xfrm>
            <a:off x="8086725" y="24537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108 - Ευθεία γραμμή σύνδεσης"/>
          <p:cNvCxnSpPr>
            <a:stCxn id="100" idx="3"/>
            <a:endCxn id="101" idx="0"/>
          </p:cNvCxnSpPr>
          <p:nvPr/>
        </p:nvCxnSpPr>
        <p:spPr bwMode="auto">
          <a:xfrm flipH="1">
            <a:off x="7686675" y="2850006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109 - Ευθεία γραμμή σύνδεσης"/>
          <p:cNvCxnSpPr>
            <a:stCxn id="102" idx="4"/>
            <a:endCxn id="103" idx="0"/>
          </p:cNvCxnSpPr>
          <p:nvPr/>
        </p:nvCxnSpPr>
        <p:spPr bwMode="auto">
          <a:xfrm>
            <a:off x="76866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110 - Ευθεία γραμμή σύνδεσης"/>
          <p:cNvCxnSpPr>
            <a:stCxn id="105" idx="4"/>
            <a:endCxn id="106" idx="0"/>
          </p:cNvCxnSpPr>
          <p:nvPr/>
        </p:nvCxnSpPr>
        <p:spPr bwMode="auto">
          <a:xfrm>
            <a:off x="76866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111 - Ευθεία γραμμή σύνδεσης"/>
          <p:cNvCxnSpPr>
            <a:stCxn id="103" idx="4"/>
            <a:endCxn id="104" idx="0"/>
          </p:cNvCxnSpPr>
          <p:nvPr/>
        </p:nvCxnSpPr>
        <p:spPr bwMode="auto">
          <a:xfrm>
            <a:off x="76866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112 - Ευθεία γραμμή σύνδεσης"/>
          <p:cNvCxnSpPr>
            <a:stCxn id="104" idx="4"/>
            <a:endCxn id="105" idx="0"/>
          </p:cNvCxnSpPr>
          <p:nvPr/>
        </p:nvCxnSpPr>
        <p:spPr bwMode="auto">
          <a:xfrm>
            <a:off x="76866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116 - Έλλειψη"/>
          <p:cNvSpPr>
            <a:spLocks noChangeAspect="1"/>
          </p:cNvSpPr>
          <p:nvPr/>
        </p:nvSpPr>
        <p:spPr bwMode="auto">
          <a:xfrm>
            <a:off x="83248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8" name="117 - Έλλειψη"/>
          <p:cNvSpPr>
            <a:spLocks noChangeAspect="1"/>
          </p:cNvSpPr>
          <p:nvPr/>
        </p:nvSpPr>
        <p:spPr bwMode="auto">
          <a:xfrm>
            <a:off x="83248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9" name="118 - Έλλειψη"/>
          <p:cNvSpPr>
            <a:spLocks noChangeAspect="1"/>
          </p:cNvSpPr>
          <p:nvPr/>
        </p:nvSpPr>
        <p:spPr bwMode="auto">
          <a:xfrm>
            <a:off x="83248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0" name="119 - Έλλειψη"/>
          <p:cNvSpPr>
            <a:spLocks noChangeAspect="1"/>
          </p:cNvSpPr>
          <p:nvPr/>
        </p:nvSpPr>
        <p:spPr bwMode="auto">
          <a:xfrm>
            <a:off x="83248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21" name="120 - Ευθεία γραμμή σύνδεσης"/>
          <p:cNvCxnSpPr>
            <a:stCxn id="117" idx="4"/>
            <a:endCxn id="118" idx="0"/>
          </p:cNvCxnSpPr>
          <p:nvPr/>
        </p:nvCxnSpPr>
        <p:spPr bwMode="auto">
          <a:xfrm>
            <a:off x="84677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18" idx="4"/>
            <a:endCxn id="119" idx="0"/>
          </p:cNvCxnSpPr>
          <p:nvPr/>
        </p:nvCxnSpPr>
        <p:spPr bwMode="auto">
          <a:xfrm>
            <a:off x="84677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122 - Ευθεία γραμμή σύνδεσης"/>
          <p:cNvCxnSpPr>
            <a:stCxn id="119" idx="4"/>
            <a:endCxn id="120" idx="0"/>
          </p:cNvCxnSpPr>
          <p:nvPr/>
        </p:nvCxnSpPr>
        <p:spPr bwMode="auto">
          <a:xfrm>
            <a:off x="84677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126 - Ευθεία γραμμή σύνδεσης"/>
          <p:cNvCxnSpPr>
            <a:stCxn id="100" idx="5"/>
            <a:endCxn id="117" idx="0"/>
          </p:cNvCxnSpPr>
          <p:nvPr/>
        </p:nvCxnSpPr>
        <p:spPr bwMode="auto">
          <a:xfrm>
            <a:off x="8187753" y="2850006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129 - Ευθεία γραμμή σύνδεσης"/>
          <p:cNvCxnSpPr>
            <a:stCxn id="11" idx="5"/>
            <a:endCxn id="99" idx="0"/>
          </p:cNvCxnSpPr>
          <p:nvPr/>
        </p:nvCxnSpPr>
        <p:spPr bwMode="auto">
          <a:xfrm>
            <a:off x="7120953" y="1745106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133 - Έλλειψη"/>
          <p:cNvSpPr>
            <a:spLocks noChangeAspect="1"/>
          </p:cNvSpPr>
          <p:nvPr/>
        </p:nvSpPr>
        <p:spPr bwMode="auto">
          <a:xfrm>
            <a:off x="6267450" y="3067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5" name="134 - Έλλειψη"/>
          <p:cNvSpPr>
            <a:spLocks noChangeAspect="1"/>
          </p:cNvSpPr>
          <p:nvPr/>
        </p:nvSpPr>
        <p:spPr bwMode="auto">
          <a:xfrm>
            <a:off x="6267450" y="3524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6" name="135 - Έλλειψη"/>
          <p:cNvSpPr>
            <a:spLocks noChangeAspect="1"/>
          </p:cNvSpPr>
          <p:nvPr/>
        </p:nvSpPr>
        <p:spPr bwMode="auto">
          <a:xfrm>
            <a:off x="6267450" y="3981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6267450" y="4438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6267450" y="4895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6267450" y="5353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6267450" y="5810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6267450" y="6267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2" name="141 - Ευθεία γραμμή σύνδεσης"/>
          <p:cNvCxnSpPr>
            <a:stCxn id="135" idx="4"/>
            <a:endCxn id="136" idx="0"/>
          </p:cNvCxnSpPr>
          <p:nvPr/>
        </p:nvCxnSpPr>
        <p:spPr bwMode="auto">
          <a:xfrm>
            <a:off x="6410325" y="3810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142 - Ευθεία γραμμή σύνδεσης"/>
          <p:cNvCxnSpPr>
            <a:stCxn id="13" idx="5"/>
            <a:endCxn id="134" idx="0"/>
          </p:cNvCxnSpPr>
          <p:nvPr/>
        </p:nvCxnSpPr>
        <p:spPr bwMode="auto">
          <a:xfrm>
            <a:off x="5977953" y="2869056"/>
            <a:ext cx="432372" cy="1979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143 - Ευθεία γραμμή σύνδεσης"/>
          <p:cNvCxnSpPr>
            <a:stCxn id="134" idx="4"/>
            <a:endCxn id="135" idx="0"/>
          </p:cNvCxnSpPr>
          <p:nvPr/>
        </p:nvCxnSpPr>
        <p:spPr bwMode="auto">
          <a:xfrm>
            <a:off x="6410325" y="3352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144 - Ευθεία γραμμή σύνδεσης"/>
          <p:cNvCxnSpPr>
            <a:stCxn id="136" idx="4"/>
            <a:endCxn id="137" idx="0"/>
          </p:cNvCxnSpPr>
          <p:nvPr/>
        </p:nvCxnSpPr>
        <p:spPr bwMode="auto">
          <a:xfrm>
            <a:off x="6410325" y="4267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6410325" y="5638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6410325" y="4724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6410325" y="5181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6410325" y="6096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96 - TextBox"/>
          <p:cNvSpPr txBox="1"/>
          <p:nvPr/>
        </p:nvSpPr>
        <p:spPr>
          <a:xfrm>
            <a:off x="228600" y="1261646"/>
            <a:ext cx="2055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Διαγραφή λέξης </a:t>
            </a:r>
            <a:r>
              <a:rPr lang="en-US" dirty="0" smtClean="0">
                <a:latin typeface="+mn-lt"/>
              </a:rPr>
              <a:t>: </a:t>
            </a:r>
            <a:endParaRPr lang="el-GR" sz="2000" dirty="0">
              <a:latin typeface="+mn-lt"/>
            </a:endParaRPr>
          </a:p>
        </p:txBody>
      </p:sp>
      <p:sp>
        <p:nvSpPr>
          <p:cNvPr id="98" name="97 - TextBox"/>
          <p:cNvSpPr txBox="1"/>
          <p:nvPr/>
        </p:nvSpPr>
        <p:spPr>
          <a:xfrm>
            <a:off x="228601" y="1887934"/>
            <a:ext cx="3352799" cy="361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Βρίσκουμε τον κόμβο </a:t>
            </a:r>
            <a:r>
              <a:rPr lang="en-US" dirty="0" smtClean="0">
                <a:latin typeface="Lucida Console" pitchFamily="49" charset="0"/>
              </a:rPr>
              <a:t>x</a:t>
            </a:r>
            <a:r>
              <a:rPr lang="el-GR" dirty="0" smtClean="0"/>
              <a:t> που αντιστοιχεί στο τελευταίο γράμμα της λέξης και σβήνουμε την επισήμανση του. </a:t>
            </a:r>
          </a:p>
          <a:p>
            <a:pPr>
              <a:lnSpc>
                <a:spcPts val="2500"/>
              </a:lnSpc>
            </a:pPr>
            <a:endParaRPr lang="el-GR" dirty="0" smtClean="0"/>
          </a:p>
          <a:p>
            <a:pPr>
              <a:lnSpc>
                <a:spcPts val="2500"/>
              </a:lnSpc>
            </a:pPr>
            <a:r>
              <a:rPr lang="el-GR" dirty="0" smtClean="0"/>
              <a:t>Αν ο</a:t>
            </a:r>
            <a:r>
              <a:rPr lang="en-US" dirty="0" smtClean="0"/>
              <a:t> </a:t>
            </a:r>
            <a:r>
              <a:rPr lang="en-US" dirty="0" smtClean="0">
                <a:latin typeface="Lucida Console" pitchFamily="49" charset="0"/>
              </a:rPr>
              <a:t>x</a:t>
            </a:r>
            <a:r>
              <a:rPr lang="en-US" dirty="0" smtClean="0"/>
              <a:t> </a:t>
            </a:r>
            <a:r>
              <a:rPr lang="el-GR" dirty="0" smtClean="0"/>
              <a:t>δεν έχει απογόνους στο </a:t>
            </a: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τότε τον διαγράφουμε και συνεχίζουμε την ίδια διαδικασία στους προγόνους του </a:t>
            </a:r>
            <a:r>
              <a:rPr lang="en-US" dirty="0" smtClean="0">
                <a:latin typeface="Lucida Console" pitchFamily="49" charset="0"/>
              </a:rPr>
              <a:t>x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μέχρι να φτάσουμε σε κόμβο </a:t>
            </a:r>
            <a:r>
              <a:rPr lang="el-GR" dirty="0" smtClean="0"/>
              <a:t>με απογόνους ή</a:t>
            </a:r>
            <a:r>
              <a:rPr lang="el-GR" dirty="0" smtClean="0">
                <a:latin typeface="+mn-lt"/>
              </a:rPr>
              <a:t> με επισήμανση</a:t>
            </a:r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96" name="95 - TextBox"/>
          <p:cNvSpPr txBox="1"/>
          <p:nvPr/>
        </p:nvSpPr>
        <p:spPr>
          <a:xfrm>
            <a:off x="225076" y="6031468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Console" pitchFamily="49" charset="0"/>
              </a:rPr>
              <a:t>delete(“</a:t>
            </a:r>
            <a:r>
              <a:rPr lang="el-GR" dirty="0" err="1" smtClean="0">
                <a:latin typeface="Lucida Console" pitchFamily="49" charset="0"/>
              </a:rPr>
              <a:t>αλφα</a:t>
            </a:r>
            <a:r>
              <a:rPr lang="en-US" dirty="0" smtClean="0">
                <a:latin typeface="Lucida Console" pitchFamily="49" charset="0"/>
              </a:rPr>
              <a:t>”)</a:t>
            </a:r>
            <a:endParaRPr lang="el-GR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7" name="56 - Έλλειψη"/>
          <p:cNvSpPr/>
          <p:nvPr/>
        </p:nvSpPr>
        <p:spPr bwMode="auto">
          <a:xfrm>
            <a:off x="3429000" y="19050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9" name="58 - Έλλειψη"/>
          <p:cNvSpPr/>
          <p:nvPr/>
        </p:nvSpPr>
        <p:spPr bwMode="auto">
          <a:xfrm>
            <a:off x="1752600" y="28194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" name="60 - Έλλειψη"/>
          <p:cNvSpPr/>
          <p:nvPr/>
        </p:nvSpPr>
        <p:spPr bwMode="auto">
          <a:xfrm>
            <a:off x="2590800" y="36576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61 - Έλλειψη"/>
          <p:cNvSpPr/>
          <p:nvPr/>
        </p:nvSpPr>
        <p:spPr bwMode="auto">
          <a:xfrm>
            <a:off x="5257800" y="28194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3" name="62 - Έλλειψη"/>
          <p:cNvSpPr/>
          <p:nvPr/>
        </p:nvSpPr>
        <p:spPr bwMode="auto">
          <a:xfrm>
            <a:off x="6858000" y="37338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" name="63 - Έλλειψη"/>
          <p:cNvSpPr/>
          <p:nvPr/>
        </p:nvSpPr>
        <p:spPr bwMode="auto">
          <a:xfrm>
            <a:off x="6477000" y="46482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" name="64 - Ορθογώνιο"/>
          <p:cNvSpPr/>
          <p:nvPr/>
        </p:nvSpPr>
        <p:spPr bwMode="auto">
          <a:xfrm>
            <a:off x="762000" y="35814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0001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6" name="65 - Ορθογώνιο"/>
          <p:cNvSpPr/>
          <p:nvPr/>
        </p:nvSpPr>
        <p:spPr bwMode="auto">
          <a:xfrm>
            <a:off x="1828800" y="44958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0100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7" name="66 - Ορθογώνιο"/>
          <p:cNvSpPr/>
          <p:nvPr/>
        </p:nvSpPr>
        <p:spPr bwMode="auto">
          <a:xfrm>
            <a:off x="2895600" y="44958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0110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8" name="67 - Ορθογώνιο"/>
          <p:cNvSpPr/>
          <p:nvPr/>
        </p:nvSpPr>
        <p:spPr bwMode="auto">
          <a:xfrm>
            <a:off x="4267200" y="35814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9" name="68 - Ορθογώνιο"/>
          <p:cNvSpPr/>
          <p:nvPr/>
        </p:nvSpPr>
        <p:spPr bwMode="auto">
          <a:xfrm>
            <a:off x="5715000" y="54102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0" name="69 - Ορθογώνιο"/>
          <p:cNvSpPr/>
          <p:nvPr/>
        </p:nvSpPr>
        <p:spPr bwMode="auto">
          <a:xfrm>
            <a:off x="6781800" y="54102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2" name="71 - Ευθεία γραμμή σύνδεσης"/>
          <p:cNvCxnSpPr>
            <a:stCxn id="57" idx="3"/>
            <a:endCxn id="59" idx="0"/>
          </p:cNvCxnSpPr>
          <p:nvPr/>
        </p:nvCxnSpPr>
        <p:spPr bwMode="auto">
          <a:xfrm flipH="1">
            <a:off x="1828800" y="2035082"/>
            <a:ext cx="16225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72 - Ευθεία γραμμή σύνδεσης"/>
          <p:cNvCxnSpPr>
            <a:stCxn id="59" idx="3"/>
            <a:endCxn id="65" idx="0"/>
          </p:cNvCxnSpPr>
          <p:nvPr/>
        </p:nvCxnSpPr>
        <p:spPr bwMode="auto">
          <a:xfrm flipH="1">
            <a:off x="1104900" y="2949482"/>
            <a:ext cx="6700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6" name="75 - Ευθεία γραμμή σύνδεσης"/>
          <p:cNvCxnSpPr>
            <a:stCxn id="61" idx="0"/>
            <a:endCxn id="59" idx="5"/>
          </p:cNvCxnSpPr>
          <p:nvPr/>
        </p:nvCxnSpPr>
        <p:spPr bwMode="auto">
          <a:xfrm flipH="1" flipV="1">
            <a:off x="1882682" y="2949482"/>
            <a:ext cx="784318" cy="7081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9" name="78 - Ευθεία γραμμή σύνδεσης"/>
          <p:cNvCxnSpPr>
            <a:stCxn id="66" idx="0"/>
            <a:endCxn id="61" idx="3"/>
          </p:cNvCxnSpPr>
          <p:nvPr/>
        </p:nvCxnSpPr>
        <p:spPr bwMode="auto">
          <a:xfrm flipV="1">
            <a:off x="2171700" y="3787682"/>
            <a:ext cx="441418" cy="7081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2" name="81 - Ευθεία γραμμή σύνδεσης"/>
          <p:cNvCxnSpPr>
            <a:stCxn id="67" idx="0"/>
            <a:endCxn id="61" idx="5"/>
          </p:cNvCxnSpPr>
          <p:nvPr/>
        </p:nvCxnSpPr>
        <p:spPr bwMode="auto">
          <a:xfrm flipH="1" flipV="1">
            <a:off x="2720882" y="3787682"/>
            <a:ext cx="517618" cy="7081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6" name="85 - Ευθεία γραμμή σύνδεσης"/>
          <p:cNvCxnSpPr>
            <a:stCxn id="62" idx="0"/>
            <a:endCxn id="57" idx="5"/>
          </p:cNvCxnSpPr>
          <p:nvPr/>
        </p:nvCxnSpPr>
        <p:spPr bwMode="auto">
          <a:xfrm flipH="1" flipV="1">
            <a:off x="3559082" y="2035082"/>
            <a:ext cx="17749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3" name="92 - Ευθεία γραμμή σύνδεσης"/>
          <p:cNvCxnSpPr>
            <a:stCxn id="68" idx="0"/>
            <a:endCxn id="62" idx="3"/>
          </p:cNvCxnSpPr>
          <p:nvPr/>
        </p:nvCxnSpPr>
        <p:spPr bwMode="auto">
          <a:xfrm flipV="1">
            <a:off x="4610100" y="2949482"/>
            <a:ext cx="6700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6" name="95 - Ευθεία γραμμή σύνδεσης"/>
          <p:cNvCxnSpPr>
            <a:stCxn id="63" idx="0"/>
            <a:endCxn id="62" idx="5"/>
          </p:cNvCxnSpPr>
          <p:nvPr/>
        </p:nvCxnSpPr>
        <p:spPr bwMode="auto">
          <a:xfrm flipH="1" flipV="1">
            <a:off x="5387882" y="2949482"/>
            <a:ext cx="15463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9" name="98 - Ευθεία γραμμή σύνδεσης"/>
          <p:cNvCxnSpPr>
            <a:stCxn id="64" idx="0"/>
            <a:endCxn id="63" idx="3"/>
          </p:cNvCxnSpPr>
          <p:nvPr/>
        </p:nvCxnSpPr>
        <p:spPr bwMode="auto">
          <a:xfrm flipV="1">
            <a:off x="6553200" y="3863882"/>
            <a:ext cx="3271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2" name="101 - Ευθεία γραμμή σύνδεσης"/>
          <p:cNvCxnSpPr>
            <a:stCxn id="70" idx="0"/>
            <a:endCxn id="64" idx="5"/>
          </p:cNvCxnSpPr>
          <p:nvPr/>
        </p:nvCxnSpPr>
        <p:spPr bwMode="auto">
          <a:xfrm flipH="1" flipV="1">
            <a:off x="6607082" y="4778282"/>
            <a:ext cx="5176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5" name="104 - Ευθεία γραμμή σύνδεσης"/>
          <p:cNvCxnSpPr>
            <a:stCxn id="69" idx="0"/>
            <a:endCxn id="64" idx="3"/>
          </p:cNvCxnSpPr>
          <p:nvPr/>
        </p:nvCxnSpPr>
        <p:spPr bwMode="auto">
          <a:xfrm flipV="1">
            <a:off x="6057900" y="4778282"/>
            <a:ext cx="4414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8" name="107 - TextBox"/>
          <p:cNvSpPr txBox="1"/>
          <p:nvPr/>
        </p:nvSpPr>
        <p:spPr>
          <a:xfrm>
            <a:off x="6858000" y="4812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9" name="108 - TextBox"/>
          <p:cNvSpPr txBox="1"/>
          <p:nvPr/>
        </p:nvSpPr>
        <p:spPr>
          <a:xfrm>
            <a:off x="6022914" y="4812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0" name="109 - TextBox"/>
          <p:cNvSpPr txBox="1"/>
          <p:nvPr/>
        </p:nvSpPr>
        <p:spPr>
          <a:xfrm>
            <a:off x="2963694" y="3886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1" name="110 - TextBox"/>
          <p:cNvSpPr txBox="1"/>
          <p:nvPr/>
        </p:nvSpPr>
        <p:spPr>
          <a:xfrm>
            <a:off x="6096000" y="3048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2" name="111 - TextBox"/>
          <p:cNvSpPr txBox="1"/>
          <p:nvPr/>
        </p:nvSpPr>
        <p:spPr>
          <a:xfrm>
            <a:off x="2277894" y="3048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3" name="112 - TextBox"/>
          <p:cNvSpPr txBox="1"/>
          <p:nvPr/>
        </p:nvSpPr>
        <p:spPr>
          <a:xfrm>
            <a:off x="4038600" y="1981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4727514" y="2971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5" name="114 - TextBox"/>
          <p:cNvSpPr txBox="1"/>
          <p:nvPr/>
        </p:nvSpPr>
        <p:spPr>
          <a:xfrm>
            <a:off x="2136714" y="3886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2667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7" name="116 - TextBox"/>
          <p:cNvSpPr txBox="1"/>
          <p:nvPr/>
        </p:nvSpPr>
        <p:spPr>
          <a:xfrm>
            <a:off x="1222314" y="2983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8" name="117 - TextBox"/>
          <p:cNvSpPr txBox="1"/>
          <p:nvPr/>
        </p:nvSpPr>
        <p:spPr>
          <a:xfrm>
            <a:off x="6400800" y="4050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3" name="42 - Ορθογώνιο"/>
          <p:cNvSpPr/>
          <p:nvPr/>
        </p:nvSpPr>
        <p:spPr bwMode="auto">
          <a:xfrm>
            <a:off x="3429000" y="30480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000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" name="39 - TextBox"/>
          <p:cNvSpPr txBox="1"/>
          <p:nvPr/>
        </p:nvSpPr>
        <p:spPr>
          <a:xfrm>
            <a:off x="457200" y="1219200"/>
            <a:ext cx="345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:  </a:t>
            </a:r>
            <a:r>
              <a:rPr lang="el-GR" dirty="0" smtClean="0"/>
              <a:t>Εισαγωγή  </a:t>
            </a:r>
            <a:r>
              <a:rPr lang="el-GR" dirty="0" smtClean="0">
                <a:latin typeface="Calibri" pitchFamily="34" charset="0"/>
              </a:rPr>
              <a:t>1000 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42" name="41 - Ευθύγραμμο βέλος σύνδεσης"/>
          <p:cNvCxnSpPr/>
          <p:nvPr/>
        </p:nvCxnSpPr>
        <p:spPr bwMode="auto">
          <a:xfrm>
            <a:off x="4267200" y="3276600"/>
            <a:ext cx="228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5" name="44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676400"/>
            <a:ext cx="533401" cy="202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877050" y="15012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4495800" y="2167949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" name="12 - Έλλειψη"/>
          <p:cNvSpPr>
            <a:spLocks noChangeAspect="1"/>
          </p:cNvSpPr>
          <p:nvPr/>
        </p:nvSpPr>
        <p:spPr bwMode="auto">
          <a:xfrm>
            <a:off x="573405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" name="13 - Έλλειψη"/>
          <p:cNvSpPr>
            <a:spLocks noChangeAspect="1"/>
          </p:cNvSpPr>
          <p:nvPr/>
        </p:nvSpPr>
        <p:spPr bwMode="auto">
          <a:xfrm>
            <a:off x="50292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" name="14 - Έλλειψη"/>
          <p:cNvSpPr>
            <a:spLocks noChangeAspect="1"/>
          </p:cNvSpPr>
          <p:nvPr/>
        </p:nvSpPr>
        <p:spPr bwMode="auto">
          <a:xfrm>
            <a:off x="50292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" name="16 - Έλλειψη"/>
          <p:cNvSpPr>
            <a:spLocks noChangeAspect="1"/>
          </p:cNvSpPr>
          <p:nvPr/>
        </p:nvSpPr>
        <p:spPr bwMode="auto">
          <a:xfrm>
            <a:off x="50292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" name="18 - Έλλειψη"/>
          <p:cNvSpPr>
            <a:spLocks noChangeAspect="1"/>
          </p:cNvSpPr>
          <p:nvPr/>
        </p:nvSpPr>
        <p:spPr bwMode="auto">
          <a:xfrm>
            <a:off x="50292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" name="19 - Έλλειψη"/>
          <p:cNvSpPr>
            <a:spLocks noChangeAspect="1"/>
          </p:cNvSpPr>
          <p:nvPr/>
        </p:nvSpPr>
        <p:spPr bwMode="auto">
          <a:xfrm>
            <a:off x="50292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1" name="20 - Έλλειψη"/>
          <p:cNvSpPr>
            <a:spLocks noChangeAspect="1"/>
          </p:cNvSpPr>
          <p:nvPr/>
        </p:nvSpPr>
        <p:spPr bwMode="auto">
          <a:xfrm>
            <a:off x="50292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" name="21 - Έλλειψη"/>
          <p:cNvSpPr>
            <a:spLocks noChangeAspect="1"/>
          </p:cNvSpPr>
          <p:nvPr/>
        </p:nvSpPr>
        <p:spPr bwMode="auto">
          <a:xfrm>
            <a:off x="50292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" name="22 - Έλλειψη"/>
          <p:cNvSpPr>
            <a:spLocks noChangeAspect="1"/>
          </p:cNvSpPr>
          <p:nvPr/>
        </p:nvSpPr>
        <p:spPr bwMode="auto">
          <a:xfrm>
            <a:off x="5029200" y="6263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3"/>
            <a:endCxn id="12" idx="0"/>
          </p:cNvCxnSpPr>
          <p:nvPr/>
        </p:nvCxnSpPr>
        <p:spPr bwMode="auto">
          <a:xfrm flipH="1">
            <a:off x="4638675" y="1745106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25 - Ευθεία γραμμή σύνδεσης"/>
          <p:cNvCxnSpPr>
            <a:stCxn id="12" idx="5"/>
            <a:endCxn id="13" idx="0"/>
          </p:cNvCxnSpPr>
          <p:nvPr/>
        </p:nvCxnSpPr>
        <p:spPr bwMode="auto">
          <a:xfrm>
            <a:off x="4739703" y="2411852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- Ευθεία γραμμή σύνδεσης"/>
          <p:cNvCxnSpPr>
            <a:stCxn id="15" idx="4"/>
            <a:endCxn id="17" idx="0"/>
          </p:cNvCxnSpPr>
          <p:nvPr/>
        </p:nvCxnSpPr>
        <p:spPr bwMode="auto">
          <a:xfrm>
            <a:off x="51720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13" idx="3"/>
            <a:endCxn id="14" idx="0"/>
          </p:cNvCxnSpPr>
          <p:nvPr/>
        </p:nvCxnSpPr>
        <p:spPr bwMode="auto">
          <a:xfrm flipH="1">
            <a:off x="5172075" y="2869056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- Ευθεία γραμμή σύνδεσης"/>
          <p:cNvCxnSpPr>
            <a:stCxn id="14" idx="4"/>
            <a:endCxn id="15" idx="0"/>
          </p:cNvCxnSpPr>
          <p:nvPr/>
        </p:nvCxnSpPr>
        <p:spPr bwMode="auto">
          <a:xfrm>
            <a:off x="51720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17" idx="4"/>
            <a:endCxn id="19" idx="0"/>
          </p:cNvCxnSpPr>
          <p:nvPr/>
        </p:nvCxnSpPr>
        <p:spPr bwMode="auto">
          <a:xfrm>
            <a:off x="51720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- Ευθεία γραμμή σύνδεσης"/>
          <p:cNvCxnSpPr>
            <a:stCxn id="21" idx="4"/>
            <a:endCxn id="22" idx="0"/>
          </p:cNvCxnSpPr>
          <p:nvPr/>
        </p:nvCxnSpPr>
        <p:spPr bwMode="auto">
          <a:xfrm>
            <a:off x="51720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46 - Ευθεία γραμμή σύνδεσης"/>
          <p:cNvCxnSpPr>
            <a:stCxn id="19" idx="4"/>
            <a:endCxn id="20" idx="0"/>
          </p:cNvCxnSpPr>
          <p:nvPr/>
        </p:nvCxnSpPr>
        <p:spPr bwMode="auto">
          <a:xfrm>
            <a:off x="51720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49 - Ευθεία γραμμή σύνδεσης"/>
          <p:cNvCxnSpPr>
            <a:stCxn id="20" idx="4"/>
            <a:endCxn id="21" idx="0"/>
          </p:cNvCxnSpPr>
          <p:nvPr/>
        </p:nvCxnSpPr>
        <p:spPr bwMode="auto">
          <a:xfrm>
            <a:off x="51720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22" idx="4"/>
            <a:endCxn id="23" idx="0"/>
          </p:cNvCxnSpPr>
          <p:nvPr/>
        </p:nvCxnSpPr>
        <p:spPr bwMode="auto">
          <a:xfrm>
            <a:off x="5172075" y="6092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403860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40386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40386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40386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40386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40386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40386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40386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41814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4181475" y="29109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41814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41814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41814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41814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41814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3"/>
            <a:endCxn id="58" idx="0"/>
          </p:cNvCxnSpPr>
          <p:nvPr/>
        </p:nvCxnSpPr>
        <p:spPr bwMode="auto">
          <a:xfrm flipH="1">
            <a:off x="4181475" y="2411852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78 - Έλλειψη"/>
          <p:cNvSpPr>
            <a:spLocks noChangeAspect="1"/>
          </p:cNvSpPr>
          <p:nvPr/>
        </p:nvSpPr>
        <p:spPr bwMode="auto">
          <a:xfrm>
            <a:off x="64960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0" name="79 - Έλλειψη"/>
          <p:cNvSpPr>
            <a:spLocks noChangeAspect="1"/>
          </p:cNvSpPr>
          <p:nvPr/>
        </p:nvSpPr>
        <p:spPr bwMode="auto">
          <a:xfrm>
            <a:off x="64960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1" name="80 - Έλλειψη"/>
          <p:cNvSpPr>
            <a:spLocks noChangeAspect="1"/>
          </p:cNvSpPr>
          <p:nvPr/>
        </p:nvSpPr>
        <p:spPr bwMode="auto">
          <a:xfrm>
            <a:off x="64960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2" name="81 - Έλλειψη"/>
          <p:cNvSpPr>
            <a:spLocks noChangeAspect="1"/>
          </p:cNvSpPr>
          <p:nvPr/>
        </p:nvSpPr>
        <p:spPr bwMode="auto">
          <a:xfrm>
            <a:off x="64960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4" name="83 - Έλλειψη"/>
          <p:cNvSpPr>
            <a:spLocks noChangeAspect="1"/>
          </p:cNvSpPr>
          <p:nvPr/>
        </p:nvSpPr>
        <p:spPr bwMode="auto">
          <a:xfrm>
            <a:off x="6496050" y="4911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5" name="84 - Έλλειψη"/>
          <p:cNvSpPr>
            <a:spLocks noChangeAspect="1"/>
          </p:cNvSpPr>
          <p:nvPr/>
        </p:nvSpPr>
        <p:spPr bwMode="auto">
          <a:xfrm>
            <a:off x="6496050" y="5368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6" name="85 - Ευθεία γραμμή σύνδεσης"/>
          <p:cNvCxnSpPr>
            <a:stCxn id="80" idx="4"/>
            <a:endCxn id="81" idx="0"/>
          </p:cNvCxnSpPr>
          <p:nvPr/>
        </p:nvCxnSpPr>
        <p:spPr bwMode="auto">
          <a:xfrm>
            <a:off x="66389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79" idx="4"/>
            <a:endCxn id="80" idx="0"/>
          </p:cNvCxnSpPr>
          <p:nvPr/>
        </p:nvCxnSpPr>
        <p:spPr bwMode="auto">
          <a:xfrm>
            <a:off x="66389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81" idx="4"/>
            <a:endCxn id="82" idx="0"/>
          </p:cNvCxnSpPr>
          <p:nvPr/>
        </p:nvCxnSpPr>
        <p:spPr bwMode="auto">
          <a:xfrm>
            <a:off x="66389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82" idx="4"/>
            <a:endCxn id="84" idx="0"/>
          </p:cNvCxnSpPr>
          <p:nvPr/>
        </p:nvCxnSpPr>
        <p:spPr bwMode="auto">
          <a:xfrm>
            <a:off x="6638925" y="47397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- Ευθεία γραμμή σύνδεσης"/>
          <p:cNvCxnSpPr>
            <a:stCxn id="84" idx="4"/>
            <a:endCxn id="85" idx="0"/>
          </p:cNvCxnSpPr>
          <p:nvPr/>
        </p:nvCxnSpPr>
        <p:spPr bwMode="auto">
          <a:xfrm>
            <a:off x="6638925" y="51969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90 - Ευθεία γραμμή σύνδεσης"/>
          <p:cNvCxnSpPr>
            <a:stCxn id="13" idx="5"/>
            <a:endCxn id="79" idx="0"/>
          </p:cNvCxnSpPr>
          <p:nvPr/>
        </p:nvCxnSpPr>
        <p:spPr bwMode="auto">
          <a:xfrm>
            <a:off x="5977953" y="2869056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98 - Έλλειψη"/>
          <p:cNvSpPr>
            <a:spLocks noChangeAspect="1"/>
          </p:cNvSpPr>
          <p:nvPr/>
        </p:nvSpPr>
        <p:spPr bwMode="auto">
          <a:xfrm>
            <a:off x="7943850" y="2167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0" name="99 - Έλλειψη"/>
          <p:cNvSpPr>
            <a:spLocks noChangeAspect="1"/>
          </p:cNvSpPr>
          <p:nvPr/>
        </p:nvSpPr>
        <p:spPr bwMode="auto">
          <a:xfrm>
            <a:off x="7943850" y="2606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1" name="100 - Έλλειψη"/>
          <p:cNvSpPr>
            <a:spLocks noChangeAspect="1"/>
          </p:cNvSpPr>
          <p:nvPr/>
        </p:nvSpPr>
        <p:spPr bwMode="auto">
          <a:xfrm>
            <a:off x="75438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2" name="101 - Έλλειψη"/>
          <p:cNvSpPr>
            <a:spLocks noChangeAspect="1"/>
          </p:cNvSpPr>
          <p:nvPr/>
        </p:nvSpPr>
        <p:spPr bwMode="auto">
          <a:xfrm>
            <a:off x="75438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3" name="102 - Έλλειψη"/>
          <p:cNvSpPr>
            <a:spLocks noChangeAspect="1"/>
          </p:cNvSpPr>
          <p:nvPr/>
        </p:nvSpPr>
        <p:spPr bwMode="auto">
          <a:xfrm>
            <a:off x="75438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4" name="103 - Έλλειψη"/>
          <p:cNvSpPr>
            <a:spLocks noChangeAspect="1"/>
          </p:cNvSpPr>
          <p:nvPr/>
        </p:nvSpPr>
        <p:spPr bwMode="auto">
          <a:xfrm>
            <a:off x="75438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05" name="104 - Έλλειψη"/>
          <p:cNvSpPr>
            <a:spLocks noChangeAspect="1"/>
          </p:cNvSpPr>
          <p:nvPr/>
        </p:nvSpPr>
        <p:spPr bwMode="auto">
          <a:xfrm>
            <a:off x="75438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6" name="105 - Έλλειψη"/>
          <p:cNvSpPr>
            <a:spLocks noChangeAspect="1"/>
          </p:cNvSpPr>
          <p:nvPr/>
        </p:nvSpPr>
        <p:spPr bwMode="auto">
          <a:xfrm>
            <a:off x="75438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7" name="106 - Ευθεία γραμμή σύνδεσης"/>
          <p:cNvCxnSpPr>
            <a:stCxn id="101" idx="4"/>
            <a:endCxn id="102" idx="0"/>
          </p:cNvCxnSpPr>
          <p:nvPr/>
        </p:nvCxnSpPr>
        <p:spPr bwMode="auto">
          <a:xfrm>
            <a:off x="76866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107 - Ευθεία γραμμή σύνδεσης"/>
          <p:cNvCxnSpPr>
            <a:stCxn id="99" idx="4"/>
            <a:endCxn id="100" idx="0"/>
          </p:cNvCxnSpPr>
          <p:nvPr/>
        </p:nvCxnSpPr>
        <p:spPr bwMode="auto">
          <a:xfrm>
            <a:off x="8086725" y="24537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108 - Ευθεία γραμμή σύνδεσης"/>
          <p:cNvCxnSpPr>
            <a:stCxn id="100" idx="3"/>
            <a:endCxn id="101" idx="0"/>
          </p:cNvCxnSpPr>
          <p:nvPr/>
        </p:nvCxnSpPr>
        <p:spPr bwMode="auto">
          <a:xfrm flipH="1">
            <a:off x="7686675" y="2850006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109 - Ευθεία γραμμή σύνδεσης"/>
          <p:cNvCxnSpPr>
            <a:stCxn id="102" idx="4"/>
            <a:endCxn id="103" idx="0"/>
          </p:cNvCxnSpPr>
          <p:nvPr/>
        </p:nvCxnSpPr>
        <p:spPr bwMode="auto">
          <a:xfrm>
            <a:off x="76866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110 - Ευθεία γραμμή σύνδεσης"/>
          <p:cNvCxnSpPr>
            <a:stCxn id="105" idx="4"/>
            <a:endCxn id="106" idx="0"/>
          </p:cNvCxnSpPr>
          <p:nvPr/>
        </p:nvCxnSpPr>
        <p:spPr bwMode="auto">
          <a:xfrm>
            <a:off x="76866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111 - Ευθεία γραμμή σύνδεσης"/>
          <p:cNvCxnSpPr>
            <a:stCxn id="103" idx="4"/>
            <a:endCxn id="104" idx="0"/>
          </p:cNvCxnSpPr>
          <p:nvPr/>
        </p:nvCxnSpPr>
        <p:spPr bwMode="auto">
          <a:xfrm>
            <a:off x="76866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112 - Ευθεία γραμμή σύνδεσης"/>
          <p:cNvCxnSpPr>
            <a:stCxn id="104" idx="4"/>
            <a:endCxn id="105" idx="0"/>
          </p:cNvCxnSpPr>
          <p:nvPr/>
        </p:nvCxnSpPr>
        <p:spPr bwMode="auto">
          <a:xfrm>
            <a:off x="76866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116 - Έλλειψη"/>
          <p:cNvSpPr>
            <a:spLocks noChangeAspect="1"/>
          </p:cNvSpPr>
          <p:nvPr/>
        </p:nvSpPr>
        <p:spPr bwMode="auto">
          <a:xfrm>
            <a:off x="83248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8" name="117 - Έλλειψη"/>
          <p:cNvSpPr>
            <a:spLocks noChangeAspect="1"/>
          </p:cNvSpPr>
          <p:nvPr/>
        </p:nvSpPr>
        <p:spPr bwMode="auto">
          <a:xfrm>
            <a:off x="83248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9" name="118 - Έλλειψη"/>
          <p:cNvSpPr>
            <a:spLocks noChangeAspect="1"/>
          </p:cNvSpPr>
          <p:nvPr/>
        </p:nvSpPr>
        <p:spPr bwMode="auto">
          <a:xfrm>
            <a:off x="83248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0" name="119 - Έλλειψη"/>
          <p:cNvSpPr>
            <a:spLocks noChangeAspect="1"/>
          </p:cNvSpPr>
          <p:nvPr/>
        </p:nvSpPr>
        <p:spPr bwMode="auto">
          <a:xfrm>
            <a:off x="83248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21" name="120 - Ευθεία γραμμή σύνδεσης"/>
          <p:cNvCxnSpPr>
            <a:stCxn id="117" idx="4"/>
            <a:endCxn id="118" idx="0"/>
          </p:cNvCxnSpPr>
          <p:nvPr/>
        </p:nvCxnSpPr>
        <p:spPr bwMode="auto">
          <a:xfrm>
            <a:off x="84677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18" idx="4"/>
            <a:endCxn id="119" idx="0"/>
          </p:cNvCxnSpPr>
          <p:nvPr/>
        </p:nvCxnSpPr>
        <p:spPr bwMode="auto">
          <a:xfrm>
            <a:off x="84677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122 - Ευθεία γραμμή σύνδεσης"/>
          <p:cNvCxnSpPr>
            <a:stCxn id="119" idx="4"/>
            <a:endCxn id="120" idx="0"/>
          </p:cNvCxnSpPr>
          <p:nvPr/>
        </p:nvCxnSpPr>
        <p:spPr bwMode="auto">
          <a:xfrm>
            <a:off x="84677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126 - Ευθεία γραμμή σύνδεσης"/>
          <p:cNvCxnSpPr>
            <a:stCxn id="100" idx="5"/>
            <a:endCxn id="117" idx="0"/>
          </p:cNvCxnSpPr>
          <p:nvPr/>
        </p:nvCxnSpPr>
        <p:spPr bwMode="auto">
          <a:xfrm>
            <a:off x="8187753" y="2850006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129 - Ευθεία γραμμή σύνδεσης"/>
          <p:cNvCxnSpPr>
            <a:stCxn id="11" idx="5"/>
            <a:endCxn id="99" idx="0"/>
          </p:cNvCxnSpPr>
          <p:nvPr/>
        </p:nvCxnSpPr>
        <p:spPr bwMode="auto">
          <a:xfrm>
            <a:off x="7120953" y="1745106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133 - Έλλειψη"/>
          <p:cNvSpPr>
            <a:spLocks noChangeAspect="1"/>
          </p:cNvSpPr>
          <p:nvPr/>
        </p:nvSpPr>
        <p:spPr bwMode="auto">
          <a:xfrm>
            <a:off x="5734050" y="3067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5" name="134 - Έλλειψη"/>
          <p:cNvSpPr>
            <a:spLocks noChangeAspect="1"/>
          </p:cNvSpPr>
          <p:nvPr/>
        </p:nvSpPr>
        <p:spPr bwMode="auto">
          <a:xfrm>
            <a:off x="5734050" y="3524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6" name="135 - Έλλειψη"/>
          <p:cNvSpPr>
            <a:spLocks noChangeAspect="1"/>
          </p:cNvSpPr>
          <p:nvPr/>
        </p:nvSpPr>
        <p:spPr bwMode="auto">
          <a:xfrm>
            <a:off x="5734050" y="3981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5734050" y="4438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5734050" y="4895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5734050" y="5353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5734050" y="5810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5734050" y="6267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2" name="141 - Ευθεία γραμμή σύνδεσης"/>
          <p:cNvCxnSpPr>
            <a:stCxn id="135" idx="4"/>
            <a:endCxn id="136" idx="0"/>
          </p:cNvCxnSpPr>
          <p:nvPr/>
        </p:nvCxnSpPr>
        <p:spPr bwMode="auto">
          <a:xfrm>
            <a:off x="5876925" y="3810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142 - Ευθεία γραμμή σύνδεσης"/>
          <p:cNvCxnSpPr>
            <a:stCxn id="13" idx="4"/>
            <a:endCxn id="134" idx="0"/>
          </p:cNvCxnSpPr>
          <p:nvPr/>
        </p:nvCxnSpPr>
        <p:spPr bwMode="auto">
          <a:xfrm>
            <a:off x="5876925" y="2910903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143 - Ευθεία γραμμή σύνδεσης"/>
          <p:cNvCxnSpPr>
            <a:stCxn id="134" idx="4"/>
            <a:endCxn id="135" idx="0"/>
          </p:cNvCxnSpPr>
          <p:nvPr/>
        </p:nvCxnSpPr>
        <p:spPr bwMode="auto">
          <a:xfrm>
            <a:off x="5876925" y="3352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144 - Ευθεία γραμμή σύνδεσης"/>
          <p:cNvCxnSpPr>
            <a:stCxn id="136" idx="4"/>
            <a:endCxn id="137" idx="0"/>
          </p:cNvCxnSpPr>
          <p:nvPr/>
        </p:nvCxnSpPr>
        <p:spPr bwMode="auto">
          <a:xfrm>
            <a:off x="5876925" y="4267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5876925" y="5638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5876925" y="4724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5876925" y="5181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5876925" y="6096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96 - TextBox"/>
          <p:cNvSpPr txBox="1"/>
          <p:nvPr/>
        </p:nvSpPr>
        <p:spPr>
          <a:xfrm>
            <a:off x="228600" y="1261646"/>
            <a:ext cx="2055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Διαγραφή λέξης </a:t>
            </a:r>
            <a:r>
              <a:rPr lang="en-US" dirty="0" smtClean="0">
                <a:latin typeface="+mn-lt"/>
              </a:rPr>
              <a:t>: </a:t>
            </a:r>
            <a:endParaRPr lang="el-GR" sz="2000" dirty="0">
              <a:latin typeface="+mn-lt"/>
            </a:endParaRPr>
          </a:p>
        </p:txBody>
      </p:sp>
      <p:sp>
        <p:nvSpPr>
          <p:cNvPr id="98" name="97 - TextBox"/>
          <p:cNvSpPr txBox="1"/>
          <p:nvPr/>
        </p:nvSpPr>
        <p:spPr>
          <a:xfrm>
            <a:off x="228601" y="1887934"/>
            <a:ext cx="3352799" cy="361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Βρίσκουμε τον κόμβο </a:t>
            </a:r>
            <a:r>
              <a:rPr lang="en-US" dirty="0" smtClean="0">
                <a:latin typeface="Lucida Console" pitchFamily="49" charset="0"/>
              </a:rPr>
              <a:t>x</a:t>
            </a:r>
            <a:r>
              <a:rPr lang="el-GR" dirty="0" smtClean="0"/>
              <a:t> που αντιστοιχεί στο τελευταίο γράμμα της λέξης και σβήνουμε την επισήμανση του. </a:t>
            </a:r>
          </a:p>
          <a:p>
            <a:pPr>
              <a:lnSpc>
                <a:spcPts val="2500"/>
              </a:lnSpc>
            </a:pPr>
            <a:endParaRPr lang="el-GR" dirty="0" smtClean="0"/>
          </a:p>
          <a:p>
            <a:pPr>
              <a:lnSpc>
                <a:spcPts val="2500"/>
              </a:lnSpc>
            </a:pPr>
            <a:r>
              <a:rPr lang="el-GR" dirty="0" smtClean="0"/>
              <a:t>Αν ο</a:t>
            </a:r>
            <a:r>
              <a:rPr lang="en-US" dirty="0" smtClean="0"/>
              <a:t> </a:t>
            </a:r>
            <a:r>
              <a:rPr lang="en-US" dirty="0" smtClean="0">
                <a:latin typeface="Lucida Console" pitchFamily="49" charset="0"/>
              </a:rPr>
              <a:t>x</a:t>
            </a:r>
            <a:r>
              <a:rPr lang="en-US" dirty="0" smtClean="0"/>
              <a:t> </a:t>
            </a:r>
            <a:r>
              <a:rPr lang="el-GR" dirty="0" smtClean="0"/>
              <a:t>δεν έχει απογόνους στο </a:t>
            </a: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τότε τον διαγράφουμε και συνεχίζουμε την ίδια διαδικασία στους προγόνους του </a:t>
            </a:r>
            <a:r>
              <a:rPr lang="en-US" dirty="0" smtClean="0">
                <a:latin typeface="Lucida Console" pitchFamily="49" charset="0"/>
              </a:rPr>
              <a:t>x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μέχρι να φτάσουμε σε κόμβο </a:t>
            </a:r>
            <a:r>
              <a:rPr lang="el-GR" dirty="0" smtClean="0"/>
              <a:t>με απογόνους ή</a:t>
            </a:r>
            <a:r>
              <a:rPr lang="el-GR" dirty="0" smtClean="0">
                <a:latin typeface="+mn-lt"/>
              </a:rPr>
              <a:t> με επισήμανση</a:t>
            </a:r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96" name="95 - TextBox"/>
          <p:cNvSpPr txBox="1"/>
          <p:nvPr/>
        </p:nvSpPr>
        <p:spPr>
          <a:xfrm>
            <a:off x="225076" y="6031468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Console" pitchFamily="49" charset="0"/>
              </a:rPr>
              <a:t>delete(“</a:t>
            </a:r>
            <a:r>
              <a:rPr lang="el-GR" dirty="0" err="1" smtClean="0">
                <a:latin typeface="Lucida Console" pitchFamily="49" charset="0"/>
              </a:rPr>
              <a:t>αλφα</a:t>
            </a:r>
            <a:r>
              <a:rPr lang="en-US" dirty="0" smtClean="0">
                <a:latin typeface="Lucida Console" pitchFamily="49" charset="0"/>
              </a:rPr>
              <a:t>”)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114" name="113 - Δεξιό βέλος"/>
          <p:cNvSpPr/>
          <p:nvPr/>
        </p:nvSpPr>
        <p:spPr bwMode="auto">
          <a:xfrm flipH="1">
            <a:off x="6858000" y="3581400"/>
            <a:ext cx="304800" cy="228600"/>
          </a:xfrm>
          <a:prstGeom prst="rightArrow">
            <a:avLst/>
          </a:prstGeom>
          <a:solidFill>
            <a:srgbClr val="3399FF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877050" y="15012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4495800" y="2167949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" name="12 - Έλλειψη"/>
          <p:cNvSpPr>
            <a:spLocks noChangeAspect="1"/>
          </p:cNvSpPr>
          <p:nvPr/>
        </p:nvSpPr>
        <p:spPr bwMode="auto">
          <a:xfrm>
            <a:off x="573405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" name="13 - Έλλειψη"/>
          <p:cNvSpPr>
            <a:spLocks noChangeAspect="1"/>
          </p:cNvSpPr>
          <p:nvPr/>
        </p:nvSpPr>
        <p:spPr bwMode="auto">
          <a:xfrm>
            <a:off x="50292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" name="14 - Έλλειψη"/>
          <p:cNvSpPr>
            <a:spLocks noChangeAspect="1"/>
          </p:cNvSpPr>
          <p:nvPr/>
        </p:nvSpPr>
        <p:spPr bwMode="auto">
          <a:xfrm>
            <a:off x="50292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" name="16 - Έλλειψη"/>
          <p:cNvSpPr>
            <a:spLocks noChangeAspect="1"/>
          </p:cNvSpPr>
          <p:nvPr/>
        </p:nvSpPr>
        <p:spPr bwMode="auto">
          <a:xfrm>
            <a:off x="50292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" name="18 - Έλλειψη"/>
          <p:cNvSpPr>
            <a:spLocks noChangeAspect="1"/>
          </p:cNvSpPr>
          <p:nvPr/>
        </p:nvSpPr>
        <p:spPr bwMode="auto">
          <a:xfrm>
            <a:off x="50292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" name="19 - Έλλειψη"/>
          <p:cNvSpPr>
            <a:spLocks noChangeAspect="1"/>
          </p:cNvSpPr>
          <p:nvPr/>
        </p:nvSpPr>
        <p:spPr bwMode="auto">
          <a:xfrm>
            <a:off x="50292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1" name="20 - Έλλειψη"/>
          <p:cNvSpPr>
            <a:spLocks noChangeAspect="1"/>
          </p:cNvSpPr>
          <p:nvPr/>
        </p:nvSpPr>
        <p:spPr bwMode="auto">
          <a:xfrm>
            <a:off x="50292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" name="21 - Έλλειψη"/>
          <p:cNvSpPr>
            <a:spLocks noChangeAspect="1"/>
          </p:cNvSpPr>
          <p:nvPr/>
        </p:nvSpPr>
        <p:spPr bwMode="auto">
          <a:xfrm>
            <a:off x="50292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" name="22 - Έλλειψη"/>
          <p:cNvSpPr>
            <a:spLocks noChangeAspect="1"/>
          </p:cNvSpPr>
          <p:nvPr/>
        </p:nvSpPr>
        <p:spPr bwMode="auto">
          <a:xfrm>
            <a:off x="5029200" y="6263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3"/>
            <a:endCxn id="12" idx="0"/>
          </p:cNvCxnSpPr>
          <p:nvPr/>
        </p:nvCxnSpPr>
        <p:spPr bwMode="auto">
          <a:xfrm flipH="1">
            <a:off x="4638675" y="1745106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25 - Ευθεία γραμμή σύνδεσης"/>
          <p:cNvCxnSpPr>
            <a:stCxn id="12" idx="5"/>
            <a:endCxn id="13" idx="0"/>
          </p:cNvCxnSpPr>
          <p:nvPr/>
        </p:nvCxnSpPr>
        <p:spPr bwMode="auto">
          <a:xfrm>
            <a:off x="4739703" y="2411852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- Ευθεία γραμμή σύνδεσης"/>
          <p:cNvCxnSpPr>
            <a:stCxn id="15" idx="4"/>
            <a:endCxn id="17" idx="0"/>
          </p:cNvCxnSpPr>
          <p:nvPr/>
        </p:nvCxnSpPr>
        <p:spPr bwMode="auto">
          <a:xfrm>
            <a:off x="51720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13" idx="3"/>
            <a:endCxn id="14" idx="0"/>
          </p:cNvCxnSpPr>
          <p:nvPr/>
        </p:nvCxnSpPr>
        <p:spPr bwMode="auto">
          <a:xfrm flipH="1">
            <a:off x="5172075" y="2869056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- Ευθεία γραμμή σύνδεσης"/>
          <p:cNvCxnSpPr>
            <a:stCxn id="14" idx="4"/>
            <a:endCxn id="15" idx="0"/>
          </p:cNvCxnSpPr>
          <p:nvPr/>
        </p:nvCxnSpPr>
        <p:spPr bwMode="auto">
          <a:xfrm>
            <a:off x="51720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17" idx="4"/>
            <a:endCxn id="19" idx="0"/>
          </p:cNvCxnSpPr>
          <p:nvPr/>
        </p:nvCxnSpPr>
        <p:spPr bwMode="auto">
          <a:xfrm>
            <a:off x="51720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- Ευθεία γραμμή σύνδεσης"/>
          <p:cNvCxnSpPr>
            <a:stCxn id="21" idx="4"/>
            <a:endCxn id="22" idx="0"/>
          </p:cNvCxnSpPr>
          <p:nvPr/>
        </p:nvCxnSpPr>
        <p:spPr bwMode="auto">
          <a:xfrm>
            <a:off x="51720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46 - Ευθεία γραμμή σύνδεσης"/>
          <p:cNvCxnSpPr>
            <a:stCxn id="19" idx="4"/>
            <a:endCxn id="20" idx="0"/>
          </p:cNvCxnSpPr>
          <p:nvPr/>
        </p:nvCxnSpPr>
        <p:spPr bwMode="auto">
          <a:xfrm>
            <a:off x="51720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49 - Ευθεία γραμμή σύνδεσης"/>
          <p:cNvCxnSpPr>
            <a:stCxn id="20" idx="4"/>
            <a:endCxn id="21" idx="0"/>
          </p:cNvCxnSpPr>
          <p:nvPr/>
        </p:nvCxnSpPr>
        <p:spPr bwMode="auto">
          <a:xfrm>
            <a:off x="51720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22" idx="4"/>
            <a:endCxn id="23" idx="0"/>
          </p:cNvCxnSpPr>
          <p:nvPr/>
        </p:nvCxnSpPr>
        <p:spPr bwMode="auto">
          <a:xfrm>
            <a:off x="5172075" y="6092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403860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40386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40386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40386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40386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40386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40386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40386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41814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4181475" y="29109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41814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41814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41814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41814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41814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3"/>
            <a:endCxn id="58" idx="0"/>
          </p:cNvCxnSpPr>
          <p:nvPr/>
        </p:nvCxnSpPr>
        <p:spPr bwMode="auto">
          <a:xfrm flipH="1">
            <a:off x="4181475" y="2411852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78 - Έλλειψη"/>
          <p:cNvSpPr>
            <a:spLocks noChangeAspect="1"/>
          </p:cNvSpPr>
          <p:nvPr/>
        </p:nvSpPr>
        <p:spPr bwMode="auto">
          <a:xfrm>
            <a:off x="64960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0" name="79 - Έλλειψη"/>
          <p:cNvSpPr>
            <a:spLocks noChangeAspect="1"/>
          </p:cNvSpPr>
          <p:nvPr/>
        </p:nvSpPr>
        <p:spPr bwMode="auto">
          <a:xfrm>
            <a:off x="64960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1" name="80 - Έλλειψη"/>
          <p:cNvSpPr>
            <a:spLocks noChangeAspect="1"/>
          </p:cNvSpPr>
          <p:nvPr/>
        </p:nvSpPr>
        <p:spPr bwMode="auto">
          <a:xfrm>
            <a:off x="64960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2" name="81 - Έλλειψη"/>
          <p:cNvSpPr>
            <a:spLocks noChangeAspect="1"/>
          </p:cNvSpPr>
          <p:nvPr/>
        </p:nvSpPr>
        <p:spPr bwMode="auto">
          <a:xfrm>
            <a:off x="64960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4" name="83 - Έλλειψη"/>
          <p:cNvSpPr>
            <a:spLocks noChangeAspect="1"/>
          </p:cNvSpPr>
          <p:nvPr/>
        </p:nvSpPr>
        <p:spPr bwMode="auto">
          <a:xfrm>
            <a:off x="6496050" y="4911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5" name="84 - Έλλειψη"/>
          <p:cNvSpPr>
            <a:spLocks noChangeAspect="1"/>
          </p:cNvSpPr>
          <p:nvPr/>
        </p:nvSpPr>
        <p:spPr bwMode="auto">
          <a:xfrm>
            <a:off x="6496050" y="5368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6" name="85 - Ευθεία γραμμή σύνδεσης"/>
          <p:cNvCxnSpPr>
            <a:stCxn id="80" idx="4"/>
            <a:endCxn id="81" idx="0"/>
          </p:cNvCxnSpPr>
          <p:nvPr/>
        </p:nvCxnSpPr>
        <p:spPr bwMode="auto">
          <a:xfrm>
            <a:off x="66389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79" idx="4"/>
            <a:endCxn id="80" idx="0"/>
          </p:cNvCxnSpPr>
          <p:nvPr/>
        </p:nvCxnSpPr>
        <p:spPr bwMode="auto">
          <a:xfrm>
            <a:off x="66389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81" idx="4"/>
            <a:endCxn id="82" idx="0"/>
          </p:cNvCxnSpPr>
          <p:nvPr/>
        </p:nvCxnSpPr>
        <p:spPr bwMode="auto">
          <a:xfrm>
            <a:off x="66389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82" idx="4"/>
            <a:endCxn id="84" idx="0"/>
          </p:cNvCxnSpPr>
          <p:nvPr/>
        </p:nvCxnSpPr>
        <p:spPr bwMode="auto">
          <a:xfrm>
            <a:off x="6638925" y="47397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- Ευθεία γραμμή σύνδεσης"/>
          <p:cNvCxnSpPr>
            <a:stCxn id="84" idx="4"/>
            <a:endCxn id="85" idx="0"/>
          </p:cNvCxnSpPr>
          <p:nvPr/>
        </p:nvCxnSpPr>
        <p:spPr bwMode="auto">
          <a:xfrm>
            <a:off x="6638925" y="51969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90 - Ευθεία γραμμή σύνδεσης"/>
          <p:cNvCxnSpPr>
            <a:stCxn id="13" idx="5"/>
            <a:endCxn id="79" idx="0"/>
          </p:cNvCxnSpPr>
          <p:nvPr/>
        </p:nvCxnSpPr>
        <p:spPr bwMode="auto">
          <a:xfrm>
            <a:off x="5977953" y="2869056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98 - Έλλειψη"/>
          <p:cNvSpPr>
            <a:spLocks noChangeAspect="1"/>
          </p:cNvSpPr>
          <p:nvPr/>
        </p:nvSpPr>
        <p:spPr bwMode="auto">
          <a:xfrm>
            <a:off x="7943850" y="2167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0" name="99 - Έλλειψη"/>
          <p:cNvSpPr>
            <a:spLocks noChangeAspect="1"/>
          </p:cNvSpPr>
          <p:nvPr/>
        </p:nvSpPr>
        <p:spPr bwMode="auto">
          <a:xfrm>
            <a:off x="7943850" y="2606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1" name="100 - Έλλειψη"/>
          <p:cNvSpPr>
            <a:spLocks noChangeAspect="1"/>
          </p:cNvSpPr>
          <p:nvPr/>
        </p:nvSpPr>
        <p:spPr bwMode="auto">
          <a:xfrm>
            <a:off x="75438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2" name="101 - Έλλειψη"/>
          <p:cNvSpPr>
            <a:spLocks noChangeAspect="1"/>
          </p:cNvSpPr>
          <p:nvPr/>
        </p:nvSpPr>
        <p:spPr bwMode="auto">
          <a:xfrm>
            <a:off x="75438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3" name="102 - Έλλειψη"/>
          <p:cNvSpPr>
            <a:spLocks noChangeAspect="1"/>
          </p:cNvSpPr>
          <p:nvPr/>
        </p:nvSpPr>
        <p:spPr bwMode="auto">
          <a:xfrm>
            <a:off x="75438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4" name="103 - Έλλειψη"/>
          <p:cNvSpPr>
            <a:spLocks noChangeAspect="1"/>
          </p:cNvSpPr>
          <p:nvPr/>
        </p:nvSpPr>
        <p:spPr bwMode="auto">
          <a:xfrm>
            <a:off x="75438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05" name="104 - Έλλειψη"/>
          <p:cNvSpPr>
            <a:spLocks noChangeAspect="1"/>
          </p:cNvSpPr>
          <p:nvPr/>
        </p:nvSpPr>
        <p:spPr bwMode="auto">
          <a:xfrm>
            <a:off x="75438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6" name="105 - Έλλειψη"/>
          <p:cNvSpPr>
            <a:spLocks noChangeAspect="1"/>
          </p:cNvSpPr>
          <p:nvPr/>
        </p:nvSpPr>
        <p:spPr bwMode="auto">
          <a:xfrm>
            <a:off x="75438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7" name="106 - Ευθεία γραμμή σύνδεσης"/>
          <p:cNvCxnSpPr>
            <a:stCxn id="101" idx="4"/>
            <a:endCxn id="102" idx="0"/>
          </p:cNvCxnSpPr>
          <p:nvPr/>
        </p:nvCxnSpPr>
        <p:spPr bwMode="auto">
          <a:xfrm>
            <a:off x="76866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107 - Ευθεία γραμμή σύνδεσης"/>
          <p:cNvCxnSpPr>
            <a:stCxn id="99" idx="4"/>
            <a:endCxn id="100" idx="0"/>
          </p:cNvCxnSpPr>
          <p:nvPr/>
        </p:nvCxnSpPr>
        <p:spPr bwMode="auto">
          <a:xfrm>
            <a:off x="8086725" y="24537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108 - Ευθεία γραμμή σύνδεσης"/>
          <p:cNvCxnSpPr>
            <a:stCxn id="100" idx="3"/>
            <a:endCxn id="101" idx="0"/>
          </p:cNvCxnSpPr>
          <p:nvPr/>
        </p:nvCxnSpPr>
        <p:spPr bwMode="auto">
          <a:xfrm flipH="1">
            <a:off x="7686675" y="2850006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109 - Ευθεία γραμμή σύνδεσης"/>
          <p:cNvCxnSpPr>
            <a:stCxn id="102" idx="4"/>
            <a:endCxn id="103" idx="0"/>
          </p:cNvCxnSpPr>
          <p:nvPr/>
        </p:nvCxnSpPr>
        <p:spPr bwMode="auto">
          <a:xfrm>
            <a:off x="76866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110 - Ευθεία γραμμή σύνδεσης"/>
          <p:cNvCxnSpPr>
            <a:stCxn id="105" idx="4"/>
            <a:endCxn id="106" idx="0"/>
          </p:cNvCxnSpPr>
          <p:nvPr/>
        </p:nvCxnSpPr>
        <p:spPr bwMode="auto">
          <a:xfrm>
            <a:off x="76866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111 - Ευθεία γραμμή σύνδεσης"/>
          <p:cNvCxnSpPr>
            <a:stCxn id="103" idx="4"/>
            <a:endCxn id="104" idx="0"/>
          </p:cNvCxnSpPr>
          <p:nvPr/>
        </p:nvCxnSpPr>
        <p:spPr bwMode="auto">
          <a:xfrm>
            <a:off x="76866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112 - Ευθεία γραμμή σύνδεσης"/>
          <p:cNvCxnSpPr>
            <a:stCxn id="104" idx="4"/>
            <a:endCxn id="105" idx="0"/>
          </p:cNvCxnSpPr>
          <p:nvPr/>
        </p:nvCxnSpPr>
        <p:spPr bwMode="auto">
          <a:xfrm>
            <a:off x="76866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116 - Έλλειψη"/>
          <p:cNvSpPr>
            <a:spLocks noChangeAspect="1"/>
          </p:cNvSpPr>
          <p:nvPr/>
        </p:nvSpPr>
        <p:spPr bwMode="auto">
          <a:xfrm>
            <a:off x="83248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8" name="117 - Έλλειψη"/>
          <p:cNvSpPr>
            <a:spLocks noChangeAspect="1"/>
          </p:cNvSpPr>
          <p:nvPr/>
        </p:nvSpPr>
        <p:spPr bwMode="auto">
          <a:xfrm>
            <a:off x="83248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9" name="118 - Έλλειψη"/>
          <p:cNvSpPr>
            <a:spLocks noChangeAspect="1"/>
          </p:cNvSpPr>
          <p:nvPr/>
        </p:nvSpPr>
        <p:spPr bwMode="auto">
          <a:xfrm>
            <a:off x="83248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0" name="119 - Έλλειψη"/>
          <p:cNvSpPr>
            <a:spLocks noChangeAspect="1"/>
          </p:cNvSpPr>
          <p:nvPr/>
        </p:nvSpPr>
        <p:spPr bwMode="auto">
          <a:xfrm>
            <a:off x="83248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21" name="120 - Ευθεία γραμμή σύνδεσης"/>
          <p:cNvCxnSpPr>
            <a:stCxn id="117" idx="4"/>
            <a:endCxn id="118" idx="0"/>
          </p:cNvCxnSpPr>
          <p:nvPr/>
        </p:nvCxnSpPr>
        <p:spPr bwMode="auto">
          <a:xfrm>
            <a:off x="84677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18" idx="4"/>
            <a:endCxn id="119" idx="0"/>
          </p:cNvCxnSpPr>
          <p:nvPr/>
        </p:nvCxnSpPr>
        <p:spPr bwMode="auto">
          <a:xfrm>
            <a:off x="84677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122 - Ευθεία γραμμή σύνδεσης"/>
          <p:cNvCxnSpPr>
            <a:stCxn id="119" idx="4"/>
            <a:endCxn id="120" idx="0"/>
          </p:cNvCxnSpPr>
          <p:nvPr/>
        </p:nvCxnSpPr>
        <p:spPr bwMode="auto">
          <a:xfrm>
            <a:off x="84677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126 - Ευθεία γραμμή σύνδεσης"/>
          <p:cNvCxnSpPr>
            <a:stCxn id="100" idx="5"/>
            <a:endCxn id="117" idx="0"/>
          </p:cNvCxnSpPr>
          <p:nvPr/>
        </p:nvCxnSpPr>
        <p:spPr bwMode="auto">
          <a:xfrm>
            <a:off x="8187753" y="2850006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129 - Ευθεία γραμμή σύνδεσης"/>
          <p:cNvCxnSpPr>
            <a:stCxn id="11" idx="5"/>
            <a:endCxn id="99" idx="0"/>
          </p:cNvCxnSpPr>
          <p:nvPr/>
        </p:nvCxnSpPr>
        <p:spPr bwMode="auto">
          <a:xfrm>
            <a:off x="7120953" y="1745106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133 - Έλλειψη"/>
          <p:cNvSpPr>
            <a:spLocks noChangeAspect="1"/>
          </p:cNvSpPr>
          <p:nvPr/>
        </p:nvSpPr>
        <p:spPr bwMode="auto">
          <a:xfrm>
            <a:off x="5734050" y="3067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5" name="134 - Έλλειψη"/>
          <p:cNvSpPr>
            <a:spLocks noChangeAspect="1"/>
          </p:cNvSpPr>
          <p:nvPr/>
        </p:nvSpPr>
        <p:spPr bwMode="auto">
          <a:xfrm>
            <a:off x="5734050" y="3524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6" name="135 - Έλλειψη"/>
          <p:cNvSpPr>
            <a:spLocks noChangeAspect="1"/>
          </p:cNvSpPr>
          <p:nvPr/>
        </p:nvSpPr>
        <p:spPr bwMode="auto">
          <a:xfrm>
            <a:off x="5734050" y="3981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5734050" y="4438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5734050" y="4895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5734050" y="5353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5734050" y="5810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5734050" y="6267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2" name="141 - Ευθεία γραμμή σύνδεσης"/>
          <p:cNvCxnSpPr>
            <a:stCxn id="135" idx="4"/>
            <a:endCxn id="136" idx="0"/>
          </p:cNvCxnSpPr>
          <p:nvPr/>
        </p:nvCxnSpPr>
        <p:spPr bwMode="auto">
          <a:xfrm>
            <a:off x="5876925" y="3810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142 - Ευθεία γραμμή σύνδεσης"/>
          <p:cNvCxnSpPr>
            <a:stCxn id="13" idx="4"/>
            <a:endCxn id="134" idx="0"/>
          </p:cNvCxnSpPr>
          <p:nvPr/>
        </p:nvCxnSpPr>
        <p:spPr bwMode="auto">
          <a:xfrm>
            <a:off x="5876925" y="2910903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143 - Ευθεία γραμμή σύνδεσης"/>
          <p:cNvCxnSpPr>
            <a:stCxn id="134" idx="4"/>
            <a:endCxn id="135" idx="0"/>
          </p:cNvCxnSpPr>
          <p:nvPr/>
        </p:nvCxnSpPr>
        <p:spPr bwMode="auto">
          <a:xfrm>
            <a:off x="5876925" y="3352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144 - Ευθεία γραμμή σύνδεσης"/>
          <p:cNvCxnSpPr>
            <a:stCxn id="136" idx="4"/>
            <a:endCxn id="137" idx="0"/>
          </p:cNvCxnSpPr>
          <p:nvPr/>
        </p:nvCxnSpPr>
        <p:spPr bwMode="auto">
          <a:xfrm>
            <a:off x="5876925" y="4267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5876925" y="5638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5876925" y="4724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5876925" y="5181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5876925" y="6096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96 - TextBox"/>
          <p:cNvSpPr txBox="1"/>
          <p:nvPr/>
        </p:nvSpPr>
        <p:spPr>
          <a:xfrm>
            <a:off x="228600" y="1261646"/>
            <a:ext cx="2055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Διαγραφή λέξης </a:t>
            </a:r>
            <a:r>
              <a:rPr lang="en-US" dirty="0" smtClean="0">
                <a:latin typeface="+mn-lt"/>
              </a:rPr>
              <a:t>: </a:t>
            </a:r>
            <a:endParaRPr lang="el-GR" sz="2000" dirty="0">
              <a:latin typeface="+mn-lt"/>
            </a:endParaRPr>
          </a:p>
        </p:txBody>
      </p:sp>
      <p:sp>
        <p:nvSpPr>
          <p:cNvPr id="98" name="97 - TextBox"/>
          <p:cNvSpPr txBox="1"/>
          <p:nvPr/>
        </p:nvSpPr>
        <p:spPr>
          <a:xfrm>
            <a:off x="228601" y="1887934"/>
            <a:ext cx="3352799" cy="361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Βρίσκουμε τον κόμβο </a:t>
            </a:r>
            <a:r>
              <a:rPr lang="en-US" dirty="0" smtClean="0">
                <a:latin typeface="Lucida Console" pitchFamily="49" charset="0"/>
              </a:rPr>
              <a:t>x</a:t>
            </a:r>
            <a:r>
              <a:rPr lang="el-GR" dirty="0" smtClean="0"/>
              <a:t> που αντιστοιχεί στο τελευταίο γράμμα της λέξης και σβήνουμε την επισήμανση του. </a:t>
            </a:r>
          </a:p>
          <a:p>
            <a:pPr>
              <a:lnSpc>
                <a:spcPts val="2500"/>
              </a:lnSpc>
            </a:pPr>
            <a:endParaRPr lang="el-GR" dirty="0" smtClean="0"/>
          </a:p>
          <a:p>
            <a:pPr>
              <a:lnSpc>
                <a:spcPts val="2500"/>
              </a:lnSpc>
            </a:pPr>
            <a:r>
              <a:rPr lang="el-GR" dirty="0" smtClean="0"/>
              <a:t>Αν ο</a:t>
            </a:r>
            <a:r>
              <a:rPr lang="en-US" dirty="0" smtClean="0"/>
              <a:t> </a:t>
            </a:r>
            <a:r>
              <a:rPr lang="en-US" dirty="0" smtClean="0">
                <a:latin typeface="Lucida Console" pitchFamily="49" charset="0"/>
              </a:rPr>
              <a:t>x</a:t>
            </a:r>
            <a:r>
              <a:rPr lang="en-US" dirty="0" smtClean="0"/>
              <a:t> </a:t>
            </a:r>
            <a:r>
              <a:rPr lang="el-GR" dirty="0" smtClean="0"/>
              <a:t>δεν έχει απογόνους στο </a:t>
            </a: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τότε τον διαγράφουμε και συνεχίζουμε την ίδια διαδικασία στους προγόνους του </a:t>
            </a:r>
            <a:r>
              <a:rPr lang="en-US" dirty="0" smtClean="0">
                <a:latin typeface="Lucida Console" pitchFamily="49" charset="0"/>
              </a:rPr>
              <a:t>x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μέχρι να φτάσουμε σε κόμβο </a:t>
            </a:r>
            <a:r>
              <a:rPr lang="el-GR" dirty="0" smtClean="0"/>
              <a:t>με απογόνους ή</a:t>
            </a:r>
            <a:r>
              <a:rPr lang="el-GR" dirty="0" smtClean="0">
                <a:latin typeface="+mn-lt"/>
              </a:rPr>
              <a:t> με επισήμανση</a:t>
            </a:r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96" name="95 - TextBox"/>
          <p:cNvSpPr txBox="1"/>
          <p:nvPr/>
        </p:nvSpPr>
        <p:spPr>
          <a:xfrm>
            <a:off x="225076" y="6031468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Console" pitchFamily="49" charset="0"/>
              </a:rPr>
              <a:t>delete(“</a:t>
            </a:r>
            <a:r>
              <a:rPr lang="el-GR" dirty="0" err="1" smtClean="0">
                <a:latin typeface="Lucida Console" pitchFamily="49" charset="0"/>
              </a:rPr>
              <a:t>αλφα</a:t>
            </a:r>
            <a:r>
              <a:rPr lang="en-US" dirty="0" smtClean="0">
                <a:latin typeface="Lucida Console" pitchFamily="49" charset="0"/>
              </a:rPr>
              <a:t>”)</a:t>
            </a:r>
            <a:endParaRPr lang="el-GR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56" name="155 - TextBox"/>
          <p:cNvSpPr txBox="1"/>
          <p:nvPr/>
        </p:nvSpPr>
        <p:spPr>
          <a:xfrm>
            <a:off x="228601" y="1011735"/>
            <a:ext cx="8915399" cy="584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Lucida Console" pitchFamily="49" charset="0"/>
              </a:rPr>
              <a:t>public class </a:t>
            </a:r>
            <a:r>
              <a:rPr lang="en-US" sz="1300" dirty="0" err="1" smtClean="0">
                <a:latin typeface="Lucida Console" pitchFamily="49" charset="0"/>
              </a:rPr>
              <a:t>StringTrie</a:t>
            </a:r>
            <a:r>
              <a:rPr lang="en-US" sz="1300" dirty="0" smtClean="0">
                <a:latin typeface="Lucida Console" pitchFamily="49" charset="0"/>
              </a:rPr>
              <a:t> {</a:t>
            </a:r>
          </a:p>
          <a:p>
            <a:r>
              <a:rPr lang="en-US" sz="1300" dirty="0" smtClean="0">
                <a:latin typeface="Lucida Console" pitchFamily="49" charset="0"/>
              </a:rPr>
              <a:t>    private static </a:t>
            </a:r>
            <a:r>
              <a:rPr lang="en-US" sz="1300" dirty="0" err="1" smtClean="0">
                <a:latin typeface="Lucida Console" pitchFamily="49" charset="0"/>
              </a:rPr>
              <a:t>int</a:t>
            </a:r>
            <a:r>
              <a:rPr lang="en-US" sz="1300" dirty="0" smtClean="0">
                <a:latin typeface="Lucida Console" pitchFamily="49" charset="0"/>
              </a:rPr>
              <a:t> R = 256; 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//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πλήθος διαφορετικών χαρακτήρων</a:t>
            </a:r>
          </a:p>
          <a:p>
            <a:r>
              <a:rPr lang="el-GR" sz="1300" dirty="0" smtClean="0">
                <a:latin typeface="Lucida Console" pitchFamily="49" charset="0"/>
              </a:rPr>
              <a:t>    </a:t>
            </a:r>
            <a:r>
              <a:rPr lang="en-US" sz="1300" dirty="0" smtClean="0">
                <a:latin typeface="Lucida Console" pitchFamily="49" charset="0"/>
              </a:rPr>
              <a:t>private Node root;</a:t>
            </a:r>
          </a:p>
          <a:p>
            <a:r>
              <a:rPr lang="en-US" sz="1300" dirty="0" smtClean="0">
                <a:latin typeface="Lucida Console" pitchFamily="49" charset="0"/>
              </a:rPr>
              <a:t>    private static class Node {</a:t>
            </a:r>
          </a:p>
          <a:p>
            <a:r>
              <a:rPr lang="en-US" sz="1300" dirty="0" smtClean="0">
                <a:latin typeface="Lucida Console" pitchFamily="49" charset="0"/>
              </a:rPr>
              <a:t>         private </a:t>
            </a:r>
            <a:r>
              <a:rPr lang="en-US" sz="1300" dirty="0" err="1" smtClean="0">
                <a:latin typeface="Lucida Console" pitchFamily="49" charset="0"/>
              </a:rPr>
              <a:t>boolean</a:t>
            </a:r>
            <a:r>
              <a:rPr lang="en-US" sz="1300" dirty="0" smtClean="0">
                <a:latin typeface="Lucida Console" pitchFamily="49" charset="0"/>
              </a:rPr>
              <a:t> mark; </a:t>
            </a:r>
            <a:r>
              <a:rPr lang="el-GR" sz="1300" dirty="0" smtClean="0">
                <a:latin typeface="Lucida Console" pitchFamily="49" charset="0"/>
              </a:rPr>
              <a:t>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// bit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επισήμανσης κόμβου (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true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αν είναι τέλος λέξης)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Lucida Console" pitchFamily="49" charset="0"/>
            </a:endParaRPr>
          </a:p>
          <a:p>
            <a:r>
              <a:rPr lang="en-US" sz="1300" dirty="0" smtClean="0">
                <a:latin typeface="Lucida Console" pitchFamily="49" charset="0"/>
              </a:rPr>
              <a:t>         private Node</a:t>
            </a:r>
            <a:r>
              <a:rPr lang="el-GR" sz="1300" dirty="0" smtClean="0">
                <a:latin typeface="Lucida Console" pitchFamily="49" charset="0"/>
              </a:rPr>
              <a:t>[] </a:t>
            </a:r>
            <a:r>
              <a:rPr lang="en-US" sz="1300" dirty="0" smtClean="0">
                <a:latin typeface="Lucida Console" pitchFamily="49" charset="0"/>
              </a:rPr>
              <a:t>next = new Node [R]; 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//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σύνδεσμοι σε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R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παιδιά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Lucida Console" pitchFamily="49" charset="0"/>
            </a:endParaRPr>
          </a:p>
          <a:p>
            <a:r>
              <a:rPr lang="en-US" sz="1300" dirty="0" smtClean="0">
                <a:latin typeface="Lucida Console" pitchFamily="49" charset="0"/>
              </a:rPr>
              <a:t>    }  </a:t>
            </a:r>
            <a:endParaRPr lang="el-GR" sz="1300" dirty="0" smtClean="0">
              <a:latin typeface="Lucida Console" pitchFamily="49" charset="0"/>
            </a:endParaRPr>
          </a:p>
          <a:p>
            <a:r>
              <a:rPr lang="el-GR" sz="1300" dirty="0" smtClean="0">
                <a:latin typeface="Lucida Console" pitchFamily="49" charset="0"/>
              </a:rPr>
              <a:t>    …</a:t>
            </a:r>
            <a:endParaRPr lang="en-US" sz="1300" dirty="0" smtClean="0">
              <a:latin typeface="Lucida Console" pitchFamily="49" charset="0"/>
            </a:endParaRPr>
          </a:p>
          <a:p>
            <a:r>
              <a:rPr lang="en-US" sz="1300" dirty="0" smtClean="0">
                <a:latin typeface="Lucida Console" pitchFamily="49" charset="0"/>
              </a:rPr>
              <a:t>    public void delete(String s) { root = delete(root, s, 0); }</a:t>
            </a:r>
          </a:p>
          <a:p>
            <a:r>
              <a:rPr lang="en-US" sz="1300" dirty="0" smtClean="0">
                <a:latin typeface="Lucida Console" pitchFamily="49" charset="0"/>
              </a:rPr>
              <a:t>    </a:t>
            </a:r>
            <a:endParaRPr lang="el-GR" sz="1300" dirty="0" smtClean="0">
              <a:latin typeface="Lucida Console" pitchFamily="49" charset="0"/>
            </a:endParaRPr>
          </a:p>
          <a:p>
            <a:r>
              <a:rPr lang="el-GR" sz="1300" dirty="0" smtClean="0">
                <a:latin typeface="Lucida Console" pitchFamily="49" charset="0"/>
              </a:rPr>
              <a:t>    </a:t>
            </a:r>
            <a:r>
              <a:rPr lang="en-US" sz="1300" dirty="0" smtClean="0">
                <a:latin typeface="Lucida Console" pitchFamily="49" charset="0"/>
              </a:rPr>
              <a:t>private Node delete(Node x, String s, </a:t>
            </a:r>
            <a:r>
              <a:rPr lang="en-US" sz="1300" dirty="0" err="1" smtClean="0">
                <a:latin typeface="Lucida Console" pitchFamily="49" charset="0"/>
              </a:rPr>
              <a:t>int</a:t>
            </a:r>
            <a:r>
              <a:rPr lang="en-US" sz="1300" dirty="0" smtClean="0">
                <a:latin typeface="Lucida Console" pitchFamily="49" charset="0"/>
              </a:rPr>
              <a:t> d) {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//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διαγραφή στο </a:t>
            </a:r>
            <a:r>
              <a:rPr lang="el-GR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υποδένδρο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 του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x</a:t>
            </a:r>
          </a:p>
          <a:p>
            <a:r>
              <a:rPr lang="en-US" sz="1300" dirty="0" smtClean="0">
                <a:latin typeface="Lucida Console" pitchFamily="49" charset="0"/>
              </a:rPr>
              <a:t>       if (x == null) return null;   </a:t>
            </a:r>
          </a:p>
          <a:p>
            <a:r>
              <a:rPr lang="en-US" sz="1300" dirty="0" smtClean="0">
                <a:latin typeface="Lucida Console" pitchFamily="49" charset="0"/>
              </a:rPr>
              <a:t>       if (d == </a:t>
            </a:r>
            <a:r>
              <a:rPr lang="en-US" sz="1300" dirty="0" err="1" smtClean="0">
                <a:latin typeface="Lucida Console" pitchFamily="49" charset="0"/>
              </a:rPr>
              <a:t>s.length</a:t>
            </a:r>
            <a:r>
              <a:rPr lang="en-US" sz="1300" dirty="0" smtClean="0">
                <a:latin typeface="Lucida Console" pitchFamily="49" charset="0"/>
              </a:rPr>
              <a:t>()) </a:t>
            </a:r>
          </a:p>
          <a:p>
            <a:r>
              <a:rPr lang="en-US" sz="1300" dirty="0" smtClean="0">
                <a:latin typeface="Lucida Console" pitchFamily="49" charset="0"/>
              </a:rPr>
              <a:t>          </a:t>
            </a:r>
            <a:r>
              <a:rPr lang="en-US" sz="1300" dirty="0" err="1" smtClean="0">
                <a:latin typeface="Lucida Console" pitchFamily="49" charset="0"/>
              </a:rPr>
              <a:t>x.mark</a:t>
            </a:r>
            <a:r>
              <a:rPr lang="en-US" sz="1300" dirty="0" smtClean="0">
                <a:latin typeface="Lucida Console" pitchFamily="49" charset="0"/>
              </a:rPr>
              <a:t> = false; 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//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τέλος λέξης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: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σβήνουμε την επισήμανση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Lucida Console" pitchFamily="49" charset="0"/>
            </a:endParaRPr>
          </a:p>
          <a:p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       </a:t>
            </a:r>
            <a:r>
              <a:rPr lang="en-US" sz="1300" dirty="0" smtClean="0">
                <a:latin typeface="Lucida Console" pitchFamily="49" charset="0"/>
              </a:rPr>
              <a:t>else </a:t>
            </a:r>
          </a:p>
          <a:p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       </a:t>
            </a:r>
            <a:r>
              <a:rPr lang="en-US" sz="1300" dirty="0" smtClean="0">
                <a:latin typeface="Lucida Console" pitchFamily="49" charset="0"/>
              </a:rPr>
              <a:t>{</a:t>
            </a:r>
          </a:p>
          <a:p>
            <a:r>
              <a:rPr lang="en-US" sz="1300" dirty="0" smtClean="0">
                <a:latin typeface="Lucida Console" pitchFamily="49" charset="0"/>
              </a:rPr>
              <a:t>          char c = </a:t>
            </a:r>
            <a:r>
              <a:rPr lang="en-US" sz="1300" dirty="0" err="1" smtClean="0">
                <a:latin typeface="Lucida Console" pitchFamily="49" charset="0"/>
              </a:rPr>
              <a:t>s.charAt</a:t>
            </a:r>
            <a:r>
              <a:rPr lang="en-US" sz="1300" dirty="0" smtClean="0">
                <a:latin typeface="Lucida Console" pitchFamily="49" charset="0"/>
              </a:rPr>
              <a:t>(d);</a:t>
            </a:r>
            <a:r>
              <a:rPr lang="el-GR" sz="1300" dirty="0" smtClean="0">
                <a:latin typeface="Lucida Console" pitchFamily="49" charset="0"/>
              </a:rPr>
              <a:t> </a:t>
            </a:r>
            <a:r>
              <a:rPr lang="en-US" sz="1300" dirty="0" smtClean="0">
                <a:latin typeface="Lucida Console" pitchFamily="49" charset="0"/>
              </a:rPr>
              <a:t>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// επόμενος χαρακτήρας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Lucida Console" pitchFamily="49" charset="0"/>
            </a:endParaRPr>
          </a:p>
          <a:p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          </a:t>
            </a:r>
            <a:r>
              <a:rPr lang="en-US" sz="1300" dirty="0" err="1" smtClean="0">
                <a:latin typeface="Lucida Console" pitchFamily="49" charset="0"/>
              </a:rPr>
              <a:t>x.next</a:t>
            </a:r>
            <a:r>
              <a:rPr lang="en-US" sz="1300" dirty="0" smtClean="0">
                <a:latin typeface="Lucida Console" pitchFamily="49" charset="0"/>
              </a:rPr>
              <a:t>[c] = delete(</a:t>
            </a:r>
            <a:r>
              <a:rPr lang="en-US" sz="1300" dirty="0" err="1" smtClean="0">
                <a:latin typeface="Lucida Console" pitchFamily="49" charset="0"/>
              </a:rPr>
              <a:t>x.next</a:t>
            </a:r>
            <a:r>
              <a:rPr lang="en-US" sz="1300" dirty="0" smtClean="0">
                <a:latin typeface="Lucida Console" pitchFamily="49" charset="0"/>
              </a:rPr>
              <a:t>[c], s, d+1);</a:t>
            </a:r>
          </a:p>
          <a:p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       </a:t>
            </a:r>
            <a:r>
              <a:rPr lang="en-US" sz="1300" dirty="0" smtClean="0">
                <a:latin typeface="Lucida Console" pitchFamily="49" charset="0"/>
              </a:rPr>
              <a:t>}</a:t>
            </a:r>
          </a:p>
          <a:p>
            <a:r>
              <a:rPr lang="en-US" sz="1300" dirty="0" smtClean="0">
                <a:latin typeface="Lucida Console" pitchFamily="49" charset="0"/>
              </a:rPr>
              <a:t>       </a:t>
            </a:r>
          </a:p>
          <a:p>
            <a:r>
              <a:rPr lang="en-US" sz="1300" dirty="0" smtClean="0">
                <a:latin typeface="Lucida Console" pitchFamily="49" charset="0"/>
              </a:rPr>
              <a:t>       if ( </a:t>
            </a:r>
            <a:r>
              <a:rPr lang="en-US" sz="1300" dirty="0" err="1" smtClean="0">
                <a:latin typeface="Lucida Console" pitchFamily="49" charset="0"/>
              </a:rPr>
              <a:t>x.mark</a:t>
            </a:r>
            <a:r>
              <a:rPr lang="en-US" sz="1300" dirty="0" smtClean="0">
                <a:latin typeface="Lucida Console" pitchFamily="49" charset="0"/>
              </a:rPr>
              <a:t> ) return x; //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ο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 x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έχει επισήμανση και επομένως δεν διαγράφεται</a:t>
            </a:r>
            <a:endParaRPr lang="en-US" sz="1300" dirty="0" smtClean="0">
              <a:latin typeface="Lucida Console" pitchFamily="49" charset="0"/>
            </a:endParaRPr>
          </a:p>
          <a:p>
            <a:r>
              <a:rPr lang="en-US" sz="1300" dirty="0" smtClean="0">
                <a:latin typeface="Lucida Console" pitchFamily="49" charset="0"/>
              </a:rPr>
              <a:t>       </a:t>
            </a:r>
          </a:p>
          <a:p>
            <a:r>
              <a:rPr lang="en-US" sz="1300" dirty="0" smtClean="0">
                <a:latin typeface="Lucida Console" pitchFamily="49" charset="0"/>
              </a:rPr>
              <a:t>       for (</a:t>
            </a:r>
            <a:r>
              <a:rPr lang="en-US" sz="1300" dirty="0" smtClean="0">
                <a:latin typeface="Lucida Console" pitchFamily="49" charset="0"/>
              </a:rPr>
              <a:t>char </a:t>
            </a:r>
            <a:r>
              <a:rPr lang="en-US" sz="1300" dirty="0" smtClean="0">
                <a:latin typeface="Lucida Console" pitchFamily="49" charset="0"/>
              </a:rPr>
              <a:t>c=0; c&lt;R; </a:t>
            </a:r>
            <a:r>
              <a:rPr lang="en-US" sz="1300" smtClean="0">
                <a:latin typeface="Lucida Console" pitchFamily="49" charset="0"/>
              </a:rPr>
              <a:t>c++</a:t>
            </a:r>
            <a:r>
              <a:rPr lang="en-US" sz="1300" dirty="0" smtClean="0">
                <a:latin typeface="Lucida Console" pitchFamily="49" charset="0"/>
              </a:rPr>
              <a:t>) </a:t>
            </a:r>
            <a:r>
              <a:rPr lang="en-US" sz="1300" dirty="0" smtClean="0">
                <a:latin typeface="Lucida Console" pitchFamily="49" charset="0"/>
              </a:rPr>
              <a:t>{ </a:t>
            </a:r>
            <a:endParaRPr lang="el-GR" sz="1300" dirty="0" smtClean="0">
              <a:latin typeface="Lucida Console" pitchFamily="49" charset="0"/>
            </a:endParaRPr>
          </a:p>
          <a:p>
            <a:r>
              <a:rPr lang="el-GR" sz="1300" dirty="0" smtClean="0">
                <a:latin typeface="Lucida Console" pitchFamily="49" charset="0"/>
              </a:rPr>
              <a:t>          </a:t>
            </a:r>
            <a:r>
              <a:rPr lang="en-US" sz="1300" dirty="0" smtClean="0">
                <a:latin typeface="Lucida Console" pitchFamily="49" charset="0"/>
              </a:rPr>
              <a:t>if (</a:t>
            </a:r>
            <a:r>
              <a:rPr lang="el-GR" sz="1300" dirty="0" smtClean="0">
                <a:latin typeface="Lucida Console" pitchFamily="49" charset="0"/>
              </a:rPr>
              <a:t> </a:t>
            </a:r>
            <a:r>
              <a:rPr lang="en-US" sz="1300" dirty="0" err="1" smtClean="0">
                <a:latin typeface="Lucida Console" pitchFamily="49" charset="0"/>
              </a:rPr>
              <a:t>x.next</a:t>
            </a:r>
            <a:r>
              <a:rPr lang="en-US" sz="1300" dirty="0" smtClean="0">
                <a:latin typeface="Lucida Console" pitchFamily="49" charset="0"/>
              </a:rPr>
              <a:t>[c] != null</a:t>
            </a:r>
            <a:r>
              <a:rPr lang="el-GR" sz="1300" dirty="0" smtClean="0">
                <a:latin typeface="Lucida Console" pitchFamily="49" charset="0"/>
              </a:rPr>
              <a:t> </a:t>
            </a:r>
            <a:r>
              <a:rPr lang="en-US" sz="1300" dirty="0" smtClean="0">
                <a:latin typeface="Lucida Console" pitchFamily="49" charset="0"/>
              </a:rPr>
              <a:t>) </a:t>
            </a:r>
            <a:endParaRPr lang="el-GR" sz="1300" dirty="0" smtClean="0">
              <a:latin typeface="Lucida Console" pitchFamily="49" charset="0"/>
            </a:endParaRPr>
          </a:p>
          <a:p>
            <a:r>
              <a:rPr lang="el-GR" sz="1300" dirty="0" smtClean="0">
                <a:latin typeface="Lucida Console" pitchFamily="49" charset="0"/>
              </a:rPr>
              <a:t>             </a:t>
            </a:r>
            <a:r>
              <a:rPr lang="en-US" sz="1300" dirty="0" smtClean="0">
                <a:latin typeface="Lucida Console" pitchFamily="49" charset="0"/>
              </a:rPr>
              <a:t>return x; //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ο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 x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έχει παιδιά και επομένως δεν διαγράφεται</a:t>
            </a:r>
            <a:endParaRPr lang="el-GR" sz="1300" dirty="0" smtClean="0">
              <a:latin typeface="Lucida Console" pitchFamily="49" charset="0"/>
            </a:endParaRPr>
          </a:p>
          <a:p>
            <a:r>
              <a:rPr lang="el-GR" sz="1300" dirty="0" smtClean="0">
                <a:latin typeface="Lucida Console" pitchFamily="49" charset="0"/>
              </a:rPr>
              <a:t>       </a:t>
            </a:r>
            <a:r>
              <a:rPr lang="en-US" sz="1300" dirty="0" smtClean="0">
                <a:latin typeface="Lucida Console" pitchFamily="49" charset="0"/>
              </a:rPr>
              <a:t>}</a:t>
            </a:r>
          </a:p>
          <a:p>
            <a:r>
              <a:rPr lang="en-US" sz="1300" dirty="0" smtClean="0">
                <a:latin typeface="Lucida Console" pitchFamily="49" charset="0"/>
              </a:rPr>
              <a:t>       return null; </a:t>
            </a:r>
          </a:p>
          <a:p>
            <a:r>
              <a:rPr lang="en-US" sz="1300" dirty="0" smtClean="0">
                <a:latin typeface="Lucida Console" pitchFamily="49" charset="0"/>
              </a:rPr>
              <a:t>    }</a:t>
            </a:r>
          </a:p>
          <a:p>
            <a:r>
              <a:rPr lang="en-US" sz="1300" dirty="0" smtClean="0">
                <a:latin typeface="Lucida Console" pitchFamily="49" charset="0"/>
              </a:rPr>
              <a:t>}</a:t>
            </a:r>
            <a:endParaRPr lang="el-GR" sz="13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877050" y="15012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4495800" y="2167949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" name="12 - Έλλειψη"/>
          <p:cNvSpPr>
            <a:spLocks noChangeAspect="1"/>
          </p:cNvSpPr>
          <p:nvPr/>
        </p:nvSpPr>
        <p:spPr bwMode="auto">
          <a:xfrm>
            <a:off x="573405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" name="13 - Έλλειψη"/>
          <p:cNvSpPr>
            <a:spLocks noChangeAspect="1"/>
          </p:cNvSpPr>
          <p:nvPr/>
        </p:nvSpPr>
        <p:spPr bwMode="auto">
          <a:xfrm>
            <a:off x="50292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" name="14 - Έλλειψη"/>
          <p:cNvSpPr>
            <a:spLocks noChangeAspect="1"/>
          </p:cNvSpPr>
          <p:nvPr/>
        </p:nvSpPr>
        <p:spPr bwMode="auto">
          <a:xfrm>
            <a:off x="50292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" name="16 - Έλλειψη"/>
          <p:cNvSpPr>
            <a:spLocks noChangeAspect="1"/>
          </p:cNvSpPr>
          <p:nvPr/>
        </p:nvSpPr>
        <p:spPr bwMode="auto">
          <a:xfrm>
            <a:off x="50292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" name="18 - Έλλειψη"/>
          <p:cNvSpPr>
            <a:spLocks noChangeAspect="1"/>
          </p:cNvSpPr>
          <p:nvPr/>
        </p:nvSpPr>
        <p:spPr bwMode="auto">
          <a:xfrm>
            <a:off x="50292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" name="19 - Έλλειψη"/>
          <p:cNvSpPr>
            <a:spLocks noChangeAspect="1"/>
          </p:cNvSpPr>
          <p:nvPr/>
        </p:nvSpPr>
        <p:spPr bwMode="auto">
          <a:xfrm>
            <a:off x="50292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1" name="20 - Έλλειψη"/>
          <p:cNvSpPr>
            <a:spLocks noChangeAspect="1"/>
          </p:cNvSpPr>
          <p:nvPr/>
        </p:nvSpPr>
        <p:spPr bwMode="auto">
          <a:xfrm>
            <a:off x="50292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" name="21 - Έλλειψη"/>
          <p:cNvSpPr>
            <a:spLocks noChangeAspect="1"/>
          </p:cNvSpPr>
          <p:nvPr/>
        </p:nvSpPr>
        <p:spPr bwMode="auto">
          <a:xfrm>
            <a:off x="50292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" name="22 - Έλλειψη"/>
          <p:cNvSpPr>
            <a:spLocks noChangeAspect="1"/>
          </p:cNvSpPr>
          <p:nvPr/>
        </p:nvSpPr>
        <p:spPr bwMode="auto">
          <a:xfrm>
            <a:off x="5029200" y="6263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3"/>
            <a:endCxn id="12" idx="0"/>
          </p:cNvCxnSpPr>
          <p:nvPr/>
        </p:nvCxnSpPr>
        <p:spPr bwMode="auto">
          <a:xfrm flipH="1">
            <a:off x="4638675" y="1745106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25 - Ευθεία γραμμή σύνδεσης"/>
          <p:cNvCxnSpPr>
            <a:stCxn id="12" idx="5"/>
            <a:endCxn id="13" idx="0"/>
          </p:cNvCxnSpPr>
          <p:nvPr/>
        </p:nvCxnSpPr>
        <p:spPr bwMode="auto">
          <a:xfrm>
            <a:off x="4739703" y="2411852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- Ευθεία γραμμή σύνδεσης"/>
          <p:cNvCxnSpPr>
            <a:stCxn id="15" idx="4"/>
            <a:endCxn id="17" idx="0"/>
          </p:cNvCxnSpPr>
          <p:nvPr/>
        </p:nvCxnSpPr>
        <p:spPr bwMode="auto">
          <a:xfrm>
            <a:off x="51720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13" idx="3"/>
            <a:endCxn id="14" idx="0"/>
          </p:cNvCxnSpPr>
          <p:nvPr/>
        </p:nvCxnSpPr>
        <p:spPr bwMode="auto">
          <a:xfrm flipH="1">
            <a:off x="5172075" y="2869056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- Ευθεία γραμμή σύνδεσης"/>
          <p:cNvCxnSpPr>
            <a:stCxn id="14" idx="4"/>
            <a:endCxn id="15" idx="0"/>
          </p:cNvCxnSpPr>
          <p:nvPr/>
        </p:nvCxnSpPr>
        <p:spPr bwMode="auto">
          <a:xfrm>
            <a:off x="51720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17" idx="4"/>
            <a:endCxn id="19" idx="0"/>
          </p:cNvCxnSpPr>
          <p:nvPr/>
        </p:nvCxnSpPr>
        <p:spPr bwMode="auto">
          <a:xfrm>
            <a:off x="51720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- Ευθεία γραμμή σύνδεσης"/>
          <p:cNvCxnSpPr>
            <a:stCxn id="21" idx="4"/>
            <a:endCxn id="22" idx="0"/>
          </p:cNvCxnSpPr>
          <p:nvPr/>
        </p:nvCxnSpPr>
        <p:spPr bwMode="auto">
          <a:xfrm>
            <a:off x="51720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46 - Ευθεία γραμμή σύνδεσης"/>
          <p:cNvCxnSpPr>
            <a:stCxn id="19" idx="4"/>
            <a:endCxn id="20" idx="0"/>
          </p:cNvCxnSpPr>
          <p:nvPr/>
        </p:nvCxnSpPr>
        <p:spPr bwMode="auto">
          <a:xfrm>
            <a:off x="51720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49 - Ευθεία γραμμή σύνδεσης"/>
          <p:cNvCxnSpPr>
            <a:stCxn id="20" idx="4"/>
            <a:endCxn id="21" idx="0"/>
          </p:cNvCxnSpPr>
          <p:nvPr/>
        </p:nvCxnSpPr>
        <p:spPr bwMode="auto">
          <a:xfrm>
            <a:off x="51720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22" idx="4"/>
            <a:endCxn id="23" idx="0"/>
          </p:cNvCxnSpPr>
          <p:nvPr/>
        </p:nvCxnSpPr>
        <p:spPr bwMode="auto">
          <a:xfrm>
            <a:off x="5172075" y="6092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403860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40386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40386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40386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40386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40386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40386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40386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41814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4181475" y="29109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41814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41814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41814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41814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41814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3"/>
            <a:endCxn id="58" idx="0"/>
          </p:cNvCxnSpPr>
          <p:nvPr/>
        </p:nvCxnSpPr>
        <p:spPr bwMode="auto">
          <a:xfrm flipH="1">
            <a:off x="4181475" y="2411852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78 - Έλλειψη"/>
          <p:cNvSpPr>
            <a:spLocks noChangeAspect="1"/>
          </p:cNvSpPr>
          <p:nvPr/>
        </p:nvSpPr>
        <p:spPr bwMode="auto">
          <a:xfrm>
            <a:off x="64960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0" name="79 - Έλλειψη"/>
          <p:cNvSpPr>
            <a:spLocks noChangeAspect="1"/>
          </p:cNvSpPr>
          <p:nvPr/>
        </p:nvSpPr>
        <p:spPr bwMode="auto">
          <a:xfrm>
            <a:off x="64960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1" name="80 - Έλλειψη"/>
          <p:cNvSpPr>
            <a:spLocks noChangeAspect="1"/>
          </p:cNvSpPr>
          <p:nvPr/>
        </p:nvSpPr>
        <p:spPr bwMode="auto">
          <a:xfrm>
            <a:off x="64960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2" name="81 - Έλλειψη"/>
          <p:cNvSpPr>
            <a:spLocks noChangeAspect="1"/>
          </p:cNvSpPr>
          <p:nvPr/>
        </p:nvSpPr>
        <p:spPr bwMode="auto">
          <a:xfrm>
            <a:off x="64960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4" name="83 - Έλλειψη"/>
          <p:cNvSpPr>
            <a:spLocks noChangeAspect="1"/>
          </p:cNvSpPr>
          <p:nvPr/>
        </p:nvSpPr>
        <p:spPr bwMode="auto">
          <a:xfrm>
            <a:off x="6496050" y="4911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5" name="84 - Έλλειψη"/>
          <p:cNvSpPr>
            <a:spLocks noChangeAspect="1"/>
          </p:cNvSpPr>
          <p:nvPr/>
        </p:nvSpPr>
        <p:spPr bwMode="auto">
          <a:xfrm>
            <a:off x="6496050" y="5368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6" name="85 - Ευθεία γραμμή σύνδεσης"/>
          <p:cNvCxnSpPr>
            <a:stCxn id="80" idx="4"/>
            <a:endCxn id="81" idx="0"/>
          </p:cNvCxnSpPr>
          <p:nvPr/>
        </p:nvCxnSpPr>
        <p:spPr bwMode="auto">
          <a:xfrm>
            <a:off x="66389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79" idx="4"/>
            <a:endCxn id="80" idx="0"/>
          </p:cNvCxnSpPr>
          <p:nvPr/>
        </p:nvCxnSpPr>
        <p:spPr bwMode="auto">
          <a:xfrm>
            <a:off x="66389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81" idx="4"/>
            <a:endCxn id="82" idx="0"/>
          </p:cNvCxnSpPr>
          <p:nvPr/>
        </p:nvCxnSpPr>
        <p:spPr bwMode="auto">
          <a:xfrm>
            <a:off x="66389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82" idx="4"/>
            <a:endCxn id="84" idx="0"/>
          </p:cNvCxnSpPr>
          <p:nvPr/>
        </p:nvCxnSpPr>
        <p:spPr bwMode="auto">
          <a:xfrm>
            <a:off x="6638925" y="47397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- Ευθεία γραμμή σύνδεσης"/>
          <p:cNvCxnSpPr>
            <a:stCxn id="84" idx="4"/>
            <a:endCxn id="85" idx="0"/>
          </p:cNvCxnSpPr>
          <p:nvPr/>
        </p:nvCxnSpPr>
        <p:spPr bwMode="auto">
          <a:xfrm>
            <a:off x="6638925" y="51969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90 - Ευθεία γραμμή σύνδεσης"/>
          <p:cNvCxnSpPr>
            <a:stCxn id="13" idx="5"/>
            <a:endCxn id="79" idx="0"/>
          </p:cNvCxnSpPr>
          <p:nvPr/>
        </p:nvCxnSpPr>
        <p:spPr bwMode="auto">
          <a:xfrm>
            <a:off x="5977953" y="2869056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98 - Έλλειψη"/>
          <p:cNvSpPr>
            <a:spLocks noChangeAspect="1"/>
          </p:cNvSpPr>
          <p:nvPr/>
        </p:nvSpPr>
        <p:spPr bwMode="auto">
          <a:xfrm>
            <a:off x="7943850" y="2167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0" name="99 - Έλλειψη"/>
          <p:cNvSpPr>
            <a:spLocks noChangeAspect="1"/>
          </p:cNvSpPr>
          <p:nvPr/>
        </p:nvSpPr>
        <p:spPr bwMode="auto">
          <a:xfrm>
            <a:off x="7943850" y="2606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1" name="100 - Έλλειψη"/>
          <p:cNvSpPr>
            <a:spLocks noChangeAspect="1"/>
          </p:cNvSpPr>
          <p:nvPr/>
        </p:nvSpPr>
        <p:spPr bwMode="auto">
          <a:xfrm>
            <a:off x="75438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2" name="101 - Έλλειψη"/>
          <p:cNvSpPr>
            <a:spLocks noChangeAspect="1"/>
          </p:cNvSpPr>
          <p:nvPr/>
        </p:nvSpPr>
        <p:spPr bwMode="auto">
          <a:xfrm>
            <a:off x="75438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3" name="102 - Έλλειψη"/>
          <p:cNvSpPr>
            <a:spLocks noChangeAspect="1"/>
          </p:cNvSpPr>
          <p:nvPr/>
        </p:nvSpPr>
        <p:spPr bwMode="auto">
          <a:xfrm>
            <a:off x="75438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4" name="103 - Έλλειψη"/>
          <p:cNvSpPr>
            <a:spLocks noChangeAspect="1"/>
          </p:cNvSpPr>
          <p:nvPr/>
        </p:nvSpPr>
        <p:spPr bwMode="auto">
          <a:xfrm>
            <a:off x="75438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05" name="104 - Έλλειψη"/>
          <p:cNvSpPr>
            <a:spLocks noChangeAspect="1"/>
          </p:cNvSpPr>
          <p:nvPr/>
        </p:nvSpPr>
        <p:spPr bwMode="auto">
          <a:xfrm>
            <a:off x="75438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6" name="105 - Έλλειψη"/>
          <p:cNvSpPr>
            <a:spLocks noChangeAspect="1"/>
          </p:cNvSpPr>
          <p:nvPr/>
        </p:nvSpPr>
        <p:spPr bwMode="auto">
          <a:xfrm>
            <a:off x="75438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7" name="106 - Ευθεία γραμμή σύνδεσης"/>
          <p:cNvCxnSpPr>
            <a:stCxn id="101" idx="4"/>
            <a:endCxn id="102" idx="0"/>
          </p:cNvCxnSpPr>
          <p:nvPr/>
        </p:nvCxnSpPr>
        <p:spPr bwMode="auto">
          <a:xfrm>
            <a:off x="76866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107 - Ευθεία γραμμή σύνδεσης"/>
          <p:cNvCxnSpPr>
            <a:stCxn id="99" idx="4"/>
            <a:endCxn id="100" idx="0"/>
          </p:cNvCxnSpPr>
          <p:nvPr/>
        </p:nvCxnSpPr>
        <p:spPr bwMode="auto">
          <a:xfrm>
            <a:off x="8086725" y="24537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108 - Ευθεία γραμμή σύνδεσης"/>
          <p:cNvCxnSpPr>
            <a:stCxn id="100" idx="3"/>
            <a:endCxn id="101" idx="0"/>
          </p:cNvCxnSpPr>
          <p:nvPr/>
        </p:nvCxnSpPr>
        <p:spPr bwMode="auto">
          <a:xfrm flipH="1">
            <a:off x="7686675" y="2850006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109 - Ευθεία γραμμή σύνδεσης"/>
          <p:cNvCxnSpPr>
            <a:stCxn id="102" idx="4"/>
            <a:endCxn id="103" idx="0"/>
          </p:cNvCxnSpPr>
          <p:nvPr/>
        </p:nvCxnSpPr>
        <p:spPr bwMode="auto">
          <a:xfrm>
            <a:off x="76866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110 - Ευθεία γραμμή σύνδεσης"/>
          <p:cNvCxnSpPr>
            <a:stCxn id="105" idx="4"/>
            <a:endCxn id="106" idx="0"/>
          </p:cNvCxnSpPr>
          <p:nvPr/>
        </p:nvCxnSpPr>
        <p:spPr bwMode="auto">
          <a:xfrm>
            <a:off x="76866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111 - Ευθεία γραμμή σύνδεσης"/>
          <p:cNvCxnSpPr>
            <a:stCxn id="103" idx="4"/>
            <a:endCxn id="104" idx="0"/>
          </p:cNvCxnSpPr>
          <p:nvPr/>
        </p:nvCxnSpPr>
        <p:spPr bwMode="auto">
          <a:xfrm>
            <a:off x="76866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112 - Ευθεία γραμμή σύνδεσης"/>
          <p:cNvCxnSpPr>
            <a:stCxn id="104" idx="4"/>
            <a:endCxn id="105" idx="0"/>
          </p:cNvCxnSpPr>
          <p:nvPr/>
        </p:nvCxnSpPr>
        <p:spPr bwMode="auto">
          <a:xfrm>
            <a:off x="76866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116 - Έλλειψη"/>
          <p:cNvSpPr>
            <a:spLocks noChangeAspect="1"/>
          </p:cNvSpPr>
          <p:nvPr/>
        </p:nvSpPr>
        <p:spPr bwMode="auto">
          <a:xfrm>
            <a:off x="83248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8" name="117 - Έλλειψη"/>
          <p:cNvSpPr>
            <a:spLocks noChangeAspect="1"/>
          </p:cNvSpPr>
          <p:nvPr/>
        </p:nvSpPr>
        <p:spPr bwMode="auto">
          <a:xfrm>
            <a:off x="83248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9" name="118 - Έλλειψη"/>
          <p:cNvSpPr>
            <a:spLocks noChangeAspect="1"/>
          </p:cNvSpPr>
          <p:nvPr/>
        </p:nvSpPr>
        <p:spPr bwMode="auto">
          <a:xfrm>
            <a:off x="83248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0" name="119 - Έλλειψη"/>
          <p:cNvSpPr>
            <a:spLocks noChangeAspect="1"/>
          </p:cNvSpPr>
          <p:nvPr/>
        </p:nvSpPr>
        <p:spPr bwMode="auto">
          <a:xfrm>
            <a:off x="83248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21" name="120 - Ευθεία γραμμή σύνδεσης"/>
          <p:cNvCxnSpPr>
            <a:stCxn id="117" idx="4"/>
            <a:endCxn id="118" idx="0"/>
          </p:cNvCxnSpPr>
          <p:nvPr/>
        </p:nvCxnSpPr>
        <p:spPr bwMode="auto">
          <a:xfrm>
            <a:off x="84677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18" idx="4"/>
            <a:endCxn id="119" idx="0"/>
          </p:cNvCxnSpPr>
          <p:nvPr/>
        </p:nvCxnSpPr>
        <p:spPr bwMode="auto">
          <a:xfrm>
            <a:off x="84677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122 - Ευθεία γραμμή σύνδεσης"/>
          <p:cNvCxnSpPr>
            <a:stCxn id="119" idx="4"/>
            <a:endCxn id="120" idx="0"/>
          </p:cNvCxnSpPr>
          <p:nvPr/>
        </p:nvCxnSpPr>
        <p:spPr bwMode="auto">
          <a:xfrm>
            <a:off x="84677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126 - Ευθεία γραμμή σύνδεσης"/>
          <p:cNvCxnSpPr>
            <a:stCxn id="100" idx="5"/>
            <a:endCxn id="117" idx="0"/>
          </p:cNvCxnSpPr>
          <p:nvPr/>
        </p:nvCxnSpPr>
        <p:spPr bwMode="auto">
          <a:xfrm>
            <a:off x="8187753" y="2850006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129 - Ευθεία γραμμή σύνδεσης"/>
          <p:cNvCxnSpPr>
            <a:stCxn id="11" idx="5"/>
            <a:endCxn id="99" idx="0"/>
          </p:cNvCxnSpPr>
          <p:nvPr/>
        </p:nvCxnSpPr>
        <p:spPr bwMode="auto">
          <a:xfrm>
            <a:off x="7120953" y="1745106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133 - Έλλειψη"/>
          <p:cNvSpPr>
            <a:spLocks noChangeAspect="1"/>
          </p:cNvSpPr>
          <p:nvPr/>
        </p:nvSpPr>
        <p:spPr bwMode="auto">
          <a:xfrm>
            <a:off x="5734050" y="3067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5" name="134 - Έλλειψη"/>
          <p:cNvSpPr>
            <a:spLocks noChangeAspect="1"/>
          </p:cNvSpPr>
          <p:nvPr/>
        </p:nvSpPr>
        <p:spPr bwMode="auto">
          <a:xfrm>
            <a:off x="5734050" y="3524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6" name="135 - Έλλειψη"/>
          <p:cNvSpPr>
            <a:spLocks noChangeAspect="1"/>
          </p:cNvSpPr>
          <p:nvPr/>
        </p:nvSpPr>
        <p:spPr bwMode="auto">
          <a:xfrm>
            <a:off x="5734050" y="3981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5734050" y="4438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5734050" y="4895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5734050" y="5353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5734050" y="5810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5734050" y="6267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2" name="141 - Ευθεία γραμμή σύνδεσης"/>
          <p:cNvCxnSpPr>
            <a:stCxn id="135" idx="4"/>
            <a:endCxn id="136" idx="0"/>
          </p:cNvCxnSpPr>
          <p:nvPr/>
        </p:nvCxnSpPr>
        <p:spPr bwMode="auto">
          <a:xfrm>
            <a:off x="5876925" y="3810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142 - Ευθεία γραμμή σύνδεσης"/>
          <p:cNvCxnSpPr>
            <a:stCxn id="13" idx="4"/>
            <a:endCxn id="134" idx="0"/>
          </p:cNvCxnSpPr>
          <p:nvPr/>
        </p:nvCxnSpPr>
        <p:spPr bwMode="auto">
          <a:xfrm>
            <a:off x="5876925" y="2910903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143 - Ευθεία γραμμή σύνδεσης"/>
          <p:cNvCxnSpPr>
            <a:stCxn id="134" idx="4"/>
            <a:endCxn id="135" idx="0"/>
          </p:cNvCxnSpPr>
          <p:nvPr/>
        </p:nvCxnSpPr>
        <p:spPr bwMode="auto">
          <a:xfrm>
            <a:off x="5876925" y="3352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144 - Ευθεία γραμμή σύνδεσης"/>
          <p:cNvCxnSpPr>
            <a:stCxn id="136" idx="4"/>
            <a:endCxn id="137" idx="0"/>
          </p:cNvCxnSpPr>
          <p:nvPr/>
        </p:nvCxnSpPr>
        <p:spPr bwMode="auto">
          <a:xfrm>
            <a:off x="5876925" y="4267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5876925" y="5638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5876925" y="4724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5876925" y="5181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5876925" y="6096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96 - TextBox"/>
          <p:cNvSpPr txBox="1"/>
          <p:nvPr/>
        </p:nvSpPr>
        <p:spPr>
          <a:xfrm>
            <a:off x="304800" y="106680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Lucida Console" pitchFamily="49" charset="0"/>
              </a:rPr>
              <a:t>Iterable</a:t>
            </a:r>
            <a:r>
              <a:rPr lang="en-US" sz="1600" dirty="0" smtClean="0">
                <a:latin typeface="Lucida Console" pitchFamily="49" charset="0"/>
              </a:rPr>
              <a:t>&lt;String&gt; keys()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98" name="97 - TextBox"/>
          <p:cNvSpPr txBox="1"/>
          <p:nvPr/>
        </p:nvSpPr>
        <p:spPr>
          <a:xfrm>
            <a:off x="228601" y="1676400"/>
            <a:ext cx="3352799" cy="2303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sz="1600" dirty="0" smtClean="0"/>
              <a:t>Επισκεπτόμαστε τους κόμβους σε </a:t>
            </a:r>
          </a:p>
          <a:p>
            <a:pPr>
              <a:lnSpc>
                <a:spcPts val="2500"/>
              </a:lnSpc>
            </a:pPr>
            <a:r>
              <a:rPr lang="el-GR" sz="1600" dirty="0" err="1" smtClean="0"/>
              <a:t>προδιάταξη</a:t>
            </a:r>
            <a:r>
              <a:rPr lang="el-GR" sz="1600" dirty="0" smtClean="0"/>
              <a:t> και δημιουργούμε το αλφαριθμητικό που αντιστοιχεί στο μονοπάτι από τη ρίζα. Αν ο τρέχων κόμβος έχει επισήμανση τότε αποθηκεύουμε το αλφαριθμητικό σε μια ουρά.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877050" y="15012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4495800" y="2167949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" name="12 - Έλλειψη"/>
          <p:cNvSpPr>
            <a:spLocks noChangeAspect="1"/>
          </p:cNvSpPr>
          <p:nvPr/>
        </p:nvSpPr>
        <p:spPr bwMode="auto">
          <a:xfrm>
            <a:off x="573405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" name="13 - Έλλειψη"/>
          <p:cNvSpPr>
            <a:spLocks noChangeAspect="1"/>
          </p:cNvSpPr>
          <p:nvPr/>
        </p:nvSpPr>
        <p:spPr bwMode="auto">
          <a:xfrm>
            <a:off x="50292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" name="14 - Έλλειψη"/>
          <p:cNvSpPr>
            <a:spLocks noChangeAspect="1"/>
          </p:cNvSpPr>
          <p:nvPr/>
        </p:nvSpPr>
        <p:spPr bwMode="auto">
          <a:xfrm>
            <a:off x="50292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" name="16 - Έλλειψη"/>
          <p:cNvSpPr>
            <a:spLocks noChangeAspect="1"/>
          </p:cNvSpPr>
          <p:nvPr/>
        </p:nvSpPr>
        <p:spPr bwMode="auto">
          <a:xfrm>
            <a:off x="50292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" name="18 - Έλλειψη"/>
          <p:cNvSpPr>
            <a:spLocks noChangeAspect="1"/>
          </p:cNvSpPr>
          <p:nvPr/>
        </p:nvSpPr>
        <p:spPr bwMode="auto">
          <a:xfrm>
            <a:off x="50292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" name="19 - Έλλειψη"/>
          <p:cNvSpPr>
            <a:spLocks noChangeAspect="1"/>
          </p:cNvSpPr>
          <p:nvPr/>
        </p:nvSpPr>
        <p:spPr bwMode="auto">
          <a:xfrm>
            <a:off x="50292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1" name="20 - Έλλειψη"/>
          <p:cNvSpPr>
            <a:spLocks noChangeAspect="1"/>
          </p:cNvSpPr>
          <p:nvPr/>
        </p:nvSpPr>
        <p:spPr bwMode="auto">
          <a:xfrm>
            <a:off x="50292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" name="21 - Έλλειψη"/>
          <p:cNvSpPr>
            <a:spLocks noChangeAspect="1"/>
          </p:cNvSpPr>
          <p:nvPr/>
        </p:nvSpPr>
        <p:spPr bwMode="auto">
          <a:xfrm>
            <a:off x="50292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" name="22 - Έλλειψη"/>
          <p:cNvSpPr>
            <a:spLocks noChangeAspect="1"/>
          </p:cNvSpPr>
          <p:nvPr/>
        </p:nvSpPr>
        <p:spPr bwMode="auto">
          <a:xfrm>
            <a:off x="5029200" y="6263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3"/>
            <a:endCxn id="12" idx="0"/>
          </p:cNvCxnSpPr>
          <p:nvPr/>
        </p:nvCxnSpPr>
        <p:spPr bwMode="auto">
          <a:xfrm flipH="1">
            <a:off x="4638675" y="1745106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25 - Ευθεία γραμμή σύνδεσης"/>
          <p:cNvCxnSpPr>
            <a:stCxn id="12" idx="5"/>
            <a:endCxn id="13" idx="0"/>
          </p:cNvCxnSpPr>
          <p:nvPr/>
        </p:nvCxnSpPr>
        <p:spPr bwMode="auto">
          <a:xfrm>
            <a:off x="4739703" y="2411852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- Ευθεία γραμμή σύνδεσης"/>
          <p:cNvCxnSpPr>
            <a:stCxn id="15" idx="4"/>
            <a:endCxn id="17" idx="0"/>
          </p:cNvCxnSpPr>
          <p:nvPr/>
        </p:nvCxnSpPr>
        <p:spPr bwMode="auto">
          <a:xfrm>
            <a:off x="51720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13" idx="3"/>
            <a:endCxn id="14" idx="0"/>
          </p:cNvCxnSpPr>
          <p:nvPr/>
        </p:nvCxnSpPr>
        <p:spPr bwMode="auto">
          <a:xfrm flipH="1">
            <a:off x="5172075" y="2869056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- Ευθεία γραμμή σύνδεσης"/>
          <p:cNvCxnSpPr>
            <a:stCxn id="14" idx="4"/>
            <a:endCxn id="15" idx="0"/>
          </p:cNvCxnSpPr>
          <p:nvPr/>
        </p:nvCxnSpPr>
        <p:spPr bwMode="auto">
          <a:xfrm>
            <a:off x="51720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17" idx="4"/>
            <a:endCxn id="19" idx="0"/>
          </p:cNvCxnSpPr>
          <p:nvPr/>
        </p:nvCxnSpPr>
        <p:spPr bwMode="auto">
          <a:xfrm>
            <a:off x="51720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- Ευθεία γραμμή σύνδεσης"/>
          <p:cNvCxnSpPr>
            <a:stCxn id="21" idx="4"/>
            <a:endCxn id="22" idx="0"/>
          </p:cNvCxnSpPr>
          <p:nvPr/>
        </p:nvCxnSpPr>
        <p:spPr bwMode="auto">
          <a:xfrm>
            <a:off x="51720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46 - Ευθεία γραμμή σύνδεσης"/>
          <p:cNvCxnSpPr>
            <a:stCxn id="19" idx="4"/>
            <a:endCxn id="20" idx="0"/>
          </p:cNvCxnSpPr>
          <p:nvPr/>
        </p:nvCxnSpPr>
        <p:spPr bwMode="auto">
          <a:xfrm>
            <a:off x="51720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49 - Ευθεία γραμμή σύνδεσης"/>
          <p:cNvCxnSpPr>
            <a:stCxn id="20" idx="4"/>
            <a:endCxn id="21" idx="0"/>
          </p:cNvCxnSpPr>
          <p:nvPr/>
        </p:nvCxnSpPr>
        <p:spPr bwMode="auto">
          <a:xfrm>
            <a:off x="51720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22" idx="4"/>
            <a:endCxn id="23" idx="0"/>
          </p:cNvCxnSpPr>
          <p:nvPr/>
        </p:nvCxnSpPr>
        <p:spPr bwMode="auto">
          <a:xfrm>
            <a:off x="5172075" y="6092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403860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40386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40386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40386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40386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40386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40386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40386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41814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4181475" y="29109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41814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41814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41814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41814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41814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3"/>
            <a:endCxn id="58" idx="0"/>
          </p:cNvCxnSpPr>
          <p:nvPr/>
        </p:nvCxnSpPr>
        <p:spPr bwMode="auto">
          <a:xfrm flipH="1">
            <a:off x="4181475" y="2411852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78 - Έλλειψη"/>
          <p:cNvSpPr>
            <a:spLocks noChangeAspect="1"/>
          </p:cNvSpPr>
          <p:nvPr/>
        </p:nvSpPr>
        <p:spPr bwMode="auto">
          <a:xfrm>
            <a:off x="64960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0" name="79 - Έλλειψη"/>
          <p:cNvSpPr>
            <a:spLocks noChangeAspect="1"/>
          </p:cNvSpPr>
          <p:nvPr/>
        </p:nvSpPr>
        <p:spPr bwMode="auto">
          <a:xfrm>
            <a:off x="64960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1" name="80 - Έλλειψη"/>
          <p:cNvSpPr>
            <a:spLocks noChangeAspect="1"/>
          </p:cNvSpPr>
          <p:nvPr/>
        </p:nvSpPr>
        <p:spPr bwMode="auto">
          <a:xfrm>
            <a:off x="64960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2" name="81 - Έλλειψη"/>
          <p:cNvSpPr>
            <a:spLocks noChangeAspect="1"/>
          </p:cNvSpPr>
          <p:nvPr/>
        </p:nvSpPr>
        <p:spPr bwMode="auto">
          <a:xfrm>
            <a:off x="64960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4" name="83 - Έλλειψη"/>
          <p:cNvSpPr>
            <a:spLocks noChangeAspect="1"/>
          </p:cNvSpPr>
          <p:nvPr/>
        </p:nvSpPr>
        <p:spPr bwMode="auto">
          <a:xfrm>
            <a:off x="6496050" y="4911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5" name="84 - Έλλειψη"/>
          <p:cNvSpPr>
            <a:spLocks noChangeAspect="1"/>
          </p:cNvSpPr>
          <p:nvPr/>
        </p:nvSpPr>
        <p:spPr bwMode="auto">
          <a:xfrm>
            <a:off x="6496050" y="5368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6" name="85 - Ευθεία γραμμή σύνδεσης"/>
          <p:cNvCxnSpPr>
            <a:stCxn id="80" idx="4"/>
            <a:endCxn id="81" idx="0"/>
          </p:cNvCxnSpPr>
          <p:nvPr/>
        </p:nvCxnSpPr>
        <p:spPr bwMode="auto">
          <a:xfrm>
            <a:off x="66389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79" idx="4"/>
            <a:endCxn id="80" idx="0"/>
          </p:cNvCxnSpPr>
          <p:nvPr/>
        </p:nvCxnSpPr>
        <p:spPr bwMode="auto">
          <a:xfrm>
            <a:off x="66389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81" idx="4"/>
            <a:endCxn id="82" idx="0"/>
          </p:cNvCxnSpPr>
          <p:nvPr/>
        </p:nvCxnSpPr>
        <p:spPr bwMode="auto">
          <a:xfrm>
            <a:off x="66389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82" idx="4"/>
            <a:endCxn id="84" idx="0"/>
          </p:cNvCxnSpPr>
          <p:nvPr/>
        </p:nvCxnSpPr>
        <p:spPr bwMode="auto">
          <a:xfrm>
            <a:off x="6638925" y="47397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- Ευθεία γραμμή σύνδεσης"/>
          <p:cNvCxnSpPr>
            <a:stCxn id="84" idx="4"/>
            <a:endCxn id="85" idx="0"/>
          </p:cNvCxnSpPr>
          <p:nvPr/>
        </p:nvCxnSpPr>
        <p:spPr bwMode="auto">
          <a:xfrm>
            <a:off x="6638925" y="51969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90 - Ευθεία γραμμή σύνδεσης"/>
          <p:cNvCxnSpPr>
            <a:stCxn id="13" idx="5"/>
            <a:endCxn id="79" idx="0"/>
          </p:cNvCxnSpPr>
          <p:nvPr/>
        </p:nvCxnSpPr>
        <p:spPr bwMode="auto">
          <a:xfrm>
            <a:off x="5977953" y="2869056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98 - Έλλειψη"/>
          <p:cNvSpPr>
            <a:spLocks noChangeAspect="1"/>
          </p:cNvSpPr>
          <p:nvPr/>
        </p:nvSpPr>
        <p:spPr bwMode="auto">
          <a:xfrm>
            <a:off x="7943850" y="2167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0" name="99 - Έλλειψη"/>
          <p:cNvSpPr>
            <a:spLocks noChangeAspect="1"/>
          </p:cNvSpPr>
          <p:nvPr/>
        </p:nvSpPr>
        <p:spPr bwMode="auto">
          <a:xfrm>
            <a:off x="7943850" y="2606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1" name="100 - Έλλειψη"/>
          <p:cNvSpPr>
            <a:spLocks noChangeAspect="1"/>
          </p:cNvSpPr>
          <p:nvPr/>
        </p:nvSpPr>
        <p:spPr bwMode="auto">
          <a:xfrm>
            <a:off x="75438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2" name="101 - Έλλειψη"/>
          <p:cNvSpPr>
            <a:spLocks noChangeAspect="1"/>
          </p:cNvSpPr>
          <p:nvPr/>
        </p:nvSpPr>
        <p:spPr bwMode="auto">
          <a:xfrm>
            <a:off x="75438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3" name="102 - Έλλειψη"/>
          <p:cNvSpPr>
            <a:spLocks noChangeAspect="1"/>
          </p:cNvSpPr>
          <p:nvPr/>
        </p:nvSpPr>
        <p:spPr bwMode="auto">
          <a:xfrm>
            <a:off x="75438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4" name="103 - Έλλειψη"/>
          <p:cNvSpPr>
            <a:spLocks noChangeAspect="1"/>
          </p:cNvSpPr>
          <p:nvPr/>
        </p:nvSpPr>
        <p:spPr bwMode="auto">
          <a:xfrm>
            <a:off x="75438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05" name="104 - Έλλειψη"/>
          <p:cNvSpPr>
            <a:spLocks noChangeAspect="1"/>
          </p:cNvSpPr>
          <p:nvPr/>
        </p:nvSpPr>
        <p:spPr bwMode="auto">
          <a:xfrm>
            <a:off x="75438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6" name="105 - Έλλειψη"/>
          <p:cNvSpPr>
            <a:spLocks noChangeAspect="1"/>
          </p:cNvSpPr>
          <p:nvPr/>
        </p:nvSpPr>
        <p:spPr bwMode="auto">
          <a:xfrm>
            <a:off x="75438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7" name="106 - Ευθεία γραμμή σύνδεσης"/>
          <p:cNvCxnSpPr>
            <a:stCxn id="101" idx="4"/>
            <a:endCxn id="102" idx="0"/>
          </p:cNvCxnSpPr>
          <p:nvPr/>
        </p:nvCxnSpPr>
        <p:spPr bwMode="auto">
          <a:xfrm>
            <a:off x="76866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107 - Ευθεία γραμμή σύνδεσης"/>
          <p:cNvCxnSpPr>
            <a:stCxn id="99" idx="4"/>
            <a:endCxn id="100" idx="0"/>
          </p:cNvCxnSpPr>
          <p:nvPr/>
        </p:nvCxnSpPr>
        <p:spPr bwMode="auto">
          <a:xfrm>
            <a:off x="8086725" y="24537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108 - Ευθεία γραμμή σύνδεσης"/>
          <p:cNvCxnSpPr>
            <a:stCxn id="100" idx="3"/>
            <a:endCxn id="101" idx="0"/>
          </p:cNvCxnSpPr>
          <p:nvPr/>
        </p:nvCxnSpPr>
        <p:spPr bwMode="auto">
          <a:xfrm flipH="1">
            <a:off x="7686675" y="2850006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109 - Ευθεία γραμμή σύνδεσης"/>
          <p:cNvCxnSpPr>
            <a:stCxn id="102" idx="4"/>
            <a:endCxn id="103" idx="0"/>
          </p:cNvCxnSpPr>
          <p:nvPr/>
        </p:nvCxnSpPr>
        <p:spPr bwMode="auto">
          <a:xfrm>
            <a:off x="76866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110 - Ευθεία γραμμή σύνδεσης"/>
          <p:cNvCxnSpPr>
            <a:stCxn id="105" idx="4"/>
            <a:endCxn id="106" idx="0"/>
          </p:cNvCxnSpPr>
          <p:nvPr/>
        </p:nvCxnSpPr>
        <p:spPr bwMode="auto">
          <a:xfrm>
            <a:off x="76866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111 - Ευθεία γραμμή σύνδεσης"/>
          <p:cNvCxnSpPr>
            <a:stCxn id="103" idx="4"/>
            <a:endCxn id="104" idx="0"/>
          </p:cNvCxnSpPr>
          <p:nvPr/>
        </p:nvCxnSpPr>
        <p:spPr bwMode="auto">
          <a:xfrm>
            <a:off x="76866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112 - Ευθεία γραμμή σύνδεσης"/>
          <p:cNvCxnSpPr>
            <a:stCxn id="104" idx="4"/>
            <a:endCxn id="105" idx="0"/>
          </p:cNvCxnSpPr>
          <p:nvPr/>
        </p:nvCxnSpPr>
        <p:spPr bwMode="auto">
          <a:xfrm>
            <a:off x="76866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116 - Έλλειψη"/>
          <p:cNvSpPr>
            <a:spLocks noChangeAspect="1"/>
          </p:cNvSpPr>
          <p:nvPr/>
        </p:nvSpPr>
        <p:spPr bwMode="auto">
          <a:xfrm>
            <a:off x="83248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8" name="117 - Έλλειψη"/>
          <p:cNvSpPr>
            <a:spLocks noChangeAspect="1"/>
          </p:cNvSpPr>
          <p:nvPr/>
        </p:nvSpPr>
        <p:spPr bwMode="auto">
          <a:xfrm>
            <a:off x="83248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9" name="118 - Έλλειψη"/>
          <p:cNvSpPr>
            <a:spLocks noChangeAspect="1"/>
          </p:cNvSpPr>
          <p:nvPr/>
        </p:nvSpPr>
        <p:spPr bwMode="auto">
          <a:xfrm>
            <a:off x="83248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0" name="119 - Έλλειψη"/>
          <p:cNvSpPr>
            <a:spLocks noChangeAspect="1"/>
          </p:cNvSpPr>
          <p:nvPr/>
        </p:nvSpPr>
        <p:spPr bwMode="auto">
          <a:xfrm>
            <a:off x="83248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21" name="120 - Ευθεία γραμμή σύνδεσης"/>
          <p:cNvCxnSpPr>
            <a:stCxn id="117" idx="4"/>
            <a:endCxn id="118" idx="0"/>
          </p:cNvCxnSpPr>
          <p:nvPr/>
        </p:nvCxnSpPr>
        <p:spPr bwMode="auto">
          <a:xfrm>
            <a:off x="84677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18" idx="4"/>
            <a:endCxn id="119" idx="0"/>
          </p:cNvCxnSpPr>
          <p:nvPr/>
        </p:nvCxnSpPr>
        <p:spPr bwMode="auto">
          <a:xfrm>
            <a:off x="84677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122 - Ευθεία γραμμή σύνδεσης"/>
          <p:cNvCxnSpPr>
            <a:stCxn id="119" idx="4"/>
            <a:endCxn id="120" idx="0"/>
          </p:cNvCxnSpPr>
          <p:nvPr/>
        </p:nvCxnSpPr>
        <p:spPr bwMode="auto">
          <a:xfrm>
            <a:off x="84677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126 - Ευθεία γραμμή σύνδεσης"/>
          <p:cNvCxnSpPr>
            <a:stCxn id="100" idx="5"/>
            <a:endCxn id="117" idx="0"/>
          </p:cNvCxnSpPr>
          <p:nvPr/>
        </p:nvCxnSpPr>
        <p:spPr bwMode="auto">
          <a:xfrm>
            <a:off x="8187753" y="2850006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129 - Ευθεία γραμμή σύνδεσης"/>
          <p:cNvCxnSpPr>
            <a:stCxn id="11" idx="5"/>
            <a:endCxn id="99" idx="0"/>
          </p:cNvCxnSpPr>
          <p:nvPr/>
        </p:nvCxnSpPr>
        <p:spPr bwMode="auto">
          <a:xfrm>
            <a:off x="7120953" y="1745106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133 - Έλλειψη"/>
          <p:cNvSpPr>
            <a:spLocks noChangeAspect="1"/>
          </p:cNvSpPr>
          <p:nvPr/>
        </p:nvSpPr>
        <p:spPr bwMode="auto">
          <a:xfrm>
            <a:off x="5734050" y="3067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5" name="134 - Έλλειψη"/>
          <p:cNvSpPr>
            <a:spLocks noChangeAspect="1"/>
          </p:cNvSpPr>
          <p:nvPr/>
        </p:nvSpPr>
        <p:spPr bwMode="auto">
          <a:xfrm>
            <a:off x="5734050" y="3524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6" name="135 - Έλλειψη"/>
          <p:cNvSpPr>
            <a:spLocks noChangeAspect="1"/>
          </p:cNvSpPr>
          <p:nvPr/>
        </p:nvSpPr>
        <p:spPr bwMode="auto">
          <a:xfrm>
            <a:off x="5734050" y="3981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5734050" y="4438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5734050" y="4895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5734050" y="5353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5734050" y="5810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5734050" y="6267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2" name="141 - Ευθεία γραμμή σύνδεσης"/>
          <p:cNvCxnSpPr>
            <a:stCxn id="135" idx="4"/>
            <a:endCxn id="136" idx="0"/>
          </p:cNvCxnSpPr>
          <p:nvPr/>
        </p:nvCxnSpPr>
        <p:spPr bwMode="auto">
          <a:xfrm>
            <a:off x="5876925" y="3810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142 - Ευθεία γραμμή σύνδεσης"/>
          <p:cNvCxnSpPr>
            <a:stCxn id="13" idx="4"/>
            <a:endCxn id="134" idx="0"/>
          </p:cNvCxnSpPr>
          <p:nvPr/>
        </p:nvCxnSpPr>
        <p:spPr bwMode="auto">
          <a:xfrm>
            <a:off x="5876925" y="2910903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143 - Ευθεία γραμμή σύνδεσης"/>
          <p:cNvCxnSpPr>
            <a:stCxn id="134" idx="4"/>
            <a:endCxn id="135" idx="0"/>
          </p:cNvCxnSpPr>
          <p:nvPr/>
        </p:nvCxnSpPr>
        <p:spPr bwMode="auto">
          <a:xfrm>
            <a:off x="5876925" y="3352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144 - Ευθεία γραμμή σύνδεσης"/>
          <p:cNvCxnSpPr>
            <a:stCxn id="136" idx="4"/>
            <a:endCxn id="137" idx="0"/>
          </p:cNvCxnSpPr>
          <p:nvPr/>
        </p:nvCxnSpPr>
        <p:spPr bwMode="auto">
          <a:xfrm>
            <a:off x="5876925" y="4267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5876925" y="5638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5876925" y="4724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5876925" y="5181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5876925" y="6096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96 - TextBox"/>
          <p:cNvSpPr txBox="1"/>
          <p:nvPr/>
        </p:nvSpPr>
        <p:spPr>
          <a:xfrm>
            <a:off x="304800" y="106680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Lucida Console" pitchFamily="49" charset="0"/>
              </a:rPr>
              <a:t>Iterable</a:t>
            </a:r>
            <a:r>
              <a:rPr lang="en-US" sz="1600" dirty="0" smtClean="0">
                <a:latin typeface="Lucida Console" pitchFamily="49" charset="0"/>
              </a:rPr>
              <a:t>&lt;String&gt; keys()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98" name="97 - TextBox"/>
          <p:cNvSpPr txBox="1"/>
          <p:nvPr/>
        </p:nvSpPr>
        <p:spPr>
          <a:xfrm>
            <a:off x="228601" y="1676400"/>
            <a:ext cx="3352799" cy="2303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sz="1600" dirty="0" smtClean="0"/>
              <a:t>Επισκεπτόμαστε τους κόμβους σε </a:t>
            </a:r>
          </a:p>
          <a:p>
            <a:pPr>
              <a:lnSpc>
                <a:spcPts val="2500"/>
              </a:lnSpc>
            </a:pPr>
            <a:r>
              <a:rPr lang="el-GR" sz="1600" dirty="0" err="1" smtClean="0"/>
              <a:t>προδιάταξη</a:t>
            </a:r>
            <a:r>
              <a:rPr lang="el-GR" sz="1600" dirty="0" smtClean="0"/>
              <a:t> και δημιουργούμε το αλφαριθμητικό που αντιστοιχεί στο μονοπάτι από τη ρίζα. Αν ο τρέχων κόμβος έχει επισήμανση τότε αποθηκεύουμε το αλφαριθμητικό σε μια ουρά.</a:t>
            </a:r>
            <a:endParaRPr lang="el-GR" sz="1600" dirty="0"/>
          </a:p>
        </p:txBody>
      </p:sp>
      <p:sp>
        <p:nvSpPr>
          <p:cNvPr id="96" name="95 - Δεξιό βέλος"/>
          <p:cNvSpPr/>
          <p:nvPr/>
        </p:nvSpPr>
        <p:spPr bwMode="auto">
          <a:xfrm>
            <a:off x="6477000" y="1447800"/>
            <a:ext cx="304800" cy="228600"/>
          </a:xfrm>
          <a:prstGeom prst="rightArrow">
            <a:avLst/>
          </a:prstGeom>
          <a:solidFill>
            <a:srgbClr val="3399FF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228600" y="4343400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pre = “”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115" name="114 - TextBox"/>
          <p:cNvSpPr txBox="1"/>
          <p:nvPr/>
        </p:nvSpPr>
        <p:spPr>
          <a:xfrm>
            <a:off x="228600" y="5105400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Queue q = ()</a:t>
            </a:r>
            <a:endParaRPr lang="el-GR" sz="16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877050" y="15012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4495800" y="2167949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" name="12 - Έλλειψη"/>
          <p:cNvSpPr>
            <a:spLocks noChangeAspect="1"/>
          </p:cNvSpPr>
          <p:nvPr/>
        </p:nvSpPr>
        <p:spPr bwMode="auto">
          <a:xfrm>
            <a:off x="573405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" name="13 - Έλλειψη"/>
          <p:cNvSpPr>
            <a:spLocks noChangeAspect="1"/>
          </p:cNvSpPr>
          <p:nvPr/>
        </p:nvSpPr>
        <p:spPr bwMode="auto">
          <a:xfrm>
            <a:off x="50292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" name="14 - Έλλειψη"/>
          <p:cNvSpPr>
            <a:spLocks noChangeAspect="1"/>
          </p:cNvSpPr>
          <p:nvPr/>
        </p:nvSpPr>
        <p:spPr bwMode="auto">
          <a:xfrm>
            <a:off x="50292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" name="16 - Έλλειψη"/>
          <p:cNvSpPr>
            <a:spLocks noChangeAspect="1"/>
          </p:cNvSpPr>
          <p:nvPr/>
        </p:nvSpPr>
        <p:spPr bwMode="auto">
          <a:xfrm>
            <a:off x="50292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" name="18 - Έλλειψη"/>
          <p:cNvSpPr>
            <a:spLocks noChangeAspect="1"/>
          </p:cNvSpPr>
          <p:nvPr/>
        </p:nvSpPr>
        <p:spPr bwMode="auto">
          <a:xfrm>
            <a:off x="50292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" name="19 - Έλλειψη"/>
          <p:cNvSpPr>
            <a:spLocks noChangeAspect="1"/>
          </p:cNvSpPr>
          <p:nvPr/>
        </p:nvSpPr>
        <p:spPr bwMode="auto">
          <a:xfrm>
            <a:off x="50292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1" name="20 - Έλλειψη"/>
          <p:cNvSpPr>
            <a:spLocks noChangeAspect="1"/>
          </p:cNvSpPr>
          <p:nvPr/>
        </p:nvSpPr>
        <p:spPr bwMode="auto">
          <a:xfrm>
            <a:off x="50292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" name="21 - Έλλειψη"/>
          <p:cNvSpPr>
            <a:spLocks noChangeAspect="1"/>
          </p:cNvSpPr>
          <p:nvPr/>
        </p:nvSpPr>
        <p:spPr bwMode="auto">
          <a:xfrm>
            <a:off x="50292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" name="22 - Έλλειψη"/>
          <p:cNvSpPr>
            <a:spLocks noChangeAspect="1"/>
          </p:cNvSpPr>
          <p:nvPr/>
        </p:nvSpPr>
        <p:spPr bwMode="auto">
          <a:xfrm>
            <a:off x="5029200" y="6263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3"/>
            <a:endCxn id="12" idx="0"/>
          </p:cNvCxnSpPr>
          <p:nvPr/>
        </p:nvCxnSpPr>
        <p:spPr bwMode="auto">
          <a:xfrm flipH="1">
            <a:off x="4638675" y="1745106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25 - Ευθεία γραμμή σύνδεσης"/>
          <p:cNvCxnSpPr>
            <a:stCxn id="12" idx="5"/>
            <a:endCxn id="13" idx="0"/>
          </p:cNvCxnSpPr>
          <p:nvPr/>
        </p:nvCxnSpPr>
        <p:spPr bwMode="auto">
          <a:xfrm>
            <a:off x="4739703" y="2411852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- Ευθεία γραμμή σύνδεσης"/>
          <p:cNvCxnSpPr>
            <a:stCxn id="15" idx="4"/>
            <a:endCxn id="17" idx="0"/>
          </p:cNvCxnSpPr>
          <p:nvPr/>
        </p:nvCxnSpPr>
        <p:spPr bwMode="auto">
          <a:xfrm>
            <a:off x="51720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13" idx="3"/>
            <a:endCxn id="14" idx="0"/>
          </p:cNvCxnSpPr>
          <p:nvPr/>
        </p:nvCxnSpPr>
        <p:spPr bwMode="auto">
          <a:xfrm flipH="1">
            <a:off x="5172075" y="2869056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- Ευθεία γραμμή σύνδεσης"/>
          <p:cNvCxnSpPr>
            <a:stCxn id="14" idx="4"/>
            <a:endCxn id="15" idx="0"/>
          </p:cNvCxnSpPr>
          <p:nvPr/>
        </p:nvCxnSpPr>
        <p:spPr bwMode="auto">
          <a:xfrm>
            <a:off x="51720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17" idx="4"/>
            <a:endCxn id="19" idx="0"/>
          </p:cNvCxnSpPr>
          <p:nvPr/>
        </p:nvCxnSpPr>
        <p:spPr bwMode="auto">
          <a:xfrm>
            <a:off x="51720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- Ευθεία γραμμή σύνδεσης"/>
          <p:cNvCxnSpPr>
            <a:stCxn id="21" idx="4"/>
            <a:endCxn id="22" idx="0"/>
          </p:cNvCxnSpPr>
          <p:nvPr/>
        </p:nvCxnSpPr>
        <p:spPr bwMode="auto">
          <a:xfrm>
            <a:off x="51720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46 - Ευθεία γραμμή σύνδεσης"/>
          <p:cNvCxnSpPr>
            <a:stCxn id="19" idx="4"/>
            <a:endCxn id="20" idx="0"/>
          </p:cNvCxnSpPr>
          <p:nvPr/>
        </p:nvCxnSpPr>
        <p:spPr bwMode="auto">
          <a:xfrm>
            <a:off x="51720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49 - Ευθεία γραμμή σύνδεσης"/>
          <p:cNvCxnSpPr>
            <a:stCxn id="20" idx="4"/>
            <a:endCxn id="21" idx="0"/>
          </p:cNvCxnSpPr>
          <p:nvPr/>
        </p:nvCxnSpPr>
        <p:spPr bwMode="auto">
          <a:xfrm>
            <a:off x="51720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22" idx="4"/>
            <a:endCxn id="23" idx="0"/>
          </p:cNvCxnSpPr>
          <p:nvPr/>
        </p:nvCxnSpPr>
        <p:spPr bwMode="auto">
          <a:xfrm>
            <a:off x="5172075" y="6092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403860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40386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40386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40386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40386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40386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40386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40386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41814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4181475" y="29109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41814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41814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41814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41814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41814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3"/>
            <a:endCxn id="58" idx="0"/>
          </p:cNvCxnSpPr>
          <p:nvPr/>
        </p:nvCxnSpPr>
        <p:spPr bwMode="auto">
          <a:xfrm flipH="1">
            <a:off x="4181475" y="2411852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78 - Έλλειψη"/>
          <p:cNvSpPr>
            <a:spLocks noChangeAspect="1"/>
          </p:cNvSpPr>
          <p:nvPr/>
        </p:nvSpPr>
        <p:spPr bwMode="auto">
          <a:xfrm>
            <a:off x="64960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0" name="79 - Έλλειψη"/>
          <p:cNvSpPr>
            <a:spLocks noChangeAspect="1"/>
          </p:cNvSpPr>
          <p:nvPr/>
        </p:nvSpPr>
        <p:spPr bwMode="auto">
          <a:xfrm>
            <a:off x="64960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1" name="80 - Έλλειψη"/>
          <p:cNvSpPr>
            <a:spLocks noChangeAspect="1"/>
          </p:cNvSpPr>
          <p:nvPr/>
        </p:nvSpPr>
        <p:spPr bwMode="auto">
          <a:xfrm>
            <a:off x="64960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2" name="81 - Έλλειψη"/>
          <p:cNvSpPr>
            <a:spLocks noChangeAspect="1"/>
          </p:cNvSpPr>
          <p:nvPr/>
        </p:nvSpPr>
        <p:spPr bwMode="auto">
          <a:xfrm>
            <a:off x="64960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4" name="83 - Έλλειψη"/>
          <p:cNvSpPr>
            <a:spLocks noChangeAspect="1"/>
          </p:cNvSpPr>
          <p:nvPr/>
        </p:nvSpPr>
        <p:spPr bwMode="auto">
          <a:xfrm>
            <a:off x="6496050" y="4911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5" name="84 - Έλλειψη"/>
          <p:cNvSpPr>
            <a:spLocks noChangeAspect="1"/>
          </p:cNvSpPr>
          <p:nvPr/>
        </p:nvSpPr>
        <p:spPr bwMode="auto">
          <a:xfrm>
            <a:off x="6496050" y="5368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6" name="85 - Ευθεία γραμμή σύνδεσης"/>
          <p:cNvCxnSpPr>
            <a:stCxn id="80" idx="4"/>
            <a:endCxn id="81" idx="0"/>
          </p:cNvCxnSpPr>
          <p:nvPr/>
        </p:nvCxnSpPr>
        <p:spPr bwMode="auto">
          <a:xfrm>
            <a:off x="66389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79" idx="4"/>
            <a:endCxn id="80" idx="0"/>
          </p:cNvCxnSpPr>
          <p:nvPr/>
        </p:nvCxnSpPr>
        <p:spPr bwMode="auto">
          <a:xfrm>
            <a:off x="66389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81" idx="4"/>
            <a:endCxn id="82" idx="0"/>
          </p:cNvCxnSpPr>
          <p:nvPr/>
        </p:nvCxnSpPr>
        <p:spPr bwMode="auto">
          <a:xfrm>
            <a:off x="66389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82" idx="4"/>
            <a:endCxn id="84" idx="0"/>
          </p:cNvCxnSpPr>
          <p:nvPr/>
        </p:nvCxnSpPr>
        <p:spPr bwMode="auto">
          <a:xfrm>
            <a:off x="6638925" y="47397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- Ευθεία γραμμή σύνδεσης"/>
          <p:cNvCxnSpPr>
            <a:stCxn id="84" idx="4"/>
            <a:endCxn id="85" idx="0"/>
          </p:cNvCxnSpPr>
          <p:nvPr/>
        </p:nvCxnSpPr>
        <p:spPr bwMode="auto">
          <a:xfrm>
            <a:off x="6638925" y="51969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90 - Ευθεία γραμμή σύνδεσης"/>
          <p:cNvCxnSpPr>
            <a:stCxn id="13" idx="5"/>
            <a:endCxn id="79" idx="0"/>
          </p:cNvCxnSpPr>
          <p:nvPr/>
        </p:nvCxnSpPr>
        <p:spPr bwMode="auto">
          <a:xfrm>
            <a:off x="5977953" y="2869056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98 - Έλλειψη"/>
          <p:cNvSpPr>
            <a:spLocks noChangeAspect="1"/>
          </p:cNvSpPr>
          <p:nvPr/>
        </p:nvSpPr>
        <p:spPr bwMode="auto">
          <a:xfrm>
            <a:off x="7943850" y="2167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0" name="99 - Έλλειψη"/>
          <p:cNvSpPr>
            <a:spLocks noChangeAspect="1"/>
          </p:cNvSpPr>
          <p:nvPr/>
        </p:nvSpPr>
        <p:spPr bwMode="auto">
          <a:xfrm>
            <a:off x="7943850" y="2606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1" name="100 - Έλλειψη"/>
          <p:cNvSpPr>
            <a:spLocks noChangeAspect="1"/>
          </p:cNvSpPr>
          <p:nvPr/>
        </p:nvSpPr>
        <p:spPr bwMode="auto">
          <a:xfrm>
            <a:off x="75438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2" name="101 - Έλλειψη"/>
          <p:cNvSpPr>
            <a:spLocks noChangeAspect="1"/>
          </p:cNvSpPr>
          <p:nvPr/>
        </p:nvSpPr>
        <p:spPr bwMode="auto">
          <a:xfrm>
            <a:off x="75438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3" name="102 - Έλλειψη"/>
          <p:cNvSpPr>
            <a:spLocks noChangeAspect="1"/>
          </p:cNvSpPr>
          <p:nvPr/>
        </p:nvSpPr>
        <p:spPr bwMode="auto">
          <a:xfrm>
            <a:off x="75438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4" name="103 - Έλλειψη"/>
          <p:cNvSpPr>
            <a:spLocks noChangeAspect="1"/>
          </p:cNvSpPr>
          <p:nvPr/>
        </p:nvSpPr>
        <p:spPr bwMode="auto">
          <a:xfrm>
            <a:off x="75438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05" name="104 - Έλλειψη"/>
          <p:cNvSpPr>
            <a:spLocks noChangeAspect="1"/>
          </p:cNvSpPr>
          <p:nvPr/>
        </p:nvSpPr>
        <p:spPr bwMode="auto">
          <a:xfrm>
            <a:off x="75438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6" name="105 - Έλλειψη"/>
          <p:cNvSpPr>
            <a:spLocks noChangeAspect="1"/>
          </p:cNvSpPr>
          <p:nvPr/>
        </p:nvSpPr>
        <p:spPr bwMode="auto">
          <a:xfrm>
            <a:off x="75438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7" name="106 - Ευθεία γραμμή σύνδεσης"/>
          <p:cNvCxnSpPr>
            <a:stCxn id="101" idx="4"/>
            <a:endCxn id="102" idx="0"/>
          </p:cNvCxnSpPr>
          <p:nvPr/>
        </p:nvCxnSpPr>
        <p:spPr bwMode="auto">
          <a:xfrm>
            <a:off x="76866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107 - Ευθεία γραμμή σύνδεσης"/>
          <p:cNvCxnSpPr>
            <a:stCxn id="99" idx="4"/>
            <a:endCxn id="100" idx="0"/>
          </p:cNvCxnSpPr>
          <p:nvPr/>
        </p:nvCxnSpPr>
        <p:spPr bwMode="auto">
          <a:xfrm>
            <a:off x="8086725" y="24537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108 - Ευθεία γραμμή σύνδεσης"/>
          <p:cNvCxnSpPr>
            <a:stCxn id="100" idx="3"/>
            <a:endCxn id="101" idx="0"/>
          </p:cNvCxnSpPr>
          <p:nvPr/>
        </p:nvCxnSpPr>
        <p:spPr bwMode="auto">
          <a:xfrm flipH="1">
            <a:off x="7686675" y="2850006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109 - Ευθεία γραμμή σύνδεσης"/>
          <p:cNvCxnSpPr>
            <a:stCxn id="102" idx="4"/>
            <a:endCxn id="103" idx="0"/>
          </p:cNvCxnSpPr>
          <p:nvPr/>
        </p:nvCxnSpPr>
        <p:spPr bwMode="auto">
          <a:xfrm>
            <a:off x="76866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110 - Ευθεία γραμμή σύνδεσης"/>
          <p:cNvCxnSpPr>
            <a:stCxn id="105" idx="4"/>
            <a:endCxn id="106" idx="0"/>
          </p:cNvCxnSpPr>
          <p:nvPr/>
        </p:nvCxnSpPr>
        <p:spPr bwMode="auto">
          <a:xfrm>
            <a:off x="76866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111 - Ευθεία γραμμή σύνδεσης"/>
          <p:cNvCxnSpPr>
            <a:stCxn id="103" idx="4"/>
            <a:endCxn id="104" idx="0"/>
          </p:cNvCxnSpPr>
          <p:nvPr/>
        </p:nvCxnSpPr>
        <p:spPr bwMode="auto">
          <a:xfrm>
            <a:off x="76866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112 - Ευθεία γραμμή σύνδεσης"/>
          <p:cNvCxnSpPr>
            <a:stCxn id="104" idx="4"/>
            <a:endCxn id="105" idx="0"/>
          </p:cNvCxnSpPr>
          <p:nvPr/>
        </p:nvCxnSpPr>
        <p:spPr bwMode="auto">
          <a:xfrm>
            <a:off x="76866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116 - Έλλειψη"/>
          <p:cNvSpPr>
            <a:spLocks noChangeAspect="1"/>
          </p:cNvSpPr>
          <p:nvPr/>
        </p:nvSpPr>
        <p:spPr bwMode="auto">
          <a:xfrm>
            <a:off x="83248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8" name="117 - Έλλειψη"/>
          <p:cNvSpPr>
            <a:spLocks noChangeAspect="1"/>
          </p:cNvSpPr>
          <p:nvPr/>
        </p:nvSpPr>
        <p:spPr bwMode="auto">
          <a:xfrm>
            <a:off x="83248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9" name="118 - Έλλειψη"/>
          <p:cNvSpPr>
            <a:spLocks noChangeAspect="1"/>
          </p:cNvSpPr>
          <p:nvPr/>
        </p:nvSpPr>
        <p:spPr bwMode="auto">
          <a:xfrm>
            <a:off x="83248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0" name="119 - Έλλειψη"/>
          <p:cNvSpPr>
            <a:spLocks noChangeAspect="1"/>
          </p:cNvSpPr>
          <p:nvPr/>
        </p:nvSpPr>
        <p:spPr bwMode="auto">
          <a:xfrm>
            <a:off x="83248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21" name="120 - Ευθεία γραμμή σύνδεσης"/>
          <p:cNvCxnSpPr>
            <a:stCxn id="117" idx="4"/>
            <a:endCxn id="118" idx="0"/>
          </p:cNvCxnSpPr>
          <p:nvPr/>
        </p:nvCxnSpPr>
        <p:spPr bwMode="auto">
          <a:xfrm>
            <a:off x="84677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18" idx="4"/>
            <a:endCxn id="119" idx="0"/>
          </p:cNvCxnSpPr>
          <p:nvPr/>
        </p:nvCxnSpPr>
        <p:spPr bwMode="auto">
          <a:xfrm>
            <a:off x="84677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122 - Ευθεία γραμμή σύνδεσης"/>
          <p:cNvCxnSpPr>
            <a:stCxn id="119" idx="4"/>
            <a:endCxn id="120" idx="0"/>
          </p:cNvCxnSpPr>
          <p:nvPr/>
        </p:nvCxnSpPr>
        <p:spPr bwMode="auto">
          <a:xfrm>
            <a:off x="84677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126 - Ευθεία γραμμή σύνδεσης"/>
          <p:cNvCxnSpPr>
            <a:stCxn id="100" idx="5"/>
            <a:endCxn id="117" idx="0"/>
          </p:cNvCxnSpPr>
          <p:nvPr/>
        </p:nvCxnSpPr>
        <p:spPr bwMode="auto">
          <a:xfrm>
            <a:off x="8187753" y="2850006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129 - Ευθεία γραμμή σύνδεσης"/>
          <p:cNvCxnSpPr>
            <a:stCxn id="11" idx="5"/>
            <a:endCxn id="99" idx="0"/>
          </p:cNvCxnSpPr>
          <p:nvPr/>
        </p:nvCxnSpPr>
        <p:spPr bwMode="auto">
          <a:xfrm>
            <a:off x="7120953" y="1745106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133 - Έλλειψη"/>
          <p:cNvSpPr>
            <a:spLocks noChangeAspect="1"/>
          </p:cNvSpPr>
          <p:nvPr/>
        </p:nvSpPr>
        <p:spPr bwMode="auto">
          <a:xfrm>
            <a:off x="5734050" y="3067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5" name="134 - Έλλειψη"/>
          <p:cNvSpPr>
            <a:spLocks noChangeAspect="1"/>
          </p:cNvSpPr>
          <p:nvPr/>
        </p:nvSpPr>
        <p:spPr bwMode="auto">
          <a:xfrm>
            <a:off x="5734050" y="3524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6" name="135 - Έλλειψη"/>
          <p:cNvSpPr>
            <a:spLocks noChangeAspect="1"/>
          </p:cNvSpPr>
          <p:nvPr/>
        </p:nvSpPr>
        <p:spPr bwMode="auto">
          <a:xfrm>
            <a:off x="5734050" y="3981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5734050" y="4438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5734050" y="4895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5734050" y="5353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5734050" y="5810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5734050" y="6267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2" name="141 - Ευθεία γραμμή σύνδεσης"/>
          <p:cNvCxnSpPr>
            <a:stCxn id="135" idx="4"/>
            <a:endCxn id="136" idx="0"/>
          </p:cNvCxnSpPr>
          <p:nvPr/>
        </p:nvCxnSpPr>
        <p:spPr bwMode="auto">
          <a:xfrm>
            <a:off x="5876925" y="3810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142 - Ευθεία γραμμή σύνδεσης"/>
          <p:cNvCxnSpPr>
            <a:stCxn id="13" idx="4"/>
            <a:endCxn id="134" idx="0"/>
          </p:cNvCxnSpPr>
          <p:nvPr/>
        </p:nvCxnSpPr>
        <p:spPr bwMode="auto">
          <a:xfrm>
            <a:off x="5876925" y="2910903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143 - Ευθεία γραμμή σύνδεσης"/>
          <p:cNvCxnSpPr>
            <a:stCxn id="134" idx="4"/>
            <a:endCxn id="135" idx="0"/>
          </p:cNvCxnSpPr>
          <p:nvPr/>
        </p:nvCxnSpPr>
        <p:spPr bwMode="auto">
          <a:xfrm>
            <a:off x="5876925" y="3352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144 - Ευθεία γραμμή σύνδεσης"/>
          <p:cNvCxnSpPr>
            <a:stCxn id="136" idx="4"/>
            <a:endCxn id="137" idx="0"/>
          </p:cNvCxnSpPr>
          <p:nvPr/>
        </p:nvCxnSpPr>
        <p:spPr bwMode="auto">
          <a:xfrm>
            <a:off x="5876925" y="4267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5876925" y="5638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5876925" y="4724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5876925" y="5181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5876925" y="6096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96 - TextBox"/>
          <p:cNvSpPr txBox="1"/>
          <p:nvPr/>
        </p:nvSpPr>
        <p:spPr>
          <a:xfrm>
            <a:off x="304800" y="106680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Lucida Console" pitchFamily="49" charset="0"/>
              </a:rPr>
              <a:t>Iterable</a:t>
            </a:r>
            <a:r>
              <a:rPr lang="en-US" sz="1600" dirty="0" smtClean="0">
                <a:latin typeface="Lucida Console" pitchFamily="49" charset="0"/>
              </a:rPr>
              <a:t>&lt;String&gt; keys()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98" name="97 - TextBox"/>
          <p:cNvSpPr txBox="1"/>
          <p:nvPr/>
        </p:nvSpPr>
        <p:spPr>
          <a:xfrm>
            <a:off x="228601" y="1676400"/>
            <a:ext cx="3352799" cy="2303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sz="1600" dirty="0" smtClean="0"/>
              <a:t>Επισκεπτόμαστε τους κόμβους σε </a:t>
            </a:r>
          </a:p>
          <a:p>
            <a:pPr>
              <a:lnSpc>
                <a:spcPts val="2500"/>
              </a:lnSpc>
            </a:pPr>
            <a:r>
              <a:rPr lang="el-GR" sz="1600" dirty="0" err="1" smtClean="0"/>
              <a:t>προδιάταξη</a:t>
            </a:r>
            <a:r>
              <a:rPr lang="el-GR" sz="1600" dirty="0" smtClean="0"/>
              <a:t> και δημιουργούμε το αλφαριθμητικό που αντιστοιχεί στο μονοπάτι από τη ρίζα. Αν ο τρέχων κόμβος έχει επισήμανση τότε αποθηκεύουμε το αλφαριθμητικό σε μια ουρά.</a:t>
            </a:r>
            <a:endParaRPr lang="el-GR" sz="1600" dirty="0"/>
          </a:p>
        </p:txBody>
      </p:sp>
      <p:sp>
        <p:nvSpPr>
          <p:cNvPr id="96" name="95 - Δεξιό βέλος"/>
          <p:cNvSpPr/>
          <p:nvPr/>
        </p:nvSpPr>
        <p:spPr bwMode="auto">
          <a:xfrm>
            <a:off x="4114800" y="2209800"/>
            <a:ext cx="304800" cy="228600"/>
          </a:xfrm>
          <a:prstGeom prst="rightArrow">
            <a:avLst/>
          </a:prstGeom>
          <a:solidFill>
            <a:srgbClr val="3399FF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228600" y="4343400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pre = “</a:t>
            </a:r>
            <a:r>
              <a:rPr lang="el-GR" sz="1600" dirty="0" smtClean="0">
                <a:latin typeface="Lucida Console" pitchFamily="49" charset="0"/>
              </a:rPr>
              <a:t>α</a:t>
            </a:r>
            <a:r>
              <a:rPr lang="en-US" sz="1600" dirty="0" smtClean="0">
                <a:latin typeface="Lucida Console" pitchFamily="49" charset="0"/>
              </a:rPr>
              <a:t>”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115" name="114 - TextBox"/>
          <p:cNvSpPr txBox="1"/>
          <p:nvPr/>
        </p:nvSpPr>
        <p:spPr>
          <a:xfrm>
            <a:off x="228600" y="5105400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Queue q = ()</a:t>
            </a:r>
            <a:endParaRPr lang="el-GR" sz="16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877050" y="15012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4495800" y="2167949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" name="12 - Έλλειψη"/>
          <p:cNvSpPr>
            <a:spLocks noChangeAspect="1"/>
          </p:cNvSpPr>
          <p:nvPr/>
        </p:nvSpPr>
        <p:spPr bwMode="auto">
          <a:xfrm>
            <a:off x="573405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" name="13 - Έλλειψη"/>
          <p:cNvSpPr>
            <a:spLocks noChangeAspect="1"/>
          </p:cNvSpPr>
          <p:nvPr/>
        </p:nvSpPr>
        <p:spPr bwMode="auto">
          <a:xfrm>
            <a:off x="50292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" name="14 - Έλλειψη"/>
          <p:cNvSpPr>
            <a:spLocks noChangeAspect="1"/>
          </p:cNvSpPr>
          <p:nvPr/>
        </p:nvSpPr>
        <p:spPr bwMode="auto">
          <a:xfrm>
            <a:off x="50292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" name="16 - Έλλειψη"/>
          <p:cNvSpPr>
            <a:spLocks noChangeAspect="1"/>
          </p:cNvSpPr>
          <p:nvPr/>
        </p:nvSpPr>
        <p:spPr bwMode="auto">
          <a:xfrm>
            <a:off x="50292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" name="18 - Έλλειψη"/>
          <p:cNvSpPr>
            <a:spLocks noChangeAspect="1"/>
          </p:cNvSpPr>
          <p:nvPr/>
        </p:nvSpPr>
        <p:spPr bwMode="auto">
          <a:xfrm>
            <a:off x="50292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" name="19 - Έλλειψη"/>
          <p:cNvSpPr>
            <a:spLocks noChangeAspect="1"/>
          </p:cNvSpPr>
          <p:nvPr/>
        </p:nvSpPr>
        <p:spPr bwMode="auto">
          <a:xfrm>
            <a:off x="50292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1" name="20 - Έλλειψη"/>
          <p:cNvSpPr>
            <a:spLocks noChangeAspect="1"/>
          </p:cNvSpPr>
          <p:nvPr/>
        </p:nvSpPr>
        <p:spPr bwMode="auto">
          <a:xfrm>
            <a:off x="50292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" name="21 - Έλλειψη"/>
          <p:cNvSpPr>
            <a:spLocks noChangeAspect="1"/>
          </p:cNvSpPr>
          <p:nvPr/>
        </p:nvSpPr>
        <p:spPr bwMode="auto">
          <a:xfrm>
            <a:off x="50292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" name="22 - Έλλειψη"/>
          <p:cNvSpPr>
            <a:spLocks noChangeAspect="1"/>
          </p:cNvSpPr>
          <p:nvPr/>
        </p:nvSpPr>
        <p:spPr bwMode="auto">
          <a:xfrm>
            <a:off x="5029200" y="6263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3"/>
            <a:endCxn id="12" idx="0"/>
          </p:cNvCxnSpPr>
          <p:nvPr/>
        </p:nvCxnSpPr>
        <p:spPr bwMode="auto">
          <a:xfrm flipH="1">
            <a:off x="4638675" y="1745106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25 - Ευθεία γραμμή σύνδεσης"/>
          <p:cNvCxnSpPr>
            <a:stCxn id="12" idx="5"/>
            <a:endCxn id="13" idx="0"/>
          </p:cNvCxnSpPr>
          <p:nvPr/>
        </p:nvCxnSpPr>
        <p:spPr bwMode="auto">
          <a:xfrm>
            <a:off x="4739703" y="2411852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- Ευθεία γραμμή σύνδεσης"/>
          <p:cNvCxnSpPr>
            <a:stCxn id="15" idx="4"/>
            <a:endCxn id="17" idx="0"/>
          </p:cNvCxnSpPr>
          <p:nvPr/>
        </p:nvCxnSpPr>
        <p:spPr bwMode="auto">
          <a:xfrm>
            <a:off x="51720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13" idx="3"/>
            <a:endCxn id="14" idx="0"/>
          </p:cNvCxnSpPr>
          <p:nvPr/>
        </p:nvCxnSpPr>
        <p:spPr bwMode="auto">
          <a:xfrm flipH="1">
            <a:off x="5172075" y="2869056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- Ευθεία γραμμή σύνδεσης"/>
          <p:cNvCxnSpPr>
            <a:stCxn id="14" idx="4"/>
            <a:endCxn id="15" idx="0"/>
          </p:cNvCxnSpPr>
          <p:nvPr/>
        </p:nvCxnSpPr>
        <p:spPr bwMode="auto">
          <a:xfrm>
            <a:off x="51720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17" idx="4"/>
            <a:endCxn id="19" idx="0"/>
          </p:cNvCxnSpPr>
          <p:nvPr/>
        </p:nvCxnSpPr>
        <p:spPr bwMode="auto">
          <a:xfrm>
            <a:off x="51720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- Ευθεία γραμμή σύνδεσης"/>
          <p:cNvCxnSpPr>
            <a:stCxn id="21" idx="4"/>
            <a:endCxn id="22" idx="0"/>
          </p:cNvCxnSpPr>
          <p:nvPr/>
        </p:nvCxnSpPr>
        <p:spPr bwMode="auto">
          <a:xfrm>
            <a:off x="51720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46 - Ευθεία γραμμή σύνδεσης"/>
          <p:cNvCxnSpPr>
            <a:stCxn id="19" idx="4"/>
            <a:endCxn id="20" idx="0"/>
          </p:cNvCxnSpPr>
          <p:nvPr/>
        </p:nvCxnSpPr>
        <p:spPr bwMode="auto">
          <a:xfrm>
            <a:off x="51720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49 - Ευθεία γραμμή σύνδεσης"/>
          <p:cNvCxnSpPr>
            <a:stCxn id="20" idx="4"/>
            <a:endCxn id="21" idx="0"/>
          </p:cNvCxnSpPr>
          <p:nvPr/>
        </p:nvCxnSpPr>
        <p:spPr bwMode="auto">
          <a:xfrm>
            <a:off x="51720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22" idx="4"/>
            <a:endCxn id="23" idx="0"/>
          </p:cNvCxnSpPr>
          <p:nvPr/>
        </p:nvCxnSpPr>
        <p:spPr bwMode="auto">
          <a:xfrm>
            <a:off x="5172075" y="6092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403860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40386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40386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40386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40386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40386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40386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40386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41814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4181475" y="29109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41814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41814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41814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41814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41814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3"/>
            <a:endCxn id="58" idx="0"/>
          </p:cNvCxnSpPr>
          <p:nvPr/>
        </p:nvCxnSpPr>
        <p:spPr bwMode="auto">
          <a:xfrm flipH="1">
            <a:off x="4181475" y="2411852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78 - Έλλειψη"/>
          <p:cNvSpPr>
            <a:spLocks noChangeAspect="1"/>
          </p:cNvSpPr>
          <p:nvPr/>
        </p:nvSpPr>
        <p:spPr bwMode="auto">
          <a:xfrm>
            <a:off x="64960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0" name="79 - Έλλειψη"/>
          <p:cNvSpPr>
            <a:spLocks noChangeAspect="1"/>
          </p:cNvSpPr>
          <p:nvPr/>
        </p:nvSpPr>
        <p:spPr bwMode="auto">
          <a:xfrm>
            <a:off x="64960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1" name="80 - Έλλειψη"/>
          <p:cNvSpPr>
            <a:spLocks noChangeAspect="1"/>
          </p:cNvSpPr>
          <p:nvPr/>
        </p:nvSpPr>
        <p:spPr bwMode="auto">
          <a:xfrm>
            <a:off x="64960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2" name="81 - Έλλειψη"/>
          <p:cNvSpPr>
            <a:spLocks noChangeAspect="1"/>
          </p:cNvSpPr>
          <p:nvPr/>
        </p:nvSpPr>
        <p:spPr bwMode="auto">
          <a:xfrm>
            <a:off x="64960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4" name="83 - Έλλειψη"/>
          <p:cNvSpPr>
            <a:spLocks noChangeAspect="1"/>
          </p:cNvSpPr>
          <p:nvPr/>
        </p:nvSpPr>
        <p:spPr bwMode="auto">
          <a:xfrm>
            <a:off x="6496050" y="4911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5" name="84 - Έλλειψη"/>
          <p:cNvSpPr>
            <a:spLocks noChangeAspect="1"/>
          </p:cNvSpPr>
          <p:nvPr/>
        </p:nvSpPr>
        <p:spPr bwMode="auto">
          <a:xfrm>
            <a:off x="6496050" y="5368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6" name="85 - Ευθεία γραμμή σύνδεσης"/>
          <p:cNvCxnSpPr>
            <a:stCxn id="80" idx="4"/>
            <a:endCxn id="81" idx="0"/>
          </p:cNvCxnSpPr>
          <p:nvPr/>
        </p:nvCxnSpPr>
        <p:spPr bwMode="auto">
          <a:xfrm>
            <a:off x="66389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79" idx="4"/>
            <a:endCxn id="80" idx="0"/>
          </p:cNvCxnSpPr>
          <p:nvPr/>
        </p:nvCxnSpPr>
        <p:spPr bwMode="auto">
          <a:xfrm>
            <a:off x="66389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81" idx="4"/>
            <a:endCxn id="82" idx="0"/>
          </p:cNvCxnSpPr>
          <p:nvPr/>
        </p:nvCxnSpPr>
        <p:spPr bwMode="auto">
          <a:xfrm>
            <a:off x="66389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82" idx="4"/>
            <a:endCxn id="84" idx="0"/>
          </p:cNvCxnSpPr>
          <p:nvPr/>
        </p:nvCxnSpPr>
        <p:spPr bwMode="auto">
          <a:xfrm>
            <a:off x="6638925" y="47397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- Ευθεία γραμμή σύνδεσης"/>
          <p:cNvCxnSpPr>
            <a:stCxn id="84" idx="4"/>
            <a:endCxn id="85" idx="0"/>
          </p:cNvCxnSpPr>
          <p:nvPr/>
        </p:nvCxnSpPr>
        <p:spPr bwMode="auto">
          <a:xfrm>
            <a:off x="6638925" y="51969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90 - Ευθεία γραμμή σύνδεσης"/>
          <p:cNvCxnSpPr>
            <a:stCxn id="13" idx="5"/>
            <a:endCxn id="79" idx="0"/>
          </p:cNvCxnSpPr>
          <p:nvPr/>
        </p:nvCxnSpPr>
        <p:spPr bwMode="auto">
          <a:xfrm>
            <a:off x="5977953" y="2869056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98 - Έλλειψη"/>
          <p:cNvSpPr>
            <a:spLocks noChangeAspect="1"/>
          </p:cNvSpPr>
          <p:nvPr/>
        </p:nvSpPr>
        <p:spPr bwMode="auto">
          <a:xfrm>
            <a:off x="7943850" y="2167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0" name="99 - Έλλειψη"/>
          <p:cNvSpPr>
            <a:spLocks noChangeAspect="1"/>
          </p:cNvSpPr>
          <p:nvPr/>
        </p:nvSpPr>
        <p:spPr bwMode="auto">
          <a:xfrm>
            <a:off x="7943850" y="2606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1" name="100 - Έλλειψη"/>
          <p:cNvSpPr>
            <a:spLocks noChangeAspect="1"/>
          </p:cNvSpPr>
          <p:nvPr/>
        </p:nvSpPr>
        <p:spPr bwMode="auto">
          <a:xfrm>
            <a:off x="75438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2" name="101 - Έλλειψη"/>
          <p:cNvSpPr>
            <a:spLocks noChangeAspect="1"/>
          </p:cNvSpPr>
          <p:nvPr/>
        </p:nvSpPr>
        <p:spPr bwMode="auto">
          <a:xfrm>
            <a:off x="75438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3" name="102 - Έλλειψη"/>
          <p:cNvSpPr>
            <a:spLocks noChangeAspect="1"/>
          </p:cNvSpPr>
          <p:nvPr/>
        </p:nvSpPr>
        <p:spPr bwMode="auto">
          <a:xfrm>
            <a:off x="75438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4" name="103 - Έλλειψη"/>
          <p:cNvSpPr>
            <a:spLocks noChangeAspect="1"/>
          </p:cNvSpPr>
          <p:nvPr/>
        </p:nvSpPr>
        <p:spPr bwMode="auto">
          <a:xfrm>
            <a:off x="75438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05" name="104 - Έλλειψη"/>
          <p:cNvSpPr>
            <a:spLocks noChangeAspect="1"/>
          </p:cNvSpPr>
          <p:nvPr/>
        </p:nvSpPr>
        <p:spPr bwMode="auto">
          <a:xfrm>
            <a:off x="75438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6" name="105 - Έλλειψη"/>
          <p:cNvSpPr>
            <a:spLocks noChangeAspect="1"/>
          </p:cNvSpPr>
          <p:nvPr/>
        </p:nvSpPr>
        <p:spPr bwMode="auto">
          <a:xfrm>
            <a:off x="75438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7" name="106 - Ευθεία γραμμή σύνδεσης"/>
          <p:cNvCxnSpPr>
            <a:stCxn id="101" idx="4"/>
            <a:endCxn id="102" idx="0"/>
          </p:cNvCxnSpPr>
          <p:nvPr/>
        </p:nvCxnSpPr>
        <p:spPr bwMode="auto">
          <a:xfrm>
            <a:off x="76866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107 - Ευθεία γραμμή σύνδεσης"/>
          <p:cNvCxnSpPr>
            <a:stCxn id="99" idx="4"/>
            <a:endCxn id="100" idx="0"/>
          </p:cNvCxnSpPr>
          <p:nvPr/>
        </p:nvCxnSpPr>
        <p:spPr bwMode="auto">
          <a:xfrm>
            <a:off x="8086725" y="24537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108 - Ευθεία γραμμή σύνδεσης"/>
          <p:cNvCxnSpPr>
            <a:stCxn id="100" idx="3"/>
            <a:endCxn id="101" idx="0"/>
          </p:cNvCxnSpPr>
          <p:nvPr/>
        </p:nvCxnSpPr>
        <p:spPr bwMode="auto">
          <a:xfrm flipH="1">
            <a:off x="7686675" y="2850006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109 - Ευθεία γραμμή σύνδεσης"/>
          <p:cNvCxnSpPr>
            <a:stCxn id="102" idx="4"/>
            <a:endCxn id="103" idx="0"/>
          </p:cNvCxnSpPr>
          <p:nvPr/>
        </p:nvCxnSpPr>
        <p:spPr bwMode="auto">
          <a:xfrm>
            <a:off x="76866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110 - Ευθεία γραμμή σύνδεσης"/>
          <p:cNvCxnSpPr>
            <a:stCxn id="105" idx="4"/>
            <a:endCxn id="106" idx="0"/>
          </p:cNvCxnSpPr>
          <p:nvPr/>
        </p:nvCxnSpPr>
        <p:spPr bwMode="auto">
          <a:xfrm>
            <a:off x="76866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111 - Ευθεία γραμμή σύνδεσης"/>
          <p:cNvCxnSpPr>
            <a:stCxn id="103" idx="4"/>
            <a:endCxn id="104" idx="0"/>
          </p:cNvCxnSpPr>
          <p:nvPr/>
        </p:nvCxnSpPr>
        <p:spPr bwMode="auto">
          <a:xfrm>
            <a:off x="76866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112 - Ευθεία γραμμή σύνδεσης"/>
          <p:cNvCxnSpPr>
            <a:stCxn id="104" idx="4"/>
            <a:endCxn id="105" idx="0"/>
          </p:cNvCxnSpPr>
          <p:nvPr/>
        </p:nvCxnSpPr>
        <p:spPr bwMode="auto">
          <a:xfrm>
            <a:off x="76866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116 - Έλλειψη"/>
          <p:cNvSpPr>
            <a:spLocks noChangeAspect="1"/>
          </p:cNvSpPr>
          <p:nvPr/>
        </p:nvSpPr>
        <p:spPr bwMode="auto">
          <a:xfrm>
            <a:off x="83248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8" name="117 - Έλλειψη"/>
          <p:cNvSpPr>
            <a:spLocks noChangeAspect="1"/>
          </p:cNvSpPr>
          <p:nvPr/>
        </p:nvSpPr>
        <p:spPr bwMode="auto">
          <a:xfrm>
            <a:off x="83248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9" name="118 - Έλλειψη"/>
          <p:cNvSpPr>
            <a:spLocks noChangeAspect="1"/>
          </p:cNvSpPr>
          <p:nvPr/>
        </p:nvSpPr>
        <p:spPr bwMode="auto">
          <a:xfrm>
            <a:off x="83248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0" name="119 - Έλλειψη"/>
          <p:cNvSpPr>
            <a:spLocks noChangeAspect="1"/>
          </p:cNvSpPr>
          <p:nvPr/>
        </p:nvSpPr>
        <p:spPr bwMode="auto">
          <a:xfrm>
            <a:off x="83248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21" name="120 - Ευθεία γραμμή σύνδεσης"/>
          <p:cNvCxnSpPr>
            <a:stCxn id="117" idx="4"/>
            <a:endCxn id="118" idx="0"/>
          </p:cNvCxnSpPr>
          <p:nvPr/>
        </p:nvCxnSpPr>
        <p:spPr bwMode="auto">
          <a:xfrm>
            <a:off x="84677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18" idx="4"/>
            <a:endCxn id="119" idx="0"/>
          </p:cNvCxnSpPr>
          <p:nvPr/>
        </p:nvCxnSpPr>
        <p:spPr bwMode="auto">
          <a:xfrm>
            <a:off x="84677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122 - Ευθεία γραμμή σύνδεσης"/>
          <p:cNvCxnSpPr>
            <a:stCxn id="119" idx="4"/>
            <a:endCxn id="120" idx="0"/>
          </p:cNvCxnSpPr>
          <p:nvPr/>
        </p:nvCxnSpPr>
        <p:spPr bwMode="auto">
          <a:xfrm>
            <a:off x="84677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126 - Ευθεία γραμμή σύνδεσης"/>
          <p:cNvCxnSpPr>
            <a:stCxn id="100" idx="5"/>
            <a:endCxn id="117" idx="0"/>
          </p:cNvCxnSpPr>
          <p:nvPr/>
        </p:nvCxnSpPr>
        <p:spPr bwMode="auto">
          <a:xfrm>
            <a:off x="8187753" y="2850006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129 - Ευθεία γραμμή σύνδεσης"/>
          <p:cNvCxnSpPr>
            <a:stCxn id="11" idx="5"/>
            <a:endCxn id="99" idx="0"/>
          </p:cNvCxnSpPr>
          <p:nvPr/>
        </p:nvCxnSpPr>
        <p:spPr bwMode="auto">
          <a:xfrm>
            <a:off x="7120953" y="1745106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133 - Έλλειψη"/>
          <p:cNvSpPr>
            <a:spLocks noChangeAspect="1"/>
          </p:cNvSpPr>
          <p:nvPr/>
        </p:nvSpPr>
        <p:spPr bwMode="auto">
          <a:xfrm>
            <a:off x="5734050" y="3067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5" name="134 - Έλλειψη"/>
          <p:cNvSpPr>
            <a:spLocks noChangeAspect="1"/>
          </p:cNvSpPr>
          <p:nvPr/>
        </p:nvSpPr>
        <p:spPr bwMode="auto">
          <a:xfrm>
            <a:off x="5734050" y="3524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6" name="135 - Έλλειψη"/>
          <p:cNvSpPr>
            <a:spLocks noChangeAspect="1"/>
          </p:cNvSpPr>
          <p:nvPr/>
        </p:nvSpPr>
        <p:spPr bwMode="auto">
          <a:xfrm>
            <a:off x="5734050" y="3981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5734050" y="4438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5734050" y="4895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5734050" y="5353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5734050" y="5810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5734050" y="6267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2" name="141 - Ευθεία γραμμή σύνδεσης"/>
          <p:cNvCxnSpPr>
            <a:stCxn id="135" idx="4"/>
            <a:endCxn id="136" idx="0"/>
          </p:cNvCxnSpPr>
          <p:nvPr/>
        </p:nvCxnSpPr>
        <p:spPr bwMode="auto">
          <a:xfrm>
            <a:off x="5876925" y="3810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142 - Ευθεία γραμμή σύνδεσης"/>
          <p:cNvCxnSpPr>
            <a:stCxn id="13" idx="4"/>
            <a:endCxn id="134" idx="0"/>
          </p:cNvCxnSpPr>
          <p:nvPr/>
        </p:nvCxnSpPr>
        <p:spPr bwMode="auto">
          <a:xfrm>
            <a:off x="5876925" y="2910903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143 - Ευθεία γραμμή σύνδεσης"/>
          <p:cNvCxnSpPr>
            <a:stCxn id="134" idx="4"/>
            <a:endCxn id="135" idx="0"/>
          </p:cNvCxnSpPr>
          <p:nvPr/>
        </p:nvCxnSpPr>
        <p:spPr bwMode="auto">
          <a:xfrm>
            <a:off x="5876925" y="3352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144 - Ευθεία γραμμή σύνδεσης"/>
          <p:cNvCxnSpPr>
            <a:stCxn id="136" idx="4"/>
            <a:endCxn id="137" idx="0"/>
          </p:cNvCxnSpPr>
          <p:nvPr/>
        </p:nvCxnSpPr>
        <p:spPr bwMode="auto">
          <a:xfrm>
            <a:off x="5876925" y="4267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5876925" y="5638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5876925" y="4724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5876925" y="5181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5876925" y="6096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96 - TextBox"/>
          <p:cNvSpPr txBox="1"/>
          <p:nvPr/>
        </p:nvSpPr>
        <p:spPr>
          <a:xfrm>
            <a:off x="304800" y="106680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Lucida Console" pitchFamily="49" charset="0"/>
              </a:rPr>
              <a:t>Iterable</a:t>
            </a:r>
            <a:r>
              <a:rPr lang="en-US" sz="1600" dirty="0" smtClean="0">
                <a:latin typeface="Lucida Console" pitchFamily="49" charset="0"/>
              </a:rPr>
              <a:t>&lt;String&gt; keys()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98" name="97 - TextBox"/>
          <p:cNvSpPr txBox="1"/>
          <p:nvPr/>
        </p:nvSpPr>
        <p:spPr>
          <a:xfrm>
            <a:off x="228601" y="1676400"/>
            <a:ext cx="3352799" cy="2303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sz="1600" dirty="0" smtClean="0"/>
              <a:t>Επισκεπτόμαστε τους κόμβους σε </a:t>
            </a:r>
          </a:p>
          <a:p>
            <a:pPr>
              <a:lnSpc>
                <a:spcPts val="2500"/>
              </a:lnSpc>
            </a:pPr>
            <a:r>
              <a:rPr lang="el-GR" sz="1600" dirty="0" err="1" smtClean="0"/>
              <a:t>προδιάταξη</a:t>
            </a:r>
            <a:r>
              <a:rPr lang="el-GR" sz="1600" dirty="0" smtClean="0"/>
              <a:t> και δημιουργούμε το αλφαριθμητικό που αντιστοιχεί στο μονοπάτι από τη ρίζα. Αν ο τρέχων κόμβος έχει επισήμανση τότε αποθηκεύουμε το αλφαριθμητικό σε μια ουρά.</a:t>
            </a:r>
            <a:endParaRPr lang="el-GR" sz="1600" dirty="0"/>
          </a:p>
        </p:txBody>
      </p:sp>
      <p:sp>
        <p:nvSpPr>
          <p:cNvPr id="96" name="95 - Δεξιό βέλος"/>
          <p:cNvSpPr/>
          <p:nvPr/>
        </p:nvSpPr>
        <p:spPr bwMode="auto">
          <a:xfrm>
            <a:off x="3657600" y="2667000"/>
            <a:ext cx="304800" cy="228600"/>
          </a:xfrm>
          <a:prstGeom prst="rightArrow">
            <a:avLst/>
          </a:prstGeom>
          <a:solidFill>
            <a:srgbClr val="3399FF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228600" y="4343400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pre = “</a:t>
            </a:r>
            <a:r>
              <a:rPr lang="el-GR" sz="1600" dirty="0" err="1" smtClean="0">
                <a:latin typeface="Lucida Console" pitchFamily="49" charset="0"/>
              </a:rPr>
              <a:t>ακ</a:t>
            </a:r>
            <a:r>
              <a:rPr lang="en-US" sz="1600" dirty="0" smtClean="0">
                <a:latin typeface="Lucida Console" pitchFamily="49" charset="0"/>
              </a:rPr>
              <a:t>”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115" name="114 - TextBox"/>
          <p:cNvSpPr txBox="1"/>
          <p:nvPr/>
        </p:nvSpPr>
        <p:spPr>
          <a:xfrm>
            <a:off x="228600" y="5105400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Queue q = ()</a:t>
            </a:r>
            <a:endParaRPr lang="el-GR" sz="16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877050" y="15012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4495800" y="2167949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" name="12 - Έλλειψη"/>
          <p:cNvSpPr>
            <a:spLocks noChangeAspect="1"/>
          </p:cNvSpPr>
          <p:nvPr/>
        </p:nvSpPr>
        <p:spPr bwMode="auto">
          <a:xfrm>
            <a:off x="573405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" name="13 - Έλλειψη"/>
          <p:cNvSpPr>
            <a:spLocks noChangeAspect="1"/>
          </p:cNvSpPr>
          <p:nvPr/>
        </p:nvSpPr>
        <p:spPr bwMode="auto">
          <a:xfrm>
            <a:off x="50292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" name="14 - Έλλειψη"/>
          <p:cNvSpPr>
            <a:spLocks noChangeAspect="1"/>
          </p:cNvSpPr>
          <p:nvPr/>
        </p:nvSpPr>
        <p:spPr bwMode="auto">
          <a:xfrm>
            <a:off x="50292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" name="16 - Έλλειψη"/>
          <p:cNvSpPr>
            <a:spLocks noChangeAspect="1"/>
          </p:cNvSpPr>
          <p:nvPr/>
        </p:nvSpPr>
        <p:spPr bwMode="auto">
          <a:xfrm>
            <a:off x="50292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" name="18 - Έλλειψη"/>
          <p:cNvSpPr>
            <a:spLocks noChangeAspect="1"/>
          </p:cNvSpPr>
          <p:nvPr/>
        </p:nvSpPr>
        <p:spPr bwMode="auto">
          <a:xfrm>
            <a:off x="50292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" name="19 - Έλλειψη"/>
          <p:cNvSpPr>
            <a:spLocks noChangeAspect="1"/>
          </p:cNvSpPr>
          <p:nvPr/>
        </p:nvSpPr>
        <p:spPr bwMode="auto">
          <a:xfrm>
            <a:off x="50292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1" name="20 - Έλλειψη"/>
          <p:cNvSpPr>
            <a:spLocks noChangeAspect="1"/>
          </p:cNvSpPr>
          <p:nvPr/>
        </p:nvSpPr>
        <p:spPr bwMode="auto">
          <a:xfrm>
            <a:off x="50292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" name="21 - Έλλειψη"/>
          <p:cNvSpPr>
            <a:spLocks noChangeAspect="1"/>
          </p:cNvSpPr>
          <p:nvPr/>
        </p:nvSpPr>
        <p:spPr bwMode="auto">
          <a:xfrm>
            <a:off x="50292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" name="22 - Έλλειψη"/>
          <p:cNvSpPr>
            <a:spLocks noChangeAspect="1"/>
          </p:cNvSpPr>
          <p:nvPr/>
        </p:nvSpPr>
        <p:spPr bwMode="auto">
          <a:xfrm>
            <a:off x="5029200" y="6263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3"/>
            <a:endCxn id="12" idx="0"/>
          </p:cNvCxnSpPr>
          <p:nvPr/>
        </p:nvCxnSpPr>
        <p:spPr bwMode="auto">
          <a:xfrm flipH="1">
            <a:off x="4638675" y="1745106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25 - Ευθεία γραμμή σύνδεσης"/>
          <p:cNvCxnSpPr>
            <a:stCxn id="12" idx="5"/>
            <a:endCxn id="13" idx="0"/>
          </p:cNvCxnSpPr>
          <p:nvPr/>
        </p:nvCxnSpPr>
        <p:spPr bwMode="auto">
          <a:xfrm>
            <a:off x="4739703" y="2411852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- Ευθεία γραμμή σύνδεσης"/>
          <p:cNvCxnSpPr>
            <a:stCxn id="15" idx="4"/>
            <a:endCxn id="17" idx="0"/>
          </p:cNvCxnSpPr>
          <p:nvPr/>
        </p:nvCxnSpPr>
        <p:spPr bwMode="auto">
          <a:xfrm>
            <a:off x="51720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13" idx="3"/>
            <a:endCxn id="14" idx="0"/>
          </p:cNvCxnSpPr>
          <p:nvPr/>
        </p:nvCxnSpPr>
        <p:spPr bwMode="auto">
          <a:xfrm flipH="1">
            <a:off x="5172075" y="2869056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- Ευθεία γραμμή σύνδεσης"/>
          <p:cNvCxnSpPr>
            <a:stCxn id="14" idx="4"/>
            <a:endCxn id="15" idx="0"/>
          </p:cNvCxnSpPr>
          <p:nvPr/>
        </p:nvCxnSpPr>
        <p:spPr bwMode="auto">
          <a:xfrm>
            <a:off x="51720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17" idx="4"/>
            <a:endCxn id="19" idx="0"/>
          </p:cNvCxnSpPr>
          <p:nvPr/>
        </p:nvCxnSpPr>
        <p:spPr bwMode="auto">
          <a:xfrm>
            <a:off x="51720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- Ευθεία γραμμή σύνδεσης"/>
          <p:cNvCxnSpPr>
            <a:stCxn id="21" idx="4"/>
            <a:endCxn id="22" idx="0"/>
          </p:cNvCxnSpPr>
          <p:nvPr/>
        </p:nvCxnSpPr>
        <p:spPr bwMode="auto">
          <a:xfrm>
            <a:off x="51720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46 - Ευθεία γραμμή σύνδεσης"/>
          <p:cNvCxnSpPr>
            <a:stCxn id="19" idx="4"/>
            <a:endCxn id="20" idx="0"/>
          </p:cNvCxnSpPr>
          <p:nvPr/>
        </p:nvCxnSpPr>
        <p:spPr bwMode="auto">
          <a:xfrm>
            <a:off x="51720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49 - Ευθεία γραμμή σύνδεσης"/>
          <p:cNvCxnSpPr>
            <a:stCxn id="20" idx="4"/>
            <a:endCxn id="21" idx="0"/>
          </p:cNvCxnSpPr>
          <p:nvPr/>
        </p:nvCxnSpPr>
        <p:spPr bwMode="auto">
          <a:xfrm>
            <a:off x="51720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22" idx="4"/>
            <a:endCxn id="23" idx="0"/>
          </p:cNvCxnSpPr>
          <p:nvPr/>
        </p:nvCxnSpPr>
        <p:spPr bwMode="auto">
          <a:xfrm>
            <a:off x="5172075" y="6092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403860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40386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40386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40386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40386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40386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40386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40386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41814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4181475" y="29109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41814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41814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41814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41814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41814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3"/>
            <a:endCxn id="58" idx="0"/>
          </p:cNvCxnSpPr>
          <p:nvPr/>
        </p:nvCxnSpPr>
        <p:spPr bwMode="auto">
          <a:xfrm flipH="1">
            <a:off x="4181475" y="2411852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78 - Έλλειψη"/>
          <p:cNvSpPr>
            <a:spLocks noChangeAspect="1"/>
          </p:cNvSpPr>
          <p:nvPr/>
        </p:nvSpPr>
        <p:spPr bwMode="auto">
          <a:xfrm>
            <a:off x="64960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0" name="79 - Έλλειψη"/>
          <p:cNvSpPr>
            <a:spLocks noChangeAspect="1"/>
          </p:cNvSpPr>
          <p:nvPr/>
        </p:nvSpPr>
        <p:spPr bwMode="auto">
          <a:xfrm>
            <a:off x="64960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1" name="80 - Έλλειψη"/>
          <p:cNvSpPr>
            <a:spLocks noChangeAspect="1"/>
          </p:cNvSpPr>
          <p:nvPr/>
        </p:nvSpPr>
        <p:spPr bwMode="auto">
          <a:xfrm>
            <a:off x="64960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2" name="81 - Έλλειψη"/>
          <p:cNvSpPr>
            <a:spLocks noChangeAspect="1"/>
          </p:cNvSpPr>
          <p:nvPr/>
        </p:nvSpPr>
        <p:spPr bwMode="auto">
          <a:xfrm>
            <a:off x="64960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4" name="83 - Έλλειψη"/>
          <p:cNvSpPr>
            <a:spLocks noChangeAspect="1"/>
          </p:cNvSpPr>
          <p:nvPr/>
        </p:nvSpPr>
        <p:spPr bwMode="auto">
          <a:xfrm>
            <a:off x="6496050" y="4911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5" name="84 - Έλλειψη"/>
          <p:cNvSpPr>
            <a:spLocks noChangeAspect="1"/>
          </p:cNvSpPr>
          <p:nvPr/>
        </p:nvSpPr>
        <p:spPr bwMode="auto">
          <a:xfrm>
            <a:off x="6496050" y="5368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6" name="85 - Ευθεία γραμμή σύνδεσης"/>
          <p:cNvCxnSpPr>
            <a:stCxn id="80" idx="4"/>
            <a:endCxn id="81" idx="0"/>
          </p:cNvCxnSpPr>
          <p:nvPr/>
        </p:nvCxnSpPr>
        <p:spPr bwMode="auto">
          <a:xfrm>
            <a:off x="66389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79" idx="4"/>
            <a:endCxn id="80" idx="0"/>
          </p:cNvCxnSpPr>
          <p:nvPr/>
        </p:nvCxnSpPr>
        <p:spPr bwMode="auto">
          <a:xfrm>
            <a:off x="66389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81" idx="4"/>
            <a:endCxn id="82" idx="0"/>
          </p:cNvCxnSpPr>
          <p:nvPr/>
        </p:nvCxnSpPr>
        <p:spPr bwMode="auto">
          <a:xfrm>
            <a:off x="66389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82" idx="4"/>
            <a:endCxn id="84" idx="0"/>
          </p:cNvCxnSpPr>
          <p:nvPr/>
        </p:nvCxnSpPr>
        <p:spPr bwMode="auto">
          <a:xfrm>
            <a:off x="6638925" y="47397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- Ευθεία γραμμή σύνδεσης"/>
          <p:cNvCxnSpPr>
            <a:stCxn id="84" idx="4"/>
            <a:endCxn id="85" idx="0"/>
          </p:cNvCxnSpPr>
          <p:nvPr/>
        </p:nvCxnSpPr>
        <p:spPr bwMode="auto">
          <a:xfrm>
            <a:off x="6638925" y="51969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90 - Ευθεία γραμμή σύνδεσης"/>
          <p:cNvCxnSpPr>
            <a:stCxn id="13" idx="5"/>
            <a:endCxn id="79" idx="0"/>
          </p:cNvCxnSpPr>
          <p:nvPr/>
        </p:nvCxnSpPr>
        <p:spPr bwMode="auto">
          <a:xfrm>
            <a:off x="5977953" y="2869056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98 - Έλλειψη"/>
          <p:cNvSpPr>
            <a:spLocks noChangeAspect="1"/>
          </p:cNvSpPr>
          <p:nvPr/>
        </p:nvSpPr>
        <p:spPr bwMode="auto">
          <a:xfrm>
            <a:off x="7943850" y="2167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0" name="99 - Έλλειψη"/>
          <p:cNvSpPr>
            <a:spLocks noChangeAspect="1"/>
          </p:cNvSpPr>
          <p:nvPr/>
        </p:nvSpPr>
        <p:spPr bwMode="auto">
          <a:xfrm>
            <a:off x="7943850" y="2606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1" name="100 - Έλλειψη"/>
          <p:cNvSpPr>
            <a:spLocks noChangeAspect="1"/>
          </p:cNvSpPr>
          <p:nvPr/>
        </p:nvSpPr>
        <p:spPr bwMode="auto">
          <a:xfrm>
            <a:off x="75438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2" name="101 - Έλλειψη"/>
          <p:cNvSpPr>
            <a:spLocks noChangeAspect="1"/>
          </p:cNvSpPr>
          <p:nvPr/>
        </p:nvSpPr>
        <p:spPr bwMode="auto">
          <a:xfrm>
            <a:off x="75438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3" name="102 - Έλλειψη"/>
          <p:cNvSpPr>
            <a:spLocks noChangeAspect="1"/>
          </p:cNvSpPr>
          <p:nvPr/>
        </p:nvSpPr>
        <p:spPr bwMode="auto">
          <a:xfrm>
            <a:off x="75438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4" name="103 - Έλλειψη"/>
          <p:cNvSpPr>
            <a:spLocks noChangeAspect="1"/>
          </p:cNvSpPr>
          <p:nvPr/>
        </p:nvSpPr>
        <p:spPr bwMode="auto">
          <a:xfrm>
            <a:off x="75438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05" name="104 - Έλλειψη"/>
          <p:cNvSpPr>
            <a:spLocks noChangeAspect="1"/>
          </p:cNvSpPr>
          <p:nvPr/>
        </p:nvSpPr>
        <p:spPr bwMode="auto">
          <a:xfrm>
            <a:off x="75438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6" name="105 - Έλλειψη"/>
          <p:cNvSpPr>
            <a:spLocks noChangeAspect="1"/>
          </p:cNvSpPr>
          <p:nvPr/>
        </p:nvSpPr>
        <p:spPr bwMode="auto">
          <a:xfrm>
            <a:off x="75438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7" name="106 - Ευθεία γραμμή σύνδεσης"/>
          <p:cNvCxnSpPr>
            <a:stCxn id="101" idx="4"/>
            <a:endCxn id="102" idx="0"/>
          </p:cNvCxnSpPr>
          <p:nvPr/>
        </p:nvCxnSpPr>
        <p:spPr bwMode="auto">
          <a:xfrm>
            <a:off x="76866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107 - Ευθεία γραμμή σύνδεσης"/>
          <p:cNvCxnSpPr>
            <a:stCxn id="99" idx="4"/>
            <a:endCxn id="100" idx="0"/>
          </p:cNvCxnSpPr>
          <p:nvPr/>
        </p:nvCxnSpPr>
        <p:spPr bwMode="auto">
          <a:xfrm>
            <a:off x="8086725" y="24537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108 - Ευθεία γραμμή σύνδεσης"/>
          <p:cNvCxnSpPr>
            <a:stCxn id="100" idx="3"/>
            <a:endCxn id="101" idx="0"/>
          </p:cNvCxnSpPr>
          <p:nvPr/>
        </p:nvCxnSpPr>
        <p:spPr bwMode="auto">
          <a:xfrm flipH="1">
            <a:off x="7686675" y="2850006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109 - Ευθεία γραμμή σύνδεσης"/>
          <p:cNvCxnSpPr>
            <a:stCxn id="102" idx="4"/>
            <a:endCxn id="103" idx="0"/>
          </p:cNvCxnSpPr>
          <p:nvPr/>
        </p:nvCxnSpPr>
        <p:spPr bwMode="auto">
          <a:xfrm>
            <a:off x="76866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110 - Ευθεία γραμμή σύνδεσης"/>
          <p:cNvCxnSpPr>
            <a:stCxn id="105" idx="4"/>
            <a:endCxn id="106" idx="0"/>
          </p:cNvCxnSpPr>
          <p:nvPr/>
        </p:nvCxnSpPr>
        <p:spPr bwMode="auto">
          <a:xfrm>
            <a:off x="76866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111 - Ευθεία γραμμή σύνδεσης"/>
          <p:cNvCxnSpPr>
            <a:stCxn id="103" idx="4"/>
            <a:endCxn id="104" idx="0"/>
          </p:cNvCxnSpPr>
          <p:nvPr/>
        </p:nvCxnSpPr>
        <p:spPr bwMode="auto">
          <a:xfrm>
            <a:off x="76866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112 - Ευθεία γραμμή σύνδεσης"/>
          <p:cNvCxnSpPr>
            <a:stCxn id="104" idx="4"/>
            <a:endCxn id="105" idx="0"/>
          </p:cNvCxnSpPr>
          <p:nvPr/>
        </p:nvCxnSpPr>
        <p:spPr bwMode="auto">
          <a:xfrm>
            <a:off x="76866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116 - Έλλειψη"/>
          <p:cNvSpPr>
            <a:spLocks noChangeAspect="1"/>
          </p:cNvSpPr>
          <p:nvPr/>
        </p:nvSpPr>
        <p:spPr bwMode="auto">
          <a:xfrm>
            <a:off x="83248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8" name="117 - Έλλειψη"/>
          <p:cNvSpPr>
            <a:spLocks noChangeAspect="1"/>
          </p:cNvSpPr>
          <p:nvPr/>
        </p:nvSpPr>
        <p:spPr bwMode="auto">
          <a:xfrm>
            <a:off x="83248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9" name="118 - Έλλειψη"/>
          <p:cNvSpPr>
            <a:spLocks noChangeAspect="1"/>
          </p:cNvSpPr>
          <p:nvPr/>
        </p:nvSpPr>
        <p:spPr bwMode="auto">
          <a:xfrm>
            <a:off x="83248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0" name="119 - Έλλειψη"/>
          <p:cNvSpPr>
            <a:spLocks noChangeAspect="1"/>
          </p:cNvSpPr>
          <p:nvPr/>
        </p:nvSpPr>
        <p:spPr bwMode="auto">
          <a:xfrm>
            <a:off x="83248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21" name="120 - Ευθεία γραμμή σύνδεσης"/>
          <p:cNvCxnSpPr>
            <a:stCxn id="117" idx="4"/>
            <a:endCxn id="118" idx="0"/>
          </p:cNvCxnSpPr>
          <p:nvPr/>
        </p:nvCxnSpPr>
        <p:spPr bwMode="auto">
          <a:xfrm>
            <a:off x="84677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18" idx="4"/>
            <a:endCxn id="119" idx="0"/>
          </p:cNvCxnSpPr>
          <p:nvPr/>
        </p:nvCxnSpPr>
        <p:spPr bwMode="auto">
          <a:xfrm>
            <a:off x="84677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122 - Ευθεία γραμμή σύνδεσης"/>
          <p:cNvCxnSpPr>
            <a:stCxn id="119" idx="4"/>
            <a:endCxn id="120" idx="0"/>
          </p:cNvCxnSpPr>
          <p:nvPr/>
        </p:nvCxnSpPr>
        <p:spPr bwMode="auto">
          <a:xfrm>
            <a:off x="84677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126 - Ευθεία γραμμή σύνδεσης"/>
          <p:cNvCxnSpPr>
            <a:stCxn id="100" idx="5"/>
            <a:endCxn id="117" idx="0"/>
          </p:cNvCxnSpPr>
          <p:nvPr/>
        </p:nvCxnSpPr>
        <p:spPr bwMode="auto">
          <a:xfrm>
            <a:off x="8187753" y="2850006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129 - Ευθεία γραμμή σύνδεσης"/>
          <p:cNvCxnSpPr>
            <a:stCxn id="11" idx="5"/>
            <a:endCxn id="99" idx="0"/>
          </p:cNvCxnSpPr>
          <p:nvPr/>
        </p:nvCxnSpPr>
        <p:spPr bwMode="auto">
          <a:xfrm>
            <a:off x="7120953" y="1745106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133 - Έλλειψη"/>
          <p:cNvSpPr>
            <a:spLocks noChangeAspect="1"/>
          </p:cNvSpPr>
          <p:nvPr/>
        </p:nvSpPr>
        <p:spPr bwMode="auto">
          <a:xfrm>
            <a:off x="5734050" y="3067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5" name="134 - Έλλειψη"/>
          <p:cNvSpPr>
            <a:spLocks noChangeAspect="1"/>
          </p:cNvSpPr>
          <p:nvPr/>
        </p:nvSpPr>
        <p:spPr bwMode="auto">
          <a:xfrm>
            <a:off x="5734050" y="3524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6" name="135 - Έλλειψη"/>
          <p:cNvSpPr>
            <a:spLocks noChangeAspect="1"/>
          </p:cNvSpPr>
          <p:nvPr/>
        </p:nvSpPr>
        <p:spPr bwMode="auto">
          <a:xfrm>
            <a:off x="5734050" y="3981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5734050" y="4438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5734050" y="4895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5734050" y="5353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5734050" y="5810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5734050" y="6267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2" name="141 - Ευθεία γραμμή σύνδεσης"/>
          <p:cNvCxnSpPr>
            <a:stCxn id="135" idx="4"/>
            <a:endCxn id="136" idx="0"/>
          </p:cNvCxnSpPr>
          <p:nvPr/>
        </p:nvCxnSpPr>
        <p:spPr bwMode="auto">
          <a:xfrm>
            <a:off x="5876925" y="3810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142 - Ευθεία γραμμή σύνδεσης"/>
          <p:cNvCxnSpPr>
            <a:stCxn id="13" idx="4"/>
            <a:endCxn id="134" idx="0"/>
          </p:cNvCxnSpPr>
          <p:nvPr/>
        </p:nvCxnSpPr>
        <p:spPr bwMode="auto">
          <a:xfrm>
            <a:off x="5876925" y="2910903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143 - Ευθεία γραμμή σύνδεσης"/>
          <p:cNvCxnSpPr>
            <a:stCxn id="134" idx="4"/>
            <a:endCxn id="135" idx="0"/>
          </p:cNvCxnSpPr>
          <p:nvPr/>
        </p:nvCxnSpPr>
        <p:spPr bwMode="auto">
          <a:xfrm>
            <a:off x="5876925" y="3352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144 - Ευθεία γραμμή σύνδεσης"/>
          <p:cNvCxnSpPr>
            <a:stCxn id="136" idx="4"/>
            <a:endCxn id="137" idx="0"/>
          </p:cNvCxnSpPr>
          <p:nvPr/>
        </p:nvCxnSpPr>
        <p:spPr bwMode="auto">
          <a:xfrm>
            <a:off x="5876925" y="4267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5876925" y="5638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5876925" y="4724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5876925" y="5181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5876925" y="6096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96 - TextBox"/>
          <p:cNvSpPr txBox="1"/>
          <p:nvPr/>
        </p:nvSpPr>
        <p:spPr>
          <a:xfrm>
            <a:off x="304800" y="106680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Lucida Console" pitchFamily="49" charset="0"/>
              </a:rPr>
              <a:t>Iterable</a:t>
            </a:r>
            <a:r>
              <a:rPr lang="en-US" sz="1600" dirty="0" smtClean="0">
                <a:latin typeface="Lucida Console" pitchFamily="49" charset="0"/>
              </a:rPr>
              <a:t>&lt;String&gt; keys()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98" name="97 - TextBox"/>
          <p:cNvSpPr txBox="1"/>
          <p:nvPr/>
        </p:nvSpPr>
        <p:spPr>
          <a:xfrm>
            <a:off x="228601" y="1676400"/>
            <a:ext cx="3352799" cy="2303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sz="1600" dirty="0" smtClean="0"/>
              <a:t>Επισκεπτόμαστε τους κόμβους σε </a:t>
            </a:r>
          </a:p>
          <a:p>
            <a:pPr>
              <a:lnSpc>
                <a:spcPts val="2500"/>
              </a:lnSpc>
            </a:pPr>
            <a:r>
              <a:rPr lang="el-GR" sz="1600" dirty="0" err="1" smtClean="0"/>
              <a:t>προδιάταξη</a:t>
            </a:r>
            <a:r>
              <a:rPr lang="el-GR" sz="1600" dirty="0" smtClean="0"/>
              <a:t> και δημιουργούμε το αλφαριθμητικό που αντιστοιχεί στο μονοπάτι από τη ρίζα. Αν ο τρέχων κόμβος έχει επισήμανση τότε αποθηκεύουμε το αλφαριθμητικό σε μια ουρά.</a:t>
            </a:r>
            <a:endParaRPr lang="el-GR" sz="1600" dirty="0"/>
          </a:p>
        </p:txBody>
      </p:sp>
      <p:sp>
        <p:nvSpPr>
          <p:cNvPr id="96" name="95 - Δεξιό βέλος"/>
          <p:cNvSpPr/>
          <p:nvPr/>
        </p:nvSpPr>
        <p:spPr bwMode="auto">
          <a:xfrm>
            <a:off x="3657600" y="3124200"/>
            <a:ext cx="304800" cy="228600"/>
          </a:xfrm>
          <a:prstGeom prst="rightArrow">
            <a:avLst/>
          </a:prstGeom>
          <a:solidFill>
            <a:srgbClr val="3399FF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228600" y="4343400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pre = “</a:t>
            </a:r>
            <a:r>
              <a:rPr lang="el-GR" sz="1600" dirty="0" err="1" smtClean="0">
                <a:latin typeface="Lucida Console" pitchFamily="49" charset="0"/>
              </a:rPr>
              <a:t>ακο</a:t>
            </a:r>
            <a:r>
              <a:rPr lang="en-US" sz="1600" dirty="0" smtClean="0">
                <a:latin typeface="Lucida Console" pitchFamily="49" charset="0"/>
              </a:rPr>
              <a:t>”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115" name="114 - TextBox"/>
          <p:cNvSpPr txBox="1"/>
          <p:nvPr/>
        </p:nvSpPr>
        <p:spPr>
          <a:xfrm>
            <a:off x="228600" y="5105400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Queue q = ()</a:t>
            </a:r>
            <a:endParaRPr lang="el-GR" sz="16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877050" y="15012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4495800" y="2167949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" name="12 - Έλλειψη"/>
          <p:cNvSpPr>
            <a:spLocks noChangeAspect="1"/>
          </p:cNvSpPr>
          <p:nvPr/>
        </p:nvSpPr>
        <p:spPr bwMode="auto">
          <a:xfrm>
            <a:off x="573405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" name="13 - Έλλειψη"/>
          <p:cNvSpPr>
            <a:spLocks noChangeAspect="1"/>
          </p:cNvSpPr>
          <p:nvPr/>
        </p:nvSpPr>
        <p:spPr bwMode="auto">
          <a:xfrm>
            <a:off x="50292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" name="14 - Έλλειψη"/>
          <p:cNvSpPr>
            <a:spLocks noChangeAspect="1"/>
          </p:cNvSpPr>
          <p:nvPr/>
        </p:nvSpPr>
        <p:spPr bwMode="auto">
          <a:xfrm>
            <a:off x="50292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" name="16 - Έλλειψη"/>
          <p:cNvSpPr>
            <a:spLocks noChangeAspect="1"/>
          </p:cNvSpPr>
          <p:nvPr/>
        </p:nvSpPr>
        <p:spPr bwMode="auto">
          <a:xfrm>
            <a:off x="50292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" name="18 - Έλλειψη"/>
          <p:cNvSpPr>
            <a:spLocks noChangeAspect="1"/>
          </p:cNvSpPr>
          <p:nvPr/>
        </p:nvSpPr>
        <p:spPr bwMode="auto">
          <a:xfrm>
            <a:off x="50292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" name="19 - Έλλειψη"/>
          <p:cNvSpPr>
            <a:spLocks noChangeAspect="1"/>
          </p:cNvSpPr>
          <p:nvPr/>
        </p:nvSpPr>
        <p:spPr bwMode="auto">
          <a:xfrm>
            <a:off x="50292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1" name="20 - Έλλειψη"/>
          <p:cNvSpPr>
            <a:spLocks noChangeAspect="1"/>
          </p:cNvSpPr>
          <p:nvPr/>
        </p:nvSpPr>
        <p:spPr bwMode="auto">
          <a:xfrm>
            <a:off x="50292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" name="21 - Έλλειψη"/>
          <p:cNvSpPr>
            <a:spLocks noChangeAspect="1"/>
          </p:cNvSpPr>
          <p:nvPr/>
        </p:nvSpPr>
        <p:spPr bwMode="auto">
          <a:xfrm>
            <a:off x="50292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" name="22 - Έλλειψη"/>
          <p:cNvSpPr>
            <a:spLocks noChangeAspect="1"/>
          </p:cNvSpPr>
          <p:nvPr/>
        </p:nvSpPr>
        <p:spPr bwMode="auto">
          <a:xfrm>
            <a:off x="5029200" y="6263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3"/>
            <a:endCxn id="12" idx="0"/>
          </p:cNvCxnSpPr>
          <p:nvPr/>
        </p:nvCxnSpPr>
        <p:spPr bwMode="auto">
          <a:xfrm flipH="1">
            <a:off x="4638675" y="1745106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25 - Ευθεία γραμμή σύνδεσης"/>
          <p:cNvCxnSpPr>
            <a:stCxn id="12" idx="5"/>
            <a:endCxn id="13" idx="0"/>
          </p:cNvCxnSpPr>
          <p:nvPr/>
        </p:nvCxnSpPr>
        <p:spPr bwMode="auto">
          <a:xfrm>
            <a:off x="4739703" y="2411852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- Ευθεία γραμμή σύνδεσης"/>
          <p:cNvCxnSpPr>
            <a:stCxn id="15" idx="4"/>
            <a:endCxn id="17" idx="0"/>
          </p:cNvCxnSpPr>
          <p:nvPr/>
        </p:nvCxnSpPr>
        <p:spPr bwMode="auto">
          <a:xfrm>
            <a:off x="51720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13" idx="3"/>
            <a:endCxn id="14" idx="0"/>
          </p:cNvCxnSpPr>
          <p:nvPr/>
        </p:nvCxnSpPr>
        <p:spPr bwMode="auto">
          <a:xfrm flipH="1">
            <a:off x="5172075" y="2869056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- Ευθεία γραμμή σύνδεσης"/>
          <p:cNvCxnSpPr>
            <a:stCxn id="14" idx="4"/>
            <a:endCxn id="15" idx="0"/>
          </p:cNvCxnSpPr>
          <p:nvPr/>
        </p:nvCxnSpPr>
        <p:spPr bwMode="auto">
          <a:xfrm>
            <a:off x="51720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17" idx="4"/>
            <a:endCxn id="19" idx="0"/>
          </p:cNvCxnSpPr>
          <p:nvPr/>
        </p:nvCxnSpPr>
        <p:spPr bwMode="auto">
          <a:xfrm>
            <a:off x="51720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- Ευθεία γραμμή σύνδεσης"/>
          <p:cNvCxnSpPr>
            <a:stCxn id="21" idx="4"/>
            <a:endCxn id="22" idx="0"/>
          </p:cNvCxnSpPr>
          <p:nvPr/>
        </p:nvCxnSpPr>
        <p:spPr bwMode="auto">
          <a:xfrm>
            <a:off x="51720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46 - Ευθεία γραμμή σύνδεσης"/>
          <p:cNvCxnSpPr>
            <a:stCxn id="19" idx="4"/>
            <a:endCxn id="20" idx="0"/>
          </p:cNvCxnSpPr>
          <p:nvPr/>
        </p:nvCxnSpPr>
        <p:spPr bwMode="auto">
          <a:xfrm>
            <a:off x="51720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49 - Ευθεία γραμμή σύνδεσης"/>
          <p:cNvCxnSpPr>
            <a:stCxn id="20" idx="4"/>
            <a:endCxn id="21" idx="0"/>
          </p:cNvCxnSpPr>
          <p:nvPr/>
        </p:nvCxnSpPr>
        <p:spPr bwMode="auto">
          <a:xfrm>
            <a:off x="51720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22" idx="4"/>
            <a:endCxn id="23" idx="0"/>
          </p:cNvCxnSpPr>
          <p:nvPr/>
        </p:nvCxnSpPr>
        <p:spPr bwMode="auto">
          <a:xfrm>
            <a:off x="5172075" y="6092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403860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40386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40386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40386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40386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40386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40386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40386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41814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4181475" y="29109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41814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41814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41814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41814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41814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3"/>
            <a:endCxn id="58" idx="0"/>
          </p:cNvCxnSpPr>
          <p:nvPr/>
        </p:nvCxnSpPr>
        <p:spPr bwMode="auto">
          <a:xfrm flipH="1">
            <a:off x="4181475" y="2411852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78 - Έλλειψη"/>
          <p:cNvSpPr>
            <a:spLocks noChangeAspect="1"/>
          </p:cNvSpPr>
          <p:nvPr/>
        </p:nvSpPr>
        <p:spPr bwMode="auto">
          <a:xfrm>
            <a:off x="64960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0" name="79 - Έλλειψη"/>
          <p:cNvSpPr>
            <a:spLocks noChangeAspect="1"/>
          </p:cNvSpPr>
          <p:nvPr/>
        </p:nvSpPr>
        <p:spPr bwMode="auto">
          <a:xfrm>
            <a:off x="64960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1" name="80 - Έλλειψη"/>
          <p:cNvSpPr>
            <a:spLocks noChangeAspect="1"/>
          </p:cNvSpPr>
          <p:nvPr/>
        </p:nvSpPr>
        <p:spPr bwMode="auto">
          <a:xfrm>
            <a:off x="64960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2" name="81 - Έλλειψη"/>
          <p:cNvSpPr>
            <a:spLocks noChangeAspect="1"/>
          </p:cNvSpPr>
          <p:nvPr/>
        </p:nvSpPr>
        <p:spPr bwMode="auto">
          <a:xfrm>
            <a:off x="64960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4" name="83 - Έλλειψη"/>
          <p:cNvSpPr>
            <a:spLocks noChangeAspect="1"/>
          </p:cNvSpPr>
          <p:nvPr/>
        </p:nvSpPr>
        <p:spPr bwMode="auto">
          <a:xfrm>
            <a:off x="6496050" y="4911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5" name="84 - Έλλειψη"/>
          <p:cNvSpPr>
            <a:spLocks noChangeAspect="1"/>
          </p:cNvSpPr>
          <p:nvPr/>
        </p:nvSpPr>
        <p:spPr bwMode="auto">
          <a:xfrm>
            <a:off x="6496050" y="5368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6" name="85 - Ευθεία γραμμή σύνδεσης"/>
          <p:cNvCxnSpPr>
            <a:stCxn id="80" idx="4"/>
            <a:endCxn id="81" idx="0"/>
          </p:cNvCxnSpPr>
          <p:nvPr/>
        </p:nvCxnSpPr>
        <p:spPr bwMode="auto">
          <a:xfrm>
            <a:off x="66389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79" idx="4"/>
            <a:endCxn id="80" idx="0"/>
          </p:cNvCxnSpPr>
          <p:nvPr/>
        </p:nvCxnSpPr>
        <p:spPr bwMode="auto">
          <a:xfrm>
            <a:off x="66389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81" idx="4"/>
            <a:endCxn id="82" idx="0"/>
          </p:cNvCxnSpPr>
          <p:nvPr/>
        </p:nvCxnSpPr>
        <p:spPr bwMode="auto">
          <a:xfrm>
            <a:off x="66389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82" idx="4"/>
            <a:endCxn id="84" idx="0"/>
          </p:cNvCxnSpPr>
          <p:nvPr/>
        </p:nvCxnSpPr>
        <p:spPr bwMode="auto">
          <a:xfrm>
            <a:off x="6638925" y="47397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- Ευθεία γραμμή σύνδεσης"/>
          <p:cNvCxnSpPr>
            <a:stCxn id="84" idx="4"/>
            <a:endCxn id="85" idx="0"/>
          </p:cNvCxnSpPr>
          <p:nvPr/>
        </p:nvCxnSpPr>
        <p:spPr bwMode="auto">
          <a:xfrm>
            <a:off x="6638925" y="51969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90 - Ευθεία γραμμή σύνδεσης"/>
          <p:cNvCxnSpPr>
            <a:stCxn id="13" idx="5"/>
            <a:endCxn id="79" idx="0"/>
          </p:cNvCxnSpPr>
          <p:nvPr/>
        </p:nvCxnSpPr>
        <p:spPr bwMode="auto">
          <a:xfrm>
            <a:off x="5977953" y="2869056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98 - Έλλειψη"/>
          <p:cNvSpPr>
            <a:spLocks noChangeAspect="1"/>
          </p:cNvSpPr>
          <p:nvPr/>
        </p:nvSpPr>
        <p:spPr bwMode="auto">
          <a:xfrm>
            <a:off x="7943850" y="2167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0" name="99 - Έλλειψη"/>
          <p:cNvSpPr>
            <a:spLocks noChangeAspect="1"/>
          </p:cNvSpPr>
          <p:nvPr/>
        </p:nvSpPr>
        <p:spPr bwMode="auto">
          <a:xfrm>
            <a:off x="7943850" y="2606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1" name="100 - Έλλειψη"/>
          <p:cNvSpPr>
            <a:spLocks noChangeAspect="1"/>
          </p:cNvSpPr>
          <p:nvPr/>
        </p:nvSpPr>
        <p:spPr bwMode="auto">
          <a:xfrm>
            <a:off x="75438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2" name="101 - Έλλειψη"/>
          <p:cNvSpPr>
            <a:spLocks noChangeAspect="1"/>
          </p:cNvSpPr>
          <p:nvPr/>
        </p:nvSpPr>
        <p:spPr bwMode="auto">
          <a:xfrm>
            <a:off x="75438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3" name="102 - Έλλειψη"/>
          <p:cNvSpPr>
            <a:spLocks noChangeAspect="1"/>
          </p:cNvSpPr>
          <p:nvPr/>
        </p:nvSpPr>
        <p:spPr bwMode="auto">
          <a:xfrm>
            <a:off x="75438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4" name="103 - Έλλειψη"/>
          <p:cNvSpPr>
            <a:spLocks noChangeAspect="1"/>
          </p:cNvSpPr>
          <p:nvPr/>
        </p:nvSpPr>
        <p:spPr bwMode="auto">
          <a:xfrm>
            <a:off x="75438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05" name="104 - Έλλειψη"/>
          <p:cNvSpPr>
            <a:spLocks noChangeAspect="1"/>
          </p:cNvSpPr>
          <p:nvPr/>
        </p:nvSpPr>
        <p:spPr bwMode="auto">
          <a:xfrm>
            <a:off x="75438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6" name="105 - Έλλειψη"/>
          <p:cNvSpPr>
            <a:spLocks noChangeAspect="1"/>
          </p:cNvSpPr>
          <p:nvPr/>
        </p:nvSpPr>
        <p:spPr bwMode="auto">
          <a:xfrm>
            <a:off x="75438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7" name="106 - Ευθεία γραμμή σύνδεσης"/>
          <p:cNvCxnSpPr>
            <a:stCxn id="101" idx="4"/>
            <a:endCxn id="102" idx="0"/>
          </p:cNvCxnSpPr>
          <p:nvPr/>
        </p:nvCxnSpPr>
        <p:spPr bwMode="auto">
          <a:xfrm>
            <a:off x="76866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107 - Ευθεία γραμμή σύνδεσης"/>
          <p:cNvCxnSpPr>
            <a:stCxn id="99" idx="4"/>
            <a:endCxn id="100" idx="0"/>
          </p:cNvCxnSpPr>
          <p:nvPr/>
        </p:nvCxnSpPr>
        <p:spPr bwMode="auto">
          <a:xfrm>
            <a:off x="8086725" y="24537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108 - Ευθεία γραμμή σύνδεσης"/>
          <p:cNvCxnSpPr>
            <a:stCxn id="100" idx="3"/>
            <a:endCxn id="101" idx="0"/>
          </p:cNvCxnSpPr>
          <p:nvPr/>
        </p:nvCxnSpPr>
        <p:spPr bwMode="auto">
          <a:xfrm flipH="1">
            <a:off x="7686675" y="2850006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109 - Ευθεία γραμμή σύνδεσης"/>
          <p:cNvCxnSpPr>
            <a:stCxn id="102" idx="4"/>
            <a:endCxn id="103" idx="0"/>
          </p:cNvCxnSpPr>
          <p:nvPr/>
        </p:nvCxnSpPr>
        <p:spPr bwMode="auto">
          <a:xfrm>
            <a:off x="76866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110 - Ευθεία γραμμή σύνδεσης"/>
          <p:cNvCxnSpPr>
            <a:stCxn id="105" idx="4"/>
            <a:endCxn id="106" idx="0"/>
          </p:cNvCxnSpPr>
          <p:nvPr/>
        </p:nvCxnSpPr>
        <p:spPr bwMode="auto">
          <a:xfrm>
            <a:off x="76866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111 - Ευθεία γραμμή σύνδεσης"/>
          <p:cNvCxnSpPr>
            <a:stCxn id="103" idx="4"/>
            <a:endCxn id="104" idx="0"/>
          </p:cNvCxnSpPr>
          <p:nvPr/>
        </p:nvCxnSpPr>
        <p:spPr bwMode="auto">
          <a:xfrm>
            <a:off x="76866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112 - Ευθεία γραμμή σύνδεσης"/>
          <p:cNvCxnSpPr>
            <a:stCxn id="104" idx="4"/>
            <a:endCxn id="105" idx="0"/>
          </p:cNvCxnSpPr>
          <p:nvPr/>
        </p:nvCxnSpPr>
        <p:spPr bwMode="auto">
          <a:xfrm>
            <a:off x="76866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116 - Έλλειψη"/>
          <p:cNvSpPr>
            <a:spLocks noChangeAspect="1"/>
          </p:cNvSpPr>
          <p:nvPr/>
        </p:nvSpPr>
        <p:spPr bwMode="auto">
          <a:xfrm>
            <a:off x="83248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8" name="117 - Έλλειψη"/>
          <p:cNvSpPr>
            <a:spLocks noChangeAspect="1"/>
          </p:cNvSpPr>
          <p:nvPr/>
        </p:nvSpPr>
        <p:spPr bwMode="auto">
          <a:xfrm>
            <a:off x="83248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9" name="118 - Έλλειψη"/>
          <p:cNvSpPr>
            <a:spLocks noChangeAspect="1"/>
          </p:cNvSpPr>
          <p:nvPr/>
        </p:nvSpPr>
        <p:spPr bwMode="auto">
          <a:xfrm>
            <a:off x="83248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0" name="119 - Έλλειψη"/>
          <p:cNvSpPr>
            <a:spLocks noChangeAspect="1"/>
          </p:cNvSpPr>
          <p:nvPr/>
        </p:nvSpPr>
        <p:spPr bwMode="auto">
          <a:xfrm>
            <a:off x="83248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21" name="120 - Ευθεία γραμμή σύνδεσης"/>
          <p:cNvCxnSpPr>
            <a:stCxn id="117" idx="4"/>
            <a:endCxn id="118" idx="0"/>
          </p:cNvCxnSpPr>
          <p:nvPr/>
        </p:nvCxnSpPr>
        <p:spPr bwMode="auto">
          <a:xfrm>
            <a:off x="84677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18" idx="4"/>
            <a:endCxn id="119" idx="0"/>
          </p:cNvCxnSpPr>
          <p:nvPr/>
        </p:nvCxnSpPr>
        <p:spPr bwMode="auto">
          <a:xfrm>
            <a:off x="84677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122 - Ευθεία γραμμή σύνδεσης"/>
          <p:cNvCxnSpPr>
            <a:stCxn id="119" idx="4"/>
            <a:endCxn id="120" idx="0"/>
          </p:cNvCxnSpPr>
          <p:nvPr/>
        </p:nvCxnSpPr>
        <p:spPr bwMode="auto">
          <a:xfrm>
            <a:off x="84677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126 - Ευθεία γραμμή σύνδεσης"/>
          <p:cNvCxnSpPr>
            <a:stCxn id="100" idx="5"/>
            <a:endCxn id="117" idx="0"/>
          </p:cNvCxnSpPr>
          <p:nvPr/>
        </p:nvCxnSpPr>
        <p:spPr bwMode="auto">
          <a:xfrm>
            <a:off x="8187753" y="2850006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129 - Ευθεία γραμμή σύνδεσης"/>
          <p:cNvCxnSpPr>
            <a:stCxn id="11" idx="5"/>
            <a:endCxn id="99" idx="0"/>
          </p:cNvCxnSpPr>
          <p:nvPr/>
        </p:nvCxnSpPr>
        <p:spPr bwMode="auto">
          <a:xfrm>
            <a:off x="7120953" y="1745106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133 - Έλλειψη"/>
          <p:cNvSpPr>
            <a:spLocks noChangeAspect="1"/>
          </p:cNvSpPr>
          <p:nvPr/>
        </p:nvSpPr>
        <p:spPr bwMode="auto">
          <a:xfrm>
            <a:off x="5734050" y="3067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5" name="134 - Έλλειψη"/>
          <p:cNvSpPr>
            <a:spLocks noChangeAspect="1"/>
          </p:cNvSpPr>
          <p:nvPr/>
        </p:nvSpPr>
        <p:spPr bwMode="auto">
          <a:xfrm>
            <a:off x="5734050" y="3524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6" name="135 - Έλλειψη"/>
          <p:cNvSpPr>
            <a:spLocks noChangeAspect="1"/>
          </p:cNvSpPr>
          <p:nvPr/>
        </p:nvSpPr>
        <p:spPr bwMode="auto">
          <a:xfrm>
            <a:off x="5734050" y="3981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5734050" y="4438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5734050" y="4895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5734050" y="5353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5734050" y="5810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5734050" y="6267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2" name="141 - Ευθεία γραμμή σύνδεσης"/>
          <p:cNvCxnSpPr>
            <a:stCxn id="135" idx="4"/>
            <a:endCxn id="136" idx="0"/>
          </p:cNvCxnSpPr>
          <p:nvPr/>
        </p:nvCxnSpPr>
        <p:spPr bwMode="auto">
          <a:xfrm>
            <a:off x="5876925" y="3810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142 - Ευθεία γραμμή σύνδεσης"/>
          <p:cNvCxnSpPr>
            <a:stCxn id="13" idx="4"/>
            <a:endCxn id="134" idx="0"/>
          </p:cNvCxnSpPr>
          <p:nvPr/>
        </p:nvCxnSpPr>
        <p:spPr bwMode="auto">
          <a:xfrm>
            <a:off x="5876925" y="2910903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143 - Ευθεία γραμμή σύνδεσης"/>
          <p:cNvCxnSpPr>
            <a:stCxn id="134" idx="4"/>
            <a:endCxn id="135" idx="0"/>
          </p:cNvCxnSpPr>
          <p:nvPr/>
        </p:nvCxnSpPr>
        <p:spPr bwMode="auto">
          <a:xfrm>
            <a:off x="5876925" y="3352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144 - Ευθεία γραμμή σύνδεσης"/>
          <p:cNvCxnSpPr>
            <a:stCxn id="136" idx="4"/>
            <a:endCxn id="137" idx="0"/>
          </p:cNvCxnSpPr>
          <p:nvPr/>
        </p:nvCxnSpPr>
        <p:spPr bwMode="auto">
          <a:xfrm>
            <a:off x="5876925" y="4267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5876925" y="5638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5876925" y="4724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5876925" y="5181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5876925" y="6096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96 - TextBox"/>
          <p:cNvSpPr txBox="1"/>
          <p:nvPr/>
        </p:nvSpPr>
        <p:spPr>
          <a:xfrm>
            <a:off x="304800" y="106680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Lucida Console" pitchFamily="49" charset="0"/>
              </a:rPr>
              <a:t>Iterable</a:t>
            </a:r>
            <a:r>
              <a:rPr lang="en-US" sz="1600" dirty="0" smtClean="0">
                <a:latin typeface="Lucida Console" pitchFamily="49" charset="0"/>
              </a:rPr>
              <a:t>&lt;String&gt; keys()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98" name="97 - TextBox"/>
          <p:cNvSpPr txBox="1"/>
          <p:nvPr/>
        </p:nvSpPr>
        <p:spPr>
          <a:xfrm>
            <a:off x="228601" y="1676400"/>
            <a:ext cx="3352799" cy="2303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sz="1600" dirty="0" smtClean="0"/>
              <a:t>Επισκεπτόμαστε τους κόμβους σε </a:t>
            </a:r>
          </a:p>
          <a:p>
            <a:pPr>
              <a:lnSpc>
                <a:spcPts val="2500"/>
              </a:lnSpc>
            </a:pPr>
            <a:r>
              <a:rPr lang="el-GR" sz="1600" dirty="0" err="1" smtClean="0"/>
              <a:t>προδιάταξη</a:t>
            </a:r>
            <a:r>
              <a:rPr lang="el-GR" sz="1600" dirty="0" smtClean="0"/>
              <a:t> και δημιουργούμε το αλφαριθμητικό που αντιστοιχεί στο μονοπάτι από τη ρίζα. Αν ο τρέχων κόμβος έχει επισήμανση τότε αποθηκεύουμε το αλφαριθμητικό σε μια ουρά.</a:t>
            </a:r>
            <a:endParaRPr lang="el-GR" sz="1600" dirty="0"/>
          </a:p>
        </p:txBody>
      </p:sp>
      <p:sp>
        <p:nvSpPr>
          <p:cNvPr id="96" name="95 - Δεξιό βέλος"/>
          <p:cNvSpPr/>
          <p:nvPr/>
        </p:nvSpPr>
        <p:spPr bwMode="auto">
          <a:xfrm>
            <a:off x="3657600" y="3505200"/>
            <a:ext cx="304800" cy="228600"/>
          </a:xfrm>
          <a:prstGeom prst="rightArrow">
            <a:avLst/>
          </a:prstGeom>
          <a:solidFill>
            <a:srgbClr val="3399FF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228600" y="4343400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pre = “</a:t>
            </a:r>
            <a:r>
              <a:rPr lang="el-GR" sz="1600" dirty="0" err="1" smtClean="0">
                <a:latin typeface="Lucida Console" pitchFamily="49" charset="0"/>
              </a:rPr>
              <a:t>ακολ</a:t>
            </a:r>
            <a:r>
              <a:rPr lang="en-US" sz="1600" dirty="0" smtClean="0">
                <a:latin typeface="Lucida Console" pitchFamily="49" charset="0"/>
              </a:rPr>
              <a:t>”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115" name="114 - TextBox"/>
          <p:cNvSpPr txBox="1"/>
          <p:nvPr/>
        </p:nvSpPr>
        <p:spPr>
          <a:xfrm>
            <a:off x="228600" y="5105400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Queue q = ()</a:t>
            </a:r>
            <a:endParaRPr lang="el-GR" sz="16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877050" y="15012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4495800" y="2167949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" name="12 - Έλλειψη"/>
          <p:cNvSpPr>
            <a:spLocks noChangeAspect="1"/>
          </p:cNvSpPr>
          <p:nvPr/>
        </p:nvSpPr>
        <p:spPr bwMode="auto">
          <a:xfrm>
            <a:off x="573405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" name="13 - Έλλειψη"/>
          <p:cNvSpPr>
            <a:spLocks noChangeAspect="1"/>
          </p:cNvSpPr>
          <p:nvPr/>
        </p:nvSpPr>
        <p:spPr bwMode="auto">
          <a:xfrm>
            <a:off x="50292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" name="14 - Έλλειψη"/>
          <p:cNvSpPr>
            <a:spLocks noChangeAspect="1"/>
          </p:cNvSpPr>
          <p:nvPr/>
        </p:nvSpPr>
        <p:spPr bwMode="auto">
          <a:xfrm>
            <a:off x="50292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" name="16 - Έλλειψη"/>
          <p:cNvSpPr>
            <a:spLocks noChangeAspect="1"/>
          </p:cNvSpPr>
          <p:nvPr/>
        </p:nvSpPr>
        <p:spPr bwMode="auto">
          <a:xfrm>
            <a:off x="50292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" name="18 - Έλλειψη"/>
          <p:cNvSpPr>
            <a:spLocks noChangeAspect="1"/>
          </p:cNvSpPr>
          <p:nvPr/>
        </p:nvSpPr>
        <p:spPr bwMode="auto">
          <a:xfrm>
            <a:off x="50292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" name="19 - Έλλειψη"/>
          <p:cNvSpPr>
            <a:spLocks noChangeAspect="1"/>
          </p:cNvSpPr>
          <p:nvPr/>
        </p:nvSpPr>
        <p:spPr bwMode="auto">
          <a:xfrm>
            <a:off x="50292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1" name="20 - Έλλειψη"/>
          <p:cNvSpPr>
            <a:spLocks noChangeAspect="1"/>
          </p:cNvSpPr>
          <p:nvPr/>
        </p:nvSpPr>
        <p:spPr bwMode="auto">
          <a:xfrm>
            <a:off x="50292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" name="21 - Έλλειψη"/>
          <p:cNvSpPr>
            <a:spLocks noChangeAspect="1"/>
          </p:cNvSpPr>
          <p:nvPr/>
        </p:nvSpPr>
        <p:spPr bwMode="auto">
          <a:xfrm>
            <a:off x="50292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" name="22 - Έλλειψη"/>
          <p:cNvSpPr>
            <a:spLocks noChangeAspect="1"/>
          </p:cNvSpPr>
          <p:nvPr/>
        </p:nvSpPr>
        <p:spPr bwMode="auto">
          <a:xfrm>
            <a:off x="5029200" y="6263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3"/>
            <a:endCxn id="12" idx="0"/>
          </p:cNvCxnSpPr>
          <p:nvPr/>
        </p:nvCxnSpPr>
        <p:spPr bwMode="auto">
          <a:xfrm flipH="1">
            <a:off x="4638675" y="1745106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25 - Ευθεία γραμμή σύνδεσης"/>
          <p:cNvCxnSpPr>
            <a:stCxn id="12" idx="5"/>
            <a:endCxn id="13" idx="0"/>
          </p:cNvCxnSpPr>
          <p:nvPr/>
        </p:nvCxnSpPr>
        <p:spPr bwMode="auto">
          <a:xfrm>
            <a:off x="4739703" y="2411852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- Ευθεία γραμμή σύνδεσης"/>
          <p:cNvCxnSpPr>
            <a:stCxn id="15" idx="4"/>
            <a:endCxn id="17" idx="0"/>
          </p:cNvCxnSpPr>
          <p:nvPr/>
        </p:nvCxnSpPr>
        <p:spPr bwMode="auto">
          <a:xfrm>
            <a:off x="51720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13" idx="3"/>
            <a:endCxn id="14" idx="0"/>
          </p:cNvCxnSpPr>
          <p:nvPr/>
        </p:nvCxnSpPr>
        <p:spPr bwMode="auto">
          <a:xfrm flipH="1">
            <a:off x="5172075" y="2869056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- Ευθεία γραμμή σύνδεσης"/>
          <p:cNvCxnSpPr>
            <a:stCxn id="14" idx="4"/>
            <a:endCxn id="15" idx="0"/>
          </p:cNvCxnSpPr>
          <p:nvPr/>
        </p:nvCxnSpPr>
        <p:spPr bwMode="auto">
          <a:xfrm>
            <a:off x="51720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17" idx="4"/>
            <a:endCxn id="19" idx="0"/>
          </p:cNvCxnSpPr>
          <p:nvPr/>
        </p:nvCxnSpPr>
        <p:spPr bwMode="auto">
          <a:xfrm>
            <a:off x="51720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- Ευθεία γραμμή σύνδεσης"/>
          <p:cNvCxnSpPr>
            <a:stCxn id="21" idx="4"/>
            <a:endCxn id="22" idx="0"/>
          </p:cNvCxnSpPr>
          <p:nvPr/>
        </p:nvCxnSpPr>
        <p:spPr bwMode="auto">
          <a:xfrm>
            <a:off x="51720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46 - Ευθεία γραμμή σύνδεσης"/>
          <p:cNvCxnSpPr>
            <a:stCxn id="19" idx="4"/>
            <a:endCxn id="20" idx="0"/>
          </p:cNvCxnSpPr>
          <p:nvPr/>
        </p:nvCxnSpPr>
        <p:spPr bwMode="auto">
          <a:xfrm>
            <a:off x="51720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49 - Ευθεία γραμμή σύνδεσης"/>
          <p:cNvCxnSpPr>
            <a:stCxn id="20" idx="4"/>
            <a:endCxn id="21" idx="0"/>
          </p:cNvCxnSpPr>
          <p:nvPr/>
        </p:nvCxnSpPr>
        <p:spPr bwMode="auto">
          <a:xfrm>
            <a:off x="51720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22" idx="4"/>
            <a:endCxn id="23" idx="0"/>
          </p:cNvCxnSpPr>
          <p:nvPr/>
        </p:nvCxnSpPr>
        <p:spPr bwMode="auto">
          <a:xfrm>
            <a:off x="5172075" y="6092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403860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40386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40386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40386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40386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40386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40386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40386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41814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4181475" y="29109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41814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41814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41814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41814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41814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3"/>
            <a:endCxn id="58" idx="0"/>
          </p:cNvCxnSpPr>
          <p:nvPr/>
        </p:nvCxnSpPr>
        <p:spPr bwMode="auto">
          <a:xfrm flipH="1">
            <a:off x="4181475" y="2411852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78 - Έλλειψη"/>
          <p:cNvSpPr>
            <a:spLocks noChangeAspect="1"/>
          </p:cNvSpPr>
          <p:nvPr/>
        </p:nvSpPr>
        <p:spPr bwMode="auto">
          <a:xfrm>
            <a:off x="64960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0" name="79 - Έλλειψη"/>
          <p:cNvSpPr>
            <a:spLocks noChangeAspect="1"/>
          </p:cNvSpPr>
          <p:nvPr/>
        </p:nvSpPr>
        <p:spPr bwMode="auto">
          <a:xfrm>
            <a:off x="64960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1" name="80 - Έλλειψη"/>
          <p:cNvSpPr>
            <a:spLocks noChangeAspect="1"/>
          </p:cNvSpPr>
          <p:nvPr/>
        </p:nvSpPr>
        <p:spPr bwMode="auto">
          <a:xfrm>
            <a:off x="64960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2" name="81 - Έλλειψη"/>
          <p:cNvSpPr>
            <a:spLocks noChangeAspect="1"/>
          </p:cNvSpPr>
          <p:nvPr/>
        </p:nvSpPr>
        <p:spPr bwMode="auto">
          <a:xfrm>
            <a:off x="64960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4" name="83 - Έλλειψη"/>
          <p:cNvSpPr>
            <a:spLocks noChangeAspect="1"/>
          </p:cNvSpPr>
          <p:nvPr/>
        </p:nvSpPr>
        <p:spPr bwMode="auto">
          <a:xfrm>
            <a:off x="6496050" y="4911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5" name="84 - Έλλειψη"/>
          <p:cNvSpPr>
            <a:spLocks noChangeAspect="1"/>
          </p:cNvSpPr>
          <p:nvPr/>
        </p:nvSpPr>
        <p:spPr bwMode="auto">
          <a:xfrm>
            <a:off x="6496050" y="5368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6" name="85 - Ευθεία γραμμή σύνδεσης"/>
          <p:cNvCxnSpPr>
            <a:stCxn id="80" idx="4"/>
            <a:endCxn id="81" idx="0"/>
          </p:cNvCxnSpPr>
          <p:nvPr/>
        </p:nvCxnSpPr>
        <p:spPr bwMode="auto">
          <a:xfrm>
            <a:off x="66389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79" idx="4"/>
            <a:endCxn id="80" idx="0"/>
          </p:cNvCxnSpPr>
          <p:nvPr/>
        </p:nvCxnSpPr>
        <p:spPr bwMode="auto">
          <a:xfrm>
            <a:off x="66389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81" idx="4"/>
            <a:endCxn id="82" idx="0"/>
          </p:cNvCxnSpPr>
          <p:nvPr/>
        </p:nvCxnSpPr>
        <p:spPr bwMode="auto">
          <a:xfrm>
            <a:off x="66389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82" idx="4"/>
            <a:endCxn id="84" idx="0"/>
          </p:cNvCxnSpPr>
          <p:nvPr/>
        </p:nvCxnSpPr>
        <p:spPr bwMode="auto">
          <a:xfrm>
            <a:off x="6638925" y="47397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- Ευθεία γραμμή σύνδεσης"/>
          <p:cNvCxnSpPr>
            <a:stCxn id="84" idx="4"/>
            <a:endCxn id="85" idx="0"/>
          </p:cNvCxnSpPr>
          <p:nvPr/>
        </p:nvCxnSpPr>
        <p:spPr bwMode="auto">
          <a:xfrm>
            <a:off x="6638925" y="51969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90 - Ευθεία γραμμή σύνδεσης"/>
          <p:cNvCxnSpPr>
            <a:stCxn id="13" idx="5"/>
            <a:endCxn id="79" idx="0"/>
          </p:cNvCxnSpPr>
          <p:nvPr/>
        </p:nvCxnSpPr>
        <p:spPr bwMode="auto">
          <a:xfrm>
            <a:off x="5977953" y="2869056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98 - Έλλειψη"/>
          <p:cNvSpPr>
            <a:spLocks noChangeAspect="1"/>
          </p:cNvSpPr>
          <p:nvPr/>
        </p:nvSpPr>
        <p:spPr bwMode="auto">
          <a:xfrm>
            <a:off x="7943850" y="2167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0" name="99 - Έλλειψη"/>
          <p:cNvSpPr>
            <a:spLocks noChangeAspect="1"/>
          </p:cNvSpPr>
          <p:nvPr/>
        </p:nvSpPr>
        <p:spPr bwMode="auto">
          <a:xfrm>
            <a:off x="7943850" y="2606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1" name="100 - Έλλειψη"/>
          <p:cNvSpPr>
            <a:spLocks noChangeAspect="1"/>
          </p:cNvSpPr>
          <p:nvPr/>
        </p:nvSpPr>
        <p:spPr bwMode="auto">
          <a:xfrm>
            <a:off x="75438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2" name="101 - Έλλειψη"/>
          <p:cNvSpPr>
            <a:spLocks noChangeAspect="1"/>
          </p:cNvSpPr>
          <p:nvPr/>
        </p:nvSpPr>
        <p:spPr bwMode="auto">
          <a:xfrm>
            <a:off x="75438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3" name="102 - Έλλειψη"/>
          <p:cNvSpPr>
            <a:spLocks noChangeAspect="1"/>
          </p:cNvSpPr>
          <p:nvPr/>
        </p:nvSpPr>
        <p:spPr bwMode="auto">
          <a:xfrm>
            <a:off x="75438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4" name="103 - Έλλειψη"/>
          <p:cNvSpPr>
            <a:spLocks noChangeAspect="1"/>
          </p:cNvSpPr>
          <p:nvPr/>
        </p:nvSpPr>
        <p:spPr bwMode="auto">
          <a:xfrm>
            <a:off x="75438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05" name="104 - Έλλειψη"/>
          <p:cNvSpPr>
            <a:spLocks noChangeAspect="1"/>
          </p:cNvSpPr>
          <p:nvPr/>
        </p:nvSpPr>
        <p:spPr bwMode="auto">
          <a:xfrm>
            <a:off x="75438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6" name="105 - Έλλειψη"/>
          <p:cNvSpPr>
            <a:spLocks noChangeAspect="1"/>
          </p:cNvSpPr>
          <p:nvPr/>
        </p:nvSpPr>
        <p:spPr bwMode="auto">
          <a:xfrm>
            <a:off x="75438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7" name="106 - Ευθεία γραμμή σύνδεσης"/>
          <p:cNvCxnSpPr>
            <a:stCxn id="101" idx="4"/>
            <a:endCxn id="102" idx="0"/>
          </p:cNvCxnSpPr>
          <p:nvPr/>
        </p:nvCxnSpPr>
        <p:spPr bwMode="auto">
          <a:xfrm>
            <a:off x="76866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107 - Ευθεία γραμμή σύνδεσης"/>
          <p:cNvCxnSpPr>
            <a:stCxn id="99" idx="4"/>
            <a:endCxn id="100" idx="0"/>
          </p:cNvCxnSpPr>
          <p:nvPr/>
        </p:nvCxnSpPr>
        <p:spPr bwMode="auto">
          <a:xfrm>
            <a:off x="8086725" y="24537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108 - Ευθεία γραμμή σύνδεσης"/>
          <p:cNvCxnSpPr>
            <a:stCxn id="100" idx="3"/>
            <a:endCxn id="101" idx="0"/>
          </p:cNvCxnSpPr>
          <p:nvPr/>
        </p:nvCxnSpPr>
        <p:spPr bwMode="auto">
          <a:xfrm flipH="1">
            <a:off x="7686675" y="2850006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109 - Ευθεία γραμμή σύνδεσης"/>
          <p:cNvCxnSpPr>
            <a:stCxn id="102" idx="4"/>
            <a:endCxn id="103" idx="0"/>
          </p:cNvCxnSpPr>
          <p:nvPr/>
        </p:nvCxnSpPr>
        <p:spPr bwMode="auto">
          <a:xfrm>
            <a:off x="76866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110 - Ευθεία γραμμή σύνδεσης"/>
          <p:cNvCxnSpPr>
            <a:stCxn id="105" idx="4"/>
            <a:endCxn id="106" idx="0"/>
          </p:cNvCxnSpPr>
          <p:nvPr/>
        </p:nvCxnSpPr>
        <p:spPr bwMode="auto">
          <a:xfrm>
            <a:off x="76866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111 - Ευθεία γραμμή σύνδεσης"/>
          <p:cNvCxnSpPr>
            <a:stCxn id="103" idx="4"/>
            <a:endCxn id="104" idx="0"/>
          </p:cNvCxnSpPr>
          <p:nvPr/>
        </p:nvCxnSpPr>
        <p:spPr bwMode="auto">
          <a:xfrm>
            <a:off x="76866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112 - Ευθεία γραμμή σύνδεσης"/>
          <p:cNvCxnSpPr>
            <a:stCxn id="104" idx="4"/>
            <a:endCxn id="105" idx="0"/>
          </p:cNvCxnSpPr>
          <p:nvPr/>
        </p:nvCxnSpPr>
        <p:spPr bwMode="auto">
          <a:xfrm>
            <a:off x="76866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116 - Έλλειψη"/>
          <p:cNvSpPr>
            <a:spLocks noChangeAspect="1"/>
          </p:cNvSpPr>
          <p:nvPr/>
        </p:nvSpPr>
        <p:spPr bwMode="auto">
          <a:xfrm>
            <a:off x="83248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8" name="117 - Έλλειψη"/>
          <p:cNvSpPr>
            <a:spLocks noChangeAspect="1"/>
          </p:cNvSpPr>
          <p:nvPr/>
        </p:nvSpPr>
        <p:spPr bwMode="auto">
          <a:xfrm>
            <a:off x="83248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9" name="118 - Έλλειψη"/>
          <p:cNvSpPr>
            <a:spLocks noChangeAspect="1"/>
          </p:cNvSpPr>
          <p:nvPr/>
        </p:nvSpPr>
        <p:spPr bwMode="auto">
          <a:xfrm>
            <a:off x="83248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0" name="119 - Έλλειψη"/>
          <p:cNvSpPr>
            <a:spLocks noChangeAspect="1"/>
          </p:cNvSpPr>
          <p:nvPr/>
        </p:nvSpPr>
        <p:spPr bwMode="auto">
          <a:xfrm>
            <a:off x="83248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21" name="120 - Ευθεία γραμμή σύνδεσης"/>
          <p:cNvCxnSpPr>
            <a:stCxn id="117" idx="4"/>
            <a:endCxn id="118" idx="0"/>
          </p:cNvCxnSpPr>
          <p:nvPr/>
        </p:nvCxnSpPr>
        <p:spPr bwMode="auto">
          <a:xfrm>
            <a:off x="84677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18" idx="4"/>
            <a:endCxn id="119" idx="0"/>
          </p:cNvCxnSpPr>
          <p:nvPr/>
        </p:nvCxnSpPr>
        <p:spPr bwMode="auto">
          <a:xfrm>
            <a:off x="84677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122 - Ευθεία γραμμή σύνδεσης"/>
          <p:cNvCxnSpPr>
            <a:stCxn id="119" idx="4"/>
            <a:endCxn id="120" idx="0"/>
          </p:cNvCxnSpPr>
          <p:nvPr/>
        </p:nvCxnSpPr>
        <p:spPr bwMode="auto">
          <a:xfrm>
            <a:off x="84677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126 - Ευθεία γραμμή σύνδεσης"/>
          <p:cNvCxnSpPr>
            <a:stCxn id="100" idx="5"/>
            <a:endCxn id="117" idx="0"/>
          </p:cNvCxnSpPr>
          <p:nvPr/>
        </p:nvCxnSpPr>
        <p:spPr bwMode="auto">
          <a:xfrm>
            <a:off x="8187753" y="2850006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129 - Ευθεία γραμμή σύνδεσης"/>
          <p:cNvCxnSpPr>
            <a:stCxn id="11" idx="5"/>
            <a:endCxn id="99" idx="0"/>
          </p:cNvCxnSpPr>
          <p:nvPr/>
        </p:nvCxnSpPr>
        <p:spPr bwMode="auto">
          <a:xfrm>
            <a:off x="7120953" y="1745106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133 - Έλλειψη"/>
          <p:cNvSpPr>
            <a:spLocks noChangeAspect="1"/>
          </p:cNvSpPr>
          <p:nvPr/>
        </p:nvSpPr>
        <p:spPr bwMode="auto">
          <a:xfrm>
            <a:off x="5734050" y="3067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5" name="134 - Έλλειψη"/>
          <p:cNvSpPr>
            <a:spLocks noChangeAspect="1"/>
          </p:cNvSpPr>
          <p:nvPr/>
        </p:nvSpPr>
        <p:spPr bwMode="auto">
          <a:xfrm>
            <a:off x="5734050" y="3524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6" name="135 - Έλλειψη"/>
          <p:cNvSpPr>
            <a:spLocks noChangeAspect="1"/>
          </p:cNvSpPr>
          <p:nvPr/>
        </p:nvSpPr>
        <p:spPr bwMode="auto">
          <a:xfrm>
            <a:off x="5734050" y="3981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5734050" y="4438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5734050" y="4895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5734050" y="5353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5734050" y="5810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5734050" y="6267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2" name="141 - Ευθεία γραμμή σύνδεσης"/>
          <p:cNvCxnSpPr>
            <a:stCxn id="135" idx="4"/>
            <a:endCxn id="136" idx="0"/>
          </p:cNvCxnSpPr>
          <p:nvPr/>
        </p:nvCxnSpPr>
        <p:spPr bwMode="auto">
          <a:xfrm>
            <a:off x="5876925" y="3810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142 - Ευθεία γραμμή σύνδεσης"/>
          <p:cNvCxnSpPr>
            <a:stCxn id="13" idx="4"/>
            <a:endCxn id="134" idx="0"/>
          </p:cNvCxnSpPr>
          <p:nvPr/>
        </p:nvCxnSpPr>
        <p:spPr bwMode="auto">
          <a:xfrm>
            <a:off x="5876925" y="2910903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143 - Ευθεία γραμμή σύνδεσης"/>
          <p:cNvCxnSpPr>
            <a:stCxn id="134" idx="4"/>
            <a:endCxn id="135" idx="0"/>
          </p:cNvCxnSpPr>
          <p:nvPr/>
        </p:nvCxnSpPr>
        <p:spPr bwMode="auto">
          <a:xfrm>
            <a:off x="5876925" y="3352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144 - Ευθεία γραμμή σύνδεσης"/>
          <p:cNvCxnSpPr>
            <a:stCxn id="136" idx="4"/>
            <a:endCxn id="137" idx="0"/>
          </p:cNvCxnSpPr>
          <p:nvPr/>
        </p:nvCxnSpPr>
        <p:spPr bwMode="auto">
          <a:xfrm>
            <a:off x="5876925" y="4267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5876925" y="5638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5876925" y="4724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5876925" y="5181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5876925" y="6096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96 - TextBox"/>
          <p:cNvSpPr txBox="1"/>
          <p:nvPr/>
        </p:nvSpPr>
        <p:spPr>
          <a:xfrm>
            <a:off x="304800" y="106680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Lucida Console" pitchFamily="49" charset="0"/>
              </a:rPr>
              <a:t>Iterable</a:t>
            </a:r>
            <a:r>
              <a:rPr lang="en-US" sz="1600" dirty="0" smtClean="0">
                <a:latin typeface="Lucida Console" pitchFamily="49" charset="0"/>
              </a:rPr>
              <a:t>&lt;String&gt; keys()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98" name="97 - TextBox"/>
          <p:cNvSpPr txBox="1"/>
          <p:nvPr/>
        </p:nvSpPr>
        <p:spPr>
          <a:xfrm>
            <a:off x="228601" y="1676400"/>
            <a:ext cx="3352799" cy="2303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sz="1600" dirty="0" smtClean="0"/>
              <a:t>Επισκεπτόμαστε τους κόμβους σε </a:t>
            </a:r>
          </a:p>
          <a:p>
            <a:pPr>
              <a:lnSpc>
                <a:spcPts val="2500"/>
              </a:lnSpc>
            </a:pPr>
            <a:r>
              <a:rPr lang="el-GR" sz="1600" dirty="0" err="1" smtClean="0"/>
              <a:t>προδιάταξη</a:t>
            </a:r>
            <a:r>
              <a:rPr lang="el-GR" sz="1600" dirty="0" smtClean="0"/>
              <a:t> και δημιουργούμε το αλφαριθμητικό που αντιστοιχεί στο μονοπάτι από τη ρίζα. Αν ο τρέχων κόμβος έχει επισήμανση τότε αποθηκεύουμε το αλφαριθμητικό σε μια ουρά.</a:t>
            </a:r>
            <a:endParaRPr lang="el-GR" sz="1600" dirty="0"/>
          </a:p>
        </p:txBody>
      </p:sp>
      <p:sp>
        <p:nvSpPr>
          <p:cNvPr id="96" name="95 - Δεξιό βέλος"/>
          <p:cNvSpPr/>
          <p:nvPr/>
        </p:nvSpPr>
        <p:spPr bwMode="auto">
          <a:xfrm>
            <a:off x="3657600" y="4038600"/>
            <a:ext cx="304800" cy="228600"/>
          </a:xfrm>
          <a:prstGeom prst="rightArrow">
            <a:avLst/>
          </a:prstGeom>
          <a:solidFill>
            <a:srgbClr val="3399FF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228600" y="4343400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pre = “</a:t>
            </a:r>
            <a:r>
              <a:rPr lang="el-GR" sz="1600" dirty="0" err="1" smtClean="0">
                <a:latin typeface="Lucida Console" pitchFamily="49" charset="0"/>
              </a:rPr>
              <a:t>ακολο</a:t>
            </a:r>
            <a:r>
              <a:rPr lang="en-US" sz="1600" dirty="0" smtClean="0">
                <a:latin typeface="Lucida Console" pitchFamily="49" charset="0"/>
              </a:rPr>
              <a:t>”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115" name="114 - TextBox"/>
          <p:cNvSpPr txBox="1"/>
          <p:nvPr/>
        </p:nvSpPr>
        <p:spPr>
          <a:xfrm>
            <a:off x="228600" y="5105400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Queue q = ()</a:t>
            </a:r>
            <a:endParaRPr lang="el-GR" sz="16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7" name="56 - Έλλειψη"/>
          <p:cNvSpPr/>
          <p:nvPr/>
        </p:nvSpPr>
        <p:spPr bwMode="auto">
          <a:xfrm>
            <a:off x="3429000" y="19050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9" name="58 - Έλλειψη"/>
          <p:cNvSpPr/>
          <p:nvPr/>
        </p:nvSpPr>
        <p:spPr bwMode="auto">
          <a:xfrm>
            <a:off x="1752600" y="28194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" name="60 - Έλλειψη"/>
          <p:cNvSpPr/>
          <p:nvPr/>
        </p:nvSpPr>
        <p:spPr bwMode="auto">
          <a:xfrm>
            <a:off x="2590800" y="36576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61 - Έλλειψη"/>
          <p:cNvSpPr/>
          <p:nvPr/>
        </p:nvSpPr>
        <p:spPr bwMode="auto">
          <a:xfrm>
            <a:off x="5257800" y="28194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3" name="62 - Έλλειψη"/>
          <p:cNvSpPr/>
          <p:nvPr/>
        </p:nvSpPr>
        <p:spPr bwMode="auto">
          <a:xfrm>
            <a:off x="6858000" y="37338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" name="63 - Έλλειψη"/>
          <p:cNvSpPr/>
          <p:nvPr/>
        </p:nvSpPr>
        <p:spPr bwMode="auto">
          <a:xfrm>
            <a:off x="6477000" y="46482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" name="64 - Ορθογώνιο"/>
          <p:cNvSpPr/>
          <p:nvPr/>
        </p:nvSpPr>
        <p:spPr bwMode="auto">
          <a:xfrm>
            <a:off x="762000" y="35814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0001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6" name="65 - Ορθογώνιο"/>
          <p:cNvSpPr/>
          <p:nvPr/>
        </p:nvSpPr>
        <p:spPr bwMode="auto">
          <a:xfrm>
            <a:off x="1828800" y="44958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0100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7" name="66 - Ορθογώνιο"/>
          <p:cNvSpPr/>
          <p:nvPr/>
        </p:nvSpPr>
        <p:spPr bwMode="auto">
          <a:xfrm>
            <a:off x="2895600" y="44958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0110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9" name="68 - Ορθογώνιο"/>
          <p:cNvSpPr/>
          <p:nvPr/>
        </p:nvSpPr>
        <p:spPr bwMode="auto">
          <a:xfrm>
            <a:off x="5715000" y="54102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0" name="69 - Ορθογώνιο"/>
          <p:cNvSpPr/>
          <p:nvPr/>
        </p:nvSpPr>
        <p:spPr bwMode="auto">
          <a:xfrm>
            <a:off x="6781800" y="54102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2" name="71 - Ευθεία γραμμή σύνδεσης"/>
          <p:cNvCxnSpPr>
            <a:stCxn id="57" idx="3"/>
            <a:endCxn id="59" idx="0"/>
          </p:cNvCxnSpPr>
          <p:nvPr/>
        </p:nvCxnSpPr>
        <p:spPr bwMode="auto">
          <a:xfrm flipH="1">
            <a:off x="1828800" y="2035082"/>
            <a:ext cx="16225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72 - Ευθεία γραμμή σύνδεσης"/>
          <p:cNvCxnSpPr>
            <a:stCxn id="59" idx="3"/>
            <a:endCxn id="65" idx="0"/>
          </p:cNvCxnSpPr>
          <p:nvPr/>
        </p:nvCxnSpPr>
        <p:spPr bwMode="auto">
          <a:xfrm flipH="1">
            <a:off x="1104900" y="2949482"/>
            <a:ext cx="6700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6" name="75 - Ευθεία γραμμή σύνδεσης"/>
          <p:cNvCxnSpPr>
            <a:stCxn id="61" idx="0"/>
            <a:endCxn id="59" idx="5"/>
          </p:cNvCxnSpPr>
          <p:nvPr/>
        </p:nvCxnSpPr>
        <p:spPr bwMode="auto">
          <a:xfrm flipH="1" flipV="1">
            <a:off x="1882682" y="2949482"/>
            <a:ext cx="784318" cy="7081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9" name="78 - Ευθεία γραμμή σύνδεσης"/>
          <p:cNvCxnSpPr>
            <a:stCxn id="66" idx="0"/>
            <a:endCxn id="61" idx="3"/>
          </p:cNvCxnSpPr>
          <p:nvPr/>
        </p:nvCxnSpPr>
        <p:spPr bwMode="auto">
          <a:xfrm flipV="1">
            <a:off x="2171700" y="3787682"/>
            <a:ext cx="441418" cy="7081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2" name="81 - Ευθεία γραμμή σύνδεσης"/>
          <p:cNvCxnSpPr>
            <a:stCxn id="67" idx="0"/>
            <a:endCxn id="61" idx="5"/>
          </p:cNvCxnSpPr>
          <p:nvPr/>
        </p:nvCxnSpPr>
        <p:spPr bwMode="auto">
          <a:xfrm flipH="1" flipV="1">
            <a:off x="2720882" y="3787682"/>
            <a:ext cx="517618" cy="7081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6" name="85 - Ευθεία γραμμή σύνδεσης"/>
          <p:cNvCxnSpPr>
            <a:stCxn id="62" idx="0"/>
            <a:endCxn id="57" idx="5"/>
          </p:cNvCxnSpPr>
          <p:nvPr/>
        </p:nvCxnSpPr>
        <p:spPr bwMode="auto">
          <a:xfrm flipH="1" flipV="1">
            <a:off x="3559082" y="2035082"/>
            <a:ext cx="17749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3" name="92 - Ευθεία γραμμή σύνδεσης"/>
          <p:cNvCxnSpPr>
            <a:stCxn id="44" idx="0"/>
            <a:endCxn id="62" idx="3"/>
          </p:cNvCxnSpPr>
          <p:nvPr/>
        </p:nvCxnSpPr>
        <p:spPr bwMode="auto">
          <a:xfrm flipV="1">
            <a:off x="4800600" y="2949482"/>
            <a:ext cx="4795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6" name="95 - Ευθεία γραμμή σύνδεσης"/>
          <p:cNvCxnSpPr>
            <a:stCxn id="63" idx="0"/>
            <a:endCxn id="62" idx="5"/>
          </p:cNvCxnSpPr>
          <p:nvPr/>
        </p:nvCxnSpPr>
        <p:spPr bwMode="auto">
          <a:xfrm flipH="1" flipV="1">
            <a:off x="5387882" y="2949482"/>
            <a:ext cx="15463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9" name="98 - Ευθεία γραμμή σύνδεσης"/>
          <p:cNvCxnSpPr>
            <a:stCxn id="64" idx="0"/>
            <a:endCxn id="63" idx="3"/>
          </p:cNvCxnSpPr>
          <p:nvPr/>
        </p:nvCxnSpPr>
        <p:spPr bwMode="auto">
          <a:xfrm flipV="1">
            <a:off x="6553200" y="3863882"/>
            <a:ext cx="3271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2" name="101 - Ευθεία γραμμή σύνδεσης"/>
          <p:cNvCxnSpPr>
            <a:stCxn id="70" idx="0"/>
            <a:endCxn id="64" idx="5"/>
          </p:cNvCxnSpPr>
          <p:nvPr/>
        </p:nvCxnSpPr>
        <p:spPr bwMode="auto">
          <a:xfrm flipH="1" flipV="1">
            <a:off x="6607082" y="4778282"/>
            <a:ext cx="5176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5" name="104 - Ευθεία γραμμή σύνδεσης"/>
          <p:cNvCxnSpPr>
            <a:stCxn id="69" idx="0"/>
            <a:endCxn id="64" idx="3"/>
          </p:cNvCxnSpPr>
          <p:nvPr/>
        </p:nvCxnSpPr>
        <p:spPr bwMode="auto">
          <a:xfrm flipV="1">
            <a:off x="6057900" y="4778282"/>
            <a:ext cx="4414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8" name="107 - TextBox"/>
          <p:cNvSpPr txBox="1"/>
          <p:nvPr/>
        </p:nvSpPr>
        <p:spPr>
          <a:xfrm>
            <a:off x="6858000" y="4812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9" name="108 - TextBox"/>
          <p:cNvSpPr txBox="1"/>
          <p:nvPr/>
        </p:nvSpPr>
        <p:spPr>
          <a:xfrm>
            <a:off x="6022914" y="4812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0" name="109 - TextBox"/>
          <p:cNvSpPr txBox="1"/>
          <p:nvPr/>
        </p:nvSpPr>
        <p:spPr>
          <a:xfrm>
            <a:off x="2963694" y="3886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1" name="110 - TextBox"/>
          <p:cNvSpPr txBox="1"/>
          <p:nvPr/>
        </p:nvSpPr>
        <p:spPr>
          <a:xfrm>
            <a:off x="6096000" y="3048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2" name="111 - TextBox"/>
          <p:cNvSpPr txBox="1"/>
          <p:nvPr/>
        </p:nvSpPr>
        <p:spPr>
          <a:xfrm>
            <a:off x="2277894" y="3048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3" name="112 - TextBox"/>
          <p:cNvSpPr txBox="1"/>
          <p:nvPr/>
        </p:nvSpPr>
        <p:spPr>
          <a:xfrm>
            <a:off x="4038600" y="1981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4803714" y="2983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5" name="114 - TextBox"/>
          <p:cNvSpPr txBox="1"/>
          <p:nvPr/>
        </p:nvSpPr>
        <p:spPr>
          <a:xfrm>
            <a:off x="2136714" y="3886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2667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7" name="116 - TextBox"/>
          <p:cNvSpPr txBox="1"/>
          <p:nvPr/>
        </p:nvSpPr>
        <p:spPr>
          <a:xfrm>
            <a:off x="1222314" y="2983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8" name="117 - TextBox"/>
          <p:cNvSpPr txBox="1"/>
          <p:nvPr/>
        </p:nvSpPr>
        <p:spPr>
          <a:xfrm>
            <a:off x="6400800" y="4050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4" name="43 - Έλλειψη"/>
          <p:cNvSpPr/>
          <p:nvPr/>
        </p:nvSpPr>
        <p:spPr bwMode="auto">
          <a:xfrm>
            <a:off x="4724400" y="37338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44 - Έλλειψη"/>
          <p:cNvSpPr/>
          <p:nvPr/>
        </p:nvSpPr>
        <p:spPr bwMode="auto">
          <a:xfrm>
            <a:off x="4343400" y="46482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45 - Ορθογώνιο"/>
          <p:cNvSpPr/>
          <p:nvPr/>
        </p:nvSpPr>
        <p:spPr bwMode="auto">
          <a:xfrm>
            <a:off x="3581400" y="54102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10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7" name="46 - Ορθογώνιο"/>
          <p:cNvSpPr/>
          <p:nvPr/>
        </p:nvSpPr>
        <p:spPr bwMode="auto">
          <a:xfrm>
            <a:off x="4648200" y="54102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10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8" name="47 - Ευθεία γραμμή σύνδεσης"/>
          <p:cNvCxnSpPr>
            <a:stCxn id="45" idx="0"/>
            <a:endCxn id="44" idx="3"/>
          </p:cNvCxnSpPr>
          <p:nvPr/>
        </p:nvCxnSpPr>
        <p:spPr bwMode="auto">
          <a:xfrm flipV="1">
            <a:off x="4419600" y="3863882"/>
            <a:ext cx="3271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9" name="48 - Ευθεία γραμμή σύνδεσης"/>
          <p:cNvCxnSpPr>
            <a:stCxn id="47" idx="0"/>
            <a:endCxn id="45" idx="5"/>
          </p:cNvCxnSpPr>
          <p:nvPr/>
        </p:nvCxnSpPr>
        <p:spPr bwMode="auto">
          <a:xfrm flipH="1" flipV="1">
            <a:off x="4473482" y="4778282"/>
            <a:ext cx="5176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0" name="49 - Ευθεία γραμμή σύνδεσης"/>
          <p:cNvCxnSpPr>
            <a:stCxn id="46" idx="0"/>
            <a:endCxn id="45" idx="3"/>
          </p:cNvCxnSpPr>
          <p:nvPr/>
        </p:nvCxnSpPr>
        <p:spPr bwMode="auto">
          <a:xfrm flipV="1">
            <a:off x="3924300" y="4778282"/>
            <a:ext cx="4414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1" name="50 - TextBox"/>
          <p:cNvSpPr txBox="1"/>
          <p:nvPr/>
        </p:nvSpPr>
        <p:spPr>
          <a:xfrm>
            <a:off x="4724400" y="4812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2" name="51 - TextBox"/>
          <p:cNvSpPr txBox="1"/>
          <p:nvPr/>
        </p:nvSpPr>
        <p:spPr>
          <a:xfrm>
            <a:off x="3889314" y="4812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3" name="52 - TextBox"/>
          <p:cNvSpPr txBox="1"/>
          <p:nvPr/>
        </p:nvSpPr>
        <p:spPr>
          <a:xfrm>
            <a:off x="4267200" y="4050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4" name="53 - TextBox"/>
          <p:cNvSpPr txBox="1"/>
          <p:nvPr/>
        </p:nvSpPr>
        <p:spPr>
          <a:xfrm>
            <a:off x="457200" y="1219200"/>
            <a:ext cx="345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:  </a:t>
            </a:r>
            <a:r>
              <a:rPr lang="el-GR" dirty="0" smtClean="0"/>
              <a:t>Εισαγωγή  </a:t>
            </a:r>
            <a:r>
              <a:rPr lang="el-GR" dirty="0" smtClean="0">
                <a:latin typeface="Calibri" pitchFamily="34" charset="0"/>
              </a:rPr>
              <a:t>1000 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56" name="55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676400"/>
            <a:ext cx="533401" cy="202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877050" y="15012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4495800" y="2167949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" name="12 - Έλλειψη"/>
          <p:cNvSpPr>
            <a:spLocks noChangeAspect="1"/>
          </p:cNvSpPr>
          <p:nvPr/>
        </p:nvSpPr>
        <p:spPr bwMode="auto">
          <a:xfrm>
            <a:off x="573405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" name="13 - Έλλειψη"/>
          <p:cNvSpPr>
            <a:spLocks noChangeAspect="1"/>
          </p:cNvSpPr>
          <p:nvPr/>
        </p:nvSpPr>
        <p:spPr bwMode="auto">
          <a:xfrm>
            <a:off x="50292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" name="14 - Έλλειψη"/>
          <p:cNvSpPr>
            <a:spLocks noChangeAspect="1"/>
          </p:cNvSpPr>
          <p:nvPr/>
        </p:nvSpPr>
        <p:spPr bwMode="auto">
          <a:xfrm>
            <a:off x="50292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" name="16 - Έλλειψη"/>
          <p:cNvSpPr>
            <a:spLocks noChangeAspect="1"/>
          </p:cNvSpPr>
          <p:nvPr/>
        </p:nvSpPr>
        <p:spPr bwMode="auto">
          <a:xfrm>
            <a:off x="50292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" name="18 - Έλλειψη"/>
          <p:cNvSpPr>
            <a:spLocks noChangeAspect="1"/>
          </p:cNvSpPr>
          <p:nvPr/>
        </p:nvSpPr>
        <p:spPr bwMode="auto">
          <a:xfrm>
            <a:off x="50292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" name="19 - Έλλειψη"/>
          <p:cNvSpPr>
            <a:spLocks noChangeAspect="1"/>
          </p:cNvSpPr>
          <p:nvPr/>
        </p:nvSpPr>
        <p:spPr bwMode="auto">
          <a:xfrm>
            <a:off x="50292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1" name="20 - Έλλειψη"/>
          <p:cNvSpPr>
            <a:spLocks noChangeAspect="1"/>
          </p:cNvSpPr>
          <p:nvPr/>
        </p:nvSpPr>
        <p:spPr bwMode="auto">
          <a:xfrm>
            <a:off x="50292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" name="21 - Έλλειψη"/>
          <p:cNvSpPr>
            <a:spLocks noChangeAspect="1"/>
          </p:cNvSpPr>
          <p:nvPr/>
        </p:nvSpPr>
        <p:spPr bwMode="auto">
          <a:xfrm>
            <a:off x="50292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" name="22 - Έλλειψη"/>
          <p:cNvSpPr>
            <a:spLocks noChangeAspect="1"/>
          </p:cNvSpPr>
          <p:nvPr/>
        </p:nvSpPr>
        <p:spPr bwMode="auto">
          <a:xfrm>
            <a:off x="5029200" y="6263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3"/>
            <a:endCxn id="12" idx="0"/>
          </p:cNvCxnSpPr>
          <p:nvPr/>
        </p:nvCxnSpPr>
        <p:spPr bwMode="auto">
          <a:xfrm flipH="1">
            <a:off x="4638675" y="1745106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25 - Ευθεία γραμμή σύνδεσης"/>
          <p:cNvCxnSpPr>
            <a:stCxn id="12" idx="5"/>
            <a:endCxn id="13" idx="0"/>
          </p:cNvCxnSpPr>
          <p:nvPr/>
        </p:nvCxnSpPr>
        <p:spPr bwMode="auto">
          <a:xfrm>
            <a:off x="4739703" y="2411852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- Ευθεία γραμμή σύνδεσης"/>
          <p:cNvCxnSpPr>
            <a:stCxn id="15" idx="4"/>
            <a:endCxn id="17" idx="0"/>
          </p:cNvCxnSpPr>
          <p:nvPr/>
        </p:nvCxnSpPr>
        <p:spPr bwMode="auto">
          <a:xfrm>
            <a:off x="51720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13" idx="3"/>
            <a:endCxn id="14" idx="0"/>
          </p:cNvCxnSpPr>
          <p:nvPr/>
        </p:nvCxnSpPr>
        <p:spPr bwMode="auto">
          <a:xfrm flipH="1">
            <a:off x="5172075" y="2869056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- Ευθεία γραμμή σύνδεσης"/>
          <p:cNvCxnSpPr>
            <a:stCxn id="14" idx="4"/>
            <a:endCxn id="15" idx="0"/>
          </p:cNvCxnSpPr>
          <p:nvPr/>
        </p:nvCxnSpPr>
        <p:spPr bwMode="auto">
          <a:xfrm>
            <a:off x="51720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17" idx="4"/>
            <a:endCxn id="19" idx="0"/>
          </p:cNvCxnSpPr>
          <p:nvPr/>
        </p:nvCxnSpPr>
        <p:spPr bwMode="auto">
          <a:xfrm>
            <a:off x="51720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- Ευθεία γραμμή σύνδεσης"/>
          <p:cNvCxnSpPr>
            <a:stCxn id="21" idx="4"/>
            <a:endCxn id="22" idx="0"/>
          </p:cNvCxnSpPr>
          <p:nvPr/>
        </p:nvCxnSpPr>
        <p:spPr bwMode="auto">
          <a:xfrm>
            <a:off x="51720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46 - Ευθεία γραμμή σύνδεσης"/>
          <p:cNvCxnSpPr>
            <a:stCxn id="19" idx="4"/>
            <a:endCxn id="20" idx="0"/>
          </p:cNvCxnSpPr>
          <p:nvPr/>
        </p:nvCxnSpPr>
        <p:spPr bwMode="auto">
          <a:xfrm>
            <a:off x="51720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49 - Ευθεία γραμμή σύνδεσης"/>
          <p:cNvCxnSpPr>
            <a:stCxn id="20" idx="4"/>
            <a:endCxn id="21" idx="0"/>
          </p:cNvCxnSpPr>
          <p:nvPr/>
        </p:nvCxnSpPr>
        <p:spPr bwMode="auto">
          <a:xfrm>
            <a:off x="51720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22" idx="4"/>
            <a:endCxn id="23" idx="0"/>
          </p:cNvCxnSpPr>
          <p:nvPr/>
        </p:nvCxnSpPr>
        <p:spPr bwMode="auto">
          <a:xfrm>
            <a:off x="5172075" y="6092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403860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40386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40386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40386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40386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40386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40386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40386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41814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4181475" y="29109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41814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41814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41814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41814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41814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3"/>
            <a:endCxn id="58" idx="0"/>
          </p:cNvCxnSpPr>
          <p:nvPr/>
        </p:nvCxnSpPr>
        <p:spPr bwMode="auto">
          <a:xfrm flipH="1">
            <a:off x="4181475" y="2411852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78 - Έλλειψη"/>
          <p:cNvSpPr>
            <a:spLocks noChangeAspect="1"/>
          </p:cNvSpPr>
          <p:nvPr/>
        </p:nvSpPr>
        <p:spPr bwMode="auto">
          <a:xfrm>
            <a:off x="64960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0" name="79 - Έλλειψη"/>
          <p:cNvSpPr>
            <a:spLocks noChangeAspect="1"/>
          </p:cNvSpPr>
          <p:nvPr/>
        </p:nvSpPr>
        <p:spPr bwMode="auto">
          <a:xfrm>
            <a:off x="64960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1" name="80 - Έλλειψη"/>
          <p:cNvSpPr>
            <a:spLocks noChangeAspect="1"/>
          </p:cNvSpPr>
          <p:nvPr/>
        </p:nvSpPr>
        <p:spPr bwMode="auto">
          <a:xfrm>
            <a:off x="64960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2" name="81 - Έλλειψη"/>
          <p:cNvSpPr>
            <a:spLocks noChangeAspect="1"/>
          </p:cNvSpPr>
          <p:nvPr/>
        </p:nvSpPr>
        <p:spPr bwMode="auto">
          <a:xfrm>
            <a:off x="64960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4" name="83 - Έλλειψη"/>
          <p:cNvSpPr>
            <a:spLocks noChangeAspect="1"/>
          </p:cNvSpPr>
          <p:nvPr/>
        </p:nvSpPr>
        <p:spPr bwMode="auto">
          <a:xfrm>
            <a:off x="6496050" y="4911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5" name="84 - Έλλειψη"/>
          <p:cNvSpPr>
            <a:spLocks noChangeAspect="1"/>
          </p:cNvSpPr>
          <p:nvPr/>
        </p:nvSpPr>
        <p:spPr bwMode="auto">
          <a:xfrm>
            <a:off x="6496050" y="5368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6" name="85 - Ευθεία γραμμή σύνδεσης"/>
          <p:cNvCxnSpPr>
            <a:stCxn id="80" idx="4"/>
            <a:endCxn id="81" idx="0"/>
          </p:cNvCxnSpPr>
          <p:nvPr/>
        </p:nvCxnSpPr>
        <p:spPr bwMode="auto">
          <a:xfrm>
            <a:off x="66389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79" idx="4"/>
            <a:endCxn id="80" idx="0"/>
          </p:cNvCxnSpPr>
          <p:nvPr/>
        </p:nvCxnSpPr>
        <p:spPr bwMode="auto">
          <a:xfrm>
            <a:off x="66389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81" idx="4"/>
            <a:endCxn id="82" idx="0"/>
          </p:cNvCxnSpPr>
          <p:nvPr/>
        </p:nvCxnSpPr>
        <p:spPr bwMode="auto">
          <a:xfrm>
            <a:off x="66389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82" idx="4"/>
            <a:endCxn id="84" idx="0"/>
          </p:cNvCxnSpPr>
          <p:nvPr/>
        </p:nvCxnSpPr>
        <p:spPr bwMode="auto">
          <a:xfrm>
            <a:off x="6638925" y="47397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- Ευθεία γραμμή σύνδεσης"/>
          <p:cNvCxnSpPr>
            <a:stCxn id="84" idx="4"/>
            <a:endCxn id="85" idx="0"/>
          </p:cNvCxnSpPr>
          <p:nvPr/>
        </p:nvCxnSpPr>
        <p:spPr bwMode="auto">
          <a:xfrm>
            <a:off x="6638925" y="51969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90 - Ευθεία γραμμή σύνδεσης"/>
          <p:cNvCxnSpPr>
            <a:stCxn id="13" idx="5"/>
            <a:endCxn id="79" idx="0"/>
          </p:cNvCxnSpPr>
          <p:nvPr/>
        </p:nvCxnSpPr>
        <p:spPr bwMode="auto">
          <a:xfrm>
            <a:off x="5977953" y="2869056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98 - Έλλειψη"/>
          <p:cNvSpPr>
            <a:spLocks noChangeAspect="1"/>
          </p:cNvSpPr>
          <p:nvPr/>
        </p:nvSpPr>
        <p:spPr bwMode="auto">
          <a:xfrm>
            <a:off x="7943850" y="2167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0" name="99 - Έλλειψη"/>
          <p:cNvSpPr>
            <a:spLocks noChangeAspect="1"/>
          </p:cNvSpPr>
          <p:nvPr/>
        </p:nvSpPr>
        <p:spPr bwMode="auto">
          <a:xfrm>
            <a:off x="7943850" y="2606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1" name="100 - Έλλειψη"/>
          <p:cNvSpPr>
            <a:spLocks noChangeAspect="1"/>
          </p:cNvSpPr>
          <p:nvPr/>
        </p:nvSpPr>
        <p:spPr bwMode="auto">
          <a:xfrm>
            <a:off x="75438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2" name="101 - Έλλειψη"/>
          <p:cNvSpPr>
            <a:spLocks noChangeAspect="1"/>
          </p:cNvSpPr>
          <p:nvPr/>
        </p:nvSpPr>
        <p:spPr bwMode="auto">
          <a:xfrm>
            <a:off x="75438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3" name="102 - Έλλειψη"/>
          <p:cNvSpPr>
            <a:spLocks noChangeAspect="1"/>
          </p:cNvSpPr>
          <p:nvPr/>
        </p:nvSpPr>
        <p:spPr bwMode="auto">
          <a:xfrm>
            <a:off x="75438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4" name="103 - Έλλειψη"/>
          <p:cNvSpPr>
            <a:spLocks noChangeAspect="1"/>
          </p:cNvSpPr>
          <p:nvPr/>
        </p:nvSpPr>
        <p:spPr bwMode="auto">
          <a:xfrm>
            <a:off x="75438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05" name="104 - Έλλειψη"/>
          <p:cNvSpPr>
            <a:spLocks noChangeAspect="1"/>
          </p:cNvSpPr>
          <p:nvPr/>
        </p:nvSpPr>
        <p:spPr bwMode="auto">
          <a:xfrm>
            <a:off x="75438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6" name="105 - Έλλειψη"/>
          <p:cNvSpPr>
            <a:spLocks noChangeAspect="1"/>
          </p:cNvSpPr>
          <p:nvPr/>
        </p:nvSpPr>
        <p:spPr bwMode="auto">
          <a:xfrm>
            <a:off x="75438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7" name="106 - Ευθεία γραμμή σύνδεσης"/>
          <p:cNvCxnSpPr>
            <a:stCxn id="101" idx="4"/>
            <a:endCxn id="102" idx="0"/>
          </p:cNvCxnSpPr>
          <p:nvPr/>
        </p:nvCxnSpPr>
        <p:spPr bwMode="auto">
          <a:xfrm>
            <a:off x="76866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107 - Ευθεία γραμμή σύνδεσης"/>
          <p:cNvCxnSpPr>
            <a:stCxn id="99" idx="4"/>
            <a:endCxn id="100" idx="0"/>
          </p:cNvCxnSpPr>
          <p:nvPr/>
        </p:nvCxnSpPr>
        <p:spPr bwMode="auto">
          <a:xfrm>
            <a:off x="8086725" y="24537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108 - Ευθεία γραμμή σύνδεσης"/>
          <p:cNvCxnSpPr>
            <a:stCxn id="100" idx="3"/>
            <a:endCxn id="101" idx="0"/>
          </p:cNvCxnSpPr>
          <p:nvPr/>
        </p:nvCxnSpPr>
        <p:spPr bwMode="auto">
          <a:xfrm flipH="1">
            <a:off x="7686675" y="2850006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109 - Ευθεία γραμμή σύνδεσης"/>
          <p:cNvCxnSpPr>
            <a:stCxn id="102" idx="4"/>
            <a:endCxn id="103" idx="0"/>
          </p:cNvCxnSpPr>
          <p:nvPr/>
        </p:nvCxnSpPr>
        <p:spPr bwMode="auto">
          <a:xfrm>
            <a:off x="76866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110 - Ευθεία γραμμή σύνδεσης"/>
          <p:cNvCxnSpPr>
            <a:stCxn id="105" idx="4"/>
            <a:endCxn id="106" idx="0"/>
          </p:cNvCxnSpPr>
          <p:nvPr/>
        </p:nvCxnSpPr>
        <p:spPr bwMode="auto">
          <a:xfrm>
            <a:off x="76866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111 - Ευθεία γραμμή σύνδεσης"/>
          <p:cNvCxnSpPr>
            <a:stCxn id="103" idx="4"/>
            <a:endCxn id="104" idx="0"/>
          </p:cNvCxnSpPr>
          <p:nvPr/>
        </p:nvCxnSpPr>
        <p:spPr bwMode="auto">
          <a:xfrm>
            <a:off x="76866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112 - Ευθεία γραμμή σύνδεσης"/>
          <p:cNvCxnSpPr>
            <a:stCxn id="104" idx="4"/>
            <a:endCxn id="105" idx="0"/>
          </p:cNvCxnSpPr>
          <p:nvPr/>
        </p:nvCxnSpPr>
        <p:spPr bwMode="auto">
          <a:xfrm>
            <a:off x="76866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116 - Έλλειψη"/>
          <p:cNvSpPr>
            <a:spLocks noChangeAspect="1"/>
          </p:cNvSpPr>
          <p:nvPr/>
        </p:nvSpPr>
        <p:spPr bwMode="auto">
          <a:xfrm>
            <a:off x="83248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8" name="117 - Έλλειψη"/>
          <p:cNvSpPr>
            <a:spLocks noChangeAspect="1"/>
          </p:cNvSpPr>
          <p:nvPr/>
        </p:nvSpPr>
        <p:spPr bwMode="auto">
          <a:xfrm>
            <a:off x="83248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9" name="118 - Έλλειψη"/>
          <p:cNvSpPr>
            <a:spLocks noChangeAspect="1"/>
          </p:cNvSpPr>
          <p:nvPr/>
        </p:nvSpPr>
        <p:spPr bwMode="auto">
          <a:xfrm>
            <a:off x="83248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0" name="119 - Έλλειψη"/>
          <p:cNvSpPr>
            <a:spLocks noChangeAspect="1"/>
          </p:cNvSpPr>
          <p:nvPr/>
        </p:nvSpPr>
        <p:spPr bwMode="auto">
          <a:xfrm>
            <a:off x="83248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21" name="120 - Ευθεία γραμμή σύνδεσης"/>
          <p:cNvCxnSpPr>
            <a:stCxn id="117" idx="4"/>
            <a:endCxn id="118" idx="0"/>
          </p:cNvCxnSpPr>
          <p:nvPr/>
        </p:nvCxnSpPr>
        <p:spPr bwMode="auto">
          <a:xfrm>
            <a:off x="84677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18" idx="4"/>
            <a:endCxn id="119" idx="0"/>
          </p:cNvCxnSpPr>
          <p:nvPr/>
        </p:nvCxnSpPr>
        <p:spPr bwMode="auto">
          <a:xfrm>
            <a:off x="84677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122 - Ευθεία γραμμή σύνδεσης"/>
          <p:cNvCxnSpPr>
            <a:stCxn id="119" idx="4"/>
            <a:endCxn id="120" idx="0"/>
          </p:cNvCxnSpPr>
          <p:nvPr/>
        </p:nvCxnSpPr>
        <p:spPr bwMode="auto">
          <a:xfrm>
            <a:off x="84677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126 - Ευθεία γραμμή σύνδεσης"/>
          <p:cNvCxnSpPr>
            <a:stCxn id="100" idx="5"/>
            <a:endCxn id="117" idx="0"/>
          </p:cNvCxnSpPr>
          <p:nvPr/>
        </p:nvCxnSpPr>
        <p:spPr bwMode="auto">
          <a:xfrm>
            <a:off x="8187753" y="2850006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129 - Ευθεία γραμμή σύνδεσης"/>
          <p:cNvCxnSpPr>
            <a:stCxn id="11" idx="5"/>
            <a:endCxn id="99" idx="0"/>
          </p:cNvCxnSpPr>
          <p:nvPr/>
        </p:nvCxnSpPr>
        <p:spPr bwMode="auto">
          <a:xfrm>
            <a:off x="7120953" y="1745106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133 - Έλλειψη"/>
          <p:cNvSpPr>
            <a:spLocks noChangeAspect="1"/>
          </p:cNvSpPr>
          <p:nvPr/>
        </p:nvSpPr>
        <p:spPr bwMode="auto">
          <a:xfrm>
            <a:off x="5734050" y="3067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5" name="134 - Έλλειψη"/>
          <p:cNvSpPr>
            <a:spLocks noChangeAspect="1"/>
          </p:cNvSpPr>
          <p:nvPr/>
        </p:nvSpPr>
        <p:spPr bwMode="auto">
          <a:xfrm>
            <a:off x="5734050" y="3524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6" name="135 - Έλλειψη"/>
          <p:cNvSpPr>
            <a:spLocks noChangeAspect="1"/>
          </p:cNvSpPr>
          <p:nvPr/>
        </p:nvSpPr>
        <p:spPr bwMode="auto">
          <a:xfrm>
            <a:off x="5734050" y="3981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5734050" y="4438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5734050" y="4895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5734050" y="5353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5734050" y="5810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5734050" y="6267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2" name="141 - Ευθεία γραμμή σύνδεσης"/>
          <p:cNvCxnSpPr>
            <a:stCxn id="135" idx="4"/>
            <a:endCxn id="136" idx="0"/>
          </p:cNvCxnSpPr>
          <p:nvPr/>
        </p:nvCxnSpPr>
        <p:spPr bwMode="auto">
          <a:xfrm>
            <a:off x="5876925" y="3810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142 - Ευθεία γραμμή σύνδεσης"/>
          <p:cNvCxnSpPr>
            <a:stCxn id="13" idx="4"/>
            <a:endCxn id="134" idx="0"/>
          </p:cNvCxnSpPr>
          <p:nvPr/>
        </p:nvCxnSpPr>
        <p:spPr bwMode="auto">
          <a:xfrm>
            <a:off x="5876925" y="2910903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143 - Ευθεία γραμμή σύνδεσης"/>
          <p:cNvCxnSpPr>
            <a:stCxn id="134" idx="4"/>
            <a:endCxn id="135" idx="0"/>
          </p:cNvCxnSpPr>
          <p:nvPr/>
        </p:nvCxnSpPr>
        <p:spPr bwMode="auto">
          <a:xfrm>
            <a:off x="5876925" y="3352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144 - Ευθεία γραμμή σύνδεσης"/>
          <p:cNvCxnSpPr>
            <a:stCxn id="136" idx="4"/>
            <a:endCxn id="137" idx="0"/>
          </p:cNvCxnSpPr>
          <p:nvPr/>
        </p:nvCxnSpPr>
        <p:spPr bwMode="auto">
          <a:xfrm>
            <a:off x="5876925" y="4267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5876925" y="5638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5876925" y="4724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5876925" y="5181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5876925" y="6096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96 - TextBox"/>
          <p:cNvSpPr txBox="1"/>
          <p:nvPr/>
        </p:nvSpPr>
        <p:spPr>
          <a:xfrm>
            <a:off x="304800" y="106680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Lucida Console" pitchFamily="49" charset="0"/>
              </a:rPr>
              <a:t>Iterable</a:t>
            </a:r>
            <a:r>
              <a:rPr lang="en-US" sz="1600" dirty="0" smtClean="0">
                <a:latin typeface="Lucida Console" pitchFamily="49" charset="0"/>
              </a:rPr>
              <a:t>&lt;String&gt; keys()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98" name="97 - TextBox"/>
          <p:cNvSpPr txBox="1"/>
          <p:nvPr/>
        </p:nvSpPr>
        <p:spPr>
          <a:xfrm>
            <a:off x="228601" y="1676400"/>
            <a:ext cx="3352799" cy="2303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sz="1600" dirty="0" smtClean="0"/>
              <a:t>Επισκεπτόμαστε τους κόμβους σε </a:t>
            </a:r>
          </a:p>
          <a:p>
            <a:pPr>
              <a:lnSpc>
                <a:spcPts val="2500"/>
              </a:lnSpc>
            </a:pPr>
            <a:r>
              <a:rPr lang="el-GR" sz="1600" dirty="0" err="1" smtClean="0"/>
              <a:t>προδιάταξη</a:t>
            </a:r>
            <a:r>
              <a:rPr lang="el-GR" sz="1600" dirty="0" smtClean="0"/>
              <a:t> και δημιουργούμε το αλφαριθμητικό που αντιστοιχεί στο μονοπάτι από τη ρίζα. Αν ο τρέχων κόμβος έχει επισήμανση τότε αποθηκεύουμε το αλφαριθμητικό σε μια ουρά.</a:t>
            </a:r>
            <a:endParaRPr lang="el-GR" sz="1600" dirty="0"/>
          </a:p>
        </p:txBody>
      </p:sp>
      <p:sp>
        <p:nvSpPr>
          <p:cNvPr id="96" name="95 - Δεξιό βέλος"/>
          <p:cNvSpPr/>
          <p:nvPr/>
        </p:nvSpPr>
        <p:spPr bwMode="auto">
          <a:xfrm>
            <a:off x="3657600" y="4495800"/>
            <a:ext cx="304800" cy="228600"/>
          </a:xfrm>
          <a:prstGeom prst="rightArrow">
            <a:avLst/>
          </a:prstGeom>
          <a:solidFill>
            <a:srgbClr val="3399FF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228600" y="4343400"/>
            <a:ext cx="1912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pre = “</a:t>
            </a:r>
            <a:r>
              <a:rPr lang="el-GR" sz="1600" dirty="0" err="1" smtClean="0">
                <a:latin typeface="Lucida Console" pitchFamily="49" charset="0"/>
              </a:rPr>
              <a:t>ακολου</a:t>
            </a:r>
            <a:r>
              <a:rPr lang="en-US" sz="1600" dirty="0" smtClean="0">
                <a:latin typeface="Lucida Console" pitchFamily="49" charset="0"/>
              </a:rPr>
              <a:t>”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115" name="114 - TextBox"/>
          <p:cNvSpPr txBox="1"/>
          <p:nvPr/>
        </p:nvSpPr>
        <p:spPr>
          <a:xfrm>
            <a:off x="228600" y="5105400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Queue q = ()</a:t>
            </a:r>
            <a:endParaRPr lang="el-GR" sz="16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877050" y="15012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4495800" y="2167949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" name="12 - Έλλειψη"/>
          <p:cNvSpPr>
            <a:spLocks noChangeAspect="1"/>
          </p:cNvSpPr>
          <p:nvPr/>
        </p:nvSpPr>
        <p:spPr bwMode="auto">
          <a:xfrm>
            <a:off x="573405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" name="13 - Έλλειψη"/>
          <p:cNvSpPr>
            <a:spLocks noChangeAspect="1"/>
          </p:cNvSpPr>
          <p:nvPr/>
        </p:nvSpPr>
        <p:spPr bwMode="auto">
          <a:xfrm>
            <a:off x="50292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" name="14 - Έλλειψη"/>
          <p:cNvSpPr>
            <a:spLocks noChangeAspect="1"/>
          </p:cNvSpPr>
          <p:nvPr/>
        </p:nvSpPr>
        <p:spPr bwMode="auto">
          <a:xfrm>
            <a:off x="50292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" name="16 - Έλλειψη"/>
          <p:cNvSpPr>
            <a:spLocks noChangeAspect="1"/>
          </p:cNvSpPr>
          <p:nvPr/>
        </p:nvSpPr>
        <p:spPr bwMode="auto">
          <a:xfrm>
            <a:off x="50292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" name="18 - Έλλειψη"/>
          <p:cNvSpPr>
            <a:spLocks noChangeAspect="1"/>
          </p:cNvSpPr>
          <p:nvPr/>
        </p:nvSpPr>
        <p:spPr bwMode="auto">
          <a:xfrm>
            <a:off x="50292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" name="19 - Έλλειψη"/>
          <p:cNvSpPr>
            <a:spLocks noChangeAspect="1"/>
          </p:cNvSpPr>
          <p:nvPr/>
        </p:nvSpPr>
        <p:spPr bwMode="auto">
          <a:xfrm>
            <a:off x="50292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1" name="20 - Έλλειψη"/>
          <p:cNvSpPr>
            <a:spLocks noChangeAspect="1"/>
          </p:cNvSpPr>
          <p:nvPr/>
        </p:nvSpPr>
        <p:spPr bwMode="auto">
          <a:xfrm>
            <a:off x="50292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" name="21 - Έλλειψη"/>
          <p:cNvSpPr>
            <a:spLocks noChangeAspect="1"/>
          </p:cNvSpPr>
          <p:nvPr/>
        </p:nvSpPr>
        <p:spPr bwMode="auto">
          <a:xfrm>
            <a:off x="50292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" name="22 - Έλλειψη"/>
          <p:cNvSpPr>
            <a:spLocks noChangeAspect="1"/>
          </p:cNvSpPr>
          <p:nvPr/>
        </p:nvSpPr>
        <p:spPr bwMode="auto">
          <a:xfrm>
            <a:off x="5029200" y="6263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3"/>
            <a:endCxn id="12" idx="0"/>
          </p:cNvCxnSpPr>
          <p:nvPr/>
        </p:nvCxnSpPr>
        <p:spPr bwMode="auto">
          <a:xfrm flipH="1">
            <a:off x="4638675" y="1745106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25 - Ευθεία γραμμή σύνδεσης"/>
          <p:cNvCxnSpPr>
            <a:stCxn id="12" idx="5"/>
            <a:endCxn id="13" idx="0"/>
          </p:cNvCxnSpPr>
          <p:nvPr/>
        </p:nvCxnSpPr>
        <p:spPr bwMode="auto">
          <a:xfrm>
            <a:off x="4739703" y="2411852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- Ευθεία γραμμή σύνδεσης"/>
          <p:cNvCxnSpPr>
            <a:stCxn id="15" idx="4"/>
            <a:endCxn id="17" idx="0"/>
          </p:cNvCxnSpPr>
          <p:nvPr/>
        </p:nvCxnSpPr>
        <p:spPr bwMode="auto">
          <a:xfrm>
            <a:off x="51720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13" idx="3"/>
            <a:endCxn id="14" idx="0"/>
          </p:cNvCxnSpPr>
          <p:nvPr/>
        </p:nvCxnSpPr>
        <p:spPr bwMode="auto">
          <a:xfrm flipH="1">
            <a:off x="5172075" y="2869056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- Ευθεία γραμμή σύνδεσης"/>
          <p:cNvCxnSpPr>
            <a:stCxn id="14" idx="4"/>
            <a:endCxn id="15" idx="0"/>
          </p:cNvCxnSpPr>
          <p:nvPr/>
        </p:nvCxnSpPr>
        <p:spPr bwMode="auto">
          <a:xfrm>
            <a:off x="51720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17" idx="4"/>
            <a:endCxn id="19" idx="0"/>
          </p:cNvCxnSpPr>
          <p:nvPr/>
        </p:nvCxnSpPr>
        <p:spPr bwMode="auto">
          <a:xfrm>
            <a:off x="51720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- Ευθεία γραμμή σύνδεσης"/>
          <p:cNvCxnSpPr>
            <a:stCxn id="21" idx="4"/>
            <a:endCxn id="22" idx="0"/>
          </p:cNvCxnSpPr>
          <p:nvPr/>
        </p:nvCxnSpPr>
        <p:spPr bwMode="auto">
          <a:xfrm>
            <a:off x="51720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46 - Ευθεία γραμμή σύνδεσης"/>
          <p:cNvCxnSpPr>
            <a:stCxn id="19" idx="4"/>
            <a:endCxn id="20" idx="0"/>
          </p:cNvCxnSpPr>
          <p:nvPr/>
        </p:nvCxnSpPr>
        <p:spPr bwMode="auto">
          <a:xfrm>
            <a:off x="51720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49 - Ευθεία γραμμή σύνδεσης"/>
          <p:cNvCxnSpPr>
            <a:stCxn id="20" idx="4"/>
            <a:endCxn id="21" idx="0"/>
          </p:cNvCxnSpPr>
          <p:nvPr/>
        </p:nvCxnSpPr>
        <p:spPr bwMode="auto">
          <a:xfrm>
            <a:off x="51720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22" idx="4"/>
            <a:endCxn id="23" idx="0"/>
          </p:cNvCxnSpPr>
          <p:nvPr/>
        </p:nvCxnSpPr>
        <p:spPr bwMode="auto">
          <a:xfrm>
            <a:off x="5172075" y="6092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403860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40386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40386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40386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40386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40386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40386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40386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41814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4181475" y="29109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41814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41814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41814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41814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41814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3"/>
            <a:endCxn id="58" idx="0"/>
          </p:cNvCxnSpPr>
          <p:nvPr/>
        </p:nvCxnSpPr>
        <p:spPr bwMode="auto">
          <a:xfrm flipH="1">
            <a:off x="4181475" y="2411852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78 - Έλλειψη"/>
          <p:cNvSpPr>
            <a:spLocks noChangeAspect="1"/>
          </p:cNvSpPr>
          <p:nvPr/>
        </p:nvSpPr>
        <p:spPr bwMode="auto">
          <a:xfrm>
            <a:off x="64960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0" name="79 - Έλλειψη"/>
          <p:cNvSpPr>
            <a:spLocks noChangeAspect="1"/>
          </p:cNvSpPr>
          <p:nvPr/>
        </p:nvSpPr>
        <p:spPr bwMode="auto">
          <a:xfrm>
            <a:off x="64960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1" name="80 - Έλλειψη"/>
          <p:cNvSpPr>
            <a:spLocks noChangeAspect="1"/>
          </p:cNvSpPr>
          <p:nvPr/>
        </p:nvSpPr>
        <p:spPr bwMode="auto">
          <a:xfrm>
            <a:off x="64960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2" name="81 - Έλλειψη"/>
          <p:cNvSpPr>
            <a:spLocks noChangeAspect="1"/>
          </p:cNvSpPr>
          <p:nvPr/>
        </p:nvSpPr>
        <p:spPr bwMode="auto">
          <a:xfrm>
            <a:off x="64960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4" name="83 - Έλλειψη"/>
          <p:cNvSpPr>
            <a:spLocks noChangeAspect="1"/>
          </p:cNvSpPr>
          <p:nvPr/>
        </p:nvSpPr>
        <p:spPr bwMode="auto">
          <a:xfrm>
            <a:off x="6496050" y="4911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5" name="84 - Έλλειψη"/>
          <p:cNvSpPr>
            <a:spLocks noChangeAspect="1"/>
          </p:cNvSpPr>
          <p:nvPr/>
        </p:nvSpPr>
        <p:spPr bwMode="auto">
          <a:xfrm>
            <a:off x="6496050" y="5368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6" name="85 - Ευθεία γραμμή σύνδεσης"/>
          <p:cNvCxnSpPr>
            <a:stCxn id="80" idx="4"/>
            <a:endCxn id="81" idx="0"/>
          </p:cNvCxnSpPr>
          <p:nvPr/>
        </p:nvCxnSpPr>
        <p:spPr bwMode="auto">
          <a:xfrm>
            <a:off x="66389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79" idx="4"/>
            <a:endCxn id="80" idx="0"/>
          </p:cNvCxnSpPr>
          <p:nvPr/>
        </p:nvCxnSpPr>
        <p:spPr bwMode="auto">
          <a:xfrm>
            <a:off x="66389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81" idx="4"/>
            <a:endCxn id="82" idx="0"/>
          </p:cNvCxnSpPr>
          <p:nvPr/>
        </p:nvCxnSpPr>
        <p:spPr bwMode="auto">
          <a:xfrm>
            <a:off x="66389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82" idx="4"/>
            <a:endCxn id="84" idx="0"/>
          </p:cNvCxnSpPr>
          <p:nvPr/>
        </p:nvCxnSpPr>
        <p:spPr bwMode="auto">
          <a:xfrm>
            <a:off x="6638925" y="47397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- Ευθεία γραμμή σύνδεσης"/>
          <p:cNvCxnSpPr>
            <a:stCxn id="84" idx="4"/>
            <a:endCxn id="85" idx="0"/>
          </p:cNvCxnSpPr>
          <p:nvPr/>
        </p:nvCxnSpPr>
        <p:spPr bwMode="auto">
          <a:xfrm>
            <a:off x="6638925" y="51969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90 - Ευθεία γραμμή σύνδεσης"/>
          <p:cNvCxnSpPr>
            <a:stCxn id="13" idx="5"/>
            <a:endCxn id="79" idx="0"/>
          </p:cNvCxnSpPr>
          <p:nvPr/>
        </p:nvCxnSpPr>
        <p:spPr bwMode="auto">
          <a:xfrm>
            <a:off x="5977953" y="2869056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98 - Έλλειψη"/>
          <p:cNvSpPr>
            <a:spLocks noChangeAspect="1"/>
          </p:cNvSpPr>
          <p:nvPr/>
        </p:nvSpPr>
        <p:spPr bwMode="auto">
          <a:xfrm>
            <a:off x="7943850" y="2167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0" name="99 - Έλλειψη"/>
          <p:cNvSpPr>
            <a:spLocks noChangeAspect="1"/>
          </p:cNvSpPr>
          <p:nvPr/>
        </p:nvSpPr>
        <p:spPr bwMode="auto">
          <a:xfrm>
            <a:off x="7943850" y="2606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1" name="100 - Έλλειψη"/>
          <p:cNvSpPr>
            <a:spLocks noChangeAspect="1"/>
          </p:cNvSpPr>
          <p:nvPr/>
        </p:nvSpPr>
        <p:spPr bwMode="auto">
          <a:xfrm>
            <a:off x="75438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2" name="101 - Έλλειψη"/>
          <p:cNvSpPr>
            <a:spLocks noChangeAspect="1"/>
          </p:cNvSpPr>
          <p:nvPr/>
        </p:nvSpPr>
        <p:spPr bwMode="auto">
          <a:xfrm>
            <a:off x="75438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3" name="102 - Έλλειψη"/>
          <p:cNvSpPr>
            <a:spLocks noChangeAspect="1"/>
          </p:cNvSpPr>
          <p:nvPr/>
        </p:nvSpPr>
        <p:spPr bwMode="auto">
          <a:xfrm>
            <a:off x="75438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4" name="103 - Έλλειψη"/>
          <p:cNvSpPr>
            <a:spLocks noChangeAspect="1"/>
          </p:cNvSpPr>
          <p:nvPr/>
        </p:nvSpPr>
        <p:spPr bwMode="auto">
          <a:xfrm>
            <a:off x="75438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05" name="104 - Έλλειψη"/>
          <p:cNvSpPr>
            <a:spLocks noChangeAspect="1"/>
          </p:cNvSpPr>
          <p:nvPr/>
        </p:nvSpPr>
        <p:spPr bwMode="auto">
          <a:xfrm>
            <a:off x="75438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6" name="105 - Έλλειψη"/>
          <p:cNvSpPr>
            <a:spLocks noChangeAspect="1"/>
          </p:cNvSpPr>
          <p:nvPr/>
        </p:nvSpPr>
        <p:spPr bwMode="auto">
          <a:xfrm>
            <a:off x="75438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7" name="106 - Ευθεία γραμμή σύνδεσης"/>
          <p:cNvCxnSpPr>
            <a:stCxn id="101" idx="4"/>
            <a:endCxn id="102" idx="0"/>
          </p:cNvCxnSpPr>
          <p:nvPr/>
        </p:nvCxnSpPr>
        <p:spPr bwMode="auto">
          <a:xfrm>
            <a:off x="76866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107 - Ευθεία γραμμή σύνδεσης"/>
          <p:cNvCxnSpPr>
            <a:stCxn id="99" idx="4"/>
            <a:endCxn id="100" idx="0"/>
          </p:cNvCxnSpPr>
          <p:nvPr/>
        </p:nvCxnSpPr>
        <p:spPr bwMode="auto">
          <a:xfrm>
            <a:off x="8086725" y="24537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108 - Ευθεία γραμμή σύνδεσης"/>
          <p:cNvCxnSpPr>
            <a:stCxn id="100" idx="3"/>
            <a:endCxn id="101" idx="0"/>
          </p:cNvCxnSpPr>
          <p:nvPr/>
        </p:nvCxnSpPr>
        <p:spPr bwMode="auto">
          <a:xfrm flipH="1">
            <a:off x="7686675" y="2850006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109 - Ευθεία γραμμή σύνδεσης"/>
          <p:cNvCxnSpPr>
            <a:stCxn id="102" idx="4"/>
            <a:endCxn id="103" idx="0"/>
          </p:cNvCxnSpPr>
          <p:nvPr/>
        </p:nvCxnSpPr>
        <p:spPr bwMode="auto">
          <a:xfrm>
            <a:off x="76866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110 - Ευθεία γραμμή σύνδεσης"/>
          <p:cNvCxnSpPr>
            <a:stCxn id="105" idx="4"/>
            <a:endCxn id="106" idx="0"/>
          </p:cNvCxnSpPr>
          <p:nvPr/>
        </p:nvCxnSpPr>
        <p:spPr bwMode="auto">
          <a:xfrm>
            <a:off x="76866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111 - Ευθεία γραμμή σύνδεσης"/>
          <p:cNvCxnSpPr>
            <a:stCxn id="103" idx="4"/>
            <a:endCxn id="104" idx="0"/>
          </p:cNvCxnSpPr>
          <p:nvPr/>
        </p:nvCxnSpPr>
        <p:spPr bwMode="auto">
          <a:xfrm>
            <a:off x="76866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112 - Ευθεία γραμμή σύνδεσης"/>
          <p:cNvCxnSpPr>
            <a:stCxn id="104" idx="4"/>
            <a:endCxn id="105" idx="0"/>
          </p:cNvCxnSpPr>
          <p:nvPr/>
        </p:nvCxnSpPr>
        <p:spPr bwMode="auto">
          <a:xfrm>
            <a:off x="76866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116 - Έλλειψη"/>
          <p:cNvSpPr>
            <a:spLocks noChangeAspect="1"/>
          </p:cNvSpPr>
          <p:nvPr/>
        </p:nvSpPr>
        <p:spPr bwMode="auto">
          <a:xfrm>
            <a:off x="83248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8" name="117 - Έλλειψη"/>
          <p:cNvSpPr>
            <a:spLocks noChangeAspect="1"/>
          </p:cNvSpPr>
          <p:nvPr/>
        </p:nvSpPr>
        <p:spPr bwMode="auto">
          <a:xfrm>
            <a:off x="83248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9" name="118 - Έλλειψη"/>
          <p:cNvSpPr>
            <a:spLocks noChangeAspect="1"/>
          </p:cNvSpPr>
          <p:nvPr/>
        </p:nvSpPr>
        <p:spPr bwMode="auto">
          <a:xfrm>
            <a:off x="83248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0" name="119 - Έλλειψη"/>
          <p:cNvSpPr>
            <a:spLocks noChangeAspect="1"/>
          </p:cNvSpPr>
          <p:nvPr/>
        </p:nvSpPr>
        <p:spPr bwMode="auto">
          <a:xfrm>
            <a:off x="83248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21" name="120 - Ευθεία γραμμή σύνδεσης"/>
          <p:cNvCxnSpPr>
            <a:stCxn id="117" idx="4"/>
            <a:endCxn id="118" idx="0"/>
          </p:cNvCxnSpPr>
          <p:nvPr/>
        </p:nvCxnSpPr>
        <p:spPr bwMode="auto">
          <a:xfrm>
            <a:off x="84677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18" idx="4"/>
            <a:endCxn id="119" idx="0"/>
          </p:cNvCxnSpPr>
          <p:nvPr/>
        </p:nvCxnSpPr>
        <p:spPr bwMode="auto">
          <a:xfrm>
            <a:off x="84677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122 - Ευθεία γραμμή σύνδεσης"/>
          <p:cNvCxnSpPr>
            <a:stCxn id="119" idx="4"/>
            <a:endCxn id="120" idx="0"/>
          </p:cNvCxnSpPr>
          <p:nvPr/>
        </p:nvCxnSpPr>
        <p:spPr bwMode="auto">
          <a:xfrm>
            <a:off x="84677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126 - Ευθεία γραμμή σύνδεσης"/>
          <p:cNvCxnSpPr>
            <a:stCxn id="100" idx="5"/>
            <a:endCxn id="117" idx="0"/>
          </p:cNvCxnSpPr>
          <p:nvPr/>
        </p:nvCxnSpPr>
        <p:spPr bwMode="auto">
          <a:xfrm>
            <a:off x="8187753" y="2850006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129 - Ευθεία γραμμή σύνδεσης"/>
          <p:cNvCxnSpPr>
            <a:stCxn id="11" idx="5"/>
            <a:endCxn id="99" idx="0"/>
          </p:cNvCxnSpPr>
          <p:nvPr/>
        </p:nvCxnSpPr>
        <p:spPr bwMode="auto">
          <a:xfrm>
            <a:off x="7120953" y="1745106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133 - Έλλειψη"/>
          <p:cNvSpPr>
            <a:spLocks noChangeAspect="1"/>
          </p:cNvSpPr>
          <p:nvPr/>
        </p:nvSpPr>
        <p:spPr bwMode="auto">
          <a:xfrm>
            <a:off x="5734050" y="3067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5" name="134 - Έλλειψη"/>
          <p:cNvSpPr>
            <a:spLocks noChangeAspect="1"/>
          </p:cNvSpPr>
          <p:nvPr/>
        </p:nvSpPr>
        <p:spPr bwMode="auto">
          <a:xfrm>
            <a:off x="5734050" y="3524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6" name="135 - Έλλειψη"/>
          <p:cNvSpPr>
            <a:spLocks noChangeAspect="1"/>
          </p:cNvSpPr>
          <p:nvPr/>
        </p:nvSpPr>
        <p:spPr bwMode="auto">
          <a:xfrm>
            <a:off x="5734050" y="3981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5734050" y="4438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5734050" y="4895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5734050" y="5353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5734050" y="5810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5734050" y="6267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2" name="141 - Ευθεία γραμμή σύνδεσης"/>
          <p:cNvCxnSpPr>
            <a:stCxn id="135" idx="4"/>
            <a:endCxn id="136" idx="0"/>
          </p:cNvCxnSpPr>
          <p:nvPr/>
        </p:nvCxnSpPr>
        <p:spPr bwMode="auto">
          <a:xfrm>
            <a:off x="5876925" y="3810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142 - Ευθεία γραμμή σύνδεσης"/>
          <p:cNvCxnSpPr>
            <a:stCxn id="13" idx="4"/>
            <a:endCxn id="134" idx="0"/>
          </p:cNvCxnSpPr>
          <p:nvPr/>
        </p:nvCxnSpPr>
        <p:spPr bwMode="auto">
          <a:xfrm>
            <a:off x="5876925" y="2910903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143 - Ευθεία γραμμή σύνδεσης"/>
          <p:cNvCxnSpPr>
            <a:stCxn id="134" idx="4"/>
            <a:endCxn id="135" idx="0"/>
          </p:cNvCxnSpPr>
          <p:nvPr/>
        </p:nvCxnSpPr>
        <p:spPr bwMode="auto">
          <a:xfrm>
            <a:off x="5876925" y="3352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144 - Ευθεία γραμμή σύνδεσης"/>
          <p:cNvCxnSpPr>
            <a:stCxn id="136" idx="4"/>
            <a:endCxn id="137" idx="0"/>
          </p:cNvCxnSpPr>
          <p:nvPr/>
        </p:nvCxnSpPr>
        <p:spPr bwMode="auto">
          <a:xfrm>
            <a:off x="5876925" y="4267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5876925" y="5638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5876925" y="4724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5876925" y="5181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5876925" y="6096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96 - TextBox"/>
          <p:cNvSpPr txBox="1"/>
          <p:nvPr/>
        </p:nvSpPr>
        <p:spPr>
          <a:xfrm>
            <a:off x="304800" y="106680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Lucida Console" pitchFamily="49" charset="0"/>
              </a:rPr>
              <a:t>Iterable</a:t>
            </a:r>
            <a:r>
              <a:rPr lang="en-US" sz="1600" dirty="0" smtClean="0">
                <a:latin typeface="Lucida Console" pitchFamily="49" charset="0"/>
              </a:rPr>
              <a:t>&lt;String&gt; keys()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98" name="97 - TextBox"/>
          <p:cNvSpPr txBox="1"/>
          <p:nvPr/>
        </p:nvSpPr>
        <p:spPr>
          <a:xfrm>
            <a:off x="228601" y="1676400"/>
            <a:ext cx="3352799" cy="2303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sz="1600" dirty="0" smtClean="0"/>
              <a:t>Επισκεπτόμαστε τους κόμβους σε </a:t>
            </a:r>
          </a:p>
          <a:p>
            <a:pPr>
              <a:lnSpc>
                <a:spcPts val="2500"/>
              </a:lnSpc>
            </a:pPr>
            <a:r>
              <a:rPr lang="el-GR" sz="1600" dirty="0" err="1" smtClean="0"/>
              <a:t>προδιάταξη</a:t>
            </a:r>
            <a:r>
              <a:rPr lang="el-GR" sz="1600" dirty="0" smtClean="0"/>
              <a:t> και δημιουργούμε το αλφαριθμητικό που αντιστοιχεί στο μονοπάτι από τη ρίζα. Αν ο τρέχων κόμβος έχει επισήμανση τότε αποθηκεύουμε το αλφαριθμητικό σε μια ουρά.</a:t>
            </a:r>
            <a:endParaRPr lang="el-GR" sz="1600" dirty="0"/>
          </a:p>
        </p:txBody>
      </p:sp>
      <p:sp>
        <p:nvSpPr>
          <p:cNvPr id="96" name="95 - Δεξιό βέλος"/>
          <p:cNvSpPr/>
          <p:nvPr/>
        </p:nvSpPr>
        <p:spPr bwMode="auto">
          <a:xfrm>
            <a:off x="3657600" y="4876800"/>
            <a:ext cx="304800" cy="228600"/>
          </a:xfrm>
          <a:prstGeom prst="rightArrow">
            <a:avLst/>
          </a:prstGeom>
          <a:solidFill>
            <a:srgbClr val="3399FF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228600" y="4343400"/>
            <a:ext cx="2036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pre = “</a:t>
            </a:r>
            <a:r>
              <a:rPr lang="el-GR" sz="1600" dirty="0" err="1" smtClean="0">
                <a:latin typeface="Lucida Console" pitchFamily="49" charset="0"/>
              </a:rPr>
              <a:t>ακολουθ</a:t>
            </a:r>
            <a:r>
              <a:rPr lang="en-US" sz="1600" dirty="0" smtClean="0">
                <a:latin typeface="Lucida Console" pitchFamily="49" charset="0"/>
              </a:rPr>
              <a:t>”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115" name="114 - TextBox"/>
          <p:cNvSpPr txBox="1"/>
          <p:nvPr/>
        </p:nvSpPr>
        <p:spPr>
          <a:xfrm>
            <a:off x="228600" y="5105400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Queue q = ()</a:t>
            </a:r>
            <a:endParaRPr lang="el-GR" sz="16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877050" y="15012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4495800" y="2167949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" name="12 - Έλλειψη"/>
          <p:cNvSpPr>
            <a:spLocks noChangeAspect="1"/>
          </p:cNvSpPr>
          <p:nvPr/>
        </p:nvSpPr>
        <p:spPr bwMode="auto">
          <a:xfrm>
            <a:off x="573405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" name="13 - Έλλειψη"/>
          <p:cNvSpPr>
            <a:spLocks noChangeAspect="1"/>
          </p:cNvSpPr>
          <p:nvPr/>
        </p:nvSpPr>
        <p:spPr bwMode="auto">
          <a:xfrm>
            <a:off x="50292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" name="14 - Έλλειψη"/>
          <p:cNvSpPr>
            <a:spLocks noChangeAspect="1"/>
          </p:cNvSpPr>
          <p:nvPr/>
        </p:nvSpPr>
        <p:spPr bwMode="auto">
          <a:xfrm>
            <a:off x="50292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" name="16 - Έλλειψη"/>
          <p:cNvSpPr>
            <a:spLocks noChangeAspect="1"/>
          </p:cNvSpPr>
          <p:nvPr/>
        </p:nvSpPr>
        <p:spPr bwMode="auto">
          <a:xfrm>
            <a:off x="50292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" name="18 - Έλλειψη"/>
          <p:cNvSpPr>
            <a:spLocks noChangeAspect="1"/>
          </p:cNvSpPr>
          <p:nvPr/>
        </p:nvSpPr>
        <p:spPr bwMode="auto">
          <a:xfrm>
            <a:off x="50292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" name="19 - Έλλειψη"/>
          <p:cNvSpPr>
            <a:spLocks noChangeAspect="1"/>
          </p:cNvSpPr>
          <p:nvPr/>
        </p:nvSpPr>
        <p:spPr bwMode="auto">
          <a:xfrm>
            <a:off x="50292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1" name="20 - Έλλειψη"/>
          <p:cNvSpPr>
            <a:spLocks noChangeAspect="1"/>
          </p:cNvSpPr>
          <p:nvPr/>
        </p:nvSpPr>
        <p:spPr bwMode="auto">
          <a:xfrm>
            <a:off x="50292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" name="21 - Έλλειψη"/>
          <p:cNvSpPr>
            <a:spLocks noChangeAspect="1"/>
          </p:cNvSpPr>
          <p:nvPr/>
        </p:nvSpPr>
        <p:spPr bwMode="auto">
          <a:xfrm>
            <a:off x="50292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" name="22 - Έλλειψη"/>
          <p:cNvSpPr>
            <a:spLocks noChangeAspect="1"/>
          </p:cNvSpPr>
          <p:nvPr/>
        </p:nvSpPr>
        <p:spPr bwMode="auto">
          <a:xfrm>
            <a:off x="5029200" y="6263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3"/>
            <a:endCxn id="12" idx="0"/>
          </p:cNvCxnSpPr>
          <p:nvPr/>
        </p:nvCxnSpPr>
        <p:spPr bwMode="auto">
          <a:xfrm flipH="1">
            <a:off x="4638675" y="1745106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25 - Ευθεία γραμμή σύνδεσης"/>
          <p:cNvCxnSpPr>
            <a:stCxn id="12" idx="5"/>
            <a:endCxn id="13" idx="0"/>
          </p:cNvCxnSpPr>
          <p:nvPr/>
        </p:nvCxnSpPr>
        <p:spPr bwMode="auto">
          <a:xfrm>
            <a:off x="4739703" y="2411852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- Ευθεία γραμμή σύνδεσης"/>
          <p:cNvCxnSpPr>
            <a:stCxn id="15" idx="4"/>
            <a:endCxn id="17" idx="0"/>
          </p:cNvCxnSpPr>
          <p:nvPr/>
        </p:nvCxnSpPr>
        <p:spPr bwMode="auto">
          <a:xfrm>
            <a:off x="51720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13" idx="3"/>
            <a:endCxn id="14" idx="0"/>
          </p:cNvCxnSpPr>
          <p:nvPr/>
        </p:nvCxnSpPr>
        <p:spPr bwMode="auto">
          <a:xfrm flipH="1">
            <a:off x="5172075" y="2869056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- Ευθεία γραμμή σύνδεσης"/>
          <p:cNvCxnSpPr>
            <a:stCxn id="14" idx="4"/>
            <a:endCxn id="15" idx="0"/>
          </p:cNvCxnSpPr>
          <p:nvPr/>
        </p:nvCxnSpPr>
        <p:spPr bwMode="auto">
          <a:xfrm>
            <a:off x="51720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17" idx="4"/>
            <a:endCxn id="19" idx="0"/>
          </p:cNvCxnSpPr>
          <p:nvPr/>
        </p:nvCxnSpPr>
        <p:spPr bwMode="auto">
          <a:xfrm>
            <a:off x="51720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- Ευθεία γραμμή σύνδεσης"/>
          <p:cNvCxnSpPr>
            <a:stCxn id="21" idx="4"/>
            <a:endCxn id="22" idx="0"/>
          </p:cNvCxnSpPr>
          <p:nvPr/>
        </p:nvCxnSpPr>
        <p:spPr bwMode="auto">
          <a:xfrm>
            <a:off x="51720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46 - Ευθεία γραμμή σύνδεσης"/>
          <p:cNvCxnSpPr>
            <a:stCxn id="19" idx="4"/>
            <a:endCxn id="20" idx="0"/>
          </p:cNvCxnSpPr>
          <p:nvPr/>
        </p:nvCxnSpPr>
        <p:spPr bwMode="auto">
          <a:xfrm>
            <a:off x="51720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49 - Ευθεία γραμμή σύνδεσης"/>
          <p:cNvCxnSpPr>
            <a:stCxn id="20" idx="4"/>
            <a:endCxn id="21" idx="0"/>
          </p:cNvCxnSpPr>
          <p:nvPr/>
        </p:nvCxnSpPr>
        <p:spPr bwMode="auto">
          <a:xfrm>
            <a:off x="51720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22" idx="4"/>
            <a:endCxn id="23" idx="0"/>
          </p:cNvCxnSpPr>
          <p:nvPr/>
        </p:nvCxnSpPr>
        <p:spPr bwMode="auto">
          <a:xfrm>
            <a:off x="5172075" y="6092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403860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40386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40386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40386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40386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40386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40386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40386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41814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4181475" y="29109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41814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41814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41814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41814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41814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3"/>
            <a:endCxn id="58" idx="0"/>
          </p:cNvCxnSpPr>
          <p:nvPr/>
        </p:nvCxnSpPr>
        <p:spPr bwMode="auto">
          <a:xfrm flipH="1">
            <a:off x="4181475" y="2411852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78 - Έλλειψη"/>
          <p:cNvSpPr>
            <a:spLocks noChangeAspect="1"/>
          </p:cNvSpPr>
          <p:nvPr/>
        </p:nvSpPr>
        <p:spPr bwMode="auto">
          <a:xfrm>
            <a:off x="64960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0" name="79 - Έλλειψη"/>
          <p:cNvSpPr>
            <a:spLocks noChangeAspect="1"/>
          </p:cNvSpPr>
          <p:nvPr/>
        </p:nvSpPr>
        <p:spPr bwMode="auto">
          <a:xfrm>
            <a:off x="64960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1" name="80 - Έλλειψη"/>
          <p:cNvSpPr>
            <a:spLocks noChangeAspect="1"/>
          </p:cNvSpPr>
          <p:nvPr/>
        </p:nvSpPr>
        <p:spPr bwMode="auto">
          <a:xfrm>
            <a:off x="64960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2" name="81 - Έλλειψη"/>
          <p:cNvSpPr>
            <a:spLocks noChangeAspect="1"/>
          </p:cNvSpPr>
          <p:nvPr/>
        </p:nvSpPr>
        <p:spPr bwMode="auto">
          <a:xfrm>
            <a:off x="64960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4" name="83 - Έλλειψη"/>
          <p:cNvSpPr>
            <a:spLocks noChangeAspect="1"/>
          </p:cNvSpPr>
          <p:nvPr/>
        </p:nvSpPr>
        <p:spPr bwMode="auto">
          <a:xfrm>
            <a:off x="6496050" y="4911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5" name="84 - Έλλειψη"/>
          <p:cNvSpPr>
            <a:spLocks noChangeAspect="1"/>
          </p:cNvSpPr>
          <p:nvPr/>
        </p:nvSpPr>
        <p:spPr bwMode="auto">
          <a:xfrm>
            <a:off x="6496050" y="5368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6" name="85 - Ευθεία γραμμή σύνδεσης"/>
          <p:cNvCxnSpPr>
            <a:stCxn id="80" idx="4"/>
            <a:endCxn id="81" idx="0"/>
          </p:cNvCxnSpPr>
          <p:nvPr/>
        </p:nvCxnSpPr>
        <p:spPr bwMode="auto">
          <a:xfrm>
            <a:off x="66389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79" idx="4"/>
            <a:endCxn id="80" idx="0"/>
          </p:cNvCxnSpPr>
          <p:nvPr/>
        </p:nvCxnSpPr>
        <p:spPr bwMode="auto">
          <a:xfrm>
            <a:off x="66389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81" idx="4"/>
            <a:endCxn id="82" idx="0"/>
          </p:cNvCxnSpPr>
          <p:nvPr/>
        </p:nvCxnSpPr>
        <p:spPr bwMode="auto">
          <a:xfrm>
            <a:off x="66389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82" idx="4"/>
            <a:endCxn id="84" idx="0"/>
          </p:cNvCxnSpPr>
          <p:nvPr/>
        </p:nvCxnSpPr>
        <p:spPr bwMode="auto">
          <a:xfrm>
            <a:off x="6638925" y="47397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- Ευθεία γραμμή σύνδεσης"/>
          <p:cNvCxnSpPr>
            <a:stCxn id="84" idx="4"/>
            <a:endCxn id="85" idx="0"/>
          </p:cNvCxnSpPr>
          <p:nvPr/>
        </p:nvCxnSpPr>
        <p:spPr bwMode="auto">
          <a:xfrm>
            <a:off x="6638925" y="51969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90 - Ευθεία γραμμή σύνδεσης"/>
          <p:cNvCxnSpPr>
            <a:stCxn id="13" idx="5"/>
            <a:endCxn id="79" idx="0"/>
          </p:cNvCxnSpPr>
          <p:nvPr/>
        </p:nvCxnSpPr>
        <p:spPr bwMode="auto">
          <a:xfrm>
            <a:off x="5977953" y="2869056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98 - Έλλειψη"/>
          <p:cNvSpPr>
            <a:spLocks noChangeAspect="1"/>
          </p:cNvSpPr>
          <p:nvPr/>
        </p:nvSpPr>
        <p:spPr bwMode="auto">
          <a:xfrm>
            <a:off x="7943850" y="2167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0" name="99 - Έλλειψη"/>
          <p:cNvSpPr>
            <a:spLocks noChangeAspect="1"/>
          </p:cNvSpPr>
          <p:nvPr/>
        </p:nvSpPr>
        <p:spPr bwMode="auto">
          <a:xfrm>
            <a:off x="7943850" y="2606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1" name="100 - Έλλειψη"/>
          <p:cNvSpPr>
            <a:spLocks noChangeAspect="1"/>
          </p:cNvSpPr>
          <p:nvPr/>
        </p:nvSpPr>
        <p:spPr bwMode="auto">
          <a:xfrm>
            <a:off x="75438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2" name="101 - Έλλειψη"/>
          <p:cNvSpPr>
            <a:spLocks noChangeAspect="1"/>
          </p:cNvSpPr>
          <p:nvPr/>
        </p:nvSpPr>
        <p:spPr bwMode="auto">
          <a:xfrm>
            <a:off x="75438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3" name="102 - Έλλειψη"/>
          <p:cNvSpPr>
            <a:spLocks noChangeAspect="1"/>
          </p:cNvSpPr>
          <p:nvPr/>
        </p:nvSpPr>
        <p:spPr bwMode="auto">
          <a:xfrm>
            <a:off x="75438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4" name="103 - Έλλειψη"/>
          <p:cNvSpPr>
            <a:spLocks noChangeAspect="1"/>
          </p:cNvSpPr>
          <p:nvPr/>
        </p:nvSpPr>
        <p:spPr bwMode="auto">
          <a:xfrm>
            <a:off x="75438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05" name="104 - Έλλειψη"/>
          <p:cNvSpPr>
            <a:spLocks noChangeAspect="1"/>
          </p:cNvSpPr>
          <p:nvPr/>
        </p:nvSpPr>
        <p:spPr bwMode="auto">
          <a:xfrm>
            <a:off x="75438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6" name="105 - Έλλειψη"/>
          <p:cNvSpPr>
            <a:spLocks noChangeAspect="1"/>
          </p:cNvSpPr>
          <p:nvPr/>
        </p:nvSpPr>
        <p:spPr bwMode="auto">
          <a:xfrm>
            <a:off x="75438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7" name="106 - Ευθεία γραμμή σύνδεσης"/>
          <p:cNvCxnSpPr>
            <a:stCxn id="101" idx="4"/>
            <a:endCxn id="102" idx="0"/>
          </p:cNvCxnSpPr>
          <p:nvPr/>
        </p:nvCxnSpPr>
        <p:spPr bwMode="auto">
          <a:xfrm>
            <a:off x="76866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107 - Ευθεία γραμμή σύνδεσης"/>
          <p:cNvCxnSpPr>
            <a:stCxn id="99" idx="4"/>
            <a:endCxn id="100" idx="0"/>
          </p:cNvCxnSpPr>
          <p:nvPr/>
        </p:nvCxnSpPr>
        <p:spPr bwMode="auto">
          <a:xfrm>
            <a:off x="8086725" y="24537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108 - Ευθεία γραμμή σύνδεσης"/>
          <p:cNvCxnSpPr>
            <a:stCxn id="100" idx="3"/>
            <a:endCxn id="101" idx="0"/>
          </p:cNvCxnSpPr>
          <p:nvPr/>
        </p:nvCxnSpPr>
        <p:spPr bwMode="auto">
          <a:xfrm flipH="1">
            <a:off x="7686675" y="2850006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109 - Ευθεία γραμμή σύνδεσης"/>
          <p:cNvCxnSpPr>
            <a:stCxn id="102" idx="4"/>
            <a:endCxn id="103" idx="0"/>
          </p:cNvCxnSpPr>
          <p:nvPr/>
        </p:nvCxnSpPr>
        <p:spPr bwMode="auto">
          <a:xfrm>
            <a:off x="76866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110 - Ευθεία γραμμή σύνδεσης"/>
          <p:cNvCxnSpPr>
            <a:stCxn id="105" idx="4"/>
            <a:endCxn id="106" idx="0"/>
          </p:cNvCxnSpPr>
          <p:nvPr/>
        </p:nvCxnSpPr>
        <p:spPr bwMode="auto">
          <a:xfrm>
            <a:off x="76866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111 - Ευθεία γραμμή σύνδεσης"/>
          <p:cNvCxnSpPr>
            <a:stCxn id="103" idx="4"/>
            <a:endCxn id="104" idx="0"/>
          </p:cNvCxnSpPr>
          <p:nvPr/>
        </p:nvCxnSpPr>
        <p:spPr bwMode="auto">
          <a:xfrm>
            <a:off x="76866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112 - Ευθεία γραμμή σύνδεσης"/>
          <p:cNvCxnSpPr>
            <a:stCxn id="104" idx="4"/>
            <a:endCxn id="105" idx="0"/>
          </p:cNvCxnSpPr>
          <p:nvPr/>
        </p:nvCxnSpPr>
        <p:spPr bwMode="auto">
          <a:xfrm>
            <a:off x="76866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116 - Έλλειψη"/>
          <p:cNvSpPr>
            <a:spLocks noChangeAspect="1"/>
          </p:cNvSpPr>
          <p:nvPr/>
        </p:nvSpPr>
        <p:spPr bwMode="auto">
          <a:xfrm>
            <a:off x="83248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8" name="117 - Έλλειψη"/>
          <p:cNvSpPr>
            <a:spLocks noChangeAspect="1"/>
          </p:cNvSpPr>
          <p:nvPr/>
        </p:nvSpPr>
        <p:spPr bwMode="auto">
          <a:xfrm>
            <a:off x="83248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9" name="118 - Έλλειψη"/>
          <p:cNvSpPr>
            <a:spLocks noChangeAspect="1"/>
          </p:cNvSpPr>
          <p:nvPr/>
        </p:nvSpPr>
        <p:spPr bwMode="auto">
          <a:xfrm>
            <a:off x="83248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0" name="119 - Έλλειψη"/>
          <p:cNvSpPr>
            <a:spLocks noChangeAspect="1"/>
          </p:cNvSpPr>
          <p:nvPr/>
        </p:nvSpPr>
        <p:spPr bwMode="auto">
          <a:xfrm>
            <a:off x="83248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21" name="120 - Ευθεία γραμμή σύνδεσης"/>
          <p:cNvCxnSpPr>
            <a:stCxn id="117" idx="4"/>
            <a:endCxn id="118" idx="0"/>
          </p:cNvCxnSpPr>
          <p:nvPr/>
        </p:nvCxnSpPr>
        <p:spPr bwMode="auto">
          <a:xfrm>
            <a:off x="84677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18" idx="4"/>
            <a:endCxn id="119" idx="0"/>
          </p:cNvCxnSpPr>
          <p:nvPr/>
        </p:nvCxnSpPr>
        <p:spPr bwMode="auto">
          <a:xfrm>
            <a:off x="84677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122 - Ευθεία γραμμή σύνδεσης"/>
          <p:cNvCxnSpPr>
            <a:stCxn id="119" idx="4"/>
            <a:endCxn id="120" idx="0"/>
          </p:cNvCxnSpPr>
          <p:nvPr/>
        </p:nvCxnSpPr>
        <p:spPr bwMode="auto">
          <a:xfrm>
            <a:off x="84677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126 - Ευθεία γραμμή σύνδεσης"/>
          <p:cNvCxnSpPr>
            <a:stCxn id="100" idx="5"/>
            <a:endCxn id="117" idx="0"/>
          </p:cNvCxnSpPr>
          <p:nvPr/>
        </p:nvCxnSpPr>
        <p:spPr bwMode="auto">
          <a:xfrm>
            <a:off x="8187753" y="2850006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129 - Ευθεία γραμμή σύνδεσης"/>
          <p:cNvCxnSpPr>
            <a:stCxn id="11" idx="5"/>
            <a:endCxn id="99" idx="0"/>
          </p:cNvCxnSpPr>
          <p:nvPr/>
        </p:nvCxnSpPr>
        <p:spPr bwMode="auto">
          <a:xfrm>
            <a:off x="7120953" y="1745106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133 - Έλλειψη"/>
          <p:cNvSpPr>
            <a:spLocks noChangeAspect="1"/>
          </p:cNvSpPr>
          <p:nvPr/>
        </p:nvSpPr>
        <p:spPr bwMode="auto">
          <a:xfrm>
            <a:off x="5734050" y="3067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5" name="134 - Έλλειψη"/>
          <p:cNvSpPr>
            <a:spLocks noChangeAspect="1"/>
          </p:cNvSpPr>
          <p:nvPr/>
        </p:nvSpPr>
        <p:spPr bwMode="auto">
          <a:xfrm>
            <a:off x="5734050" y="3524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6" name="135 - Έλλειψη"/>
          <p:cNvSpPr>
            <a:spLocks noChangeAspect="1"/>
          </p:cNvSpPr>
          <p:nvPr/>
        </p:nvSpPr>
        <p:spPr bwMode="auto">
          <a:xfrm>
            <a:off x="5734050" y="3981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5734050" y="4438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5734050" y="4895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5734050" y="5353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5734050" y="5810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5734050" y="6267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2" name="141 - Ευθεία γραμμή σύνδεσης"/>
          <p:cNvCxnSpPr>
            <a:stCxn id="135" idx="4"/>
            <a:endCxn id="136" idx="0"/>
          </p:cNvCxnSpPr>
          <p:nvPr/>
        </p:nvCxnSpPr>
        <p:spPr bwMode="auto">
          <a:xfrm>
            <a:off x="5876925" y="3810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142 - Ευθεία γραμμή σύνδεσης"/>
          <p:cNvCxnSpPr>
            <a:stCxn id="13" idx="4"/>
            <a:endCxn id="134" idx="0"/>
          </p:cNvCxnSpPr>
          <p:nvPr/>
        </p:nvCxnSpPr>
        <p:spPr bwMode="auto">
          <a:xfrm>
            <a:off x="5876925" y="2910903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143 - Ευθεία γραμμή σύνδεσης"/>
          <p:cNvCxnSpPr>
            <a:stCxn id="134" idx="4"/>
            <a:endCxn id="135" idx="0"/>
          </p:cNvCxnSpPr>
          <p:nvPr/>
        </p:nvCxnSpPr>
        <p:spPr bwMode="auto">
          <a:xfrm>
            <a:off x="5876925" y="3352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144 - Ευθεία γραμμή σύνδεσης"/>
          <p:cNvCxnSpPr>
            <a:stCxn id="136" idx="4"/>
            <a:endCxn id="137" idx="0"/>
          </p:cNvCxnSpPr>
          <p:nvPr/>
        </p:nvCxnSpPr>
        <p:spPr bwMode="auto">
          <a:xfrm>
            <a:off x="5876925" y="4267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5876925" y="5638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5876925" y="4724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5876925" y="5181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5876925" y="6096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96 - TextBox"/>
          <p:cNvSpPr txBox="1"/>
          <p:nvPr/>
        </p:nvSpPr>
        <p:spPr>
          <a:xfrm>
            <a:off x="304800" y="106680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Lucida Console" pitchFamily="49" charset="0"/>
              </a:rPr>
              <a:t>Iterable</a:t>
            </a:r>
            <a:r>
              <a:rPr lang="en-US" sz="1600" dirty="0" smtClean="0">
                <a:latin typeface="Lucida Console" pitchFamily="49" charset="0"/>
              </a:rPr>
              <a:t>&lt;String&gt; keys()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98" name="97 - TextBox"/>
          <p:cNvSpPr txBox="1"/>
          <p:nvPr/>
        </p:nvSpPr>
        <p:spPr>
          <a:xfrm>
            <a:off x="228601" y="1676400"/>
            <a:ext cx="3352799" cy="2303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sz="1600" dirty="0" smtClean="0"/>
              <a:t>Επισκεπτόμαστε τους κόμβους σε </a:t>
            </a:r>
          </a:p>
          <a:p>
            <a:pPr>
              <a:lnSpc>
                <a:spcPts val="2500"/>
              </a:lnSpc>
            </a:pPr>
            <a:r>
              <a:rPr lang="el-GR" sz="1600" dirty="0" err="1" smtClean="0"/>
              <a:t>προδιάταξη</a:t>
            </a:r>
            <a:r>
              <a:rPr lang="el-GR" sz="1600" dirty="0" smtClean="0"/>
              <a:t> και δημιουργούμε το αλφαριθμητικό που αντιστοιχεί στο μονοπάτι από τη ρίζα. Αν ο τρέχων κόμβος έχει επισήμανση τότε αποθηκεύουμε το αλφαριθμητικό σε μια ουρά.</a:t>
            </a:r>
            <a:endParaRPr lang="el-GR" sz="1600" dirty="0"/>
          </a:p>
        </p:txBody>
      </p:sp>
      <p:sp>
        <p:nvSpPr>
          <p:cNvPr id="96" name="95 - Δεξιό βέλος"/>
          <p:cNvSpPr/>
          <p:nvPr/>
        </p:nvSpPr>
        <p:spPr bwMode="auto">
          <a:xfrm>
            <a:off x="3657600" y="5410200"/>
            <a:ext cx="304800" cy="228600"/>
          </a:xfrm>
          <a:prstGeom prst="rightArrow">
            <a:avLst/>
          </a:prstGeom>
          <a:solidFill>
            <a:srgbClr val="3399FF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228600" y="4343400"/>
            <a:ext cx="215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pre = “</a:t>
            </a:r>
            <a:r>
              <a:rPr lang="el-GR" sz="1600" dirty="0" err="1" smtClean="0">
                <a:latin typeface="Lucida Console" pitchFamily="49" charset="0"/>
              </a:rPr>
              <a:t>ακολουθι</a:t>
            </a:r>
            <a:r>
              <a:rPr lang="en-US" sz="1600" dirty="0" smtClean="0">
                <a:latin typeface="Lucida Console" pitchFamily="49" charset="0"/>
              </a:rPr>
              <a:t>”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115" name="114 - TextBox"/>
          <p:cNvSpPr txBox="1"/>
          <p:nvPr/>
        </p:nvSpPr>
        <p:spPr>
          <a:xfrm>
            <a:off x="228600" y="5105400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Queue q = ()</a:t>
            </a:r>
            <a:endParaRPr lang="el-GR" sz="16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877050" y="15012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4495800" y="2167949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" name="12 - Έλλειψη"/>
          <p:cNvSpPr>
            <a:spLocks noChangeAspect="1"/>
          </p:cNvSpPr>
          <p:nvPr/>
        </p:nvSpPr>
        <p:spPr bwMode="auto">
          <a:xfrm>
            <a:off x="573405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" name="13 - Έλλειψη"/>
          <p:cNvSpPr>
            <a:spLocks noChangeAspect="1"/>
          </p:cNvSpPr>
          <p:nvPr/>
        </p:nvSpPr>
        <p:spPr bwMode="auto">
          <a:xfrm>
            <a:off x="50292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" name="14 - Έλλειψη"/>
          <p:cNvSpPr>
            <a:spLocks noChangeAspect="1"/>
          </p:cNvSpPr>
          <p:nvPr/>
        </p:nvSpPr>
        <p:spPr bwMode="auto">
          <a:xfrm>
            <a:off x="50292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" name="16 - Έλλειψη"/>
          <p:cNvSpPr>
            <a:spLocks noChangeAspect="1"/>
          </p:cNvSpPr>
          <p:nvPr/>
        </p:nvSpPr>
        <p:spPr bwMode="auto">
          <a:xfrm>
            <a:off x="50292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" name="18 - Έλλειψη"/>
          <p:cNvSpPr>
            <a:spLocks noChangeAspect="1"/>
          </p:cNvSpPr>
          <p:nvPr/>
        </p:nvSpPr>
        <p:spPr bwMode="auto">
          <a:xfrm>
            <a:off x="50292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" name="19 - Έλλειψη"/>
          <p:cNvSpPr>
            <a:spLocks noChangeAspect="1"/>
          </p:cNvSpPr>
          <p:nvPr/>
        </p:nvSpPr>
        <p:spPr bwMode="auto">
          <a:xfrm>
            <a:off x="50292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1" name="20 - Έλλειψη"/>
          <p:cNvSpPr>
            <a:spLocks noChangeAspect="1"/>
          </p:cNvSpPr>
          <p:nvPr/>
        </p:nvSpPr>
        <p:spPr bwMode="auto">
          <a:xfrm>
            <a:off x="50292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" name="21 - Έλλειψη"/>
          <p:cNvSpPr>
            <a:spLocks noChangeAspect="1"/>
          </p:cNvSpPr>
          <p:nvPr/>
        </p:nvSpPr>
        <p:spPr bwMode="auto">
          <a:xfrm>
            <a:off x="50292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" name="22 - Έλλειψη"/>
          <p:cNvSpPr>
            <a:spLocks noChangeAspect="1"/>
          </p:cNvSpPr>
          <p:nvPr/>
        </p:nvSpPr>
        <p:spPr bwMode="auto">
          <a:xfrm>
            <a:off x="5029200" y="6263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3"/>
            <a:endCxn id="12" idx="0"/>
          </p:cNvCxnSpPr>
          <p:nvPr/>
        </p:nvCxnSpPr>
        <p:spPr bwMode="auto">
          <a:xfrm flipH="1">
            <a:off x="4638675" y="1745106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25 - Ευθεία γραμμή σύνδεσης"/>
          <p:cNvCxnSpPr>
            <a:stCxn id="12" idx="5"/>
            <a:endCxn id="13" idx="0"/>
          </p:cNvCxnSpPr>
          <p:nvPr/>
        </p:nvCxnSpPr>
        <p:spPr bwMode="auto">
          <a:xfrm>
            <a:off x="4739703" y="2411852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- Ευθεία γραμμή σύνδεσης"/>
          <p:cNvCxnSpPr>
            <a:stCxn id="15" idx="4"/>
            <a:endCxn id="17" idx="0"/>
          </p:cNvCxnSpPr>
          <p:nvPr/>
        </p:nvCxnSpPr>
        <p:spPr bwMode="auto">
          <a:xfrm>
            <a:off x="51720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13" idx="3"/>
            <a:endCxn id="14" idx="0"/>
          </p:cNvCxnSpPr>
          <p:nvPr/>
        </p:nvCxnSpPr>
        <p:spPr bwMode="auto">
          <a:xfrm flipH="1">
            <a:off x="5172075" y="2869056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- Ευθεία γραμμή σύνδεσης"/>
          <p:cNvCxnSpPr>
            <a:stCxn id="14" idx="4"/>
            <a:endCxn id="15" idx="0"/>
          </p:cNvCxnSpPr>
          <p:nvPr/>
        </p:nvCxnSpPr>
        <p:spPr bwMode="auto">
          <a:xfrm>
            <a:off x="51720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17" idx="4"/>
            <a:endCxn id="19" idx="0"/>
          </p:cNvCxnSpPr>
          <p:nvPr/>
        </p:nvCxnSpPr>
        <p:spPr bwMode="auto">
          <a:xfrm>
            <a:off x="51720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- Ευθεία γραμμή σύνδεσης"/>
          <p:cNvCxnSpPr>
            <a:stCxn id="21" idx="4"/>
            <a:endCxn id="22" idx="0"/>
          </p:cNvCxnSpPr>
          <p:nvPr/>
        </p:nvCxnSpPr>
        <p:spPr bwMode="auto">
          <a:xfrm>
            <a:off x="51720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46 - Ευθεία γραμμή σύνδεσης"/>
          <p:cNvCxnSpPr>
            <a:stCxn id="19" idx="4"/>
            <a:endCxn id="20" idx="0"/>
          </p:cNvCxnSpPr>
          <p:nvPr/>
        </p:nvCxnSpPr>
        <p:spPr bwMode="auto">
          <a:xfrm>
            <a:off x="51720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49 - Ευθεία γραμμή σύνδεσης"/>
          <p:cNvCxnSpPr>
            <a:stCxn id="20" idx="4"/>
            <a:endCxn id="21" idx="0"/>
          </p:cNvCxnSpPr>
          <p:nvPr/>
        </p:nvCxnSpPr>
        <p:spPr bwMode="auto">
          <a:xfrm>
            <a:off x="51720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22" idx="4"/>
            <a:endCxn id="23" idx="0"/>
          </p:cNvCxnSpPr>
          <p:nvPr/>
        </p:nvCxnSpPr>
        <p:spPr bwMode="auto">
          <a:xfrm>
            <a:off x="5172075" y="6092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403860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40386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40386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40386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40386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40386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40386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40386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41814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4181475" y="29109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41814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41814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41814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41814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41814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3"/>
            <a:endCxn id="58" idx="0"/>
          </p:cNvCxnSpPr>
          <p:nvPr/>
        </p:nvCxnSpPr>
        <p:spPr bwMode="auto">
          <a:xfrm flipH="1">
            <a:off x="4181475" y="2411852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78 - Έλλειψη"/>
          <p:cNvSpPr>
            <a:spLocks noChangeAspect="1"/>
          </p:cNvSpPr>
          <p:nvPr/>
        </p:nvSpPr>
        <p:spPr bwMode="auto">
          <a:xfrm>
            <a:off x="64960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0" name="79 - Έλλειψη"/>
          <p:cNvSpPr>
            <a:spLocks noChangeAspect="1"/>
          </p:cNvSpPr>
          <p:nvPr/>
        </p:nvSpPr>
        <p:spPr bwMode="auto">
          <a:xfrm>
            <a:off x="64960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1" name="80 - Έλλειψη"/>
          <p:cNvSpPr>
            <a:spLocks noChangeAspect="1"/>
          </p:cNvSpPr>
          <p:nvPr/>
        </p:nvSpPr>
        <p:spPr bwMode="auto">
          <a:xfrm>
            <a:off x="64960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2" name="81 - Έλλειψη"/>
          <p:cNvSpPr>
            <a:spLocks noChangeAspect="1"/>
          </p:cNvSpPr>
          <p:nvPr/>
        </p:nvSpPr>
        <p:spPr bwMode="auto">
          <a:xfrm>
            <a:off x="64960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4" name="83 - Έλλειψη"/>
          <p:cNvSpPr>
            <a:spLocks noChangeAspect="1"/>
          </p:cNvSpPr>
          <p:nvPr/>
        </p:nvSpPr>
        <p:spPr bwMode="auto">
          <a:xfrm>
            <a:off x="6496050" y="4911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5" name="84 - Έλλειψη"/>
          <p:cNvSpPr>
            <a:spLocks noChangeAspect="1"/>
          </p:cNvSpPr>
          <p:nvPr/>
        </p:nvSpPr>
        <p:spPr bwMode="auto">
          <a:xfrm>
            <a:off x="6496050" y="5368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6" name="85 - Ευθεία γραμμή σύνδεσης"/>
          <p:cNvCxnSpPr>
            <a:stCxn id="80" idx="4"/>
            <a:endCxn id="81" idx="0"/>
          </p:cNvCxnSpPr>
          <p:nvPr/>
        </p:nvCxnSpPr>
        <p:spPr bwMode="auto">
          <a:xfrm>
            <a:off x="66389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79" idx="4"/>
            <a:endCxn id="80" idx="0"/>
          </p:cNvCxnSpPr>
          <p:nvPr/>
        </p:nvCxnSpPr>
        <p:spPr bwMode="auto">
          <a:xfrm>
            <a:off x="66389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81" idx="4"/>
            <a:endCxn id="82" idx="0"/>
          </p:cNvCxnSpPr>
          <p:nvPr/>
        </p:nvCxnSpPr>
        <p:spPr bwMode="auto">
          <a:xfrm>
            <a:off x="66389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82" idx="4"/>
            <a:endCxn id="84" idx="0"/>
          </p:cNvCxnSpPr>
          <p:nvPr/>
        </p:nvCxnSpPr>
        <p:spPr bwMode="auto">
          <a:xfrm>
            <a:off x="6638925" y="47397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- Ευθεία γραμμή σύνδεσης"/>
          <p:cNvCxnSpPr>
            <a:stCxn id="84" idx="4"/>
            <a:endCxn id="85" idx="0"/>
          </p:cNvCxnSpPr>
          <p:nvPr/>
        </p:nvCxnSpPr>
        <p:spPr bwMode="auto">
          <a:xfrm>
            <a:off x="6638925" y="51969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90 - Ευθεία γραμμή σύνδεσης"/>
          <p:cNvCxnSpPr>
            <a:stCxn id="13" idx="5"/>
            <a:endCxn id="79" idx="0"/>
          </p:cNvCxnSpPr>
          <p:nvPr/>
        </p:nvCxnSpPr>
        <p:spPr bwMode="auto">
          <a:xfrm>
            <a:off x="5977953" y="2869056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98 - Έλλειψη"/>
          <p:cNvSpPr>
            <a:spLocks noChangeAspect="1"/>
          </p:cNvSpPr>
          <p:nvPr/>
        </p:nvSpPr>
        <p:spPr bwMode="auto">
          <a:xfrm>
            <a:off x="7943850" y="2167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0" name="99 - Έλλειψη"/>
          <p:cNvSpPr>
            <a:spLocks noChangeAspect="1"/>
          </p:cNvSpPr>
          <p:nvPr/>
        </p:nvSpPr>
        <p:spPr bwMode="auto">
          <a:xfrm>
            <a:off x="7943850" y="2606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1" name="100 - Έλλειψη"/>
          <p:cNvSpPr>
            <a:spLocks noChangeAspect="1"/>
          </p:cNvSpPr>
          <p:nvPr/>
        </p:nvSpPr>
        <p:spPr bwMode="auto">
          <a:xfrm>
            <a:off x="75438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2" name="101 - Έλλειψη"/>
          <p:cNvSpPr>
            <a:spLocks noChangeAspect="1"/>
          </p:cNvSpPr>
          <p:nvPr/>
        </p:nvSpPr>
        <p:spPr bwMode="auto">
          <a:xfrm>
            <a:off x="75438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3" name="102 - Έλλειψη"/>
          <p:cNvSpPr>
            <a:spLocks noChangeAspect="1"/>
          </p:cNvSpPr>
          <p:nvPr/>
        </p:nvSpPr>
        <p:spPr bwMode="auto">
          <a:xfrm>
            <a:off x="75438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4" name="103 - Έλλειψη"/>
          <p:cNvSpPr>
            <a:spLocks noChangeAspect="1"/>
          </p:cNvSpPr>
          <p:nvPr/>
        </p:nvSpPr>
        <p:spPr bwMode="auto">
          <a:xfrm>
            <a:off x="75438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05" name="104 - Έλλειψη"/>
          <p:cNvSpPr>
            <a:spLocks noChangeAspect="1"/>
          </p:cNvSpPr>
          <p:nvPr/>
        </p:nvSpPr>
        <p:spPr bwMode="auto">
          <a:xfrm>
            <a:off x="75438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6" name="105 - Έλλειψη"/>
          <p:cNvSpPr>
            <a:spLocks noChangeAspect="1"/>
          </p:cNvSpPr>
          <p:nvPr/>
        </p:nvSpPr>
        <p:spPr bwMode="auto">
          <a:xfrm>
            <a:off x="75438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7" name="106 - Ευθεία γραμμή σύνδεσης"/>
          <p:cNvCxnSpPr>
            <a:stCxn id="101" idx="4"/>
            <a:endCxn id="102" idx="0"/>
          </p:cNvCxnSpPr>
          <p:nvPr/>
        </p:nvCxnSpPr>
        <p:spPr bwMode="auto">
          <a:xfrm>
            <a:off x="76866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107 - Ευθεία γραμμή σύνδεσης"/>
          <p:cNvCxnSpPr>
            <a:stCxn id="99" idx="4"/>
            <a:endCxn id="100" idx="0"/>
          </p:cNvCxnSpPr>
          <p:nvPr/>
        </p:nvCxnSpPr>
        <p:spPr bwMode="auto">
          <a:xfrm>
            <a:off x="8086725" y="24537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108 - Ευθεία γραμμή σύνδεσης"/>
          <p:cNvCxnSpPr>
            <a:stCxn id="100" idx="3"/>
            <a:endCxn id="101" idx="0"/>
          </p:cNvCxnSpPr>
          <p:nvPr/>
        </p:nvCxnSpPr>
        <p:spPr bwMode="auto">
          <a:xfrm flipH="1">
            <a:off x="7686675" y="2850006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109 - Ευθεία γραμμή σύνδεσης"/>
          <p:cNvCxnSpPr>
            <a:stCxn id="102" idx="4"/>
            <a:endCxn id="103" idx="0"/>
          </p:cNvCxnSpPr>
          <p:nvPr/>
        </p:nvCxnSpPr>
        <p:spPr bwMode="auto">
          <a:xfrm>
            <a:off x="76866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110 - Ευθεία γραμμή σύνδεσης"/>
          <p:cNvCxnSpPr>
            <a:stCxn id="105" idx="4"/>
            <a:endCxn id="106" idx="0"/>
          </p:cNvCxnSpPr>
          <p:nvPr/>
        </p:nvCxnSpPr>
        <p:spPr bwMode="auto">
          <a:xfrm>
            <a:off x="76866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111 - Ευθεία γραμμή σύνδεσης"/>
          <p:cNvCxnSpPr>
            <a:stCxn id="103" idx="4"/>
            <a:endCxn id="104" idx="0"/>
          </p:cNvCxnSpPr>
          <p:nvPr/>
        </p:nvCxnSpPr>
        <p:spPr bwMode="auto">
          <a:xfrm>
            <a:off x="76866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112 - Ευθεία γραμμή σύνδεσης"/>
          <p:cNvCxnSpPr>
            <a:stCxn id="104" idx="4"/>
            <a:endCxn id="105" idx="0"/>
          </p:cNvCxnSpPr>
          <p:nvPr/>
        </p:nvCxnSpPr>
        <p:spPr bwMode="auto">
          <a:xfrm>
            <a:off x="76866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116 - Έλλειψη"/>
          <p:cNvSpPr>
            <a:spLocks noChangeAspect="1"/>
          </p:cNvSpPr>
          <p:nvPr/>
        </p:nvSpPr>
        <p:spPr bwMode="auto">
          <a:xfrm>
            <a:off x="83248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8" name="117 - Έλλειψη"/>
          <p:cNvSpPr>
            <a:spLocks noChangeAspect="1"/>
          </p:cNvSpPr>
          <p:nvPr/>
        </p:nvSpPr>
        <p:spPr bwMode="auto">
          <a:xfrm>
            <a:off x="83248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9" name="118 - Έλλειψη"/>
          <p:cNvSpPr>
            <a:spLocks noChangeAspect="1"/>
          </p:cNvSpPr>
          <p:nvPr/>
        </p:nvSpPr>
        <p:spPr bwMode="auto">
          <a:xfrm>
            <a:off x="83248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0" name="119 - Έλλειψη"/>
          <p:cNvSpPr>
            <a:spLocks noChangeAspect="1"/>
          </p:cNvSpPr>
          <p:nvPr/>
        </p:nvSpPr>
        <p:spPr bwMode="auto">
          <a:xfrm>
            <a:off x="83248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21" name="120 - Ευθεία γραμμή σύνδεσης"/>
          <p:cNvCxnSpPr>
            <a:stCxn id="117" idx="4"/>
            <a:endCxn id="118" idx="0"/>
          </p:cNvCxnSpPr>
          <p:nvPr/>
        </p:nvCxnSpPr>
        <p:spPr bwMode="auto">
          <a:xfrm>
            <a:off x="84677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18" idx="4"/>
            <a:endCxn id="119" idx="0"/>
          </p:cNvCxnSpPr>
          <p:nvPr/>
        </p:nvCxnSpPr>
        <p:spPr bwMode="auto">
          <a:xfrm>
            <a:off x="84677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122 - Ευθεία γραμμή σύνδεσης"/>
          <p:cNvCxnSpPr>
            <a:stCxn id="119" idx="4"/>
            <a:endCxn id="120" idx="0"/>
          </p:cNvCxnSpPr>
          <p:nvPr/>
        </p:nvCxnSpPr>
        <p:spPr bwMode="auto">
          <a:xfrm>
            <a:off x="84677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126 - Ευθεία γραμμή σύνδεσης"/>
          <p:cNvCxnSpPr>
            <a:stCxn id="100" idx="5"/>
            <a:endCxn id="117" idx="0"/>
          </p:cNvCxnSpPr>
          <p:nvPr/>
        </p:nvCxnSpPr>
        <p:spPr bwMode="auto">
          <a:xfrm>
            <a:off x="8187753" y="2850006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129 - Ευθεία γραμμή σύνδεσης"/>
          <p:cNvCxnSpPr>
            <a:stCxn id="11" idx="5"/>
            <a:endCxn id="99" idx="0"/>
          </p:cNvCxnSpPr>
          <p:nvPr/>
        </p:nvCxnSpPr>
        <p:spPr bwMode="auto">
          <a:xfrm>
            <a:off x="7120953" y="1745106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133 - Έλλειψη"/>
          <p:cNvSpPr>
            <a:spLocks noChangeAspect="1"/>
          </p:cNvSpPr>
          <p:nvPr/>
        </p:nvSpPr>
        <p:spPr bwMode="auto">
          <a:xfrm>
            <a:off x="5734050" y="3067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5" name="134 - Έλλειψη"/>
          <p:cNvSpPr>
            <a:spLocks noChangeAspect="1"/>
          </p:cNvSpPr>
          <p:nvPr/>
        </p:nvSpPr>
        <p:spPr bwMode="auto">
          <a:xfrm>
            <a:off x="5734050" y="3524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6" name="135 - Έλλειψη"/>
          <p:cNvSpPr>
            <a:spLocks noChangeAspect="1"/>
          </p:cNvSpPr>
          <p:nvPr/>
        </p:nvSpPr>
        <p:spPr bwMode="auto">
          <a:xfrm>
            <a:off x="5734050" y="3981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5734050" y="4438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5734050" y="4895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5734050" y="5353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5734050" y="5810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5734050" y="6267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2" name="141 - Ευθεία γραμμή σύνδεσης"/>
          <p:cNvCxnSpPr>
            <a:stCxn id="135" idx="4"/>
            <a:endCxn id="136" idx="0"/>
          </p:cNvCxnSpPr>
          <p:nvPr/>
        </p:nvCxnSpPr>
        <p:spPr bwMode="auto">
          <a:xfrm>
            <a:off x="5876925" y="3810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142 - Ευθεία γραμμή σύνδεσης"/>
          <p:cNvCxnSpPr>
            <a:stCxn id="13" idx="4"/>
            <a:endCxn id="134" idx="0"/>
          </p:cNvCxnSpPr>
          <p:nvPr/>
        </p:nvCxnSpPr>
        <p:spPr bwMode="auto">
          <a:xfrm>
            <a:off x="5876925" y="2910903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143 - Ευθεία γραμμή σύνδεσης"/>
          <p:cNvCxnSpPr>
            <a:stCxn id="134" idx="4"/>
            <a:endCxn id="135" idx="0"/>
          </p:cNvCxnSpPr>
          <p:nvPr/>
        </p:nvCxnSpPr>
        <p:spPr bwMode="auto">
          <a:xfrm>
            <a:off x="5876925" y="3352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144 - Ευθεία γραμμή σύνδεσης"/>
          <p:cNvCxnSpPr>
            <a:stCxn id="136" idx="4"/>
            <a:endCxn id="137" idx="0"/>
          </p:cNvCxnSpPr>
          <p:nvPr/>
        </p:nvCxnSpPr>
        <p:spPr bwMode="auto">
          <a:xfrm>
            <a:off x="5876925" y="4267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5876925" y="5638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5876925" y="4724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5876925" y="5181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5876925" y="6096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96 - TextBox"/>
          <p:cNvSpPr txBox="1"/>
          <p:nvPr/>
        </p:nvSpPr>
        <p:spPr>
          <a:xfrm>
            <a:off x="304800" y="106680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Lucida Console" pitchFamily="49" charset="0"/>
              </a:rPr>
              <a:t>Iterable</a:t>
            </a:r>
            <a:r>
              <a:rPr lang="en-US" sz="1600" dirty="0" smtClean="0">
                <a:latin typeface="Lucida Console" pitchFamily="49" charset="0"/>
              </a:rPr>
              <a:t>&lt;String&gt; keys()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98" name="97 - TextBox"/>
          <p:cNvSpPr txBox="1"/>
          <p:nvPr/>
        </p:nvSpPr>
        <p:spPr>
          <a:xfrm>
            <a:off x="228601" y="1676400"/>
            <a:ext cx="3352799" cy="2303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sz="1600" dirty="0" smtClean="0"/>
              <a:t>Επισκεπτόμαστε τους κόμβους σε </a:t>
            </a:r>
          </a:p>
          <a:p>
            <a:pPr>
              <a:lnSpc>
                <a:spcPts val="2500"/>
              </a:lnSpc>
            </a:pPr>
            <a:r>
              <a:rPr lang="el-GR" sz="1600" dirty="0" err="1" smtClean="0"/>
              <a:t>προδιάταξη</a:t>
            </a:r>
            <a:r>
              <a:rPr lang="el-GR" sz="1600" dirty="0" smtClean="0"/>
              <a:t> και δημιουργούμε το αλφαριθμητικό που αντιστοιχεί στο μονοπάτι από τη ρίζα. Αν ο τρέχων κόμβος έχει επισήμανση τότε αποθηκεύουμε το αλφαριθμητικό σε μια ουρά.</a:t>
            </a:r>
            <a:endParaRPr lang="el-GR" sz="1600" dirty="0"/>
          </a:p>
        </p:txBody>
      </p:sp>
      <p:sp>
        <p:nvSpPr>
          <p:cNvPr id="96" name="95 - Δεξιό βέλος"/>
          <p:cNvSpPr/>
          <p:nvPr/>
        </p:nvSpPr>
        <p:spPr bwMode="auto">
          <a:xfrm>
            <a:off x="3657600" y="5867400"/>
            <a:ext cx="304800" cy="228600"/>
          </a:xfrm>
          <a:prstGeom prst="rightArrow">
            <a:avLst/>
          </a:prstGeom>
          <a:solidFill>
            <a:srgbClr val="3399FF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228600" y="4343400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pre = “</a:t>
            </a:r>
            <a:r>
              <a:rPr lang="el-GR" sz="1600" dirty="0" err="1" smtClean="0">
                <a:latin typeface="Lucida Console" pitchFamily="49" charset="0"/>
              </a:rPr>
              <a:t>ακολουθια</a:t>
            </a:r>
            <a:r>
              <a:rPr lang="en-US" sz="1600" dirty="0" smtClean="0">
                <a:latin typeface="Lucida Console" pitchFamily="49" charset="0"/>
              </a:rPr>
              <a:t>”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115" name="114 - TextBox"/>
          <p:cNvSpPr txBox="1"/>
          <p:nvPr/>
        </p:nvSpPr>
        <p:spPr>
          <a:xfrm>
            <a:off x="228600" y="510540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Queue q = (“</a:t>
            </a:r>
            <a:r>
              <a:rPr lang="el-GR" sz="1600" dirty="0" err="1" smtClean="0">
                <a:latin typeface="Lucida Console" pitchFamily="49" charset="0"/>
              </a:rPr>
              <a:t>ακολουθια</a:t>
            </a:r>
            <a:r>
              <a:rPr lang="en-US" sz="1600" dirty="0" smtClean="0">
                <a:latin typeface="Lucida Console" pitchFamily="49" charset="0"/>
              </a:rPr>
              <a:t>”)</a:t>
            </a:r>
            <a:endParaRPr lang="el-GR" sz="16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877050" y="15012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4495800" y="2167949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" name="12 - Έλλειψη"/>
          <p:cNvSpPr>
            <a:spLocks noChangeAspect="1"/>
          </p:cNvSpPr>
          <p:nvPr/>
        </p:nvSpPr>
        <p:spPr bwMode="auto">
          <a:xfrm>
            <a:off x="573405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" name="13 - Έλλειψη"/>
          <p:cNvSpPr>
            <a:spLocks noChangeAspect="1"/>
          </p:cNvSpPr>
          <p:nvPr/>
        </p:nvSpPr>
        <p:spPr bwMode="auto">
          <a:xfrm>
            <a:off x="50292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" name="14 - Έλλειψη"/>
          <p:cNvSpPr>
            <a:spLocks noChangeAspect="1"/>
          </p:cNvSpPr>
          <p:nvPr/>
        </p:nvSpPr>
        <p:spPr bwMode="auto">
          <a:xfrm>
            <a:off x="50292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" name="16 - Έλλειψη"/>
          <p:cNvSpPr>
            <a:spLocks noChangeAspect="1"/>
          </p:cNvSpPr>
          <p:nvPr/>
        </p:nvSpPr>
        <p:spPr bwMode="auto">
          <a:xfrm>
            <a:off x="50292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" name="18 - Έλλειψη"/>
          <p:cNvSpPr>
            <a:spLocks noChangeAspect="1"/>
          </p:cNvSpPr>
          <p:nvPr/>
        </p:nvSpPr>
        <p:spPr bwMode="auto">
          <a:xfrm>
            <a:off x="50292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" name="19 - Έλλειψη"/>
          <p:cNvSpPr>
            <a:spLocks noChangeAspect="1"/>
          </p:cNvSpPr>
          <p:nvPr/>
        </p:nvSpPr>
        <p:spPr bwMode="auto">
          <a:xfrm>
            <a:off x="50292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1" name="20 - Έλλειψη"/>
          <p:cNvSpPr>
            <a:spLocks noChangeAspect="1"/>
          </p:cNvSpPr>
          <p:nvPr/>
        </p:nvSpPr>
        <p:spPr bwMode="auto">
          <a:xfrm>
            <a:off x="50292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" name="21 - Έλλειψη"/>
          <p:cNvSpPr>
            <a:spLocks noChangeAspect="1"/>
          </p:cNvSpPr>
          <p:nvPr/>
        </p:nvSpPr>
        <p:spPr bwMode="auto">
          <a:xfrm>
            <a:off x="50292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" name="22 - Έλλειψη"/>
          <p:cNvSpPr>
            <a:spLocks noChangeAspect="1"/>
          </p:cNvSpPr>
          <p:nvPr/>
        </p:nvSpPr>
        <p:spPr bwMode="auto">
          <a:xfrm>
            <a:off x="5029200" y="6263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3"/>
            <a:endCxn id="12" idx="0"/>
          </p:cNvCxnSpPr>
          <p:nvPr/>
        </p:nvCxnSpPr>
        <p:spPr bwMode="auto">
          <a:xfrm flipH="1">
            <a:off x="4638675" y="1745106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25 - Ευθεία γραμμή σύνδεσης"/>
          <p:cNvCxnSpPr>
            <a:stCxn id="12" idx="5"/>
            <a:endCxn id="13" idx="0"/>
          </p:cNvCxnSpPr>
          <p:nvPr/>
        </p:nvCxnSpPr>
        <p:spPr bwMode="auto">
          <a:xfrm>
            <a:off x="4739703" y="2411852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- Ευθεία γραμμή σύνδεσης"/>
          <p:cNvCxnSpPr>
            <a:stCxn id="15" idx="4"/>
            <a:endCxn id="17" idx="0"/>
          </p:cNvCxnSpPr>
          <p:nvPr/>
        </p:nvCxnSpPr>
        <p:spPr bwMode="auto">
          <a:xfrm>
            <a:off x="51720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13" idx="3"/>
            <a:endCxn id="14" idx="0"/>
          </p:cNvCxnSpPr>
          <p:nvPr/>
        </p:nvCxnSpPr>
        <p:spPr bwMode="auto">
          <a:xfrm flipH="1">
            <a:off x="5172075" y="2869056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- Ευθεία γραμμή σύνδεσης"/>
          <p:cNvCxnSpPr>
            <a:stCxn id="14" idx="4"/>
            <a:endCxn id="15" idx="0"/>
          </p:cNvCxnSpPr>
          <p:nvPr/>
        </p:nvCxnSpPr>
        <p:spPr bwMode="auto">
          <a:xfrm>
            <a:off x="51720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17" idx="4"/>
            <a:endCxn id="19" idx="0"/>
          </p:cNvCxnSpPr>
          <p:nvPr/>
        </p:nvCxnSpPr>
        <p:spPr bwMode="auto">
          <a:xfrm>
            <a:off x="51720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- Ευθεία γραμμή σύνδεσης"/>
          <p:cNvCxnSpPr>
            <a:stCxn id="21" idx="4"/>
            <a:endCxn id="22" idx="0"/>
          </p:cNvCxnSpPr>
          <p:nvPr/>
        </p:nvCxnSpPr>
        <p:spPr bwMode="auto">
          <a:xfrm>
            <a:off x="51720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46 - Ευθεία γραμμή σύνδεσης"/>
          <p:cNvCxnSpPr>
            <a:stCxn id="19" idx="4"/>
            <a:endCxn id="20" idx="0"/>
          </p:cNvCxnSpPr>
          <p:nvPr/>
        </p:nvCxnSpPr>
        <p:spPr bwMode="auto">
          <a:xfrm>
            <a:off x="51720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49 - Ευθεία γραμμή σύνδεσης"/>
          <p:cNvCxnSpPr>
            <a:stCxn id="20" idx="4"/>
            <a:endCxn id="21" idx="0"/>
          </p:cNvCxnSpPr>
          <p:nvPr/>
        </p:nvCxnSpPr>
        <p:spPr bwMode="auto">
          <a:xfrm>
            <a:off x="51720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22" idx="4"/>
            <a:endCxn id="23" idx="0"/>
          </p:cNvCxnSpPr>
          <p:nvPr/>
        </p:nvCxnSpPr>
        <p:spPr bwMode="auto">
          <a:xfrm>
            <a:off x="5172075" y="6092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403860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40386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40386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40386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40386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40386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40386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40386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41814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4181475" y="29109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41814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41814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41814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41814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41814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3"/>
            <a:endCxn id="58" idx="0"/>
          </p:cNvCxnSpPr>
          <p:nvPr/>
        </p:nvCxnSpPr>
        <p:spPr bwMode="auto">
          <a:xfrm flipH="1">
            <a:off x="4181475" y="2411852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78 - Έλλειψη"/>
          <p:cNvSpPr>
            <a:spLocks noChangeAspect="1"/>
          </p:cNvSpPr>
          <p:nvPr/>
        </p:nvSpPr>
        <p:spPr bwMode="auto">
          <a:xfrm>
            <a:off x="64960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0" name="79 - Έλλειψη"/>
          <p:cNvSpPr>
            <a:spLocks noChangeAspect="1"/>
          </p:cNvSpPr>
          <p:nvPr/>
        </p:nvSpPr>
        <p:spPr bwMode="auto">
          <a:xfrm>
            <a:off x="64960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1" name="80 - Έλλειψη"/>
          <p:cNvSpPr>
            <a:spLocks noChangeAspect="1"/>
          </p:cNvSpPr>
          <p:nvPr/>
        </p:nvSpPr>
        <p:spPr bwMode="auto">
          <a:xfrm>
            <a:off x="64960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2" name="81 - Έλλειψη"/>
          <p:cNvSpPr>
            <a:spLocks noChangeAspect="1"/>
          </p:cNvSpPr>
          <p:nvPr/>
        </p:nvSpPr>
        <p:spPr bwMode="auto">
          <a:xfrm>
            <a:off x="64960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4" name="83 - Έλλειψη"/>
          <p:cNvSpPr>
            <a:spLocks noChangeAspect="1"/>
          </p:cNvSpPr>
          <p:nvPr/>
        </p:nvSpPr>
        <p:spPr bwMode="auto">
          <a:xfrm>
            <a:off x="6496050" y="4911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5" name="84 - Έλλειψη"/>
          <p:cNvSpPr>
            <a:spLocks noChangeAspect="1"/>
          </p:cNvSpPr>
          <p:nvPr/>
        </p:nvSpPr>
        <p:spPr bwMode="auto">
          <a:xfrm>
            <a:off x="6496050" y="5368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6" name="85 - Ευθεία γραμμή σύνδεσης"/>
          <p:cNvCxnSpPr>
            <a:stCxn id="80" idx="4"/>
            <a:endCxn id="81" idx="0"/>
          </p:cNvCxnSpPr>
          <p:nvPr/>
        </p:nvCxnSpPr>
        <p:spPr bwMode="auto">
          <a:xfrm>
            <a:off x="66389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79" idx="4"/>
            <a:endCxn id="80" idx="0"/>
          </p:cNvCxnSpPr>
          <p:nvPr/>
        </p:nvCxnSpPr>
        <p:spPr bwMode="auto">
          <a:xfrm>
            <a:off x="66389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81" idx="4"/>
            <a:endCxn id="82" idx="0"/>
          </p:cNvCxnSpPr>
          <p:nvPr/>
        </p:nvCxnSpPr>
        <p:spPr bwMode="auto">
          <a:xfrm>
            <a:off x="66389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82" idx="4"/>
            <a:endCxn id="84" idx="0"/>
          </p:cNvCxnSpPr>
          <p:nvPr/>
        </p:nvCxnSpPr>
        <p:spPr bwMode="auto">
          <a:xfrm>
            <a:off x="6638925" y="47397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- Ευθεία γραμμή σύνδεσης"/>
          <p:cNvCxnSpPr>
            <a:stCxn id="84" idx="4"/>
            <a:endCxn id="85" idx="0"/>
          </p:cNvCxnSpPr>
          <p:nvPr/>
        </p:nvCxnSpPr>
        <p:spPr bwMode="auto">
          <a:xfrm>
            <a:off x="6638925" y="51969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90 - Ευθεία γραμμή σύνδεσης"/>
          <p:cNvCxnSpPr>
            <a:stCxn id="13" idx="5"/>
            <a:endCxn id="79" idx="0"/>
          </p:cNvCxnSpPr>
          <p:nvPr/>
        </p:nvCxnSpPr>
        <p:spPr bwMode="auto">
          <a:xfrm>
            <a:off x="5977953" y="2869056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98 - Έλλειψη"/>
          <p:cNvSpPr>
            <a:spLocks noChangeAspect="1"/>
          </p:cNvSpPr>
          <p:nvPr/>
        </p:nvSpPr>
        <p:spPr bwMode="auto">
          <a:xfrm>
            <a:off x="7943850" y="2167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0" name="99 - Έλλειψη"/>
          <p:cNvSpPr>
            <a:spLocks noChangeAspect="1"/>
          </p:cNvSpPr>
          <p:nvPr/>
        </p:nvSpPr>
        <p:spPr bwMode="auto">
          <a:xfrm>
            <a:off x="7943850" y="2606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1" name="100 - Έλλειψη"/>
          <p:cNvSpPr>
            <a:spLocks noChangeAspect="1"/>
          </p:cNvSpPr>
          <p:nvPr/>
        </p:nvSpPr>
        <p:spPr bwMode="auto">
          <a:xfrm>
            <a:off x="75438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2" name="101 - Έλλειψη"/>
          <p:cNvSpPr>
            <a:spLocks noChangeAspect="1"/>
          </p:cNvSpPr>
          <p:nvPr/>
        </p:nvSpPr>
        <p:spPr bwMode="auto">
          <a:xfrm>
            <a:off x="75438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3" name="102 - Έλλειψη"/>
          <p:cNvSpPr>
            <a:spLocks noChangeAspect="1"/>
          </p:cNvSpPr>
          <p:nvPr/>
        </p:nvSpPr>
        <p:spPr bwMode="auto">
          <a:xfrm>
            <a:off x="75438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4" name="103 - Έλλειψη"/>
          <p:cNvSpPr>
            <a:spLocks noChangeAspect="1"/>
          </p:cNvSpPr>
          <p:nvPr/>
        </p:nvSpPr>
        <p:spPr bwMode="auto">
          <a:xfrm>
            <a:off x="75438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05" name="104 - Έλλειψη"/>
          <p:cNvSpPr>
            <a:spLocks noChangeAspect="1"/>
          </p:cNvSpPr>
          <p:nvPr/>
        </p:nvSpPr>
        <p:spPr bwMode="auto">
          <a:xfrm>
            <a:off x="75438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6" name="105 - Έλλειψη"/>
          <p:cNvSpPr>
            <a:spLocks noChangeAspect="1"/>
          </p:cNvSpPr>
          <p:nvPr/>
        </p:nvSpPr>
        <p:spPr bwMode="auto">
          <a:xfrm>
            <a:off x="75438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7" name="106 - Ευθεία γραμμή σύνδεσης"/>
          <p:cNvCxnSpPr>
            <a:stCxn id="101" idx="4"/>
            <a:endCxn id="102" idx="0"/>
          </p:cNvCxnSpPr>
          <p:nvPr/>
        </p:nvCxnSpPr>
        <p:spPr bwMode="auto">
          <a:xfrm>
            <a:off x="76866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107 - Ευθεία γραμμή σύνδεσης"/>
          <p:cNvCxnSpPr>
            <a:stCxn id="99" idx="4"/>
            <a:endCxn id="100" idx="0"/>
          </p:cNvCxnSpPr>
          <p:nvPr/>
        </p:nvCxnSpPr>
        <p:spPr bwMode="auto">
          <a:xfrm>
            <a:off x="8086725" y="24537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108 - Ευθεία γραμμή σύνδεσης"/>
          <p:cNvCxnSpPr>
            <a:stCxn id="100" idx="3"/>
            <a:endCxn id="101" idx="0"/>
          </p:cNvCxnSpPr>
          <p:nvPr/>
        </p:nvCxnSpPr>
        <p:spPr bwMode="auto">
          <a:xfrm flipH="1">
            <a:off x="7686675" y="2850006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109 - Ευθεία γραμμή σύνδεσης"/>
          <p:cNvCxnSpPr>
            <a:stCxn id="102" idx="4"/>
            <a:endCxn id="103" idx="0"/>
          </p:cNvCxnSpPr>
          <p:nvPr/>
        </p:nvCxnSpPr>
        <p:spPr bwMode="auto">
          <a:xfrm>
            <a:off x="76866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110 - Ευθεία γραμμή σύνδεσης"/>
          <p:cNvCxnSpPr>
            <a:stCxn id="105" idx="4"/>
            <a:endCxn id="106" idx="0"/>
          </p:cNvCxnSpPr>
          <p:nvPr/>
        </p:nvCxnSpPr>
        <p:spPr bwMode="auto">
          <a:xfrm>
            <a:off x="76866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111 - Ευθεία γραμμή σύνδεσης"/>
          <p:cNvCxnSpPr>
            <a:stCxn id="103" idx="4"/>
            <a:endCxn id="104" idx="0"/>
          </p:cNvCxnSpPr>
          <p:nvPr/>
        </p:nvCxnSpPr>
        <p:spPr bwMode="auto">
          <a:xfrm>
            <a:off x="76866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112 - Ευθεία γραμμή σύνδεσης"/>
          <p:cNvCxnSpPr>
            <a:stCxn id="104" idx="4"/>
            <a:endCxn id="105" idx="0"/>
          </p:cNvCxnSpPr>
          <p:nvPr/>
        </p:nvCxnSpPr>
        <p:spPr bwMode="auto">
          <a:xfrm>
            <a:off x="76866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116 - Έλλειψη"/>
          <p:cNvSpPr>
            <a:spLocks noChangeAspect="1"/>
          </p:cNvSpPr>
          <p:nvPr/>
        </p:nvSpPr>
        <p:spPr bwMode="auto">
          <a:xfrm>
            <a:off x="83248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8" name="117 - Έλλειψη"/>
          <p:cNvSpPr>
            <a:spLocks noChangeAspect="1"/>
          </p:cNvSpPr>
          <p:nvPr/>
        </p:nvSpPr>
        <p:spPr bwMode="auto">
          <a:xfrm>
            <a:off x="83248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9" name="118 - Έλλειψη"/>
          <p:cNvSpPr>
            <a:spLocks noChangeAspect="1"/>
          </p:cNvSpPr>
          <p:nvPr/>
        </p:nvSpPr>
        <p:spPr bwMode="auto">
          <a:xfrm>
            <a:off x="83248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0" name="119 - Έλλειψη"/>
          <p:cNvSpPr>
            <a:spLocks noChangeAspect="1"/>
          </p:cNvSpPr>
          <p:nvPr/>
        </p:nvSpPr>
        <p:spPr bwMode="auto">
          <a:xfrm>
            <a:off x="83248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21" name="120 - Ευθεία γραμμή σύνδεσης"/>
          <p:cNvCxnSpPr>
            <a:stCxn id="117" idx="4"/>
            <a:endCxn id="118" idx="0"/>
          </p:cNvCxnSpPr>
          <p:nvPr/>
        </p:nvCxnSpPr>
        <p:spPr bwMode="auto">
          <a:xfrm>
            <a:off x="84677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18" idx="4"/>
            <a:endCxn id="119" idx="0"/>
          </p:cNvCxnSpPr>
          <p:nvPr/>
        </p:nvCxnSpPr>
        <p:spPr bwMode="auto">
          <a:xfrm>
            <a:off x="84677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122 - Ευθεία γραμμή σύνδεσης"/>
          <p:cNvCxnSpPr>
            <a:stCxn id="119" idx="4"/>
            <a:endCxn id="120" idx="0"/>
          </p:cNvCxnSpPr>
          <p:nvPr/>
        </p:nvCxnSpPr>
        <p:spPr bwMode="auto">
          <a:xfrm>
            <a:off x="84677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126 - Ευθεία γραμμή σύνδεσης"/>
          <p:cNvCxnSpPr>
            <a:stCxn id="100" idx="5"/>
            <a:endCxn id="117" idx="0"/>
          </p:cNvCxnSpPr>
          <p:nvPr/>
        </p:nvCxnSpPr>
        <p:spPr bwMode="auto">
          <a:xfrm>
            <a:off x="8187753" y="2850006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129 - Ευθεία γραμμή σύνδεσης"/>
          <p:cNvCxnSpPr>
            <a:stCxn id="11" idx="5"/>
            <a:endCxn id="99" idx="0"/>
          </p:cNvCxnSpPr>
          <p:nvPr/>
        </p:nvCxnSpPr>
        <p:spPr bwMode="auto">
          <a:xfrm>
            <a:off x="7120953" y="1745106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133 - Έλλειψη"/>
          <p:cNvSpPr>
            <a:spLocks noChangeAspect="1"/>
          </p:cNvSpPr>
          <p:nvPr/>
        </p:nvSpPr>
        <p:spPr bwMode="auto">
          <a:xfrm>
            <a:off x="5734050" y="3067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5" name="134 - Έλλειψη"/>
          <p:cNvSpPr>
            <a:spLocks noChangeAspect="1"/>
          </p:cNvSpPr>
          <p:nvPr/>
        </p:nvSpPr>
        <p:spPr bwMode="auto">
          <a:xfrm>
            <a:off x="5734050" y="3524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6" name="135 - Έλλειψη"/>
          <p:cNvSpPr>
            <a:spLocks noChangeAspect="1"/>
          </p:cNvSpPr>
          <p:nvPr/>
        </p:nvSpPr>
        <p:spPr bwMode="auto">
          <a:xfrm>
            <a:off x="5734050" y="3981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5734050" y="4438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5734050" y="4895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5734050" y="5353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5734050" y="5810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5734050" y="6267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2" name="141 - Ευθεία γραμμή σύνδεσης"/>
          <p:cNvCxnSpPr>
            <a:stCxn id="135" idx="4"/>
            <a:endCxn id="136" idx="0"/>
          </p:cNvCxnSpPr>
          <p:nvPr/>
        </p:nvCxnSpPr>
        <p:spPr bwMode="auto">
          <a:xfrm>
            <a:off x="5876925" y="3810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142 - Ευθεία γραμμή σύνδεσης"/>
          <p:cNvCxnSpPr>
            <a:stCxn id="13" idx="4"/>
            <a:endCxn id="134" idx="0"/>
          </p:cNvCxnSpPr>
          <p:nvPr/>
        </p:nvCxnSpPr>
        <p:spPr bwMode="auto">
          <a:xfrm>
            <a:off x="5876925" y="2910903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143 - Ευθεία γραμμή σύνδεσης"/>
          <p:cNvCxnSpPr>
            <a:stCxn id="134" idx="4"/>
            <a:endCxn id="135" idx="0"/>
          </p:cNvCxnSpPr>
          <p:nvPr/>
        </p:nvCxnSpPr>
        <p:spPr bwMode="auto">
          <a:xfrm>
            <a:off x="5876925" y="3352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144 - Ευθεία γραμμή σύνδεσης"/>
          <p:cNvCxnSpPr>
            <a:stCxn id="136" idx="4"/>
            <a:endCxn id="137" idx="0"/>
          </p:cNvCxnSpPr>
          <p:nvPr/>
        </p:nvCxnSpPr>
        <p:spPr bwMode="auto">
          <a:xfrm>
            <a:off x="5876925" y="4267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5876925" y="5638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5876925" y="4724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5876925" y="5181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5876925" y="6096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96 - TextBox"/>
          <p:cNvSpPr txBox="1"/>
          <p:nvPr/>
        </p:nvSpPr>
        <p:spPr>
          <a:xfrm>
            <a:off x="304800" y="106680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Lucida Console" pitchFamily="49" charset="0"/>
              </a:rPr>
              <a:t>Iterable</a:t>
            </a:r>
            <a:r>
              <a:rPr lang="en-US" sz="1600" dirty="0" smtClean="0">
                <a:latin typeface="Lucida Console" pitchFamily="49" charset="0"/>
              </a:rPr>
              <a:t>&lt;String&gt; keys()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98" name="97 - TextBox"/>
          <p:cNvSpPr txBox="1"/>
          <p:nvPr/>
        </p:nvSpPr>
        <p:spPr>
          <a:xfrm>
            <a:off x="228601" y="1676400"/>
            <a:ext cx="3352799" cy="2303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sz="1600" dirty="0" smtClean="0"/>
              <a:t>Επισκεπτόμαστε τους κόμβους σε </a:t>
            </a:r>
          </a:p>
          <a:p>
            <a:pPr>
              <a:lnSpc>
                <a:spcPts val="2500"/>
              </a:lnSpc>
            </a:pPr>
            <a:r>
              <a:rPr lang="el-GR" sz="1600" dirty="0" err="1" smtClean="0"/>
              <a:t>προδιάταξη</a:t>
            </a:r>
            <a:r>
              <a:rPr lang="el-GR" sz="1600" dirty="0" smtClean="0"/>
              <a:t> και δημιουργούμε το αλφαριθμητικό που αντιστοιχεί στο μονοπάτι από τη ρίζα. Αν ο τρέχων κόμβος έχει επισήμανση τότε αποθηκεύουμε το αλφαριθμητικό σε μια ουρά.</a:t>
            </a:r>
            <a:endParaRPr lang="el-GR" sz="1600" dirty="0"/>
          </a:p>
        </p:txBody>
      </p:sp>
      <p:sp>
        <p:nvSpPr>
          <p:cNvPr id="96" name="95 - Δεξιό βέλος"/>
          <p:cNvSpPr/>
          <p:nvPr/>
        </p:nvSpPr>
        <p:spPr bwMode="auto">
          <a:xfrm>
            <a:off x="5334000" y="2667000"/>
            <a:ext cx="304800" cy="228600"/>
          </a:xfrm>
          <a:prstGeom prst="rightArrow">
            <a:avLst/>
          </a:prstGeom>
          <a:solidFill>
            <a:srgbClr val="3399FF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228600" y="4343400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pre = “</a:t>
            </a:r>
            <a:r>
              <a:rPr lang="el-GR" sz="1600" dirty="0" smtClean="0">
                <a:latin typeface="Lucida Console" pitchFamily="49" charset="0"/>
              </a:rPr>
              <a:t>αλ</a:t>
            </a:r>
            <a:r>
              <a:rPr lang="en-US" sz="1600" dirty="0" smtClean="0">
                <a:latin typeface="Lucida Console" pitchFamily="49" charset="0"/>
              </a:rPr>
              <a:t>”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115" name="114 - TextBox"/>
          <p:cNvSpPr txBox="1"/>
          <p:nvPr/>
        </p:nvSpPr>
        <p:spPr>
          <a:xfrm>
            <a:off x="228600" y="510540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Queue q = (“</a:t>
            </a:r>
            <a:r>
              <a:rPr lang="el-GR" sz="1600" dirty="0" err="1" smtClean="0">
                <a:latin typeface="Lucida Console" pitchFamily="49" charset="0"/>
              </a:rPr>
              <a:t>ακολουθια</a:t>
            </a:r>
            <a:r>
              <a:rPr lang="en-US" sz="1600" dirty="0" smtClean="0">
                <a:latin typeface="Lucida Console" pitchFamily="49" charset="0"/>
              </a:rPr>
              <a:t>”)</a:t>
            </a:r>
            <a:endParaRPr lang="el-GR" sz="16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877050" y="15012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4495800" y="2167949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" name="12 - Έλλειψη"/>
          <p:cNvSpPr>
            <a:spLocks noChangeAspect="1"/>
          </p:cNvSpPr>
          <p:nvPr/>
        </p:nvSpPr>
        <p:spPr bwMode="auto">
          <a:xfrm>
            <a:off x="573405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" name="13 - Έλλειψη"/>
          <p:cNvSpPr>
            <a:spLocks noChangeAspect="1"/>
          </p:cNvSpPr>
          <p:nvPr/>
        </p:nvSpPr>
        <p:spPr bwMode="auto">
          <a:xfrm>
            <a:off x="50292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" name="14 - Έλλειψη"/>
          <p:cNvSpPr>
            <a:spLocks noChangeAspect="1"/>
          </p:cNvSpPr>
          <p:nvPr/>
        </p:nvSpPr>
        <p:spPr bwMode="auto">
          <a:xfrm>
            <a:off x="50292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" name="16 - Έλλειψη"/>
          <p:cNvSpPr>
            <a:spLocks noChangeAspect="1"/>
          </p:cNvSpPr>
          <p:nvPr/>
        </p:nvSpPr>
        <p:spPr bwMode="auto">
          <a:xfrm>
            <a:off x="50292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" name="18 - Έλλειψη"/>
          <p:cNvSpPr>
            <a:spLocks noChangeAspect="1"/>
          </p:cNvSpPr>
          <p:nvPr/>
        </p:nvSpPr>
        <p:spPr bwMode="auto">
          <a:xfrm>
            <a:off x="50292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" name="19 - Έλλειψη"/>
          <p:cNvSpPr>
            <a:spLocks noChangeAspect="1"/>
          </p:cNvSpPr>
          <p:nvPr/>
        </p:nvSpPr>
        <p:spPr bwMode="auto">
          <a:xfrm>
            <a:off x="50292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1" name="20 - Έλλειψη"/>
          <p:cNvSpPr>
            <a:spLocks noChangeAspect="1"/>
          </p:cNvSpPr>
          <p:nvPr/>
        </p:nvSpPr>
        <p:spPr bwMode="auto">
          <a:xfrm>
            <a:off x="50292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" name="21 - Έλλειψη"/>
          <p:cNvSpPr>
            <a:spLocks noChangeAspect="1"/>
          </p:cNvSpPr>
          <p:nvPr/>
        </p:nvSpPr>
        <p:spPr bwMode="auto">
          <a:xfrm>
            <a:off x="50292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" name="22 - Έλλειψη"/>
          <p:cNvSpPr>
            <a:spLocks noChangeAspect="1"/>
          </p:cNvSpPr>
          <p:nvPr/>
        </p:nvSpPr>
        <p:spPr bwMode="auto">
          <a:xfrm>
            <a:off x="5029200" y="6263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3"/>
            <a:endCxn id="12" idx="0"/>
          </p:cNvCxnSpPr>
          <p:nvPr/>
        </p:nvCxnSpPr>
        <p:spPr bwMode="auto">
          <a:xfrm flipH="1">
            <a:off x="4638675" y="1745106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25 - Ευθεία γραμμή σύνδεσης"/>
          <p:cNvCxnSpPr>
            <a:stCxn id="12" idx="5"/>
            <a:endCxn id="13" idx="0"/>
          </p:cNvCxnSpPr>
          <p:nvPr/>
        </p:nvCxnSpPr>
        <p:spPr bwMode="auto">
          <a:xfrm>
            <a:off x="4739703" y="2411852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- Ευθεία γραμμή σύνδεσης"/>
          <p:cNvCxnSpPr>
            <a:stCxn id="15" idx="4"/>
            <a:endCxn id="17" idx="0"/>
          </p:cNvCxnSpPr>
          <p:nvPr/>
        </p:nvCxnSpPr>
        <p:spPr bwMode="auto">
          <a:xfrm>
            <a:off x="51720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13" idx="3"/>
            <a:endCxn id="14" idx="0"/>
          </p:cNvCxnSpPr>
          <p:nvPr/>
        </p:nvCxnSpPr>
        <p:spPr bwMode="auto">
          <a:xfrm flipH="1">
            <a:off x="5172075" y="2869056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- Ευθεία γραμμή σύνδεσης"/>
          <p:cNvCxnSpPr>
            <a:stCxn id="14" idx="4"/>
            <a:endCxn id="15" idx="0"/>
          </p:cNvCxnSpPr>
          <p:nvPr/>
        </p:nvCxnSpPr>
        <p:spPr bwMode="auto">
          <a:xfrm>
            <a:off x="51720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17" idx="4"/>
            <a:endCxn id="19" idx="0"/>
          </p:cNvCxnSpPr>
          <p:nvPr/>
        </p:nvCxnSpPr>
        <p:spPr bwMode="auto">
          <a:xfrm>
            <a:off x="51720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- Ευθεία γραμμή σύνδεσης"/>
          <p:cNvCxnSpPr>
            <a:stCxn id="21" idx="4"/>
            <a:endCxn id="22" idx="0"/>
          </p:cNvCxnSpPr>
          <p:nvPr/>
        </p:nvCxnSpPr>
        <p:spPr bwMode="auto">
          <a:xfrm>
            <a:off x="51720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46 - Ευθεία γραμμή σύνδεσης"/>
          <p:cNvCxnSpPr>
            <a:stCxn id="19" idx="4"/>
            <a:endCxn id="20" idx="0"/>
          </p:cNvCxnSpPr>
          <p:nvPr/>
        </p:nvCxnSpPr>
        <p:spPr bwMode="auto">
          <a:xfrm>
            <a:off x="51720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49 - Ευθεία γραμμή σύνδεσης"/>
          <p:cNvCxnSpPr>
            <a:stCxn id="20" idx="4"/>
            <a:endCxn id="21" idx="0"/>
          </p:cNvCxnSpPr>
          <p:nvPr/>
        </p:nvCxnSpPr>
        <p:spPr bwMode="auto">
          <a:xfrm>
            <a:off x="51720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22" idx="4"/>
            <a:endCxn id="23" idx="0"/>
          </p:cNvCxnSpPr>
          <p:nvPr/>
        </p:nvCxnSpPr>
        <p:spPr bwMode="auto">
          <a:xfrm>
            <a:off x="5172075" y="6092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403860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40386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40386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40386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40386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40386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40386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40386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41814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4181475" y="29109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41814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41814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41814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41814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41814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3"/>
            <a:endCxn id="58" idx="0"/>
          </p:cNvCxnSpPr>
          <p:nvPr/>
        </p:nvCxnSpPr>
        <p:spPr bwMode="auto">
          <a:xfrm flipH="1">
            <a:off x="4181475" y="2411852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78 - Έλλειψη"/>
          <p:cNvSpPr>
            <a:spLocks noChangeAspect="1"/>
          </p:cNvSpPr>
          <p:nvPr/>
        </p:nvSpPr>
        <p:spPr bwMode="auto">
          <a:xfrm>
            <a:off x="64960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0" name="79 - Έλλειψη"/>
          <p:cNvSpPr>
            <a:spLocks noChangeAspect="1"/>
          </p:cNvSpPr>
          <p:nvPr/>
        </p:nvSpPr>
        <p:spPr bwMode="auto">
          <a:xfrm>
            <a:off x="64960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1" name="80 - Έλλειψη"/>
          <p:cNvSpPr>
            <a:spLocks noChangeAspect="1"/>
          </p:cNvSpPr>
          <p:nvPr/>
        </p:nvSpPr>
        <p:spPr bwMode="auto">
          <a:xfrm>
            <a:off x="64960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2" name="81 - Έλλειψη"/>
          <p:cNvSpPr>
            <a:spLocks noChangeAspect="1"/>
          </p:cNvSpPr>
          <p:nvPr/>
        </p:nvSpPr>
        <p:spPr bwMode="auto">
          <a:xfrm>
            <a:off x="64960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4" name="83 - Έλλειψη"/>
          <p:cNvSpPr>
            <a:spLocks noChangeAspect="1"/>
          </p:cNvSpPr>
          <p:nvPr/>
        </p:nvSpPr>
        <p:spPr bwMode="auto">
          <a:xfrm>
            <a:off x="6496050" y="4911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5" name="84 - Έλλειψη"/>
          <p:cNvSpPr>
            <a:spLocks noChangeAspect="1"/>
          </p:cNvSpPr>
          <p:nvPr/>
        </p:nvSpPr>
        <p:spPr bwMode="auto">
          <a:xfrm>
            <a:off x="6496050" y="5368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6" name="85 - Ευθεία γραμμή σύνδεσης"/>
          <p:cNvCxnSpPr>
            <a:stCxn id="80" idx="4"/>
            <a:endCxn id="81" idx="0"/>
          </p:cNvCxnSpPr>
          <p:nvPr/>
        </p:nvCxnSpPr>
        <p:spPr bwMode="auto">
          <a:xfrm>
            <a:off x="66389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79" idx="4"/>
            <a:endCxn id="80" idx="0"/>
          </p:cNvCxnSpPr>
          <p:nvPr/>
        </p:nvCxnSpPr>
        <p:spPr bwMode="auto">
          <a:xfrm>
            <a:off x="66389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81" idx="4"/>
            <a:endCxn id="82" idx="0"/>
          </p:cNvCxnSpPr>
          <p:nvPr/>
        </p:nvCxnSpPr>
        <p:spPr bwMode="auto">
          <a:xfrm>
            <a:off x="66389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82" idx="4"/>
            <a:endCxn id="84" idx="0"/>
          </p:cNvCxnSpPr>
          <p:nvPr/>
        </p:nvCxnSpPr>
        <p:spPr bwMode="auto">
          <a:xfrm>
            <a:off x="6638925" y="47397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- Ευθεία γραμμή σύνδεσης"/>
          <p:cNvCxnSpPr>
            <a:stCxn id="84" idx="4"/>
            <a:endCxn id="85" idx="0"/>
          </p:cNvCxnSpPr>
          <p:nvPr/>
        </p:nvCxnSpPr>
        <p:spPr bwMode="auto">
          <a:xfrm>
            <a:off x="6638925" y="51969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90 - Ευθεία γραμμή σύνδεσης"/>
          <p:cNvCxnSpPr>
            <a:stCxn id="13" idx="5"/>
            <a:endCxn id="79" idx="0"/>
          </p:cNvCxnSpPr>
          <p:nvPr/>
        </p:nvCxnSpPr>
        <p:spPr bwMode="auto">
          <a:xfrm>
            <a:off x="5977953" y="2869056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98 - Έλλειψη"/>
          <p:cNvSpPr>
            <a:spLocks noChangeAspect="1"/>
          </p:cNvSpPr>
          <p:nvPr/>
        </p:nvSpPr>
        <p:spPr bwMode="auto">
          <a:xfrm>
            <a:off x="7943850" y="2167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0" name="99 - Έλλειψη"/>
          <p:cNvSpPr>
            <a:spLocks noChangeAspect="1"/>
          </p:cNvSpPr>
          <p:nvPr/>
        </p:nvSpPr>
        <p:spPr bwMode="auto">
          <a:xfrm>
            <a:off x="7943850" y="2606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1" name="100 - Έλλειψη"/>
          <p:cNvSpPr>
            <a:spLocks noChangeAspect="1"/>
          </p:cNvSpPr>
          <p:nvPr/>
        </p:nvSpPr>
        <p:spPr bwMode="auto">
          <a:xfrm>
            <a:off x="75438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2" name="101 - Έλλειψη"/>
          <p:cNvSpPr>
            <a:spLocks noChangeAspect="1"/>
          </p:cNvSpPr>
          <p:nvPr/>
        </p:nvSpPr>
        <p:spPr bwMode="auto">
          <a:xfrm>
            <a:off x="75438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3" name="102 - Έλλειψη"/>
          <p:cNvSpPr>
            <a:spLocks noChangeAspect="1"/>
          </p:cNvSpPr>
          <p:nvPr/>
        </p:nvSpPr>
        <p:spPr bwMode="auto">
          <a:xfrm>
            <a:off x="75438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4" name="103 - Έλλειψη"/>
          <p:cNvSpPr>
            <a:spLocks noChangeAspect="1"/>
          </p:cNvSpPr>
          <p:nvPr/>
        </p:nvSpPr>
        <p:spPr bwMode="auto">
          <a:xfrm>
            <a:off x="75438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05" name="104 - Έλλειψη"/>
          <p:cNvSpPr>
            <a:spLocks noChangeAspect="1"/>
          </p:cNvSpPr>
          <p:nvPr/>
        </p:nvSpPr>
        <p:spPr bwMode="auto">
          <a:xfrm>
            <a:off x="75438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6" name="105 - Έλλειψη"/>
          <p:cNvSpPr>
            <a:spLocks noChangeAspect="1"/>
          </p:cNvSpPr>
          <p:nvPr/>
        </p:nvSpPr>
        <p:spPr bwMode="auto">
          <a:xfrm>
            <a:off x="75438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7" name="106 - Ευθεία γραμμή σύνδεσης"/>
          <p:cNvCxnSpPr>
            <a:stCxn id="101" idx="4"/>
            <a:endCxn id="102" idx="0"/>
          </p:cNvCxnSpPr>
          <p:nvPr/>
        </p:nvCxnSpPr>
        <p:spPr bwMode="auto">
          <a:xfrm>
            <a:off x="76866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107 - Ευθεία γραμμή σύνδεσης"/>
          <p:cNvCxnSpPr>
            <a:stCxn id="99" idx="4"/>
            <a:endCxn id="100" idx="0"/>
          </p:cNvCxnSpPr>
          <p:nvPr/>
        </p:nvCxnSpPr>
        <p:spPr bwMode="auto">
          <a:xfrm>
            <a:off x="8086725" y="24537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108 - Ευθεία γραμμή σύνδεσης"/>
          <p:cNvCxnSpPr>
            <a:stCxn id="100" idx="3"/>
            <a:endCxn id="101" idx="0"/>
          </p:cNvCxnSpPr>
          <p:nvPr/>
        </p:nvCxnSpPr>
        <p:spPr bwMode="auto">
          <a:xfrm flipH="1">
            <a:off x="7686675" y="2850006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109 - Ευθεία γραμμή σύνδεσης"/>
          <p:cNvCxnSpPr>
            <a:stCxn id="102" idx="4"/>
            <a:endCxn id="103" idx="0"/>
          </p:cNvCxnSpPr>
          <p:nvPr/>
        </p:nvCxnSpPr>
        <p:spPr bwMode="auto">
          <a:xfrm>
            <a:off x="76866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110 - Ευθεία γραμμή σύνδεσης"/>
          <p:cNvCxnSpPr>
            <a:stCxn id="105" idx="4"/>
            <a:endCxn id="106" idx="0"/>
          </p:cNvCxnSpPr>
          <p:nvPr/>
        </p:nvCxnSpPr>
        <p:spPr bwMode="auto">
          <a:xfrm>
            <a:off x="76866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111 - Ευθεία γραμμή σύνδεσης"/>
          <p:cNvCxnSpPr>
            <a:stCxn id="103" idx="4"/>
            <a:endCxn id="104" idx="0"/>
          </p:cNvCxnSpPr>
          <p:nvPr/>
        </p:nvCxnSpPr>
        <p:spPr bwMode="auto">
          <a:xfrm>
            <a:off x="76866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112 - Ευθεία γραμμή σύνδεσης"/>
          <p:cNvCxnSpPr>
            <a:stCxn id="104" idx="4"/>
            <a:endCxn id="105" idx="0"/>
          </p:cNvCxnSpPr>
          <p:nvPr/>
        </p:nvCxnSpPr>
        <p:spPr bwMode="auto">
          <a:xfrm>
            <a:off x="76866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116 - Έλλειψη"/>
          <p:cNvSpPr>
            <a:spLocks noChangeAspect="1"/>
          </p:cNvSpPr>
          <p:nvPr/>
        </p:nvSpPr>
        <p:spPr bwMode="auto">
          <a:xfrm>
            <a:off x="83248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8" name="117 - Έλλειψη"/>
          <p:cNvSpPr>
            <a:spLocks noChangeAspect="1"/>
          </p:cNvSpPr>
          <p:nvPr/>
        </p:nvSpPr>
        <p:spPr bwMode="auto">
          <a:xfrm>
            <a:off x="83248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9" name="118 - Έλλειψη"/>
          <p:cNvSpPr>
            <a:spLocks noChangeAspect="1"/>
          </p:cNvSpPr>
          <p:nvPr/>
        </p:nvSpPr>
        <p:spPr bwMode="auto">
          <a:xfrm>
            <a:off x="83248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0" name="119 - Έλλειψη"/>
          <p:cNvSpPr>
            <a:spLocks noChangeAspect="1"/>
          </p:cNvSpPr>
          <p:nvPr/>
        </p:nvSpPr>
        <p:spPr bwMode="auto">
          <a:xfrm>
            <a:off x="83248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21" name="120 - Ευθεία γραμμή σύνδεσης"/>
          <p:cNvCxnSpPr>
            <a:stCxn id="117" idx="4"/>
            <a:endCxn id="118" idx="0"/>
          </p:cNvCxnSpPr>
          <p:nvPr/>
        </p:nvCxnSpPr>
        <p:spPr bwMode="auto">
          <a:xfrm>
            <a:off x="84677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18" idx="4"/>
            <a:endCxn id="119" idx="0"/>
          </p:cNvCxnSpPr>
          <p:nvPr/>
        </p:nvCxnSpPr>
        <p:spPr bwMode="auto">
          <a:xfrm>
            <a:off x="84677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122 - Ευθεία γραμμή σύνδεσης"/>
          <p:cNvCxnSpPr>
            <a:stCxn id="119" idx="4"/>
            <a:endCxn id="120" idx="0"/>
          </p:cNvCxnSpPr>
          <p:nvPr/>
        </p:nvCxnSpPr>
        <p:spPr bwMode="auto">
          <a:xfrm>
            <a:off x="84677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126 - Ευθεία γραμμή σύνδεσης"/>
          <p:cNvCxnSpPr>
            <a:stCxn id="100" idx="5"/>
            <a:endCxn id="117" idx="0"/>
          </p:cNvCxnSpPr>
          <p:nvPr/>
        </p:nvCxnSpPr>
        <p:spPr bwMode="auto">
          <a:xfrm>
            <a:off x="8187753" y="2850006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129 - Ευθεία γραμμή σύνδεσης"/>
          <p:cNvCxnSpPr>
            <a:stCxn id="11" idx="5"/>
            <a:endCxn id="99" idx="0"/>
          </p:cNvCxnSpPr>
          <p:nvPr/>
        </p:nvCxnSpPr>
        <p:spPr bwMode="auto">
          <a:xfrm>
            <a:off x="7120953" y="1745106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133 - Έλλειψη"/>
          <p:cNvSpPr>
            <a:spLocks noChangeAspect="1"/>
          </p:cNvSpPr>
          <p:nvPr/>
        </p:nvSpPr>
        <p:spPr bwMode="auto">
          <a:xfrm>
            <a:off x="5734050" y="3067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5" name="134 - Έλλειψη"/>
          <p:cNvSpPr>
            <a:spLocks noChangeAspect="1"/>
          </p:cNvSpPr>
          <p:nvPr/>
        </p:nvSpPr>
        <p:spPr bwMode="auto">
          <a:xfrm>
            <a:off x="5734050" y="3524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6" name="135 - Έλλειψη"/>
          <p:cNvSpPr>
            <a:spLocks noChangeAspect="1"/>
          </p:cNvSpPr>
          <p:nvPr/>
        </p:nvSpPr>
        <p:spPr bwMode="auto">
          <a:xfrm>
            <a:off x="5734050" y="3981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5734050" y="4438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5734050" y="4895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5734050" y="5353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5734050" y="5810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5734050" y="6267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2" name="141 - Ευθεία γραμμή σύνδεσης"/>
          <p:cNvCxnSpPr>
            <a:stCxn id="135" idx="4"/>
            <a:endCxn id="136" idx="0"/>
          </p:cNvCxnSpPr>
          <p:nvPr/>
        </p:nvCxnSpPr>
        <p:spPr bwMode="auto">
          <a:xfrm>
            <a:off x="5876925" y="3810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142 - Ευθεία γραμμή σύνδεσης"/>
          <p:cNvCxnSpPr>
            <a:stCxn id="13" idx="4"/>
            <a:endCxn id="134" idx="0"/>
          </p:cNvCxnSpPr>
          <p:nvPr/>
        </p:nvCxnSpPr>
        <p:spPr bwMode="auto">
          <a:xfrm>
            <a:off x="5876925" y="2910903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143 - Ευθεία γραμμή σύνδεσης"/>
          <p:cNvCxnSpPr>
            <a:stCxn id="134" idx="4"/>
            <a:endCxn id="135" idx="0"/>
          </p:cNvCxnSpPr>
          <p:nvPr/>
        </p:nvCxnSpPr>
        <p:spPr bwMode="auto">
          <a:xfrm>
            <a:off x="5876925" y="3352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144 - Ευθεία γραμμή σύνδεσης"/>
          <p:cNvCxnSpPr>
            <a:stCxn id="136" idx="4"/>
            <a:endCxn id="137" idx="0"/>
          </p:cNvCxnSpPr>
          <p:nvPr/>
        </p:nvCxnSpPr>
        <p:spPr bwMode="auto">
          <a:xfrm>
            <a:off x="5876925" y="4267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5876925" y="5638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5876925" y="4724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5876925" y="5181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5876925" y="6096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96 - TextBox"/>
          <p:cNvSpPr txBox="1"/>
          <p:nvPr/>
        </p:nvSpPr>
        <p:spPr>
          <a:xfrm>
            <a:off x="304800" y="106680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Lucida Console" pitchFamily="49" charset="0"/>
              </a:rPr>
              <a:t>Iterable</a:t>
            </a:r>
            <a:r>
              <a:rPr lang="en-US" sz="1600" dirty="0" smtClean="0">
                <a:latin typeface="Lucida Console" pitchFamily="49" charset="0"/>
              </a:rPr>
              <a:t>&lt;String&gt; keys()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98" name="97 - TextBox"/>
          <p:cNvSpPr txBox="1"/>
          <p:nvPr/>
        </p:nvSpPr>
        <p:spPr>
          <a:xfrm>
            <a:off x="228601" y="1676400"/>
            <a:ext cx="3352799" cy="2303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sz="1600" dirty="0" smtClean="0"/>
              <a:t>Επισκεπτόμαστε τους κόμβους σε </a:t>
            </a:r>
          </a:p>
          <a:p>
            <a:pPr>
              <a:lnSpc>
                <a:spcPts val="2500"/>
              </a:lnSpc>
            </a:pPr>
            <a:r>
              <a:rPr lang="el-GR" sz="1600" dirty="0" err="1" smtClean="0"/>
              <a:t>προδιάταξη</a:t>
            </a:r>
            <a:r>
              <a:rPr lang="el-GR" sz="1600" dirty="0" smtClean="0"/>
              <a:t> και δημιουργούμε το αλφαριθμητικό που αντιστοιχεί στο μονοπάτι από τη ρίζα. Αν ο τρέχων κόμβος έχει επισήμανση τότε αποθηκεύουμε το αλφαριθμητικό σε μια ουρά.</a:t>
            </a:r>
            <a:endParaRPr lang="el-GR" sz="1600" dirty="0"/>
          </a:p>
        </p:txBody>
      </p:sp>
      <p:sp>
        <p:nvSpPr>
          <p:cNvPr id="96" name="95 - Δεξιό βέλος"/>
          <p:cNvSpPr/>
          <p:nvPr/>
        </p:nvSpPr>
        <p:spPr bwMode="auto">
          <a:xfrm>
            <a:off x="4648200" y="3124200"/>
            <a:ext cx="304800" cy="228600"/>
          </a:xfrm>
          <a:prstGeom prst="rightArrow">
            <a:avLst/>
          </a:prstGeom>
          <a:solidFill>
            <a:srgbClr val="3399FF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228600" y="4343400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pre = “</a:t>
            </a:r>
            <a:r>
              <a:rPr lang="el-GR" sz="1600" dirty="0" err="1" smtClean="0">
                <a:latin typeface="Lucida Console" pitchFamily="49" charset="0"/>
              </a:rPr>
              <a:t>αλγ</a:t>
            </a:r>
            <a:r>
              <a:rPr lang="en-US" sz="1600" dirty="0" smtClean="0">
                <a:latin typeface="Lucida Console" pitchFamily="49" charset="0"/>
              </a:rPr>
              <a:t>”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115" name="114 - TextBox"/>
          <p:cNvSpPr txBox="1"/>
          <p:nvPr/>
        </p:nvSpPr>
        <p:spPr>
          <a:xfrm>
            <a:off x="228600" y="510540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Queue q = (“</a:t>
            </a:r>
            <a:r>
              <a:rPr lang="el-GR" sz="1600" dirty="0" err="1" smtClean="0">
                <a:latin typeface="Lucida Console" pitchFamily="49" charset="0"/>
              </a:rPr>
              <a:t>ακολουθια</a:t>
            </a:r>
            <a:r>
              <a:rPr lang="en-US" sz="1600" dirty="0" smtClean="0">
                <a:latin typeface="Lucida Console" pitchFamily="49" charset="0"/>
              </a:rPr>
              <a:t>”)</a:t>
            </a:r>
            <a:endParaRPr lang="el-GR" sz="16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877050" y="15012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4495800" y="2167949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" name="12 - Έλλειψη"/>
          <p:cNvSpPr>
            <a:spLocks noChangeAspect="1"/>
          </p:cNvSpPr>
          <p:nvPr/>
        </p:nvSpPr>
        <p:spPr bwMode="auto">
          <a:xfrm>
            <a:off x="573405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" name="13 - Έλλειψη"/>
          <p:cNvSpPr>
            <a:spLocks noChangeAspect="1"/>
          </p:cNvSpPr>
          <p:nvPr/>
        </p:nvSpPr>
        <p:spPr bwMode="auto">
          <a:xfrm>
            <a:off x="50292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" name="14 - Έλλειψη"/>
          <p:cNvSpPr>
            <a:spLocks noChangeAspect="1"/>
          </p:cNvSpPr>
          <p:nvPr/>
        </p:nvSpPr>
        <p:spPr bwMode="auto">
          <a:xfrm>
            <a:off x="50292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" name="16 - Έλλειψη"/>
          <p:cNvSpPr>
            <a:spLocks noChangeAspect="1"/>
          </p:cNvSpPr>
          <p:nvPr/>
        </p:nvSpPr>
        <p:spPr bwMode="auto">
          <a:xfrm>
            <a:off x="50292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" name="18 - Έλλειψη"/>
          <p:cNvSpPr>
            <a:spLocks noChangeAspect="1"/>
          </p:cNvSpPr>
          <p:nvPr/>
        </p:nvSpPr>
        <p:spPr bwMode="auto">
          <a:xfrm>
            <a:off x="50292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" name="19 - Έλλειψη"/>
          <p:cNvSpPr>
            <a:spLocks noChangeAspect="1"/>
          </p:cNvSpPr>
          <p:nvPr/>
        </p:nvSpPr>
        <p:spPr bwMode="auto">
          <a:xfrm>
            <a:off x="50292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1" name="20 - Έλλειψη"/>
          <p:cNvSpPr>
            <a:spLocks noChangeAspect="1"/>
          </p:cNvSpPr>
          <p:nvPr/>
        </p:nvSpPr>
        <p:spPr bwMode="auto">
          <a:xfrm>
            <a:off x="50292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" name="21 - Έλλειψη"/>
          <p:cNvSpPr>
            <a:spLocks noChangeAspect="1"/>
          </p:cNvSpPr>
          <p:nvPr/>
        </p:nvSpPr>
        <p:spPr bwMode="auto">
          <a:xfrm>
            <a:off x="50292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" name="22 - Έλλειψη"/>
          <p:cNvSpPr>
            <a:spLocks noChangeAspect="1"/>
          </p:cNvSpPr>
          <p:nvPr/>
        </p:nvSpPr>
        <p:spPr bwMode="auto">
          <a:xfrm>
            <a:off x="5029200" y="6263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3"/>
            <a:endCxn id="12" idx="0"/>
          </p:cNvCxnSpPr>
          <p:nvPr/>
        </p:nvCxnSpPr>
        <p:spPr bwMode="auto">
          <a:xfrm flipH="1">
            <a:off x="4638675" y="1745106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25 - Ευθεία γραμμή σύνδεσης"/>
          <p:cNvCxnSpPr>
            <a:stCxn id="12" idx="5"/>
            <a:endCxn id="13" idx="0"/>
          </p:cNvCxnSpPr>
          <p:nvPr/>
        </p:nvCxnSpPr>
        <p:spPr bwMode="auto">
          <a:xfrm>
            <a:off x="4739703" y="2411852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- Ευθεία γραμμή σύνδεσης"/>
          <p:cNvCxnSpPr>
            <a:stCxn id="15" idx="4"/>
            <a:endCxn id="17" idx="0"/>
          </p:cNvCxnSpPr>
          <p:nvPr/>
        </p:nvCxnSpPr>
        <p:spPr bwMode="auto">
          <a:xfrm>
            <a:off x="51720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13" idx="3"/>
            <a:endCxn id="14" idx="0"/>
          </p:cNvCxnSpPr>
          <p:nvPr/>
        </p:nvCxnSpPr>
        <p:spPr bwMode="auto">
          <a:xfrm flipH="1">
            <a:off x="5172075" y="2869056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- Ευθεία γραμμή σύνδεσης"/>
          <p:cNvCxnSpPr>
            <a:stCxn id="14" idx="4"/>
            <a:endCxn id="15" idx="0"/>
          </p:cNvCxnSpPr>
          <p:nvPr/>
        </p:nvCxnSpPr>
        <p:spPr bwMode="auto">
          <a:xfrm>
            <a:off x="51720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17" idx="4"/>
            <a:endCxn id="19" idx="0"/>
          </p:cNvCxnSpPr>
          <p:nvPr/>
        </p:nvCxnSpPr>
        <p:spPr bwMode="auto">
          <a:xfrm>
            <a:off x="51720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- Ευθεία γραμμή σύνδεσης"/>
          <p:cNvCxnSpPr>
            <a:stCxn id="21" idx="4"/>
            <a:endCxn id="22" idx="0"/>
          </p:cNvCxnSpPr>
          <p:nvPr/>
        </p:nvCxnSpPr>
        <p:spPr bwMode="auto">
          <a:xfrm>
            <a:off x="51720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46 - Ευθεία γραμμή σύνδεσης"/>
          <p:cNvCxnSpPr>
            <a:stCxn id="19" idx="4"/>
            <a:endCxn id="20" idx="0"/>
          </p:cNvCxnSpPr>
          <p:nvPr/>
        </p:nvCxnSpPr>
        <p:spPr bwMode="auto">
          <a:xfrm>
            <a:off x="51720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49 - Ευθεία γραμμή σύνδεσης"/>
          <p:cNvCxnSpPr>
            <a:stCxn id="20" idx="4"/>
            <a:endCxn id="21" idx="0"/>
          </p:cNvCxnSpPr>
          <p:nvPr/>
        </p:nvCxnSpPr>
        <p:spPr bwMode="auto">
          <a:xfrm>
            <a:off x="51720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22" idx="4"/>
            <a:endCxn id="23" idx="0"/>
          </p:cNvCxnSpPr>
          <p:nvPr/>
        </p:nvCxnSpPr>
        <p:spPr bwMode="auto">
          <a:xfrm>
            <a:off x="5172075" y="6092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403860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40386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40386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40386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40386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40386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40386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40386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41814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4181475" y="29109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41814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41814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41814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41814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41814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3"/>
            <a:endCxn id="58" idx="0"/>
          </p:cNvCxnSpPr>
          <p:nvPr/>
        </p:nvCxnSpPr>
        <p:spPr bwMode="auto">
          <a:xfrm flipH="1">
            <a:off x="4181475" y="2411852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78 - Έλλειψη"/>
          <p:cNvSpPr>
            <a:spLocks noChangeAspect="1"/>
          </p:cNvSpPr>
          <p:nvPr/>
        </p:nvSpPr>
        <p:spPr bwMode="auto">
          <a:xfrm>
            <a:off x="64960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0" name="79 - Έλλειψη"/>
          <p:cNvSpPr>
            <a:spLocks noChangeAspect="1"/>
          </p:cNvSpPr>
          <p:nvPr/>
        </p:nvSpPr>
        <p:spPr bwMode="auto">
          <a:xfrm>
            <a:off x="64960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1" name="80 - Έλλειψη"/>
          <p:cNvSpPr>
            <a:spLocks noChangeAspect="1"/>
          </p:cNvSpPr>
          <p:nvPr/>
        </p:nvSpPr>
        <p:spPr bwMode="auto">
          <a:xfrm>
            <a:off x="64960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2" name="81 - Έλλειψη"/>
          <p:cNvSpPr>
            <a:spLocks noChangeAspect="1"/>
          </p:cNvSpPr>
          <p:nvPr/>
        </p:nvSpPr>
        <p:spPr bwMode="auto">
          <a:xfrm>
            <a:off x="64960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4" name="83 - Έλλειψη"/>
          <p:cNvSpPr>
            <a:spLocks noChangeAspect="1"/>
          </p:cNvSpPr>
          <p:nvPr/>
        </p:nvSpPr>
        <p:spPr bwMode="auto">
          <a:xfrm>
            <a:off x="6496050" y="4911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5" name="84 - Έλλειψη"/>
          <p:cNvSpPr>
            <a:spLocks noChangeAspect="1"/>
          </p:cNvSpPr>
          <p:nvPr/>
        </p:nvSpPr>
        <p:spPr bwMode="auto">
          <a:xfrm>
            <a:off x="6496050" y="5368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6" name="85 - Ευθεία γραμμή σύνδεσης"/>
          <p:cNvCxnSpPr>
            <a:stCxn id="80" idx="4"/>
            <a:endCxn id="81" idx="0"/>
          </p:cNvCxnSpPr>
          <p:nvPr/>
        </p:nvCxnSpPr>
        <p:spPr bwMode="auto">
          <a:xfrm>
            <a:off x="66389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79" idx="4"/>
            <a:endCxn id="80" idx="0"/>
          </p:cNvCxnSpPr>
          <p:nvPr/>
        </p:nvCxnSpPr>
        <p:spPr bwMode="auto">
          <a:xfrm>
            <a:off x="66389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81" idx="4"/>
            <a:endCxn id="82" idx="0"/>
          </p:cNvCxnSpPr>
          <p:nvPr/>
        </p:nvCxnSpPr>
        <p:spPr bwMode="auto">
          <a:xfrm>
            <a:off x="66389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82" idx="4"/>
            <a:endCxn id="84" idx="0"/>
          </p:cNvCxnSpPr>
          <p:nvPr/>
        </p:nvCxnSpPr>
        <p:spPr bwMode="auto">
          <a:xfrm>
            <a:off x="6638925" y="47397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- Ευθεία γραμμή σύνδεσης"/>
          <p:cNvCxnSpPr>
            <a:stCxn id="84" idx="4"/>
            <a:endCxn id="85" idx="0"/>
          </p:cNvCxnSpPr>
          <p:nvPr/>
        </p:nvCxnSpPr>
        <p:spPr bwMode="auto">
          <a:xfrm>
            <a:off x="6638925" y="51969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90 - Ευθεία γραμμή σύνδεσης"/>
          <p:cNvCxnSpPr>
            <a:stCxn id="13" idx="5"/>
            <a:endCxn id="79" idx="0"/>
          </p:cNvCxnSpPr>
          <p:nvPr/>
        </p:nvCxnSpPr>
        <p:spPr bwMode="auto">
          <a:xfrm>
            <a:off x="5977953" y="2869056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98 - Έλλειψη"/>
          <p:cNvSpPr>
            <a:spLocks noChangeAspect="1"/>
          </p:cNvSpPr>
          <p:nvPr/>
        </p:nvSpPr>
        <p:spPr bwMode="auto">
          <a:xfrm>
            <a:off x="7943850" y="2167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0" name="99 - Έλλειψη"/>
          <p:cNvSpPr>
            <a:spLocks noChangeAspect="1"/>
          </p:cNvSpPr>
          <p:nvPr/>
        </p:nvSpPr>
        <p:spPr bwMode="auto">
          <a:xfrm>
            <a:off x="7943850" y="2606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1" name="100 - Έλλειψη"/>
          <p:cNvSpPr>
            <a:spLocks noChangeAspect="1"/>
          </p:cNvSpPr>
          <p:nvPr/>
        </p:nvSpPr>
        <p:spPr bwMode="auto">
          <a:xfrm>
            <a:off x="75438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2" name="101 - Έλλειψη"/>
          <p:cNvSpPr>
            <a:spLocks noChangeAspect="1"/>
          </p:cNvSpPr>
          <p:nvPr/>
        </p:nvSpPr>
        <p:spPr bwMode="auto">
          <a:xfrm>
            <a:off x="75438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3" name="102 - Έλλειψη"/>
          <p:cNvSpPr>
            <a:spLocks noChangeAspect="1"/>
          </p:cNvSpPr>
          <p:nvPr/>
        </p:nvSpPr>
        <p:spPr bwMode="auto">
          <a:xfrm>
            <a:off x="75438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4" name="103 - Έλλειψη"/>
          <p:cNvSpPr>
            <a:spLocks noChangeAspect="1"/>
          </p:cNvSpPr>
          <p:nvPr/>
        </p:nvSpPr>
        <p:spPr bwMode="auto">
          <a:xfrm>
            <a:off x="75438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05" name="104 - Έλλειψη"/>
          <p:cNvSpPr>
            <a:spLocks noChangeAspect="1"/>
          </p:cNvSpPr>
          <p:nvPr/>
        </p:nvSpPr>
        <p:spPr bwMode="auto">
          <a:xfrm>
            <a:off x="75438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6" name="105 - Έλλειψη"/>
          <p:cNvSpPr>
            <a:spLocks noChangeAspect="1"/>
          </p:cNvSpPr>
          <p:nvPr/>
        </p:nvSpPr>
        <p:spPr bwMode="auto">
          <a:xfrm>
            <a:off x="75438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7" name="106 - Ευθεία γραμμή σύνδεσης"/>
          <p:cNvCxnSpPr>
            <a:stCxn id="101" idx="4"/>
            <a:endCxn id="102" idx="0"/>
          </p:cNvCxnSpPr>
          <p:nvPr/>
        </p:nvCxnSpPr>
        <p:spPr bwMode="auto">
          <a:xfrm>
            <a:off x="76866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107 - Ευθεία γραμμή σύνδεσης"/>
          <p:cNvCxnSpPr>
            <a:stCxn id="99" idx="4"/>
            <a:endCxn id="100" idx="0"/>
          </p:cNvCxnSpPr>
          <p:nvPr/>
        </p:nvCxnSpPr>
        <p:spPr bwMode="auto">
          <a:xfrm>
            <a:off x="8086725" y="24537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108 - Ευθεία γραμμή σύνδεσης"/>
          <p:cNvCxnSpPr>
            <a:stCxn id="100" idx="3"/>
            <a:endCxn id="101" idx="0"/>
          </p:cNvCxnSpPr>
          <p:nvPr/>
        </p:nvCxnSpPr>
        <p:spPr bwMode="auto">
          <a:xfrm flipH="1">
            <a:off x="7686675" y="2850006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109 - Ευθεία γραμμή σύνδεσης"/>
          <p:cNvCxnSpPr>
            <a:stCxn id="102" idx="4"/>
            <a:endCxn id="103" idx="0"/>
          </p:cNvCxnSpPr>
          <p:nvPr/>
        </p:nvCxnSpPr>
        <p:spPr bwMode="auto">
          <a:xfrm>
            <a:off x="76866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110 - Ευθεία γραμμή σύνδεσης"/>
          <p:cNvCxnSpPr>
            <a:stCxn id="105" idx="4"/>
            <a:endCxn id="106" idx="0"/>
          </p:cNvCxnSpPr>
          <p:nvPr/>
        </p:nvCxnSpPr>
        <p:spPr bwMode="auto">
          <a:xfrm>
            <a:off x="76866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111 - Ευθεία γραμμή σύνδεσης"/>
          <p:cNvCxnSpPr>
            <a:stCxn id="103" idx="4"/>
            <a:endCxn id="104" idx="0"/>
          </p:cNvCxnSpPr>
          <p:nvPr/>
        </p:nvCxnSpPr>
        <p:spPr bwMode="auto">
          <a:xfrm>
            <a:off x="76866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112 - Ευθεία γραμμή σύνδεσης"/>
          <p:cNvCxnSpPr>
            <a:stCxn id="104" idx="4"/>
            <a:endCxn id="105" idx="0"/>
          </p:cNvCxnSpPr>
          <p:nvPr/>
        </p:nvCxnSpPr>
        <p:spPr bwMode="auto">
          <a:xfrm>
            <a:off x="76866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116 - Έλλειψη"/>
          <p:cNvSpPr>
            <a:spLocks noChangeAspect="1"/>
          </p:cNvSpPr>
          <p:nvPr/>
        </p:nvSpPr>
        <p:spPr bwMode="auto">
          <a:xfrm>
            <a:off x="83248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8" name="117 - Έλλειψη"/>
          <p:cNvSpPr>
            <a:spLocks noChangeAspect="1"/>
          </p:cNvSpPr>
          <p:nvPr/>
        </p:nvSpPr>
        <p:spPr bwMode="auto">
          <a:xfrm>
            <a:off x="83248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9" name="118 - Έλλειψη"/>
          <p:cNvSpPr>
            <a:spLocks noChangeAspect="1"/>
          </p:cNvSpPr>
          <p:nvPr/>
        </p:nvSpPr>
        <p:spPr bwMode="auto">
          <a:xfrm>
            <a:off x="83248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0" name="119 - Έλλειψη"/>
          <p:cNvSpPr>
            <a:spLocks noChangeAspect="1"/>
          </p:cNvSpPr>
          <p:nvPr/>
        </p:nvSpPr>
        <p:spPr bwMode="auto">
          <a:xfrm>
            <a:off x="83248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21" name="120 - Ευθεία γραμμή σύνδεσης"/>
          <p:cNvCxnSpPr>
            <a:stCxn id="117" idx="4"/>
            <a:endCxn id="118" idx="0"/>
          </p:cNvCxnSpPr>
          <p:nvPr/>
        </p:nvCxnSpPr>
        <p:spPr bwMode="auto">
          <a:xfrm>
            <a:off x="84677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18" idx="4"/>
            <a:endCxn id="119" idx="0"/>
          </p:cNvCxnSpPr>
          <p:nvPr/>
        </p:nvCxnSpPr>
        <p:spPr bwMode="auto">
          <a:xfrm>
            <a:off x="84677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122 - Ευθεία γραμμή σύνδεσης"/>
          <p:cNvCxnSpPr>
            <a:stCxn id="119" idx="4"/>
            <a:endCxn id="120" idx="0"/>
          </p:cNvCxnSpPr>
          <p:nvPr/>
        </p:nvCxnSpPr>
        <p:spPr bwMode="auto">
          <a:xfrm>
            <a:off x="84677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126 - Ευθεία γραμμή σύνδεσης"/>
          <p:cNvCxnSpPr>
            <a:stCxn id="100" idx="5"/>
            <a:endCxn id="117" idx="0"/>
          </p:cNvCxnSpPr>
          <p:nvPr/>
        </p:nvCxnSpPr>
        <p:spPr bwMode="auto">
          <a:xfrm>
            <a:off x="8187753" y="2850006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129 - Ευθεία γραμμή σύνδεσης"/>
          <p:cNvCxnSpPr>
            <a:stCxn id="11" idx="5"/>
            <a:endCxn id="99" idx="0"/>
          </p:cNvCxnSpPr>
          <p:nvPr/>
        </p:nvCxnSpPr>
        <p:spPr bwMode="auto">
          <a:xfrm>
            <a:off x="7120953" y="1745106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133 - Έλλειψη"/>
          <p:cNvSpPr>
            <a:spLocks noChangeAspect="1"/>
          </p:cNvSpPr>
          <p:nvPr/>
        </p:nvSpPr>
        <p:spPr bwMode="auto">
          <a:xfrm>
            <a:off x="5734050" y="3067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5" name="134 - Έλλειψη"/>
          <p:cNvSpPr>
            <a:spLocks noChangeAspect="1"/>
          </p:cNvSpPr>
          <p:nvPr/>
        </p:nvSpPr>
        <p:spPr bwMode="auto">
          <a:xfrm>
            <a:off x="5734050" y="3524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6" name="135 - Έλλειψη"/>
          <p:cNvSpPr>
            <a:spLocks noChangeAspect="1"/>
          </p:cNvSpPr>
          <p:nvPr/>
        </p:nvSpPr>
        <p:spPr bwMode="auto">
          <a:xfrm>
            <a:off x="5734050" y="3981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5734050" y="4438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5734050" y="4895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5734050" y="5353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5734050" y="5810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5734050" y="6267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2" name="141 - Ευθεία γραμμή σύνδεσης"/>
          <p:cNvCxnSpPr>
            <a:stCxn id="135" idx="4"/>
            <a:endCxn id="136" idx="0"/>
          </p:cNvCxnSpPr>
          <p:nvPr/>
        </p:nvCxnSpPr>
        <p:spPr bwMode="auto">
          <a:xfrm>
            <a:off x="5876925" y="3810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142 - Ευθεία γραμμή σύνδεσης"/>
          <p:cNvCxnSpPr>
            <a:stCxn id="13" idx="4"/>
            <a:endCxn id="134" idx="0"/>
          </p:cNvCxnSpPr>
          <p:nvPr/>
        </p:nvCxnSpPr>
        <p:spPr bwMode="auto">
          <a:xfrm>
            <a:off x="5876925" y="2910903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143 - Ευθεία γραμμή σύνδεσης"/>
          <p:cNvCxnSpPr>
            <a:stCxn id="134" idx="4"/>
            <a:endCxn id="135" idx="0"/>
          </p:cNvCxnSpPr>
          <p:nvPr/>
        </p:nvCxnSpPr>
        <p:spPr bwMode="auto">
          <a:xfrm>
            <a:off x="5876925" y="3352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144 - Ευθεία γραμμή σύνδεσης"/>
          <p:cNvCxnSpPr>
            <a:stCxn id="136" idx="4"/>
            <a:endCxn id="137" idx="0"/>
          </p:cNvCxnSpPr>
          <p:nvPr/>
        </p:nvCxnSpPr>
        <p:spPr bwMode="auto">
          <a:xfrm>
            <a:off x="5876925" y="4267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5876925" y="5638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5876925" y="4724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5876925" y="5181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5876925" y="6096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96 - TextBox"/>
          <p:cNvSpPr txBox="1"/>
          <p:nvPr/>
        </p:nvSpPr>
        <p:spPr>
          <a:xfrm>
            <a:off x="304800" y="106680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Lucida Console" pitchFamily="49" charset="0"/>
              </a:rPr>
              <a:t>Iterable</a:t>
            </a:r>
            <a:r>
              <a:rPr lang="en-US" sz="1600" dirty="0" smtClean="0">
                <a:latin typeface="Lucida Console" pitchFamily="49" charset="0"/>
              </a:rPr>
              <a:t>&lt;String&gt; keys()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98" name="97 - TextBox"/>
          <p:cNvSpPr txBox="1"/>
          <p:nvPr/>
        </p:nvSpPr>
        <p:spPr>
          <a:xfrm>
            <a:off x="228601" y="1676400"/>
            <a:ext cx="3352799" cy="2303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sz="1600" dirty="0" smtClean="0"/>
              <a:t>Επισκεπτόμαστε τους κόμβους σε </a:t>
            </a:r>
          </a:p>
          <a:p>
            <a:pPr>
              <a:lnSpc>
                <a:spcPts val="2500"/>
              </a:lnSpc>
            </a:pPr>
            <a:r>
              <a:rPr lang="el-GR" sz="1600" dirty="0" err="1" smtClean="0"/>
              <a:t>προδιάταξη</a:t>
            </a:r>
            <a:r>
              <a:rPr lang="el-GR" sz="1600" dirty="0" smtClean="0"/>
              <a:t> και δημιουργούμε το αλφαριθμητικό που αντιστοιχεί στο μονοπάτι από τη ρίζα. Αν ο τρέχων κόμβος έχει επισήμανση τότε αποθηκεύουμε το αλφαριθμητικό σε μια ουρά.</a:t>
            </a:r>
            <a:endParaRPr lang="el-GR" sz="1600" dirty="0"/>
          </a:p>
        </p:txBody>
      </p:sp>
      <p:sp>
        <p:nvSpPr>
          <p:cNvPr id="96" name="95 - Δεξιό βέλος"/>
          <p:cNvSpPr/>
          <p:nvPr/>
        </p:nvSpPr>
        <p:spPr bwMode="auto">
          <a:xfrm>
            <a:off x="4648200" y="3581400"/>
            <a:ext cx="304800" cy="228600"/>
          </a:xfrm>
          <a:prstGeom prst="rightArrow">
            <a:avLst/>
          </a:prstGeom>
          <a:solidFill>
            <a:srgbClr val="3399FF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228600" y="4343400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pre = “</a:t>
            </a:r>
            <a:r>
              <a:rPr lang="el-GR" sz="1600" dirty="0" err="1" smtClean="0">
                <a:latin typeface="Lucida Console" pitchFamily="49" charset="0"/>
              </a:rPr>
              <a:t>αλγο</a:t>
            </a:r>
            <a:r>
              <a:rPr lang="en-US" sz="1600" dirty="0" smtClean="0">
                <a:latin typeface="Lucida Console" pitchFamily="49" charset="0"/>
              </a:rPr>
              <a:t>”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115" name="114 - TextBox"/>
          <p:cNvSpPr txBox="1"/>
          <p:nvPr/>
        </p:nvSpPr>
        <p:spPr>
          <a:xfrm>
            <a:off x="228600" y="510540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Queue q = (“</a:t>
            </a:r>
            <a:r>
              <a:rPr lang="el-GR" sz="1600" dirty="0" err="1" smtClean="0">
                <a:latin typeface="Lucida Console" pitchFamily="49" charset="0"/>
              </a:rPr>
              <a:t>ακολουθια</a:t>
            </a:r>
            <a:r>
              <a:rPr lang="en-US" sz="1600" dirty="0" smtClean="0">
                <a:latin typeface="Lucida Console" pitchFamily="49" charset="0"/>
              </a:rPr>
              <a:t>”)</a:t>
            </a:r>
            <a:endParaRPr lang="el-GR" sz="16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877050" y="15012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4495800" y="2167949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" name="12 - Έλλειψη"/>
          <p:cNvSpPr>
            <a:spLocks noChangeAspect="1"/>
          </p:cNvSpPr>
          <p:nvPr/>
        </p:nvSpPr>
        <p:spPr bwMode="auto">
          <a:xfrm>
            <a:off x="573405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" name="13 - Έλλειψη"/>
          <p:cNvSpPr>
            <a:spLocks noChangeAspect="1"/>
          </p:cNvSpPr>
          <p:nvPr/>
        </p:nvSpPr>
        <p:spPr bwMode="auto">
          <a:xfrm>
            <a:off x="50292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" name="14 - Έλλειψη"/>
          <p:cNvSpPr>
            <a:spLocks noChangeAspect="1"/>
          </p:cNvSpPr>
          <p:nvPr/>
        </p:nvSpPr>
        <p:spPr bwMode="auto">
          <a:xfrm>
            <a:off x="50292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" name="16 - Έλλειψη"/>
          <p:cNvSpPr>
            <a:spLocks noChangeAspect="1"/>
          </p:cNvSpPr>
          <p:nvPr/>
        </p:nvSpPr>
        <p:spPr bwMode="auto">
          <a:xfrm>
            <a:off x="50292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" name="18 - Έλλειψη"/>
          <p:cNvSpPr>
            <a:spLocks noChangeAspect="1"/>
          </p:cNvSpPr>
          <p:nvPr/>
        </p:nvSpPr>
        <p:spPr bwMode="auto">
          <a:xfrm>
            <a:off x="50292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" name="19 - Έλλειψη"/>
          <p:cNvSpPr>
            <a:spLocks noChangeAspect="1"/>
          </p:cNvSpPr>
          <p:nvPr/>
        </p:nvSpPr>
        <p:spPr bwMode="auto">
          <a:xfrm>
            <a:off x="50292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1" name="20 - Έλλειψη"/>
          <p:cNvSpPr>
            <a:spLocks noChangeAspect="1"/>
          </p:cNvSpPr>
          <p:nvPr/>
        </p:nvSpPr>
        <p:spPr bwMode="auto">
          <a:xfrm>
            <a:off x="50292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" name="21 - Έλλειψη"/>
          <p:cNvSpPr>
            <a:spLocks noChangeAspect="1"/>
          </p:cNvSpPr>
          <p:nvPr/>
        </p:nvSpPr>
        <p:spPr bwMode="auto">
          <a:xfrm>
            <a:off x="50292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" name="22 - Έλλειψη"/>
          <p:cNvSpPr>
            <a:spLocks noChangeAspect="1"/>
          </p:cNvSpPr>
          <p:nvPr/>
        </p:nvSpPr>
        <p:spPr bwMode="auto">
          <a:xfrm>
            <a:off x="5029200" y="6263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3"/>
            <a:endCxn id="12" idx="0"/>
          </p:cNvCxnSpPr>
          <p:nvPr/>
        </p:nvCxnSpPr>
        <p:spPr bwMode="auto">
          <a:xfrm flipH="1">
            <a:off x="4638675" y="1745106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25 - Ευθεία γραμμή σύνδεσης"/>
          <p:cNvCxnSpPr>
            <a:stCxn id="12" idx="5"/>
            <a:endCxn id="13" idx="0"/>
          </p:cNvCxnSpPr>
          <p:nvPr/>
        </p:nvCxnSpPr>
        <p:spPr bwMode="auto">
          <a:xfrm>
            <a:off x="4739703" y="2411852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- Ευθεία γραμμή σύνδεσης"/>
          <p:cNvCxnSpPr>
            <a:stCxn id="15" idx="4"/>
            <a:endCxn id="17" idx="0"/>
          </p:cNvCxnSpPr>
          <p:nvPr/>
        </p:nvCxnSpPr>
        <p:spPr bwMode="auto">
          <a:xfrm>
            <a:off x="51720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13" idx="3"/>
            <a:endCxn id="14" idx="0"/>
          </p:cNvCxnSpPr>
          <p:nvPr/>
        </p:nvCxnSpPr>
        <p:spPr bwMode="auto">
          <a:xfrm flipH="1">
            <a:off x="5172075" y="2869056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- Ευθεία γραμμή σύνδεσης"/>
          <p:cNvCxnSpPr>
            <a:stCxn id="14" idx="4"/>
            <a:endCxn id="15" idx="0"/>
          </p:cNvCxnSpPr>
          <p:nvPr/>
        </p:nvCxnSpPr>
        <p:spPr bwMode="auto">
          <a:xfrm>
            <a:off x="51720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17" idx="4"/>
            <a:endCxn id="19" idx="0"/>
          </p:cNvCxnSpPr>
          <p:nvPr/>
        </p:nvCxnSpPr>
        <p:spPr bwMode="auto">
          <a:xfrm>
            <a:off x="51720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- Ευθεία γραμμή σύνδεσης"/>
          <p:cNvCxnSpPr>
            <a:stCxn id="21" idx="4"/>
            <a:endCxn id="22" idx="0"/>
          </p:cNvCxnSpPr>
          <p:nvPr/>
        </p:nvCxnSpPr>
        <p:spPr bwMode="auto">
          <a:xfrm>
            <a:off x="51720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46 - Ευθεία γραμμή σύνδεσης"/>
          <p:cNvCxnSpPr>
            <a:stCxn id="19" idx="4"/>
            <a:endCxn id="20" idx="0"/>
          </p:cNvCxnSpPr>
          <p:nvPr/>
        </p:nvCxnSpPr>
        <p:spPr bwMode="auto">
          <a:xfrm>
            <a:off x="51720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49 - Ευθεία γραμμή σύνδεσης"/>
          <p:cNvCxnSpPr>
            <a:stCxn id="20" idx="4"/>
            <a:endCxn id="21" idx="0"/>
          </p:cNvCxnSpPr>
          <p:nvPr/>
        </p:nvCxnSpPr>
        <p:spPr bwMode="auto">
          <a:xfrm>
            <a:off x="51720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22" idx="4"/>
            <a:endCxn id="23" idx="0"/>
          </p:cNvCxnSpPr>
          <p:nvPr/>
        </p:nvCxnSpPr>
        <p:spPr bwMode="auto">
          <a:xfrm>
            <a:off x="5172075" y="6092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403860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40386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40386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40386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40386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40386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40386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40386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41814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4181475" y="29109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41814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41814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41814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41814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41814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3"/>
            <a:endCxn id="58" idx="0"/>
          </p:cNvCxnSpPr>
          <p:nvPr/>
        </p:nvCxnSpPr>
        <p:spPr bwMode="auto">
          <a:xfrm flipH="1">
            <a:off x="4181475" y="2411852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78 - Έλλειψη"/>
          <p:cNvSpPr>
            <a:spLocks noChangeAspect="1"/>
          </p:cNvSpPr>
          <p:nvPr/>
        </p:nvSpPr>
        <p:spPr bwMode="auto">
          <a:xfrm>
            <a:off x="64960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0" name="79 - Έλλειψη"/>
          <p:cNvSpPr>
            <a:spLocks noChangeAspect="1"/>
          </p:cNvSpPr>
          <p:nvPr/>
        </p:nvSpPr>
        <p:spPr bwMode="auto">
          <a:xfrm>
            <a:off x="64960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1" name="80 - Έλλειψη"/>
          <p:cNvSpPr>
            <a:spLocks noChangeAspect="1"/>
          </p:cNvSpPr>
          <p:nvPr/>
        </p:nvSpPr>
        <p:spPr bwMode="auto">
          <a:xfrm>
            <a:off x="64960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2" name="81 - Έλλειψη"/>
          <p:cNvSpPr>
            <a:spLocks noChangeAspect="1"/>
          </p:cNvSpPr>
          <p:nvPr/>
        </p:nvSpPr>
        <p:spPr bwMode="auto">
          <a:xfrm>
            <a:off x="64960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4" name="83 - Έλλειψη"/>
          <p:cNvSpPr>
            <a:spLocks noChangeAspect="1"/>
          </p:cNvSpPr>
          <p:nvPr/>
        </p:nvSpPr>
        <p:spPr bwMode="auto">
          <a:xfrm>
            <a:off x="6496050" y="4911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5" name="84 - Έλλειψη"/>
          <p:cNvSpPr>
            <a:spLocks noChangeAspect="1"/>
          </p:cNvSpPr>
          <p:nvPr/>
        </p:nvSpPr>
        <p:spPr bwMode="auto">
          <a:xfrm>
            <a:off x="6496050" y="5368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6" name="85 - Ευθεία γραμμή σύνδεσης"/>
          <p:cNvCxnSpPr>
            <a:stCxn id="80" idx="4"/>
            <a:endCxn id="81" idx="0"/>
          </p:cNvCxnSpPr>
          <p:nvPr/>
        </p:nvCxnSpPr>
        <p:spPr bwMode="auto">
          <a:xfrm>
            <a:off x="66389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79" idx="4"/>
            <a:endCxn id="80" idx="0"/>
          </p:cNvCxnSpPr>
          <p:nvPr/>
        </p:nvCxnSpPr>
        <p:spPr bwMode="auto">
          <a:xfrm>
            <a:off x="66389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81" idx="4"/>
            <a:endCxn id="82" idx="0"/>
          </p:cNvCxnSpPr>
          <p:nvPr/>
        </p:nvCxnSpPr>
        <p:spPr bwMode="auto">
          <a:xfrm>
            <a:off x="66389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82" idx="4"/>
            <a:endCxn id="84" idx="0"/>
          </p:cNvCxnSpPr>
          <p:nvPr/>
        </p:nvCxnSpPr>
        <p:spPr bwMode="auto">
          <a:xfrm>
            <a:off x="6638925" y="47397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- Ευθεία γραμμή σύνδεσης"/>
          <p:cNvCxnSpPr>
            <a:stCxn id="84" idx="4"/>
            <a:endCxn id="85" idx="0"/>
          </p:cNvCxnSpPr>
          <p:nvPr/>
        </p:nvCxnSpPr>
        <p:spPr bwMode="auto">
          <a:xfrm>
            <a:off x="6638925" y="51969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90 - Ευθεία γραμμή σύνδεσης"/>
          <p:cNvCxnSpPr>
            <a:stCxn id="13" idx="5"/>
            <a:endCxn id="79" idx="0"/>
          </p:cNvCxnSpPr>
          <p:nvPr/>
        </p:nvCxnSpPr>
        <p:spPr bwMode="auto">
          <a:xfrm>
            <a:off x="5977953" y="2869056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98 - Έλλειψη"/>
          <p:cNvSpPr>
            <a:spLocks noChangeAspect="1"/>
          </p:cNvSpPr>
          <p:nvPr/>
        </p:nvSpPr>
        <p:spPr bwMode="auto">
          <a:xfrm>
            <a:off x="7943850" y="2167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0" name="99 - Έλλειψη"/>
          <p:cNvSpPr>
            <a:spLocks noChangeAspect="1"/>
          </p:cNvSpPr>
          <p:nvPr/>
        </p:nvSpPr>
        <p:spPr bwMode="auto">
          <a:xfrm>
            <a:off x="7943850" y="2606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1" name="100 - Έλλειψη"/>
          <p:cNvSpPr>
            <a:spLocks noChangeAspect="1"/>
          </p:cNvSpPr>
          <p:nvPr/>
        </p:nvSpPr>
        <p:spPr bwMode="auto">
          <a:xfrm>
            <a:off x="75438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2" name="101 - Έλλειψη"/>
          <p:cNvSpPr>
            <a:spLocks noChangeAspect="1"/>
          </p:cNvSpPr>
          <p:nvPr/>
        </p:nvSpPr>
        <p:spPr bwMode="auto">
          <a:xfrm>
            <a:off x="75438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3" name="102 - Έλλειψη"/>
          <p:cNvSpPr>
            <a:spLocks noChangeAspect="1"/>
          </p:cNvSpPr>
          <p:nvPr/>
        </p:nvSpPr>
        <p:spPr bwMode="auto">
          <a:xfrm>
            <a:off x="75438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4" name="103 - Έλλειψη"/>
          <p:cNvSpPr>
            <a:spLocks noChangeAspect="1"/>
          </p:cNvSpPr>
          <p:nvPr/>
        </p:nvSpPr>
        <p:spPr bwMode="auto">
          <a:xfrm>
            <a:off x="75438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05" name="104 - Έλλειψη"/>
          <p:cNvSpPr>
            <a:spLocks noChangeAspect="1"/>
          </p:cNvSpPr>
          <p:nvPr/>
        </p:nvSpPr>
        <p:spPr bwMode="auto">
          <a:xfrm>
            <a:off x="75438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6" name="105 - Έλλειψη"/>
          <p:cNvSpPr>
            <a:spLocks noChangeAspect="1"/>
          </p:cNvSpPr>
          <p:nvPr/>
        </p:nvSpPr>
        <p:spPr bwMode="auto">
          <a:xfrm>
            <a:off x="75438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7" name="106 - Ευθεία γραμμή σύνδεσης"/>
          <p:cNvCxnSpPr>
            <a:stCxn id="101" idx="4"/>
            <a:endCxn id="102" idx="0"/>
          </p:cNvCxnSpPr>
          <p:nvPr/>
        </p:nvCxnSpPr>
        <p:spPr bwMode="auto">
          <a:xfrm>
            <a:off x="76866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107 - Ευθεία γραμμή σύνδεσης"/>
          <p:cNvCxnSpPr>
            <a:stCxn id="99" idx="4"/>
            <a:endCxn id="100" idx="0"/>
          </p:cNvCxnSpPr>
          <p:nvPr/>
        </p:nvCxnSpPr>
        <p:spPr bwMode="auto">
          <a:xfrm>
            <a:off x="8086725" y="24537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108 - Ευθεία γραμμή σύνδεσης"/>
          <p:cNvCxnSpPr>
            <a:stCxn id="100" idx="3"/>
            <a:endCxn id="101" idx="0"/>
          </p:cNvCxnSpPr>
          <p:nvPr/>
        </p:nvCxnSpPr>
        <p:spPr bwMode="auto">
          <a:xfrm flipH="1">
            <a:off x="7686675" y="2850006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109 - Ευθεία γραμμή σύνδεσης"/>
          <p:cNvCxnSpPr>
            <a:stCxn id="102" idx="4"/>
            <a:endCxn id="103" idx="0"/>
          </p:cNvCxnSpPr>
          <p:nvPr/>
        </p:nvCxnSpPr>
        <p:spPr bwMode="auto">
          <a:xfrm>
            <a:off x="76866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110 - Ευθεία γραμμή σύνδεσης"/>
          <p:cNvCxnSpPr>
            <a:stCxn id="105" idx="4"/>
            <a:endCxn id="106" idx="0"/>
          </p:cNvCxnSpPr>
          <p:nvPr/>
        </p:nvCxnSpPr>
        <p:spPr bwMode="auto">
          <a:xfrm>
            <a:off x="76866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111 - Ευθεία γραμμή σύνδεσης"/>
          <p:cNvCxnSpPr>
            <a:stCxn id="103" idx="4"/>
            <a:endCxn id="104" idx="0"/>
          </p:cNvCxnSpPr>
          <p:nvPr/>
        </p:nvCxnSpPr>
        <p:spPr bwMode="auto">
          <a:xfrm>
            <a:off x="76866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112 - Ευθεία γραμμή σύνδεσης"/>
          <p:cNvCxnSpPr>
            <a:stCxn id="104" idx="4"/>
            <a:endCxn id="105" idx="0"/>
          </p:cNvCxnSpPr>
          <p:nvPr/>
        </p:nvCxnSpPr>
        <p:spPr bwMode="auto">
          <a:xfrm>
            <a:off x="76866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116 - Έλλειψη"/>
          <p:cNvSpPr>
            <a:spLocks noChangeAspect="1"/>
          </p:cNvSpPr>
          <p:nvPr/>
        </p:nvSpPr>
        <p:spPr bwMode="auto">
          <a:xfrm>
            <a:off x="83248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8" name="117 - Έλλειψη"/>
          <p:cNvSpPr>
            <a:spLocks noChangeAspect="1"/>
          </p:cNvSpPr>
          <p:nvPr/>
        </p:nvSpPr>
        <p:spPr bwMode="auto">
          <a:xfrm>
            <a:off x="83248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9" name="118 - Έλλειψη"/>
          <p:cNvSpPr>
            <a:spLocks noChangeAspect="1"/>
          </p:cNvSpPr>
          <p:nvPr/>
        </p:nvSpPr>
        <p:spPr bwMode="auto">
          <a:xfrm>
            <a:off x="83248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0" name="119 - Έλλειψη"/>
          <p:cNvSpPr>
            <a:spLocks noChangeAspect="1"/>
          </p:cNvSpPr>
          <p:nvPr/>
        </p:nvSpPr>
        <p:spPr bwMode="auto">
          <a:xfrm>
            <a:off x="83248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21" name="120 - Ευθεία γραμμή σύνδεσης"/>
          <p:cNvCxnSpPr>
            <a:stCxn id="117" idx="4"/>
            <a:endCxn id="118" idx="0"/>
          </p:cNvCxnSpPr>
          <p:nvPr/>
        </p:nvCxnSpPr>
        <p:spPr bwMode="auto">
          <a:xfrm>
            <a:off x="84677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18" idx="4"/>
            <a:endCxn id="119" idx="0"/>
          </p:cNvCxnSpPr>
          <p:nvPr/>
        </p:nvCxnSpPr>
        <p:spPr bwMode="auto">
          <a:xfrm>
            <a:off x="84677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122 - Ευθεία γραμμή σύνδεσης"/>
          <p:cNvCxnSpPr>
            <a:stCxn id="119" idx="4"/>
            <a:endCxn id="120" idx="0"/>
          </p:cNvCxnSpPr>
          <p:nvPr/>
        </p:nvCxnSpPr>
        <p:spPr bwMode="auto">
          <a:xfrm>
            <a:off x="84677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126 - Ευθεία γραμμή σύνδεσης"/>
          <p:cNvCxnSpPr>
            <a:stCxn id="100" idx="5"/>
            <a:endCxn id="117" idx="0"/>
          </p:cNvCxnSpPr>
          <p:nvPr/>
        </p:nvCxnSpPr>
        <p:spPr bwMode="auto">
          <a:xfrm>
            <a:off x="8187753" y="2850006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129 - Ευθεία γραμμή σύνδεσης"/>
          <p:cNvCxnSpPr>
            <a:stCxn id="11" idx="5"/>
            <a:endCxn id="99" idx="0"/>
          </p:cNvCxnSpPr>
          <p:nvPr/>
        </p:nvCxnSpPr>
        <p:spPr bwMode="auto">
          <a:xfrm>
            <a:off x="7120953" y="1745106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133 - Έλλειψη"/>
          <p:cNvSpPr>
            <a:spLocks noChangeAspect="1"/>
          </p:cNvSpPr>
          <p:nvPr/>
        </p:nvSpPr>
        <p:spPr bwMode="auto">
          <a:xfrm>
            <a:off x="5734050" y="3067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5" name="134 - Έλλειψη"/>
          <p:cNvSpPr>
            <a:spLocks noChangeAspect="1"/>
          </p:cNvSpPr>
          <p:nvPr/>
        </p:nvSpPr>
        <p:spPr bwMode="auto">
          <a:xfrm>
            <a:off x="5734050" y="3524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6" name="135 - Έλλειψη"/>
          <p:cNvSpPr>
            <a:spLocks noChangeAspect="1"/>
          </p:cNvSpPr>
          <p:nvPr/>
        </p:nvSpPr>
        <p:spPr bwMode="auto">
          <a:xfrm>
            <a:off x="5734050" y="3981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5734050" y="4438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5734050" y="4895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5734050" y="5353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5734050" y="5810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5734050" y="6267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2" name="141 - Ευθεία γραμμή σύνδεσης"/>
          <p:cNvCxnSpPr>
            <a:stCxn id="135" idx="4"/>
            <a:endCxn id="136" idx="0"/>
          </p:cNvCxnSpPr>
          <p:nvPr/>
        </p:nvCxnSpPr>
        <p:spPr bwMode="auto">
          <a:xfrm>
            <a:off x="5876925" y="3810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142 - Ευθεία γραμμή σύνδεσης"/>
          <p:cNvCxnSpPr>
            <a:stCxn id="13" idx="4"/>
            <a:endCxn id="134" idx="0"/>
          </p:cNvCxnSpPr>
          <p:nvPr/>
        </p:nvCxnSpPr>
        <p:spPr bwMode="auto">
          <a:xfrm>
            <a:off x="5876925" y="2910903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143 - Ευθεία γραμμή σύνδεσης"/>
          <p:cNvCxnSpPr>
            <a:stCxn id="134" idx="4"/>
            <a:endCxn id="135" idx="0"/>
          </p:cNvCxnSpPr>
          <p:nvPr/>
        </p:nvCxnSpPr>
        <p:spPr bwMode="auto">
          <a:xfrm>
            <a:off x="5876925" y="3352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144 - Ευθεία γραμμή σύνδεσης"/>
          <p:cNvCxnSpPr>
            <a:stCxn id="136" idx="4"/>
            <a:endCxn id="137" idx="0"/>
          </p:cNvCxnSpPr>
          <p:nvPr/>
        </p:nvCxnSpPr>
        <p:spPr bwMode="auto">
          <a:xfrm>
            <a:off x="5876925" y="4267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5876925" y="5638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5876925" y="4724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5876925" y="5181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5876925" y="6096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96 - TextBox"/>
          <p:cNvSpPr txBox="1"/>
          <p:nvPr/>
        </p:nvSpPr>
        <p:spPr>
          <a:xfrm>
            <a:off x="304800" y="106680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Lucida Console" pitchFamily="49" charset="0"/>
              </a:rPr>
              <a:t>Iterable</a:t>
            </a:r>
            <a:r>
              <a:rPr lang="en-US" sz="1600" dirty="0" smtClean="0">
                <a:latin typeface="Lucida Console" pitchFamily="49" charset="0"/>
              </a:rPr>
              <a:t>&lt;String&gt; keys()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98" name="97 - TextBox"/>
          <p:cNvSpPr txBox="1"/>
          <p:nvPr/>
        </p:nvSpPr>
        <p:spPr>
          <a:xfrm>
            <a:off x="228601" y="1676400"/>
            <a:ext cx="3352799" cy="2303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sz="1600" dirty="0" smtClean="0"/>
              <a:t>Επισκεπτόμαστε τους κόμβους σε </a:t>
            </a:r>
          </a:p>
          <a:p>
            <a:pPr>
              <a:lnSpc>
                <a:spcPts val="2500"/>
              </a:lnSpc>
            </a:pPr>
            <a:r>
              <a:rPr lang="el-GR" sz="1600" dirty="0" err="1" smtClean="0"/>
              <a:t>προδιάταξη</a:t>
            </a:r>
            <a:r>
              <a:rPr lang="el-GR" sz="1600" dirty="0" smtClean="0"/>
              <a:t> και δημιουργούμε το αλφαριθμητικό που αντιστοιχεί στο μονοπάτι από τη ρίζα. Αν ο τρέχων κόμβος έχει επισήμανση τότε αποθηκεύουμε το αλφαριθμητικό σε μια ουρά.</a:t>
            </a:r>
            <a:endParaRPr lang="el-GR" sz="1600" dirty="0"/>
          </a:p>
        </p:txBody>
      </p:sp>
      <p:sp>
        <p:nvSpPr>
          <p:cNvPr id="96" name="95 - Δεξιό βέλος"/>
          <p:cNvSpPr/>
          <p:nvPr/>
        </p:nvSpPr>
        <p:spPr bwMode="auto">
          <a:xfrm>
            <a:off x="4648200" y="6324600"/>
            <a:ext cx="304800" cy="228600"/>
          </a:xfrm>
          <a:prstGeom prst="rightArrow">
            <a:avLst/>
          </a:prstGeom>
          <a:solidFill>
            <a:srgbClr val="3399FF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228600" y="4343400"/>
            <a:ext cx="2406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pre = “</a:t>
            </a:r>
            <a:r>
              <a:rPr lang="el-GR" sz="1600" dirty="0" err="1" smtClean="0">
                <a:latin typeface="Lucida Console" pitchFamily="49" charset="0"/>
              </a:rPr>
              <a:t>αλγοριθμος</a:t>
            </a:r>
            <a:r>
              <a:rPr lang="en-US" sz="1600" dirty="0" smtClean="0">
                <a:latin typeface="Lucida Console" pitchFamily="49" charset="0"/>
              </a:rPr>
              <a:t>”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115" name="114 - TextBox"/>
          <p:cNvSpPr txBox="1"/>
          <p:nvPr/>
        </p:nvSpPr>
        <p:spPr>
          <a:xfrm>
            <a:off x="228600" y="5105400"/>
            <a:ext cx="3270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Queue q = (“</a:t>
            </a:r>
            <a:r>
              <a:rPr lang="el-GR" sz="1600" dirty="0" err="1" smtClean="0">
                <a:latin typeface="Lucida Console" pitchFamily="49" charset="0"/>
              </a:rPr>
              <a:t>ακολουθια</a:t>
            </a:r>
            <a:r>
              <a:rPr lang="en-US" sz="1600" dirty="0" smtClean="0">
                <a:latin typeface="Lucida Console" pitchFamily="49" charset="0"/>
              </a:rPr>
              <a:t>”</a:t>
            </a:r>
            <a:r>
              <a:rPr lang="el-GR" sz="1600" dirty="0" smtClean="0">
                <a:latin typeface="Lucida Console" pitchFamily="49" charset="0"/>
              </a:rPr>
              <a:t>, </a:t>
            </a:r>
            <a:endParaRPr lang="en-US" sz="1600" dirty="0" smtClean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        “</a:t>
            </a:r>
            <a:r>
              <a:rPr lang="el-GR" sz="1600" dirty="0" err="1" smtClean="0">
                <a:latin typeface="Lucida Console" pitchFamily="49" charset="0"/>
              </a:rPr>
              <a:t>αλγοριθμος</a:t>
            </a:r>
            <a:r>
              <a:rPr lang="en-US" sz="1600" dirty="0" smtClean="0">
                <a:latin typeface="Lucida Console" pitchFamily="49" charset="0"/>
              </a:rPr>
              <a:t>”)</a:t>
            </a:r>
            <a:endParaRPr lang="el-GR" sz="16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877050" y="15012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4495800" y="2167949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" name="12 - Έλλειψη"/>
          <p:cNvSpPr>
            <a:spLocks noChangeAspect="1"/>
          </p:cNvSpPr>
          <p:nvPr/>
        </p:nvSpPr>
        <p:spPr bwMode="auto">
          <a:xfrm>
            <a:off x="573405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" name="13 - Έλλειψη"/>
          <p:cNvSpPr>
            <a:spLocks noChangeAspect="1"/>
          </p:cNvSpPr>
          <p:nvPr/>
        </p:nvSpPr>
        <p:spPr bwMode="auto">
          <a:xfrm>
            <a:off x="50292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" name="14 - Έλλειψη"/>
          <p:cNvSpPr>
            <a:spLocks noChangeAspect="1"/>
          </p:cNvSpPr>
          <p:nvPr/>
        </p:nvSpPr>
        <p:spPr bwMode="auto">
          <a:xfrm>
            <a:off x="50292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" name="16 - Έλλειψη"/>
          <p:cNvSpPr>
            <a:spLocks noChangeAspect="1"/>
          </p:cNvSpPr>
          <p:nvPr/>
        </p:nvSpPr>
        <p:spPr bwMode="auto">
          <a:xfrm>
            <a:off x="50292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" name="18 - Έλλειψη"/>
          <p:cNvSpPr>
            <a:spLocks noChangeAspect="1"/>
          </p:cNvSpPr>
          <p:nvPr/>
        </p:nvSpPr>
        <p:spPr bwMode="auto">
          <a:xfrm>
            <a:off x="50292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" name="19 - Έλλειψη"/>
          <p:cNvSpPr>
            <a:spLocks noChangeAspect="1"/>
          </p:cNvSpPr>
          <p:nvPr/>
        </p:nvSpPr>
        <p:spPr bwMode="auto">
          <a:xfrm>
            <a:off x="50292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1" name="20 - Έλλειψη"/>
          <p:cNvSpPr>
            <a:spLocks noChangeAspect="1"/>
          </p:cNvSpPr>
          <p:nvPr/>
        </p:nvSpPr>
        <p:spPr bwMode="auto">
          <a:xfrm>
            <a:off x="50292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" name="21 - Έλλειψη"/>
          <p:cNvSpPr>
            <a:spLocks noChangeAspect="1"/>
          </p:cNvSpPr>
          <p:nvPr/>
        </p:nvSpPr>
        <p:spPr bwMode="auto">
          <a:xfrm>
            <a:off x="50292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" name="22 - Έλλειψη"/>
          <p:cNvSpPr>
            <a:spLocks noChangeAspect="1"/>
          </p:cNvSpPr>
          <p:nvPr/>
        </p:nvSpPr>
        <p:spPr bwMode="auto">
          <a:xfrm>
            <a:off x="5029200" y="6263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3"/>
            <a:endCxn id="12" idx="0"/>
          </p:cNvCxnSpPr>
          <p:nvPr/>
        </p:nvCxnSpPr>
        <p:spPr bwMode="auto">
          <a:xfrm flipH="1">
            <a:off x="4638675" y="1745106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25 - Ευθεία γραμμή σύνδεσης"/>
          <p:cNvCxnSpPr>
            <a:stCxn id="12" idx="5"/>
            <a:endCxn id="13" idx="0"/>
          </p:cNvCxnSpPr>
          <p:nvPr/>
        </p:nvCxnSpPr>
        <p:spPr bwMode="auto">
          <a:xfrm>
            <a:off x="4739703" y="2411852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- Ευθεία γραμμή σύνδεσης"/>
          <p:cNvCxnSpPr>
            <a:stCxn id="15" idx="4"/>
            <a:endCxn id="17" idx="0"/>
          </p:cNvCxnSpPr>
          <p:nvPr/>
        </p:nvCxnSpPr>
        <p:spPr bwMode="auto">
          <a:xfrm>
            <a:off x="51720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13" idx="3"/>
            <a:endCxn id="14" idx="0"/>
          </p:cNvCxnSpPr>
          <p:nvPr/>
        </p:nvCxnSpPr>
        <p:spPr bwMode="auto">
          <a:xfrm flipH="1">
            <a:off x="5172075" y="2869056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- Ευθεία γραμμή σύνδεσης"/>
          <p:cNvCxnSpPr>
            <a:stCxn id="14" idx="4"/>
            <a:endCxn id="15" idx="0"/>
          </p:cNvCxnSpPr>
          <p:nvPr/>
        </p:nvCxnSpPr>
        <p:spPr bwMode="auto">
          <a:xfrm>
            <a:off x="51720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17" idx="4"/>
            <a:endCxn id="19" idx="0"/>
          </p:cNvCxnSpPr>
          <p:nvPr/>
        </p:nvCxnSpPr>
        <p:spPr bwMode="auto">
          <a:xfrm>
            <a:off x="51720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- Ευθεία γραμμή σύνδεσης"/>
          <p:cNvCxnSpPr>
            <a:stCxn id="21" idx="4"/>
            <a:endCxn id="22" idx="0"/>
          </p:cNvCxnSpPr>
          <p:nvPr/>
        </p:nvCxnSpPr>
        <p:spPr bwMode="auto">
          <a:xfrm>
            <a:off x="51720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46 - Ευθεία γραμμή σύνδεσης"/>
          <p:cNvCxnSpPr>
            <a:stCxn id="19" idx="4"/>
            <a:endCxn id="20" idx="0"/>
          </p:cNvCxnSpPr>
          <p:nvPr/>
        </p:nvCxnSpPr>
        <p:spPr bwMode="auto">
          <a:xfrm>
            <a:off x="51720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49 - Ευθεία γραμμή σύνδεσης"/>
          <p:cNvCxnSpPr>
            <a:stCxn id="20" idx="4"/>
            <a:endCxn id="21" idx="0"/>
          </p:cNvCxnSpPr>
          <p:nvPr/>
        </p:nvCxnSpPr>
        <p:spPr bwMode="auto">
          <a:xfrm>
            <a:off x="51720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22" idx="4"/>
            <a:endCxn id="23" idx="0"/>
          </p:cNvCxnSpPr>
          <p:nvPr/>
        </p:nvCxnSpPr>
        <p:spPr bwMode="auto">
          <a:xfrm>
            <a:off x="5172075" y="6092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403860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40386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40386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40386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40386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40386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40386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40386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41814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4181475" y="29109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41814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41814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41814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41814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41814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3"/>
            <a:endCxn id="58" idx="0"/>
          </p:cNvCxnSpPr>
          <p:nvPr/>
        </p:nvCxnSpPr>
        <p:spPr bwMode="auto">
          <a:xfrm flipH="1">
            <a:off x="4181475" y="2411852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78 - Έλλειψη"/>
          <p:cNvSpPr>
            <a:spLocks noChangeAspect="1"/>
          </p:cNvSpPr>
          <p:nvPr/>
        </p:nvSpPr>
        <p:spPr bwMode="auto">
          <a:xfrm>
            <a:off x="64960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0" name="79 - Έλλειψη"/>
          <p:cNvSpPr>
            <a:spLocks noChangeAspect="1"/>
          </p:cNvSpPr>
          <p:nvPr/>
        </p:nvSpPr>
        <p:spPr bwMode="auto">
          <a:xfrm>
            <a:off x="64960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1" name="80 - Έλλειψη"/>
          <p:cNvSpPr>
            <a:spLocks noChangeAspect="1"/>
          </p:cNvSpPr>
          <p:nvPr/>
        </p:nvSpPr>
        <p:spPr bwMode="auto">
          <a:xfrm>
            <a:off x="64960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2" name="81 - Έλλειψη"/>
          <p:cNvSpPr>
            <a:spLocks noChangeAspect="1"/>
          </p:cNvSpPr>
          <p:nvPr/>
        </p:nvSpPr>
        <p:spPr bwMode="auto">
          <a:xfrm>
            <a:off x="64960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4" name="83 - Έλλειψη"/>
          <p:cNvSpPr>
            <a:spLocks noChangeAspect="1"/>
          </p:cNvSpPr>
          <p:nvPr/>
        </p:nvSpPr>
        <p:spPr bwMode="auto">
          <a:xfrm>
            <a:off x="6496050" y="4911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5" name="84 - Έλλειψη"/>
          <p:cNvSpPr>
            <a:spLocks noChangeAspect="1"/>
          </p:cNvSpPr>
          <p:nvPr/>
        </p:nvSpPr>
        <p:spPr bwMode="auto">
          <a:xfrm>
            <a:off x="6496050" y="5368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6" name="85 - Ευθεία γραμμή σύνδεσης"/>
          <p:cNvCxnSpPr>
            <a:stCxn id="80" idx="4"/>
            <a:endCxn id="81" idx="0"/>
          </p:cNvCxnSpPr>
          <p:nvPr/>
        </p:nvCxnSpPr>
        <p:spPr bwMode="auto">
          <a:xfrm>
            <a:off x="66389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79" idx="4"/>
            <a:endCxn id="80" idx="0"/>
          </p:cNvCxnSpPr>
          <p:nvPr/>
        </p:nvCxnSpPr>
        <p:spPr bwMode="auto">
          <a:xfrm>
            <a:off x="66389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81" idx="4"/>
            <a:endCxn id="82" idx="0"/>
          </p:cNvCxnSpPr>
          <p:nvPr/>
        </p:nvCxnSpPr>
        <p:spPr bwMode="auto">
          <a:xfrm>
            <a:off x="66389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82" idx="4"/>
            <a:endCxn id="84" idx="0"/>
          </p:cNvCxnSpPr>
          <p:nvPr/>
        </p:nvCxnSpPr>
        <p:spPr bwMode="auto">
          <a:xfrm>
            <a:off x="6638925" y="47397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- Ευθεία γραμμή σύνδεσης"/>
          <p:cNvCxnSpPr>
            <a:stCxn id="84" idx="4"/>
            <a:endCxn id="85" idx="0"/>
          </p:cNvCxnSpPr>
          <p:nvPr/>
        </p:nvCxnSpPr>
        <p:spPr bwMode="auto">
          <a:xfrm>
            <a:off x="6638925" y="51969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90 - Ευθεία γραμμή σύνδεσης"/>
          <p:cNvCxnSpPr>
            <a:stCxn id="13" idx="5"/>
            <a:endCxn id="79" idx="0"/>
          </p:cNvCxnSpPr>
          <p:nvPr/>
        </p:nvCxnSpPr>
        <p:spPr bwMode="auto">
          <a:xfrm>
            <a:off x="5977953" y="2869056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98 - Έλλειψη"/>
          <p:cNvSpPr>
            <a:spLocks noChangeAspect="1"/>
          </p:cNvSpPr>
          <p:nvPr/>
        </p:nvSpPr>
        <p:spPr bwMode="auto">
          <a:xfrm>
            <a:off x="7943850" y="2167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0" name="99 - Έλλειψη"/>
          <p:cNvSpPr>
            <a:spLocks noChangeAspect="1"/>
          </p:cNvSpPr>
          <p:nvPr/>
        </p:nvSpPr>
        <p:spPr bwMode="auto">
          <a:xfrm>
            <a:off x="7943850" y="2606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1" name="100 - Έλλειψη"/>
          <p:cNvSpPr>
            <a:spLocks noChangeAspect="1"/>
          </p:cNvSpPr>
          <p:nvPr/>
        </p:nvSpPr>
        <p:spPr bwMode="auto">
          <a:xfrm>
            <a:off x="75438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2" name="101 - Έλλειψη"/>
          <p:cNvSpPr>
            <a:spLocks noChangeAspect="1"/>
          </p:cNvSpPr>
          <p:nvPr/>
        </p:nvSpPr>
        <p:spPr bwMode="auto">
          <a:xfrm>
            <a:off x="75438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3" name="102 - Έλλειψη"/>
          <p:cNvSpPr>
            <a:spLocks noChangeAspect="1"/>
          </p:cNvSpPr>
          <p:nvPr/>
        </p:nvSpPr>
        <p:spPr bwMode="auto">
          <a:xfrm>
            <a:off x="75438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4" name="103 - Έλλειψη"/>
          <p:cNvSpPr>
            <a:spLocks noChangeAspect="1"/>
          </p:cNvSpPr>
          <p:nvPr/>
        </p:nvSpPr>
        <p:spPr bwMode="auto">
          <a:xfrm>
            <a:off x="75438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05" name="104 - Έλλειψη"/>
          <p:cNvSpPr>
            <a:spLocks noChangeAspect="1"/>
          </p:cNvSpPr>
          <p:nvPr/>
        </p:nvSpPr>
        <p:spPr bwMode="auto">
          <a:xfrm>
            <a:off x="75438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6" name="105 - Έλλειψη"/>
          <p:cNvSpPr>
            <a:spLocks noChangeAspect="1"/>
          </p:cNvSpPr>
          <p:nvPr/>
        </p:nvSpPr>
        <p:spPr bwMode="auto">
          <a:xfrm>
            <a:off x="75438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7" name="106 - Ευθεία γραμμή σύνδεσης"/>
          <p:cNvCxnSpPr>
            <a:stCxn id="101" idx="4"/>
            <a:endCxn id="102" idx="0"/>
          </p:cNvCxnSpPr>
          <p:nvPr/>
        </p:nvCxnSpPr>
        <p:spPr bwMode="auto">
          <a:xfrm>
            <a:off x="76866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107 - Ευθεία γραμμή σύνδεσης"/>
          <p:cNvCxnSpPr>
            <a:stCxn id="99" idx="4"/>
            <a:endCxn id="100" idx="0"/>
          </p:cNvCxnSpPr>
          <p:nvPr/>
        </p:nvCxnSpPr>
        <p:spPr bwMode="auto">
          <a:xfrm>
            <a:off x="8086725" y="24537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108 - Ευθεία γραμμή σύνδεσης"/>
          <p:cNvCxnSpPr>
            <a:stCxn id="100" idx="3"/>
            <a:endCxn id="101" idx="0"/>
          </p:cNvCxnSpPr>
          <p:nvPr/>
        </p:nvCxnSpPr>
        <p:spPr bwMode="auto">
          <a:xfrm flipH="1">
            <a:off x="7686675" y="2850006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109 - Ευθεία γραμμή σύνδεσης"/>
          <p:cNvCxnSpPr>
            <a:stCxn id="102" idx="4"/>
            <a:endCxn id="103" idx="0"/>
          </p:cNvCxnSpPr>
          <p:nvPr/>
        </p:nvCxnSpPr>
        <p:spPr bwMode="auto">
          <a:xfrm>
            <a:off x="76866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110 - Ευθεία γραμμή σύνδεσης"/>
          <p:cNvCxnSpPr>
            <a:stCxn id="105" idx="4"/>
            <a:endCxn id="106" idx="0"/>
          </p:cNvCxnSpPr>
          <p:nvPr/>
        </p:nvCxnSpPr>
        <p:spPr bwMode="auto">
          <a:xfrm>
            <a:off x="76866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111 - Ευθεία γραμμή σύνδεσης"/>
          <p:cNvCxnSpPr>
            <a:stCxn id="103" idx="4"/>
            <a:endCxn id="104" idx="0"/>
          </p:cNvCxnSpPr>
          <p:nvPr/>
        </p:nvCxnSpPr>
        <p:spPr bwMode="auto">
          <a:xfrm>
            <a:off x="76866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112 - Ευθεία γραμμή σύνδεσης"/>
          <p:cNvCxnSpPr>
            <a:stCxn id="104" idx="4"/>
            <a:endCxn id="105" idx="0"/>
          </p:cNvCxnSpPr>
          <p:nvPr/>
        </p:nvCxnSpPr>
        <p:spPr bwMode="auto">
          <a:xfrm>
            <a:off x="76866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116 - Έλλειψη"/>
          <p:cNvSpPr>
            <a:spLocks noChangeAspect="1"/>
          </p:cNvSpPr>
          <p:nvPr/>
        </p:nvSpPr>
        <p:spPr bwMode="auto">
          <a:xfrm>
            <a:off x="83248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8" name="117 - Έλλειψη"/>
          <p:cNvSpPr>
            <a:spLocks noChangeAspect="1"/>
          </p:cNvSpPr>
          <p:nvPr/>
        </p:nvSpPr>
        <p:spPr bwMode="auto">
          <a:xfrm>
            <a:off x="83248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9" name="118 - Έλλειψη"/>
          <p:cNvSpPr>
            <a:spLocks noChangeAspect="1"/>
          </p:cNvSpPr>
          <p:nvPr/>
        </p:nvSpPr>
        <p:spPr bwMode="auto">
          <a:xfrm>
            <a:off x="83248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0" name="119 - Έλλειψη"/>
          <p:cNvSpPr>
            <a:spLocks noChangeAspect="1"/>
          </p:cNvSpPr>
          <p:nvPr/>
        </p:nvSpPr>
        <p:spPr bwMode="auto">
          <a:xfrm>
            <a:off x="83248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21" name="120 - Ευθεία γραμμή σύνδεσης"/>
          <p:cNvCxnSpPr>
            <a:stCxn id="117" idx="4"/>
            <a:endCxn id="118" idx="0"/>
          </p:cNvCxnSpPr>
          <p:nvPr/>
        </p:nvCxnSpPr>
        <p:spPr bwMode="auto">
          <a:xfrm>
            <a:off x="84677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18" idx="4"/>
            <a:endCxn id="119" idx="0"/>
          </p:cNvCxnSpPr>
          <p:nvPr/>
        </p:nvCxnSpPr>
        <p:spPr bwMode="auto">
          <a:xfrm>
            <a:off x="84677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122 - Ευθεία γραμμή σύνδεσης"/>
          <p:cNvCxnSpPr>
            <a:stCxn id="119" idx="4"/>
            <a:endCxn id="120" idx="0"/>
          </p:cNvCxnSpPr>
          <p:nvPr/>
        </p:nvCxnSpPr>
        <p:spPr bwMode="auto">
          <a:xfrm>
            <a:off x="84677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126 - Ευθεία γραμμή σύνδεσης"/>
          <p:cNvCxnSpPr>
            <a:stCxn id="100" idx="5"/>
            <a:endCxn id="117" idx="0"/>
          </p:cNvCxnSpPr>
          <p:nvPr/>
        </p:nvCxnSpPr>
        <p:spPr bwMode="auto">
          <a:xfrm>
            <a:off x="8187753" y="2850006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129 - Ευθεία γραμμή σύνδεσης"/>
          <p:cNvCxnSpPr>
            <a:stCxn id="11" idx="5"/>
            <a:endCxn id="99" idx="0"/>
          </p:cNvCxnSpPr>
          <p:nvPr/>
        </p:nvCxnSpPr>
        <p:spPr bwMode="auto">
          <a:xfrm>
            <a:off x="7120953" y="1745106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133 - Έλλειψη"/>
          <p:cNvSpPr>
            <a:spLocks noChangeAspect="1"/>
          </p:cNvSpPr>
          <p:nvPr/>
        </p:nvSpPr>
        <p:spPr bwMode="auto">
          <a:xfrm>
            <a:off x="5734050" y="3067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5" name="134 - Έλλειψη"/>
          <p:cNvSpPr>
            <a:spLocks noChangeAspect="1"/>
          </p:cNvSpPr>
          <p:nvPr/>
        </p:nvSpPr>
        <p:spPr bwMode="auto">
          <a:xfrm>
            <a:off x="5734050" y="3524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6" name="135 - Έλλειψη"/>
          <p:cNvSpPr>
            <a:spLocks noChangeAspect="1"/>
          </p:cNvSpPr>
          <p:nvPr/>
        </p:nvSpPr>
        <p:spPr bwMode="auto">
          <a:xfrm>
            <a:off x="5734050" y="3981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5734050" y="4438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5734050" y="4895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5734050" y="5353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5734050" y="5810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5734050" y="6267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2" name="141 - Ευθεία γραμμή σύνδεσης"/>
          <p:cNvCxnSpPr>
            <a:stCxn id="135" idx="4"/>
            <a:endCxn id="136" idx="0"/>
          </p:cNvCxnSpPr>
          <p:nvPr/>
        </p:nvCxnSpPr>
        <p:spPr bwMode="auto">
          <a:xfrm>
            <a:off x="5876925" y="3810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142 - Ευθεία γραμμή σύνδεσης"/>
          <p:cNvCxnSpPr>
            <a:stCxn id="13" idx="4"/>
            <a:endCxn id="134" idx="0"/>
          </p:cNvCxnSpPr>
          <p:nvPr/>
        </p:nvCxnSpPr>
        <p:spPr bwMode="auto">
          <a:xfrm>
            <a:off x="5876925" y="2910903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143 - Ευθεία γραμμή σύνδεσης"/>
          <p:cNvCxnSpPr>
            <a:stCxn id="134" idx="4"/>
            <a:endCxn id="135" idx="0"/>
          </p:cNvCxnSpPr>
          <p:nvPr/>
        </p:nvCxnSpPr>
        <p:spPr bwMode="auto">
          <a:xfrm>
            <a:off x="5876925" y="3352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144 - Ευθεία γραμμή σύνδεσης"/>
          <p:cNvCxnSpPr>
            <a:stCxn id="136" idx="4"/>
            <a:endCxn id="137" idx="0"/>
          </p:cNvCxnSpPr>
          <p:nvPr/>
        </p:nvCxnSpPr>
        <p:spPr bwMode="auto">
          <a:xfrm>
            <a:off x="5876925" y="4267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5876925" y="5638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5876925" y="4724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5876925" y="5181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5876925" y="6096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96 - TextBox"/>
          <p:cNvSpPr txBox="1"/>
          <p:nvPr/>
        </p:nvSpPr>
        <p:spPr>
          <a:xfrm>
            <a:off x="304800" y="106680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Lucida Console" pitchFamily="49" charset="0"/>
              </a:rPr>
              <a:t>Iterable</a:t>
            </a:r>
            <a:r>
              <a:rPr lang="en-US" sz="1600" dirty="0" smtClean="0">
                <a:latin typeface="Lucida Console" pitchFamily="49" charset="0"/>
              </a:rPr>
              <a:t>&lt;String&gt; keys()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98" name="97 - TextBox"/>
          <p:cNvSpPr txBox="1"/>
          <p:nvPr/>
        </p:nvSpPr>
        <p:spPr>
          <a:xfrm>
            <a:off x="228601" y="1676400"/>
            <a:ext cx="3352799" cy="2303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sz="1600" dirty="0" smtClean="0"/>
              <a:t>Επισκεπτόμαστε τους κόμβους σε </a:t>
            </a:r>
          </a:p>
          <a:p>
            <a:pPr>
              <a:lnSpc>
                <a:spcPts val="2500"/>
              </a:lnSpc>
            </a:pPr>
            <a:r>
              <a:rPr lang="el-GR" sz="1600" dirty="0" err="1" smtClean="0"/>
              <a:t>προδιάταξη</a:t>
            </a:r>
            <a:r>
              <a:rPr lang="el-GR" sz="1600" dirty="0" smtClean="0"/>
              <a:t> και δημιουργούμε το αλφαριθμητικό που αντιστοιχεί στο μονοπάτι από τη ρίζα. Αν ο τρέχων κόμβος έχει επισήμανση τότε αποθηκεύουμε το αλφαριθμητικό σε μια ουρά.</a:t>
            </a:r>
            <a:endParaRPr lang="el-GR" sz="1600" dirty="0"/>
          </a:p>
        </p:txBody>
      </p:sp>
      <p:sp>
        <p:nvSpPr>
          <p:cNvPr id="96" name="95 - Δεξιό βέλος"/>
          <p:cNvSpPr/>
          <p:nvPr/>
        </p:nvSpPr>
        <p:spPr bwMode="auto">
          <a:xfrm flipH="1">
            <a:off x="8686800" y="4495800"/>
            <a:ext cx="304800" cy="228600"/>
          </a:xfrm>
          <a:prstGeom prst="rightArrow">
            <a:avLst/>
          </a:prstGeom>
          <a:solidFill>
            <a:srgbClr val="3399FF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228600" y="4343400"/>
            <a:ext cx="1912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pre = “</a:t>
            </a:r>
            <a:r>
              <a:rPr lang="el-GR" sz="1600" dirty="0" err="1" smtClean="0">
                <a:latin typeface="Lucida Console" pitchFamily="49" charset="0"/>
              </a:rPr>
              <a:t>δενδρο</a:t>
            </a:r>
            <a:r>
              <a:rPr lang="en-US" sz="1600" dirty="0" smtClean="0">
                <a:latin typeface="Lucida Console" pitchFamily="49" charset="0"/>
              </a:rPr>
              <a:t>”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115" name="114 - TextBox"/>
          <p:cNvSpPr txBox="1"/>
          <p:nvPr/>
        </p:nvSpPr>
        <p:spPr>
          <a:xfrm>
            <a:off x="228600" y="5105400"/>
            <a:ext cx="314701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Queue q = (“</a:t>
            </a:r>
            <a:r>
              <a:rPr lang="el-GR" sz="1600" dirty="0" err="1" smtClean="0">
                <a:latin typeface="Lucida Console" pitchFamily="49" charset="0"/>
              </a:rPr>
              <a:t>ακολουθια</a:t>
            </a:r>
            <a:r>
              <a:rPr lang="en-US" sz="1600" dirty="0" smtClean="0">
                <a:latin typeface="Lucida Console" pitchFamily="49" charset="0"/>
              </a:rPr>
              <a:t>”</a:t>
            </a:r>
            <a:r>
              <a:rPr lang="el-GR" sz="1600" dirty="0" smtClean="0">
                <a:latin typeface="Lucida Console" pitchFamily="49" charset="0"/>
              </a:rPr>
              <a:t>, </a:t>
            </a:r>
            <a:endParaRPr lang="en-US" sz="1600" dirty="0" smtClean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        “</a:t>
            </a:r>
            <a:r>
              <a:rPr lang="el-GR" sz="1600" dirty="0" err="1" smtClean="0">
                <a:latin typeface="Lucida Console" pitchFamily="49" charset="0"/>
              </a:rPr>
              <a:t>αλγοριθμος</a:t>
            </a:r>
            <a:r>
              <a:rPr lang="en-US" sz="1600" dirty="0" smtClean="0">
                <a:latin typeface="Lucida Console" pitchFamily="49" charset="0"/>
              </a:rPr>
              <a:t>”</a:t>
            </a:r>
            <a:r>
              <a:rPr lang="el-GR" sz="1600" dirty="0" smtClean="0">
                <a:latin typeface="Lucida Console" pitchFamily="49" charset="0"/>
              </a:rPr>
              <a:t>,</a:t>
            </a:r>
          </a:p>
          <a:p>
            <a:r>
              <a:rPr lang="el-GR" sz="1600" dirty="0" smtClean="0">
                <a:latin typeface="Lucida Console" pitchFamily="49" charset="0"/>
              </a:rPr>
              <a:t>           </a:t>
            </a:r>
            <a:r>
              <a:rPr lang="en-US" sz="1600" dirty="0" smtClean="0">
                <a:latin typeface="Lucida Console" pitchFamily="49" charset="0"/>
              </a:rPr>
              <a:t>“</a:t>
            </a:r>
            <a:r>
              <a:rPr lang="el-GR" sz="1600" dirty="0" err="1" smtClean="0">
                <a:latin typeface="Lucida Console" pitchFamily="49" charset="0"/>
              </a:rPr>
              <a:t>αλληλουχια</a:t>
            </a:r>
            <a:r>
              <a:rPr lang="en-US" sz="1600" dirty="0" smtClean="0">
                <a:latin typeface="Lucida Console" pitchFamily="49" charset="0"/>
              </a:rPr>
              <a:t>”</a:t>
            </a:r>
            <a:r>
              <a:rPr lang="el-GR" sz="1600" dirty="0" smtClean="0">
                <a:latin typeface="Lucida Console" pitchFamily="49" charset="0"/>
              </a:rPr>
              <a:t>,</a:t>
            </a:r>
          </a:p>
          <a:p>
            <a:r>
              <a:rPr lang="el-GR" sz="1600" dirty="0" smtClean="0">
                <a:latin typeface="Lucida Console" pitchFamily="49" charset="0"/>
              </a:rPr>
              <a:t>           </a:t>
            </a:r>
            <a:r>
              <a:rPr lang="en-US" sz="1600" dirty="0" smtClean="0">
                <a:latin typeface="Lucida Console" pitchFamily="49" charset="0"/>
              </a:rPr>
              <a:t>“</a:t>
            </a:r>
            <a:r>
              <a:rPr lang="el-GR" sz="1600" dirty="0" err="1" smtClean="0">
                <a:latin typeface="Lucida Console" pitchFamily="49" charset="0"/>
              </a:rPr>
              <a:t>αλφα</a:t>
            </a:r>
            <a:r>
              <a:rPr lang="en-US" sz="1600" dirty="0" smtClean="0">
                <a:latin typeface="Lucida Console" pitchFamily="49" charset="0"/>
              </a:rPr>
              <a:t>”,</a:t>
            </a:r>
            <a:endParaRPr lang="el-GR" sz="1600" dirty="0" smtClean="0">
              <a:latin typeface="Lucida Console" pitchFamily="49" charset="0"/>
            </a:endParaRPr>
          </a:p>
          <a:p>
            <a:r>
              <a:rPr lang="el-GR" sz="1600" dirty="0" smtClean="0">
                <a:latin typeface="Lucida Console" pitchFamily="49" charset="0"/>
              </a:rPr>
              <a:t>           </a:t>
            </a:r>
            <a:r>
              <a:rPr lang="en-US" sz="1600" dirty="0" smtClean="0">
                <a:latin typeface="Lucida Console" pitchFamily="49" charset="0"/>
              </a:rPr>
              <a:t>“</a:t>
            </a:r>
            <a:r>
              <a:rPr lang="el-GR" sz="1600" dirty="0" err="1" smtClean="0">
                <a:latin typeface="Lucida Console" pitchFamily="49" charset="0"/>
              </a:rPr>
              <a:t>αλφαβητο</a:t>
            </a:r>
            <a:r>
              <a:rPr lang="en-US" sz="1600" dirty="0" smtClean="0">
                <a:latin typeface="Lucida Console" pitchFamily="49" charset="0"/>
              </a:rPr>
              <a:t>”</a:t>
            </a:r>
            <a:r>
              <a:rPr lang="el-GR" sz="1600" dirty="0" smtClean="0">
                <a:latin typeface="Lucida Console" pitchFamily="49" charset="0"/>
              </a:rPr>
              <a:t>,</a:t>
            </a:r>
          </a:p>
          <a:p>
            <a:r>
              <a:rPr lang="el-GR" sz="1600" dirty="0" smtClean="0">
                <a:latin typeface="Lucida Console" pitchFamily="49" charset="0"/>
              </a:rPr>
              <a:t>           </a:t>
            </a:r>
            <a:r>
              <a:rPr lang="en-US" sz="1600" dirty="0" smtClean="0">
                <a:latin typeface="Lucida Console" pitchFamily="49" charset="0"/>
              </a:rPr>
              <a:t>“</a:t>
            </a:r>
            <a:r>
              <a:rPr lang="el-GR" sz="1600" dirty="0" err="1" smtClean="0">
                <a:latin typeface="Lucida Console" pitchFamily="49" charset="0"/>
              </a:rPr>
              <a:t>δεδομενα</a:t>
            </a:r>
            <a:r>
              <a:rPr lang="en-US" sz="1600" dirty="0" smtClean="0">
                <a:latin typeface="Lucida Console" pitchFamily="49" charset="0"/>
              </a:rPr>
              <a:t>”</a:t>
            </a:r>
            <a:r>
              <a:rPr lang="el-GR" sz="1600" dirty="0" smtClean="0">
                <a:latin typeface="Lucida Console" pitchFamily="49" charset="0"/>
              </a:rPr>
              <a:t>,</a:t>
            </a:r>
          </a:p>
          <a:p>
            <a:r>
              <a:rPr lang="el-GR" sz="1600" dirty="0" smtClean="0">
                <a:latin typeface="Lucida Console" pitchFamily="49" charset="0"/>
              </a:rPr>
              <a:t>           </a:t>
            </a:r>
            <a:r>
              <a:rPr lang="en-US" sz="1600" dirty="0" smtClean="0">
                <a:latin typeface="Lucida Console" pitchFamily="49" charset="0"/>
              </a:rPr>
              <a:t>“</a:t>
            </a:r>
            <a:r>
              <a:rPr lang="el-GR" sz="1600" dirty="0" err="1" smtClean="0">
                <a:latin typeface="Lucida Console" pitchFamily="49" charset="0"/>
              </a:rPr>
              <a:t>δενδρο</a:t>
            </a:r>
            <a:r>
              <a:rPr lang="en-US" sz="1600" dirty="0" smtClean="0">
                <a:latin typeface="Lucida Console" pitchFamily="49" charset="0"/>
              </a:rPr>
              <a:t>”)</a:t>
            </a:r>
            <a:endParaRPr lang="el-GR" sz="16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6877050" y="15012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4495800" y="2167949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" name="12 - Έλλειψη"/>
          <p:cNvSpPr>
            <a:spLocks noChangeAspect="1"/>
          </p:cNvSpPr>
          <p:nvPr/>
        </p:nvSpPr>
        <p:spPr bwMode="auto">
          <a:xfrm>
            <a:off x="573405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" name="13 - Έλλειψη"/>
          <p:cNvSpPr>
            <a:spLocks noChangeAspect="1"/>
          </p:cNvSpPr>
          <p:nvPr/>
        </p:nvSpPr>
        <p:spPr bwMode="auto">
          <a:xfrm>
            <a:off x="50292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5" name="14 - Έλλειψη"/>
          <p:cNvSpPr>
            <a:spLocks noChangeAspect="1"/>
          </p:cNvSpPr>
          <p:nvPr/>
        </p:nvSpPr>
        <p:spPr bwMode="auto">
          <a:xfrm>
            <a:off x="50292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7" name="16 - Έλλειψη"/>
          <p:cNvSpPr>
            <a:spLocks noChangeAspect="1"/>
          </p:cNvSpPr>
          <p:nvPr/>
        </p:nvSpPr>
        <p:spPr bwMode="auto">
          <a:xfrm>
            <a:off x="50292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9" name="18 - Έλλειψη"/>
          <p:cNvSpPr>
            <a:spLocks noChangeAspect="1"/>
          </p:cNvSpPr>
          <p:nvPr/>
        </p:nvSpPr>
        <p:spPr bwMode="auto">
          <a:xfrm>
            <a:off x="50292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0" name="19 - Έλλειψη"/>
          <p:cNvSpPr>
            <a:spLocks noChangeAspect="1"/>
          </p:cNvSpPr>
          <p:nvPr/>
        </p:nvSpPr>
        <p:spPr bwMode="auto">
          <a:xfrm>
            <a:off x="50292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1" name="20 - Έλλειψη"/>
          <p:cNvSpPr>
            <a:spLocks noChangeAspect="1"/>
          </p:cNvSpPr>
          <p:nvPr/>
        </p:nvSpPr>
        <p:spPr bwMode="auto">
          <a:xfrm>
            <a:off x="50292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2" name="21 - Έλλειψη"/>
          <p:cNvSpPr>
            <a:spLocks noChangeAspect="1"/>
          </p:cNvSpPr>
          <p:nvPr/>
        </p:nvSpPr>
        <p:spPr bwMode="auto">
          <a:xfrm>
            <a:off x="50292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" name="22 - Έλλειψη"/>
          <p:cNvSpPr>
            <a:spLocks noChangeAspect="1"/>
          </p:cNvSpPr>
          <p:nvPr/>
        </p:nvSpPr>
        <p:spPr bwMode="auto">
          <a:xfrm>
            <a:off x="5029200" y="6263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3"/>
            <a:endCxn id="12" idx="0"/>
          </p:cNvCxnSpPr>
          <p:nvPr/>
        </p:nvCxnSpPr>
        <p:spPr bwMode="auto">
          <a:xfrm flipH="1">
            <a:off x="4638675" y="1745106"/>
            <a:ext cx="2280222" cy="4228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25 - Ευθεία γραμμή σύνδεσης"/>
          <p:cNvCxnSpPr>
            <a:stCxn id="12" idx="5"/>
            <a:endCxn id="13" idx="0"/>
          </p:cNvCxnSpPr>
          <p:nvPr/>
        </p:nvCxnSpPr>
        <p:spPr bwMode="auto">
          <a:xfrm>
            <a:off x="4739703" y="2411852"/>
            <a:ext cx="113722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- Ευθεία γραμμή σύνδεσης"/>
          <p:cNvCxnSpPr>
            <a:stCxn id="15" idx="4"/>
            <a:endCxn id="17" idx="0"/>
          </p:cNvCxnSpPr>
          <p:nvPr/>
        </p:nvCxnSpPr>
        <p:spPr bwMode="auto">
          <a:xfrm>
            <a:off x="51720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13" idx="3"/>
            <a:endCxn id="14" idx="0"/>
          </p:cNvCxnSpPr>
          <p:nvPr/>
        </p:nvCxnSpPr>
        <p:spPr bwMode="auto">
          <a:xfrm flipH="1">
            <a:off x="5172075" y="2869056"/>
            <a:ext cx="603822" cy="194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36 - Ευθεία γραμμή σύνδεσης"/>
          <p:cNvCxnSpPr>
            <a:stCxn id="14" idx="4"/>
            <a:endCxn id="15" idx="0"/>
          </p:cNvCxnSpPr>
          <p:nvPr/>
        </p:nvCxnSpPr>
        <p:spPr bwMode="auto">
          <a:xfrm>
            <a:off x="51720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40 - Ευθεία γραμμή σύνδεσης"/>
          <p:cNvCxnSpPr>
            <a:stCxn id="17" idx="4"/>
            <a:endCxn id="19" idx="0"/>
          </p:cNvCxnSpPr>
          <p:nvPr/>
        </p:nvCxnSpPr>
        <p:spPr bwMode="auto">
          <a:xfrm>
            <a:off x="51720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- Ευθεία γραμμή σύνδεσης"/>
          <p:cNvCxnSpPr>
            <a:stCxn id="21" idx="4"/>
            <a:endCxn id="22" idx="0"/>
          </p:cNvCxnSpPr>
          <p:nvPr/>
        </p:nvCxnSpPr>
        <p:spPr bwMode="auto">
          <a:xfrm>
            <a:off x="51720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46 - Ευθεία γραμμή σύνδεσης"/>
          <p:cNvCxnSpPr>
            <a:stCxn id="19" idx="4"/>
            <a:endCxn id="20" idx="0"/>
          </p:cNvCxnSpPr>
          <p:nvPr/>
        </p:nvCxnSpPr>
        <p:spPr bwMode="auto">
          <a:xfrm>
            <a:off x="51720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49 - Ευθεία γραμμή σύνδεσης"/>
          <p:cNvCxnSpPr>
            <a:stCxn id="20" idx="4"/>
            <a:endCxn id="21" idx="0"/>
          </p:cNvCxnSpPr>
          <p:nvPr/>
        </p:nvCxnSpPr>
        <p:spPr bwMode="auto">
          <a:xfrm>
            <a:off x="51720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22" idx="4"/>
            <a:endCxn id="23" idx="0"/>
          </p:cNvCxnSpPr>
          <p:nvPr/>
        </p:nvCxnSpPr>
        <p:spPr bwMode="auto">
          <a:xfrm>
            <a:off x="5172075" y="6092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4038600" y="2625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40386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40386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40386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40386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40386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40386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4038600" y="5806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41814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4181475" y="29109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41814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41814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4181475" y="5635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41814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41814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- Ευθεία γραμμή σύνδεσης"/>
          <p:cNvCxnSpPr>
            <a:stCxn id="12" idx="3"/>
            <a:endCxn id="58" idx="0"/>
          </p:cNvCxnSpPr>
          <p:nvPr/>
        </p:nvCxnSpPr>
        <p:spPr bwMode="auto">
          <a:xfrm flipH="1">
            <a:off x="4181475" y="2411852"/>
            <a:ext cx="356172" cy="21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78 - Έλλειψη"/>
          <p:cNvSpPr>
            <a:spLocks noChangeAspect="1"/>
          </p:cNvSpPr>
          <p:nvPr/>
        </p:nvSpPr>
        <p:spPr bwMode="auto">
          <a:xfrm>
            <a:off x="64960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0" name="79 - Έλλειψη"/>
          <p:cNvSpPr>
            <a:spLocks noChangeAspect="1"/>
          </p:cNvSpPr>
          <p:nvPr/>
        </p:nvSpPr>
        <p:spPr bwMode="auto">
          <a:xfrm>
            <a:off x="64960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1" name="80 - Έλλειψη"/>
          <p:cNvSpPr>
            <a:spLocks noChangeAspect="1"/>
          </p:cNvSpPr>
          <p:nvPr/>
        </p:nvSpPr>
        <p:spPr bwMode="auto">
          <a:xfrm>
            <a:off x="64960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2" name="81 - Έλλειψη"/>
          <p:cNvSpPr>
            <a:spLocks noChangeAspect="1"/>
          </p:cNvSpPr>
          <p:nvPr/>
        </p:nvSpPr>
        <p:spPr bwMode="auto">
          <a:xfrm>
            <a:off x="64960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4" name="83 - Έλλειψη"/>
          <p:cNvSpPr>
            <a:spLocks noChangeAspect="1"/>
          </p:cNvSpPr>
          <p:nvPr/>
        </p:nvSpPr>
        <p:spPr bwMode="auto">
          <a:xfrm>
            <a:off x="6496050" y="49111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5" name="84 - Έλλειψη"/>
          <p:cNvSpPr>
            <a:spLocks noChangeAspect="1"/>
          </p:cNvSpPr>
          <p:nvPr/>
        </p:nvSpPr>
        <p:spPr bwMode="auto">
          <a:xfrm>
            <a:off x="6496050" y="5368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6" name="85 - Ευθεία γραμμή σύνδεσης"/>
          <p:cNvCxnSpPr>
            <a:stCxn id="80" idx="4"/>
            <a:endCxn id="81" idx="0"/>
          </p:cNvCxnSpPr>
          <p:nvPr/>
        </p:nvCxnSpPr>
        <p:spPr bwMode="auto">
          <a:xfrm>
            <a:off x="66389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79" idx="4"/>
            <a:endCxn id="80" idx="0"/>
          </p:cNvCxnSpPr>
          <p:nvPr/>
        </p:nvCxnSpPr>
        <p:spPr bwMode="auto">
          <a:xfrm>
            <a:off x="66389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81" idx="4"/>
            <a:endCxn id="82" idx="0"/>
          </p:cNvCxnSpPr>
          <p:nvPr/>
        </p:nvCxnSpPr>
        <p:spPr bwMode="auto">
          <a:xfrm>
            <a:off x="66389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82" idx="4"/>
            <a:endCxn id="84" idx="0"/>
          </p:cNvCxnSpPr>
          <p:nvPr/>
        </p:nvCxnSpPr>
        <p:spPr bwMode="auto">
          <a:xfrm>
            <a:off x="6638925" y="47397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- Ευθεία γραμμή σύνδεσης"/>
          <p:cNvCxnSpPr>
            <a:stCxn id="84" idx="4"/>
            <a:endCxn id="85" idx="0"/>
          </p:cNvCxnSpPr>
          <p:nvPr/>
        </p:nvCxnSpPr>
        <p:spPr bwMode="auto">
          <a:xfrm>
            <a:off x="6638925" y="51969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90 - Ευθεία γραμμή σύνδεσης"/>
          <p:cNvCxnSpPr>
            <a:stCxn id="13" idx="5"/>
            <a:endCxn id="79" idx="0"/>
          </p:cNvCxnSpPr>
          <p:nvPr/>
        </p:nvCxnSpPr>
        <p:spPr bwMode="auto">
          <a:xfrm>
            <a:off x="5977953" y="2869056"/>
            <a:ext cx="66097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98 - Έλλειψη"/>
          <p:cNvSpPr>
            <a:spLocks noChangeAspect="1"/>
          </p:cNvSpPr>
          <p:nvPr/>
        </p:nvSpPr>
        <p:spPr bwMode="auto">
          <a:xfrm>
            <a:off x="7943850" y="2167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0" name="99 - Έλλειψη"/>
          <p:cNvSpPr>
            <a:spLocks noChangeAspect="1"/>
          </p:cNvSpPr>
          <p:nvPr/>
        </p:nvSpPr>
        <p:spPr bwMode="auto">
          <a:xfrm>
            <a:off x="7943850" y="2606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1" name="100 - Έλλειψη"/>
          <p:cNvSpPr>
            <a:spLocks noChangeAspect="1"/>
          </p:cNvSpPr>
          <p:nvPr/>
        </p:nvSpPr>
        <p:spPr bwMode="auto">
          <a:xfrm>
            <a:off x="7543800" y="3063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2" name="101 - Έλλειψη"/>
          <p:cNvSpPr>
            <a:spLocks noChangeAspect="1"/>
          </p:cNvSpPr>
          <p:nvPr/>
        </p:nvSpPr>
        <p:spPr bwMode="auto">
          <a:xfrm>
            <a:off x="7543800" y="35205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3" name="102 - Έλλειψη"/>
          <p:cNvSpPr>
            <a:spLocks noChangeAspect="1"/>
          </p:cNvSpPr>
          <p:nvPr/>
        </p:nvSpPr>
        <p:spPr bwMode="auto">
          <a:xfrm>
            <a:off x="7543800" y="39777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4" name="103 - Έλλειψη"/>
          <p:cNvSpPr>
            <a:spLocks noChangeAspect="1"/>
          </p:cNvSpPr>
          <p:nvPr/>
        </p:nvSpPr>
        <p:spPr bwMode="auto">
          <a:xfrm>
            <a:off x="7543800" y="44349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05" name="104 - Έλλειψη"/>
          <p:cNvSpPr>
            <a:spLocks noChangeAspect="1"/>
          </p:cNvSpPr>
          <p:nvPr/>
        </p:nvSpPr>
        <p:spPr bwMode="auto">
          <a:xfrm>
            <a:off x="7543800" y="48921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6" name="105 - Έλλειψη"/>
          <p:cNvSpPr>
            <a:spLocks noChangeAspect="1"/>
          </p:cNvSpPr>
          <p:nvPr/>
        </p:nvSpPr>
        <p:spPr bwMode="auto">
          <a:xfrm>
            <a:off x="7543800" y="534930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7" name="106 - Ευθεία γραμμή σύνδεσης"/>
          <p:cNvCxnSpPr>
            <a:stCxn id="101" idx="4"/>
            <a:endCxn id="102" idx="0"/>
          </p:cNvCxnSpPr>
          <p:nvPr/>
        </p:nvCxnSpPr>
        <p:spPr bwMode="auto">
          <a:xfrm>
            <a:off x="7686675" y="33490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107 - Ευθεία γραμμή σύνδεσης"/>
          <p:cNvCxnSpPr>
            <a:stCxn id="99" idx="4"/>
            <a:endCxn id="100" idx="0"/>
          </p:cNvCxnSpPr>
          <p:nvPr/>
        </p:nvCxnSpPr>
        <p:spPr bwMode="auto">
          <a:xfrm>
            <a:off x="8086725" y="2453703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108 - Ευθεία γραμμή σύνδεσης"/>
          <p:cNvCxnSpPr>
            <a:stCxn id="100" idx="3"/>
            <a:endCxn id="101" idx="0"/>
          </p:cNvCxnSpPr>
          <p:nvPr/>
        </p:nvCxnSpPr>
        <p:spPr bwMode="auto">
          <a:xfrm flipH="1">
            <a:off x="7686675" y="2850006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109 - Ευθεία γραμμή σύνδεσης"/>
          <p:cNvCxnSpPr>
            <a:stCxn id="102" idx="4"/>
            <a:endCxn id="103" idx="0"/>
          </p:cNvCxnSpPr>
          <p:nvPr/>
        </p:nvCxnSpPr>
        <p:spPr bwMode="auto">
          <a:xfrm>
            <a:off x="7686675" y="38062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110 - Ευθεία γραμμή σύνδεσης"/>
          <p:cNvCxnSpPr>
            <a:stCxn id="105" idx="4"/>
            <a:endCxn id="106" idx="0"/>
          </p:cNvCxnSpPr>
          <p:nvPr/>
        </p:nvCxnSpPr>
        <p:spPr bwMode="auto">
          <a:xfrm>
            <a:off x="7686675" y="51778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111 - Ευθεία γραμμή σύνδεσης"/>
          <p:cNvCxnSpPr>
            <a:stCxn id="103" idx="4"/>
            <a:endCxn id="104" idx="0"/>
          </p:cNvCxnSpPr>
          <p:nvPr/>
        </p:nvCxnSpPr>
        <p:spPr bwMode="auto">
          <a:xfrm>
            <a:off x="7686675" y="42634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112 - Ευθεία γραμμή σύνδεσης"/>
          <p:cNvCxnSpPr>
            <a:stCxn id="104" idx="4"/>
            <a:endCxn id="105" idx="0"/>
          </p:cNvCxnSpPr>
          <p:nvPr/>
        </p:nvCxnSpPr>
        <p:spPr bwMode="auto">
          <a:xfrm>
            <a:off x="7686675" y="47206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116 - Έλλειψη"/>
          <p:cNvSpPr>
            <a:spLocks noChangeAspect="1"/>
          </p:cNvSpPr>
          <p:nvPr/>
        </p:nvSpPr>
        <p:spPr bwMode="auto">
          <a:xfrm>
            <a:off x="8324850" y="30823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8" name="117 - Έλλειψη"/>
          <p:cNvSpPr>
            <a:spLocks noChangeAspect="1"/>
          </p:cNvSpPr>
          <p:nvPr/>
        </p:nvSpPr>
        <p:spPr bwMode="auto">
          <a:xfrm>
            <a:off x="8324850" y="35395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9" name="118 - Έλλειψη"/>
          <p:cNvSpPr>
            <a:spLocks noChangeAspect="1"/>
          </p:cNvSpPr>
          <p:nvPr/>
        </p:nvSpPr>
        <p:spPr bwMode="auto">
          <a:xfrm>
            <a:off x="8324850" y="39967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0" name="119 - Έλλειψη"/>
          <p:cNvSpPr>
            <a:spLocks noChangeAspect="1"/>
          </p:cNvSpPr>
          <p:nvPr/>
        </p:nvSpPr>
        <p:spPr bwMode="auto">
          <a:xfrm>
            <a:off x="8324850" y="4453953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21" name="120 - Ευθεία γραμμή σύνδεσης"/>
          <p:cNvCxnSpPr>
            <a:stCxn id="117" idx="4"/>
            <a:endCxn id="118" idx="0"/>
          </p:cNvCxnSpPr>
          <p:nvPr/>
        </p:nvCxnSpPr>
        <p:spPr bwMode="auto">
          <a:xfrm>
            <a:off x="8467725" y="33681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18" idx="4"/>
            <a:endCxn id="119" idx="0"/>
          </p:cNvCxnSpPr>
          <p:nvPr/>
        </p:nvCxnSpPr>
        <p:spPr bwMode="auto">
          <a:xfrm>
            <a:off x="8467725" y="38253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122 - Ευθεία γραμμή σύνδεσης"/>
          <p:cNvCxnSpPr>
            <a:stCxn id="119" idx="4"/>
            <a:endCxn id="120" idx="0"/>
          </p:cNvCxnSpPr>
          <p:nvPr/>
        </p:nvCxnSpPr>
        <p:spPr bwMode="auto">
          <a:xfrm>
            <a:off x="8467725" y="428250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126 - Ευθεία γραμμή σύνδεσης"/>
          <p:cNvCxnSpPr>
            <a:stCxn id="100" idx="5"/>
            <a:endCxn id="117" idx="0"/>
          </p:cNvCxnSpPr>
          <p:nvPr/>
        </p:nvCxnSpPr>
        <p:spPr bwMode="auto">
          <a:xfrm>
            <a:off x="8187753" y="2850006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129 - Ευθεία γραμμή σύνδεσης"/>
          <p:cNvCxnSpPr>
            <a:stCxn id="11" idx="5"/>
            <a:endCxn id="99" idx="0"/>
          </p:cNvCxnSpPr>
          <p:nvPr/>
        </p:nvCxnSpPr>
        <p:spPr bwMode="auto">
          <a:xfrm>
            <a:off x="7120953" y="1745106"/>
            <a:ext cx="965772" cy="4228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133 - Έλλειψη"/>
          <p:cNvSpPr>
            <a:spLocks noChangeAspect="1"/>
          </p:cNvSpPr>
          <p:nvPr/>
        </p:nvSpPr>
        <p:spPr bwMode="auto">
          <a:xfrm>
            <a:off x="5734050" y="3067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5" name="134 - Έλλειψη"/>
          <p:cNvSpPr>
            <a:spLocks noChangeAspect="1"/>
          </p:cNvSpPr>
          <p:nvPr/>
        </p:nvSpPr>
        <p:spPr bwMode="auto">
          <a:xfrm>
            <a:off x="5734050" y="3524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6" name="135 - Έλλειψη"/>
          <p:cNvSpPr>
            <a:spLocks noChangeAspect="1"/>
          </p:cNvSpPr>
          <p:nvPr/>
        </p:nvSpPr>
        <p:spPr bwMode="auto">
          <a:xfrm>
            <a:off x="5734050" y="3981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7" name="136 - Έλλειψη"/>
          <p:cNvSpPr>
            <a:spLocks noChangeAspect="1"/>
          </p:cNvSpPr>
          <p:nvPr/>
        </p:nvSpPr>
        <p:spPr bwMode="auto">
          <a:xfrm>
            <a:off x="5734050" y="4438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8" name="137 - Έλλειψη"/>
          <p:cNvSpPr>
            <a:spLocks noChangeAspect="1"/>
          </p:cNvSpPr>
          <p:nvPr/>
        </p:nvSpPr>
        <p:spPr bwMode="auto">
          <a:xfrm>
            <a:off x="5734050" y="4895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9" name="138 - Έλλειψη"/>
          <p:cNvSpPr>
            <a:spLocks noChangeAspect="1"/>
          </p:cNvSpPr>
          <p:nvPr/>
        </p:nvSpPr>
        <p:spPr bwMode="auto">
          <a:xfrm>
            <a:off x="5734050" y="5353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0" name="139 - Έλλειψη"/>
          <p:cNvSpPr>
            <a:spLocks noChangeAspect="1"/>
          </p:cNvSpPr>
          <p:nvPr/>
        </p:nvSpPr>
        <p:spPr bwMode="auto">
          <a:xfrm>
            <a:off x="5734050" y="5810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41" name="140 - Έλλειψη"/>
          <p:cNvSpPr>
            <a:spLocks noChangeAspect="1"/>
          </p:cNvSpPr>
          <p:nvPr/>
        </p:nvSpPr>
        <p:spPr bwMode="auto">
          <a:xfrm>
            <a:off x="5734050" y="6267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42" name="141 - Ευθεία γραμμή σύνδεσης"/>
          <p:cNvCxnSpPr>
            <a:stCxn id="135" idx="4"/>
            <a:endCxn id="136" idx="0"/>
          </p:cNvCxnSpPr>
          <p:nvPr/>
        </p:nvCxnSpPr>
        <p:spPr bwMode="auto">
          <a:xfrm>
            <a:off x="5876925" y="3810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142 - Ευθεία γραμμή σύνδεσης"/>
          <p:cNvCxnSpPr>
            <a:stCxn id="13" idx="4"/>
            <a:endCxn id="134" idx="0"/>
          </p:cNvCxnSpPr>
          <p:nvPr/>
        </p:nvCxnSpPr>
        <p:spPr bwMode="auto">
          <a:xfrm>
            <a:off x="5876925" y="2910903"/>
            <a:ext cx="0" cy="156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143 - Ευθεία γραμμή σύνδεσης"/>
          <p:cNvCxnSpPr>
            <a:stCxn id="134" idx="4"/>
            <a:endCxn id="135" idx="0"/>
          </p:cNvCxnSpPr>
          <p:nvPr/>
        </p:nvCxnSpPr>
        <p:spPr bwMode="auto">
          <a:xfrm>
            <a:off x="5876925" y="3352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144 - Ευθεία γραμμή σύνδεσης"/>
          <p:cNvCxnSpPr>
            <a:stCxn id="136" idx="4"/>
            <a:endCxn id="137" idx="0"/>
          </p:cNvCxnSpPr>
          <p:nvPr/>
        </p:nvCxnSpPr>
        <p:spPr bwMode="auto">
          <a:xfrm>
            <a:off x="5876925" y="4267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145 - Ευθεία γραμμή σύνδεσης"/>
          <p:cNvCxnSpPr>
            <a:stCxn id="139" idx="4"/>
            <a:endCxn id="140" idx="0"/>
          </p:cNvCxnSpPr>
          <p:nvPr/>
        </p:nvCxnSpPr>
        <p:spPr bwMode="auto">
          <a:xfrm>
            <a:off x="5876925" y="5638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146 - Ευθεία γραμμή σύνδεσης"/>
          <p:cNvCxnSpPr>
            <a:stCxn id="137" idx="4"/>
            <a:endCxn id="138" idx="0"/>
          </p:cNvCxnSpPr>
          <p:nvPr/>
        </p:nvCxnSpPr>
        <p:spPr bwMode="auto">
          <a:xfrm>
            <a:off x="5876925" y="4724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147 - Ευθεία γραμμή σύνδεσης"/>
          <p:cNvCxnSpPr>
            <a:stCxn id="138" idx="4"/>
            <a:endCxn id="139" idx="0"/>
          </p:cNvCxnSpPr>
          <p:nvPr/>
        </p:nvCxnSpPr>
        <p:spPr bwMode="auto">
          <a:xfrm>
            <a:off x="5876925" y="5181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148 - Ευθεία γραμμή σύνδεσης"/>
          <p:cNvCxnSpPr>
            <a:stCxn id="140" idx="4"/>
            <a:endCxn id="141" idx="0"/>
          </p:cNvCxnSpPr>
          <p:nvPr/>
        </p:nvCxnSpPr>
        <p:spPr bwMode="auto">
          <a:xfrm>
            <a:off x="5876925" y="6096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96 - TextBox"/>
          <p:cNvSpPr txBox="1"/>
          <p:nvPr/>
        </p:nvSpPr>
        <p:spPr>
          <a:xfrm>
            <a:off x="304800" y="106680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Lucida Console" pitchFamily="49" charset="0"/>
              </a:rPr>
              <a:t>Iterable</a:t>
            </a:r>
            <a:r>
              <a:rPr lang="en-US" sz="1600" dirty="0" smtClean="0">
                <a:latin typeface="Lucida Console" pitchFamily="49" charset="0"/>
              </a:rPr>
              <a:t>&lt;String&gt; keys()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98" name="97 - TextBox"/>
          <p:cNvSpPr txBox="1"/>
          <p:nvPr/>
        </p:nvSpPr>
        <p:spPr>
          <a:xfrm>
            <a:off x="228601" y="1676400"/>
            <a:ext cx="3352799" cy="2303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sz="1600" dirty="0" smtClean="0"/>
              <a:t>Επισκεπτόμαστε τους κόμβους σε </a:t>
            </a:r>
          </a:p>
          <a:p>
            <a:pPr>
              <a:lnSpc>
                <a:spcPts val="2500"/>
              </a:lnSpc>
            </a:pPr>
            <a:r>
              <a:rPr lang="el-GR" sz="1600" dirty="0" err="1" smtClean="0"/>
              <a:t>προδιάταξη</a:t>
            </a:r>
            <a:r>
              <a:rPr lang="el-GR" sz="1600" dirty="0" smtClean="0"/>
              <a:t> και δημιουργούμε το αλφαριθμητικό που αντιστοιχεί στο μονοπάτι από τη ρίζα. Αν ο τρέχων κόμβος έχει επισήμανση τότε αποθηκεύουμε το αλφαριθμητικό σε μια ουρά.</a:t>
            </a:r>
            <a:endParaRPr lang="el-GR" sz="1600" dirty="0"/>
          </a:p>
        </p:txBody>
      </p:sp>
      <p:sp>
        <p:nvSpPr>
          <p:cNvPr id="126" name="125 - Ορθογώνιο"/>
          <p:cNvSpPr/>
          <p:nvPr/>
        </p:nvSpPr>
        <p:spPr>
          <a:xfrm>
            <a:off x="228600" y="4648200"/>
            <a:ext cx="3581400" cy="134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l-GR" sz="1600" dirty="0" smtClean="0"/>
              <a:t>Μπορούμε να υλοποιήσουμε με όμοιο τρόπο τις μεθόδους </a:t>
            </a:r>
            <a:r>
              <a:rPr lang="en-US" sz="1600" dirty="0" err="1" smtClean="0">
                <a:latin typeface="Lucida Console" pitchFamily="49" charset="0"/>
              </a:rPr>
              <a:t>keysWithPrefix</a:t>
            </a:r>
            <a:r>
              <a:rPr lang="en-US" sz="1600" dirty="0" smtClean="0">
                <a:latin typeface="Lucida Console" pitchFamily="49" charset="0"/>
              </a:rPr>
              <a:t>()</a:t>
            </a:r>
            <a:r>
              <a:rPr lang="en-US" sz="1600" dirty="0" smtClean="0">
                <a:latin typeface="+mn-lt"/>
              </a:rPr>
              <a:t> </a:t>
            </a:r>
            <a:r>
              <a:rPr lang="el-GR" sz="1600" dirty="0" smtClean="0">
                <a:latin typeface="+mn-lt"/>
              </a:rPr>
              <a:t>και </a:t>
            </a:r>
            <a:r>
              <a:rPr lang="en-US" sz="1600" dirty="0" err="1" smtClean="0">
                <a:latin typeface="Lucida Console" pitchFamily="49" charset="0"/>
              </a:rPr>
              <a:t>keysThatMatch</a:t>
            </a:r>
            <a:r>
              <a:rPr lang="en-US" sz="1600" dirty="0" smtClean="0">
                <a:latin typeface="Lucida Console" pitchFamily="49" charset="0"/>
              </a:rPr>
              <a:t>()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7" name="56 - Έλλειψη"/>
          <p:cNvSpPr/>
          <p:nvPr/>
        </p:nvSpPr>
        <p:spPr bwMode="auto">
          <a:xfrm>
            <a:off x="3429000" y="19050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9" name="58 - Έλλειψη"/>
          <p:cNvSpPr/>
          <p:nvPr/>
        </p:nvSpPr>
        <p:spPr bwMode="auto">
          <a:xfrm>
            <a:off x="1752600" y="28194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" name="60 - Έλλειψη"/>
          <p:cNvSpPr/>
          <p:nvPr/>
        </p:nvSpPr>
        <p:spPr bwMode="auto">
          <a:xfrm>
            <a:off x="2590800" y="36576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61 - Έλλειψη"/>
          <p:cNvSpPr/>
          <p:nvPr/>
        </p:nvSpPr>
        <p:spPr bwMode="auto">
          <a:xfrm>
            <a:off x="5257800" y="28194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3" name="62 - Έλλειψη"/>
          <p:cNvSpPr/>
          <p:nvPr/>
        </p:nvSpPr>
        <p:spPr bwMode="auto">
          <a:xfrm>
            <a:off x="6858000" y="37338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" name="63 - Έλλειψη"/>
          <p:cNvSpPr/>
          <p:nvPr/>
        </p:nvSpPr>
        <p:spPr bwMode="auto">
          <a:xfrm>
            <a:off x="6477000" y="46482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" name="64 - Ορθογώνιο"/>
          <p:cNvSpPr/>
          <p:nvPr/>
        </p:nvSpPr>
        <p:spPr bwMode="auto">
          <a:xfrm>
            <a:off x="762000" y="35814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0001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6" name="65 - Ορθογώνιο"/>
          <p:cNvSpPr/>
          <p:nvPr/>
        </p:nvSpPr>
        <p:spPr bwMode="auto">
          <a:xfrm>
            <a:off x="1828800" y="44958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0100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7" name="66 - Ορθογώνιο"/>
          <p:cNvSpPr/>
          <p:nvPr/>
        </p:nvSpPr>
        <p:spPr bwMode="auto">
          <a:xfrm>
            <a:off x="2895600" y="44958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0110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9" name="68 - Ορθογώνιο"/>
          <p:cNvSpPr/>
          <p:nvPr/>
        </p:nvSpPr>
        <p:spPr bwMode="auto">
          <a:xfrm>
            <a:off x="5715000" y="54102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0" name="69 - Ορθογώνιο"/>
          <p:cNvSpPr/>
          <p:nvPr/>
        </p:nvSpPr>
        <p:spPr bwMode="auto">
          <a:xfrm>
            <a:off x="6781800" y="54102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2" name="71 - Ευθεία γραμμή σύνδεσης"/>
          <p:cNvCxnSpPr>
            <a:stCxn id="57" idx="3"/>
            <a:endCxn id="59" idx="0"/>
          </p:cNvCxnSpPr>
          <p:nvPr/>
        </p:nvCxnSpPr>
        <p:spPr bwMode="auto">
          <a:xfrm flipH="1">
            <a:off x="1828800" y="2035082"/>
            <a:ext cx="16225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72 - Ευθεία γραμμή σύνδεσης"/>
          <p:cNvCxnSpPr>
            <a:stCxn id="59" idx="3"/>
            <a:endCxn id="65" idx="0"/>
          </p:cNvCxnSpPr>
          <p:nvPr/>
        </p:nvCxnSpPr>
        <p:spPr bwMode="auto">
          <a:xfrm flipH="1">
            <a:off x="1104900" y="2949482"/>
            <a:ext cx="6700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6" name="75 - Ευθεία γραμμή σύνδεσης"/>
          <p:cNvCxnSpPr>
            <a:stCxn id="61" idx="0"/>
            <a:endCxn id="59" idx="5"/>
          </p:cNvCxnSpPr>
          <p:nvPr/>
        </p:nvCxnSpPr>
        <p:spPr bwMode="auto">
          <a:xfrm flipH="1" flipV="1">
            <a:off x="1882682" y="2949482"/>
            <a:ext cx="784318" cy="7081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9" name="78 - Ευθεία γραμμή σύνδεσης"/>
          <p:cNvCxnSpPr>
            <a:stCxn id="66" idx="0"/>
            <a:endCxn id="61" idx="3"/>
          </p:cNvCxnSpPr>
          <p:nvPr/>
        </p:nvCxnSpPr>
        <p:spPr bwMode="auto">
          <a:xfrm flipV="1">
            <a:off x="2171700" y="3787682"/>
            <a:ext cx="441418" cy="7081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2" name="81 - Ευθεία γραμμή σύνδεσης"/>
          <p:cNvCxnSpPr>
            <a:stCxn id="67" idx="0"/>
            <a:endCxn id="61" idx="5"/>
          </p:cNvCxnSpPr>
          <p:nvPr/>
        </p:nvCxnSpPr>
        <p:spPr bwMode="auto">
          <a:xfrm flipH="1" flipV="1">
            <a:off x="2720882" y="3787682"/>
            <a:ext cx="517618" cy="7081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6" name="85 - Ευθεία γραμμή σύνδεσης"/>
          <p:cNvCxnSpPr>
            <a:stCxn id="62" idx="0"/>
            <a:endCxn id="57" idx="5"/>
          </p:cNvCxnSpPr>
          <p:nvPr/>
        </p:nvCxnSpPr>
        <p:spPr bwMode="auto">
          <a:xfrm flipH="1" flipV="1">
            <a:off x="3559082" y="2035082"/>
            <a:ext cx="17749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3" name="92 - Ευθεία γραμμή σύνδεσης"/>
          <p:cNvCxnSpPr>
            <a:stCxn id="44" idx="0"/>
            <a:endCxn id="62" idx="3"/>
          </p:cNvCxnSpPr>
          <p:nvPr/>
        </p:nvCxnSpPr>
        <p:spPr bwMode="auto">
          <a:xfrm flipV="1">
            <a:off x="4800600" y="2949482"/>
            <a:ext cx="4795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6" name="95 - Ευθεία γραμμή σύνδεσης"/>
          <p:cNvCxnSpPr>
            <a:stCxn id="63" idx="0"/>
            <a:endCxn id="62" idx="5"/>
          </p:cNvCxnSpPr>
          <p:nvPr/>
        </p:nvCxnSpPr>
        <p:spPr bwMode="auto">
          <a:xfrm flipH="1" flipV="1">
            <a:off x="5387882" y="2949482"/>
            <a:ext cx="15463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9" name="98 - Ευθεία γραμμή σύνδεσης"/>
          <p:cNvCxnSpPr>
            <a:stCxn id="64" idx="0"/>
            <a:endCxn id="63" idx="3"/>
          </p:cNvCxnSpPr>
          <p:nvPr/>
        </p:nvCxnSpPr>
        <p:spPr bwMode="auto">
          <a:xfrm flipV="1">
            <a:off x="6553200" y="3863882"/>
            <a:ext cx="3271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2" name="101 - Ευθεία γραμμή σύνδεσης"/>
          <p:cNvCxnSpPr>
            <a:stCxn id="70" idx="0"/>
            <a:endCxn id="64" idx="5"/>
          </p:cNvCxnSpPr>
          <p:nvPr/>
        </p:nvCxnSpPr>
        <p:spPr bwMode="auto">
          <a:xfrm flipH="1" flipV="1">
            <a:off x="6607082" y="4778282"/>
            <a:ext cx="5176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5" name="104 - Ευθεία γραμμή σύνδεσης"/>
          <p:cNvCxnSpPr>
            <a:stCxn id="69" idx="0"/>
            <a:endCxn id="64" idx="3"/>
          </p:cNvCxnSpPr>
          <p:nvPr/>
        </p:nvCxnSpPr>
        <p:spPr bwMode="auto">
          <a:xfrm flipV="1">
            <a:off x="6057900" y="4778282"/>
            <a:ext cx="4414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8" name="107 - TextBox"/>
          <p:cNvSpPr txBox="1"/>
          <p:nvPr/>
        </p:nvSpPr>
        <p:spPr>
          <a:xfrm>
            <a:off x="6858000" y="4812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9" name="108 - TextBox"/>
          <p:cNvSpPr txBox="1"/>
          <p:nvPr/>
        </p:nvSpPr>
        <p:spPr>
          <a:xfrm>
            <a:off x="6022914" y="4812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0" name="109 - TextBox"/>
          <p:cNvSpPr txBox="1"/>
          <p:nvPr/>
        </p:nvSpPr>
        <p:spPr>
          <a:xfrm>
            <a:off x="2963694" y="3886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1" name="110 - TextBox"/>
          <p:cNvSpPr txBox="1"/>
          <p:nvPr/>
        </p:nvSpPr>
        <p:spPr>
          <a:xfrm>
            <a:off x="6096000" y="3048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2" name="111 - TextBox"/>
          <p:cNvSpPr txBox="1"/>
          <p:nvPr/>
        </p:nvSpPr>
        <p:spPr>
          <a:xfrm>
            <a:off x="2277894" y="3048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3" name="112 - TextBox"/>
          <p:cNvSpPr txBox="1"/>
          <p:nvPr/>
        </p:nvSpPr>
        <p:spPr>
          <a:xfrm>
            <a:off x="4038600" y="1981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4803714" y="2983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5" name="114 - TextBox"/>
          <p:cNvSpPr txBox="1"/>
          <p:nvPr/>
        </p:nvSpPr>
        <p:spPr>
          <a:xfrm>
            <a:off x="2136714" y="3886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2667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7" name="116 - TextBox"/>
          <p:cNvSpPr txBox="1"/>
          <p:nvPr/>
        </p:nvSpPr>
        <p:spPr>
          <a:xfrm>
            <a:off x="1222314" y="2983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8" name="117 - TextBox"/>
          <p:cNvSpPr txBox="1"/>
          <p:nvPr/>
        </p:nvSpPr>
        <p:spPr>
          <a:xfrm>
            <a:off x="6400800" y="4050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4" name="43 - Έλλειψη"/>
          <p:cNvSpPr/>
          <p:nvPr/>
        </p:nvSpPr>
        <p:spPr bwMode="auto">
          <a:xfrm>
            <a:off x="4724400" y="37338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44 - Έλλειψη"/>
          <p:cNvSpPr/>
          <p:nvPr/>
        </p:nvSpPr>
        <p:spPr bwMode="auto">
          <a:xfrm>
            <a:off x="4343400" y="46482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45 - Ορθογώνιο"/>
          <p:cNvSpPr/>
          <p:nvPr/>
        </p:nvSpPr>
        <p:spPr bwMode="auto">
          <a:xfrm>
            <a:off x="3581400" y="54102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10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7" name="46 - Ορθογώνιο"/>
          <p:cNvSpPr/>
          <p:nvPr/>
        </p:nvSpPr>
        <p:spPr bwMode="auto">
          <a:xfrm>
            <a:off x="4648200" y="54102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10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8" name="47 - Ευθεία γραμμή σύνδεσης"/>
          <p:cNvCxnSpPr>
            <a:stCxn id="45" idx="0"/>
            <a:endCxn id="44" idx="3"/>
          </p:cNvCxnSpPr>
          <p:nvPr/>
        </p:nvCxnSpPr>
        <p:spPr bwMode="auto">
          <a:xfrm flipV="1">
            <a:off x="4419600" y="3863882"/>
            <a:ext cx="3271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9" name="48 - Ευθεία γραμμή σύνδεσης"/>
          <p:cNvCxnSpPr>
            <a:stCxn id="47" idx="0"/>
            <a:endCxn id="45" idx="5"/>
          </p:cNvCxnSpPr>
          <p:nvPr/>
        </p:nvCxnSpPr>
        <p:spPr bwMode="auto">
          <a:xfrm flipH="1" flipV="1">
            <a:off x="4473482" y="4778282"/>
            <a:ext cx="5176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0" name="49 - Ευθεία γραμμή σύνδεσης"/>
          <p:cNvCxnSpPr>
            <a:stCxn id="46" idx="0"/>
            <a:endCxn id="45" idx="3"/>
          </p:cNvCxnSpPr>
          <p:nvPr/>
        </p:nvCxnSpPr>
        <p:spPr bwMode="auto">
          <a:xfrm flipV="1">
            <a:off x="3924300" y="4778282"/>
            <a:ext cx="4414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1" name="50 - TextBox"/>
          <p:cNvSpPr txBox="1"/>
          <p:nvPr/>
        </p:nvSpPr>
        <p:spPr>
          <a:xfrm>
            <a:off x="4724400" y="4812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2" name="51 - TextBox"/>
          <p:cNvSpPr txBox="1"/>
          <p:nvPr/>
        </p:nvSpPr>
        <p:spPr>
          <a:xfrm>
            <a:off x="3889314" y="4812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3" name="52 - TextBox"/>
          <p:cNvSpPr txBox="1"/>
          <p:nvPr/>
        </p:nvSpPr>
        <p:spPr>
          <a:xfrm>
            <a:off x="4267200" y="4050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4" name="53 - TextBox"/>
          <p:cNvSpPr txBox="1"/>
          <p:nvPr/>
        </p:nvSpPr>
        <p:spPr>
          <a:xfrm>
            <a:off x="457200" y="1219200"/>
            <a:ext cx="333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:  </a:t>
            </a:r>
            <a:r>
              <a:rPr lang="el-GR" dirty="0" smtClean="0"/>
              <a:t>Εισαγωγή  </a:t>
            </a:r>
            <a:r>
              <a:rPr lang="el-GR" dirty="0" smtClean="0">
                <a:latin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</a:rPr>
              <a:t>1</a:t>
            </a:r>
            <a:r>
              <a:rPr lang="el-GR" dirty="0" smtClean="0">
                <a:latin typeface="Calibri" pitchFamily="34" charset="0"/>
              </a:rPr>
              <a:t>0</a:t>
            </a:r>
            <a:r>
              <a:rPr lang="en-US" dirty="0" smtClean="0">
                <a:latin typeface="Calibri" pitchFamily="34" charset="0"/>
              </a:rPr>
              <a:t>1</a:t>
            </a:r>
            <a:r>
              <a:rPr lang="el-GR" dirty="0" smtClean="0">
                <a:latin typeface="Calibri" pitchFamily="34" charset="0"/>
              </a:rPr>
              <a:t> 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6" name="55 - Ορθογώνιο"/>
          <p:cNvSpPr/>
          <p:nvPr/>
        </p:nvSpPr>
        <p:spPr bwMode="auto">
          <a:xfrm>
            <a:off x="7467600" y="35052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110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58" name="57 - Ευθύγραμμο βέλος σύνδεσης"/>
          <p:cNvCxnSpPr/>
          <p:nvPr/>
        </p:nvCxnSpPr>
        <p:spPr bwMode="auto">
          <a:xfrm flipH="1">
            <a:off x="7086600" y="3657600"/>
            <a:ext cx="3048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8" name="67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676400"/>
            <a:ext cx="533401" cy="202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 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16" name="115 - TextBox"/>
          <p:cNvSpPr txBox="1"/>
          <p:nvPr/>
        </p:nvSpPr>
        <p:spPr>
          <a:xfrm>
            <a:off x="228601" y="1011735"/>
            <a:ext cx="876299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Lucida Console" pitchFamily="49" charset="0"/>
              </a:rPr>
              <a:t>public class </a:t>
            </a:r>
            <a:r>
              <a:rPr lang="en-US" sz="1300" dirty="0" err="1" smtClean="0">
                <a:latin typeface="Lucida Console" pitchFamily="49" charset="0"/>
              </a:rPr>
              <a:t>StringTrie</a:t>
            </a:r>
            <a:r>
              <a:rPr lang="en-US" sz="1300" dirty="0" smtClean="0">
                <a:latin typeface="Lucida Console" pitchFamily="49" charset="0"/>
              </a:rPr>
              <a:t> {</a:t>
            </a:r>
          </a:p>
          <a:p>
            <a:r>
              <a:rPr lang="en-US" sz="1300" dirty="0" smtClean="0">
                <a:latin typeface="Lucida Console" pitchFamily="49" charset="0"/>
              </a:rPr>
              <a:t>    private static </a:t>
            </a:r>
            <a:r>
              <a:rPr lang="en-US" sz="1300" dirty="0" err="1" smtClean="0">
                <a:latin typeface="Lucida Console" pitchFamily="49" charset="0"/>
              </a:rPr>
              <a:t>int</a:t>
            </a:r>
            <a:r>
              <a:rPr lang="en-US" sz="1300" dirty="0" smtClean="0">
                <a:latin typeface="Lucida Console" pitchFamily="49" charset="0"/>
              </a:rPr>
              <a:t> R = 256; 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//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πλήθος διαφορετικών χαρακτήρων</a:t>
            </a:r>
          </a:p>
          <a:p>
            <a:r>
              <a:rPr lang="el-GR" sz="1300" dirty="0" smtClean="0">
                <a:latin typeface="Lucida Console" pitchFamily="49" charset="0"/>
              </a:rPr>
              <a:t>    </a:t>
            </a:r>
            <a:r>
              <a:rPr lang="en-US" sz="1300" dirty="0" smtClean="0">
                <a:latin typeface="Lucida Console" pitchFamily="49" charset="0"/>
              </a:rPr>
              <a:t>private Node root;</a:t>
            </a:r>
          </a:p>
          <a:p>
            <a:r>
              <a:rPr lang="en-US" sz="1300" dirty="0" smtClean="0">
                <a:latin typeface="Lucida Console" pitchFamily="49" charset="0"/>
              </a:rPr>
              <a:t>    private static class Node {</a:t>
            </a:r>
          </a:p>
          <a:p>
            <a:r>
              <a:rPr lang="en-US" sz="1300" dirty="0" smtClean="0">
                <a:latin typeface="Lucida Console" pitchFamily="49" charset="0"/>
              </a:rPr>
              <a:t>         private </a:t>
            </a:r>
            <a:r>
              <a:rPr lang="en-US" sz="1300" dirty="0" err="1" smtClean="0">
                <a:latin typeface="Lucida Console" pitchFamily="49" charset="0"/>
              </a:rPr>
              <a:t>boolean</a:t>
            </a:r>
            <a:r>
              <a:rPr lang="en-US" sz="1300" dirty="0" smtClean="0">
                <a:latin typeface="Lucida Console" pitchFamily="49" charset="0"/>
              </a:rPr>
              <a:t> mark; </a:t>
            </a:r>
            <a:r>
              <a:rPr lang="el-GR" sz="1300" dirty="0" smtClean="0">
                <a:latin typeface="Lucida Console" pitchFamily="49" charset="0"/>
              </a:rPr>
              <a:t>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// bit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επισήμανσης κόμβου (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true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αν είναι τέλος λέξης)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Lucida Console" pitchFamily="49" charset="0"/>
            </a:endParaRPr>
          </a:p>
          <a:p>
            <a:r>
              <a:rPr lang="en-US" sz="1300" dirty="0" smtClean="0">
                <a:latin typeface="Lucida Console" pitchFamily="49" charset="0"/>
              </a:rPr>
              <a:t>         private Node</a:t>
            </a:r>
            <a:r>
              <a:rPr lang="el-GR" sz="1300" dirty="0" smtClean="0">
                <a:latin typeface="Lucida Console" pitchFamily="49" charset="0"/>
              </a:rPr>
              <a:t>[] </a:t>
            </a:r>
            <a:r>
              <a:rPr lang="en-US" sz="1300" dirty="0" smtClean="0">
                <a:latin typeface="Lucida Console" pitchFamily="49" charset="0"/>
              </a:rPr>
              <a:t>next = new Node [R]; 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//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σύνδεσμοι σε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R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παιδιά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Lucida Console" pitchFamily="49" charset="0"/>
            </a:endParaRPr>
          </a:p>
          <a:p>
            <a:r>
              <a:rPr lang="en-US" sz="1300" dirty="0" smtClean="0">
                <a:latin typeface="Lucida Console" pitchFamily="49" charset="0"/>
              </a:rPr>
              <a:t>    }  </a:t>
            </a:r>
            <a:endParaRPr lang="el-GR" sz="1300" dirty="0" smtClean="0">
              <a:latin typeface="Lucida Console" pitchFamily="49" charset="0"/>
            </a:endParaRPr>
          </a:p>
          <a:p>
            <a:endParaRPr lang="el-GR" sz="1300" dirty="0" smtClean="0">
              <a:latin typeface="Lucida Console" pitchFamily="49" charset="0"/>
            </a:endParaRPr>
          </a:p>
          <a:p>
            <a:r>
              <a:rPr lang="el-GR" sz="1300" dirty="0" smtClean="0">
                <a:latin typeface="Lucida Console" pitchFamily="49" charset="0"/>
              </a:rPr>
              <a:t>    …</a:t>
            </a:r>
          </a:p>
          <a:p>
            <a:endParaRPr lang="el-GR" sz="1300" dirty="0" smtClean="0">
              <a:latin typeface="Lucida Console" pitchFamily="49" charset="0"/>
            </a:endParaRPr>
          </a:p>
          <a:p>
            <a:r>
              <a:rPr lang="el-GR" sz="1300" dirty="0" smtClean="0">
                <a:latin typeface="Lucida Console" pitchFamily="49" charset="0"/>
              </a:rPr>
              <a:t>    </a:t>
            </a:r>
            <a:r>
              <a:rPr lang="en-US" sz="1300" dirty="0" smtClean="0">
                <a:latin typeface="Lucida Console" pitchFamily="49" charset="0"/>
              </a:rPr>
              <a:t>public </a:t>
            </a:r>
            <a:r>
              <a:rPr lang="en-US" sz="1300" dirty="0" err="1" smtClean="0">
                <a:latin typeface="Lucida Console" pitchFamily="49" charset="0"/>
              </a:rPr>
              <a:t>Iterable</a:t>
            </a:r>
            <a:r>
              <a:rPr lang="en-US" sz="1300" dirty="0" smtClean="0">
                <a:latin typeface="Lucida Console" pitchFamily="49" charset="0"/>
              </a:rPr>
              <a:t>&lt;String&gt; keys() </a:t>
            </a:r>
          </a:p>
          <a:p>
            <a:r>
              <a:rPr lang="en-US" sz="1300" dirty="0" smtClean="0">
                <a:latin typeface="Lucida Console" pitchFamily="49" charset="0"/>
              </a:rPr>
              <a:t>    {</a:t>
            </a:r>
          </a:p>
          <a:p>
            <a:r>
              <a:rPr lang="en-US" sz="1300" dirty="0" smtClean="0">
                <a:latin typeface="Lucida Console" pitchFamily="49" charset="0"/>
              </a:rPr>
              <a:t>        Queue&lt;String&gt; q = new Queue&lt;String&gt;();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//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αποθηκεύει τις λέξεις του </a:t>
            </a:r>
            <a:r>
              <a:rPr lang="en-US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trie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Lucida Console" pitchFamily="49" charset="0"/>
            </a:endParaRPr>
          </a:p>
          <a:p>
            <a:r>
              <a:rPr lang="en-US" sz="1300" dirty="0" smtClean="0">
                <a:latin typeface="Lucida Console" pitchFamily="49" charset="0"/>
              </a:rPr>
              <a:t>        collect(root, “”, q);</a:t>
            </a:r>
          </a:p>
          <a:p>
            <a:r>
              <a:rPr lang="en-US" sz="1300" dirty="0" smtClean="0">
                <a:latin typeface="Lucida Console" pitchFamily="49" charset="0"/>
              </a:rPr>
              <a:t>        return q;</a:t>
            </a:r>
          </a:p>
          <a:p>
            <a:r>
              <a:rPr lang="en-US" sz="1300" dirty="0" smtClean="0">
                <a:latin typeface="Lucida Console" pitchFamily="49" charset="0"/>
              </a:rPr>
              <a:t>    } </a:t>
            </a:r>
          </a:p>
          <a:p>
            <a:endParaRPr lang="en-US" sz="1300" dirty="0" smtClean="0">
              <a:latin typeface="Lucida Console" pitchFamily="49" charset="0"/>
            </a:endParaRPr>
          </a:p>
          <a:p>
            <a:r>
              <a:rPr lang="en-US" sz="1300" dirty="0" smtClean="0">
                <a:latin typeface="Lucida Console" pitchFamily="49" charset="0"/>
              </a:rPr>
              <a:t>    private void collect(Node x, String pre, Queue&lt;String&gt; q) </a:t>
            </a:r>
          </a:p>
          <a:p>
            <a:r>
              <a:rPr lang="en-US" sz="1300" dirty="0" smtClean="0">
                <a:latin typeface="Lucida Console" pitchFamily="49" charset="0"/>
              </a:rPr>
              <a:t>    {  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// 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αποθηκεύει τις λέξεις στο </a:t>
            </a:r>
            <a:r>
              <a:rPr lang="el-GR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υποδένδρο</a:t>
            </a:r>
            <a:r>
              <a:rPr lang="el-GR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 του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Console" pitchFamily="49" charset="0"/>
              </a:rPr>
              <a:t>x</a:t>
            </a:r>
          </a:p>
          <a:p>
            <a:r>
              <a:rPr lang="en-US" sz="1300" dirty="0" smtClean="0">
                <a:latin typeface="Lucida Console" pitchFamily="49" charset="0"/>
              </a:rPr>
              <a:t>        if ( x==null ) return;</a:t>
            </a:r>
          </a:p>
          <a:p>
            <a:r>
              <a:rPr lang="en-US" sz="1300" dirty="0" smtClean="0">
                <a:latin typeface="Lucida Console" pitchFamily="49" charset="0"/>
              </a:rPr>
              <a:t>        if ( </a:t>
            </a:r>
            <a:r>
              <a:rPr lang="en-US" sz="1300" dirty="0" err="1" smtClean="0">
                <a:latin typeface="Lucida Console" pitchFamily="49" charset="0"/>
              </a:rPr>
              <a:t>x.mark</a:t>
            </a:r>
            <a:r>
              <a:rPr lang="en-US" sz="1300" dirty="0" smtClean="0">
                <a:latin typeface="Lucida Console" pitchFamily="49" charset="0"/>
              </a:rPr>
              <a:t> ) </a:t>
            </a:r>
            <a:r>
              <a:rPr lang="en-US" sz="1300" dirty="0" err="1" smtClean="0">
                <a:latin typeface="Lucida Console" pitchFamily="49" charset="0"/>
              </a:rPr>
              <a:t>q.insert</a:t>
            </a:r>
            <a:r>
              <a:rPr lang="en-US" sz="1300" dirty="0" smtClean="0">
                <a:latin typeface="Lucida Console" pitchFamily="49" charset="0"/>
              </a:rPr>
              <a:t>(pre);</a:t>
            </a:r>
          </a:p>
          <a:p>
            <a:r>
              <a:rPr lang="en-US" sz="1300" dirty="0" smtClean="0">
                <a:latin typeface="Lucida Console" pitchFamily="49" charset="0"/>
              </a:rPr>
              <a:t>        for (char c=0; c&lt;R; </a:t>
            </a:r>
            <a:r>
              <a:rPr lang="en-US" sz="1300" dirty="0" err="1" smtClean="0">
                <a:latin typeface="Lucida Console" pitchFamily="49" charset="0"/>
              </a:rPr>
              <a:t>c++</a:t>
            </a:r>
            <a:r>
              <a:rPr lang="en-US" sz="1300" dirty="0" smtClean="0">
                <a:latin typeface="Lucida Console" pitchFamily="49" charset="0"/>
              </a:rPr>
              <a:t>)</a:t>
            </a:r>
          </a:p>
          <a:p>
            <a:r>
              <a:rPr lang="en-US" sz="1300" dirty="0" smtClean="0">
                <a:latin typeface="Lucida Console" pitchFamily="49" charset="0"/>
              </a:rPr>
              <a:t>            collect(</a:t>
            </a:r>
            <a:r>
              <a:rPr lang="en-US" sz="1300" dirty="0" err="1" smtClean="0">
                <a:latin typeface="Lucida Console" pitchFamily="49" charset="0"/>
              </a:rPr>
              <a:t>x.next</a:t>
            </a:r>
            <a:r>
              <a:rPr lang="en-US" sz="1300" dirty="0" smtClean="0">
                <a:latin typeface="Lucida Console" pitchFamily="49" charset="0"/>
              </a:rPr>
              <a:t>[c], </a:t>
            </a:r>
            <a:r>
              <a:rPr lang="en-US" sz="1300" dirty="0" err="1" smtClean="0">
                <a:latin typeface="Lucida Console" pitchFamily="49" charset="0"/>
              </a:rPr>
              <a:t>pre+c</a:t>
            </a:r>
            <a:r>
              <a:rPr lang="en-US" sz="1300" dirty="0" smtClean="0">
                <a:latin typeface="Lucida Console" pitchFamily="49" charset="0"/>
              </a:rPr>
              <a:t>, q);</a:t>
            </a:r>
          </a:p>
          <a:p>
            <a:r>
              <a:rPr lang="en-US" sz="1300" dirty="0" smtClean="0">
                <a:latin typeface="Lucida Console" pitchFamily="49" charset="0"/>
              </a:rPr>
              <a:t>    }</a:t>
            </a:r>
          </a:p>
          <a:p>
            <a:r>
              <a:rPr lang="en-US" sz="1300" dirty="0" smtClean="0">
                <a:latin typeface="Lucida Console" pitchFamily="49" charset="0"/>
              </a:rPr>
              <a:t>}</a:t>
            </a:r>
            <a:endParaRPr lang="el-GR" sz="13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 bwMode="auto">
          <a:xfrm>
            <a:off x="457200" y="1219200"/>
            <a:ext cx="8382000" cy="762000"/>
          </a:xfrm>
          <a:prstGeom prst="rect">
            <a:avLst/>
          </a:prstGeom>
          <a:solidFill>
            <a:srgbClr val="FF99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84" name="83 - TextBox"/>
          <p:cNvSpPr txBox="1"/>
          <p:nvPr/>
        </p:nvSpPr>
        <p:spPr>
          <a:xfrm>
            <a:off x="457200" y="1231121"/>
            <a:ext cx="8229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 Ένα </a:t>
            </a: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κατασκευασμένο από</a:t>
            </a:r>
            <a:r>
              <a:rPr lang="en-US" dirty="0" smtClean="0"/>
              <a:t>      </a:t>
            </a:r>
            <a:r>
              <a:rPr lang="el-GR" dirty="0" smtClean="0"/>
              <a:t>στοιχεία μέσου μήκους      από αλφάβητο   </a:t>
            </a:r>
          </a:p>
          <a:p>
            <a:pPr>
              <a:lnSpc>
                <a:spcPts val="2700"/>
              </a:lnSpc>
            </a:pPr>
            <a:r>
              <a:rPr lang="el-GR" dirty="0" smtClean="0"/>
              <a:t>    χαρακτήρων έχει πλήθος συνδέσμων μεταξύ</a:t>
            </a:r>
            <a:r>
              <a:rPr lang="en-US" dirty="0" smtClean="0"/>
              <a:t>       </a:t>
            </a:r>
            <a:r>
              <a:rPr lang="el-GR" dirty="0" smtClean="0"/>
              <a:t>       και</a:t>
            </a:r>
            <a:r>
              <a:rPr lang="en-US" dirty="0" smtClean="0"/>
              <a:t>       </a:t>
            </a:r>
            <a:r>
              <a:rPr lang="el-GR" dirty="0" smtClean="0"/>
              <a:t>         .</a:t>
            </a:r>
            <a:endParaRPr lang="el-GR" dirty="0"/>
          </a:p>
        </p:txBody>
      </p:sp>
      <p:pic>
        <p:nvPicPr>
          <p:cNvPr id="87" name="8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0" y="1397509"/>
            <a:ext cx="178307" cy="126491"/>
          </a:xfrm>
          <a:prstGeom prst="rect">
            <a:avLst/>
          </a:prstGeom>
          <a:noFill/>
        </p:spPr>
      </p:pic>
      <p:pic>
        <p:nvPicPr>
          <p:cNvPr id="24" name="23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87324" y="1676400"/>
            <a:ext cx="532476" cy="202340"/>
          </a:xfrm>
          <a:prstGeom prst="rect">
            <a:avLst/>
          </a:prstGeom>
          <a:noFill/>
          <a:ln/>
          <a:effectLst/>
        </p:spPr>
      </p:pic>
      <p:pic>
        <p:nvPicPr>
          <p:cNvPr id="21" name="20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05600" y="1321308"/>
            <a:ext cx="76200" cy="202692"/>
          </a:xfrm>
          <a:prstGeom prst="rect">
            <a:avLst/>
          </a:prstGeom>
          <a:noFill/>
          <a:ln/>
          <a:effectLst/>
        </p:spPr>
      </p:pic>
      <p:pic>
        <p:nvPicPr>
          <p:cNvPr id="22" name="21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84108" y="1321308"/>
            <a:ext cx="202692" cy="202692"/>
          </a:xfrm>
          <a:prstGeom prst="rect">
            <a:avLst/>
          </a:prstGeom>
          <a:noFill/>
        </p:spPr>
      </p:pic>
      <p:pic>
        <p:nvPicPr>
          <p:cNvPr id="26" name="25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81055" y="1676400"/>
            <a:ext cx="786545" cy="202341"/>
          </a:xfrm>
          <a:prstGeom prst="rect">
            <a:avLst/>
          </a:prstGeom>
          <a:noFill/>
          <a:ln/>
          <a:effectLst/>
        </p:spPr>
      </p:pic>
      <p:sp>
        <p:nvSpPr>
          <p:cNvPr id="78" name="77 - TextBox"/>
          <p:cNvSpPr txBox="1"/>
          <p:nvPr/>
        </p:nvSpPr>
        <p:spPr>
          <a:xfrm>
            <a:off x="457200" y="2286000"/>
            <a:ext cx="845820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Απαιτεί υπερβολικά πολύ χώρο μνήμης για στοιχεία με μεγάλο μήκος με χαρακτήρες από μεγάλο αλφάβητο!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 bwMode="auto">
          <a:xfrm>
            <a:off x="457200" y="1219200"/>
            <a:ext cx="8382000" cy="762000"/>
          </a:xfrm>
          <a:prstGeom prst="rect">
            <a:avLst/>
          </a:prstGeom>
          <a:solidFill>
            <a:srgbClr val="FF99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84" name="83 - TextBox"/>
          <p:cNvSpPr txBox="1"/>
          <p:nvPr/>
        </p:nvSpPr>
        <p:spPr>
          <a:xfrm>
            <a:off x="457200" y="1231121"/>
            <a:ext cx="8229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 Ένα </a:t>
            </a: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κατασκευασμένο από</a:t>
            </a:r>
            <a:r>
              <a:rPr lang="en-US" dirty="0" smtClean="0"/>
              <a:t>      </a:t>
            </a:r>
            <a:r>
              <a:rPr lang="el-GR" dirty="0" smtClean="0"/>
              <a:t>στοιχεία μέσου μήκους      από αλφάβητο   </a:t>
            </a:r>
          </a:p>
          <a:p>
            <a:pPr>
              <a:lnSpc>
                <a:spcPts val="2700"/>
              </a:lnSpc>
            </a:pPr>
            <a:r>
              <a:rPr lang="el-GR" dirty="0" smtClean="0"/>
              <a:t>    χαρακτήρων έχει πλήθος συνδέσμων μεταξύ</a:t>
            </a:r>
            <a:r>
              <a:rPr lang="en-US" dirty="0" smtClean="0"/>
              <a:t>       </a:t>
            </a:r>
            <a:r>
              <a:rPr lang="el-GR" dirty="0" smtClean="0"/>
              <a:t>       και</a:t>
            </a:r>
            <a:r>
              <a:rPr lang="en-US" dirty="0" smtClean="0"/>
              <a:t>       </a:t>
            </a:r>
            <a:r>
              <a:rPr lang="el-GR" dirty="0" smtClean="0"/>
              <a:t>         .</a:t>
            </a:r>
            <a:endParaRPr lang="el-GR" dirty="0"/>
          </a:p>
        </p:txBody>
      </p:sp>
      <p:pic>
        <p:nvPicPr>
          <p:cNvPr id="87" name="8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0" y="1397509"/>
            <a:ext cx="178307" cy="126491"/>
          </a:xfrm>
          <a:prstGeom prst="rect">
            <a:avLst/>
          </a:prstGeom>
          <a:noFill/>
        </p:spPr>
      </p:pic>
      <p:pic>
        <p:nvPicPr>
          <p:cNvPr id="24" name="23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87324" y="1676400"/>
            <a:ext cx="532476" cy="202340"/>
          </a:xfrm>
          <a:prstGeom prst="rect">
            <a:avLst/>
          </a:prstGeom>
          <a:noFill/>
          <a:ln/>
          <a:effectLst/>
        </p:spPr>
      </p:pic>
      <p:pic>
        <p:nvPicPr>
          <p:cNvPr id="21" name="20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05600" y="1321308"/>
            <a:ext cx="76200" cy="202692"/>
          </a:xfrm>
          <a:prstGeom prst="rect">
            <a:avLst/>
          </a:prstGeom>
          <a:noFill/>
          <a:ln/>
          <a:effectLst/>
        </p:spPr>
      </p:pic>
      <p:pic>
        <p:nvPicPr>
          <p:cNvPr id="22" name="21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84108" y="1321308"/>
            <a:ext cx="202692" cy="202692"/>
          </a:xfrm>
          <a:prstGeom prst="rect">
            <a:avLst/>
          </a:prstGeom>
          <a:noFill/>
        </p:spPr>
      </p:pic>
      <p:pic>
        <p:nvPicPr>
          <p:cNvPr id="26" name="25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81055" y="1676400"/>
            <a:ext cx="786545" cy="202341"/>
          </a:xfrm>
          <a:prstGeom prst="rect">
            <a:avLst/>
          </a:prstGeom>
          <a:noFill/>
          <a:ln/>
          <a:effectLst/>
        </p:spPr>
      </p:pic>
      <p:sp>
        <p:nvSpPr>
          <p:cNvPr id="25" name="24 - TextBox"/>
          <p:cNvSpPr txBox="1"/>
          <p:nvPr/>
        </p:nvSpPr>
        <p:spPr>
          <a:xfrm>
            <a:off x="457200" y="2286000"/>
            <a:ext cx="845820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Απαιτεί υπερβολικά πολύ χώρο μνήμης για στοιχεία με μεγάλο μήκος με χαρακτήρες από μεγάλο αλφάβητο!</a:t>
            </a:r>
            <a:endParaRPr lang="el-GR" dirty="0"/>
          </a:p>
        </p:txBody>
      </p:sp>
      <p:sp>
        <p:nvSpPr>
          <p:cNvPr id="29" name="28 - TextBox"/>
          <p:cNvSpPr txBox="1"/>
          <p:nvPr/>
        </p:nvSpPr>
        <p:spPr>
          <a:xfrm>
            <a:off x="425429" y="3440668"/>
            <a:ext cx="346077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Μπορούμε, όμοια με τα δυαδικά </a:t>
            </a:r>
            <a:r>
              <a:rPr lang="en-US" dirty="0" err="1" smtClean="0"/>
              <a:t>trie</a:t>
            </a:r>
            <a:r>
              <a:rPr lang="en-US" dirty="0" smtClean="0"/>
              <a:t>, </a:t>
            </a:r>
            <a:r>
              <a:rPr lang="el-GR" dirty="0" smtClean="0"/>
              <a:t>να αποθηκεύσουμε αλφαριθμητικά στους κόμβους .  </a:t>
            </a:r>
            <a:endParaRPr lang="el-GR" dirty="0"/>
          </a:p>
        </p:txBody>
      </p:sp>
      <p:sp>
        <p:nvSpPr>
          <p:cNvPr id="31" name="30 - Έλλειψη"/>
          <p:cNvSpPr>
            <a:spLocks noChangeAspect="1"/>
          </p:cNvSpPr>
          <p:nvPr/>
        </p:nvSpPr>
        <p:spPr bwMode="auto">
          <a:xfrm>
            <a:off x="4667250" y="32766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3" name="32 - Έλλειψη"/>
          <p:cNvSpPr>
            <a:spLocks noChangeAspect="1"/>
          </p:cNvSpPr>
          <p:nvPr/>
        </p:nvSpPr>
        <p:spPr bwMode="auto">
          <a:xfrm>
            <a:off x="4667250" y="37147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6" name="35 - Έλλειψη"/>
          <p:cNvSpPr>
            <a:spLocks noChangeAspect="1"/>
          </p:cNvSpPr>
          <p:nvPr/>
        </p:nvSpPr>
        <p:spPr bwMode="auto">
          <a:xfrm>
            <a:off x="4267200" y="41719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39" name="38 - Έλλειψη"/>
          <p:cNvSpPr>
            <a:spLocks noChangeAspect="1"/>
          </p:cNvSpPr>
          <p:nvPr/>
        </p:nvSpPr>
        <p:spPr bwMode="auto">
          <a:xfrm>
            <a:off x="4267200" y="46291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42" name="41 - Έλλειψη"/>
          <p:cNvSpPr>
            <a:spLocks noChangeAspect="1"/>
          </p:cNvSpPr>
          <p:nvPr/>
        </p:nvSpPr>
        <p:spPr bwMode="auto">
          <a:xfrm>
            <a:off x="4267200" y="50863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44" name="43 - Έλλειψη"/>
          <p:cNvSpPr>
            <a:spLocks noChangeAspect="1"/>
          </p:cNvSpPr>
          <p:nvPr/>
        </p:nvSpPr>
        <p:spPr bwMode="auto">
          <a:xfrm>
            <a:off x="4267200" y="55435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45" name="44 - Έλλειψη"/>
          <p:cNvSpPr>
            <a:spLocks noChangeAspect="1"/>
          </p:cNvSpPr>
          <p:nvPr/>
        </p:nvSpPr>
        <p:spPr bwMode="auto">
          <a:xfrm>
            <a:off x="4267200" y="60007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48" name="47 - Έλλειψη"/>
          <p:cNvSpPr>
            <a:spLocks noChangeAspect="1"/>
          </p:cNvSpPr>
          <p:nvPr/>
        </p:nvSpPr>
        <p:spPr bwMode="auto">
          <a:xfrm>
            <a:off x="4267200" y="64579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49" name="48 - Ευθεία γραμμή σύνδεσης"/>
          <p:cNvCxnSpPr>
            <a:stCxn id="36" idx="4"/>
            <a:endCxn id="39" idx="0"/>
          </p:cNvCxnSpPr>
          <p:nvPr/>
        </p:nvCxnSpPr>
        <p:spPr bwMode="auto">
          <a:xfrm>
            <a:off x="4410075" y="44577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49 - Ευθεία γραμμή σύνδεσης"/>
          <p:cNvCxnSpPr>
            <a:stCxn id="31" idx="4"/>
            <a:endCxn id="33" idx="0"/>
          </p:cNvCxnSpPr>
          <p:nvPr/>
        </p:nvCxnSpPr>
        <p:spPr bwMode="auto">
          <a:xfrm>
            <a:off x="4810125" y="356235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50 - Ευθεία γραμμή σύνδεσης"/>
          <p:cNvCxnSpPr>
            <a:stCxn id="33" idx="3"/>
            <a:endCxn id="36" idx="0"/>
          </p:cNvCxnSpPr>
          <p:nvPr/>
        </p:nvCxnSpPr>
        <p:spPr bwMode="auto">
          <a:xfrm flipH="1">
            <a:off x="4410075" y="3958653"/>
            <a:ext cx="299022" cy="213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51 - Ευθεία γραμμή σύνδεσης"/>
          <p:cNvCxnSpPr>
            <a:stCxn id="39" idx="4"/>
            <a:endCxn id="42" idx="0"/>
          </p:cNvCxnSpPr>
          <p:nvPr/>
        </p:nvCxnSpPr>
        <p:spPr bwMode="auto">
          <a:xfrm>
            <a:off x="4410075" y="49149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52 - Ευθεία γραμμή σύνδεσης"/>
          <p:cNvCxnSpPr>
            <a:stCxn id="45" idx="4"/>
            <a:endCxn id="48" idx="0"/>
          </p:cNvCxnSpPr>
          <p:nvPr/>
        </p:nvCxnSpPr>
        <p:spPr bwMode="auto">
          <a:xfrm>
            <a:off x="4410075" y="62865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53 - Ευθεία γραμμή σύνδεσης"/>
          <p:cNvCxnSpPr>
            <a:stCxn id="42" idx="4"/>
            <a:endCxn id="44" idx="0"/>
          </p:cNvCxnSpPr>
          <p:nvPr/>
        </p:nvCxnSpPr>
        <p:spPr bwMode="auto">
          <a:xfrm>
            <a:off x="4410075" y="53721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55 - Ευθεία γραμμή σύνδεσης"/>
          <p:cNvCxnSpPr>
            <a:stCxn id="44" idx="4"/>
            <a:endCxn id="45" idx="0"/>
          </p:cNvCxnSpPr>
          <p:nvPr/>
        </p:nvCxnSpPr>
        <p:spPr bwMode="auto">
          <a:xfrm>
            <a:off x="4410075" y="58293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56 - Έλλειψη"/>
          <p:cNvSpPr>
            <a:spLocks noChangeAspect="1"/>
          </p:cNvSpPr>
          <p:nvPr/>
        </p:nvSpPr>
        <p:spPr bwMode="auto">
          <a:xfrm>
            <a:off x="5048250" y="41910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8" name="57 - Έλλειψη"/>
          <p:cNvSpPr>
            <a:spLocks noChangeAspect="1"/>
          </p:cNvSpPr>
          <p:nvPr/>
        </p:nvSpPr>
        <p:spPr bwMode="auto">
          <a:xfrm>
            <a:off x="5048250" y="46482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5048250" y="51054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5048250" y="55626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61" name="60 - Ευθεία γραμμή σύνδεσης"/>
          <p:cNvCxnSpPr>
            <a:stCxn id="57" idx="4"/>
            <a:endCxn id="58" idx="0"/>
          </p:cNvCxnSpPr>
          <p:nvPr/>
        </p:nvCxnSpPr>
        <p:spPr bwMode="auto">
          <a:xfrm>
            <a:off x="5191125" y="44767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61 - Ευθεία γραμμή σύνδεσης"/>
          <p:cNvCxnSpPr>
            <a:stCxn id="58" idx="4"/>
            <a:endCxn id="59" idx="0"/>
          </p:cNvCxnSpPr>
          <p:nvPr/>
        </p:nvCxnSpPr>
        <p:spPr bwMode="auto">
          <a:xfrm>
            <a:off x="5191125" y="49339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62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5191125" y="53911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63 - Ευθεία γραμμή σύνδεσης"/>
          <p:cNvCxnSpPr>
            <a:stCxn id="33" idx="5"/>
            <a:endCxn id="57" idx="0"/>
          </p:cNvCxnSpPr>
          <p:nvPr/>
        </p:nvCxnSpPr>
        <p:spPr bwMode="auto">
          <a:xfrm>
            <a:off x="4911153" y="3958653"/>
            <a:ext cx="279972" cy="2323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67 - Στρογγυλεμένο ορθογώνιο"/>
          <p:cNvSpPr/>
          <p:nvPr/>
        </p:nvSpPr>
        <p:spPr bwMode="auto">
          <a:xfrm>
            <a:off x="7239000" y="4343400"/>
            <a:ext cx="762000" cy="304800"/>
          </a:xfrm>
          <a:prstGeom prst="roundRect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δε</a:t>
            </a:r>
          </a:p>
        </p:txBody>
      </p:sp>
      <p:sp>
        <p:nvSpPr>
          <p:cNvPr id="69" name="68 - Στρογγυλεμένο ορθογώνιο"/>
          <p:cNvSpPr/>
          <p:nvPr/>
        </p:nvSpPr>
        <p:spPr bwMode="auto">
          <a:xfrm>
            <a:off x="6705600" y="4953000"/>
            <a:ext cx="762000" cy="304800"/>
          </a:xfrm>
          <a:prstGeom prst="roundRect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δομενο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1" name="70 - Ευθεία γραμμή σύνδεσης"/>
          <p:cNvCxnSpPr>
            <a:stCxn id="68" idx="1"/>
            <a:endCxn id="69" idx="0"/>
          </p:cNvCxnSpPr>
          <p:nvPr/>
        </p:nvCxnSpPr>
        <p:spPr bwMode="auto">
          <a:xfrm flipH="1">
            <a:off x="7086600" y="4495800"/>
            <a:ext cx="1524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71 - Στρογγυλεμένο ορθογώνιο"/>
          <p:cNvSpPr/>
          <p:nvPr/>
        </p:nvSpPr>
        <p:spPr bwMode="auto">
          <a:xfrm>
            <a:off x="7772400" y="4953000"/>
            <a:ext cx="762000" cy="304800"/>
          </a:xfrm>
          <a:prstGeom prst="roundRect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err="1" smtClean="0"/>
              <a:t>ν</a:t>
            </a:r>
            <a:r>
              <a:rPr kumimoji="0" lang="el-G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δρο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3" name="72 - Ευθεία γραμμή σύνδεσης"/>
          <p:cNvCxnSpPr>
            <a:stCxn id="68" idx="3"/>
            <a:endCxn id="72" idx="0"/>
          </p:cNvCxnSpPr>
          <p:nvPr/>
        </p:nvCxnSpPr>
        <p:spPr bwMode="auto">
          <a:xfrm>
            <a:off x="8001000" y="4495800"/>
            <a:ext cx="1524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75 - Δεξιό βέλος"/>
          <p:cNvSpPr/>
          <p:nvPr/>
        </p:nvSpPr>
        <p:spPr bwMode="auto">
          <a:xfrm>
            <a:off x="5867400" y="4572000"/>
            <a:ext cx="381000" cy="228600"/>
          </a:xfrm>
          <a:prstGeom prst="rightArrow">
            <a:avLst/>
          </a:prstGeom>
          <a:solidFill>
            <a:srgbClr val="99CCFF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425429" y="4774793"/>
            <a:ext cx="3460771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Η λύση αυτή αντιμετωπίζει το πρόβλημα χώρου, αλλά ο χειρισμός του </a:t>
            </a: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γίνεται πιο περίπλοκος.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 bwMode="auto">
          <a:xfrm>
            <a:off x="457200" y="1219200"/>
            <a:ext cx="8382000" cy="762000"/>
          </a:xfrm>
          <a:prstGeom prst="rect">
            <a:avLst/>
          </a:prstGeom>
          <a:solidFill>
            <a:srgbClr val="FF99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για αποθήκευση αλφαριθμητικών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84" name="83 - TextBox"/>
          <p:cNvSpPr txBox="1"/>
          <p:nvPr/>
        </p:nvSpPr>
        <p:spPr>
          <a:xfrm>
            <a:off x="457200" y="1231121"/>
            <a:ext cx="8229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 Ένα </a:t>
            </a: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κατασκευασμένο από</a:t>
            </a:r>
            <a:r>
              <a:rPr lang="en-US" dirty="0" smtClean="0"/>
              <a:t>      </a:t>
            </a:r>
            <a:r>
              <a:rPr lang="el-GR" dirty="0" smtClean="0"/>
              <a:t>στοιχεία μέσου μήκους      από αλφάβητο   </a:t>
            </a:r>
          </a:p>
          <a:p>
            <a:pPr>
              <a:lnSpc>
                <a:spcPts val="2700"/>
              </a:lnSpc>
            </a:pPr>
            <a:r>
              <a:rPr lang="el-GR" dirty="0" smtClean="0"/>
              <a:t>    χαρακτήρων έχει πλήθος συνδέσμων μεταξύ</a:t>
            </a:r>
            <a:r>
              <a:rPr lang="en-US" dirty="0" smtClean="0"/>
              <a:t>       </a:t>
            </a:r>
            <a:r>
              <a:rPr lang="el-GR" dirty="0" smtClean="0"/>
              <a:t>       και</a:t>
            </a:r>
            <a:r>
              <a:rPr lang="en-US" dirty="0" smtClean="0"/>
              <a:t>       </a:t>
            </a:r>
            <a:r>
              <a:rPr lang="el-GR" dirty="0" smtClean="0"/>
              <a:t>         .</a:t>
            </a:r>
            <a:endParaRPr lang="el-GR" dirty="0"/>
          </a:p>
        </p:txBody>
      </p:sp>
      <p:pic>
        <p:nvPicPr>
          <p:cNvPr id="87" name="8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0" y="1397509"/>
            <a:ext cx="178307" cy="126491"/>
          </a:xfrm>
          <a:prstGeom prst="rect">
            <a:avLst/>
          </a:prstGeom>
          <a:noFill/>
        </p:spPr>
      </p:pic>
      <p:pic>
        <p:nvPicPr>
          <p:cNvPr id="24" name="23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87324" y="1676400"/>
            <a:ext cx="532476" cy="202340"/>
          </a:xfrm>
          <a:prstGeom prst="rect">
            <a:avLst/>
          </a:prstGeom>
          <a:noFill/>
          <a:ln/>
          <a:effectLst/>
        </p:spPr>
      </p:pic>
      <p:pic>
        <p:nvPicPr>
          <p:cNvPr id="21" name="20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05600" y="1321308"/>
            <a:ext cx="76200" cy="202692"/>
          </a:xfrm>
          <a:prstGeom prst="rect">
            <a:avLst/>
          </a:prstGeom>
          <a:noFill/>
          <a:ln/>
          <a:effectLst/>
        </p:spPr>
      </p:pic>
      <p:pic>
        <p:nvPicPr>
          <p:cNvPr id="22" name="21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84108" y="1321308"/>
            <a:ext cx="202692" cy="202692"/>
          </a:xfrm>
          <a:prstGeom prst="rect">
            <a:avLst/>
          </a:prstGeom>
          <a:noFill/>
        </p:spPr>
      </p:pic>
      <p:pic>
        <p:nvPicPr>
          <p:cNvPr id="26" name="25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81055" y="1676400"/>
            <a:ext cx="786545" cy="202341"/>
          </a:xfrm>
          <a:prstGeom prst="rect">
            <a:avLst/>
          </a:prstGeom>
          <a:noFill/>
          <a:ln/>
          <a:effectLst/>
        </p:spPr>
      </p:pic>
      <p:sp>
        <p:nvSpPr>
          <p:cNvPr id="25" name="24 - TextBox"/>
          <p:cNvSpPr txBox="1"/>
          <p:nvPr/>
        </p:nvSpPr>
        <p:spPr>
          <a:xfrm>
            <a:off x="457200" y="2286000"/>
            <a:ext cx="845820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Απαιτεί υπερβολικά πολύ χώρο μνήμης για στοιχεία με μεγάλο μήκος με χαρακτήρες από μεγάλο αλφάβητο!</a:t>
            </a:r>
            <a:endParaRPr lang="el-GR" dirty="0"/>
          </a:p>
        </p:txBody>
      </p:sp>
      <p:sp>
        <p:nvSpPr>
          <p:cNvPr id="27" name="26 - TextBox"/>
          <p:cNvSpPr txBox="1"/>
          <p:nvPr/>
        </p:nvSpPr>
        <p:spPr>
          <a:xfrm>
            <a:off x="457200" y="3429000"/>
            <a:ext cx="703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Εναλλακτική λύση </a:t>
            </a:r>
            <a:r>
              <a:rPr lang="en-US" dirty="0" smtClean="0"/>
              <a:t>:  </a:t>
            </a:r>
            <a:r>
              <a:rPr lang="el-GR" dirty="0" smtClean="0"/>
              <a:t>Τριαδικό </a:t>
            </a:r>
            <a:r>
              <a:rPr lang="en-US" dirty="0" err="1" smtClean="0"/>
              <a:t>trie</a:t>
            </a:r>
            <a:r>
              <a:rPr lang="en-US" dirty="0" smtClean="0"/>
              <a:t> – </a:t>
            </a:r>
            <a:r>
              <a:rPr lang="el-GR" dirty="0" smtClean="0"/>
              <a:t>κάθε κόμβος έχει 3 συνδέσμους</a:t>
            </a:r>
            <a:endParaRPr lang="el-GR" dirty="0"/>
          </a:p>
        </p:txBody>
      </p:sp>
      <p:sp>
        <p:nvSpPr>
          <p:cNvPr id="28" name="27 - Έλλειψη"/>
          <p:cNvSpPr>
            <a:spLocks noChangeAspect="1"/>
          </p:cNvSpPr>
          <p:nvPr/>
        </p:nvSpPr>
        <p:spPr bwMode="auto">
          <a:xfrm>
            <a:off x="4109570" y="47244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Lucida Console" pitchFamily="49" charset="0"/>
              </a:rPr>
              <a:t>c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0" name="29 - Ευθεία γραμμή σύνδεσης"/>
          <p:cNvCxnSpPr>
            <a:stCxn id="28" idx="3"/>
          </p:cNvCxnSpPr>
          <p:nvPr/>
        </p:nvCxnSpPr>
        <p:spPr bwMode="auto">
          <a:xfrm flipH="1">
            <a:off x="2895600" y="4968303"/>
            <a:ext cx="1255817" cy="36569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31 - Ευθεία γραμμή σύνδεσης"/>
          <p:cNvCxnSpPr>
            <a:stCxn id="28" idx="5"/>
          </p:cNvCxnSpPr>
          <p:nvPr/>
        </p:nvCxnSpPr>
        <p:spPr bwMode="auto">
          <a:xfrm>
            <a:off x="4353473" y="4968303"/>
            <a:ext cx="1285327" cy="44189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33 - Ευθεία γραμμή σύνδεσης"/>
          <p:cNvCxnSpPr>
            <a:stCxn id="28" idx="4"/>
          </p:cNvCxnSpPr>
          <p:nvPr/>
        </p:nvCxnSpPr>
        <p:spPr bwMode="auto">
          <a:xfrm>
            <a:off x="4252445" y="5010150"/>
            <a:ext cx="0" cy="342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34 - TextBox"/>
          <p:cNvSpPr txBox="1"/>
          <p:nvPr/>
        </p:nvSpPr>
        <p:spPr>
          <a:xfrm>
            <a:off x="3801472" y="4648200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x</a:t>
            </a:r>
            <a:endParaRPr lang="el-GR" sz="1600" dirty="0">
              <a:latin typeface="Lucida Console" pitchFamily="49" charset="0"/>
            </a:endParaRPr>
          </a:p>
        </p:txBody>
      </p:sp>
      <p:cxnSp>
        <p:nvCxnSpPr>
          <p:cNvPr id="37" name="36 - Ευθεία γραμμή σύνδεσης"/>
          <p:cNvCxnSpPr>
            <a:stCxn id="38" idx="4"/>
            <a:endCxn id="28" idx="0"/>
          </p:cNvCxnSpPr>
          <p:nvPr/>
        </p:nvCxnSpPr>
        <p:spPr bwMode="auto">
          <a:xfrm>
            <a:off x="4252445" y="4324350"/>
            <a:ext cx="0" cy="4000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37 - Έλλειψη"/>
          <p:cNvSpPr>
            <a:spLocks noChangeAspect="1"/>
          </p:cNvSpPr>
          <p:nvPr/>
        </p:nvSpPr>
        <p:spPr bwMode="auto">
          <a:xfrm>
            <a:off x="4109570" y="40386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40" name="39 - Δεξιό άγκιστρο"/>
          <p:cNvSpPr/>
          <p:nvPr/>
        </p:nvSpPr>
        <p:spPr bwMode="auto">
          <a:xfrm>
            <a:off x="4490570" y="4114800"/>
            <a:ext cx="231648" cy="609600"/>
          </a:xfrm>
          <a:prstGeom prst="rightBrace">
            <a:avLst/>
          </a:prstGeom>
          <a:noFill/>
          <a:ln w="222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40 - TextBox"/>
          <p:cNvSpPr txBox="1"/>
          <p:nvPr/>
        </p:nvSpPr>
        <p:spPr>
          <a:xfrm>
            <a:off x="4719170" y="4233446"/>
            <a:ext cx="366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pre = </a:t>
            </a:r>
            <a:r>
              <a:rPr lang="el-GR" sz="1600" dirty="0" smtClean="0">
                <a:latin typeface="+mn-lt"/>
              </a:rPr>
              <a:t>αλφαριθμητικό από τη ρίζα 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             </a:t>
            </a:r>
            <a:r>
              <a:rPr lang="el-GR" sz="1600" dirty="0" smtClean="0">
                <a:latin typeface="+mn-lt"/>
              </a:rPr>
              <a:t>έως το γονέα του </a:t>
            </a:r>
            <a:r>
              <a:rPr lang="en-US" sz="1600" dirty="0" smtClean="0">
                <a:latin typeface="Lucida Console" pitchFamily="49" charset="0"/>
              </a:rPr>
              <a:t>x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43" name="42 - TextBox"/>
          <p:cNvSpPr txBox="1"/>
          <p:nvPr/>
        </p:nvSpPr>
        <p:spPr>
          <a:xfrm>
            <a:off x="0" y="54102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σύνδεσμος προς αλφαριθμητικά </a:t>
            </a:r>
          </a:p>
          <a:p>
            <a:r>
              <a:rPr lang="el-GR" sz="1600" dirty="0" smtClean="0"/>
              <a:t>με πρόθεμα </a:t>
            </a:r>
            <a:r>
              <a:rPr lang="en-US" sz="1600" dirty="0" smtClean="0">
                <a:latin typeface="Lucida Console" pitchFamily="49" charset="0"/>
              </a:rPr>
              <a:t>pre</a:t>
            </a:r>
            <a:r>
              <a:rPr lang="en-US" sz="1600" dirty="0" smtClean="0"/>
              <a:t> </a:t>
            </a:r>
            <a:r>
              <a:rPr lang="el-GR" sz="1600" dirty="0" smtClean="0"/>
              <a:t>και επόμενο χαρακτήρα </a:t>
            </a:r>
            <a:r>
              <a:rPr lang="en-US" sz="1600" dirty="0" smtClean="0"/>
              <a:t> </a:t>
            </a:r>
            <a:r>
              <a:rPr lang="el-GR" sz="1600" dirty="0" smtClean="0">
                <a:latin typeface="Lucida Console" pitchFamily="49" charset="0"/>
              </a:rPr>
              <a:t>&lt;</a:t>
            </a:r>
            <a:r>
              <a:rPr lang="en-US" sz="1600" dirty="0" smtClean="0">
                <a:latin typeface="Lucida Console" pitchFamily="49" charset="0"/>
              </a:rPr>
              <a:t> c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46" name="45 - TextBox"/>
          <p:cNvSpPr txBox="1"/>
          <p:nvPr/>
        </p:nvSpPr>
        <p:spPr>
          <a:xfrm>
            <a:off x="5638800" y="54102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σύνδεσμος προς αλφαριθμητικά </a:t>
            </a:r>
          </a:p>
          <a:p>
            <a:r>
              <a:rPr lang="el-GR" sz="1600" dirty="0" smtClean="0"/>
              <a:t>με πρόθεμα </a:t>
            </a:r>
            <a:r>
              <a:rPr lang="en-US" sz="1600" dirty="0" smtClean="0">
                <a:latin typeface="Lucida Console" pitchFamily="49" charset="0"/>
              </a:rPr>
              <a:t>pre</a:t>
            </a:r>
            <a:r>
              <a:rPr lang="en-US" sz="1600" dirty="0" smtClean="0"/>
              <a:t> </a:t>
            </a:r>
            <a:r>
              <a:rPr lang="el-GR" sz="1600" dirty="0" smtClean="0"/>
              <a:t>και επόμενο χαρακτήρα </a:t>
            </a:r>
            <a:r>
              <a:rPr lang="en-US" sz="1600" dirty="0" smtClean="0">
                <a:latin typeface="Lucida Console" pitchFamily="49" charset="0"/>
              </a:rPr>
              <a:t> &gt; c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47" name="46 - TextBox"/>
          <p:cNvSpPr txBox="1"/>
          <p:nvPr/>
        </p:nvSpPr>
        <p:spPr>
          <a:xfrm>
            <a:off x="3276600" y="5410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σύνδεσμος προς αλφαριθμητικά με πρόθεμα </a:t>
            </a:r>
            <a:r>
              <a:rPr lang="en-US" sz="1600" dirty="0" smtClean="0"/>
              <a:t> </a:t>
            </a:r>
            <a:r>
              <a:rPr lang="en-US" sz="1600" dirty="0" err="1" smtClean="0">
                <a:latin typeface="Lucida Console" pitchFamily="49" charset="0"/>
              </a:rPr>
              <a:t>pre+c</a:t>
            </a:r>
            <a:endParaRPr lang="el-GR" sz="16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Τριαδικό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Trie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228600" y="1143000"/>
            <a:ext cx="2819400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endParaRPr lang="el-GR" dirty="0" smtClean="0"/>
          </a:p>
          <a:p>
            <a:pPr>
              <a:lnSpc>
                <a:spcPts val="2600"/>
              </a:lnSpc>
            </a:pPr>
            <a:endParaRPr lang="el-GR" dirty="0" smtClean="0"/>
          </a:p>
          <a:p>
            <a:pPr>
              <a:lnSpc>
                <a:spcPts val="2600"/>
              </a:lnSpc>
            </a:pPr>
            <a:r>
              <a:rPr lang="el-GR" dirty="0" smtClean="0"/>
              <a:t>Τριαδικό </a:t>
            </a: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για τις λέξεις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ακολουθία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              αλληλουχία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αλγόριθμος</a:t>
            </a:r>
            <a:endParaRPr lang="en-US" dirty="0" smtClean="0"/>
          </a:p>
          <a:p>
            <a:pPr>
              <a:lnSpc>
                <a:spcPts val="2600"/>
              </a:lnSpc>
            </a:pPr>
            <a:r>
              <a:rPr lang="en-US" dirty="0" smtClean="0"/>
              <a:t>	</a:t>
            </a:r>
            <a:r>
              <a:rPr lang="el-GR" dirty="0" smtClean="0"/>
              <a:t>αλφάβητο 	άλφα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δεδομένα 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δένδρο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11" name="10 - Έλλειψη"/>
          <p:cNvSpPr>
            <a:spLocks noChangeAspect="1"/>
          </p:cNvSpPr>
          <p:nvPr/>
        </p:nvSpPr>
        <p:spPr bwMode="auto">
          <a:xfrm>
            <a:off x="4191000" y="9144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α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11 - Έλλειψη"/>
          <p:cNvSpPr>
            <a:spLocks noChangeAspect="1"/>
          </p:cNvSpPr>
          <p:nvPr/>
        </p:nvSpPr>
        <p:spPr bwMode="auto">
          <a:xfrm>
            <a:off x="4191000" y="1409696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κ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3" name="12 - Έλλειψη"/>
          <p:cNvSpPr>
            <a:spLocks noChangeAspect="1"/>
          </p:cNvSpPr>
          <p:nvPr/>
        </p:nvSpPr>
        <p:spPr bwMode="auto">
          <a:xfrm>
            <a:off x="5791200" y="1924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" name="24 - Ευθεία γραμμή σύνδεσης"/>
          <p:cNvCxnSpPr>
            <a:stCxn id="11" idx="4"/>
            <a:endCxn id="12" idx="0"/>
          </p:cNvCxnSpPr>
          <p:nvPr/>
        </p:nvCxnSpPr>
        <p:spPr bwMode="auto">
          <a:xfrm>
            <a:off x="4333875" y="1200150"/>
            <a:ext cx="0" cy="2095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- Ευθεία γραμμή σύνδεσης"/>
          <p:cNvCxnSpPr>
            <a:stCxn id="13" idx="4"/>
            <a:endCxn id="230" idx="0"/>
          </p:cNvCxnSpPr>
          <p:nvPr/>
        </p:nvCxnSpPr>
        <p:spPr bwMode="auto">
          <a:xfrm>
            <a:off x="5934075" y="220980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58 - Έλλειψη"/>
          <p:cNvSpPr>
            <a:spLocks noChangeAspect="1"/>
          </p:cNvSpPr>
          <p:nvPr/>
        </p:nvSpPr>
        <p:spPr bwMode="auto">
          <a:xfrm>
            <a:off x="4191000" y="18859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0" name="59 - Έλλειψη"/>
          <p:cNvSpPr>
            <a:spLocks noChangeAspect="1"/>
          </p:cNvSpPr>
          <p:nvPr/>
        </p:nvSpPr>
        <p:spPr bwMode="auto">
          <a:xfrm>
            <a:off x="4191000" y="23431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1" name="60 - Έλλειψη"/>
          <p:cNvSpPr>
            <a:spLocks noChangeAspect="1"/>
          </p:cNvSpPr>
          <p:nvPr/>
        </p:nvSpPr>
        <p:spPr bwMode="auto">
          <a:xfrm>
            <a:off x="4191000" y="28003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2" name="61 - Έλλειψη"/>
          <p:cNvSpPr>
            <a:spLocks noChangeAspect="1"/>
          </p:cNvSpPr>
          <p:nvPr/>
        </p:nvSpPr>
        <p:spPr bwMode="auto">
          <a:xfrm>
            <a:off x="4191000" y="32575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3" name="62 - Έλλειψη"/>
          <p:cNvSpPr>
            <a:spLocks noChangeAspect="1"/>
          </p:cNvSpPr>
          <p:nvPr/>
        </p:nvSpPr>
        <p:spPr bwMode="auto">
          <a:xfrm>
            <a:off x="4191000" y="37147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4" name="63 - Έλλειψη"/>
          <p:cNvSpPr>
            <a:spLocks noChangeAspect="1"/>
          </p:cNvSpPr>
          <p:nvPr/>
        </p:nvSpPr>
        <p:spPr bwMode="auto">
          <a:xfrm>
            <a:off x="4191000" y="41719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65" name="64 - Έλλειψη"/>
          <p:cNvSpPr>
            <a:spLocks noChangeAspect="1"/>
          </p:cNvSpPr>
          <p:nvPr/>
        </p:nvSpPr>
        <p:spPr bwMode="auto">
          <a:xfrm>
            <a:off x="4191000" y="46291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6" name="65 - Ευθεία γραμμή σύνδεσης"/>
          <p:cNvCxnSpPr>
            <a:stCxn id="60" idx="4"/>
            <a:endCxn id="61" idx="0"/>
          </p:cNvCxnSpPr>
          <p:nvPr/>
        </p:nvCxnSpPr>
        <p:spPr bwMode="auto">
          <a:xfrm>
            <a:off x="4333875" y="26289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- Ευθεία γραμμή σύνδεσης"/>
          <p:cNvCxnSpPr>
            <a:stCxn id="12" idx="4"/>
            <a:endCxn id="59" idx="0"/>
          </p:cNvCxnSpPr>
          <p:nvPr/>
        </p:nvCxnSpPr>
        <p:spPr bwMode="auto">
          <a:xfrm>
            <a:off x="4333875" y="1695446"/>
            <a:ext cx="0" cy="1905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- Ευθεία γραμμή σύνδεσης"/>
          <p:cNvCxnSpPr>
            <a:stCxn id="59" idx="4"/>
            <a:endCxn id="60" idx="0"/>
          </p:cNvCxnSpPr>
          <p:nvPr/>
        </p:nvCxnSpPr>
        <p:spPr bwMode="auto">
          <a:xfrm>
            <a:off x="4333875" y="21717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- Ευθεία γραμμή σύνδεσης"/>
          <p:cNvCxnSpPr>
            <a:stCxn id="61" idx="4"/>
            <a:endCxn id="62" idx="0"/>
          </p:cNvCxnSpPr>
          <p:nvPr/>
        </p:nvCxnSpPr>
        <p:spPr bwMode="auto">
          <a:xfrm>
            <a:off x="4333875" y="30861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- Ευθεία γραμμή σύνδεσης"/>
          <p:cNvCxnSpPr>
            <a:stCxn id="64" idx="4"/>
            <a:endCxn id="65" idx="0"/>
          </p:cNvCxnSpPr>
          <p:nvPr/>
        </p:nvCxnSpPr>
        <p:spPr bwMode="auto">
          <a:xfrm>
            <a:off x="4333875" y="44577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- Ευθεία γραμμή σύνδεσης"/>
          <p:cNvCxnSpPr>
            <a:stCxn id="62" idx="4"/>
            <a:endCxn id="63" idx="0"/>
          </p:cNvCxnSpPr>
          <p:nvPr/>
        </p:nvCxnSpPr>
        <p:spPr bwMode="auto">
          <a:xfrm>
            <a:off x="4333875" y="35433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- Ευθεία γραμμή σύνδεσης"/>
          <p:cNvCxnSpPr>
            <a:stCxn id="63" idx="4"/>
            <a:endCxn id="64" idx="0"/>
          </p:cNvCxnSpPr>
          <p:nvPr/>
        </p:nvCxnSpPr>
        <p:spPr bwMode="auto">
          <a:xfrm>
            <a:off x="4333875" y="40005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78 - Έλλειψη"/>
          <p:cNvSpPr>
            <a:spLocks noChangeAspect="1"/>
          </p:cNvSpPr>
          <p:nvPr/>
        </p:nvSpPr>
        <p:spPr bwMode="auto">
          <a:xfrm>
            <a:off x="6724650" y="28765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φ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0" name="79 - Έλλειψη"/>
          <p:cNvSpPr>
            <a:spLocks noChangeAspect="1"/>
          </p:cNvSpPr>
          <p:nvPr/>
        </p:nvSpPr>
        <p:spPr bwMode="auto">
          <a:xfrm>
            <a:off x="6724650" y="33337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1" name="80 - Έλλειψη"/>
          <p:cNvSpPr>
            <a:spLocks noChangeAspect="1"/>
          </p:cNvSpPr>
          <p:nvPr/>
        </p:nvSpPr>
        <p:spPr bwMode="auto">
          <a:xfrm>
            <a:off x="6724650" y="37909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β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2" name="81 - Έλλειψη"/>
          <p:cNvSpPr>
            <a:spLocks noChangeAspect="1"/>
          </p:cNvSpPr>
          <p:nvPr/>
        </p:nvSpPr>
        <p:spPr bwMode="auto">
          <a:xfrm>
            <a:off x="6724650" y="42481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4" name="83 - Έλλειψη"/>
          <p:cNvSpPr>
            <a:spLocks noChangeAspect="1"/>
          </p:cNvSpPr>
          <p:nvPr/>
        </p:nvSpPr>
        <p:spPr bwMode="auto">
          <a:xfrm>
            <a:off x="6724650" y="47053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τ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85" name="84 - Έλλειψη"/>
          <p:cNvSpPr>
            <a:spLocks noChangeAspect="1"/>
          </p:cNvSpPr>
          <p:nvPr/>
        </p:nvSpPr>
        <p:spPr bwMode="auto">
          <a:xfrm>
            <a:off x="6724650" y="51625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6" name="85 - Ευθεία γραμμή σύνδεσης"/>
          <p:cNvCxnSpPr>
            <a:stCxn id="80" idx="4"/>
            <a:endCxn id="81" idx="0"/>
          </p:cNvCxnSpPr>
          <p:nvPr/>
        </p:nvCxnSpPr>
        <p:spPr bwMode="auto">
          <a:xfrm>
            <a:off x="6867525" y="36195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86 - Ευθεία γραμμή σύνδεσης"/>
          <p:cNvCxnSpPr>
            <a:stCxn id="79" idx="4"/>
            <a:endCxn id="80" idx="0"/>
          </p:cNvCxnSpPr>
          <p:nvPr/>
        </p:nvCxnSpPr>
        <p:spPr bwMode="auto">
          <a:xfrm>
            <a:off x="6867525" y="31623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87 - Ευθεία γραμμή σύνδεσης"/>
          <p:cNvCxnSpPr>
            <a:stCxn id="81" idx="4"/>
            <a:endCxn id="82" idx="0"/>
          </p:cNvCxnSpPr>
          <p:nvPr/>
        </p:nvCxnSpPr>
        <p:spPr bwMode="auto">
          <a:xfrm>
            <a:off x="6867525" y="40767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88 - Ευθεία γραμμή σύνδεσης"/>
          <p:cNvCxnSpPr>
            <a:stCxn id="82" idx="4"/>
            <a:endCxn id="84" idx="0"/>
          </p:cNvCxnSpPr>
          <p:nvPr/>
        </p:nvCxnSpPr>
        <p:spPr bwMode="auto">
          <a:xfrm>
            <a:off x="6867525" y="45339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- Ευθεία γραμμή σύνδεσης"/>
          <p:cNvCxnSpPr>
            <a:stCxn id="84" idx="4"/>
            <a:endCxn id="85" idx="0"/>
          </p:cNvCxnSpPr>
          <p:nvPr/>
        </p:nvCxnSpPr>
        <p:spPr bwMode="auto">
          <a:xfrm>
            <a:off x="6867525" y="49911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98 - Έλλειψη"/>
          <p:cNvSpPr>
            <a:spLocks noChangeAspect="1"/>
          </p:cNvSpPr>
          <p:nvPr/>
        </p:nvSpPr>
        <p:spPr bwMode="auto">
          <a:xfrm>
            <a:off x="7696200" y="14097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0" name="99 - Έλλειψη"/>
          <p:cNvSpPr>
            <a:spLocks noChangeAspect="1"/>
          </p:cNvSpPr>
          <p:nvPr/>
        </p:nvSpPr>
        <p:spPr bwMode="auto">
          <a:xfrm>
            <a:off x="7696200" y="1847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ε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1" name="100 - Έλλειψη"/>
          <p:cNvSpPr>
            <a:spLocks noChangeAspect="1"/>
          </p:cNvSpPr>
          <p:nvPr/>
        </p:nvSpPr>
        <p:spPr bwMode="auto">
          <a:xfrm>
            <a:off x="7696200" y="2305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2" name="101 - Έλλειψη"/>
          <p:cNvSpPr>
            <a:spLocks noChangeAspect="1"/>
          </p:cNvSpPr>
          <p:nvPr/>
        </p:nvSpPr>
        <p:spPr bwMode="auto">
          <a:xfrm>
            <a:off x="7696200" y="2762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3" name="102 - Έλλειψη"/>
          <p:cNvSpPr>
            <a:spLocks noChangeAspect="1"/>
          </p:cNvSpPr>
          <p:nvPr/>
        </p:nvSpPr>
        <p:spPr bwMode="auto">
          <a:xfrm>
            <a:off x="7696200" y="3219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4" name="103 - Έλλειψη"/>
          <p:cNvSpPr>
            <a:spLocks noChangeAspect="1"/>
          </p:cNvSpPr>
          <p:nvPr/>
        </p:nvSpPr>
        <p:spPr bwMode="auto">
          <a:xfrm>
            <a:off x="7696200" y="3676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ε</a:t>
            </a:r>
          </a:p>
        </p:txBody>
      </p:sp>
      <p:sp>
        <p:nvSpPr>
          <p:cNvPr id="105" name="104 - Έλλειψη"/>
          <p:cNvSpPr>
            <a:spLocks noChangeAspect="1"/>
          </p:cNvSpPr>
          <p:nvPr/>
        </p:nvSpPr>
        <p:spPr bwMode="auto">
          <a:xfrm>
            <a:off x="7696200" y="4133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06" name="105 - Έλλειψη"/>
          <p:cNvSpPr>
            <a:spLocks noChangeAspect="1"/>
          </p:cNvSpPr>
          <p:nvPr/>
        </p:nvSpPr>
        <p:spPr bwMode="auto">
          <a:xfrm>
            <a:off x="7696200" y="4591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7" name="106 - Ευθεία γραμμή σύνδεσης"/>
          <p:cNvCxnSpPr>
            <a:stCxn id="101" idx="4"/>
            <a:endCxn id="102" idx="0"/>
          </p:cNvCxnSpPr>
          <p:nvPr/>
        </p:nvCxnSpPr>
        <p:spPr bwMode="auto">
          <a:xfrm>
            <a:off x="7839075" y="2590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107 - Ευθεία γραμμή σύνδεσης"/>
          <p:cNvCxnSpPr>
            <a:stCxn id="99" idx="4"/>
            <a:endCxn id="100" idx="0"/>
          </p:cNvCxnSpPr>
          <p:nvPr/>
        </p:nvCxnSpPr>
        <p:spPr bwMode="auto">
          <a:xfrm>
            <a:off x="7839075" y="1695450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108 - Ευθεία γραμμή σύνδεσης"/>
          <p:cNvCxnSpPr>
            <a:stCxn id="100" idx="4"/>
            <a:endCxn id="101" idx="0"/>
          </p:cNvCxnSpPr>
          <p:nvPr/>
        </p:nvCxnSpPr>
        <p:spPr bwMode="auto">
          <a:xfrm>
            <a:off x="7839075" y="2133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109 - Ευθεία γραμμή σύνδεσης"/>
          <p:cNvCxnSpPr>
            <a:stCxn id="102" idx="4"/>
            <a:endCxn id="103" idx="0"/>
          </p:cNvCxnSpPr>
          <p:nvPr/>
        </p:nvCxnSpPr>
        <p:spPr bwMode="auto">
          <a:xfrm>
            <a:off x="7839075" y="3048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110 - Ευθεία γραμμή σύνδεσης"/>
          <p:cNvCxnSpPr>
            <a:stCxn id="105" idx="4"/>
            <a:endCxn id="106" idx="0"/>
          </p:cNvCxnSpPr>
          <p:nvPr/>
        </p:nvCxnSpPr>
        <p:spPr bwMode="auto">
          <a:xfrm>
            <a:off x="7839075" y="4419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111 - Ευθεία γραμμή σύνδεσης"/>
          <p:cNvCxnSpPr>
            <a:stCxn id="103" idx="4"/>
            <a:endCxn id="104" idx="0"/>
          </p:cNvCxnSpPr>
          <p:nvPr/>
        </p:nvCxnSpPr>
        <p:spPr bwMode="auto">
          <a:xfrm>
            <a:off x="7839075" y="3505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112 - Ευθεία γραμμή σύνδεσης"/>
          <p:cNvCxnSpPr>
            <a:stCxn id="104" idx="4"/>
            <a:endCxn id="105" idx="0"/>
          </p:cNvCxnSpPr>
          <p:nvPr/>
        </p:nvCxnSpPr>
        <p:spPr bwMode="auto">
          <a:xfrm>
            <a:off x="7839075" y="3962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116 - Έλλειψη"/>
          <p:cNvSpPr>
            <a:spLocks noChangeAspect="1"/>
          </p:cNvSpPr>
          <p:nvPr/>
        </p:nvSpPr>
        <p:spPr bwMode="auto">
          <a:xfrm>
            <a:off x="8477250" y="28003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8" name="117 - Έλλειψη"/>
          <p:cNvSpPr>
            <a:spLocks noChangeAspect="1"/>
          </p:cNvSpPr>
          <p:nvPr/>
        </p:nvSpPr>
        <p:spPr bwMode="auto">
          <a:xfrm>
            <a:off x="8477250" y="32575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δ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19" name="118 - Έλλειψη"/>
          <p:cNvSpPr>
            <a:spLocks noChangeAspect="1"/>
          </p:cNvSpPr>
          <p:nvPr/>
        </p:nvSpPr>
        <p:spPr bwMode="auto">
          <a:xfrm>
            <a:off x="8477250" y="37147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120" name="119 - Έλλειψη"/>
          <p:cNvSpPr>
            <a:spLocks noChangeAspect="1"/>
          </p:cNvSpPr>
          <p:nvPr/>
        </p:nvSpPr>
        <p:spPr bwMode="auto">
          <a:xfrm>
            <a:off x="8477250" y="41719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ο</a:t>
            </a:r>
          </a:p>
        </p:txBody>
      </p:sp>
      <p:cxnSp>
        <p:nvCxnSpPr>
          <p:cNvPr id="121" name="120 - Ευθεία γραμμή σύνδεσης"/>
          <p:cNvCxnSpPr>
            <a:stCxn id="117" idx="4"/>
            <a:endCxn id="118" idx="0"/>
          </p:cNvCxnSpPr>
          <p:nvPr/>
        </p:nvCxnSpPr>
        <p:spPr bwMode="auto">
          <a:xfrm>
            <a:off x="8620125" y="30861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121 - Ευθεία γραμμή σύνδεσης"/>
          <p:cNvCxnSpPr>
            <a:stCxn id="118" idx="4"/>
            <a:endCxn id="119" idx="0"/>
          </p:cNvCxnSpPr>
          <p:nvPr/>
        </p:nvCxnSpPr>
        <p:spPr bwMode="auto">
          <a:xfrm>
            <a:off x="8620125" y="35433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122 - Ευθεία γραμμή σύνδεσης"/>
          <p:cNvCxnSpPr>
            <a:stCxn id="119" idx="4"/>
            <a:endCxn id="120" idx="0"/>
          </p:cNvCxnSpPr>
          <p:nvPr/>
        </p:nvCxnSpPr>
        <p:spPr bwMode="auto">
          <a:xfrm>
            <a:off x="8620125" y="40005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1" name="150 - TextBox"/>
          <p:cNvSpPr txBox="1"/>
          <p:nvPr/>
        </p:nvSpPr>
        <p:spPr>
          <a:xfrm>
            <a:off x="228600" y="5181600"/>
            <a:ext cx="2971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Οι κόμβοι που αντιστοιχούν στο τέλος μιας λέξης είναι επισημασμένοι</a:t>
            </a:r>
            <a:endParaRPr lang="el-GR" dirty="0"/>
          </a:p>
        </p:txBody>
      </p:sp>
      <p:sp>
        <p:nvSpPr>
          <p:cNvPr id="152" name="151 - Έλλειψη"/>
          <p:cNvSpPr>
            <a:spLocks noChangeAspect="1"/>
          </p:cNvSpPr>
          <p:nvPr/>
        </p:nvSpPr>
        <p:spPr bwMode="auto">
          <a:xfrm>
            <a:off x="2057400" y="59436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98" name="97 - Ευθεία γραμμή σύνδεσης"/>
          <p:cNvCxnSpPr>
            <a:stCxn id="12" idx="3"/>
          </p:cNvCxnSpPr>
          <p:nvPr/>
        </p:nvCxnSpPr>
        <p:spPr bwMode="auto">
          <a:xfrm flipH="1">
            <a:off x="4114800" y="1653599"/>
            <a:ext cx="118047" cy="1561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123 - Ευθεία γραμμή σύνδεσης"/>
          <p:cNvCxnSpPr>
            <a:stCxn id="59" idx="3"/>
          </p:cNvCxnSpPr>
          <p:nvPr/>
        </p:nvCxnSpPr>
        <p:spPr bwMode="auto">
          <a:xfrm flipH="1">
            <a:off x="4114801" y="2129853"/>
            <a:ext cx="118046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125 - Ευθεία γραμμή σύνδεσης"/>
          <p:cNvCxnSpPr>
            <a:stCxn id="60" idx="3"/>
          </p:cNvCxnSpPr>
          <p:nvPr/>
        </p:nvCxnSpPr>
        <p:spPr bwMode="auto">
          <a:xfrm flipH="1">
            <a:off x="4114801" y="2587053"/>
            <a:ext cx="118046" cy="1408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128 - Ευθεία γραμμή σύνδεσης"/>
          <p:cNvCxnSpPr>
            <a:stCxn id="61" idx="3"/>
          </p:cNvCxnSpPr>
          <p:nvPr/>
        </p:nvCxnSpPr>
        <p:spPr bwMode="auto">
          <a:xfrm flipH="1">
            <a:off x="4114801" y="3044253"/>
            <a:ext cx="118046" cy="1408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131 - Ευθεία γραμμή σύνδεσης"/>
          <p:cNvCxnSpPr>
            <a:stCxn id="62" idx="3"/>
          </p:cNvCxnSpPr>
          <p:nvPr/>
        </p:nvCxnSpPr>
        <p:spPr bwMode="auto">
          <a:xfrm flipH="1">
            <a:off x="4114800" y="3501453"/>
            <a:ext cx="118047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149 - Ευθεία γραμμή σύνδεσης"/>
          <p:cNvCxnSpPr>
            <a:stCxn id="63" idx="3"/>
          </p:cNvCxnSpPr>
          <p:nvPr/>
        </p:nvCxnSpPr>
        <p:spPr bwMode="auto">
          <a:xfrm flipH="1">
            <a:off x="4114800" y="3958653"/>
            <a:ext cx="118047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153 - Ευθεία γραμμή σύνδεσης"/>
          <p:cNvCxnSpPr>
            <a:stCxn id="64" idx="3"/>
          </p:cNvCxnSpPr>
          <p:nvPr/>
        </p:nvCxnSpPr>
        <p:spPr bwMode="auto">
          <a:xfrm flipH="1">
            <a:off x="4114800" y="4415853"/>
            <a:ext cx="118047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155 - Ευθεία γραμμή σύνδεσης"/>
          <p:cNvCxnSpPr>
            <a:stCxn id="65" idx="3"/>
          </p:cNvCxnSpPr>
          <p:nvPr/>
        </p:nvCxnSpPr>
        <p:spPr bwMode="auto">
          <a:xfrm flipH="1">
            <a:off x="4114800" y="4873053"/>
            <a:ext cx="118047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8" name="157 - Ευθεία γραμμή σύνδεσης"/>
          <p:cNvCxnSpPr>
            <a:stCxn id="65" idx="5"/>
          </p:cNvCxnSpPr>
          <p:nvPr/>
        </p:nvCxnSpPr>
        <p:spPr bwMode="auto">
          <a:xfrm>
            <a:off x="4434903" y="4873053"/>
            <a:ext cx="102743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159 - Ευθεία γραμμή σύνδεσης"/>
          <p:cNvCxnSpPr>
            <a:stCxn id="64" idx="5"/>
          </p:cNvCxnSpPr>
          <p:nvPr/>
        </p:nvCxnSpPr>
        <p:spPr bwMode="auto">
          <a:xfrm>
            <a:off x="4434903" y="4415853"/>
            <a:ext cx="137097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161 - Ευθεία γραμμή σύνδεσης"/>
          <p:cNvCxnSpPr>
            <a:stCxn id="63" idx="5"/>
          </p:cNvCxnSpPr>
          <p:nvPr/>
        </p:nvCxnSpPr>
        <p:spPr bwMode="auto">
          <a:xfrm>
            <a:off x="4434903" y="3958653"/>
            <a:ext cx="137097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163 - Ευθεία γραμμή σύνδεσης"/>
          <p:cNvCxnSpPr>
            <a:stCxn id="62" idx="5"/>
          </p:cNvCxnSpPr>
          <p:nvPr/>
        </p:nvCxnSpPr>
        <p:spPr bwMode="auto">
          <a:xfrm>
            <a:off x="4434903" y="3501453"/>
            <a:ext cx="121794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165 - Ευθεία γραμμή σύνδεσης"/>
          <p:cNvCxnSpPr>
            <a:stCxn id="61" idx="5"/>
          </p:cNvCxnSpPr>
          <p:nvPr/>
        </p:nvCxnSpPr>
        <p:spPr bwMode="auto">
          <a:xfrm>
            <a:off x="4434903" y="3044253"/>
            <a:ext cx="106491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169 - Ευθεία γραμμή σύνδεσης"/>
          <p:cNvCxnSpPr>
            <a:stCxn id="59" idx="5"/>
          </p:cNvCxnSpPr>
          <p:nvPr/>
        </p:nvCxnSpPr>
        <p:spPr bwMode="auto">
          <a:xfrm>
            <a:off x="4434903" y="2129853"/>
            <a:ext cx="106491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171 - Ευθεία γραμμή σύνδεσης"/>
          <p:cNvCxnSpPr>
            <a:stCxn id="60" idx="5"/>
          </p:cNvCxnSpPr>
          <p:nvPr/>
        </p:nvCxnSpPr>
        <p:spPr bwMode="auto">
          <a:xfrm>
            <a:off x="4434903" y="2587053"/>
            <a:ext cx="137097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173 - Ευθεία γραμμή σύνδεσης"/>
          <p:cNvCxnSpPr>
            <a:stCxn id="12" idx="5"/>
            <a:endCxn id="13" idx="1"/>
          </p:cNvCxnSpPr>
          <p:nvPr/>
        </p:nvCxnSpPr>
        <p:spPr bwMode="auto">
          <a:xfrm>
            <a:off x="4434903" y="1653599"/>
            <a:ext cx="1398144" cy="3122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178 - Ευθεία γραμμή σύνδεσης"/>
          <p:cNvCxnSpPr>
            <a:stCxn id="11" idx="5"/>
            <a:endCxn id="99" idx="0"/>
          </p:cNvCxnSpPr>
          <p:nvPr/>
        </p:nvCxnSpPr>
        <p:spPr bwMode="auto">
          <a:xfrm>
            <a:off x="4434903" y="1158303"/>
            <a:ext cx="3404172" cy="2513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181 - Ευθεία γραμμή σύνδεσης"/>
          <p:cNvCxnSpPr>
            <a:stCxn id="11" idx="3"/>
          </p:cNvCxnSpPr>
          <p:nvPr/>
        </p:nvCxnSpPr>
        <p:spPr bwMode="auto">
          <a:xfrm flipH="1">
            <a:off x="4114801" y="1158303"/>
            <a:ext cx="118046" cy="1217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187 - Ευθεία γραμμή σύνδεσης"/>
          <p:cNvCxnSpPr/>
          <p:nvPr/>
        </p:nvCxnSpPr>
        <p:spPr bwMode="auto">
          <a:xfrm flipH="1">
            <a:off x="7620000" y="4857750"/>
            <a:ext cx="118047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188 - Ευθεία γραμμή σύνδεσης"/>
          <p:cNvCxnSpPr/>
          <p:nvPr/>
        </p:nvCxnSpPr>
        <p:spPr bwMode="auto">
          <a:xfrm>
            <a:off x="7940103" y="4857750"/>
            <a:ext cx="102743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189 - Ευθεία γραμμή σύνδεσης"/>
          <p:cNvCxnSpPr/>
          <p:nvPr/>
        </p:nvCxnSpPr>
        <p:spPr bwMode="auto">
          <a:xfrm flipH="1">
            <a:off x="7620000" y="4400550"/>
            <a:ext cx="118047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190 - Ευθεία γραμμή σύνδεσης"/>
          <p:cNvCxnSpPr/>
          <p:nvPr/>
        </p:nvCxnSpPr>
        <p:spPr bwMode="auto">
          <a:xfrm>
            <a:off x="7940103" y="4400550"/>
            <a:ext cx="102743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191 - Ευθεία γραμμή σύνδεσης"/>
          <p:cNvCxnSpPr/>
          <p:nvPr/>
        </p:nvCxnSpPr>
        <p:spPr bwMode="auto">
          <a:xfrm flipH="1">
            <a:off x="7620000" y="3943350"/>
            <a:ext cx="118047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192 - Ευθεία γραμμή σύνδεσης"/>
          <p:cNvCxnSpPr/>
          <p:nvPr/>
        </p:nvCxnSpPr>
        <p:spPr bwMode="auto">
          <a:xfrm>
            <a:off x="7940103" y="3943350"/>
            <a:ext cx="102743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193 - Ευθεία γραμμή σύνδεσης"/>
          <p:cNvCxnSpPr/>
          <p:nvPr/>
        </p:nvCxnSpPr>
        <p:spPr bwMode="auto">
          <a:xfrm flipH="1">
            <a:off x="7620000" y="3486150"/>
            <a:ext cx="118047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194 - Ευθεία γραμμή σύνδεσης"/>
          <p:cNvCxnSpPr/>
          <p:nvPr/>
        </p:nvCxnSpPr>
        <p:spPr bwMode="auto">
          <a:xfrm>
            <a:off x="7940103" y="3486150"/>
            <a:ext cx="102743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195 - Ευθεία γραμμή σύνδεσης"/>
          <p:cNvCxnSpPr>
            <a:stCxn id="99" idx="3"/>
          </p:cNvCxnSpPr>
          <p:nvPr/>
        </p:nvCxnSpPr>
        <p:spPr bwMode="auto">
          <a:xfrm flipH="1">
            <a:off x="7620001" y="1653603"/>
            <a:ext cx="118046" cy="15614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196 - Ευθεία γραμμή σύνδεσης"/>
          <p:cNvCxnSpPr>
            <a:stCxn id="99" idx="5"/>
          </p:cNvCxnSpPr>
          <p:nvPr/>
        </p:nvCxnSpPr>
        <p:spPr bwMode="auto">
          <a:xfrm>
            <a:off x="7940103" y="1653603"/>
            <a:ext cx="102743" cy="15614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197 - Ευθεία γραμμή σύνδεσης"/>
          <p:cNvCxnSpPr>
            <a:stCxn id="100" idx="3"/>
          </p:cNvCxnSpPr>
          <p:nvPr/>
        </p:nvCxnSpPr>
        <p:spPr bwMode="auto">
          <a:xfrm flipH="1">
            <a:off x="7620001" y="2091753"/>
            <a:ext cx="118046" cy="1751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198 - Ευθεία γραμμή σύνδεσης"/>
          <p:cNvCxnSpPr>
            <a:stCxn id="100" idx="5"/>
          </p:cNvCxnSpPr>
          <p:nvPr/>
        </p:nvCxnSpPr>
        <p:spPr bwMode="auto">
          <a:xfrm>
            <a:off x="7940103" y="2091753"/>
            <a:ext cx="102743" cy="1751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199 - Ευθεία γραμμή σύνδεσης"/>
          <p:cNvCxnSpPr/>
          <p:nvPr/>
        </p:nvCxnSpPr>
        <p:spPr bwMode="auto">
          <a:xfrm flipH="1">
            <a:off x="7620000" y="3028950"/>
            <a:ext cx="118047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200 - Ευθεία γραμμή σύνδεσης"/>
          <p:cNvCxnSpPr/>
          <p:nvPr/>
        </p:nvCxnSpPr>
        <p:spPr bwMode="auto">
          <a:xfrm>
            <a:off x="7940103" y="3028950"/>
            <a:ext cx="102743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201 - Ευθεία γραμμή σύνδεσης"/>
          <p:cNvCxnSpPr/>
          <p:nvPr/>
        </p:nvCxnSpPr>
        <p:spPr bwMode="auto">
          <a:xfrm flipH="1">
            <a:off x="8416354" y="4415853"/>
            <a:ext cx="118047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202 - Ευθεία γραμμή σύνδεσης"/>
          <p:cNvCxnSpPr/>
          <p:nvPr/>
        </p:nvCxnSpPr>
        <p:spPr bwMode="auto">
          <a:xfrm>
            <a:off x="8736457" y="4415853"/>
            <a:ext cx="102743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203 - Ευθεία γραμμή σύνδεσης"/>
          <p:cNvCxnSpPr/>
          <p:nvPr/>
        </p:nvCxnSpPr>
        <p:spPr bwMode="auto">
          <a:xfrm flipH="1">
            <a:off x="8416354" y="3958653"/>
            <a:ext cx="118047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204 - Ευθεία γραμμή σύνδεσης"/>
          <p:cNvCxnSpPr/>
          <p:nvPr/>
        </p:nvCxnSpPr>
        <p:spPr bwMode="auto">
          <a:xfrm>
            <a:off x="8736457" y="3958653"/>
            <a:ext cx="102743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205 - Ευθεία γραμμή σύνδεσης"/>
          <p:cNvCxnSpPr/>
          <p:nvPr/>
        </p:nvCxnSpPr>
        <p:spPr bwMode="auto">
          <a:xfrm flipH="1">
            <a:off x="8416354" y="3501453"/>
            <a:ext cx="118047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206 - Ευθεία γραμμή σύνδεσης"/>
          <p:cNvCxnSpPr/>
          <p:nvPr/>
        </p:nvCxnSpPr>
        <p:spPr bwMode="auto">
          <a:xfrm>
            <a:off x="8736457" y="3501453"/>
            <a:ext cx="102743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8" name="207 - Ευθεία γραμμή σύνδεσης"/>
          <p:cNvCxnSpPr/>
          <p:nvPr/>
        </p:nvCxnSpPr>
        <p:spPr bwMode="auto">
          <a:xfrm flipH="1">
            <a:off x="8416354" y="3044253"/>
            <a:ext cx="118047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208 - Ευθεία γραμμή σύνδεσης"/>
          <p:cNvCxnSpPr/>
          <p:nvPr/>
        </p:nvCxnSpPr>
        <p:spPr bwMode="auto">
          <a:xfrm>
            <a:off x="8736457" y="3044253"/>
            <a:ext cx="102743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209 - Ευθεία γραμμή σύνδεσης"/>
          <p:cNvCxnSpPr/>
          <p:nvPr/>
        </p:nvCxnSpPr>
        <p:spPr bwMode="auto">
          <a:xfrm>
            <a:off x="7848600" y="48577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210 - Ευθεία γραμμή σύνδεσης"/>
          <p:cNvCxnSpPr/>
          <p:nvPr/>
        </p:nvCxnSpPr>
        <p:spPr bwMode="auto">
          <a:xfrm>
            <a:off x="6858000" y="54673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4" name="213 - Ευθεία γραμμή σύνδεσης"/>
          <p:cNvCxnSpPr/>
          <p:nvPr/>
        </p:nvCxnSpPr>
        <p:spPr bwMode="auto">
          <a:xfrm>
            <a:off x="4343400" y="49149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214 - Ευθεία γραμμή σύνδεσης"/>
          <p:cNvCxnSpPr/>
          <p:nvPr/>
        </p:nvCxnSpPr>
        <p:spPr bwMode="auto">
          <a:xfrm>
            <a:off x="8610600" y="44767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6" name="215 - Ευθεία γραμμή σύνδεσης"/>
          <p:cNvCxnSpPr>
            <a:stCxn id="101" idx="5"/>
            <a:endCxn id="117" idx="0"/>
          </p:cNvCxnSpPr>
          <p:nvPr/>
        </p:nvCxnSpPr>
        <p:spPr bwMode="auto">
          <a:xfrm>
            <a:off x="7940103" y="2548953"/>
            <a:ext cx="680022" cy="2513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0" name="229 - Έλλειψη"/>
          <p:cNvSpPr>
            <a:spLocks noChangeAspect="1"/>
          </p:cNvSpPr>
          <p:nvPr/>
        </p:nvSpPr>
        <p:spPr bwMode="auto">
          <a:xfrm>
            <a:off x="5791200" y="23622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1" name="230 - Έλλειψη"/>
          <p:cNvSpPr>
            <a:spLocks noChangeAspect="1"/>
          </p:cNvSpPr>
          <p:nvPr/>
        </p:nvSpPr>
        <p:spPr bwMode="auto">
          <a:xfrm>
            <a:off x="5791200" y="28194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η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2" name="231 - Έλλειψη"/>
          <p:cNvSpPr>
            <a:spLocks noChangeAspect="1"/>
          </p:cNvSpPr>
          <p:nvPr/>
        </p:nvSpPr>
        <p:spPr bwMode="auto">
          <a:xfrm>
            <a:off x="5791200" y="32766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λ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3" name="232 - Έλλειψη"/>
          <p:cNvSpPr>
            <a:spLocks noChangeAspect="1"/>
          </p:cNvSpPr>
          <p:nvPr/>
        </p:nvSpPr>
        <p:spPr bwMode="auto">
          <a:xfrm>
            <a:off x="5791200" y="37338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4" name="233 - Έλλειψη"/>
          <p:cNvSpPr>
            <a:spLocks noChangeAspect="1"/>
          </p:cNvSpPr>
          <p:nvPr/>
        </p:nvSpPr>
        <p:spPr bwMode="auto">
          <a:xfrm>
            <a:off x="5791200" y="41910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υ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5" name="234 - Έλλειψη"/>
          <p:cNvSpPr>
            <a:spLocks noChangeAspect="1"/>
          </p:cNvSpPr>
          <p:nvPr/>
        </p:nvSpPr>
        <p:spPr bwMode="auto">
          <a:xfrm>
            <a:off x="5791200" y="46482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χ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6" name="235 - Έλλειψη"/>
          <p:cNvSpPr>
            <a:spLocks noChangeAspect="1"/>
          </p:cNvSpPr>
          <p:nvPr/>
        </p:nvSpPr>
        <p:spPr bwMode="auto">
          <a:xfrm>
            <a:off x="5791200" y="51054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37" name="236 - Έλλειψη"/>
          <p:cNvSpPr>
            <a:spLocks noChangeAspect="1"/>
          </p:cNvSpPr>
          <p:nvPr/>
        </p:nvSpPr>
        <p:spPr bwMode="auto">
          <a:xfrm>
            <a:off x="5791200" y="556260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38" name="237 - Ευθεία γραμμή σύνδεσης"/>
          <p:cNvCxnSpPr>
            <a:stCxn id="231" idx="4"/>
            <a:endCxn id="232" idx="0"/>
          </p:cNvCxnSpPr>
          <p:nvPr/>
        </p:nvCxnSpPr>
        <p:spPr bwMode="auto">
          <a:xfrm>
            <a:off x="5934075" y="31051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238 - Ευθεία γραμμή σύνδεσης"/>
          <p:cNvCxnSpPr>
            <a:stCxn id="230" idx="4"/>
            <a:endCxn id="231" idx="0"/>
          </p:cNvCxnSpPr>
          <p:nvPr/>
        </p:nvCxnSpPr>
        <p:spPr bwMode="auto">
          <a:xfrm>
            <a:off x="5934075" y="26479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239 - Ευθεία γραμμή σύνδεσης"/>
          <p:cNvCxnSpPr>
            <a:stCxn id="232" idx="4"/>
            <a:endCxn id="233" idx="0"/>
          </p:cNvCxnSpPr>
          <p:nvPr/>
        </p:nvCxnSpPr>
        <p:spPr bwMode="auto">
          <a:xfrm>
            <a:off x="5934075" y="35623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240 - Ευθεία γραμμή σύνδεσης"/>
          <p:cNvCxnSpPr>
            <a:stCxn id="235" idx="4"/>
            <a:endCxn id="236" idx="0"/>
          </p:cNvCxnSpPr>
          <p:nvPr/>
        </p:nvCxnSpPr>
        <p:spPr bwMode="auto">
          <a:xfrm>
            <a:off x="5934075" y="49339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241 - Ευθεία γραμμή σύνδεσης"/>
          <p:cNvCxnSpPr>
            <a:stCxn id="233" idx="4"/>
            <a:endCxn id="234" idx="0"/>
          </p:cNvCxnSpPr>
          <p:nvPr/>
        </p:nvCxnSpPr>
        <p:spPr bwMode="auto">
          <a:xfrm>
            <a:off x="5934075" y="40195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3" name="242 - Ευθεία γραμμή σύνδεσης"/>
          <p:cNvCxnSpPr>
            <a:stCxn id="234" idx="4"/>
            <a:endCxn id="235" idx="0"/>
          </p:cNvCxnSpPr>
          <p:nvPr/>
        </p:nvCxnSpPr>
        <p:spPr bwMode="auto">
          <a:xfrm>
            <a:off x="5934075" y="44767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243 - Ευθεία γραμμή σύνδεσης"/>
          <p:cNvCxnSpPr>
            <a:stCxn id="236" idx="4"/>
            <a:endCxn id="237" idx="0"/>
          </p:cNvCxnSpPr>
          <p:nvPr/>
        </p:nvCxnSpPr>
        <p:spPr bwMode="auto">
          <a:xfrm>
            <a:off x="5934075" y="53911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5" name="244 - Ευθεία γραμμή σύνδεσης"/>
          <p:cNvCxnSpPr/>
          <p:nvPr/>
        </p:nvCxnSpPr>
        <p:spPr bwMode="auto">
          <a:xfrm>
            <a:off x="5924550" y="5825553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6" name="245 - Έλλειψη"/>
          <p:cNvSpPr>
            <a:spLocks noChangeAspect="1"/>
          </p:cNvSpPr>
          <p:nvPr/>
        </p:nvSpPr>
        <p:spPr bwMode="auto">
          <a:xfrm>
            <a:off x="4987354" y="2838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γ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47" name="246 - Έλλειψη"/>
          <p:cNvSpPr>
            <a:spLocks noChangeAspect="1"/>
          </p:cNvSpPr>
          <p:nvPr/>
        </p:nvSpPr>
        <p:spPr bwMode="auto">
          <a:xfrm>
            <a:off x="4987354" y="3295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48" name="247 - Έλλειψη"/>
          <p:cNvSpPr>
            <a:spLocks noChangeAspect="1"/>
          </p:cNvSpPr>
          <p:nvPr/>
        </p:nvSpPr>
        <p:spPr bwMode="auto">
          <a:xfrm>
            <a:off x="4987354" y="3752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ρ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49" name="248 - Έλλειψη"/>
          <p:cNvSpPr>
            <a:spLocks noChangeAspect="1"/>
          </p:cNvSpPr>
          <p:nvPr/>
        </p:nvSpPr>
        <p:spPr bwMode="auto">
          <a:xfrm>
            <a:off x="4987354" y="42100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ι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50" name="249 - Έλλειψη"/>
          <p:cNvSpPr>
            <a:spLocks noChangeAspect="1"/>
          </p:cNvSpPr>
          <p:nvPr/>
        </p:nvSpPr>
        <p:spPr bwMode="auto">
          <a:xfrm>
            <a:off x="4987354" y="46672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θ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51" name="250 - Έλλειψη"/>
          <p:cNvSpPr>
            <a:spLocks noChangeAspect="1"/>
          </p:cNvSpPr>
          <p:nvPr/>
        </p:nvSpPr>
        <p:spPr bwMode="auto">
          <a:xfrm>
            <a:off x="4987354" y="51244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μ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52" name="251 - Έλλειψη"/>
          <p:cNvSpPr>
            <a:spLocks noChangeAspect="1"/>
          </p:cNvSpPr>
          <p:nvPr/>
        </p:nvSpPr>
        <p:spPr bwMode="auto">
          <a:xfrm>
            <a:off x="4987354" y="55816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sp>
        <p:nvSpPr>
          <p:cNvPr id="253" name="252 - Έλλειψη"/>
          <p:cNvSpPr>
            <a:spLocks noChangeAspect="1"/>
          </p:cNvSpPr>
          <p:nvPr/>
        </p:nvSpPr>
        <p:spPr bwMode="auto">
          <a:xfrm>
            <a:off x="4987354" y="6038850"/>
            <a:ext cx="285750" cy="285750"/>
          </a:xfrm>
          <a:prstGeom prst="ellipse">
            <a:avLst/>
          </a:prstGeom>
          <a:solidFill>
            <a:srgbClr val="FF9900">
              <a:alpha val="24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>
                <a:latin typeface="+mn-lt"/>
              </a:rPr>
              <a:t>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254" name="253 - Ευθεία γραμμή σύνδεσης"/>
          <p:cNvCxnSpPr>
            <a:stCxn id="247" idx="4"/>
            <a:endCxn id="248" idx="0"/>
          </p:cNvCxnSpPr>
          <p:nvPr/>
        </p:nvCxnSpPr>
        <p:spPr bwMode="auto">
          <a:xfrm>
            <a:off x="5130229" y="3581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254 - Ευθεία γραμμή σύνδεσης"/>
          <p:cNvCxnSpPr>
            <a:stCxn id="246" idx="4"/>
            <a:endCxn id="247" idx="0"/>
          </p:cNvCxnSpPr>
          <p:nvPr/>
        </p:nvCxnSpPr>
        <p:spPr bwMode="auto">
          <a:xfrm>
            <a:off x="5130229" y="3124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255 - Ευθεία γραμμή σύνδεσης"/>
          <p:cNvCxnSpPr>
            <a:stCxn id="248" idx="4"/>
            <a:endCxn id="249" idx="0"/>
          </p:cNvCxnSpPr>
          <p:nvPr/>
        </p:nvCxnSpPr>
        <p:spPr bwMode="auto">
          <a:xfrm>
            <a:off x="5130229" y="40386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256 - Ευθεία γραμμή σύνδεσης"/>
          <p:cNvCxnSpPr>
            <a:stCxn id="251" idx="4"/>
            <a:endCxn id="252" idx="0"/>
          </p:cNvCxnSpPr>
          <p:nvPr/>
        </p:nvCxnSpPr>
        <p:spPr bwMode="auto">
          <a:xfrm>
            <a:off x="5130229" y="54102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257 - Ευθεία γραμμή σύνδεσης"/>
          <p:cNvCxnSpPr>
            <a:stCxn id="249" idx="4"/>
            <a:endCxn id="250" idx="0"/>
          </p:cNvCxnSpPr>
          <p:nvPr/>
        </p:nvCxnSpPr>
        <p:spPr bwMode="auto">
          <a:xfrm>
            <a:off x="5130229" y="44958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9" name="258 - Ευθεία γραμμή σύνδεσης"/>
          <p:cNvCxnSpPr>
            <a:stCxn id="250" idx="4"/>
            <a:endCxn id="251" idx="0"/>
          </p:cNvCxnSpPr>
          <p:nvPr/>
        </p:nvCxnSpPr>
        <p:spPr bwMode="auto">
          <a:xfrm>
            <a:off x="5130229" y="49530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259 - Ευθεία γραμμή σύνδεσης"/>
          <p:cNvCxnSpPr>
            <a:stCxn id="252" idx="4"/>
            <a:endCxn id="253" idx="0"/>
          </p:cNvCxnSpPr>
          <p:nvPr/>
        </p:nvCxnSpPr>
        <p:spPr bwMode="auto">
          <a:xfrm>
            <a:off x="5130229" y="586740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1" name="260 - Ευθεία γραμμή σύνδεσης"/>
          <p:cNvCxnSpPr>
            <a:stCxn id="252" idx="3"/>
          </p:cNvCxnSpPr>
          <p:nvPr/>
        </p:nvCxnSpPr>
        <p:spPr bwMode="auto">
          <a:xfrm flipH="1">
            <a:off x="4911155" y="5825553"/>
            <a:ext cx="118046" cy="1751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2" name="261 - Ευθεία γραμμή σύνδεσης"/>
          <p:cNvCxnSpPr>
            <a:stCxn id="252" idx="5"/>
          </p:cNvCxnSpPr>
          <p:nvPr/>
        </p:nvCxnSpPr>
        <p:spPr bwMode="auto">
          <a:xfrm>
            <a:off x="5231257" y="5825553"/>
            <a:ext cx="102743" cy="1751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3" name="262 - Ευθεία γραμμή σύνδεσης"/>
          <p:cNvCxnSpPr/>
          <p:nvPr/>
        </p:nvCxnSpPr>
        <p:spPr bwMode="auto">
          <a:xfrm>
            <a:off x="5139754" y="6305550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264 - Ευθεία γραμμή σύνδεσης"/>
          <p:cNvCxnSpPr/>
          <p:nvPr/>
        </p:nvCxnSpPr>
        <p:spPr bwMode="auto">
          <a:xfrm flipH="1">
            <a:off x="5715001" y="3977703"/>
            <a:ext cx="118046" cy="1408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6" name="265 - Ευθεία γραμμή σύνδεσης"/>
          <p:cNvCxnSpPr/>
          <p:nvPr/>
        </p:nvCxnSpPr>
        <p:spPr bwMode="auto">
          <a:xfrm flipH="1">
            <a:off x="5715000" y="4434903"/>
            <a:ext cx="118047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7" name="266 - Ευθεία γραμμή σύνδεσης"/>
          <p:cNvCxnSpPr/>
          <p:nvPr/>
        </p:nvCxnSpPr>
        <p:spPr bwMode="auto">
          <a:xfrm flipH="1">
            <a:off x="5715000" y="4892103"/>
            <a:ext cx="118047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8" name="267 - Ευθεία γραμμή σύνδεσης"/>
          <p:cNvCxnSpPr/>
          <p:nvPr/>
        </p:nvCxnSpPr>
        <p:spPr bwMode="auto">
          <a:xfrm flipH="1">
            <a:off x="5715000" y="5349303"/>
            <a:ext cx="118047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268 - Ευθεία γραμμή σύνδεσης"/>
          <p:cNvCxnSpPr/>
          <p:nvPr/>
        </p:nvCxnSpPr>
        <p:spPr bwMode="auto">
          <a:xfrm flipH="1">
            <a:off x="5715000" y="5806503"/>
            <a:ext cx="118047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269 - Ευθεία γραμμή σύνδεσης"/>
          <p:cNvCxnSpPr/>
          <p:nvPr/>
        </p:nvCxnSpPr>
        <p:spPr bwMode="auto">
          <a:xfrm>
            <a:off x="6035103" y="5806503"/>
            <a:ext cx="102743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1" name="270 - Ευθεία γραμμή σύνδεσης"/>
          <p:cNvCxnSpPr/>
          <p:nvPr/>
        </p:nvCxnSpPr>
        <p:spPr bwMode="auto">
          <a:xfrm>
            <a:off x="6035103" y="5349303"/>
            <a:ext cx="137097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2" name="271 - Ευθεία γραμμή σύνδεσης"/>
          <p:cNvCxnSpPr/>
          <p:nvPr/>
        </p:nvCxnSpPr>
        <p:spPr bwMode="auto">
          <a:xfrm>
            <a:off x="6035103" y="4892103"/>
            <a:ext cx="137097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272 - Ευθεία γραμμή σύνδεσης"/>
          <p:cNvCxnSpPr/>
          <p:nvPr/>
        </p:nvCxnSpPr>
        <p:spPr bwMode="auto">
          <a:xfrm>
            <a:off x="6035103" y="4434903"/>
            <a:ext cx="121794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273 - Ευθεία γραμμή σύνδεσης"/>
          <p:cNvCxnSpPr/>
          <p:nvPr/>
        </p:nvCxnSpPr>
        <p:spPr bwMode="auto">
          <a:xfrm>
            <a:off x="6035103" y="3977703"/>
            <a:ext cx="106491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6" name="275 - Ευθεία γραμμή σύνδεσης"/>
          <p:cNvCxnSpPr>
            <a:stCxn id="79" idx="3"/>
          </p:cNvCxnSpPr>
          <p:nvPr/>
        </p:nvCxnSpPr>
        <p:spPr bwMode="auto">
          <a:xfrm flipH="1">
            <a:off x="6629401" y="3120453"/>
            <a:ext cx="137096" cy="1598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276 - Ευθεία γραμμή σύνδεσης"/>
          <p:cNvCxnSpPr>
            <a:stCxn id="80" idx="3"/>
          </p:cNvCxnSpPr>
          <p:nvPr/>
        </p:nvCxnSpPr>
        <p:spPr bwMode="auto">
          <a:xfrm flipH="1">
            <a:off x="6629401" y="3577653"/>
            <a:ext cx="137096" cy="15614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277 - Ευθεία γραμμή σύνδεσης"/>
          <p:cNvCxnSpPr>
            <a:stCxn id="81" idx="3"/>
          </p:cNvCxnSpPr>
          <p:nvPr/>
        </p:nvCxnSpPr>
        <p:spPr bwMode="auto">
          <a:xfrm flipH="1">
            <a:off x="6629401" y="4034853"/>
            <a:ext cx="137096" cy="15614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9" name="278 - Ευθεία γραμμή σύνδεσης"/>
          <p:cNvCxnSpPr>
            <a:stCxn id="82" idx="3"/>
          </p:cNvCxnSpPr>
          <p:nvPr/>
        </p:nvCxnSpPr>
        <p:spPr bwMode="auto">
          <a:xfrm flipH="1">
            <a:off x="6629401" y="4492053"/>
            <a:ext cx="137096" cy="15614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279 - Ευθεία γραμμή σύνδεσης"/>
          <p:cNvCxnSpPr>
            <a:stCxn id="84" idx="3"/>
          </p:cNvCxnSpPr>
          <p:nvPr/>
        </p:nvCxnSpPr>
        <p:spPr bwMode="auto">
          <a:xfrm flipH="1">
            <a:off x="6629401" y="4949253"/>
            <a:ext cx="137096" cy="15614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280 - Ευθεία γραμμή σύνδεσης"/>
          <p:cNvCxnSpPr>
            <a:stCxn id="84" idx="5"/>
          </p:cNvCxnSpPr>
          <p:nvPr/>
        </p:nvCxnSpPr>
        <p:spPr bwMode="auto">
          <a:xfrm>
            <a:off x="6968553" y="4949253"/>
            <a:ext cx="83693" cy="15614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2" name="281 - Ευθεία γραμμή σύνδεσης"/>
          <p:cNvCxnSpPr>
            <a:stCxn id="82" idx="5"/>
          </p:cNvCxnSpPr>
          <p:nvPr/>
        </p:nvCxnSpPr>
        <p:spPr bwMode="auto">
          <a:xfrm>
            <a:off x="6968553" y="4492053"/>
            <a:ext cx="118047" cy="15614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3" name="282 - Ευθεία γραμμή σύνδεσης"/>
          <p:cNvCxnSpPr>
            <a:stCxn id="81" idx="5"/>
          </p:cNvCxnSpPr>
          <p:nvPr/>
        </p:nvCxnSpPr>
        <p:spPr bwMode="auto">
          <a:xfrm>
            <a:off x="6968553" y="4034853"/>
            <a:ext cx="118047" cy="15614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4" name="283 - Ευθεία γραμμή σύνδεσης"/>
          <p:cNvCxnSpPr>
            <a:stCxn id="80" idx="5"/>
          </p:cNvCxnSpPr>
          <p:nvPr/>
        </p:nvCxnSpPr>
        <p:spPr bwMode="auto">
          <a:xfrm>
            <a:off x="6968553" y="3577653"/>
            <a:ext cx="102744" cy="15614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5" name="284 - Ευθεία γραμμή σύνδεσης"/>
          <p:cNvCxnSpPr>
            <a:stCxn id="79" idx="5"/>
          </p:cNvCxnSpPr>
          <p:nvPr/>
        </p:nvCxnSpPr>
        <p:spPr bwMode="auto">
          <a:xfrm>
            <a:off x="6968553" y="3120453"/>
            <a:ext cx="87441" cy="15614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6" name="295 - Ευθεία γραμμή σύνδεσης"/>
          <p:cNvCxnSpPr>
            <a:stCxn id="246" idx="0"/>
            <a:endCxn id="230" idx="3"/>
          </p:cNvCxnSpPr>
          <p:nvPr/>
        </p:nvCxnSpPr>
        <p:spPr bwMode="auto">
          <a:xfrm flipV="1">
            <a:off x="5130229" y="2606103"/>
            <a:ext cx="702818" cy="23234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0" name="299 - Ευθεία γραμμή σύνδεσης"/>
          <p:cNvCxnSpPr>
            <a:stCxn id="230" idx="5"/>
            <a:endCxn id="79" idx="1"/>
          </p:cNvCxnSpPr>
          <p:nvPr/>
        </p:nvCxnSpPr>
        <p:spPr bwMode="auto">
          <a:xfrm>
            <a:off x="6035103" y="2606103"/>
            <a:ext cx="731394" cy="31229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4" name="303 - Ευθεία γραμμή σύνδεσης"/>
          <p:cNvCxnSpPr>
            <a:stCxn id="13" idx="3"/>
          </p:cNvCxnSpPr>
          <p:nvPr/>
        </p:nvCxnSpPr>
        <p:spPr bwMode="auto">
          <a:xfrm flipH="1">
            <a:off x="5715000" y="2167953"/>
            <a:ext cx="118047" cy="11804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5" name="304 - Ευθεία γραμμή σύνδεσης"/>
          <p:cNvCxnSpPr>
            <a:stCxn id="13" idx="5"/>
          </p:cNvCxnSpPr>
          <p:nvPr/>
        </p:nvCxnSpPr>
        <p:spPr bwMode="auto">
          <a:xfrm>
            <a:off x="6035103" y="2167953"/>
            <a:ext cx="137097" cy="11804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309 - Ευθεία γραμμή σύνδεσης"/>
          <p:cNvCxnSpPr>
            <a:stCxn id="251" idx="3"/>
          </p:cNvCxnSpPr>
          <p:nvPr/>
        </p:nvCxnSpPr>
        <p:spPr bwMode="auto">
          <a:xfrm flipH="1">
            <a:off x="4911155" y="5368353"/>
            <a:ext cx="118046" cy="17894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1" name="310 - Ευθεία γραμμή σύνδεσης"/>
          <p:cNvCxnSpPr>
            <a:stCxn id="251" idx="5"/>
          </p:cNvCxnSpPr>
          <p:nvPr/>
        </p:nvCxnSpPr>
        <p:spPr bwMode="auto">
          <a:xfrm>
            <a:off x="5231257" y="5368353"/>
            <a:ext cx="102743" cy="17894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2" name="311 - Ευθεία γραμμή σύνδεσης"/>
          <p:cNvCxnSpPr>
            <a:stCxn id="250" idx="3"/>
          </p:cNvCxnSpPr>
          <p:nvPr/>
        </p:nvCxnSpPr>
        <p:spPr bwMode="auto">
          <a:xfrm flipH="1">
            <a:off x="4911155" y="4911153"/>
            <a:ext cx="118046" cy="17894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3" name="312 - Ευθεία γραμμή σύνδεσης"/>
          <p:cNvCxnSpPr>
            <a:stCxn id="250" idx="5"/>
          </p:cNvCxnSpPr>
          <p:nvPr/>
        </p:nvCxnSpPr>
        <p:spPr bwMode="auto">
          <a:xfrm>
            <a:off x="5231257" y="4911153"/>
            <a:ext cx="102743" cy="17894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4" name="313 - Ευθεία γραμμή σύνδεσης"/>
          <p:cNvCxnSpPr>
            <a:stCxn id="246" idx="3"/>
          </p:cNvCxnSpPr>
          <p:nvPr/>
        </p:nvCxnSpPr>
        <p:spPr bwMode="auto">
          <a:xfrm flipH="1">
            <a:off x="4911155" y="3082353"/>
            <a:ext cx="118046" cy="17894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314 - Ευθεία γραμμή σύνδεσης"/>
          <p:cNvCxnSpPr>
            <a:stCxn id="246" idx="5"/>
          </p:cNvCxnSpPr>
          <p:nvPr/>
        </p:nvCxnSpPr>
        <p:spPr bwMode="auto">
          <a:xfrm>
            <a:off x="5231257" y="3082353"/>
            <a:ext cx="102743" cy="17894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315 - Ευθεία γραμμή σύνδεσης"/>
          <p:cNvCxnSpPr>
            <a:stCxn id="247" idx="3"/>
          </p:cNvCxnSpPr>
          <p:nvPr/>
        </p:nvCxnSpPr>
        <p:spPr bwMode="auto">
          <a:xfrm flipH="1">
            <a:off x="4911155" y="3539553"/>
            <a:ext cx="118046" cy="17894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7" name="316 - Ευθεία γραμμή σύνδεσης"/>
          <p:cNvCxnSpPr>
            <a:stCxn id="247" idx="5"/>
          </p:cNvCxnSpPr>
          <p:nvPr/>
        </p:nvCxnSpPr>
        <p:spPr bwMode="auto">
          <a:xfrm>
            <a:off x="5231257" y="3539553"/>
            <a:ext cx="102743" cy="17894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8" name="317 - Ευθεία γραμμή σύνδεσης"/>
          <p:cNvCxnSpPr>
            <a:stCxn id="248" idx="3"/>
          </p:cNvCxnSpPr>
          <p:nvPr/>
        </p:nvCxnSpPr>
        <p:spPr bwMode="auto">
          <a:xfrm flipH="1">
            <a:off x="4911155" y="3996753"/>
            <a:ext cx="118046" cy="17894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9" name="318 - Ευθεία γραμμή σύνδεσης"/>
          <p:cNvCxnSpPr>
            <a:stCxn id="248" idx="5"/>
          </p:cNvCxnSpPr>
          <p:nvPr/>
        </p:nvCxnSpPr>
        <p:spPr bwMode="auto">
          <a:xfrm>
            <a:off x="5231257" y="3996753"/>
            <a:ext cx="102743" cy="17894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0" name="319 - Ευθεία γραμμή σύνδεσης"/>
          <p:cNvCxnSpPr>
            <a:stCxn id="249" idx="3"/>
          </p:cNvCxnSpPr>
          <p:nvPr/>
        </p:nvCxnSpPr>
        <p:spPr bwMode="auto">
          <a:xfrm flipH="1">
            <a:off x="4911155" y="4453953"/>
            <a:ext cx="118046" cy="17894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320 - Ευθεία γραμμή σύνδεσης"/>
          <p:cNvCxnSpPr>
            <a:stCxn id="249" idx="5"/>
          </p:cNvCxnSpPr>
          <p:nvPr/>
        </p:nvCxnSpPr>
        <p:spPr bwMode="auto">
          <a:xfrm>
            <a:off x="5231257" y="4453953"/>
            <a:ext cx="102743" cy="17894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4" name="333 - Ευθεία γραμμή σύνδεσης"/>
          <p:cNvCxnSpPr>
            <a:stCxn id="253" idx="3"/>
          </p:cNvCxnSpPr>
          <p:nvPr/>
        </p:nvCxnSpPr>
        <p:spPr bwMode="auto">
          <a:xfrm flipH="1">
            <a:off x="4911155" y="6282753"/>
            <a:ext cx="118046" cy="17894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5" name="334 - Ευθεία γραμμή σύνδεσης"/>
          <p:cNvCxnSpPr>
            <a:stCxn id="253" idx="5"/>
          </p:cNvCxnSpPr>
          <p:nvPr/>
        </p:nvCxnSpPr>
        <p:spPr bwMode="auto">
          <a:xfrm>
            <a:off x="5231257" y="6282753"/>
            <a:ext cx="102743" cy="17894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8" name="337 - Ευθεία γραμμή σύνδεσης"/>
          <p:cNvCxnSpPr>
            <a:stCxn id="85" idx="3"/>
          </p:cNvCxnSpPr>
          <p:nvPr/>
        </p:nvCxnSpPr>
        <p:spPr bwMode="auto">
          <a:xfrm flipH="1">
            <a:off x="6629400" y="5406453"/>
            <a:ext cx="137097" cy="15614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9" name="338 - Ευθεία γραμμή σύνδεσης"/>
          <p:cNvCxnSpPr>
            <a:stCxn id="85" idx="5"/>
          </p:cNvCxnSpPr>
          <p:nvPr/>
        </p:nvCxnSpPr>
        <p:spPr bwMode="auto">
          <a:xfrm>
            <a:off x="6968553" y="5406453"/>
            <a:ext cx="83692" cy="15614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179 - Ευθεία γραμμή σύνδεσης"/>
          <p:cNvCxnSpPr>
            <a:stCxn id="232" idx="3"/>
          </p:cNvCxnSpPr>
          <p:nvPr/>
        </p:nvCxnSpPr>
        <p:spPr bwMode="auto">
          <a:xfrm flipH="1">
            <a:off x="5715000" y="3520503"/>
            <a:ext cx="118047" cy="12554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180 - Ευθεία γραμμή σύνδεσης"/>
          <p:cNvCxnSpPr>
            <a:stCxn id="232" idx="5"/>
          </p:cNvCxnSpPr>
          <p:nvPr/>
        </p:nvCxnSpPr>
        <p:spPr bwMode="auto">
          <a:xfrm>
            <a:off x="6035103" y="3520503"/>
            <a:ext cx="106490" cy="12179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184 - Ευθεία γραμμή σύνδεσης"/>
          <p:cNvCxnSpPr>
            <a:stCxn id="231" idx="5"/>
          </p:cNvCxnSpPr>
          <p:nvPr/>
        </p:nvCxnSpPr>
        <p:spPr bwMode="auto">
          <a:xfrm>
            <a:off x="6035103" y="3063303"/>
            <a:ext cx="137097" cy="1370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186 - Ευθεία γραμμή σύνδεσης"/>
          <p:cNvCxnSpPr>
            <a:stCxn id="231" idx="3"/>
          </p:cNvCxnSpPr>
          <p:nvPr/>
        </p:nvCxnSpPr>
        <p:spPr bwMode="auto">
          <a:xfrm flipH="1">
            <a:off x="5715001" y="3063303"/>
            <a:ext cx="118046" cy="11024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7" name="56 - Έλλειψη"/>
          <p:cNvSpPr/>
          <p:nvPr/>
        </p:nvSpPr>
        <p:spPr bwMode="auto">
          <a:xfrm>
            <a:off x="3429000" y="19050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9" name="58 - Έλλειψη"/>
          <p:cNvSpPr/>
          <p:nvPr/>
        </p:nvSpPr>
        <p:spPr bwMode="auto">
          <a:xfrm>
            <a:off x="1752600" y="28194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" name="60 - Έλλειψη"/>
          <p:cNvSpPr/>
          <p:nvPr/>
        </p:nvSpPr>
        <p:spPr bwMode="auto">
          <a:xfrm>
            <a:off x="2590800" y="36576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61 - Έλλειψη"/>
          <p:cNvSpPr/>
          <p:nvPr/>
        </p:nvSpPr>
        <p:spPr bwMode="auto">
          <a:xfrm>
            <a:off x="5257800" y="28194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3" name="62 - Έλλειψη"/>
          <p:cNvSpPr/>
          <p:nvPr/>
        </p:nvSpPr>
        <p:spPr bwMode="auto">
          <a:xfrm>
            <a:off x="7391400" y="37338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" name="63 - Έλλειψη"/>
          <p:cNvSpPr/>
          <p:nvPr/>
        </p:nvSpPr>
        <p:spPr bwMode="auto">
          <a:xfrm>
            <a:off x="6477000" y="46482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" name="64 - Ορθογώνιο"/>
          <p:cNvSpPr/>
          <p:nvPr/>
        </p:nvSpPr>
        <p:spPr bwMode="auto">
          <a:xfrm>
            <a:off x="762000" y="35814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0001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6" name="65 - Ορθογώνιο"/>
          <p:cNvSpPr/>
          <p:nvPr/>
        </p:nvSpPr>
        <p:spPr bwMode="auto">
          <a:xfrm>
            <a:off x="1828800" y="44958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0100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7" name="66 - Ορθογώνιο"/>
          <p:cNvSpPr/>
          <p:nvPr/>
        </p:nvSpPr>
        <p:spPr bwMode="auto">
          <a:xfrm>
            <a:off x="2895600" y="44958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0110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9" name="68 - Ορθογώνιο"/>
          <p:cNvSpPr/>
          <p:nvPr/>
        </p:nvSpPr>
        <p:spPr bwMode="auto">
          <a:xfrm>
            <a:off x="5715000" y="54102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0" name="69 - Ορθογώνιο"/>
          <p:cNvSpPr/>
          <p:nvPr/>
        </p:nvSpPr>
        <p:spPr bwMode="auto">
          <a:xfrm>
            <a:off x="6781800" y="54102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2" name="71 - Ευθεία γραμμή σύνδεσης"/>
          <p:cNvCxnSpPr>
            <a:stCxn id="57" idx="3"/>
            <a:endCxn id="59" idx="0"/>
          </p:cNvCxnSpPr>
          <p:nvPr/>
        </p:nvCxnSpPr>
        <p:spPr bwMode="auto">
          <a:xfrm flipH="1">
            <a:off x="1828800" y="2035082"/>
            <a:ext cx="16225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72 - Ευθεία γραμμή σύνδεσης"/>
          <p:cNvCxnSpPr>
            <a:stCxn id="59" idx="3"/>
            <a:endCxn id="65" idx="0"/>
          </p:cNvCxnSpPr>
          <p:nvPr/>
        </p:nvCxnSpPr>
        <p:spPr bwMode="auto">
          <a:xfrm flipH="1">
            <a:off x="1104900" y="2949482"/>
            <a:ext cx="6700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6" name="75 - Ευθεία γραμμή σύνδεσης"/>
          <p:cNvCxnSpPr>
            <a:stCxn id="61" idx="0"/>
            <a:endCxn id="59" idx="5"/>
          </p:cNvCxnSpPr>
          <p:nvPr/>
        </p:nvCxnSpPr>
        <p:spPr bwMode="auto">
          <a:xfrm flipH="1" flipV="1">
            <a:off x="1882682" y="2949482"/>
            <a:ext cx="784318" cy="7081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9" name="78 - Ευθεία γραμμή σύνδεσης"/>
          <p:cNvCxnSpPr>
            <a:stCxn id="66" idx="0"/>
            <a:endCxn id="61" idx="3"/>
          </p:cNvCxnSpPr>
          <p:nvPr/>
        </p:nvCxnSpPr>
        <p:spPr bwMode="auto">
          <a:xfrm flipV="1">
            <a:off x="2171700" y="3787682"/>
            <a:ext cx="441418" cy="7081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2" name="81 - Ευθεία γραμμή σύνδεσης"/>
          <p:cNvCxnSpPr>
            <a:stCxn id="67" idx="0"/>
            <a:endCxn id="61" idx="5"/>
          </p:cNvCxnSpPr>
          <p:nvPr/>
        </p:nvCxnSpPr>
        <p:spPr bwMode="auto">
          <a:xfrm flipH="1" flipV="1">
            <a:off x="2720882" y="3787682"/>
            <a:ext cx="517618" cy="7081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6" name="85 - Ευθεία γραμμή σύνδεσης"/>
          <p:cNvCxnSpPr>
            <a:stCxn id="62" idx="0"/>
            <a:endCxn id="57" idx="5"/>
          </p:cNvCxnSpPr>
          <p:nvPr/>
        </p:nvCxnSpPr>
        <p:spPr bwMode="auto">
          <a:xfrm flipH="1" flipV="1">
            <a:off x="3559082" y="2035082"/>
            <a:ext cx="17749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3" name="92 - Ευθεία γραμμή σύνδεσης"/>
          <p:cNvCxnSpPr>
            <a:stCxn id="44" idx="0"/>
            <a:endCxn id="62" idx="3"/>
          </p:cNvCxnSpPr>
          <p:nvPr/>
        </p:nvCxnSpPr>
        <p:spPr bwMode="auto">
          <a:xfrm flipV="1">
            <a:off x="4800600" y="2949482"/>
            <a:ext cx="4795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6" name="95 - Ευθεία γραμμή σύνδεσης"/>
          <p:cNvCxnSpPr>
            <a:stCxn id="63" idx="0"/>
            <a:endCxn id="62" idx="5"/>
          </p:cNvCxnSpPr>
          <p:nvPr/>
        </p:nvCxnSpPr>
        <p:spPr bwMode="auto">
          <a:xfrm flipH="1" flipV="1">
            <a:off x="5387882" y="2949482"/>
            <a:ext cx="20797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9" name="98 - Ευθεία γραμμή σύνδεσης"/>
          <p:cNvCxnSpPr>
            <a:stCxn id="64" idx="0"/>
            <a:endCxn id="63" idx="3"/>
          </p:cNvCxnSpPr>
          <p:nvPr/>
        </p:nvCxnSpPr>
        <p:spPr bwMode="auto">
          <a:xfrm flipV="1">
            <a:off x="6553200" y="3863882"/>
            <a:ext cx="8605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2" name="101 - Ευθεία γραμμή σύνδεσης"/>
          <p:cNvCxnSpPr>
            <a:stCxn id="70" idx="0"/>
            <a:endCxn id="64" idx="5"/>
          </p:cNvCxnSpPr>
          <p:nvPr/>
        </p:nvCxnSpPr>
        <p:spPr bwMode="auto">
          <a:xfrm flipH="1" flipV="1">
            <a:off x="6607082" y="4778282"/>
            <a:ext cx="5176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5" name="104 - Ευθεία γραμμή σύνδεσης"/>
          <p:cNvCxnSpPr>
            <a:stCxn id="69" idx="0"/>
            <a:endCxn id="64" idx="3"/>
          </p:cNvCxnSpPr>
          <p:nvPr/>
        </p:nvCxnSpPr>
        <p:spPr bwMode="auto">
          <a:xfrm flipV="1">
            <a:off x="6057900" y="4778282"/>
            <a:ext cx="4414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8" name="107 - TextBox"/>
          <p:cNvSpPr txBox="1"/>
          <p:nvPr/>
        </p:nvSpPr>
        <p:spPr>
          <a:xfrm>
            <a:off x="6858000" y="4812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9" name="108 - TextBox"/>
          <p:cNvSpPr txBox="1"/>
          <p:nvPr/>
        </p:nvSpPr>
        <p:spPr>
          <a:xfrm>
            <a:off x="6022914" y="4812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0" name="109 - TextBox"/>
          <p:cNvSpPr txBox="1"/>
          <p:nvPr/>
        </p:nvSpPr>
        <p:spPr>
          <a:xfrm>
            <a:off x="2963694" y="3886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1" name="110 - TextBox"/>
          <p:cNvSpPr txBox="1"/>
          <p:nvPr/>
        </p:nvSpPr>
        <p:spPr>
          <a:xfrm>
            <a:off x="6164094" y="2907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2" name="111 - TextBox"/>
          <p:cNvSpPr txBox="1"/>
          <p:nvPr/>
        </p:nvSpPr>
        <p:spPr>
          <a:xfrm>
            <a:off x="2277894" y="3048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3" name="112 - TextBox"/>
          <p:cNvSpPr txBox="1"/>
          <p:nvPr/>
        </p:nvSpPr>
        <p:spPr>
          <a:xfrm>
            <a:off x="4038600" y="1981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4803714" y="2983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5" name="114 - TextBox"/>
          <p:cNvSpPr txBox="1"/>
          <p:nvPr/>
        </p:nvSpPr>
        <p:spPr>
          <a:xfrm>
            <a:off x="2136714" y="3886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2667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7" name="116 - TextBox"/>
          <p:cNvSpPr txBox="1"/>
          <p:nvPr/>
        </p:nvSpPr>
        <p:spPr>
          <a:xfrm>
            <a:off x="1222314" y="2983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8" name="117 - TextBox"/>
          <p:cNvSpPr txBox="1"/>
          <p:nvPr/>
        </p:nvSpPr>
        <p:spPr>
          <a:xfrm>
            <a:off x="6632514" y="4050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44" name="43 - Έλλειψη"/>
          <p:cNvSpPr/>
          <p:nvPr/>
        </p:nvSpPr>
        <p:spPr bwMode="auto">
          <a:xfrm>
            <a:off x="4724400" y="37338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44 - Έλλειψη"/>
          <p:cNvSpPr/>
          <p:nvPr/>
        </p:nvSpPr>
        <p:spPr bwMode="auto">
          <a:xfrm>
            <a:off x="4343400" y="4648200"/>
            <a:ext cx="152400" cy="152400"/>
          </a:xfrm>
          <a:prstGeom prst="ellipse">
            <a:avLst/>
          </a:prstGeom>
          <a:solidFill>
            <a:srgbClr val="3399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45 - Ορθογώνιο"/>
          <p:cNvSpPr/>
          <p:nvPr/>
        </p:nvSpPr>
        <p:spPr bwMode="auto">
          <a:xfrm>
            <a:off x="3581400" y="54102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10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7" name="46 - Ορθογώνιο"/>
          <p:cNvSpPr/>
          <p:nvPr/>
        </p:nvSpPr>
        <p:spPr bwMode="auto">
          <a:xfrm>
            <a:off x="4648200" y="54102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10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01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8" name="47 - Ευθεία γραμμή σύνδεσης"/>
          <p:cNvCxnSpPr>
            <a:stCxn id="45" idx="0"/>
            <a:endCxn id="44" idx="3"/>
          </p:cNvCxnSpPr>
          <p:nvPr/>
        </p:nvCxnSpPr>
        <p:spPr bwMode="auto">
          <a:xfrm flipV="1">
            <a:off x="4419600" y="3863882"/>
            <a:ext cx="327118" cy="784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9" name="48 - Ευθεία γραμμή σύνδεσης"/>
          <p:cNvCxnSpPr>
            <a:stCxn id="47" idx="0"/>
            <a:endCxn id="45" idx="5"/>
          </p:cNvCxnSpPr>
          <p:nvPr/>
        </p:nvCxnSpPr>
        <p:spPr bwMode="auto">
          <a:xfrm flipH="1" flipV="1">
            <a:off x="4473482" y="4778282"/>
            <a:ext cx="5176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0" name="49 - Ευθεία γραμμή σύνδεσης"/>
          <p:cNvCxnSpPr>
            <a:stCxn id="46" idx="0"/>
            <a:endCxn id="45" idx="3"/>
          </p:cNvCxnSpPr>
          <p:nvPr/>
        </p:nvCxnSpPr>
        <p:spPr bwMode="auto">
          <a:xfrm flipV="1">
            <a:off x="3924300" y="4778282"/>
            <a:ext cx="441418" cy="631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1" name="50 - TextBox"/>
          <p:cNvSpPr txBox="1"/>
          <p:nvPr/>
        </p:nvSpPr>
        <p:spPr>
          <a:xfrm>
            <a:off x="4724400" y="4812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2" name="51 - TextBox"/>
          <p:cNvSpPr txBox="1"/>
          <p:nvPr/>
        </p:nvSpPr>
        <p:spPr>
          <a:xfrm>
            <a:off x="3889314" y="4812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3" name="52 - TextBox"/>
          <p:cNvSpPr txBox="1"/>
          <p:nvPr/>
        </p:nvSpPr>
        <p:spPr>
          <a:xfrm>
            <a:off x="4267200" y="4050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4" name="53 - TextBox"/>
          <p:cNvSpPr txBox="1"/>
          <p:nvPr/>
        </p:nvSpPr>
        <p:spPr>
          <a:xfrm>
            <a:off x="457200" y="1219200"/>
            <a:ext cx="333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:  </a:t>
            </a:r>
            <a:r>
              <a:rPr lang="el-GR" dirty="0" smtClean="0"/>
              <a:t>Εισαγωγή  </a:t>
            </a:r>
            <a:r>
              <a:rPr lang="el-GR" dirty="0" smtClean="0">
                <a:latin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</a:rPr>
              <a:t>1</a:t>
            </a:r>
            <a:r>
              <a:rPr lang="el-GR" dirty="0" smtClean="0">
                <a:latin typeface="Calibri" pitchFamily="34" charset="0"/>
              </a:rPr>
              <a:t>0</a:t>
            </a:r>
            <a:r>
              <a:rPr lang="en-US" dirty="0" smtClean="0">
                <a:latin typeface="Calibri" pitchFamily="34" charset="0"/>
              </a:rPr>
              <a:t>1</a:t>
            </a:r>
            <a:r>
              <a:rPr lang="el-GR" dirty="0" smtClean="0">
                <a:latin typeface="Calibri" pitchFamily="34" charset="0"/>
              </a:rPr>
              <a:t> 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6" name="55 - Ορθογώνιο"/>
          <p:cNvSpPr/>
          <p:nvPr/>
        </p:nvSpPr>
        <p:spPr bwMode="auto">
          <a:xfrm>
            <a:off x="7924800" y="4572000"/>
            <a:ext cx="685800" cy="381000"/>
          </a:xfrm>
          <a:prstGeom prst="rect">
            <a:avLst/>
          </a:prstGeom>
          <a:solidFill>
            <a:srgbClr val="00B0F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110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60" name="59 - Ευθεία γραμμή σύνδεσης"/>
          <p:cNvCxnSpPr>
            <a:stCxn id="56" idx="0"/>
            <a:endCxn id="63" idx="5"/>
          </p:cNvCxnSpPr>
          <p:nvPr/>
        </p:nvCxnSpPr>
        <p:spPr bwMode="auto">
          <a:xfrm flipH="1" flipV="1">
            <a:off x="7521482" y="3863882"/>
            <a:ext cx="746218" cy="7081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" name="73 - TextBox"/>
          <p:cNvSpPr txBox="1"/>
          <p:nvPr/>
        </p:nvSpPr>
        <p:spPr>
          <a:xfrm>
            <a:off x="8004114" y="4050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75" name="74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676400"/>
            <a:ext cx="533401" cy="202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Tries</a:t>
            </a: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4" name="53 - TextBox"/>
          <p:cNvSpPr txBox="1"/>
          <p:nvPr/>
        </p:nvSpPr>
        <p:spPr>
          <a:xfrm>
            <a:off x="457200" y="1219200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Ιδιότητες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58" name="57 - TextBox"/>
          <p:cNvSpPr txBox="1"/>
          <p:nvPr/>
        </p:nvSpPr>
        <p:spPr>
          <a:xfrm>
            <a:off x="457201" y="1905000"/>
            <a:ext cx="8229600" cy="75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Font typeface="Arial" pitchFamily="34" charset="0"/>
              <a:buChar char="•"/>
            </a:pPr>
            <a:r>
              <a:rPr lang="el-GR" dirty="0" smtClean="0"/>
              <a:t>  Η μορφή του </a:t>
            </a:r>
            <a:r>
              <a:rPr lang="en-US" dirty="0" err="1" smtClean="0"/>
              <a:t>trie</a:t>
            </a:r>
            <a:r>
              <a:rPr lang="el-GR" dirty="0" smtClean="0"/>
              <a:t> είναι ανεξάρτητη από τη σειρά εισαγωγής των στοιχείων. </a:t>
            </a:r>
          </a:p>
          <a:p>
            <a:pPr>
              <a:lnSpc>
                <a:spcPts val="2700"/>
              </a:lnSpc>
            </a:pPr>
            <a:r>
              <a:rPr lang="el-GR" dirty="0" smtClean="0"/>
              <a:t>   Κάθε δεδομένο σύνολο διακριτών στοιχείων δημιουργεί ένα μοναδικό </a:t>
            </a:r>
            <a:r>
              <a:rPr lang="en-US" dirty="0" err="1" smtClean="0"/>
              <a:t>trie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68" name="67 - TextBox"/>
          <p:cNvSpPr txBox="1"/>
          <p:nvPr/>
        </p:nvSpPr>
        <p:spPr>
          <a:xfrm>
            <a:off x="457200" y="3059668"/>
            <a:ext cx="803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  Η αναζήτηση ή εισαγωγή απαιτεί χρόνο </a:t>
            </a:r>
            <a:r>
              <a:rPr lang="en-US" dirty="0" smtClean="0"/>
              <a:t>      </a:t>
            </a:r>
            <a:r>
              <a:rPr lang="el-GR" dirty="0" smtClean="0"/>
              <a:t>       στη χειρότερη περίπτωση.</a:t>
            </a:r>
            <a:endParaRPr lang="el-GR" dirty="0"/>
          </a:p>
        </p:txBody>
      </p:sp>
      <p:pic>
        <p:nvPicPr>
          <p:cNvPr id="77" name="7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3124200"/>
            <a:ext cx="457200" cy="278892"/>
          </a:xfrm>
          <a:prstGeom prst="rect">
            <a:avLst/>
          </a:prstGeom>
          <a:noFill/>
        </p:spPr>
      </p:pic>
      <p:sp>
        <p:nvSpPr>
          <p:cNvPr id="78" name="77 - TextBox"/>
          <p:cNvSpPr txBox="1"/>
          <p:nvPr/>
        </p:nvSpPr>
        <p:spPr>
          <a:xfrm>
            <a:off x="457201" y="3745468"/>
            <a:ext cx="82296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Font typeface="Arial" pitchFamily="34" charset="0"/>
              <a:buChar char="•"/>
            </a:pPr>
            <a:r>
              <a:rPr lang="el-GR" dirty="0" smtClean="0"/>
              <a:t>  Η αναζήτηση ή εισαγωγή ενός τυχαίου στοιχείου σε </a:t>
            </a: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κατασκευασμένο από  </a:t>
            </a:r>
          </a:p>
          <a:p>
            <a:pPr>
              <a:lnSpc>
                <a:spcPts val="2700"/>
              </a:lnSpc>
            </a:pPr>
            <a:r>
              <a:rPr lang="el-GR" dirty="0" smtClean="0"/>
              <a:t>        τυχαίες (διακεκριμένες) ακολουθίες ψηφίων, απαιτεί κατά μέσο όρο χρόνο                  </a:t>
            </a:r>
          </a:p>
          <a:p>
            <a:pPr>
              <a:lnSpc>
                <a:spcPts val="2700"/>
              </a:lnSpc>
            </a:pPr>
            <a:r>
              <a:rPr lang="el-GR" dirty="0" smtClean="0"/>
              <a:t>                  .</a:t>
            </a:r>
            <a:endParaRPr lang="el-GR" dirty="0"/>
          </a:p>
        </p:txBody>
      </p:sp>
      <p:pic>
        <p:nvPicPr>
          <p:cNvPr id="81" name="8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0" y="4572000"/>
            <a:ext cx="888494" cy="278892"/>
          </a:xfrm>
          <a:prstGeom prst="rect">
            <a:avLst/>
          </a:prstGeom>
          <a:noFill/>
          <a:ln/>
          <a:effectLst/>
        </p:spPr>
      </p:pic>
      <p:pic>
        <p:nvPicPr>
          <p:cNvPr id="83" name="82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4267200"/>
            <a:ext cx="178307" cy="126491"/>
          </a:xfrm>
          <a:prstGeom prst="rect">
            <a:avLst/>
          </a:prstGeom>
          <a:noFill/>
        </p:spPr>
      </p:pic>
      <p:sp>
        <p:nvSpPr>
          <p:cNvPr id="84" name="83 - TextBox"/>
          <p:cNvSpPr txBox="1"/>
          <p:nvPr/>
        </p:nvSpPr>
        <p:spPr>
          <a:xfrm>
            <a:off x="457200" y="5193521"/>
            <a:ext cx="8229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  <a:buFont typeface="Arial" pitchFamily="34" charset="0"/>
              <a:buChar char="•"/>
            </a:pPr>
            <a:r>
              <a:rPr lang="el-GR" dirty="0" smtClean="0"/>
              <a:t>  Ένα </a:t>
            </a:r>
            <a:r>
              <a:rPr lang="en-US" dirty="0" err="1" smtClean="0"/>
              <a:t>trie</a:t>
            </a:r>
            <a:r>
              <a:rPr lang="en-US" dirty="0" smtClean="0"/>
              <a:t> </a:t>
            </a:r>
            <a:r>
              <a:rPr lang="el-GR" dirty="0" smtClean="0"/>
              <a:t>κατασκευασμένο από </a:t>
            </a:r>
            <a:r>
              <a:rPr lang="en-US" dirty="0" smtClean="0"/>
              <a:t>      </a:t>
            </a:r>
            <a:r>
              <a:rPr lang="el-GR" dirty="0" smtClean="0"/>
              <a:t>τυχαίες (διακεκριμένες) ακολουθίες ψηφίων </a:t>
            </a:r>
          </a:p>
          <a:p>
            <a:pPr>
              <a:lnSpc>
                <a:spcPts val="2700"/>
              </a:lnSpc>
            </a:pPr>
            <a:r>
              <a:rPr lang="el-GR" dirty="0" smtClean="0"/>
              <a:t>   περιέχει κατά μέσο όρο</a:t>
            </a:r>
            <a:r>
              <a:rPr lang="en-US" dirty="0" smtClean="0"/>
              <a:t>                    </a:t>
            </a:r>
            <a:r>
              <a:rPr lang="el-GR" dirty="0" smtClean="0"/>
              <a:t>          εσωτερικούς κόμβους.</a:t>
            </a:r>
            <a:endParaRPr lang="el-GR" dirty="0"/>
          </a:p>
        </p:txBody>
      </p:sp>
      <p:pic>
        <p:nvPicPr>
          <p:cNvPr id="87" name="86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6493" y="5359909"/>
            <a:ext cx="178307" cy="126491"/>
          </a:xfrm>
          <a:prstGeom prst="rect">
            <a:avLst/>
          </a:prstGeom>
          <a:noFill/>
        </p:spPr>
      </p:pic>
      <p:pic>
        <p:nvPicPr>
          <p:cNvPr id="89" name="88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6305" y="5638800"/>
            <a:ext cx="1650495" cy="27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OUKAS20G@9JM6IHMR48BGY5K9" val="3164"/>
  <p:tag name="FIRSTGEORGIAD@QR90Z50HB7WXYZ01" val="2846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sigma_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1886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g{n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"/>
  <p:tag name="PICTUREFILESIZE" val="4316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2\lg{n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6253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sigma_{R-1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3"/>
  <p:tag name="PICTUREFILESIZE" val="4600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sigma_{R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"/>
  <p:tag name="PICTUREFILESIZE" val="2681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l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"/>
  <p:tag name="PICTUREFILESIZE" val="5597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\log_{R}{n}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2"/>
  <p:tag name="PICTUREFILESIZE" val="12917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l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"/>
  <p:tag name="PICTUREFILESIZE" val="799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 \cdot 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"/>
  <p:tag name="PICTUREFILESIZE" val="4789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l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"/>
  <p:tag name="PICTUREFILESIZE" val="799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l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"/>
  <p:tag name="PICTUREFILESIZE" val="799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 \cdot n \cdot l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1"/>
  <p:tag name="PICTUREFILESIZE" val="7023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sigma_i \in \Sigm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8"/>
  <p:tag name="PICTUREFILESIZE" val="7923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 = x_1 x_2 \ldots x_l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3"/>
  <p:tag name="PICTUREFILESIZE" val="12416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 \cdot 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"/>
  <p:tag name="PICTUREFILESIZE" val="4789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l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"/>
  <p:tag name="PICTUREFILESIZE" val="799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 \cdot n \cdot l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1"/>
  <p:tag name="PICTUREFILESIZE" val="7023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_1 x_2 \ldots x_k, \ k&lt;l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6"/>
  <p:tag name="PICTUREFILESIZE" val="21283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 \cdot 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"/>
  <p:tag name="PICTUREFILESIZE" val="4789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l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"/>
  <p:tag name="PICTUREFILESIZE" val="799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 \cdot n \cdot l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1"/>
  <p:tag name="PICTUREFILESIZE" val="7023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 \cdot 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"/>
  <p:tag name="PICTUREFILESIZE" val="4789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l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"/>
  <p:tag name="PICTUREFILESIZE" val="799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 \cdot n \cdot l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1"/>
  <p:tag name="PICTUREFILESIZE" val="7023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Sigma = \{ 0,1 \} \ (R=2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1"/>
  <p:tag name="PICTUREFILESIZE" val="24849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=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502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=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502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&gt;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5693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090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903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 = x_1 x_2 \ldots x_l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3"/>
  <p:tag name="PICTUREFILESIZE" val="12416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v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_i = x_i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1"/>
  <p:tag name="PICTUREFILESIZE" val="6191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=1,2,\ldots,j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14627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j \ge 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4"/>
  <p:tag name="PICTUREFILESIZE" val="6787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_{j+1} \not= x_{j+1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2"/>
  <p:tag name="PICTUREFILESIZE" val="15992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v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Sigma = \{ \sigma_1, \sigma_2, \ldots, \sigma_R \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9"/>
  <p:tag name="PICTUREFILESIZE" val="27265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j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367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v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v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l=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"/>
  <p:tag name="PICTUREFILESIZE" val="4789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l=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"/>
  <p:tag name="PICTUREFILESIZE" val="478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 \in S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6407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l=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"/>
  <p:tag name="PICTUREFILESIZE" val="4789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l=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"/>
  <p:tag name="PICTUREFILESIZE" val="4789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l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8"/>
  <p:tag name="PICTUREFILESIZE" val="5597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\log{n}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5"/>
  <p:tag name="PICTUREFILESIZE" val="10795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/\ln{2} \approx 1.44 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5"/>
  <p:tag name="PICTUREFILESIZE" val="1994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 = x_1 x_2 \ldots x_l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3"/>
  <p:tag name="PICTUREFILESIZE" val="12416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\log{n}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5"/>
  <p:tag name="PICTUREFILESIZE" val="10795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090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(1-1/2^t)^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8"/>
  <p:tag name="PICTUREFILESIZE" val="16107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090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_i \in \Sigm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9"/>
  <p:tag name="PICTUREFILESIZE" val="8190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1 - \Big( 1 - \frac{1}{2^t} \Big)^n  \sim  1 - e^{-n/2^t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9"/>
  <p:tag name="PICTUREFILESIZE" val="69547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(1 - 1/x)^x \sim  e^{-1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3"/>
  <p:tag name="PICTUREFILESIZE" val="24507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sum_{t=0}^{n} \Big( 1 - e^{-n/2^t} \Big ) = O(\log{n})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1"/>
  <p:tag name="PICTUREFILESIZE" val="94441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n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"/>
  <p:tag name="PICTUREFILESIZE" val="6549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v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 = x_1 x_2 \ldots x_l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3"/>
  <p:tag name="PICTUREFILESIZE" val="12416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_i = x_i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1"/>
  <p:tag name="PICTUREFILESIZE" val="6191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=1,2,\ldots,j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14627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v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j+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627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&gt;j+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2"/>
  <p:tag name="PICTUREFILESIZE" val="814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sigma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1886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j+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627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Kant">
  <a:themeElements>
    <a:clrScheme name="Kan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ant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n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29742</TotalTime>
  <Words>6692</Words>
  <Application>Microsoft Office PowerPoint</Application>
  <PresentationFormat>Προβολή στην οθόνη (4:3)</PresentationFormat>
  <Paragraphs>2500</Paragraphs>
  <Slides>74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74</vt:i4>
      </vt:variant>
    </vt:vector>
  </HeadingPairs>
  <TitlesOfParts>
    <vt:vector size="87" baseType="lpstr">
      <vt:lpstr>Arial</vt:lpstr>
      <vt:lpstr>Times New Roman</vt:lpstr>
      <vt:lpstr>cmmi10</vt:lpstr>
      <vt:lpstr>cmr10</vt:lpstr>
      <vt:lpstr>cmsy10orig</vt:lpstr>
      <vt:lpstr>cmmi7</vt:lpstr>
      <vt:lpstr>cmex10</vt:lpstr>
      <vt:lpstr>Wingdings</vt:lpstr>
      <vt:lpstr>Calibri</vt:lpstr>
      <vt:lpstr>Lucida Console</vt:lpstr>
      <vt:lpstr>Symbol</vt:lpstr>
      <vt:lpstr>Garamond</vt:lpstr>
      <vt:lpstr>Kant</vt:lpstr>
      <vt:lpstr>Ψηφιακά Δένδρα</vt:lpstr>
      <vt:lpstr>Tries</vt:lpstr>
      <vt:lpstr>Tries</vt:lpstr>
      <vt:lpstr>Tries</vt:lpstr>
      <vt:lpstr>Tries</vt:lpstr>
      <vt:lpstr>Tries</vt:lpstr>
      <vt:lpstr>Tries</vt:lpstr>
      <vt:lpstr>Tries</vt:lpstr>
      <vt:lpstr>Tries</vt:lpstr>
      <vt:lpstr>Tries</vt:lpstr>
      <vt:lpstr>Συμπιεσμένα Tries</vt:lpstr>
      <vt:lpstr>Συμπιεσμένα Tries</vt:lpstr>
      <vt:lpstr>Patricia Tries</vt:lpstr>
      <vt:lpstr>Patricia Tries</vt:lpstr>
      <vt:lpstr>Patricia Tries</vt:lpstr>
      <vt:lpstr>Patricia Tries</vt:lpstr>
      <vt:lpstr>Patricia Tries</vt:lpstr>
      <vt:lpstr>Patricia Tries</vt:lpstr>
      <vt:lpstr>Patricia Tries</vt:lpstr>
      <vt:lpstr>Patricia Tries</vt:lpstr>
      <vt:lpstr>Patricia Tries</vt:lpstr>
      <vt:lpstr>Patricia Tries</vt:lpstr>
      <vt:lpstr>Patricia Tries</vt:lpstr>
      <vt:lpstr>Patricia Tries</vt:lpstr>
      <vt:lpstr>Patricia Tries</vt:lpstr>
      <vt:lpstr>Patricia Tries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Tries για αποθήκευση αλφαριθμητικών</vt:lpstr>
      <vt:lpstr>Τριαδικό Trie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1104</cp:revision>
  <dcterms:created xsi:type="dcterms:W3CDTF">2005-02-17T20:55:19Z</dcterms:created>
  <dcterms:modified xsi:type="dcterms:W3CDTF">2013-12-13T09:25:46Z</dcterms:modified>
</cp:coreProperties>
</file>