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424.xml" ContentType="application/vnd.openxmlformats-officedocument.presentationml.tag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slides/slide44.xml" ContentType="application/vnd.openxmlformats-officedocument.presentationml.slide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slides/slide57.xml" ContentType="application/vnd.openxmlformats-officedocument.presentationml.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s/slide35.xml" ContentType="application/vnd.openxmlformats-officedocument.presentationml.slide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439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417.xml" ContentType="application/vnd.openxmlformats-officedocument.presentationml.tags+xml"/>
  <Override PartName="/ppt/tags/tag428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44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tags/tag431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436.xml" ContentType="application/vnd.openxmlformats-officedocument.presentationml.tags+xml"/>
  <Override PartName="/ppt/tags/tag447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41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444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43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slides/slide58.xml" ContentType="application/vnd.openxmlformats-officedocument.presentationml.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slides/slide68.xml" ContentType="application/vnd.openxmlformats-officedocument.presentationml.slide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slides/slide46.xml" ContentType="application/vnd.openxmlformats-officedocument.presentationml.slide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handoutMasterIdLst>
    <p:handoutMasterId r:id="rId78"/>
  </p:handoutMasterIdLst>
  <p:sldIdLst>
    <p:sldId id="530" r:id="rId2"/>
    <p:sldId id="456" r:id="rId3"/>
    <p:sldId id="460" r:id="rId4"/>
    <p:sldId id="521" r:id="rId5"/>
    <p:sldId id="522" r:id="rId6"/>
    <p:sldId id="533" r:id="rId7"/>
    <p:sldId id="523" r:id="rId8"/>
    <p:sldId id="524" r:id="rId9"/>
    <p:sldId id="556" r:id="rId10"/>
    <p:sldId id="457" r:id="rId11"/>
    <p:sldId id="462" r:id="rId12"/>
    <p:sldId id="458" r:id="rId13"/>
    <p:sldId id="461" r:id="rId14"/>
    <p:sldId id="459" r:id="rId15"/>
    <p:sldId id="463" r:id="rId16"/>
    <p:sldId id="466" r:id="rId17"/>
    <p:sldId id="525" r:id="rId18"/>
    <p:sldId id="535" r:id="rId19"/>
    <p:sldId id="464" r:id="rId20"/>
    <p:sldId id="467" r:id="rId21"/>
    <p:sldId id="468" r:id="rId22"/>
    <p:sldId id="469" r:id="rId23"/>
    <p:sldId id="470" r:id="rId24"/>
    <p:sldId id="531" r:id="rId25"/>
    <p:sldId id="534" r:id="rId26"/>
    <p:sldId id="471" r:id="rId27"/>
    <p:sldId id="472" r:id="rId28"/>
    <p:sldId id="474" r:id="rId29"/>
    <p:sldId id="475" r:id="rId30"/>
    <p:sldId id="478" r:id="rId31"/>
    <p:sldId id="479" r:id="rId32"/>
    <p:sldId id="480" r:id="rId33"/>
    <p:sldId id="481" r:id="rId34"/>
    <p:sldId id="546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537" r:id="rId44"/>
    <p:sldId id="538" r:id="rId45"/>
    <p:sldId id="539" r:id="rId46"/>
    <p:sldId id="497" r:id="rId47"/>
    <p:sldId id="498" r:id="rId48"/>
    <p:sldId id="500" r:id="rId49"/>
    <p:sldId id="499" r:id="rId50"/>
    <p:sldId id="540" r:id="rId51"/>
    <p:sldId id="501" r:id="rId52"/>
    <p:sldId id="502" r:id="rId53"/>
    <p:sldId id="503" r:id="rId54"/>
    <p:sldId id="504" r:id="rId55"/>
    <p:sldId id="505" r:id="rId56"/>
    <p:sldId id="541" r:id="rId57"/>
    <p:sldId id="542" r:id="rId58"/>
    <p:sldId id="543" r:id="rId59"/>
    <p:sldId id="544" r:id="rId60"/>
    <p:sldId id="545" r:id="rId61"/>
    <p:sldId id="516" r:id="rId62"/>
    <p:sldId id="517" r:id="rId63"/>
    <p:sldId id="518" r:id="rId64"/>
    <p:sldId id="519" r:id="rId65"/>
    <p:sldId id="547" r:id="rId66"/>
    <p:sldId id="548" r:id="rId67"/>
    <p:sldId id="549" r:id="rId68"/>
    <p:sldId id="550" r:id="rId69"/>
    <p:sldId id="551" r:id="rId70"/>
    <p:sldId id="552" r:id="rId71"/>
    <p:sldId id="553" r:id="rId72"/>
    <p:sldId id="554" r:id="rId73"/>
    <p:sldId id="555" r:id="rId74"/>
    <p:sldId id="526" r:id="rId75"/>
    <p:sldId id="527" r:id="rId76"/>
    <p:sldId id="528" r:id="rId77"/>
  </p:sldIdLst>
  <p:sldSz cx="9144000" cy="6858000" type="screen4x3"/>
  <p:notesSz cx="6858000" cy="9144000"/>
  <p:embeddedFontLst>
    <p:embeddedFont>
      <p:font typeface="cmmi10" pitchFamily="34" charset="0"/>
      <p:regular r:id="rId79"/>
    </p:embeddedFont>
    <p:embeddedFont>
      <p:font typeface="cmr10" pitchFamily="34" charset="0"/>
      <p:regular r:id="rId80"/>
    </p:embeddedFont>
    <p:embeddedFont>
      <p:font typeface="cmsy10orig" pitchFamily="34" charset="0"/>
      <p:regular r:id="rId81"/>
    </p:embeddedFont>
    <p:embeddedFont>
      <p:font typeface="cmmi7" pitchFamily="34" charset="0"/>
      <p:regular r:id="rId82"/>
    </p:embeddedFont>
    <p:embeddedFont>
      <p:font typeface="cmex10" pitchFamily="34" charset="0"/>
      <p:regular r:id="rId83"/>
    </p:embeddedFont>
    <p:embeddedFont>
      <p:font typeface="cmr7" pitchFamily="34" charset="0"/>
      <p:regular r:id="rId84"/>
    </p:embeddedFont>
    <p:embeddedFont>
      <p:font typeface="cmsy7" pitchFamily="34" charset="0"/>
      <p:regular r:id="rId85"/>
    </p:embeddedFont>
    <p:embeddedFont>
      <p:font typeface="Lucida Console" pitchFamily="49" charset="0"/>
      <p:regular r:id="rId86"/>
    </p:embeddedFont>
    <p:embeddedFont>
      <p:font typeface="Calibri" pitchFamily="34" charset="0"/>
      <p:regular r:id="rId87"/>
      <p:bold r:id="rId88"/>
      <p:italic r:id="rId89"/>
      <p:boldItalic r:id="rId90"/>
    </p:embeddedFont>
    <p:embeddedFont>
      <p:font typeface="Garamond" pitchFamily="18" charset="0"/>
      <p:regular r:id="rId91"/>
      <p:bold r:id="rId92"/>
      <p:italic r:id="rId93"/>
    </p:embeddedFont>
  </p:embeddedFontLst>
  <p:custDataLst>
    <p:tags r:id="rId9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9900"/>
    <a:srgbClr val="FFFF66"/>
    <a:srgbClr val="FFFFCC"/>
    <a:srgbClr val="CCECFF"/>
    <a:srgbClr val="DDDDDD"/>
    <a:srgbClr val="CC0000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8875" autoAdjust="0"/>
  </p:normalViewPr>
  <p:slideViewPr>
    <p:cSldViewPr>
      <p:cViewPr>
        <p:scale>
          <a:sx n="90" d="100"/>
          <a:sy n="90" d="100"/>
        </p:scale>
        <p:origin x="-13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87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90" Type="http://schemas.openxmlformats.org/officeDocument/2006/relationships/font" Target="fonts/font12.fntdata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93" Type="http://schemas.openxmlformats.org/officeDocument/2006/relationships/font" Target="fonts/font15.fntdata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font" Target="fonts/font13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AE92536-4951-4DEA-A515-D4C4B6B0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441F54-6183-41D4-8136-72590A343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B6B5C-442C-4F8F-A4F5-438FC0465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6B08-9024-4864-B9BC-5EF711843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2D03-EF37-4430-9250-0D9814CA0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630FC-01A0-4514-803F-78650C279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2A478-5E95-40B9-A920-8EB5BD2B3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45EBF-4887-4609-874A-C51214977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CD393-D16F-442B-AE95-F42F3553C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FB654-7220-4DDB-8A8C-8D5D67603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C3C9-4BE1-4DD3-8C55-183528285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AC2D0-EF55-490B-A1D9-32EAA2C5B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D4A8E018-B6D7-4749-A36F-57FABF891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image" Target="../media/image4.png"/><Relationship Id="rId50" Type="http://schemas.openxmlformats.org/officeDocument/2006/relationships/image" Target="../media/image7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image" Target="../media/image3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image" Target="../media/image2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image" Target="../media/image6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1.png"/><Relationship Id="rId52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5.png"/><Relationship Id="rId8" Type="http://schemas.openxmlformats.org/officeDocument/2006/relationships/tags" Target="../tags/tag9.xml"/><Relationship Id="rId5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71.xml"/><Relationship Id="rId7" Type="http://schemas.openxmlformats.org/officeDocument/2006/relationships/image" Target="../media/image15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76.xml"/><Relationship Id="rId7" Type="http://schemas.openxmlformats.org/officeDocument/2006/relationships/image" Target="../media/image15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81.xml"/><Relationship Id="rId7" Type="http://schemas.openxmlformats.org/officeDocument/2006/relationships/image" Target="../media/image15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86.xml"/><Relationship Id="rId7" Type="http://schemas.openxmlformats.org/officeDocument/2006/relationships/image" Target="../media/image15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6.pn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25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15.png"/><Relationship Id="rId5" Type="http://schemas.openxmlformats.org/officeDocument/2006/relationships/tags" Target="../tags/tag93.xml"/><Relationship Id="rId10" Type="http://schemas.openxmlformats.org/officeDocument/2006/relationships/image" Target="../media/image24.png"/><Relationship Id="rId4" Type="http://schemas.openxmlformats.org/officeDocument/2006/relationships/tags" Target="../tags/tag92.xml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15.png"/><Relationship Id="rId18" Type="http://schemas.openxmlformats.org/officeDocument/2006/relationships/image" Target="../media/image29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tags" Target="../tags/tag97.xml"/><Relationship Id="rId16" Type="http://schemas.openxmlformats.org/officeDocument/2006/relationships/image" Target="../media/image27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23.png"/><Relationship Id="rId5" Type="http://schemas.openxmlformats.org/officeDocument/2006/relationships/tags" Target="../tags/tag100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image" Target="../media/image15.png"/><Relationship Id="rId18" Type="http://schemas.openxmlformats.org/officeDocument/2006/relationships/image" Target="../media/image29.png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tags" Target="../tags/tag106.xml"/><Relationship Id="rId16" Type="http://schemas.openxmlformats.org/officeDocument/2006/relationships/image" Target="../media/image27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23.png"/><Relationship Id="rId5" Type="http://schemas.openxmlformats.org/officeDocument/2006/relationships/tags" Target="../tags/tag109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tags" Target="../tags/tag119.xml"/><Relationship Id="rId16" Type="http://schemas.openxmlformats.org/officeDocument/2006/relationships/image" Target="../media/image30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25.png"/><Relationship Id="rId5" Type="http://schemas.openxmlformats.org/officeDocument/2006/relationships/tags" Target="../tags/tag122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13.png"/><Relationship Id="rId5" Type="http://schemas.openxmlformats.org/officeDocument/2006/relationships/tags" Target="../tags/tag48.xml"/><Relationship Id="rId10" Type="http://schemas.openxmlformats.org/officeDocument/2006/relationships/image" Target="../media/image12.png"/><Relationship Id="rId4" Type="http://schemas.openxmlformats.org/officeDocument/2006/relationships/tags" Target="../tags/tag47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tags" Target="../tags/tag128.xml"/><Relationship Id="rId16" Type="http://schemas.openxmlformats.org/officeDocument/2006/relationships/image" Target="../media/image30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25.png"/><Relationship Id="rId5" Type="http://schemas.openxmlformats.org/officeDocument/2006/relationships/tags" Target="../tags/tag131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image" Target="../media/image33.png"/><Relationship Id="rId18" Type="http://schemas.openxmlformats.org/officeDocument/2006/relationships/image" Target="../media/image32.png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tags" Target="../tags/tag137.xml"/><Relationship Id="rId16" Type="http://schemas.openxmlformats.org/officeDocument/2006/relationships/image" Target="../media/image30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26.png"/><Relationship Id="rId5" Type="http://schemas.openxmlformats.org/officeDocument/2006/relationships/tags" Target="../tags/tag140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image" Target="../media/image33.png"/><Relationship Id="rId18" Type="http://schemas.openxmlformats.org/officeDocument/2006/relationships/image" Target="../media/image32.png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tags" Target="../tags/tag146.xml"/><Relationship Id="rId16" Type="http://schemas.openxmlformats.org/officeDocument/2006/relationships/image" Target="../media/image30.pn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image" Target="../media/image26.png"/><Relationship Id="rId5" Type="http://schemas.openxmlformats.org/officeDocument/2006/relationships/tags" Target="../tags/tag149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33.png"/><Relationship Id="rId18" Type="http://schemas.openxmlformats.org/officeDocument/2006/relationships/image" Target="../media/image32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tags" Target="../tags/tag155.xml"/><Relationship Id="rId16" Type="http://schemas.openxmlformats.org/officeDocument/2006/relationships/image" Target="../media/image30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26.png"/><Relationship Id="rId5" Type="http://schemas.openxmlformats.org/officeDocument/2006/relationships/tags" Target="../tags/tag158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6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8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image" Target="../media/image37.png"/><Relationship Id="rId5" Type="http://schemas.openxmlformats.org/officeDocument/2006/relationships/tags" Target="../tags/tag169.xml"/><Relationship Id="rId10" Type="http://schemas.openxmlformats.org/officeDocument/2006/relationships/image" Target="../media/image36.png"/><Relationship Id="rId4" Type="http://schemas.openxmlformats.org/officeDocument/2006/relationships/tags" Target="../tags/tag168.xml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4.png"/><Relationship Id="rId3" Type="http://schemas.openxmlformats.org/officeDocument/2006/relationships/tags" Target="../tags/tag173.xml"/><Relationship Id="rId21" Type="http://schemas.openxmlformats.org/officeDocument/2006/relationships/image" Target="../media/image30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image" Target="../media/image39.png"/><Relationship Id="rId2" Type="http://schemas.openxmlformats.org/officeDocument/2006/relationships/tags" Target="../tags/tag172.xml"/><Relationship Id="rId16" Type="http://schemas.openxmlformats.org/officeDocument/2006/relationships/image" Target="../media/image33.png"/><Relationship Id="rId20" Type="http://schemas.openxmlformats.org/officeDocument/2006/relationships/image" Target="../media/image40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43.png"/><Relationship Id="rId5" Type="http://schemas.openxmlformats.org/officeDocument/2006/relationships/tags" Target="../tags/tag175.xml"/><Relationship Id="rId15" Type="http://schemas.openxmlformats.org/officeDocument/2006/relationships/image" Target="../media/image27.png"/><Relationship Id="rId23" Type="http://schemas.openxmlformats.org/officeDocument/2006/relationships/image" Target="../media/image42.png"/><Relationship Id="rId10" Type="http://schemas.openxmlformats.org/officeDocument/2006/relationships/tags" Target="../tags/tag180.xml"/><Relationship Id="rId19" Type="http://schemas.openxmlformats.org/officeDocument/2006/relationships/image" Target="../media/image38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image" Target="../media/image26.png"/><Relationship Id="rId2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tags" Target="../tags/tag187.xml"/><Relationship Id="rId21" Type="http://schemas.openxmlformats.org/officeDocument/2006/relationships/image" Target="../media/image53.png"/><Relationship Id="rId7" Type="http://schemas.openxmlformats.org/officeDocument/2006/relationships/tags" Target="../tags/tag19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9.png"/><Relationship Id="rId2" Type="http://schemas.openxmlformats.org/officeDocument/2006/relationships/tags" Target="../tags/tag186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5" Type="http://schemas.openxmlformats.org/officeDocument/2006/relationships/image" Target="../media/image47.png"/><Relationship Id="rId10" Type="http://schemas.openxmlformats.org/officeDocument/2006/relationships/tags" Target="../tags/tag194.xml"/><Relationship Id="rId19" Type="http://schemas.openxmlformats.org/officeDocument/2006/relationships/image" Target="../media/image51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52.xml"/><Relationship Id="rId7" Type="http://schemas.openxmlformats.org/officeDocument/2006/relationships/image" Target="../media/image15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8.png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image" Target="../media/image58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image" Target="../media/image57.png"/><Relationship Id="rId5" Type="http://schemas.openxmlformats.org/officeDocument/2006/relationships/tags" Target="../tags/tag201.xml"/><Relationship Id="rId10" Type="http://schemas.openxmlformats.org/officeDocument/2006/relationships/image" Target="../media/image56.png"/><Relationship Id="rId4" Type="http://schemas.openxmlformats.org/officeDocument/2006/relationships/tags" Target="../tags/tag200.xml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image" Target="../media/image58.png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image" Target="../media/image57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image" Target="../media/image56.png"/><Relationship Id="rId5" Type="http://schemas.openxmlformats.org/officeDocument/2006/relationships/tags" Target="../tags/tag208.xml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tags" Target="../tags/tag20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image" Target="../media/image56.png"/><Relationship Id="rId18" Type="http://schemas.openxmlformats.org/officeDocument/2006/relationships/image" Target="../media/image14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image" Target="../media/image55.png"/><Relationship Id="rId17" Type="http://schemas.openxmlformats.org/officeDocument/2006/relationships/image" Target="../media/image59.png"/><Relationship Id="rId2" Type="http://schemas.openxmlformats.org/officeDocument/2006/relationships/tags" Target="../tags/tag213.xml"/><Relationship Id="rId16" Type="http://schemas.openxmlformats.org/officeDocument/2006/relationships/image" Target="../media/image28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16.xml"/><Relationship Id="rId15" Type="http://schemas.openxmlformats.org/officeDocument/2006/relationships/image" Target="../media/image58.png"/><Relationship Id="rId10" Type="http://schemas.openxmlformats.org/officeDocument/2006/relationships/tags" Target="../tags/tag221.xml"/><Relationship Id="rId19" Type="http://schemas.openxmlformats.org/officeDocument/2006/relationships/image" Target="../media/image60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image" Target="../media/image67.png"/><Relationship Id="rId3" Type="http://schemas.openxmlformats.org/officeDocument/2006/relationships/tags" Target="../tags/tag224.xml"/><Relationship Id="rId21" Type="http://schemas.openxmlformats.org/officeDocument/2006/relationships/image" Target="../media/image62.png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image" Target="../media/image66.png"/><Relationship Id="rId33" Type="http://schemas.openxmlformats.org/officeDocument/2006/relationships/image" Target="../media/image73.png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image" Target="../media/image61.png"/><Relationship Id="rId29" Type="http://schemas.openxmlformats.org/officeDocument/2006/relationships/image" Target="../media/image69.png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image" Target="../media/image65.png"/><Relationship Id="rId32" Type="http://schemas.openxmlformats.org/officeDocument/2006/relationships/image" Target="../media/image72.png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image" Target="../media/image64.png"/><Relationship Id="rId28" Type="http://schemas.openxmlformats.org/officeDocument/2006/relationships/image" Target="../media/image68.png"/><Relationship Id="rId10" Type="http://schemas.openxmlformats.org/officeDocument/2006/relationships/tags" Target="../tags/tag23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1.png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image" Target="../media/image63.png"/><Relationship Id="rId27" Type="http://schemas.openxmlformats.org/officeDocument/2006/relationships/image" Target="../media/image13.png"/><Relationship Id="rId30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image" Target="../media/image74.png"/><Relationship Id="rId18" Type="http://schemas.openxmlformats.org/officeDocument/2006/relationships/image" Target="../media/image78.png"/><Relationship Id="rId3" Type="http://schemas.openxmlformats.org/officeDocument/2006/relationships/tags" Target="../tags/tag242.xml"/><Relationship Id="rId21" Type="http://schemas.openxmlformats.org/officeDocument/2006/relationships/image" Target="../media/image81.png"/><Relationship Id="rId7" Type="http://schemas.openxmlformats.org/officeDocument/2006/relationships/tags" Target="../tags/tag24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7.png"/><Relationship Id="rId2" Type="http://schemas.openxmlformats.org/officeDocument/2006/relationships/tags" Target="../tags/tag241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5" Type="http://schemas.openxmlformats.org/officeDocument/2006/relationships/tags" Target="../tags/tag244.xml"/><Relationship Id="rId15" Type="http://schemas.openxmlformats.org/officeDocument/2006/relationships/image" Target="../media/image75.png"/><Relationship Id="rId10" Type="http://schemas.openxmlformats.org/officeDocument/2006/relationships/tags" Target="../tags/tag249.xml"/><Relationship Id="rId19" Type="http://schemas.openxmlformats.org/officeDocument/2006/relationships/image" Target="../media/image79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image" Target="../media/image58.png"/><Relationship Id="rId22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tags" Target="../tags/tag252.xml"/><Relationship Id="rId16" Type="http://schemas.openxmlformats.org/officeDocument/2006/relationships/image" Target="../media/image88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image" Target="../media/image83.png"/><Relationship Id="rId5" Type="http://schemas.openxmlformats.org/officeDocument/2006/relationships/tags" Target="../tags/tag255.xml"/><Relationship Id="rId15" Type="http://schemas.openxmlformats.org/officeDocument/2006/relationships/image" Target="../media/image8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1.png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image" Target="../media/image85.png"/><Relationship Id="rId18" Type="http://schemas.openxmlformats.org/officeDocument/2006/relationships/image" Target="../media/image92.png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12" Type="http://schemas.openxmlformats.org/officeDocument/2006/relationships/image" Target="../media/image84.png"/><Relationship Id="rId17" Type="http://schemas.openxmlformats.org/officeDocument/2006/relationships/image" Target="../media/image91.png"/><Relationship Id="rId2" Type="http://schemas.openxmlformats.org/officeDocument/2006/relationships/tags" Target="../tags/tag261.xml"/><Relationship Id="rId16" Type="http://schemas.openxmlformats.org/officeDocument/2006/relationships/image" Target="../media/image90.png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image" Target="../media/image83.png"/><Relationship Id="rId5" Type="http://schemas.openxmlformats.org/officeDocument/2006/relationships/tags" Target="../tags/tag264.xml"/><Relationship Id="rId15" Type="http://schemas.openxmlformats.org/officeDocument/2006/relationships/image" Target="../media/image8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3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image" Target="../media/image96.pn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8.png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image" Target="../media/image97.png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image" Target="../media/image96.png"/><Relationship Id="rId5" Type="http://schemas.openxmlformats.org/officeDocument/2006/relationships/tags" Target="../tags/tag276.xml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tags" Target="../tags/tag275.xml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8.png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image" Target="../media/image97.png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image" Target="../media/image96.png"/><Relationship Id="rId5" Type="http://schemas.openxmlformats.org/officeDocument/2006/relationships/tags" Target="../tags/tag283.xml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tags" Target="../tags/tag282.xml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8.png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12" Type="http://schemas.openxmlformats.org/officeDocument/2006/relationships/image" Target="../media/image97.png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image" Target="../media/image96.png"/><Relationship Id="rId5" Type="http://schemas.openxmlformats.org/officeDocument/2006/relationships/tags" Target="../tags/tag290.xml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tags" Target="../tags/tag289.xml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8.png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image" Target="../media/image97.png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image" Target="../media/image96.png"/><Relationship Id="rId5" Type="http://schemas.openxmlformats.org/officeDocument/2006/relationships/tags" Target="../tags/tag297.xml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tags" Target="../tags/tag296.xml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4" Type="http://schemas.openxmlformats.org/officeDocument/2006/relationships/image" Target="../media/image10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tags" Target="../tags/tag307.xml"/><Relationship Id="rId7" Type="http://schemas.openxmlformats.org/officeDocument/2006/relationships/image" Target="../media/image103.png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image" Target="../media/image10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311.xml"/><Relationship Id="rId7" Type="http://schemas.openxmlformats.org/officeDocument/2006/relationships/image" Target="../media/image95.png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image" Target="../media/image9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2.xml"/><Relationship Id="rId9" Type="http://schemas.openxmlformats.org/officeDocument/2006/relationships/image" Target="../media/image10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315.xml"/><Relationship Id="rId7" Type="http://schemas.openxmlformats.org/officeDocument/2006/relationships/image" Target="../media/image95.png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image" Target="../media/image9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5" Type="http://schemas.openxmlformats.org/officeDocument/2006/relationships/image" Target="../media/image94.png"/><Relationship Id="rId4" Type="http://schemas.openxmlformats.org/officeDocument/2006/relationships/image" Target="../media/image10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321.xml"/><Relationship Id="rId7" Type="http://schemas.openxmlformats.org/officeDocument/2006/relationships/image" Target="../media/image105.png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7.png"/><Relationship Id="rId5" Type="http://schemas.openxmlformats.org/officeDocument/2006/relationships/tags" Target="../tags/tag323.xml"/><Relationship Id="rId10" Type="http://schemas.openxmlformats.org/officeDocument/2006/relationships/image" Target="../media/image106.png"/><Relationship Id="rId4" Type="http://schemas.openxmlformats.org/officeDocument/2006/relationships/tags" Target="../tags/tag322.xml"/><Relationship Id="rId9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7" Type="http://schemas.openxmlformats.org/officeDocument/2006/relationships/image" Target="../media/image108.png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image" Target="../media/image94.png"/><Relationship Id="rId5" Type="http://schemas.openxmlformats.org/officeDocument/2006/relationships/image" Target="../media/image105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7" Type="http://schemas.openxmlformats.org/officeDocument/2006/relationships/image" Target="../media/image110.png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image" Target="../media/image94.png"/><Relationship Id="rId5" Type="http://schemas.openxmlformats.org/officeDocument/2006/relationships/image" Target="../media/image109.png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image" Target="../media/image113.png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image" Target="../media/image112.png"/><Relationship Id="rId17" Type="http://schemas.openxmlformats.org/officeDocument/2006/relationships/image" Target="../media/image96.png"/><Relationship Id="rId2" Type="http://schemas.openxmlformats.org/officeDocument/2006/relationships/tags" Target="../tags/tag333.xml"/><Relationship Id="rId16" Type="http://schemas.openxmlformats.org/officeDocument/2006/relationships/image" Target="../media/image95.png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image" Target="../media/image111.png"/><Relationship Id="rId5" Type="http://schemas.openxmlformats.org/officeDocument/2006/relationships/tags" Target="../tags/tag336.xml"/><Relationship Id="rId15" Type="http://schemas.openxmlformats.org/officeDocument/2006/relationships/image" Target="../media/image11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image" Target="../media/image112.png"/><Relationship Id="rId18" Type="http://schemas.openxmlformats.org/officeDocument/2006/relationships/image" Target="../media/image96.png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12" Type="http://schemas.openxmlformats.org/officeDocument/2006/relationships/image" Target="../media/image111.png"/><Relationship Id="rId17" Type="http://schemas.openxmlformats.org/officeDocument/2006/relationships/image" Target="../media/image95.png"/><Relationship Id="rId2" Type="http://schemas.openxmlformats.org/officeDocument/2006/relationships/tags" Target="../tags/tag342.xml"/><Relationship Id="rId16" Type="http://schemas.openxmlformats.org/officeDocument/2006/relationships/image" Target="../media/image114.png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45.xml"/><Relationship Id="rId15" Type="http://schemas.openxmlformats.org/officeDocument/2006/relationships/image" Target="../media/image76.png"/><Relationship Id="rId10" Type="http://schemas.openxmlformats.org/officeDocument/2006/relationships/tags" Target="../tags/tag350.xml"/><Relationship Id="rId19" Type="http://schemas.openxmlformats.org/officeDocument/2006/relationships/image" Target="../media/image115.png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image" Target="../media/image11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353.xml"/><Relationship Id="rId7" Type="http://schemas.openxmlformats.org/officeDocument/2006/relationships/image" Target="../media/image96.png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8.png"/><Relationship Id="rId5" Type="http://schemas.openxmlformats.org/officeDocument/2006/relationships/tags" Target="../tags/tag355.xml"/><Relationship Id="rId10" Type="http://schemas.openxmlformats.org/officeDocument/2006/relationships/image" Target="../media/image117.png"/><Relationship Id="rId4" Type="http://schemas.openxmlformats.org/officeDocument/2006/relationships/tags" Target="../tags/tag354.xml"/><Relationship Id="rId9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tags" Target="../tags/tag358.xml"/><Relationship Id="rId7" Type="http://schemas.openxmlformats.org/officeDocument/2006/relationships/image" Target="../media/image96.png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2.png"/><Relationship Id="rId5" Type="http://schemas.openxmlformats.org/officeDocument/2006/relationships/tags" Target="../tags/tag360.xml"/><Relationship Id="rId10" Type="http://schemas.openxmlformats.org/officeDocument/2006/relationships/image" Target="../media/image121.png"/><Relationship Id="rId4" Type="http://schemas.openxmlformats.org/officeDocument/2006/relationships/tags" Target="../tags/tag359.xml"/><Relationship Id="rId9" Type="http://schemas.openxmlformats.org/officeDocument/2006/relationships/image" Target="../media/image1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7" Type="http://schemas.openxmlformats.org/officeDocument/2006/relationships/image" Target="../media/image124.png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image" Target="../media/image123.png"/><Relationship Id="rId5" Type="http://schemas.openxmlformats.org/officeDocument/2006/relationships/image" Target="../media/image96.png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7" Type="http://schemas.openxmlformats.org/officeDocument/2006/relationships/image" Target="../media/image125.png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image" Target="../media/image123.png"/><Relationship Id="rId5" Type="http://schemas.openxmlformats.org/officeDocument/2006/relationships/image" Target="../media/image96.png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61.xml"/><Relationship Id="rId7" Type="http://schemas.openxmlformats.org/officeDocument/2006/relationships/image" Target="../media/image19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image" Target="../media/image129.png"/><Relationship Id="rId3" Type="http://schemas.openxmlformats.org/officeDocument/2006/relationships/tags" Target="../tags/tag369.xml"/><Relationship Id="rId7" Type="http://schemas.openxmlformats.org/officeDocument/2006/relationships/tags" Target="../tags/tag373.xml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tags" Target="../tags/tag368.xml"/><Relationship Id="rId16" Type="http://schemas.openxmlformats.org/officeDocument/2006/relationships/image" Target="../media/image132.png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image" Target="../media/image127.png"/><Relationship Id="rId5" Type="http://schemas.openxmlformats.org/officeDocument/2006/relationships/tags" Target="../tags/tag371.xml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4" Type="http://schemas.openxmlformats.org/officeDocument/2006/relationships/tags" Target="../tags/tag37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13" Type="http://schemas.openxmlformats.org/officeDocument/2006/relationships/tags" Target="../tags/tag387.xml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" Type="http://schemas.openxmlformats.org/officeDocument/2006/relationships/tags" Target="../tags/tag377.xml"/><Relationship Id="rId21" Type="http://schemas.openxmlformats.org/officeDocument/2006/relationships/image" Target="../media/image139.png"/><Relationship Id="rId7" Type="http://schemas.openxmlformats.org/officeDocument/2006/relationships/tags" Target="../tags/tag381.xml"/><Relationship Id="rId12" Type="http://schemas.openxmlformats.org/officeDocument/2006/relationships/tags" Target="../tags/tag386.xml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2" Type="http://schemas.openxmlformats.org/officeDocument/2006/relationships/tags" Target="../tags/tag376.xml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24" Type="http://schemas.openxmlformats.org/officeDocument/2006/relationships/image" Target="../media/image142.png"/><Relationship Id="rId5" Type="http://schemas.openxmlformats.org/officeDocument/2006/relationships/tags" Target="../tags/tag37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10" Type="http://schemas.openxmlformats.org/officeDocument/2006/relationships/tags" Target="../tags/tag384.xml"/><Relationship Id="rId19" Type="http://schemas.openxmlformats.org/officeDocument/2006/relationships/image" Target="../media/image137.png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tags" Target="../tags/tag388.xml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tags" Target="../tags/tag391.xml"/><Relationship Id="rId7" Type="http://schemas.openxmlformats.org/officeDocument/2006/relationships/image" Target="../media/image147.png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image" Target="../media/image13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2.xml"/><Relationship Id="rId9" Type="http://schemas.openxmlformats.org/officeDocument/2006/relationships/image" Target="../media/image14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image" Target="../media/image141.png"/><Relationship Id="rId18" Type="http://schemas.openxmlformats.org/officeDocument/2006/relationships/image" Target="../media/image153.png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12" Type="http://schemas.openxmlformats.org/officeDocument/2006/relationships/image" Target="../media/image136.png"/><Relationship Id="rId17" Type="http://schemas.openxmlformats.org/officeDocument/2006/relationships/image" Target="../media/image152.png"/><Relationship Id="rId2" Type="http://schemas.openxmlformats.org/officeDocument/2006/relationships/tags" Target="../tags/tag394.xml"/><Relationship Id="rId16" Type="http://schemas.openxmlformats.org/officeDocument/2006/relationships/image" Target="../media/image151.png"/><Relationship Id="rId20" Type="http://schemas.openxmlformats.org/officeDocument/2006/relationships/image" Target="../media/image155.png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97.xml"/><Relationship Id="rId15" Type="http://schemas.openxmlformats.org/officeDocument/2006/relationships/image" Target="../media/image150.png"/><Relationship Id="rId10" Type="http://schemas.openxmlformats.org/officeDocument/2006/relationships/tags" Target="../tags/tag402.xml"/><Relationship Id="rId19" Type="http://schemas.openxmlformats.org/officeDocument/2006/relationships/image" Target="../media/image154.png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image" Target="../media/image149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9.png"/><Relationship Id="rId3" Type="http://schemas.openxmlformats.org/officeDocument/2006/relationships/tags" Target="../tags/tag405.xml"/><Relationship Id="rId7" Type="http://schemas.openxmlformats.org/officeDocument/2006/relationships/tags" Target="../tags/tag409.xml"/><Relationship Id="rId12" Type="http://schemas.openxmlformats.org/officeDocument/2006/relationships/image" Target="../media/image150.png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image" Target="../media/image149.png"/><Relationship Id="rId5" Type="http://schemas.openxmlformats.org/officeDocument/2006/relationships/tags" Target="../tags/tag407.xml"/><Relationship Id="rId15" Type="http://schemas.openxmlformats.org/officeDocument/2006/relationships/image" Target="../media/image145.png"/><Relationship Id="rId10" Type="http://schemas.openxmlformats.org/officeDocument/2006/relationships/image" Target="../media/image141.png"/><Relationship Id="rId4" Type="http://schemas.openxmlformats.org/officeDocument/2006/relationships/tags" Target="../tags/tag406.xml"/><Relationship Id="rId9" Type="http://schemas.openxmlformats.org/officeDocument/2006/relationships/image" Target="../media/image136.png"/><Relationship Id="rId14" Type="http://schemas.openxmlformats.org/officeDocument/2006/relationships/image" Target="../media/image1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tags" Target="../tags/tag41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8.png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image" Target="../media/image157.png"/><Relationship Id="rId5" Type="http://schemas.openxmlformats.org/officeDocument/2006/relationships/tags" Target="../tags/tag414.xml"/><Relationship Id="rId10" Type="http://schemas.openxmlformats.org/officeDocument/2006/relationships/image" Target="../media/image141.png"/><Relationship Id="rId4" Type="http://schemas.openxmlformats.org/officeDocument/2006/relationships/tags" Target="../tags/tag413.xml"/><Relationship Id="rId9" Type="http://schemas.openxmlformats.org/officeDocument/2006/relationships/image" Target="../media/image15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423.xml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3" Type="http://schemas.openxmlformats.org/officeDocument/2006/relationships/tags" Target="../tags/tag418.xml"/><Relationship Id="rId7" Type="http://schemas.openxmlformats.org/officeDocument/2006/relationships/tags" Target="../tags/tag422.xml"/><Relationship Id="rId12" Type="http://schemas.openxmlformats.org/officeDocument/2006/relationships/image" Target="../media/image141.png"/><Relationship Id="rId17" Type="http://schemas.openxmlformats.org/officeDocument/2006/relationships/image" Target="../media/image161.png"/><Relationship Id="rId2" Type="http://schemas.openxmlformats.org/officeDocument/2006/relationships/tags" Target="../tags/tag417.xml"/><Relationship Id="rId16" Type="http://schemas.openxmlformats.org/officeDocument/2006/relationships/image" Target="../media/image160.png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11" Type="http://schemas.openxmlformats.org/officeDocument/2006/relationships/image" Target="../media/image136.png"/><Relationship Id="rId5" Type="http://schemas.openxmlformats.org/officeDocument/2006/relationships/tags" Target="../tags/tag420.xml"/><Relationship Id="rId15" Type="http://schemas.openxmlformats.org/officeDocument/2006/relationships/image" Target="../media/image15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63.png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4" Type="http://schemas.openxmlformats.org/officeDocument/2006/relationships/image" Target="../media/image15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64.png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12" Type="http://schemas.openxmlformats.org/officeDocument/2006/relationships/image" Target="../media/image158.png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image" Target="../media/image157.png"/><Relationship Id="rId5" Type="http://schemas.openxmlformats.org/officeDocument/2006/relationships/tags" Target="../tags/tag429.xml"/><Relationship Id="rId10" Type="http://schemas.openxmlformats.org/officeDocument/2006/relationships/image" Target="../media/image141.png"/><Relationship Id="rId4" Type="http://schemas.openxmlformats.org/officeDocument/2006/relationships/tags" Target="../tags/tag428.xml"/><Relationship Id="rId9" Type="http://schemas.openxmlformats.org/officeDocument/2006/relationships/image" Target="../media/image136.png"/><Relationship Id="rId14" Type="http://schemas.openxmlformats.org/officeDocument/2006/relationships/image" Target="../media/image165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67.png"/><Relationship Id="rId3" Type="http://schemas.openxmlformats.org/officeDocument/2006/relationships/tags" Target="../tags/tag43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6.png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image" Target="../media/image158.png"/><Relationship Id="rId5" Type="http://schemas.openxmlformats.org/officeDocument/2006/relationships/tags" Target="../tags/tag436.xml"/><Relationship Id="rId10" Type="http://schemas.openxmlformats.org/officeDocument/2006/relationships/image" Target="../media/image157.png"/><Relationship Id="rId4" Type="http://schemas.openxmlformats.org/officeDocument/2006/relationships/tags" Target="../tags/tag435.xml"/><Relationship Id="rId9" Type="http://schemas.openxmlformats.org/officeDocument/2006/relationships/image" Target="../media/image14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440.xml"/><Relationship Id="rId7" Type="http://schemas.openxmlformats.org/officeDocument/2006/relationships/image" Target="../media/image169.png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6" Type="http://schemas.openxmlformats.org/officeDocument/2006/relationships/image" Target="../media/image168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tags" Target="../tags/tag443.xml"/><Relationship Id="rId7" Type="http://schemas.openxmlformats.org/officeDocument/2006/relationships/image" Target="../media/image34.png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5.xml"/><Relationship Id="rId10" Type="http://schemas.openxmlformats.org/officeDocument/2006/relationships/image" Target="../media/image170.png"/><Relationship Id="rId4" Type="http://schemas.openxmlformats.org/officeDocument/2006/relationships/tags" Target="../tags/tag444.xml"/><Relationship Id="rId9" Type="http://schemas.openxmlformats.org/officeDocument/2006/relationships/image" Target="../media/image16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44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0.png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image" Target="../media/image171.png"/><Relationship Id="rId5" Type="http://schemas.openxmlformats.org/officeDocument/2006/relationships/tags" Target="../tags/tag450.xml"/><Relationship Id="rId10" Type="http://schemas.openxmlformats.org/officeDocument/2006/relationships/image" Target="../media/image169.png"/><Relationship Id="rId4" Type="http://schemas.openxmlformats.org/officeDocument/2006/relationships/tags" Target="../tags/tag449.xml"/><Relationship Id="rId9" Type="http://schemas.openxmlformats.org/officeDocument/2006/relationships/image" Target="../media/image1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89 - Ορθογώνιο"/>
          <p:cNvSpPr/>
          <p:nvPr/>
        </p:nvSpPr>
        <p:spPr bwMode="auto">
          <a:xfrm>
            <a:off x="381000" y="5638800"/>
            <a:ext cx="8458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Δομές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3" name="1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3789" y="1790576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561363" y="1216223"/>
            <a:ext cx="93807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dirty="0"/>
              <a:t>εισαγωγή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692076" y="1205110"/>
            <a:ext cx="10374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 dirty="0" smtClean="0"/>
              <a:t>αναζήτηση</a:t>
            </a:r>
            <a:endParaRPr lang="el-GR" sz="1400" dirty="0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998176" y="1205110"/>
            <a:ext cx="80393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dirty="0" smtClean="0"/>
              <a:t>επιλογή</a:t>
            </a:r>
            <a:endParaRPr lang="el-GR" sz="1400" baseline="30000" dirty="0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60402" y="1676276"/>
            <a:ext cx="130099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/>
              <a:t>διατεταγμένος</a:t>
            </a:r>
          </a:p>
          <a:p>
            <a:pPr algn="ctr"/>
            <a:r>
              <a:rPr lang="el-GR" sz="1400"/>
              <a:t>πίνακας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603683" y="2225551"/>
            <a:ext cx="121443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/>
              <a:t>διατεταγμένη</a:t>
            </a:r>
          </a:p>
          <a:p>
            <a:pPr algn="ctr"/>
            <a:r>
              <a:rPr lang="el-GR" sz="1400"/>
              <a:t>λίστα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473870" y="3276476"/>
            <a:ext cx="146770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/>
              <a:t>μη διατεταγμένη</a:t>
            </a:r>
          </a:p>
          <a:p>
            <a:pPr algn="ctr"/>
            <a:r>
              <a:rPr lang="el-GR" sz="1400"/>
              <a:t>λίστα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435352" y="2743076"/>
            <a:ext cx="155427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/>
              <a:t>μη διατεταγμένος</a:t>
            </a:r>
          </a:p>
          <a:p>
            <a:pPr algn="ctr"/>
            <a:r>
              <a:rPr lang="el-GR" sz="1400"/>
              <a:t>πίνακας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33584" y="3886076"/>
            <a:ext cx="17546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 dirty="0" smtClean="0"/>
              <a:t>δένδρο αναζήτησης</a:t>
            </a:r>
          </a:p>
          <a:p>
            <a:pPr algn="ctr"/>
            <a:r>
              <a:rPr lang="el-GR" sz="1400" dirty="0" smtClean="0"/>
              <a:t>(μη ισορροπημένο) </a:t>
            </a:r>
            <a:endParaRPr lang="el-GR" sz="1400" dirty="0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69641" y="4505856"/>
            <a:ext cx="146674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 dirty="0" smtClean="0"/>
              <a:t>τυχαιοποιημένο </a:t>
            </a:r>
          </a:p>
          <a:p>
            <a:pPr algn="ctr"/>
            <a:r>
              <a:rPr lang="el-GR" sz="1400" dirty="0" smtClean="0"/>
              <a:t>δένδρο</a:t>
            </a:r>
            <a:endParaRPr lang="el-GR" sz="14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13076" y="5115456"/>
            <a:ext cx="17443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 dirty="0" smtClean="0"/>
              <a:t>ισορροπημένο </a:t>
            </a:r>
          </a:p>
          <a:p>
            <a:pPr algn="ctr"/>
            <a:r>
              <a:rPr lang="el-GR" sz="1400" dirty="0" smtClean="0"/>
              <a:t>δένδρο αναζήτησης</a:t>
            </a:r>
          </a:p>
        </p:txBody>
      </p:sp>
      <p:pic>
        <p:nvPicPr>
          <p:cNvPr id="31" name="Picture 4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3789" y="2362076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" name="Picture 5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4114" y="2857376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" name="Picture 55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4414" y="2857376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" name="Picture 6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4114" y="3390776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4" name="Picture 66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4414" y="3390776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7" name="Picture 88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5438" y="46482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8" name="Picture 86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0838" y="46482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" name="Picture 96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2014" y="5219576"/>
            <a:ext cx="9429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2" name="Picture 97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9627" y="5219576"/>
            <a:ext cx="9477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" name="80 - Εικόνα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39998" y="5219576"/>
            <a:ext cx="944168" cy="265819"/>
          </a:xfrm>
          <a:prstGeom prst="rect">
            <a:avLst/>
          </a:prstGeom>
          <a:noFill/>
          <a:ln/>
          <a:effectLst/>
        </p:spPr>
      </p:pic>
      <p:pic>
        <p:nvPicPr>
          <p:cNvPr id="82" name="81 - Εικόνα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75832" y="5220581"/>
            <a:ext cx="944168" cy="265819"/>
          </a:xfrm>
          <a:prstGeom prst="rect">
            <a:avLst/>
          </a:prstGeom>
          <a:noFill/>
          <a:ln/>
          <a:effectLst/>
        </p:spPr>
      </p:pic>
      <p:pic>
        <p:nvPicPr>
          <p:cNvPr id="83" name="82 - Εικόνα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71234" y="5220581"/>
            <a:ext cx="944166" cy="265819"/>
          </a:xfrm>
          <a:prstGeom prst="rect">
            <a:avLst/>
          </a:prstGeom>
          <a:noFill/>
          <a:ln/>
          <a:effectLst/>
        </p:spPr>
      </p:pic>
      <p:sp>
        <p:nvSpPr>
          <p:cNvPr id="66" name="58 - TextBox"/>
          <p:cNvSpPr txBox="1">
            <a:spLocks noChangeArrowheads="1"/>
          </p:cNvSpPr>
          <p:nvPr/>
        </p:nvSpPr>
        <p:spPr bwMode="auto">
          <a:xfrm>
            <a:off x="381000" y="6172200"/>
            <a:ext cx="3692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dirty="0" smtClean="0"/>
              <a:t>(*) Συμβαίνει με εξαιρετικά μικρή πιθανότητα</a:t>
            </a:r>
            <a:endParaRPr lang="el-GR" sz="1400" dirty="0"/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6681923" y="1216223"/>
            <a:ext cx="93807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dirty="0"/>
              <a:t>εισαγωγή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7872162" y="1219200"/>
            <a:ext cx="103739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 dirty="0" smtClean="0"/>
              <a:t>αναζήτηση</a:t>
            </a:r>
            <a:endParaRPr lang="el-GR" sz="1400" dirty="0"/>
          </a:p>
        </p:txBody>
      </p:sp>
      <p:sp>
        <p:nvSpPr>
          <p:cNvPr id="70" name="Text Box 30"/>
          <p:cNvSpPr txBox="1">
            <a:spLocks noChangeArrowheads="1"/>
          </p:cNvSpPr>
          <p:nvPr/>
        </p:nvSpPr>
        <p:spPr bwMode="auto">
          <a:xfrm>
            <a:off x="471717" y="5711899"/>
            <a:ext cx="154087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 dirty="0" smtClean="0"/>
              <a:t>κατακερματισμός</a:t>
            </a:r>
            <a:endParaRPr lang="el-GR" sz="1400" dirty="0"/>
          </a:p>
        </p:txBody>
      </p:sp>
      <p:pic>
        <p:nvPicPr>
          <p:cNvPr id="71" name="Picture 9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4589" y="5752976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9" name="98 - Εικόνα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64498" y="1790576"/>
            <a:ext cx="484656" cy="266341"/>
          </a:xfrm>
          <a:prstGeom prst="rect">
            <a:avLst/>
          </a:prstGeom>
          <a:noFill/>
          <a:ln/>
          <a:effectLst/>
        </p:spPr>
      </p:pic>
      <p:pic>
        <p:nvPicPr>
          <p:cNvPr id="103" name="102 - Εικόνα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3972" y="2362076"/>
            <a:ext cx="605721" cy="265819"/>
          </a:xfrm>
          <a:prstGeom prst="rect">
            <a:avLst/>
          </a:prstGeom>
          <a:noFill/>
          <a:ln/>
          <a:effectLst/>
        </p:spPr>
      </p:pic>
      <p:pic>
        <p:nvPicPr>
          <p:cNvPr id="104" name="103 - Εικόνα" descr="TP_t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2973" y="2362076"/>
            <a:ext cx="607706" cy="266690"/>
          </a:xfrm>
          <a:prstGeom prst="rect">
            <a:avLst/>
          </a:prstGeom>
          <a:noFill/>
          <a:ln/>
          <a:effectLst/>
        </p:spPr>
      </p:pic>
      <p:pic>
        <p:nvPicPr>
          <p:cNvPr id="79" name="78 - Εικόνα" descr="TP_t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27749" y="5752976"/>
            <a:ext cx="700704" cy="265483"/>
          </a:xfrm>
          <a:prstGeom prst="rect">
            <a:avLst/>
          </a:prstGeom>
          <a:noFill/>
          <a:ln/>
          <a:effectLst/>
        </p:spPr>
      </p:pic>
      <p:pic>
        <p:nvPicPr>
          <p:cNvPr id="74" name="Picture 98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0225" y="5752976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9" name="108 - Εικόνα" descr="TP_t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90149" y="2857376"/>
            <a:ext cx="483388" cy="265645"/>
          </a:xfrm>
          <a:prstGeom prst="rect">
            <a:avLst/>
          </a:prstGeom>
          <a:noFill/>
          <a:ln/>
          <a:effectLst/>
        </p:spPr>
      </p:pic>
      <p:pic>
        <p:nvPicPr>
          <p:cNvPr id="75" name="Picture 99" descr="TP_tmp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2613" y="5752976"/>
            <a:ext cx="48418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3" name="112 - Εικόνα" descr="TP_t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90149" y="3390776"/>
            <a:ext cx="483388" cy="265645"/>
          </a:xfrm>
          <a:prstGeom prst="rect">
            <a:avLst/>
          </a:prstGeom>
          <a:noFill/>
          <a:ln/>
          <a:effectLst/>
        </p:spPr>
      </p:pic>
      <p:sp>
        <p:nvSpPr>
          <p:cNvPr id="77" name="76 - TextBox"/>
          <p:cNvSpPr txBox="1"/>
          <p:nvPr/>
        </p:nvSpPr>
        <p:spPr>
          <a:xfrm>
            <a:off x="2617589" y="7620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χειρότερη περίπτωση</a:t>
            </a:r>
            <a:endParaRPr lang="el-GR" sz="1600" dirty="0"/>
          </a:p>
        </p:txBody>
      </p:sp>
      <p:pic>
        <p:nvPicPr>
          <p:cNvPr id="91" name="90 - Εικόνα" descr="TP_t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14147" y="1791244"/>
            <a:ext cx="945365" cy="266156"/>
          </a:xfrm>
          <a:prstGeom prst="rect">
            <a:avLst/>
          </a:prstGeom>
          <a:noFill/>
          <a:ln/>
          <a:effectLst/>
        </p:spPr>
      </p:pic>
      <p:sp>
        <p:nvSpPr>
          <p:cNvPr id="78" name="77 - TextBox"/>
          <p:cNvSpPr txBox="1"/>
          <p:nvPr/>
        </p:nvSpPr>
        <p:spPr>
          <a:xfrm>
            <a:off x="6629400" y="7620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μέση περίπτωση</a:t>
            </a:r>
            <a:endParaRPr lang="el-GR" sz="1600" dirty="0"/>
          </a:p>
        </p:txBody>
      </p:sp>
      <p:pic>
        <p:nvPicPr>
          <p:cNvPr id="65" name="64 - Εικόνα" descr="TP_t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4475" y="2857375"/>
            <a:ext cx="1311525" cy="316223"/>
          </a:xfrm>
          <a:prstGeom prst="rect">
            <a:avLst/>
          </a:prstGeom>
          <a:noFill/>
          <a:ln/>
          <a:effectLst/>
        </p:spPr>
      </p:pic>
      <p:pic>
        <p:nvPicPr>
          <p:cNvPr id="85" name="84 - Εικόνα" descr="TP_tmp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17589" y="4648076"/>
            <a:ext cx="700704" cy="265483"/>
          </a:xfrm>
          <a:prstGeom prst="rect">
            <a:avLst/>
          </a:prstGeom>
          <a:noFill/>
          <a:ln/>
          <a:effectLst/>
        </p:spPr>
      </p:pic>
      <p:pic>
        <p:nvPicPr>
          <p:cNvPr id="86" name="85 - Εικόνα" descr="TP_tmp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36789" y="4648076"/>
            <a:ext cx="700704" cy="265483"/>
          </a:xfrm>
          <a:prstGeom prst="rect">
            <a:avLst/>
          </a:prstGeom>
          <a:noFill/>
          <a:ln/>
          <a:effectLst/>
        </p:spPr>
      </p:pic>
      <p:pic>
        <p:nvPicPr>
          <p:cNvPr id="87" name="86 - Εικόνα" descr="TP_tmp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55989" y="4648076"/>
            <a:ext cx="700704" cy="265483"/>
          </a:xfrm>
          <a:prstGeom prst="rect">
            <a:avLst/>
          </a:prstGeom>
          <a:noFill/>
          <a:ln/>
          <a:effectLst/>
        </p:spPr>
      </p:pic>
      <p:pic>
        <p:nvPicPr>
          <p:cNvPr id="88" name="Picture 17" descr="TP_tmp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6189" y="4010556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9" name="Picture 75" descr="TP_tmp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1589" y="4010556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4" name="93 - Εικόνα" descr="TP_tmp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5670" y="4001592"/>
            <a:ext cx="604540" cy="265301"/>
          </a:xfrm>
          <a:prstGeom prst="rect">
            <a:avLst/>
          </a:prstGeom>
          <a:noFill/>
          <a:ln/>
          <a:effectLst/>
        </p:spPr>
      </p:pic>
      <p:pic>
        <p:nvPicPr>
          <p:cNvPr id="95" name="94 - Εικόνα" descr="TP_tmp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4870" y="4001592"/>
            <a:ext cx="604540" cy="265301"/>
          </a:xfrm>
          <a:prstGeom prst="rect">
            <a:avLst/>
          </a:prstGeom>
          <a:noFill/>
          <a:ln/>
          <a:effectLst/>
        </p:spPr>
      </p:pic>
      <p:pic>
        <p:nvPicPr>
          <p:cNvPr id="96" name="95 - Εικόνα" descr="TP_tmp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4070" y="4001592"/>
            <a:ext cx="604540" cy="265301"/>
          </a:xfrm>
          <a:prstGeom prst="rect">
            <a:avLst/>
          </a:prstGeom>
          <a:noFill/>
          <a:ln/>
          <a:effectLst/>
        </p:spPr>
      </p:pic>
      <p:pic>
        <p:nvPicPr>
          <p:cNvPr id="98" name="97 - Εικόνα" descr="TP_tmp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51218" y="1791160"/>
            <a:ext cx="945663" cy="266240"/>
          </a:xfrm>
          <a:prstGeom prst="rect">
            <a:avLst/>
          </a:prstGeom>
          <a:noFill/>
          <a:ln/>
          <a:effectLst/>
        </p:spPr>
      </p:pic>
      <p:pic>
        <p:nvPicPr>
          <p:cNvPr id="102" name="101 - Εικόνα" descr="TP_tmp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08589" y="1790710"/>
            <a:ext cx="607706" cy="266690"/>
          </a:xfrm>
          <a:prstGeom prst="rect">
            <a:avLst/>
          </a:prstGeom>
          <a:noFill/>
          <a:ln/>
          <a:effectLst/>
        </p:spPr>
      </p:pic>
      <p:pic>
        <p:nvPicPr>
          <p:cNvPr id="120" name="119 - Εικόνα" descr="TP_tmp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08589" y="2362200"/>
            <a:ext cx="607706" cy="266690"/>
          </a:xfrm>
          <a:prstGeom prst="rect">
            <a:avLst/>
          </a:prstGeom>
          <a:noFill/>
          <a:ln/>
          <a:effectLst/>
        </p:spPr>
      </p:pic>
      <p:pic>
        <p:nvPicPr>
          <p:cNvPr id="121" name="120 - Εικόνα" descr="TP_tmp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05883" y="2362200"/>
            <a:ext cx="607706" cy="266690"/>
          </a:xfrm>
          <a:prstGeom prst="rect">
            <a:avLst/>
          </a:prstGeom>
          <a:noFill/>
          <a:ln/>
          <a:effectLst/>
        </p:spPr>
      </p:pic>
      <p:pic>
        <p:nvPicPr>
          <p:cNvPr id="124" name="123 - Εικόνα" descr="TP_tmp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03989" y="2857510"/>
            <a:ext cx="607706" cy="266690"/>
          </a:xfrm>
          <a:prstGeom prst="rect">
            <a:avLst/>
          </a:prstGeom>
          <a:noFill/>
          <a:ln/>
          <a:effectLst/>
        </p:spPr>
      </p:pic>
      <p:pic>
        <p:nvPicPr>
          <p:cNvPr id="125" name="124 - Εικόνα" descr="TP_tmp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03989" y="3390910"/>
            <a:ext cx="607706" cy="266690"/>
          </a:xfrm>
          <a:prstGeom prst="rect">
            <a:avLst/>
          </a:prstGeom>
          <a:noFill/>
          <a:ln/>
          <a:effectLst/>
        </p:spPr>
      </p:pic>
      <p:sp>
        <p:nvSpPr>
          <p:cNvPr id="63" name="58 - TextBox"/>
          <p:cNvSpPr txBox="1">
            <a:spLocks noChangeArrowheads="1"/>
          </p:cNvSpPr>
          <p:nvPr/>
        </p:nvSpPr>
        <p:spPr bwMode="auto">
          <a:xfrm>
            <a:off x="381000" y="6550223"/>
            <a:ext cx="70755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dirty="0" smtClean="0"/>
              <a:t>(</a:t>
            </a:r>
            <a:r>
              <a:rPr lang="en-US" sz="1400" dirty="0" smtClean="0"/>
              <a:t>  </a:t>
            </a:r>
            <a:r>
              <a:rPr lang="el-GR" sz="1400" dirty="0" smtClean="0"/>
              <a:t>) Μετά από ταξινόμηση. Χρόνος </a:t>
            </a:r>
            <a:r>
              <a:rPr lang="en-US" sz="1400" dirty="0" smtClean="0"/>
              <a:t>O(N)</a:t>
            </a:r>
            <a:r>
              <a:rPr lang="el-GR" sz="1400" dirty="0" smtClean="0"/>
              <a:t> είναι εφικτός με πιο περίπλοκους αλγόριθμους.</a:t>
            </a:r>
            <a:endParaRPr lang="el-GR" sz="1400" dirty="0"/>
          </a:p>
        </p:txBody>
      </p:sp>
      <p:pic>
        <p:nvPicPr>
          <p:cNvPr id="69" name="68 - Εικόνα" descr="TP_tmp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4475" y="3341377"/>
            <a:ext cx="1311525" cy="316223"/>
          </a:xfrm>
          <a:prstGeom prst="rect">
            <a:avLst/>
          </a:prstGeom>
          <a:noFill/>
          <a:ln/>
          <a:effectLst/>
        </p:spPr>
      </p:pic>
      <p:pic>
        <p:nvPicPr>
          <p:cNvPr id="72" name="71 - Εικόνα" descr="TP_tmp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00600" y="5703577"/>
            <a:ext cx="1311525" cy="316223"/>
          </a:xfrm>
          <a:prstGeom prst="rect">
            <a:avLst/>
          </a:prstGeom>
          <a:noFill/>
          <a:ln/>
          <a:effectLst/>
        </p:spPr>
      </p:pic>
      <p:pic>
        <p:nvPicPr>
          <p:cNvPr id="84" name="83 - Εικόνα" descr="TP_tmp.bmp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400" y="6629400"/>
            <a:ext cx="76200" cy="1783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2290" name="Oval 52"/>
          <p:cNvSpPr>
            <a:spLocks noChangeArrowheads="1"/>
          </p:cNvSpPr>
          <p:nvPr/>
        </p:nvSpPr>
        <p:spPr bwMode="auto">
          <a:xfrm>
            <a:off x="228600" y="3429000"/>
            <a:ext cx="1981200" cy="26670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1" name="Oval 51"/>
          <p:cNvSpPr>
            <a:spLocks noChangeArrowheads="1"/>
          </p:cNvSpPr>
          <p:nvPr/>
        </p:nvSpPr>
        <p:spPr bwMode="auto">
          <a:xfrm>
            <a:off x="762000" y="4114800"/>
            <a:ext cx="1295400" cy="1676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Πίνακες σταθερών διευθύνσεων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3600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Απλή λύση όταν το </a:t>
            </a:r>
            <a:r>
              <a:rPr lang="en-US"/>
              <a:t>U </a:t>
            </a:r>
            <a:r>
              <a:rPr lang="el-GR"/>
              <a:t>είναι μικρό</a:t>
            </a:r>
            <a:r>
              <a:rPr lang="en-US"/>
              <a:t>: </a:t>
            </a:r>
            <a:endParaRPr lang="el-GR"/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998538" y="457200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  <a:endParaRPr lang="el-GR" sz="1600"/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2590800" y="37338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2590800" y="3962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2590800" y="41910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2590800" y="44196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2590800" y="46482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2590800" y="48768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03" name="Rectangle 16"/>
          <p:cNvSpPr>
            <a:spLocks noChangeArrowheads="1"/>
          </p:cNvSpPr>
          <p:nvPr/>
        </p:nvSpPr>
        <p:spPr bwMode="auto">
          <a:xfrm>
            <a:off x="2590800" y="5105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304" name="AutoShape 17"/>
          <p:cNvCxnSpPr>
            <a:cxnSpLocks noChangeShapeType="1"/>
            <a:stCxn id="12295" idx="6"/>
            <a:endCxn id="12298" idx="1"/>
          </p:cNvCxnSpPr>
          <p:nvPr/>
        </p:nvCxnSpPr>
        <p:spPr bwMode="auto">
          <a:xfrm flipV="1">
            <a:off x="1219200" y="40767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2305" name="Rectangle 19"/>
          <p:cNvSpPr>
            <a:spLocks noChangeArrowheads="1"/>
          </p:cNvSpPr>
          <p:nvPr/>
        </p:nvSpPr>
        <p:spPr bwMode="auto">
          <a:xfrm>
            <a:off x="33528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1</a:t>
            </a:r>
            <a:endParaRPr lang="el-GR" sz="1600"/>
          </a:p>
        </p:txBody>
      </p:sp>
      <p:sp>
        <p:nvSpPr>
          <p:cNvPr id="12306" name="Line 20"/>
          <p:cNvSpPr>
            <a:spLocks noChangeShapeType="1"/>
          </p:cNvSpPr>
          <p:nvPr/>
        </p:nvSpPr>
        <p:spPr bwMode="auto">
          <a:xfrm>
            <a:off x="2819400" y="4114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07" name="Text Box 21"/>
          <p:cNvSpPr txBox="1">
            <a:spLocks noChangeArrowheads="1"/>
          </p:cNvSpPr>
          <p:nvPr/>
        </p:nvSpPr>
        <p:spPr bwMode="auto">
          <a:xfrm>
            <a:off x="2651125" y="33670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12308" name="Text Box 22"/>
          <p:cNvSpPr txBox="1">
            <a:spLocks noChangeArrowheads="1"/>
          </p:cNvSpPr>
          <p:nvPr/>
        </p:nvSpPr>
        <p:spPr bwMode="auto">
          <a:xfrm>
            <a:off x="3008313" y="3733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12309" name="Text Box 23"/>
          <p:cNvSpPr txBox="1">
            <a:spLocks noChangeArrowheads="1"/>
          </p:cNvSpPr>
          <p:nvPr/>
        </p:nvSpPr>
        <p:spPr bwMode="auto">
          <a:xfrm>
            <a:off x="3008313" y="39624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  <a:endParaRPr lang="el-GR" sz="1200"/>
          </a:p>
        </p:txBody>
      </p:sp>
      <p:sp>
        <p:nvSpPr>
          <p:cNvPr id="12310" name="Text Box 24"/>
          <p:cNvSpPr txBox="1">
            <a:spLocks noChangeArrowheads="1"/>
          </p:cNvSpPr>
          <p:nvPr/>
        </p:nvSpPr>
        <p:spPr bwMode="auto">
          <a:xfrm>
            <a:off x="3008313" y="41910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  <a:endParaRPr lang="el-GR" sz="1200"/>
          </a:p>
        </p:txBody>
      </p:sp>
      <p:sp>
        <p:nvSpPr>
          <p:cNvPr id="12311" name="Text Box 25"/>
          <p:cNvSpPr txBox="1">
            <a:spLocks noChangeArrowheads="1"/>
          </p:cNvSpPr>
          <p:nvPr/>
        </p:nvSpPr>
        <p:spPr bwMode="auto">
          <a:xfrm>
            <a:off x="3008313" y="44196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  <a:endParaRPr lang="el-GR" sz="1200"/>
          </a:p>
        </p:txBody>
      </p:sp>
      <p:sp>
        <p:nvSpPr>
          <p:cNvPr id="12312" name="Text Box 26"/>
          <p:cNvSpPr txBox="1">
            <a:spLocks noChangeArrowheads="1"/>
          </p:cNvSpPr>
          <p:nvPr/>
        </p:nvSpPr>
        <p:spPr bwMode="auto">
          <a:xfrm>
            <a:off x="3008313" y="46482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  <a:endParaRPr lang="el-GR" sz="1200"/>
          </a:p>
        </p:txBody>
      </p:sp>
      <p:sp>
        <p:nvSpPr>
          <p:cNvPr id="12313" name="Text Box 27"/>
          <p:cNvSpPr txBox="1">
            <a:spLocks noChangeArrowheads="1"/>
          </p:cNvSpPr>
          <p:nvPr/>
        </p:nvSpPr>
        <p:spPr bwMode="auto">
          <a:xfrm>
            <a:off x="3008313" y="4876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  <a:endParaRPr lang="el-GR" sz="1200"/>
          </a:p>
        </p:txBody>
      </p:sp>
      <p:sp>
        <p:nvSpPr>
          <p:cNvPr id="12314" name="Text Box 28"/>
          <p:cNvSpPr txBox="1">
            <a:spLocks noChangeArrowheads="1"/>
          </p:cNvSpPr>
          <p:nvPr/>
        </p:nvSpPr>
        <p:spPr bwMode="auto">
          <a:xfrm>
            <a:off x="3008313" y="51054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6</a:t>
            </a:r>
            <a:endParaRPr lang="el-GR" sz="1200"/>
          </a:p>
        </p:txBody>
      </p:sp>
      <p:sp>
        <p:nvSpPr>
          <p:cNvPr id="12315" name="Rectangle 29"/>
          <p:cNvSpPr>
            <a:spLocks noChangeArrowheads="1"/>
          </p:cNvSpPr>
          <p:nvPr/>
        </p:nvSpPr>
        <p:spPr bwMode="auto">
          <a:xfrm>
            <a:off x="2590800" y="53340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16" name="Text Box 30"/>
          <p:cNvSpPr txBox="1">
            <a:spLocks noChangeArrowheads="1"/>
          </p:cNvSpPr>
          <p:nvPr/>
        </p:nvSpPr>
        <p:spPr bwMode="auto">
          <a:xfrm>
            <a:off x="3008313" y="53340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7</a:t>
            </a:r>
            <a:endParaRPr lang="el-GR" sz="1200"/>
          </a:p>
        </p:txBody>
      </p:sp>
      <p:sp>
        <p:nvSpPr>
          <p:cNvPr id="12317" name="Text Box 31"/>
          <p:cNvSpPr txBox="1">
            <a:spLocks noChangeArrowheads="1"/>
          </p:cNvSpPr>
          <p:nvPr/>
        </p:nvSpPr>
        <p:spPr bwMode="auto">
          <a:xfrm>
            <a:off x="4619625" y="4876800"/>
            <a:ext cx="2482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συνάρτηση διασποράς</a:t>
            </a:r>
          </a:p>
        </p:txBody>
      </p:sp>
      <p:pic>
        <p:nvPicPr>
          <p:cNvPr id="12318" name="Picture 3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1700" y="5332413"/>
            <a:ext cx="2679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19" name="Text Box 33"/>
          <p:cNvSpPr txBox="1">
            <a:spLocks noChangeArrowheads="1"/>
          </p:cNvSpPr>
          <p:nvPr/>
        </p:nvSpPr>
        <p:spPr bwMode="auto">
          <a:xfrm>
            <a:off x="4556125" y="3617913"/>
            <a:ext cx="3055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 : </a:t>
            </a:r>
            <a:r>
              <a:rPr lang="el-GR"/>
              <a:t>χώρος πιθανών κλειδιών</a:t>
            </a:r>
          </a:p>
        </p:txBody>
      </p:sp>
      <p:sp>
        <p:nvSpPr>
          <p:cNvPr id="12320" name="Text Box 34"/>
          <p:cNvSpPr txBox="1">
            <a:spLocks noChangeArrowheads="1"/>
          </p:cNvSpPr>
          <p:nvPr/>
        </p:nvSpPr>
        <p:spPr bwMode="auto">
          <a:xfrm>
            <a:off x="4572000" y="4433888"/>
            <a:ext cx="2579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</a:t>
            </a:r>
            <a:r>
              <a:rPr lang="en-US"/>
              <a:t> : </a:t>
            </a:r>
            <a:r>
              <a:rPr lang="el-GR"/>
              <a:t>πίνακας μεγέθους </a:t>
            </a:r>
            <a:r>
              <a:rPr lang="en-US"/>
              <a:t>m</a:t>
            </a:r>
            <a:endParaRPr lang="el-GR"/>
          </a:p>
        </p:txBody>
      </p:sp>
      <p:pic>
        <p:nvPicPr>
          <p:cNvPr id="12321" name="Picture 3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6500" y="2168525"/>
            <a:ext cx="2679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322" name="Picture 3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75" y="1752600"/>
            <a:ext cx="93345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23" name="Text Box 38"/>
          <p:cNvSpPr txBox="1">
            <a:spLocks noChangeArrowheads="1"/>
          </p:cNvSpPr>
          <p:nvPr/>
        </p:nvSpPr>
        <p:spPr bwMode="auto">
          <a:xfrm>
            <a:off x="4003675" y="2071688"/>
            <a:ext cx="720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12324" name="Picture 4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1550" y="2168525"/>
            <a:ext cx="93345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25" name="Oval 41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26" name="Text Box 42"/>
          <p:cNvSpPr txBox="1">
            <a:spLocks noChangeArrowheads="1"/>
          </p:cNvSpPr>
          <p:nvPr/>
        </p:nvSpPr>
        <p:spPr bwMode="auto">
          <a:xfrm>
            <a:off x="1608138" y="495300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  <a:endParaRPr lang="el-GR" sz="1600"/>
          </a:p>
        </p:txBody>
      </p:sp>
      <p:cxnSp>
        <p:nvCxnSpPr>
          <p:cNvPr id="12327" name="AutoShape 43"/>
          <p:cNvCxnSpPr>
            <a:cxnSpLocks noChangeShapeType="1"/>
            <a:stCxn id="12325" idx="7"/>
            <a:endCxn id="12301" idx="1"/>
          </p:cNvCxnSpPr>
          <p:nvPr/>
        </p:nvCxnSpPr>
        <p:spPr bwMode="auto">
          <a:xfrm flipV="1">
            <a:off x="1817688" y="4762500"/>
            <a:ext cx="773112" cy="125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2328" name="Line 44"/>
          <p:cNvSpPr>
            <a:spLocks noChangeShapeType="1"/>
          </p:cNvSpPr>
          <p:nvPr/>
        </p:nvSpPr>
        <p:spPr bwMode="auto">
          <a:xfrm>
            <a:off x="2819400" y="4800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29" name="Rectangle 45"/>
          <p:cNvSpPr>
            <a:spLocks noChangeArrowheads="1"/>
          </p:cNvSpPr>
          <p:nvPr/>
        </p:nvSpPr>
        <p:spPr bwMode="auto">
          <a:xfrm>
            <a:off x="3352800" y="46482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4</a:t>
            </a:r>
            <a:endParaRPr lang="el-GR" sz="1600"/>
          </a:p>
        </p:txBody>
      </p:sp>
      <p:sp>
        <p:nvSpPr>
          <p:cNvPr id="12330" name="Oval 46"/>
          <p:cNvSpPr>
            <a:spLocks noChangeArrowheads="1"/>
          </p:cNvSpPr>
          <p:nvPr/>
        </p:nvSpPr>
        <p:spPr bwMode="auto">
          <a:xfrm>
            <a:off x="1143000" y="5334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31" name="Text Box 47"/>
          <p:cNvSpPr txBox="1">
            <a:spLocks noChangeArrowheads="1"/>
          </p:cNvSpPr>
          <p:nvPr/>
        </p:nvSpPr>
        <p:spPr bwMode="auto">
          <a:xfrm>
            <a:off x="998538" y="541020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7</a:t>
            </a:r>
            <a:endParaRPr lang="el-GR" sz="1600"/>
          </a:p>
        </p:txBody>
      </p:sp>
      <p:cxnSp>
        <p:nvCxnSpPr>
          <p:cNvPr id="12332" name="AutoShape 48"/>
          <p:cNvCxnSpPr>
            <a:cxnSpLocks noChangeShapeType="1"/>
            <a:stCxn id="12330" idx="6"/>
            <a:endCxn id="12315" idx="1"/>
          </p:cNvCxnSpPr>
          <p:nvPr/>
        </p:nvCxnSpPr>
        <p:spPr bwMode="auto">
          <a:xfrm>
            <a:off x="1219200" y="5372100"/>
            <a:ext cx="13716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2333" name="Line 49"/>
          <p:cNvSpPr>
            <a:spLocks noChangeShapeType="1"/>
          </p:cNvSpPr>
          <p:nvPr/>
        </p:nvSpPr>
        <p:spPr bwMode="auto">
          <a:xfrm>
            <a:off x="2819400" y="5486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34" name="Rectangle 50"/>
          <p:cNvSpPr>
            <a:spLocks noChangeArrowheads="1"/>
          </p:cNvSpPr>
          <p:nvPr/>
        </p:nvSpPr>
        <p:spPr bwMode="auto">
          <a:xfrm>
            <a:off x="3352800" y="53340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7</a:t>
            </a:r>
            <a:endParaRPr lang="el-GR" sz="1600"/>
          </a:p>
        </p:txBody>
      </p:sp>
      <p:sp>
        <p:nvSpPr>
          <p:cNvPr id="12335" name="Oval 53"/>
          <p:cNvSpPr>
            <a:spLocks noChangeArrowheads="1"/>
          </p:cNvSpPr>
          <p:nvPr/>
        </p:nvSpPr>
        <p:spPr bwMode="auto">
          <a:xfrm>
            <a:off x="1211263" y="35496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36" name="Text Box 54"/>
          <p:cNvSpPr txBox="1">
            <a:spLocks noChangeArrowheads="1"/>
          </p:cNvSpPr>
          <p:nvPr/>
        </p:nvSpPr>
        <p:spPr bwMode="auto">
          <a:xfrm>
            <a:off x="1066800" y="36258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  <a:endParaRPr lang="el-GR" sz="1600"/>
          </a:p>
        </p:txBody>
      </p:sp>
      <p:sp>
        <p:nvSpPr>
          <p:cNvPr id="12337" name="Oval 55"/>
          <p:cNvSpPr>
            <a:spLocks noChangeArrowheads="1"/>
          </p:cNvSpPr>
          <p:nvPr/>
        </p:nvSpPr>
        <p:spPr bwMode="auto">
          <a:xfrm>
            <a:off x="677863" y="40830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38" name="Text Box 56"/>
          <p:cNvSpPr txBox="1">
            <a:spLocks noChangeArrowheads="1"/>
          </p:cNvSpPr>
          <p:nvPr/>
        </p:nvSpPr>
        <p:spPr bwMode="auto">
          <a:xfrm>
            <a:off x="533400" y="41592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  <a:endParaRPr lang="el-GR" sz="1600"/>
          </a:p>
        </p:txBody>
      </p:sp>
      <p:sp>
        <p:nvSpPr>
          <p:cNvPr id="12339" name="Oval 57"/>
          <p:cNvSpPr>
            <a:spLocks noChangeArrowheads="1"/>
          </p:cNvSpPr>
          <p:nvPr/>
        </p:nvSpPr>
        <p:spPr bwMode="auto">
          <a:xfrm>
            <a:off x="525463" y="4953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40" name="Text Box 58"/>
          <p:cNvSpPr txBox="1">
            <a:spLocks noChangeArrowheads="1"/>
          </p:cNvSpPr>
          <p:nvPr/>
        </p:nvSpPr>
        <p:spPr bwMode="auto">
          <a:xfrm>
            <a:off x="381000" y="502920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5</a:t>
            </a:r>
            <a:endParaRPr lang="el-GR" sz="1600"/>
          </a:p>
        </p:txBody>
      </p:sp>
      <p:sp>
        <p:nvSpPr>
          <p:cNvPr id="12341" name="Oval 59"/>
          <p:cNvSpPr>
            <a:spLocks noChangeArrowheads="1"/>
          </p:cNvSpPr>
          <p:nvPr/>
        </p:nvSpPr>
        <p:spPr bwMode="auto">
          <a:xfrm>
            <a:off x="906463" y="56832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42" name="Text Box 60"/>
          <p:cNvSpPr txBox="1">
            <a:spLocks noChangeArrowheads="1"/>
          </p:cNvSpPr>
          <p:nvPr/>
        </p:nvSpPr>
        <p:spPr bwMode="auto">
          <a:xfrm>
            <a:off x="762000" y="57594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6</a:t>
            </a:r>
            <a:endParaRPr lang="el-GR" sz="1600"/>
          </a:p>
        </p:txBody>
      </p:sp>
      <p:sp>
        <p:nvSpPr>
          <p:cNvPr id="12343" name="Oval 61"/>
          <p:cNvSpPr>
            <a:spLocks noChangeArrowheads="1"/>
          </p:cNvSpPr>
          <p:nvPr/>
        </p:nvSpPr>
        <p:spPr bwMode="auto">
          <a:xfrm>
            <a:off x="1600200" y="37020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44" name="Text Box 62"/>
          <p:cNvSpPr txBox="1">
            <a:spLocks noChangeArrowheads="1"/>
          </p:cNvSpPr>
          <p:nvPr/>
        </p:nvSpPr>
        <p:spPr bwMode="auto">
          <a:xfrm>
            <a:off x="1455738" y="377825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</a:t>
            </a:r>
            <a:endParaRPr lang="el-GR" sz="1600"/>
          </a:p>
        </p:txBody>
      </p:sp>
      <p:sp>
        <p:nvSpPr>
          <p:cNvPr id="12345" name="Text Box 63"/>
          <p:cNvSpPr txBox="1">
            <a:spLocks noChangeArrowheads="1"/>
          </p:cNvSpPr>
          <p:nvPr/>
        </p:nvSpPr>
        <p:spPr bwMode="auto">
          <a:xfrm>
            <a:off x="1828800" y="5791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endParaRPr lang="el-GR"/>
          </a:p>
        </p:txBody>
      </p:sp>
      <p:sp>
        <p:nvSpPr>
          <p:cNvPr id="12346" name="Text Box 64"/>
          <p:cNvSpPr txBox="1">
            <a:spLocks noChangeArrowheads="1"/>
          </p:cNvSpPr>
          <p:nvPr/>
        </p:nvSpPr>
        <p:spPr bwMode="auto">
          <a:xfrm>
            <a:off x="762000" y="48148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sp>
        <p:nvSpPr>
          <p:cNvPr id="12347" name="Text Box 65"/>
          <p:cNvSpPr txBox="1">
            <a:spLocks noChangeArrowheads="1"/>
          </p:cNvSpPr>
          <p:nvPr/>
        </p:nvSpPr>
        <p:spPr bwMode="auto">
          <a:xfrm>
            <a:off x="4572000" y="4038600"/>
            <a:ext cx="30241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 : </a:t>
            </a:r>
            <a:r>
              <a:rPr lang="el-GR"/>
              <a:t>χώρος ενεργών κλειδιών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228600" y="3429000"/>
            <a:ext cx="1981200" cy="26670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762000" y="4114800"/>
            <a:ext cx="1295400" cy="1676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Πίνακες σταθερών διευθύνσεων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3600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Απλή λύση όταν το </a:t>
            </a:r>
            <a:r>
              <a:rPr lang="en-US"/>
              <a:t>U </a:t>
            </a:r>
            <a:r>
              <a:rPr lang="el-GR"/>
              <a:t>είναι μικρό</a:t>
            </a:r>
            <a:r>
              <a:rPr lang="en-US"/>
              <a:t>: </a:t>
            </a:r>
            <a:endParaRPr lang="el-GR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98538" y="457200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  <a:endParaRPr lang="el-GR" sz="160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590800" y="37338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590800" y="3962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590800" y="41910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590800" y="44196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590800" y="46482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590800" y="48768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2590800" y="5105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328" name="AutoShape 16"/>
          <p:cNvCxnSpPr>
            <a:cxnSpLocks noChangeShapeType="1"/>
            <a:stCxn id="13319" idx="6"/>
            <a:endCxn id="13322" idx="1"/>
          </p:cNvCxnSpPr>
          <p:nvPr/>
        </p:nvCxnSpPr>
        <p:spPr bwMode="auto">
          <a:xfrm flipV="1">
            <a:off x="1219200" y="40767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33528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1</a:t>
            </a:r>
            <a:endParaRPr lang="el-GR" sz="1600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2819400" y="4114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651125" y="33670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008313" y="3733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3008313" y="39624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  <a:endParaRPr lang="el-GR" sz="1200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008313" y="41910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  <a:endParaRPr lang="el-GR" sz="1200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008313" y="44196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  <a:endParaRPr lang="el-GR" sz="1200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008313" y="46482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  <a:endParaRPr lang="el-GR" sz="1200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008313" y="4876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  <a:endParaRPr lang="el-GR" sz="1200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3008313" y="51054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6</a:t>
            </a:r>
            <a:endParaRPr lang="el-GR" sz="1200"/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2590800" y="53340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3008313" y="53340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7</a:t>
            </a:r>
            <a:endParaRPr lang="el-GR" sz="1200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4619625" y="4876800"/>
            <a:ext cx="2482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συνάρτηση διασποράς</a:t>
            </a:r>
          </a:p>
        </p:txBody>
      </p:sp>
      <p:pic>
        <p:nvPicPr>
          <p:cNvPr id="13342" name="Picture 3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1700" y="5332413"/>
            <a:ext cx="2679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4556125" y="3617913"/>
            <a:ext cx="3055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 : </a:t>
            </a:r>
            <a:r>
              <a:rPr lang="el-GR"/>
              <a:t>χώρος πιθανών κλειδιών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4572000" y="4433888"/>
            <a:ext cx="2579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</a:t>
            </a:r>
            <a:r>
              <a:rPr lang="en-US"/>
              <a:t> : </a:t>
            </a:r>
            <a:r>
              <a:rPr lang="el-GR"/>
              <a:t>πίνακας μεγέθους </a:t>
            </a:r>
            <a:r>
              <a:rPr lang="en-US"/>
              <a:t>m</a:t>
            </a:r>
            <a:endParaRPr lang="el-GR"/>
          </a:p>
        </p:txBody>
      </p:sp>
      <p:pic>
        <p:nvPicPr>
          <p:cNvPr id="13345" name="Picture 3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6500" y="2168525"/>
            <a:ext cx="2679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46" name="Picture 3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75" y="1752600"/>
            <a:ext cx="93345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4003675" y="2071688"/>
            <a:ext cx="720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13348" name="Picture 3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1550" y="2168525"/>
            <a:ext cx="93345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49" name="Oval 37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1608138" y="495300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  <a:endParaRPr lang="el-GR" sz="1600"/>
          </a:p>
        </p:txBody>
      </p:sp>
      <p:cxnSp>
        <p:nvCxnSpPr>
          <p:cNvPr id="13351" name="AutoShape 39"/>
          <p:cNvCxnSpPr>
            <a:cxnSpLocks noChangeShapeType="1"/>
            <a:stCxn id="13349" idx="7"/>
            <a:endCxn id="13325" idx="1"/>
          </p:cNvCxnSpPr>
          <p:nvPr/>
        </p:nvCxnSpPr>
        <p:spPr bwMode="auto">
          <a:xfrm flipV="1">
            <a:off x="1817688" y="4762500"/>
            <a:ext cx="773112" cy="125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2819400" y="4800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3352800" y="46482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4</a:t>
            </a:r>
            <a:endParaRPr lang="el-GR" sz="1600"/>
          </a:p>
        </p:txBody>
      </p:sp>
      <p:sp>
        <p:nvSpPr>
          <p:cNvPr id="13354" name="Oval 42"/>
          <p:cNvSpPr>
            <a:spLocks noChangeArrowheads="1"/>
          </p:cNvSpPr>
          <p:nvPr/>
        </p:nvSpPr>
        <p:spPr bwMode="auto">
          <a:xfrm>
            <a:off x="1143000" y="5334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998538" y="541020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7</a:t>
            </a:r>
            <a:endParaRPr lang="el-GR" sz="1600"/>
          </a:p>
        </p:txBody>
      </p:sp>
      <p:cxnSp>
        <p:nvCxnSpPr>
          <p:cNvPr id="13356" name="AutoShape 44"/>
          <p:cNvCxnSpPr>
            <a:cxnSpLocks noChangeShapeType="1"/>
            <a:stCxn id="13354" idx="6"/>
            <a:endCxn id="13339" idx="1"/>
          </p:cNvCxnSpPr>
          <p:nvPr/>
        </p:nvCxnSpPr>
        <p:spPr bwMode="auto">
          <a:xfrm>
            <a:off x="1219200" y="5372100"/>
            <a:ext cx="13716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3357" name="Line 45"/>
          <p:cNvSpPr>
            <a:spLocks noChangeShapeType="1"/>
          </p:cNvSpPr>
          <p:nvPr/>
        </p:nvSpPr>
        <p:spPr bwMode="auto">
          <a:xfrm>
            <a:off x="2819400" y="5486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3352800" y="53340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7</a:t>
            </a:r>
            <a:endParaRPr lang="el-GR" sz="1600"/>
          </a:p>
        </p:txBody>
      </p:sp>
      <p:sp>
        <p:nvSpPr>
          <p:cNvPr id="13359" name="Oval 47"/>
          <p:cNvSpPr>
            <a:spLocks noChangeArrowheads="1"/>
          </p:cNvSpPr>
          <p:nvPr/>
        </p:nvSpPr>
        <p:spPr bwMode="auto">
          <a:xfrm>
            <a:off x="1211263" y="35496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1066800" y="36258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  <a:endParaRPr lang="el-GR" sz="1600"/>
          </a:p>
        </p:txBody>
      </p:sp>
      <p:sp>
        <p:nvSpPr>
          <p:cNvPr id="13361" name="Oval 49"/>
          <p:cNvSpPr>
            <a:spLocks noChangeArrowheads="1"/>
          </p:cNvSpPr>
          <p:nvPr/>
        </p:nvSpPr>
        <p:spPr bwMode="auto">
          <a:xfrm>
            <a:off x="677863" y="40830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533400" y="41592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  <a:endParaRPr lang="el-GR" sz="1600"/>
          </a:p>
        </p:txBody>
      </p:sp>
      <p:sp>
        <p:nvSpPr>
          <p:cNvPr id="13363" name="Oval 51"/>
          <p:cNvSpPr>
            <a:spLocks noChangeArrowheads="1"/>
          </p:cNvSpPr>
          <p:nvPr/>
        </p:nvSpPr>
        <p:spPr bwMode="auto">
          <a:xfrm>
            <a:off x="525463" y="4953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64" name="Text Box 52"/>
          <p:cNvSpPr txBox="1">
            <a:spLocks noChangeArrowheads="1"/>
          </p:cNvSpPr>
          <p:nvPr/>
        </p:nvSpPr>
        <p:spPr bwMode="auto">
          <a:xfrm>
            <a:off x="381000" y="502920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5</a:t>
            </a:r>
            <a:endParaRPr lang="el-GR" sz="1600"/>
          </a:p>
        </p:txBody>
      </p:sp>
      <p:sp>
        <p:nvSpPr>
          <p:cNvPr id="13365" name="Oval 53"/>
          <p:cNvSpPr>
            <a:spLocks noChangeArrowheads="1"/>
          </p:cNvSpPr>
          <p:nvPr/>
        </p:nvSpPr>
        <p:spPr bwMode="auto">
          <a:xfrm>
            <a:off x="906463" y="56832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66" name="Text Box 54"/>
          <p:cNvSpPr txBox="1">
            <a:spLocks noChangeArrowheads="1"/>
          </p:cNvSpPr>
          <p:nvPr/>
        </p:nvSpPr>
        <p:spPr bwMode="auto">
          <a:xfrm>
            <a:off x="762000" y="57594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6</a:t>
            </a:r>
            <a:endParaRPr lang="el-GR" sz="1600"/>
          </a:p>
        </p:txBody>
      </p:sp>
      <p:sp>
        <p:nvSpPr>
          <p:cNvPr id="13367" name="Oval 55"/>
          <p:cNvSpPr>
            <a:spLocks noChangeArrowheads="1"/>
          </p:cNvSpPr>
          <p:nvPr/>
        </p:nvSpPr>
        <p:spPr bwMode="auto">
          <a:xfrm>
            <a:off x="1600200" y="37020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68" name="Text Box 56"/>
          <p:cNvSpPr txBox="1">
            <a:spLocks noChangeArrowheads="1"/>
          </p:cNvSpPr>
          <p:nvPr/>
        </p:nvSpPr>
        <p:spPr bwMode="auto">
          <a:xfrm>
            <a:off x="1455738" y="377825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</a:t>
            </a:r>
            <a:endParaRPr lang="el-GR" sz="1600"/>
          </a:p>
        </p:txBody>
      </p:sp>
      <p:sp>
        <p:nvSpPr>
          <p:cNvPr id="13369" name="Text Box 57"/>
          <p:cNvSpPr txBox="1">
            <a:spLocks noChangeArrowheads="1"/>
          </p:cNvSpPr>
          <p:nvPr/>
        </p:nvSpPr>
        <p:spPr bwMode="auto">
          <a:xfrm>
            <a:off x="1828800" y="5791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endParaRPr lang="el-GR"/>
          </a:p>
        </p:txBody>
      </p:sp>
      <p:sp>
        <p:nvSpPr>
          <p:cNvPr id="13370" name="Text Box 58"/>
          <p:cNvSpPr txBox="1">
            <a:spLocks noChangeArrowheads="1"/>
          </p:cNvSpPr>
          <p:nvPr/>
        </p:nvSpPr>
        <p:spPr bwMode="auto">
          <a:xfrm>
            <a:off x="762000" y="48148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sp>
        <p:nvSpPr>
          <p:cNvPr id="13371" name="Text Box 59"/>
          <p:cNvSpPr txBox="1">
            <a:spLocks noChangeArrowheads="1"/>
          </p:cNvSpPr>
          <p:nvPr/>
        </p:nvSpPr>
        <p:spPr bwMode="auto">
          <a:xfrm>
            <a:off x="4572000" y="4038600"/>
            <a:ext cx="30241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 : </a:t>
            </a:r>
            <a:r>
              <a:rPr lang="el-GR"/>
              <a:t>χώρος ενεργών κλειδιών</a:t>
            </a:r>
          </a:p>
        </p:txBody>
      </p:sp>
      <p:sp>
        <p:nvSpPr>
          <p:cNvPr id="13372" name="Text Box 60"/>
          <p:cNvSpPr txBox="1">
            <a:spLocks noChangeArrowheads="1"/>
          </p:cNvSpPr>
          <p:nvPr/>
        </p:nvSpPr>
        <p:spPr bwMode="auto">
          <a:xfrm>
            <a:off x="609600" y="2667000"/>
            <a:ext cx="3082925" cy="376238"/>
          </a:xfrm>
          <a:prstGeom prst="rect">
            <a:avLst/>
          </a:prstGeom>
          <a:solidFill>
            <a:srgbClr val="FFFFCC">
              <a:alpha val="39999"/>
            </a:srgbClr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Δίνει Ο(1) χρόνο ανά πράξη.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28600" y="3429000"/>
            <a:ext cx="1981200" cy="26670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762000" y="4114800"/>
            <a:ext cx="1295400" cy="1676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Πίνακες σταθερών διευθύνσεων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3600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Απλή λύση όταν το </a:t>
            </a:r>
            <a:r>
              <a:rPr lang="en-US"/>
              <a:t>U </a:t>
            </a:r>
            <a:r>
              <a:rPr lang="el-GR"/>
              <a:t>είναι μικρό</a:t>
            </a:r>
            <a:r>
              <a:rPr lang="en-US"/>
              <a:t>: </a:t>
            </a:r>
            <a:endParaRPr lang="el-GR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98538" y="457200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  <a:endParaRPr lang="el-GR" sz="160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590800" y="37338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590800" y="3962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590800" y="41910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590800" y="44196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590800" y="46482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2590800" y="48768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590800" y="5105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4352" name="AutoShape 16"/>
          <p:cNvCxnSpPr>
            <a:cxnSpLocks noChangeShapeType="1"/>
            <a:stCxn id="14343" idx="6"/>
            <a:endCxn id="14346" idx="1"/>
          </p:cNvCxnSpPr>
          <p:nvPr/>
        </p:nvCxnSpPr>
        <p:spPr bwMode="auto">
          <a:xfrm flipV="1">
            <a:off x="1219200" y="40767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3528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1</a:t>
            </a:r>
            <a:endParaRPr lang="el-GR" sz="1600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2819400" y="4114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2651125" y="33670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008313" y="3733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008313" y="39624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  <a:endParaRPr lang="el-GR" sz="1200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3008313" y="41910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  <a:endParaRPr lang="el-GR" sz="1200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3008313" y="44196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  <a:endParaRPr lang="el-GR" sz="1200"/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3008313" y="46482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  <a:endParaRPr lang="el-GR" sz="1200"/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3008313" y="4876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  <a:endParaRPr lang="el-GR" sz="1200"/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3008313" y="51054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6</a:t>
            </a:r>
            <a:endParaRPr lang="el-GR" sz="1200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590800" y="53340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3008313" y="53340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7</a:t>
            </a:r>
            <a:endParaRPr lang="el-GR" sz="1200"/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619625" y="4876800"/>
            <a:ext cx="2482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συνάρτηση διασποράς</a:t>
            </a:r>
          </a:p>
        </p:txBody>
      </p:sp>
      <p:pic>
        <p:nvPicPr>
          <p:cNvPr id="14366" name="Picture 3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1700" y="5332413"/>
            <a:ext cx="2679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4556125" y="3617913"/>
            <a:ext cx="3055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 : </a:t>
            </a:r>
            <a:r>
              <a:rPr lang="el-GR"/>
              <a:t>χώρος πιθανών κλειδιών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572000" y="4433888"/>
            <a:ext cx="2579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</a:t>
            </a:r>
            <a:r>
              <a:rPr lang="en-US"/>
              <a:t> : </a:t>
            </a:r>
            <a:r>
              <a:rPr lang="el-GR"/>
              <a:t>πίνακας μεγέθους </a:t>
            </a:r>
            <a:r>
              <a:rPr lang="en-US"/>
              <a:t>m</a:t>
            </a:r>
            <a:endParaRPr lang="el-GR"/>
          </a:p>
        </p:txBody>
      </p:sp>
      <p:pic>
        <p:nvPicPr>
          <p:cNvPr id="14369" name="Picture 3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6500" y="2168525"/>
            <a:ext cx="2679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70" name="Picture 3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75" y="1752600"/>
            <a:ext cx="93345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003675" y="2071688"/>
            <a:ext cx="720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14372" name="Picture 3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1550" y="2168525"/>
            <a:ext cx="93345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608138" y="495300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  <a:endParaRPr lang="el-GR" sz="1600"/>
          </a:p>
        </p:txBody>
      </p:sp>
      <p:cxnSp>
        <p:nvCxnSpPr>
          <p:cNvPr id="14375" name="AutoShape 39"/>
          <p:cNvCxnSpPr>
            <a:cxnSpLocks noChangeShapeType="1"/>
            <a:stCxn id="14373" idx="7"/>
            <a:endCxn id="14349" idx="1"/>
          </p:cNvCxnSpPr>
          <p:nvPr/>
        </p:nvCxnSpPr>
        <p:spPr bwMode="auto">
          <a:xfrm flipV="1">
            <a:off x="1817688" y="4762500"/>
            <a:ext cx="773112" cy="125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2819400" y="4800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3352800" y="46482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4</a:t>
            </a:r>
            <a:endParaRPr lang="el-GR" sz="1600"/>
          </a:p>
        </p:txBody>
      </p:sp>
      <p:sp>
        <p:nvSpPr>
          <p:cNvPr id="14378" name="Oval 42"/>
          <p:cNvSpPr>
            <a:spLocks noChangeArrowheads="1"/>
          </p:cNvSpPr>
          <p:nvPr/>
        </p:nvSpPr>
        <p:spPr bwMode="auto">
          <a:xfrm>
            <a:off x="1143000" y="5334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998538" y="541020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7</a:t>
            </a:r>
            <a:endParaRPr lang="el-GR" sz="1600"/>
          </a:p>
        </p:txBody>
      </p:sp>
      <p:cxnSp>
        <p:nvCxnSpPr>
          <p:cNvPr id="14380" name="AutoShape 44"/>
          <p:cNvCxnSpPr>
            <a:cxnSpLocks noChangeShapeType="1"/>
            <a:stCxn id="14378" idx="6"/>
            <a:endCxn id="14363" idx="1"/>
          </p:cNvCxnSpPr>
          <p:nvPr/>
        </p:nvCxnSpPr>
        <p:spPr bwMode="auto">
          <a:xfrm>
            <a:off x="1219200" y="5372100"/>
            <a:ext cx="13716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2819400" y="5486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3352800" y="53340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7</a:t>
            </a:r>
            <a:endParaRPr lang="el-GR" sz="1600"/>
          </a:p>
        </p:txBody>
      </p:sp>
      <p:sp>
        <p:nvSpPr>
          <p:cNvPr id="14383" name="Oval 47"/>
          <p:cNvSpPr>
            <a:spLocks noChangeArrowheads="1"/>
          </p:cNvSpPr>
          <p:nvPr/>
        </p:nvSpPr>
        <p:spPr bwMode="auto">
          <a:xfrm>
            <a:off x="1211263" y="35496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1066800" y="36258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  <a:endParaRPr lang="el-GR" sz="1600"/>
          </a:p>
        </p:txBody>
      </p:sp>
      <p:sp>
        <p:nvSpPr>
          <p:cNvPr id="14385" name="Oval 49"/>
          <p:cNvSpPr>
            <a:spLocks noChangeArrowheads="1"/>
          </p:cNvSpPr>
          <p:nvPr/>
        </p:nvSpPr>
        <p:spPr bwMode="auto">
          <a:xfrm>
            <a:off x="677863" y="40830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86" name="Text Box 50"/>
          <p:cNvSpPr txBox="1">
            <a:spLocks noChangeArrowheads="1"/>
          </p:cNvSpPr>
          <p:nvPr/>
        </p:nvSpPr>
        <p:spPr bwMode="auto">
          <a:xfrm>
            <a:off x="533400" y="41592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  <a:endParaRPr lang="el-GR" sz="1600"/>
          </a:p>
        </p:txBody>
      </p:sp>
      <p:sp>
        <p:nvSpPr>
          <p:cNvPr id="14387" name="Oval 51"/>
          <p:cNvSpPr>
            <a:spLocks noChangeArrowheads="1"/>
          </p:cNvSpPr>
          <p:nvPr/>
        </p:nvSpPr>
        <p:spPr bwMode="auto">
          <a:xfrm>
            <a:off x="525463" y="4953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381000" y="502920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5</a:t>
            </a:r>
            <a:endParaRPr lang="el-GR" sz="1600"/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906463" y="56832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762000" y="57594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6</a:t>
            </a:r>
            <a:endParaRPr lang="el-GR" sz="1600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1600200" y="37020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1455738" y="377825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</a:t>
            </a:r>
            <a:endParaRPr lang="el-GR" sz="1600"/>
          </a:p>
        </p:txBody>
      </p: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1828800" y="5791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endParaRPr lang="el-GR"/>
          </a:p>
        </p:txBody>
      </p: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762000" y="48148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4572000" y="4038600"/>
            <a:ext cx="30241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 : </a:t>
            </a:r>
            <a:r>
              <a:rPr lang="el-GR"/>
              <a:t>χώρος ενεργών κλειδιών</a:t>
            </a: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4343400" y="2703513"/>
            <a:ext cx="4478338" cy="376237"/>
          </a:xfrm>
          <a:prstGeom prst="rect">
            <a:avLst/>
          </a:prstGeom>
          <a:solidFill>
            <a:srgbClr val="FFFFCC">
              <a:alpha val="39999"/>
            </a:srgbClr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Τι γίνεται όμως αν το </a:t>
            </a:r>
            <a:r>
              <a:rPr lang="en-US"/>
              <a:t>U </a:t>
            </a:r>
            <a:r>
              <a:rPr lang="el-GR"/>
              <a:t>είναι πολύ μεγάλο</a:t>
            </a:r>
            <a:r>
              <a:rPr lang="en-US"/>
              <a:t>;</a:t>
            </a:r>
            <a:endParaRPr lang="el-GR"/>
          </a:p>
        </p:txBody>
      </p:sp>
      <p:sp>
        <p:nvSpPr>
          <p:cNvPr id="14397" name="Text Box 62"/>
          <p:cNvSpPr txBox="1">
            <a:spLocks noChangeArrowheads="1"/>
          </p:cNvSpPr>
          <p:nvPr/>
        </p:nvSpPr>
        <p:spPr bwMode="auto">
          <a:xfrm>
            <a:off x="609600" y="2667000"/>
            <a:ext cx="3082925" cy="376238"/>
          </a:xfrm>
          <a:prstGeom prst="rect">
            <a:avLst/>
          </a:prstGeom>
          <a:solidFill>
            <a:srgbClr val="FFFFCC">
              <a:alpha val="39999"/>
            </a:srgbClr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Δίνει Ο(1) χρόνο ανά πράξη.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228600" y="3429000"/>
            <a:ext cx="1981200" cy="26670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762000" y="4114800"/>
            <a:ext cx="1295400" cy="1676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Πίνακες σταθερών διευθύνσεων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3600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Απλή λύση όταν το </a:t>
            </a:r>
            <a:r>
              <a:rPr lang="en-US"/>
              <a:t>U </a:t>
            </a:r>
            <a:r>
              <a:rPr lang="el-GR"/>
              <a:t>είναι μικρό</a:t>
            </a:r>
            <a:r>
              <a:rPr lang="en-US"/>
              <a:t>: </a:t>
            </a:r>
            <a:endParaRPr lang="el-GR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98538" y="457200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  <a:endParaRPr lang="el-GR" sz="160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590800" y="37338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590800" y="3962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590800" y="41910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2590800" y="44196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590800" y="46482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590800" y="48768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2590800" y="5105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5376" name="AutoShape 16"/>
          <p:cNvCxnSpPr>
            <a:cxnSpLocks noChangeShapeType="1"/>
            <a:stCxn id="15367" idx="6"/>
            <a:endCxn id="15370" idx="1"/>
          </p:cNvCxnSpPr>
          <p:nvPr/>
        </p:nvCxnSpPr>
        <p:spPr bwMode="auto">
          <a:xfrm flipV="1">
            <a:off x="1219200" y="40767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33528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1</a:t>
            </a:r>
            <a:endParaRPr lang="el-GR" sz="1600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2819400" y="4114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651125" y="33670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008313" y="3733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008313" y="39624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  <a:endParaRPr lang="el-GR" sz="1200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3008313" y="41910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  <a:endParaRPr lang="el-GR" sz="1200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008313" y="44196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  <a:endParaRPr lang="el-GR" sz="1200"/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3008313" y="46482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  <a:endParaRPr lang="el-GR" sz="1200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3008313" y="4876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  <a:endParaRPr lang="el-GR" sz="1200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008313" y="51054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6</a:t>
            </a:r>
            <a:endParaRPr lang="el-GR" sz="1200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590800" y="53340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008313" y="53340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7</a:t>
            </a:r>
            <a:endParaRPr lang="el-GR" sz="1200"/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619625" y="4876800"/>
            <a:ext cx="2482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συνάρτηση διασποράς</a:t>
            </a:r>
          </a:p>
        </p:txBody>
      </p:sp>
      <p:pic>
        <p:nvPicPr>
          <p:cNvPr id="15390" name="Picture 3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1700" y="5332413"/>
            <a:ext cx="2679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556125" y="3617913"/>
            <a:ext cx="3055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 : </a:t>
            </a:r>
            <a:r>
              <a:rPr lang="el-GR"/>
              <a:t>χώρος πιθανών κλειδιών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572000" y="4433888"/>
            <a:ext cx="2579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</a:t>
            </a:r>
            <a:r>
              <a:rPr lang="en-US"/>
              <a:t> : </a:t>
            </a:r>
            <a:r>
              <a:rPr lang="el-GR"/>
              <a:t>πίνακας μεγέθους </a:t>
            </a:r>
            <a:r>
              <a:rPr lang="en-US"/>
              <a:t>m</a:t>
            </a:r>
            <a:endParaRPr lang="el-GR"/>
          </a:p>
        </p:txBody>
      </p:sp>
      <p:pic>
        <p:nvPicPr>
          <p:cNvPr id="15393" name="Picture 3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6500" y="2168525"/>
            <a:ext cx="2679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94" name="Picture 3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75" y="1752600"/>
            <a:ext cx="93345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4003675" y="2071688"/>
            <a:ext cx="720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15396" name="Picture 3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1550" y="2168525"/>
            <a:ext cx="93345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97" name="Oval 37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608138" y="495300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  <a:endParaRPr lang="el-GR" sz="1600"/>
          </a:p>
        </p:txBody>
      </p:sp>
      <p:cxnSp>
        <p:nvCxnSpPr>
          <p:cNvPr id="15399" name="AutoShape 39"/>
          <p:cNvCxnSpPr>
            <a:cxnSpLocks noChangeShapeType="1"/>
            <a:stCxn id="15397" idx="7"/>
            <a:endCxn id="15373" idx="1"/>
          </p:cNvCxnSpPr>
          <p:nvPr/>
        </p:nvCxnSpPr>
        <p:spPr bwMode="auto">
          <a:xfrm flipV="1">
            <a:off x="1817688" y="4762500"/>
            <a:ext cx="773112" cy="125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2819400" y="4800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352800" y="46482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4</a:t>
            </a:r>
            <a:endParaRPr lang="el-GR" sz="1600"/>
          </a:p>
        </p:txBody>
      </p:sp>
      <p:sp>
        <p:nvSpPr>
          <p:cNvPr id="15402" name="Oval 42"/>
          <p:cNvSpPr>
            <a:spLocks noChangeArrowheads="1"/>
          </p:cNvSpPr>
          <p:nvPr/>
        </p:nvSpPr>
        <p:spPr bwMode="auto">
          <a:xfrm>
            <a:off x="1143000" y="5334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998538" y="541020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7</a:t>
            </a:r>
            <a:endParaRPr lang="el-GR" sz="1600"/>
          </a:p>
        </p:txBody>
      </p:sp>
      <p:cxnSp>
        <p:nvCxnSpPr>
          <p:cNvPr id="15404" name="AutoShape 44"/>
          <p:cNvCxnSpPr>
            <a:cxnSpLocks noChangeShapeType="1"/>
            <a:stCxn id="15402" idx="6"/>
            <a:endCxn id="15387" idx="1"/>
          </p:cNvCxnSpPr>
          <p:nvPr/>
        </p:nvCxnSpPr>
        <p:spPr bwMode="auto">
          <a:xfrm>
            <a:off x="1219200" y="5372100"/>
            <a:ext cx="13716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5405" name="Line 45"/>
          <p:cNvSpPr>
            <a:spLocks noChangeShapeType="1"/>
          </p:cNvSpPr>
          <p:nvPr/>
        </p:nvSpPr>
        <p:spPr bwMode="auto">
          <a:xfrm>
            <a:off x="2819400" y="5486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3352800" y="53340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7</a:t>
            </a:r>
            <a:endParaRPr lang="el-GR" sz="1600"/>
          </a:p>
        </p:txBody>
      </p:sp>
      <p:sp>
        <p:nvSpPr>
          <p:cNvPr id="15407" name="Oval 47"/>
          <p:cNvSpPr>
            <a:spLocks noChangeArrowheads="1"/>
          </p:cNvSpPr>
          <p:nvPr/>
        </p:nvSpPr>
        <p:spPr bwMode="auto">
          <a:xfrm>
            <a:off x="1211263" y="35496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1066800" y="36258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  <a:endParaRPr lang="el-GR" sz="1600"/>
          </a:p>
        </p:txBody>
      </p:sp>
      <p:sp>
        <p:nvSpPr>
          <p:cNvPr id="15409" name="Oval 49"/>
          <p:cNvSpPr>
            <a:spLocks noChangeArrowheads="1"/>
          </p:cNvSpPr>
          <p:nvPr/>
        </p:nvSpPr>
        <p:spPr bwMode="auto">
          <a:xfrm>
            <a:off x="677863" y="40830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533400" y="41592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  <a:endParaRPr lang="el-GR" sz="1600"/>
          </a:p>
        </p:txBody>
      </p:sp>
      <p:sp>
        <p:nvSpPr>
          <p:cNvPr id="15411" name="Oval 51"/>
          <p:cNvSpPr>
            <a:spLocks noChangeArrowheads="1"/>
          </p:cNvSpPr>
          <p:nvPr/>
        </p:nvSpPr>
        <p:spPr bwMode="auto">
          <a:xfrm>
            <a:off x="525463" y="4953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381000" y="502920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5</a:t>
            </a:r>
            <a:endParaRPr lang="el-GR" sz="1600"/>
          </a:p>
        </p:txBody>
      </p:sp>
      <p:sp>
        <p:nvSpPr>
          <p:cNvPr id="15413" name="Oval 53"/>
          <p:cNvSpPr>
            <a:spLocks noChangeArrowheads="1"/>
          </p:cNvSpPr>
          <p:nvPr/>
        </p:nvSpPr>
        <p:spPr bwMode="auto">
          <a:xfrm>
            <a:off x="906463" y="56832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762000" y="57594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6</a:t>
            </a:r>
            <a:endParaRPr lang="el-GR" sz="1600"/>
          </a:p>
        </p:txBody>
      </p:sp>
      <p:sp>
        <p:nvSpPr>
          <p:cNvPr id="15415" name="Oval 55"/>
          <p:cNvSpPr>
            <a:spLocks noChangeArrowheads="1"/>
          </p:cNvSpPr>
          <p:nvPr/>
        </p:nvSpPr>
        <p:spPr bwMode="auto">
          <a:xfrm>
            <a:off x="1600200" y="37020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1455738" y="377825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</a:t>
            </a:r>
            <a:endParaRPr lang="el-GR" sz="1600"/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1828800" y="57912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endParaRPr lang="el-GR"/>
          </a:p>
        </p:txBody>
      </p:sp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762000" y="48148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4572000" y="4038600"/>
            <a:ext cx="30241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 : </a:t>
            </a:r>
            <a:r>
              <a:rPr lang="el-GR"/>
              <a:t>χώρος ενεργών κλειδιών</a:t>
            </a:r>
          </a:p>
        </p:txBody>
      </p:sp>
      <p:sp>
        <p:nvSpPr>
          <p:cNvPr id="15420" name="Text Box 60"/>
          <p:cNvSpPr txBox="1">
            <a:spLocks noChangeArrowheads="1"/>
          </p:cNvSpPr>
          <p:nvPr/>
        </p:nvSpPr>
        <p:spPr bwMode="auto">
          <a:xfrm>
            <a:off x="4343400" y="2703513"/>
            <a:ext cx="4414838" cy="650875"/>
          </a:xfrm>
          <a:prstGeom prst="rect">
            <a:avLst/>
          </a:prstGeom>
          <a:solidFill>
            <a:srgbClr val="FFFFCC">
              <a:alpha val="39999"/>
            </a:srgbClr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Τι γίνεται όμως αν το </a:t>
            </a:r>
            <a:r>
              <a:rPr lang="en-US"/>
              <a:t>U </a:t>
            </a:r>
            <a:r>
              <a:rPr lang="el-GR"/>
              <a:t>είναι πολύ μεγάλο</a:t>
            </a:r>
            <a:endParaRPr lang="en-US"/>
          </a:p>
          <a:p>
            <a:r>
              <a:rPr lang="el-GR"/>
              <a:t>και το Κ πολύ μικρότερο</a:t>
            </a:r>
            <a:r>
              <a:rPr lang="en-US"/>
              <a:t>;</a:t>
            </a:r>
            <a:endParaRPr lang="el-GR"/>
          </a:p>
        </p:txBody>
      </p: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609600" y="2667000"/>
            <a:ext cx="3082925" cy="376238"/>
          </a:xfrm>
          <a:prstGeom prst="rect">
            <a:avLst/>
          </a:prstGeom>
          <a:solidFill>
            <a:srgbClr val="FFFFCC">
              <a:alpha val="39999"/>
            </a:srgbClr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Δίνει Ο(1) χρόνο ανά πράξη.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Πίνακες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23590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Επιθυμητές ιδιότητες</a:t>
            </a:r>
            <a:r>
              <a:rPr lang="en-US"/>
              <a:t>:</a:t>
            </a:r>
            <a:endParaRPr lang="el-GR"/>
          </a:p>
        </p:txBody>
      </p:sp>
      <p:pic>
        <p:nvPicPr>
          <p:cNvPr id="16389" name="Picture 3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676400"/>
            <a:ext cx="738188" cy="27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0" name="Text Box 38"/>
          <p:cNvSpPr txBox="1">
            <a:spLocks noChangeArrowheads="1"/>
          </p:cNvSpPr>
          <p:nvPr/>
        </p:nvSpPr>
        <p:spPr bwMode="auto">
          <a:xfrm>
            <a:off x="2879725" y="1614488"/>
            <a:ext cx="8493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χώρος</a:t>
            </a:r>
          </a:p>
        </p:txBody>
      </p:sp>
      <p:pic>
        <p:nvPicPr>
          <p:cNvPr id="16391" name="Picture 4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5025" y="2090738"/>
            <a:ext cx="492125" cy="271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2" name="Text Box 41"/>
          <p:cNvSpPr txBox="1">
            <a:spLocks noChangeArrowheads="1"/>
          </p:cNvSpPr>
          <p:nvPr/>
        </p:nvSpPr>
        <p:spPr bwMode="auto">
          <a:xfrm>
            <a:off x="2895600" y="1981200"/>
            <a:ext cx="525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χρόνος ανά λειτουργία (αναμενόμενη περίπτωση) </a:t>
            </a:r>
          </a:p>
        </p:txBody>
      </p:sp>
      <p:sp>
        <p:nvSpPr>
          <p:cNvPr id="16393" name="Text Box 43"/>
          <p:cNvSpPr txBox="1">
            <a:spLocks noChangeArrowheads="1"/>
          </p:cNvSpPr>
          <p:nvPr/>
        </p:nvSpPr>
        <p:spPr bwMode="auto">
          <a:xfrm>
            <a:off x="4619625" y="4876800"/>
            <a:ext cx="2482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συνάρτηση διασποράς</a:t>
            </a:r>
          </a:p>
        </p:txBody>
      </p:sp>
      <p:pic>
        <p:nvPicPr>
          <p:cNvPr id="16394" name="Picture 4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1700" y="5332413"/>
            <a:ext cx="2679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5" name="Text Box 45"/>
          <p:cNvSpPr txBox="1">
            <a:spLocks noChangeArrowheads="1"/>
          </p:cNvSpPr>
          <p:nvPr/>
        </p:nvSpPr>
        <p:spPr bwMode="auto">
          <a:xfrm>
            <a:off x="4556125" y="3617913"/>
            <a:ext cx="3055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 : </a:t>
            </a:r>
            <a:r>
              <a:rPr lang="el-GR"/>
              <a:t>χώρος πιθανών κλειδιών</a:t>
            </a:r>
          </a:p>
        </p:txBody>
      </p:sp>
      <p:sp>
        <p:nvSpPr>
          <p:cNvPr id="16396" name="Text Box 46"/>
          <p:cNvSpPr txBox="1">
            <a:spLocks noChangeArrowheads="1"/>
          </p:cNvSpPr>
          <p:nvPr/>
        </p:nvSpPr>
        <p:spPr bwMode="auto">
          <a:xfrm>
            <a:off x="4572000" y="4433888"/>
            <a:ext cx="2579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</a:t>
            </a:r>
            <a:r>
              <a:rPr lang="en-US"/>
              <a:t> : </a:t>
            </a:r>
            <a:r>
              <a:rPr lang="el-GR"/>
              <a:t>πίνακας μεγέθους </a:t>
            </a:r>
            <a:r>
              <a:rPr lang="en-US"/>
              <a:t>m</a:t>
            </a:r>
            <a:endParaRPr lang="el-GR"/>
          </a:p>
        </p:txBody>
      </p:sp>
      <p:sp>
        <p:nvSpPr>
          <p:cNvPr id="16397" name="Text Box 47"/>
          <p:cNvSpPr txBox="1">
            <a:spLocks noChangeArrowheads="1"/>
          </p:cNvSpPr>
          <p:nvPr/>
        </p:nvSpPr>
        <p:spPr bwMode="auto">
          <a:xfrm>
            <a:off x="4572000" y="4038600"/>
            <a:ext cx="30241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 : </a:t>
            </a:r>
            <a:r>
              <a:rPr lang="el-GR"/>
              <a:t>χώρος ενεργών κλειδιών</a:t>
            </a:r>
          </a:p>
        </p:txBody>
      </p:sp>
      <p:sp>
        <p:nvSpPr>
          <p:cNvPr id="16398" name="Oval 48"/>
          <p:cNvSpPr>
            <a:spLocks noChangeArrowheads="1"/>
          </p:cNvSpPr>
          <p:nvPr/>
        </p:nvSpPr>
        <p:spPr bwMode="auto">
          <a:xfrm>
            <a:off x="228600" y="3429000"/>
            <a:ext cx="1981200" cy="26670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399" name="Oval 49"/>
          <p:cNvSpPr>
            <a:spLocks noChangeArrowheads="1"/>
          </p:cNvSpPr>
          <p:nvPr/>
        </p:nvSpPr>
        <p:spPr bwMode="auto">
          <a:xfrm>
            <a:off x="762000" y="4114800"/>
            <a:ext cx="1295400" cy="1676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00" name="Oval 50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01" name="Text Box 51"/>
          <p:cNvSpPr txBox="1">
            <a:spLocks noChangeArrowheads="1"/>
          </p:cNvSpPr>
          <p:nvPr/>
        </p:nvSpPr>
        <p:spPr bwMode="auto">
          <a:xfrm>
            <a:off x="998538" y="4572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2</a:t>
            </a:r>
            <a:endParaRPr lang="el-GR" sz="1600" baseline="-25000"/>
          </a:p>
        </p:txBody>
      </p:sp>
      <p:sp>
        <p:nvSpPr>
          <p:cNvPr id="16402" name="Rectangle 52"/>
          <p:cNvSpPr>
            <a:spLocks noChangeArrowheads="1"/>
          </p:cNvSpPr>
          <p:nvPr/>
        </p:nvSpPr>
        <p:spPr bwMode="auto">
          <a:xfrm>
            <a:off x="2590800" y="3733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03" name="Rectangle 53"/>
          <p:cNvSpPr>
            <a:spLocks noChangeArrowheads="1"/>
          </p:cNvSpPr>
          <p:nvPr/>
        </p:nvSpPr>
        <p:spPr bwMode="auto">
          <a:xfrm>
            <a:off x="2590800" y="3962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04" name="Rectangle 54"/>
          <p:cNvSpPr>
            <a:spLocks noChangeArrowheads="1"/>
          </p:cNvSpPr>
          <p:nvPr/>
        </p:nvSpPr>
        <p:spPr bwMode="auto">
          <a:xfrm>
            <a:off x="2590800" y="4191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05" name="Rectangle 55"/>
          <p:cNvSpPr>
            <a:spLocks noChangeArrowheads="1"/>
          </p:cNvSpPr>
          <p:nvPr/>
        </p:nvSpPr>
        <p:spPr bwMode="auto">
          <a:xfrm>
            <a:off x="2590800" y="44196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06" name="Rectangle 56"/>
          <p:cNvSpPr>
            <a:spLocks noChangeArrowheads="1"/>
          </p:cNvSpPr>
          <p:nvPr/>
        </p:nvSpPr>
        <p:spPr bwMode="auto">
          <a:xfrm>
            <a:off x="2590800" y="46482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07" name="Rectangle 57"/>
          <p:cNvSpPr>
            <a:spLocks noChangeArrowheads="1"/>
          </p:cNvSpPr>
          <p:nvPr/>
        </p:nvSpPr>
        <p:spPr bwMode="auto">
          <a:xfrm>
            <a:off x="2590800" y="4876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08" name="Rectangle 58"/>
          <p:cNvSpPr>
            <a:spLocks noChangeArrowheads="1"/>
          </p:cNvSpPr>
          <p:nvPr/>
        </p:nvSpPr>
        <p:spPr bwMode="auto">
          <a:xfrm>
            <a:off x="2590800" y="5105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6409" name="AutoShape 59"/>
          <p:cNvCxnSpPr>
            <a:cxnSpLocks noChangeShapeType="1"/>
            <a:stCxn id="16400" idx="6"/>
            <a:endCxn id="16403" idx="1"/>
          </p:cNvCxnSpPr>
          <p:nvPr/>
        </p:nvCxnSpPr>
        <p:spPr bwMode="auto">
          <a:xfrm flipV="1">
            <a:off x="1219200" y="40767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6410" name="Text Box 62"/>
          <p:cNvSpPr txBox="1">
            <a:spLocks noChangeArrowheads="1"/>
          </p:cNvSpPr>
          <p:nvPr/>
        </p:nvSpPr>
        <p:spPr bwMode="auto">
          <a:xfrm>
            <a:off x="2651125" y="33670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16411" name="Text Box 63"/>
          <p:cNvSpPr txBox="1">
            <a:spLocks noChangeArrowheads="1"/>
          </p:cNvSpPr>
          <p:nvPr/>
        </p:nvSpPr>
        <p:spPr bwMode="auto">
          <a:xfrm>
            <a:off x="3008313" y="3733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16412" name="Rectangle 70"/>
          <p:cNvSpPr>
            <a:spLocks noChangeArrowheads="1"/>
          </p:cNvSpPr>
          <p:nvPr/>
        </p:nvSpPr>
        <p:spPr bwMode="auto">
          <a:xfrm>
            <a:off x="2590800" y="5334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13" name="Text Box 71"/>
          <p:cNvSpPr txBox="1">
            <a:spLocks noChangeArrowheads="1"/>
          </p:cNvSpPr>
          <p:nvPr/>
        </p:nvSpPr>
        <p:spPr bwMode="auto">
          <a:xfrm>
            <a:off x="3008313" y="5334000"/>
            <a:ext cx="4460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16414" name="Oval 72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15" name="Text Box 73"/>
          <p:cNvSpPr txBox="1">
            <a:spLocks noChangeArrowheads="1"/>
          </p:cNvSpPr>
          <p:nvPr/>
        </p:nvSpPr>
        <p:spPr bwMode="auto">
          <a:xfrm>
            <a:off x="1608138" y="4953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cxnSp>
        <p:nvCxnSpPr>
          <p:cNvPr id="16416" name="AutoShape 74"/>
          <p:cNvCxnSpPr>
            <a:cxnSpLocks noChangeShapeType="1"/>
            <a:stCxn id="16414" idx="7"/>
            <a:endCxn id="16406" idx="1"/>
          </p:cNvCxnSpPr>
          <p:nvPr/>
        </p:nvCxnSpPr>
        <p:spPr bwMode="auto">
          <a:xfrm flipV="1">
            <a:off x="1817688" y="4762500"/>
            <a:ext cx="773112" cy="125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6417" name="Oval 77"/>
          <p:cNvSpPr>
            <a:spLocks noChangeArrowheads="1"/>
          </p:cNvSpPr>
          <p:nvPr/>
        </p:nvSpPr>
        <p:spPr bwMode="auto">
          <a:xfrm>
            <a:off x="1143000" y="5334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18" name="Text Box 78"/>
          <p:cNvSpPr txBox="1">
            <a:spLocks noChangeArrowheads="1"/>
          </p:cNvSpPr>
          <p:nvPr/>
        </p:nvSpPr>
        <p:spPr bwMode="auto">
          <a:xfrm>
            <a:off x="998538" y="5334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cxnSp>
        <p:nvCxnSpPr>
          <p:cNvPr id="16419" name="AutoShape 79"/>
          <p:cNvCxnSpPr>
            <a:cxnSpLocks noChangeShapeType="1"/>
            <a:stCxn id="16417" idx="6"/>
            <a:endCxn id="16408" idx="1"/>
          </p:cNvCxnSpPr>
          <p:nvPr/>
        </p:nvCxnSpPr>
        <p:spPr bwMode="auto">
          <a:xfrm flipV="1">
            <a:off x="1219200" y="5219700"/>
            <a:ext cx="13716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6420" name="Oval 84"/>
          <p:cNvSpPr>
            <a:spLocks noChangeArrowheads="1"/>
          </p:cNvSpPr>
          <p:nvPr/>
        </p:nvSpPr>
        <p:spPr bwMode="auto">
          <a:xfrm>
            <a:off x="1524000" y="46164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21" name="Text Box 85"/>
          <p:cNvSpPr txBox="1">
            <a:spLocks noChangeArrowheads="1"/>
          </p:cNvSpPr>
          <p:nvPr/>
        </p:nvSpPr>
        <p:spPr bwMode="auto">
          <a:xfrm>
            <a:off x="1379538" y="469265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4</a:t>
            </a:r>
            <a:endParaRPr lang="el-GR" sz="1600" baseline="-25000"/>
          </a:p>
        </p:txBody>
      </p:sp>
      <p:sp>
        <p:nvSpPr>
          <p:cNvPr id="16422" name="Text Box 92"/>
          <p:cNvSpPr txBox="1">
            <a:spLocks noChangeArrowheads="1"/>
          </p:cNvSpPr>
          <p:nvPr/>
        </p:nvSpPr>
        <p:spPr bwMode="auto">
          <a:xfrm>
            <a:off x="228600" y="45720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endParaRPr lang="el-GR"/>
          </a:p>
        </p:txBody>
      </p:sp>
      <p:sp>
        <p:nvSpPr>
          <p:cNvPr id="16423" name="Text Box 93"/>
          <p:cNvSpPr txBox="1">
            <a:spLocks noChangeArrowheads="1"/>
          </p:cNvSpPr>
          <p:nvPr/>
        </p:nvSpPr>
        <p:spPr bwMode="auto">
          <a:xfrm>
            <a:off x="730250" y="48910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cxnSp>
        <p:nvCxnSpPr>
          <p:cNvPr id="16424" name="AutoShape 94"/>
          <p:cNvCxnSpPr>
            <a:cxnSpLocks noChangeShapeType="1"/>
            <a:endCxn id="16406" idx="1"/>
          </p:cNvCxnSpPr>
          <p:nvPr/>
        </p:nvCxnSpPr>
        <p:spPr bwMode="auto">
          <a:xfrm>
            <a:off x="1600200" y="4648200"/>
            <a:ext cx="990600" cy="114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16425" name="Picture 10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013200"/>
            <a:ext cx="4572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426" name="Picture 101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7850" y="4724400"/>
            <a:ext cx="12255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427" name="Picture 10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105400"/>
            <a:ext cx="4572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Πίνακες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23590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Επιθυμητές ιδιότητες</a:t>
            </a:r>
            <a:r>
              <a:rPr lang="en-US"/>
              <a:t>:</a:t>
            </a:r>
            <a:endParaRPr lang="el-GR"/>
          </a:p>
        </p:txBody>
      </p:sp>
      <p:pic>
        <p:nvPicPr>
          <p:cNvPr id="17413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676400"/>
            <a:ext cx="738188" cy="27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879725" y="1614488"/>
            <a:ext cx="8493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χώρος</a:t>
            </a:r>
          </a:p>
        </p:txBody>
      </p:sp>
      <p:pic>
        <p:nvPicPr>
          <p:cNvPr id="17415" name="Picture 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5025" y="2090738"/>
            <a:ext cx="492125" cy="271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895600" y="1981200"/>
            <a:ext cx="525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χρόνος ανά λειτουργία (αναμενόμενη περίπτωση)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619625" y="4876800"/>
            <a:ext cx="2482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συνάρτηση διασποράς</a:t>
            </a:r>
          </a:p>
        </p:txBody>
      </p:sp>
      <p:pic>
        <p:nvPicPr>
          <p:cNvPr id="17418" name="Picture 1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1700" y="5332413"/>
            <a:ext cx="2679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556125" y="3617913"/>
            <a:ext cx="3055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 : </a:t>
            </a:r>
            <a:r>
              <a:rPr lang="el-GR"/>
              <a:t>χώρος πιθανών κλειδιών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572000" y="4433888"/>
            <a:ext cx="2579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</a:t>
            </a:r>
            <a:r>
              <a:rPr lang="en-US"/>
              <a:t> : </a:t>
            </a:r>
            <a:r>
              <a:rPr lang="el-GR"/>
              <a:t>πίνακας μεγέθους </a:t>
            </a:r>
            <a:r>
              <a:rPr lang="en-US"/>
              <a:t>m</a:t>
            </a:r>
            <a:endParaRPr lang="el-GR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572000" y="4038600"/>
            <a:ext cx="30241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 : </a:t>
            </a:r>
            <a:r>
              <a:rPr lang="el-GR"/>
              <a:t>χώρος ενεργών κλειδιών</a:t>
            </a: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228600" y="3429000"/>
            <a:ext cx="1981200" cy="26670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762000" y="4114800"/>
            <a:ext cx="1295400" cy="1676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998538" y="4572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2</a:t>
            </a:r>
            <a:endParaRPr lang="el-GR" sz="1600" baseline="-25000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2590800" y="3733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2590800" y="3962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2590800" y="4191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2590800" y="44196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2590800" y="46482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2590800" y="4876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2590800" y="5105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7433" name="AutoShape 25"/>
          <p:cNvCxnSpPr>
            <a:cxnSpLocks noChangeShapeType="1"/>
            <a:stCxn id="17424" idx="6"/>
            <a:endCxn id="17427" idx="1"/>
          </p:cNvCxnSpPr>
          <p:nvPr/>
        </p:nvCxnSpPr>
        <p:spPr bwMode="auto">
          <a:xfrm flipV="1">
            <a:off x="1219200" y="40767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2651125" y="33670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3008313" y="3733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2590800" y="5334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3008313" y="5334000"/>
            <a:ext cx="4460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1608138" y="4953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cxnSp>
        <p:nvCxnSpPr>
          <p:cNvPr id="17440" name="AutoShape 32"/>
          <p:cNvCxnSpPr>
            <a:cxnSpLocks noChangeShapeType="1"/>
            <a:stCxn id="17438" idx="7"/>
            <a:endCxn id="17430" idx="1"/>
          </p:cNvCxnSpPr>
          <p:nvPr/>
        </p:nvCxnSpPr>
        <p:spPr bwMode="auto">
          <a:xfrm flipV="1">
            <a:off x="1817688" y="4762500"/>
            <a:ext cx="773112" cy="125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1143000" y="5334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998538" y="5334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cxnSp>
        <p:nvCxnSpPr>
          <p:cNvPr id="17443" name="AutoShape 35"/>
          <p:cNvCxnSpPr>
            <a:cxnSpLocks noChangeShapeType="1"/>
            <a:stCxn id="17441" idx="6"/>
            <a:endCxn id="17432" idx="1"/>
          </p:cNvCxnSpPr>
          <p:nvPr/>
        </p:nvCxnSpPr>
        <p:spPr bwMode="auto">
          <a:xfrm flipV="1">
            <a:off x="1219200" y="5219700"/>
            <a:ext cx="13716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7444" name="Oval 36"/>
          <p:cNvSpPr>
            <a:spLocks noChangeArrowheads="1"/>
          </p:cNvSpPr>
          <p:nvPr/>
        </p:nvSpPr>
        <p:spPr bwMode="auto">
          <a:xfrm>
            <a:off x="1524000" y="46164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1379538" y="469265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4</a:t>
            </a:r>
            <a:endParaRPr lang="el-GR" sz="1600" baseline="-25000"/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228600" y="45720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endParaRPr lang="el-GR"/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730250" y="48910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cxnSp>
        <p:nvCxnSpPr>
          <p:cNvPr id="17448" name="AutoShape 40"/>
          <p:cNvCxnSpPr>
            <a:cxnSpLocks noChangeShapeType="1"/>
            <a:endCxn id="17430" idx="1"/>
          </p:cNvCxnSpPr>
          <p:nvPr/>
        </p:nvCxnSpPr>
        <p:spPr bwMode="auto">
          <a:xfrm>
            <a:off x="1600200" y="4648200"/>
            <a:ext cx="990600" cy="114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17449" name="Picture 4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013200"/>
            <a:ext cx="4572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50" name="Picture 4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7850" y="4724400"/>
            <a:ext cx="12255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51" name="Picture 4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105400"/>
            <a:ext cx="4572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288925" y="2689225"/>
            <a:ext cx="27142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Σύγκρουση (</a:t>
            </a:r>
            <a:r>
              <a:rPr lang="en-US" b="1" dirty="0" smtClean="0"/>
              <a:t>collision)</a:t>
            </a:r>
            <a:r>
              <a:rPr lang="en-US" dirty="0" smtClean="0"/>
              <a:t>: </a:t>
            </a:r>
            <a:endParaRPr lang="el-GR" dirty="0"/>
          </a:p>
        </p:txBody>
      </p:sp>
      <p:pic>
        <p:nvPicPr>
          <p:cNvPr id="50" name="Picture 46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749550"/>
            <a:ext cx="1265238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4403725" y="2667000"/>
            <a:ext cx="1235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κλειδιά</a:t>
            </a:r>
          </a:p>
        </p:txBody>
      </p:sp>
      <p:pic>
        <p:nvPicPr>
          <p:cNvPr id="52" name="Picture 49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749550"/>
            <a:ext cx="593725" cy="25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Πίνακες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23590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Επιθυμητές ιδιότητες</a:t>
            </a:r>
            <a:r>
              <a:rPr lang="en-US"/>
              <a:t>:</a:t>
            </a:r>
            <a:endParaRPr lang="el-GR"/>
          </a:p>
        </p:txBody>
      </p:sp>
      <p:pic>
        <p:nvPicPr>
          <p:cNvPr id="18437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676400"/>
            <a:ext cx="738188" cy="27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79725" y="1614488"/>
            <a:ext cx="8493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χώρος</a:t>
            </a:r>
          </a:p>
        </p:txBody>
      </p:sp>
      <p:pic>
        <p:nvPicPr>
          <p:cNvPr id="18439" name="Picture 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5025" y="2090738"/>
            <a:ext cx="492125" cy="271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895600" y="1981200"/>
            <a:ext cx="525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χρόνος ανά λειτουργία (αναμενόμενη περίπτωση) 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619625" y="4876800"/>
            <a:ext cx="2482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συνάρτηση διασποράς</a:t>
            </a:r>
          </a:p>
        </p:txBody>
      </p:sp>
      <p:pic>
        <p:nvPicPr>
          <p:cNvPr id="18442" name="Picture 1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1700" y="5332413"/>
            <a:ext cx="2679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556125" y="3617913"/>
            <a:ext cx="3055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 : </a:t>
            </a:r>
            <a:r>
              <a:rPr lang="el-GR"/>
              <a:t>χώρος πιθανών κλειδιών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572000" y="4433888"/>
            <a:ext cx="2579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</a:t>
            </a:r>
            <a:r>
              <a:rPr lang="en-US"/>
              <a:t> : </a:t>
            </a:r>
            <a:r>
              <a:rPr lang="el-GR"/>
              <a:t>πίνακας μεγέθους </a:t>
            </a:r>
            <a:r>
              <a:rPr lang="en-US"/>
              <a:t>m</a:t>
            </a:r>
            <a:endParaRPr lang="el-GR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572000" y="4038600"/>
            <a:ext cx="30241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 : </a:t>
            </a:r>
            <a:r>
              <a:rPr lang="el-GR"/>
              <a:t>χώρος ενεργών κλειδιών</a:t>
            </a: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28600" y="3429000"/>
            <a:ext cx="1981200" cy="26670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762000" y="4114800"/>
            <a:ext cx="1295400" cy="1676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998538" y="4572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2</a:t>
            </a:r>
            <a:endParaRPr lang="el-GR" sz="1600" baseline="-25000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2590800" y="3733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2590800" y="3962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2590800" y="4191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2590800" y="44196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590800" y="46482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2590800" y="4876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2590800" y="5105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8457" name="AutoShape 25"/>
          <p:cNvCxnSpPr>
            <a:cxnSpLocks noChangeShapeType="1"/>
            <a:stCxn id="18448" idx="6"/>
            <a:endCxn id="18451" idx="1"/>
          </p:cNvCxnSpPr>
          <p:nvPr/>
        </p:nvCxnSpPr>
        <p:spPr bwMode="auto">
          <a:xfrm flipV="1">
            <a:off x="1219200" y="40767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2651125" y="33670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3008313" y="3733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2590800" y="5334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3008313" y="5334000"/>
            <a:ext cx="4460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1608138" y="4953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cxnSp>
        <p:nvCxnSpPr>
          <p:cNvPr id="18464" name="AutoShape 32"/>
          <p:cNvCxnSpPr>
            <a:cxnSpLocks noChangeShapeType="1"/>
            <a:stCxn id="18462" idx="7"/>
            <a:endCxn id="18454" idx="1"/>
          </p:cNvCxnSpPr>
          <p:nvPr/>
        </p:nvCxnSpPr>
        <p:spPr bwMode="auto">
          <a:xfrm flipV="1">
            <a:off x="1817688" y="4762500"/>
            <a:ext cx="773112" cy="125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8465" name="Oval 33"/>
          <p:cNvSpPr>
            <a:spLocks noChangeArrowheads="1"/>
          </p:cNvSpPr>
          <p:nvPr/>
        </p:nvSpPr>
        <p:spPr bwMode="auto">
          <a:xfrm>
            <a:off x="1143000" y="5334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998538" y="5334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cxnSp>
        <p:nvCxnSpPr>
          <p:cNvPr id="18467" name="AutoShape 35"/>
          <p:cNvCxnSpPr>
            <a:cxnSpLocks noChangeShapeType="1"/>
            <a:stCxn id="18465" idx="6"/>
            <a:endCxn id="18456" idx="1"/>
          </p:cNvCxnSpPr>
          <p:nvPr/>
        </p:nvCxnSpPr>
        <p:spPr bwMode="auto">
          <a:xfrm flipV="1">
            <a:off x="1219200" y="5219700"/>
            <a:ext cx="13716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18468" name="Oval 36"/>
          <p:cNvSpPr>
            <a:spLocks noChangeArrowheads="1"/>
          </p:cNvSpPr>
          <p:nvPr/>
        </p:nvSpPr>
        <p:spPr bwMode="auto">
          <a:xfrm>
            <a:off x="1524000" y="46164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1379538" y="469265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4</a:t>
            </a:r>
            <a:endParaRPr lang="el-GR" sz="1600" baseline="-25000"/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228600" y="45720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endParaRPr lang="el-GR"/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730250" y="48910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cxnSp>
        <p:nvCxnSpPr>
          <p:cNvPr id="18472" name="AutoShape 40"/>
          <p:cNvCxnSpPr>
            <a:cxnSpLocks noChangeShapeType="1"/>
            <a:endCxn id="18454" idx="1"/>
          </p:cNvCxnSpPr>
          <p:nvPr/>
        </p:nvCxnSpPr>
        <p:spPr bwMode="auto">
          <a:xfrm>
            <a:off x="1600200" y="4648200"/>
            <a:ext cx="990600" cy="114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18473" name="Picture 4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013200"/>
            <a:ext cx="4572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74" name="Picture 4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7850" y="4724400"/>
            <a:ext cx="12255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75" name="Picture 4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105400"/>
            <a:ext cx="4572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4495800" y="3124200"/>
            <a:ext cx="4533900" cy="376238"/>
          </a:xfrm>
          <a:prstGeom prst="rect">
            <a:avLst/>
          </a:prstGeom>
          <a:solidFill>
            <a:srgbClr val="FFFFCC">
              <a:alpha val="39999"/>
            </a:srgbClr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</a:t>
            </a:r>
            <a:r>
              <a:rPr lang="en-US"/>
              <a:t>h </a:t>
            </a:r>
            <a:r>
              <a:rPr lang="el-GR"/>
              <a:t>πρέπει να δίνει τυχαιόμορφη κατανομή</a:t>
            </a: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288925" y="2689225"/>
            <a:ext cx="27142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Σύγκρουση (</a:t>
            </a:r>
            <a:r>
              <a:rPr lang="en-US" b="1" dirty="0" smtClean="0"/>
              <a:t>collision)</a:t>
            </a:r>
            <a:r>
              <a:rPr lang="en-US" dirty="0" smtClean="0"/>
              <a:t>: </a:t>
            </a:r>
            <a:endParaRPr lang="el-GR" dirty="0"/>
          </a:p>
        </p:txBody>
      </p:sp>
      <p:pic>
        <p:nvPicPr>
          <p:cNvPr id="51" name="Picture 46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749550"/>
            <a:ext cx="1265238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4403725" y="2667000"/>
            <a:ext cx="1235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κλειδιά</a:t>
            </a:r>
          </a:p>
        </p:txBody>
      </p:sp>
      <p:pic>
        <p:nvPicPr>
          <p:cNvPr id="53" name="Picture 49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749550"/>
            <a:ext cx="593725" cy="25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Πίνακες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9460" name="Rectangle 49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1" name="Rectangle 50"/>
          <p:cNvSpPr>
            <a:spLocks noChangeArrowheads="1"/>
          </p:cNvSpPr>
          <p:nvPr/>
        </p:nvSpPr>
        <p:spPr bwMode="auto">
          <a:xfrm>
            <a:off x="2362200" y="1828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2" name="Rectangle 51"/>
          <p:cNvSpPr>
            <a:spLocks noChangeArrowheads="1"/>
          </p:cNvSpPr>
          <p:nvPr/>
        </p:nvSpPr>
        <p:spPr bwMode="auto">
          <a:xfrm>
            <a:off x="2362200" y="1981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3" name="Rectangle 52"/>
          <p:cNvSpPr>
            <a:spLocks noChangeArrowheads="1"/>
          </p:cNvSpPr>
          <p:nvPr/>
        </p:nvSpPr>
        <p:spPr bwMode="auto">
          <a:xfrm>
            <a:off x="2362200" y="21336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4" name="Rectangle 53"/>
          <p:cNvSpPr>
            <a:spLocks noChangeArrowheads="1"/>
          </p:cNvSpPr>
          <p:nvPr/>
        </p:nvSpPr>
        <p:spPr bwMode="auto">
          <a:xfrm>
            <a:off x="2362200" y="22860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5" name="Rectangle 54"/>
          <p:cNvSpPr>
            <a:spLocks noChangeArrowheads="1"/>
          </p:cNvSpPr>
          <p:nvPr/>
        </p:nvSpPr>
        <p:spPr bwMode="auto">
          <a:xfrm>
            <a:off x="2362200" y="2438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6" name="Rectangle 55"/>
          <p:cNvSpPr>
            <a:spLocks noChangeArrowheads="1"/>
          </p:cNvSpPr>
          <p:nvPr/>
        </p:nvSpPr>
        <p:spPr bwMode="auto">
          <a:xfrm>
            <a:off x="2362200" y="2590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7" name="Rectangle 56"/>
          <p:cNvSpPr>
            <a:spLocks noChangeArrowheads="1"/>
          </p:cNvSpPr>
          <p:nvPr/>
        </p:nvSpPr>
        <p:spPr bwMode="auto">
          <a:xfrm>
            <a:off x="2362200" y="2743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8" name="Rectangle 57"/>
          <p:cNvSpPr>
            <a:spLocks noChangeArrowheads="1"/>
          </p:cNvSpPr>
          <p:nvPr/>
        </p:nvSpPr>
        <p:spPr bwMode="auto">
          <a:xfrm>
            <a:off x="2362200" y="28956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9" name="Rectangle 58"/>
          <p:cNvSpPr>
            <a:spLocks noChangeArrowheads="1"/>
          </p:cNvSpPr>
          <p:nvPr/>
        </p:nvSpPr>
        <p:spPr bwMode="auto">
          <a:xfrm>
            <a:off x="2362200" y="30480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0" name="Rectangle 59"/>
          <p:cNvSpPr>
            <a:spLocks noChangeArrowheads="1"/>
          </p:cNvSpPr>
          <p:nvPr/>
        </p:nvSpPr>
        <p:spPr bwMode="auto">
          <a:xfrm>
            <a:off x="2362200" y="3200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1" name="Rectangle 60"/>
          <p:cNvSpPr>
            <a:spLocks noChangeArrowheads="1"/>
          </p:cNvSpPr>
          <p:nvPr/>
        </p:nvSpPr>
        <p:spPr bwMode="auto">
          <a:xfrm>
            <a:off x="2362200" y="3352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2" name="Rectangle 61"/>
          <p:cNvSpPr>
            <a:spLocks noChangeArrowheads="1"/>
          </p:cNvSpPr>
          <p:nvPr/>
        </p:nvSpPr>
        <p:spPr bwMode="auto">
          <a:xfrm>
            <a:off x="2362200" y="3505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3" name="Rectangle 62"/>
          <p:cNvSpPr>
            <a:spLocks noChangeArrowheads="1"/>
          </p:cNvSpPr>
          <p:nvPr/>
        </p:nvSpPr>
        <p:spPr bwMode="auto">
          <a:xfrm>
            <a:off x="2362200" y="36576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4" name="Rectangle 63"/>
          <p:cNvSpPr>
            <a:spLocks noChangeArrowheads="1"/>
          </p:cNvSpPr>
          <p:nvPr/>
        </p:nvSpPr>
        <p:spPr bwMode="auto">
          <a:xfrm>
            <a:off x="2362200" y="38100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5" name="Rectangle 64"/>
          <p:cNvSpPr>
            <a:spLocks noChangeArrowheads="1"/>
          </p:cNvSpPr>
          <p:nvPr/>
        </p:nvSpPr>
        <p:spPr bwMode="auto">
          <a:xfrm>
            <a:off x="23622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6" name="Rectangle 65"/>
          <p:cNvSpPr>
            <a:spLocks noChangeArrowheads="1"/>
          </p:cNvSpPr>
          <p:nvPr/>
        </p:nvSpPr>
        <p:spPr bwMode="auto">
          <a:xfrm>
            <a:off x="2362200" y="4114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7" name="Rectangle 66"/>
          <p:cNvSpPr>
            <a:spLocks noChangeArrowheads="1"/>
          </p:cNvSpPr>
          <p:nvPr/>
        </p:nvSpPr>
        <p:spPr bwMode="auto">
          <a:xfrm>
            <a:off x="2362200" y="4267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8" name="Rectangle 67"/>
          <p:cNvSpPr>
            <a:spLocks noChangeArrowheads="1"/>
          </p:cNvSpPr>
          <p:nvPr/>
        </p:nvSpPr>
        <p:spPr bwMode="auto">
          <a:xfrm>
            <a:off x="25146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9" name="Rectangle 68"/>
          <p:cNvSpPr>
            <a:spLocks noChangeArrowheads="1"/>
          </p:cNvSpPr>
          <p:nvPr/>
        </p:nvSpPr>
        <p:spPr bwMode="auto">
          <a:xfrm>
            <a:off x="2514600" y="4114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80" name="Rectangle 69"/>
          <p:cNvSpPr>
            <a:spLocks noChangeArrowheads="1"/>
          </p:cNvSpPr>
          <p:nvPr/>
        </p:nvSpPr>
        <p:spPr bwMode="auto">
          <a:xfrm>
            <a:off x="26670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81" name="Rectangle 70"/>
          <p:cNvSpPr>
            <a:spLocks noChangeArrowheads="1"/>
          </p:cNvSpPr>
          <p:nvPr/>
        </p:nvSpPr>
        <p:spPr bwMode="auto">
          <a:xfrm>
            <a:off x="2667000" y="4114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82" name="Rectangle 71"/>
          <p:cNvSpPr>
            <a:spLocks noChangeArrowheads="1"/>
          </p:cNvSpPr>
          <p:nvPr/>
        </p:nvSpPr>
        <p:spPr bwMode="auto">
          <a:xfrm>
            <a:off x="2514600" y="22860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83" name="Rectangle 72"/>
          <p:cNvSpPr>
            <a:spLocks noChangeArrowheads="1"/>
          </p:cNvSpPr>
          <p:nvPr/>
        </p:nvSpPr>
        <p:spPr bwMode="auto">
          <a:xfrm>
            <a:off x="2514600" y="2438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84" name="Rectangle 73"/>
          <p:cNvSpPr>
            <a:spLocks noChangeArrowheads="1"/>
          </p:cNvSpPr>
          <p:nvPr/>
        </p:nvSpPr>
        <p:spPr bwMode="auto">
          <a:xfrm>
            <a:off x="2667000" y="22860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85" name="Rectangle 74"/>
          <p:cNvSpPr>
            <a:spLocks noChangeArrowheads="1"/>
          </p:cNvSpPr>
          <p:nvPr/>
        </p:nvSpPr>
        <p:spPr bwMode="auto">
          <a:xfrm>
            <a:off x="2667000" y="2438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86" name="Rectangle 75"/>
          <p:cNvSpPr>
            <a:spLocks noChangeArrowheads="1"/>
          </p:cNvSpPr>
          <p:nvPr/>
        </p:nvSpPr>
        <p:spPr bwMode="auto">
          <a:xfrm>
            <a:off x="2514600" y="3352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87" name="Rectangle 76"/>
          <p:cNvSpPr>
            <a:spLocks noChangeArrowheads="1"/>
          </p:cNvSpPr>
          <p:nvPr/>
        </p:nvSpPr>
        <p:spPr bwMode="auto">
          <a:xfrm>
            <a:off x="2514600" y="3505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88" name="Rectangle 77"/>
          <p:cNvSpPr>
            <a:spLocks noChangeArrowheads="1"/>
          </p:cNvSpPr>
          <p:nvPr/>
        </p:nvSpPr>
        <p:spPr bwMode="auto">
          <a:xfrm>
            <a:off x="2667000" y="3352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89" name="Rectangle 78"/>
          <p:cNvSpPr>
            <a:spLocks noChangeArrowheads="1"/>
          </p:cNvSpPr>
          <p:nvPr/>
        </p:nvSpPr>
        <p:spPr bwMode="auto">
          <a:xfrm>
            <a:off x="2667000" y="3505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90" name="Rectangle 79"/>
          <p:cNvSpPr>
            <a:spLocks noChangeArrowheads="1"/>
          </p:cNvSpPr>
          <p:nvPr/>
        </p:nvSpPr>
        <p:spPr bwMode="auto">
          <a:xfrm>
            <a:off x="2819400" y="3505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91" name="Rectangle 80"/>
          <p:cNvSpPr>
            <a:spLocks noChangeArrowheads="1"/>
          </p:cNvSpPr>
          <p:nvPr/>
        </p:nvSpPr>
        <p:spPr bwMode="auto">
          <a:xfrm>
            <a:off x="2971800" y="3505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92" name="Rectangle 81"/>
          <p:cNvSpPr>
            <a:spLocks noChangeArrowheads="1"/>
          </p:cNvSpPr>
          <p:nvPr/>
        </p:nvSpPr>
        <p:spPr bwMode="auto">
          <a:xfrm>
            <a:off x="2514600" y="30480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93" name="Rectangle 82"/>
          <p:cNvSpPr>
            <a:spLocks noChangeArrowheads="1"/>
          </p:cNvSpPr>
          <p:nvPr/>
        </p:nvSpPr>
        <p:spPr bwMode="auto">
          <a:xfrm>
            <a:off x="2667000" y="30480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94" name="Rectangle 83"/>
          <p:cNvSpPr>
            <a:spLocks noChangeArrowheads="1"/>
          </p:cNvSpPr>
          <p:nvPr/>
        </p:nvSpPr>
        <p:spPr bwMode="auto">
          <a:xfrm>
            <a:off x="2514600" y="3200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95" name="Rectangle 84"/>
          <p:cNvSpPr>
            <a:spLocks noChangeArrowheads="1"/>
          </p:cNvSpPr>
          <p:nvPr/>
        </p:nvSpPr>
        <p:spPr bwMode="auto">
          <a:xfrm>
            <a:off x="2514600" y="36576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96" name="Rectangle 85"/>
          <p:cNvSpPr>
            <a:spLocks noChangeArrowheads="1"/>
          </p:cNvSpPr>
          <p:nvPr/>
        </p:nvSpPr>
        <p:spPr bwMode="auto">
          <a:xfrm>
            <a:off x="2514600" y="1828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97" name="Rectangle 86"/>
          <p:cNvSpPr>
            <a:spLocks noChangeArrowheads="1"/>
          </p:cNvSpPr>
          <p:nvPr/>
        </p:nvSpPr>
        <p:spPr bwMode="auto">
          <a:xfrm>
            <a:off x="2514600" y="1981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98" name="Rectangle 87"/>
          <p:cNvSpPr>
            <a:spLocks noChangeArrowheads="1"/>
          </p:cNvSpPr>
          <p:nvPr/>
        </p:nvSpPr>
        <p:spPr bwMode="auto">
          <a:xfrm>
            <a:off x="2667000" y="1828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99" name="Rectangle 88"/>
          <p:cNvSpPr>
            <a:spLocks noChangeArrowheads="1"/>
          </p:cNvSpPr>
          <p:nvPr/>
        </p:nvSpPr>
        <p:spPr bwMode="auto">
          <a:xfrm>
            <a:off x="2667000" y="1981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00" name="Rectangle 89"/>
          <p:cNvSpPr>
            <a:spLocks noChangeArrowheads="1"/>
          </p:cNvSpPr>
          <p:nvPr/>
        </p:nvSpPr>
        <p:spPr bwMode="auto">
          <a:xfrm>
            <a:off x="2819400" y="1981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01" name="Rectangle 90"/>
          <p:cNvSpPr>
            <a:spLocks noChangeArrowheads="1"/>
          </p:cNvSpPr>
          <p:nvPr/>
        </p:nvSpPr>
        <p:spPr bwMode="auto">
          <a:xfrm>
            <a:off x="2971800" y="1981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02" name="Rectangle 91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03" name="Rectangle 92"/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04" name="Rectangle 93"/>
          <p:cNvSpPr>
            <a:spLocks noChangeArrowheads="1"/>
          </p:cNvSpPr>
          <p:nvPr/>
        </p:nvSpPr>
        <p:spPr bwMode="auto">
          <a:xfrm>
            <a:off x="2667000" y="1676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05" name="Rectangle 94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06" name="Rectangle 95"/>
          <p:cNvSpPr>
            <a:spLocks noChangeArrowheads="1"/>
          </p:cNvSpPr>
          <p:nvPr/>
        </p:nvSpPr>
        <p:spPr bwMode="auto">
          <a:xfrm>
            <a:off x="2514600" y="2590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b="1"/>
          </a:p>
        </p:txBody>
      </p:sp>
      <p:sp>
        <p:nvSpPr>
          <p:cNvPr id="19507" name="Rectangle 96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08" name="Rectangle 9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09" name="Rectangle 98"/>
          <p:cNvSpPr>
            <a:spLocks noChangeArrowheads="1"/>
          </p:cNvSpPr>
          <p:nvPr/>
        </p:nvSpPr>
        <p:spPr bwMode="auto">
          <a:xfrm>
            <a:off x="4724400" y="1981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10" name="Rectangle 99"/>
          <p:cNvSpPr>
            <a:spLocks noChangeArrowheads="1"/>
          </p:cNvSpPr>
          <p:nvPr/>
        </p:nvSpPr>
        <p:spPr bwMode="auto">
          <a:xfrm>
            <a:off x="5181600" y="2438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11" name="Rectangle 100"/>
          <p:cNvSpPr>
            <a:spLocks noChangeArrowheads="1"/>
          </p:cNvSpPr>
          <p:nvPr/>
        </p:nvSpPr>
        <p:spPr bwMode="auto">
          <a:xfrm>
            <a:off x="5334000" y="2438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12" name="Rectangle 10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13" name="Rectangle 102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14" name="Rectangle 103"/>
          <p:cNvSpPr>
            <a:spLocks noChangeArrowheads="1"/>
          </p:cNvSpPr>
          <p:nvPr/>
        </p:nvSpPr>
        <p:spPr bwMode="auto">
          <a:xfrm>
            <a:off x="5181600" y="3352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15" name="Rectangle 104"/>
          <p:cNvSpPr>
            <a:spLocks noChangeArrowheads="1"/>
          </p:cNvSpPr>
          <p:nvPr/>
        </p:nvSpPr>
        <p:spPr bwMode="auto">
          <a:xfrm>
            <a:off x="5486400" y="3352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16" name="Rectangle 105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17" name="Rectangle 106"/>
          <p:cNvSpPr>
            <a:spLocks noChangeArrowheads="1"/>
          </p:cNvSpPr>
          <p:nvPr/>
        </p:nvSpPr>
        <p:spPr bwMode="auto">
          <a:xfrm>
            <a:off x="6096000" y="3352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18" name="Rectangle 107"/>
          <p:cNvSpPr>
            <a:spLocks noChangeArrowheads="1"/>
          </p:cNvSpPr>
          <p:nvPr/>
        </p:nvSpPr>
        <p:spPr bwMode="auto">
          <a:xfrm>
            <a:off x="4724400" y="3352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19" name="Rectangle 108"/>
          <p:cNvSpPr>
            <a:spLocks noChangeArrowheads="1"/>
          </p:cNvSpPr>
          <p:nvPr/>
        </p:nvSpPr>
        <p:spPr bwMode="auto">
          <a:xfrm>
            <a:off x="4724400" y="3505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20" name="Rectangle 109"/>
          <p:cNvSpPr>
            <a:spLocks noChangeArrowheads="1"/>
          </p:cNvSpPr>
          <p:nvPr/>
        </p:nvSpPr>
        <p:spPr bwMode="auto">
          <a:xfrm>
            <a:off x="56388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21" name="Rectangle 110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22" name="Rectangle 111"/>
          <p:cNvSpPr>
            <a:spLocks noChangeArrowheads="1"/>
          </p:cNvSpPr>
          <p:nvPr/>
        </p:nvSpPr>
        <p:spPr bwMode="auto">
          <a:xfrm>
            <a:off x="47244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23" name="Rectangle 112"/>
          <p:cNvSpPr>
            <a:spLocks noChangeArrowheads="1"/>
          </p:cNvSpPr>
          <p:nvPr/>
        </p:nvSpPr>
        <p:spPr bwMode="auto">
          <a:xfrm>
            <a:off x="51816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24" name="Rectangle 113"/>
          <p:cNvSpPr>
            <a:spLocks noChangeArrowheads="1"/>
          </p:cNvSpPr>
          <p:nvPr/>
        </p:nvSpPr>
        <p:spPr bwMode="auto">
          <a:xfrm>
            <a:off x="4724400" y="4267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25" name="Rectangle 114"/>
          <p:cNvSpPr>
            <a:spLocks noChangeArrowheads="1"/>
          </p:cNvSpPr>
          <p:nvPr/>
        </p:nvSpPr>
        <p:spPr bwMode="auto">
          <a:xfrm>
            <a:off x="48768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26" name="Rectangle 115"/>
          <p:cNvSpPr>
            <a:spLocks noChangeArrowheads="1"/>
          </p:cNvSpPr>
          <p:nvPr/>
        </p:nvSpPr>
        <p:spPr bwMode="auto">
          <a:xfrm>
            <a:off x="53340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27" name="Rectangle 116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28" name="Rectangle 11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29" name="Rectangle 118"/>
          <p:cNvSpPr>
            <a:spLocks noChangeArrowheads="1"/>
          </p:cNvSpPr>
          <p:nvPr/>
        </p:nvSpPr>
        <p:spPr bwMode="auto">
          <a:xfrm>
            <a:off x="5638800" y="2438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0" name="Rectangle 119"/>
          <p:cNvSpPr>
            <a:spLocks noChangeArrowheads="1"/>
          </p:cNvSpPr>
          <p:nvPr/>
        </p:nvSpPr>
        <p:spPr bwMode="auto">
          <a:xfrm>
            <a:off x="4876800" y="2438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1" name="Rectangle 120"/>
          <p:cNvSpPr>
            <a:spLocks noChangeArrowheads="1"/>
          </p:cNvSpPr>
          <p:nvPr/>
        </p:nvSpPr>
        <p:spPr bwMode="auto">
          <a:xfrm>
            <a:off x="5486400" y="2438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2" name="Rectangle 121"/>
          <p:cNvSpPr>
            <a:spLocks noChangeArrowheads="1"/>
          </p:cNvSpPr>
          <p:nvPr/>
        </p:nvSpPr>
        <p:spPr bwMode="auto">
          <a:xfrm>
            <a:off x="5029200" y="2438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3" name="Rectangle 122"/>
          <p:cNvSpPr>
            <a:spLocks noChangeArrowheads="1"/>
          </p:cNvSpPr>
          <p:nvPr/>
        </p:nvSpPr>
        <p:spPr bwMode="auto">
          <a:xfrm>
            <a:off x="4876800" y="3352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4" name="Rectangle 123"/>
          <p:cNvSpPr>
            <a:spLocks noChangeArrowheads="1"/>
          </p:cNvSpPr>
          <p:nvPr/>
        </p:nvSpPr>
        <p:spPr bwMode="auto">
          <a:xfrm>
            <a:off x="4876800" y="3505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5" name="Rectangle 124"/>
          <p:cNvSpPr>
            <a:spLocks noChangeArrowheads="1"/>
          </p:cNvSpPr>
          <p:nvPr/>
        </p:nvSpPr>
        <p:spPr bwMode="auto">
          <a:xfrm>
            <a:off x="5029200" y="3352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6" name="Rectangle 125"/>
          <p:cNvSpPr>
            <a:spLocks noChangeArrowheads="1"/>
          </p:cNvSpPr>
          <p:nvPr/>
        </p:nvSpPr>
        <p:spPr bwMode="auto">
          <a:xfrm>
            <a:off x="5029200" y="3505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7" name="Rectangle 126"/>
          <p:cNvSpPr>
            <a:spLocks noChangeArrowheads="1"/>
          </p:cNvSpPr>
          <p:nvPr/>
        </p:nvSpPr>
        <p:spPr bwMode="auto">
          <a:xfrm>
            <a:off x="5181600" y="3505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8" name="Rectangle 127"/>
          <p:cNvSpPr>
            <a:spLocks noChangeArrowheads="1"/>
          </p:cNvSpPr>
          <p:nvPr/>
        </p:nvSpPr>
        <p:spPr bwMode="auto">
          <a:xfrm>
            <a:off x="5334000" y="3505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9" name="Rectangle 128"/>
          <p:cNvSpPr>
            <a:spLocks noChangeArrowheads="1"/>
          </p:cNvSpPr>
          <p:nvPr/>
        </p:nvSpPr>
        <p:spPr bwMode="auto">
          <a:xfrm>
            <a:off x="5791200" y="3352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0" name="Rectangle 129"/>
          <p:cNvSpPr>
            <a:spLocks noChangeArrowheads="1"/>
          </p:cNvSpPr>
          <p:nvPr/>
        </p:nvSpPr>
        <p:spPr bwMode="auto">
          <a:xfrm>
            <a:off x="5943600" y="3352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1" name="Rectangle 130"/>
          <p:cNvSpPr>
            <a:spLocks noChangeArrowheads="1"/>
          </p:cNvSpPr>
          <p:nvPr/>
        </p:nvSpPr>
        <p:spPr bwMode="auto">
          <a:xfrm>
            <a:off x="6248400" y="3352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2" name="Rectangle 131"/>
          <p:cNvSpPr>
            <a:spLocks noChangeArrowheads="1"/>
          </p:cNvSpPr>
          <p:nvPr/>
        </p:nvSpPr>
        <p:spPr bwMode="auto">
          <a:xfrm>
            <a:off x="57912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3" name="Rectangle 132"/>
          <p:cNvSpPr>
            <a:spLocks noChangeArrowheads="1"/>
          </p:cNvSpPr>
          <p:nvPr/>
        </p:nvSpPr>
        <p:spPr bwMode="auto">
          <a:xfrm>
            <a:off x="5791200" y="1981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4" name="Rectangle 133"/>
          <p:cNvSpPr>
            <a:spLocks noChangeArrowheads="1"/>
          </p:cNvSpPr>
          <p:nvPr/>
        </p:nvSpPr>
        <p:spPr bwMode="auto">
          <a:xfrm>
            <a:off x="4876800" y="1981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5" name="Rectangle 134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6" name="Rectangle 135"/>
          <p:cNvSpPr>
            <a:spLocks noChangeArrowheads="1"/>
          </p:cNvSpPr>
          <p:nvPr/>
        </p:nvSpPr>
        <p:spPr bwMode="auto">
          <a:xfrm>
            <a:off x="5029200" y="1981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7" name="Rectangle 136"/>
          <p:cNvSpPr>
            <a:spLocks noChangeArrowheads="1"/>
          </p:cNvSpPr>
          <p:nvPr/>
        </p:nvSpPr>
        <p:spPr bwMode="auto">
          <a:xfrm>
            <a:off x="5181600" y="1981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8" name="Rectangle 137"/>
          <p:cNvSpPr>
            <a:spLocks noChangeArrowheads="1"/>
          </p:cNvSpPr>
          <p:nvPr/>
        </p:nvSpPr>
        <p:spPr bwMode="auto">
          <a:xfrm>
            <a:off x="5334000" y="1981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9" name="Rectangle 138"/>
          <p:cNvSpPr>
            <a:spLocks noChangeArrowheads="1"/>
          </p:cNvSpPr>
          <p:nvPr/>
        </p:nvSpPr>
        <p:spPr bwMode="auto">
          <a:xfrm>
            <a:off x="5943600" y="1981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50" name="Rectangle 139"/>
          <p:cNvSpPr>
            <a:spLocks noChangeArrowheads="1"/>
          </p:cNvSpPr>
          <p:nvPr/>
        </p:nvSpPr>
        <p:spPr bwMode="auto">
          <a:xfrm>
            <a:off x="4876800" y="1676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51" name="Rectangle 140"/>
          <p:cNvSpPr>
            <a:spLocks noChangeArrowheads="1"/>
          </p:cNvSpPr>
          <p:nvPr/>
        </p:nvSpPr>
        <p:spPr bwMode="auto">
          <a:xfrm>
            <a:off x="5486400" y="19812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52" name="Rectangle 141"/>
          <p:cNvSpPr>
            <a:spLocks noChangeArrowheads="1"/>
          </p:cNvSpPr>
          <p:nvPr/>
        </p:nvSpPr>
        <p:spPr bwMode="auto">
          <a:xfrm>
            <a:off x="5334000" y="3352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53" name="Rectangle 142"/>
          <p:cNvSpPr>
            <a:spLocks noChangeArrowheads="1"/>
          </p:cNvSpPr>
          <p:nvPr/>
        </p:nvSpPr>
        <p:spPr bwMode="auto">
          <a:xfrm>
            <a:off x="6400800" y="33528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b="1"/>
          </a:p>
        </p:txBody>
      </p:sp>
      <p:sp>
        <p:nvSpPr>
          <p:cNvPr id="19554" name="Rectangle 143"/>
          <p:cNvSpPr>
            <a:spLocks noChangeArrowheads="1"/>
          </p:cNvSpPr>
          <p:nvPr/>
        </p:nvSpPr>
        <p:spPr bwMode="auto">
          <a:xfrm>
            <a:off x="2514600" y="38100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55" name="Rectangle 144"/>
          <p:cNvSpPr>
            <a:spLocks noChangeArrowheads="1"/>
          </p:cNvSpPr>
          <p:nvPr/>
        </p:nvSpPr>
        <p:spPr bwMode="auto">
          <a:xfrm>
            <a:off x="28194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56" name="Rectangle 145"/>
          <p:cNvSpPr>
            <a:spLocks noChangeArrowheads="1"/>
          </p:cNvSpPr>
          <p:nvPr/>
        </p:nvSpPr>
        <p:spPr bwMode="auto">
          <a:xfrm>
            <a:off x="2667000" y="38100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57" name="Rectangle 146"/>
          <p:cNvSpPr>
            <a:spLocks noChangeArrowheads="1"/>
          </p:cNvSpPr>
          <p:nvPr/>
        </p:nvSpPr>
        <p:spPr bwMode="auto">
          <a:xfrm>
            <a:off x="2819400" y="38100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58" name="Rectangle 147"/>
          <p:cNvSpPr>
            <a:spLocks noChangeArrowheads="1"/>
          </p:cNvSpPr>
          <p:nvPr/>
        </p:nvSpPr>
        <p:spPr bwMode="auto">
          <a:xfrm>
            <a:off x="62484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59" name="Rectangle 148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60" name="Rectangle 149"/>
          <p:cNvSpPr>
            <a:spLocks noChangeArrowheads="1"/>
          </p:cNvSpPr>
          <p:nvPr/>
        </p:nvSpPr>
        <p:spPr bwMode="auto">
          <a:xfrm>
            <a:off x="60960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61" name="Rectangle 150"/>
          <p:cNvSpPr>
            <a:spLocks noChangeArrowheads="1"/>
          </p:cNvSpPr>
          <p:nvPr/>
        </p:nvSpPr>
        <p:spPr bwMode="auto">
          <a:xfrm>
            <a:off x="64008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62" name="Rectangle 151"/>
          <p:cNvSpPr>
            <a:spLocks noChangeArrowheads="1"/>
          </p:cNvSpPr>
          <p:nvPr/>
        </p:nvSpPr>
        <p:spPr bwMode="auto">
          <a:xfrm>
            <a:off x="2819400" y="2438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63" name="Rectangle 152"/>
          <p:cNvSpPr>
            <a:spLocks noChangeArrowheads="1"/>
          </p:cNvSpPr>
          <p:nvPr/>
        </p:nvSpPr>
        <p:spPr bwMode="auto">
          <a:xfrm>
            <a:off x="6705600" y="3962400"/>
            <a:ext cx="152400" cy="15240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64" name="Text Box 153"/>
          <p:cNvSpPr txBox="1">
            <a:spLocks noChangeArrowheads="1"/>
          </p:cNvSpPr>
          <p:nvPr/>
        </p:nvSpPr>
        <p:spPr bwMode="auto">
          <a:xfrm>
            <a:off x="2109788" y="4989513"/>
            <a:ext cx="45958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Ποιά συνάρτηση διασποράς είναι καλύτερη</a:t>
            </a:r>
            <a:r>
              <a:rPr lang="en-US"/>
              <a:t>;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Πίνακες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288925" y="1002268"/>
            <a:ext cx="27142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Σύγκρουση (</a:t>
            </a:r>
            <a:r>
              <a:rPr lang="en-US" b="1" dirty="0" smtClean="0"/>
              <a:t>collision)</a:t>
            </a:r>
            <a:r>
              <a:rPr lang="en-US" dirty="0" smtClean="0"/>
              <a:t>: </a:t>
            </a:r>
            <a:endParaRPr lang="el-GR" dirty="0"/>
          </a:p>
        </p:txBody>
      </p:sp>
      <p:pic>
        <p:nvPicPr>
          <p:cNvPr id="50" name="Picture 4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062593"/>
            <a:ext cx="1265238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4403725" y="980043"/>
            <a:ext cx="1235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κλειδιά</a:t>
            </a:r>
          </a:p>
        </p:txBody>
      </p:sp>
      <p:pic>
        <p:nvPicPr>
          <p:cNvPr id="52" name="Picture 4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062593"/>
            <a:ext cx="593725" cy="25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3" name="52 - Ορθογώνιο"/>
          <p:cNvSpPr/>
          <p:nvPr/>
        </p:nvSpPr>
        <p:spPr>
          <a:xfrm>
            <a:off x="228600" y="1676400"/>
            <a:ext cx="8458200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Πρέπει να οριστεί ένας τρόπος διαχείρισης συγκρούσεων ώστε τα κλειδιά να μπορούν να βρεθούν αρκετά γρήγορα. 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>
              <a:lnSpc>
                <a:spcPts val="2500"/>
              </a:lnSpc>
            </a:pPr>
            <a:endParaRPr lang="el-GR" dirty="0" smtClean="0"/>
          </a:p>
          <a:p>
            <a:pPr>
              <a:lnSpc>
                <a:spcPts val="2500"/>
              </a:lnSpc>
            </a:pPr>
            <a:r>
              <a:rPr lang="el-GR" dirty="0" smtClean="0"/>
              <a:t>Χρησιμοποιούνται 2 κύριοι τρόποι: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 lvl="1">
              <a:lnSpc>
                <a:spcPts val="2500"/>
              </a:lnSpc>
            </a:pPr>
            <a:r>
              <a:rPr lang="el-GR" dirty="0" smtClean="0"/>
              <a:t>•  Τοποθέτηση στην ίδια θέση (π.χ., σε αλυσίδα)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 lvl="1">
              <a:lnSpc>
                <a:spcPts val="2500"/>
              </a:lnSpc>
            </a:pPr>
            <a:r>
              <a:rPr lang="el-GR" dirty="0" smtClean="0"/>
              <a:t>•  Τοποθέτηση σε άλλη θέση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Πίνακες Διασποράς Αλυσιδωτής Σύνδεσης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0484" name="Oval 14"/>
          <p:cNvSpPr>
            <a:spLocks noChangeArrowheads="1"/>
          </p:cNvSpPr>
          <p:nvPr/>
        </p:nvSpPr>
        <p:spPr bwMode="auto">
          <a:xfrm>
            <a:off x="228600" y="3429000"/>
            <a:ext cx="1981200" cy="26670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5" name="Oval 15"/>
          <p:cNvSpPr>
            <a:spLocks noChangeArrowheads="1"/>
          </p:cNvSpPr>
          <p:nvPr/>
        </p:nvSpPr>
        <p:spPr bwMode="auto">
          <a:xfrm>
            <a:off x="762000" y="4114800"/>
            <a:ext cx="1295400" cy="1676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6" name="Oval 16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7" name="Text Box 17"/>
          <p:cNvSpPr txBox="1">
            <a:spLocks noChangeArrowheads="1"/>
          </p:cNvSpPr>
          <p:nvPr/>
        </p:nvSpPr>
        <p:spPr bwMode="auto">
          <a:xfrm>
            <a:off x="998538" y="4572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2</a:t>
            </a:r>
            <a:endParaRPr lang="el-GR" sz="1600" baseline="-25000"/>
          </a:p>
        </p:txBody>
      </p:sp>
      <p:sp>
        <p:nvSpPr>
          <p:cNvPr id="20488" name="Rectangle 18"/>
          <p:cNvSpPr>
            <a:spLocks noChangeArrowheads="1"/>
          </p:cNvSpPr>
          <p:nvPr/>
        </p:nvSpPr>
        <p:spPr bwMode="auto">
          <a:xfrm>
            <a:off x="2590800" y="3733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9" name="Rectangle 19"/>
          <p:cNvSpPr>
            <a:spLocks noChangeArrowheads="1"/>
          </p:cNvSpPr>
          <p:nvPr/>
        </p:nvSpPr>
        <p:spPr bwMode="auto">
          <a:xfrm>
            <a:off x="2590800" y="3962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0" name="Rectangle 20"/>
          <p:cNvSpPr>
            <a:spLocks noChangeArrowheads="1"/>
          </p:cNvSpPr>
          <p:nvPr/>
        </p:nvSpPr>
        <p:spPr bwMode="auto">
          <a:xfrm>
            <a:off x="2590800" y="4191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1" name="Rectangle 21"/>
          <p:cNvSpPr>
            <a:spLocks noChangeArrowheads="1"/>
          </p:cNvSpPr>
          <p:nvPr/>
        </p:nvSpPr>
        <p:spPr bwMode="auto">
          <a:xfrm>
            <a:off x="2590800" y="44196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2" name="Rectangle 22"/>
          <p:cNvSpPr>
            <a:spLocks noChangeArrowheads="1"/>
          </p:cNvSpPr>
          <p:nvPr/>
        </p:nvSpPr>
        <p:spPr bwMode="auto">
          <a:xfrm>
            <a:off x="2590800" y="46482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3" name="Rectangle 23"/>
          <p:cNvSpPr>
            <a:spLocks noChangeArrowheads="1"/>
          </p:cNvSpPr>
          <p:nvPr/>
        </p:nvSpPr>
        <p:spPr bwMode="auto">
          <a:xfrm>
            <a:off x="2590800" y="4876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4" name="Rectangle 24"/>
          <p:cNvSpPr>
            <a:spLocks noChangeArrowheads="1"/>
          </p:cNvSpPr>
          <p:nvPr/>
        </p:nvSpPr>
        <p:spPr bwMode="auto">
          <a:xfrm>
            <a:off x="2590800" y="5105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0495" name="AutoShape 25"/>
          <p:cNvCxnSpPr>
            <a:cxnSpLocks noChangeShapeType="1"/>
            <a:stCxn id="20486" idx="6"/>
            <a:endCxn id="20489" idx="1"/>
          </p:cNvCxnSpPr>
          <p:nvPr/>
        </p:nvCxnSpPr>
        <p:spPr bwMode="auto">
          <a:xfrm flipV="1">
            <a:off x="1219200" y="40767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0496" name="Text Box 26"/>
          <p:cNvSpPr txBox="1">
            <a:spLocks noChangeArrowheads="1"/>
          </p:cNvSpPr>
          <p:nvPr/>
        </p:nvSpPr>
        <p:spPr bwMode="auto">
          <a:xfrm>
            <a:off x="2651125" y="33670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20497" name="Text Box 27"/>
          <p:cNvSpPr txBox="1">
            <a:spLocks noChangeArrowheads="1"/>
          </p:cNvSpPr>
          <p:nvPr/>
        </p:nvSpPr>
        <p:spPr bwMode="auto">
          <a:xfrm>
            <a:off x="3008313" y="3733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20498" name="Rectangle 28"/>
          <p:cNvSpPr>
            <a:spLocks noChangeArrowheads="1"/>
          </p:cNvSpPr>
          <p:nvPr/>
        </p:nvSpPr>
        <p:spPr bwMode="auto">
          <a:xfrm>
            <a:off x="2590800" y="5334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9" name="Text Box 29"/>
          <p:cNvSpPr txBox="1">
            <a:spLocks noChangeArrowheads="1"/>
          </p:cNvSpPr>
          <p:nvPr/>
        </p:nvSpPr>
        <p:spPr bwMode="auto">
          <a:xfrm>
            <a:off x="3008313" y="5334000"/>
            <a:ext cx="4460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20500" name="Oval 30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01" name="Text Box 31"/>
          <p:cNvSpPr txBox="1">
            <a:spLocks noChangeArrowheads="1"/>
          </p:cNvSpPr>
          <p:nvPr/>
        </p:nvSpPr>
        <p:spPr bwMode="auto">
          <a:xfrm>
            <a:off x="1608138" y="4953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cxnSp>
        <p:nvCxnSpPr>
          <p:cNvPr id="20502" name="AutoShape 32"/>
          <p:cNvCxnSpPr>
            <a:cxnSpLocks noChangeShapeType="1"/>
            <a:stCxn id="20500" idx="7"/>
            <a:endCxn id="20492" idx="1"/>
          </p:cNvCxnSpPr>
          <p:nvPr/>
        </p:nvCxnSpPr>
        <p:spPr bwMode="auto">
          <a:xfrm flipV="1">
            <a:off x="1817688" y="4762500"/>
            <a:ext cx="773112" cy="125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0503" name="Oval 33"/>
          <p:cNvSpPr>
            <a:spLocks noChangeArrowheads="1"/>
          </p:cNvSpPr>
          <p:nvPr/>
        </p:nvSpPr>
        <p:spPr bwMode="auto">
          <a:xfrm>
            <a:off x="1143000" y="5334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04" name="Text Box 34"/>
          <p:cNvSpPr txBox="1">
            <a:spLocks noChangeArrowheads="1"/>
          </p:cNvSpPr>
          <p:nvPr/>
        </p:nvSpPr>
        <p:spPr bwMode="auto">
          <a:xfrm>
            <a:off x="998538" y="5334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cxnSp>
        <p:nvCxnSpPr>
          <p:cNvPr id="20505" name="AutoShape 35"/>
          <p:cNvCxnSpPr>
            <a:cxnSpLocks noChangeShapeType="1"/>
            <a:stCxn id="20503" idx="6"/>
            <a:endCxn id="20494" idx="1"/>
          </p:cNvCxnSpPr>
          <p:nvPr/>
        </p:nvCxnSpPr>
        <p:spPr bwMode="auto">
          <a:xfrm flipV="1">
            <a:off x="1219200" y="5219700"/>
            <a:ext cx="13716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0506" name="Oval 36"/>
          <p:cNvSpPr>
            <a:spLocks noChangeArrowheads="1"/>
          </p:cNvSpPr>
          <p:nvPr/>
        </p:nvSpPr>
        <p:spPr bwMode="auto">
          <a:xfrm>
            <a:off x="1524000" y="46164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07" name="Text Box 37"/>
          <p:cNvSpPr txBox="1">
            <a:spLocks noChangeArrowheads="1"/>
          </p:cNvSpPr>
          <p:nvPr/>
        </p:nvSpPr>
        <p:spPr bwMode="auto">
          <a:xfrm>
            <a:off x="1379538" y="469265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4</a:t>
            </a:r>
            <a:endParaRPr lang="el-GR" sz="1600" baseline="-25000"/>
          </a:p>
        </p:txBody>
      </p:sp>
      <p:sp>
        <p:nvSpPr>
          <p:cNvPr id="20508" name="Text Box 38"/>
          <p:cNvSpPr txBox="1">
            <a:spLocks noChangeArrowheads="1"/>
          </p:cNvSpPr>
          <p:nvPr/>
        </p:nvSpPr>
        <p:spPr bwMode="auto">
          <a:xfrm>
            <a:off x="228600" y="45720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endParaRPr lang="el-GR"/>
          </a:p>
        </p:txBody>
      </p:sp>
      <p:sp>
        <p:nvSpPr>
          <p:cNvPr id="20509" name="Text Box 39"/>
          <p:cNvSpPr txBox="1">
            <a:spLocks noChangeArrowheads="1"/>
          </p:cNvSpPr>
          <p:nvPr/>
        </p:nvSpPr>
        <p:spPr bwMode="auto">
          <a:xfrm>
            <a:off x="730250" y="48910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cxnSp>
        <p:nvCxnSpPr>
          <p:cNvPr id="20510" name="AutoShape 40"/>
          <p:cNvCxnSpPr>
            <a:cxnSpLocks noChangeShapeType="1"/>
            <a:endCxn id="20492" idx="1"/>
          </p:cNvCxnSpPr>
          <p:nvPr/>
        </p:nvCxnSpPr>
        <p:spPr bwMode="auto">
          <a:xfrm>
            <a:off x="1600200" y="4648200"/>
            <a:ext cx="990600" cy="114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20511" name="Picture 4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924300"/>
            <a:ext cx="3810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12" name="Picture 4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462463"/>
            <a:ext cx="99695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13" name="Picture 4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295900"/>
            <a:ext cx="3810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18" name="Rectangle 48"/>
          <p:cNvSpPr>
            <a:spLocks noChangeArrowheads="1"/>
          </p:cNvSpPr>
          <p:nvPr/>
        </p:nvSpPr>
        <p:spPr bwMode="auto">
          <a:xfrm>
            <a:off x="33528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2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0519" name="Line 49"/>
          <p:cNvSpPr>
            <a:spLocks noChangeShapeType="1"/>
          </p:cNvSpPr>
          <p:nvPr/>
        </p:nvSpPr>
        <p:spPr bwMode="auto">
          <a:xfrm>
            <a:off x="2819400" y="4114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20" name="Rectangle 51"/>
          <p:cNvSpPr>
            <a:spLocks noChangeArrowheads="1"/>
          </p:cNvSpPr>
          <p:nvPr/>
        </p:nvSpPr>
        <p:spPr bwMode="auto">
          <a:xfrm>
            <a:off x="3352800" y="46482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1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0521" name="Line 52"/>
          <p:cNvSpPr>
            <a:spLocks noChangeShapeType="1"/>
          </p:cNvSpPr>
          <p:nvPr/>
        </p:nvSpPr>
        <p:spPr bwMode="auto">
          <a:xfrm>
            <a:off x="2819400" y="4800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22" name="Rectangle 53"/>
          <p:cNvSpPr>
            <a:spLocks noChangeArrowheads="1"/>
          </p:cNvSpPr>
          <p:nvPr/>
        </p:nvSpPr>
        <p:spPr bwMode="auto">
          <a:xfrm>
            <a:off x="3352800" y="5105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3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0523" name="Line 54"/>
          <p:cNvSpPr>
            <a:spLocks noChangeShapeType="1"/>
          </p:cNvSpPr>
          <p:nvPr/>
        </p:nvSpPr>
        <p:spPr bwMode="auto">
          <a:xfrm>
            <a:off x="2819400" y="5257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24" name="Line 55"/>
          <p:cNvSpPr>
            <a:spLocks noChangeShapeType="1"/>
          </p:cNvSpPr>
          <p:nvPr/>
        </p:nvSpPr>
        <p:spPr bwMode="auto">
          <a:xfrm>
            <a:off x="3581400" y="4800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0525" name="Rectangle 56"/>
          <p:cNvSpPr>
            <a:spLocks noChangeArrowheads="1"/>
          </p:cNvSpPr>
          <p:nvPr/>
        </p:nvSpPr>
        <p:spPr bwMode="auto">
          <a:xfrm>
            <a:off x="3962400" y="46482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4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0526" name="Text Box 57"/>
          <p:cNvSpPr txBox="1">
            <a:spLocks noChangeArrowheads="1"/>
          </p:cNvSpPr>
          <p:nvPr/>
        </p:nvSpPr>
        <p:spPr bwMode="auto">
          <a:xfrm>
            <a:off x="288925" y="1524000"/>
            <a:ext cx="58365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Άρση των </a:t>
            </a:r>
            <a:r>
              <a:rPr lang="el-GR" dirty="0" smtClean="0"/>
              <a:t>συγκρούσεων </a:t>
            </a:r>
            <a:r>
              <a:rPr lang="el-GR" dirty="0"/>
              <a:t>μέσω </a:t>
            </a:r>
            <a:r>
              <a:rPr lang="el-GR" b="1" dirty="0"/>
              <a:t>αλυσιδωτής σύνδεσης</a:t>
            </a:r>
          </a:p>
        </p:txBody>
      </p:sp>
      <p:sp>
        <p:nvSpPr>
          <p:cNvPr id="20527" name="Text Box 58"/>
          <p:cNvSpPr txBox="1">
            <a:spLocks noChangeArrowheads="1"/>
          </p:cNvSpPr>
          <p:nvPr/>
        </p:nvSpPr>
        <p:spPr bwMode="auto">
          <a:xfrm>
            <a:off x="914400" y="1905000"/>
            <a:ext cx="69360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Κάθε</a:t>
            </a:r>
            <a:r>
              <a:rPr lang="en-US" dirty="0" smtClean="0"/>
              <a:t>   </a:t>
            </a:r>
            <a:r>
              <a:rPr lang="el-GR" dirty="0" smtClean="0"/>
              <a:t> </a:t>
            </a:r>
            <a:r>
              <a:rPr lang="en-US" dirty="0" smtClean="0"/>
              <a:t>       </a:t>
            </a:r>
            <a:r>
              <a:rPr lang="el-GR" dirty="0" smtClean="0"/>
              <a:t>δείχνει </a:t>
            </a:r>
            <a:r>
              <a:rPr lang="el-GR" dirty="0"/>
              <a:t>σε μία αλυσίδα για τα κλειδιά </a:t>
            </a:r>
            <a:r>
              <a:rPr lang="en-US" dirty="0" smtClean="0"/>
              <a:t>    </a:t>
            </a:r>
            <a:r>
              <a:rPr lang="el-GR" dirty="0" smtClean="0"/>
              <a:t> </a:t>
            </a:r>
            <a:r>
              <a:rPr lang="el-GR" dirty="0"/>
              <a:t>με </a:t>
            </a:r>
            <a:r>
              <a:rPr lang="el-GR" dirty="0" smtClean="0"/>
              <a:t>διασπορά</a:t>
            </a:r>
            <a:endParaRPr lang="el-GR" dirty="0"/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288925" y="1002268"/>
            <a:ext cx="27142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Σύγκρουση (</a:t>
            </a:r>
            <a:r>
              <a:rPr lang="en-US" b="1" dirty="0" smtClean="0"/>
              <a:t>collision)</a:t>
            </a:r>
            <a:r>
              <a:rPr lang="en-US" dirty="0" smtClean="0"/>
              <a:t>: </a:t>
            </a:r>
            <a:endParaRPr lang="el-GR" dirty="0"/>
          </a:p>
        </p:txBody>
      </p:sp>
      <p:pic>
        <p:nvPicPr>
          <p:cNvPr id="50" name="Picture 4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062593"/>
            <a:ext cx="1265238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4403725" y="980043"/>
            <a:ext cx="1235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κλειδιά</a:t>
            </a:r>
          </a:p>
        </p:txBody>
      </p:sp>
      <p:pic>
        <p:nvPicPr>
          <p:cNvPr id="52" name="Picture 4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062593"/>
            <a:ext cx="593725" cy="25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4" name="53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0492" y="1981200"/>
            <a:ext cx="406908" cy="278892"/>
          </a:xfrm>
          <a:prstGeom prst="rect">
            <a:avLst/>
          </a:prstGeom>
          <a:noFill/>
        </p:spPr>
      </p:pic>
      <p:pic>
        <p:nvPicPr>
          <p:cNvPr id="56" name="55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1981200"/>
            <a:ext cx="126492" cy="202692"/>
          </a:xfrm>
          <a:prstGeom prst="rect">
            <a:avLst/>
          </a:prstGeom>
          <a:noFill/>
        </p:spPr>
      </p:pic>
      <p:pic>
        <p:nvPicPr>
          <p:cNvPr id="58" name="57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198" y="1981200"/>
            <a:ext cx="838202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Πίνακες Διασποράς (Κατακερματισμός)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124" name="Text Box 77"/>
          <p:cNvSpPr txBox="1">
            <a:spLocks noChangeArrowheads="1"/>
          </p:cNvSpPr>
          <p:nvPr/>
        </p:nvSpPr>
        <p:spPr bwMode="auto">
          <a:xfrm>
            <a:off x="457200" y="5181600"/>
            <a:ext cx="8534400" cy="7335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Ο κατακερματισμός δίνει μια πολύ αποδοτική λύση (απλή και γρήγορη στην πράξη) όταν χρειαζόμαστε </a:t>
            </a:r>
            <a:r>
              <a:rPr lang="el-GR" dirty="0"/>
              <a:t>μόνο τις </a:t>
            </a:r>
            <a:r>
              <a:rPr lang="el-GR" dirty="0" smtClean="0"/>
              <a:t>παραπάνω λειτουργίες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33400" y="1752600"/>
            <a:ext cx="784860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Χειριζόμαστε ένα σύνολο στοιχείων       όπου το κάθε στοιχείο έχει ένα κλειδί από ολικά διατεταγμένο σύνολο</a:t>
            </a:r>
            <a:endParaRPr lang="el-GR" dirty="0"/>
          </a:p>
        </p:txBody>
      </p:sp>
      <p:pic>
        <p:nvPicPr>
          <p:cNvPr id="10" name="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7493" y="1854709"/>
            <a:ext cx="178307" cy="202691"/>
          </a:xfrm>
          <a:prstGeom prst="rect">
            <a:avLst/>
          </a:prstGeom>
          <a:noFill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1349" y="2235709"/>
            <a:ext cx="229251" cy="203269"/>
          </a:xfrm>
          <a:prstGeom prst="rect">
            <a:avLst/>
          </a:prstGeom>
          <a:noFill/>
          <a:ln/>
          <a:effectLst/>
        </p:spPr>
      </p:pic>
      <p:sp>
        <p:nvSpPr>
          <p:cNvPr id="12" name="Rectangle 42"/>
          <p:cNvSpPr txBox="1">
            <a:spLocks noChangeArrowheads="1"/>
          </p:cNvSpPr>
          <p:nvPr/>
        </p:nvSpPr>
        <p:spPr bwMode="auto">
          <a:xfrm>
            <a:off x="533400" y="2743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Θέλουμε να υποστηρίξουμε τις</a:t>
            </a:r>
            <a:r>
              <a:rPr kumimoji="0" lang="el-GR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βασικές λειτουργίες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1225550" y="3267670"/>
            <a:ext cx="5365508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l-GR" dirty="0"/>
              <a:t>Εισαγωγή ενός </a:t>
            </a:r>
            <a:r>
              <a:rPr lang="el-GR" dirty="0" smtClean="0"/>
              <a:t>νέου στοιχείου</a:t>
            </a:r>
            <a:r>
              <a:rPr lang="en-US" dirty="0" smtClean="0"/>
              <a:t>        </a:t>
            </a:r>
            <a:r>
              <a:rPr lang="el-GR" dirty="0" smtClean="0"/>
              <a:t>        με κλειδί</a:t>
            </a:r>
            <a:endParaRPr lang="el-GR" dirty="0"/>
          </a:p>
          <a:p>
            <a:pPr>
              <a:buFontTx/>
              <a:buChar char="•"/>
            </a:pPr>
            <a:endParaRPr lang="el-GR" dirty="0"/>
          </a:p>
          <a:p>
            <a:pPr>
              <a:buFontTx/>
              <a:buChar char="•"/>
            </a:pPr>
            <a:r>
              <a:rPr lang="el-GR" dirty="0"/>
              <a:t>  Αναζήτηση στοιχείου με δεδομένο </a:t>
            </a:r>
            <a:r>
              <a:rPr lang="el-GR" dirty="0" smtClean="0"/>
              <a:t>κλειδί</a:t>
            </a:r>
          </a:p>
          <a:p>
            <a:pPr>
              <a:buFontTx/>
              <a:buChar char="•"/>
            </a:pPr>
            <a:endParaRPr lang="el-GR" dirty="0" smtClean="0"/>
          </a:p>
          <a:p>
            <a:pPr>
              <a:buFontTx/>
              <a:buChar char="•"/>
            </a:pPr>
            <a:r>
              <a:rPr lang="el-GR" dirty="0" smtClean="0"/>
              <a:t>  Διαγραφή ενός καθορισμένου στοιχείου</a:t>
            </a:r>
            <a:endParaRPr lang="en-US" dirty="0"/>
          </a:p>
        </p:txBody>
      </p:sp>
      <p:pic>
        <p:nvPicPr>
          <p:cNvPr id="14" name="1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4400" y="3343870"/>
            <a:ext cx="637322" cy="229252"/>
          </a:xfrm>
          <a:prstGeom prst="rect">
            <a:avLst/>
          </a:prstGeom>
          <a:noFill/>
          <a:ln/>
          <a:effectLst/>
        </p:spPr>
      </p:pic>
      <p:pic>
        <p:nvPicPr>
          <p:cNvPr id="15" name="1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76183" y="3343870"/>
            <a:ext cx="688309" cy="229436"/>
          </a:xfrm>
          <a:prstGeom prst="rect">
            <a:avLst/>
          </a:prstGeom>
          <a:noFill/>
          <a:ln/>
          <a:effectLst/>
        </p:spPr>
      </p:pic>
      <p:pic>
        <p:nvPicPr>
          <p:cNvPr id="16" name="1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2491" y="3876434"/>
            <a:ext cx="688309" cy="2294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Πίνακες Διασποράς Αλυσιδωτής Σύνδεσης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228600" y="3429000"/>
            <a:ext cx="1981200" cy="26670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762000" y="4114800"/>
            <a:ext cx="1295400" cy="1676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998538" y="4572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2</a:t>
            </a:r>
            <a:endParaRPr lang="el-GR" sz="1600" baseline="-2500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590800" y="3733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590800" y="3962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590800" y="4191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590800" y="44196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590800" y="46482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590800" y="4876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590800" y="5105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1519" name="AutoShape 15"/>
          <p:cNvCxnSpPr>
            <a:cxnSpLocks noChangeShapeType="1"/>
            <a:stCxn id="21510" idx="6"/>
            <a:endCxn id="21513" idx="1"/>
          </p:cNvCxnSpPr>
          <p:nvPr/>
        </p:nvCxnSpPr>
        <p:spPr bwMode="auto">
          <a:xfrm flipV="1">
            <a:off x="1219200" y="40767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651125" y="33670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008313" y="3733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2590800" y="5334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008313" y="5334000"/>
            <a:ext cx="4460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1608138" y="4953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cxnSp>
        <p:nvCxnSpPr>
          <p:cNvPr id="21526" name="AutoShape 22"/>
          <p:cNvCxnSpPr>
            <a:cxnSpLocks noChangeShapeType="1"/>
            <a:stCxn id="21524" idx="7"/>
            <a:endCxn id="21516" idx="1"/>
          </p:cNvCxnSpPr>
          <p:nvPr/>
        </p:nvCxnSpPr>
        <p:spPr bwMode="auto">
          <a:xfrm flipV="1">
            <a:off x="1817688" y="4762500"/>
            <a:ext cx="773112" cy="125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1143000" y="5334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998538" y="5334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cxnSp>
        <p:nvCxnSpPr>
          <p:cNvPr id="21529" name="AutoShape 25"/>
          <p:cNvCxnSpPr>
            <a:cxnSpLocks noChangeShapeType="1"/>
            <a:stCxn id="21527" idx="6"/>
            <a:endCxn id="21518" idx="1"/>
          </p:cNvCxnSpPr>
          <p:nvPr/>
        </p:nvCxnSpPr>
        <p:spPr bwMode="auto">
          <a:xfrm flipV="1">
            <a:off x="1219200" y="5219700"/>
            <a:ext cx="13716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1524000" y="46164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1379538" y="469265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4</a:t>
            </a:r>
            <a:endParaRPr lang="el-GR" sz="1600" baseline="-25000"/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228600" y="45720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endParaRPr lang="el-GR"/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730250" y="48910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cxnSp>
        <p:nvCxnSpPr>
          <p:cNvPr id="21534" name="AutoShape 30"/>
          <p:cNvCxnSpPr>
            <a:cxnSpLocks noChangeShapeType="1"/>
            <a:endCxn id="21516" idx="1"/>
          </p:cNvCxnSpPr>
          <p:nvPr/>
        </p:nvCxnSpPr>
        <p:spPr bwMode="auto">
          <a:xfrm>
            <a:off x="1600200" y="4648200"/>
            <a:ext cx="990600" cy="114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21535" name="Picture 3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924300"/>
            <a:ext cx="3810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36" name="Picture 3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462463"/>
            <a:ext cx="99695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37" name="Picture 3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295900"/>
            <a:ext cx="3810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33528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2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>
            <a:off x="2819400" y="4114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3352800" y="46482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1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2819400" y="4800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3352800" y="5105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3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>
            <a:off x="2819400" y="5257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3581400" y="4800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3962400" y="46482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4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914400" y="2438400"/>
            <a:ext cx="61134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/>
              <a:t>εισαγωγή(Τ</a:t>
            </a:r>
            <a:r>
              <a:rPr lang="en-US" u="sng" dirty="0"/>
              <a:t>,x)</a:t>
            </a:r>
            <a:r>
              <a:rPr lang="en-US" dirty="0"/>
              <a:t>: </a:t>
            </a:r>
            <a:r>
              <a:rPr lang="el-GR" dirty="0"/>
              <a:t>εισαγωγή του </a:t>
            </a:r>
            <a:r>
              <a:rPr lang="en-US" dirty="0"/>
              <a:t>x </a:t>
            </a:r>
            <a:r>
              <a:rPr lang="el-GR" dirty="0"/>
              <a:t>στη λίστα του Τ[</a:t>
            </a:r>
            <a:r>
              <a:rPr lang="en-US" dirty="0"/>
              <a:t>h(</a:t>
            </a:r>
            <a:r>
              <a:rPr lang="el-GR" dirty="0"/>
              <a:t>κλειδί[</a:t>
            </a:r>
            <a:r>
              <a:rPr lang="en-US" dirty="0"/>
              <a:t>x])]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288925" y="1002268"/>
            <a:ext cx="27142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Σύγκρουση (</a:t>
            </a:r>
            <a:r>
              <a:rPr lang="en-US" b="1" dirty="0" smtClean="0"/>
              <a:t>collision)</a:t>
            </a:r>
            <a:r>
              <a:rPr lang="en-US" dirty="0" smtClean="0"/>
              <a:t>: </a:t>
            </a:r>
            <a:endParaRPr lang="el-GR" dirty="0"/>
          </a:p>
        </p:txBody>
      </p:sp>
      <p:pic>
        <p:nvPicPr>
          <p:cNvPr id="51" name="Picture 4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062593"/>
            <a:ext cx="1265238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4403725" y="980043"/>
            <a:ext cx="1235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κλειδιά</a:t>
            </a:r>
          </a:p>
        </p:txBody>
      </p:sp>
      <p:pic>
        <p:nvPicPr>
          <p:cNvPr id="53" name="Picture 4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062593"/>
            <a:ext cx="593725" cy="25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4" name="Text Box 57"/>
          <p:cNvSpPr txBox="1">
            <a:spLocks noChangeArrowheads="1"/>
          </p:cNvSpPr>
          <p:nvPr/>
        </p:nvSpPr>
        <p:spPr bwMode="auto">
          <a:xfrm>
            <a:off x="288925" y="1524000"/>
            <a:ext cx="58365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Άρση των </a:t>
            </a:r>
            <a:r>
              <a:rPr lang="el-GR" dirty="0" smtClean="0"/>
              <a:t>συγκρούσεων </a:t>
            </a:r>
            <a:r>
              <a:rPr lang="el-GR" dirty="0"/>
              <a:t>μέσω </a:t>
            </a:r>
            <a:r>
              <a:rPr lang="el-GR" b="1" dirty="0"/>
              <a:t>αλυσιδωτής σύνδεσης</a:t>
            </a: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914400" y="1905000"/>
            <a:ext cx="69360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Κάθε</a:t>
            </a:r>
            <a:r>
              <a:rPr lang="en-US" dirty="0" smtClean="0"/>
              <a:t>   </a:t>
            </a:r>
            <a:r>
              <a:rPr lang="el-GR" dirty="0" smtClean="0"/>
              <a:t> </a:t>
            </a:r>
            <a:r>
              <a:rPr lang="en-US" dirty="0" smtClean="0"/>
              <a:t>       </a:t>
            </a:r>
            <a:r>
              <a:rPr lang="el-GR" dirty="0" smtClean="0"/>
              <a:t>δείχνει </a:t>
            </a:r>
            <a:r>
              <a:rPr lang="el-GR" dirty="0"/>
              <a:t>σε μία αλυσίδα για τα κλειδιά </a:t>
            </a:r>
            <a:r>
              <a:rPr lang="en-US" dirty="0" smtClean="0"/>
              <a:t>    </a:t>
            </a:r>
            <a:r>
              <a:rPr lang="el-GR" dirty="0" smtClean="0"/>
              <a:t> </a:t>
            </a:r>
            <a:r>
              <a:rPr lang="el-GR" dirty="0"/>
              <a:t>με </a:t>
            </a:r>
            <a:r>
              <a:rPr lang="el-GR" dirty="0" smtClean="0"/>
              <a:t>διασπορά</a:t>
            </a:r>
            <a:endParaRPr lang="el-GR" dirty="0"/>
          </a:p>
        </p:txBody>
      </p:sp>
      <p:pic>
        <p:nvPicPr>
          <p:cNvPr id="60" name="59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0492" y="1981200"/>
            <a:ext cx="406908" cy="278892"/>
          </a:xfrm>
          <a:prstGeom prst="rect">
            <a:avLst/>
          </a:prstGeom>
          <a:noFill/>
        </p:spPr>
      </p:pic>
      <p:pic>
        <p:nvPicPr>
          <p:cNvPr id="61" name="60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1981200"/>
            <a:ext cx="126492" cy="202692"/>
          </a:xfrm>
          <a:prstGeom prst="rect">
            <a:avLst/>
          </a:prstGeom>
          <a:noFill/>
        </p:spPr>
      </p:pic>
      <p:pic>
        <p:nvPicPr>
          <p:cNvPr id="62" name="61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198" y="1981200"/>
            <a:ext cx="838202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Πίνακες Διασποράς Αλυσιδωτής Σύνδεσης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28600" y="3429000"/>
            <a:ext cx="1981200" cy="26670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685800" y="3733800"/>
            <a:ext cx="1371600" cy="2057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998538" y="4572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2</a:t>
            </a:r>
            <a:endParaRPr lang="el-GR" sz="1600" baseline="-25000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590800" y="3733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590800" y="3962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590800" y="4191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2590800" y="44196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590800" y="46482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2590800" y="4876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590800" y="5105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2543" name="AutoShape 15"/>
          <p:cNvCxnSpPr>
            <a:cxnSpLocks noChangeShapeType="1"/>
            <a:stCxn id="22534" idx="6"/>
            <a:endCxn id="22537" idx="1"/>
          </p:cNvCxnSpPr>
          <p:nvPr/>
        </p:nvCxnSpPr>
        <p:spPr bwMode="auto">
          <a:xfrm flipV="1">
            <a:off x="1219200" y="40767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651125" y="33670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008313" y="3733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2590800" y="5334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008313" y="5334000"/>
            <a:ext cx="4460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608138" y="4953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cxnSp>
        <p:nvCxnSpPr>
          <p:cNvPr id="22550" name="AutoShape 22"/>
          <p:cNvCxnSpPr>
            <a:cxnSpLocks noChangeShapeType="1"/>
            <a:stCxn id="22548" idx="7"/>
            <a:endCxn id="22540" idx="1"/>
          </p:cNvCxnSpPr>
          <p:nvPr/>
        </p:nvCxnSpPr>
        <p:spPr bwMode="auto">
          <a:xfrm flipV="1">
            <a:off x="1817688" y="4762500"/>
            <a:ext cx="773112" cy="125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1143000" y="5334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998538" y="5334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cxnSp>
        <p:nvCxnSpPr>
          <p:cNvPr id="22553" name="AutoShape 25"/>
          <p:cNvCxnSpPr>
            <a:cxnSpLocks noChangeShapeType="1"/>
            <a:stCxn id="22551" idx="6"/>
            <a:endCxn id="22542" idx="1"/>
          </p:cNvCxnSpPr>
          <p:nvPr/>
        </p:nvCxnSpPr>
        <p:spPr bwMode="auto">
          <a:xfrm flipV="1">
            <a:off x="1219200" y="5219700"/>
            <a:ext cx="13716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1524000" y="46164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1379538" y="469265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4</a:t>
            </a:r>
            <a:endParaRPr lang="el-GR" sz="1600" baseline="-25000"/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228600" y="45720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endParaRPr lang="el-GR"/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730250" y="48910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cxnSp>
        <p:nvCxnSpPr>
          <p:cNvPr id="22558" name="AutoShape 30"/>
          <p:cNvCxnSpPr>
            <a:cxnSpLocks noChangeShapeType="1"/>
            <a:endCxn id="22540" idx="1"/>
          </p:cNvCxnSpPr>
          <p:nvPr/>
        </p:nvCxnSpPr>
        <p:spPr bwMode="auto">
          <a:xfrm>
            <a:off x="1600200" y="4648200"/>
            <a:ext cx="990600" cy="114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22559" name="Picture 3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462463"/>
            <a:ext cx="99695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60" name="Picture 3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295900"/>
            <a:ext cx="3810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63" name="Picture 52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848100"/>
            <a:ext cx="102235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66" name="Line 39"/>
          <p:cNvSpPr>
            <a:spLocks noChangeShapeType="1"/>
          </p:cNvSpPr>
          <p:nvPr/>
        </p:nvSpPr>
        <p:spPr bwMode="auto">
          <a:xfrm>
            <a:off x="2819400" y="4114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67" name="Rectangle 40"/>
          <p:cNvSpPr>
            <a:spLocks noChangeArrowheads="1"/>
          </p:cNvSpPr>
          <p:nvPr/>
        </p:nvSpPr>
        <p:spPr bwMode="auto">
          <a:xfrm>
            <a:off x="3352800" y="46482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1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2568" name="Line 41"/>
          <p:cNvSpPr>
            <a:spLocks noChangeShapeType="1"/>
          </p:cNvSpPr>
          <p:nvPr/>
        </p:nvSpPr>
        <p:spPr bwMode="auto">
          <a:xfrm>
            <a:off x="2819400" y="4800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69" name="Rectangle 42"/>
          <p:cNvSpPr>
            <a:spLocks noChangeArrowheads="1"/>
          </p:cNvSpPr>
          <p:nvPr/>
        </p:nvSpPr>
        <p:spPr bwMode="auto">
          <a:xfrm>
            <a:off x="3352800" y="5105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3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2570" name="Line 43"/>
          <p:cNvSpPr>
            <a:spLocks noChangeShapeType="1"/>
          </p:cNvSpPr>
          <p:nvPr/>
        </p:nvSpPr>
        <p:spPr bwMode="auto">
          <a:xfrm>
            <a:off x="2819400" y="5257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3581400" y="4800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3962400" y="46482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4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076325" y="38862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77" name="Text Box 50"/>
          <p:cNvSpPr txBox="1">
            <a:spLocks noChangeArrowheads="1"/>
          </p:cNvSpPr>
          <p:nvPr/>
        </p:nvSpPr>
        <p:spPr bwMode="auto">
          <a:xfrm>
            <a:off x="931863" y="39624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5</a:t>
            </a:r>
            <a:endParaRPr lang="el-GR" sz="1600" baseline="-25000"/>
          </a:p>
        </p:txBody>
      </p:sp>
      <p:cxnSp>
        <p:nvCxnSpPr>
          <p:cNvPr id="22578" name="AutoShape 51"/>
          <p:cNvCxnSpPr>
            <a:cxnSpLocks noChangeShapeType="1"/>
            <a:stCxn id="22576" idx="7"/>
            <a:endCxn id="22537" idx="1"/>
          </p:cNvCxnSpPr>
          <p:nvPr/>
        </p:nvCxnSpPr>
        <p:spPr bwMode="auto">
          <a:xfrm>
            <a:off x="1141413" y="3897313"/>
            <a:ext cx="1449387" cy="17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2579" name="Rectangle 53"/>
          <p:cNvSpPr>
            <a:spLocks noChangeArrowheads="1"/>
          </p:cNvSpPr>
          <p:nvPr/>
        </p:nvSpPr>
        <p:spPr bwMode="auto">
          <a:xfrm>
            <a:off x="33528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5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2580" name="Line 54"/>
          <p:cNvSpPr>
            <a:spLocks noChangeShapeType="1"/>
          </p:cNvSpPr>
          <p:nvPr/>
        </p:nvSpPr>
        <p:spPr bwMode="auto">
          <a:xfrm>
            <a:off x="3581400" y="4114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2581" name="Rectangle 55"/>
          <p:cNvSpPr>
            <a:spLocks noChangeArrowheads="1"/>
          </p:cNvSpPr>
          <p:nvPr/>
        </p:nvSpPr>
        <p:spPr bwMode="auto">
          <a:xfrm>
            <a:off x="39624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2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55" name="Text Box 48"/>
          <p:cNvSpPr txBox="1">
            <a:spLocks noChangeArrowheads="1"/>
          </p:cNvSpPr>
          <p:nvPr/>
        </p:nvSpPr>
        <p:spPr bwMode="auto">
          <a:xfrm>
            <a:off x="914400" y="2438400"/>
            <a:ext cx="61134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/>
              <a:t>εισαγωγή(Τ</a:t>
            </a:r>
            <a:r>
              <a:rPr lang="en-US" u="sng" dirty="0"/>
              <a:t>,x)</a:t>
            </a:r>
            <a:r>
              <a:rPr lang="en-US" dirty="0"/>
              <a:t>: </a:t>
            </a:r>
            <a:r>
              <a:rPr lang="el-GR" dirty="0"/>
              <a:t>εισαγωγή του </a:t>
            </a:r>
            <a:r>
              <a:rPr lang="en-US" dirty="0"/>
              <a:t>x </a:t>
            </a:r>
            <a:r>
              <a:rPr lang="el-GR" dirty="0"/>
              <a:t>στη λίστα του Τ[</a:t>
            </a:r>
            <a:r>
              <a:rPr lang="en-US" dirty="0"/>
              <a:t>h(</a:t>
            </a:r>
            <a:r>
              <a:rPr lang="el-GR" dirty="0"/>
              <a:t>κλειδί[</a:t>
            </a:r>
            <a:r>
              <a:rPr lang="en-US" dirty="0"/>
              <a:t>x])]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56" name="Text Box 44"/>
          <p:cNvSpPr txBox="1">
            <a:spLocks noChangeArrowheads="1"/>
          </p:cNvSpPr>
          <p:nvPr/>
        </p:nvSpPr>
        <p:spPr bwMode="auto">
          <a:xfrm>
            <a:off x="288925" y="1002268"/>
            <a:ext cx="27142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Σύγκρουση (</a:t>
            </a:r>
            <a:r>
              <a:rPr lang="en-US" b="1" dirty="0" smtClean="0"/>
              <a:t>collision)</a:t>
            </a:r>
            <a:r>
              <a:rPr lang="en-US" dirty="0" smtClean="0"/>
              <a:t>: </a:t>
            </a:r>
            <a:endParaRPr lang="el-GR" dirty="0"/>
          </a:p>
        </p:txBody>
      </p:sp>
      <p:pic>
        <p:nvPicPr>
          <p:cNvPr id="57" name="Picture 4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062593"/>
            <a:ext cx="1265238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8" name="Text Box 47"/>
          <p:cNvSpPr txBox="1">
            <a:spLocks noChangeArrowheads="1"/>
          </p:cNvSpPr>
          <p:nvPr/>
        </p:nvSpPr>
        <p:spPr bwMode="auto">
          <a:xfrm>
            <a:off x="4403725" y="980043"/>
            <a:ext cx="1235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κλειδιά</a:t>
            </a:r>
          </a:p>
        </p:txBody>
      </p:sp>
      <p:pic>
        <p:nvPicPr>
          <p:cNvPr id="59" name="Picture 4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062593"/>
            <a:ext cx="593725" cy="25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0" name="Text Box 57"/>
          <p:cNvSpPr txBox="1">
            <a:spLocks noChangeArrowheads="1"/>
          </p:cNvSpPr>
          <p:nvPr/>
        </p:nvSpPr>
        <p:spPr bwMode="auto">
          <a:xfrm>
            <a:off x="288925" y="1524000"/>
            <a:ext cx="58365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Άρση των </a:t>
            </a:r>
            <a:r>
              <a:rPr lang="el-GR" dirty="0" smtClean="0"/>
              <a:t>συγκρούσεων </a:t>
            </a:r>
            <a:r>
              <a:rPr lang="el-GR" dirty="0"/>
              <a:t>μέσω </a:t>
            </a:r>
            <a:r>
              <a:rPr lang="el-GR" b="1" dirty="0"/>
              <a:t>αλυσιδωτής σύνδεσης</a:t>
            </a:r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914400" y="1905000"/>
            <a:ext cx="69360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Κάθε</a:t>
            </a:r>
            <a:r>
              <a:rPr lang="en-US" dirty="0" smtClean="0"/>
              <a:t>   </a:t>
            </a:r>
            <a:r>
              <a:rPr lang="el-GR" dirty="0" smtClean="0"/>
              <a:t> </a:t>
            </a:r>
            <a:r>
              <a:rPr lang="en-US" dirty="0" smtClean="0"/>
              <a:t>       </a:t>
            </a:r>
            <a:r>
              <a:rPr lang="el-GR" dirty="0" smtClean="0"/>
              <a:t>δείχνει </a:t>
            </a:r>
            <a:r>
              <a:rPr lang="el-GR" dirty="0"/>
              <a:t>σε μία αλυσίδα για τα κλειδιά </a:t>
            </a:r>
            <a:r>
              <a:rPr lang="en-US" dirty="0" smtClean="0"/>
              <a:t>    </a:t>
            </a:r>
            <a:r>
              <a:rPr lang="el-GR" dirty="0" smtClean="0"/>
              <a:t> </a:t>
            </a:r>
            <a:r>
              <a:rPr lang="el-GR" dirty="0"/>
              <a:t>με </a:t>
            </a:r>
            <a:r>
              <a:rPr lang="el-GR" dirty="0" smtClean="0"/>
              <a:t>διασπορά</a:t>
            </a:r>
            <a:endParaRPr lang="el-GR" dirty="0"/>
          </a:p>
        </p:txBody>
      </p:sp>
      <p:pic>
        <p:nvPicPr>
          <p:cNvPr id="66" name="65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0492" y="1981200"/>
            <a:ext cx="406908" cy="278892"/>
          </a:xfrm>
          <a:prstGeom prst="rect">
            <a:avLst/>
          </a:prstGeom>
          <a:noFill/>
        </p:spPr>
      </p:pic>
      <p:pic>
        <p:nvPicPr>
          <p:cNvPr id="67" name="66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1981200"/>
            <a:ext cx="126492" cy="202692"/>
          </a:xfrm>
          <a:prstGeom prst="rect">
            <a:avLst/>
          </a:prstGeom>
          <a:noFill/>
        </p:spPr>
      </p:pic>
      <p:pic>
        <p:nvPicPr>
          <p:cNvPr id="68" name="67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198" y="1981200"/>
            <a:ext cx="838202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Πίνακες Διασποράς Αλυσιδωτής Σύνδεσης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28600" y="3429000"/>
            <a:ext cx="1981200" cy="26670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685800" y="3733800"/>
            <a:ext cx="1371600" cy="2057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98538" y="4572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2</a:t>
            </a:r>
            <a:endParaRPr lang="el-GR" sz="1600" baseline="-25000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590800" y="3733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2590800" y="3962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2590800" y="4191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2590800" y="44196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2590800" y="46482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2590800" y="4876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590800" y="5105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3567" name="AutoShape 15"/>
          <p:cNvCxnSpPr>
            <a:cxnSpLocks noChangeShapeType="1"/>
            <a:stCxn id="23558" idx="6"/>
            <a:endCxn id="23561" idx="1"/>
          </p:cNvCxnSpPr>
          <p:nvPr/>
        </p:nvCxnSpPr>
        <p:spPr bwMode="auto">
          <a:xfrm flipV="1">
            <a:off x="1219200" y="40767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651125" y="33670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008313" y="3733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2590800" y="5334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3008313" y="5334000"/>
            <a:ext cx="4460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1608138" y="4953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cxnSp>
        <p:nvCxnSpPr>
          <p:cNvPr id="23574" name="AutoShape 22"/>
          <p:cNvCxnSpPr>
            <a:cxnSpLocks noChangeShapeType="1"/>
            <a:stCxn id="23572" idx="7"/>
            <a:endCxn id="23564" idx="1"/>
          </p:cNvCxnSpPr>
          <p:nvPr/>
        </p:nvCxnSpPr>
        <p:spPr bwMode="auto">
          <a:xfrm flipV="1">
            <a:off x="1817688" y="4762500"/>
            <a:ext cx="773112" cy="125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1143000" y="5334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998538" y="5334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cxnSp>
        <p:nvCxnSpPr>
          <p:cNvPr id="23577" name="AutoShape 25"/>
          <p:cNvCxnSpPr>
            <a:cxnSpLocks noChangeShapeType="1"/>
            <a:stCxn id="23575" idx="6"/>
            <a:endCxn id="23566" idx="1"/>
          </p:cNvCxnSpPr>
          <p:nvPr/>
        </p:nvCxnSpPr>
        <p:spPr bwMode="auto">
          <a:xfrm flipV="1">
            <a:off x="1219200" y="5219700"/>
            <a:ext cx="13716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1524000" y="46164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1379538" y="469265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4</a:t>
            </a:r>
            <a:endParaRPr lang="el-GR" sz="1600" baseline="-25000"/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228600" y="45720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endParaRPr lang="el-GR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730250" y="48910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cxnSp>
        <p:nvCxnSpPr>
          <p:cNvPr id="23582" name="AutoShape 30"/>
          <p:cNvCxnSpPr>
            <a:cxnSpLocks noChangeShapeType="1"/>
            <a:endCxn id="23564" idx="1"/>
          </p:cNvCxnSpPr>
          <p:nvPr/>
        </p:nvCxnSpPr>
        <p:spPr bwMode="auto">
          <a:xfrm>
            <a:off x="1600200" y="4648200"/>
            <a:ext cx="990600" cy="114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23583" name="Picture 3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462463"/>
            <a:ext cx="99695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84" name="Picture 3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295900"/>
            <a:ext cx="3810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87" name="Picture 3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848100"/>
            <a:ext cx="102235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2819400" y="4114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3352800" y="46482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1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2819400" y="4800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3352800" y="5105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3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>
            <a:off x="2819400" y="5257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>
            <a:off x="3581400" y="4800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3962400" y="46482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4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1076325" y="38862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931863" y="39624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5</a:t>
            </a:r>
            <a:endParaRPr lang="el-GR" sz="1600" baseline="-25000"/>
          </a:p>
        </p:txBody>
      </p:sp>
      <p:cxnSp>
        <p:nvCxnSpPr>
          <p:cNvPr id="23602" name="AutoShape 50"/>
          <p:cNvCxnSpPr>
            <a:cxnSpLocks noChangeShapeType="1"/>
            <a:stCxn id="23600" idx="7"/>
            <a:endCxn id="23561" idx="1"/>
          </p:cNvCxnSpPr>
          <p:nvPr/>
        </p:nvCxnSpPr>
        <p:spPr bwMode="auto">
          <a:xfrm>
            <a:off x="1141413" y="3897313"/>
            <a:ext cx="1449387" cy="17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33528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5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3581400" y="4114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39624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2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914400" y="2909887"/>
            <a:ext cx="72040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/>
              <a:t>αναζήτηση(Τ</a:t>
            </a:r>
            <a:r>
              <a:rPr lang="en-US" u="sng" dirty="0"/>
              <a:t>,k)</a:t>
            </a:r>
            <a:r>
              <a:rPr lang="en-US" dirty="0"/>
              <a:t>: </a:t>
            </a:r>
            <a:r>
              <a:rPr lang="el-GR" dirty="0"/>
              <a:t>αναζήτηση στοιχείου με κλειδί </a:t>
            </a:r>
            <a:r>
              <a:rPr lang="en-US" dirty="0"/>
              <a:t>k </a:t>
            </a:r>
            <a:r>
              <a:rPr lang="el-GR" dirty="0"/>
              <a:t>στην αλυσίδα </a:t>
            </a:r>
            <a:r>
              <a:rPr lang="en-US" dirty="0"/>
              <a:t>T[h(k)]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914400" y="2438400"/>
            <a:ext cx="61134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/>
              <a:t>εισαγωγή(Τ</a:t>
            </a:r>
            <a:r>
              <a:rPr lang="en-US" u="sng" dirty="0"/>
              <a:t>,x)</a:t>
            </a:r>
            <a:r>
              <a:rPr lang="en-US" dirty="0"/>
              <a:t>: </a:t>
            </a:r>
            <a:r>
              <a:rPr lang="el-GR" dirty="0"/>
              <a:t>εισαγωγή του </a:t>
            </a:r>
            <a:r>
              <a:rPr lang="en-US" dirty="0"/>
              <a:t>x </a:t>
            </a:r>
            <a:r>
              <a:rPr lang="el-GR" dirty="0"/>
              <a:t>στη λίστα του Τ[</a:t>
            </a:r>
            <a:r>
              <a:rPr lang="en-US" dirty="0"/>
              <a:t>h(</a:t>
            </a:r>
            <a:r>
              <a:rPr lang="el-GR" dirty="0"/>
              <a:t>κλειδί[</a:t>
            </a:r>
            <a:r>
              <a:rPr lang="en-US" dirty="0"/>
              <a:t>x])]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58" name="Text Box 44"/>
          <p:cNvSpPr txBox="1">
            <a:spLocks noChangeArrowheads="1"/>
          </p:cNvSpPr>
          <p:nvPr/>
        </p:nvSpPr>
        <p:spPr bwMode="auto">
          <a:xfrm>
            <a:off x="288925" y="1002268"/>
            <a:ext cx="27142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Σύγκρουση (</a:t>
            </a:r>
            <a:r>
              <a:rPr lang="en-US" b="1" dirty="0" smtClean="0"/>
              <a:t>collision)</a:t>
            </a:r>
            <a:r>
              <a:rPr lang="en-US" dirty="0" smtClean="0"/>
              <a:t>: </a:t>
            </a:r>
            <a:endParaRPr lang="el-GR" dirty="0"/>
          </a:p>
        </p:txBody>
      </p:sp>
      <p:pic>
        <p:nvPicPr>
          <p:cNvPr id="59" name="Picture 4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062593"/>
            <a:ext cx="1265238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4403725" y="980043"/>
            <a:ext cx="1235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κλειδιά</a:t>
            </a:r>
          </a:p>
        </p:txBody>
      </p:sp>
      <p:pic>
        <p:nvPicPr>
          <p:cNvPr id="61" name="Picture 4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062593"/>
            <a:ext cx="593725" cy="25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2" name="Text Box 57"/>
          <p:cNvSpPr txBox="1">
            <a:spLocks noChangeArrowheads="1"/>
          </p:cNvSpPr>
          <p:nvPr/>
        </p:nvSpPr>
        <p:spPr bwMode="auto">
          <a:xfrm>
            <a:off x="288925" y="1524000"/>
            <a:ext cx="58365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Άρση των </a:t>
            </a:r>
            <a:r>
              <a:rPr lang="el-GR" dirty="0" smtClean="0"/>
              <a:t>συγκρούσεων </a:t>
            </a:r>
            <a:r>
              <a:rPr lang="el-GR" dirty="0"/>
              <a:t>μέσω </a:t>
            </a:r>
            <a:r>
              <a:rPr lang="el-GR" b="1" dirty="0"/>
              <a:t>αλυσιδωτής σύνδεσης</a:t>
            </a:r>
          </a:p>
        </p:txBody>
      </p:sp>
      <p:sp>
        <p:nvSpPr>
          <p:cNvPr id="63" name="Text Box 58"/>
          <p:cNvSpPr txBox="1">
            <a:spLocks noChangeArrowheads="1"/>
          </p:cNvSpPr>
          <p:nvPr/>
        </p:nvSpPr>
        <p:spPr bwMode="auto">
          <a:xfrm>
            <a:off x="914400" y="1905000"/>
            <a:ext cx="69360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Κάθε</a:t>
            </a:r>
            <a:r>
              <a:rPr lang="en-US" dirty="0" smtClean="0"/>
              <a:t>   </a:t>
            </a:r>
            <a:r>
              <a:rPr lang="el-GR" dirty="0" smtClean="0"/>
              <a:t> </a:t>
            </a:r>
            <a:r>
              <a:rPr lang="en-US" dirty="0" smtClean="0"/>
              <a:t>       </a:t>
            </a:r>
            <a:r>
              <a:rPr lang="el-GR" dirty="0" smtClean="0"/>
              <a:t>δείχνει </a:t>
            </a:r>
            <a:r>
              <a:rPr lang="el-GR" dirty="0"/>
              <a:t>σε μία αλυσίδα για τα κλειδιά </a:t>
            </a:r>
            <a:r>
              <a:rPr lang="en-US" dirty="0" smtClean="0"/>
              <a:t>    </a:t>
            </a:r>
            <a:r>
              <a:rPr lang="el-GR" dirty="0" smtClean="0"/>
              <a:t> </a:t>
            </a:r>
            <a:r>
              <a:rPr lang="el-GR" dirty="0"/>
              <a:t>με </a:t>
            </a:r>
            <a:r>
              <a:rPr lang="el-GR" dirty="0" smtClean="0"/>
              <a:t>διασπορά</a:t>
            </a:r>
            <a:endParaRPr lang="el-GR" dirty="0"/>
          </a:p>
        </p:txBody>
      </p:sp>
      <p:pic>
        <p:nvPicPr>
          <p:cNvPr id="68" name="67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0492" y="1981200"/>
            <a:ext cx="406908" cy="278892"/>
          </a:xfrm>
          <a:prstGeom prst="rect">
            <a:avLst/>
          </a:prstGeom>
          <a:noFill/>
        </p:spPr>
      </p:pic>
      <p:pic>
        <p:nvPicPr>
          <p:cNvPr id="69" name="68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1981200"/>
            <a:ext cx="126492" cy="202692"/>
          </a:xfrm>
          <a:prstGeom prst="rect">
            <a:avLst/>
          </a:prstGeom>
          <a:noFill/>
        </p:spPr>
      </p:pic>
      <p:pic>
        <p:nvPicPr>
          <p:cNvPr id="70" name="69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198" y="1981200"/>
            <a:ext cx="838202" cy="278892"/>
          </a:xfrm>
          <a:prstGeom prst="rect">
            <a:avLst/>
          </a:prstGeom>
          <a:noFill/>
        </p:spPr>
      </p:pic>
      <p:sp>
        <p:nvSpPr>
          <p:cNvPr id="71" name="Text Box 56"/>
          <p:cNvSpPr txBox="1">
            <a:spLocks noChangeArrowheads="1"/>
          </p:cNvSpPr>
          <p:nvPr/>
        </p:nvSpPr>
        <p:spPr bwMode="auto">
          <a:xfrm>
            <a:off x="4495800" y="3581400"/>
            <a:ext cx="46482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/>
              <a:t>Η εισαγωγή παίρνει Ο(1) χρόνο αν γίνεται στην αρχή της αλυσίδας και δεν κάνουμε αναζήτηση αν το </a:t>
            </a:r>
            <a:r>
              <a:rPr lang="en-US" dirty="0" smtClean="0"/>
              <a:t>x </a:t>
            </a:r>
            <a:r>
              <a:rPr lang="el-GR" dirty="0" smtClean="0"/>
              <a:t>είναι ήδη καταχωρημένο. Διαφορετικά πρέπει να προηγηθεί αναζήτηση του </a:t>
            </a:r>
            <a:r>
              <a:rPr lang="en-US" dirty="0" smtClean="0"/>
              <a:t>x</a:t>
            </a:r>
            <a:r>
              <a:rPr lang="el-GR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Πίνακες Διασποράς Αλυσιδωτής Σύνδεσης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228600" y="3429000"/>
            <a:ext cx="1981200" cy="26670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685800" y="3733800"/>
            <a:ext cx="1371600" cy="2057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998538" y="4572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2</a:t>
            </a:r>
            <a:endParaRPr lang="el-GR" sz="1600" baseline="-2500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590800" y="3733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590800" y="3962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590800" y="4191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590800" y="44196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590800" y="46482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590800" y="4876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2590800" y="5105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4591" name="AutoShape 15"/>
          <p:cNvCxnSpPr>
            <a:cxnSpLocks noChangeShapeType="1"/>
            <a:stCxn id="24582" idx="6"/>
            <a:endCxn id="24585" idx="1"/>
          </p:cNvCxnSpPr>
          <p:nvPr/>
        </p:nvCxnSpPr>
        <p:spPr bwMode="auto">
          <a:xfrm flipV="1">
            <a:off x="1219200" y="40767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651125" y="33670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008313" y="3733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2590800" y="5334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008313" y="5334000"/>
            <a:ext cx="4460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1608138" y="4953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cxnSp>
        <p:nvCxnSpPr>
          <p:cNvPr id="24598" name="AutoShape 22"/>
          <p:cNvCxnSpPr>
            <a:cxnSpLocks noChangeShapeType="1"/>
            <a:stCxn id="24596" idx="7"/>
            <a:endCxn id="24588" idx="1"/>
          </p:cNvCxnSpPr>
          <p:nvPr/>
        </p:nvCxnSpPr>
        <p:spPr bwMode="auto">
          <a:xfrm flipV="1">
            <a:off x="1817688" y="4762500"/>
            <a:ext cx="773112" cy="125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1143000" y="5334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998538" y="5334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cxnSp>
        <p:nvCxnSpPr>
          <p:cNvPr id="24601" name="AutoShape 25"/>
          <p:cNvCxnSpPr>
            <a:cxnSpLocks noChangeShapeType="1"/>
            <a:stCxn id="24599" idx="6"/>
            <a:endCxn id="24590" idx="1"/>
          </p:cNvCxnSpPr>
          <p:nvPr/>
        </p:nvCxnSpPr>
        <p:spPr bwMode="auto">
          <a:xfrm flipV="1">
            <a:off x="1219200" y="5219700"/>
            <a:ext cx="13716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1524000" y="46164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1379538" y="469265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4</a:t>
            </a:r>
            <a:endParaRPr lang="el-GR" sz="1600" baseline="-25000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228600" y="45720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endParaRPr lang="el-GR"/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730250" y="48910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cxnSp>
        <p:nvCxnSpPr>
          <p:cNvPr id="24606" name="AutoShape 30"/>
          <p:cNvCxnSpPr>
            <a:cxnSpLocks noChangeShapeType="1"/>
            <a:endCxn id="24588" idx="1"/>
          </p:cNvCxnSpPr>
          <p:nvPr/>
        </p:nvCxnSpPr>
        <p:spPr bwMode="auto">
          <a:xfrm>
            <a:off x="1600200" y="4648200"/>
            <a:ext cx="990600" cy="114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24607" name="Picture 3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462463"/>
            <a:ext cx="99695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608" name="Picture 3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295900"/>
            <a:ext cx="3810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611" name="Picture 3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848100"/>
            <a:ext cx="102235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614" name="Line 38"/>
          <p:cNvSpPr>
            <a:spLocks noChangeShapeType="1"/>
          </p:cNvSpPr>
          <p:nvPr/>
        </p:nvSpPr>
        <p:spPr bwMode="auto">
          <a:xfrm>
            <a:off x="2819400" y="4114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3352800" y="46482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1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2819400" y="4800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3352800" y="5105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3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>
            <a:off x="2819400" y="5257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>
            <a:off x="3581400" y="4800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3962400" y="46482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4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4624" name="Oval 48"/>
          <p:cNvSpPr>
            <a:spLocks noChangeArrowheads="1"/>
          </p:cNvSpPr>
          <p:nvPr/>
        </p:nvSpPr>
        <p:spPr bwMode="auto">
          <a:xfrm>
            <a:off x="1076325" y="38862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931863" y="39624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5</a:t>
            </a:r>
            <a:endParaRPr lang="el-GR" sz="1600" baseline="-25000"/>
          </a:p>
        </p:txBody>
      </p:sp>
      <p:cxnSp>
        <p:nvCxnSpPr>
          <p:cNvPr id="24626" name="AutoShape 50"/>
          <p:cNvCxnSpPr>
            <a:cxnSpLocks noChangeShapeType="1"/>
            <a:stCxn id="24624" idx="7"/>
            <a:endCxn id="24585" idx="1"/>
          </p:cNvCxnSpPr>
          <p:nvPr/>
        </p:nvCxnSpPr>
        <p:spPr bwMode="auto">
          <a:xfrm>
            <a:off x="1141413" y="3897313"/>
            <a:ext cx="1449387" cy="17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33528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5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auto">
          <a:xfrm>
            <a:off x="3581400" y="4114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39624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2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4495800" y="4303713"/>
            <a:ext cx="4648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/>
              <a:t>Η διαγραφή παίρνει Ο(1) χρόνο αν η θέση του </a:t>
            </a:r>
            <a:r>
              <a:rPr lang="en-US" dirty="0" smtClean="0"/>
              <a:t>x </a:t>
            </a:r>
            <a:r>
              <a:rPr lang="el-GR" dirty="0" smtClean="0"/>
              <a:t>είναι γνωστή. (Δηλαδή έχουμε δείκτη στον κόμβο του </a:t>
            </a:r>
            <a:r>
              <a:rPr lang="en-US" dirty="0" smtClean="0"/>
              <a:t>x</a:t>
            </a:r>
            <a:r>
              <a:rPr lang="el-GR" dirty="0" smtClean="0"/>
              <a:t>.) Διαφορετικά πρέπει να προηγηθεί αναζήτηση του </a:t>
            </a:r>
            <a:r>
              <a:rPr lang="en-US" dirty="0" smtClean="0"/>
              <a:t>x</a:t>
            </a:r>
            <a:r>
              <a:rPr lang="el-GR" dirty="0" smtClean="0"/>
              <a:t>. </a:t>
            </a:r>
          </a:p>
        </p:txBody>
      </p:sp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3276600" y="5715000"/>
            <a:ext cx="57912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/>
              <a:t>Ο αναμενόμενος χρόνος αναζήτησης εξαρτάται από το </a:t>
            </a:r>
            <a:r>
              <a:rPr lang="el-GR" dirty="0"/>
              <a:t>αναμενόμενο </a:t>
            </a:r>
            <a:r>
              <a:rPr lang="el-GR" dirty="0" smtClean="0"/>
              <a:t>μήκος </a:t>
            </a:r>
            <a:r>
              <a:rPr lang="el-GR" dirty="0"/>
              <a:t>μιας αλυσίδας.</a:t>
            </a:r>
          </a:p>
        </p:txBody>
      </p:sp>
      <p:sp>
        <p:nvSpPr>
          <p:cNvPr id="59" name="Text Box 54"/>
          <p:cNvSpPr txBox="1">
            <a:spLocks noChangeArrowheads="1"/>
          </p:cNvSpPr>
          <p:nvPr/>
        </p:nvSpPr>
        <p:spPr bwMode="auto">
          <a:xfrm>
            <a:off x="914400" y="2909887"/>
            <a:ext cx="72040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/>
              <a:t>αναζήτηση(Τ</a:t>
            </a:r>
            <a:r>
              <a:rPr lang="en-US" u="sng" dirty="0"/>
              <a:t>,k)</a:t>
            </a:r>
            <a:r>
              <a:rPr lang="en-US" dirty="0"/>
              <a:t>: </a:t>
            </a:r>
            <a:r>
              <a:rPr lang="el-GR" dirty="0"/>
              <a:t>αναζήτηση στοιχείου με κλειδί </a:t>
            </a:r>
            <a:r>
              <a:rPr lang="en-US" dirty="0"/>
              <a:t>k </a:t>
            </a:r>
            <a:r>
              <a:rPr lang="el-GR" dirty="0"/>
              <a:t>στην αλυσίδα </a:t>
            </a:r>
            <a:r>
              <a:rPr lang="en-US" dirty="0"/>
              <a:t>T[h(k)]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60" name="Text Box 55"/>
          <p:cNvSpPr txBox="1">
            <a:spLocks noChangeArrowheads="1"/>
          </p:cNvSpPr>
          <p:nvPr/>
        </p:nvSpPr>
        <p:spPr bwMode="auto">
          <a:xfrm>
            <a:off x="4572000" y="3429000"/>
            <a:ext cx="4374787" cy="7335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l-GR" u="sng" dirty="0"/>
              <a:t>διαγραφή(Τ</a:t>
            </a:r>
            <a:r>
              <a:rPr lang="en-US" u="sng" dirty="0"/>
              <a:t>,x)</a:t>
            </a:r>
            <a:r>
              <a:rPr lang="en-US" dirty="0"/>
              <a:t>: </a:t>
            </a:r>
            <a:r>
              <a:rPr lang="el-GR" dirty="0"/>
              <a:t>διαγραφή του </a:t>
            </a:r>
            <a:r>
              <a:rPr lang="en-US" dirty="0"/>
              <a:t>x </a:t>
            </a:r>
            <a:r>
              <a:rPr lang="el-GR" dirty="0"/>
              <a:t>από την </a:t>
            </a:r>
          </a:p>
          <a:p>
            <a:pPr>
              <a:lnSpc>
                <a:spcPts val="2500"/>
              </a:lnSpc>
            </a:pPr>
            <a:r>
              <a:rPr lang="el-GR" dirty="0"/>
              <a:t>                        αλυσίδα του Τ[</a:t>
            </a:r>
            <a:r>
              <a:rPr lang="en-US" dirty="0"/>
              <a:t>h(</a:t>
            </a:r>
            <a:r>
              <a:rPr lang="el-GR" dirty="0"/>
              <a:t>κλειδί[</a:t>
            </a:r>
            <a:r>
              <a:rPr lang="en-US" dirty="0"/>
              <a:t>x])]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914400" y="2438400"/>
            <a:ext cx="61134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/>
              <a:t>εισαγωγή(Τ</a:t>
            </a:r>
            <a:r>
              <a:rPr lang="en-US" u="sng" dirty="0"/>
              <a:t>,x)</a:t>
            </a:r>
            <a:r>
              <a:rPr lang="en-US" dirty="0"/>
              <a:t>: </a:t>
            </a:r>
            <a:r>
              <a:rPr lang="el-GR" dirty="0"/>
              <a:t>εισαγωγή του </a:t>
            </a:r>
            <a:r>
              <a:rPr lang="en-US" dirty="0"/>
              <a:t>x </a:t>
            </a:r>
            <a:r>
              <a:rPr lang="el-GR" dirty="0"/>
              <a:t>στη λίστα του Τ[</a:t>
            </a:r>
            <a:r>
              <a:rPr lang="en-US" dirty="0"/>
              <a:t>h(</a:t>
            </a:r>
            <a:r>
              <a:rPr lang="el-GR" dirty="0"/>
              <a:t>κλειδί[</a:t>
            </a:r>
            <a:r>
              <a:rPr lang="en-US" dirty="0"/>
              <a:t>x])]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62" name="Text Box 44"/>
          <p:cNvSpPr txBox="1">
            <a:spLocks noChangeArrowheads="1"/>
          </p:cNvSpPr>
          <p:nvPr/>
        </p:nvSpPr>
        <p:spPr bwMode="auto">
          <a:xfrm>
            <a:off x="288925" y="1002268"/>
            <a:ext cx="27142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Σύγκρουση (</a:t>
            </a:r>
            <a:r>
              <a:rPr lang="en-US" b="1" dirty="0" smtClean="0"/>
              <a:t>collision)</a:t>
            </a:r>
            <a:r>
              <a:rPr lang="en-US" dirty="0" smtClean="0"/>
              <a:t>: </a:t>
            </a:r>
            <a:endParaRPr lang="el-GR" dirty="0"/>
          </a:p>
        </p:txBody>
      </p:sp>
      <p:pic>
        <p:nvPicPr>
          <p:cNvPr id="63" name="Picture 4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062593"/>
            <a:ext cx="1265238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4" name="Text Box 47"/>
          <p:cNvSpPr txBox="1">
            <a:spLocks noChangeArrowheads="1"/>
          </p:cNvSpPr>
          <p:nvPr/>
        </p:nvSpPr>
        <p:spPr bwMode="auto">
          <a:xfrm>
            <a:off x="4403725" y="980043"/>
            <a:ext cx="1235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κλειδιά</a:t>
            </a:r>
          </a:p>
        </p:txBody>
      </p:sp>
      <p:pic>
        <p:nvPicPr>
          <p:cNvPr id="65" name="Picture 4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062593"/>
            <a:ext cx="593725" cy="25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6" name="Text Box 57"/>
          <p:cNvSpPr txBox="1">
            <a:spLocks noChangeArrowheads="1"/>
          </p:cNvSpPr>
          <p:nvPr/>
        </p:nvSpPr>
        <p:spPr bwMode="auto">
          <a:xfrm>
            <a:off x="288925" y="1524000"/>
            <a:ext cx="58365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Άρση των </a:t>
            </a:r>
            <a:r>
              <a:rPr lang="el-GR" dirty="0" smtClean="0"/>
              <a:t>συγκρούσεων </a:t>
            </a:r>
            <a:r>
              <a:rPr lang="el-GR" dirty="0"/>
              <a:t>μέσω </a:t>
            </a:r>
            <a:r>
              <a:rPr lang="el-GR" b="1" dirty="0"/>
              <a:t>αλυσιδωτής σύνδεσης</a:t>
            </a:r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914400" y="1905000"/>
            <a:ext cx="69360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Κάθε</a:t>
            </a:r>
            <a:r>
              <a:rPr lang="en-US" dirty="0" smtClean="0"/>
              <a:t>   </a:t>
            </a:r>
            <a:r>
              <a:rPr lang="el-GR" dirty="0" smtClean="0"/>
              <a:t> </a:t>
            </a:r>
            <a:r>
              <a:rPr lang="en-US" dirty="0" smtClean="0"/>
              <a:t>       </a:t>
            </a:r>
            <a:r>
              <a:rPr lang="el-GR" dirty="0" smtClean="0"/>
              <a:t>δείχνει </a:t>
            </a:r>
            <a:r>
              <a:rPr lang="el-GR" dirty="0"/>
              <a:t>σε μία αλυσίδα για τα κλειδιά </a:t>
            </a:r>
            <a:r>
              <a:rPr lang="en-US" dirty="0" smtClean="0"/>
              <a:t>    </a:t>
            </a:r>
            <a:r>
              <a:rPr lang="el-GR" dirty="0" smtClean="0"/>
              <a:t> </a:t>
            </a:r>
            <a:r>
              <a:rPr lang="el-GR" dirty="0"/>
              <a:t>με </a:t>
            </a:r>
            <a:r>
              <a:rPr lang="el-GR" dirty="0" smtClean="0"/>
              <a:t>διασπορά</a:t>
            </a:r>
            <a:endParaRPr lang="el-GR" dirty="0"/>
          </a:p>
        </p:txBody>
      </p:sp>
      <p:pic>
        <p:nvPicPr>
          <p:cNvPr id="72" name="71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0492" y="1981200"/>
            <a:ext cx="406908" cy="278892"/>
          </a:xfrm>
          <a:prstGeom prst="rect">
            <a:avLst/>
          </a:prstGeom>
          <a:noFill/>
        </p:spPr>
      </p:pic>
      <p:pic>
        <p:nvPicPr>
          <p:cNvPr id="73" name="7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1981200"/>
            <a:ext cx="126492" cy="202692"/>
          </a:xfrm>
          <a:prstGeom prst="rect">
            <a:avLst/>
          </a:prstGeom>
          <a:noFill/>
        </p:spPr>
      </p:pic>
      <p:pic>
        <p:nvPicPr>
          <p:cNvPr id="74" name="73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198" y="1981200"/>
            <a:ext cx="838202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Πίνακες Διασποράς Αλυσιδωτής Σύνδεσης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grpSp>
        <p:nvGrpSpPr>
          <p:cNvPr id="73" name="72 - Ομάδα"/>
          <p:cNvGrpSpPr/>
          <p:nvPr/>
        </p:nvGrpSpPr>
        <p:grpSpPr>
          <a:xfrm>
            <a:off x="1981200" y="1600200"/>
            <a:ext cx="533400" cy="4572000"/>
            <a:chOff x="1143000" y="1447800"/>
            <a:chExt cx="533400" cy="3810000"/>
          </a:xfrm>
        </p:grpSpPr>
        <p:sp>
          <p:nvSpPr>
            <p:cNvPr id="59" name="58 - Ορθογώνιο"/>
            <p:cNvSpPr/>
            <p:nvPr/>
          </p:nvSpPr>
          <p:spPr bwMode="auto">
            <a:xfrm>
              <a:off x="1143000" y="1447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0" name="59 - Ορθογώνιο"/>
            <p:cNvSpPr/>
            <p:nvPr/>
          </p:nvSpPr>
          <p:spPr bwMode="auto">
            <a:xfrm>
              <a:off x="1143000" y="1828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1" name="60 - Ορθογώνιο"/>
            <p:cNvSpPr/>
            <p:nvPr/>
          </p:nvSpPr>
          <p:spPr bwMode="auto">
            <a:xfrm>
              <a:off x="1143000" y="2209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2" name="61 - Ορθογώνιο"/>
            <p:cNvSpPr/>
            <p:nvPr/>
          </p:nvSpPr>
          <p:spPr bwMode="auto">
            <a:xfrm>
              <a:off x="1143000" y="2590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3" name="62 - Ορθογώνιο"/>
            <p:cNvSpPr/>
            <p:nvPr/>
          </p:nvSpPr>
          <p:spPr bwMode="auto">
            <a:xfrm>
              <a:off x="1143000" y="2971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4" name="63 - Ορθογώνιο"/>
            <p:cNvSpPr/>
            <p:nvPr/>
          </p:nvSpPr>
          <p:spPr bwMode="auto">
            <a:xfrm>
              <a:off x="1143000" y="3352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64 - Ορθογώνιο"/>
            <p:cNvSpPr/>
            <p:nvPr/>
          </p:nvSpPr>
          <p:spPr bwMode="auto">
            <a:xfrm>
              <a:off x="1143000" y="3733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6" name="65 - Ορθογώνιο"/>
            <p:cNvSpPr/>
            <p:nvPr/>
          </p:nvSpPr>
          <p:spPr bwMode="auto">
            <a:xfrm>
              <a:off x="1143000" y="4114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7" name="66 - Ορθογώνιο"/>
            <p:cNvSpPr/>
            <p:nvPr/>
          </p:nvSpPr>
          <p:spPr bwMode="auto">
            <a:xfrm>
              <a:off x="1143000" y="4495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8" name="67 - Ορθογώνιο"/>
            <p:cNvSpPr/>
            <p:nvPr/>
          </p:nvSpPr>
          <p:spPr bwMode="auto">
            <a:xfrm>
              <a:off x="1143000" y="4876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70" name="69 - Ορθογώνιο"/>
          <p:cNvSpPr/>
          <p:nvPr/>
        </p:nvSpPr>
        <p:spPr bwMode="auto">
          <a:xfrm>
            <a:off x="2895600" y="16764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seal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1" name="70 - Ορθογώνιο"/>
          <p:cNvSpPr/>
          <p:nvPr/>
        </p:nvSpPr>
        <p:spPr bwMode="auto">
          <a:xfrm>
            <a:off x="2895600" y="25908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tiger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2" name="71 - Ορθογώνιο"/>
          <p:cNvSpPr/>
          <p:nvPr/>
        </p:nvSpPr>
        <p:spPr bwMode="auto">
          <a:xfrm>
            <a:off x="2895600" y="21336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wolf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4" name="73 - Ορθογώνιο"/>
          <p:cNvSpPr/>
          <p:nvPr/>
        </p:nvSpPr>
        <p:spPr bwMode="auto">
          <a:xfrm>
            <a:off x="2895600" y="30480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vulture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6" name="75 - Ορθογώνιο"/>
          <p:cNvSpPr/>
          <p:nvPr/>
        </p:nvSpPr>
        <p:spPr bwMode="auto">
          <a:xfrm>
            <a:off x="2895600" y="39624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horse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7" name="76 - Ορθογώνιο"/>
          <p:cNvSpPr/>
          <p:nvPr/>
        </p:nvSpPr>
        <p:spPr bwMode="auto">
          <a:xfrm>
            <a:off x="2895600" y="44196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octopus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8" name="77 - Ορθογώνιο"/>
          <p:cNvSpPr/>
          <p:nvPr/>
        </p:nvSpPr>
        <p:spPr bwMode="auto">
          <a:xfrm>
            <a:off x="2895600" y="48768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mouse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9" name="78 - Ορθογώνιο"/>
          <p:cNvSpPr/>
          <p:nvPr/>
        </p:nvSpPr>
        <p:spPr bwMode="auto">
          <a:xfrm>
            <a:off x="2895600" y="53340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iguana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0" name="79 - Ορθογώνιο"/>
          <p:cNvSpPr/>
          <p:nvPr/>
        </p:nvSpPr>
        <p:spPr bwMode="auto">
          <a:xfrm>
            <a:off x="2895600" y="57912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rabbit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1" name="80 - Ορθογώνιο"/>
          <p:cNvSpPr/>
          <p:nvPr/>
        </p:nvSpPr>
        <p:spPr bwMode="auto">
          <a:xfrm>
            <a:off x="4038600" y="16764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frog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2" name="81 - Ορθογώνιο"/>
          <p:cNvSpPr/>
          <p:nvPr/>
        </p:nvSpPr>
        <p:spPr bwMode="auto">
          <a:xfrm>
            <a:off x="2895600" y="35052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koala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3" name="82 - Ορθογώνιο"/>
          <p:cNvSpPr/>
          <p:nvPr/>
        </p:nvSpPr>
        <p:spPr bwMode="auto">
          <a:xfrm>
            <a:off x="4038600" y="35052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elephant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4" name="83 - Ορθογώνιο"/>
          <p:cNvSpPr/>
          <p:nvPr/>
        </p:nvSpPr>
        <p:spPr bwMode="auto">
          <a:xfrm>
            <a:off x="5181600" y="35052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alligator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5" name="84 - Ορθογώνιο"/>
          <p:cNvSpPr/>
          <p:nvPr/>
        </p:nvSpPr>
        <p:spPr bwMode="auto">
          <a:xfrm>
            <a:off x="4038600" y="44196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dog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6" name="85 - Ορθογώνιο"/>
          <p:cNvSpPr/>
          <p:nvPr/>
        </p:nvSpPr>
        <p:spPr bwMode="auto">
          <a:xfrm>
            <a:off x="4038600" y="48768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lion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7" name="86 - Ορθογώνιο"/>
          <p:cNvSpPr/>
          <p:nvPr/>
        </p:nvSpPr>
        <p:spPr bwMode="auto">
          <a:xfrm>
            <a:off x="4038600" y="57912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puma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9" name="88 - Ορθογώνιο"/>
          <p:cNvSpPr/>
          <p:nvPr/>
        </p:nvSpPr>
        <p:spPr bwMode="auto">
          <a:xfrm>
            <a:off x="4038600" y="30480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bat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91" name="90 - Ευθύγραμμο βέλος σύνδεσης"/>
          <p:cNvCxnSpPr>
            <a:stCxn id="70" idx="3"/>
            <a:endCxn id="81" idx="1"/>
          </p:cNvCxnSpPr>
          <p:nvPr/>
        </p:nvCxnSpPr>
        <p:spPr bwMode="auto">
          <a:xfrm>
            <a:off x="3733800" y="18669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95 - Ευθύγραμμο βέλος σύνδεσης"/>
          <p:cNvCxnSpPr/>
          <p:nvPr/>
        </p:nvCxnSpPr>
        <p:spPr bwMode="auto">
          <a:xfrm>
            <a:off x="2514600" y="19050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96 - Ευθύγραμμο βέλος σύνδεσης"/>
          <p:cNvCxnSpPr/>
          <p:nvPr/>
        </p:nvCxnSpPr>
        <p:spPr bwMode="auto">
          <a:xfrm>
            <a:off x="2514600" y="23622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97 - Ευθύγραμμο βέλος σύνδεσης"/>
          <p:cNvCxnSpPr/>
          <p:nvPr/>
        </p:nvCxnSpPr>
        <p:spPr bwMode="auto">
          <a:xfrm>
            <a:off x="2514600" y="28194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98 - Ευθύγραμμο βέλος σύνδεσης"/>
          <p:cNvCxnSpPr/>
          <p:nvPr/>
        </p:nvCxnSpPr>
        <p:spPr bwMode="auto">
          <a:xfrm>
            <a:off x="2514600" y="32766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99 - Ευθύγραμμο βέλος σύνδεσης"/>
          <p:cNvCxnSpPr/>
          <p:nvPr/>
        </p:nvCxnSpPr>
        <p:spPr bwMode="auto">
          <a:xfrm>
            <a:off x="2514600" y="37338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100 - Ευθύγραμμο βέλος σύνδεσης"/>
          <p:cNvCxnSpPr/>
          <p:nvPr/>
        </p:nvCxnSpPr>
        <p:spPr bwMode="auto">
          <a:xfrm>
            <a:off x="2514600" y="41910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101 - Ευθύγραμμο βέλος σύνδεσης"/>
          <p:cNvCxnSpPr/>
          <p:nvPr/>
        </p:nvCxnSpPr>
        <p:spPr bwMode="auto">
          <a:xfrm>
            <a:off x="2514600" y="46482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102 - Ευθύγραμμο βέλος σύνδεσης"/>
          <p:cNvCxnSpPr/>
          <p:nvPr/>
        </p:nvCxnSpPr>
        <p:spPr bwMode="auto">
          <a:xfrm>
            <a:off x="2514600" y="51054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103 - Ευθύγραμμο βέλος σύνδεσης"/>
          <p:cNvCxnSpPr/>
          <p:nvPr/>
        </p:nvCxnSpPr>
        <p:spPr bwMode="auto">
          <a:xfrm>
            <a:off x="2514600" y="55626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104 - Ευθύγραμμο βέλος σύνδεσης"/>
          <p:cNvCxnSpPr/>
          <p:nvPr/>
        </p:nvCxnSpPr>
        <p:spPr bwMode="auto">
          <a:xfrm>
            <a:off x="2514600" y="60198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105 - Ευθύγραμμο βέλος σύνδεσης"/>
          <p:cNvCxnSpPr>
            <a:stCxn id="80" idx="3"/>
            <a:endCxn id="87" idx="1"/>
          </p:cNvCxnSpPr>
          <p:nvPr/>
        </p:nvCxnSpPr>
        <p:spPr bwMode="auto">
          <a:xfrm>
            <a:off x="3733800" y="59817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108 - Ευθύγραμμο βέλος σύνδεσης"/>
          <p:cNvCxnSpPr>
            <a:stCxn id="87" idx="3"/>
          </p:cNvCxnSpPr>
          <p:nvPr/>
        </p:nvCxnSpPr>
        <p:spPr bwMode="auto">
          <a:xfrm>
            <a:off x="4876800" y="59817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114 - Ευθύγραμμο βέλος σύνδεσης"/>
          <p:cNvCxnSpPr>
            <a:stCxn id="74" idx="3"/>
            <a:endCxn id="89" idx="1"/>
          </p:cNvCxnSpPr>
          <p:nvPr/>
        </p:nvCxnSpPr>
        <p:spPr bwMode="auto">
          <a:xfrm>
            <a:off x="3733800" y="32385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117 - Ευθύγραμμο βέλος σύνδεσης"/>
          <p:cNvCxnSpPr>
            <a:stCxn id="82" idx="3"/>
            <a:endCxn id="83" idx="1"/>
          </p:cNvCxnSpPr>
          <p:nvPr/>
        </p:nvCxnSpPr>
        <p:spPr bwMode="auto">
          <a:xfrm>
            <a:off x="3733800" y="36957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120 - Ευθύγραμμο βέλος σύνδεσης"/>
          <p:cNvCxnSpPr>
            <a:stCxn id="83" idx="3"/>
            <a:endCxn id="84" idx="1"/>
          </p:cNvCxnSpPr>
          <p:nvPr/>
        </p:nvCxnSpPr>
        <p:spPr bwMode="auto">
          <a:xfrm>
            <a:off x="4876800" y="36957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123 - TextBox"/>
          <p:cNvSpPr txBox="1"/>
          <p:nvPr/>
        </p:nvSpPr>
        <p:spPr>
          <a:xfrm>
            <a:off x="1600200" y="16764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0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5" name="124 - TextBox"/>
          <p:cNvSpPr txBox="1"/>
          <p:nvPr/>
        </p:nvSpPr>
        <p:spPr>
          <a:xfrm>
            <a:off x="1600200" y="2145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1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6" name="125 - TextBox"/>
          <p:cNvSpPr txBox="1"/>
          <p:nvPr/>
        </p:nvSpPr>
        <p:spPr>
          <a:xfrm>
            <a:off x="1600200" y="26024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2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7" name="126 - TextBox"/>
          <p:cNvSpPr txBox="1"/>
          <p:nvPr/>
        </p:nvSpPr>
        <p:spPr>
          <a:xfrm>
            <a:off x="1600200" y="30596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3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600200" y="35168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4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9" name="128 - TextBox"/>
          <p:cNvSpPr txBox="1"/>
          <p:nvPr/>
        </p:nvSpPr>
        <p:spPr>
          <a:xfrm>
            <a:off x="1600200" y="39740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5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0" name="129 - TextBox"/>
          <p:cNvSpPr txBox="1"/>
          <p:nvPr/>
        </p:nvSpPr>
        <p:spPr>
          <a:xfrm>
            <a:off x="1600200" y="4431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6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1600200" y="48884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7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2" name="131 - TextBox"/>
          <p:cNvSpPr txBox="1"/>
          <p:nvPr/>
        </p:nvSpPr>
        <p:spPr>
          <a:xfrm>
            <a:off x="1600200" y="53456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8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1600200" y="58028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9</a:t>
            </a:r>
            <a:endParaRPr lang="el-GR" sz="1600" dirty="0">
              <a:latin typeface="Calibri" pitchFamily="34" charset="0"/>
            </a:endParaRPr>
          </a:p>
        </p:txBody>
      </p:sp>
      <p:cxnSp>
        <p:nvCxnSpPr>
          <p:cNvPr id="134" name="133 - Ευθύγραμμο βέλος σύνδεσης"/>
          <p:cNvCxnSpPr>
            <a:stCxn id="77" idx="3"/>
            <a:endCxn id="85" idx="1"/>
          </p:cNvCxnSpPr>
          <p:nvPr/>
        </p:nvCxnSpPr>
        <p:spPr bwMode="auto">
          <a:xfrm>
            <a:off x="3733800" y="46101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136 - Ευθύγραμμο βέλος σύνδεσης"/>
          <p:cNvCxnSpPr>
            <a:stCxn id="78" idx="3"/>
            <a:endCxn id="86" idx="1"/>
          </p:cNvCxnSpPr>
          <p:nvPr/>
        </p:nvCxnSpPr>
        <p:spPr bwMode="auto">
          <a:xfrm>
            <a:off x="3733800" y="50673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0" name="Text Box 16"/>
          <p:cNvSpPr txBox="1">
            <a:spLocks noChangeArrowheads="1"/>
          </p:cNvSpPr>
          <p:nvPr/>
        </p:nvSpPr>
        <p:spPr bwMode="auto">
          <a:xfrm>
            <a:off x="1981200" y="1219200"/>
            <a:ext cx="533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/>
              <a:t>T</a:t>
            </a:r>
            <a:endParaRPr lang="el-GR"/>
          </a:p>
        </p:txBody>
      </p:sp>
      <p:sp>
        <p:nvSpPr>
          <p:cNvPr id="120" name="119 - TextBox"/>
          <p:cNvSpPr txBox="1"/>
          <p:nvPr/>
        </p:nvSpPr>
        <p:spPr>
          <a:xfrm>
            <a:off x="533400" y="838200"/>
            <a:ext cx="511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</a:t>
            </a:r>
            <a:r>
              <a:rPr lang="en-US" dirty="0" smtClean="0">
                <a:latin typeface="Calibri" pitchFamily="34" charset="0"/>
              </a:rPr>
              <a:t>“zebra”  </a:t>
            </a:r>
            <a:r>
              <a:rPr lang="en-US" dirty="0" smtClean="0">
                <a:latin typeface="Calibri" pitchFamily="34" charset="0"/>
                <a:sym typeface="Symbol"/>
              </a:rPr>
              <a:t>  </a:t>
            </a:r>
            <a:r>
              <a:rPr lang="en-US" dirty="0" smtClean="0">
                <a:latin typeface="Calibri" pitchFamily="34" charset="0"/>
              </a:rPr>
              <a:t>key = 115776262 </a:t>
            </a:r>
            <a:r>
              <a:rPr lang="en-US" dirty="0" smtClean="0">
                <a:latin typeface="Calibri" pitchFamily="34" charset="0"/>
                <a:sym typeface="Symbol"/>
              </a:rPr>
              <a:t> hash = 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2" name="121 - Ορθογώνιο"/>
          <p:cNvSpPr/>
          <p:nvPr/>
        </p:nvSpPr>
        <p:spPr bwMode="auto">
          <a:xfrm>
            <a:off x="5181600" y="57912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jaguar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Πίνακες Διασποράς Αλυσιδωτής Σύνδεσης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grpSp>
        <p:nvGrpSpPr>
          <p:cNvPr id="2" name="72 - Ομάδα"/>
          <p:cNvGrpSpPr/>
          <p:nvPr/>
        </p:nvGrpSpPr>
        <p:grpSpPr>
          <a:xfrm>
            <a:off x="1981200" y="1600200"/>
            <a:ext cx="533400" cy="4572000"/>
            <a:chOff x="1143000" y="1447800"/>
            <a:chExt cx="533400" cy="3810000"/>
          </a:xfrm>
        </p:grpSpPr>
        <p:sp>
          <p:nvSpPr>
            <p:cNvPr id="59" name="58 - Ορθογώνιο"/>
            <p:cNvSpPr/>
            <p:nvPr/>
          </p:nvSpPr>
          <p:spPr bwMode="auto">
            <a:xfrm>
              <a:off x="1143000" y="1447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0" name="59 - Ορθογώνιο"/>
            <p:cNvSpPr/>
            <p:nvPr/>
          </p:nvSpPr>
          <p:spPr bwMode="auto">
            <a:xfrm>
              <a:off x="1143000" y="1828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1" name="60 - Ορθογώνιο"/>
            <p:cNvSpPr/>
            <p:nvPr/>
          </p:nvSpPr>
          <p:spPr bwMode="auto">
            <a:xfrm>
              <a:off x="1143000" y="2209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2" name="61 - Ορθογώνιο"/>
            <p:cNvSpPr/>
            <p:nvPr/>
          </p:nvSpPr>
          <p:spPr bwMode="auto">
            <a:xfrm>
              <a:off x="1143000" y="2590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3" name="62 - Ορθογώνιο"/>
            <p:cNvSpPr/>
            <p:nvPr/>
          </p:nvSpPr>
          <p:spPr bwMode="auto">
            <a:xfrm>
              <a:off x="1143000" y="2971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4" name="63 - Ορθογώνιο"/>
            <p:cNvSpPr/>
            <p:nvPr/>
          </p:nvSpPr>
          <p:spPr bwMode="auto">
            <a:xfrm>
              <a:off x="1143000" y="3352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64 - Ορθογώνιο"/>
            <p:cNvSpPr/>
            <p:nvPr/>
          </p:nvSpPr>
          <p:spPr bwMode="auto">
            <a:xfrm>
              <a:off x="1143000" y="3733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6" name="65 - Ορθογώνιο"/>
            <p:cNvSpPr/>
            <p:nvPr/>
          </p:nvSpPr>
          <p:spPr bwMode="auto">
            <a:xfrm>
              <a:off x="1143000" y="4114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7" name="66 - Ορθογώνιο"/>
            <p:cNvSpPr/>
            <p:nvPr/>
          </p:nvSpPr>
          <p:spPr bwMode="auto">
            <a:xfrm>
              <a:off x="1143000" y="4495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8" name="67 - Ορθογώνιο"/>
            <p:cNvSpPr/>
            <p:nvPr/>
          </p:nvSpPr>
          <p:spPr bwMode="auto">
            <a:xfrm>
              <a:off x="1143000" y="4876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70" name="69 - Ορθογώνιο"/>
          <p:cNvSpPr/>
          <p:nvPr/>
        </p:nvSpPr>
        <p:spPr bwMode="auto">
          <a:xfrm>
            <a:off x="2895600" y="16764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seal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1" name="70 - Ορθογώνιο"/>
          <p:cNvSpPr/>
          <p:nvPr/>
        </p:nvSpPr>
        <p:spPr bwMode="auto">
          <a:xfrm>
            <a:off x="2895600" y="25908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tiger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2" name="71 - Ορθογώνιο"/>
          <p:cNvSpPr/>
          <p:nvPr/>
        </p:nvSpPr>
        <p:spPr bwMode="auto">
          <a:xfrm>
            <a:off x="2895600" y="21336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wolf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4" name="73 - Ορθογώνιο"/>
          <p:cNvSpPr/>
          <p:nvPr/>
        </p:nvSpPr>
        <p:spPr bwMode="auto">
          <a:xfrm>
            <a:off x="2895600" y="30480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vulture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5" name="74 - Ορθογώνιο"/>
          <p:cNvSpPr/>
          <p:nvPr/>
        </p:nvSpPr>
        <p:spPr bwMode="auto">
          <a:xfrm>
            <a:off x="2895600" y="3505200"/>
            <a:ext cx="838200" cy="381000"/>
          </a:xfrm>
          <a:prstGeom prst="rect">
            <a:avLst/>
          </a:prstGeom>
          <a:solidFill>
            <a:srgbClr val="FFC000">
              <a:alpha val="17000"/>
            </a:srgbClr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zebra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6" name="75 - Ορθογώνιο"/>
          <p:cNvSpPr/>
          <p:nvPr/>
        </p:nvSpPr>
        <p:spPr bwMode="auto">
          <a:xfrm>
            <a:off x="2895600" y="39624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horse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7" name="76 - Ορθογώνιο"/>
          <p:cNvSpPr/>
          <p:nvPr/>
        </p:nvSpPr>
        <p:spPr bwMode="auto">
          <a:xfrm>
            <a:off x="2895600" y="44196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octopus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8" name="77 - Ορθογώνιο"/>
          <p:cNvSpPr/>
          <p:nvPr/>
        </p:nvSpPr>
        <p:spPr bwMode="auto">
          <a:xfrm>
            <a:off x="2895600" y="48768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mouse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9" name="78 - Ορθογώνιο"/>
          <p:cNvSpPr/>
          <p:nvPr/>
        </p:nvSpPr>
        <p:spPr bwMode="auto">
          <a:xfrm>
            <a:off x="2895600" y="53340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iguana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0" name="79 - Ορθογώνιο"/>
          <p:cNvSpPr/>
          <p:nvPr/>
        </p:nvSpPr>
        <p:spPr bwMode="auto">
          <a:xfrm>
            <a:off x="2895600" y="57912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rabbit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1" name="80 - Ορθογώνιο"/>
          <p:cNvSpPr/>
          <p:nvPr/>
        </p:nvSpPr>
        <p:spPr bwMode="auto">
          <a:xfrm>
            <a:off x="4038600" y="16764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frog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2" name="81 - Ορθογώνιο"/>
          <p:cNvSpPr/>
          <p:nvPr/>
        </p:nvSpPr>
        <p:spPr bwMode="auto">
          <a:xfrm>
            <a:off x="4038600" y="35052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koala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3" name="82 - Ορθογώνιο"/>
          <p:cNvSpPr/>
          <p:nvPr/>
        </p:nvSpPr>
        <p:spPr bwMode="auto">
          <a:xfrm>
            <a:off x="5181600" y="35052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elephant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4" name="83 - Ορθογώνιο"/>
          <p:cNvSpPr/>
          <p:nvPr/>
        </p:nvSpPr>
        <p:spPr bwMode="auto">
          <a:xfrm>
            <a:off x="6324600" y="35052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alligator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5" name="84 - Ορθογώνιο"/>
          <p:cNvSpPr/>
          <p:nvPr/>
        </p:nvSpPr>
        <p:spPr bwMode="auto">
          <a:xfrm>
            <a:off x="4038600" y="44196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dog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6" name="85 - Ορθογώνιο"/>
          <p:cNvSpPr/>
          <p:nvPr/>
        </p:nvSpPr>
        <p:spPr bwMode="auto">
          <a:xfrm>
            <a:off x="4038600" y="48768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lion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7" name="86 - Ορθογώνιο"/>
          <p:cNvSpPr/>
          <p:nvPr/>
        </p:nvSpPr>
        <p:spPr bwMode="auto">
          <a:xfrm>
            <a:off x="4038600" y="57912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puma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87 - Ορθογώνιο"/>
          <p:cNvSpPr/>
          <p:nvPr/>
        </p:nvSpPr>
        <p:spPr bwMode="auto">
          <a:xfrm>
            <a:off x="5181600" y="57912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jaguar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9" name="88 - Ορθογώνιο"/>
          <p:cNvSpPr/>
          <p:nvPr/>
        </p:nvSpPr>
        <p:spPr bwMode="auto">
          <a:xfrm>
            <a:off x="4038600" y="30480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bat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91" name="90 - Ευθύγραμμο βέλος σύνδεσης"/>
          <p:cNvCxnSpPr>
            <a:stCxn id="70" idx="3"/>
            <a:endCxn id="81" idx="1"/>
          </p:cNvCxnSpPr>
          <p:nvPr/>
        </p:nvCxnSpPr>
        <p:spPr bwMode="auto">
          <a:xfrm>
            <a:off x="3733800" y="18669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95 - Ευθύγραμμο βέλος σύνδεσης"/>
          <p:cNvCxnSpPr/>
          <p:nvPr/>
        </p:nvCxnSpPr>
        <p:spPr bwMode="auto">
          <a:xfrm>
            <a:off x="2514600" y="19050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96 - Ευθύγραμμο βέλος σύνδεσης"/>
          <p:cNvCxnSpPr/>
          <p:nvPr/>
        </p:nvCxnSpPr>
        <p:spPr bwMode="auto">
          <a:xfrm>
            <a:off x="2514600" y="23622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97 - Ευθύγραμμο βέλος σύνδεσης"/>
          <p:cNvCxnSpPr/>
          <p:nvPr/>
        </p:nvCxnSpPr>
        <p:spPr bwMode="auto">
          <a:xfrm>
            <a:off x="2514600" y="28194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98 - Ευθύγραμμο βέλος σύνδεσης"/>
          <p:cNvCxnSpPr/>
          <p:nvPr/>
        </p:nvCxnSpPr>
        <p:spPr bwMode="auto">
          <a:xfrm>
            <a:off x="2514600" y="32766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99 - Ευθύγραμμο βέλος σύνδεσης"/>
          <p:cNvCxnSpPr/>
          <p:nvPr/>
        </p:nvCxnSpPr>
        <p:spPr bwMode="auto">
          <a:xfrm>
            <a:off x="2514600" y="37338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100 - Ευθύγραμμο βέλος σύνδεσης"/>
          <p:cNvCxnSpPr/>
          <p:nvPr/>
        </p:nvCxnSpPr>
        <p:spPr bwMode="auto">
          <a:xfrm>
            <a:off x="2514600" y="41910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101 - Ευθύγραμμο βέλος σύνδεσης"/>
          <p:cNvCxnSpPr/>
          <p:nvPr/>
        </p:nvCxnSpPr>
        <p:spPr bwMode="auto">
          <a:xfrm>
            <a:off x="2514600" y="46482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102 - Ευθύγραμμο βέλος σύνδεσης"/>
          <p:cNvCxnSpPr/>
          <p:nvPr/>
        </p:nvCxnSpPr>
        <p:spPr bwMode="auto">
          <a:xfrm>
            <a:off x="2514600" y="51054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103 - Ευθύγραμμο βέλος σύνδεσης"/>
          <p:cNvCxnSpPr/>
          <p:nvPr/>
        </p:nvCxnSpPr>
        <p:spPr bwMode="auto">
          <a:xfrm>
            <a:off x="2514600" y="55626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104 - Ευθύγραμμο βέλος σύνδεσης"/>
          <p:cNvCxnSpPr/>
          <p:nvPr/>
        </p:nvCxnSpPr>
        <p:spPr bwMode="auto">
          <a:xfrm>
            <a:off x="2514600" y="60198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105 - Ευθύγραμμο βέλος σύνδεσης"/>
          <p:cNvCxnSpPr>
            <a:stCxn id="80" idx="3"/>
            <a:endCxn id="87" idx="1"/>
          </p:cNvCxnSpPr>
          <p:nvPr/>
        </p:nvCxnSpPr>
        <p:spPr bwMode="auto">
          <a:xfrm>
            <a:off x="3733800" y="59817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108 - Ευθύγραμμο βέλος σύνδεσης"/>
          <p:cNvCxnSpPr>
            <a:stCxn id="87" idx="3"/>
            <a:endCxn id="88" idx="1"/>
          </p:cNvCxnSpPr>
          <p:nvPr/>
        </p:nvCxnSpPr>
        <p:spPr bwMode="auto">
          <a:xfrm>
            <a:off x="4876800" y="59817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111 - Ευθύγραμμο βέλος σύνδεσης"/>
          <p:cNvCxnSpPr>
            <a:stCxn id="75" idx="3"/>
            <a:endCxn id="82" idx="1"/>
          </p:cNvCxnSpPr>
          <p:nvPr/>
        </p:nvCxnSpPr>
        <p:spPr bwMode="auto">
          <a:xfrm>
            <a:off x="3733800" y="36957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114 - Ευθύγραμμο βέλος σύνδεσης"/>
          <p:cNvCxnSpPr>
            <a:stCxn id="74" idx="3"/>
            <a:endCxn id="89" idx="1"/>
          </p:cNvCxnSpPr>
          <p:nvPr/>
        </p:nvCxnSpPr>
        <p:spPr bwMode="auto">
          <a:xfrm>
            <a:off x="3733800" y="32385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117 - Ευθύγραμμο βέλος σύνδεσης"/>
          <p:cNvCxnSpPr>
            <a:stCxn id="82" idx="3"/>
            <a:endCxn id="83" idx="1"/>
          </p:cNvCxnSpPr>
          <p:nvPr/>
        </p:nvCxnSpPr>
        <p:spPr bwMode="auto">
          <a:xfrm>
            <a:off x="4876800" y="36957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120 - Ευθύγραμμο βέλος σύνδεσης"/>
          <p:cNvCxnSpPr>
            <a:stCxn id="83" idx="3"/>
            <a:endCxn id="84" idx="1"/>
          </p:cNvCxnSpPr>
          <p:nvPr/>
        </p:nvCxnSpPr>
        <p:spPr bwMode="auto">
          <a:xfrm>
            <a:off x="6019800" y="36957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123 - TextBox"/>
          <p:cNvSpPr txBox="1"/>
          <p:nvPr/>
        </p:nvSpPr>
        <p:spPr>
          <a:xfrm>
            <a:off x="1600200" y="16764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0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5" name="124 - TextBox"/>
          <p:cNvSpPr txBox="1"/>
          <p:nvPr/>
        </p:nvSpPr>
        <p:spPr>
          <a:xfrm>
            <a:off x="1600200" y="2145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1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6" name="125 - TextBox"/>
          <p:cNvSpPr txBox="1"/>
          <p:nvPr/>
        </p:nvSpPr>
        <p:spPr>
          <a:xfrm>
            <a:off x="1600200" y="26024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2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7" name="126 - TextBox"/>
          <p:cNvSpPr txBox="1"/>
          <p:nvPr/>
        </p:nvSpPr>
        <p:spPr>
          <a:xfrm>
            <a:off x="1600200" y="30596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3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600200" y="35168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4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9" name="128 - TextBox"/>
          <p:cNvSpPr txBox="1"/>
          <p:nvPr/>
        </p:nvSpPr>
        <p:spPr>
          <a:xfrm>
            <a:off x="1600200" y="39740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5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0" name="129 - TextBox"/>
          <p:cNvSpPr txBox="1"/>
          <p:nvPr/>
        </p:nvSpPr>
        <p:spPr>
          <a:xfrm>
            <a:off x="1600200" y="4431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6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1600200" y="48884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7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2" name="131 - TextBox"/>
          <p:cNvSpPr txBox="1"/>
          <p:nvPr/>
        </p:nvSpPr>
        <p:spPr>
          <a:xfrm>
            <a:off x="1600200" y="53456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8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1600200" y="58028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9</a:t>
            </a:r>
            <a:endParaRPr lang="el-GR" sz="1600" dirty="0">
              <a:latin typeface="Calibri" pitchFamily="34" charset="0"/>
            </a:endParaRPr>
          </a:p>
        </p:txBody>
      </p:sp>
      <p:cxnSp>
        <p:nvCxnSpPr>
          <p:cNvPr id="134" name="133 - Ευθύγραμμο βέλος σύνδεσης"/>
          <p:cNvCxnSpPr>
            <a:stCxn id="77" idx="3"/>
            <a:endCxn id="85" idx="1"/>
          </p:cNvCxnSpPr>
          <p:nvPr/>
        </p:nvCxnSpPr>
        <p:spPr bwMode="auto">
          <a:xfrm>
            <a:off x="3733800" y="46101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136 - Ευθύγραμμο βέλος σύνδεσης"/>
          <p:cNvCxnSpPr>
            <a:stCxn id="78" idx="3"/>
            <a:endCxn id="86" idx="1"/>
          </p:cNvCxnSpPr>
          <p:nvPr/>
        </p:nvCxnSpPr>
        <p:spPr bwMode="auto">
          <a:xfrm>
            <a:off x="3733800" y="50673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0" name="Text Box 16"/>
          <p:cNvSpPr txBox="1">
            <a:spLocks noChangeArrowheads="1"/>
          </p:cNvSpPr>
          <p:nvPr/>
        </p:nvSpPr>
        <p:spPr bwMode="auto">
          <a:xfrm>
            <a:off x="1981200" y="1219200"/>
            <a:ext cx="533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/>
              <a:t>T</a:t>
            </a:r>
            <a:endParaRPr lang="el-GR"/>
          </a:p>
        </p:txBody>
      </p:sp>
      <p:sp>
        <p:nvSpPr>
          <p:cNvPr id="69" name="68 - TextBox"/>
          <p:cNvSpPr txBox="1"/>
          <p:nvPr/>
        </p:nvSpPr>
        <p:spPr>
          <a:xfrm>
            <a:off x="533400" y="838200"/>
            <a:ext cx="511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</a:t>
            </a:r>
            <a:r>
              <a:rPr lang="en-US" dirty="0" smtClean="0">
                <a:latin typeface="Calibri" pitchFamily="34" charset="0"/>
              </a:rPr>
              <a:t>“zebra”  </a:t>
            </a:r>
            <a:r>
              <a:rPr lang="en-US" dirty="0" smtClean="0">
                <a:latin typeface="Calibri" pitchFamily="34" charset="0"/>
                <a:sym typeface="Symbol"/>
              </a:rPr>
              <a:t>  </a:t>
            </a:r>
            <a:r>
              <a:rPr lang="en-US" dirty="0" smtClean="0">
                <a:latin typeface="Calibri" pitchFamily="34" charset="0"/>
              </a:rPr>
              <a:t>key = 115776262 </a:t>
            </a:r>
            <a:r>
              <a:rPr lang="en-US" dirty="0" smtClean="0">
                <a:latin typeface="Calibri" pitchFamily="34" charset="0"/>
                <a:sym typeface="Symbol"/>
              </a:rPr>
              <a:t> hash = 4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Πίνακες Διασποράς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Αλυσιδωτής Σύνδεσης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228600" y="3429000"/>
            <a:ext cx="1981200" cy="26670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685800" y="3733800"/>
            <a:ext cx="1371600" cy="2057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98538" y="4572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2</a:t>
            </a:r>
            <a:endParaRPr lang="el-GR" sz="1600" baseline="-2500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590800" y="3733800"/>
            <a:ext cx="4572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590800" y="3962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590800" y="4191000"/>
            <a:ext cx="4572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2590800" y="4419600"/>
            <a:ext cx="4572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590800" y="4648200"/>
            <a:ext cx="4572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590800" y="4876800"/>
            <a:ext cx="4572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2590800" y="5105400"/>
            <a:ext cx="4572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15" name="AutoShape 15"/>
          <p:cNvCxnSpPr>
            <a:cxnSpLocks noChangeShapeType="1"/>
            <a:stCxn id="25606" idx="6"/>
            <a:endCxn id="25609" idx="1"/>
          </p:cNvCxnSpPr>
          <p:nvPr/>
        </p:nvCxnSpPr>
        <p:spPr bwMode="auto">
          <a:xfrm flipV="1">
            <a:off x="1219200" y="40767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651125" y="33670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008313" y="3733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2590800" y="5334000"/>
            <a:ext cx="4572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008313" y="5334000"/>
            <a:ext cx="4460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608138" y="4953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cxnSp>
        <p:nvCxnSpPr>
          <p:cNvPr id="25622" name="AutoShape 22"/>
          <p:cNvCxnSpPr>
            <a:cxnSpLocks noChangeShapeType="1"/>
            <a:stCxn id="25620" idx="7"/>
            <a:endCxn id="25609" idx="1"/>
          </p:cNvCxnSpPr>
          <p:nvPr/>
        </p:nvCxnSpPr>
        <p:spPr bwMode="auto">
          <a:xfrm flipV="1">
            <a:off x="1817641" y="4076700"/>
            <a:ext cx="773159" cy="81125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143000" y="5334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998538" y="5334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cxnSp>
        <p:nvCxnSpPr>
          <p:cNvPr id="25625" name="AutoShape 25"/>
          <p:cNvCxnSpPr>
            <a:cxnSpLocks noChangeShapeType="1"/>
            <a:stCxn id="25623" idx="6"/>
            <a:endCxn id="25609" idx="1"/>
          </p:cNvCxnSpPr>
          <p:nvPr/>
        </p:nvCxnSpPr>
        <p:spPr bwMode="auto">
          <a:xfrm flipV="1">
            <a:off x="1219200" y="4076700"/>
            <a:ext cx="1371600" cy="1295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1524000" y="46164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379538" y="469265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4</a:t>
            </a:r>
            <a:endParaRPr lang="el-GR" sz="1600" baseline="-25000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228600" y="45720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endParaRPr lang="el-GR"/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730250" y="48910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cxnSp>
        <p:nvCxnSpPr>
          <p:cNvPr id="25630" name="AutoShape 30"/>
          <p:cNvCxnSpPr>
            <a:cxnSpLocks noChangeShapeType="1"/>
            <a:endCxn id="25609" idx="1"/>
          </p:cNvCxnSpPr>
          <p:nvPr/>
        </p:nvCxnSpPr>
        <p:spPr bwMode="auto">
          <a:xfrm flipV="1">
            <a:off x="1600200" y="4076700"/>
            <a:ext cx="990600" cy="571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5634" name="Line 38"/>
          <p:cNvSpPr>
            <a:spLocks noChangeShapeType="1"/>
          </p:cNvSpPr>
          <p:nvPr/>
        </p:nvSpPr>
        <p:spPr bwMode="auto">
          <a:xfrm>
            <a:off x="2819400" y="4114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41" name="Oval 48"/>
          <p:cNvSpPr>
            <a:spLocks noChangeArrowheads="1"/>
          </p:cNvSpPr>
          <p:nvPr/>
        </p:nvSpPr>
        <p:spPr bwMode="auto">
          <a:xfrm>
            <a:off x="1076325" y="38862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42" name="Text Box 49"/>
          <p:cNvSpPr txBox="1">
            <a:spLocks noChangeArrowheads="1"/>
          </p:cNvSpPr>
          <p:nvPr/>
        </p:nvSpPr>
        <p:spPr bwMode="auto">
          <a:xfrm>
            <a:off x="931863" y="39624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5</a:t>
            </a:r>
            <a:endParaRPr lang="el-GR" sz="1600" baseline="-25000"/>
          </a:p>
        </p:txBody>
      </p:sp>
      <p:cxnSp>
        <p:nvCxnSpPr>
          <p:cNvPr id="25643" name="AutoShape 50"/>
          <p:cNvCxnSpPr>
            <a:cxnSpLocks noChangeShapeType="1"/>
            <a:stCxn id="25641" idx="7"/>
            <a:endCxn id="25609" idx="1"/>
          </p:cNvCxnSpPr>
          <p:nvPr/>
        </p:nvCxnSpPr>
        <p:spPr bwMode="auto">
          <a:xfrm>
            <a:off x="1141413" y="3897313"/>
            <a:ext cx="1449387" cy="17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5644" name="Rectangle 51"/>
          <p:cNvSpPr>
            <a:spLocks noChangeArrowheads="1"/>
          </p:cNvSpPr>
          <p:nvPr/>
        </p:nvSpPr>
        <p:spPr bwMode="auto">
          <a:xfrm>
            <a:off x="33528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5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5645" name="Line 52"/>
          <p:cNvSpPr>
            <a:spLocks noChangeShapeType="1"/>
          </p:cNvSpPr>
          <p:nvPr/>
        </p:nvSpPr>
        <p:spPr bwMode="auto">
          <a:xfrm>
            <a:off x="3581400" y="4114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5646" name="Rectangle 53"/>
          <p:cNvSpPr>
            <a:spLocks noChangeArrowheads="1"/>
          </p:cNvSpPr>
          <p:nvPr/>
        </p:nvSpPr>
        <p:spPr bwMode="auto">
          <a:xfrm>
            <a:off x="39624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</a:t>
            </a:r>
            <a:r>
              <a:rPr lang="en-US" sz="1600" baseline="-25000" dirty="0">
                <a:latin typeface="Calibri" pitchFamily="34" charset="0"/>
              </a:rPr>
              <a:t>2</a:t>
            </a:r>
            <a:endParaRPr lang="el-GR" sz="1600" baseline="-25000" dirty="0">
              <a:latin typeface="Calibri" pitchFamily="34" charset="0"/>
            </a:endParaRPr>
          </a:p>
        </p:txBody>
      </p:sp>
      <p:sp>
        <p:nvSpPr>
          <p:cNvPr id="25647" name="Text Box 58"/>
          <p:cNvSpPr txBox="1">
            <a:spLocks noChangeArrowheads="1"/>
          </p:cNvSpPr>
          <p:nvPr/>
        </p:nvSpPr>
        <p:spPr bwMode="auto">
          <a:xfrm>
            <a:off x="517525" y="1255713"/>
            <a:ext cx="29321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Συντελεστής πληρότητας</a:t>
            </a:r>
          </a:p>
        </p:txBody>
      </p:sp>
      <p:pic>
        <p:nvPicPr>
          <p:cNvPr id="25648" name="Picture 6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8238" y="1295400"/>
            <a:ext cx="1046162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49" name="Text Box 61"/>
          <p:cNvSpPr txBox="1">
            <a:spLocks noChangeArrowheads="1"/>
          </p:cNvSpPr>
          <p:nvPr/>
        </p:nvSpPr>
        <p:spPr bwMode="auto">
          <a:xfrm>
            <a:off x="5588054" y="1219200"/>
            <a:ext cx="32511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πλήθος </a:t>
            </a:r>
            <a:r>
              <a:rPr lang="el-GR" dirty="0"/>
              <a:t>των ενεργών κλειδιών</a:t>
            </a:r>
          </a:p>
        </p:txBody>
      </p:sp>
      <p:sp>
        <p:nvSpPr>
          <p:cNvPr id="25650" name="Text Box 62"/>
          <p:cNvSpPr txBox="1">
            <a:spLocks noChangeArrowheads="1"/>
          </p:cNvSpPr>
          <p:nvPr/>
        </p:nvSpPr>
        <p:spPr bwMode="auto">
          <a:xfrm>
            <a:off x="457200" y="1843088"/>
            <a:ext cx="672017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Στη χειρότερη περίπτωση η διασπορά </a:t>
            </a:r>
            <a:r>
              <a:rPr lang="en-US" dirty="0" smtClean="0"/>
              <a:t>          </a:t>
            </a:r>
            <a:r>
              <a:rPr lang="el-GR" dirty="0" smtClean="0"/>
              <a:t>είναι </a:t>
            </a:r>
            <a:r>
              <a:rPr lang="el-GR" dirty="0"/>
              <a:t>ίδια για όλα </a:t>
            </a:r>
            <a:r>
              <a:rPr lang="el-GR" dirty="0" smtClean="0"/>
              <a:t>τα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25651" name="Text Box 63"/>
          <p:cNvSpPr txBox="1">
            <a:spLocks noChangeArrowheads="1"/>
          </p:cNvSpPr>
          <p:nvPr/>
        </p:nvSpPr>
        <p:spPr bwMode="auto">
          <a:xfrm>
            <a:off x="1627197" y="2209800"/>
            <a:ext cx="500220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>
                <a:sym typeface="Symbol" pitchFamily="18" charset="2"/>
              </a:rPr>
              <a:t>χρόνος </a:t>
            </a:r>
            <a:r>
              <a:rPr lang="el-GR" dirty="0">
                <a:sym typeface="Symbol" pitchFamily="18" charset="2"/>
              </a:rPr>
              <a:t>αναζήτησης στη χειρότερη περίπτωση.</a:t>
            </a:r>
          </a:p>
        </p:txBody>
      </p:sp>
      <p:pic>
        <p:nvPicPr>
          <p:cNvPr id="57" name="5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1905000"/>
            <a:ext cx="457200" cy="278892"/>
          </a:xfrm>
          <a:prstGeom prst="rect">
            <a:avLst/>
          </a:prstGeom>
          <a:noFill/>
        </p:spPr>
      </p:pic>
      <p:pic>
        <p:nvPicPr>
          <p:cNvPr id="59" name="5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799" y="1905000"/>
            <a:ext cx="685801" cy="228600"/>
          </a:xfrm>
          <a:prstGeom prst="rect">
            <a:avLst/>
          </a:prstGeom>
          <a:noFill/>
        </p:spPr>
      </p:pic>
      <p:pic>
        <p:nvPicPr>
          <p:cNvPr id="61" name="60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286000"/>
            <a:ext cx="940310" cy="278892"/>
          </a:xfrm>
          <a:prstGeom prst="rect">
            <a:avLst/>
          </a:prstGeom>
          <a:noFill/>
        </p:spPr>
      </p:pic>
      <p:sp>
        <p:nvSpPr>
          <p:cNvPr id="67" name="Line 52"/>
          <p:cNvSpPr>
            <a:spLocks noChangeShapeType="1"/>
          </p:cNvSpPr>
          <p:nvPr/>
        </p:nvSpPr>
        <p:spPr bwMode="auto">
          <a:xfrm>
            <a:off x="4191000" y="4114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8" name="Rectangle 53"/>
          <p:cNvSpPr>
            <a:spLocks noChangeArrowheads="1"/>
          </p:cNvSpPr>
          <p:nvPr/>
        </p:nvSpPr>
        <p:spPr bwMode="auto">
          <a:xfrm>
            <a:off x="45720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k</a:t>
            </a:r>
            <a:r>
              <a:rPr lang="en-US" sz="1600" baseline="-25000" dirty="0" smtClean="0">
                <a:latin typeface="Calibri" pitchFamily="34" charset="0"/>
              </a:rPr>
              <a:t>3</a:t>
            </a:r>
            <a:endParaRPr lang="el-GR" sz="1600" baseline="-25000" dirty="0">
              <a:latin typeface="Calibri" pitchFamily="34" charset="0"/>
            </a:endParaRPr>
          </a:p>
        </p:txBody>
      </p:sp>
      <p:sp>
        <p:nvSpPr>
          <p:cNvPr id="69" name="Line 52"/>
          <p:cNvSpPr>
            <a:spLocks noChangeShapeType="1"/>
          </p:cNvSpPr>
          <p:nvPr/>
        </p:nvSpPr>
        <p:spPr bwMode="auto">
          <a:xfrm>
            <a:off x="4800600" y="4114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70" name="Rectangle 53"/>
          <p:cNvSpPr>
            <a:spLocks noChangeArrowheads="1"/>
          </p:cNvSpPr>
          <p:nvPr/>
        </p:nvSpPr>
        <p:spPr bwMode="auto">
          <a:xfrm>
            <a:off x="51816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k</a:t>
            </a:r>
            <a:r>
              <a:rPr lang="en-US" sz="1600" baseline="-25000" dirty="0">
                <a:latin typeface="Calibri" pitchFamily="34" charset="0"/>
              </a:rPr>
              <a:t>1</a:t>
            </a:r>
            <a:endParaRPr lang="el-GR" sz="1600" baseline="-25000" dirty="0">
              <a:latin typeface="Calibri" pitchFamily="34" charset="0"/>
            </a:endParaRPr>
          </a:p>
        </p:txBody>
      </p:sp>
      <p:sp>
        <p:nvSpPr>
          <p:cNvPr id="71" name="Line 52"/>
          <p:cNvSpPr>
            <a:spLocks noChangeShapeType="1"/>
          </p:cNvSpPr>
          <p:nvPr/>
        </p:nvSpPr>
        <p:spPr bwMode="auto">
          <a:xfrm>
            <a:off x="5410200" y="4114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72" name="Rectangle 53"/>
          <p:cNvSpPr>
            <a:spLocks noChangeArrowheads="1"/>
          </p:cNvSpPr>
          <p:nvPr/>
        </p:nvSpPr>
        <p:spPr bwMode="auto">
          <a:xfrm>
            <a:off x="57912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k</a:t>
            </a:r>
            <a:r>
              <a:rPr lang="en-US" sz="1600" baseline="-25000" dirty="0" smtClean="0">
                <a:latin typeface="Calibri" pitchFamily="34" charset="0"/>
              </a:rPr>
              <a:t>4</a:t>
            </a:r>
            <a:endParaRPr lang="el-GR" sz="1600" baseline="-25000" dirty="0">
              <a:latin typeface="Calibri" pitchFamily="34" charset="0"/>
            </a:endParaRPr>
          </a:p>
        </p:txBody>
      </p:sp>
      <p:pic>
        <p:nvPicPr>
          <p:cNvPr id="74" name="73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371600"/>
            <a:ext cx="431291" cy="126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Πίνακες Διασποράς Αλυσιδωτής Σύνδεσης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28600" y="3429000"/>
            <a:ext cx="1981200" cy="26670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685800" y="3733800"/>
            <a:ext cx="1371600" cy="2057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98538" y="4572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2</a:t>
            </a:r>
            <a:endParaRPr lang="el-GR" sz="1600" baseline="-25000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590800" y="3733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590800" y="3962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2590800" y="4191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590800" y="44196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590800" y="46482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2590800" y="4876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2590800" y="5105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39" name="AutoShape 15"/>
          <p:cNvCxnSpPr>
            <a:cxnSpLocks noChangeShapeType="1"/>
            <a:stCxn id="26630" idx="6"/>
            <a:endCxn id="26633" idx="1"/>
          </p:cNvCxnSpPr>
          <p:nvPr/>
        </p:nvCxnSpPr>
        <p:spPr bwMode="auto">
          <a:xfrm flipV="1">
            <a:off x="1219200" y="40767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651125" y="33670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008313" y="37338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2590800" y="5334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3008313" y="5334000"/>
            <a:ext cx="4460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1608138" y="4953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cxnSp>
        <p:nvCxnSpPr>
          <p:cNvPr id="26646" name="AutoShape 22"/>
          <p:cNvCxnSpPr>
            <a:cxnSpLocks noChangeShapeType="1"/>
            <a:stCxn id="26644" idx="7"/>
            <a:endCxn id="26636" idx="1"/>
          </p:cNvCxnSpPr>
          <p:nvPr/>
        </p:nvCxnSpPr>
        <p:spPr bwMode="auto">
          <a:xfrm flipV="1">
            <a:off x="1817688" y="4762500"/>
            <a:ext cx="773112" cy="125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1143000" y="5334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998538" y="5334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cxnSp>
        <p:nvCxnSpPr>
          <p:cNvPr id="26649" name="AutoShape 25"/>
          <p:cNvCxnSpPr>
            <a:cxnSpLocks noChangeShapeType="1"/>
            <a:stCxn id="26647" idx="6"/>
            <a:endCxn id="26638" idx="1"/>
          </p:cNvCxnSpPr>
          <p:nvPr/>
        </p:nvCxnSpPr>
        <p:spPr bwMode="auto">
          <a:xfrm flipV="1">
            <a:off x="1219200" y="5219700"/>
            <a:ext cx="13716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1524000" y="461645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1379538" y="469265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4</a:t>
            </a:r>
            <a:endParaRPr lang="el-GR" sz="1600" baseline="-25000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28600" y="45720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endParaRPr lang="el-GR"/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730250" y="48910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cxnSp>
        <p:nvCxnSpPr>
          <p:cNvPr id="26654" name="AutoShape 30"/>
          <p:cNvCxnSpPr>
            <a:cxnSpLocks noChangeShapeType="1"/>
            <a:endCxn id="26636" idx="1"/>
          </p:cNvCxnSpPr>
          <p:nvPr/>
        </p:nvCxnSpPr>
        <p:spPr bwMode="auto">
          <a:xfrm>
            <a:off x="1600200" y="4648200"/>
            <a:ext cx="990600" cy="114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26655" name="Picture 3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462463"/>
            <a:ext cx="99695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56" name="Picture 3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295900"/>
            <a:ext cx="3810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57" name="Picture 3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848100"/>
            <a:ext cx="102235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2819400" y="4114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3352800" y="46482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1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2819400" y="4800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3352800" y="5105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3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819400" y="5257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>
            <a:off x="3581400" y="4800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962400" y="46482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4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1076325" y="38862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931863" y="39624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5</a:t>
            </a:r>
            <a:endParaRPr lang="el-GR" sz="1600" baseline="-25000"/>
          </a:p>
        </p:txBody>
      </p:sp>
      <p:cxnSp>
        <p:nvCxnSpPr>
          <p:cNvPr id="26667" name="AutoShape 43"/>
          <p:cNvCxnSpPr>
            <a:cxnSpLocks noChangeShapeType="1"/>
            <a:stCxn id="26665" idx="7"/>
            <a:endCxn id="26633" idx="1"/>
          </p:cNvCxnSpPr>
          <p:nvPr/>
        </p:nvCxnSpPr>
        <p:spPr bwMode="auto">
          <a:xfrm>
            <a:off x="1141413" y="3897313"/>
            <a:ext cx="1449387" cy="17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6668" name="Rectangle 44"/>
          <p:cNvSpPr>
            <a:spLocks noChangeArrowheads="1"/>
          </p:cNvSpPr>
          <p:nvPr/>
        </p:nvSpPr>
        <p:spPr bwMode="auto">
          <a:xfrm>
            <a:off x="33528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5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>
            <a:off x="3581400" y="4114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6670" name="Rectangle 46"/>
          <p:cNvSpPr>
            <a:spLocks noChangeArrowheads="1"/>
          </p:cNvSpPr>
          <p:nvPr/>
        </p:nvSpPr>
        <p:spPr bwMode="auto">
          <a:xfrm>
            <a:off x="3962400" y="3962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k</a:t>
            </a:r>
            <a:r>
              <a:rPr lang="en-US" sz="1600" baseline="-25000">
                <a:latin typeface="Calibri" pitchFamily="34" charset="0"/>
              </a:rPr>
              <a:t>2</a:t>
            </a:r>
            <a:endParaRPr lang="el-GR" sz="1600" baseline="-25000">
              <a:latin typeface="Calibri" pitchFamily="34" charset="0"/>
            </a:endParaRPr>
          </a:p>
        </p:txBody>
      </p:sp>
      <p:sp>
        <p:nvSpPr>
          <p:cNvPr id="26674" name="Text Box 52"/>
          <p:cNvSpPr txBox="1">
            <a:spLocks noChangeArrowheads="1"/>
          </p:cNvSpPr>
          <p:nvPr/>
        </p:nvSpPr>
        <p:spPr bwMode="auto">
          <a:xfrm>
            <a:off x="533400" y="1610839"/>
            <a:ext cx="839377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/>
              <a:t>Έστω </a:t>
            </a:r>
            <a:r>
              <a:rPr lang="en-US" dirty="0" smtClean="0"/>
              <a:t>      </a:t>
            </a:r>
            <a:r>
              <a:rPr lang="en-US" baseline="-25000" dirty="0" smtClean="0"/>
              <a:t>   </a:t>
            </a:r>
            <a:r>
              <a:rPr lang="el-GR" dirty="0" smtClean="0"/>
              <a:t>το </a:t>
            </a:r>
            <a:r>
              <a:rPr lang="el-GR" dirty="0"/>
              <a:t>μήκος της αλυσίδας </a:t>
            </a:r>
            <a:r>
              <a:rPr lang="el-GR" dirty="0" smtClean="0"/>
              <a:t>του          .</a:t>
            </a:r>
            <a:endParaRPr lang="el-GR" dirty="0"/>
          </a:p>
          <a:p>
            <a:pPr>
              <a:lnSpc>
                <a:spcPts val="2800"/>
              </a:lnSpc>
            </a:pPr>
            <a:r>
              <a:rPr lang="el-GR" dirty="0"/>
              <a:t>Έχουμε                                               και επομένως το μέσο μήκος μιας αλυσίδας</a:t>
            </a:r>
          </a:p>
          <a:p>
            <a:pPr>
              <a:lnSpc>
                <a:spcPts val="2800"/>
              </a:lnSpc>
            </a:pPr>
            <a:r>
              <a:rPr lang="el-GR" dirty="0" smtClean="0"/>
              <a:t>είναι</a:t>
            </a:r>
            <a:r>
              <a:rPr lang="en-US" dirty="0" smtClean="0"/>
              <a:t>     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26675" name="Text Box 53"/>
          <p:cNvSpPr txBox="1">
            <a:spLocks noChangeArrowheads="1"/>
          </p:cNvSpPr>
          <p:nvPr/>
        </p:nvSpPr>
        <p:spPr bwMode="auto">
          <a:xfrm>
            <a:off x="3505200" y="2819400"/>
            <a:ext cx="4779963" cy="925513"/>
          </a:xfrm>
          <a:prstGeom prst="rect">
            <a:avLst/>
          </a:prstGeom>
          <a:solidFill>
            <a:srgbClr val="FFCC00">
              <a:alpha val="10196"/>
            </a:srgbClr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Υπόθεση </a:t>
            </a:r>
            <a:r>
              <a:rPr lang="el-GR" b="1"/>
              <a:t>απλής ομοιόμορφης διασποράς</a:t>
            </a:r>
            <a:r>
              <a:rPr lang="en-US"/>
              <a:t>:</a:t>
            </a:r>
          </a:p>
          <a:p>
            <a:r>
              <a:rPr lang="el-GR"/>
              <a:t>κάθε </a:t>
            </a:r>
            <a:r>
              <a:rPr lang="el-GR" b="1">
                <a:solidFill>
                  <a:srgbClr val="CC0000"/>
                </a:solidFill>
              </a:rPr>
              <a:t>νέο</a:t>
            </a:r>
            <a:r>
              <a:rPr lang="el-GR"/>
              <a:t> στοιχείο έχει ίση</a:t>
            </a:r>
            <a:r>
              <a:rPr lang="en-US"/>
              <a:t> </a:t>
            </a:r>
            <a:r>
              <a:rPr lang="el-GR"/>
              <a:t>πιθανότητα να </a:t>
            </a:r>
            <a:endParaRPr lang="en-US"/>
          </a:p>
          <a:p>
            <a:r>
              <a:rPr lang="el-GR"/>
              <a:t>διασπαρεί σε οποιαδήποτε από τις </a:t>
            </a:r>
            <a:r>
              <a:rPr lang="en-US"/>
              <a:t>m </a:t>
            </a:r>
            <a:r>
              <a:rPr lang="el-GR"/>
              <a:t>θέσεις. </a:t>
            </a:r>
          </a:p>
        </p:txBody>
      </p:sp>
      <p:pic>
        <p:nvPicPr>
          <p:cNvPr id="26676" name="Picture 5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133600"/>
            <a:ext cx="2736850" cy="24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517525" y="1255713"/>
            <a:ext cx="29321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Συντελεστής πληρότητας</a:t>
            </a:r>
          </a:p>
        </p:txBody>
      </p:sp>
      <p:pic>
        <p:nvPicPr>
          <p:cNvPr id="59" name="Picture 6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8238" y="1295400"/>
            <a:ext cx="1046162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0" name="Text Box 61"/>
          <p:cNvSpPr txBox="1">
            <a:spLocks noChangeArrowheads="1"/>
          </p:cNvSpPr>
          <p:nvPr/>
        </p:nvSpPr>
        <p:spPr bwMode="auto">
          <a:xfrm>
            <a:off x="5588054" y="1219200"/>
            <a:ext cx="32511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πλήθος </a:t>
            </a:r>
            <a:r>
              <a:rPr lang="el-GR" dirty="0"/>
              <a:t>των ενεργών κλειδιών</a:t>
            </a:r>
          </a:p>
        </p:txBody>
      </p:sp>
      <p:pic>
        <p:nvPicPr>
          <p:cNvPr id="61" name="60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371600"/>
            <a:ext cx="431291" cy="126492"/>
          </a:xfrm>
          <a:prstGeom prst="rect">
            <a:avLst/>
          </a:prstGeom>
          <a:noFill/>
        </p:spPr>
      </p:pic>
      <p:pic>
        <p:nvPicPr>
          <p:cNvPr id="63" name="6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1802892"/>
            <a:ext cx="254508" cy="178308"/>
          </a:xfrm>
          <a:prstGeom prst="rect">
            <a:avLst/>
          </a:prstGeom>
          <a:noFill/>
        </p:spPr>
      </p:pic>
      <p:pic>
        <p:nvPicPr>
          <p:cNvPr id="65" name="64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2292" y="1752600"/>
            <a:ext cx="406908" cy="278892"/>
          </a:xfrm>
          <a:prstGeom prst="rect">
            <a:avLst/>
          </a:prstGeom>
          <a:noFill/>
        </p:spPr>
      </p:pic>
      <p:pic>
        <p:nvPicPr>
          <p:cNvPr id="67" name="66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514600"/>
            <a:ext cx="152400" cy="126492"/>
          </a:xfrm>
          <a:prstGeom prst="rect">
            <a:avLst/>
          </a:prstGeom>
          <a:noFill/>
        </p:spPr>
      </p:pic>
      <p:sp>
        <p:nvSpPr>
          <p:cNvPr id="68" name="67 - TextBox"/>
          <p:cNvSpPr txBox="1"/>
          <p:nvPr/>
        </p:nvSpPr>
        <p:spPr>
          <a:xfrm>
            <a:off x="4724400" y="5602069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Μια επιτυχής αναζήτηση διασχίζει κατά μέσο όρο τους μισούς κόμβους αλυσίδας που δεν είναι κενή.</a:t>
            </a:r>
            <a:endParaRPr lang="el-GR" dirty="0"/>
          </a:p>
        </p:txBody>
      </p:sp>
      <p:sp>
        <p:nvSpPr>
          <p:cNvPr id="66" name="Text Box 62"/>
          <p:cNvSpPr txBox="1">
            <a:spLocks noChangeArrowheads="1"/>
          </p:cNvSpPr>
          <p:nvPr/>
        </p:nvSpPr>
        <p:spPr bwMode="auto">
          <a:xfrm>
            <a:off x="4776788" y="4038600"/>
            <a:ext cx="29956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Αναμενόμενος χρόνος </a:t>
            </a:r>
          </a:p>
          <a:p>
            <a:r>
              <a:rPr lang="el-GR" b="1"/>
              <a:t>ανεπιτυχούς αναζήτησης</a:t>
            </a:r>
            <a:r>
              <a:rPr lang="en-US"/>
              <a:t>:</a:t>
            </a:r>
            <a:endParaRPr lang="el-GR"/>
          </a:p>
        </p:txBody>
      </p:sp>
      <p:pic>
        <p:nvPicPr>
          <p:cNvPr id="69" name="68 - Εικόνα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24800" y="4246161"/>
            <a:ext cx="844645" cy="249639"/>
          </a:xfrm>
          <a:prstGeom prst="rect">
            <a:avLst/>
          </a:prstGeom>
          <a:noFill/>
          <a:ln/>
          <a:effectLst/>
        </p:spPr>
      </p:pic>
      <p:sp>
        <p:nvSpPr>
          <p:cNvPr id="70" name="Text Box 67"/>
          <p:cNvSpPr txBox="1">
            <a:spLocks noChangeArrowheads="1"/>
          </p:cNvSpPr>
          <p:nvPr/>
        </p:nvSpPr>
        <p:spPr bwMode="auto">
          <a:xfrm>
            <a:off x="4776788" y="4876800"/>
            <a:ext cx="27273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Αναμενόμενος χρόνος </a:t>
            </a:r>
          </a:p>
          <a:p>
            <a:r>
              <a:rPr lang="el-GR" b="1" dirty="0"/>
              <a:t>επιτυχούς αναζήτησης</a:t>
            </a:r>
            <a:r>
              <a:rPr lang="en-US" dirty="0"/>
              <a:t>:</a:t>
            </a:r>
            <a:endParaRPr lang="el-GR" dirty="0"/>
          </a:p>
        </p:txBody>
      </p:sp>
      <p:pic>
        <p:nvPicPr>
          <p:cNvPr id="71" name="70 - Εικόνα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84653" y="4891731"/>
            <a:ext cx="1406947" cy="5946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Συναρτήσεις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7652" name="Text Box 19"/>
          <p:cNvSpPr txBox="1">
            <a:spLocks noChangeArrowheads="1"/>
          </p:cNvSpPr>
          <p:nvPr/>
        </p:nvSpPr>
        <p:spPr bwMode="auto">
          <a:xfrm>
            <a:off x="517525" y="1179513"/>
            <a:ext cx="45354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Πότε είναι μία συνάρτηση διασποράς καλή</a:t>
            </a:r>
            <a:r>
              <a:rPr lang="en-US"/>
              <a:t>;</a:t>
            </a:r>
            <a:endParaRPr lang="el-GR"/>
          </a:p>
        </p:txBody>
      </p:sp>
      <p:sp>
        <p:nvSpPr>
          <p:cNvPr id="27653" name="Text Box 20"/>
          <p:cNvSpPr txBox="1">
            <a:spLocks noChangeArrowheads="1"/>
          </p:cNvSpPr>
          <p:nvPr/>
        </p:nvSpPr>
        <p:spPr bwMode="auto">
          <a:xfrm>
            <a:off x="457200" y="1827213"/>
            <a:ext cx="7924800" cy="915987"/>
          </a:xfrm>
          <a:prstGeom prst="rect">
            <a:avLst/>
          </a:prstGeom>
          <a:solidFill>
            <a:srgbClr val="FF9900">
              <a:alpha val="7843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Επιθυμητή ιδιότητα</a:t>
            </a:r>
            <a:r>
              <a:rPr lang="en-US"/>
              <a:t>: </a:t>
            </a:r>
            <a:r>
              <a:rPr lang="el-GR"/>
              <a:t>να ικανοποιεί την υπόθεση  της </a:t>
            </a:r>
            <a:r>
              <a:rPr lang="el-GR" b="1"/>
              <a:t>απλής ομοιόμορφης διασποράς</a:t>
            </a:r>
            <a:r>
              <a:rPr lang="el-GR"/>
              <a:t> (δηλ. κάθε νέο στοιχείο έχει ίση</a:t>
            </a:r>
            <a:r>
              <a:rPr lang="en-US"/>
              <a:t> </a:t>
            </a:r>
            <a:r>
              <a:rPr lang="el-GR"/>
              <a:t>πιθανότητα να διασπαρεί σε οποιαδήποτε από τις </a:t>
            </a:r>
            <a:r>
              <a:rPr lang="en-US"/>
              <a:t>m </a:t>
            </a:r>
            <a:r>
              <a:rPr lang="el-GR"/>
              <a:t>θέσεις). </a:t>
            </a:r>
          </a:p>
        </p:txBody>
      </p:sp>
      <p:sp>
        <p:nvSpPr>
          <p:cNvPr id="27654" name="Text Box 21"/>
          <p:cNvSpPr txBox="1">
            <a:spLocks noChangeArrowheads="1"/>
          </p:cNvSpPr>
          <p:nvPr/>
        </p:nvSpPr>
        <p:spPr bwMode="auto">
          <a:xfrm>
            <a:off x="500063" y="4540250"/>
            <a:ext cx="73485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παραπάνω ιδιότητα απαιτεί γνώση της κατανομής των κλειδιών, που</a:t>
            </a:r>
          </a:p>
          <a:p>
            <a:r>
              <a:rPr lang="el-GR"/>
              <a:t>συνήθως δεν είναι γνωστή. </a:t>
            </a:r>
          </a:p>
        </p:txBody>
      </p:sp>
      <p:sp>
        <p:nvSpPr>
          <p:cNvPr id="27655" name="Text Box 22"/>
          <p:cNvSpPr txBox="1">
            <a:spLocks noChangeArrowheads="1"/>
          </p:cNvSpPr>
          <p:nvPr/>
        </p:nvSpPr>
        <p:spPr bwMode="auto">
          <a:xfrm>
            <a:off x="485775" y="3198813"/>
            <a:ext cx="7667625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Παράδειγμα</a:t>
            </a:r>
            <a:r>
              <a:rPr lang="en-US"/>
              <a:t>: </a:t>
            </a:r>
            <a:r>
              <a:rPr lang="el-GR"/>
              <a:t>Τα κλειδιά είναι ανεξάρτητοι και ομοιόμορφα κατανεμημένοι </a:t>
            </a:r>
          </a:p>
          <a:p>
            <a:r>
              <a:rPr lang="el-GR"/>
              <a:t>αριθμοί στο διάστημα [0,1]. Επιλέγοντας </a:t>
            </a:r>
            <a:r>
              <a:rPr lang="en-US"/>
              <a:t>                         </a:t>
            </a:r>
            <a:r>
              <a:rPr lang="el-GR"/>
              <a:t>ικανοποιούμε</a:t>
            </a:r>
          </a:p>
          <a:p>
            <a:r>
              <a:rPr lang="el-GR"/>
              <a:t>την υπόθεση της απλής ομοιόμορφης διασποράς. </a:t>
            </a:r>
          </a:p>
        </p:txBody>
      </p:sp>
      <p:pic>
        <p:nvPicPr>
          <p:cNvPr id="27656" name="Picture 2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3300" y="3533775"/>
            <a:ext cx="13589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9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Συναρτήσεις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517525" y="2895600"/>
            <a:ext cx="22653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Διαιρετική μέθοδος</a:t>
            </a:r>
          </a:p>
        </p:txBody>
      </p:sp>
      <p:pic>
        <p:nvPicPr>
          <p:cNvPr id="28677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4975" y="2963863"/>
            <a:ext cx="181133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78" name="Text Box 15"/>
          <p:cNvSpPr txBox="1">
            <a:spLocks noChangeArrowheads="1"/>
          </p:cNvSpPr>
          <p:nvPr/>
        </p:nvSpPr>
        <p:spPr bwMode="auto">
          <a:xfrm>
            <a:off x="2819400" y="3276600"/>
            <a:ext cx="35861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κακή επιλογή </a:t>
            </a:r>
            <a:r>
              <a:rPr lang="en-US"/>
              <a:t>:  m </a:t>
            </a:r>
            <a:r>
              <a:rPr lang="el-GR"/>
              <a:t>= δύναμη του 2</a:t>
            </a:r>
          </a:p>
        </p:txBody>
      </p:sp>
      <p:sp>
        <p:nvSpPr>
          <p:cNvPr id="28679" name="Text Box 16"/>
          <p:cNvSpPr txBox="1">
            <a:spLocks noChangeArrowheads="1"/>
          </p:cNvSpPr>
          <p:nvPr/>
        </p:nvSpPr>
        <p:spPr bwMode="auto">
          <a:xfrm>
            <a:off x="2819400" y="3635375"/>
            <a:ext cx="3895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καλή επιλογή </a:t>
            </a:r>
            <a:r>
              <a:rPr lang="en-US"/>
              <a:t>:  m </a:t>
            </a:r>
            <a:r>
              <a:rPr lang="el-GR"/>
              <a:t>= πρώτος αριθμός</a:t>
            </a:r>
          </a:p>
        </p:txBody>
      </p:sp>
      <p:sp>
        <p:nvSpPr>
          <p:cNvPr id="28680" name="Text Box 17"/>
          <p:cNvSpPr txBox="1">
            <a:spLocks noChangeArrowheads="1"/>
          </p:cNvSpPr>
          <p:nvPr/>
        </p:nvSpPr>
        <p:spPr bwMode="auto">
          <a:xfrm>
            <a:off x="457200" y="4191000"/>
            <a:ext cx="3244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Πολλαπλασιαστική μέθοδος</a:t>
            </a:r>
          </a:p>
        </p:txBody>
      </p:sp>
      <p:pic>
        <p:nvPicPr>
          <p:cNvPr id="28681" name="Picture 2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1600" y="4252912"/>
            <a:ext cx="26162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82" name="Picture 2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252912"/>
            <a:ext cx="1082675" cy="227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83" name="Picture 2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1600" y="4633912"/>
            <a:ext cx="25654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84" name="Text Box 25"/>
          <p:cNvSpPr txBox="1">
            <a:spLocks noChangeArrowheads="1"/>
          </p:cNvSpPr>
          <p:nvPr/>
        </p:nvSpPr>
        <p:spPr bwMode="auto">
          <a:xfrm>
            <a:off x="517525" y="1179513"/>
            <a:ext cx="45354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Πότε είναι μία συνάρτηση διασποράς καλή</a:t>
            </a:r>
            <a:r>
              <a:rPr lang="en-US"/>
              <a:t>;</a:t>
            </a:r>
            <a:endParaRPr lang="el-GR"/>
          </a:p>
        </p:txBody>
      </p:sp>
      <p:sp>
        <p:nvSpPr>
          <p:cNvPr id="28685" name="Text Box 26"/>
          <p:cNvSpPr txBox="1">
            <a:spLocks noChangeArrowheads="1"/>
          </p:cNvSpPr>
          <p:nvPr/>
        </p:nvSpPr>
        <p:spPr bwMode="auto">
          <a:xfrm>
            <a:off x="457200" y="1827213"/>
            <a:ext cx="7924800" cy="915987"/>
          </a:xfrm>
          <a:prstGeom prst="rect">
            <a:avLst/>
          </a:prstGeom>
          <a:solidFill>
            <a:srgbClr val="FF9900">
              <a:alpha val="7843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Επιθυμητή ιδιότητα</a:t>
            </a:r>
            <a:r>
              <a:rPr lang="en-US"/>
              <a:t>: </a:t>
            </a:r>
            <a:r>
              <a:rPr lang="el-GR"/>
              <a:t>να ικανοποιεί την υπόθεση  της </a:t>
            </a:r>
            <a:r>
              <a:rPr lang="el-GR" b="1"/>
              <a:t>απλής ομοιόμορφης διασποράς</a:t>
            </a:r>
            <a:r>
              <a:rPr lang="el-GR"/>
              <a:t> (δηλ. κάθε νέο στοιχείο έχει ίση</a:t>
            </a:r>
            <a:r>
              <a:rPr lang="en-US"/>
              <a:t> </a:t>
            </a:r>
            <a:r>
              <a:rPr lang="el-GR"/>
              <a:t>πιθανότητα να διασπαρεί σε οποιαδήποτε από τις </a:t>
            </a:r>
            <a:r>
              <a:rPr lang="en-US"/>
              <a:t>m </a:t>
            </a:r>
            <a:r>
              <a:rPr lang="el-GR"/>
              <a:t>θέσεις). </a:t>
            </a:r>
          </a:p>
        </p:txBody>
      </p:sp>
      <p:sp useBgFill="1">
        <p:nvSpPr>
          <p:cNvPr id="1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57200" y="5105400"/>
            <a:ext cx="732117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Πολλαπλασίασε πρόσθεσε και διαίρεσε (</a:t>
            </a:r>
            <a:r>
              <a:rPr lang="en-US" b="1" dirty="0" smtClean="0"/>
              <a:t>Multiply Add and Divide)</a:t>
            </a:r>
            <a:endParaRPr lang="el-GR" b="1" dirty="0"/>
          </a:p>
        </p:txBody>
      </p:sp>
      <p:pic>
        <p:nvPicPr>
          <p:cNvPr id="18" name="1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192" y="5617083"/>
            <a:ext cx="3505208" cy="278892"/>
          </a:xfrm>
          <a:prstGeom prst="rect">
            <a:avLst/>
          </a:prstGeom>
          <a:noFill/>
        </p:spPr>
      </p:pic>
      <p:sp>
        <p:nvSpPr>
          <p:cNvPr id="19" name="18 - TextBox"/>
          <p:cNvSpPr txBox="1"/>
          <p:nvPr/>
        </p:nvSpPr>
        <p:spPr>
          <a:xfrm>
            <a:off x="4188173" y="6429375"/>
            <a:ext cx="404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ακέραιοι στο διάστημα</a:t>
            </a:r>
            <a:r>
              <a:rPr lang="en-US" dirty="0" smtClean="0"/>
              <a:t>                   </a:t>
            </a:r>
            <a:r>
              <a:rPr lang="el-GR" dirty="0" smtClean="0"/>
              <a:t>με </a:t>
            </a:r>
            <a:endParaRPr lang="el-GR" dirty="0"/>
          </a:p>
        </p:txBody>
      </p:sp>
      <p:pic>
        <p:nvPicPr>
          <p:cNvPr id="21" name="20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6505575"/>
            <a:ext cx="355091" cy="254507"/>
          </a:xfrm>
          <a:prstGeom prst="rect">
            <a:avLst/>
          </a:prstGeom>
          <a:noFill/>
        </p:spPr>
      </p:pic>
      <p:pic>
        <p:nvPicPr>
          <p:cNvPr id="23" name="2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598" y="6505575"/>
            <a:ext cx="914402" cy="278892"/>
          </a:xfrm>
          <a:prstGeom prst="rect">
            <a:avLst/>
          </a:prstGeom>
          <a:noFill/>
        </p:spPr>
      </p:pic>
      <p:pic>
        <p:nvPicPr>
          <p:cNvPr id="25" name="24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77200" y="6531773"/>
            <a:ext cx="582858" cy="202402"/>
          </a:xfrm>
          <a:prstGeom prst="rect">
            <a:avLst/>
          </a:prstGeom>
          <a:noFill/>
          <a:ln/>
          <a:effectLst/>
        </p:spPr>
      </p:pic>
      <p:pic>
        <p:nvPicPr>
          <p:cNvPr id="27" name="26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11455" y="6098923"/>
            <a:ext cx="152181" cy="178052"/>
          </a:xfrm>
          <a:prstGeom prst="rect">
            <a:avLst/>
          </a:prstGeom>
          <a:noFill/>
          <a:ln/>
          <a:effectLst/>
        </p:spPr>
      </p:pic>
      <p:sp>
        <p:nvSpPr>
          <p:cNvPr id="28" name="27 - TextBox"/>
          <p:cNvSpPr txBox="1"/>
          <p:nvPr/>
        </p:nvSpPr>
        <p:spPr>
          <a:xfrm>
            <a:off x="4191000" y="5972175"/>
            <a:ext cx="185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πρώτος αριθμός</a:t>
            </a:r>
            <a:endParaRPr lang="el-GR" dirty="0"/>
          </a:p>
        </p:txBody>
      </p:sp>
      <p:pic>
        <p:nvPicPr>
          <p:cNvPr id="30" name="29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46987" y="6098924"/>
            <a:ext cx="482413" cy="17805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Πίνακες Διασποράς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143000" y="3916362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62000" y="4129087"/>
            <a:ext cx="83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κλειδί </a:t>
            </a:r>
            <a:r>
              <a:rPr lang="en-US" sz="1600"/>
              <a:t>k</a:t>
            </a:r>
            <a:endParaRPr lang="el-GR" sz="1600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590800" y="3154362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590800" y="3382962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590800" y="3611562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590800" y="3840162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590800" y="4068762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590800" y="4297362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2590800" y="4525962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61" name="AutoShape 17"/>
          <p:cNvCxnSpPr>
            <a:cxnSpLocks noChangeShapeType="1"/>
            <a:stCxn id="6152" idx="6"/>
            <a:endCxn id="6155" idx="1"/>
          </p:cNvCxnSpPr>
          <p:nvPr/>
        </p:nvCxnSpPr>
        <p:spPr bwMode="auto">
          <a:xfrm flipV="1">
            <a:off x="1219200" y="3497262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6162" name="Picture 1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382962"/>
            <a:ext cx="457200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352800" y="3382962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k</a:t>
            </a:r>
            <a:endParaRPr lang="el-GR" sz="1600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2819400" y="35353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2651125" y="2787650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008313" y="3154362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3008313" y="3382962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  <a:endParaRPr lang="el-GR" sz="1200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008313" y="3611562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  <a:endParaRPr lang="el-GR" sz="1200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3008313" y="3840162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  <a:endParaRPr lang="el-GR" sz="1200"/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3008313" y="4068762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  <a:endParaRPr lang="el-GR" sz="1200"/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3008313" y="4297362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  <a:endParaRPr lang="el-GR" sz="1200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008313" y="4525962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6</a:t>
            </a:r>
            <a:endParaRPr lang="el-GR" sz="1200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2590800" y="4754562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3008313" y="4754562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7</a:t>
            </a:r>
            <a:endParaRPr lang="el-GR" sz="1200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619625" y="4029075"/>
            <a:ext cx="2482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συνάρτηση διασποράς</a:t>
            </a:r>
          </a:p>
        </p:txBody>
      </p:sp>
      <p:pic>
        <p:nvPicPr>
          <p:cNvPr id="6176" name="Picture 3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1700" y="4484687"/>
            <a:ext cx="26797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4556125" y="3038475"/>
            <a:ext cx="3055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 : </a:t>
            </a:r>
            <a:r>
              <a:rPr lang="el-GR"/>
              <a:t>χώρος πιθανών κλειδιών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4572000" y="3473450"/>
            <a:ext cx="2579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</a:t>
            </a:r>
            <a:r>
              <a:rPr lang="en-US"/>
              <a:t> : </a:t>
            </a:r>
            <a:r>
              <a:rPr lang="el-GR"/>
              <a:t>πίνακας μεγέθους </a:t>
            </a:r>
            <a:r>
              <a:rPr lang="en-US"/>
              <a:t>m</a:t>
            </a:r>
            <a:endParaRPr lang="el-GR"/>
          </a:p>
        </p:txBody>
      </p:sp>
      <p:sp useBgFill="1">
        <p:nvSpPr>
          <p:cNvPr id="35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6" name="35 - TextBox"/>
          <p:cNvSpPr txBox="1"/>
          <p:nvPr/>
        </p:nvSpPr>
        <p:spPr>
          <a:xfrm>
            <a:off x="533400" y="1219200"/>
            <a:ext cx="7747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Χρησιμοποιούμε ένα πίνακα διασποράς </a:t>
            </a:r>
            <a:r>
              <a:rPr lang="en-US" dirty="0" smtClean="0"/>
              <a:t>T </a:t>
            </a:r>
            <a:r>
              <a:rPr lang="el-GR" dirty="0" smtClean="0"/>
              <a:t>και μια συνάρτηση διασποράς </a:t>
            </a:r>
            <a:r>
              <a:rPr lang="en-US" dirty="0" smtClean="0"/>
              <a:t>h</a:t>
            </a:r>
          </a:p>
          <a:p>
            <a:endParaRPr lang="en-US" dirty="0" smtClean="0"/>
          </a:p>
          <a:p>
            <a:r>
              <a:rPr lang="el-GR" dirty="0" smtClean="0"/>
              <a:t>Ένα στοιχείο με κλειδί </a:t>
            </a:r>
            <a:r>
              <a:rPr lang="en-US" dirty="0" smtClean="0"/>
              <a:t>k </a:t>
            </a:r>
            <a:r>
              <a:rPr lang="el-GR" dirty="0" smtClean="0"/>
              <a:t>αποθηκεύεται στη θέση</a:t>
            </a:r>
            <a:endParaRPr lang="el-GR" dirty="0"/>
          </a:p>
        </p:txBody>
      </p:sp>
      <p:pic>
        <p:nvPicPr>
          <p:cNvPr id="37" name="3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8506" y="1854708"/>
            <a:ext cx="812294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ChangeArrowheads="1"/>
          </p:cNvSpPr>
          <p:nvPr/>
        </p:nvSpPr>
        <p:spPr bwMode="auto">
          <a:xfrm>
            <a:off x="533400" y="3581400"/>
            <a:ext cx="8001000" cy="1295400"/>
          </a:xfrm>
          <a:prstGeom prst="rect">
            <a:avLst/>
          </a:prstGeom>
          <a:solidFill>
            <a:srgbClr val="FF6600">
              <a:alpha val="1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Καθολική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609600" y="1408113"/>
            <a:ext cx="73342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κάθε καθορισμένη συνάρτηση διασποράς μπορούμε να επιλέξουμε</a:t>
            </a:r>
          </a:p>
          <a:p>
            <a:r>
              <a:rPr lang="el-GR"/>
              <a:t>κλειδιά που θα δίνουν τη χειρότερη δυνατή επίδοση.  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609600" y="2406650"/>
            <a:ext cx="74041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Προκειμένου να βελτιώσουμε την κατάσταση μπορούμε να βασιστούμε </a:t>
            </a:r>
          </a:p>
          <a:p>
            <a:r>
              <a:rPr lang="el-GR"/>
              <a:t>σε </a:t>
            </a:r>
            <a:r>
              <a:rPr lang="el-GR" b="1"/>
              <a:t>τυχαιοκρατικούς αλγόριθμους</a:t>
            </a:r>
            <a:r>
              <a:rPr lang="en-US"/>
              <a:t>: </a:t>
            </a:r>
            <a:endParaRPr lang="el-GR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609600" y="3581400"/>
            <a:ext cx="79216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Ορίζουμε μία οικογένεια συναρτήσεων και κατά τη διάρκεια της εκτέλεσης</a:t>
            </a:r>
          </a:p>
          <a:p>
            <a:r>
              <a:rPr lang="el-GR"/>
              <a:t>επιλέγουμε τυχαία μία από αυτές τις συναρτήσεις ως συνάρτηση διασποράς.</a:t>
            </a:r>
          </a:p>
        </p:txBody>
      </p:sp>
      <p:sp>
        <p:nvSpPr>
          <p:cNvPr id="29704" name="AutoShape 7"/>
          <p:cNvSpPr>
            <a:spLocks noChangeArrowheads="1"/>
          </p:cNvSpPr>
          <p:nvPr/>
        </p:nvSpPr>
        <p:spPr bwMode="auto">
          <a:xfrm>
            <a:off x="682625" y="451326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1047750" y="4397375"/>
            <a:ext cx="7197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Περιορίζουμε την πιθανότητα εμφάνισης παθολογικών περιπτώσεων.</a:t>
            </a:r>
          </a:p>
        </p:txBody>
      </p:sp>
      <p:sp useBgFill="1">
        <p:nvSpPr>
          <p:cNvPr id="10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Καθολική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30724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95400"/>
            <a:ext cx="2746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1660525" y="1255713"/>
            <a:ext cx="39655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πεπερασμένη συλλογή συναρτήσεων</a:t>
            </a:r>
          </a:p>
        </p:txBody>
      </p:sp>
      <p:pic>
        <p:nvPicPr>
          <p:cNvPr id="30726" name="Picture 1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7238" y="2097088"/>
            <a:ext cx="2746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7" name="Text Box 13"/>
          <p:cNvSpPr txBox="1">
            <a:spLocks noChangeArrowheads="1"/>
          </p:cNvSpPr>
          <p:nvPr/>
        </p:nvSpPr>
        <p:spPr bwMode="auto">
          <a:xfrm>
            <a:off x="762000" y="2057400"/>
            <a:ext cx="74310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συλλογή       είναι καθολική αν για κάθε ζεύγος διαφορετικών κλειδιών</a:t>
            </a:r>
          </a:p>
        </p:txBody>
      </p:sp>
      <p:pic>
        <p:nvPicPr>
          <p:cNvPr id="30728" name="Picture 2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363" y="2478088"/>
            <a:ext cx="10382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9" name="Text Box 16"/>
          <p:cNvSpPr txBox="1">
            <a:spLocks noChangeArrowheads="1"/>
          </p:cNvSpPr>
          <p:nvPr/>
        </p:nvSpPr>
        <p:spPr bwMode="auto">
          <a:xfrm>
            <a:off x="1981200" y="2416175"/>
            <a:ext cx="21478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υπάρχουν το πολύ </a:t>
            </a:r>
          </a:p>
        </p:txBody>
      </p:sp>
      <p:pic>
        <p:nvPicPr>
          <p:cNvPr id="30730" name="Picture 1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4475" y="2447925"/>
            <a:ext cx="854075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31" name="Text Box 19"/>
          <p:cNvSpPr txBox="1">
            <a:spLocks noChangeArrowheads="1"/>
          </p:cNvSpPr>
          <p:nvPr/>
        </p:nvSpPr>
        <p:spPr bwMode="auto">
          <a:xfrm>
            <a:off x="5045075" y="2401888"/>
            <a:ext cx="27606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συναρτήσεις    </a:t>
            </a:r>
            <a:r>
              <a:rPr lang="en-US"/>
              <a:t>             </a:t>
            </a:r>
            <a:r>
              <a:rPr lang="el-GR"/>
              <a:t>με</a:t>
            </a:r>
          </a:p>
        </p:txBody>
      </p:sp>
      <p:pic>
        <p:nvPicPr>
          <p:cNvPr id="30732" name="Picture 2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7325" y="2478088"/>
            <a:ext cx="7937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33" name="Picture 24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075" y="2905125"/>
            <a:ext cx="1495425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1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Καθολική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31748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95400"/>
            <a:ext cx="2746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660525" y="1255713"/>
            <a:ext cx="39655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πεπερασμένη συλλογή συναρτήσεων</a:t>
            </a:r>
          </a:p>
        </p:txBody>
      </p:sp>
      <p:pic>
        <p:nvPicPr>
          <p:cNvPr id="31750" name="Picture 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7238" y="2097088"/>
            <a:ext cx="2746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762000" y="2057400"/>
            <a:ext cx="74310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συλλογή       είναι καθολική αν για κάθε ζεύγος διαφορετικών κλειδιών</a:t>
            </a:r>
          </a:p>
        </p:txBody>
      </p:sp>
      <p:pic>
        <p:nvPicPr>
          <p:cNvPr id="31752" name="Picture 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363" y="2478088"/>
            <a:ext cx="10382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981200" y="2416175"/>
            <a:ext cx="21478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υπάρχουν το πολύ </a:t>
            </a:r>
          </a:p>
        </p:txBody>
      </p:sp>
      <p:pic>
        <p:nvPicPr>
          <p:cNvPr id="31754" name="Picture 1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4475" y="2447925"/>
            <a:ext cx="854075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045075" y="2401888"/>
            <a:ext cx="27606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συναρτήσεις    </a:t>
            </a:r>
            <a:r>
              <a:rPr lang="en-US"/>
              <a:t>             </a:t>
            </a:r>
            <a:r>
              <a:rPr lang="el-GR"/>
              <a:t>με</a:t>
            </a:r>
          </a:p>
        </p:txBody>
      </p:sp>
      <p:pic>
        <p:nvPicPr>
          <p:cNvPr id="31756" name="Picture 1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7325" y="2478088"/>
            <a:ext cx="7937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757" name="Picture 1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075" y="2905125"/>
            <a:ext cx="1495425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758" name="Picture 15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8675" y="3657600"/>
            <a:ext cx="3540125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849313" y="3617913"/>
            <a:ext cx="1111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Συνεπώς</a:t>
            </a:r>
          </a:p>
        </p:txBody>
      </p:sp>
      <p:sp useBgFill="1">
        <p:nvSpPr>
          <p:cNvPr id="16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Καθολική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32772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95400"/>
            <a:ext cx="2746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660525" y="1255713"/>
            <a:ext cx="39655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πεπερασμένη συλλογή συναρτήσεων</a:t>
            </a:r>
          </a:p>
        </p:txBody>
      </p:sp>
      <p:pic>
        <p:nvPicPr>
          <p:cNvPr id="32774" name="Picture 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7238" y="2097088"/>
            <a:ext cx="2746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62000" y="2057400"/>
            <a:ext cx="74310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συλλογή       είναι καθολική αν για κάθε ζεύγος διαφορετικών κλειδιών</a:t>
            </a:r>
          </a:p>
        </p:txBody>
      </p:sp>
      <p:pic>
        <p:nvPicPr>
          <p:cNvPr id="32776" name="Picture 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363" y="2478088"/>
            <a:ext cx="10382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981200" y="2416175"/>
            <a:ext cx="21478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υπάρχουν το πολύ </a:t>
            </a:r>
          </a:p>
        </p:txBody>
      </p:sp>
      <p:pic>
        <p:nvPicPr>
          <p:cNvPr id="32778" name="Picture 1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4475" y="2447925"/>
            <a:ext cx="854075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045075" y="2401888"/>
            <a:ext cx="27606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συναρτήσεις    </a:t>
            </a:r>
            <a:r>
              <a:rPr lang="en-US"/>
              <a:t>             </a:t>
            </a:r>
            <a:r>
              <a:rPr lang="el-GR"/>
              <a:t>με</a:t>
            </a:r>
          </a:p>
        </p:txBody>
      </p:sp>
      <p:pic>
        <p:nvPicPr>
          <p:cNvPr id="32780" name="Picture 1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7325" y="2478088"/>
            <a:ext cx="7937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81" name="Picture 1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075" y="2905125"/>
            <a:ext cx="1495425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82" name="Picture 1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8675" y="3657600"/>
            <a:ext cx="3540125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849313" y="3617913"/>
            <a:ext cx="1111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Συνεπώς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5027613" y="3581400"/>
            <a:ext cx="687387" cy="457200"/>
          </a:xfrm>
          <a:prstGeom prst="rect">
            <a:avLst/>
          </a:prstGeom>
          <a:solidFill>
            <a:srgbClr val="FFFFCC">
              <a:alpha val="16862"/>
            </a:srgbClr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4251325" y="4608513"/>
            <a:ext cx="4772025" cy="650875"/>
          </a:xfrm>
          <a:prstGeom prst="rect">
            <a:avLst/>
          </a:prstGeom>
          <a:solidFill>
            <a:srgbClr val="FFFFCC">
              <a:alpha val="16862"/>
            </a:srgbClr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Πιθανότητα σύμπτωσης όταν</a:t>
            </a:r>
            <a:r>
              <a:rPr lang="en-US"/>
              <a:t>           </a:t>
            </a:r>
            <a:r>
              <a:rPr lang="el-GR"/>
              <a:t>και</a:t>
            </a:r>
            <a:r>
              <a:rPr lang="en-US"/>
              <a:t>          </a:t>
            </a:r>
          </a:p>
          <a:p>
            <a:r>
              <a:rPr lang="el-GR"/>
              <a:t>επιλέγονται </a:t>
            </a:r>
            <a:r>
              <a:rPr lang="el-GR" b="1"/>
              <a:t>τυχαία</a:t>
            </a:r>
            <a:r>
              <a:rPr lang="el-GR"/>
              <a:t> και </a:t>
            </a:r>
            <a:r>
              <a:rPr lang="el-GR" b="1"/>
              <a:t>ανεξάρτητα</a:t>
            </a:r>
            <a:r>
              <a:rPr lang="el-GR"/>
              <a:t>. </a:t>
            </a:r>
          </a:p>
        </p:txBody>
      </p:sp>
      <p:pic>
        <p:nvPicPr>
          <p:cNvPr id="32786" name="Picture 19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648200"/>
            <a:ext cx="533400" cy="32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87" name="Picture 21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4648200"/>
            <a:ext cx="503238" cy="32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88" name="Line 22"/>
          <p:cNvSpPr>
            <a:spLocks noChangeShapeType="1"/>
          </p:cNvSpPr>
          <p:nvPr/>
        </p:nvSpPr>
        <p:spPr bwMode="auto">
          <a:xfrm flipV="1">
            <a:off x="53340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2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Καθολική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3801" name="Text Box 7"/>
          <p:cNvSpPr txBox="1">
            <a:spLocks noChangeArrowheads="1"/>
          </p:cNvSpPr>
          <p:nvPr/>
        </p:nvSpPr>
        <p:spPr bwMode="auto">
          <a:xfrm>
            <a:off x="555625" y="1179513"/>
            <a:ext cx="8131175" cy="8181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l-GR" dirty="0" smtClean="0"/>
              <a:t>           καθολική συλλογή συναρτήσεων διασποράς που αντιστοιχίζει το σύμπαν        στο σύνολο</a:t>
            </a:r>
            <a:endParaRPr lang="el-GR" dirty="0"/>
          </a:p>
        </p:txBody>
      </p:sp>
      <p:sp useBgFill="1">
        <p:nvSpPr>
          <p:cNvPr id="2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pic>
        <p:nvPicPr>
          <p:cNvPr id="40" name="39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233" y="1295400"/>
            <a:ext cx="609967" cy="274759"/>
          </a:xfrm>
          <a:prstGeom prst="rect">
            <a:avLst/>
          </a:prstGeom>
          <a:noFill/>
          <a:ln/>
          <a:effectLst/>
        </p:spPr>
      </p:pic>
      <p:pic>
        <p:nvPicPr>
          <p:cNvPr id="27" name="2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6108" y="1702308"/>
            <a:ext cx="202692" cy="202692"/>
          </a:xfrm>
          <a:prstGeom prst="rect">
            <a:avLst/>
          </a:prstGeom>
          <a:noFill/>
        </p:spPr>
      </p:pic>
      <p:pic>
        <p:nvPicPr>
          <p:cNvPr id="31" name="30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6600" y="1703005"/>
            <a:ext cx="1824235" cy="278195"/>
          </a:xfrm>
          <a:prstGeom prst="rect">
            <a:avLst/>
          </a:prstGeom>
          <a:noFill/>
          <a:ln/>
          <a:effectLst/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55625" y="2113746"/>
            <a:ext cx="5768975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l-GR" dirty="0" smtClean="0"/>
              <a:t>         αυθαίρετο υποσύνολο του        με</a:t>
            </a:r>
            <a:endParaRPr lang="el-GR" dirty="0"/>
          </a:p>
        </p:txBody>
      </p:sp>
      <p:pic>
        <p:nvPicPr>
          <p:cNvPr id="43" name="4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12955" y="2266146"/>
            <a:ext cx="202330" cy="202330"/>
          </a:xfrm>
          <a:prstGeom prst="rect">
            <a:avLst/>
          </a:prstGeom>
          <a:noFill/>
          <a:ln/>
          <a:effectLst/>
        </p:spPr>
      </p:pic>
      <p:pic>
        <p:nvPicPr>
          <p:cNvPr id="38" name="3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53379" y="2266146"/>
            <a:ext cx="1418821" cy="278289"/>
          </a:xfrm>
          <a:prstGeom prst="rect">
            <a:avLst/>
          </a:prstGeom>
          <a:noFill/>
          <a:ln/>
          <a:effectLst/>
        </p:spPr>
      </p:pic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143000" y="2647146"/>
            <a:ext cx="2492375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l-GR" dirty="0" smtClean="0"/>
              <a:t>αυθαίρετο στοιχείο του</a:t>
            </a:r>
            <a:endParaRPr lang="el-GR" dirty="0"/>
          </a:p>
        </p:txBody>
      </p:sp>
      <p:pic>
        <p:nvPicPr>
          <p:cNvPr id="42" name="41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" y="2266146"/>
            <a:ext cx="482246" cy="202330"/>
          </a:xfrm>
          <a:prstGeom prst="rect">
            <a:avLst/>
          </a:prstGeom>
          <a:noFill/>
          <a:ln/>
          <a:effectLst/>
        </p:spPr>
      </p:pic>
      <p:pic>
        <p:nvPicPr>
          <p:cNvPr id="45" name="44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5235" y="2845401"/>
            <a:ext cx="430975" cy="126399"/>
          </a:xfrm>
          <a:prstGeom prst="rect">
            <a:avLst/>
          </a:prstGeom>
          <a:noFill/>
          <a:ln/>
          <a:effectLst/>
        </p:spPr>
      </p:pic>
      <p:pic>
        <p:nvPicPr>
          <p:cNvPr id="46" name="45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83870" y="2819400"/>
            <a:ext cx="202330" cy="202330"/>
          </a:xfrm>
          <a:prstGeom prst="rect">
            <a:avLst/>
          </a:prstGeom>
          <a:noFill/>
          <a:ln/>
          <a:effectLst/>
        </p:spPr>
      </p:pic>
      <p:pic>
        <p:nvPicPr>
          <p:cNvPr id="48" name="47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8050" y="3862657"/>
            <a:ext cx="506524" cy="202305"/>
          </a:xfrm>
          <a:prstGeom prst="rect">
            <a:avLst/>
          </a:prstGeom>
          <a:noFill/>
          <a:ln/>
          <a:effectLst/>
        </p:spPr>
      </p:pic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143000" y="3733800"/>
            <a:ext cx="7010400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l-GR" dirty="0" smtClean="0"/>
              <a:t>αριθμός στοιχειών</a:t>
            </a:r>
            <a:r>
              <a:rPr lang="en-US" dirty="0" smtClean="0"/>
              <a:t>      </a:t>
            </a:r>
            <a:r>
              <a:rPr lang="el-GR" dirty="0" smtClean="0"/>
              <a:t>          με                          (τυχαία μεταβλητή)  </a:t>
            </a:r>
            <a:endParaRPr lang="el-GR" dirty="0"/>
          </a:p>
        </p:txBody>
      </p:sp>
      <p:pic>
        <p:nvPicPr>
          <p:cNvPr id="60" name="59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51267" y="3886996"/>
            <a:ext cx="683962" cy="227987"/>
          </a:xfrm>
          <a:prstGeom prst="rect">
            <a:avLst/>
          </a:prstGeom>
          <a:noFill/>
          <a:ln/>
          <a:effectLst/>
        </p:spPr>
      </p:pic>
      <p:pic>
        <p:nvPicPr>
          <p:cNvPr id="61" name="60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12449" y="3886200"/>
            <a:ext cx="1291412" cy="278033"/>
          </a:xfrm>
          <a:prstGeom prst="rect">
            <a:avLst/>
          </a:prstGeom>
          <a:noFill/>
          <a:ln/>
          <a:effectLst/>
        </p:spPr>
      </p:pic>
      <p:pic>
        <p:nvPicPr>
          <p:cNvPr id="56" name="55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8247" y="3322455"/>
            <a:ext cx="406130" cy="202304"/>
          </a:xfrm>
          <a:prstGeom prst="rect">
            <a:avLst/>
          </a:prstGeom>
          <a:noFill/>
          <a:ln/>
          <a:effectLst/>
        </p:spPr>
      </p:pic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143000" y="3200400"/>
            <a:ext cx="3733800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l-GR" dirty="0" smtClean="0"/>
              <a:t>τυχαία επιλεγμένη συνάρτηση της </a:t>
            </a:r>
            <a:endParaRPr lang="el-GR" dirty="0"/>
          </a:p>
        </p:txBody>
      </p:sp>
      <p:pic>
        <p:nvPicPr>
          <p:cNvPr id="59" name="58 - Εικόνα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00600" y="3296454"/>
            <a:ext cx="274485" cy="274485"/>
          </a:xfrm>
          <a:prstGeom prst="rect">
            <a:avLst/>
          </a:prstGeom>
          <a:noFill/>
          <a:ln/>
          <a:effectLst/>
        </p:spPr>
      </p:pic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533400" y="4419600"/>
            <a:ext cx="53980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κάθε </a:t>
            </a:r>
            <a:r>
              <a:rPr lang="en-US" dirty="0" smtClean="0"/>
              <a:t>              </a:t>
            </a:r>
            <a:r>
              <a:rPr lang="el-GR" dirty="0" smtClean="0"/>
              <a:t>έχουμε </a:t>
            </a:r>
            <a:r>
              <a:rPr lang="el-GR" dirty="0" err="1"/>
              <a:t>δείκτρια</a:t>
            </a:r>
            <a:r>
              <a:rPr lang="el-GR" dirty="0"/>
              <a:t> τυχαία μεταβλητή</a:t>
            </a:r>
          </a:p>
        </p:txBody>
      </p:sp>
      <p:pic>
        <p:nvPicPr>
          <p:cNvPr id="68" name="67 - Εικόνα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94460" y="4307956"/>
            <a:ext cx="2584335" cy="645309"/>
          </a:xfrm>
          <a:prstGeom prst="rect">
            <a:avLst/>
          </a:prstGeom>
          <a:noFill/>
          <a:ln/>
          <a:effectLst/>
        </p:spPr>
      </p:pic>
      <p:pic>
        <p:nvPicPr>
          <p:cNvPr id="66" name="65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02038" y="4496413"/>
            <a:ext cx="683962" cy="227987"/>
          </a:xfrm>
          <a:prstGeom prst="rect">
            <a:avLst/>
          </a:prstGeom>
          <a:noFill/>
          <a:ln/>
          <a:effectLst/>
        </p:spPr>
      </p:pic>
      <p:pic>
        <p:nvPicPr>
          <p:cNvPr id="70" name="69 - Εικόνα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7984" y="5209202"/>
            <a:ext cx="1367616" cy="581998"/>
          </a:xfrm>
          <a:prstGeom prst="rect">
            <a:avLst/>
          </a:prstGeom>
          <a:noFill/>
          <a:ln/>
          <a:effectLst/>
        </p:spPr>
      </p:pic>
      <p:sp>
        <p:nvSpPr>
          <p:cNvPr id="71" name="70 - TextBox"/>
          <p:cNvSpPr txBox="1"/>
          <p:nvPr/>
        </p:nvSpPr>
        <p:spPr>
          <a:xfrm>
            <a:off x="475867" y="5193268"/>
            <a:ext cx="9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Έχουμε</a:t>
            </a:r>
            <a:endParaRPr lang="el-GR" dirty="0"/>
          </a:p>
        </p:txBody>
      </p:sp>
      <p:sp>
        <p:nvSpPr>
          <p:cNvPr id="72" name="71 - TextBox"/>
          <p:cNvSpPr txBox="1"/>
          <p:nvPr/>
        </p:nvSpPr>
        <p:spPr>
          <a:xfrm>
            <a:off x="533400" y="601980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Άρα</a:t>
            </a:r>
            <a:endParaRPr lang="el-GR" dirty="0"/>
          </a:p>
        </p:txBody>
      </p:sp>
      <p:pic>
        <p:nvPicPr>
          <p:cNvPr id="33" name="32 - Εικόνα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9200" y="5943600"/>
            <a:ext cx="6180635" cy="68386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8"/>
          <p:cNvSpPr>
            <a:spLocks noChangeArrowheads="1"/>
          </p:cNvSpPr>
          <p:nvPr/>
        </p:nvSpPr>
        <p:spPr bwMode="auto">
          <a:xfrm>
            <a:off x="571500" y="3581400"/>
            <a:ext cx="8039100" cy="838200"/>
          </a:xfrm>
          <a:prstGeom prst="rect">
            <a:avLst/>
          </a:prstGeom>
          <a:solidFill>
            <a:srgbClr val="CC0000">
              <a:alpha val="1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795" name="Rectangle 27"/>
          <p:cNvSpPr>
            <a:spLocks noChangeArrowheads="1"/>
          </p:cNvSpPr>
          <p:nvPr/>
        </p:nvSpPr>
        <p:spPr bwMode="auto">
          <a:xfrm>
            <a:off x="571500" y="1143000"/>
            <a:ext cx="7772400" cy="2133600"/>
          </a:xfrm>
          <a:prstGeom prst="rect">
            <a:avLst/>
          </a:prstGeom>
          <a:solidFill>
            <a:srgbClr val="FFCC00">
              <a:alpha val="1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Καθολική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33798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8" y="1676400"/>
            <a:ext cx="214312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9" name="Picture 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9350" y="1219200"/>
            <a:ext cx="7937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800" name="Picture 2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0300" y="2209800"/>
            <a:ext cx="3325813" cy="763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801" name="Text Box 7"/>
          <p:cNvSpPr txBox="1">
            <a:spLocks noChangeArrowheads="1"/>
          </p:cNvSpPr>
          <p:nvPr/>
        </p:nvSpPr>
        <p:spPr bwMode="auto">
          <a:xfrm>
            <a:off x="555625" y="1179513"/>
            <a:ext cx="767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Θεώρημα     </a:t>
            </a:r>
            <a:r>
              <a:rPr lang="el-GR"/>
              <a:t>Έστω ότι επιλέγουμε τυχαία                 και κάνουμε εισαγωγή</a:t>
            </a:r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auto">
          <a:xfrm>
            <a:off x="952500" y="1538288"/>
            <a:ext cx="63134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κλειδιών σε πίνακα      μεγέθους     </a:t>
            </a:r>
            <a:r>
              <a:rPr lang="en-US"/>
              <a:t> </a:t>
            </a:r>
            <a:r>
              <a:rPr lang="el-GR"/>
              <a:t>. Έστω</a:t>
            </a:r>
            <a:r>
              <a:rPr lang="en-US"/>
              <a:t>                   . </a:t>
            </a:r>
            <a:r>
              <a:rPr lang="el-GR"/>
              <a:t>Τότε</a:t>
            </a:r>
          </a:p>
        </p:txBody>
      </p:sp>
      <p:pic>
        <p:nvPicPr>
          <p:cNvPr id="33803" name="Picture 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9913" y="1674813"/>
            <a:ext cx="306387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804" name="Picture 1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1650" y="1614488"/>
            <a:ext cx="24447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805" name="Picture 11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8300" y="1568450"/>
            <a:ext cx="1103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533400" y="3581400"/>
            <a:ext cx="812004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Πόρισμα     </a:t>
            </a:r>
            <a:r>
              <a:rPr lang="el-GR" dirty="0"/>
              <a:t>Ο αναμενόμενος χρόνος εκτέλεσης μίας ακολουθίας      </a:t>
            </a:r>
            <a:r>
              <a:rPr lang="en-US" dirty="0" smtClean="0"/>
              <a:t> </a:t>
            </a:r>
            <a:r>
              <a:rPr lang="el-GR" dirty="0" smtClean="0"/>
              <a:t>πράξεων</a:t>
            </a:r>
            <a:endParaRPr lang="el-GR" dirty="0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723900" y="3962400"/>
            <a:ext cx="383310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με     </a:t>
            </a:r>
            <a:r>
              <a:rPr lang="en-US" dirty="0"/>
              <a:t>         </a:t>
            </a:r>
            <a:r>
              <a:rPr lang="el-GR" dirty="0"/>
              <a:t> πράξεις εισαγωγής </a:t>
            </a:r>
            <a:r>
              <a:rPr lang="el-GR" dirty="0" smtClean="0"/>
              <a:t>είναι</a:t>
            </a:r>
            <a:endParaRPr lang="el-GR" dirty="0"/>
          </a:p>
        </p:txBody>
      </p:sp>
      <p:sp>
        <p:nvSpPr>
          <p:cNvPr id="33811" name="Text Box 23"/>
          <p:cNvSpPr txBox="1">
            <a:spLocks noChangeArrowheads="1"/>
          </p:cNvSpPr>
          <p:nvPr/>
        </p:nvSpPr>
        <p:spPr bwMode="auto">
          <a:xfrm>
            <a:off x="555625" y="4837113"/>
            <a:ext cx="687553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Συνεπάγεται από το παραπάνω θεώρημα και την παρατήρηση </a:t>
            </a:r>
            <a:r>
              <a:rPr lang="el-GR" dirty="0" smtClean="0"/>
              <a:t>ότι</a:t>
            </a:r>
          </a:p>
        </p:txBody>
      </p:sp>
      <p:sp useBgFill="1">
        <p:nvSpPr>
          <p:cNvPr id="2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pic>
        <p:nvPicPr>
          <p:cNvPr id="33" name="3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39000" y="3657600"/>
            <a:ext cx="229710" cy="203676"/>
          </a:xfrm>
          <a:prstGeom prst="rect">
            <a:avLst/>
          </a:prstGeom>
          <a:noFill/>
          <a:ln/>
          <a:effectLst/>
        </p:spPr>
      </p:pic>
      <p:pic>
        <p:nvPicPr>
          <p:cNvPr id="34" name="33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5235" y="4038600"/>
            <a:ext cx="612565" cy="280248"/>
          </a:xfrm>
          <a:prstGeom prst="rect">
            <a:avLst/>
          </a:prstGeom>
          <a:noFill/>
          <a:ln/>
          <a:effectLst/>
        </p:spPr>
      </p:pic>
      <p:pic>
        <p:nvPicPr>
          <p:cNvPr id="30" name="29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9200" y="4038600"/>
            <a:ext cx="612565" cy="280248"/>
          </a:xfrm>
          <a:prstGeom prst="rect">
            <a:avLst/>
          </a:prstGeom>
          <a:noFill/>
          <a:ln/>
          <a:effectLst/>
        </p:spPr>
      </p:pic>
      <p:pic>
        <p:nvPicPr>
          <p:cNvPr id="37" name="36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5410200"/>
            <a:ext cx="2705531" cy="2801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Μια Καθολική Οικογένεια Συναρτήσεων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025" y="1295400"/>
            <a:ext cx="1825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1611313" y="1157288"/>
            <a:ext cx="4892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πρώτος αριθμός, μεγαλύτερος από κάθε κλειδί</a:t>
            </a:r>
          </a:p>
        </p:txBody>
      </p:sp>
      <p:pic>
        <p:nvPicPr>
          <p:cNvPr id="34821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5738" y="1189038"/>
            <a:ext cx="103505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2" name="Picture 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798638"/>
            <a:ext cx="283210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3" name="Picture 2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08238"/>
            <a:ext cx="28321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4" name="Picture 33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9475" y="4572000"/>
            <a:ext cx="1520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5" name="Picture 3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1300" y="5029200"/>
            <a:ext cx="67945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6" name="Text Box 37"/>
          <p:cNvSpPr txBox="1">
            <a:spLocks noChangeArrowheads="1"/>
          </p:cNvSpPr>
          <p:nvPr/>
        </p:nvSpPr>
        <p:spPr bwMode="auto">
          <a:xfrm>
            <a:off x="685800" y="4495800"/>
            <a:ext cx="14001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endParaRPr lang="en-US"/>
          </a:p>
        </p:txBody>
      </p:sp>
      <p:sp>
        <p:nvSpPr>
          <p:cNvPr id="34827" name="Text Box 38"/>
          <p:cNvSpPr txBox="1">
            <a:spLocks noChangeArrowheads="1"/>
          </p:cNvSpPr>
          <p:nvPr/>
        </p:nvSpPr>
        <p:spPr bwMode="auto">
          <a:xfrm>
            <a:off x="692150" y="3236913"/>
            <a:ext cx="20589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</a:t>
            </a:r>
            <a:r>
              <a:rPr lang="en-US"/>
              <a:t>                   </a:t>
            </a:r>
            <a:r>
              <a:rPr lang="el-GR"/>
              <a:t>και </a:t>
            </a:r>
            <a:endParaRPr lang="en-US"/>
          </a:p>
        </p:txBody>
      </p:sp>
      <p:pic>
        <p:nvPicPr>
          <p:cNvPr id="34828" name="Picture 3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3175" y="3276600"/>
            <a:ext cx="8826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9" name="Picture 40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1138" y="3276600"/>
            <a:ext cx="8524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30" name="Picture 41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3779838"/>
            <a:ext cx="453390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15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Μια Καθολική Οικογένεια Συναρτήσεων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025" y="1295400"/>
            <a:ext cx="1825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611313" y="1157288"/>
            <a:ext cx="4892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πρώτος αριθμός, μεγαλύτερος από κάθε κλειδί</a:t>
            </a:r>
          </a:p>
        </p:txBody>
      </p:sp>
      <p:pic>
        <p:nvPicPr>
          <p:cNvPr id="35845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5738" y="1189038"/>
            <a:ext cx="103505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46" name="Picture 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798638"/>
            <a:ext cx="283210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47" name="Picture 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08238"/>
            <a:ext cx="28321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92150" y="3236913"/>
            <a:ext cx="20589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</a:t>
            </a:r>
            <a:r>
              <a:rPr lang="en-US"/>
              <a:t>                   </a:t>
            </a:r>
            <a:r>
              <a:rPr lang="el-GR"/>
              <a:t>και </a:t>
            </a:r>
            <a:endParaRPr lang="en-US"/>
          </a:p>
        </p:txBody>
      </p:sp>
      <p:pic>
        <p:nvPicPr>
          <p:cNvPr id="35849" name="Picture 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3175" y="3276600"/>
            <a:ext cx="8826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50" name="Picture 1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1138" y="3276600"/>
            <a:ext cx="8524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51" name="Picture 11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3779838"/>
            <a:ext cx="453390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52" name="Picture 16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" y="4664075"/>
            <a:ext cx="42291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53" name="Text Box 17"/>
          <p:cNvSpPr txBox="1">
            <a:spLocks noChangeArrowheads="1"/>
          </p:cNvSpPr>
          <p:nvPr/>
        </p:nvSpPr>
        <p:spPr bwMode="auto">
          <a:xfrm>
            <a:off x="766763" y="5181600"/>
            <a:ext cx="41370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Περιλαμβάνει</a:t>
            </a:r>
            <a:r>
              <a:rPr lang="en-US"/>
              <a:t>                    </a:t>
            </a:r>
            <a:r>
              <a:rPr lang="el-GR"/>
              <a:t>συναρτήσεις </a:t>
            </a:r>
            <a:endParaRPr lang="en-US"/>
          </a:p>
        </p:txBody>
      </p:sp>
      <p:pic>
        <p:nvPicPr>
          <p:cNvPr id="35854" name="Picture 19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227638"/>
            <a:ext cx="1065213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15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Διευθυνσιοδότηση)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15"/>
          <p:cNvSpPr txBox="1">
            <a:spLocks noChangeArrowheads="1"/>
          </p:cNvSpPr>
          <p:nvPr/>
        </p:nvSpPr>
        <p:spPr bwMode="auto">
          <a:xfrm>
            <a:off x="517525" y="1066800"/>
            <a:ext cx="73453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συνάρτηση διασποράς αντιστοιχεί σε κάθε κλειδί μία ακολουθία από </a:t>
            </a:r>
          </a:p>
          <a:p>
            <a:r>
              <a:rPr lang="el-GR"/>
              <a:t>διευθύνσεις του πίνακα Τ          </a:t>
            </a:r>
            <a:r>
              <a:rPr lang="el-GR" b="1"/>
              <a:t>βολιδοσκοπική ακολουθία</a:t>
            </a:r>
            <a:r>
              <a:rPr lang="el-GR"/>
              <a:t>  </a:t>
            </a:r>
            <a:endParaRPr lang="en-US"/>
          </a:p>
        </p:txBody>
      </p:sp>
      <p:sp>
        <p:nvSpPr>
          <p:cNvPr id="36868" name="AutoShape 16"/>
          <p:cNvSpPr>
            <a:spLocks noChangeArrowheads="1"/>
          </p:cNvSpPr>
          <p:nvPr/>
        </p:nvSpPr>
        <p:spPr bwMode="auto">
          <a:xfrm>
            <a:off x="3276600" y="1487488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66CC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36869" name="Picture 1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488" y="2281238"/>
            <a:ext cx="5446712" cy="309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0" name="Rectangle 19"/>
          <p:cNvSpPr>
            <a:spLocks noChangeArrowheads="1"/>
          </p:cNvSpPr>
          <p:nvPr/>
        </p:nvSpPr>
        <p:spPr bwMode="auto">
          <a:xfrm>
            <a:off x="609600" y="1828800"/>
            <a:ext cx="2708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Συνάρτηση Διασποράς</a:t>
            </a:r>
            <a:endParaRPr lang="en-US" b="1"/>
          </a:p>
        </p:txBody>
      </p:sp>
      <p:pic>
        <p:nvPicPr>
          <p:cNvPr id="36871" name="Picture 2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663" y="3048000"/>
            <a:ext cx="3970337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2" name="Text Box 22"/>
          <p:cNvSpPr txBox="1">
            <a:spLocks noChangeArrowheads="1"/>
          </p:cNvSpPr>
          <p:nvPr/>
        </p:nvSpPr>
        <p:spPr bwMode="auto">
          <a:xfrm>
            <a:off x="4708525" y="2986088"/>
            <a:ext cx="160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μετάθεση του </a:t>
            </a:r>
            <a:endParaRPr lang="en-US"/>
          </a:p>
        </p:txBody>
      </p:sp>
      <p:pic>
        <p:nvPicPr>
          <p:cNvPr id="36873" name="Picture 2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048000"/>
            <a:ext cx="2154238" cy="23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10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517525" y="1066800"/>
            <a:ext cx="73453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συνάρτηση διασποράς αντιστοιχεί σε κάθε κλειδί μία ακολουθία από </a:t>
            </a:r>
          </a:p>
          <a:p>
            <a:r>
              <a:rPr lang="el-GR"/>
              <a:t>διευθύνσεις του πίνακα Τ          </a:t>
            </a:r>
            <a:r>
              <a:rPr lang="el-GR" b="1"/>
              <a:t>βολιδοσκοπική ακολουθία</a:t>
            </a:r>
            <a:r>
              <a:rPr lang="el-GR"/>
              <a:t>  </a:t>
            </a:r>
            <a:endParaRPr lang="en-US"/>
          </a:p>
        </p:txBody>
      </p:sp>
      <p:sp>
        <p:nvSpPr>
          <p:cNvPr id="37891" name="AutoShape 4"/>
          <p:cNvSpPr>
            <a:spLocks noChangeArrowheads="1"/>
          </p:cNvSpPr>
          <p:nvPr/>
        </p:nvSpPr>
        <p:spPr bwMode="auto">
          <a:xfrm>
            <a:off x="3276600" y="1487488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66CC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37892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488" y="2281238"/>
            <a:ext cx="5446712" cy="309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609600" y="1828800"/>
            <a:ext cx="2708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Συνάρτηση Διασποράς</a:t>
            </a:r>
            <a:endParaRPr lang="en-US" b="1"/>
          </a:p>
        </p:txBody>
      </p:sp>
      <p:pic>
        <p:nvPicPr>
          <p:cNvPr id="37894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663" y="3048000"/>
            <a:ext cx="3970337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4708525" y="2986088"/>
            <a:ext cx="160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μετάθεση του </a:t>
            </a:r>
            <a:endParaRPr lang="en-US"/>
          </a:p>
        </p:txBody>
      </p:sp>
      <p:pic>
        <p:nvPicPr>
          <p:cNvPr id="37896" name="Picture 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048000"/>
            <a:ext cx="2154238" cy="23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1638300" y="41005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1638300" y="4329113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899" name="Rectangle 12"/>
          <p:cNvSpPr>
            <a:spLocks noChangeArrowheads="1"/>
          </p:cNvSpPr>
          <p:nvPr/>
        </p:nvSpPr>
        <p:spPr bwMode="auto">
          <a:xfrm>
            <a:off x="1638300" y="45577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1638300" y="47863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1638300" y="5014913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1638300" y="52435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3" name="Rectangle 16"/>
          <p:cNvSpPr>
            <a:spLocks noChangeArrowheads="1"/>
          </p:cNvSpPr>
          <p:nvPr/>
        </p:nvSpPr>
        <p:spPr bwMode="auto">
          <a:xfrm>
            <a:off x="1638300" y="5472113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4" name="Text Box 17"/>
          <p:cNvSpPr txBox="1">
            <a:spLocks noChangeArrowheads="1"/>
          </p:cNvSpPr>
          <p:nvPr/>
        </p:nvSpPr>
        <p:spPr bwMode="auto">
          <a:xfrm>
            <a:off x="1698625" y="3733800"/>
            <a:ext cx="323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2055813" y="4100513"/>
            <a:ext cx="2682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37906" name="Rectangle 19"/>
          <p:cNvSpPr>
            <a:spLocks noChangeArrowheads="1"/>
          </p:cNvSpPr>
          <p:nvPr/>
        </p:nvSpPr>
        <p:spPr bwMode="auto">
          <a:xfrm>
            <a:off x="1638300" y="57007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7" name="Text Box 20"/>
          <p:cNvSpPr txBox="1">
            <a:spLocks noChangeArrowheads="1"/>
          </p:cNvSpPr>
          <p:nvPr/>
        </p:nvSpPr>
        <p:spPr bwMode="auto">
          <a:xfrm>
            <a:off x="2055813" y="5700713"/>
            <a:ext cx="4460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37908" name="Oval 21"/>
          <p:cNvSpPr>
            <a:spLocks noChangeArrowheads="1"/>
          </p:cNvSpPr>
          <p:nvPr/>
        </p:nvSpPr>
        <p:spPr bwMode="auto">
          <a:xfrm>
            <a:off x="723900" y="4633913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09" name="AutoShape 22"/>
          <p:cNvCxnSpPr>
            <a:cxnSpLocks noChangeShapeType="1"/>
            <a:stCxn id="37908" idx="6"/>
            <a:endCxn id="37898" idx="1"/>
          </p:cNvCxnSpPr>
          <p:nvPr/>
        </p:nvCxnSpPr>
        <p:spPr bwMode="auto">
          <a:xfrm flipV="1">
            <a:off x="800100" y="4443413"/>
            <a:ext cx="8382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37910" name="Picture 2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8" y="4252913"/>
            <a:ext cx="582612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911" name="Picture 2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2675" y="5014913"/>
            <a:ext cx="5810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912" name="Picture 2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1088" y="5472113"/>
            <a:ext cx="582612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7913" name="AutoShape 26"/>
          <p:cNvCxnSpPr>
            <a:cxnSpLocks noChangeShapeType="1"/>
            <a:stCxn id="37898" idx="3"/>
            <a:endCxn id="37901" idx="3"/>
          </p:cNvCxnSpPr>
          <p:nvPr/>
        </p:nvCxnSpPr>
        <p:spPr bwMode="auto">
          <a:xfrm>
            <a:off x="2095500" y="4443413"/>
            <a:ext cx="1588" cy="685800"/>
          </a:xfrm>
          <a:prstGeom prst="curvedConnector3">
            <a:avLst>
              <a:gd name="adj1" fmla="val 144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7914" name="AutoShape 27"/>
          <p:cNvCxnSpPr>
            <a:cxnSpLocks noChangeShapeType="1"/>
            <a:stCxn id="37901" idx="3"/>
            <a:endCxn id="37903" idx="3"/>
          </p:cNvCxnSpPr>
          <p:nvPr/>
        </p:nvCxnSpPr>
        <p:spPr bwMode="auto">
          <a:xfrm>
            <a:off x="2095500" y="5129213"/>
            <a:ext cx="1588" cy="457200"/>
          </a:xfrm>
          <a:prstGeom prst="curvedConnector3">
            <a:avLst>
              <a:gd name="adj1" fmla="val 144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37915" name="Picture 28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557713"/>
            <a:ext cx="104775" cy="16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916" name="Text Box 31"/>
          <p:cNvSpPr txBox="1">
            <a:spLocks noChangeArrowheads="1"/>
          </p:cNvSpPr>
          <p:nvPr/>
        </p:nvSpPr>
        <p:spPr bwMode="auto">
          <a:xfrm>
            <a:off x="3429000" y="3505200"/>
            <a:ext cx="5216525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αναζήτηση</a:t>
            </a:r>
            <a:r>
              <a:rPr lang="en-US" u="sng"/>
              <a:t> </a:t>
            </a:r>
            <a:r>
              <a:rPr lang="el-GR" u="sng"/>
              <a:t>(Τ,</a:t>
            </a:r>
            <a:r>
              <a:rPr lang="en-US" u="sng"/>
              <a:t>k)</a:t>
            </a:r>
            <a:r>
              <a:rPr lang="en-US"/>
              <a:t>:</a:t>
            </a:r>
            <a:r>
              <a:rPr lang="el-GR"/>
              <a:t> βολιδοσκοπεί τις θέσεις</a:t>
            </a:r>
            <a:r>
              <a:rPr lang="en-US"/>
              <a:t> T[h(k,i)] </a:t>
            </a:r>
          </a:p>
          <a:p>
            <a:r>
              <a:rPr lang="el-GR"/>
              <a:t>για </a:t>
            </a:r>
            <a:r>
              <a:rPr lang="en-US"/>
              <a:t>i=0,1,…,m-1 </a:t>
            </a:r>
            <a:r>
              <a:rPr lang="el-GR"/>
              <a:t>μέχρι να βρει το αντικείμενο</a:t>
            </a:r>
          </a:p>
          <a:p>
            <a:r>
              <a:rPr lang="el-GR"/>
              <a:t>με κλειδί </a:t>
            </a:r>
            <a:r>
              <a:rPr lang="en-US"/>
              <a:t>k </a:t>
            </a:r>
            <a:r>
              <a:rPr lang="el-GR"/>
              <a:t>ή μία κενή θέση.</a:t>
            </a:r>
          </a:p>
        </p:txBody>
      </p:sp>
      <p:sp>
        <p:nvSpPr>
          <p:cNvPr id="37917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Διευθυνσιοδότηση)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0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Πίνακες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41325" y="1066800"/>
            <a:ext cx="3905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Μετατροπή σε ακέραιο στο διάστημα</a:t>
            </a:r>
          </a:p>
        </p:txBody>
      </p:sp>
      <p:pic>
        <p:nvPicPr>
          <p:cNvPr id="8197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141413"/>
            <a:ext cx="9826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73075" y="1524000"/>
            <a:ext cx="50895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- για αριθμό κινητής υποδιαστολής στο διάστημα</a:t>
            </a:r>
          </a:p>
        </p:txBody>
      </p:sp>
      <p:pic>
        <p:nvPicPr>
          <p:cNvPr id="8199" name="Picture 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1598613"/>
            <a:ext cx="515937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09600" y="2009775"/>
            <a:ext cx="143981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Console" pitchFamily="49" charset="0"/>
              </a:rPr>
              <a:t>int m, k;</a:t>
            </a:r>
          </a:p>
          <a:p>
            <a:r>
              <a:rPr lang="en-US">
                <a:latin typeface="Lucida Console" pitchFamily="49" charset="0"/>
              </a:rPr>
              <a:t>float x; </a:t>
            </a:r>
          </a:p>
          <a:p>
            <a:endParaRPr lang="en-US">
              <a:latin typeface="Lucida Console" pitchFamily="49" charset="0"/>
            </a:endParaRPr>
          </a:p>
          <a:p>
            <a:r>
              <a:rPr lang="en-US">
                <a:latin typeface="Lucida Console" pitchFamily="49" charset="0"/>
              </a:rPr>
              <a:t>k = x*m; </a:t>
            </a:r>
            <a:endParaRPr lang="el-GR">
              <a:latin typeface="Lucida Console" pitchFamily="49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886200" y="19050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870325" y="1995488"/>
            <a:ext cx="19864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π.χ. για </a:t>
            </a:r>
            <a:r>
              <a:rPr lang="en-US" dirty="0"/>
              <a:t>  </a:t>
            </a:r>
            <a:r>
              <a:rPr lang="en-US" dirty="0">
                <a:latin typeface="Lucida Console" pitchFamily="49" charset="0"/>
              </a:rPr>
              <a:t>m = 67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870325" y="2490788"/>
            <a:ext cx="311335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Lucida Console" pitchFamily="49" charset="0"/>
              </a:rPr>
              <a:t>x = .</a:t>
            </a:r>
            <a:r>
              <a:rPr lang="el-GR" dirty="0">
                <a:latin typeface="Lucida Console" pitchFamily="49" charset="0"/>
              </a:rPr>
              <a:t>57641</a:t>
            </a:r>
            <a:r>
              <a:rPr lang="en-US" dirty="0">
                <a:latin typeface="Lucida Console" pitchFamily="49" charset="0"/>
              </a:rPr>
              <a:t>     k = 38</a:t>
            </a:r>
            <a:endParaRPr lang="en-US" dirty="0">
              <a:latin typeface="Lucida Console" pitchFamily="49" charset="0"/>
              <a:sym typeface="Symbol" pitchFamily="18" charset="2"/>
            </a:endParaRP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5486400" y="2590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alpha val="16862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886200" y="2900363"/>
            <a:ext cx="311335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Console" pitchFamily="49" charset="0"/>
              </a:rPr>
              <a:t>x = .</a:t>
            </a:r>
            <a:r>
              <a:rPr lang="el-GR">
                <a:latin typeface="Lucida Console" pitchFamily="49" charset="0"/>
              </a:rPr>
              <a:t>32178</a:t>
            </a:r>
            <a:r>
              <a:rPr lang="en-US">
                <a:latin typeface="Lucida Console" pitchFamily="49" charset="0"/>
              </a:rPr>
              <a:t>     k = 21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502275" y="2995613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alpha val="16862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886200" y="3290888"/>
            <a:ext cx="311335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Console" pitchFamily="49" charset="0"/>
              </a:rPr>
              <a:t>x = .</a:t>
            </a:r>
            <a:r>
              <a:rPr lang="el-GR">
                <a:latin typeface="Lucida Console" pitchFamily="49" charset="0"/>
              </a:rPr>
              <a:t>58113</a:t>
            </a:r>
            <a:r>
              <a:rPr lang="en-US">
                <a:latin typeface="Lucida Console" pitchFamily="49" charset="0"/>
              </a:rPr>
              <a:t>     k = 38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5502275" y="3386138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alpha val="16862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517525" y="1066800"/>
            <a:ext cx="73453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συνάρτηση διασποράς αντιστοιχεί σε κάθε κλειδί μία ακολουθία από </a:t>
            </a:r>
          </a:p>
          <a:p>
            <a:r>
              <a:rPr lang="el-GR"/>
              <a:t>διευθύνσεις του πίνακα Τ          </a:t>
            </a:r>
            <a:r>
              <a:rPr lang="el-GR" b="1"/>
              <a:t>βολιδοσκοπική ακολουθία</a:t>
            </a:r>
            <a:r>
              <a:rPr lang="el-GR"/>
              <a:t>  </a:t>
            </a:r>
            <a:endParaRPr lang="en-US"/>
          </a:p>
        </p:txBody>
      </p:sp>
      <p:sp>
        <p:nvSpPr>
          <p:cNvPr id="38915" name="AutoShape 4"/>
          <p:cNvSpPr>
            <a:spLocks noChangeArrowheads="1"/>
          </p:cNvSpPr>
          <p:nvPr/>
        </p:nvSpPr>
        <p:spPr bwMode="auto">
          <a:xfrm>
            <a:off x="3276600" y="1487488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66CC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38916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488" y="2281238"/>
            <a:ext cx="5446712" cy="309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609600" y="1828800"/>
            <a:ext cx="2708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Συνάρτηση Διασποράς</a:t>
            </a:r>
            <a:endParaRPr lang="en-US" b="1"/>
          </a:p>
        </p:txBody>
      </p:sp>
      <p:pic>
        <p:nvPicPr>
          <p:cNvPr id="38918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663" y="3048000"/>
            <a:ext cx="3970337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4708525" y="2986088"/>
            <a:ext cx="160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μετάθεση του </a:t>
            </a:r>
            <a:endParaRPr lang="en-US"/>
          </a:p>
        </p:txBody>
      </p:sp>
      <p:pic>
        <p:nvPicPr>
          <p:cNvPr id="38920" name="Picture 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048000"/>
            <a:ext cx="2154238" cy="23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21" name="Rectangle 10"/>
          <p:cNvSpPr>
            <a:spLocks noChangeArrowheads="1"/>
          </p:cNvSpPr>
          <p:nvPr/>
        </p:nvSpPr>
        <p:spPr bwMode="auto">
          <a:xfrm>
            <a:off x="1638300" y="41005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1638300" y="4329113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1638300" y="45577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1638300" y="47863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1638300" y="5014913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6" name="Rectangle 15"/>
          <p:cNvSpPr>
            <a:spLocks noChangeArrowheads="1"/>
          </p:cNvSpPr>
          <p:nvPr/>
        </p:nvSpPr>
        <p:spPr bwMode="auto">
          <a:xfrm>
            <a:off x="1638300" y="52435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1638300" y="5472113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1698625" y="3733800"/>
            <a:ext cx="323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2055813" y="4100513"/>
            <a:ext cx="2682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38930" name="Rectangle 19"/>
          <p:cNvSpPr>
            <a:spLocks noChangeArrowheads="1"/>
          </p:cNvSpPr>
          <p:nvPr/>
        </p:nvSpPr>
        <p:spPr bwMode="auto">
          <a:xfrm>
            <a:off x="1638300" y="57007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2055813" y="5700713"/>
            <a:ext cx="4460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38932" name="Oval 21"/>
          <p:cNvSpPr>
            <a:spLocks noChangeArrowheads="1"/>
          </p:cNvSpPr>
          <p:nvPr/>
        </p:nvSpPr>
        <p:spPr bwMode="auto">
          <a:xfrm>
            <a:off x="723900" y="4633913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933" name="AutoShape 22"/>
          <p:cNvCxnSpPr>
            <a:cxnSpLocks noChangeShapeType="1"/>
            <a:stCxn id="38932" idx="6"/>
            <a:endCxn id="38922" idx="1"/>
          </p:cNvCxnSpPr>
          <p:nvPr/>
        </p:nvCxnSpPr>
        <p:spPr bwMode="auto">
          <a:xfrm flipV="1">
            <a:off x="800100" y="4443413"/>
            <a:ext cx="8382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38934" name="Picture 2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8" y="4252913"/>
            <a:ext cx="582612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35" name="Picture 2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2675" y="5014913"/>
            <a:ext cx="5810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36" name="Picture 2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1088" y="5472113"/>
            <a:ext cx="582612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8937" name="AutoShape 26"/>
          <p:cNvCxnSpPr>
            <a:cxnSpLocks noChangeShapeType="1"/>
            <a:stCxn id="38922" idx="3"/>
            <a:endCxn id="38925" idx="3"/>
          </p:cNvCxnSpPr>
          <p:nvPr/>
        </p:nvCxnSpPr>
        <p:spPr bwMode="auto">
          <a:xfrm>
            <a:off x="2095500" y="4443413"/>
            <a:ext cx="1588" cy="685800"/>
          </a:xfrm>
          <a:prstGeom prst="curvedConnector3">
            <a:avLst>
              <a:gd name="adj1" fmla="val 144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8938" name="AutoShape 27"/>
          <p:cNvCxnSpPr>
            <a:cxnSpLocks noChangeShapeType="1"/>
            <a:stCxn id="38925" idx="3"/>
            <a:endCxn id="38927" idx="3"/>
          </p:cNvCxnSpPr>
          <p:nvPr/>
        </p:nvCxnSpPr>
        <p:spPr bwMode="auto">
          <a:xfrm>
            <a:off x="2095500" y="5129213"/>
            <a:ext cx="1588" cy="457200"/>
          </a:xfrm>
          <a:prstGeom prst="curvedConnector3">
            <a:avLst>
              <a:gd name="adj1" fmla="val 144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38939" name="Picture 28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557713"/>
            <a:ext cx="104775" cy="16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40" name="Text Box 29"/>
          <p:cNvSpPr txBox="1">
            <a:spLocks noChangeArrowheads="1"/>
          </p:cNvSpPr>
          <p:nvPr/>
        </p:nvSpPr>
        <p:spPr bwMode="auto">
          <a:xfrm>
            <a:off x="3429000" y="3505200"/>
            <a:ext cx="5216525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αναζήτηση (Τ,</a:t>
            </a:r>
            <a:r>
              <a:rPr lang="en-US" u="sng"/>
              <a:t>k)</a:t>
            </a:r>
            <a:r>
              <a:rPr lang="en-US"/>
              <a:t>:</a:t>
            </a:r>
            <a:r>
              <a:rPr lang="el-GR"/>
              <a:t> βολιδοσκοπεί τις θέσεις</a:t>
            </a:r>
            <a:r>
              <a:rPr lang="en-US"/>
              <a:t> T[h(k,i)] </a:t>
            </a:r>
          </a:p>
          <a:p>
            <a:r>
              <a:rPr lang="el-GR"/>
              <a:t>για </a:t>
            </a:r>
            <a:r>
              <a:rPr lang="en-US"/>
              <a:t>i=0,1,…,m-1 </a:t>
            </a:r>
            <a:r>
              <a:rPr lang="el-GR"/>
              <a:t>μέχρι να βρει το αντικείμενο</a:t>
            </a:r>
          </a:p>
          <a:p>
            <a:r>
              <a:rPr lang="el-GR"/>
              <a:t>με κλειδί </a:t>
            </a:r>
            <a:r>
              <a:rPr lang="en-US"/>
              <a:t>k </a:t>
            </a:r>
            <a:r>
              <a:rPr lang="el-GR"/>
              <a:t>ή μία κενή θέση.</a:t>
            </a:r>
          </a:p>
        </p:txBody>
      </p:sp>
      <p:sp>
        <p:nvSpPr>
          <p:cNvPr id="38941" name="Text Box 30"/>
          <p:cNvSpPr txBox="1">
            <a:spLocks noChangeArrowheads="1"/>
          </p:cNvSpPr>
          <p:nvPr/>
        </p:nvSpPr>
        <p:spPr bwMode="auto">
          <a:xfrm>
            <a:off x="3444875" y="4419600"/>
            <a:ext cx="5707063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εισαγωγή (Τ,</a:t>
            </a:r>
            <a:r>
              <a:rPr lang="en-US" u="sng"/>
              <a:t>k)</a:t>
            </a:r>
            <a:r>
              <a:rPr lang="en-US"/>
              <a:t>:</a:t>
            </a:r>
            <a:r>
              <a:rPr lang="el-GR"/>
              <a:t> βολιδοσκοπεί τις θέσεις Τ[</a:t>
            </a:r>
            <a:r>
              <a:rPr lang="en-US"/>
              <a:t>h(</a:t>
            </a:r>
            <a:r>
              <a:rPr lang="el-GR"/>
              <a:t>κλειδί[</a:t>
            </a:r>
            <a:r>
              <a:rPr lang="en-US"/>
              <a:t>x]</a:t>
            </a:r>
            <a:r>
              <a:rPr lang="el-GR"/>
              <a:t>,</a:t>
            </a:r>
            <a:r>
              <a:rPr lang="en-US"/>
              <a:t>i)]</a:t>
            </a:r>
            <a:endParaRPr lang="el-GR"/>
          </a:p>
          <a:p>
            <a:r>
              <a:rPr lang="el-GR"/>
              <a:t>για </a:t>
            </a:r>
            <a:r>
              <a:rPr lang="en-US"/>
              <a:t>i=0,1,…,m-1 </a:t>
            </a:r>
            <a:r>
              <a:rPr lang="el-GR"/>
              <a:t>μέχρι να βρει την πρώτη κενή</a:t>
            </a:r>
            <a:r>
              <a:rPr lang="en-US"/>
              <a:t> </a:t>
            </a:r>
            <a:r>
              <a:rPr lang="el-GR"/>
              <a:t>θέση </a:t>
            </a:r>
            <a:endParaRPr lang="en-US"/>
          </a:p>
          <a:p>
            <a:r>
              <a:rPr lang="el-GR"/>
              <a:t>και τοποθετεί το αντικείμενο εκεί.</a:t>
            </a:r>
          </a:p>
        </p:txBody>
      </p:sp>
      <p:sp>
        <p:nvSpPr>
          <p:cNvPr id="38942" name="Rectangle 3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Διευθυνσιοδότηση)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517525" y="1066800"/>
            <a:ext cx="73453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συνάρτηση διασποράς αντιστοιχεί σε κάθε κλειδί μία ακολουθία από </a:t>
            </a:r>
          </a:p>
          <a:p>
            <a:r>
              <a:rPr lang="el-GR"/>
              <a:t>διευθύνσεις του πίνακα Τ          </a:t>
            </a:r>
            <a:r>
              <a:rPr lang="el-GR" b="1"/>
              <a:t>βολιδοσκοπική ακολουθία</a:t>
            </a:r>
            <a:r>
              <a:rPr lang="el-GR"/>
              <a:t>  </a:t>
            </a:r>
            <a:endParaRPr lang="en-US"/>
          </a:p>
        </p:txBody>
      </p:sp>
      <p:sp>
        <p:nvSpPr>
          <p:cNvPr id="39939" name="AutoShape 4"/>
          <p:cNvSpPr>
            <a:spLocks noChangeArrowheads="1"/>
          </p:cNvSpPr>
          <p:nvPr/>
        </p:nvSpPr>
        <p:spPr bwMode="auto">
          <a:xfrm>
            <a:off x="3276600" y="1487488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66CC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39940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488" y="2281238"/>
            <a:ext cx="5446712" cy="309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609600" y="1828800"/>
            <a:ext cx="2708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Συνάρτηση Διασποράς</a:t>
            </a:r>
            <a:endParaRPr lang="en-US" b="1"/>
          </a:p>
        </p:txBody>
      </p:sp>
      <p:pic>
        <p:nvPicPr>
          <p:cNvPr id="39942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663" y="3048000"/>
            <a:ext cx="3970337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4708525" y="2986088"/>
            <a:ext cx="160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μετάθεση του </a:t>
            </a:r>
            <a:endParaRPr lang="en-US"/>
          </a:p>
        </p:txBody>
      </p:sp>
      <p:pic>
        <p:nvPicPr>
          <p:cNvPr id="39944" name="Picture 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048000"/>
            <a:ext cx="2154238" cy="23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1638300" y="41005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46" name="Rectangle 11"/>
          <p:cNvSpPr>
            <a:spLocks noChangeArrowheads="1"/>
          </p:cNvSpPr>
          <p:nvPr/>
        </p:nvSpPr>
        <p:spPr bwMode="auto">
          <a:xfrm>
            <a:off x="1638300" y="4329113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47" name="Rectangle 12"/>
          <p:cNvSpPr>
            <a:spLocks noChangeArrowheads="1"/>
          </p:cNvSpPr>
          <p:nvPr/>
        </p:nvSpPr>
        <p:spPr bwMode="auto">
          <a:xfrm>
            <a:off x="1638300" y="45577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48" name="Rectangle 13"/>
          <p:cNvSpPr>
            <a:spLocks noChangeArrowheads="1"/>
          </p:cNvSpPr>
          <p:nvPr/>
        </p:nvSpPr>
        <p:spPr bwMode="auto">
          <a:xfrm>
            <a:off x="1638300" y="47863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49" name="Rectangle 14"/>
          <p:cNvSpPr>
            <a:spLocks noChangeArrowheads="1"/>
          </p:cNvSpPr>
          <p:nvPr/>
        </p:nvSpPr>
        <p:spPr bwMode="auto">
          <a:xfrm>
            <a:off x="1638300" y="5014913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  <a:endParaRPr lang="el-GR"/>
          </a:p>
        </p:txBody>
      </p:sp>
      <p:sp>
        <p:nvSpPr>
          <p:cNvPr id="39950" name="Rectangle 15"/>
          <p:cNvSpPr>
            <a:spLocks noChangeArrowheads="1"/>
          </p:cNvSpPr>
          <p:nvPr/>
        </p:nvSpPr>
        <p:spPr bwMode="auto">
          <a:xfrm>
            <a:off x="1638300" y="52435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51" name="Rectangle 16"/>
          <p:cNvSpPr>
            <a:spLocks noChangeArrowheads="1"/>
          </p:cNvSpPr>
          <p:nvPr/>
        </p:nvSpPr>
        <p:spPr bwMode="auto">
          <a:xfrm>
            <a:off x="1638300" y="5472113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k</a:t>
            </a:r>
            <a:endParaRPr lang="el-GR"/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1698625" y="3733800"/>
            <a:ext cx="323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39953" name="Text Box 18"/>
          <p:cNvSpPr txBox="1">
            <a:spLocks noChangeArrowheads="1"/>
          </p:cNvSpPr>
          <p:nvPr/>
        </p:nvSpPr>
        <p:spPr bwMode="auto">
          <a:xfrm>
            <a:off x="2055813" y="4100513"/>
            <a:ext cx="2682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39954" name="Rectangle 19"/>
          <p:cNvSpPr>
            <a:spLocks noChangeArrowheads="1"/>
          </p:cNvSpPr>
          <p:nvPr/>
        </p:nvSpPr>
        <p:spPr bwMode="auto">
          <a:xfrm>
            <a:off x="1638300" y="57007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55" name="Text Box 20"/>
          <p:cNvSpPr txBox="1">
            <a:spLocks noChangeArrowheads="1"/>
          </p:cNvSpPr>
          <p:nvPr/>
        </p:nvSpPr>
        <p:spPr bwMode="auto">
          <a:xfrm>
            <a:off x="2055813" y="5700713"/>
            <a:ext cx="4460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39956" name="Oval 21"/>
          <p:cNvSpPr>
            <a:spLocks noChangeArrowheads="1"/>
          </p:cNvSpPr>
          <p:nvPr/>
        </p:nvSpPr>
        <p:spPr bwMode="auto">
          <a:xfrm>
            <a:off x="723900" y="4633913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9957" name="AutoShape 22"/>
          <p:cNvCxnSpPr>
            <a:cxnSpLocks noChangeShapeType="1"/>
            <a:stCxn id="39956" idx="6"/>
            <a:endCxn id="39946" idx="1"/>
          </p:cNvCxnSpPr>
          <p:nvPr/>
        </p:nvCxnSpPr>
        <p:spPr bwMode="auto">
          <a:xfrm flipV="1">
            <a:off x="800100" y="4443413"/>
            <a:ext cx="8382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39958" name="Picture 2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8" y="4252913"/>
            <a:ext cx="582612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59" name="Picture 2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2675" y="5014913"/>
            <a:ext cx="5810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60" name="Picture 2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1088" y="5472113"/>
            <a:ext cx="582612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9961" name="AutoShape 26"/>
          <p:cNvCxnSpPr>
            <a:cxnSpLocks noChangeShapeType="1"/>
            <a:stCxn id="39946" idx="3"/>
            <a:endCxn id="39949" idx="3"/>
          </p:cNvCxnSpPr>
          <p:nvPr/>
        </p:nvCxnSpPr>
        <p:spPr bwMode="auto">
          <a:xfrm>
            <a:off x="2095500" y="4443413"/>
            <a:ext cx="1588" cy="685800"/>
          </a:xfrm>
          <a:prstGeom prst="curvedConnector3">
            <a:avLst>
              <a:gd name="adj1" fmla="val 144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9962" name="AutoShape 27"/>
          <p:cNvCxnSpPr>
            <a:cxnSpLocks noChangeShapeType="1"/>
            <a:stCxn id="39949" idx="3"/>
            <a:endCxn id="39951" idx="3"/>
          </p:cNvCxnSpPr>
          <p:nvPr/>
        </p:nvCxnSpPr>
        <p:spPr bwMode="auto">
          <a:xfrm>
            <a:off x="2095500" y="5129213"/>
            <a:ext cx="1588" cy="457200"/>
          </a:xfrm>
          <a:prstGeom prst="curvedConnector3">
            <a:avLst>
              <a:gd name="adj1" fmla="val 144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39963" name="Picture 28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557713"/>
            <a:ext cx="104775" cy="16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64" name="Text Box 33"/>
          <p:cNvSpPr txBox="1">
            <a:spLocks noChangeArrowheads="1"/>
          </p:cNvSpPr>
          <p:nvPr/>
        </p:nvSpPr>
        <p:spPr bwMode="auto">
          <a:xfrm>
            <a:off x="3429000" y="3505200"/>
            <a:ext cx="5216525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αναζήτηση</a:t>
            </a:r>
            <a:r>
              <a:rPr lang="en-US" u="sng"/>
              <a:t> </a:t>
            </a:r>
            <a:r>
              <a:rPr lang="el-GR" u="sng"/>
              <a:t>(Τ,</a:t>
            </a:r>
            <a:r>
              <a:rPr lang="en-US" u="sng"/>
              <a:t>k)</a:t>
            </a:r>
            <a:r>
              <a:rPr lang="en-US"/>
              <a:t>:</a:t>
            </a:r>
            <a:r>
              <a:rPr lang="el-GR"/>
              <a:t> βολιδοσκοπεί τις θέσεις</a:t>
            </a:r>
            <a:r>
              <a:rPr lang="en-US"/>
              <a:t> T[h(k,i)] </a:t>
            </a:r>
          </a:p>
          <a:p>
            <a:r>
              <a:rPr lang="el-GR"/>
              <a:t>για </a:t>
            </a:r>
            <a:r>
              <a:rPr lang="en-US"/>
              <a:t>i=0,1,…,m-1 </a:t>
            </a:r>
            <a:r>
              <a:rPr lang="el-GR"/>
              <a:t>μέχρι να βρει το αντικείμενο</a:t>
            </a:r>
          </a:p>
          <a:p>
            <a:r>
              <a:rPr lang="el-GR"/>
              <a:t>με κλειδί </a:t>
            </a:r>
            <a:r>
              <a:rPr lang="en-US"/>
              <a:t>k </a:t>
            </a:r>
            <a:r>
              <a:rPr lang="el-GR"/>
              <a:t>ή μία κενή θέση.</a:t>
            </a:r>
          </a:p>
        </p:txBody>
      </p:sp>
      <p:sp>
        <p:nvSpPr>
          <p:cNvPr id="39965" name="Text Box 34"/>
          <p:cNvSpPr txBox="1">
            <a:spLocks noChangeArrowheads="1"/>
          </p:cNvSpPr>
          <p:nvPr/>
        </p:nvSpPr>
        <p:spPr bwMode="auto">
          <a:xfrm>
            <a:off x="3444875" y="4419600"/>
            <a:ext cx="5707063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εισαγωγή</a:t>
            </a:r>
            <a:r>
              <a:rPr lang="en-US" u="sng"/>
              <a:t> </a:t>
            </a:r>
            <a:r>
              <a:rPr lang="el-GR" u="sng"/>
              <a:t>(Τ,</a:t>
            </a:r>
            <a:r>
              <a:rPr lang="en-US" u="sng"/>
              <a:t>k)</a:t>
            </a:r>
            <a:r>
              <a:rPr lang="en-US"/>
              <a:t>:</a:t>
            </a:r>
            <a:r>
              <a:rPr lang="el-GR"/>
              <a:t> βολιδοσκοπεί τις θέσεις Τ[</a:t>
            </a:r>
            <a:r>
              <a:rPr lang="en-US"/>
              <a:t>h(</a:t>
            </a:r>
            <a:r>
              <a:rPr lang="el-GR"/>
              <a:t>κλειδί[</a:t>
            </a:r>
            <a:r>
              <a:rPr lang="en-US"/>
              <a:t>x]</a:t>
            </a:r>
            <a:r>
              <a:rPr lang="el-GR"/>
              <a:t>,</a:t>
            </a:r>
            <a:r>
              <a:rPr lang="en-US"/>
              <a:t>i)]</a:t>
            </a:r>
            <a:endParaRPr lang="el-GR"/>
          </a:p>
          <a:p>
            <a:r>
              <a:rPr lang="el-GR"/>
              <a:t>για </a:t>
            </a:r>
            <a:r>
              <a:rPr lang="en-US"/>
              <a:t>i=0,1,…,m-1 </a:t>
            </a:r>
            <a:r>
              <a:rPr lang="el-GR"/>
              <a:t>μέχρι να βρει την πρώτη κενή</a:t>
            </a:r>
            <a:r>
              <a:rPr lang="en-US"/>
              <a:t> </a:t>
            </a:r>
            <a:r>
              <a:rPr lang="el-GR"/>
              <a:t>θέση </a:t>
            </a:r>
            <a:endParaRPr lang="en-US"/>
          </a:p>
          <a:p>
            <a:r>
              <a:rPr lang="el-GR"/>
              <a:t>και τοποθετεί το αντικείμενο εκεί.</a:t>
            </a:r>
          </a:p>
        </p:txBody>
      </p:sp>
      <p:sp>
        <p:nvSpPr>
          <p:cNvPr id="39966" name="Text Box 35"/>
          <p:cNvSpPr txBox="1">
            <a:spLocks noChangeArrowheads="1"/>
          </p:cNvSpPr>
          <p:nvPr/>
        </p:nvSpPr>
        <p:spPr bwMode="auto">
          <a:xfrm>
            <a:off x="3429000" y="5348288"/>
            <a:ext cx="19319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διαγραφή (Τ,</a:t>
            </a:r>
            <a:r>
              <a:rPr lang="en-US" u="sng"/>
              <a:t>x)</a:t>
            </a:r>
            <a:r>
              <a:rPr lang="en-US"/>
              <a:t>:</a:t>
            </a:r>
            <a:r>
              <a:rPr lang="el-GR"/>
              <a:t> </a:t>
            </a:r>
            <a:r>
              <a:rPr lang="en-US"/>
              <a:t>?</a:t>
            </a:r>
            <a:endParaRPr lang="el-GR"/>
          </a:p>
        </p:txBody>
      </p:sp>
      <p:sp>
        <p:nvSpPr>
          <p:cNvPr id="39967" name="Rectangle 3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Διευθυνσιοδότηση)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2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517525" y="1066800"/>
            <a:ext cx="73453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συνάρτηση διασποράς αντιστοιχεί σε κάθε κλειδί μία ακολουθία από </a:t>
            </a:r>
          </a:p>
          <a:p>
            <a:r>
              <a:rPr lang="el-GR"/>
              <a:t>διευθύνσεις του πίνακα Τ          </a:t>
            </a:r>
            <a:r>
              <a:rPr lang="el-GR" b="1"/>
              <a:t>βολιδοσκοπική ακολουθία</a:t>
            </a:r>
            <a:r>
              <a:rPr lang="el-GR"/>
              <a:t>  </a:t>
            </a:r>
            <a:endParaRPr lang="en-US"/>
          </a:p>
        </p:txBody>
      </p:sp>
      <p:sp>
        <p:nvSpPr>
          <p:cNvPr id="40963" name="AutoShape 4"/>
          <p:cNvSpPr>
            <a:spLocks noChangeArrowheads="1"/>
          </p:cNvSpPr>
          <p:nvPr/>
        </p:nvSpPr>
        <p:spPr bwMode="auto">
          <a:xfrm>
            <a:off x="3276600" y="1487488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66CC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0964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488" y="2281238"/>
            <a:ext cx="5446712" cy="309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609600" y="1828800"/>
            <a:ext cx="2708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Συνάρτηση Διασποράς</a:t>
            </a:r>
            <a:endParaRPr lang="en-US" b="1"/>
          </a:p>
        </p:txBody>
      </p:sp>
      <p:pic>
        <p:nvPicPr>
          <p:cNvPr id="40966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663" y="3048000"/>
            <a:ext cx="3970337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4708525" y="2986088"/>
            <a:ext cx="160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μετάθεση του </a:t>
            </a:r>
            <a:endParaRPr lang="en-US"/>
          </a:p>
        </p:txBody>
      </p:sp>
      <p:pic>
        <p:nvPicPr>
          <p:cNvPr id="40968" name="Picture 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048000"/>
            <a:ext cx="2154238" cy="23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1638300" y="41005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auto">
          <a:xfrm>
            <a:off x="1638300" y="4329113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1638300" y="45577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1638300" y="47863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73" name="Rectangle 14"/>
          <p:cNvSpPr>
            <a:spLocks noChangeArrowheads="1"/>
          </p:cNvSpPr>
          <p:nvPr/>
        </p:nvSpPr>
        <p:spPr bwMode="auto">
          <a:xfrm>
            <a:off x="1638300" y="5014913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  <a:endParaRPr lang="el-GR"/>
          </a:p>
        </p:txBody>
      </p:sp>
      <p:sp>
        <p:nvSpPr>
          <p:cNvPr id="40974" name="Rectangle 15"/>
          <p:cNvSpPr>
            <a:spLocks noChangeArrowheads="1"/>
          </p:cNvSpPr>
          <p:nvPr/>
        </p:nvSpPr>
        <p:spPr bwMode="auto">
          <a:xfrm>
            <a:off x="1638300" y="52435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75" name="Rectangle 16"/>
          <p:cNvSpPr>
            <a:spLocks noChangeArrowheads="1"/>
          </p:cNvSpPr>
          <p:nvPr/>
        </p:nvSpPr>
        <p:spPr bwMode="auto">
          <a:xfrm>
            <a:off x="1638300" y="5472113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k</a:t>
            </a:r>
            <a:endParaRPr lang="el-GR"/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1698625" y="3733800"/>
            <a:ext cx="323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2055813" y="4100513"/>
            <a:ext cx="2682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40978" name="Rectangle 19"/>
          <p:cNvSpPr>
            <a:spLocks noChangeArrowheads="1"/>
          </p:cNvSpPr>
          <p:nvPr/>
        </p:nvSpPr>
        <p:spPr bwMode="auto">
          <a:xfrm>
            <a:off x="1638300" y="5700713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79" name="Text Box 20"/>
          <p:cNvSpPr txBox="1">
            <a:spLocks noChangeArrowheads="1"/>
          </p:cNvSpPr>
          <p:nvPr/>
        </p:nvSpPr>
        <p:spPr bwMode="auto">
          <a:xfrm>
            <a:off x="2055813" y="5700713"/>
            <a:ext cx="4460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40980" name="Oval 21"/>
          <p:cNvSpPr>
            <a:spLocks noChangeArrowheads="1"/>
          </p:cNvSpPr>
          <p:nvPr/>
        </p:nvSpPr>
        <p:spPr bwMode="auto">
          <a:xfrm>
            <a:off x="723900" y="4633913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0981" name="AutoShape 22"/>
          <p:cNvCxnSpPr>
            <a:cxnSpLocks noChangeShapeType="1"/>
            <a:stCxn id="40980" idx="6"/>
            <a:endCxn id="40970" idx="1"/>
          </p:cNvCxnSpPr>
          <p:nvPr/>
        </p:nvCxnSpPr>
        <p:spPr bwMode="auto">
          <a:xfrm flipV="1">
            <a:off x="800100" y="4443413"/>
            <a:ext cx="8382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40982" name="Picture 2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8" y="4252913"/>
            <a:ext cx="582612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983" name="Picture 2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2675" y="5014913"/>
            <a:ext cx="5810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984" name="Picture 2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1088" y="5472113"/>
            <a:ext cx="582612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40985" name="AutoShape 26"/>
          <p:cNvCxnSpPr>
            <a:cxnSpLocks noChangeShapeType="1"/>
            <a:stCxn id="40970" idx="3"/>
            <a:endCxn id="40973" idx="3"/>
          </p:cNvCxnSpPr>
          <p:nvPr/>
        </p:nvCxnSpPr>
        <p:spPr bwMode="auto">
          <a:xfrm>
            <a:off x="2095500" y="4443413"/>
            <a:ext cx="1588" cy="685800"/>
          </a:xfrm>
          <a:prstGeom prst="curvedConnector3">
            <a:avLst>
              <a:gd name="adj1" fmla="val 144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40986" name="AutoShape 27"/>
          <p:cNvCxnSpPr>
            <a:cxnSpLocks noChangeShapeType="1"/>
            <a:stCxn id="40973" idx="3"/>
            <a:endCxn id="40975" idx="3"/>
          </p:cNvCxnSpPr>
          <p:nvPr/>
        </p:nvCxnSpPr>
        <p:spPr bwMode="auto">
          <a:xfrm>
            <a:off x="2095500" y="5129213"/>
            <a:ext cx="1588" cy="457200"/>
          </a:xfrm>
          <a:prstGeom prst="curvedConnector3">
            <a:avLst>
              <a:gd name="adj1" fmla="val 144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pic>
        <p:nvPicPr>
          <p:cNvPr id="40987" name="Picture 28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557713"/>
            <a:ext cx="104775" cy="16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88" name="Text Box 29"/>
          <p:cNvSpPr txBox="1">
            <a:spLocks noChangeArrowheads="1"/>
          </p:cNvSpPr>
          <p:nvPr/>
        </p:nvSpPr>
        <p:spPr bwMode="auto">
          <a:xfrm>
            <a:off x="3429000" y="3505200"/>
            <a:ext cx="5216525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αναζήτηση</a:t>
            </a:r>
            <a:r>
              <a:rPr lang="en-US" u="sng"/>
              <a:t> </a:t>
            </a:r>
            <a:r>
              <a:rPr lang="el-GR" u="sng"/>
              <a:t>(Τ,</a:t>
            </a:r>
            <a:r>
              <a:rPr lang="en-US" u="sng"/>
              <a:t>k)</a:t>
            </a:r>
            <a:r>
              <a:rPr lang="en-US"/>
              <a:t>:</a:t>
            </a:r>
            <a:r>
              <a:rPr lang="el-GR"/>
              <a:t> βολιδοσκοπεί τις θέσεις</a:t>
            </a:r>
            <a:r>
              <a:rPr lang="en-US"/>
              <a:t> T[h(k,i)] </a:t>
            </a:r>
          </a:p>
          <a:p>
            <a:r>
              <a:rPr lang="el-GR"/>
              <a:t>για </a:t>
            </a:r>
            <a:r>
              <a:rPr lang="en-US"/>
              <a:t>i=0,1,…,m-1 </a:t>
            </a:r>
            <a:r>
              <a:rPr lang="el-GR"/>
              <a:t>μέχρι να βρει το αντικείμενο</a:t>
            </a:r>
          </a:p>
          <a:p>
            <a:r>
              <a:rPr lang="el-GR"/>
              <a:t>με κλειδί </a:t>
            </a:r>
            <a:r>
              <a:rPr lang="en-US"/>
              <a:t>k </a:t>
            </a:r>
            <a:r>
              <a:rPr lang="el-GR"/>
              <a:t>ή μία κενή θέση.</a:t>
            </a:r>
          </a:p>
        </p:txBody>
      </p:sp>
      <p:sp>
        <p:nvSpPr>
          <p:cNvPr id="40989" name="Text Box 30"/>
          <p:cNvSpPr txBox="1">
            <a:spLocks noChangeArrowheads="1"/>
          </p:cNvSpPr>
          <p:nvPr/>
        </p:nvSpPr>
        <p:spPr bwMode="auto">
          <a:xfrm>
            <a:off x="3444875" y="4419600"/>
            <a:ext cx="5707063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εισαγωγή</a:t>
            </a:r>
            <a:r>
              <a:rPr lang="en-US" u="sng"/>
              <a:t> </a:t>
            </a:r>
            <a:r>
              <a:rPr lang="el-GR" u="sng"/>
              <a:t>(Τ,</a:t>
            </a:r>
            <a:r>
              <a:rPr lang="en-US" u="sng"/>
              <a:t>k)</a:t>
            </a:r>
            <a:r>
              <a:rPr lang="en-US"/>
              <a:t>:</a:t>
            </a:r>
            <a:r>
              <a:rPr lang="el-GR"/>
              <a:t> βολιδοσκοπεί τις θέσεις Τ[</a:t>
            </a:r>
            <a:r>
              <a:rPr lang="en-US"/>
              <a:t>h(</a:t>
            </a:r>
            <a:r>
              <a:rPr lang="el-GR"/>
              <a:t>κλειδί[</a:t>
            </a:r>
            <a:r>
              <a:rPr lang="en-US"/>
              <a:t>x]</a:t>
            </a:r>
            <a:r>
              <a:rPr lang="el-GR"/>
              <a:t>,</a:t>
            </a:r>
            <a:r>
              <a:rPr lang="en-US"/>
              <a:t>i)]</a:t>
            </a:r>
            <a:endParaRPr lang="el-GR"/>
          </a:p>
          <a:p>
            <a:r>
              <a:rPr lang="el-GR"/>
              <a:t>για </a:t>
            </a:r>
            <a:r>
              <a:rPr lang="en-US"/>
              <a:t>i=0,1,…,m-1 </a:t>
            </a:r>
            <a:r>
              <a:rPr lang="el-GR"/>
              <a:t>μέχρι να βρει την πρώτη κενή</a:t>
            </a:r>
            <a:r>
              <a:rPr lang="en-US"/>
              <a:t> </a:t>
            </a:r>
            <a:r>
              <a:rPr lang="el-GR"/>
              <a:t>θέση </a:t>
            </a:r>
            <a:endParaRPr lang="en-US"/>
          </a:p>
          <a:p>
            <a:r>
              <a:rPr lang="el-GR"/>
              <a:t>και τοποθετεί το αντικείμενο εκεί.</a:t>
            </a:r>
          </a:p>
        </p:txBody>
      </p:sp>
      <p:sp>
        <p:nvSpPr>
          <p:cNvPr id="40990" name="Text Box 31"/>
          <p:cNvSpPr txBox="1">
            <a:spLocks noChangeArrowheads="1"/>
          </p:cNvSpPr>
          <p:nvPr/>
        </p:nvSpPr>
        <p:spPr bwMode="auto">
          <a:xfrm>
            <a:off x="3429000" y="5348288"/>
            <a:ext cx="5580063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/>
              <a:t>διαγραφή (Τ,</a:t>
            </a:r>
            <a:r>
              <a:rPr lang="en-US" u="sng"/>
              <a:t>x)</a:t>
            </a:r>
            <a:r>
              <a:rPr lang="en-US"/>
              <a:t>:</a:t>
            </a:r>
            <a:r>
              <a:rPr lang="el-GR"/>
              <a:t> σήμανση της θέσης του </a:t>
            </a:r>
            <a:r>
              <a:rPr lang="en-US"/>
              <a:t>x</a:t>
            </a:r>
            <a:r>
              <a:rPr lang="el-GR"/>
              <a:t> ως</a:t>
            </a:r>
          </a:p>
          <a:p>
            <a:r>
              <a:rPr lang="el-GR"/>
              <a:t>διαγεγραμμένης. Η αναζήτηση αντιπαρέρχεται τέτοιες</a:t>
            </a:r>
          </a:p>
          <a:p>
            <a:r>
              <a:rPr lang="el-GR"/>
              <a:t>θέσεις. </a:t>
            </a:r>
          </a:p>
        </p:txBody>
      </p:sp>
      <p:sp>
        <p:nvSpPr>
          <p:cNvPr id="40991" name="AutoShape 33"/>
          <p:cNvSpPr>
            <a:spLocks noChangeArrowheads="1"/>
          </p:cNvSpPr>
          <p:nvPr/>
        </p:nvSpPr>
        <p:spPr bwMode="auto">
          <a:xfrm rot="8629685" flipH="1">
            <a:off x="2695575" y="5867400"/>
            <a:ext cx="838200" cy="76200"/>
          </a:xfrm>
          <a:prstGeom prst="rightArrow">
            <a:avLst>
              <a:gd name="adj1" fmla="val 50000"/>
              <a:gd name="adj2" fmla="val 275000"/>
            </a:avLst>
          </a:prstGeom>
          <a:solidFill>
            <a:srgbClr val="CC0000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92" name="Text Box 34"/>
          <p:cNvSpPr txBox="1">
            <a:spLocks noChangeArrowheads="1"/>
          </p:cNvSpPr>
          <p:nvPr/>
        </p:nvSpPr>
        <p:spPr bwMode="auto">
          <a:xfrm>
            <a:off x="892175" y="6248400"/>
            <a:ext cx="3765550" cy="590550"/>
          </a:xfrm>
          <a:prstGeom prst="rect">
            <a:avLst/>
          </a:prstGeom>
          <a:solidFill>
            <a:srgbClr val="CC0000">
              <a:alpha val="16862"/>
            </a:srgbClr>
          </a:solidFill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Ο χρόνος εκτέλεσης δεν εξαρτάται από </a:t>
            </a:r>
          </a:p>
          <a:p>
            <a:r>
              <a:rPr lang="el-GR" sz="1600"/>
              <a:t>τον συντελεστή πληρότητας!</a:t>
            </a:r>
          </a:p>
        </p:txBody>
      </p:sp>
      <p:sp>
        <p:nvSpPr>
          <p:cNvPr id="40993" name="Rectangle 3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Διευθυνσιοδότηση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</p:spPr>
        <p:txBody>
          <a:bodyPr/>
          <a:lstStyle/>
          <a:p>
            <a:pPr eaLnBrk="1" hangingPunct="1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Διευθυνσιοδότηση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9" name="58 - Ορθογώνιο"/>
          <p:cNvSpPr/>
          <p:nvPr/>
        </p:nvSpPr>
        <p:spPr bwMode="auto">
          <a:xfrm>
            <a:off x="2133600" y="12954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0" name="59 - Ορθογώνιο"/>
          <p:cNvSpPr/>
          <p:nvPr/>
        </p:nvSpPr>
        <p:spPr bwMode="auto">
          <a:xfrm>
            <a:off x="2133600" y="17526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seal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1" name="60 - Ορθογώνιο"/>
          <p:cNvSpPr/>
          <p:nvPr/>
        </p:nvSpPr>
        <p:spPr bwMode="auto">
          <a:xfrm>
            <a:off x="2133600" y="22098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2" name="61 - Ορθογώνιο"/>
          <p:cNvSpPr/>
          <p:nvPr/>
        </p:nvSpPr>
        <p:spPr bwMode="auto">
          <a:xfrm>
            <a:off x="2133600" y="26670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frog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3" name="62 - Ορθογώνιο"/>
          <p:cNvSpPr/>
          <p:nvPr/>
        </p:nvSpPr>
        <p:spPr bwMode="auto">
          <a:xfrm>
            <a:off x="2133600" y="31242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tiger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4" name="63 - Ορθογώνιο"/>
          <p:cNvSpPr/>
          <p:nvPr/>
        </p:nvSpPr>
        <p:spPr bwMode="auto">
          <a:xfrm>
            <a:off x="2133600" y="35814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bat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5" name="64 - Ορθογώνιο"/>
          <p:cNvSpPr/>
          <p:nvPr/>
        </p:nvSpPr>
        <p:spPr bwMode="auto">
          <a:xfrm>
            <a:off x="2133600" y="40386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6" name="65 - Ορθογώνιο"/>
          <p:cNvSpPr/>
          <p:nvPr/>
        </p:nvSpPr>
        <p:spPr bwMode="auto">
          <a:xfrm>
            <a:off x="2133600" y="44958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dog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2133600" y="49530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8" name="67 - Ορθογώνιο"/>
          <p:cNvSpPr/>
          <p:nvPr/>
        </p:nvSpPr>
        <p:spPr bwMode="auto">
          <a:xfrm>
            <a:off x="2133600" y="54102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1752600" y="13716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0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5" name="124 - TextBox"/>
          <p:cNvSpPr txBox="1"/>
          <p:nvPr/>
        </p:nvSpPr>
        <p:spPr>
          <a:xfrm>
            <a:off x="1752600" y="18404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1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6" name="125 - TextBox"/>
          <p:cNvSpPr txBox="1"/>
          <p:nvPr/>
        </p:nvSpPr>
        <p:spPr>
          <a:xfrm>
            <a:off x="1752600" y="22976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2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7" name="126 - TextBox"/>
          <p:cNvSpPr txBox="1"/>
          <p:nvPr/>
        </p:nvSpPr>
        <p:spPr>
          <a:xfrm>
            <a:off x="1752600" y="27548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3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752600" y="32120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4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9" name="128 - TextBox"/>
          <p:cNvSpPr txBox="1"/>
          <p:nvPr/>
        </p:nvSpPr>
        <p:spPr>
          <a:xfrm>
            <a:off x="1752600" y="3669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5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0" name="129 - TextBox"/>
          <p:cNvSpPr txBox="1"/>
          <p:nvPr/>
        </p:nvSpPr>
        <p:spPr>
          <a:xfrm>
            <a:off x="1752600" y="41264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6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1752600" y="45836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7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2" name="131 - TextBox"/>
          <p:cNvSpPr txBox="1"/>
          <p:nvPr/>
        </p:nvSpPr>
        <p:spPr>
          <a:xfrm>
            <a:off x="1752600" y="50408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8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1752600" y="54980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9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40" name="Text Box 16"/>
          <p:cNvSpPr txBox="1">
            <a:spLocks noChangeArrowheads="1"/>
          </p:cNvSpPr>
          <p:nvPr/>
        </p:nvSpPr>
        <p:spPr bwMode="auto">
          <a:xfrm>
            <a:off x="2133600" y="914400"/>
            <a:ext cx="1219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</a:t>
            </a:r>
            <a:endParaRPr lang="el-GR" dirty="0"/>
          </a:p>
        </p:txBody>
      </p:sp>
      <p:sp>
        <p:nvSpPr>
          <p:cNvPr id="120" name="119 - TextBox"/>
          <p:cNvSpPr txBox="1"/>
          <p:nvPr/>
        </p:nvSpPr>
        <p:spPr>
          <a:xfrm>
            <a:off x="3984018" y="838200"/>
            <a:ext cx="319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</a:t>
            </a:r>
            <a:r>
              <a:rPr lang="en-US" dirty="0" smtClean="0">
                <a:latin typeface="Calibri" pitchFamily="34" charset="0"/>
              </a:rPr>
              <a:t>“zebra”  </a:t>
            </a:r>
            <a:r>
              <a:rPr lang="en-US" dirty="0" smtClean="0">
                <a:latin typeface="Calibri" pitchFamily="34" charset="0"/>
                <a:sym typeface="Symbol"/>
              </a:rPr>
              <a:t>  </a:t>
            </a:r>
            <a:r>
              <a:rPr lang="el-GR" dirty="0" smtClean="0">
                <a:latin typeface="+mn-lt"/>
                <a:sym typeface="Symbol"/>
              </a:rPr>
              <a:t>κλειδί</a:t>
            </a:r>
            <a:r>
              <a:rPr lang="en-US" dirty="0" smtClean="0">
                <a:latin typeface="+mn-lt"/>
                <a:sym typeface="Symbol"/>
              </a:rPr>
              <a:t> </a:t>
            </a:r>
            <a:r>
              <a:rPr lang="en-US" dirty="0" smtClean="0">
                <a:latin typeface="Calibri" pitchFamily="34" charset="0"/>
                <a:sym typeface="Symbol"/>
              </a:rPr>
              <a:t> 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Ορθογώνιο"/>
          <p:cNvSpPr/>
          <p:nvPr/>
        </p:nvSpPr>
        <p:spPr bwMode="auto">
          <a:xfrm>
            <a:off x="2133600" y="58674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puma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3" name="72 - Ορθογώνιο"/>
          <p:cNvSpPr/>
          <p:nvPr/>
        </p:nvSpPr>
        <p:spPr bwMode="auto">
          <a:xfrm>
            <a:off x="2133600" y="63246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rabbit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676400" y="595526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10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1676400" y="641246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11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90" name="89 - TextBox"/>
          <p:cNvSpPr txBox="1"/>
          <p:nvPr/>
        </p:nvSpPr>
        <p:spPr>
          <a:xfrm>
            <a:off x="4648200" y="3166646"/>
            <a:ext cx="637482" cy="338554"/>
          </a:xfrm>
          <a:prstGeom prst="rect">
            <a:avLst/>
          </a:prstGeom>
          <a:solidFill>
            <a:srgbClr val="FFC000">
              <a:alpha val="1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zebra</a:t>
            </a:r>
            <a:endParaRPr lang="el-GR" sz="1600" dirty="0">
              <a:latin typeface="Calibri" pitchFamily="34" charset="0"/>
            </a:endParaRPr>
          </a:p>
        </p:txBody>
      </p:sp>
      <p:cxnSp>
        <p:nvCxnSpPr>
          <p:cNvPr id="93" name="92 - Ευθύγραμμο βέλος σύνδεσης"/>
          <p:cNvCxnSpPr>
            <a:stCxn id="90" idx="1"/>
            <a:endCxn id="63" idx="3"/>
          </p:cNvCxnSpPr>
          <p:nvPr/>
        </p:nvCxnSpPr>
        <p:spPr bwMode="auto">
          <a:xfrm flipH="1">
            <a:off x="3352800" y="3335923"/>
            <a:ext cx="1295400" cy="16877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6" name="11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7" y="3048007"/>
            <a:ext cx="1014300" cy="237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</p:spPr>
        <p:txBody>
          <a:bodyPr/>
          <a:lstStyle/>
          <a:p>
            <a:pPr eaLnBrk="1" hangingPunct="1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Διευθυνσιοδότηση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9" name="58 - Ορθογώνιο"/>
          <p:cNvSpPr/>
          <p:nvPr/>
        </p:nvSpPr>
        <p:spPr bwMode="auto">
          <a:xfrm>
            <a:off x="2133600" y="12954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0" name="59 - Ορθογώνιο"/>
          <p:cNvSpPr/>
          <p:nvPr/>
        </p:nvSpPr>
        <p:spPr bwMode="auto">
          <a:xfrm>
            <a:off x="2133600" y="17526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seal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1" name="60 - Ορθογώνιο"/>
          <p:cNvSpPr/>
          <p:nvPr/>
        </p:nvSpPr>
        <p:spPr bwMode="auto">
          <a:xfrm>
            <a:off x="2133600" y="22098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2" name="61 - Ορθογώνιο"/>
          <p:cNvSpPr/>
          <p:nvPr/>
        </p:nvSpPr>
        <p:spPr bwMode="auto">
          <a:xfrm>
            <a:off x="2133600" y="26670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frog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3" name="62 - Ορθογώνιο"/>
          <p:cNvSpPr/>
          <p:nvPr/>
        </p:nvSpPr>
        <p:spPr bwMode="auto">
          <a:xfrm>
            <a:off x="2133600" y="31242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tiger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4" name="63 - Ορθογώνιο"/>
          <p:cNvSpPr/>
          <p:nvPr/>
        </p:nvSpPr>
        <p:spPr bwMode="auto">
          <a:xfrm>
            <a:off x="2133600" y="35814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bat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5" name="64 - Ορθογώνιο"/>
          <p:cNvSpPr/>
          <p:nvPr/>
        </p:nvSpPr>
        <p:spPr bwMode="auto">
          <a:xfrm>
            <a:off x="2133600" y="40386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6" name="65 - Ορθογώνιο"/>
          <p:cNvSpPr/>
          <p:nvPr/>
        </p:nvSpPr>
        <p:spPr bwMode="auto">
          <a:xfrm>
            <a:off x="2133600" y="44958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dog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2133600" y="49530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8" name="67 - Ορθογώνιο"/>
          <p:cNvSpPr/>
          <p:nvPr/>
        </p:nvSpPr>
        <p:spPr bwMode="auto">
          <a:xfrm>
            <a:off x="2133600" y="54102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1752600" y="13716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0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5" name="124 - TextBox"/>
          <p:cNvSpPr txBox="1"/>
          <p:nvPr/>
        </p:nvSpPr>
        <p:spPr>
          <a:xfrm>
            <a:off x="1752600" y="18404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1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6" name="125 - TextBox"/>
          <p:cNvSpPr txBox="1"/>
          <p:nvPr/>
        </p:nvSpPr>
        <p:spPr>
          <a:xfrm>
            <a:off x="1752600" y="22976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2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7" name="126 - TextBox"/>
          <p:cNvSpPr txBox="1"/>
          <p:nvPr/>
        </p:nvSpPr>
        <p:spPr>
          <a:xfrm>
            <a:off x="1752600" y="27548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3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752600" y="32120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4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9" name="128 - TextBox"/>
          <p:cNvSpPr txBox="1"/>
          <p:nvPr/>
        </p:nvSpPr>
        <p:spPr>
          <a:xfrm>
            <a:off x="1752600" y="3669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5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0" name="129 - TextBox"/>
          <p:cNvSpPr txBox="1"/>
          <p:nvPr/>
        </p:nvSpPr>
        <p:spPr>
          <a:xfrm>
            <a:off x="1752600" y="41264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6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1752600" y="45836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7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2" name="131 - TextBox"/>
          <p:cNvSpPr txBox="1"/>
          <p:nvPr/>
        </p:nvSpPr>
        <p:spPr>
          <a:xfrm>
            <a:off x="1752600" y="50408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8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1752600" y="54980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9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40" name="Text Box 16"/>
          <p:cNvSpPr txBox="1">
            <a:spLocks noChangeArrowheads="1"/>
          </p:cNvSpPr>
          <p:nvPr/>
        </p:nvSpPr>
        <p:spPr bwMode="auto">
          <a:xfrm>
            <a:off x="2133600" y="914400"/>
            <a:ext cx="1219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</a:t>
            </a:r>
            <a:endParaRPr lang="el-GR" dirty="0"/>
          </a:p>
        </p:txBody>
      </p:sp>
      <p:sp>
        <p:nvSpPr>
          <p:cNvPr id="120" name="119 - TextBox"/>
          <p:cNvSpPr txBox="1"/>
          <p:nvPr/>
        </p:nvSpPr>
        <p:spPr>
          <a:xfrm>
            <a:off x="3984018" y="838200"/>
            <a:ext cx="319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</a:t>
            </a:r>
            <a:r>
              <a:rPr lang="en-US" dirty="0" smtClean="0">
                <a:latin typeface="Calibri" pitchFamily="34" charset="0"/>
              </a:rPr>
              <a:t>“zebra”  </a:t>
            </a:r>
            <a:r>
              <a:rPr lang="en-US" dirty="0" smtClean="0">
                <a:latin typeface="Calibri" pitchFamily="34" charset="0"/>
                <a:sym typeface="Symbol"/>
              </a:rPr>
              <a:t>  </a:t>
            </a:r>
            <a:r>
              <a:rPr lang="el-GR" dirty="0" smtClean="0">
                <a:latin typeface="+mn-lt"/>
                <a:sym typeface="Symbol"/>
              </a:rPr>
              <a:t>κλειδί</a:t>
            </a:r>
            <a:r>
              <a:rPr lang="en-US" dirty="0" smtClean="0">
                <a:latin typeface="+mn-lt"/>
                <a:sym typeface="Symbol"/>
              </a:rPr>
              <a:t> </a:t>
            </a:r>
            <a:r>
              <a:rPr lang="en-US" dirty="0" smtClean="0">
                <a:latin typeface="Calibri" pitchFamily="34" charset="0"/>
                <a:sym typeface="Symbol"/>
              </a:rPr>
              <a:t> 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Ορθογώνιο"/>
          <p:cNvSpPr/>
          <p:nvPr/>
        </p:nvSpPr>
        <p:spPr bwMode="auto">
          <a:xfrm>
            <a:off x="2133600" y="58674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puma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3" name="72 - Ορθογώνιο"/>
          <p:cNvSpPr/>
          <p:nvPr/>
        </p:nvSpPr>
        <p:spPr bwMode="auto">
          <a:xfrm>
            <a:off x="2133600" y="63246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rabbit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676400" y="595526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10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1676400" y="641246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11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90" name="89 - TextBox"/>
          <p:cNvSpPr txBox="1"/>
          <p:nvPr/>
        </p:nvSpPr>
        <p:spPr>
          <a:xfrm>
            <a:off x="4648200" y="3166646"/>
            <a:ext cx="637482" cy="338554"/>
          </a:xfrm>
          <a:prstGeom prst="rect">
            <a:avLst/>
          </a:prstGeom>
          <a:solidFill>
            <a:srgbClr val="FFC000">
              <a:alpha val="1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zebra</a:t>
            </a:r>
            <a:endParaRPr lang="el-GR" sz="1600" dirty="0">
              <a:latin typeface="Calibri" pitchFamily="34" charset="0"/>
            </a:endParaRPr>
          </a:p>
        </p:txBody>
      </p:sp>
      <p:cxnSp>
        <p:nvCxnSpPr>
          <p:cNvPr id="93" name="92 - Ευθύγραμμο βέλος σύνδεσης"/>
          <p:cNvCxnSpPr>
            <a:stCxn id="90" idx="1"/>
            <a:endCxn id="63" idx="3"/>
          </p:cNvCxnSpPr>
          <p:nvPr/>
        </p:nvCxnSpPr>
        <p:spPr bwMode="auto">
          <a:xfrm flipH="1">
            <a:off x="3352800" y="3335923"/>
            <a:ext cx="1295400" cy="16877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94 - Καμπύλη γραμμή σύνδεσης"/>
          <p:cNvCxnSpPr>
            <a:stCxn id="63" idx="3"/>
            <a:endCxn id="66" idx="3"/>
          </p:cNvCxnSpPr>
          <p:nvPr/>
        </p:nvCxnSpPr>
        <p:spPr bwMode="auto">
          <a:xfrm>
            <a:off x="3352800" y="3352800"/>
            <a:ext cx="12700" cy="1371600"/>
          </a:xfrm>
          <a:prstGeom prst="curvedConnector3">
            <a:avLst>
              <a:gd name="adj1" fmla="val 4060458"/>
            </a:avLst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6" name="11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7" y="3048007"/>
            <a:ext cx="1014300" cy="237058"/>
          </a:xfrm>
          <a:prstGeom prst="rect">
            <a:avLst/>
          </a:prstGeom>
          <a:noFill/>
        </p:spPr>
      </p:pic>
      <p:pic>
        <p:nvPicPr>
          <p:cNvPr id="39" name="3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38902" y="3886200"/>
            <a:ext cx="1013882" cy="2369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</p:spPr>
        <p:txBody>
          <a:bodyPr/>
          <a:lstStyle/>
          <a:p>
            <a:pPr eaLnBrk="1" hangingPunct="1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Διευθυνσιοδότηση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9" name="58 - Ορθογώνιο"/>
          <p:cNvSpPr/>
          <p:nvPr/>
        </p:nvSpPr>
        <p:spPr bwMode="auto">
          <a:xfrm>
            <a:off x="2133600" y="12954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zebra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0" name="59 - Ορθογώνιο"/>
          <p:cNvSpPr/>
          <p:nvPr/>
        </p:nvSpPr>
        <p:spPr bwMode="auto">
          <a:xfrm>
            <a:off x="2133600" y="17526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seal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1" name="60 - Ορθογώνιο"/>
          <p:cNvSpPr/>
          <p:nvPr/>
        </p:nvSpPr>
        <p:spPr bwMode="auto">
          <a:xfrm>
            <a:off x="2133600" y="22098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2" name="61 - Ορθογώνιο"/>
          <p:cNvSpPr/>
          <p:nvPr/>
        </p:nvSpPr>
        <p:spPr bwMode="auto">
          <a:xfrm>
            <a:off x="2133600" y="26670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frog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3" name="62 - Ορθογώνιο"/>
          <p:cNvSpPr/>
          <p:nvPr/>
        </p:nvSpPr>
        <p:spPr bwMode="auto">
          <a:xfrm>
            <a:off x="2133600" y="31242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tiger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4" name="63 - Ορθογώνιο"/>
          <p:cNvSpPr/>
          <p:nvPr/>
        </p:nvSpPr>
        <p:spPr bwMode="auto">
          <a:xfrm>
            <a:off x="2133600" y="35814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bat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5" name="64 - Ορθογώνιο"/>
          <p:cNvSpPr/>
          <p:nvPr/>
        </p:nvSpPr>
        <p:spPr bwMode="auto">
          <a:xfrm>
            <a:off x="2133600" y="40386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6" name="65 - Ορθογώνιο"/>
          <p:cNvSpPr/>
          <p:nvPr/>
        </p:nvSpPr>
        <p:spPr bwMode="auto">
          <a:xfrm>
            <a:off x="2133600" y="44958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dog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2133600" y="49530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8" name="67 - Ορθογώνιο"/>
          <p:cNvSpPr/>
          <p:nvPr/>
        </p:nvSpPr>
        <p:spPr bwMode="auto">
          <a:xfrm>
            <a:off x="2133600" y="54102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1752600" y="13716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0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5" name="124 - TextBox"/>
          <p:cNvSpPr txBox="1"/>
          <p:nvPr/>
        </p:nvSpPr>
        <p:spPr>
          <a:xfrm>
            <a:off x="1752600" y="18404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1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6" name="125 - TextBox"/>
          <p:cNvSpPr txBox="1"/>
          <p:nvPr/>
        </p:nvSpPr>
        <p:spPr>
          <a:xfrm>
            <a:off x="1752600" y="22976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2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7" name="126 - TextBox"/>
          <p:cNvSpPr txBox="1"/>
          <p:nvPr/>
        </p:nvSpPr>
        <p:spPr>
          <a:xfrm>
            <a:off x="1752600" y="27548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3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752600" y="32120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4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29" name="128 - TextBox"/>
          <p:cNvSpPr txBox="1"/>
          <p:nvPr/>
        </p:nvSpPr>
        <p:spPr>
          <a:xfrm>
            <a:off x="1752600" y="3669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5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0" name="129 - TextBox"/>
          <p:cNvSpPr txBox="1"/>
          <p:nvPr/>
        </p:nvSpPr>
        <p:spPr>
          <a:xfrm>
            <a:off x="1752600" y="41264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6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1752600" y="45836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7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2" name="131 - TextBox"/>
          <p:cNvSpPr txBox="1"/>
          <p:nvPr/>
        </p:nvSpPr>
        <p:spPr>
          <a:xfrm>
            <a:off x="1752600" y="50408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8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1752600" y="54980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9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40" name="Text Box 16"/>
          <p:cNvSpPr txBox="1">
            <a:spLocks noChangeArrowheads="1"/>
          </p:cNvSpPr>
          <p:nvPr/>
        </p:nvSpPr>
        <p:spPr bwMode="auto">
          <a:xfrm>
            <a:off x="2133600" y="914400"/>
            <a:ext cx="1219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</a:t>
            </a:r>
            <a:endParaRPr lang="el-GR" dirty="0"/>
          </a:p>
        </p:txBody>
      </p:sp>
      <p:sp>
        <p:nvSpPr>
          <p:cNvPr id="120" name="119 - TextBox"/>
          <p:cNvSpPr txBox="1"/>
          <p:nvPr/>
        </p:nvSpPr>
        <p:spPr>
          <a:xfrm>
            <a:off x="3984018" y="838200"/>
            <a:ext cx="319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</a:t>
            </a:r>
            <a:r>
              <a:rPr lang="en-US" dirty="0" smtClean="0">
                <a:latin typeface="Calibri" pitchFamily="34" charset="0"/>
              </a:rPr>
              <a:t>“zebra”  </a:t>
            </a:r>
            <a:r>
              <a:rPr lang="en-US" dirty="0" smtClean="0">
                <a:latin typeface="Calibri" pitchFamily="34" charset="0"/>
                <a:sym typeface="Symbol"/>
              </a:rPr>
              <a:t>  </a:t>
            </a:r>
            <a:r>
              <a:rPr lang="el-GR" dirty="0" smtClean="0">
                <a:latin typeface="+mn-lt"/>
                <a:sym typeface="Symbol"/>
              </a:rPr>
              <a:t>κλειδί</a:t>
            </a:r>
            <a:r>
              <a:rPr lang="en-US" dirty="0" smtClean="0">
                <a:latin typeface="+mn-lt"/>
                <a:sym typeface="Symbol"/>
              </a:rPr>
              <a:t> </a:t>
            </a:r>
            <a:r>
              <a:rPr lang="en-US" dirty="0" smtClean="0">
                <a:latin typeface="Calibri" pitchFamily="34" charset="0"/>
                <a:sym typeface="Symbol"/>
              </a:rPr>
              <a:t> 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Ορθογώνιο"/>
          <p:cNvSpPr/>
          <p:nvPr/>
        </p:nvSpPr>
        <p:spPr bwMode="auto">
          <a:xfrm>
            <a:off x="2133600" y="58674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puma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3" name="72 - Ορθογώνιο"/>
          <p:cNvSpPr/>
          <p:nvPr/>
        </p:nvSpPr>
        <p:spPr bwMode="auto">
          <a:xfrm>
            <a:off x="2133600" y="6324600"/>
            <a:ext cx="1219200" cy="4572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rabbit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676400" y="595526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10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1676400" y="641246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11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90" name="89 - TextBox"/>
          <p:cNvSpPr txBox="1"/>
          <p:nvPr/>
        </p:nvSpPr>
        <p:spPr>
          <a:xfrm>
            <a:off x="4648200" y="3166646"/>
            <a:ext cx="637482" cy="338554"/>
          </a:xfrm>
          <a:prstGeom prst="rect">
            <a:avLst/>
          </a:prstGeom>
          <a:solidFill>
            <a:srgbClr val="FFC000">
              <a:alpha val="1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zebra</a:t>
            </a:r>
            <a:endParaRPr lang="el-GR" sz="1600" dirty="0">
              <a:latin typeface="Calibri" pitchFamily="34" charset="0"/>
            </a:endParaRPr>
          </a:p>
        </p:txBody>
      </p:sp>
      <p:cxnSp>
        <p:nvCxnSpPr>
          <p:cNvPr id="93" name="92 - Ευθύγραμμο βέλος σύνδεσης"/>
          <p:cNvCxnSpPr>
            <a:stCxn id="90" idx="1"/>
            <a:endCxn id="63" idx="3"/>
          </p:cNvCxnSpPr>
          <p:nvPr/>
        </p:nvCxnSpPr>
        <p:spPr bwMode="auto">
          <a:xfrm flipH="1">
            <a:off x="3352800" y="3335923"/>
            <a:ext cx="1295400" cy="16877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94 - Καμπύλη γραμμή σύνδεσης"/>
          <p:cNvCxnSpPr>
            <a:stCxn id="63" idx="3"/>
            <a:endCxn id="66" idx="3"/>
          </p:cNvCxnSpPr>
          <p:nvPr/>
        </p:nvCxnSpPr>
        <p:spPr bwMode="auto">
          <a:xfrm>
            <a:off x="3352800" y="3352800"/>
            <a:ext cx="12700" cy="1371600"/>
          </a:xfrm>
          <a:prstGeom prst="curvedConnector3">
            <a:avLst>
              <a:gd name="adj1" fmla="val 4060458"/>
            </a:avLst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109 - Καμπύλη γραμμή σύνδεσης"/>
          <p:cNvCxnSpPr>
            <a:stCxn id="66" idx="3"/>
            <a:endCxn id="59" idx="3"/>
          </p:cNvCxnSpPr>
          <p:nvPr/>
        </p:nvCxnSpPr>
        <p:spPr bwMode="auto">
          <a:xfrm flipV="1">
            <a:off x="3352800" y="1524000"/>
            <a:ext cx="12700" cy="3200400"/>
          </a:xfrm>
          <a:prstGeom prst="curvedConnector3">
            <a:avLst>
              <a:gd name="adj1" fmla="val 17874423"/>
            </a:avLst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6" name="11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7" y="3048007"/>
            <a:ext cx="1014300" cy="237058"/>
          </a:xfrm>
          <a:prstGeom prst="rect">
            <a:avLst/>
          </a:prstGeom>
          <a:noFill/>
        </p:spPr>
      </p:pic>
      <p:pic>
        <p:nvPicPr>
          <p:cNvPr id="40" name="39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577" y="2514600"/>
            <a:ext cx="993597" cy="237064"/>
          </a:xfrm>
          <a:prstGeom prst="rect">
            <a:avLst/>
          </a:prstGeom>
          <a:noFill/>
          <a:ln/>
          <a:effectLst/>
        </p:spPr>
      </p:pic>
      <p:pic>
        <p:nvPicPr>
          <p:cNvPr id="41" name="40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38902" y="3886200"/>
            <a:ext cx="1013882" cy="2369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517525" y="1066800"/>
            <a:ext cx="73453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συνάρτηση διασποράς αντιστοιχεί σε κάθε κλειδί μία ακολουθία από </a:t>
            </a:r>
          </a:p>
          <a:p>
            <a:r>
              <a:rPr lang="el-GR"/>
              <a:t>διευθύνσεις του πίνακα Τ          </a:t>
            </a:r>
            <a:r>
              <a:rPr lang="el-GR" b="1"/>
              <a:t>βολιδοσκοπική ακολουθία</a:t>
            </a:r>
            <a:r>
              <a:rPr lang="el-GR"/>
              <a:t>  </a:t>
            </a:r>
            <a:endParaRPr lang="en-US"/>
          </a:p>
        </p:txBody>
      </p:sp>
      <p:sp>
        <p:nvSpPr>
          <p:cNvPr id="41987" name="AutoShape 4"/>
          <p:cNvSpPr>
            <a:spLocks noChangeArrowheads="1"/>
          </p:cNvSpPr>
          <p:nvPr/>
        </p:nvSpPr>
        <p:spPr bwMode="auto">
          <a:xfrm>
            <a:off x="3276600" y="1487488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66CC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1988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488" y="2281238"/>
            <a:ext cx="5446712" cy="309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609600" y="1828800"/>
            <a:ext cx="2708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Συνάρτηση Διασποράς</a:t>
            </a:r>
            <a:endParaRPr lang="en-US" b="1"/>
          </a:p>
        </p:txBody>
      </p:sp>
      <p:pic>
        <p:nvPicPr>
          <p:cNvPr id="41990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663" y="3048000"/>
            <a:ext cx="3970337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4708525" y="2986088"/>
            <a:ext cx="1590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μετάθεση της </a:t>
            </a:r>
            <a:endParaRPr lang="en-US"/>
          </a:p>
        </p:txBody>
      </p:sp>
      <p:pic>
        <p:nvPicPr>
          <p:cNvPr id="41992" name="Picture 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048000"/>
            <a:ext cx="2154238" cy="23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93" name="Text Box 34"/>
          <p:cNvSpPr txBox="1">
            <a:spLocks noChangeArrowheads="1"/>
          </p:cNvSpPr>
          <p:nvPr/>
        </p:nvSpPr>
        <p:spPr bwMode="auto">
          <a:xfrm>
            <a:off x="533400" y="3581400"/>
            <a:ext cx="7924800" cy="650875"/>
          </a:xfrm>
          <a:prstGeom prst="rect">
            <a:avLst/>
          </a:prstGeom>
          <a:solidFill>
            <a:srgbClr val="FF9900">
              <a:alpha val="14902"/>
            </a:srgbClr>
          </a:solidFill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Υπόθεση της </a:t>
            </a:r>
            <a:r>
              <a:rPr lang="el-GR" b="1"/>
              <a:t>ομοιόμορφης διασποράς</a:t>
            </a:r>
            <a:r>
              <a:rPr lang="el-GR"/>
              <a:t> </a:t>
            </a:r>
            <a:r>
              <a:rPr lang="en-US"/>
              <a:t>:  </a:t>
            </a:r>
            <a:r>
              <a:rPr lang="el-GR"/>
              <a:t>η βολιδοσκοπική ακολουθία </a:t>
            </a:r>
          </a:p>
          <a:p>
            <a:r>
              <a:rPr lang="el-GR"/>
              <a:t>κάθε κλειδιού είναι μία τυχαία μετάθεση της  </a:t>
            </a:r>
          </a:p>
        </p:txBody>
      </p:sp>
      <p:pic>
        <p:nvPicPr>
          <p:cNvPr id="4199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4763" y="3957638"/>
            <a:ext cx="2154237" cy="233362"/>
          </a:xfrm>
          <a:prstGeom prst="rect">
            <a:avLst/>
          </a:prstGeom>
          <a:solidFill>
            <a:srgbClr val="FF9900">
              <a:alpha val="7843"/>
            </a:srgb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41995" name="Rectangle 39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Διευθυνσιοδότηση)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2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517525" y="1066800"/>
            <a:ext cx="73453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συνάρτηση διασποράς αντιστοιχεί σε κάθε κλειδί μία ακολουθία από </a:t>
            </a:r>
          </a:p>
          <a:p>
            <a:r>
              <a:rPr lang="el-GR"/>
              <a:t>διευθύνσεις του πίνακα Τ          </a:t>
            </a:r>
            <a:r>
              <a:rPr lang="el-GR" b="1"/>
              <a:t>βολιδοσκοπική ακολουθία</a:t>
            </a:r>
            <a:r>
              <a:rPr lang="el-GR"/>
              <a:t>  </a:t>
            </a:r>
            <a:endParaRPr lang="en-US"/>
          </a:p>
        </p:txBody>
      </p:sp>
      <p:sp>
        <p:nvSpPr>
          <p:cNvPr id="43011" name="AutoShape 4"/>
          <p:cNvSpPr>
            <a:spLocks noChangeArrowheads="1"/>
          </p:cNvSpPr>
          <p:nvPr/>
        </p:nvSpPr>
        <p:spPr bwMode="auto">
          <a:xfrm>
            <a:off x="3276600" y="1487488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66CC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3012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488" y="2281238"/>
            <a:ext cx="5446712" cy="309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609600" y="1828800"/>
            <a:ext cx="2708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Συνάρτηση Διασποράς</a:t>
            </a:r>
            <a:endParaRPr lang="en-US" b="1"/>
          </a:p>
        </p:txBody>
      </p:sp>
      <p:pic>
        <p:nvPicPr>
          <p:cNvPr id="43014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663" y="3048000"/>
            <a:ext cx="3970337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4708525" y="2986088"/>
            <a:ext cx="1590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μετάθεση της </a:t>
            </a:r>
            <a:endParaRPr lang="en-US"/>
          </a:p>
        </p:txBody>
      </p:sp>
      <p:pic>
        <p:nvPicPr>
          <p:cNvPr id="43016" name="Picture 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048000"/>
            <a:ext cx="2154238" cy="23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533400" y="3581400"/>
            <a:ext cx="7924800" cy="650875"/>
          </a:xfrm>
          <a:prstGeom prst="rect">
            <a:avLst/>
          </a:prstGeom>
          <a:solidFill>
            <a:srgbClr val="FF9900">
              <a:alpha val="14902"/>
            </a:srgbClr>
          </a:solidFill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Υπόθεση της </a:t>
            </a:r>
            <a:r>
              <a:rPr lang="el-GR" b="1"/>
              <a:t>ομοιόμορφης διασποράς</a:t>
            </a:r>
            <a:r>
              <a:rPr lang="el-GR"/>
              <a:t> </a:t>
            </a:r>
            <a:r>
              <a:rPr lang="en-US"/>
              <a:t>:  </a:t>
            </a:r>
            <a:r>
              <a:rPr lang="el-GR"/>
              <a:t>η βολιδοσκοπική ακολουθία </a:t>
            </a:r>
          </a:p>
          <a:p>
            <a:r>
              <a:rPr lang="el-GR"/>
              <a:t>κάθε κλειδιού είναι μία τυχαία μετάθεση της  </a:t>
            </a:r>
          </a:p>
        </p:txBody>
      </p:sp>
      <p:pic>
        <p:nvPicPr>
          <p:cNvPr id="43018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4763" y="3957638"/>
            <a:ext cx="2154237" cy="233362"/>
          </a:xfrm>
          <a:prstGeom prst="rect">
            <a:avLst/>
          </a:prstGeom>
          <a:solidFill>
            <a:srgbClr val="FF9900">
              <a:alpha val="7843"/>
            </a:srgb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593725" y="4760913"/>
            <a:ext cx="26304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Δύσκολο να υλοποιηθεί!</a:t>
            </a:r>
          </a:p>
        </p:txBody>
      </p:sp>
      <p:sp>
        <p:nvSpPr>
          <p:cNvPr id="43020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Διευθυνσιοδότηση)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Διευθυνσιοδότηση)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8" y="1752600"/>
            <a:ext cx="5783262" cy="30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09600" y="1219200"/>
            <a:ext cx="310084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Γραμμική </a:t>
            </a:r>
            <a:r>
              <a:rPr lang="el-GR" b="1" dirty="0" smtClean="0"/>
              <a:t>Βολιδοσκόπηση</a:t>
            </a:r>
            <a:endParaRPr lang="en-US" b="1" dirty="0"/>
          </a:p>
        </p:txBody>
      </p:sp>
      <p:pic>
        <p:nvPicPr>
          <p:cNvPr id="45061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488" y="2667000"/>
            <a:ext cx="5446712" cy="30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22300" y="2209800"/>
            <a:ext cx="3568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βοηθητική συνάρτηση διασποράς</a:t>
            </a:r>
            <a:endParaRPr lang="en-US"/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8" y="1752600"/>
            <a:ext cx="5783262" cy="30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609600" y="1219200"/>
            <a:ext cx="310084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Γραμμική </a:t>
            </a:r>
            <a:r>
              <a:rPr lang="el-GR" b="1" dirty="0" smtClean="0"/>
              <a:t>Βολιδοσκόπηση</a:t>
            </a:r>
            <a:endParaRPr lang="en-US" b="1" dirty="0"/>
          </a:p>
        </p:txBody>
      </p:sp>
      <p:pic>
        <p:nvPicPr>
          <p:cNvPr id="44036" name="Picture 1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488" y="2667000"/>
            <a:ext cx="5446712" cy="30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037" name="Rectangle 16"/>
          <p:cNvSpPr>
            <a:spLocks noChangeArrowheads="1"/>
          </p:cNvSpPr>
          <p:nvPr/>
        </p:nvSpPr>
        <p:spPr bwMode="auto">
          <a:xfrm>
            <a:off x="622300" y="2209800"/>
            <a:ext cx="3568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βοηθητική συνάρτηση διασποράς</a:t>
            </a:r>
            <a:endParaRPr lang="en-US"/>
          </a:p>
        </p:txBody>
      </p:sp>
      <p:sp>
        <p:nvSpPr>
          <p:cNvPr id="44038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Διευθυνσιοδότηση)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100921" y="3291840"/>
            <a:ext cx="780288" cy="292608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zebra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100921" y="3584448"/>
            <a:ext cx="780288" cy="292608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Calibri" pitchFamily="34" charset="0"/>
              </a:rPr>
              <a:t>seal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3100921" y="3877056"/>
            <a:ext cx="780288" cy="292608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3100921" y="4169664"/>
            <a:ext cx="780288" cy="292608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frog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 bwMode="auto">
          <a:xfrm>
            <a:off x="3100921" y="4462272"/>
            <a:ext cx="780288" cy="292608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tiger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3100921" y="4754880"/>
            <a:ext cx="780288" cy="292608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bat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14 - Ορθογώνιο"/>
          <p:cNvSpPr/>
          <p:nvPr/>
        </p:nvSpPr>
        <p:spPr bwMode="auto">
          <a:xfrm>
            <a:off x="3100921" y="5047488"/>
            <a:ext cx="780288" cy="292608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zebra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15 - Ορθογώνιο"/>
          <p:cNvSpPr/>
          <p:nvPr/>
        </p:nvSpPr>
        <p:spPr bwMode="auto">
          <a:xfrm>
            <a:off x="3100921" y="5340096"/>
            <a:ext cx="780288" cy="292608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dog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16 - Ορθογώνιο"/>
          <p:cNvSpPr/>
          <p:nvPr/>
        </p:nvSpPr>
        <p:spPr bwMode="auto">
          <a:xfrm>
            <a:off x="3100921" y="5632704"/>
            <a:ext cx="780288" cy="292608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3100921" y="5925312"/>
            <a:ext cx="780288" cy="292608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2857081" y="334060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0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2857081" y="364068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1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2857081" y="39332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2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2857081" y="42259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3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2857081" y="451850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4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2857081" y="48111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5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2857081" y="51037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6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2857081" y="539633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7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2857081" y="568894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8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2857081" y="598154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9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100921" y="3048000"/>
            <a:ext cx="78028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</a:t>
            </a:r>
            <a:endParaRPr lang="el-GR" sz="1400" dirty="0"/>
          </a:p>
        </p:txBody>
      </p:sp>
      <p:sp>
        <p:nvSpPr>
          <p:cNvPr id="30" name="29 - Ορθογώνιο"/>
          <p:cNvSpPr/>
          <p:nvPr/>
        </p:nvSpPr>
        <p:spPr bwMode="auto">
          <a:xfrm>
            <a:off x="3100921" y="6217920"/>
            <a:ext cx="780288" cy="292608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puma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 bwMode="auto">
          <a:xfrm>
            <a:off x="3100921" y="6510528"/>
            <a:ext cx="780288" cy="292608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rabbit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2808313" y="62741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10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2808313" y="65667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11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4887493" y="4462272"/>
            <a:ext cx="522707" cy="276999"/>
          </a:xfrm>
          <a:prstGeom prst="rect">
            <a:avLst/>
          </a:prstGeom>
          <a:solidFill>
            <a:srgbClr val="FFC000">
              <a:alpha val="1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zebra</a:t>
            </a:r>
            <a:endParaRPr lang="el-GR" sz="1200" dirty="0">
              <a:latin typeface="Calibri" pitchFamily="34" charset="0"/>
            </a:endParaRPr>
          </a:p>
        </p:txBody>
      </p:sp>
      <p:cxnSp>
        <p:nvCxnSpPr>
          <p:cNvPr id="35" name="34 - Ευθύγραμμο βέλος σύνδεσης"/>
          <p:cNvCxnSpPr>
            <a:stCxn id="34" idx="1"/>
            <a:endCxn id="13" idx="3"/>
          </p:cNvCxnSpPr>
          <p:nvPr/>
        </p:nvCxnSpPr>
        <p:spPr bwMode="auto">
          <a:xfrm flipH="1">
            <a:off x="3881209" y="4600772"/>
            <a:ext cx="1006284" cy="7804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35 - Καμπύλη γραμμή σύνδεσης"/>
          <p:cNvCxnSpPr/>
          <p:nvPr/>
        </p:nvCxnSpPr>
        <p:spPr bwMode="auto">
          <a:xfrm>
            <a:off x="3881210" y="4657344"/>
            <a:ext cx="8128" cy="292608"/>
          </a:xfrm>
          <a:prstGeom prst="curvedConnector3">
            <a:avLst>
              <a:gd name="adj1" fmla="val 1800000"/>
            </a:avLst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" name="3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4413503"/>
            <a:ext cx="775641" cy="181280"/>
          </a:xfrm>
          <a:prstGeom prst="rect">
            <a:avLst/>
          </a:prstGeom>
          <a:noFill/>
        </p:spPr>
      </p:pic>
      <p:pic>
        <p:nvPicPr>
          <p:cNvPr id="38" name="37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83043" y="5096251"/>
            <a:ext cx="759792" cy="181280"/>
          </a:xfrm>
          <a:prstGeom prst="rect">
            <a:avLst/>
          </a:prstGeom>
          <a:noFill/>
          <a:ln/>
          <a:effectLst/>
        </p:spPr>
      </p:pic>
      <p:pic>
        <p:nvPicPr>
          <p:cNvPr id="39" name="38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76137" y="4706107"/>
            <a:ext cx="759792" cy="181280"/>
          </a:xfrm>
          <a:prstGeom prst="rect">
            <a:avLst/>
          </a:prstGeom>
          <a:noFill/>
          <a:ln/>
          <a:effectLst/>
        </p:spPr>
      </p:pic>
      <p:cxnSp>
        <p:nvCxnSpPr>
          <p:cNvPr id="40" name="39 - Καμπύλη γραμμή σύνδεσης"/>
          <p:cNvCxnSpPr/>
          <p:nvPr/>
        </p:nvCxnSpPr>
        <p:spPr bwMode="auto">
          <a:xfrm>
            <a:off x="3881210" y="4998720"/>
            <a:ext cx="8128" cy="292608"/>
          </a:xfrm>
          <a:prstGeom prst="curvedConnector3">
            <a:avLst>
              <a:gd name="adj1" fmla="val 1800000"/>
            </a:avLst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Πίνακες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441325" y="1066800"/>
            <a:ext cx="3905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Μετατροπή σε ακέραιο στο διάστημα</a:t>
            </a:r>
          </a:p>
        </p:txBody>
      </p:sp>
      <p:pic>
        <p:nvPicPr>
          <p:cNvPr id="9222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141413"/>
            <a:ext cx="9826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473075" y="1462088"/>
            <a:ext cx="37333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- για αλφαριθμητικά με </a:t>
            </a:r>
            <a:r>
              <a:rPr lang="el-GR" dirty="0" smtClean="0"/>
              <a:t>χαρακτήρες</a:t>
            </a:r>
            <a:endParaRPr lang="el-GR" dirty="0"/>
          </a:p>
        </p:txBody>
      </p:sp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593725" y="1865313"/>
            <a:ext cx="71770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κάθε χαρακτήρας αντιστοιχεί σε ένα ακέραιο σε</a:t>
            </a:r>
            <a:r>
              <a:rPr lang="en-US"/>
              <a:t> </a:t>
            </a:r>
            <a:r>
              <a:rPr lang="el-GR"/>
              <a:t>κωδικοποίηση </a:t>
            </a:r>
            <a:r>
              <a:rPr lang="en-US"/>
              <a:t>ASCII</a:t>
            </a:r>
            <a:r>
              <a:rPr lang="el-GR"/>
              <a:t> </a:t>
            </a:r>
          </a:p>
        </p:txBody>
      </p:sp>
      <p:sp>
        <p:nvSpPr>
          <p:cNvPr id="9225" name="Text Box 19"/>
          <p:cNvSpPr txBox="1">
            <a:spLocks noChangeArrowheads="1"/>
          </p:cNvSpPr>
          <p:nvPr/>
        </p:nvSpPr>
        <p:spPr bwMode="auto">
          <a:xfrm>
            <a:off x="609600" y="2286000"/>
            <a:ext cx="590277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έχουμε  </a:t>
            </a:r>
            <a:r>
              <a:rPr lang="en-US" dirty="0">
                <a:latin typeface="Lucida Console" pitchFamily="49" charset="0"/>
              </a:rPr>
              <a:t>‘a’ </a:t>
            </a:r>
            <a:r>
              <a:rPr lang="el-GR" dirty="0">
                <a:latin typeface="Lucida Console" pitchFamily="49" charset="0"/>
              </a:rPr>
              <a:t>= 97</a:t>
            </a:r>
            <a:r>
              <a:rPr lang="en-US" dirty="0">
                <a:latin typeface="Lucida Console" pitchFamily="49" charset="0"/>
              </a:rPr>
              <a:t>, ‘b’ </a:t>
            </a:r>
            <a:r>
              <a:rPr lang="el-GR" dirty="0">
                <a:latin typeface="Lucida Console" pitchFamily="49" charset="0"/>
              </a:rPr>
              <a:t>= 9</a:t>
            </a:r>
            <a:r>
              <a:rPr lang="en-US" dirty="0">
                <a:latin typeface="Lucida Console" pitchFamily="49" charset="0"/>
              </a:rPr>
              <a:t>8, ‘c’ </a:t>
            </a:r>
            <a:r>
              <a:rPr lang="el-GR" dirty="0">
                <a:latin typeface="Lucida Console" pitchFamily="49" charset="0"/>
              </a:rPr>
              <a:t>= 9</a:t>
            </a:r>
            <a:r>
              <a:rPr lang="en-US" dirty="0">
                <a:latin typeface="Lucida Console" pitchFamily="49" charset="0"/>
              </a:rPr>
              <a:t>9,</a:t>
            </a:r>
            <a:r>
              <a:rPr lang="el-GR" dirty="0">
                <a:latin typeface="Lucida Console" pitchFamily="49" charset="0"/>
              </a:rPr>
              <a:t>… </a:t>
            </a:r>
            <a:r>
              <a:rPr lang="el-GR" dirty="0" smtClean="0">
                <a:latin typeface="+mn-lt"/>
              </a:rPr>
              <a:t>κλπ </a:t>
            </a:r>
            <a:endParaRPr lang="el-GR" dirty="0">
              <a:latin typeface="+mn-lt"/>
            </a:endParaRPr>
          </a:p>
        </p:txBody>
      </p:sp>
      <p:sp>
        <p:nvSpPr>
          <p:cNvPr id="9226" name="Text Box 20"/>
          <p:cNvSpPr txBox="1">
            <a:spLocks noChangeArrowheads="1"/>
          </p:cNvSpPr>
          <p:nvPr/>
        </p:nvSpPr>
        <p:spPr bwMode="auto">
          <a:xfrm>
            <a:off x="609600" y="3152775"/>
            <a:ext cx="25555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String s </a:t>
            </a:r>
            <a:r>
              <a:rPr lang="en-US" dirty="0">
                <a:latin typeface="Lucida Console" pitchFamily="49" charset="0"/>
              </a:rPr>
              <a:t>= “have”</a:t>
            </a:r>
          </a:p>
        </p:txBody>
      </p:sp>
      <p:sp>
        <p:nvSpPr>
          <p:cNvPr id="9227" name="AutoShape 21"/>
          <p:cNvSpPr>
            <a:spLocks noChangeArrowheads="1"/>
          </p:cNvSpPr>
          <p:nvPr/>
        </p:nvSpPr>
        <p:spPr bwMode="auto">
          <a:xfrm>
            <a:off x="3276600" y="3276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alpha val="16862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9228" name="Text Box 22"/>
          <p:cNvSpPr txBox="1">
            <a:spLocks noChangeArrowheads="1"/>
          </p:cNvSpPr>
          <p:nvPr/>
        </p:nvSpPr>
        <p:spPr bwMode="auto">
          <a:xfrm>
            <a:off x="609600" y="2771775"/>
            <a:ext cx="19864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π.χ. για </a:t>
            </a:r>
            <a:r>
              <a:rPr lang="en-US" dirty="0"/>
              <a:t>  </a:t>
            </a:r>
            <a:r>
              <a:rPr lang="en-US" dirty="0">
                <a:latin typeface="Lucida Console" pitchFamily="49" charset="0"/>
              </a:rPr>
              <a:t>m = 67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9229" name="Rectangle 23"/>
          <p:cNvSpPr>
            <a:spLocks noChangeArrowheads="1"/>
          </p:cNvSpPr>
          <p:nvPr/>
        </p:nvSpPr>
        <p:spPr bwMode="auto">
          <a:xfrm>
            <a:off x="1447800" y="3900488"/>
            <a:ext cx="25555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Lucida Console" pitchFamily="49" charset="0"/>
              </a:rPr>
              <a:t>= </a:t>
            </a:r>
            <a:r>
              <a:rPr lang="el-GR" dirty="0" smtClean="0">
                <a:latin typeface="Lucida Console" pitchFamily="49" charset="0"/>
              </a:rPr>
              <a:t>420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mod 67 = </a:t>
            </a:r>
            <a:r>
              <a:rPr lang="el-GR" dirty="0" smtClean="0">
                <a:latin typeface="Lucida Console" pitchFamily="49" charset="0"/>
              </a:rPr>
              <a:t>18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9230" name="Rectangle 24"/>
          <p:cNvSpPr>
            <a:spLocks noChangeArrowheads="1"/>
          </p:cNvSpPr>
          <p:nvPr/>
        </p:nvSpPr>
        <p:spPr bwMode="auto">
          <a:xfrm>
            <a:off x="1203325" y="3519488"/>
            <a:ext cx="487184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dirty="0">
                <a:latin typeface="Lucida Console" pitchFamily="49" charset="0"/>
              </a:rPr>
              <a:t>k = (</a:t>
            </a:r>
            <a:r>
              <a:rPr lang="da-DK" dirty="0" smtClean="0">
                <a:latin typeface="Lucida Console" pitchFamily="49" charset="0"/>
              </a:rPr>
              <a:t>104 </a:t>
            </a:r>
            <a:r>
              <a:rPr lang="da-DK" dirty="0">
                <a:latin typeface="Lucida Console" pitchFamily="49" charset="0"/>
              </a:rPr>
              <a:t>+ </a:t>
            </a:r>
            <a:r>
              <a:rPr lang="da-DK" dirty="0" smtClean="0">
                <a:latin typeface="Lucida Console" pitchFamily="49" charset="0"/>
              </a:rPr>
              <a:t>97</a:t>
            </a:r>
            <a:r>
              <a:rPr lang="el-GR" dirty="0" smtClean="0">
                <a:latin typeface="Lucida Console" pitchFamily="49" charset="0"/>
              </a:rPr>
              <a:t> </a:t>
            </a:r>
            <a:r>
              <a:rPr lang="da-DK" dirty="0" smtClean="0">
                <a:latin typeface="Lucida Console" pitchFamily="49" charset="0"/>
              </a:rPr>
              <a:t>+ 118</a:t>
            </a:r>
            <a:r>
              <a:rPr lang="el-GR" dirty="0" smtClean="0">
                <a:latin typeface="Lucida Console" pitchFamily="49" charset="0"/>
              </a:rPr>
              <a:t> </a:t>
            </a:r>
            <a:r>
              <a:rPr lang="da-DK" dirty="0" smtClean="0">
                <a:latin typeface="Lucida Console" pitchFamily="49" charset="0"/>
              </a:rPr>
              <a:t>+ 101) </a:t>
            </a:r>
            <a:r>
              <a:rPr lang="da-DK" dirty="0">
                <a:latin typeface="Lucida Console" pitchFamily="49" charset="0"/>
              </a:rPr>
              <a:t>mod 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Διευθυνσιοδότηση)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8" y="1752600"/>
            <a:ext cx="5783262" cy="30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09600" y="1219200"/>
            <a:ext cx="316496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Γραμμική </a:t>
            </a:r>
            <a:r>
              <a:rPr lang="el-GR" b="1" dirty="0" smtClean="0"/>
              <a:t>Βολιδοσκόπηση</a:t>
            </a:r>
            <a:endParaRPr lang="en-US" b="1" dirty="0"/>
          </a:p>
        </p:txBody>
      </p:sp>
      <p:pic>
        <p:nvPicPr>
          <p:cNvPr id="45061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488" y="2667000"/>
            <a:ext cx="5446712" cy="30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22300" y="2209800"/>
            <a:ext cx="3568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βοηθητική συνάρτηση διασποράς</a:t>
            </a:r>
            <a:endParaRPr lang="en-US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46125" y="3389313"/>
            <a:ext cx="6865469" cy="1347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buFontTx/>
              <a:buChar char="•"/>
            </a:pPr>
            <a:r>
              <a:rPr lang="el-GR" dirty="0"/>
              <a:t> </a:t>
            </a:r>
            <a:r>
              <a:rPr lang="el-GR" dirty="0" smtClean="0"/>
              <a:t> Δίνει </a:t>
            </a:r>
            <a:r>
              <a:rPr lang="el-GR" dirty="0"/>
              <a:t>μόνο </a:t>
            </a:r>
            <a:r>
              <a:rPr lang="en-US" dirty="0"/>
              <a:t>m </a:t>
            </a:r>
            <a:r>
              <a:rPr lang="el-GR" dirty="0"/>
              <a:t>ακολουθίες</a:t>
            </a:r>
          </a:p>
          <a:p>
            <a:pPr>
              <a:lnSpc>
                <a:spcPts val="2500"/>
              </a:lnSpc>
              <a:buFontTx/>
              <a:buChar char="•"/>
            </a:pPr>
            <a:endParaRPr lang="el-GR" dirty="0"/>
          </a:p>
          <a:p>
            <a:pPr>
              <a:lnSpc>
                <a:spcPts val="2500"/>
              </a:lnSpc>
              <a:buFontTx/>
              <a:buChar char="•"/>
            </a:pPr>
            <a:r>
              <a:rPr lang="el-GR" dirty="0"/>
              <a:t> </a:t>
            </a:r>
            <a:r>
              <a:rPr lang="el-GR" dirty="0" smtClean="0"/>
              <a:t> Αν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l-GR" dirty="0"/>
              <a:t>διαδοχικές θέσεις είναι κατειλημμένες τότε η πιθανότητα να 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   συμπληρωθεί </a:t>
            </a:r>
            <a:r>
              <a:rPr lang="el-GR" dirty="0"/>
              <a:t>η επόμενη είναι  </a:t>
            </a:r>
          </a:p>
        </p:txBody>
      </p:sp>
      <p:pic>
        <p:nvPicPr>
          <p:cNvPr id="45064" name="Picture 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7188" y="4419600"/>
            <a:ext cx="1090612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65" name="AutoShape 10"/>
          <p:cNvSpPr>
            <a:spLocks noChangeArrowheads="1"/>
          </p:cNvSpPr>
          <p:nvPr/>
        </p:nvSpPr>
        <p:spPr bwMode="auto">
          <a:xfrm>
            <a:off x="381000" y="51054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66CC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762000" y="4967288"/>
            <a:ext cx="8183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Πρωτεύουσα ομαδοποίηση</a:t>
            </a:r>
            <a:r>
              <a:rPr lang="el-GR" dirty="0"/>
              <a:t> </a:t>
            </a:r>
            <a:r>
              <a:rPr lang="en-US" dirty="0"/>
              <a:t>: </a:t>
            </a:r>
            <a:r>
              <a:rPr lang="el-GR" dirty="0"/>
              <a:t>οι μακριές αλληλουχίες τείνουν να επεκτείνονται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484187"/>
          </a:xfrm>
          <a:noFill/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Διευθυνσιοδότηση)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3" name="Picture 1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8" y="1752600"/>
            <a:ext cx="68500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09600" y="1219200"/>
            <a:ext cx="353096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Τετραγωνική </a:t>
            </a:r>
            <a:r>
              <a:rPr lang="el-GR" b="1" dirty="0" smtClean="0"/>
              <a:t>Βολιδοσκόπηση</a:t>
            </a:r>
            <a:endParaRPr lang="en-US" b="1" dirty="0"/>
          </a:p>
        </p:txBody>
      </p:sp>
      <p:pic>
        <p:nvPicPr>
          <p:cNvPr id="46085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488" y="2738438"/>
            <a:ext cx="5446712" cy="309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622300" y="2281238"/>
            <a:ext cx="3568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βοηθητική συνάρτηση διασποράς</a:t>
            </a:r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46125" y="3846513"/>
            <a:ext cx="702455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 dirty="0"/>
              <a:t> </a:t>
            </a:r>
            <a:r>
              <a:rPr lang="el-GR" dirty="0" smtClean="0"/>
              <a:t> Δίνει </a:t>
            </a:r>
            <a:r>
              <a:rPr lang="el-GR" dirty="0"/>
              <a:t>μόνο </a:t>
            </a:r>
            <a:r>
              <a:rPr lang="en-US" dirty="0"/>
              <a:t>m </a:t>
            </a:r>
            <a:r>
              <a:rPr lang="el-GR" dirty="0"/>
              <a:t>ακολουθίες</a:t>
            </a:r>
          </a:p>
          <a:p>
            <a:pPr>
              <a:buFontTx/>
              <a:buChar char="•"/>
            </a:pPr>
            <a:endParaRPr lang="el-GR" dirty="0"/>
          </a:p>
          <a:p>
            <a:pPr>
              <a:buFontTx/>
              <a:buChar char="•"/>
            </a:pP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b="1" dirty="0" smtClean="0"/>
              <a:t>Δευτερεύουσα </a:t>
            </a:r>
            <a:r>
              <a:rPr lang="el-GR" b="1" dirty="0"/>
              <a:t>ομαδοποίηση</a:t>
            </a:r>
            <a:r>
              <a:rPr lang="en-US" dirty="0"/>
              <a:t> : </a:t>
            </a:r>
            <a:r>
              <a:rPr lang="el-GR" dirty="0"/>
              <a:t>πιο ήπιας μορφής ομαδοποίηση</a:t>
            </a:r>
          </a:p>
        </p:txBody>
      </p:sp>
      <p:pic>
        <p:nvPicPr>
          <p:cNvPr id="46088" name="Picture 1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167063"/>
            <a:ext cx="112236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6089" name="Rectangle 14"/>
          <p:cNvSpPr>
            <a:spLocks noChangeArrowheads="1"/>
          </p:cNvSpPr>
          <p:nvPr/>
        </p:nvSpPr>
        <p:spPr bwMode="auto">
          <a:xfrm>
            <a:off x="609600" y="3138488"/>
            <a:ext cx="1117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σταθερές</a:t>
            </a:r>
            <a:endParaRPr lang="en-US"/>
          </a:p>
        </p:txBody>
      </p:sp>
      <p:sp useBgFill="1">
        <p:nvSpPr>
          <p:cNvPr id="10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Διευθυνσιοδότηση)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" y="1752600"/>
            <a:ext cx="6484938" cy="30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09600" y="1219200"/>
            <a:ext cx="20415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Διπλή Διασπορά</a:t>
            </a:r>
            <a:endParaRPr lang="en-US" b="1"/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622300" y="2281238"/>
            <a:ext cx="3787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βοηθητικές συναρτήσεις διασποράς</a:t>
            </a:r>
            <a:endParaRPr lang="en-US"/>
          </a:p>
        </p:txBody>
      </p:sp>
      <p:pic>
        <p:nvPicPr>
          <p:cNvPr id="47110" name="Picture 1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309813"/>
            <a:ext cx="673100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7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484187"/>
          </a:xfrm>
          <a:noFill/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Διευθυνσιοδότηση)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" y="1752600"/>
            <a:ext cx="6484938" cy="30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09600" y="1219200"/>
            <a:ext cx="20415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Διπλή Διασπορά</a:t>
            </a:r>
            <a:endParaRPr lang="en-US" b="1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22300" y="2281238"/>
            <a:ext cx="3787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βοηθητικές συναρτήσεις διασποράς</a:t>
            </a:r>
            <a:endParaRPr lang="en-US"/>
          </a:p>
        </p:txBody>
      </p:sp>
      <p:pic>
        <p:nvPicPr>
          <p:cNvPr id="48134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309813"/>
            <a:ext cx="673100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669925" y="3579813"/>
            <a:ext cx="52181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Πρέπει</a:t>
            </a:r>
            <a:r>
              <a:rPr lang="en-US"/>
              <a:t>               </a:t>
            </a:r>
            <a:r>
              <a:rPr lang="el-GR"/>
              <a:t>και</a:t>
            </a:r>
            <a:r>
              <a:rPr lang="en-US"/>
              <a:t>        </a:t>
            </a:r>
            <a:r>
              <a:rPr lang="el-GR"/>
              <a:t>να είναι αμοιβαία πρώτοι </a:t>
            </a:r>
          </a:p>
        </p:txBody>
      </p:sp>
      <p:pic>
        <p:nvPicPr>
          <p:cNvPr id="48136" name="Picture 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475" y="3616325"/>
            <a:ext cx="6445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7" name="Picture 1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3706813"/>
            <a:ext cx="280987" cy="141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8" name="Picture 1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500" y="3619500"/>
            <a:ext cx="2247900" cy="30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669925" y="3960813"/>
            <a:ext cx="76184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μπορούμε να έχουμε</a:t>
            </a:r>
            <a:r>
              <a:rPr lang="en-US"/>
              <a:t>        </a:t>
            </a:r>
            <a:r>
              <a:rPr lang="el-GR"/>
              <a:t>ίσο με μία δύναμη του 2 και             περιττό</a:t>
            </a:r>
          </a:p>
        </p:txBody>
      </p:sp>
      <p:pic>
        <p:nvPicPr>
          <p:cNvPr id="48140" name="Picture 1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2813" y="4087813"/>
            <a:ext cx="280987" cy="141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41" name="Picture 14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6875" y="3997325"/>
            <a:ext cx="6445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42" name="Picture 15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663" y="2881313"/>
            <a:ext cx="3970337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8143" name="Text Box 16"/>
          <p:cNvSpPr txBox="1">
            <a:spLocks noChangeArrowheads="1"/>
          </p:cNvSpPr>
          <p:nvPr/>
        </p:nvSpPr>
        <p:spPr bwMode="auto">
          <a:xfrm>
            <a:off x="4708525" y="2819400"/>
            <a:ext cx="1590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μετάθεση της </a:t>
            </a:r>
            <a:endParaRPr lang="en-US"/>
          </a:p>
        </p:txBody>
      </p:sp>
      <p:pic>
        <p:nvPicPr>
          <p:cNvPr id="48144" name="Picture 17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881313"/>
            <a:ext cx="2154238" cy="233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8145" name="AutoShape 18"/>
          <p:cNvSpPr>
            <a:spLocks noChangeArrowheads="1"/>
          </p:cNvSpPr>
          <p:nvPr/>
        </p:nvSpPr>
        <p:spPr bwMode="auto">
          <a:xfrm rot="5400000">
            <a:off x="4229100" y="33147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66CC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8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0"/>
          <p:cNvSpPr>
            <a:spLocks noChangeArrowheads="1"/>
          </p:cNvSpPr>
          <p:nvPr/>
        </p:nvSpPr>
        <p:spPr bwMode="auto">
          <a:xfrm>
            <a:off x="914400" y="5257800"/>
            <a:ext cx="4800600" cy="381000"/>
          </a:xfrm>
          <a:prstGeom prst="rect">
            <a:avLst/>
          </a:prstGeom>
          <a:solidFill>
            <a:srgbClr val="FF9900">
              <a:alpha val="1686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484187"/>
          </a:xfrm>
          <a:noFill/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Διευθυνσιοδότηση)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" y="1752600"/>
            <a:ext cx="6484938" cy="30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609600" y="1219200"/>
            <a:ext cx="20415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Διπλή Διασπορά</a:t>
            </a:r>
            <a:endParaRPr lang="en-US" b="1"/>
          </a:p>
        </p:txBody>
      </p:sp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622300" y="2281238"/>
            <a:ext cx="3787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βοηθητικές συναρτήσεις διασποράς</a:t>
            </a:r>
            <a:endParaRPr lang="en-US"/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685800" y="4722813"/>
            <a:ext cx="5081588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/>
              <a:t> Δίνει   </a:t>
            </a:r>
            <a:r>
              <a:rPr lang="en-US"/>
              <a:t> </a:t>
            </a:r>
            <a:r>
              <a:rPr lang="el-GR"/>
              <a:t>     ακολουθίες</a:t>
            </a:r>
          </a:p>
          <a:p>
            <a:pPr>
              <a:buFontTx/>
              <a:buChar char="•"/>
            </a:pPr>
            <a:endParaRPr lang="el-GR"/>
          </a:p>
          <a:p>
            <a:pPr>
              <a:buFontTx/>
              <a:buChar char="•"/>
            </a:pPr>
            <a:r>
              <a:rPr lang="el-GR"/>
              <a:t> Καλή προσέγγιση της ομοιόμορφης διασποράς</a:t>
            </a:r>
          </a:p>
        </p:txBody>
      </p:sp>
      <p:pic>
        <p:nvPicPr>
          <p:cNvPr id="49160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309813"/>
            <a:ext cx="673100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669925" y="3579813"/>
            <a:ext cx="52181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Πρέπει</a:t>
            </a:r>
            <a:r>
              <a:rPr lang="en-US"/>
              <a:t>               </a:t>
            </a:r>
            <a:r>
              <a:rPr lang="el-GR"/>
              <a:t>και</a:t>
            </a:r>
            <a:r>
              <a:rPr lang="en-US"/>
              <a:t>        </a:t>
            </a:r>
            <a:r>
              <a:rPr lang="el-GR"/>
              <a:t>να είναι αμοιβαία πρώτοι </a:t>
            </a:r>
          </a:p>
        </p:txBody>
      </p:sp>
      <p:pic>
        <p:nvPicPr>
          <p:cNvPr id="49162" name="Picture 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475" y="3616325"/>
            <a:ext cx="6445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163" name="Picture 1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3706813"/>
            <a:ext cx="280987" cy="141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164" name="Picture 1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500" y="3619500"/>
            <a:ext cx="2247900" cy="30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9165" name="Text Box 12"/>
          <p:cNvSpPr txBox="1">
            <a:spLocks noChangeArrowheads="1"/>
          </p:cNvSpPr>
          <p:nvPr/>
        </p:nvSpPr>
        <p:spPr bwMode="auto">
          <a:xfrm>
            <a:off x="669925" y="3960813"/>
            <a:ext cx="76184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μπορούμε να έχουμε</a:t>
            </a:r>
            <a:r>
              <a:rPr lang="en-US"/>
              <a:t>        </a:t>
            </a:r>
            <a:r>
              <a:rPr lang="el-GR"/>
              <a:t>ίσο με μία δύναμη του 2 και             περιττό</a:t>
            </a:r>
          </a:p>
        </p:txBody>
      </p:sp>
      <p:pic>
        <p:nvPicPr>
          <p:cNvPr id="49166" name="Picture 1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2813" y="4087813"/>
            <a:ext cx="280987" cy="141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167" name="Picture 14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6875" y="3997325"/>
            <a:ext cx="6445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168" name="Picture 15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663" y="2881313"/>
            <a:ext cx="3970337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9169" name="Text Box 16"/>
          <p:cNvSpPr txBox="1">
            <a:spLocks noChangeArrowheads="1"/>
          </p:cNvSpPr>
          <p:nvPr/>
        </p:nvSpPr>
        <p:spPr bwMode="auto">
          <a:xfrm>
            <a:off x="4708525" y="2819400"/>
            <a:ext cx="1590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μετάθεση της </a:t>
            </a:r>
            <a:endParaRPr lang="en-US"/>
          </a:p>
        </p:txBody>
      </p:sp>
      <p:pic>
        <p:nvPicPr>
          <p:cNvPr id="49170" name="Picture 17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881313"/>
            <a:ext cx="2154238" cy="233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9171" name="AutoShape 18"/>
          <p:cNvSpPr>
            <a:spLocks noChangeArrowheads="1"/>
          </p:cNvSpPr>
          <p:nvPr/>
        </p:nvSpPr>
        <p:spPr bwMode="auto">
          <a:xfrm rot="5400000">
            <a:off x="4229100" y="33147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66CC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9172" name="Picture 19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724400"/>
            <a:ext cx="393700" cy="252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2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3"/>
          <p:cNvSpPr>
            <a:spLocks noChangeArrowheads="1"/>
          </p:cNvSpPr>
          <p:nvPr/>
        </p:nvSpPr>
        <p:spPr bwMode="auto">
          <a:xfrm>
            <a:off x="777875" y="2971800"/>
            <a:ext cx="7604125" cy="2514600"/>
          </a:xfrm>
          <a:prstGeom prst="rect">
            <a:avLst/>
          </a:prstGeom>
          <a:solidFill>
            <a:srgbClr val="FFCC00">
              <a:alpha val="1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Διευθυνσιοδότηση)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Text Box 10"/>
          <p:cNvSpPr txBox="1">
            <a:spLocks noChangeArrowheads="1"/>
          </p:cNvSpPr>
          <p:nvPr/>
        </p:nvSpPr>
        <p:spPr bwMode="auto">
          <a:xfrm>
            <a:off x="533400" y="1219200"/>
            <a:ext cx="7924800" cy="650875"/>
          </a:xfrm>
          <a:prstGeom prst="rect">
            <a:avLst/>
          </a:prstGeom>
          <a:solidFill>
            <a:srgbClr val="FF9900">
              <a:alpha val="14902"/>
            </a:srgbClr>
          </a:solidFill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Υπόθεση της </a:t>
            </a:r>
            <a:r>
              <a:rPr lang="el-GR" b="1"/>
              <a:t>ομοιόμορφης διασποράς</a:t>
            </a:r>
            <a:r>
              <a:rPr lang="el-GR"/>
              <a:t> </a:t>
            </a:r>
            <a:r>
              <a:rPr lang="en-US"/>
              <a:t>:  </a:t>
            </a:r>
            <a:r>
              <a:rPr lang="el-GR"/>
              <a:t>η βολιδοσκοπική ακολουθία </a:t>
            </a:r>
          </a:p>
          <a:p>
            <a:r>
              <a:rPr lang="el-GR"/>
              <a:t>κάθε κλειδιού είναι μία τυχαία μετάθεση της  </a:t>
            </a:r>
          </a:p>
        </p:txBody>
      </p:sp>
      <p:pic>
        <p:nvPicPr>
          <p:cNvPr id="50181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4763" y="1600200"/>
            <a:ext cx="2154237" cy="233363"/>
          </a:xfrm>
          <a:prstGeom prst="rect">
            <a:avLst/>
          </a:prstGeom>
          <a:solidFill>
            <a:srgbClr val="FF9900">
              <a:alpha val="7843"/>
            </a:srgb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50182" name="Text Box 12"/>
          <p:cNvSpPr txBox="1">
            <a:spLocks noChangeArrowheads="1"/>
          </p:cNvSpPr>
          <p:nvPr/>
        </p:nvSpPr>
        <p:spPr bwMode="auto">
          <a:xfrm>
            <a:off x="762000" y="3062288"/>
            <a:ext cx="749230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Θεώρημα</a:t>
            </a:r>
            <a:r>
              <a:rPr lang="el-GR" dirty="0"/>
              <a:t>     Το αναμενόμενο πλήθος βολιδοσκοπήσεων είναι</a:t>
            </a:r>
            <a:r>
              <a:rPr lang="en-US" dirty="0"/>
              <a:t> </a:t>
            </a:r>
            <a:r>
              <a:rPr lang="el-GR" dirty="0" smtClean="0"/>
              <a:t>το πολύ </a:t>
            </a:r>
            <a:r>
              <a:rPr lang="en-US" dirty="0" smtClean="0"/>
              <a:t>: </a:t>
            </a:r>
            <a:endParaRPr lang="el-GR" dirty="0"/>
          </a:p>
        </p:txBody>
      </p:sp>
      <p:pic>
        <p:nvPicPr>
          <p:cNvPr id="16" name="15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3000" y="3581400"/>
            <a:ext cx="1534230" cy="685800"/>
          </a:xfrm>
          <a:prstGeom prst="rect">
            <a:avLst/>
          </a:prstGeom>
          <a:noFill/>
          <a:ln/>
          <a:effectLst/>
        </p:spPr>
      </p:pic>
      <p:sp>
        <p:nvSpPr>
          <p:cNvPr id="50184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85280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Συντελεστής πληρότητας</a:t>
            </a:r>
            <a:r>
              <a:rPr lang="en-US"/>
              <a:t>                   . </a:t>
            </a:r>
            <a:r>
              <a:rPr lang="el-GR"/>
              <a:t>Για τη μέθοδο των μεταβλητών διευθύνσεων</a:t>
            </a:r>
          </a:p>
          <a:p>
            <a:r>
              <a:rPr lang="el-GR"/>
              <a:t>έχουμε</a:t>
            </a:r>
          </a:p>
        </p:txBody>
      </p:sp>
      <p:pic>
        <p:nvPicPr>
          <p:cNvPr id="50185" name="Picture 1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173288"/>
            <a:ext cx="1046163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0186" name="Picture 1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501900"/>
            <a:ext cx="644525" cy="24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16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3000" y="4653357"/>
            <a:ext cx="2139162" cy="680643"/>
          </a:xfrm>
          <a:prstGeom prst="rect">
            <a:avLst/>
          </a:prstGeom>
          <a:noFill/>
          <a:ln/>
          <a:effectLst/>
        </p:spPr>
      </p:pic>
      <p:sp>
        <p:nvSpPr>
          <p:cNvPr id="50188" name="Text Box 21"/>
          <p:cNvSpPr txBox="1">
            <a:spLocks noChangeArrowheads="1"/>
          </p:cNvSpPr>
          <p:nvPr/>
        </p:nvSpPr>
        <p:spPr bwMode="auto">
          <a:xfrm>
            <a:off x="3605213" y="4814888"/>
            <a:ext cx="27955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σε μία επιτυχή αναζήτηση</a:t>
            </a:r>
          </a:p>
        </p:txBody>
      </p:sp>
      <p:sp>
        <p:nvSpPr>
          <p:cNvPr id="50189" name="Text Box 22"/>
          <p:cNvSpPr txBox="1">
            <a:spLocks noChangeArrowheads="1"/>
          </p:cNvSpPr>
          <p:nvPr/>
        </p:nvSpPr>
        <p:spPr bwMode="auto">
          <a:xfrm>
            <a:off x="3587750" y="3748087"/>
            <a:ext cx="3041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σε μία ανεπιτυχή αναζήτηση</a:t>
            </a:r>
          </a:p>
        </p:txBody>
      </p:sp>
      <p:sp useBgFill="1">
        <p:nvSpPr>
          <p:cNvPr id="1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706033" y="57912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Π.χ. 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447800" y="6183868"/>
            <a:ext cx="410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</a:t>
            </a:r>
            <a:r>
              <a:rPr lang="el-GR" dirty="0" smtClean="0">
                <a:latin typeface="+mn-lt"/>
              </a:rPr>
              <a:t>Για  </a:t>
            </a:r>
            <a:r>
              <a:rPr lang="el-GR" dirty="0" smtClean="0">
                <a:latin typeface="Calibri" pitchFamily="34" charset="0"/>
              </a:rPr>
              <a:t>α=0.</a:t>
            </a:r>
            <a:r>
              <a:rPr lang="en-US" dirty="0" smtClean="0">
                <a:latin typeface="Calibri" pitchFamily="34" charset="0"/>
              </a:rPr>
              <a:t>9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έχουμε </a:t>
            </a: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</a:rPr>
              <a:t>U=10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</a:rPr>
              <a:t>S=2.558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1447800" y="5791200"/>
            <a:ext cx="400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l-GR" dirty="0" smtClean="0"/>
              <a:t>Για  </a:t>
            </a:r>
            <a:r>
              <a:rPr lang="el-GR" dirty="0" smtClean="0">
                <a:latin typeface="Calibri" pitchFamily="34" charset="0"/>
              </a:rPr>
              <a:t>α=0.5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έχουμε </a:t>
            </a: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</a:rPr>
              <a:t>U=</a:t>
            </a:r>
            <a:r>
              <a:rPr lang="el-GR" dirty="0" smtClean="0">
                <a:latin typeface="Calibri" pitchFamily="34" charset="0"/>
              </a:rPr>
              <a:t>2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>
                <a:latin typeface="Calibri" pitchFamily="34" charset="0"/>
              </a:rPr>
              <a:t>S=1.386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Διευθυνσιοδότηση)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Text Box 10"/>
          <p:cNvSpPr txBox="1">
            <a:spLocks noChangeArrowheads="1"/>
          </p:cNvSpPr>
          <p:nvPr/>
        </p:nvSpPr>
        <p:spPr bwMode="auto">
          <a:xfrm>
            <a:off x="533400" y="1219200"/>
            <a:ext cx="7924800" cy="650875"/>
          </a:xfrm>
          <a:prstGeom prst="rect">
            <a:avLst/>
          </a:prstGeom>
          <a:solidFill>
            <a:srgbClr val="FF9900">
              <a:alpha val="14902"/>
            </a:srgbClr>
          </a:solidFill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Υπόθεση της </a:t>
            </a:r>
            <a:r>
              <a:rPr lang="el-GR" b="1" dirty="0"/>
              <a:t>ομοιόμορφης διασποράς</a:t>
            </a:r>
            <a:r>
              <a:rPr lang="el-GR" dirty="0"/>
              <a:t> </a:t>
            </a:r>
            <a:r>
              <a:rPr lang="en-US" dirty="0"/>
              <a:t>:  </a:t>
            </a:r>
            <a:r>
              <a:rPr lang="el-GR" dirty="0"/>
              <a:t>η </a:t>
            </a:r>
            <a:r>
              <a:rPr lang="el-GR" dirty="0" err="1"/>
              <a:t>βολιδοσκοπική</a:t>
            </a:r>
            <a:r>
              <a:rPr lang="el-GR" dirty="0"/>
              <a:t> ακολουθία </a:t>
            </a:r>
          </a:p>
          <a:p>
            <a:r>
              <a:rPr lang="el-GR" dirty="0"/>
              <a:t>κάθε κλειδιού είναι μία τυχαία μετάθεση της  </a:t>
            </a:r>
          </a:p>
        </p:txBody>
      </p:sp>
      <p:pic>
        <p:nvPicPr>
          <p:cNvPr id="50181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4763" y="1600200"/>
            <a:ext cx="2154237" cy="233363"/>
          </a:xfrm>
          <a:prstGeom prst="rect">
            <a:avLst/>
          </a:prstGeom>
          <a:solidFill>
            <a:srgbClr val="FF9900">
              <a:alpha val="7843"/>
            </a:srgbClr>
          </a:solidFill>
          <a:ln w="9525" algn="ctr">
            <a:noFill/>
            <a:miter lim="800000"/>
            <a:headEnd/>
            <a:tailEnd/>
          </a:ln>
        </p:spPr>
      </p:pic>
      <p:sp useBgFill="1">
        <p:nvSpPr>
          <p:cNvPr id="1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>
            <a:off x="152400" y="205740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l-GR" dirty="0" smtClean="0"/>
              <a:t>Αν ισχύει η υπόθεση ομοιόμορφης διασποράς, τότε η πιθανότητα η </a:t>
            </a:r>
            <a:r>
              <a:rPr lang="en-US" dirty="0" smtClean="0">
                <a:latin typeface="Calibri" pitchFamily="34" charset="0"/>
              </a:rPr>
              <a:t>j</a:t>
            </a:r>
            <a:r>
              <a:rPr lang="en-US" dirty="0" smtClean="0"/>
              <a:t>-</a:t>
            </a:r>
            <a:r>
              <a:rPr lang="el-GR" dirty="0" smtClean="0"/>
              <a:t>οστή βολιδοσκόπηση να βρει κατειλημμένη θέση δεδομένου ότι οι πρώτες </a:t>
            </a:r>
            <a:r>
              <a:rPr lang="el-GR" dirty="0" smtClean="0">
                <a:latin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</a:rPr>
              <a:t>j-</a:t>
            </a:r>
            <a:r>
              <a:rPr lang="el-GR" dirty="0" smtClean="0">
                <a:latin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n-US" dirty="0" smtClean="0"/>
              <a:t> </a:t>
            </a:r>
            <a:r>
              <a:rPr lang="el-GR" dirty="0" smtClean="0"/>
              <a:t>πράξεις βολιδοσκόπησης βρήκαν κατειλημμένες θέσεις είναι</a:t>
            </a:r>
            <a:endParaRPr lang="el-GR" dirty="0"/>
          </a:p>
        </p:txBody>
      </p:sp>
      <p:pic>
        <p:nvPicPr>
          <p:cNvPr id="30" name="2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91304" y="4038209"/>
            <a:ext cx="101699" cy="177594"/>
          </a:xfrm>
          <a:prstGeom prst="rect">
            <a:avLst/>
          </a:prstGeom>
          <a:noFill/>
          <a:ln/>
          <a:effectLst/>
        </p:spPr>
      </p:pic>
      <p:sp>
        <p:nvSpPr>
          <p:cNvPr id="23" name="22 - TextBox"/>
          <p:cNvSpPr txBox="1"/>
          <p:nvPr/>
        </p:nvSpPr>
        <p:spPr>
          <a:xfrm>
            <a:off x="152400" y="3914276"/>
            <a:ext cx="76962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Άρα η πιθανότητα να χρειαστούν τουλάχιστον</a:t>
            </a:r>
            <a:r>
              <a:rPr lang="en-US" dirty="0" smtClean="0"/>
              <a:t>  </a:t>
            </a:r>
            <a:r>
              <a:rPr lang="el-GR" dirty="0" smtClean="0"/>
              <a:t>     βολιδοσκοπήσεις είναι</a:t>
            </a:r>
            <a:endParaRPr lang="el-GR" dirty="0"/>
          </a:p>
        </p:txBody>
      </p:sp>
      <p:pic>
        <p:nvPicPr>
          <p:cNvPr id="29" name="2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194" y="3124200"/>
            <a:ext cx="1296006" cy="635806"/>
          </a:xfrm>
          <a:prstGeom prst="rect">
            <a:avLst/>
          </a:prstGeom>
          <a:noFill/>
          <a:ln/>
          <a:effectLst/>
        </p:spPr>
      </p:pic>
      <p:pic>
        <p:nvPicPr>
          <p:cNvPr id="31" name="30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6065" y="4419209"/>
            <a:ext cx="5668516" cy="584085"/>
          </a:xfrm>
          <a:prstGeom prst="rect">
            <a:avLst/>
          </a:prstGeom>
          <a:noFill/>
          <a:ln/>
          <a:effectLst/>
        </p:spPr>
      </p:pic>
      <p:sp>
        <p:nvSpPr>
          <p:cNvPr id="32" name="31 - TextBox"/>
          <p:cNvSpPr txBox="1"/>
          <p:nvPr/>
        </p:nvSpPr>
        <p:spPr>
          <a:xfrm>
            <a:off x="76200" y="5243562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Επομένως, το αναμενόμενο πλήθος βολιδοσκοπήσεων σε ανεπιτυχή αναζήτηση είναι</a:t>
            </a:r>
            <a:endParaRPr lang="el-GR" dirty="0"/>
          </a:p>
        </p:txBody>
      </p:sp>
      <p:pic>
        <p:nvPicPr>
          <p:cNvPr id="13" name="1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3667" y="5740906"/>
            <a:ext cx="5155784" cy="73610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Διευθυνσιοδότηση)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Text Box 10"/>
          <p:cNvSpPr txBox="1">
            <a:spLocks noChangeArrowheads="1"/>
          </p:cNvSpPr>
          <p:nvPr/>
        </p:nvSpPr>
        <p:spPr bwMode="auto">
          <a:xfrm>
            <a:off x="533400" y="1219200"/>
            <a:ext cx="7924800" cy="650875"/>
          </a:xfrm>
          <a:prstGeom prst="rect">
            <a:avLst/>
          </a:prstGeom>
          <a:solidFill>
            <a:srgbClr val="FF9900">
              <a:alpha val="14902"/>
            </a:srgbClr>
          </a:solidFill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Υπόθεση της </a:t>
            </a:r>
            <a:r>
              <a:rPr lang="el-GR" b="1" dirty="0"/>
              <a:t>ομοιόμορφης διασποράς</a:t>
            </a:r>
            <a:r>
              <a:rPr lang="el-GR" dirty="0"/>
              <a:t> </a:t>
            </a:r>
            <a:r>
              <a:rPr lang="en-US" dirty="0"/>
              <a:t>:  </a:t>
            </a:r>
            <a:r>
              <a:rPr lang="el-GR" dirty="0"/>
              <a:t>η </a:t>
            </a:r>
            <a:r>
              <a:rPr lang="el-GR" dirty="0" err="1"/>
              <a:t>βολιδοσκοπική</a:t>
            </a:r>
            <a:r>
              <a:rPr lang="el-GR" dirty="0"/>
              <a:t> ακολουθία </a:t>
            </a:r>
          </a:p>
          <a:p>
            <a:r>
              <a:rPr lang="el-GR" dirty="0"/>
              <a:t>κάθε κλειδιού είναι μία τυχαία μετάθεση της  </a:t>
            </a:r>
          </a:p>
        </p:txBody>
      </p:sp>
      <p:pic>
        <p:nvPicPr>
          <p:cNvPr id="50181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4763" y="1600200"/>
            <a:ext cx="2154237" cy="233363"/>
          </a:xfrm>
          <a:prstGeom prst="rect">
            <a:avLst/>
          </a:prstGeom>
          <a:solidFill>
            <a:srgbClr val="FF9900">
              <a:alpha val="7843"/>
            </a:srgbClr>
          </a:solidFill>
          <a:ln w="9525" algn="ctr">
            <a:noFill/>
            <a:miter lim="800000"/>
            <a:headEnd/>
            <a:tailEnd/>
          </a:ln>
        </p:spPr>
      </p:pic>
      <p:sp useBgFill="1">
        <p:nvSpPr>
          <p:cNvPr id="1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0" y="2339876"/>
            <a:ext cx="9144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l-GR" dirty="0" smtClean="0"/>
              <a:t>Το αναμενόμενο πλήθος προσπελάσεων σε επιτυχημένη αναζήτηση είναι ίσο</a:t>
            </a:r>
            <a:r>
              <a:rPr lang="en-US" dirty="0" smtClean="0"/>
              <a:t> </a:t>
            </a:r>
            <a:r>
              <a:rPr lang="el-GR" dirty="0" smtClean="0"/>
              <a:t>με το αναμενόμενο πλήθος προσπελάσεων για την εισαγωγή κάθε ενός από τα </a:t>
            </a:r>
            <a:r>
              <a:rPr lang="el-GR" dirty="0" smtClean="0">
                <a:latin typeface="Calibri" pitchFamily="34" charset="0"/>
              </a:rPr>
              <a:t>n</a:t>
            </a:r>
            <a:r>
              <a:rPr lang="el-GR" dirty="0" smtClean="0"/>
              <a:t> κλειδιά.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 algn="just">
              <a:lnSpc>
                <a:spcPts val="2500"/>
              </a:lnSpc>
            </a:pPr>
            <a:r>
              <a:rPr lang="el-GR" dirty="0" smtClean="0"/>
              <a:t>Το αναμενόμενο πλήθος προσπελάσεων για την εισαγωγή του </a:t>
            </a:r>
            <a:r>
              <a:rPr lang="el-GR" dirty="0" smtClean="0">
                <a:latin typeface="Calibri" pitchFamily="34" charset="0"/>
              </a:rPr>
              <a:t>i</a:t>
            </a:r>
            <a:r>
              <a:rPr lang="el-GR" dirty="0" smtClean="0"/>
              <a:t>-οστού κλειδιού είναι ίσο με το αναμενόμενο πλήθος προσπελάσεων σε μη επιτυχημένη αναζήτηση</a:t>
            </a:r>
            <a:r>
              <a:rPr lang="en-US" dirty="0" smtClean="0"/>
              <a:t> </a:t>
            </a:r>
            <a:r>
              <a:rPr lang="el-GR" dirty="0" smtClean="0"/>
              <a:t>όταν έχουν ήδη εισαχθεί </a:t>
            </a:r>
            <a:r>
              <a:rPr lang="en-US" dirty="0" smtClean="0">
                <a:latin typeface="Calibri" pitchFamily="34" charset="0"/>
              </a:rPr>
              <a:t>(i-1)</a:t>
            </a:r>
            <a:r>
              <a:rPr lang="en-US" dirty="0" smtClean="0"/>
              <a:t> </a:t>
            </a:r>
            <a:r>
              <a:rPr lang="el-GR" dirty="0" smtClean="0"/>
              <a:t>κλειδιά. Επομένως:</a:t>
            </a:r>
            <a:endParaRPr lang="el-GR" dirty="0"/>
          </a:p>
        </p:txBody>
      </p:sp>
      <p:pic>
        <p:nvPicPr>
          <p:cNvPr id="10" name="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77912" y="4648200"/>
            <a:ext cx="6096055" cy="762007"/>
          </a:xfrm>
          <a:prstGeom prst="rect">
            <a:avLst/>
          </a:prstGeom>
          <a:noFill/>
          <a:ln/>
          <a:effectLst/>
        </p:spPr>
      </p:pic>
      <p:pic>
        <p:nvPicPr>
          <p:cNvPr id="19" name="1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4400" y="5893308"/>
            <a:ext cx="4445518" cy="278892"/>
          </a:xfrm>
          <a:prstGeom prst="rect">
            <a:avLst/>
          </a:prstGeom>
          <a:noFill/>
          <a:ln/>
          <a:effectLst/>
        </p:spPr>
      </p:pic>
      <p:sp>
        <p:nvSpPr>
          <p:cNvPr id="21" name="20 - TextBox"/>
          <p:cNvSpPr txBox="1"/>
          <p:nvPr/>
        </p:nvSpPr>
        <p:spPr>
          <a:xfrm>
            <a:off x="5669243" y="5802868"/>
            <a:ext cx="301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Ν-</a:t>
            </a:r>
            <a:r>
              <a:rPr lang="el-GR" dirty="0" err="1" smtClean="0"/>
              <a:t>οστός</a:t>
            </a:r>
            <a:r>
              <a:rPr lang="el-GR" dirty="0" smtClean="0"/>
              <a:t> αρμονικός αριθμός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Μέθοδος Μεταβλητών Διευθύνσεων (Ανοιχτή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Διευθυνσιοδότηση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Text Box 10"/>
          <p:cNvSpPr txBox="1">
            <a:spLocks noChangeArrowheads="1"/>
          </p:cNvSpPr>
          <p:nvPr/>
        </p:nvSpPr>
        <p:spPr bwMode="auto">
          <a:xfrm>
            <a:off x="533400" y="1219200"/>
            <a:ext cx="7924800" cy="650875"/>
          </a:xfrm>
          <a:prstGeom prst="rect">
            <a:avLst/>
          </a:prstGeom>
          <a:solidFill>
            <a:srgbClr val="FF9900">
              <a:alpha val="14902"/>
            </a:srgbClr>
          </a:solidFill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Υπόθεση της </a:t>
            </a:r>
            <a:r>
              <a:rPr lang="el-GR" b="1" dirty="0"/>
              <a:t>ομοιόμορφης διασποράς</a:t>
            </a:r>
            <a:r>
              <a:rPr lang="el-GR" dirty="0"/>
              <a:t> </a:t>
            </a:r>
            <a:r>
              <a:rPr lang="en-US" dirty="0"/>
              <a:t>:  </a:t>
            </a:r>
            <a:r>
              <a:rPr lang="el-GR" dirty="0"/>
              <a:t>η </a:t>
            </a:r>
            <a:r>
              <a:rPr lang="el-GR" dirty="0" err="1"/>
              <a:t>βολιδοσκοπική</a:t>
            </a:r>
            <a:r>
              <a:rPr lang="el-GR" dirty="0"/>
              <a:t> ακολουθία </a:t>
            </a:r>
          </a:p>
          <a:p>
            <a:r>
              <a:rPr lang="el-GR" dirty="0"/>
              <a:t>κάθε κλειδιού είναι μία τυχαία μετάθεση της  </a:t>
            </a:r>
          </a:p>
        </p:txBody>
      </p:sp>
      <p:pic>
        <p:nvPicPr>
          <p:cNvPr id="50181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4763" y="1600200"/>
            <a:ext cx="2154237" cy="233363"/>
          </a:xfrm>
          <a:prstGeom prst="rect">
            <a:avLst/>
          </a:prstGeom>
          <a:solidFill>
            <a:srgbClr val="FF9900">
              <a:alpha val="7843"/>
            </a:srgbClr>
          </a:solidFill>
          <a:ln w="9525" algn="ctr">
            <a:noFill/>
            <a:miter lim="800000"/>
            <a:headEnd/>
            <a:tailEnd/>
          </a:ln>
        </p:spPr>
      </p:pic>
      <p:sp useBgFill="1">
        <p:nvSpPr>
          <p:cNvPr id="1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0" y="2339876"/>
            <a:ext cx="9144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l-GR" dirty="0" smtClean="0"/>
              <a:t>Το αναμενόμενο πλήθος προσπελάσεων σε επιτυχημένη αναζήτηση είναι ίσο</a:t>
            </a:r>
            <a:r>
              <a:rPr lang="en-US" dirty="0" smtClean="0"/>
              <a:t> </a:t>
            </a:r>
            <a:r>
              <a:rPr lang="el-GR" dirty="0" smtClean="0"/>
              <a:t>με το αναμενόμενο πλήθος προσπελάσεων για την εισαγωγή κάθε ενός από τα </a:t>
            </a:r>
            <a:r>
              <a:rPr lang="el-GR" dirty="0" smtClean="0">
                <a:latin typeface="Calibri" pitchFamily="34" charset="0"/>
              </a:rPr>
              <a:t>n</a:t>
            </a:r>
            <a:r>
              <a:rPr lang="el-GR" dirty="0" smtClean="0"/>
              <a:t> κλειδιά.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 algn="just">
              <a:lnSpc>
                <a:spcPts val="2500"/>
              </a:lnSpc>
            </a:pPr>
            <a:r>
              <a:rPr lang="el-GR" dirty="0" smtClean="0"/>
              <a:t>Το αναμενόμενο πλήθος προσπελάσεων για την εισαγωγή του </a:t>
            </a:r>
            <a:r>
              <a:rPr lang="el-GR" dirty="0" smtClean="0">
                <a:latin typeface="Calibri" pitchFamily="34" charset="0"/>
              </a:rPr>
              <a:t>i</a:t>
            </a:r>
            <a:r>
              <a:rPr lang="el-GR" dirty="0" smtClean="0"/>
              <a:t>-οστού κλειδιού είναι ίσο με το αναμενόμενο πλήθος προσπελάσεων σε μη επιτυχημένη αναζήτηση</a:t>
            </a:r>
            <a:r>
              <a:rPr lang="en-US" dirty="0" smtClean="0"/>
              <a:t> </a:t>
            </a:r>
            <a:r>
              <a:rPr lang="el-GR" dirty="0" smtClean="0"/>
              <a:t>όταν έχουν ήδη εισαχθεί </a:t>
            </a:r>
            <a:r>
              <a:rPr lang="en-US" dirty="0" smtClean="0">
                <a:latin typeface="Calibri" pitchFamily="34" charset="0"/>
              </a:rPr>
              <a:t>(i-1)</a:t>
            </a:r>
            <a:r>
              <a:rPr lang="en-US" dirty="0" smtClean="0"/>
              <a:t> </a:t>
            </a:r>
            <a:r>
              <a:rPr lang="el-GR" dirty="0" smtClean="0"/>
              <a:t>κλειδιά. Επομένως:</a:t>
            </a:r>
            <a:endParaRPr lang="el-GR" dirty="0"/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77912" y="4648200"/>
            <a:ext cx="6096055" cy="762007"/>
          </a:xfrm>
          <a:prstGeom prst="rect">
            <a:avLst/>
          </a:prstGeom>
          <a:noFill/>
          <a:ln/>
          <a:effectLst/>
        </p:spPr>
      </p:pic>
      <p:pic>
        <p:nvPicPr>
          <p:cNvPr id="10" name="9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7293" y="5791200"/>
            <a:ext cx="6096077" cy="5334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Ταξινομημένοι Πίνακες Διασποράς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04800" y="1219200"/>
            <a:ext cx="85344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el-GR" dirty="0" smtClean="0"/>
              <a:t>Αν τα κλειδιά είναι ταξινομημένα έχουμε μείωση του χρόνου για αποτυχημένες αναζητήσεις: Αν ένα μεγαλύτερο κλειδί από το ζητούμενο </a:t>
            </a:r>
            <a:r>
              <a:rPr lang="en-US" dirty="0" smtClean="0">
                <a:latin typeface="Calibri" pitchFamily="34" charset="0"/>
              </a:rPr>
              <a:t>k</a:t>
            </a:r>
            <a:r>
              <a:rPr lang="el-GR" dirty="0" smtClean="0"/>
              <a:t> προσπελαστεί τερματίζει η αναζήτηση.</a:t>
            </a:r>
            <a:endParaRPr lang="en-US" dirty="0" smtClean="0"/>
          </a:p>
          <a:p>
            <a:pPr algn="just">
              <a:lnSpc>
                <a:spcPts val="2600"/>
              </a:lnSpc>
            </a:pPr>
            <a:endParaRPr lang="el-GR" i="1" dirty="0" smtClean="0"/>
          </a:p>
          <a:p>
            <a:pPr algn="just">
              <a:lnSpc>
                <a:spcPts val="2600"/>
              </a:lnSpc>
            </a:pPr>
            <a:r>
              <a:rPr lang="el-GR" b="1" dirty="0" smtClean="0"/>
              <a:t>Μέθοδος με Αλυσίδες</a:t>
            </a:r>
          </a:p>
          <a:p>
            <a:pPr algn="just">
              <a:lnSpc>
                <a:spcPts val="2600"/>
              </a:lnSpc>
            </a:pPr>
            <a:r>
              <a:rPr lang="el-GR" dirty="0" smtClean="0"/>
              <a:t>Διατηρούμε τα κλειδιά στις αλυσίδες ταξινομημένα.</a:t>
            </a:r>
          </a:p>
          <a:p>
            <a:pPr algn="just">
              <a:lnSpc>
                <a:spcPts val="2600"/>
              </a:lnSpc>
            </a:pPr>
            <a:endParaRPr lang="el-GR" b="1" dirty="0" smtClean="0"/>
          </a:p>
          <a:p>
            <a:pPr algn="just">
              <a:lnSpc>
                <a:spcPts val="2600"/>
              </a:lnSpc>
            </a:pPr>
            <a:r>
              <a:rPr lang="el-GR" b="1" dirty="0" smtClean="0"/>
              <a:t>Μέθοδος Ανοικτής </a:t>
            </a:r>
            <a:r>
              <a:rPr lang="el-GR" b="1" dirty="0" err="1" smtClean="0"/>
              <a:t>Διευθυνσιοδότησης</a:t>
            </a:r>
            <a:endParaRPr lang="el-GR" b="1" dirty="0" smtClean="0"/>
          </a:p>
          <a:p>
            <a:pPr algn="just">
              <a:lnSpc>
                <a:spcPts val="2600"/>
              </a:lnSpc>
            </a:pPr>
            <a:r>
              <a:rPr lang="el-GR" dirty="0" smtClean="0"/>
              <a:t>Τα κλειδιά πρέπει να εισαχθούν έτσι ώστε τα κλειδιά που προηγούνται στην ακολουθία αναζήτησης από το </a:t>
            </a:r>
            <a:r>
              <a:rPr lang="en-US" dirty="0" smtClean="0">
                <a:latin typeface="Calibri" pitchFamily="34" charset="0"/>
              </a:rPr>
              <a:t>k</a:t>
            </a:r>
            <a:r>
              <a:rPr lang="el-GR" dirty="0" smtClean="0"/>
              <a:t>, θα πρέπει να είναι μικρότερα από το </a:t>
            </a:r>
            <a:r>
              <a:rPr lang="en-US" dirty="0" smtClean="0">
                <a:latin typeface="Calibri" pitchFamily="34" charset="0"/>
              </a:rPr>
              <a:t>k</a:t>
            </a:r>
            <a:r>
              <a:rPr lang="el-GR" dirty="0" smtClean="0"/>
              <a:t>.</a:t>
            </a:r>
          </a:p>
          <a:p>
            <a:pPr algn="just">
              <a:lnSpc>
                <a:spcPts val="2600"/>
              </a:lnSpc>
            </a:pPr>
            <a:endParaRPr lang="en-US" b="1" dirty="0" smtClean="0"/>
          </a:p>
          <a:p>
            <a:pPr algn="just">
              <a:lnSpc>
                <a:spcPts val="2600"/>
              </a:lnSpc>
            </a:pPr>
            <a:r>
              <a:rPr lang="el-GR" b="1" dirty="0" smtClean="0"/>
              <a:t>Ιδέα</a:t>
            </a:r>
          </a:p>
          <a:p>
            <a:pPr algn="just">
              <a:lnSpc>
                <a:spcPts val="2600"/>
              </a:lnSpc>
            </a:pPr>
            <a:r>
              <a:rPr lang="el-GR" dirty="0" smtClean="0"/>
              <a:t>Αν στην ακολουθία αναζήτησης για το κλειδί</a:t>
            </a: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</a:rPr>
              <a:t>k</a:t>
            </a:r>
            <a:r>
              <a:rPr lang="en-US" dirty="0" smtClean="0"/>
              <a:t> </a:t>
            </a:r>
            <a:r>
              <a:rPr lang="el-GR" dirty="0" smtClean="0"/>
              <a:t>δούμε κλειδί </a:t>
            </a:r>
            <a:r>
              <a:rPr lang="en-US" dirty="0" smtClean="0">
                <a:latin typeface="Calibri" pitchFamily="34" charset="0"/>
              </a:rPr>
              <a:t>k</a:t>
            </a:r>
            <a:r>
              <a:rPr lang="el-GR" dirty="0" smtClean="0">
                <a:latin typeface="Calibri" pitchFamily="34" charset="0"/>
              </a:rPr>
              <a:t>’</a:t>
            </a:r>
            <a:r>
              <a:rPr lang="en-US" dirty="0" smtClean="0">
                <a:latin typeface="Calibri" pitchFamily="34" charset="0"/>
              </a:rPr>
              <a:t>&gt;k</a:t>
            </a:r>
            <a:r>
              <a:rPr lang="el-GR" dirty="0" smtClean="0"/>
              <a:t>, τότε αντικαθιστούμε το </a:t>
            </a:r>
            <a:r>
              <a:rPr lang="en-US" dirty="0" smtClean="0">
                <a:latin typeface="Calibri" pitchFamily="34" charset="0"/>
              </a:rPr>
              <a:t>k’</a:t>
            </a:r>
            <a:r>
              <a:rPr lang="el-GR" dirty="0" smtClean="0"/>
              <a:t> με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n-US" dirty="0" smtClean="0">
                <a:latin typeface="Calibri" pitchFamily="34" charset="0"/>
              </a:rPr>
              <a:t>k</a:t>
            </a:r>
            <a:r>
              <a:rPr lang="el-GR" dirty="0" smtClean="0"/>
              <a:t> και συνεχίζουμε με την εισαγωγή του </a:t>
            </a:r>
            <a:r>
              <a:rPr lang="en-US" dirty="0" smtClean="0">
                <a:latin typeface="Calibri" pitchFamily="34" charset="0"/>
              </a:rPr>
              <a:t>k</a:t>
            </a:r>
            <a:r>
              <a:rPr lang="el-GR" dirty="0" smtClean="0">
                <a:latin typeface="Calibri" pitchFamily="34" charset="0"/>
              </a:rPr>
              <a:t>’</a:t>
            </a:r>
            <a:r>
              <a:rPr lang="el-GR" dirty="0" smtClean="0"/>
              <a:t> βάσει</a:t>
            </a:r>
          </a:p>
          <a:p>
            <a:pPr algn="just">
              <a:lnSpc>
                <a:spcPts val="2600"/>
              </a:lnSpc>
            </a:pPr>
            <a:r>
              <a:rPr lang="el-GR" dirty="0" smtClean="0"/>
              <a:t>της ακολουθίας αναζήτησης του </a:t>
            </a:r>
            <a:r>
              <a:rPr lang="en-US" dirty="0" smtClean="0">
                <a:latin typeface="Calibri" pitchFamily="34" charset="0"/>
              </a:rPr>
              <a:t>k</a:t>
            </a:r>
            <a:r>
              <a:rPr lang="el-GR" dirty="0" smtClean="0">
                <a:latin typeface="Calibri" pitchFamily="34" charset="0"/>
              </a:rPr>
              <a:t>’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Πίνακες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441325" y="1066800"/>
            <a:ext cx="3905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Μετατροπή σε ακέραιο στο διάστημα</a:t>
            </a:r>
          </a:p>
        </p:txBody>
      </p:sp>
      <p:pic>
        <p:nvPicPr>
          <p:cNvPr id="9222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141413"/>
            <a:ext cx="9826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473075" y="1462088"/>
            <a:ext cx="37333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- για αλφαριθμητικά με </a:t>
            </a:r>
            <a:r>
              <a:rPr lang="el-GR" dirty="0" smtClean="0"/>
              <a:t>χαρακτήρες</a:t>
            </a:r>
            <a:endParaRPr lang="el-GR" dirty="0"/>
          </a:p>
        </p:txBody>
      </p:sp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593725" y="1865313"/>
            <a:ext cx="71770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κάθε χαρακτήρας αντιστοιχεί σε ένα ακέραιο σε</a:t>
            </a:r>
            <a:r>
              <a:rPr lang="en-US" dirty="0"/>
              <a:t> </a:t>
            </a:r>
            <a:r>
              <a:rPr lang="el-GR" dirty="0"/>
              <a:t>κωδικοποίηση </a:t>
            </a:r>
            <a:r>
              <a:rPr lang="en-US" dirty="0"/>
              <a:t>ASCII</a:t>
            </a:r>
            <a:r>
              <a:rPr lang="el-GR" dirty="0"/>
              <a:t> 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533400" y="4343400"/>
            <a:ext cx="8001000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Αντιστοιχεί στον ίδιο ακέραιο αλφαριθμητικά  που προκύπτουν από μεταθέσεις των ίδιων χαρακτήρων. </a:t>
            </a:r>
          </a:p>
          <a:p>
            <a:pPr>
              <a:lnSpc>
                <a:spcPts val="2600"/>
              </a:lnSpc>
            </a:pPr>
            <a:endParaRPr lang="el-GR" dirty="0" smtClean="0"/>
          </a:p>
          <a:p>
            <a:pPr>
              <a:lnSpc>
                <a:spcPts val="2600"/>
              </a:lnSpc>
            </a:pPr>
            <a:r>
              <a:rPr lang="el-GR" dirty="0" smtClean="0"/>
              <a:t>Π.χ. </a:t>
            </a:r>
            <a:r>
              <a:rPr lang="en-US" dirty="0" smtClean="0"/>
              <a:t>“stop” – “tops” – “pots” – “spot”</a:t>
            </a:r>
            <a:r>
              <a:rPr lang="el-GR" dirty="0" smtClean="0"/>
              <a:t>, «γραφή» </a:t>
            </a:r>
            <a:r>
              <a:rPr lang="en-US" dirty="0" smtClean="0"/>
              <a:t>– </a:t>
            </a:r>
            <a:r>
              <a:rPr lang="el-GR" dirty="0" smtClean="0"/>
              <a:t>«φραγή» </a:t>
            </a:r>
          </a:p>
          <a:p>
            <a:pPr>
              <a:lnSpc>
                <a:spcPts val="2600"/>
              </a:lnSpc>
            </a:pPr>
            <a:endParaRPr lang="el-GR" dirty="0" smtClean="0"/>
          </a:p>
          <a:p>
            <a:pPr>
              <a:lnSpc>
                <a:spcPts val="2600"/>
              </a:lnSpc>
            </a:pPr>
            <a:r>
              <a:rPr lang="el-GR" dirty="0" smtClean="0"/>
              <a:t>Για να το αποφύγουμε πολλαπλασιάζουμε με ένα συντελεστή βάρους</a:t>
            </a:r>
            <a:r>
              <a:rPr lang="en-US" dirty="0" smtClean="0"/>
              <a:t>  </a:t>
            </a:r>
            <a:r>
              <a:rPr lang="el-GR" dirty="0" smtClean="0"/>
              <a:t> </a:t>
            </a:r>
            <a:r>
              <a:rPr lang="en-US" dirty="0" smtClean="0"/>
              <a:t>     </a:t>
            </a:r>
            <a:r>
              <a:rPr lang="el-GR" dirty="0" smtClean="0"/>
              <a:t>σε κάθε θέση </a:t>
            </a:r>
            <a:endParaRPr lang="el-GR" dirty="0"/>
          </a:p>
        </p:txBody>
      </p:sp>
      <p:pic>
        <p:nvPicPr>
          <p:cNvPr id="17" name="1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6096000"/>
            <a:ext cx="304800" cy="228600"/>
          </a:xfrm>
          <a:prstGeom prst="rect">
            <a:avLst/>
          </a:prstGeom>
          <a:noFill/>
        </p:spPr>
      </p:pic>
      <p:pic>
        <p:nvPicPr>
          <p:cNvPr id="21" name="20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6477000"/>
            <a:ext cx="126492" cy="228600"/>
          </a:xfrm>
          <a:prstGeom prst="rect">
            <a:avLst/>
          </a:prstGeom>
          <a:noFill/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09600" y="2286000"/>
            <a:ext cx="590277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έχουμε  </a:t>
            </a:r>
            <a:r>
              <a:rPr lang="en-US" dirty="0">
                <a:latin typeface="Lucida Console" pitchFamily="49" charset="0"/>
              </a:rPr>
              <a:t>‘a’ </a:t>
            </a:r>
            <a:r>
              <a:rPr lang="el-GR" dirty="0">
                <a:latin typeface="Lucida Console" pitchFamily="49" charset="0"/>
              </a:rPr>
              <a:t>= 97</a:t>
            </a:r>
            <a:r>
              <a:rPr lang="en-US" dirty="0">
                <a:latin typeface="Lucida Console" pitchFamily="49" charset="0"/>
              </a:rPr>
              <a:t>, ‘b’ </a:t>
            </a:r>
            <a:r>
              <a:rPr lang="el-GR" dirty="0">
                <a:latin typeface="Lucida Console" pitchFamily="49" charset="0"/>
              </a:rPr>
              <a:t>= 9</a:t>
            </a:r>
            <a:r>
              <a:rPr lang="en-US" dirty="0">
                <a:latin typeface="Lucida Console" pitchFamily="49" charset="0"/>
              </a:rPr>
              <a:t>8, ‘c’ </a:t>
            </a:r>
            <a:r>
              <a:rPr lang="el-GR" dirty="0">
                <a:latin typeface="Lucida Console" pitchFamily="49" charset="0"/>
              </a:rPr>
              <a:t>= 9</a:t>
            </a:r>
            <a:r>
              <a:rPr lang="en-US" dirty="0">
                <a:latin typeface="Lucida Console" pitchFamily="49" charset="0"/>
              </a:rPr>
              <a:t>9,</a:t>
            </a:r>
            <a:r>
              <a:rPr lang="el-GR" dirty="0">
                <a:latin typeface="Lucida Console" pitchFamily="49" charset="0"/>
              </a:rPr>
              <a:t>… </a:t>
            </a:r>
            <a:r>
              <a:rPr lang="el-GR" dirty="0" smtClean="0">
                <a:latin typeface="+mn-lt"/>
              </a:rPr>
              <a:t>κλπ </a:t>
            </a:r>
            <a:endParaRPr lang="el-GR" dirty="0">
              <a:latin typeface="+mn-lt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09600" y="3152775"/>
            <a:ext cx="25555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String s </a:t>
            </a:r>
            <a:r>
              <a:rPr lang="en-US" dirty="0">
                <a:latin typeface="Lucida Console" pitchFamily="49" charset="0"/>
              </a:rPr>
              <a:t>= “have”</a:t>
            </a: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276600" y="3276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alpha val="16862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609600" y="2771775"/>
            <a:ext cx="19864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π.χ. για </a:t>
            </a:r>
            <a:r>
              <a:rPr lang="en-US" dirty="0"/>
              <a:t>  </a:t>
            </a:r>
            <a:r>
              <a:rPr lang="en-US" dirty="0">
                <a:latin typeface="Lucida Console" pitchFamily="49" charset="0"/>
              </a:rPr>
              <a:t>m = 67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447800" y="3900488"/>
            <a:ext cx="25555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Lucida Console" pitchFamily="49" charset="0"/>
              </a:rPr>
              <a:t>= </a:t>
            </a:r>
            <a:r>
              <a:rPr lang="el-GR" dirty="0" smtClean="0">
                <a:latin typeface="Lucida Console" pitchFamily="49" charset="0"/>
              </a:rPr>
              <a:t>420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mod 67 = </a:t>
            </a:r>
            <a:r>
              <a:rPr lang="el-GR" dirty="0" smtClean="0">
                <a:latin typeface="Lucida Console" pitchFamily="49" charset="0"/>
              </a:rPr>
              <a:t>18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203325" y="3519488"/>
            <a:ext cx="487184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dirty="0">
                <a:latin typeface="Lucida Console" pitchFamily="49" charset="0"/>
              </a:rPr>
              <a:t>k = (</a:t>
            </a:r>
            <a:r>
              <a:rPr lang="da-DK" dirty="0" smtClean="0">
                <a:latin typeface="Lucida Console" pitchFamily="49" charset="0"/>
              </a:rPr>
              <a:t>104 </a:t>
            </a:r>
            <a:r>
              <a:rPr lang="da-DK" dirty="0">
                <a:latin typeface="Lucida Console" pitchFamily="49" charset="0"/>
              </a:rPr>
              <a:t>+ </a:t>
            </a:r>
            <a:r>
              <a:rPr lang="da-DK" dirty="0" smtClean="0">
                <a:latin typeface="Lucida Console" pitchFamily="49" charset="0"/>
              </a:rPr>
              <a:t>97</a:t>
            </a:r>
            <a:r>
              <a:rPr lang="el-GR" dirty="0" smtClean="0">
                <a:latin typeface="Lucida Console" pitchFamily="49" charset="0"/>
              </a:rPr>
              <a:t> </a:t>
            </a:r>
            <a:r>
              <a:rPr lang="da-DK" dirty="0" smtClean="0">
                <a:latin typeface="Lucida Console" pitchFamily="49" charset="0"/>
              </a:rPr>
              <a:t>+ 118</a:t>
            </a:r>
            <a:r>
              <a:rPr lang="el-GR" dirty="0" smtClean="0">
                <a:latin typeface="Lucida Console" pitchFamily="49" charset="0"/>
              </a:rPr>
              <a:t> </a:t>
            </a:r>
            <a:r>
              <a:rPr lang="da-DK" dirty="0" smtClean="0">
                <a:latin typeface="Lucida Console" pitchFamily="49" charset="0"/>
              </a:rPr>
              <a:t>+ 101) </a:t>
            </a:r>
            <a:r>
              <a:rPr lang="da-DK" dirty="0">
                <a:latin typeface="Lucida Console" pitchFamily="49" charset="0"/>
              </a:rPr>
              <a:t>mod 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  <a:noFill/>
        </p:spPr>
        <p:txBody>
          <a:bodyPr/>
          <a:lstStyle/>
          <a:p>
            <a:pPr eaLnBrk="1" hangingPunct="1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Ταξινομημένοι Πίνακες Διασποράς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381000" y="1299974"/>
            <a:ext cx="8458200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el-GR" dirty="0" smtClean="0"/>
              <a:t>Η τελική μορφή του πίνακα διασποράς</a:t>
            </a:r>
            <a:r>
              <a:rPr lang="en-US" dirty="0" smtClean="0"/>
              <a:t> </a:t>
            </a:r>
            <a:r>
              <a:rPr lang="el-GR" dirty="0" smtClean="0"/>
              <a:t>μετά τις εισαγωγές των κλειδιών είναι η ίδια ανεξάρτητα από τη σειρά εισαγωγής των κλειδιών.</a:t>
            </a:r>
          </a:p>
          <a:p>
            <a:pPr algn="just">
              <a:lnSpc>
                <a:spcPts val="2600"/>
              </a:lnSpc>
            </a:pPr>
            <a:endParaRPr lang="el-GR" dirty="0" smtClean="0"/>
          </a:p>
          <a:p>
            <a:pPr algn="just">
              <a:lnSpc>
                <a:spcPts val="2600"/>
              </a:lnSpc>
            </a:pPr>
            <a:r>
              <a:rPr lang="el-GR" b="1" dirty="0" smtClean="0"/>
              <a:t>Υπόθεση</a:t>
            </a:r>
          </a:p>
          <a:p>
            <a:pPr algn="just">
              <a:lnSpc>
                <a:spcPts val="2600"/>
              </a:lnSpc>
            </a:pPr>
            <a:r>
              <a:rPr lang="el-GR" dirty="0" smtClean="0"/>
              <a:t>Η πιθανότητα να επιλεγεί ένα συγκεκριμένο κλειδί από τον χώρο κλειδιών είναι η ίδια για όλα τα κλειδιά του χώρου.</a:t>
            </a:r>
          </a:p>
          <a:p>
            <a:pPr algn="just">
              <a:lnSpc>
                <a:spcPts val="2600"/>
              </a:lnSpc>
            </a:pPr>
            <a:endParaRPr lang="el-GR" dirty="0" smtClean="0"/>
          </a:p>
          <a:p>
            <a:pPr algn="just">
              <a:lnSpc>
                <a:spcPts val="2600"/>
              </a:lnSpc>
            </a:pPr>
            <a:r>
              <a:rPr lang="el-GR" dirty="0" smtClean="0"/>
              <a:t>Τότε:</a:t>
            </a:r>
          </a:p>
          <a:p>
            <a:pPr algn="just">
              <a:lnSpc>
                <a:spcPts val="2600"/>
              </a:lnSpc>
            </a:pPr>
            <a:endParaRPr lang="el-GR" dirty="0" smtClean="0"/>
          </a:p>
          <a:p>
            <a:pPr algn="just">
              <a:lnSpc>
                <a:spcPts val="2600"/>
              </a:lnSpc>
            </a:pPr>
            <a:r>
              <a:rPr lang="el-GR" dirty="0" smtClean="0"/>
              <a:t>•  Ο αναμενόμενος χρόνος για επιτυχημένη αναζήτηση δεν αλλάζει.</a:t>
            </a:r>
          </a:p>
          <a:p>
            <a:pPr algn="just">
              <a:lnSpc>
                <a:spcPts val="2600"/>
              </a:lnSpc>
            </a:pPr>
            <a:endParaRPr lang="el-GR" dirty="0" smtClean="0"/>
          </a:p>
          <a:p>
            <a:pPr algn="just">
              <a:lnSpc>
                <a:spcPts val="2600"/>
              </a:lnSpc>
            </a:pPr>
            <a:r>
              <a:rPr lang="el-GR" dirty="0" smtClean="0"/>
              <a:t>•  Ο αναμενόμενος χρόνος για μη επιτυχημένη αναζήτηση γίνεται περίπου ίδιος με  </a:t>
            </a:r>
          </a:p>
          <a:p>
            <a:pPr algn="just">
              <a:lnSpc>
                <a:spcPts val="2600"/>
              </a:lnSpc>
            </a:pPr>
            <a:r>
              <a:rPr lang="el-GR" dirty="0" smtClean="0"/>
              <a:t>   το χρόνο επιτυχημένης αναζήτησης.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Πλήρης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Text Box 84"/>
          <p:cNvSpPr txBox="1">
            <a:spLocks noChangeArrowheads="1"/>
          </p:cNvSpPr>
          <p:nvPr/>
        </p:nvSpPr>
        <p:spPr bwMode="auto">
          <a:xfrm>
            <a:off x="517525" y="1179513"/>
            <a:ext cx="71104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Όταν το σύνολο των κλειδιών είναι </a:t>
            </a:r>
            <a:r>
              <a:rPr lang="el-GR" b="1"/>
              <a:t>στατικό</a:t>
            </a:r>
            <a:r>
              <a:rPr lang="el-GR"/>
              <a:t> μπορούμε να πετύχουμε</a:t>
            </a:r>
          </a:p>
          <a:p>
            <a:r>
              <a:rPr lang="el-GR"/>
              <a:t>άριστη επίδοση </a:t>
            </a:r>
            <a:r>
              <a:rPr lang="en-US"/>
              <a:t>:  O(1) </a:t>
            </a:r>
            <a:r>
              <a:rPr lang="el-GR"/>
              <a:t>χρόνο χειρότερης περίπτωσης ανά πράξη</a:t>
            </a:r>
          </a:p>
        </p:txBody>
      </p:sp>
      <p:sp useBgFill="1">
        <p:nvSpPr>
          <p:cNvPr id="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1447800" y="38862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Πλήρης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685800" y="2667000"/>
            <a:ext cx="1371600" cy="2057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143000" y="3429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998538" y="3429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2</a:t>
            </a:r>
            <a:endParaRPr lang="el-GR" sz="1600" baseline="-25000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590800" y="2667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2590800" y="28956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2590800" y="31242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2590800" y="3352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2590800" y="3581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2590800" y="3810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2590800" y="40386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2238" name="AutoShape 14"/>
          <p:cNvCxnSpPr>
            <a:cxnSpLocks noChangeShapeType="1"/>
            <a:stCxn id="52229" idx="6"/>
            <a:endCxn id="52232" idx="1"/>
          </p:cNvCxnSpPr>
          <p:nvPr/>
        </p:nvCxnSpPr>
        <p:spPr bwMode="auto">
          <a:xfrm flipV="1">
            <a:off x="1219200" y="30099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2651125" y="23002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3008313" y="26670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590800" y="42672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008313" y="4267200"/>
            <a:ext cx="4460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1295400" y="3854450"/>
            <a:ext cx="3635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cxnSp>
        <p:nvCxnSpPr>
          <p:cNvPr id="52244" name="AutoShape 20"/>
          <p:cNvCxnSpPr>
            <a:cxnSpLocks noChangeShapeType="1"/>
            <a:stCxn id="52226" idx="7"/>
            <a:endCxn id="52235" idx="1"/>
          </p:cNvCxnSpPr>
          <p:nvPr/>
        </p:nvCxnSpPr>
        <p:spPr bwMode="auto">
          <a:xfrm flipV="1">
            <a:off x="1512888" y="3695700"/>
            <a:ext cx="1077912" cy="2016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52245" name="Oval 21"/>
          <p:cNvSpPr>
            <a:spLocks noChangeArrowheads="1"/>
          </p:cNvSpPr>
          <p:nvPr/>
        </p:nvSpPr>
        <p:spPr bwMode="auto">
          <a:xfrm>
            <a:off x="1363663" y="43434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1219200" y="4343400"/>
            <a:ext cx="3635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cxnSp>
        <p:nvCxnSpPr>
          <p:cNvPr id="52247" name="AutoShape 23"/>
          <p:cNvCxnSpPr>
            <a:cxnSpLocks noChangeShapeType="1"/>
            <a:stCxn id="52245" idx="6"/>
            <a:endCxn id="52235" idx="1"/>
          </p:cNvCxnSpPr>
          <p:nvPr/>
        </p:nvCxnSpPr>
        <p:spPr bwMode="auto">
          <a:xfrm flipV="1">
            <a:off x="1439863" y="3695700"/>
            <a:ext cx="1150937" cy="685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52248" name="Oval 24"/>
          <p:cNvSpPr>
            <a:spLocks noChangeArrowheads="1"/>
          </p:cNvSpPr>
          <p:nvPr/>
        </p:nvSpPr>
        <p:spPr bwMode="auto">
          <a:xfrm>
            <a:off x="1828800" y="3429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1693863" y="339725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4</a:t>
            </a:r>
            <a:endParaRPr lang="el-GR" sz="1600" baseline="-25000"/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304800" y="38242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cxnSp>
        <p:nvCxnSpPr>
          <p:cNvPr id="52251" name="AutoShape 27"/>
          <p:cNvCxnSpPr>
            <a:cxnSpLocks noChangeShapeType="1"/>
            <a:stCxn id="52248" idx="6"/>
            <a:endCxn id="52235" idx="1"/>
          </p:cNvCxnSpPr>
          <p:nvPr/>
        </p:nvCxnSpPr>
        <p:spPr bwMode="auto">
          <a:xfrm>
            <a:off x="1905000" y="3467100"/>
            <a:ext cx="6858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52252" name="Line 28"/>
          <p:cNvSpPr>
            <a:spLocks noChangeShapeType="1"/>
          </p:cNvSpPr>
          <p:nvPr/>
        </p:nvSpPr>
        <p:spPr bwMode="auto">
          <a:xfrm>
            <a:off x="2819400" y="3048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3352800" y="3581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k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2819400" y="3733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3657600" y="3581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k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3962400" y="3581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k</a:t>
            </a:r>
            <a:r>
              <a:rPr lang="en-US" sz="1600" baseline="-25000"/>
              <a:t>4</a:t>
            </a:r>
            <a:endParaRPr lang="el-GR" sz="1600" baseline="-25000"/>
          </a:p>
        </p:txBody>
      </p:sp>
      <p:sp>
        <p:nvSpPr>
          <p:cNvPr id="52257" name="Oval 33"/>
          <p:cNvSpPr>
            <a:spLocks noChangeArrowheads="1"/>
          </p:cNvSpPr>
          <p:nvPr/>
        </p:nvSpPr>
        <p:spPr bwMode="auto">
          <a:xfrm>
            <a:off x="1076325" y="28194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931863" y="28194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5</a:t>
            </a:r>
            <a:endParaRPr lang="el-GR" sz="1600" baseline="-25000"/>
          </a:p>
        </p:txBody>
      </p:sp>
      <p:cxnSp>
        <p:nvCxnSpPr>
          <p:cNvPr id="52259" name="AutoShape 35"/>
          <p:cNvCxnSpPr>
            <a:cxnSpLocks noChangeShapeType="1"/>
            <a:stCxn id="52257" idx="7"/>
            <a:endCxn id="52232" idx="1"/>
          </p:cNvCxnSpPr>
          <p:nvPr/>
        </p:nvCxnSpPr>
        <p:spPr bwMode="auto">
          <a:xfrm>
            <a:off x="1141413" y="2830513"/>
            <a:ext cx="1449387" cy="17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3352800" y="28956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k</a:t>
            </a:r>
            <a:r>
              <a:rPr lang="el-GR" sz="1600" baseline="-25000"/>
              <a:t>2</a:t>
            </a:r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>
            <a:off x="3657600" y="28956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k</a:t>
            </a:r>
            <a:r>
              <a:rPr lang="el-GR" sz="1600" baseline="-25000"/>
              <a:t>5</a:t>
            </a:r>
          </a:p>
        </p:txBody>
      </p: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517525" y="1179513"/>
            <a:ext cx="71104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Όταν το σύνολο των κλειδιών είναι </a:t>
            </a:r>
            <a:r>
              <a:rPr lang="el-GR" b="1"/>
              <a:t>στατικό</a:t>
            </a:r>
            <a:r>
              <a:rPr lang="el-GR"/>
              <a:t> μπορούμε να πετύχουμε</a:t>
            </a:r>
          </a:p>
          <a:p>
            <a:r>
              <a:rPr lang="el-GR"/>
              <a:t>άριστη επίδοση </a:t>
            </a:r>
            <a:r>
              <a:rPr lang="en-US"/>
              <a:t>:  O(1) </a:t>
            </a:r>
            <a:r>
              <a:rPr lang="el-GR"/>
              <a:t>χρόνο χειρότερης περίπτωσης ανά πράξη</a:t>
            </a:r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4648200" y="2635250"/>
            <a:ext cx="42799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Ιδέα</a:t>
            </a:r>
            <a:r>
              <a:rPr lang="en-US"/>
              <a:t>: </a:t>
            </a:r>
            <a:r>
              <a:rPr lang="el-GR"/>
              <a:t>Διασπορά δύο επιπέδων με χρήση</a:t>
            </a:r>
          </a:p>
          <a:p>
            <a:r>
              <a:rPr lang="el-GR"/>
              <a:t>καθολικής διασποράς ανά επίπεδο</a:t>
            </a:r>
          </a:p>
        </p:txBody>
      </p:sp>
      <p:sp useBgFill="1">
        <p:nvSpPr>
          <p:cNvPr id="40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2"/>
          <p:cNvSpPr>
            <a:spLocks noChangeArrowheads="1"/>
          </p:cNvSpPr>
          <p:nvPr/>
        </p:nvSpPr>
        <p:spPr bwMode="auto">
          <a:xfrm>
            <a:off x="1447800" y="38862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Πλήρης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685800" y="2667000"/>
            <a:ext cx="1371600" cy="2057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1143000" y="3429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998538" y="3429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2</a:t>
            </a:r>
            <a:endParaRPr lang="el-GR" sz="1600" baseline="-25000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590800" y="2667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590800" y="28956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590800" y="31242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2590800" y="3352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590800" y="3581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590800" y="3810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2590800" y="40386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262" name="AutoShape 14"/>
          <p:cNvCxnSpPr>
            <a:cxnSpLocks noChangeShapeType="1"/>
            <a:stCxn id="53253" idx="6"/>
            <a:endCxn id="53256" idx="1"/>
          </p:cNvCxnSpPr>
          <p:nvPr/>
        </p:nvCxnSpPr>
        <p:spPr bwMode="auto">
          <a:xfrm flipV="1">
            <a:off x="1219200" y="30099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2651125" y="23002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3008313" y="26670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2590800" y="42672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3008313" y="4267200"/>
            <a:ext cx="4460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1295400" y="3854450"/>
            <a:ext cx="3635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cxnSp>
        <p:nvCxnSpPr>
          <p:cNvPr id="53268" name="AutoShape 20"/>
          <p:cNvCxnSpPr>
            <a:cxnSpLocks noChangeShapeType="1"/>
            <a:stCxn id="53250" idx="7"/>
            <a:endCxn id="53259" idx="1"/>
          </p:cNvCxnSpPr>
          <p:nvPr/>
        </p:nvCxnSpPr>
        <p:spPr bwMode="auto">
          <a:xfrm flipV="1">
            <a:off x="1512888" y="3695700"/>
            <a:ext cx="1077912" cy="2016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53269" name="Oval 21"/>
          <p:cNvSpPr>
            <a:spLocks noChangeArrowheads="1"/>
          </p:cNvSpPr>
          <p:nvPr/>
        </p:nvSpPr>
        <p:spPr bwMode="auto">
          <a:xfrm>
            <a:off x="1363663" y="43434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1219200" y="4343400"/>
            <a:ext cx="3635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cxnSp>
        <p:nvCxnSpPr>
          <p:cNvPr id="53271" name="AutoShape 23"/>
          <p:cNvCxnSpPr>
            <a:cxnSpLocks noChangeShapeType="1"/>
            <a:stCxn id="53269" idx="6"/>
            <a:endCxn id="53259" idx="1"/>
          </p:cNvCxnSpPr>
          <p:nvPr/>
        </p:nvCxnSpPr>
        <p:spPr bwMode="auto">
          <a:xfrm flipV="1">
            <a:off x="1439863" y="3695700"/>
            <a:ext cx="1150937" cy="685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53272" name="Oval 24"/>
          <p:cNvSpPr>
            <a:spLocks noChangeArrowheads="1"/>
          </p:cNvSpPr>
          <p:nvPr/>
        </p:nvSpPr>
        <p:spPr bwMode="auto">
          <a:xfrm>
            <a:off x="1828800" y="3429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1693863" y="339725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4</a:t>
            </a:r>
            <a:endParaRPr lang="el-GR" sz="1600" baseline="-25000"/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304800" y="38242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cxnSp>
        <p:nvCxnSpPr>
          <p:cNvPr id="53275" name="AutoShape 27"/>
          <p:cNvCxnSpPr>
            <a:cxnSpLocks noChangeShapeType="1"/>
            <a:stCxn id="53272" idx="6"/>
            <a:endCxn id="53259" idx="1"/>
          </p:cNvCxnSpPr>
          <p:nvPr/>
        </p:nvCxnSpPr>
        <p:spPr bwMode="auto">
          <a:xfrm>
            <a:off x="1905000" y="3467100"/>
            <a:ext cx="6858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53276" name="Line 28"/>
          <p:cNvSpPr>
            <a:spLocks noChangeShapeType="1"/>
          </p:cNvSpPr>
          <p:nvPr/>
        </p:nvSpPr>
        <p:spPr bwMode="auto">
          <a:xfrm>
            <a:off x="2819400" y="3048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3352800" y="3581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k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>
            <a:off x="2819400" y="3733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3657600" y="3581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k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3962400" y="3581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k</a:t>
            </a:r>
            <a:r>
              <a:rPr lang="en-US" sz="1600" baseline="-25000"/>
              <a:t>4</a:t>
            </a:r>
            <a:endParaRPr lang="el-GR" sz="1600" baseline="-25000"/>
          </a:p>
        </p:txBody>
      </p:sp>
      <p:sp>
        <p:nvSpPr>
          <p:cNvPr id="53281" name="Oval 33"/>
          <p:cNvSpPr>
            <a:spLocks noChangeArrowheads="1"/>
          </p:cNvSpPr>
          <p:nvPr/>
        </p:nvSpPr>
        <p:spPr bwMode="auto">
          <a:xfrm>
            <a:off x="1076325" y="28194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82" name="Text Box 34"/>
          <p:cNvSpPr txBox="1">
            <a:spLocks noChangeArrowheads="1"/>
          </p:cNvSpPr>
          <p:nvPr/>
        </p:nvSpPr>
        <p:spPr bwMode="auto">
          <a:xfrm>
            <a:off x="931863" y="28194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5</a:t>
            </a:r>
            <a:endParaRPr lang="el-GR" sz="1600" baseline="-25000"/>
          </a:p>
        </p:txBody>
      </p:sp>
      <p:cxnSp>
        <p:nvCxnSpPr>
          <p:cNvPr id="53283" name="AutoShape 35"/>
          <p:cNvCxnSpPr>
            <a:cxnSpLocks noChangeShapeType="1"/>
            <a:stCxn id="53281" idx="7"/>
            <a:endCxn id="53256" idx="1"/>
          </p:cNvCxnSpPr>
          <p:nvPr/>
        </p:nvCxnSpPr>
        <p:spPr bwMode="auto">
          <a:xfrm>
            <a:off x="1141413" y="2830513"/>
            <a:ext cx="1449387" cy="17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53284" name="Rectangle 36"/>
          <p:cNvSpPr>
            <a:spLocks noChangeArrowheads="1"/>
          </p:cNvSpPr>
          <p:nvPr/>
        </p:nvSpPr>
        <p:spPr bwMode="auto">
          <a:xfrm>
            <a:off x="3352800" y="28956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k</a:t>
            </a:r>
            <a:r>
              <a:rPr lang="el-GR" sz="1600" baseline="-25000"/>
              <a:t>2</a:t>
            </a:r>
          </a:p>
        </p:txBody>
      </p:sp>
      <p:sp>
        <p:nvSpPr>
          <p:cNvPr id="53285" name="Rectangle 37"/>
          <p:cNvSpPr>
            <a:spLocks noChangeArrowheads="1"/>
          </p:cNvSpPr>
          <p:nvPr/>
        </p:nvSpPr>
        <p:spPr bwMode="auto">
          <a:xfrm>
            <a:off x="3657600" y="28956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k</a:t>
            </a:r>
            <a:r>
              <a:rPr lang="el-GR" sz="1600" baseline="-25000"/>
              <a:t>5</a:t>
            </a:r>
          </a:p>
        </p:txBody>
      </p:sp>
      <p:sp>
        <p:nvSpPr>
          <p:cNvPr id="53286" name="Text Box 38"/>
          <p:cNvSpPr txBox="1">
            <a:spLocks noChangeArrowheads="1"/>
          </p:cNvSpPr>
          <p:nvPr/>
        </p:nvSpPr>
        <p:spPr bwMode="auto">
          <a:xfrm>
            <a:off x="517525" y="1179513"/>
            <a:ext cx="71104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Όταν το σύνολο των κλειδιών είναι </a:t>
            </a:r>
            <a:r>
              <a:rPr lang="el-GR" b="1"/>
              <a:t>στατικό</a:t>
            </a:r>
            <a:r>
              <a:rPr lang="el-GR"/>
              <a:t> μπορούμε να πετύχουμε</a:t>
            </a:r>
          </a:p>
          <a:p>
            <a:r>
              <a:rPr lang="el-GR"/>
              <a:t>άριστη επίδοση </a:t>
            </a:r>
            <a:r>
              <a:rPr lang="en-US"/>
              <a:t>:  O(1) </a:t>
            </a:r>
            <a:r>
              <a:rPr lang="el-GR"/>
              <a:t>χρόνο χειρότερης περίπτωσης ανά πράξη</a:t>
            </a:r>
          </a:p>
        </p:txBody>
      </p:sp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4648200" y="2635250"/>
            <a:ext cx="42799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Ιδέα</a:t>
            </a:r>
            <a:r>
              <a:rPr lang="en-US"/>
              <a:t>: </a:t>
            </a:r>
            <a:r>
              <a:rPr lang="el-GR"/>
              <a:t>Διασπορά δύο επιπέδων με χρήση</a:t>
            </a:r>
          </a:p>
          <a:p>
            <a:r>
              <a:rPr lang="el-GR"/>
              <a:t>καθολικής διασποράς ανά επίπεδο</a:t>
            </a:r>
          </a:p>
        </p:txBody>
      </p:sp>
      <p:sp>
        <p:nvSpPr>
          <p:cNvPr id="53288" name="AutoShape 40"/>
          <p:cNvSpPr>
            <a:spLocks noChangeArrowheads="1"/>
          </p:cNvSpPr>
          <p:nvPr/>
        </p:nvSpPr>
        <p:spPr bwMode="auto">
          <a:xfrm rot="5537324" flipH="1">
            <a:off x="2743200" y="47244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66CC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89" name="Text Box 41"/>
          <p:cNvSpPr txBox="1">
            <a:spLocks noChangeArrowheads="1"/>
          </p:cNvSpPr>
          <p:nvPr/>
        </p:nvSpPr>
        <p:spPr bwMode="auto">
          <a:xfrm>
            <a:off x="2286000" y="4876800"/>
            <a:ext cx="1162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1</a:t>
            </a:r>
            <a:r>
              <a:rPr lang="el-GR" sz="1600" baseline="30000"/>
              <a:t>ο</a:t>
            </a:r>
            <a:r>
              <a:rPr lang="el-GR" sz="1600"/>
              <a:t> επίπεδο</a:t>
            </a:r>
          </a:p>
        </p:txBody>
      </p:sp>
      <p:sp>
        <p:nvSpPr>
          <p:cNvPr id="53290" name="AutoShape 42"/>
          <p:cNvSpPr>
            <a:spLocks noChangeArrowheads="1"/>
          </p:cNvSpPr>
          <p:nvPr/>
        </p:nvSpPr>
        <p:spPr bwMode="auto">
          <a:xfrm rot="4070687" flipH="1">
            <a:off x="3886200" y="40386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66CC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91" name="Text Box 43"/>
          <p:cNvSpPr txBox="1">
            <a:spLocks noChangeArrowheads="1"/>
          </p:cNvSpPr>
          <p:nvPr/>
        </p:nvSpPr>
        <p:spPr bwMode="auto">
          <a:xfrm>
            <a:off x="3486150" y="4191000"/>
            <a:ext cx="33877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2</a:t>
            </a:r>
            <a:r>
              <a:rPr lang="el-GR" sz="1600" baseline="30000"/>
              <a:t>ο</a:t>
            </a:r>
            <a:r>
              <a:rPr lang="el-GR" sz="1600"/>
              <a:t> επίπεδο </a:t>
            </a:r>
            <a:r>
              <a:rPr lang="en-US" sz="1600"/>
              <a:t>: </a:t>
            </a:r>
            <a:r>
              <a:rPr lang="el-GR" sz="1600"/>
              <a:t>δευτερογενής πίνακας </a:t>
            </a:r>
          </a:p>
          <a:p>
            <a:r>
              <a:rPr lang="el-GR" sz="1600"/>
              <a:t>διασποράς για κάθε</a:t>
            </a:r>
            <a:r>
              <a:rPr lang="en-US" sz="1600"/>
              <a:t>T[i]</a:t>
            </a:r>
            <a:endParaRPr lang="el-GR" sz="1600"/>
          </a:p>
        </p:txBody>
      </p:sp>
      <p:sp useBgFill="1">
        <p:nvSpPr>
          <p:cNvPr id="4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1447800" y="38862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Πλήρης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685800" y="2667000"/>
            <a:ext cx="1371600" cy="2057400"/>
          </a:xfrm>
          <a:prstGeom prst="ellipse">
            <a:avLst/>
          </a:prstGeom>
          <a:solidFill>
            <a:srgbClr val="FFFFCC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143000" y="3429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998538" y="34290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2</a:t>
            </a:r>
            <a:endParaRPr lang="el-GR" sz="1600" baseline="-25000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590800" y="2667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590800" y="28956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590800" y="31242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590800" y="33528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2590800" y="35814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2590800" y="38100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2590800" y="4038600"/>
            <a:ext cx="457200" cy="228600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4286" name="AutoShape 14"/>
          <p:cNvCxnSpPr>
            <a:cxnSpLocks noChangeShapeType="1"/>
            <a:stCxn id="54277" idx="6"/>
            <a:endCxn id="54280" idx="1"/>
          </p:cNvCxnSpPr>
          <p:nvPr/>
        </p:nvCxnSpPr>
        <p:spPr bwMode="auto">
          <a:xfrm flipV="1">
            <a:off x="1219200" y="30099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651125" y="23002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3008313" y="2667000"/>
            <a:ext cx="268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  <a:endParaRPr lang="el-GR" sz="1200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2590800" y="4267200"/>
            <a:ext cx="457200" cy="2286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3008313" y="4267200"/>
            <a:ext cx="4460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m-1</a:t>
            </a:r>
            <a:endParaRPr lang="el-GR" sz="1200"/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1295400" y="3854450"/>
            <a:ext cx="3635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cxnSp>
        <p:nvCxnSpPr>
          <p:cNvPr id="54292" name="AutoShape 20"/>
          <p:cNvCxnSpPr>
            <a:cxnSpLocks noChangeShapeType="1"/>
            <a:stCxn id="54274" idx="7"/>
            <a:endCxn id="54283" idx="1"/>
          </p:cNvCxnSpPr>
          <p:nvPr/>
        </p:nvCxnSpPr>
        <p:spPr bwMode="auto">
          <a:xfrm flipV="1">
            <a:off x="1512888" y="3695700"/>
            <a:ext cx="1077912" cy="2016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54293" name="Oval 21"/>
          <p:cNvSpPr>
            <a:spLocks noChangeArrowheads="1"/>
          </p:cNvSpPr>
          <p:nvPr/>
        </p:nvSpPr>
        <p:spPr bwMode="auto">
          <a:xfrm>
            <a:off x="1363663" y="43434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1219200" y="4343400"/>
            <a:ext cx="3635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cxnSp>
        <p:nvCxnSpPr>
          <p:cNvPr id="54295" name="AutoShape 23"/>
          <p:cNvCxnSpPr>
            <a:cxnSpLocks noChangeShapeType="1"/>
            <a:stCxn id="54293" idx="6"/>
            <a:endCxn id="54283" idx="1"/>
          </p:cNvCxnSpPr>
          <p:nvPr/>
        </p:nvCxnSpPr>
        <p:spPr bwMode="auto">
          <a:xfrm flipV="1">
            <a:off x="1439863" y="3695700"/>
            <a:ext cx="1150937" cy="685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54296" name="Oval 24"/>
          <p:cNvSpPr>
            <a:spLocks noChangeArrowheads="1"/>
          </p:cNvSpPr>
          <p:nvPr/>
        </p:nvSpPr>
        <p:spPr bwMode="auto">
          <a:xfrm>
            <a:off x="1828800" y="34290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1693863" y="339725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4</a:t>
            </a:r>
            <a:endParaRPr lang="el-GR" sz="1600" baseline="-25000"/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304800" y="382428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l-GR"/>
          </a:p>
        </p:txBody>
      </p:sp>
      <p:cxnSp>
        <p:nvCxnSpPr>
          <p:cNvPr id="54299" name="AutoShape 27"/>
          <p:cNvCxnSpPr>
            <a:cxnSpLocks noChangeShapeType="1"/>
            <a:stCxn id="54296" idx="6"/>
            <a:endCxn id="54283" idx="1"/>
          </p:cNvCxnSpPr>
          <p:nvPr/>
        </p:nvCxnSpPr>
        <p:spPr bwMode="auto">
          <a:xfrm>
            <a:off x="1905000" y="3467100"/>
            <a:ext cx="6858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54300" name="Line 28"/>
          <p:cNvSpPr>
            <a:spLocks noChangeShapeType="1"/>
          </p:cNvSpPr>
          <p:nvPr/>
        </p:nvSpPr>
        <p:spPr bwMode="auto">
          <a:xfrm>
            <a:off x="2819400" y="3048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3352800" y="3581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k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>
            <a:off x="2819400" y="3733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3657600" y="3581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k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3962400" y="35814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k</a:t>
            </a:r>
            <a:r>
              <a:rPr lang="en-US" sz="1600" baseline="-25000"/>
              <a:t>4</a:t>
            </a:r>
            <a:endParaRPr lang="el-GR" sz="1600" baseline="-25000"/>
          </a:p>
        </p:txBody>
      </p:sp>
      <p:sp>
        <p:nvSpPr>
          <p:cNvPr id="54305" name="Oval 33"/>
          <p:cNvSpPr>
            <a:spLocks noChangeArrowheads="1"/>
          </p:cNvSpPr>
          <p:nvPr/>
        </p:nvSpPr>
        <p:spPr bwMode="auto">
          <a:xfrm>
            <a:off x="1076325" y="2819400"/>
            <a:ext cx="76200" cy="76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306" name="Text Box 34"/>
          <p:cNvSpPr txBox="1">
            <a:spLocks noChangeArrowheads="1"/>
          </p:cNvSpPr>
          <p:nvPr/>
        </p:nvSpPr>
        <p:spPr bwMode="auto">
          <a:xfrm>
            <a:off x="931863" y="2819400"/>
            <a:ext cx="363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k</a:t>
            </a:r>
            <a:r>
              <a:rPr lang="en-US" sz="1600" baseline="-25000"/>
              <a:t>5</a:t>
            </a:r>
            <a:endParaRPr lang="el-GR" sz="1600" baseline="-25000"/>
          </a:p>
        </p:txBody>
      </p:sp>
      <p:cxnSp>
        <p:nvCxnSpPr>
          <p:cNvPr id="54307" name="AutoShape 35"/>
          <p:cNvCxnSpPr>
            <a:cxnSpLocks noChangeShapeType="1"/>
            <a:stCxn id="54305" idx="7"/>
            <a:endCxn id="54280" idx="1"/>
          </p:cNvCxnSpPr>
          <p:nvPr/>
        </p:nvCxnSpPr>
        <p:spPr bwMode="auto">
          <a:xfrm>
            <a:off x="1141413" y="2830513"/>
            <a:ext cx="1449387" cy="17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54308" name="Rectangle 36"/>
          <p:cNvSpPr>
            <a:spLocks noChangeArrowheads="1"/>
          </p:cNvSpPr>
          <p:nvPr/>
        </p:nvSpPr>
        <p:spPr bwMode="auto">
          <a:xfrm>
            <a:off x="3352800" y="28956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k</a:t>
            </a:r>
            <a:r>
              <a:rPr lang="el-GR" sz="1600" baseline="-25000"/>
              <a:t>2</a:t>
            </a:r>
          </a:p>
        </p:txBody>
      </p:sp>
      <p:sp>
        <p:nvSpPr>
          <p:cNvPr id="54309" name="Rectangle 37"/>
          <p:cNvSpPr>
            <a:spLocks noChangeArrowheads="1"/>
          </p:cNvSpPr>
          <p:nvPr/>
        </p:nvSpPr>
        <p:spPr bwMode="auto">
          <a:xfrm>
            <a:off x="3657600" y="2895600"/>
            <a:ext cx="304800" cy="2286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k</a:t>
            </a:r>
            <a:r>
              <a:rPr lang="el-GR" sz="1600" baseline="-25000"/>
              <a:t>5</a:t>
            </a:r>
          </a:p>
        </p:txBody>
      </p:sp>
      <p:sp>
        <p:nvSpPr>
          <p:cNvPr id="54310" name="Text Box 38"/>
          <p:cNvSpPr txBox="1">
            <a:spLocks noChangeArrowheads="1"/>
          </p:cNvSpPr>
          <p:nvPr/>
        </p:nvSpPr>
        <p:spPr bwMode="auto">
          <a:xfrm>
            <a:off x="517525" y="1179513"/>
            <a:ext cx="71104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Όταν το σύνολο των κλειδιών είναι </a:t>
            </a:r>
            <a:r>
              <a:rPr lang="el-GR" b="1"/>
              <a:t>στατικό</a:t>
            </a:r>
            <a:r>
              <a:rPr lang="el-GR"/>
              <a:t> μπορούμε να πετύχουμε</a:t>
            </a:r>
          </a:p>
          <a:p>
            <a:r>
              <a:rPr lang="el-GR"/>
              <a:t>άριστη επίδοση </a:t>
            </a:r>
            <a:r>
              <a:rPr lang="en-US"/>
              <a:t>:  O(1) </a:t>
            </a:r>
            <a:r>
              <a:rPr lang="el-GR"/>
              <a:t>χρόνο χειρότερης περίπτωσης ανά πράξη</a:t>
            </a:r>
          </a:p>
        </p:txBody>
      </p:sp>
      <p:sp>
        <p:nvSpPr>
          <p:cNvPr id="54311" name="Text Box 39"/>
          <p:cNvSpPr txBox="1">
            <a:spLocks noChangeArrowheads="1"/>
          </p:cNvSpPr>
          <p:nvPr/>
        </p:nvSpPr>
        <p:spPr bwMode="auto">
          <a:xfrm>
            <a:off x="4648200" y="2635250"/>
            <a:ext cx="42799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Ιδέα</a:t>
            </a:r>
            <a:r>
              <a:rPr lang="en-US"/>
              <a:t>: </a:t>
            </a:r>
            <a:r>
              <a:rPr lang="el-GR"/>
              <a:t>Διασπορά δύο επιπέδων με χρήση</a:t>
            </a:r>
          </a:p>
          <a:p>
            <a:r>
              <a:rPr lang="el-GR"/>
              <a:t>καθολικής διασποράς ανά επίπεδο</a:t>
            </a:r>
          </a:p>
        </p:txBody>
      </p:sp>
      <p:sp>
        <p:nvSpPr>
          <p:cNvPr id="54312" name="AutoShape 40"/>
          <p:cNvSpPr>
            <a:spLocks noChangeArrowheads="1"/>
          </p:cNvSpPr>
          <p:nvPr/>
        </p:nvSpPr>
        <p:spPr bwMode="auto">
          <a:xfrm rot="5537324" flipH="1">
            <a:off x="2743200" y="47244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66CC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2286000" y="4876800"/>
            <a:ext cx="1162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1</a:t>
            </a:r>
            <a:r>
              <a:rPr lang="el-GR" sz="1600" baseline="30000"/>
              <a:t>ο</a:t>
            </a:r>
            <a:r>
              <a:rPr lang="el-GR" sz="1600"/>
              <a:t> επίπεδο</a:t>
            </a:r>
          </a:p>
        </p:txBody>
      </p:sp>
      <p:sp>
        <p:nvSpPr>
          <p:cNvPr id="54314" name="AutoShape 42"/>
          <p:cNvSpPr>
            <a:spLocks noChangeArrowheads="1"/>
          </p:cNvSpPr>
          <p:nvPr/>
        </p:nvSpPr>
        <p:spPr bwMode="auto">
          <a:xfrm rot="4070687" flipH="1">
            <a:off x="3886200" y="40386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66CC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3486150" y="4191000"/>
            <a:ext cx="33877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2</a:t>
            </a:r>
            <a:r>
              <a:rPr lang="el-GR" sz="1600" baseline="30000"/>
              <a:t>ο</a:t>
            </a:r>
            <a:r>
              <a:rPr lang="el-GR" sz="1600"/>
              <a:t> επίπεδο </a:t>
            </a:r>
            <a:r>
              <a:rPr lang="en-US" sz="1600"/>
              <a:t>: </a:t>
            </a:r>
            <a:r>
              <a:rPr lang="el-GR" sz="1600"/>
              <a:t>δευτερογενής πίνακας </a:t>
            </a:r>
          </a:p>
          <a:p>
            <a:r>
              <a:rPr lang="el-GR" sz="1600"/>
              <a:t>διασποράς για κάθε</a:t>
            </a:r>
            <a:r>
              <a:rPr lang="en-US" sz="1600"/>
              <a:t>T[i]</a:t>
            </a:r>
            <a:endParaRPr lang="el-GR" sz="1600"/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3489325" y="5370513"/>
            <a:ext cx="4835525" cy="376237"/>
          </a:xfrm>
          <a:prstGeom prst="rect">
            <a:avLst/>
          </a:prstGeom>
          <a:solidFill>
            <a:srgbClr val="FF9900">
              <a:alpha val="16862"/>
            </a:srgbClr>
          </a:solidFill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Στο 2</a:t>
            </a:r>
            <a:r>
              <a:rPr lang="el-GR" baseline="30000"/>
              <a:t>ο</a:t>
            </a:r>
            <a:r>
              <a:rPr lang="el-GR"/>
              <a:t> επίπεδο αποφεύγουμε τις συμπτώσεις </a:t>
            </a:r>
          </a:p>
        </p:txBody>
      </p:sp>
      <p:sp useBgFill="1">
        <p:nvSpPr>
          <p:cNvPr id="45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Πλήρης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5" name="44 - Ορθογώνιο"/>
          <p:cNvSpPr/>
          <p:nvPr/>
        </p:nvSpPr>
        <p:spPr bwMode="auto">
          <a:xfrm>
            <a:off x="609600" y="3352800"/>
            <a:ext cx="6858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45 - Ορθογώνιο"/>
          <p:cNvSpPr/>
          <p:nvPr/>
        </p:nvSpPr>
        <p:spPr bwMode="auto">
          <a:xfrm>
            <a:off x="609600" y="3733800"/>
            <a:ext cx="6858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46 - Ορθογώνιο"/>
          <p:cNvSpPr/>
          <p:nvPr/>
        </p:nvSpPr>
        <p:spPr bwMode="auto">
          <a:xfrm>
            <a:off x="609600" y="4114800"/>
            <a:ext cx="6858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47 - Ορθογώνιο"/>
          <p:cNvSpPr/>
          <p:nvPr/>
        </p:nvSpPr>
        <p:spPr bwMode="auto">
          <a:xfrm>
            <a:off x="609600" y="4495800"/>
            <a:ext cx="6858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48 - Ορθογώνιο"/>
          <p:cNvSpPr/>
          <p:nvPr/>
        </p:nvSpPr>
        <p:spPr bwMode="auto">
          <a:xfrm>
            <a:off x="609600" y="4876800"/>
            <a:ext cx="6858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49 - Ορθογώνιο"/>
          <p:cNvSpPr/>
          <p:nvPr/>
        </p:nvSpPr>
        <p:spPr bwMode="auto">
          <a:xfrm>
            <a:off x="609600" y="5257800"/>
            <a:ext cx="6858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50 - Ορθογώνιο"/>
          <p:cNvSpPr/>
          <p:nvPr/>
        </p:nvSpPr>
        <p:spPr bwMode="auto">
          <a:xfrm>
            <a:off x="609600" y="5638800"/>
            <a:ext cx="6858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51 - Ορθογώνιο"/>
          <p:cNvSpPr/>
          <p:nvPr/>
        </p:nvSpPr>
        <p:spPr bwMode="auto">
          <a:xfrm>
            <a:off x="609600" y="6019800"/>
            <a:ext cx="6858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307914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4" name="53 - TextBox"/>
          <p:cNvSpPr txBox="1"/>
          <p:nvPr/>
        </p:nvSpPr>
        <p:spPr>
          <a:xfrm>
            <a:off x="304800" y="3745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5" name="54 - TextBox"/>
          <p:cNvSpPr txBox="1"/>
          <p:nvPr/>
        </p:nvSpPr>
        <p:spPr>
          <a:xfrm>
            <a:off x="304800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6" name="55 - TextBox"/>
          <p:cNvSpPr txBox="1"/>
          <p:nvPr/>
        </p:nvSpPr>
        <p:spPr>
          <a:xfrm>
            <a:off x="307914" y="4507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7" name="56 - TextBox"/>
          <p:cNvSpPr txBox="1"/>
          <p:nvPr/>
        </p:nvSpPr>
        <p:spPr>
          <a:xfrm>
            <a:off x="307914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304800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304800" y="5650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0" name="59 - TextBox"/>
          <p:cNvSpPr txBox="1"/>
          <p:nvPr/>
        </p:nvSpPr>
        <p:spPr>
          <a:xfrm>
            <a:off x="307914" y="603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Ορθογώνιο"/>
          <p:cNvSpPr/>
          <p:nvPr/>
        </p:nvSpPr>
        <p:spPr bwMode="auto">
          <a:xfrm>
            <a:off x="1676400" y="6022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2" name="61 - Ορθογώνιο"/>
          <p:cNvSpPr/>
          <p:nvPr/>
        </p:nvSpPr>
        <p:spPr bwMode="auto">
          <a:xfrm>
            <a:off x="2057400" y="6022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3" name="62 - Ορθογώνιο"/>
          <p:cNvSpPr/>
          <p:nvPr/>
        </p:nvSpPr>
        <p:spPr bwMode="auto">
          <a:xfrm>
            <a:off x="2438400" y="6022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1676400" y="5715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0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2057400" y="5715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2438400" y="5715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2819400" y="6022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8" name="67 - Ορθογώνιο"/>
          <p:cNvSpPr/>
          <p:nvPr/>
        </p:nvSpPr>
        <p:spPr bwMode="auto">
          <a:xfrm>
            <a:off x="3200400" y="6022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9" name="68 - Ορθογώνιο"/>
          <p:cNvSpPr/>
          <p:nvPr/>
        </p:nvSpPr>
        <p:spPr bwMode="auto">
          <a:xfrm>
            <a:off x="3581400" y="6022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2819400" y="5715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3200400" y="5715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3581400" y="5715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73" name="72 - Ορθογώνιο"/>
          <p:cNvSpPr/>
          <p:nvPr/>
        </p:nvSpPr>
        <p:spPr bwMode="auto">
          <a:xfrm>
            <a:off x="3962400" y="6022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4" name="73 - Ορθογώνιο"/>
          <p:cNvSpPr/>
          <p:nvPr/>
        </p:nvSpPr>
        <p:spPr bwMode="auto">
          <a:xfrm>
            <a:off x="4343400" y="6022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5" name="74 - Ορθογώνιο"/>
          <p:cNvSpPr/>
          <p:nvPr/>
        </p:nvSpPr>
        <p:spPr bwMode="auto">
          <a:xfrm>
            <a:off x="4724400" y="6022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52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3962400" y="5715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4343400" y="5715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4724400" y="5715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8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79" name="78 - Ορθογώνιο"/>
          <p:cNvSpPr/>
          <p:nvPr/>
        </p:nvSpPr>
        <p:spPr bwMode="auto">
          <a:xfrm>
            <a:off x="5105400" y="6022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0" name="79 - Ορθογώνιο"/>
          <p:cNvSpPr/>
          <p:nvPr/>
        </p:nvSpPr>
        <p:spPr bwMode="auto">
          <a:xfrm>
            <a:off x="5486400" y="6022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1" name="80 - Ορθογώνιο"/>
          <p:cNvSpPr/>
          <p:nvPr/>
        </p:nvSpPr>
        <p:spPr bwMode="auto">
          <a:xfrm>
            <a:off x="5867400" y="6022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5105400" y="5715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9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83" name="82 - TextBox"/>
          <p:cNvSpPr txBox="1"/>
          <p:nvPr/>
        </p:nvSpPr>
        <p:spPr>
          <a:xfrm>
            <a:off x="5486400" y="5715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10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84" name="83 - TextBox"/>
          <p:cNvSpPr txBox="1"/>
          <p:nvPr/>
        </p:nvSpPr>
        <p:spPr>
          <a:xfrm>
            <a:off x="5867400" y="5715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11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85" name="84 - Ορθογώνιο"/>
          <p:cNvSpPr/>
          <p:nvPr/>
        </p:nvSpPr>
        <p:spPr bwMode="auto">
          <a:xfrm>
            <a:off x="6248400" y="60198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6" name="85 - TextBox"/>
          <p:cNvSpPr txBox="1"/>
          <p:nvPr/>
        </p:nvSpPr>
        <p:spPr>
          <a:xfrm>
            <a:off x="6248400" y="57120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12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87" name="86 - Ορθογώνιο"/>
          <p:cNvSpPr/>
          <p:nvPr/>
        </p:nvSpPr>
        <p:spPr bwMode="auto">
          <a:xfrm>
            <a:off x="6629400" y="60198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87 - Ορθογώνιο"/>
          <p:cNvSpPr/>
          <p:nvPr/>
        </p:nvSpPr>
        <p:spPr bwMode="auto">
          <a:xfrm>
            <a:off x="7010400" y="60198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9" name="88 - Ορθογώνιο"/>
          <p:cNvSpPr/>
          <p:nvPr/>
        </p:nvSpPr>
        <p:spPr bwMode="auto">
          <a:xfrm>
            <a:off x="7391400" y="60198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0" name="89 - TextBox"/>
          <p:cNvSpPr txBox="1"/>
          <p:nvPr/>
        </p:nvSpPr>
        <p:spPr>
          <a:xfrm>
            <a:off x="6629400" y="57120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13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7010400" y="57120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14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7391400" y="57120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15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3" name="92 - Ορθογώνιο"/>
          <p:cNvSpPr/>
          <p:nvPr/>
        </p:nvSpPr>
        <p:spPr bwMode="auto">
          <a:xfrm>
            <a:off x="609600" y="6400800"/>
            <a:ext cx="6858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93 - TextBox"/>
          <p:cNvSpPr txBox="1"/>
          <p:nvPr/>
        </p:nvSpPr>
        <p:spPr>
          <a:xfrm>
            <a:off x="304800" y="641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96" name="95 - Ευθύγραμμο βέλος σύνδεσης"/>
          <p:cNvCxnSpPr>
            <a:stCxn id="52" idx="3"/>
            <a:endCxn id="61" idx="1"/>
          </p:cNvCxnSpPr>
          <p:nvPr/>
        </p:nvCxnSpPr>
        <p:spPr bwMode="auto">
          <a:xfrm>
            <a:off x="1295400" y="6210300"/>
            <a:ext cx="381000" cy="2977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7" name="96 - Ορθογώνιο"/>
          <p:cNvSpPr/>
          <p:nvPr/>
        </p:nvSpPr>
        <p:spPr bwMode="auto">
          <a:xfrm>
            <a:off x="1676400" y="5260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70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1676400" y="4953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0</a:t>
            </a:r>
            <a:endParaRPr lang="el-GR" sz="1400" dirty="0">
              <a:latin typeface="Calibri" pitchFamily="34" charset="0"/>
            </a:endParaRPr>
          </a:p>
        </p:txBody>
      </p:sp>
      <p:cxnSp>
        <p:nvCxnSpPr>
          <p:cNvPr id="99" name="98 - Ευθύγραμμο βέλος σύνδεσης"/>
          <p:cNvCxnSpPr>
            <a:stCxn id="50" idx="3"/>
            <a:endCxn id="97" idx="1"/>
          </p:cNvCxnSpPr>
          <p:nvPr/>
        </p:nvCxnSpPr>
        <p:spPr bwMode="auto">
          <a:xfrm>
            <a:off x="1295400" y="5448300"/>
            <a:ext cx="381000" cy="2977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1" name="100 - Ορθογώνιο"/>
          <p:cNvSpPr/>
          <p:nvPr/>
        </p:nvSpPr>
        <p:spPr bwMode="auto">
          <a:xfrm>
            <a:off x="1676400" y="3355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2" name="101 - TextBox"/>
          <p:cNvSpPr txBox="1"/>
          <p:nvPr/>
        </p:nvSpPr>
        <p:spPr>
          <a:xfrm>
            <a:off x="1676400" y="3048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0</a:t>
            </a:r>
            <a:endParaRPr lang="el-GR" sz="1400" dirty="0">
              <a:latin typeface="Calibri" pitchFamily="34" charset="0"/>
            </a:endParaRPr>
          </a:p>
        </p:txBody>
      </p:sp>
      <p:cxnSp>
        <p:nvCxnSpPr>
          <p:cNvPr id="103" name="102 - Ευθύγραμμο βέλος σύνδεσης"/>
          <p:cNvCxnSpPr>
            <a:stCxn id="45" idx="3"/>
            <a:endCxn id="101" idx="1"/>
          </p:cNvCxnSpPr>
          <p:nvPr/>
        </p:nvCxnSpPr>
        <p:spPr bwMode="auto">
          <a:xfrm>
            <a:off x="1295400" y="3543300"/>
            <a:ext cx="381000" cy="2977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5" name="104 - Ορθογώνιο"/>
          <p:cNvSpPr/>
          <p:nvPr/>
        </p:nvSpPr>
        <p:spPr bwMode="auto">
          <a:xfrm>
            <a:off x="1676400" y="4117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6" name="105 - Ορθογώνιο"/>
          <p:cNvSpPr/>
          <p:nvPr/>
        </p:nvSpPr>
        <p:spPr bwMode="auto">
          <a:xfrm>
            <a:off x="2057400" y="4117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7" name="106 - Ορθογώνιο"/>
          <p:cNvSpPr/>
          <p:nvPr/>
        </p:nvSpPr>
        <p:spPr bwMode="auto">
          <a:xfrm>
            <a:off x="2438400" y="4117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8" name="107 - TextBox"/>
          <p:cNvSpPr txBox="1"/>
          <p:nvPr/>
        </p:nvSpPr>
        <p:spPr>
          <a:xfrm>
            <a:off x="1676400" y="3810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0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2057400" y="3810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0" name="109 - TextBox"/>
          <p:cNvSpPr txBox="1"/>
          <p:nvPr/>
        </p:nvSpPr>
        <p:spPr>
          <a:xfrm>
            <a:off x="2438400" y="3810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1" name="110 - Ορθογώνιο"/>
          <p:cNvSpPr/>
          <p:nvPr/>
        </p:nvSpPr>
        <p:spPr bwMode="auto">
          <a:xfrm>
            <a:off x="2819400" y="4117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60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2" name="111 - Ορθογώνιο"/>
          <p:cNvSpPr/>
          <p:nvPr/>
        </p:nvSpPr>
        <p:spPr bwMode="auto">
          <a:xfrm>
            <a:off x="3200400" y="4117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72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3" name="112 - Ορθογώνιο"/>
          <p:cNvSpPr/>
          <p:nvPr/>
        </p:nvSpPr>
        <p:spPr bwMode="auto">
          <a:xfrm>
            <a:off x="3581400" y="4117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819400" y="3810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3200400" y="3810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3581400" y="3810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Ορθογώνιο"/>
          <p:cNvSpPr/>
          <p:nvPr/>
        </p:nvSpPr>
        <p:spPr bwMode="auto">
          <a:xfrm>
            <a:off x="3962400" y="4117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8" name="117 - Ορθογώνιο"/>
          <p:cNvSpPr/>
          <p:nvPr/>
        </p:nvSpPr>
        <p:spPr bwMode="auto">
          <a:xfrm>
            <a:off x="4343400" y="4117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75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9" name="118 - Ορθογώνιο"/>
          <p:cNvSpPr/>
          <p:nvPr/>
        </p:nvSpPr>
        <p:spPr bwMode="auto">
          <a:xfrm>
            <a:off x="4724400" y="4117777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3962400" y="3810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1" name="120 - TextBox"/>
          <p:cNvSpPr txBox="1"/>
          <p:nvPr/>
        </p:nvSpPr>
        <p:spPr>
          <a:xfrm>
            <a:off x="4343400" y="3810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2" name="121 - TextBox"/>
          <p:cNvSpPr txBox="1"/>
          <p:nvPr/>
        </p:nvSpPr>
        <p:spPr>
          <a:xfrm>
            <a:off x="4724400" y="3810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8</a:t>
            </a:r>
            <a:endParaRPr lang="el-GR" sz="1400" dirty="0">
              <a:latin typeface="Calibri" pitchFamily="34" charset="0"/>
            </a:endParaRPr>
          </a:p>
        </p:txBody>
      </p:sp>
      <p:cxnSp>
        <p:nvCxnSpPr>
          <p:cNvPr id="123" name="122 - Ευθύγραμμο βέλος σύνδεσης"/>
          <p:cNvCxnSpPr>
            <a:stCxn id="47" idx="3"/>
            <a:endCxn id="105" idx="1"/>
          </p:cNvCxnSpPr>
          <p:nvPr/>
        </p:nvCxnSpPr>
        <p:spPr bwMode="auto">
          <a:xfrm>
            <a:off x="1295400" y="4305300"/>
            <a:ext cx="381000" cy="2977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5" name="124 - TextBox"/>
          <p:cNvSpPr txBox="1"/>
          <p:nvPr/>
        </p:nvSpPr>
        <p:spPr>
          <a:xfrm>
            <a:off x="366744" y="1535668"/>
            <a:ext cx="415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Συνάρτηση διασποράς</a:t>
            </a:r>
            <a:r>
              <a:rPr lang="en-US" dirty="0" smtClean="0"/>
              <a:t> 1</a:t>
            </a:r>
            <a:r>
              <a:rPr lang="el-GR" dirty="0" smtClean="0"/>
              <a:t>ου επιπέδου </a:t>
            </a:r>
            <a:r>
              <a:rPr lang="en-US" dirty="0" smtClean="0"/>
              <a:t>: </a:t>
            </a:r>
            <a:endParaRPr lang="el-GR" dirty="0"/>
          </a:p>
        </p:txBody>
      </p:sp>
      <p:sp>
        <p:nvSpPr>
          <p:cNvPr id="127" name="126 - TextBox"/>
          <p:cNvSpPr txBox="1"/>
          <p:nvPr/>
        </p:nvSpPr>
        <p:spPr>
          <a:xfrm>
            <a:off x="457200" y="99060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</a:t>
            </a:r>
            <a:endParaRPr lang="el-GR" b="1" dirty="0"/>
          </a:p>
        </p:txBody>
      </p:sp>
      <p:pic>
        <p:nvPicPr>
          <p:cNvPr id="130" name="129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84433" y="1066800"/>
            <a:ext cx="3987767" cy="278854"/>
          </a:xfrm>
          <a:prstGeom prst="rect">
            <a:avLst/>
          </a:prstGeom>
          <a:noFill/>
          <a:ln/>
          <a:effectLst/>
        </p:spPr>
      </p:pic>
      <p:pic>
        <p:nvPicPr>
          <p:cNvPr id="135" name="134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69856" y="1600200"/>
            <a:ext cx="3683544" cy="278894"/>
          </a:xfrm>
          <a:prstGeom prst="rect">
            <a:avLst/>
          </a:prstGeom>
          <a:noFill/>
          <a:ln/>
          <a:effectLst/>
        </p:spPr>
      </p:pic>
      <p:sp>
        <p:nvSpPr>
          <p:cNvPr id="136" name="135 - TextBox"/>
          <p:cNvSpPr txBox="1"/>
          <p:nvPr/>
        </p:nvSpPr>
        <p:spPr>
          <a:xfrm>
            <a:off x="381000" y="2450068"/>
            <a:ext cx="415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Συνάρτηση διασποράς</a:t>
            </a:r>
            <a:r>
              <a:rPr lang="en-US" dirty="0" smtClean="0"/>
              <a:t> </a:t>
            </a:r>
            <a:r>
              <a:rPr lang="el-GR" dirty="0" smtClean="0"/>
              <a:t>2ου επιπέδου </a:t>
            </a:r>
            <a:r>
              <a:rPr lang="en-US" dirty="0" smtClean="0"/>
              <a:t>: </a:t>
            </a:r>
            <a:endParaRPr lang="el-GR" dirty="0"/>
          </a:p>
        </p:txBody>
      </p:sp>
      <p:pic>
        <p:nvPicPr>
          <p:cNvPr id="140" name="139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5800" y="2514599"/>
            <a:ext cx="4089504" cy="278933"/>
          </a:xfrm>
          <a:prstGeom prst="rect">
            <a:avLst/>
          </a:prstGeom>
          <a:noFill/>
          <a:ln/>
          <a:effectLst/>
        </p:spPr>
      </p:pic>
      <p:pic>
        <p:nvPicPr>
          <p:cNvPr id="142" name="14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502" y="2007108"/>
            <a:ext cx="2869698" cy="278892"/>
          </a:xfrm>
          <a:prstGeom prst="rect">
            <a:avLst/>
          </a:prstGeom>
          <a:noFill/>
        </p:spPr>
      </p:pic>
      <p:pic>
        <p:nvPicPr>
          <p:cNvPr id="144" name="143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000" y="3429000"/>
            <a:ext cx="2335887" cy="278843"/>
          </a:xfrm>
          <a:prstGeom prst="rect">
            <a:avLst/>
          </a:prstGeom>
          <a:noFill/>
          <a:ln/>
          <a:effectLst/>
        </p:spPr>
      </p:pic>
      <p:pic>
        <p:nvPicPr>
          <p:cNvPr id="148" name="14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58807" y="4140756"/>
            <a:ext cx="2589793" cy="278783"/>
          </a:xfrm>
          <a:prstGeom prst="rect">
            <a:avLst/>
          </a:prstGeom>
          <a:noFill/>
          <a:ln/>
          <a:effectLst/>
        </p:spPr>
      </p:pic>
      <p:pic>
        <p:nvPicPr>
          <p:cNvPr id="147" name="146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0051" y="5334000"/>
            <a:ext cx="2335383" cy="278783"/>
          </a:xfrm>
          <a:prstGeom prst="rect">
            <a:avLst/>
          </a:prstGeom>
          <a:noFill/>
          <a:ln/>
          <a:effectLst/>
        </p:spPr>
      </p:pic>
      <p:pic>
        <p:nvPicPr>
          <p:cNvPr id="150" name="149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24182" y="6503017"/>
            <a:ext cx="2716241" cy="27878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Πλήρης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pic>
        <p:nvPicPr>
          <p:cNvPr id="100" name="99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748" y="1371600"/>
            <a:ext cx="457200" cy="178308"/>
          </a:xfrm>
          <a:prstGeom prst="rect">
            <a:avLst/>
          </a:prstGeom>
          <a:noFill/>
        </p:spPr>
      </p:pic>
      <p:sp>
        <p:nvSpPr>
          <p:cNvPr id="104" name="103 - TextBox"/>
          <p:cNvSpPr txBox="1"/>
          <p:nvPr/>
        </p:nvSpPr>
        <p:spPr>
          <a:xfrm>
            <a:off x="762000" y="1295400"/>
            <a:ext cx="768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πρωτογενής πίνακας διασποράς με</a:t>
            </a:r>
            <a:r>
              <a:rPr lang="en-US" dirty="0" smtClean="0"/>
              <a:t>  </a:t>
            </a:r>
            <a:r>
              <a:rPr lang="el-GR" dirty="0" smtClean="0"/>
              <a:t>      θέσεις και συνάρτηση διασποράς</a:t>
            </a:r>
            <a:endParaRPr lang="el-GR" dirty="0"/>
          </a:p>
        </p:txBody>
      </p:sp>
      <p:pic>
        <p:nvPicPr>
          <p:cNvPr id="126" name="12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447800"/>
            <a:ext cx="254508" cy="126492"/>
          </a:xfrm>
          <a:prstGeom prst="rect">
            <a:avLst/>
          </a:prstGeom>
          <a:noFill/>
        </p:spPr>
      </p:pic>
      <p:pic>
        <p:nvPicPr>
          <p:cNvPr id="129" name="12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1371600"/>
            <a:ext cx="152704" cy="203096"/>
          </a:xfrm>
          <a:prstGeom prst="rect">
            <a:avLst/>
          </a:prstGeom>
          <a:noFill/>
          <a:ln/>
          <a:effectLst/>
        </p:spPr>
      </p:pic>
      <p:pic>
        <p:nvPicPr>
          <p:cNvPr id="137" name="13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00" y="1916668"/>
            <a:ext cx="507494" cy="278892"/>
          </a:xfrm>
          <a:prstGeom prst="rect">
            <a:avLst/>
          </a:prstGeom>
          <a:noFill/>
          <a:ln/>
          <a:effectLst/>
        </p:spPr>
      </p:pic>
      <p:sp>
        <p:nvSpPr>
          <p:cNvPr id="132" name="131 - TextBox"/>
          <p:cNvSpPr txBox="1"/>
          <p:nvPr/>
        </p:nvSpPr>
        <p:spPr>
          <a:xfrm>
            <a:off x="762000" y="1840468"/>
            <a:ext cx="781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δευτερογενής πίνακας διασποράς με</a:t>
            </a:r>
            <a:r>
              <a:rPr lang="en-US" dirty="0" smtClean="0"/>
              <a:t>   </a:t>
            </a:r>
            <a:r>
              <a:rPr lang="el-GR" dirty="0" smtClean="0"/>
              <a:t>      θέσεις και συνάρτηση διασποράς</a:t>
            </a:r>
            <a:endParaRPr lang="el-GR" dirty="0"/>
          </a:p>
        </p:txBody>
      </p:sp>
      <p:pic>
        <p:nvPicPr>
          <p:cNvPr id="138" name="137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97831" y="1992868"/>
            <a:ext cx="331369" cy="203097"/>
          </a:xfrm>
          <a:prstGeom prst="rect">
            <a:avLst/>
          </a:prstGeom>
          <a:noFill/>
          <a:ln/>
          <a:effectLst/>
        </p:spPr>
      </p:pic>
      <p:pic>
        <p:nvPicPr>
          <p:cNvPr id="139" name="138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10144" y="1916668"/>
            <a:ext cx="229056" cy="279448"/>
          </a:xfrm>
          <a:prstGeom prst="rect">
            <a:avLst/>
          </a:prstGeom>
          <a:noFill/>
          <a:ln/>
          <a:effectLst/>
        </p:spPr>
      </p:pic>
      <p:pic>
        <p:nvPicPr>
          <p:cNvPr id="143" name="142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2286000"/>
            <a:ext cx="1626111" cy="228600"/>
          </a:xfrm>
          <a:prstGeom prst="rect">
            <a:avLst/>
          </a:prstGeom>
          <a:noFill/>
        </p:spPr>
      </p:pic>
      <p:sp>
        <p:nvSpPr>
          <p:cNvPr id="145" name="144 - TextBox"/>
          <p:cNvSpPr txBox="1"/>
          <p:nvPr/>
        </p:nvSpPr>
        <p:spPr>
          <a:xfrm>
            <a:off x="152400" y="3886200"/>
            <a:ext cx="888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Για να αποφύγουμε τις συγκρούσεις στο δεύτερο επίπεδο</a:t>
            </a:r>
            <a:r>
              <a:rPr lang="en-US" dirty="0" smtClean="0"/>
              <a:t> </a:t>
            </a:r>
            <a:r>
              <a:rPr lang="el-GR" dirty="0" smtClean="0"/>
              <a:t>θα επιλέξουμε</a:t>
            </a:r>
            <a:r>
              <a:rPr lang="en-US" dirty="0" smtClean="0"/>
              <a:t>                   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46" name="145 - TextBox"/>
          <p:cNvSpPr txBox="1"/>
          <p:nvPr/>
        </p:nvSpPr>
        <p:spPr>
          <a:xfrm>
            <a:off x="152400" y="2667000"/>
            <a:ext cx="8458200" cy="863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</a:pPr>
            <a:r>
              <a:rPr lang="el-GR" dirty="0" smtClean="0"/>
              <a:t>Έστω     ο συνολικός αριθμός κλειδιών και       ο αριθμός των κλειδιών που αποθηκεύονται στον</a:t>
            </a:r>
            <a:r>
              <a:rPr lang="en-US" dirty="0" smtClean="0"/>
              <a:t>       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51" name="150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2896178"/>
            <a:ext cx="178307" cy="126491"/>
          </a:xfrm>
          <a:prstGeom prst="rect">
            <a:avLst/>
          </a:prstGeom>
          <a:noFill/>
        </p:spPr>
      </p:pic>
      <p:pic>
        <p:nvPicPr>
          <p:cNvPr id="153" name="152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8767" y="2895600"/>
            <a:ext cx="255233" cy="203269"/>
          </a:xfrm>
          <a:prstGeom prst="rect">
            <a:avLst/>
          </a:prstGeom>
          <a:noFill/>
          <a:ln/>
          <a:effectLst/>
        </p:spPr>
      </p:pic>
      <p:pic>
        <p:nvPicPr>
          <p:cNvPr id="155" name="154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3226308"/>
            <a:ext cx="228600" cy="278892"/>
          </a:xfrm>
          <a:prstGeom prst="rect">
            <a:avLst/>
          </a:prstGeom>
          <a:noFill/>
        </p:spPr>
      </p:pic>
      <p:pic>
        <p:nvPicPr>
          <p:cNvPr id="165" name="164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21236" y="3150107"/>
            <a:ext cx="1727241" cy="381120"/>
          </a:xfrm>
          <a:prstGeom prst="rect">
            <a:avLst/>
          </a:prstGeom>
          <a:noFill/>
          <a:ln/>
          <a:effectLst/>
        </p:spPr>
      </p:pic>
      <p:pic>
        <p:nvPicPr>
          <p:cNvPr id="160" name="159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6200" y="3886200"/>
            <a:ext cx="944874" cy="332313"/>
          </a:xfrm>
          <a:prstGeom prst="rect">
            <a:avLst/>
          </a:prstGeom>
          <a:noFill/>
          <a:ln/>
          <a:effectLst/>
        </p:spPr>
      </p:pic>
      <p:sp>
        <p:nvSpPr>
          <p:cNvPr id="161" name="160 - TextBox"/>
          <p:cNvSpPr txBox="1"/>
          <p:nvPr/>
        </p:nvSpPr>
        <p:spPr>
          <a:xfrm>
            <a:off x="152400" y="4495800"/>
            <a:ext cx="8686800" cy="75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l-GR" dirty="0" smtClean="0"/>
              <a:t>Θα δείξουμε ότι για κατάλληλα επιλεγμένη        ο αναμενόμενος χώρος που απαιτείται για τους δευτερογενείς πίνακες είναι</a:t>
            </a:r>
            <a:endParaRPr lang="el-GR" dirty="0"/>
          </a:p>
        </p:txBody>
      </p:sp>
      <p:pic>
        <p:nvPicPr>
          <p:cNvPr id="162" name="161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8200" y="4597504"/>
            <a:ext cx="152704" cy="203096"/>
          </a:xfrm>
          <a:prstGeom prst="rect">
            <a:avLst/>
          </a:prstGeom>
          <a:noFill/>
          <a:ln/>
          <a:effectLst/>
        </p:spPr>
      </p:pic>
      <p:pic>
        <p:nvPicPr>
          <p:cNvPr id="164" name="163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5334000"/>
            <a:ext cx="2159511" cy="787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Πλήρης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3" name="22 - TextBox"/>
          <p:cNvSpPr txBox="1"/>
          <p:nvPr/>
        </p:nvSpPr>
        <p:spPr>
          <a:xfrm>
            <a:off x="304800" y="1371600"/>
            <a:ext cx="83820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l-GR" dirty="0" smtClean="0"/>
              <a:t>Επιλέγουμε την πρωτογενή συνάρτηση διασποράς     από την καθολική οικογένεια             .</a:t>
            </a:r>
            <a:endParaRPr lang="el-GR" dirty="0"/>
          </a:p>
        </p:txBody>
      </p:sp>
      <p:pic>
        <p:nvPicPr>
          <p:cNvPr id="24" name="2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72200" y="1473304"/>
            <a:ext cx="152704" cy="203096"/>
          </a:xfrm>
          <a:prstGeom prst="rect">
            <a:avLst/>
          </a:prstGeom>
          <a:noFill/>
          <a:ln/>
          <a:effectLst/>
        </p:spPr>
      </p:pic>
      <p:pic>
        <p:nvPicPr>
          <p:cNvPr id="27" name="2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1854708"/>
            <a:ext cx="583694" cy="278892"/>
          </a:xfrm>
          <a:prstGeom prst="rect">
            <a:avLst/>
          </a:prstGeom>
          <a:noFill/>
        </p:spPr>
      </p:pic>
      <p:sp>
        <p:nvSpPr>
          <p:cNvPr id="28" name="27 - TextBox"/>
          <p:cNvSpPr txBox="1"/>
          <p:nvPr/>
        </p:nvSpPr>
        <p:spPr>
          <a:xfrm>
            <a:off x="304800" y="2466122"/>
            <a:ext cx="838200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l-GR" dirty="0" smtClean="0"/>
              <a:t>Επιλέγουμε κάθε δευτερογενή συνάρτηση διασποράς     από την καθολική οικογένεια             .</a:t>
            </a:r>
            <a:endParaRPr lang="el-GR" dirty="0"/>
          </a:p>
        </p:txBody>
      </p:sp>
      <p:pic>
        <p:nvPicPr>
          <p:cNvPr id="31" name="3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7944" y="2567826"/>
            <a:ext cx="229056" cy="279448"/>
          </a:xfrm>
          <a:prstGeom prst="rect">
            <a:avLst/>
          </a:prstGeom>
          <a:noFill/>
          <a:ln/>
          <a:effectLst/>
        </p:spPr>
      </p:pic>
      <p:pic>
        <p:nvPicPr>
          <p:cNvPr id="32" name="3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62386" y="2949230"/>
            <a:ext cx="659322" cy="3045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Πλήρης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473075" y="990600"/>
            <a:ext cx="8191500" cy="1600200"/>
          </a:xfrm>
          <a:prstGeom prst="rect">
            <a:avLst/>
          </a:prstGeom>
          <a:solidFill>
            <a:srgbClr val="FFCC00">
              <a:alpha val="1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7200" y="1027113"/>
            <a:ext cx="8131175" cy="1528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l-GR" b="1" dirty="0"/>
              <a:t>Θεώρημα     </a:t>
            </a:r>
            <a:r>
              <a:rPr lang="el-GR" dirty="0"/>
              <a:t>Έστω ότι επιλέγουμε τυχαία </a:t>
            </a:r>
            <a:r>
              <a:rPr lang="el-GR" dirty="0" smtClean="0"/>
              <a:t>μια συνάρτηση διασποράς     από καθολική οικογένεια συναρτήσεων διασποράς. Αν αποθηκεύσουμε      κλειδιά και το μέγεθος του πίνακα διασποράς είναι           τότε η πιθανότητα να υπάρχει σύγκρουση είναι</a:t>
            </a:r>
            <a:r>
              <a:rPr lang="en-US" dirty="0" smtClean="0"/>
              <a:t>              .</a:t>
            </a:r>
            <a:endParaRPr lang="el-GR" dirty="0"/>
          </a:p>
        </p:txBody>
      </p:sp>
      <p:pic>
        <p:nvPicPr>
          <p:cNvPr id="19" name="18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26071" y="1143000"/>
            <a:ext cx="152704" cy="203096"/>
          </a:xfrm>
          <a:prstGeom prst="rect">
            <a:avLst/>
          </a:prstGeom>
          <a:noFill/>
          <a:ln/>
          <a:effectLst/>
        </p:spPr>
      </p:pic>
      <p:pic>
        <p:nvPicPr>
          <p:cNvPr id="20" name="1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5375" y="1549909"/>
            <a:ext cx="178307" cy="126491"/>
          </a:xfrm>
          <a:prstGeom prst="rect">
            <a:avLst/>
          </a:prstGeom>
          <a:noFill/>
        </p:spPr>
      </p:pic>
      <p:pic>
        <p:nvPicPr>
          <p:cNvPr id="22" name="21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5575" y="1828800"/>
            <a:ext cx="840592" cy="229252"/>
          </a:xfrm>
          <a:prstGeom prst="rect">
            <a:avLst/>
          </a:prstGeom>
          <a:noFill/>
          <a:ln/>
          <a:effectLst/>
        </p:spPr>
      </p:pic>
      <p:pic>
        <p:nvPicPr>
          <p:cNvPr id="26" name="25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4375" y="2209800"/>
            <a:ext cx="635509" cy="278892"/>
          </a:xfrm>
          <a:prstGeom prst="rect">
            <a:avLst/>
          </a:prstGeom>
          <a:noFill/>
        </p:spPr>
      </p:pic>
      <p:sp>
        <p:nvSpPr>
          <p:cNvPr id="29" name="28 - TextBox"/>
          <p:cNvSpPr txBox="1"/>
          <p:nvPr/>
        </p:nvSpPr>
        <p:spPr>
          <a:xfrm>
            <a:off x="381000" y="2743200"/>
            <a:ext cx="8382000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l-GR" dirty="0" smtClean="0"/>
              <a:t>Ο αριθμός των πιθανών συγκρούσεων είναι         , όσα τα διαφορετικά ζεύγη κλειδιών.</a:t>
            </a:r>
            <a:endParaRPr lang="el-GR" dirty="0"/>
          </a:p>
        </p:txBody>
      </p:sp>
      <p:pic>
        <p:nvPicPr>
          <p:cNvPr id="33" name="3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2819400"/>
            <a:ext cx="304800" cy="330708"/>
          </a:xfrm>
          <a:prstGeom prst="rect">
            <a:avLst/>
          </a:prstGeom>
          <a:noFill/>
        </p:spPr>
      </p:pic>
      <p:sp>
        <p:nvSpPr>
          <p:cNvPr id="34" name="33 - TextBox"/>
          <p:cNvSpPr txBox="1"/>
          <p:nvPr/>
        </p:nvSpPr>
        <p:spPr>
          <a:xfrm>
            <a:off x="381000" y="3505200"/>
            <a:ext cx="83820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l-GR" dirty="0" smtClean="0"/>
              <a:t>Από τον τρόπο επιλογής της       προκύπτει ότι η πιθανότητα σύγκρουσης ενός ζεύγους κλειδιών είναι το πολύ           .</a:t>
            </a:r>
            <a:endParaRPr lang="el-GR" dirty="0"/>
          </a:p>
        </p:txBody>
      </p:sp>
      <p:pic>
        <p:nvPicPr>
          <p:cNvPr id="35" name="34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81400" y="3604086"/>
            <a:ext cx="152704" cy="203096"/>
          </a:xfrm>
          <a:prstGeom prst="rect">
            <a:avLst/>
          </a:prstGeom>
          <a:noFill/>
          <a:ln/>
          <a:effectLst/>
        </p:spPr>
      </p:pic>
      <p:pic>
        <p:nvPicPr>
          <p:cNvPr id="37" name="36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505" y="3909067"/>
            <a:ext cx="483495" cy="279115"/>
          </a:xfrm>
          <a:prstGeom prst="rect">
            <a:avLst/>
          </a:prstGeom>
          <a:noFill/>
          <a:ln/>
          <a:effectLst/>
        </p:spPr>
      </p:pic>
      <p:sp>
        <p:nvSpPr>
          <p:cNvPr id="38" name="37 - TextBox"/>
          <p:cNvSpPr txBox="1"/>
          <p:nvPr/>
        </p:nvSpPr>
        <p:spPr>
          <a:xfrm>
            <a:off x="381000" y="4343400"/>
            <a:ext cx="58674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l-GR" dirty="0" smtClean="0"/>
              <a:t>Άρα ο αναμενόμενος αριθμός συγκρούσεων        είναι</a:t>
            </a:r>
            <a:endParaRPr lang="el-GR" dirty="0"/>
          </a:p>
        </p:txBody>
      </p:sp>
      <p:pic>
        <p:nvPicPr>
          <p:cNvPr id="41" name="40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4442595"/>
            <a:ext cx="254508" cy="202692"/>
          </a:xfrm>
          <a:prstGeom prst="rect">
            <a:avLst/>
          </a:prstGeom>
          <a:noFill/>
        </p:spPr>
      </p:pic>
      <p:pic>
        <p:nvPicPr>
          <p:cNvPr id="45" name="44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68866" y="4876800"/>
            <a:ext cx="3174980" cy="609695"/>
          </a:xfrm>
          <a:prstGeom prst="rect">
            <a:avLst/>
          </a:prstGeom>
          <a:noFill/>
          <a:ln/>
          <a:effectLst/>
        </p:spPr>
      </p:pic>
      <p:sp>
        <p:nvSpPr>
          <p:cNvPr id="46" name="45 - TextBox"/>
          <p:cNvSpPr txBox="1"/>
          <p:nvPr/>
        </p:nvSpPr>
        <p:spPr>
          <a:xfrm>
            <a:off x="381000" y="5650468"/>
            <a:ext cx="409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Από την ανισότητα του </a:t>
            </a:r>
            <a:r>
              <a:rPr lang="en-US" dirty="0" smtClean="0"/>
              <a:t>Markov </a:t>
            </a:r>
            <a:r>
              <a:rPr lang="el-GR" dirty="0" smtClean="0"/>
              <a:t>έχουμε</a:t>
            </a:r>
            <a:endParaRPr lang="el-GR" dirty="0"/>
          </a:p>
        </p:txBody>
      </p:sp>
      <p:pic>
        <p:nvPicPr>
          <p:cNvPr id="48" name="47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6172200"/>
            <a:ext cx="4317500" cy="559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Πλήρης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473075" y="990600"/>
            <a:ext cx="8191500" cy="1600200"/>
          </a:xfrm>
          <a:prstGeom prst="rect">
            <a:avLst/>
          </a:prstGeom>
          <a:solidFill>
            <a:srgbClr val="FFCC00">
              <a:alpha val="1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7200" y="1027113"/>
            <a:ext cx="8131175" cy="1528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l-GR" b="1" dirty="0"/>
              <a:t>Θεώρημα     </a:t>
            </a:r>
            <a:r>
              <a:rPr lang="el-GR" dirty="0"/>
              <a:t>Έστω ότι επιλέγουμε τυχαία </a:t>
            </a:r>
            <a:r>
              <a:rPr lang="el-GR" dirty="0" smtClean="0"/>
              <a:t>μια συνάρτηση διασποράς     από καθολική οικογένεια συναρτήσεων διασποράς. Αν αποθηκεύσουμε      κλειδιά και το μέγεθος του πίνακα διασποράς είναι           τότε η πιθανότητα να υπάρχει σύγκρουση είναι</a:t>
            </a:r>
            <a:r>
              <a:rPr lang="en-US" dirty="0" smtClean="0"/>
              <a:t>              .</a:t>
            </a:r>
            <a:endParaRPr lang="el-GR" dirty="0"/>
          </a:p>
        </p:txBody>
      </p:sp>
      <p:pic>
        <p:nvPicPr>
          <p:cNvPr id="19" name="18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26071" y="1143000"/>
            <a:ext cx="152704" cy="203096"/>
          </a:xfrm>
          <a:prstGeom prst="rect">
            <a:avLst/>
          </a:prstGeom>
          <a:noFill/>
          <a:ln/>
          <a:effectLst/>
        </p:spPr>
      </p:pic>
      <p:pic>
        <p:nvPicPr>
          <p:cNvPr id="20" name="1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5375" y="1549909"/>
            <a:ext cx="178307" cy="126491"/>
          </a:xfrm>
          <a:prstGeom prst="rect">
            <a:avLst/>
          </a:prstGeom>
          <a:noFill/>
        </p:spPr>
      </p:pic>
      <p:pic>
        <p:nvPicPr>
          <p:cNvPr id="22" name="21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5575" y="1828800"/>
            <a:ext cx="840592" cy="229252"/>
          </a:xfrm>
          <a:prstGeom prst="rect">
            <a:avLst/>
          </a:prstGeom>
          <a:noFill/>
          <a:ln/>
          <a:effectLst/>
        </p:spPr>
      </p:pic>
      <p:pic>
        <p:nvPicPr>
          <p:cNvPr id="26" name="25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4375" y="2209800"/>
            <a:ext cx="635509" cy="278892"/>
          </a:xfrm>
          <a:prstGeom prst="rect">
            <a:avLst/>
          </a:prstGeom>
          <a:noFill/>
        </p:spPr>
      </p:pic>
      <p:sp>
        <p:nvSpPr>
          <p:cNvPr id="21" name="20 - TextBox"/>
          <p:cNvSpPr txBox="1"/>
          <p:nvPr/>
        </p:nvSpPr>
        <p:spPr>
          <a:xfrm>
            <a:off x="381000" y="3352800"/>
            <a:ext cx="845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l-GR" dirty="0" smtClean="0"/>
              <a:t>Το παραπάνω θεώρημα συνεπάγεται ότι για               μπορούμε να βρούμε με λίγες δοκιμές μια συνάρτηση διασποράς       που να μην έχει συγκρούσεις για το σύνολο των κλειδιών που αποθηκεύεται στον       .</a:t>
            </a:r>
            <a:endParaRPr lang="el-GR" dirty="0"/>
          </a:p>
        </p:txBody>
      </p:sp>
      <p:pic>
        <p:nvPicPr>
          <p:cNvPr id="23" name="2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4400" y="3835807"/>
            <a:ext cx="229056" cy="279448"/>
          </a:xfrm>
          <a:prstGeom prst="rect">
            <a:avLst/>
          </a:prstGeom>
          <a:noFill/>
          <a:ln/>
          <a:effectLst/>
        </p:spPr>
      </p:pic>
      <p:pic>
        <p:nvPicPr>
          <p:cNvPr id="24" name="23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166515"/>
            <a:ext cx="228600" cy="278892"/>
          </a:xfrm>
          <a:prstGeom prst="rect">
            <a:avLst/>
          </a:prstGeom>
          <a:noFill/>
        </p:spPr>
      </p:pic>
      <p:pic>
        <p:nvPicPr>
          <p:cNvPr id="25" name="24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51126" y="3427294"/>
            <a:ext cx="944874" cy="3323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593725" y="4456113"/>
            <a:ext cx="7494588" cy="641350"/>
          </a:xfrm>
          <a:prstGeom prst="rect">
            <a:avLst/>
          </a:prstGeom>
          <a:solidFill>
            <a:srgbClr val="CC0000">
              <a:alpha val="705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να αποφύγουμε το πρόβλημα της υπερχείλισης χρησιμοποιούμε τον </a:t>
            </a:r>
          </a:p>
          <a:p>
            <a:r>
              <a:rPr lang="el-GR"/>
              <a:t>αλγόριθμο του </a:t>
            </a:r>
            <a:r>
              <a:rPr lang="en-US"/>
              <a:t>Horner </a:t>
            </a:r>
            <a:r>
              <a:rPr lang="el-GR"/>
              <a:t>και τις αριθμητικές ιδιότητες της συνάρτησης</a:t>
            </a:r>
            <a:r>
              <a:rPr lang="en-US"/>
              <a:t> </a:t>
            </a:r>
            <a:r>
              <a:rPr lang="el-GR"/>
              <a:t> </a:t>
            </a:r>
            <a:r>
              <a:rPr lang="en-US" b="1">
                <a:latin typeface="Courier New" pitchFamily="49" charset="0"/>
              </a:rPr>
              <a:t>mod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1752600" y="3962400"/>
            <a:ext cx="1295400" cy="228600"/>
          </a:xfrm>
          <a:prstGeom prst="rect">
            <a:avLst/>
          </a:prstGeom>
          <a:solidFill>
            <a:srgbClr val="FF6600">
              <a:alpha val="1686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Πίνακες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41325" y="1066800"/>
            <a:ext cx="3905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Μετατροπή σε ακέραιο στο διάστημα</a:t>
            </a:r>
          </a:p>
        </p:txBody>
      </p:sp>
      <p:pic>
        <p:nvPicPr>
          <p:cNvPr id="10245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141413"/>
            <a:ext cx="9826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473075" y="1462088"/>
            <a:ext cx="7510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- για αλφαριθμητικά με χαρακτήρες των 7 </a:t>
            </a:r>
            <a:r>
              <a:rPr lang="en-US" dirty="0" smtClean="0"/>
              <a:t>bit  (w = 2</a:t>
            </a:r>
            <a:r>
              <a:rPr lang="en-US" baseline="30000" dirty="0" smtClean="0"/>
              <a:t>7</a:t>
            </a:r>
            <a:r>
              <a:rPr lang="en-US" dirty="0" smtClean="0"/>
              <a:t> = 128 </a:t>
            </a:r>
            <a:r>
              <a:rPr lang="el-GR" dirty="0" smtClean="0"/>
              <a:t>χαρακτήρες)</a:t>
            </a:r>
            <a:endParaRPr lang="el-GR" dirty="0"/>
          </a:p>
        </p:txBody>
      </p:sp>
      <p:sp>
        <p:nvSpPr>
          <p:cNvPr id="10250" name="AutoShape 11"/>
          <p:cNvSpPr>
            <a:spLocks noChangeArrowheads="1"/>
          </p:cNvSpPr>
          <p:nvPr/>
        </p:nvSpPr>
        <p:spPr bwMode="auto">
          <a:xfrm>
            <a:off x="3276600" y="3276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alpha val="16862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1447800" y="3900488"/>
            <a:ext cx="33922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Lucida Console" pitchFamily="49" charset="0"/>
              </a:rPr>
              <a:t>= 219708261</a:t>
            </a:r>
            <a:r>
              <a:rPr lang="en-US">
                <a:latin typeface="Lucida Console" pitchFamily="49" charset="0"/>
              </a:rPr>
              <a:t> mod 67 = 52</a:t>
            </a:r>
            <a:endParaRPr lang="el-GR">
              <a:latin typeface="Lucida Console" pitchFamily="49" charset="0"/>
            </a:endParaRPr>
          </a:p>
        </p:txBody>
      </p:sp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1203325" y="3519488"/>
            <a:ext cx="739016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Lucida Console" pitchFamily="49" charset="0"/>
              </a:rPr>
              <a:t>k = (104*128</a:t>
            </a:r>
            <a:r>
              <a:rPr lang="da-DK" baseline="30000">
                <a:latin typeface="Lucida Console" pitchFamily="49" charset="0"/>
              </a:rPr>
              <a:t>3</a:t>
            </a:r>
            <a:r>
              <a:rPr lang="da-DK">
                <a:latin typeface="Lucida Console" pitchFamily="49" charset="0"/>
              </a:rPr>
              <a:t> + 97*128</a:t>
            </a:r>
            <a:r>
              <a:rPr lang="da-DK" baseline="30000">
                <a:latin typeface="Lucida Console" pitchFamily="49" charset="0"/>
              </a:rPr>
              <a:t>2</a:t>
            </a:r>
            <a:r>
              <a:rPr lang="da-DK">
                <a:latin typeface="Lucida Console" pitchFamily="49" charset="0"/>
              </a:rPr>
              <a:t> + 118*128</a:t>
            </a:r>
            <a:r>
              <a:rPr lang="da-DK" baseline="30000">
                <a:latin typeface="Lucida Console" pitchFamily="49" charset="0"/>
              </a:rPr>
              <a:t>1</a:t>
            </a:r>
            <a:r>
              <a:rPr lang="da-DK">
                <a:latin typeface="Lucida Console" pitchFamily="49" charset="0"/>
              </a:rPr>
              <a:t> + 101*128</a:t>
            </a:r>
            <a:r>
              <a:rPr lang="da-DK" baseline="30000">
                <a:latin typeface="Lucida Console" pitchFamily="49" charset="0"/>
              </a:rPr>
              <a:t>0</a:t>
            </a:r>
            <a:r>
              <a:rPr lang="da-DK">
                <a:latin typeface="Lucida Console" pitchFamily="49" charset="0"/>
              </a:rPr>
              <a:t>) mod 67</a:t>
            </a:r>
          </a:p>
        </p:txBody>
      </p:sp>
      <p:sp>
        <p:nvSpPr>
          <p:cNvPr id="10256" name="Rectangle 19"/>
          <p:cNvSpPr>
            <a:spLocks noChangeArrowheads="1"/>
          </p:cNvSpPr>
          <p:nvPr/>
        </p:nvSpPr>
        <p:spPr bwMode="auto">
          <a:xfrm>
            <a:off x="1219200" y="5257800"/>
            <a:ext cx="585609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Lucida Console" pitchFamily="49" charset="0"/>
              </a:rPr>
              <a:t>104*128</a:t>
            </a:r>
            <a:r>
              <a:rPr lang="da-DK" baseline="30000">
                <a:latin typeface="Lucida Console" pitchFamily="49" charset="0"/>
              </a:rPr>
              <a:t>3</a:t>
            </a:r>
            <a:r>
              <a:rPr lang="da-DK">
                <a:latin typeface="Lucida Console" pitchFamily="49" charset="0"/>
              </a:rPr>
              <a:t> + 97*128</a:t>
            </a:r>
            <a:r>
              <a:rPr lang="da-DK" baseline="30000">
                <a:latin typeface="Lucida Console" pitchFamily="49" charset="0"/>
              </a:rPr>
              <a:t>2</a:t>
            </a:r>
            <a:r>
              <a:rPr lang="da-DK">
                <a:latin typeface="Lucida Console" pitchFamily="49" charset="0"/>
              </a:rPr>
              <a:t> + 118*128</a:t>
            </a:r>
            <a:r>
              <a:rPr lang="da-DK" baseline="30000">
                <a:latin typeface="Lucida Console" pitchFamily="49" charset="0"/>
              </a:rPr>
              <a:t>1</a:t>
            </a:r>
            <a:r>
              <a:rPr lang="da-DK">
                <a:latin typeface="Lucida Console" pitchFamily="49" charset="0"/>
              </a:rPr>
              <a:t> + 101*128</a:t>
            </a:r>
            <a:r>
              <a:rPr lang="da-DK" baseline="30000">
                <a:latin typeface="Lucida Console" pitchFamily="49" charset="0"/>
              </a:rPr>
              <a:t>0</a:t>
            </a:r>
            <a:r>
              <a:rPr lang="da-DK">
                <a:latin typeface="Lucida Console" pitchFamily="49" charset="0"/>
              </a:rPr>
              <a:t> =</a:t>
            </a:r>
          </a:p>
          <a:p>
            <a:r>
              <a:rPr lang="da-DK">
                <a:latin typeface="Lucida Console" pitchFamily="49" charset="0"/>
              </a:rPr>
              <a:t>((104*128 + 97)*128 + 118)*128 + 101</a:t>
            </a:r>
          </a:p>
        </p:txBody>
      </p:sp>
      <p:sp useBgFill="1">
        <p:nvSpPr>
          <p:cNvPr id="17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09600" y="2286000"/>
            <a:ext cx="590277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έχουμε  </a:t>
            </a:r>
            <a:r>
              <a:rPr lang="en-US" dirty="0">
                <a:latin typeface="Lucida Console" pitchFamily="49" charset="0"/>
              </a:rPr>
              <a:t>‘a’ </a:t>
            </a:r>
            <a:r>
              <a:rPr lang="el-GR" dirty="0">
                <a:latin typeface="Lucida Console" pitchFamily="49" charset="0"/>
              </a:rPr>
              <a:t>= 97</a:t>
            </a:r>
            <a:r>
              <a:rPr lang="en-US" dirty="0">
                <a:latin typeface="Lucida Console" pitchFamily="49" charset="0"/>
              </a:rPr>
              <a:t>, ‘b’ </a:t>
            </a:r>
            <a:r>
              <a:rPr lang="el-GR" dirty="0">
                <a:latin typeface="Lucida Console" pitchFamily="49" charset="0"/>
              </a:rPr>
              <a:t>= 9</a:t>
            </a:r>
            <a:r>
              <a:rPr lang="en-US" dirty="0">
                <a:latin typeface="Lucida Console" pitchFamily="49" charset="0"/>
              </a:rPr>
              <a:t>8, ‘c’ </a:t>
            </a:r>
            <a:r>
              <a:rPr lang="el-GR" dirty="0">
                <a:latin typeface="Lucida Console" pitchFamily="49" charset="0"/>
              </a:rPr>
              <a:t>= 9</a:t>
            </a:r>
            <a:r>
              <a:rPr lang="en-US" dirty="0">
                <a:latin typeface="Lucida Console" pitchFamily="49" charset="0"/>
              </a:rPr>
              <a:t>9,</a:t>
            </a:r>
            <a:r>
              <a:rPr lang="el-GR" dirty="0">
                <a:latin typeface="Lucida Console" pitchFamily="49" charset="0"/>
              </a:rPr>
              <a:t>… </a:t>
            </a:r>
            <a:r>
              <a:rPr lang="el-GR" dirty="0" smtClean="0">
                <a:latin typeface="+mn-lt"/>
              </a:rPr>
              <a:t>κλπ </a:t>
            </a:r>
            <a:endParaRPr lang="el-GR" dirty="0">
              <a:latin typeface="+mn-lt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09600" y="2771775"/>
            <a:ext cx="19864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π.χ. για </a:t>
            </a:r>
            <a:r>
              <a:rPr lang="en-US" dirty="0"/>
              <a:t>  </a:t>
            </a:r>
            <a:r>
              <a:rPr lang="en-US" dirty="0">
                <a:latin typeface="Lucida Console" pitchFamily="49" charset="0"/>
              </a:rPr>
              <a:t>m = 67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93725" y="1865313"/>
            <a:ext cx="71770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κάθε χαρακτήρας αντιστοιχεί σε ένα ακέραιο σε</a:t>
            </a:r>
            <a:r>
              <a:rPr lang="en-US" dirty="0"/>
              <a:t> </a:t>
            </a:r>
            <a:r>
              <a:rPr lang="el-GR" dirty="0"/>
              <a:t>κωδικοποίηση </a:t>
            </a:r>
            <a:r>
              <a:rPr lang="en-US" dirty="0"/>
              <a:t>ASCII</a:t>
            </a:r>
            <a:r>
              <a:rPr lang="el-GR" dirty="0"/>
              <a:t> 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09600" y="3152775"/>
            <a:ext cx="25555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String s </a:t>
            </a:r>
            <a:r>
              <a:rPr lang="en-US" dirty="0">
                <a:latin typeface="Lucida Console" pitchFamily="49" charset="0"/>
              </a:rPr>
              <a:t>= “have”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Πλήρης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381000" y="990600"/>
            <a:ext cx="800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Απομένει να επιλέξουμε μια πρωτογενή συνάρτηση διασποράς        έτσι ώστε</a:t>
            </a:r>
            <a:endParaRPr lang="el-GR" dirty="0"/>
          </a:p>
        </p:txBody>
      </p:sp>
      <p:pic>
        <p:nvPicPr>
          <p:cNvPr id="17" name="1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10400" y="1066800"/>
            <a:ext cx="152704" cy="203096"/>
          </a:xfrm>
          <a:prstGeom prst="rect">
            <a:avLst/>
          </a:prstGeom>
          <a:noFill/>
          <a:ln/>
          <a:effectLst/>
        </p:spPr>
      </p:pic>
      <p:pic>
        <p:nvPicPr>
          <p:cNvPr id="28" name="27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51158" y="1600200"/>
            <a:ext cx="3810395" cy="787990"/>
          </a:xfrm>
          <a:prstGeom prst="rect">
            <a:avLst/>
          </a:prstGeom>
          <a:noFill/>
          <a:ln/>
          <a:effectLst/>
        </p:spPr>
      </p:pic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73075" y="3124200"/>
            <a:ext cx="8191500" cy="2209800"/>
          </a:xfrm>
          <a:prstGeom prst="rect">
            <a:avLst/>
          </a:prstGeom>
          <a:solidFill>
            <a:srgbClr val="FFCC00">
              <a:alpha val="1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57200" y="3160713"/>
            <a:ext cx="8131175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l-GR" b="1" dirty="0"/>
              <a:t>Θεώρημα     </a:t>
            </a:r>
            <a:r>
              <a:rPr lang="el-GR" dirty="0"/>
              <a:t>Έστω ότι επιλέγουμε τυχαία </a:t>
            </a:r>
            <a:r>
              <a:rPr lang="el-GR" dirty="0" smtClean="0"/>
              <a:t>μια συνάρτηση διασποράς     από καθολική οικογένεια συναρτήσεων διασποράς. Αν αποθηκεύσουμε      κλειδιά και το μέγεθος του πίνακα διασποράς είναι   </a:t>
            </a:r>
            <a:r>
              <a:rPr lang="en-US" dirty="0" smtClean="0"/>
              <a:t>      </a:t>
            </a:r>
            <a:r>
              <a:rPr lang="el-GR" dirty="0" smtClean="0"/>
              <a:t>        τότε</a:t>
            </a:r>
            <a:endParaRPr lang="el-GR" dirty="0"/>
          </a:p>
        </p:txBody>
      </p:sp>
      <p:pic>
        <p:nvPicPr>
          <p:cNvPr id="31" name="3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26071" y="3276600"/>
            <a:ext cx="152704" cy="203096"/>
          </a:xfrm>
          <a:prstGeom prst="rect">
            <a:avLst/>
          </a:prstGeom>
          <a:noFill/>
          <a:ln/>
          <a:effectLst/>
        </p:spPr>
      </p:pic>
      <p:pic>
        <p:nvPicPr>
          <p:cNvPr id="32" name="3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3733800"/>
            <a:ext cx="178307" cy="126491"/>
          </a:xfrm>
          <a:prstGeom prst="rect">
            <a:avLst/>
          </a:prstGeom>
          <a:noFill/>
        </p:spPr>
      </p:pic>
      <p:pic>
        <p:nvPicPr>
          <p:cNvPr id="35" name="3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29200" y="4064147"/>
            <a:ext cx="738194" cy="126853"/>
          </a:xfrm>
          <a:prstGeom prst="rect">
            <a:avLst/>
          </a:prstGeom>
          <a:noFill/>
          <a:ln/>
          <a:effectLst/>
        </p:spPr>
      </p:pic>
      <p:pic>
        <p:nvPicPr>
          <p:cNvPr id="38" name="3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79540" y="4469997"/>
            <a:ext cx="1854460" cy="7878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Πλήρης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73075" y="838200"/>
            <a:ext cx="8191500" cy="2209800"/>
          </a:xfrm>
          <a:prstGeom prst="rect">
            <a:avLst/>
          </a:prstGeom>
          <a:solidFill>
            <a:srgbClr val="FFCC00">
              <a:alpha val="1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57200" y="874713"/>
            <a:ext cx="8131175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l-GR" b="1" dirty="0"/>
              <a:t>Θεώρημα     </a:t>
            </a:r>
            <a:r>
              <a:rPr lang="el-GR" dirty="0"/>
              <a:t>Έστω ότι επιλέγουμε τυχαία </a:t>
            </a:r>
            <a:r>
              <a:rPr lang="el-GR" dirty="0" smtClean="0"/>
              <a:t>μια συνάρτηση διασποράς     από καθολική οικογένεια συναρτήσεων διασποράς. Αν αποθηκεύσουμε      κλειδιά και το μέγεθος του πίνακα διασποράς είναι   </a:t>
            </a:r>
            <a:r>
              <a:rPr lang="en-US" dirty="0" smtClean="0"/>
              <a:t>      </a:t>
            </a:r>
            <a:r>
              <a:rPr lang="el-GR" dirty="0" smtClean="0"/>
              <a:t>        τότε</a:t>
            </a:r>
            <a:endParaRPr lang="el-GR" dirty="0"/>
          </a:p>
        </p:txBody>
      </p:sp>
      <p:pic>
        <p:nvPicPr>
          <p:cNvPr id="31" name="3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26071" y="990600"/>
            <a:ext cx="152704" cy="203096"/>
          </a:xfrm>
          <a:prstGeom prst="rect">
            <a:avLst/>
          </a:prstGeom>
          <a:noFill/>
          <a:ln/>
          <a:effectLst/>
        </p:spPr>
      </p:pic>
      <p:pic>
        <p:nvPicPr>
          <p:cNvPr id="32" name="3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1447800"/>
            <a:ext cx="178307" cy="126491"/>
          </a:xfrm>
          <a:prstGeom prst="rect">
            <a:avLst/>
          </a:prstGeom>
          <a:noFill/>
        </p:spPr>
      </p:pic>
      <p:pic>
        <p:nvPicPr>
          <p:cNvPr id="35" name="34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29200" y="1778147"/>
            <a:ext cx="738194" cy="126853"/>
          </a:xfrm>
          <a:prstGeom prst="rect">
            <a:avLst/>
          </a:prstGeom>
          <a:noFill/>
          <a:ln/>
          <a:effectLst/>
        </p:spPr>
      </p:pic>
      <p:pic>
        <p:nvPicPr>
          <p:cNvPr id="38" name="37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79540" y="2183997"/>
            <a:ext cx="1854460" cy="787803"/>
          </a:xfrm>
          <a:prstGeom prst="rect">
            <a:avLst/>
          </a:prstGeom>
          <a:noFill/>
          <a:ln/>
          <a:effectLst/>
        </p:spPr>
      </p:pic>
      <p:sp>
        <p:nvSpPr>
          <p:cNvPr id="13" name="12 - TextBox"/>
          <p:cNvSpPr txBox="1"/>
          <p:nvPr/>
        </p:nvSpPr>
        <p:spPr>
          <a:xfrm>
            <a:off x="533400" y="3429000"/>
            <a:ext cx="788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Για κάθε μη αρνητικό ακέραιο  </a:t>
            </a:r>
            <a:r>
              <a:rPr lang="en-US" dirty="0" smtClean="0"/>
              <a:t>  </a:t>
            </a:r>
            <a:r>
              <a:rPr lang="el-GR" dirty="0" smtClean="0"/>
              <a:t>     ισχύει  </a:t>
            </a:r>
            <a:r>
              <a:rPr lang="en-US" dirty="0" smtClean="0"/>
              <a:t>                            </a:t>
            </a:r>
            <a:r>
              <a:rPr lang="el-GR" dirty="0" smtClean="0"/>
              <a:t>άρα έχουμε      </a:t>
            </a:r>
            <a:endParaRPr lang="el-GR" dirty="0"/>
          </a:p>
        </p:txBody>
      </p:sp>
      <p:pic>
        <p:nvPicPr>
          <p:cNvPr id="16" name="1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581400"/>
            <a:ext cx="126492" cy="126492"/>
          </a:xfrm>
          <a:prstGeom prst="rect">
            <a:avLst/>
          </a:prstGeom>
          <a:noFill/>
        </p:spPr>
      </p:pic>
      <p:pic>
        <p:nvPicPr>
          <p:cNvPr id="19" name="18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3290" y="3479292"/>
            <a:ext cx="1473710" cy="330708"/>
          </a:xfrm>
          <a:prstGeom prst="rect">
            <a:avLst/>
          </a:prstGeom>
          <a:noFill/>
        </p:spPr>
      </p:pic>
      <p:pic>
        <p:nvPicPr>
          <p:cNvPr id="23" name="22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028" y="4088874"/>
            <a:ext cx="7848772" cy="787926"/>
          </a:xfrm>
          <a:prstGeom prst="rect">
            <a:avLst/>
          </a:prstGeom>
          <a:noFill/>
          <a:ln/>
          <a:effectLst/>
        </p:spPr>
      </p:pic>
      <p:sp>
        <p:nvSpPr>
          <p:cNvPr id="24" name="23 - TextBox"/>
          <p:cNvSpPr txBox="1"/>
          <p:nvPr/>
        </p:nvSpPr>
        <p:spPr>
          <a:xfrm>
            <a:off x="609600" y="5334000"/>
            <a:ext cx="557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Καθώς</a:t>
            </a:r>
            <a:r>
              <a:rPr lang="en-US" dirty="0" smtClean="0"/>
              <a:t>                                   </a:t>
            </a:r>
            <a:r>
              <a:rPr lang="el-GR" dirty="0" smtClean="0"/>
              <a:t>απομένει να δείξουμε ότι</a:t>
            </a:r>
            <a:endParaRPr lang="el-GR" dirty="0"/>
          </a:p>
        </p:txBody>
      </p:sp>
      <p:pic>
        <p:nvPicPr>
          <p:cNvPr id="26" name="25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76400" y="5155673"/>
            <a:ext cx="1702349" cy="787927"/>
          </a:xfrm>
          <a:prstGeom prst="rect">
            <a:avLst/>
          </a:prstGeom>
          <a:noFill/>
          <a:ln/>
          <a:effectLst/>
        </p:spPr>
      </p:pic>
      <p:pic>
        <p:nvPicPr>
          <p:cNvPr id="33" name="32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24550" y="5155673"/>
            <a:ext cx="2133650" cy="7879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Πλήρης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73075" y="838200"/>
            <a:ext cx="8191500" cy="2209800"/>
          </a:xfrm>
          <a:prstGeom prst="rect">
            <a:avLst/>
          </a:prstGeom>
          <a:solidFill>
            <a:srgbClr val="FFCC00">
              <a:alpha val="1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57200" y="874713"/>
            <a:ext cx="8131175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l-GR" b="1" dirty="0"/>
              <a:t>Θεώρημα     </a:t>
            </a:r>
            <a:r>
              <a:rPr lang="el-GR" dirty="0"/>
              <a:t>Έστω ότι επιλέγουμε τυχαία </a:t>
            </a:r>
            <a:r>
              <a:rPr lang="el-GR" dirty="0" smtClean="0"/>
              <a:t>μια συνάρτηση διασποράς     από καθολική οικογένεια συναρτήσεων διασποράς. Αν αποθηκεύσουμε      κλειδιά και το μέγεθος του πίνακα διασποράς είναι   </a:t>
            </a:r>
            <a:r>
              <a:rPr lang="en-US" dirty="0" smtClean="0"/>
              <a:t>      </a:t>
            </a:r>
            <a:r>
              <a:rPr lang="el-GR" dirty="0" smtClean="0"/>
              <a:t>        τότε</a:t>
            </a:r>
            <a:endParaRPr lang="el-GR" dirty="0"/>
          </a:p>
        </p:txBody>
      </p:sp>
      <p:pic>
        <p:nvPicPr>
          <p:cNvPr id="31" name="3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26071" y="990600"/>
            <a:ext cx="152704" cy="203096"/>
          </a:xfrm>
          <a:prstGeom prst="rect">
            <a:avLst/>
          </a:prstGeom>
          <a:noFill/>
          <a:ln/>
          <a:effectLst/>
        </p:spPr>
      </p:pic>
      <p:pic>
        <p:nvPicPr>
          <p:cNvPr id="32" name="3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1447800"/>
            <a:ext cx="178307" cy="126491"/>
          </a:xfrm>
          <a:prstGeom prst="rect">
            <a:avLst/>
          </a:prstGeom>
          <a:noFill/>
        </p:spPr>
      </p:pic>
      <p:pic>
        <p:nvPicPr>
          <p:cNvPr id="35" name="34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29200" y="1778147"/>
            <a:ext cx="738194" cy="126853"/>
          </a:xfrm>
          <a:prstGeom prst="rect">
            <a:avLst/>
          </a:prstGeom>
          <a:noFill/>
          <a:ln/>
          <a:effectLst/>
        </p:spPr>
      </p:pic>
      <p:pic>
        <p:nvPicPr>
          <p:cNvPr id="38" name="37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79540" y="2183997"/>
            <a:ext cx="1854460" cy="787803"/>
          </a:xfrm>
          <a:prstGeom prst="rect">
            <a:avLst/>
          </a:prstGeom>
          <a:noFill/>
          <a:ln/>
          <a:effectLst/>
        </p:spPr>
      </p:pic>
      <p:pic>
        <p:nvPicPr>
          <p:cNvPr id="17" name="16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9800" y="3402854"/>
            <a:ext cx="1854755" cy="787928"/>
          </a:xfrm>
          <a:prstGeom prst="rect">
            <a:avLst/>
          </a:prstGeom>
          <a:noFill/>
          <a:ln/>
          <a:effectLst/>
        </p:spPr>
      </p:pic>
      <p:sp>
        <p:nvSpPr>
          <p:cNvPr id="18" name="17 - TextBox"/>
          <p:cNvSpPr txBox="1"/>
          <p:nvPr/>
        </p:nvSpPr>
        <p:spPr>
          <a:xfrm>
            <a:off x="228600" y="3581182"/>
            <a:ext cx="877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Παρατηρούμε ότι                                  αναμενόμενο πλήθος συγκρούσεων, άρα από</a:t>
            </a:r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>
            <a:off x="228600" y="4557522"/>
            <a:ext cx="299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την επιλογή της        έχουμε</a:t>
            </a:r>
            <a:endParaRPr lang="el-GR" dirty="0"/>
          </a:p>
        </p:txBody>
      </p:sp>
      <p:pic>
        <p:nvPicPr>
          <p:cNvPr id="21" name="20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57400" y="4622054"/>
            <a:ext cx="152704" cy="203096"/>
          </a:xfrm>
          <a:prstGeom prst="rect">
            <a:avLst/>
          </a:prstGeom>
          <a:noFill/>
          <a:ln/>
          <a:effectLst/>
        </p:spPr>
      </p:pic>
      <p:pic>
        <p:nvPicPr>
          <p:cNvPr id="25" name="24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52800" y="4393454"/>
            <a:ext cx="4218178" cy="78814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Πλήρης Διασπορά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73075" y="838200"/>
            <a:ext cx="8191500" cy="2209800"/>
          </a:xfrm>
          <a:prstGeom prst="rect">
            <a:avLst/>
          </a:prstGeom>
          <a:solidFill>
            <a:srgbClr val="FFCC00">
              <a:alpha val="1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57200" y="874713"/>
            <a:ext cx="8131175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l-GR" b="1" dirty="0"/>
              <a:t>Θεώρημα     </a:t>
            </a:r>
            <a:r>
              <a:rPr lang="el-GR" dirty="0"/>
              <a:t>Έστω ότι επιλέγουμε τυχαία </a:t>
            </a:r>
            <a:r>
              <a:rPr lang="el-GR" dirty="0" smtClean="0"/>
              <a:t>μια συνάρτηση διασποράς     από καθολική οικογένεια συναρτήσεων διασποράς. Αν αποθηκεύσουμε      κλειδιά και το μέγεθος του πίνακα διασποράς είναι   </a:t>
            </a:r>
            <a:r>
              <a:rPr lang="en-US" dirty="0" smtClean="0"/>
              <a:t>      </a:t>
            </a:r>
            <a:r>
              <a:rPr lang="el-GR" dirty="0" smtClean="0"/>
              <a:t>        τότε</a:t>
            </a:r>
            <a:endParaRPr lang="el-GR" dirty="0"/>
          </a:p>
        </p:txBody>
      </p:sp>
      <p:pic>
        <p:nvPicPr>
          <p:cNvPr id="31" name="3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26071" y="990600"/>
            <a:ext cx="152704" cy="203096"/>
          </a:xfrm>
          <a:prstGeom prst="rect">
            <a:avLst/>
          </a:prstGeom>
          <a:noFill/>
          <a:ln/>
          <a:effectLst/>
        </p:spPr>
      </p:pic>
      <p:pic>
        <p:nvPicPr>
          <p:cNvPr id="32" name="3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1447800"/>
            <a:ext cx="178307" cy="126491"/>
          </a:xfrm>
          <a:prstGeom prst="rect">
            <a:avLst/>
          </a:prstGeom>
          <a:noFill/>
        </p:spPr>
      </p:pic>
      <p:pic>
        <p:nvPicPr>
          <p:cNvPr id="35" name="34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29200" y="1778147"/>
            <a:ext cx="738194" cy="126853"/>
          </a:xfrm>
          <a:prstGeom prst="rect">
            <a:avLst/>
          </a:prstGeom>
          <a:noFill/>
          <a:ln/>
          <a:effectLst/>
        </p:spPr>
      </p:pic>
      <p:pic>
        <p:nvPicPr>
          <p:cNvPr id="38" name="37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79540" y="2183997"/>
            <a:ext cx="1854460" cy="787803"/>
          </a:xfrm>
          <a:prstGeom prst="rect">
            <a:avLst/>
          </a:prstGeom>
          <a:noFill/>
          <a:ln/>
          <a:effectLst/>
        </p:spPr>
      </p:pic>
      <p:sp>
        <p:nvSpPr>
          <p:cNvPr id="18" name="17 - TextBox"/>
          <p:cNvSpPr txBox="1"/>
          <p:nvPr/>
        </p:nvSpPr>
        <p:spPr>
          <a:xfrm>
            <a:off x="228600" y="3200400"/>
            <a:ext cx="8382000" cy="75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l-GR" dirty="0" smtClean="0"/>
              <a:t>Άρα ο αναμενόμενος χώρος που απαιτείται για την αποθήκευση όλων των δευτερογενών πινάκων είναι</a:t>
            </a:r>
            <a:endParaRPr lang="el-GR" dirty="0"/>
          </a:p>
        </p:txBody>
      </p:sp>
      <p:pic>
        <p:nvPicPr>
          <p:cNvPr id="16" name="1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04929" y="3810000"/>
            <a:ext cx="1905271" cy="788020"/>
          </a:xfrm>
          <a:prstGeom prst="rect">
            <a:avLst/>
          </a:prstGeom>
          <a:noFill/>
          <a:ln/>
          <a:effectLst/>
        </p:spPr>
      </p:pic>
      <p:sp>
        <p:nvSpPr>
          <p:cNvPr id="19" name="18 - TextBox"/>
          <p:cNvSpPr txBox="1"/>
          <p:nvPr/>
        </p:nvSpPr>
        <p:spPr>
          <a:xfrm>
            <a:off x="228600" y="4648200"/>
            <a:ext cx="43434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l-GR" dirty="0" smtClean="0"/>
              <a:t>Από την ανισότητα του </a:t>
            </a:r>
            <a:r>
              <a:rPr lang="en-US" dirty="0" smtClean="0"/>
              <a:t>Markov </a:t>
            </a:r>
            <a:r>
              <a:rPr lang="el-GR" dirty="0" smtClean="0"/>
              <a:t>έχουμε</a:t>
            </a:r>
            <a:endParaRPr lang="el-GR" dirty="0"/>
          </a:p>
        </p:txBody>
      </p:sp>
      <p:pic>
        <p:nvPicPr>
          <p:cNvPr id="24" name="23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7306" y="5028961"/>
            <a:ext cx="4775937" cy="914639"/>
          </a:xfrm>
          <a:prstGeom prst="rect">
            <a:avLst/>
          </a:prstGeom>
          <a:noFill/>
          <a:ln/>
          <a:effectLst/>
        </p:spPr>
      </p:pic>
      <p:sp>
        <p:nvSpPr>
          <p:cNvPr id="26" name="25 - TextBox"/>
          <p:cNvSpPr txBox="1"/>
          <p:nvPr/>
        </p:nvSpPr>
        <p:spPr>
          <a:xfrm>
            <a:off x="228600" y="6019800"/>
            <a:ext cx="845820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l-GR" dirty="0" smtClean="0"/>
              <a:t>Δηλαδή μπορούμε να βρούμε με λίγες δοκιμές μια κατάλληλη πρωτογενή συνάρτηση διασποράς.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Δυναμικοί Πίνακες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Text Box 45"/>
          <p:cNvSpPr txBox="1">
            <a:spLocks noChangeArrowheads="1"/>
          </p:cNvSpPr>
          <p:nvPr/>
        </p:nvSpPr>
        <p:spPr bwMode="auto">
          <a:xfrm>
            <a:off x="517525" y="1690688"/>
            <a:ext cx="7916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απόδοση του κατακερματισμού επιδεινώνεται όσο αυξάνει ο συντελεστής  </a:t>
            </a:r>
          </a:p>
        </p:txBody>
      </p:sp>
      <p:sp>
        <p:nvSpPr>
          <p:cNvPr id="55300" name="Text Box 46"/>
          <p:cNvSpPr txBox="1">
            <a:spLocks noChangeArrowheads="1"/>
          </p:cNvSpPr>
          <p:nvPr/>
        </p:nvSpPr>
        <p:spPr bwMode="auto">
          <a:xfrm>
            <a:off x="517525" y="1143000"/>
            <a:ext cx="2932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Συντελεστής πληρότητας</a:t>
            </a:r>
          </a:p>
        </p:txBody>
      </p:sp>
      <p:pic>
        <p:nvPicPr>
          <p:cNvPr id="55301" name="Picture 4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8238" y="1182688"/>
            <a:ext cx="1046162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5302" name="Picture 4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4063" y="1828800"/>
            <a:ext cx="160337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5303" name="Text Box 51"/>
          <p:cNvSpPr txBox="1">
            <a:spLocks noChangeArrowheads="1"/>
          </p:cNvSpPr>
          <p:nvPr/>
        </p:nvSpPr>
        <p:spPr bwMode="auto">
          <a:xfrm>
            <a:off x="517525" y="2170113"/>
            <a:ext cx="6416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Επιπλέον στην μέθοδο των μεταβλητών διευθύνσεων πρέπει </a:t>
            </a:r>
          </a:p>
        </p:txBody>
      </p:sp>
      <p:pic>
        <p:nvPicPr>
          <p:cNvPr id="55304" name="Picture 5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8650" y="2224088"/>
            <a:ext cx="64135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9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Δυναμικοί Πίνακες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17525" y="1690688"/>
            <a:ext cx="7916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απόδοση του κατακερματισμού επιδεινώνεται όσο αυξάνει ο συντελεστής  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17525" y="1143000"/>
            <a:ext cx="2932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Συντελεστής πληρότητας</a:t>
            </a:r>
          </a:p>
        </p:txBody>
      </p:sp>
      <p:pic>
        <p:nvPicPr>
          <p:cNvPr id="5632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8238" y="1182688"/>
            <a:ext cx="1046162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6326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4063" y="1828800"/>
            <a:ext cx="160337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17525" y="2170113"/>
            <a:ext cx="6416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Επιπλέον στην μέθοδο των μεταβλητών διευθύνσεων πρέπει </a:t>
            </a:r>
          </a:p>
        </p:txBody>
      </p:sp>
      <p:pic>
        <p:nvPicPr>
          <p:cNvPr id="56328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8650" y="2224088"/>
            <a:ext cx="64135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17525" y="2819400"/>
            <a:ext cx="8134350" cy="915988"/>
          </a:xfrm>
          <a:prstGeom prst="rect">
            <a:avLst/>
          </a:prstGeom>
          <a:solidFill>
            <a:srgbClr val="FFCC00">
              <a:alpha val="1686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να αντιμετωπίσουμε το παραπάνω ζήτημα μπορούμε να </a:t>
            </a:r>
            <a:r>
              <a:rPr lang="el-GR" b="1"/>
              <a:t>διπλασιάσουμε</a:t>
            </a:r>
          </a:p>
          <a:p>
            <a:r>
              <a:rPr lang="el-GR"/>
              <a:t>το μέγεθος του πίνακα διασποράς κάθε φορά που ο συντελεστής       φθάνει</a:t>
            </a:r>
          </a:p>
          <a:p>
            <a:r>
              <a:rPr lang="el-GR"/>
              <a:t>μία συγκεκριμένη τιμή (π.χ. 50% για τη μέθοδο των μεταβλητών διευθύνσεων) </a:t>
            </a:r>
          </a:p>
        </p:txBody>
      </p:sp>
      <p:pic>
        <p:nvPicPr>
          <p:cNvPr id="56330" name="Picture 1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7263" y="3221038"/>
            <a:ext cx="160337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2819400" y="43291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2819400" y="45577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2819400" y="47863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2819400" y="5014913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2819400" y="52435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2819400" y="5472113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2819400" y="57007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879725" y="396240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l-GR"/>
              <a:t>’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2819400" y="5929313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2819400" y="61579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685800" y="4786313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685800" y="5014913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685800" y="52435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685800" y="5472113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685800" y="57007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762000" y="4343400"/>
            <a:ext cx="323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56347" name="AutoShape 27"/>
          <p:cNvSpPr>
            <a:spLocks noChangeArrowheads="1"/>
          </p:cNvSpPr>
          <p:nvPr/>
        </p:nvSpPr>
        <p:spPr bwMode="auto">
          <a:xfrm>
            <a:off x="1676400" y="5243513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8000">
              <a:alpha val="1686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2819400" y="63865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56349" name="Picture 2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891088"/>
            <a:ext cx="104616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Δυναμικοί Πίνακες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17525" y="1690688"/>
            <a:ext cx="7916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απόδοση του κατακερματισμού επιδεινώνεται όσο αυξάνει ο συντελεστής 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17525" y="1143000"/>
            <a:ext cx="2932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Συντελεστής πληρότητας</a:t>
            </a:r>
          </a:p>
        </p:txBody>
      </p:sp>
      <p:pic>
        <p:nvPicPr>
          <p:cNvPr id="57349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8238" y="1182688"/>
            <a:ext cx="1046162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7350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4063" y="1828800"/>
            <a:ext cx="160337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517525" y="2170113"/>
            <a:ext cx="6416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Επιπλέον στην μέθοδο των μεταβλητών διευθύνσεων πρέπει </a:t>
            </a:r>
          </a:p>
        </p:txBody>
      </p:sp>
      <p:pic>
        <p:nvPicPr>
          <p:cNvPr id="57352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8650" y="2224088"/>
            <a:ext cx="64135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17525" y="2819400"/>
            <a:ext cx="8134350" cy="915988"/>
          </a:xfrm>
          <a:prstGeom prst="rect">
            <a:avLst/>
          </a:prstGeom>
          <a:solidFill>
            <a:srgbClr val="FFCC00">
              <a:alpha val="1686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να αντιμετωπίσουμε το παραπάνω ζήτημα μπορούμε να </a:t>
            </a:r>
            <a:r>
              <a:rPr lang="el-GR" b="1"/>
              <a:t>διπλασιάσουμε</a:t>
            </a:r>
          </a:p>
          <a:p>
            <a:r>
              <a:rPr lang="el-GR"/>
              <a:t>το μέγεθος του πίνακα διασποράς κάθε φορά που ο συντελεστής       φθάνει</a:t>
            </a:r>
          </a:p>
          <a:p>
            <a:r>
              <a:rPr lang="el-GR"/>
              <a:t>μία συγκεκριμένη τιμή (π.χ. 50% για τη μέθοδο των μεταβλητών διευθύνσεων) </a:t>
            </a:r>
          </a:p>
        </p:txBody>
      </p:sp>
      <p:pic>
        <p:nvPicPr>
          <p:cNvPr id="57354" name="Picture 1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7263" y="3221038"/>
            <a:ext cx="160337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3733800" y="4395788"/>
            <a:ext cx="51403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Παίρνει           </a:t>
            </a:r>
            <a:r>
              <a:rPr lang="en-US"/>
              <a:t> </a:t>
            </a:r>
            <a:r>
              <a:rPr lang="el-GR"/>
              <a:t>(αναμενόμενο) χρόνο γιατί όλα τα </a:t>
            </a:r>
          </a:p>
          <a:p>
            <a:r>
              <a:rPr lang="el-GR"/>
              <a:t>στοιχεία πρέπει να εισαχθούν στο νέο πίνακα.</a:t>
            </a:r>
          </a:p>
        </p:txBody>
      </p:sp>
      <p:pic>
        <p:nvPicPr>
          <p:cNvPr id="57375" name="Picture 3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5825" y="4437063"/>
            <a:ext cx="563563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76" name="Text Box 32"/>
          <p:cNvSpPr txBox="1">
            <a:spLocks noChangeArrowheads="1"/>
          </p:cNvSpPr>
          <p:nvPr/>
        </p:nvSpPr>
        <p:spPr bwMode="auto">
          <a:xfrm>
            <a:off x="3765550" y="5257800"/>
            <a:ext cx="5400675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Ευτυχώς ο διπλασιασμός δε συμβαίνει συχνά,</a:t>
            </a:r>
          </a:p>
          <a:p>
            <a:r>
              <a:rPr lang="el-GR" dirty="0"/>
              <a:t>      αποτελεί καλή λύση όταν μας ενδιαφέρει</a:t>
            </a:r>
          </a:p>
          <a:p>
            <a:r>
              <a:rPr lang="el-GR" dirty="0"/>
              <a:t>να είναι χαμηλό το </a:t>
            </a:r>
            <a:r>
              <a:rPr lang="el-GR" b="1" dirty="0"/>
              <a:t>μέσο κόστος ανά πράξη</a:t>
            </a:r>
          </a:p>
          <a:p>
            <a:r>
              <a:rPr lang="el-GR" dirty="0"/>
              <a:t>(σε αντίθεση με το κόστος χειρότερης περίπτωσης) </a:t>
            </a:r>
          </a:p>
        </p:txBody>
      </p:sp>
      <p:sp>
        <p:nvSpPr>
          <p:cNvPr id="57377" name="AutoShape 33"/>
          <p:cNvSpPr>
            <a:spLocks noChangeArrowheads="1"/>
          </p:cNvSpPr>
          <p:nvPr/>
        </p:nvSpPr>
        <p:spPr bwMode="auto">
          <a:xfrm>
            <a:off x="3857625" y="5638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C00">
              <a:alpha val="1686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819400" y="43291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2819400" y="45577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2819400" y="47863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2819400" y="5014913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2819400" y="52435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2819400" y="5472113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2819400" y="57007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2879725" y="396240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l-GR"/>
              <a:t>’</a:t>
            </a: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2819400" y="5929313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2819400" y="61579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685800" y="4786313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685800" y="5014913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685800" y="52435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685800" y="5472113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685800" y="57007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762000" y="4343400"/>
            <a:ext cx="323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51" name="AutoShape 27"/>
          <p:cNvSpPr>
            <a:spLocks noChangeArrowheads="1"/>
          </p:cNvSpPr>
          <p:nvPr/>
        </p:nvSpPr>
        <p:spPr bwMode="auto">
          <a:xfrm>
            <a:off x="1676400" y="5243513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8000">
              <a:alpha val="1686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2819400" y="6386513"/>
            <a:ext cx="4572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53" name="Picture 2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891088"/>
            <a:ext cx="104616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Rectangle 18"/>
          <p:cNvSpPr>
            <a:spLocks noChangeArrowheads="1"/>
          </p:cNvSpPr>
          <p:nvPr/>
        </p:nvSpPr>
        <p:spPr bwMode="auto">
          <a:xfrm>
            <a:off x="3505200" y="5257800"/>
            <a:ext cx="3048000" cy="228600"/>
          </a:xfrm>
          <a:prstGeom prst="rect">
            <a:avLst/>
          </a:prstGeom>
          <a:solidFill>
            <a:srgbClr val="FF6600">
              <a:alpha val="1686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Πίνακες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1325" y="1066800"/>
            <a:ext cx="3905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Μετατροπή σε ακέραιο στο διάστημα</a:t>
            </a:r>
          </a:p>
        </p:txBody>
      </p:sp>
      <p:pic>
        <p:nvPicPr>
          <p:cNvPr id="11269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141413"/>
            <a:ext cx="9826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93725" y="1865313"/>
            <a:ext cx="71770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κάθε χαρακτήρας αντιστοιχεί σε ένα ακέραιο σε</a:t>
            </a:r>
            <a:r>
              <a:rPr lang="en-US"/>
              <a:t> </a:t>
            </a:r>
            <a:r>
              <a:rPr lang="el-GR"/>
              <a:t>κωδικοποίηση </a:t>
            </a:r>
            <a:r>
              <a:rPr lang="en-US"/>
              <a:t>ASCII</a:t>
            </a:r>
            <a:r>
              <a:rPr lang="el-GR"/>
              <a:t> </a:t>
            </a:r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1203325" y="3519488"/>
            <a:ext cx="77155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Lucida Console" pitchFamily="49" charset="0"/>
              </a:rPr>
              <a:t>k = (((104*128 + 97)*128 + 118)*128 + 101) mod 67 = 52</a:t>
            </a:r>
          </a:p>
        </p:txBody>
      </p:sp>
      <p:sp>
        <p:nvSpPr>
          <p:cNvPr id="11277" name="Text Box 17"/>
          <p:cNvSpPr txBox="1">
            <a:spLocks noChangeArrowheads="1"/>
          </p:cNvSpPr>
          <p:nvPr/>
        </p:nvSpPr>
        <p:spPr bwMode="auto">
          <a:xfrm>
            <a:off x="609600" y="4648200"/>
            <a:ext cx="757611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Lucida Console" pitchFamily="49" charset="0"/>
              </a:rPr>
              <a:t>int</a:t>
            </a:r>
            <a:r>
              <a:rPr lang="en-US" dirty="0">
                <a:latin typeface="Lucida Console" pitchFamily="49" charset="0"/>
              </a:rPr>
              <a:t> w = 128;</a:t>
            </a:r>
          </a:p>
          <a:p>
            <a:r>
              <a:rPr lang="en-US" dirty="0" err="1">
                <a:latin typeface="Lucida Console" pitchFamily="49" charset="0"/>
              </a:rPr>
              <a:t>int</a:t>
            </a:r>
            <a:r>
              <a:rPr lang="en-US" dirty="0">
                <a:latin typeface="Lucida Console" pitchFamily="49" charset="0"/>
              </a:rPr>
              <a:t> k = 0;</a:t>
            </a:r>
          </a:p>
          <a:p>
            <a:r>
              <a:rPr lang="en-US" dirty="0">
                <a:latin typeface="Lucida Console" pitchFamily="49" charset="0"/>
              </a:rPr>
              <a:t>for (</a:t>
            </a:r>
            <a:r>
              <a:rPr lang="en-US" dirty="0" err="1">
                <a:latin typeface="Lucida Console" pitchFamily="49" charset="0"/>
              </a:rPr>
              <a:t>i</a:t>
            </a:r>
            <a:r>
              <a:rPr lang="en-US" dirty="0">
                <a:latin typeface="Lucida Console" pitchFamily="49" charset="0"/>
              </a:rPr>
              <a:t>=0; </a:t>
            </a:r>
            <a:r>
              <a:rPr lang="en-US" dirty="0" err="1">
                <a:latin typeface="Lucida Console" pitchFamily="49" charset="0"/>
              </a:rPr>
              <a:t>i</a:t>
            </a:r>
            <a:r>
              <a:rPr lang="en-US" dirty="0">
                <a:latin typeface="Lucida Console" pitchFamily="49" charset="0"/>
              </a:rPr>
              <a:t>&lt;n; </a:t>
            </a:r>
            <a:r>
              <a:rPr lang="en-US" dirty="0" err="1">
                <a:latin typeface="Lucida Console" pitchFamily="49" charset="0"/>
              </a:rPr>
              <a:t>i</a:t>
            </a:r>
            <a:r>
              <a:rPr lang="en-US" dirty="0">
                <a:latin typeface="Lucida Console" pitchFamily="49" charset="0"/>
              </a:rPr>
              <a:t>++){ </a:t>
            </a:r>
            <a:r>
              <a:rPr lang="pl-PL" dirty="0">
                <a:latin typeface="Lucida Console" pitchFamily="49" charset="0"/>
              </a:rPr>
              <a:t>k = </a:t>
            </a:r>
            <a:r>
              <a:rPr lang="en-US" dirty="0">
                <a:latin typeface="Lucida Console" pitchFamily="49" charset="0"/>
              </a:rPr>
              <a:t>(k</a:t>
            </a:r>
            <a:r>
              <a:rPr lang="pl-PL" dirty="0">
                <a:latin typeface="Lucida Console" pitchFamily="49" charset="0"/>
              </a:rPr>
              <a:t>*w</a:t>
            </a:r>
            <a:r>
              <a:rPr lang="en-US" dirty="0">
                <a:latin typeface="Lucida Console" pitchFamily="49" charset="0"/>
              </a:rPr>
              <a:t> + </a:t>
            </a:r>
            <a:r>
              <a:rPr lang="en-US" dirty="0" err="1" smtClean="0">
                <a:latin typeface="Lucida Console" pitchFamily="49" charset="0"/>
              </a:rPr>
              <a:t>s.charAt</a:t>
            </a:r>
            <a:r>
              <a:rPr lang="en-US" dirty="0" smtClean="0">
                <a:latin typeface="Lucida Console" pitchFamily="49" charset="0"/>
              </a:rPr>
              <a:t>(</a:t>
            </a:r>
            <a:r>
              <a:rPr lang="en-US" dirty="0" err="1" smtClean="0">
                <a:latin typeface="Lucida Console" pitchFamily="49" charset="0"/>
              </a:rPr>
              <a:t>i</a:t>
            </a:r>
            <a:r>
              <a:rPr lang="en-US" dirty="0">
                <a:latin typeface="Lucida Console" pitchFamily="49" charset="0"/>
              </a:rPr>
              <a:t>)</a:t>
            </a:r>
            <a:r>
              <a:rPr lang="en-US" dirty="0" smtClean="0">
                <a:latin typeface="Lucida Console" pitchFamily="49" charset="0"/>
              </a:rPr>
              <a:t>) </a:t>
            </a:r>
            <a:r>
              <a:rPr lang="en-US" dirty="0">
                <a:latin typeface="Lucida Console" pitchFamily="49" charset="0"/>
              </a:rPr>
              <a:t>% m</a:t>
            </a:r>
            <a:r>
              <a:rPr lang="pl-PL" dirty="0">
                <a:latin typeface="Lucida Console" pitchFamily="49" charset="0"/>
              </a:rPr>
              <a:t>;</a:t>
            </a:r>
            <a:r>
              <a:rPr lang="en-US" dirty="0">
                <a:latin typeface="Lucida Console" pitchFamily="49" charset="0"/>
              </a:rPr>
              <a:t> } </a:t>
            </a:r>
            <a:endParaRPr lang="el-GR" dirty="0">
              <a:latin typeface="Lucida Console" pitchFamily="49" charset="0"/>
            </a:endParaRPr>
          </a:p>
        </p:txBody>
      </p:sp>
      <p:sp useBgFill="1">
        <p:nvSpPr>
          <p:cNvPr id="15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73075" y="1462088"/>
            <a:ext cx="7510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- για αλφαριθμητικά με χαρακτήρες των 7 </a:t>
            </a:r>
            <a:r>
              <a:rPr lang="en-US" dirty="0" smtClean="0"/>
              <a:t>bit  (w = 2</a:t>
            </a:r>
            <a:r>
              <a:rPr lang="en-US" baseline="30000" dirty="0" smtClean="0"/>
              <a:t>7</a:t>
            </a:r>
            <a:r>
              <a:rPr lang="en-US" dirty="0" smtClean="0"/>
              <a:t> = 128 </a:t>
            </a:r>
            <a:r>
              <a:rPr lang="el-GR" dirty="0" smtClean="0"/>
              <a:t>χαρακτήρες)</a:t>
            </a:r>
            <a:endParaRPr lang="el-GR" dirty="0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276600" y="3276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alpha val="16862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09600" y="2286000"/>
            <a:ext cx="590277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έχουμε  </a:t>
            </a:r>
            <a:r>
              <a:rPr lang="en-US" dirty="0">
                <a:latin typeface="Lucida Console" pitchFamily="49" charset="0"/>
              </a:rPr>
              <a:t>‘a’ </a:t>
            </a:r>
            <a:r>
              <a:rPr lang="el-GR" dirty="0">
                <a:latin typeface="Lucida Console" pitchFamily="49" charset="0"/>
              </a:rPr>
              <a:t>= 97</a:t>
            </a:r>
            <a:r>
              <a:rPr lang="en-US" dirty="0">
                <a:latin typeface="Lucida Console" pitchFamily="49" charset="0"/>
              </a:rPr>
              <a:t>, ‘b’ </a:t>
            </a:r>
            <a:r>
              <a:rPr lang="el-GR" dirty="0">
                <a:latin typeface="Lucida Console" pitchFamily="49" charset="0"/>
              </a:rPr>
              <a:t>= 9</a:t>
            </a:r>
            <a:r>
              <a:rPr lang="en-US" dirty="0">
                <a:latin typeface="Lucida Console" pitchFamily="49" charset="0"/>
              </a:rPr>
              <a:t>8, ‘c’ </a:t>
            </a:r>
            <a:r>
              <a:rPr lang="el-GR" dirty="0">
                <a:latin typeface="Lucida Console" pitchFamily="49" charset="0"/>
              </a:rPr>
              <a:t>= 9</a:t>
            </a:r>
            <a:r>
              <a:rPr lang="en-US" dirty="0">
                <a:latin typeface="Lucida Console" pitchFamily="49" charset="0"/>
              </a:rPr>
              <a:t>9,</a:t>
            </a:r>
            <a:r>
              <a:rPr lang="el-GR" dirty="0">
                <a:latin typeface="Lucida Console" pitchFamily="49" charset="0"/>
              </a:rPr>
              <a:t>… </a:t>
            </a:r>
            <a:r>
              <a:rPr lang="el-GR" dirty="0" smtClean="0">
                <a:latin typeface="+mn-lt"/>
              </a:rPr>
              <a:t>κλπ </a:t>
            </a:r>
            <a:endParaRPr lang="el-GR" dirty="0">
              <a:latin typeface="+mn-lt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09600" y="2771775"/>
            <a:ext cx="19864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π.χ. για </a:t>
            </a:r>
            <a:r>
              <a:rPr lang="en-US" dirty="0"/>
              <a:t>  </a:t>
            </a:r>
            <a:r>
              <a:rPr lang="en-US" dirty="0">
                <a:latin typeface="Lucida Console" pitchFamily="49" charset="0"/>
              </a:rPr>
              <a:t>m = 67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09600" y="3152775"/>
            <a:ext cx="25555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String s </a:t>
            </a:r>
            <a:r>
              <a:rPr lang="en-US" dirty="0">
                <a:latin typeface="Lucida Console" pitchFamily="49" charset="0"/>
              </a:rPr>
              <a:t>= “have”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Πίνακες Διασποράς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1325" y="1066800"/>
            <a:ext cx="48124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Μετατροπή </a:t>
            </a:r>
            <a:r>
              <a:rPr lang="el-GR" dirty="0" smtClean="0"/>
              <a:t>αντικειμένου σε ακέραιο</a:t>
            </a:r>
            <a:r>
              <a:rPr lang="en-US" dirty="0" smtClean="0"/>
              <a:t> </a:t>
            </a:r>
            <a:r>
              <a:rPr lang="el-GR" dirty="0" smtClean="0"/>
              <a:t>στη </a:t>
            </a:r>
            <a:r>
              <a:rPr lang="en-US" dirty="0" smtClean="0"/>
              <a:t>Java</a:t>
            </a:r>
            <a:endParaRPr lang="el-GR" dirty="0"/>
          </a:p>
        </p:txBody>
      </p:sp>
      <p:sp useBgFill="1">
        <p:nvSpPr>
          <p:cNvPr id="15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1" name="20 - TextBox"/>
          <p:cNvSpPr txBox="1"/>
          <p:nvPr/>
        </p:nvSpPr>
        <p:spPr>
          <a:xfrm>
            <a:off x="465138" y="1828800"/>
            <a:ext cx="565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Μέθοδος </a:t>
            </a:r>
            <a:r>
              <a:rPr lang="en-US" dirty="0" smtClean="0"/>
              <a:t> </a:t>
            </a:r>
            <a:r>
              <a:rPr lang="en-US" dirty="0" err="1" smtClean="0">
                <a:latin typeface="Lucida Console" pitchFamily="49" charset="0"/>
              </a:rPr>
              <a:t>hashCode</a:t>
            </a:r>
            <a:r>
              <a:rPr lang="en-US" dirty="0" smtClean="0">
                <a:latin typeface="Lucida Console" pitchFamily="49" charset="0"/>
              </a:rPr>
              <a:t>() </a:t>
            </a:r>
            <a:r>
              <a:rPr lang="en-US" dirty="0" smtClean="0"/>
              <a:t>:  </a:t>
            </a:r>
            <a:r>
              <a:rPr lang="el-GR" dirty="0" smtClean="0"/>
              <a:t>Επιστρέφει ακέραιο 32-</a:t>
            </a:r>
            <a:r>
              <a:rPr lang="en-US" dirty="0" smtClean="0"/>
              <a:t>bit </a:t>
            </a:r>
            <a:endParaRPr lang="el-GR" dirty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816217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Για να λάβουμε </a:t>
            </a:r>
            <a:r>
              <a:rPr lang="el-GR" dirty="0"/>
              <a:t>ακέραιο στο </a:t>
            </a:r>
            <a:r>
              <a:rPr lang="el-GR" dirty="0" smtClean="0"/>
              <a:t>διάστημα                    μπορούμε να υπολογίσουμε</a:t>
            </a:r>
            <a:endParaRPr lang="el-GR" dirty="0"/>
          </a:p>
        </p:txBody>
      </p:sp>
      <p:pic>
        <p:nvPicPr>
          <p:cNvPr id="23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3738" y="2513013"/>
            <a:ext cx="9826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" name="23 - TextBox"/>
          <p:cNvSpPr txBox="1"/>
          <p:nvPr/>
        </p:nvSpPr>
        <p:spPr>
          <a:xfrm>
            <a:off x="990600" y="3276600"/>
            <a:ext cx="7297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private 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hash(Key k) </a:t>
            </a:r>
          </a:p>
          <a:p>
            <a:r>
              <a:rPr lang="en-US" dirty="0" smtClean="0">
                <a:latin typeface="Lucida Console" pitchFamily="49" charset="0"/>
              </a:rPr>
              <a:t>{</a:t>
            </a:r>
          </a:p>
          <a:p>
            <a:r>
              <a:rPr lang="en-US" dirty="0" smtClean="0">
                <a:latin typeface="Lucida Console" pitchFamily="49" charset="0"/>
              </a:rPr>
              <a:t>    return ( ( </a:t>
            </a:r>
            <a:r>
              <a:rPr lang="en-US" dirty="0" err="1" smtClean="0">
                <a:latin typeface="Lucida Console" pitchFamily="49" charset="0"/>
              </a:rPr>
              <a:t>k.hashCode</a:t>
            </a:r>
            <a:r>
              <a:rPr lang="en-US" dirty="0" smtClean="0">
                <a:latin typeface="Lucida Console" pitchFamily="49" charset="0"/>
              </a:rPr>
              <a:t>() &amp; 0x7fffffff ) % m );  </a:t>
            </a:r>
          </a:p>
          <a:p>
            <a:r>
              <a:rPr lang="en-US" dirty="0" smtClean="0">
                <a:latin typeface="Lucida Console" pitchFamily="49" charset="0"/>
              </a:rPr>
              <a:t>}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329542" y="5105400"/>
            <a:ext cx="85858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l-GR" dirty="0" smtClean="0"/>
              <a:t>Προσοχή</a:t>
            </a:r>
            <a:r>
              <a:rPr lang="en-US" dirty="0" smtClean="0"/>
              <a:t>:  </a:t>
            </a:r>
            <a:r>
              <a:rPr lang="el-GR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μέθοδος </a:t>
            </a:r>
            <a:r>
              <a:rPr lang="en-US" dirty="0" smtClean="0"/>
              <a:t> </a:t>
            </a:r>
            <a:r>
              <a:rPr lang="en-US" dirty="0" err="1" smtClean="0">
                <a:latin typeface="Lucida Console" pitchFamily="49" charset="0"/>
              </a:rPr>
              <a:t>hashCode</a:t>
            </a:r>
            <a:r>
              <a:rPr lang="en-US" dirty="0" smtClean="0">
                <a:latin typeface="Lucida Console" pitchFamily="49" charset="0"/>
              </a:rPr>
              <a:t>()</a:t>
            </a:r>
            <a:r>
              <a:rPr lang="el-GR" dirty="0" smtClean="0">
                <a:latin typeface="Lucida Console" pitchFamily="49" charset="0"/>
              </a:rPr>
              <a:t> </a:t>
            </a:r>
            <a:r>
              <a:rPr lang="el-GR" dirty="0" smtClean="0"/>
              <a:t>μπορεί να μην είναι καλή επιλογή για ορισμένα αντικείμενα. (Π.χ. μπορεί να επιστρέφει αναφορά σε θέση μνήμης του αντικειμένου.)</a:t>
            </a: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2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76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1)=h(k_4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431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3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80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=h(\ell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421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k \not= \ell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44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O(|K|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0"/>
  <p:tag name="PICTUREFILESIZE" val="316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O(1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5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584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2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7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 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1)=h(k_4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431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3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80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=h(\ell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421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k \not= \ell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44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=h(\ell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421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k \not= \ell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44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2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7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1)=h(k_4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431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3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80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=h(\ell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421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k \not= \ell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44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[i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5012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[k]=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"/>
  <p:tag name="PICTUREFILESIZE" val="10209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2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76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1)=h(k_4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43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80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3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80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=h(\ell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421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k \not= \ell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44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[i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5012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[k]=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"/>
  <p:tag name="PICTUREFILESIZE" val="10209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1)=h(k_4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431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3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80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2)=h(k_5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45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80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=h(\ell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421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k \not= \ell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44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[i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5012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[k]=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"/>
  <p:tag name="PICTUREFILESIZE" val="10209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1)=h(k_4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431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3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80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2)=h(k_5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454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=h(\ell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42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80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k \not= \ell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44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[i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5012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[k]=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"/>
  <p:tag name="PICTUREFILESIZE" val="10209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1)=h(k_4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431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3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80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2)=h(k_5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454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=h(\ell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421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k \not= \ell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4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[i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5012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[k]=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"/>
  <p:tag name="PICTUREFILESIZE" val="10209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alpha = n/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05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"/>
  <p:tag name="PICTUREFILESIZE" val="5597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\in 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6887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Rightarrow \ \Theta(n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145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4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=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"/>
  <p:tag name="PICTUREFILESIZE" val="2465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1)=h(k_4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431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3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80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2)=h(k_5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454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n = n_0 + n_1 + \ldots n_{m-1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2"/>
  <p:tag name="PICTUREFILESIZE" val="458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alpha = n/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05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=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"/>
  <p:tag name="PICTUREFILESIZE" val="2465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073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[i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501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U \approx \alpha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44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\approx 1+ \frac{\alpha}{2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40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=\lfloor km \rfloor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4"/>
  <p:tag name="PICTUREFILESIZE" val="45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= k \ \mathrm{mod} \ 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2"/>
  <p:tag name="PICTUREFILESIZE" val="549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= \lfloor m (k A \ \mathrm{mod} \ 1) \rfloor$,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4"/>
  <p:tag name="PICTUREFILESIZE" val="768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0 &lt; A &lt; 1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280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 k A \ \mathrm{mod} \ 1 = k A - \lfloor kA  \rfloor 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2"/>
  <p:tag name="PICTUREFILESIZE" val="59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)= [ (a k + b ) \ \mathrm{mod} \ p ]  \ \mathrm{mod} \ 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8"/>
  <p:tag name="PICTUREFILESIZE" val="42197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,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"/>
  <p:tag name="PICTUREFILESIZE" val="4049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[0,p-1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&gt;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5215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gt;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3851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mathcal{H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4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mathcal{H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$$&#10;O(N)^{\ast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9"/>
  <p:tag name="PICTUREFILESIZE" val="314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k,\ell \in U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295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|\mathcal{H}|/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278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\in \mathcal{H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"/>
  <p:tag name="PICTUREFILESIZE" val="241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 = h(\ell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421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mathcal{H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4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mathcal{H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4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k,\ell \in U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295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|\mathcal{H}|/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278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\in \mathcal{H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"/>
  <p:tag name="PICTUREFILESIZE" val="24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 = h(\ell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421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mathrm{Pr}_{h \in \mathcal{H}} [ h(k) = h(\ell) ] \le 1/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6"/>
  <p:tag name="PICTUREFILESIZE" val="841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mathcal{H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4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mathcal{H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4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k,\ell \in U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295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|\mathcal{H}|/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278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\in \mathcal{H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"/>
  <p:tag name="PICTUREFILESIZE" val="241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 = h(\ell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421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mathrm{Pr}_{h \in \mathcal{H}} [ h(k) = h(\ell) ] \le 1/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6"/>
  <p:tag name="PICTUREFILESIZE" val="84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4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253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\ell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52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\mathcal{H} = 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182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{ 0,1, \ldots, m-1\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2"/>
  <p:tag name="PICTUREFILESIZE" val="22067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K|=n \le 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=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4363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 =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"/>
  <p:tag name="PICTUREFILESIZE" val="246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 =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0"/>
  <p:tag name="PICTUREFILESIZE" val="4576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\in 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6887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) = h(u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15699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 =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3672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\mathcal{H} 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1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X_k = \left\{ \begin{array}{c}&#10;  0, h(k) \not= h(u) \\&#10;  1, h(k) = h(u) &#10;\end{array} \right.&#10;$$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00"/>
  <p:tag name="PICTUREFILESIZE" val="17496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\in 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6887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X = \sum_{k \in K} X_k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4"/>
  <p:tag name="PICTUREFILESIZE" val="34577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rm{E}[X] = \sum_{k \in K} \mathrm{E}[X_k] = \sum_{k \in K} \mathrm{Pr}[X_k=1] \le \sum_{k \in K} \frac{1}{m} = \frac{n}{m} \le 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4"/>
  <p:tag name="PICTUREFILESIZE" val="18316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4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n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2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\in \mathcal{H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"/>
  <p:tag name="PICTUREFILESIZE" val="241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mathrm{E}[n_i] \le \left\{&#10;  \begin{array}{ll}&#10;    \alpha, &amp; k \not\in T\\&#10;    1+\alpha, &amp; k \in T&#10;  \end{array}&#10;\right.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994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7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T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24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i = h(k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6"/>
  <p:tag name="PICTUREFILESIZE" val="318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N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"/>
  <p:tag name="PICTUREFILESIZE" val="7427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m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"/>
  <p:tag name="PICTUREFILESIZE" val="7427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80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= O(m) \  \Rightarrow \ \alpha = O(1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6"/>
  <p:tag name="PICTUREFILESIZE" val="32462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p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(p&gt;m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316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mathbf{Z}_p = \{ 0,1,\ldots, p-1 \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3"/>
  <p:tag name="PICTUREFILESIZE" val="509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mathbf{Z}^{\ast}_p = \{ 1,2,\ldots, p-1 \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3"/>
  <p:tag name="PICTUREFILESIZE" val="540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p=17, m=6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0"/>
  <p:tag name="PICTUREFILESIZE" val="365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_{3,4}(8) = [(3 \cdot 8+4) \ \mathrm{mod} \ 17] \ \mathrm{mod} \ 6 = (28 \  \mathrm{mod} \ 17) \ \mathrm{mod} \ 6 = 5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2"/>
  <p:tag name="PICTUREFILESIZE" val="1618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 \in \mathbf{Z}^{\ast}_p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9"/>
  <p:tag name="PICTUREFILESIZE" val="288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 \in \mathbf{Z}_p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262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_{a,b}(k) = [(ak+b) \ \mathrm{mod} \ p] \ \mathrm{mod} \ 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49"/>
  <p:tag name="PICTUREFILESIZE" val="101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 \log{N})^{\dagger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4"/>
  <p:tag name="PICTUREFILESIZE" val="492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p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(p&gt;m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316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mathbf{Z}_p = \{ 0,1,\ldots, p-1 \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3"/>
  <p:tag name="PICTUREFILESIZE" val="509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mathbf{Z}^{\ast}_p = \{ 1,2,\ldots, p-1 \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3"/>
  <p:tag name="PICTUREFILESIZE" val="540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 \in \mathbf{Z}^{\ast}_p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9"/>
  <p:tag name="PICTUREFILESIZE" val="288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 \in \mathbf{Z}_p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262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_{a,b}(k) = [(ak+b) \ \mathrm{mod} \ p] \ \mathrm{mod} \ 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49"/>
  <p:tag name="PICTUREFILESIZE" val="1011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\mathcal{H}_{p,m} = \{ h_{a,b} \ : \ a \in \mathbf{Z}^{\ast}_p, b \in \mathbf{Z}_p \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9"/>
  <p:tag name="PICTUREFILESIZE" val="904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p(p-1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5"/>
  <p:tag name="PICTUREFILESIZE" val="288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times \{ 0,1,\ldots,m-1 \}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4"/>
  <p:tag name="PICTUREFILESIZE" val="87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$$&#10;O(N)^{\ast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9"/>
  <p:tag name="PICTUREFILESIZE" val="314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h(k,0),h(k,1),\ldots,h(k,m-1)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3"/>
  <p:tag name="PICTUREFILESIZE" val="82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0,1,\ldots,m-1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413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times \{ 0,1,\ldots,m-1 \}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4"/>
  <p:tag name="PICTUREFILESIZE" val="877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h(k,0),h(k,1),\ldots,h(k,m-1)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3"/>
  <p:tag name="PICTUREFILESIZE" val="828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0,1,\ldots,m-1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413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0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306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1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291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2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307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k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6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times \{ 0,1,\ldots,m-1 \}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4"/>
  <p:tag name="PICTUREFILESIZE" val="877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$$&#10;O(N)^{\ast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9"/>
  <p:tag name="PICTUREFILESIZE" val="314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h(k,0),h(k,1),\ldots,h(k,m-1)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3"/>
  <p:tag name="PICTUREFILESIZE" val="828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0,1,\ldots,m-1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413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0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306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1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291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2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307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k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6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times \{ 0,1,\ldots,m-1 \}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4"/>
  <p:tag name="PICTUREFILESIZE" val="877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h(k,0),h(k,1),\ldots,h(k,m-1)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3"/>
  <p:tag name="PICTUREFILESIZE" val="828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0,1,\ldots,m-1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413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0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30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$$&#10;O(N)^{\ast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9"/>
  <p:tag name="PICTUREFILESIZE" val="314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1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291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2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307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k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6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times \{ 0,1,\ldots,m-1 \}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4"/>
  <p:tag name="PICTUREFILESIZE" val="877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h(k,0),h(k,1),\ldots,h(k,m-1)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3"/>
  <p:tag name="PICTUREFILESIZE" val="828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0,1,\ldots,m-1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413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0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306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1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291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2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307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k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,0)=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7"/>
  <p:tag name="PICTUREFILESIZE" val="14455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,0)=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7"/>
  <p:tag name="PICTUREFILESIZE" val="14455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,1)=7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7"/>
  <p:tag name="PICTUREFILESIZE" val="14455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,0)=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7"/>
  <p:tag name="PICTUREFILESIZE" val="14455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,2)=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4162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,1)=7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7"/>
  <p:tag name="PICTUREFILESIZE" val="14455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times \{ 0,1,\ldots,m-1 \}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4"/>
  <p:tag name="PICTUREFILESIZE" val="87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h(k,0),h(k,1),\ldots,h(k,m-1)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3"/>
  <p:tag name="PICTUREFILESIZE" val="828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0,1,\ldots,m-1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413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&#10;$&lt;0,1,\ldots,m-1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418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times \{ 0,1,\ldots,m-1 \}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4"/>
  <p:tag name="PICTUREFILESIZE" val="877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h(k,0),h(k,1),\ldots,h(k,m-1)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3"/>
  <p:tag name="PICTUREFILESIZE" val="828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0,1,\ldots,m-1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413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0,1,\ldots,m-1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413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i) = (h'(k)+i) \ \mathrm{mod} \ m, \ i=0,1,\ldots,m-1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6"/>
  <p:tag name="PICTUREFILESIZE" val="1172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times \{ 0,1,\ldots,m-1 \}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4"/>
  <p:tag name="PICTUREFILESIZE" val="877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i) = (h'(k)+i) \ \mathrm{mod} \ m, \ i=0,1,\ldots,m-1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6"/>
  <p:tag name="PICTUREFILESIZE" val="117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times \{ 0,1,\ldots,m-1 \}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4"/>
  <p:tag name="PICTUREFILESIZE" val="877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,0)=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7"/>
  <p:tag name="PICTUREFILESIZE" val="14455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,2)=6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4162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,1)=5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4162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i) = (h'(k)+i) \ \mathrm{mod} \ m, \ i=0,1,\ldots,m-1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6"/>
  <p:tag name="PICTUREFILESIZE" val="1172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times \{ 0,1,\ldots,m-1 \}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4"/>
  <p:tag name="PICTUREFILESIZE" val="877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(i+1)/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52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i) = (h'(k)+c_1 i + c_2 i^2) \ \mathrm{mod} \ m, \ i=0,1,\ldots,m-1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4"/>
  <p:tag name="PICTUREFILESIZE" val="1413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times \{ 0,1,\ldots,m-1 \}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4"/>
  <p:tag name="PICTUREFILESIZE" val="877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c_1, c_2 \not= 0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30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i) = (h_1(k) + ih_2(k)) \ \mathrm{mod} \ m, \ i=0,1,\ldots,m-1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1"/>
  <p:tag name="PICTUREFILESIZE" val="1305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_1, h_2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"/>
  <p:tag name="PICTUREFILESIZE" val="242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i) = (h_1(k) + ih_2(k)) \ \mathrm{mod} \ m, \ i=0,1,\ldots,m-1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1"/>
  <p:tag name="PICTUREFILESIZE" val="1305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_1, h_2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"/>
  <p:tag name="PICTUREFILESIZE" val="242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_2(k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82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7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( \gcd(h(k),m)=1 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0"/>
  <p:tag name="PICTUREFILESIZE" val="674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7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_2(k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82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h(k,0),h(k,1),\ldots,h(k,m-1)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3"/>
  <p:tag name="PICTUREFILESIZE" val="82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0,1,\ldots,m-1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413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,i) = (h_1(k) + ih_2(k)) \ \mathrm{mod} \ m, \ i=0,1,\ldots,m-1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1"/>
  <p:tag name="PICTUREFILESIZE" val="1305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_1, h_2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"/>
  <p:tag name="PICTUREFILESIZE" val="242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_2(k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82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7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( \gcd(h(k),m)=1 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0"/>
  <p:tag name="PICTUREFILESIZE" val="674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7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_2(k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82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h(k,0),h(k,1),\ldots,h(k,m-1)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3"/>
  <p:tag name="PICTUREFILESIZE" val="828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0,1,\ldots,m-1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41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80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m^2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4"/>
  <p:tag name="PICTUREFILESIZE" val="188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0,1,\ldots,m-1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413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 &#10;U = \frac{1}{1-\alpha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7"/>
  <p:tag name="PICTUREFILESIZE" val="339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alpha = n/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05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alpha \le 1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"/>
  <p:tag name="PICTUREFILESIZE" val="203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 = \frac{1}{\alpha} \ln \frac{1}{1-\alpha}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6"/>
  <p:tag name="PICTUREFILESIZE" val="510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0,1,\ldots,m-1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413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frac{n-(j-1)}{m-(j-1)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35636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frac{n}{m} \cdot \frac{n-1}{m-1} \cdot \frac{n-2}{m-2} \cdots \frac{n-i+2}{m-i+2} \le \Big( \frac{n}{m} \Big)^{i-1} = \alpha^{i-1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3"/>
  <p:tag name="PICTUREFILESIZE" val="14258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U \le \sum_{i=1}^{\infty} \alpha^{i-1} = 1 + \alpha + \alpha^2 + \alpha^3 + \ldots = \frac{1}{1-\alpha}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03"/>
  <p:tag name="PICTUREFILESIZE" val="163555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0,1,\ldots,m-1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413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 \le \frac{1}{n} \sum_{i=0}^{n-1} \frac{1}{1-i/m} = \frac{m}{n}  \sum_{i=0}^{n-1} \frac{1}{m-i} =  \frac{m}{n} \big( H_{m} - H_{m-n} \big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0"/>
  <p:tag name="PICTUREFILESIZE" val="200107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N = 1+1/2+1/3+\ldots+1/N \approx \ln{N}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5"/>
  <p:tag name="PICTUREFILESIZE" val="53543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&lt;0,1,\ldots,m-1&gt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413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 \le \frac{1}{n} \sum_{i=0}^{n-1} \frac{1}{1-i/m} = \frac{m}{n}  \sum_{i=0}^{n-1} \frac{1}{m-i} =  \frac{m}{n} \big( H_{m} - H_{m-n} \big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0"/>
  <p:tag name="PICTUREFILESIZE" val="200107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approx \frac{m}{n} \big( \ln{(m)} - \ln{(m-n)} \big) =  \frac{m}{n} \ln{\frac{m}{m-n}} = \frac{1}{\alpha} \ln{\frac{1}{1-\alpha}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0"/>
  <p:tag name="PICTUREFILESIZE" val="140107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=\{10,22,37,40,52,60,70,72,75\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7"/>
  <p:tag name="PICTUREFILESIZE" val="48053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h(k) = [ ( a \cdot k + b ) \ \mathrm{mod} \ p] \ \mathrm{mod} \ m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5"/>
  <p:tag name="PICTUREFILESIZE" val="44393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h_j(k) = [ ( a_j \cdot k + b_j ) \ \mathrm{mod} \ p] \ \mathrm{mod} \ m_j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1"/>
  <p:tag name="PICTUREFILESIZE" val="49225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a,b,p,m) = (3,42,101,9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3"/>
  <p:tag name="PICTUREFILESIZE" val="34585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a_0,b_0,m_0) = (0,0,1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2"/>
  <p:tag name="PICTUREFILESIZE" val="28216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a_2,b_2,m_2) = (10,18,9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2"/>
  <p:tag name="PICTUREFILESIZE" val="31217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a_5,b_5,m_5) = (0,0,1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2"/>
  <p:tag name="PICTUREFILESIZE" val="28216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a_7,b_7,m_7) = (23,88,16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32755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=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"/>
  <p:tag name="PICTUREFILESIZE" val="3617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j=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0"/>
  <p:tag name="PICTUREFILESIZE" val="6256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_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"/>
  <p:tag name="PICTUREFILESIZE" val="303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889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=0,1,\ldots,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16127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342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889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ig( \sum_{j=0}^{m-1} n_j = n \big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8"/>
  <p:tag name="PICTUREFILESIZE" val="28507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_j = n_j^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3561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bf{E} \Big[ \sum_{j=0}^{m-1} m_j \Big] = O(n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5"/>
  <p:tag name="PICTUREFILESIZE" val="73521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cal{H}_{p,m}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7135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889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cal{H}_{p,m_j}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"/>
  <p:tag name="PICTUREFILESIZE" val="8827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=n^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"/>
  <p:tag name="PICTUREFILESIZE" val="8387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lt;1/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7793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{n \choose 2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"/>
  <p:tag name="PICTUREFILESIZE" val="4447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/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342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bf{E}[X]  \le \frac{{n \choose 2}}{m} = \frac{n(n-1)}{2n^2} &lt; \frac{1}{2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5"/>
  <p:tag name="PICTUREFILESIZE" val="83467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bf{Pr}[X \ge t] \le \frac{\mathbf{E}[X]}{t} \ \Rightarrow \ \mathbf{Pr}[X \ge 1] &lt; \frac{1}{2}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0"/>
  <p:tag name="PICTUREFILESIZE" val="104189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=n^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"/>
  <p:tag name="PICTUREFILESIZE" val="8387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lt;1/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7793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889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889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_j = n_j^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356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 \log{N})^{\dagger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4"/>
  <p:tag name="PICTUREFILESIZE" val="492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bf{E} \Big[ \sum_{j=0}^{m-1} m_j \Big] =  \ \mathbf{E} \Big[ \sum_{j=0}^{m-1} n_j^2 \Big] =  O(n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0"/>
  <p:tag name="PICTUREFILESIZE" val="129357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=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4125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bf{E} \Big[ \sum_{j=0}^{m-1} n_j^2 \Big] &lt; 2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3"/>
  <p:tag name="PICTUREFILESIZE" val="63181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=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4125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bf{E} \Big[ \sum_{j=0}^{m-1} n_j^2 \Big] &lt; 2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3"/>
  <p:tag name="PICTUREFILESIZE" val="6318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 \log{N})^{\dagger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4"/>
  <p:tag name="PICTUREFILESIZE" val="4927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^2 = a + 2 {a \choose 2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21113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bf{E} \Big[ \sum_{j=0}^{m-1} n_j^2 \Big] =  \mathbf{E} \Big[ \sum_{j=0}^{m-1} \Big( n_j + 2 {n_j \choose 2} \Big) \Big] =  \mathbf{E} \Big[ \sum_{j=0}^{m-1} n_j \Big] + 2 \cdot \mathbf{E} \Big[ \sum_{j=0}^{m-1} {n_j \choose 2} \Big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9"/>
  <p:tag name="PICTUREFILESIZE" val="266466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bf{E} \Big[ \sum_{j=0}^{m-1} n_j \Big]  = 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7"/>
  <p:tag name="PICTUREFILESIZE" val="58011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bf{E} \Big[ \sum_{j=0}^{m-1} {n_j \choose 2} \Big] &lt; \frac{n}{2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4"/>
  <p:tag name="PICTUREFILESIZE" val="72487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=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4125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bf{E} \Big[ \sum_{j=0}^{m-1} n_j^2 \Big] &lt; 2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3"/>
  <p:tag name="PICTUREFILESIZE" val="63181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bf{E} \Big[ \sum_{j=0}^{m-1} {n_j \choose 2} \Big] =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3"/>
  <p:tag name="PICTUREFILESIZE" val="6318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^{\dagger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"/>
  <p:tag name="PICTUREFILESIZE" val="716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bf{E} \Big[ \sum_{j=0}^{m-1} {n_j \choose 2} \Big] \le \frac{{n \choose 2}}{m} = \frac{n(n-1)}{2n} &lt; \frac{n}{2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6"/>
  <p:tag name="PICTUREFILESIZE" val="143213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=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4125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bf{E} \Big[ \sum_{j=0}^{m-1} n_j^2 \Big] &lt; 2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3"/>
  <p:tag name="PICTUREFILESIZE" val="63181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bf{E} \Big[ \sum_{j=0}^{m-1} m_j \Big] &lt; 2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5"/>
  <p:tag name="PICTUREFILESIZE" val="64836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bf{Pr} \Big [ \sum_{j=0}^{m-1} m_j  \ge 4n] \ \le \ \frac{\mathbf{E} \Big[ \sum_{j=0}^{m-1} m_j \Big]}{4n} \ &lt; \ \frac{1}{2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8"/>
  <p:tag name="PICTUREFILESIZE" val="188267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alpha = n/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05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alpha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alpha &lt; 1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"/>
  <p:tag name="PICTUREFILESIZE" val="199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alpha = n/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05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alpha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alpha &lt; 1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"/>
  <p:tag name="PICTUREFILESIZE" val="199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alpha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m' = 2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272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alpha = n/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05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alpha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alpha &lt; 1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"/>
  <p:tag name="PICTUREFILESIZE" val="199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alpha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O(n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1"/>
  <p:tag name="PICTUREFILESIZE" val="267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m' = 2m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27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 \in 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\in 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6887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\in 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688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253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584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T[h(k)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"/>
  <p:tag name="PICTUREFILESIZE" val="9916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[ 0, m-1]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265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(0, 1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1"/>
  <p:tag name="PICTUREFILESIZE" val="229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[ 0, m-1]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26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[ 0, m-1]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26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^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"/>
  <p:tag name="PICTUREFILESIZE" val="3107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367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[ 0, m-1]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265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[ 0, m-1]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265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[ 0, m-1]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265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584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584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m \leftarrow |U|$ 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280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=k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36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584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584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m \leftarrow |U|$ 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280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=k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36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584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584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m \leftarrow |U|$ 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280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=k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36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584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584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m \leftarrow |U|$ 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280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)=k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36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O(|K|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0"/>
  <p:tag name="PICTUREFILESIZE" val="316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O(1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5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584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2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76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1)=h(k_4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431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(k_3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80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O(|K|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0"/>
  <p:tag name="PICTUREFILESIZE" val="316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O(1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5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h : U \rightarrow \{ 0,1,\ldots,m-1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5841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17000"/>
          </a:srgbClr>
        </a:solidFill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17000"/>
          </a:srgbClr>
        </a:solidFill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25861</TotalTime>
  <Words>4910</Words>
  <Application>Microsoft Office PowerPoint</Application>
  <PresentationFormat>Προβολή στην οθόνη (4:3)</PresentationFormat>
  <Paragraphs>1120</Paragraphs>
  <Slides>76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76</vt:i4>
      </vt:variant>
    </vt:vector>
  </HeadingPairs>
  <TitlesOfParts>
    <vt:vector size="92" baseType="lpstr">
      <vt:lpstr>Arial</vt:lpstr>
      <vt:lpstr>Times New Roman</vt:lpstr>
      <vt:lpstr>cmmi10</vt:lpstr>
      <vt:lpstr>cmr10</vt:lpstr>
      <vt:lpstr>cmsy10orig</vt:lpstr>
      <vt:lpstr>cmmi7</vt:lpstr>
      <vt:lpstr>cmex10</vt:lpstr>
      <vt:lpstr>cmr7</vt:lpstr>
      <vt:lpstr>cmsy7</vt:lpstr>
      <vt:lpstr>Wingdings</vt:lpstr>
      <vt:lpstr>Lucida Console</vt:lpstr>
      <vt:lpstr>Symbol</vt:lpstr>
      <vt:lpstr>Courier New</vt:lpstr>
      <vt:lpstr>Calibri</vt:lpstr>
      <vt:lpstr>Garamond</vt:lpstr>
      <vt:lpstr>Kant</vt:lpstr>
      <vt:lpstr>Δομές Αναζήτησης</vt:lpstr>
      <vt:lpstr>Πίνακες Διασποράς (Κατακερματισμός)</vt:lpstr>
      <vt:lpstr>Πίνακες Διασποράς</vt:lpstr>
      <vt:lpstr>Πίνακες Διασποράς</vt:lpstr>
      <vt:lpstr>Πίνακες Διασποράς</vt:lpstr>
      <vt:lpstr>Πίνακες Διασποράς</vt:lpstr>
      <vt:lpstr>Πίνακες Διασποράς</vt:lpstr>
      <vt:lpstr>Πίνακες Διασποράς</vt:lpstr>
      <vt:lpstr>Πίνακες Διασποράς</vt:lpstr>
      <vt:lpstr>Πίνακες σταθερών διευθύνσεων</vt:lpstr>
      <vt:lpstr>Πίνακες σταθερών διευθύνσεων</vt:lpstr>
      <vt:lpstr>Πίνακες σταθερών διευθύνσεων</vt:lpstr>
      <vt:lpstr>Πίνακες σταθερών διευθύνσεων</vt:lpstr>
      <vt:lpstr>Πίνακες Διασποράς</vt:lpstr>
      <vt:lpstr>Πίνακες Διασποράς</vt:lpstr>
      <vt:lpstr>Πίνακες Διασποράς</vt:lpstr>
      <vt:lpstr>Πίνακες Διασποράς</vt:lpstr>
      <vt:lpstr>Πίνακες Διασποράς</vt:lpstr>
      <vt:lpstr>Πίνακες Διασποράς Αλυσιδωτής Σύνδεσης</vt:lpstr>
      <vt:lpstr>Πίνακες Διασποράς Αλυσιδωτής Σύνδεσης</vt:lpstr>
      <vt:lpstr>Πίνακες Διασποράς Αλυσιδωτής Σύνδεσης</vt:lpstr>
      <vt:lpstr>Πίνακες Διασποράς Αλυσιδωτής Σύνδεσης</vt:lpstr>
      <vt:lpstr>Πίνακες Διασποράς Αλυσιδωτής Σύνδεσης</vt:lpstr>
      <vt:lpstr>Πίνακες Διασποράς Αλυσιδωτής Σύνδεσης</vt:lpstr>
      <vt:lpstr>Πίνακες Διασποράς Αλυσιδωτής Σύνδεσης</vt:lpstr>
      <vt:lpstr>Πίνακες Διασποράς Αλυσιδωτής Σύνδεσης</vt:lpstr>
      <vt:lpstr>Πίνακες Διασποράς Αλυσιδωτής Σύνδεσης</vt:lpstr>
      <vt:lpstr>Συναρτήσεις Διασποράς</vt:lpstr>
      <vt:lpstr>Συναρτήσεις Διασποράς</vt:lpstr>
      <vt:lpstr>Καθολική Διασπορά</vt:lpstr>
      <vt:lpstr>Καθολική Διασπορά</vt:lpstr>
      <vt:lpstr>Καθολική Διασπορά</vt:lpstr>
      <vt:lpstr>Καθολική Διασπορά</vt:lpstr>
      <vt:lpstr>Καθολική Διασπορά</vt:lpstr>
      <vt:lpstr>Καθολική Διασπορά</vt:lpstr>
      <vt:lpstr>Μια Καθολική Οικογένεια Συναρτήσεων Διασποράς</vt:lpstr>
      <vt:lpstr>Μια Καθολική Οικογένεια Συναρτήσεων Διασποράς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Μέθοδος Μεταβλητών Διευθύνσεων (Ανοιχτή Διευθυνσιοδότηση)</vt:lpstr>
      <vt:lpstr>Ταξινομημένοι Πίνακες Διασποράς</vt:lpstr>
      <vt:lpstr>Ταξινομημένοι Πίνακες Διασποράς</vt:lpstr>
      <vt:lpstr>Πλήρης Διασπορά</vt:lpstr>
      <vt:lpstr>Πλήρης Διασπορά</vt:lpstr>
      <vt:lpstr>Πλήρης Διασπορά</vt:lpstr>
      <vt:lpstr>Πλήρης Διασπορά</vt:lpstr>
      <vt:lpstr>Πλήρης Διασπορά</vt:lpstr>
      <vt:lpstr>Πλήρης Διασπορά</vt:lpstr>
      <vt:lpstr>Πλήρης Διασπορά</vt:lpstr>
      <vt:lpstr>Πλήρης Διασπορά</vt:lpstr>
      <vt:lpstr>Πλήρης Διασπορά</vt:lpstr>
      <vt:lpstr>Πλήρης Διασπορά</vt:lpstr>
      <vt:lpstr>Πλήρης Διασπορά</vt:lpstr>
      <vt:lpstr>Πλήρης Διασπορά</vt:lpstr>
      <vt:lpstr>Πλήρης Διασπορά</vt:lpstr>
      <vt:lpstr>Δυναμικοί Πίνακες Διασποράς</vt:lpstr>
      <vt:lpstr>Δυναμικοί Πίνακες Διασποράς</vt:lpstr>
      <vt:lpstr>Δυναμικοί Πίνακες Διασποράς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974</cp:revision>
  <dcterms:created xsi:type="dcterms:W3CDTF">2005-02-17T20:55:19Z</dcterms:created>
  <dcterms:modified xsi:type="dcterms:W3CDTF">2013-12-09T16:12:52Z</dcterms:modified>
</cp:coreProperties>
</file>