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0" r:id="rId3"/>
    <p:sldId id="499" r:id="rId4"/>
    <p:sldId id="500" r:id="rId5"/>
    <p:sldId id="524" r:id="rId6"/>
    <p:sldId id="497" r:id="rId7"/>
    <p:sldId id="498" r:id="rId8"/>
    <p:sldId id="493" r:id="rId9"/>
    <p:sldId id="496" r:id="rId10"/>
    <p:sldId id="502" r:id="rId11"/>
    <p:sldId id="492" r:id="rId12"/>
    <p:sldId id="506" r:id="rId13"/>
    <p:sldId id="520" r:id="rId14"/>
    <p:sldId id="521" r:id="rId15"/>
    <p:sldId id="522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05" r:id="rId26"/>
    <p:sldId id="507" r:id="rId27"/>
    <p:sldId id="523" r:id="rId28"/>
    <p:sldId id="517" r:id="rId29"/>
    <p:sldId id="504" r:id="rId30"/>
    <p:sldId id="494" r:id="rId31"/>
    <p:sldId id="519" r:id="rId32"/>
    <p:sldId id="518" r:id="rId33"/>
    <p:sldId id="503" r:id="rId34"/>
  </p:sldIdLst>
  <p:sldSz cx="9144000" cy="6858000" type="screen4x3"/>
  <p:notesSz cx="6858000" cy="9144000"/>
  <p:embeddedFontLst>
    <p:embeddedFont>
      <p:font typeface="cmti10" pitchFamily="34" charset="0"/>
      <p:regular r:id="rId37"/>
    </p:embeddedFont>
    <p:embeddedFont>
      <p:font typeface="cmr10" pitchFamily="34" charset="0"/>
      <p:regular r:id="rId38"/>
    </p:embeddedFont>
    <p:embeddedFont>
      <p:font typeface="cmmi10" pitchFamily="34" charset="0"/>
      <p:regular r:id="rId39"/>
    </p:embeddedFont>
    <p:embeddedFont>
      <p:font typeface="cmsy10orig" pitchFamily="34" charset="0"/>
      <p:regular r:id="rId40"/>
    </p:embeddedFont>
    <p:embeddedFont>
      <p:font typeface="cmmi7" pitchFamily="34" charset="0"/>
      <p:regular r:id="rId41"/>
    </p:embeddedFont>
    <p:embeddedFont>
      <p:font typeface="cmex10" pitchFamily="34" charset="0"/>
      <p:regular r:id="rId42"/>
    </p:embeddedFont>
    <p:embeddedFont>
      <p:font typeface="cmr7" pitchFamily="34" charset="0"/>
      <p:regular r:id="rId43"/>
    </p:embeddedFont>
    <p:embeddedFont>
      <p:font typeface="cmmi5" pitchFamily="34" charset="0"/>
      <p:regular r:id="rId44"/>
    </p:embeddedFont>
    <p:embeddedFont>
      <p:font typeface="cmsy7" pitchFamily="34" charset="0"/>
      <p:regular r:id="rId45"/>
    </p:embeddedFont>
    <p:embeddedFont>
      <p:font typeface="lcmss8" pitchFamily="34" charset="0"/>
      <p:regular r:id="rId46"/>
    </p:embeddedFont>
    <p:embeddedFont>
      <p:font typeface="Verdana" pitchFamily="34" charset="0"/>
      <p:regular r:id="rId47"/>
      <p:bold r:id="rId48"/>
      <p:italic r:id="rId49"/>
      <p:boldItalic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Garamond" pitchFamily="18" charset="0"/>
      <p:regular r:id="rId55"/>
      <p:bold r:id="rId56"/>
      <p:italic r:id="rId57"/>
    </p:embeddedFont>
  </p:embeddedFontLst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9"/>
    <a:srgbClr val="FFB547"/>
    <a:srgbClr val="0066FF"/>
    <a:srgbClr val="EAEAEA"/>
    <a:srgbClr val="FF6600"/>
    <a:srgbClr val="004274"/>
    <a:srgbClr val="FF3300"/>
    <a:srgbClr val="FFC9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0" autoAdjust="0"/>
    <p:restoredTop sz="96086" autoAdjust="0"/>
  </p:normalViewPr>
  <p:slideViewPr>
    <p:cSldViewPr>
      <p:cViewPr>
        <p:scale>
          <a:sx n="90" d="100"/>
          <a:sy n="90" d="100"/>
        </p:scale>
        <p:origin x="-13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0B0A7F-F315-4B9B-AE1D-CB255C642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3E609-1882-46BA-927B-B10F4A81A779}" type="datetimeFigureOut">
              <a:rPr lang="el-GR" smtClean="0"/>
              <a:pPr/>
              <a:t>7/10/2013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6D7F7-B93D-43ED-B8C8-C4FB0208A2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D7F7-B93D-43ED-B8C8-C4FB0208A24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D7F7-B93D-43ED-B8C8-C4FB0208A24B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D7F7-B93D-43ED-B8C8-C4FB0208A24B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D7F7-B93D-43ED-B8C8-C4FB0208A24B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D7F7-B93D-43ED-B8C8-C4FB0208A24B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1B54-FA0B-478E-A9BB-4C23D9604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8156A-02F8-490C-9F7E-54CB549FF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4EA6-AC1F-4B5A-9F7D-A7AA8428A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5FEC-744C-4EB2-8407-2DCB91ACD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54A1-E6D6-4E51-B9BD-3214AC41F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04564-CDF1-4C2E-A527-F99699AA7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EFFF-FE60-4545-BEE7-189A16B91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0A20-8FBF-414B-AAFB-F92F694F8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0366-49CA-4374-9AF6-806305656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B1E7-ECA7-4E3A-9FB0-81E8DC365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F1F7-07CA-4CAC-AD17-A57DA0D4E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613DA821-176A-4714-9FE8-5AE94CD00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1.png"/><Relationship Id="rId5" Type="http://schemas.openxmlformats.org/officeDocument/2006/relationships/tags" Target="../tags/tag12.xml"/><Relationship Id="rId10" Type="http://schemas.openxmlformats.org/officeDocument/2006/relationships/image" Target="../media/image4.png"/><Relationship Id="rId4" Type="http://schemas.openxmlformats.org/officeDocument/2006/relationships/tags" Target="../tags/tag11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1.png"/><Relationship Id="rId5" Type="http://schemas.openxmlformats.org/officeDocument/2006/relationships/tags" Target="../tags/tag18.xml"/><Relationship Id="rId10" Type="http://schemas.openxmlformats.org/officeDocument/2006/relationships/image" Target="../media/image4.png"/><Relationship Id="rId4" Type="http://schemas.openxmlformats.org/officeDocument/2006/relationships/tags" Target="../tags/tag17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1.png"/><Relationship Id="rId5" Type="http://schemas.openxmlformats.org/officeDocument/2006/relationships/tags" Target="../tags/tag24.xml"/><Relationship Id="rId10" Type="http://schemas.openxmlformats.org/officeDocument/2006/relationships/image" Target="../media/image4.png"/><Relationship Id="rId4" Type="http://schemas.openxmlformats.org/officeDocument/2006/relationships/tags" Target="../tags/tag23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8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27.xml"/><Relationship Id="rId16" Type="http://schemas.openxmlformats.org/officeDocument/2006/relationships/image" Target="../media/image21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6.png"/><Relationship Id="rId5" Type="http://schemas.openxmlformats.org/officeDocument/2006/relationships/tags" Target="../tags/tag30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0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tags" Target="../tags/tag35.xml"/><Relationship Id="rId16" Type="http://schemas.openxmlformats.org/officeDocument/2006/relationships/image" Target="../media/image16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8.png"/><Relationship Id="rId5" Type="http://schemas.openxmlformats.org/officeDocument/2006/relationships/tags" Target="../tags/tag38.xml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20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tags" Target="../tags/tag43.xml"/><Relationship Id="rId16" Type="http://schemas.openxmlformats.org/officeDocument/2006/relationships/image" Target="../media/image16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8.png"/><Relationship Id="rId5" Type="http://schemas.openxmlformats.org/officeDocument/2006/relationships/tags" Target="../tags/tag46.xml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20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tags" Target="../tags/tag51.xml"/><Relationship Id="rId16" Type="http://schemas.openxmlformats.org/officeDocument/2006/relationships/image" Target="../media/image16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18.png"/><Relationship Id="rId5" Type="http://schemas.openxmlformats.org/officeDocument/2006/relationships/tags" Target="../tags/tag54.xml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20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tags" Target="../tags/tag59.xml"/><Relationship Id="rId16" Type="http://schemas.openxmlformats.org/officeDocument/2006/relationships/image" Target="../media/image16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8.png"/><Relationship Id="rId5" Type="http://schemas.openxmlformats.org/officeDocument/2006/relationships/tags" Target="../tags/tag62.xml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20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tags" Target="../tags/tag67.xml"/><Relationship Id="rId16" Type="http://schemas.openxmlformats.org/officeDocument/2006/relationships/image" Target="../media/image16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8.png"/><Relationship Id="rId5" Type="http://schemas.openxmlformats.org/officeDocument/2006/relationships/tags" Target="../tags/tag70.xml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21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tags" Target="../tags/tag75.xml"/><Relationship Id="rId16" Type="http://schemas.openxmlformats.org/officeDocument/2006/relationships/image" Target="../media/image16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8.png"/><Relationship Id="rId5" Type="http://schemas.openxmlformats.org/officeDocument/2006/relationships/tags" Target="../tags/tag78.xml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24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23.png"/><Relationship Id="rId17" Type="http://schemas.openxmlformats.org/officeDocument/2006/relationships/image" Target="../media/image22.png"/><Relationship Id="rId2" Type="http://schemas.openxmlformats.org/officeDocument/2006/relationships/tags" Target="../tags/tag83.xml"/><Relationship Id="rId16" Type="http://schemas.openxmlformats.org/officeDocument/2006/relationships/image" Target="../media/image16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18.png"/><Relationship Id="rId5" Type="http://schemas.openxmlformats.org/officeDocument/2006/relationships/tags" Target="../tags/tag86.xml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tags" Target="../tags/tag91.xml"/><Relationship Id="rId16" Type="http://schemas.openxmlformats.org/officeDocument/2006/relationships/image" Target="../media/image28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15" Type="http://schemas.openxmlformats.org/officeDocument/2006/relationships/image" Target="../media/image27.png"/><Relationship Id="rId10" Type="http://schemas.openxmlformats.org/officeDocument/2006/relationships/tags" Target="../tags/tag99.xml"/><Relationship Id="rId19" Type="http://schemas.openxmlformats.org/officeDocument/2006/relationships/image" Target="../media/image22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32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101.xml"/><Relationship Id="rId16" Type="http://schemas.openxmlformats.org/officeDocument/2006/relationships/image" Target="../media/image35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30.png"/><Relationship Id="rId5" Type="http://schemas.openxmlformats.org/officeDocument/2006/relationships/tags" Target="../tags/tag104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tags" Target="../tags/tag10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plusplus.com/reference/stl/priority_queue/" TargetMode="External"/><Relationship Id="rId3" Type="http://schemas.openxmlformats.org/officeDocument/2006/relationships/hyperlink" Target="http://www.cplusplus.com/reference/stl/deque/" TargetMode="External"/><Relationship Id="rId7" Type="http://schemas.openxmlformats.org/officeDocument/2006/relationships/hyperlink" Target="http://www.cplusplus.com/reference/stl/multiset/" TargetMode="External"/><Relationship Id="rId12" Type="http://schemas.openxmlformats.org/officeDocument/2006/relationships/hyperlink" Target="http://www.cplusplus.com/reference/stl/vector/" TargetMode="External"/><Relationship Id="rId2" Type="http://schemas.openxmlformats.org/officeDocument/2006/relationships/hyperlink" Target="http://www.cplusplus.com/reference/stl/bits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plusplus.com/reference/stl/multimap/" TargetMode="External"/><Relationship Id="rId11" Type="http://schemas.openxmlformats.org/officeDocument/2006/relationships/hyperlink" Target="http://www.cplusplus.com/reference/stl/stack/" TargetMode="External"/><Relationship Id="rId5" Type="http://schemas.openxmlformats.org/officeDocument/2006/relationships/hyperlink" Target="http://www.cplusplus.com/reference/stl/map/" TargetMode="External"/><Relationship Id="rId10" Type="http://schemas.openxmlformats.org/officeDocument/2006/relationships/hyperlink" Target="http://www.cplusplus.com/reference/stl/set/" TargetMode="External"/><Relationship Id="rId4" Type="http://schemas.openxmlformats.org/officeDocument/2006/relationships/hyperlink" Target="http://www.cplusplus.com/reference/stl/list/" TargetMode="External"/><Relationship Id="rId9" Type="http://schemas.openxmlformats.org/officeDocument/2006/relationships/hyperlink" Target="http://www.cplusplus.com/reference/stl/queu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240665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Δομές Δεδομένων</a:t>
            </a:r>
            <a:endParaRPr lang="en-US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4274"/>
                </a:solidFill>
              </a:rPr>
              <a:t>http://www.cs.uoi.gr/~loukas/courses/Data_Structures/</a:t>
            </a:r>
            <a:endParaRPr lang="en-US" sz="2800" dirty="0" smtClean="0">
              <a:solidFill>
                <a:srgbClr val="00427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329157" y="4017963"/>
            <a:ext cx="2565061" cy="90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100" dirty="0"/>
              <a:t>Λουκάς </a:t>
            </a:r>
            <a:r>
              <a:rPr lang="el-GR" sz="2100" dirty="0" smtClean="0"/>
              <a:t>Γεωργιάδης</a:t>
            </a:r>
            <a:endParaRPr lang="en-US" sz="1600" dirty="0" smtClean="0">
              <a:solidFill>
                <a:srgbClr val="00427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004274"/>
                </a:solidFill>
              </a:rPr>
              <a:t>email</a:t>
            </a:r>
            <a:r>
              <a:rPr lang="en-US" sz="1600" dirty="0">
                <a:solidFill>
                  <a:srgbClr val="004274"/>
                </a:solidFill>
              </a:rPr>
              <a:t>: </a:t>
            </a:r>
            <a:r>
              <a:rPr lang="en-US" sz="1600" dirty="0" smtClean="0">
                <a:solidFill>
                  <a:srgbClr val="004274"/>
                </a:solidFill>
              </a:rPr>
              <a:t>loukas@cs.uoi.gr</a:t>
            </a:r>
            <a:endParaRPr lang="en-US" sz="1600" dirty="0">
              <a:solidFill>
                <a:srgbClr val="004274"/>
              </a:solidFill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t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5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lcmss8" pitchFamily="34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3400" y="1066800"/>
            <a:ext cx="84582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/>
              <a:t>Δομή Δεδομένων</a:t>
            </a:r>
            <a:r>
              <a:rPr lang="en-US" sz="2000" b="1"/>
              <a:t>: </a:t>
            </a:r>
            <a:r>
              <a:rPr lang="el-GR" sz="2000"/>
              <a:t>Μέθοδος αποθήκευσης και επεξεργασίας δεδομένων</a:t>
            </a:r>
            <a:endParaRPr lang="en-US" sz="2000">
              <a:solidFill>
                <a:srgbClr val="000099"/>
              </a:solidFill>
            </a:endParaRPr>
          </a:p>
        </p:txBody>
      </p:sp>
      <p:grpSp>
        <p:nvGrpSpPr>
          <p:cNvPr id="7" name="6 - Ομάδα"/>
          <p:cNvGrpSpPr/>
          <p:nvPr/>
        </p:nvGrpSpPr>
        <p:grpSpPr>
          <a:xfrm>
            <a:off x="2667000" y="1905000"/>
            <a:ext cx="533400" cy="4572000"/>
            <a:chOff x="1143000" y="1447800"/>
            <a:chExt cx="533400" cy="381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7 - Ορθογώνιο"/>
            <p:cNvSpPr/>
            <p:nvPr/>
          </p:nvSpPr>
          <p:spPr bwMode="auto">
            <a:xfrm>
              <a:off x="1143000" y="1447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8 - Ορθογώνιο"/>
            <p:cNvSpPr/>
            <p:nvPr/>
          </p:nvSpPr>
          <p:spPr bwMode="auto">
            <a:xfrm>
              <a:off x="1143000" y="1828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9 - Ορθογώνιο"/>
            <p:cNvSpPr/>
            <p:nvPr/>
          </p:nvSpPr>
          <p:spPr bwMode="auto">
            <a:xfrm>
              <a:off x="1143000" y="2209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10 - Ορθογώνιο"/>
            <p:cNvSpPr/>
            <p:nvPr/>
          </p:nvSpPr>
          <p:spPr bwMode="auto">
            <a:xfrm>
              <a:off x="1143000" y="2590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11 - Ορθογώνιο"/>
            <p:cNvSpPr/>
            <p:nvPr/>
          </p:nvSpPr>
          <p:spPr bwMode="auto">
            <a:xfrm>
              <a:off x="1143000" y="2971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12 - Ορθογώνιο"/>
            <p:cNvSpPr/>
            <p:nvPr/>
          </p:nvSpPr>
          <p:spPr bwMode="auto">
            <a:xfrm>
              <a:off x="1143000" y="3352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13 - Ορθογώνιο"/>
            <p:cNvSpPr/>
            <p:nvPr/>
          </p:nvSpPr>
          <p:spPr bwMode="auto">
            <a:xfrm>
              <a:off x="1143000" y="3733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14 - Ορθογώνιο"/>
            <p:cNvSpPr/>
            <p:nvPr/>
          </p:nvSpPr>
          <p:spPr bwMode="auto">
            <a:xfrm>
              <a:off x="1143000" y="4114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15 - Ορθογώνιο"/>
            <p:cNvSpPr/>
            <p:nvPr/>
          </p:nvSpPr>
          <p:spPr bwMode="auto">
            <a:xfrm>
              <a:off x="1143000" y="4495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16 - Ορθογώνιο"/>
            <p:cNvSpPr/>
            <p:nvPr/>
          </p:nvSpPr>
          <p:spPr bwMode="auto">
            <a:xfrm>
              <a:off x="1143000" y="4876800"/>
              <a:ext cx="533400" cy="381000"/>
            </a:xfrm>
            <a:prstGeom prst="rect">
              <a:avLst/>
            </a:prstGeom>
            <a:solidFill>
              <a:srgbClr val="FF6600">
                <a:alpha val="1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8" name="17 - Ορθογώνιο"/>
          <p:cNvSpPr/>
          <p:nvPr/>
        </p:nvSpPr>
        <p:spPr bwMode="auto">
          <a:xfrm>
            <a:off x="3581400" y="1981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seal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3581400" y="2895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tiger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19 - Ορθογώνιο"/>
          <p:cNvSpPr/>
          <p:nvPr/>
        </p:nvSpPr>
        <p:spPr bwMode="auto">
          <a:xfrm>
            <a:off x="3581400" y="2438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wolf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20 - Ορθογώνιο"/>
          <p:cNvSpPr/>
          <p:nvPr/>
        </p:nvSpPr>
        <p:spPr bwMode="auto">
          <a:xfrm>
            <a:off x="3581400" y="3352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vulture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 bwMode="auto">
          <a:xfrm>
            <a:off x="3581400" y="4267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horse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22 - Ορθογώνιο"/>
          <p:cNvSpPr/>
          <p:nvPr/>
        </p:nvSpPr>
        <p:spPr bwMode="auto">
          <a:xfrm>
            <a:off x="3581400" y="4724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octopus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23 - Ορθογώνιο"/>
          <p:cNvSpPr/>
          <p:nvPr/>
        </p:nvSpPr>
        <p:spPr bwMode="auto">
          <a:xfrm>
            <a:off x="3581400" y="5181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mouse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24 - Ορθογώνιο"/>
          <p:cNvSpPr/>
          <p:nvPr/>
        </p:nvSpPr>
        <p:spPr bwMode="auto">
          <a:xfrm>
            <a:off x="3581400" y="5638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iguana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25 - Ορθογώνιο"/>
          <p:cNvSpPr/>
          <p:nvPr/>
        </p:nvSpPr>
        <p:spPr bwMode="auto">
          <a:xfrm>
            <a:off x="3581400" y="6096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rabbit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4724400" y="19812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frog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27 - Ορθογώνιο"/>
          <p:cNvSpPr/>
          <p:nvPr/>
        </p:nvSpPr>
        <p:spPr bwMode="auto">
          <a:xfrm>
            <a:off x="3581400" y="3810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koala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28 - Ορθογώνιο"/>
          <p:cNvSpPr/>
          <p:nvPr/>
        </p:nvSpPr>
        <p:spPr bwMode="auto">
          <a:xfrm>
            <a:off x="4724400" y="3810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elephant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29 - Ορθογώνιο"/>
          <p:cNvSpPr/>
          <p:nvPr/>
        </p:nvSpPr>
        <p:spPr bwMode="auto">
          <a:xfrm>
            <a:off x="5867400" y="3810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alligator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 bwMode="auto">
          <a:xfrm>
            <a:off x="4724400" y="47244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dog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31 - Ορθογώνιο"/>
          <p:cNvSpPr/>
          <p:nvPr/>
        </p:nvSpPr>
        <p:spPr bwMode="auto">
          <a:xfrm>
            <a:off x="4724400" y="51816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lion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32 - Ορθογώνιο"/>
          <p:cNvSpPr/>
          <p:nvPr/>
        </p:nvSpPr>
        <p:spPr bwMode="auto">
          <a:xfrm>
            <a:off x="4724400" y="6096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puma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33 - Ορθογώνιο"/>
          <p:cNvSpPr/>
          <p:nvPr/>
        </p:nvSpPr>
        <p:spPr bwMode="auto">
          <a:xfrm>
            <a:off x="4724400" y="33528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bat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5" name="34 - Ευθύγραμμο βέλος σύνδεσης"/>
          <p:cNvCxnSpPr>
            <a:stCxn id="18" idx="3"/>
            <a:endCxn id="27" idx="1"/>
          </p:cNvCxnSpPr>
          <p:nvPr/>
        </p:nvCxnSpPr>
        <p:spPr bwMode="auto">
          <a:xfrm>
            <a:off x="4419600" y="21717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35 - Ευθύγραμμο βέλος σύνδεσης"/>
          <p:cNvCxnSpPr/>
          <p:nvPr/>
        </p:nvCxnSpPr>
        <p:spPr bwMode="auto">
          <a:xfrm>
            <a:off x="3200400" y="22098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36 - Ευθύγραμμο βέλος σύνδεσης"/>
          <p:cNvCxnSpPr/>
          <p:nvPr/>
        </p:nvCxnSpPr>
        <p:spPr bwMode="auto">
          <a:xfrm>
            <a:off x="3200400" y="26670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37 - Ευθύγραμμο βέλος σύνδεσης"/>
          <p:cNvCxnSpPr/>
          <p:nvPr/>
        </p:nvCxnSpPr>
        <p:spPr bwMode="auto">
          <a:xfrm>
            <a:off x="3200400" y="31242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38 - Ευθύγραμμο βέλος σύνδεσης"/>
          <p:cNvCxnSpPr/>
          <p:nvPr/>
        </p:nvCxnSpPr>
        <p:spPr bwMode="auto">
          <a:xfrm>
            <a:off x="3200400" y="35814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39 - Ευθύγραμμο βέλος σύνδεσης"/>
          <p:cNvCxnSpPr/>
          <p:nvPr/>
        </p:nvCxnSpPr>
        <p:spPr bwMode="auto">
          <a:xfrm>
            <a:off x="3200400" y="40386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40 - Ευθύγραμμο βέλος σύνδεσης"/>
          <p:cNvCxnSpPr/>
          <p:nvPr/>
        </p:nvCxnSpPr>
        <p:spPr bwMode="auto">
          <a:xfrm>
            <a:off x="3200400" y="44958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41 - Ευθύγραμμο βέλος σύνδεσης"/>
          <p:cNvCxnSpPr/>
          <p:nvPr/>
        </p:nvCxnSpPr>
        <p:spPr bwMode="auto">
          <a:xfrm>
            <a:off x="3200400" y="49530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42 - Ευθύγραμμο βέλος σύνδεσης"/>
          <p:cNvCxnSpPr/>
          <p:nvPr/>
        </p:nvCxnSpPr>
        <p:spPr bwMode="auto">
          <a:xfrm>
            <a:off x="3200400" y="54102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4" name="43 - Ευθύγραμμο βέλος σύνδεσης"/>
          <p:cNvCxnSpPr/>
          <p:nvPr/>
        </p:nvCxnSpPr>
        <p:spPr bwMode="auto">
          <a:xfrm>
            <a:off x="3200400" y="58674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44 - Ευθύγραμμο βέλος σύνδεσης"/>
          <p:cNvCxnSpPr/>
          <p:nvPr/>
        </p:nvCxnSpPr>
        <p:spPr bwMode="auto">
          <a:xfrm>
            <a:off x="3200400" y="63246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6" name="45 - Ευθύγραμμο βέλος σύνδεσης"/>
          <p:cNvCxnSpPr>
            <a:stCxn id="26" idx="3"/>
            <a:endCxn id="33" idx="1"/>
          </p:cNvCxnSpPr>
          <p:nvPr/>
        </p:nvCxnSpPr>
        <p:spPr bwMode="auto">
          <a:xfrm>
            <a:off x="4419600" y="62865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46 - Ευθύγραμμο βέλος σύνδεσης"/>
          <p:cNvCxnSpPr>
            <a:stCxn id="33" idx="3"/>
          </p:cNvCxnSpPr>
          <p:nvPr/>
        </p:nvCxnSpPr>
        <p:spPr bwMode="auto">
          <a:xfrm>
            <a:off x="5562600" y="62865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47 - Ευθύγραμμο βέλος σύνδεσης"/>
          <p:cNvCxnSpPr>
            <a:stCxn id="21" idx="3"/>
            <a:endCxn id="34" idx="1"/>
          </p:cNvCxnSpPr>
          <p:nvPr/>
        </p:nvCxnSpPr>
        <p:spPr bwMode="auto">
          <a:xfrm>
            <a:off x="4419600" y="35433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48 - Ευθύγραμμο βέλος σύνδεσης"/>
          <p:cNvCxnSpPr>
            <a:stCxn id="28" idx="3"/>
            <a:endCxn id="29" idx="1"/>
          </p:cNvCxnSpPr>
          <p:nvPr/>
        </p:nvCxnSpPr>
        <p:spPr bwMode="auto">
          <a:xfrm>
            <a:off x="4419600" y="40005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49 - Ευθύγραμμο βέλος σύνδεσης"/>
          <p:cNvCxnSpPr>
            <a:stCxn id="29" idx="3"/>
            <a:endCxn id="30" idx="1"/>
          </p:cNvCxnSpPr>
          <p:nvPr/>
        </p:nvCxnSpPr>
        <p:spPr bwMode="auto">
          <a:xfrm>
            <a:off x="5562600" y="40005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51" name="50 - TextBox"/>
          <p:cNvSpPr txBox="1"/>
          <p:nvPr/>
        </p:nvSpPr>
        <p:spPr>
          <a:xfrm>
            <a:off x="2286000" y="1981200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0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2286000" y="24500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1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2286000" y="29072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2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2286000" y="33644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3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2286000" y="38216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4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6" name="55 - TextBox"/>
          <p:cNvSpPr txBox="1"/>
          <p:nvPr/>
        </p:nvSpPr>
        <p:spPr>
          <a:xfrm>
            <a:off x="2286000" y="42788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5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7" name="56 - TextBox"/>
          <p:cNvSpPr txBox="1"/>
          <p:nvPr/>
        </p:nvSpPr>
        <p:spPr>
          <a:xfrm>
            <a:off x="2286000" y="47360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6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2286000" y="51932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7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2286000" y="56504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8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2286000" y="6107668"/>
            <a:ext cx="288862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9</a:t>
            </a:r>
            <a:endParaRPr lang="el-GR" sz="1600" dirty="0">
              <a:latin typeface="Calibri" pitchFamily="34" charset="0"/>
            </a:endParaRPr>
          </a:p>
        </p:txBody>
      </p:sp>
      <p:cxnSp>
        <p:nvCxnSpPr>
          <p:cNvPr id="61" name="60 - Ευθύγραμμο βέλος σύνδεσης"/>
          <p:cNvCxnSpPr>
            <a:stCxn id="23" idx="3"/>
            <a:endCxn id="31" idx="1"/>
          </p:cNvCxnSpPr>
          <p:nvPr/>
        </p:nvCxnSpPr>
        <p:spPr bwMode="auto">
          <a:xfrm>
            <a:off x="4419600" y="49149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61 - Ευθύγραμμο βέλος σύνδεσης"/>
          <p:cNvCxnSpPr>
            <a:stCxn id="24" idx="3"/>
            <a:endCxn id="32" idx="1"/>
          </p:cNvCxnSpPr>
          <p:nvPr/>
        </p:nvCxnSpPr>
        <p:spPr bwMode="auto">
          <a:xfrm>
            <a:off x="4419600" y="5372100"/>
            <a:ext cx="304800" cy="0"/>
          </a:xfrm>
          <a:prstGeom prst="straightConnector1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63" name="62 - Ορθογώνιο"/>
          <p:cNvSpPr/>
          <p:nvPr/>
        </p:nvSpPr>
        <p:spPr bwMode="auto">
          <a:xfrm>
            <a:off x="5867400" y="6096000"/>
            <a:ext cx="838200" cy="381000"/>
          </a:xfrm>
          <a:prstGeom prst="rect">
            <a:avLst/>
          </a:prstGeom>
          <a:solidFill>
            <a:srgbClr val="FF66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jaguar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0" y="2590800"/>
            <a:ext cx="9144000" cy="3683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l-GR" dirty="0"/>
              <a:t>Μερικές εφαρμογές</a:t>
            </a:r>
            <a:r>
              <a:rPr lang="en-US" dirty="0"/>
              <a:t> </a:t>
            </a:r>
            <a:endParaRPr lang="el-GR" dirty="0" smtClean="0"/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l-GR" dirty="0" smtClean="0"/>
              <a:t> Ανάκτηση πληροφοριών</a:t>
            </a:r>
            <a:r>
              <a:rPr lang="en-US" dirty="0" smtClean="0"/>
              <a:t>: </a:t>
            </a:r>
            <a:r>
              <a:rPr lang="el-GR" dirty="0" smtClean="0"/>
              <a:t>αναζήτηση, ευρετήρια, κατάταξη</a:t>
            </a:r>
            <a:r>
              <a:rPr lang="el-GR" dirty="0" smtClean="0"/>
              <a:t>,…</a:t>
            </a:r>
            <a:endParaRPr lang="el-GR" dirty="0" smtClean="0"/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l-GR" dirty="0" smtClean="0"/>
              <a:t> Ασφάλεια</a:t>
            </a:r>
            <a:r>
              <a:rPr lang="en-US" dirty="0" smtClean="0"/>
              <a:t>: </a:t>
            </a:r>
            <a:r>
              <a:rPr lang="el-GR" dirty="0" smtClean="0"/>
              <a:t>ασφαλής μετάδοση δεδομένων, πιστοποίηση, ηλεκτρονικό εμπόριο,… </a:t>
            </a:r>
            <a:endParaRPr lang="el-GR" dirty="0" smtClean="0"/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l-GR" dirty="0" smtClean="0"/>
              <a:t> Βιολογία</a:t>
            </a:r>
            <a:r>
              <a:rPr lang="en-US" dirty="0" smtClean="0"/>
              <a:t>: </a:t>
            </a:r>
            <a:r>
              <a:rPr lang="el-GR" dirty="0" smtClean="0"/>
              <a:t>χαρτογράφηση ανθρώπινου </a:t>
            </a:r>
            <a:r>
              <a:rPr lang="el-GR" dirty="0" err="1" smtClean="0"/>
              <a:t>γονιδιώματος</a:t>
            </a:r>
            <a:r>
              <a:rPr lang="el-GR" dirty="0" smtClean="0"/>
              <a:t>, </a:t>
            </a:r>
            <a:r>
              <a:rPr lang="el-GR" dirty="0" smtClean="0"/>
              <a:t>αναδίπλωση πρωτεϊνών</a:t>
            </a:r>
            <a:r>
              <a:rPr lang="el-GR" dirty="0" smtClean="0"/>
              <a:t>,…</a:t>
            </a:r>
            <a:endParaRPr lang="el-GR" dirty="0" smtClean="0"/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l-GR" dirty="0" smtClean="0"/>
              <a:t> Βιομηχανία</a:t>
            </a:r>
            <a:r>
              <a:rPr lang="en-US" dirty="0" smtClean="0"/>
              <a:t>: </a:t>
            </a:r>
            <a:r>
              <a:rPr lang="el-GR" dirty="0" smtClean="0"/>
              <a:t>κατανομή πόρων, βελτιστοποίηση παραγωγής, χρονοπρογραμματισμός</a:t>
            </a:r>
            <a:r>
              <a:rPr lang="el-GR" dirty="0" smtClean="0"/>
              <a:t>,…</a:t>
            </a:r>
            <a:endParaRPr lang="el-GR" dirty="0"/>
          </a:p>
          <a:p>
            <a:pPr>
              <a:lnSpc>
                <a:spcPts val="3500"/>
              </a:lnSpc>
              <a:buFont typeface="Arial" pitchFamily="34" charset="0"/>
              <a:buChar char="•"/>
            </a:pPr>
            <a:r>
              <a:rPr lang="el-GR" dirty="0" smtClean="0"/>
              <a:t> Επικοινωνίες</a:t>
            </a:r>
            <a:r>
              <a:rPr lang="en-US" dirty="0" smtClean="0"/>
              <a:t>: </a:t>
            </a:r>
            <a:r>
              <a:rPr lang="el-GR" dirty="0" smtClean="0"/>
              <a:t>κωδικοποίηση, συμπίεση, μετάδοση, επεξεργασία σημάτων,…</a:t>
            </a:r>
            <a:endParaRPr lang="el-GR" dirty="0" smtClean="0"/>
          </a:p>
          <a:p>
            <a:pPr>
              <a:lnSpc>
                <a:spcPts val="3500"/>
              </a:lnSpc>
              <a:buFontTx/>
              <a:buChar char="•"/>
            </a:pPr>
            <a:r>
              <a:rPr lang="el-GR" dirty="0" smtClean="0"/>
              <a:t> Μεταφορές</a:t>
            </a:r>
            <a:r>
              <a:rPr lang="en-US" dirty="0" smtClean="0"/>
              <a:t>: </a:t>
            </a:r>
            <a:r>
              <a:rPr lang="el-GR" dirty="0" smtClean="0"/>
              <a:t>συστήματα πλοήγησης, οργάνωση δρομολογίων, προσομοίωση,…</a:t>
            </a:r>
            <a:endParaRPr lang="el-GR" dirty="0"/>
          </a:p>
          <a:p>
            <a:pPr>
              <a:lnSpc>
                <a:spcPts val="3500"/>
              </a:lnSpc>
              <a:buFontTx/>
              <a:buChar char="•"/>
            </a:pPr>
            <a:r>
              <a:rPr lang="el-GR" dirty="0"/>
              <a:t> Υπολογιστές</a:t>
            </a:r>
            <a:r>
              <a:rPr lang="en-US" dirty="0"/>
              <a:t>: </a:t>
            </a:r>
            <a:r>
              <a:rPr lang="el-GR" dirty="0"/>
              <a:t>σχεδιασμός </a:t>
            </a:r>
            <a:r>
              <a:rPr lang="el-GR" dirty="0" smtClean="0"/>
              <a:t>κυκλωμάτων</a:t>
            </a:r>
            <a:r>
              <a:rPr lang="en-US" dirty="0" smtClean="0"/>
              <a:t>, </a:t>
            </a:r>
            <a:r>
              <a:rPr lang="el-GR" dirty="0"/>
              <a:t>μεταγλωττιστές</a:t>
            </a:r>
            <a:r>
              <a:rPr lang="el-GR" dirty="0" smtClean="0"/>
              <a:t>, γραφικά,…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533400" y="1143000"/>
            <a:ext cx="6858000" cy="457200"/>
          </a:xfrm>
          <a:prstGeom prst="rect">
            <a:avLst/>
          </a:prstGeom>
          <a:solidFill>
            <a:srgbClr val="FF99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/>
              <a:t>Αλγόριθμος</a:t>
            </a:r>
            <a:r>
              <a:rPr lang="en-US" sz="2000" b="1"/>
              <a:t>: </a:t>
            </a:r>
            <a:r>
              <a:rPr lang="el-GR" sz="2000"/>
              <a:t>Μέθοδος για την επίλυση ενός προβλήματος</a:t>
            </a:r>
            <a:r>
              <a:rPr lang="el-GR" sz="2000" b="1"/>
              <a:t>  </a:t>
            </a: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33400" y="1905000"/>
            <a:ext cx="84582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 dirty="0"/>
              <a:t>Δομή Δεδομένων</a:t>
            </a:r>
            <a:r>
              <a:rPr lang="en-US" sz="2000" b="1" dirty="0"/>
              <a:t>: </a:t>
            </a:r>
            <a:r>
              <a:rPr lang="el-GR" sz="2000" dirty="0"/>
              <a:t>Μέθοδος αποθήκευσης και επεξεργασίας δεδομένων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533400" y="1143000"/>
            <a:ext cx="6858000" cy="457200"/>
          </a:xfrm>
          <a:prstGeom prst="rect">
            <a:avLst/>
          </a:prstGeom>
          <a:solidFill>
            <a:srgbClr val="FF99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/>
              <a:t>Αλγόριθμος</a:t>
            </a:r>
            <a:r>
              <a:rPr lang="en-US" sz="2000" b="1"/>
              <a:t>: </a:t>
            </a:r>
            <a:r>
              <a:rPr lang="el-GR" sz="2000"/>
              <a:t>Μέθοδος για την επίλυση ενός προβλήματος</a:t>
            </a:r>
            <a:r>
              <a:rPr lang="el-GR" sz="2000" b="1"/>
              <a:t>  </a:t>
            </a: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33400" y="1905000"/>
            <a:ext cx="84582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 dirty="0"/>
              <a:t>Δομή Δεδομένων</a:t>
            </a:r>
            <a:r>
              <a:rPr lang="en-US" sz="2000" b="1" dirty="0"/>
              <a:t>: </a:t>
            </a:r>
            <a:r>
              <a:rPr lang="el-GR" sz="2000" dirty="0"/>
              <a:t>Μέθοδος αποθήκευσης και επεξεργασίας δεδομένων</a:t>
            </a:r>
            <a:endParaRPr lang="en-US" sz="2000" dirty="0">
              <a:solidFill>
                <a:srgbClr val="000099"/>
              </a:solidFill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33400" y="3048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Οι αλγόριθμοι μπορούν να περιγραφούν</a:t>
            </a:r>
            <a:endParaRPr lang="en-US" sz="2000" dirty="0" smtClean="0"/>
          </a:p>
          <a:p>
            <a:endParaRPr lang="el-GR" sz="2000" dirty="0" smtClean="0"/>
          </a:p>
          <a:p>
            <a:pPr>
              <a:lnSpc>
                <a:spcPct val="150000"/>
              </a:lnSpc>
            </a:pPr>
            <a:r>
              <a:rPr lang="el-GR" sz="2000" dirty="0" smtClean="0"/>
              <a:t>• σε φυσική γλώσσα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• με διαγράμματα ροής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• με </a:t>
            </a:r>
            <a:r>
              <a:rPr lang="el-GR" sz="2000" dirty="0" err="1" smtClean="0"/>
              <a:t>ψευδο</a:t>
            </a:r>
            <a:r>
              <a:rPr lang="el-GR" sz="2000" dirty="0" smtClean="0"/>
              <a:t>-κώδικα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• με κώδικα σε κάποια γλώσσα προγραμματισμού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2558" y="1752600"/>
            <a:ext cx="2046191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8077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/>
              <a:t>Αλγόριθμος του Ευκλείδη για </a:t>
            </a:r>
            <a:r>
              <a:rPr lang="el-GR" b="1" dirty="0" smtClean="0"/>
              <a:t>υπολογισμό</a:t>
            </a:r>
            <a:r>
              <a:rPr lang="en-US" b="1" dirty="0" smtClean="0"/>
              <a:t> </a:t>
            </a:r>
            <a:r>
              <a:rPr lang="el-GR" b="1" dirty="0" smtClean="0"/>
              <a:t>του </a:t>
            </a:r>
            <a:r>
              <a:rPr lang="el-GR" b="1" dirty="0"/>
              <a:t>μέγιστου κοινού διαιρέτη 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2468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1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487487"/>
            <a:ext cx="3033713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7200" y="1792287"/>
            <a:ext cx="383976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όπου</a:t>
            </a:r>
            <a:r>
              <a:rPr lang="en-US" dirty="0"/>
              <a:t>              </a:t>
            </a:r>
            <a:r>
              <a:rPr lang="el-GR" dirty="0"/>
              <a:t>είναι θετικοί </a:t>
            </a:r>
            <a:r>
              <a:rPr lang="el-GR" dirty="0" smtClean="0"/>
              <a:t>ακέραιοι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3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868487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40218" y="2751871"/>
            <a:ext cx="413658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Αν</a:t>
            </a:r>
            <a:r>
              <a:rPr lang="en-US" dirty="0" smtClean="0">
                <a:latin typeface="+mn-lt"/>
              </a:rPr>
              <a:t>         </a:t>
            </a:r>
            <a:r>
              <a:rPr lang="el-GR" dirty="0" smtClean="0">
                <a:latin typeface="+mn-lt"/>
              </a:rPr>
              <a:t>     τότε </a:t>
            </a:r>
            <a:r>
              <a:rPr lang="el-GR" dirty="0" smtClean="0">
                <a:latin typeface="+mn-lt"/>
              </a:rPr>
              <a:t>η απάντηση είναι </a:t>
            </a:r>
            <a:r>
              <a:rPr lang="el-GR" dirty="0" smtClean="0">
                <a:latin typeface="+mn-lt"/>
              </a:rPr>
              <a:t>    . </a:t>
            </a:r>
          </a:p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Διαφορετικά </a:t>
            </a:r>
            <a:r>
              <a:rPr lang="en-US" dirty="0" smtClean="0">
                <a:latin typeface="+mn-lt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+mn-lt"/>
              </a:rPr>
              <a:t>     </a:t>
            </a:r>
            <a:r>
              <a:rPr lang="el-GR" dirty="0" smtClean="0">
                <a:latin typeface="+mn-lt"/>
              </a:rPr>
              <a:t>Υπολόγισε </a:t>
            </a:r>
            <a:r>
              <a:rPr lang="en-US" dirty="0" smtClean="0">
                <a:latin typeface="+mn-lt"/>
              </a:rPr>
              <a:t>              </a:t>
            </a:r>
            <a:r>
              <a:rPr lang="el-GR" dirty="0" smtClean="0">
                <a:latin typeface="+mn-lt"/>
              </a:rPr>
              <a:t>          .</a:t>
            </a:r>
          </a:p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     </a:t>
            </a:r>
            <a:r>
              <a:rPr lang="en-US" dirty="0" smtClean="0">
                <a:latin typeface="+mn-lt"/>
              </a:rPr>
              <a:t>H</a:t>
            </a:r>
            <a:r>
              <a:rPr lang="el-GR" dirty="0" smtClean="0">
                <a:latin typeface="+mn-lt"/>
              </a:rPr>
              <a:t> απάντηση είναι</a:t>
            </a:r>
            <a:r>
              <a:rPr lang="en-US" dirty="0" smtClean="0">
                <a:latin typeface="+mn-lt"/>
              </a:rPr>
              <a:t>                  .</a:t>
            </a:r>
            <a:endParaRPr lang="el-GR" dirty="0">
              <a:latin typeface="+mn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91337" y="4191000"/>
            <a:ext cx="217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Ευκλείδης (300 πΧ)</a:t>
            </a:r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904271"/>
            <a:ext cx="609601" cy="228600"/>
          </a:xfrm>
          <a:prstGeom prst="rect">
            <a:avLst/>
          </a:prstGeom>
          <a:noFill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2980471"/>
            <a:ext cx="152400" cy="126492"/>
          </a:xfrm>
          <a:prstGeom prst="rect">
            <a:avLst/>
          </a:prstGeom>
          <a:noFill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195" y="3640362"/>
            <a:ext cx="1371605" cy="254509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3995954"/>
            <a:ext cx="943767" cy="279917"/>
          </a:xfrm>
          <a:prstGeom prst="rect">
            <a:avLst/>
          </a:prstGeom>
          <a:noFill/>
          <a:ln/>
          <a:effectLst/>
        </p:spPr>
      </p:pic>
      <p:sp>
        <p:nvSpPr>
          <p:cNvPr id="26" name="25 - Ορθογώνιο"/>
          <p:cNvSpPr/>
          <p:nvPr/>
        </p:nvSpPr>
        <p:spPr>
          <a:xfrm>
            <a:off x="457200" y="2325687"/>
            <a:ext cx="274145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Περιγραφή αλγόριθμου</a:t>
            </a:r>
            <a:r>
              <a:rPr lang="en-US" dirty="0" smtClean="0"/>
              <a:t>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2558" y="1752600"/>
            <a:ext cx="2046191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8077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/>
              <a:t>Αλγόριθμος του Ευκλείδη για </a:t>
            </a:r>
            <a:r>
              <a:rPr lang="el-GR" b="1" dirty="0" smtClean="0"/>
              <a:t>υπολογισμό</a:t>
            </a:r>
            <a:r>
              <a:rPr lang="en-US" b="1" dirty="0" smtClean="0"/>
              <a:t> </a:t>
            </a:r>
            <a:r>
              <a:rPr lang="el-GR" b="1" dirty="0" smtClean="0"/>
              <a:t>του </a:t>
            </a:r>
            <a:r>
              <a:rPr lang="el-GR" b="1" dirty="0"/>
              <a:t>μέγιστου κοινού διαιρέτη 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2468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1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487487"/>
            <a:ext cx="3033713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7200" y="1792287"/>
            <a:ext cx="383976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όπου</a:t>
            </a:r>
            <a:r>
              <a:rPr lang="en-US" dirty="0"/>
              <a:t>              </a:t>
            </a:r>
            <a:r>
              <a:rPr lang="el-GR" dirty="0"/>
              <a:t>είναι θετικοί </a:t>
            </a:r>
            <a:r>
              <a:rPr lang="el-GR" dirty="0" smtClean="0"/>
              <a:t>ακέραιοι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3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868487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40218" y="2751871"/>
            <a:ext cx="413658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Αν</a:t>
            </a:r>
            <a:r>
              <a:rPr lang="en-US" dirty="0" smtClean="0">
                <a:latin typeface="+mn-lt"/>
              </a:rPr>
              <a:t>         </a:t>
            </a:r>
            <a:r>
              <a:rPr lang="el-GR" dirty="0" smtClean="0">
                <a:latin typeface="+mn-lt"/>
              </a:rPr>
              <a:t>     τότε </a:t>
            </a:r>
            <a:r>
              <a:rPr lang="el-GR" dirty="0" smtClean="0">
                <a:latin typeface="+mn-lt"/>
              </a:rPr>
              <a:t>η απάντηση είναι </a:t>
            </a:r>
            <a:r>
              <a:rPr lang="el-GR" dirty="0" smtClean="0">
                <a:latin typeface="+mn-lt"/>
              </a:rPr>
              <a:t>    . </a:t>
            </a:r>
          </a:p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Διαφορετικά </a:t>
            </a:r>
            <a:r>
              <a:rPr lang="en-US" dirty="0" smtClean="0">
                <a:latin typeface="+mn-lt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+mn-lt"/>
              </a:rPr>
              <a:t>     </a:t>
            </a:r>
            <a:r>
              <a:rPr lang="el-GR" dirty="0" smtClean="0">
                <a:latin typeface="+mn-lt"/>
              </a:rPr>
              <a:t>Υπολόγισε </a:t>
            </a:r>
            <a:r>
              <a:rPr lang="en-US" dirty="0" smtClean="0">
                <a:latin typeface="+mn-lt"/>
              </a:rPr>
              <a:t>              </a:t>
            </a:r>
            <a:r>
              <a:rPr lang="el-GR" dirty="0" smtClean="0">
                <a:latin typeface="+mn-lt"/>
              </a:rPr>
              <a:t>          .</a:t>
            </a:r>
          </a:p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     </a:t>
            </a:r>
            <a:r>
              <a:rPr lang="en-US" dirty="0" smtClean="0">
                <a:latin typeface="+mn-lt"/>
              </a:rPr>
              <a:t>H</a:t>
            </a:r>
            <a:r>
              <a:rPr lang="el-GR" dirty="0" smtClean="0">
                <a:latin typeface="+mn-lt"/>
              </a:rPr>
              <a:t> απάντηση είναι</a:t>
            </a:r>
            <a:r>
              <a:rPr lang="en-US" dirty="0" smtClean="0">
                <a:latin typeface="+mn-lt"/>
              </a:rPr>
              <a:t>                  .</a:t>
            </a:r>
            <a:endParaRPr lang="el-GR" dirty="0">
              <a:latin typeface="+mn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91337" y="4191000"/>
            <a:ext cx="217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Ευκλείδης (300 πΧ)</a:t>
            </a:r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904271"/>
            <a:ext cx="609601" cy="228600"/>
          </a:xfrm>
          <a:prstGeom prst="rect">
            <a:avLst/>
          </a:prstGeom>
          <a:noFill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2980471"/>
            <a:ext cx="152400" cy="126492"/>
          </a:xfrm>
          <a:prstGeom prst="rect">
            <a:avLst/>
          </a:prstGeom>
          <a:noFill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195" y="3640362"/>
            <a:ext cx="1371605" cy="254509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3995954"/>
            <a:ext cx="943767" cy="279917"/>
          </a:xfrm>
          <a:prstGeom prst="rect">
            <a:avLst/>
          </a:prstGeom>
          <a:noFill/>
          <a:ln/>
          <a:effectLst/>
        </p:spPr>
      </p:pic>
      <p:sp>
        <p:nvSpPr>
          <p:cNvPr id="26" name="25 - Ορθογώνιο"/>
          <p:cNvSpPr/>
          <p:nvPr/>
        </p:nvSpPr>
        <p:spPr>
          <a:xfrm>
            <a:off x="457200" y="2325687"/>
            <a:ext cx="274145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Περιγραφή αλγόριθμου</a:t>
            </a:r>
            <a:r>
              <a:rPr lang="en-US" dirty="0" smtClean="0"/>
              <a:t> : 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17525" y="5029200"/>
            <a:ext cx="542328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p</a:t>
            </a:r>
            <a:r>
              <a:rPr lang="en-US" b="1" dirty="0" smtClean="0">
                <a:latin typeface="Courier New" pitchFamily="49" charset="0"/>
              </a:rPr>
              <a:t>ublic static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Euclid(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x,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y)</a:t>
            </a:r>
          </a:p>
          <a:p>
            <a:r>
              <a:rPr lang="en-US" b="1" dirty="0">
                <a:latin typeface="Courier New" pitchFamily="49" charset="0"/>
              </a:rPr>
              <a:t>{</a:t>
            </a:r>
          </a:p>
          <a:p>
            <a:r>
              <a:rPr lang="en-US" b="1" dirty="0">
                <a:latin typeface="Courier New" pitchFamily="49" charset="0"/>
              </a:rPr>
              <a:t>  if </a:t>
            </a:r>
            <a:r>
              <a:rPr lang="en-US" b="1" dirty="0" smtClean="0">
                <a:latin typeface="Courier New" pitchFamily="49" charset="0"/>
              </a:rPr>
              <a:t>(y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 smtClean="0">
                <a:latin typeface="Courier New" pitchFamily="49" charset="0"/>
              </a:rPr>
              <a:t>0) </a:t>
            </a:r>
            <a:r>
              <a:rPr lang="en-US" b="1" dirty="0">
                <a:latin typeface="Courier New" pitchFamily="49" charset="0"/>
              </a:rPr>
              <a:t>return x</a:t>
            </a:r>
            <a:r>
              <a:rPr lang="en-US" b="1" dirty="0" smtClean="0">
                <a:latin typeface="Courier New" pitchFamily="49" charset="0"/>
              </a:rPr>
              <a:t>;</a:t>
            </a:r>
            <a:endParaRPr lang="el-GR" b="1" dirty="0" smtClean="0">
              <a:latin typeface="Courier New" pitchFamily="49" charset="0"/>
            </a:endParaRPr>
          </a:p>
          <a:p>
            <a:r>
              <a:rPr lang="el-GR" b="1" dirty="0" smtClean="0">
                <a:latin typeface="Courier New" pitchFamily="49" charset="0"/>
              </a:rPr>
              <a:t> </a:t>
            </a:r>
            <a:r>
              <a:rPr lang="el-GR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r = x % y; 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return Euclid(y, </a:t>
            </a:r>
            <a:r>
              <a:rPr lang="en-US" b="1" dirty="0" smtClean="0">
                <a:latin typeface="Courier New" pitchFamily="49" charset="0"/>
              </a:rPr>
              <a:t>r); 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}</a:t>
            </a:r>
            <a:endParaRPr lang="el-GR" b="1" dirty="0">
              <a:latin typeface="Courier New" pitchFamily="49" charset="0"/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457200" y="4501594"/>
            <a:ext cx="236276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Υλοποίηση σε </a:t>
            </a:r>
            <a:r>
              <a:rPr lang="en-US" dirty="0" smtClean="0"/>
              <a:t>Java :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2558" y="1752600"/>
            <a:ext cx="2046191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80772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/>
              <a:t>Αλγόριθμος του Ευκλείδη για </a:t>
            </a:r>
            <a:r>
              <a:rPr lang="el-GR" b="1" dirty="0" smtClean="0"/>
              <a:t>υπολογισμό</a:t>
            </a:r>
            <a:r>
              <a:rPr lang="en-US" b="1" dirty="0" smtClean="0"/>
              <a:t> </a:t>
            </a:r>
            <a:r>
              <a:rPr lang="el-GR" b="1" dirty="0" smtClean="0"/>
              <a:t>του </a:t>
            </a:r>
            <a:r>
              <a:rPr lang="el-GR" b="1" dirty="0"/>
              <a:t>μέγιστου κοινού διαιρέτη 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2468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1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487487"/>
            <a:ext cx="3033713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7200" y="1792287"/>
            <a:ext cx="383976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όπου</a:t>
            </a:r>
            <a:r>
              <a:rPr lang="en-US" dirty="0"/>
              <a:t>              </a:t>
            </a:r>
            <a:r>
              <a:rPr lang="el-GR" dirty="0"/>
              <a:t>είναι θετικοί </a:t>
            </a:r>
            <a:r>
              <a:rPr lang="el-GR" dirty="0" smtClean="0"/>
              <a:t>ακέραιοι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3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868487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40218" y="2751871"/>
            <a:ext cx="4136582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Αν</a:t>
            </a:r>
            <a:r>
              <a:rPr lang="en-US" dirty="0" smtClean="0">
                <a:latin typeface="+mn-lt"/>
              </a:rPr>
              <a:t>         </a:t>
            </a:r>
            <a:r>
              <a:rPr lang="el-GR" dirty="0" smtClean="0">
                <a:latin typeface="+mn-lt"/>
              </a:rPr>
              <a:t>     τότε </a:t>
            </a:r>
            <a:r>
              <a:rPr lang="el-GR" dirty="0" smtClean="0">
                <a:latin typeface="+mn-lt"/>
              </a:rPr>
              <a:t>η απάντηση είναι </a:t>
            </a:r>
            <a:r>
              <a:rPr lang="el-GR" dirty="0" smtClean="0">
                <a:latin typeface="+mn-lt"/>
              </a:rPr>
              <a:t>    . </a:t>
            </a:r>
          </a:p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Διαφορετικά </a:t>
            </a:r>
            <a:r>
              <a:rPr lang="en-US" dirty="0" smtClean="0">
                <a:latin typeface="+mn-lt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dirty="0" smtClean="0">
                <a:latin typeface="+mn-lt"/>
              </a:rPr>
              <a:t>     </a:t>
            </a:r>
            <a:r>
              <a:rPr lang="el-GR" dirty="0" smtClean="0">
                <a:latin typeface="+mn-lt"/>
              </a:rPr>
              <a:t>Υπολόγισε </a:t>
            </a:r>
            <a:r>
              <a:rPr lang="en-US" dirty="0" smtClean="0">
                <a:latin typeface="+mn-lt"/>
              </a:rPr>
              <a:t>              </a:t>
            </a:r>
            <a:r>
              <a:rPr lang="el-GR" dirty="0" smtClean="0">
                <a:latin typeface="+mn-lt"/>
              </a:rPr>
              <a:t>          .</a:t>
            </a:r>
          </a:p>
          <a:p>
            <a:pPr>
              <a:lnSpc>
                <a:spcPts val="3000"/>
              </a:lnSpc>
            </a:pPr>
            <a:r>
              <a:rPr lang="el-GR" dirty="0" smtClean="0">
                <a:latin typeface="+mn-lt"/>
              </a:rPr>
              <a:t>     </a:t>
            </a:r>
            <a:r>
              <a:rPr lang="en-US" dirty="0" smtClean="0">
                <a:latin typeface="+mn-lt"/>
              </a:rPr>
              <a:t>H</a:t>
            </a:r>
            <a:r>
              <a:rPr lang="el-GR" dirty="0" smtClean="0">
                <a:latin typeface="+mn-lt"/>
              </a:rPr>
              <a:t> απάντηση είναι</a:t>
            </a:r>
            <a:r>
              <a:rPr lang="en-US" dirty="0" smtClean="0">
                <a:latin typeface="+mn-lt"/>
              </a:rPr>
              <a:t>                  .</a:t>
            </a:r>
            <a:endParaRPr lang="el-GR" dirty="0">
              <a:latin typeface="+mn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91337" y="4191000"/>
            <a:ext cx="217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Ευκλείδης (300 πΧ)</a:t>
            </a:r>
          </a:p>
        </p:txBody>
      </p:sp>
      <p:pic>
        <p:nvPicPr>
          <p:cNvPr id="18" name="1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904271"/>
            <a:ext cx="609601" cy="228600"/>
          </a:xfrm>
          <a:prstGeom prst="rect">
            <a:avLst/>
          </a:prstGeom>
          <a:noFill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2980471"/>
            <a:ext cx="152400" cy="126492"/>
          </a:xfrm>
          <a:prstGeom prst="rect">
            <a:avLst/>
          </a:prstGeom>
          <a:noFill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195" y="3640362"/>
            <a:ext cx="1371605" cy="254509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3995954"/>
            <a:ext cx="943767" cy="279917"/>
          </a:xfrm>
          <a:prstGeom prst="rect">
            <a:avLst/>
          </a:prstGeom>
          <a:noFill/>
          <a:ln/>
          <a:effectLst/>
        </p:spPr>
      </p:pic>
      <p:sp>
        <p:nvSpPr>
          <p:cNvPr id="26" name="25 - Ορθογώνιο"/>
          <p:cNvSpPr/>
          <p:nvPr/>
        </p:nvSpPr>
        <p:spPr>
          <a:xfrm>
            <a:off x="457200" y="2325687"/>
            <a:ext cx="274145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Περιγραφή αλγόριθμου</a:t>
            </a:r>
            <a:r>
              <a:rPr lang="en-US" dirty="0" smtClean="0"/>
              <a:t> : 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17525" y="5029200"/>
            <a:ext cx="542328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p</a:t>
            </a:r>
            <a:r>
              <a:rPr lang="en-US" b="1" dirty="0" smtClean="0">
                <a:latin typeface="Courier New" pitchFamily="49" charset="0"/>
              </a:rPr>
              <a:t>ublic static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Euclid(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x,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y)</a:t>
            </a:r>
          </a:p>
          <a:p>
            <a:r>
              <a:rPr lang="en-US" b="1" dirty="0">
                <a:latin typeface="Courier New" pitchFamily="49" charset="0"/>
              </a:rPr>
              <a:t>{</a:t>
            </a:r>
          </a:p>
          <a:p>
            <a:r>
              <a:rPr lang="en-US" b="1" dirty="0">
                <a:latin typeface="Courier New" pitchFamily="49" charset="0"/>
              </a:rPr>
              <a:t>  if </a:t>
            </a:r>
            <a:r>
              <a:rPr lang="en-US" b="1" dirty="0" smtClean="0">
                <a:latin typeface="Courier New" pitchFamily="49" charset="0"/>
              </a:rPr>
              <a:t>(y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 smtClean="0">
                <a:latin typeface="Courier New" pitchFamily="49" charset="0"/>
              </a:rPr>
              <a:t>0) </a:t>
            </a:r>
            <a:r>
              <a:rPr lang="en-US" b="1" dirty="0">
                <a:latin typeface="Courier New" pitchFamily="49" charset="0"/>
              </a:rPr>
              <a:t>return x</a:t>
            </a:r>
            <a:r>
              <a:rPr lang="en-US" b="1" dirty="0" smtClean="0">
                <a:latin typeface="Courier New" pitchFamily="49" charset="0"/>
              </a:rPr>
              <a:t>;</a:t>
            </a:r>
            <a:endParaRPr lang="el-GR" b="1" dirty="0" smtClean="0">
              <a:latin typeface="Courier New" pitchFamily="49" charset="0"/>
            </a:endParaRPr>
          </a:p>
          <a:p>
            <a:r>
              <a:rPr lang="el-GR" b="1" dirty="0" smtClean="0">
                <a:latin typeface="Courier New" pitchFamily="49" charset="0"/>
              </a:rPr>
              <a:t> </a:t>
            </a:r>
            <a:r>
              <a:rPr lang="el-GR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r = x % y; 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return Euclid(y, </a:t>
            </a:r>
            <a:r>
              <a:rPr lang="en-US" b="1" dirty="0" smtClean="0">
                <a:latin typeface="Courier New" pitchFamily="49" charset="0"/>
              </a:rPr>
              <a:t>r); 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}</a:t>
            </a:r>
            <a:endParaRPr lang="el-GR" b="1" dirty="0">
              <a:latin typeface="Courier New" pitchFamily="49" charset="0"/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457200" y="4501594"/>
            <a:ext cx="236276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Υλοποίηση σε </a:t>
            </a:r>
            <a:r>
              <a:rPr lang="en-US" dirty="0" smtClean="0"/>
              <a:t>Java : </a:t>
            </a:r>
            <a:endParaRPr lang="en-US" dirty="0" smtClean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457911" y="5334000"/>
            <a:ext cx="230508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</a:rPr>
              <a:t>Euclid (128,40)</a:t>
            </a:r>
            <a:r>
              <a:rPr lang="el-GR" sz="1600" dirty="0" smtClean="0">
                <a:latin typeface="Courier New" pitchFamily="49" charset="0"/>
              </a:rPr>
              <a:t>=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Euclid (40,8)</a:t>
            </a:r>
            <a:r>
              <a:rPr lang="el-GR" sz="1600" dirty="0" smtClean="0">
                <a:latin typeface="Courier New" pitchFamily="49" charset="0"/>
              </a:rPr>
              <a:t>=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Euclid (8,0)</a:t>
            </a:r>
            <a:r>
              <a:rPr lang="el-GR" sz="1600" dirty="0" smtClean="0">
                <a:latin typeface="Courier New" pitchFamily="49" charset="0"/>
              </a:rPr>
              <a:t>=</a:t>
            </a:r>
          </a:p>
          <a:p>
            <a:r>
              <a:rPr lang="el-GR" sz="1600" dirty="0">
                <a:latin typeface="Courier New" pitchFamily="49" charset="0"/>
              </a:rPr>
              <a:t> </a:t>
            </a:r>
            <a:r>
              <a:rPr lang="el-GR" sz="1600" dirty="0" smtClean="0">
                <a:latin typeface="Courier New" pitchFamily="49" charset="0"/>
              </a:rPr>
              <a:t>         8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2" name="Picture 3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3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pic>
        <p:nvPicPr>
          <p:cNvPr id="17" name="Picture 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5146675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AutoShape 13"/>
          <p:cNvSpPr>
            <a:spLocks noChangeArrowheads="1"/>
          </p:cNvSpPr>
          <p:nvPr/>
        </p:nvSpPr>
        <p:spPr bwMode="auto">
          <a:xfrm rot="16200000">
            <a:off x="533400" y="55276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" name="Picture 1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832475"/>
            <a:ext cx="584200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000" y="4573588"/>
            <a:ext cx="59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</a:p>
        </p:txBody>
      </p:sp>
      <p:pic>
        <p:nvPicPr>
          <p:cNvPr id="21" name="Picture 1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660900"/>
            <a:ext cx="754062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pic>
        <p:nvPicPr>
          <p:cNvPr id="17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5146675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AutoShape 13"/>
          <p:cNvSpPr>
            <a:spLocks noChangeArrowheads="1"/>
          </p:cNvSpPr>
          <p:nvPr/>
        </p:nvSpPr>
        <p:spPr bwMode="auto">
          <a:xfrm rot="16200000">
            <a:off x="1168400" y="55276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0" y="5832475"/>
            <a:ext cx="584200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000" y="4573588"/>
            <a:ext cx="59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</a:p>
        </p:txBody>
      </p:sp>
      <p:pic>
        <p:nvPicPr>
          <p:cNvPr id="21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660900"/>
            <a:ext cx="754062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pic>
        <p:nvPicPr>
          <p:cNvPr id="25" name="Picture 3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pic>
        <p:nvPicPr>
          <p:cNvPr id="17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5146675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AutoShape 13"/>
          <p:cNvSpPr>
            <a:spLocks noChangeArrowheads="1"/>
          </p:cNvSpPr>
          <p:nvPr/>
        </p:nvSpPr>
        <p:spPr bwMode="auto">
          <a:xfrm rot="16200000">
            <a:off x="1828800" y="55276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832475"/>
            <a:ext cx="584200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000" y="4573588"/>
            <a:ext cx="59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</a:p>
        </p:txBody>
      </p:sp>
      <p:pic>
        <p:nvPicPr>
          <p:cNvPr id="21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660900"/>
            <a:ext cx="754062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pic>
        <p:nvPicPr>
          <p:cNvPr id="25" name="Picture 3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pic>
        <p:nvPicPr>
          <p:cNvPr id="17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5146675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AutoShape 13"/>
          <p:cNvSpPr>
            <a:spLocks noChangeArrowheads="1"/>
          </p:cNvSpPr>
          <p:nvPr/>
        </p:nvSpPr>
        <p:spPr bwMode="auto">
          <a:xfrm rot="16200000">
            <a:off x="2311400" y="55276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0" y="5832475"/>
            <a:ext cx="584200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000" y="4573588"/>
            <a:ext cx="59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</a:p>
        </p:txBody>
      </p:sp>
      <p:pic>
        <p:nvPicPr>
          <p:cNvPr id="21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660900"/>
            <a:ext cx="754062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pic>
        <p:nvPicPr>
          <p:cNvPr id="25" name="Picture 3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67818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000" b="1" dirty="0" smtClean="0"/>
              <a:t>Αλγόριθμος</a:t>
            </a:r>
            <a:r>
              <a:rPr lang="en-US" sz="2000" b="1" dirty="0" smtClean="0"/>
              <a:t>: </a:t>
            </a:r>
            <a:r>
              <a:rPr lang="el-GR" sz="2000" dirty="0" smtClean="0"/>
              <a:t>Μέθοδος για την επίλυση ενός προβλήματος</a:t>
            </a:r>
            <a:r>
              <a:rPr lang="el-GR" sz="2000" b="1" dirty="0" smtClean="0"/>
              <a:t>  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28600" y="3733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 dirty="0"/>
              <a:t>Δομή Δεδομένων</a:t>
            </a:r>
            <a:r>
              <a:rPr lang="en-US" sz="2000" b="1" dirty="0"/>
              <a:t>: </a:t>
            </a:r>
            <a:r>
              <a:rPr lang="el-GR" sz="2000" dirty="0"/>
              <a:t>Μέθοδος αποθήκευσης και επεξεργασίας δεδομένων</a:t>
            </a:r>
            <a:endParaRPr lang="en-US" sz="2000" dirty="0">
              <a:solidFill>
                <a:srgbClr val="000099"/>
              </a:solidFill>
            </a:endParaRPr>
          </a:p>
        </p:txBody>
      </p:sp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8600" y="25908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 dirty="0" smtClean="0"/>
              <a:t>Δεδομένα</a:t>
            </a:r>
            <a:r>
              <a:rPr lang="en-US" sz="2000" b="1" dirty="0" smtClean="0"/>
              <a:t>: </a:t>
            </a:r>
            <a:r>
              <a:rPr lang="el-GR" sz="2000" dirty="0" smtClean="0"/>
              <a:t>Σύνολο από πληροφορίες που </a:t>
            </a:r>
            <a:r>
              <a:rPr lang="el-GR" sz="2000" dirty="0" smtClean="0"/>
              <a:t>αποθηκεύονται στον  </a:t>
            </a:r>
            <a:endParaRPr lang="el-GR" sz="2000" dirty="0" smtClean="0"/>
          </a:p>
          <a:p>
            <a:pPr marL="342900" indent="-342900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dirty="0" smtClean="0"/>
              <a:t>                   </a:t>
            </a:r>
            <a:r>
              <a:rPr lang="el-GR" sz="2000" dirty="0" smtClean="0"/>
              <a:t>υπολογιστή για τη λύση ενός προβλήματος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81000" y="4953000"/>
            <a:ext cx="8153400" cy="400110"/>
          </a:xfrm>
          <a:prstGeom prst="rect">
            <a:avLst/>
          </a:prstGeom>
          <a:solidFill>
            <a:srgbClr val="FFB547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Niklaus</a:t>
            </a:r>
            <a:r>
              <a:rPr lang="en-US" sz="2000" dirty="0" smtClean="0"/>
              <a:t> Wirth :   </a:t>
            </a:r>
            <a:r>
              <a:rPr lang="el-GR" sz="2000" b="1" dirty="0" smtClean="0"/>
              <a:t>Αλγόριθμοι</a:t>
            </a:r>
            <a:r>
              <a:rPr lang="el-GR" sz="2000" dirty="0" smtClean="0"/>
              <a:t>  +  </a:t>
            </a:r>
            <a:r>
              <a:rPr lang="el-GR" sz="2000" b="1" dirty="0" smtClean="0"/>
              <a:t>Δομές Δεδομένων</a:t>
            </a:r>
            <a:r>
              <a:rPr lang="en-US" sz="2000" b="1" dirty="0" smtClean="0"/>
              <a:t> </a:t>
            </a:r>
            <a:r>
              <a:rPr lang="el-GR" sz="2000" b="1" dirty="0" smtClean="0"/>
              <a:t> </a:t>
            </a:r>
            <a:r>
              <a:rPr lang="en-US" sz="2000" dirty="0" smtClean="0"/>
              <a:t>=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r>
              <a:rPr lang="el-GR" sz="2000" b="1" dirty="0" smtClean="0"/>
              <a:t>Προγράμματα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pic>
        <p:nvPicPr>
          <p:cNvPr id="17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5146675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AutoShape 13"/>
          <p:cNvSpPr>
            <a:spLocks noChangeArrowheads="1"/>
          </p:cNvSpPr>
          <p:nvPr/>
        </p:nvSpPr>
        <p:spPr bwMode="auto">
          <a:xfrm rot="16200000">
            <a:off x="2768600" y="55276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6200" y="5832475"/>
            <a:ext cx="584200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000" y="4573588"/>
            <a:ext cx="59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</a:p>
        </p:txBody>
      </p:sp>
      <p:pic>
        <p:nvPicPr>
          <p:cNvPr id="21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660900"/>
            <a:ext cx="754062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pic>
        <p:nvPicPr>
          <p:cNvPr id="25" name="Picture 3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pic>
        <p:nvPicPr>
          <p:cNvPr id="17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5146675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AutoShape 13"/>
          <p:cNvSpPr>
            <a:spLocks noChangeArrowheads="1"/>
          </p:cNvSpPr>
          <p:nvPr/>
        </p:nvSpPr>
        <p:spPr bwMode="auto">
          <a:xfrm rot="16200000">
            <a:off x="3302000" y="5527675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9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600" y="5832475"/>
            <a:ext cx="584200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000" y="4573588"/>
            <a:ext cx="59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</a:p>
        </p:txBody>
      </p:sp>
      <p:pic>
        <p:nvPicPr>
          <p:cNvPr id="21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660900"/>
            <a:ext cx="754062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pic>
        <p:nvPicPr>
          <p:cNvPr id="25" name="Picture 3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pic>
        <p:nvPicPr>
          <p:cNvPr id="17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5146675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81000" y="4573588"/>
            <a:ext cx="59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Π.χ.</a:t>
            </a:r>
          </a:p>
        </p:txBody>
      </p:sp>
      <p:pic>
        <p:nvPicPr>
          <p:cNvPr id="21" name="Picture 1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660900"/>
            <a:ext cx="754062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rot="16200000">
            <a:off x="3886200" y="5486401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4" name="Picture 1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791201"/>
            <a:ext cx="584200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481388" y="6172201"/>
            <a:ext cx="1090612" cy="376238"/>
          </a:xfrm>
          <a:prstGeom prst="rect">
            <a:avLst/>
          </a:prstGeom>
          <a:solidFill>
            <a:srgbClr val="FFC979">
              <a:alpha val="20000"/>
            </a:srgbClr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βρέθηκε!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pic>
        <p:nvPicPr>
          <p:cNvPr id="28" name="Picture 3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33400" y="4279900"/>
            <a:ext cx="83820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</a:rPr>
              <a:t>p</a:t>
            </a:r>
            <a:r>
              <a:rPr lang="en-US" b="1" dirty="0" smtClean="0">
                <a:latin typeface="Courier New" pitchFamily="49" charset="0"/>
              </a:rPr>
              <a:t>ublic static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linearSearch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a[],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v,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l,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r)</a:t>
            </a:r>
          </a:p>
          <a:p>
            <a:pPr algn="l"/>
            <a:r>
              <a:rPr lang="en-US" b="1" dirty="0">
                <a:latin typeface="Courier New" pitchFamily="49" charset="0"/>
              </a:rPr>
              <a:t>{	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for 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=l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&lt;=r;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	if (v == 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]) return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return -1;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} 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505200" y="63246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886200" y="63246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267200" y="63246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648200" y="63246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029200" y="63246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410200" y="63246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5791200" y="63246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4" name="Picture 2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6019800"/>
            <a:ext cx="8890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" name="Picture 2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6096000"/>
            <a:ext cx="147638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" name="Picture 3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2438" y="6324600"/>
            <a:ext cx="390525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pic>
        <p:nvPicPr>
          <p:cNvPr id="39" name="Picture 3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17525" y="2820988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076700" y="2784475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4" name="Picture 4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860675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925763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33400" y="3219450"/>
            <a:ext cx="8053388" cy="915988"/>
          </a:xfrm>
          <a:prstGeom prst="rect">
            <a:avLst/>
          </a:prstGeom>
          <a:solidFill>
            <a:srgbClr val="CADFBB">
              <a:alpha val="2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Ακολουθιακή αναζήτηση</a:t>
            </a:r>
            <a:r>
              <a:rPr lang="en-US"/>
              <a:t>:</a:t>
            </a:r>
            <a:r>
              <a:rPr lang="el-GR"/>
              <a:t> εξετάζουμε τα στοιχεία της ακολουθίας ξεκινώντας</a:t>
            </a:r>
          </a:p>
          <a:p>
            <a:pPr algn="l"/>
            <a:r>
              <a:rPr lang="el-GR"/>
              <a:t>από τη θέση 1, προχωρώντας στη θέση 2, θέση 3, κ.ο.κ. μέχρι να βρούμε το</a:t>
            </a:r>
          </a:p>
          <a:p>
            <a:pPr algn="l"/>
            <a:r>
              <a:rPr lang="el-GR"/>
              <a:t>το ζητούμενο στοιχείο ή μέχρι να εξαντλήσουμε την ακολουθία. 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519409" y="1143000"/>
            <a:ext cx="55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: </a:t>
            </a:r>
            <a:r>
              <a:rPr lang="el-GR" b="1" dirty="0" smtClean="0"/>
              <a:t>Ακολουθιακή (γραμμική) αναζήτηση</a:t>
            </a:r>
            <a:endParaRPr lang="el-GR" b="1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2925" y="4267200"/>
            <a:ext cx="6550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Ο χρόνος της αναζήτησης εξαρτάται από τα δεδομένα εισόδου</a:t>
            </a:r>
            <a:r>
              <a:rPr lang="en-US"/>
              <a:t>:</a:t>
            </a:r>
            <a:endParaRPr lang="el-GR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33400" y="4670425"/>
            <a:ext cx="2390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i="1">
                <a:solidFill>
                  <a:srgbClr val="0033CC"/>
                </a:solidFill>
              </a:rPr>
              <a:t>Επιτυχής αναζήτηση</a:t>
            </a:r>
            <a:r>
              <a:rPr lang="en-US"/>
              <a:t>: </a:t>
            </a:r>
            <a:endParaRPr lang="el-GR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33400" y="4975225"/>
            <a:ext cx="67516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κάθε στοιχείο της ακολουθίας είναι εξίσου πιθανό να είναι το </a:t>
            </a:r>
            <a:endParaRPr lang="en-US" dirty="0"/>
          </a:p>
          <a:p>
            <a:pPr algn="l"/>
            <a:r>
              <a:rPr lang="el-GR" dirty="0"/>
              <a:t>τότε ο αναμενόμενος αριθμός συγκρίσεων είναι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33400" y="6477000"/>
            <a:ext cx="2605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i="1">
                <a:solidFill>
                  <a:srgbClr val="0033CC"/>
                </a:solidFill>
              </a:rPr>
              <a:t>Ανεπιτυχής αναζήτηση</a:t>
            </a:r>
            <a:r>
              <a:rPr lang="en-US"/>
              <a:t>: </a:t>
            </a:r>
            <a:endParaRPr lang="el-GR"/>
          </a:p>
        </p:txBody>
      </p:sp>
      <p:pic>
        <p:nvPicPr>
          <p:cNvPr id="40" name="Picture 2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4988" y="6553200"/>
            <a:ext cx="6683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886200" y="6477000"/>
            <a:ext cx="376571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–   o</a:t>
            </a:r>
            <a:r>
              <a:rPr lang="el-GR" dirty="0"/>
              <a:t> αριθμός των συγκρίσεων </a:t>
            </a:r>
            <a:r>
              <a:rPr lang="el-GR" dirty="0" smtClean="0"/>
              <a:t>είναι</a:t>
            </a:r>
            <a:endParaRPr lang="el-GR" dirty="0"/>
          </a:p>
        </p:txBody>
      </p:sp>
      <p:pic>
        <p:nvPicPr>
          <p:cNvPr id="42" name="Picture 2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756275"/>
            <a:ext cx="2817813" cy="56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" name="Picture 2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3538" y="4724400"/>
            <a:ext cx="6778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" name="Picture 3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105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512763" y="1764268"/>
            <a:ext cx="4814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Μας δίνεται μία ακολουθία από </a:t>
            </a:r>
            <a:r>
              <a:rPr lang="el-GR" dirty="0" smtClean="0"/>
              <a:t>     </a:t>
            </a:r>
            <a:r>
              <a:rPr lang="en-US" dirty="0" smtClean="0"/>
              <a:t> </a:t>
            </a:r>
            <a:r>
              <a:rPr lang="el-GR" dirty="0" smtClean="0"/>
              <a:t>ακέραιους</a:t>
            </a:r>
            <a:endParaRPr lang="en-US" dirty="0"/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517525" y="2189163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pic>
        <p:nvPicPr>
          <p:cNvPr id="47" name="Picture 3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8288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" name="Picture 39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327275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3" y="1905000"/>
            <a:ext cx="178307" cy="126491"/>
          </a:xfrm>
          <a:prstGeom prst="rect">
            <a:avLst/>
          </a:prstGeom>
          <a:noFill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6629400"/>
            <a:ext cx="178307" cy="12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81000" y="12192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Υπολογιστικό Μοντέλο</a:t>
            </a:r>
          </a:p>
          <a:p>
            <a:endParaRPr lang="el-GR" sz="2000" dirty="0" smtClean="0"/>
          </a:p>
          <a:p>
            <a:r>
              <a:rPr lang="el-GR" sz="2000" dirty="0" smtClean="0"/>
              <a:t>• Ένας επεξεργαστής και μεγάλος χώρος μνήμης</a:t>
            </a:r>
          </a:p>
          <a:p>
            <a:endParaRPr lang="en-US" sz="2000" dirty="0" smtClean="0"/>
          </a:p>
          <a:p>
            <a:r>
              <a:rPr lang="el-GR" sz="2000" dirty="0" smtClean="0"/>
              <a:t>• Κάθε θέση μνήμης έχει μια αριθμητική διεύθυνση</a:t>
            </a:r>
          </a:p>
          <a:p>
            <a:endParaRPr lang="en-US" sz="2000" dirty="0" smtClean="0"/>
          </a:p>
          <a:p>
            <a:r>
              <a:rPr lang="el-GR" sz="2000" dirty="0" smtClean="0"/>
              <a:t>• Η μνήμη είναι τυχαίας προσπέλασης</a:t>
            </a:r>
            <a:r>
              <a:rPr lang="en-US" sz="2000" dirty="0" smtClean="0"/>
              <a:t>:</a:t>
            </a:r>
            <a:r>
              <a:rPr lang="el-GR" sz="2000" dirty="0" smtClean="0"/>
              <a:t> η πρόσβαση σε οποιαδήποτε </a:t>
            </a:r>
            <a:endParaRPr lang="en-US" sz="2000" dirty="0" smtClean="0"/>
          </a:p>
          <a:p>
            <a:r>
              <a:rPr lang="en-US" sz="2000" dirty="0" smtClean="0"/>
              <a:t>  </a:t>
            </a:r>
            <a:r>
              <a:rPr lang="el-GR" sz="2000" dirty="0" smtClean="0"/>
              <a:t>θέση μνήμης (ανεξάρτητα από τη διεύθυνσή της) γίνεται με</a:t>
            </a:r>
            <a:r>
              <a:rPr lang="en-US" sz="2000" dirty="0" smtClean="0"/>
              <a:t> </a:t>
            </a:r>
            <a:r>
              <a:rPr lang="el-GR" sz="2000" dirty="0" smtClean="0"/>
              <a:t>την ίδια </a:t>
            </a:r>
            <a:endParaRPr lang="en-US" sz="2000" dirty="0" smtClean="0"/>
          </a:p>
          <a:p>
            <a:r>
              <a:rPr lang="en-US" sz="2000" dirty="0" smtClean="0"/>
              <a:t>  </a:t>
            </a:r>
            <a:r>
              <a:rPr lang="el-GR" sz="2000" dirty="0" smtClean="0"/>
              <a:t>ταχύτητα</a:t>
            </a:r>
            <a:endParaRPr lang="el-GR" sz="2000" dirty="0"/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5334000" y="4572000"/>
            <a:ext cx="457200" cy="2286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5334000" y="4800600"/>
            <a:ext cx="457200" cy="2286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Rectangle 54"/>
          <p:cNvSpPr>
            <a:spLocks noChangeArrowheads="1"/>
          </p:cNvSpPr>
          <p:nvPr/>
        </p:nvSpPr>
        <p:spPr bwMode="auto">
          <a:xfrm>
            <a:off x="5334000" y="5029200"/>
            <a:ext cx="457200" cy="2286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5334000" y="5257800"/>
            <a:ext cx="457200" cy="2286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5334000" y="5486400"/>
            <a:ext cx="457200" cy="2286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Rectangle 57"/>
          <p:cNvSpPr>
            <a:spLocks noChangeArrowheads="1"/>
          </p:cNvSpPr>
          <p:nvPr/>
        </p:nvSpPr>
        <p:spPr bwMode="auto">
          <a:xfrm>
            <a:off x="5334000" y="5715000"/>
            <a:ext cx="457200" cy="2286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5334000" y="5943600"/>
            <a:ext cx="457200" cy="2286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5334000" y="6172200"/>
            <a:ext cx="457200" cy="2286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Text Box 71"/>
          <p:cNvSpPr txBox="1">
            <a:spLocks noChangeArrowheads="1"/>
          </p:cNvSpPr>
          <p:nvPr/>
        </p:nvSpPr>
        <p:spPr bwMode="auto">
          <a:xfrm rot="16200000">
            <a:off x="5753209" y="5371992"/>
            <a:ext cx="35298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el-G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 Box 71"/>
          <p:cNvSpPr txBox="1">
            <a:spLocks noChangeArrowheads="1"/>
          </p:cNvSpPr>
          <p:nvPr/>
        </p:nvSpPr>
        <p:spPr bwMode="auto">
          <a:xfrm>
            <a:off x="5813301" y="4586288"/>
            <a:ext cx="2824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5813301" y="4800600"/>
            <a:ext cx="2824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l-G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 Box 71"/>
          <p:cNvSpPr txBox="1">
            <a:spLocks noChangeArrowheads="1"/>
          </p:cNvSpPr>
          <p:nvPr/>
        </p:nvSpPr>
        <p:spPr bwMode="auto">
          <a:xfrm>
            <a:off x="5813550" y="5029200"/>
            <a:ext cx="2824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l-G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 bwMode="auto">
          <a:xfrm>
            <a:off x="3733800" y="5181600"/>
            <a:ext cx="609600" cy="457200"/>
          </a:xfrm>
          <a:prstGeom prst="rect">
            <a:avLst/>
          </a:prstGeom>
          <a:solidFill>
            <a:srgbClr val="0070C0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23 - Γωνιακή σύνδεση"/>
          <p:cNvCxnSpPr>
            <a:stCxn id="22" idx="3"/>
            <a:endCxn id="11" idx="1"/>
          </p:cNvCxnSpPr>
          <p:nvPr/>
        </p:nvCxnSpPr>
        <p:spPr bwMode="auto">
          <a:xfrm flipV="1">
            <a:off x="4343400" y="4914900"/>
            <a:ext cx="990600" cy="4953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457200" y="1443841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Τύποι Δεδομένων</a:t>
            </a:r>
          </a:p>
          <a:p>
            <a:r>
              <a:rPr lang="el-GR" sz="2000" b="1" dirty="0" smtClean="0"/>
              <a:t> </a:t>
            </a:r>
          </a:p>
          <a:p>
            <a:r>
              <a:rPr lang="el-GR" sz="2000" dirty="0" smtClean="0"/>
              <a:t>Η πληροφορία κωδικοποιείται µε </a:t>
            </a:r>
            <a:r>
              <a:rPr lang="el-GR" sz="2000" dirty="0" err="1" smtClean="0"/>
              <a:t>bits</a:t>
            </a:r>
            <a:r>
              <a:rPr lang="el-GR" sz="2000" dirty="0" smtClean="0"/>
              <a:t>. Οι τύποι δεδομένων µας επιτρέπουν να ερμηνεύσουμε σωστά την κωδικοποίηση αυτή. </a:t>
            </a:r>
          </a:p>
          <a:p>
            <a:endParaRPr lang="el-GR" sz="2000" dirty="0" smtClean="0"/>
          </a:p>
          <a:p>
            <a:r>
              <a:rPr lang="el-GR" sz="2000" b="1" dirty="0" smtClean="0"/>
              <a:t>Τύποι δεδομένων του υλικού</a:t>
            </a:r>
          </a:p>
          <a:p>
            <a:r>
              <a:rPr lang="el-GR" sz="2000" dirty="0" smtClean="0"/>
              <a:t>αριθμοί, χαρακτήρες, …</a:t>
            </a:r>
            <a:r>
              <a:rPr lang="en-US" sz="2000" dirty="0" smtClean="0"/>
              <a:t>, </a:t>
            </a:r>
            <a:r>
              <a:rPr lang="el-GR" sz="2000" dirty="0" smtClean="0"/>
              <a:t>στο υλικό </a:t>
            </a:r>
          </a:p>
          <a:p>
            <a:endParaRPr lang="en-US" sz="2000" dirty="0" smtClean="0"/>
          </a:p>
          <a:p>
            <a:r>
              <a:rPr lang="el-GR" sz="2000" b="1" dirty="0" smtClean="0"/>
              <a:t>Ιδεατοί τύποι δεδομένων</a:t>
            </a:r>
          </a:p>
          <a:p>
            <a:r>
              <a:rPr lang="el-GR" sz="2000" dirty="0" smtClean="0"/>
              <a:t>τύποι δεδομένων σε επίπεδο γλώσσας προγραμματισμού </a:t>
            </a:r>
          </a:p>
          <a:p>
            <a:r>
              <a:rPr lang="el-GR" sz="2000" dirty="0" smtClean="0"/>
              <a:t>(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 smtClean="0"/>
              <a:t>στη </a:t>
            </a:r>
            <a:r>
              <a:rPr lang="en-US" sz="2000" dirty="0" smtClean="0"/>
              <a:t>Java: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l-GR" sz="2000" dirty="0" smtClean="0">
                <a:latin typeface="+mn-lt"/>
                <a:cs typeface="Courier New" pitchFamily="49" charset="0"/>
              </a:rPr>
              <a:t>,</a:t>
            </a:r>
            <a:r>
              <a:rPr lang="en-US" sz="2000" dirty="0" smtClean="0">
                <a:latin typeface="+mn-lt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l-GR" sz="2000" dirty="0" smtClean="0">
                <a:cs typeface="Courier New" pitchFamily="49" charset="0"/>
              </a:rPr>
              <a:t>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el-GR" sz="2000" dirty="0" smtClean="0"/>
              <a:t>)</a:t>
            </a:r>
          </a:p>
          <a:p>
            <a:endParaRPr lang="en-US" sz="2000" dirty="0" smtClean="0"/>
          </a:p>
          <a:p>
            <a:r>
              <a:rPr lang="el-GR" sz="2000" b="1" dirty="0" smtClean="0"/>
              <a:t>Αφηρημένοι τύποι </a:t>
            </a:r>
            <a:r>
              <a:rPr lang="el-GR" sz="2000" b="1" dirty="0" smtClean="0"/>
              <a:t>δεδομένων</a:t>
            </a:r>
            <a:endParaRPr lang="el-GR" sz="2000" b="1" dirty="0" smtClean="0"/>
          </a:p>
          <a:p>
            <a:r>
              <a:rPr lang="el-GR" sz="2000" dirty="0" smtClean="0"/>
              <a:t>τύποι δεδομένων που ορίζονται από τον προγραμματιστή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457200" y="1143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Αφηρημένοι Τύποι </a:t>
            </a:r>
            <a:r>
              <a:rPr lang="el-GR" sz="2000" b="1" dirty="0" smtClean="0"/>
              <a:t>Δεδομένων (</a:t>
            </a:r>
            <a:r>
              <a:rPr lang="en-US" sz="2000" b="1" dirty="0" smtClean="0"/>
              <a:t>Abstract Data Types)</a:t>
            </a:r>
            <a:r>
              <a:rPr lang="el-GR" sz="2000" b="1" dirty="0" smtClean="0"/>
              <a:t> </a:t>
            </a:r>
            <a:endParaRPr lang="el-GR" sz="2000" b="1" dirty="0" smtClean="0"/>
          </a:p>
        </p:txBody>
      </p:sp>
      <p:sp>
        <p:nvSpPr>
          <p:cNvPr id="46" name="45 - TextBox"/>
          <p:cNvSpPr txBox="1"/>
          <p:nvPr/>
        </p:nvSpPr>
        <p:spPr>
          <a:xfrm>
            <a:off x="457200" y="1704122"/>
            <a:ext cx="8382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b="1" dirty="0" smtClean="0"/>
              <a:t>Τ</a:t>
            </a:r>
            <a:r>
              <a:rPr lang="el-GR" b="1" dirty="0" smtClean="0"/>
              <a:t>ύπος </a:t>
            </a:r>
            <a:r>
              <a:rPr lang="el-GR" b="1" dirty="0" smtClean="0"/>
              <a:t>δεδομένων </a:t>
            </a:r>
            <a:endParaRPr lang="el-GR" b="1" dirty="0" smtClean="0"/>
          </a:p>
          <a:p>
            <a:pPr>
              <a:lnSpc>
                <a:spcPts val="2800"/>
              </a:lnSpc>
            </a:pPr>
            <a:r>
              <a:rPr lang="el-GR" dirty="0" smtClean="0"/>
              <a:t>Σύνολο </a:t>
            </a:r>
            <a:r>
              <a:rPr lang="el-GR" dirty="0" smtClean="0"/>
              <a:t>τιμών </a:t>
            </a:r>
            <a:r>
              <a:rPr lang="el-GR" dirty="0" smtClean="0"/>
              <a:t>και συλλογή πράξεων που εφαρμόζονται πάνω σε αυτές τις τιμές</a:t>
            </a:r>
            <a:endParaRPr lang="el-GR" dirty="0"/>
          </a:p>
        </p:txBody>
      </p:sp>
      <p:sp>
        <p:nvSpPr>
          <p:cNvPr id="47" name="46 - Ορθογώνιο"/>
          <p:cNvSpPr/>
          <p:nvPr/>
        </p:nvSpPr>
        <p:spPr>
          <a:xfrm>
            <a:off x="457200" y="25908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b="1" dirty="0" smtClean="0"/>
              <a:t>Αφηρημένος τύπος δεδομένων</a:t>
            </a:r>
          </a:p>
          <a:p>
            <a:pPr algn="just">
              <a:lnSpc>
                <a:spcPts val="2800"/>
              </a:lnSpc>
            </a:pPr>
            <a:r>
              <a:rPr lang="el-GR" dirty="0" smtClean="0"/>
              <a:t>Τύπος δεδομένων τον οποίο ο χρήστης μπορεί να</a:t>
            </a:r>
            <a:r>
              <a:rPr lang="en-US" dirty="0" smtClean="0"/>
              <a:t> </a:t>
            </a:r>
            <a:r>
              <a:rPr lang="el-GR" dirty="0" smtClean="0"/>
              <a:t>προσπελαστεί μόνο μέσω κάποιων διασυνδέσεων (</a:t>
            </a:r>
            <a:r>
              <a:rPr lang="en-US" dirty="0" smtClean="0"/>
              <a:t>interfaces)</a:t>
            </a:r>
            <a:r>
              <a:rPr lang="el-GR" dirty="0" smtClean="0"/>
              <a:t> 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48" name="47 - Ορθογώνιο"/>
          <p:cNvSpPr/>
          <p:nvPr/>
        </p:nvSpPr>
        <p:spPr>
          <a:xfrm>
            <a:off x="457201" y="5791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τρόπος αναπαράστασης </a:t>
            </a:r>
            <a:r>
              <a:rPr lang="el-GR" dirty="0" smtClean="0"/>
              <a:t>ενός αφηρημένου τύπου δεδομένων δεν είναι ορατός από τους πελάτες</a:t>
            </a:r>
            <a:endParaRPr lang="el-GR" dirty="0"/>
          </a:p>
        </p:txBody>
      </p:sp>
      <p:sp>
        <p:nvSpPr>
          <p:cNvPr id="49" name="48 - TextBox"/>
          <p:cNvSpPr txBox="1"/>
          <p:nvPr/>
        </p:nvSpPr>
        <p:spPr>
          <a:xfrm>
            <a:off x="457200" y="3886200"/>
            <a:ext cx="7043659" cy="773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b="1" dirty="0" smtClean="0"/>
              <a:t>Πελάτης (</a:t>
            </a:r>
            <a:r>
              <a:rPr lang="en-US" b="1" dirty="0" smtClean="0"/>
              <a:t>client)</a:t>
            </a:r>
            <a:r>
              <a:rPr lang="el-GR" b="1" dirty="0" smtClean="0"/>
              <a:t>   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Πρόγραμμα που χρησιμοποιεί έναν </a:t>
            </a:r>
            <a:r>
              <a:rPr lang="el-GR" dirty="0" smtClean="0"/>
              <a:t>α</a:t>
            </a:r>
            <a:r>
              <a:rPr lang="el-GR" dirty="0" smtClean="0"/>
              <a:t>φηρημένος </a:t>
            </a:r>
            <a:r>
              <a:rPr lang="el-GR" dirty="0" smtClean="0"/>
              <a:t>τύπος </a:t>
            </a:r>
            <a:r>
              <a:rPr lang="el-GR" dirty="0" smtClean="0"/>
              <a:t>δεδομένων </a:t>
            </a:r>
            <a:endParaRPr lang="el-GR" dirty="0"/>
          </a:p>
        </p:txBody>
      </p:sp>
      <p:sp>
        <p:nvSpPr>
          <p:cNvPr id="50" name="49 - TextBox"/>
          <p:cNvSpPr txBox="1"/>
          <p:nvPr/>
        </p:nvSpPr>
        <p:spPr>
          <a:xfrm>
            <a:off x="457200" y="4800600"/>
            <a:ext cx="6330451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b="1" dirty="0" smtClean="0"/>
              <a:t>Υλοποίηση (</a:t>
            </a:r>
            <a:r>
              <a:rPr lang="en-US" b="1" dirty="0" smtClean="0"/>
              <a:t>implementation)</a:t>
            </a:r>
            <a:r>
              <a:rPr lang="el-GR" b="1" dirty="0" smtClean="0"/>
              <a:t>   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Πρόγραμμα που ορίζει έναν (αφηρημένο) τύπο δεδομένων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457200" y="114300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Αφηρημένοι Τύποι Δεδομένων</a:t>
            </a:r>
          </a:p>
        </p:txBody>
      </p:sp>
      <p:sp>
        <p:nvSpPr>
          <p:cNvPr id="5" name="4 - Ορθογώνιο"/>
          <p:cNvSpPr/>
          <p:nvPr/>
        </p:nvSpPr>
        <p:spPr bwMode="auto">
          <a:xfrm>
            <a:off x="533400" y="2667000"/>
            <a:ext cx="3429000" cy="2971800"/>
          </a:xfrm>
          <a:prstGeom prst="rect">
            <a:avLst/>
          </a:prstGeom>
          <a:solidFill>
            <a:srgbClr val="0070C0">
              <a:alpha val="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1295400" y="32766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990600" y="38100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- Έλλειψη"/>
          <p:cNvSpPr/>
          <p:nvPr/>
        </p:nvSpPr>
        <p:spPr bwMode="auto">
          <a:xfrm>
            <a:off x="2362200" y="35052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1371600" y="3581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>
            <a:off x="914400" y="2819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14 - Έλλειψη"/>
          <p:cNvSpPr/>
          <p:nvPr/>
        </p:nvSpPr>
        <p:spPr bwMode="auto">
          <a:xfrm>
            <a:off x="685800" y="35052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16 - Έλλειψη"/>
          <p:cNvSpPr/>
          <p:nvPr/>
        </p:nvSpPr>
        <p:spPr bwMode="auto">
          <a:xfrm>
            <a:off x="990600" y="49530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18 - Έλλειψη"/>
          <p:cNvSpPr/>
          <p:nvPr/>
        </p:nvSpPr>
        <p:spPr bwMode="auto">
          <a:xfrm>
            <a:off x="3276600" y="34290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19 - Έλλειψη"/>
          <p:cNvSpPr/>
          <p:nvPr/>
        </p:nvSpPr>
        <p:spPr bwMode="auto">
          <a:xfrm>
            <a:off x="2819400" y="33528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2743200" y="27432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3048000" y="3200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2514600" y="31242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24 - Έλλειψη"/>
          <p:cNvSpPr/>
          <p:nvPr/>
        </p:nvSpPr>
        <p:spPr bwMode="auto">
          <a:xfrm>
            <a:off x="3733800" y="2819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25 - Έλλειψη"/>
          <p:cNvSpPr/>
          <p:nvPr/>
        </p:nvSpPr>
        <p:spPr bwMode="auto">
          <a:xfrm>
            <a:off x="3505200" y="36576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28 - Έλλειψη"/>
          <p:cNvSpPr/>
          <p:nvPr/>
        </p:nvSpPr>
        <p:spPr bwMode="auto">
          <a:xfrm>
            <a:off x="3810000" y="42672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29 - Έλλειψη"/>
          <p:cNvSpPr/>
          <p:nvPr/>
        </p:nvSpPr>
        <p:spPr bwMode="auto">
          <a:xfrm>
            <a:off x="3124200" y="41148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30 - Έλλειψη"/>
          <p:cNvSpPr/>
          <p:nvPr/>
        </p:nvSpPr>
        <p:spPr bwMode="auto">
          <a:xfrm>
            <a:off x="2971800" y="38100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31 - Έλλειψη"/>
          <p:cNvSpPr/>
          <p:nvPr/>
        </p:nvSpPr>
        <p:spPr bwMode="auto">
          <a:xfrm>
            <a:off x="1447800" y="53340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32 - Έλλειψη"/>
          <p:cNvSpPr/>
          <p:nvPr/>
        </p:nvSpPr>
        <p:spPr bwMode="auto">
          <a:xfrm>
            <a:off x="3200400" y="51816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33 - Έλλειψη"/>
          <p:cNvSpPr/>
          <p:nvPr/>
        </p:nvSpPr>
        <p:spPr bwMode="auto">
          <a:xfrm>
            <a:off x="3657600" y="4724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34 - Έλλειψη"/>
          <p:cNvSpPr/>
          <p:nvPr/>
        </p:nvSpPr>
        <p:spPr bwMode="auto">
          <a:xfrm>
            <a:off x="914400" y="5486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35 - Έλλειψη"/>
          <p:cNvSpPr/>
          <p:nvPr/>
        </p:nvSpPr>
        <p:spPr bwMode="auto">
          <a:xfrm>
            <a:off x="3505200" y="53340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36 - Έλλειψη"/>
          <p:cNvSpPr/>
          <p:nvPr/>
        </p:nvSpPr>
        <p:spPr bwMode="auto">
          <a:xfrm>
            <a:off x="2819400" y="48006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39 - Έλλειψη"/>
          <p:cNvSpPr/>
          <p:nvPr/>
        </p:nvSpPr>
        <p:spPr bwMode="auto">
          <a:xfrm>
            <a:off x="2971800" y="44958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40 - Έλλειψη"/>
          <p:cNvSpPr/>
          <p:nvPr/>
        </p:nvSpPr>
        <p:spPr bwMode="auto">
          <a:xfrm>
            <a:off x="2743200" y="54102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41 - Έλλειψη"/>
          <p:cNvSpPr/>
          <p:nvPr/>
        </p:nvSpPr>
        <p:spPr bwMode="auto">
          <a:xfrm>
            <a:off x="1676400" y="5105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42 - Έλλειψη"/>
          <p:cNvSpPr/>
          <p:nvPr/>
        </p:nvSpPr>
        <p:spPr bwMode="auto">
          <a:xfrm>
            <a:off x="1981200" y="5486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1676400" y="28956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457200" y="1680359"/>
            <a:ext cx="502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:  </a:t>
            </a:r>
            <a:r>
              <a:rPr lang="el-GR" dirty="0" smtClean="0"/>
              <a:t>Διαχείριση σημείων στο επίπεδο </a:t>
            </a:r>
            <a:endParaRPr lang="el-GR" dirty="0"/>
          </a:p>
        </p:txBody>
      </p:sp>
      <p:sp>
        <p:nvSpPr>
          <p:cNvPr id="49" name="48 - Ορθογώνιο"/>
          <p:cNvSpPr/>
          <p:nvPr/>
        </p:nvSpPr>
        <p:spPr bwMode="auto">
          <a:xfrm>
            <a:off x="1600200" y="3810000"/>
            <a:ext cx="1066800" cy="1066800"/>
          </a:xfrm>
          <a:prstGeom prst="rect">
            <a:avLst/>
          </a:prstGeom>
          <a:solidFill>
            <a:srgbClr val="FF9900">
              <a:alpha val="15000"/>
            </a:srgbClr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4196065" y="236220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Διασυνδέσεις </a:t>
            </a:r>
            <a:endParaRPr lang="el-GR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4191000" y="3048000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l-GR" dirty="0" smtClean="0"/>
              <a:t>ε</a:t>
            </a:r>
            <a:r>
              <a:rPr lang="el-GR" dirty="0" smtClean="0"/>
              <a:t>ισαγωγή σημείου</a:t>
            </a:r>
          </a:p>
          <a:p>
            <a:pPr>
              <a:lnSpc>
                <a:spcPts val="2300"/>
              </a:lnSpc>
            </a:pPr>
            <a:endParaRPr lang="el-GR" dirty="0" smtClean="0"/>
          </a:p>
          <a:p>
            <a:pPr>
              <a:lnSpc>
                <a:spcPts val="2300"/>
              </a:lnSpc>
            </a:pPr>
            <a:r>
              <a:rPr lang="el-GR" dirty="0" smtClean="0"/>
              <a:t>δ</a:t>
            </a:r>
            <a:r>
              <a:rPr lang="el-GR" dirty="0" smtClean="0"/>
              <a:t>ιαγραφή σημείου</a:t>
            </a:r>
          </a:p>
          <a:p>
            <a:pPr>
              <a:lnSpc>
                <a:spcPts val="2300"/>
              </a:lnSpc>
            </a:pPr>
            <a:endParaRPr lang="el-GR" dirty="0" smtClean="0"/>
          </a:p>
          <a:p>
            <a:pPr>
              <a:lnSpc>
                <a:spcPts val="2300"/>
              </a:lnSpc>
            </a:pPr>
            <a:r>
              <a:rPr lang="el-GR" dirty="0" smtClean="0"/>
              <a:t>καταμέτρηση αριθμού σημείων εντός ορισμένου ορθογώνιου παραλληλόγραμμου</a:t>
            </a:r>
            <a:r>
              <a:rPr lang="el-GR" dirty="0" smtClean="0"/>
              <a:t> </a:t>
            </a:r>
          </a:p>
        </p:txBody>
      </p:sp>
      <p:sp>
        <p:nvSpPr>
          <p:cNvPr id="11" name="10 - Έλλειψη"/>
          <p:cNvSpPr/>
          <p:nvPr/>
        </p:nvSpPr>
        <p:spPr bwMode="auto">
          <a:xfrm>
            <a:off x="1676400" y="40386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2133600" y="46482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15 - Έλλειψη"/>
          <p:cNvSpPr/>
          <p:nvPr/>
        </p:nvSpPr>
        <p:spPr bwMode="auto">
          <a:xfrm>
            <a:off x="1371600" y="44958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17 - Έλλειψη"/>
          <p:cNvSpPr/>
          <p:nvPr/>
        </p:nvSpPr>
        <p:spPr bwMode="auto">
          <a:xfrm>
            <a:off x="762000" y="44196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26 - Έλλειψη"/>
          <p:cNvSpPr/>
          <p:nvPr/>
        </p:nvSpPr>
        <p:spPr bwMode="auto">
          <a:xfrm>
            <a:off x="2438400" y="44196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27 - Έλλειψη"/>
          <p:cNvSpPr/>
          <p:nvPr/>
        </p:nvSpPr>
        <p:spPr bwMode="auto">
          <a:xfrm>
            <a:off x="1828800" y="42672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Έλλειψη"/>
          <p:cNvSpPr/>
          <p:nvPr/>
        </p:nvSpPr>
        <p:spPr bwMode="auto">
          <a:xfrm>
            <a:off x="2209800" y="39624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Έλλειψη"/>
          <p:cNvSpPr/>
          <p:nvPr/>
        </p:nvSpPr>
        <p:spPr bwMode="auto">
          <a:xfrm>
            <a:off x="1143000" y="4191000"/>
            <a:ext cx="76200" cy="7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57200" y="2362200"/>
            <a:ext cx="3733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Διασυνδέσεις</a:t>
            </a:r>
            <a:endParaRPr lang="el-GR" b="1" dirty="0" smtClean="0"/>
          </a:p>
          <a:p>
            <a:endParaRPr lang="el-GR" b="1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εισαγωγή </a:t>
            </a:r>
            <a:r>
              <a:rPr lang="el-GR" dirty="0" smtClean="0"/>
              <a:t>στοιχείου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διαγραφή </a:t>
            </a:r>
            <a:r>
              <a:rPr lang="el-GR" dirty="0" smtClean="0"/>
              <a:t>στοιχείου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αναζήτηση </a:t>
            </a:r>
            <a:r>
              <a:rPr lang="el-GR" dirty="0" smtClean="0"/>
              <a:t>στοιχείου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ταξινόμηση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διάδοχος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προκάτοχος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μέγιστο/ελάχιστο</a:t>
            </a:r>
            <a:endParaRPr lang="el-GR" dirty="0"/>
          </a:p>
        </p:txBody>
      </p:sp>
      <p:sp>
        <p:nvSpPr>
          <p:cNvPr id="11" name="10 - Έλλειψη"/>
          <p:cNvSpPr/>
          <p:nvPr/>
        </p:nvSpPr>
        <p:spPr bwMode="auto">
          <a:xfrm>
            <a:off x="6096000" y="2997709"/>
            <a:ext cx="2057400" cy="2057400"/>
          </a:xfrm>
          <a:prstGeom prst="ellipse">
            <a:avLst/>
          </a:prstGeom>
          <a:solidFill>
            <a:srgbClr val="FFC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6781800" y="35311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7543800" y="40645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>
            <a:off x="6934200" y="45217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14 - Έλλειψη"/>
          <p:cNvSpPr/>
          <p:nvPr/>
        </p:nvSpPr>
        <p:spPr bwMode="auto">
          <a:xfrm>
            <a:off x="6400800" y="40645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15 - Έλλειψη"/>
          <p:cNvSpPr/>
          <p:nvPr/>
        </p:nvSpPr>
        <p:spPr bwMode="auto">
          <a:xfrm>
            <a:off x="7086600" y="39121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16 - Έλλειψη"/>
          <p:cNvSpPr/>
          <p:nvPr/>
        </p:nvSpPr>
        <p:spPr bwMode="auto">
          <a:xfrm>
            <a:off x="7391400" y="34549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" name="18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4978909"/>
            <a:ext cx="178307" cy="202691"/>
          </a:xfrm>
          <a:prstGeom prst="rect">
            <a:avLst/>
          </a:prstGeom>
          <a:noFill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3099021"/>
            <a:ext cx="1401495" cy="279687"/>
          </a:xfrm>
          <a:prstGeom prst="rect">
            <a:avLst/>
          </a:prstGeom>
          <a:noFill/>
          <a:ln/>
          <a:effectLst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3531108"/>
            <a:ext cx="1350023" cy="279789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5835" y="3912108"/>
            <a:ext cx="764165" cy="229249"/>
          </a:xfrm>
          <a:prstGeom prst="rect">
            <a:avLst/>
          </a:prstGeom>
          <a:noFill/>
          <a:ln/>
          <a:effectLst/>
        </p:spPr>
      </p:pic>
      <p:pic>
        <p:nvPicPr>
          <p:cNvPr id="28" name="2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4368659"/>
            <a:ext cx="2113684" cy="229249"/>
          </a:xfrm>
          <a:prstGeom prst="rect">
            <a:avLst/>
          </a:prstGeom>
          <a:noFill/>
          <a:ln/>
          <a:effectLst/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4750308"/>
            <a:ext cx="2139154" cy="279617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5156490"/>
            <a:ext cx="2189580" cy="279618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994" y="5588508"/>
            <a:ext cx="2514606" cy="278892"/>
          </a:xfrm>
          <a:prstGeom prst="rect">
            <a:avLst/>
          </a:prstGeom>
          <a:noFill/>
        </p:spPr>
      </p:pic>
      <p:sp>
        <p:nvSpPr>
          <p:cNvPr id="22" name="21 - Ορθογώνιο"/>
          <p:cNvSpPr/>
          <p:nvPr/>
        </p:nvSpPr>
        <p:spPr>
          <a:xfrm>
            <a:off x="457200" y="114300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Αφηρημένοι Τύποι Δεδομένων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457200" y="1680359"/>
            <a:ext cx="650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:  </a:t>
            </a:r>
            <a:r>
              <a:rPr lang="el-GR" dirty="0" smtClean="0"/>
              <a:t>Διαχείριση </a:t>
            </a:r>
            <a:r>
              <a:rPr lang="el-GR" dirty="0" smtClean="0"/>
              <a:t>δυναμικού συνόλου με ολική διάταξη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4 - Εικόνα" descr="khwarizm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0"/>
            <a:ext cx="1962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5 - Ορθογώνιο"/>
          <p:cNvSpPr>
            <a:spLocks noChangeArrowheads="1"/>
          </p:cNvSpPr>
          <p:nvPr/>
        </p:nvSpPr>
        <p:spPr bwMode="auto">
          <a:xfrm>
            <a:off x="1524000" y="2286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Abū ‘Abd Allāh Muhammad ibn Mūsā </a:t>
            </a:r>
            <a:endParaRPr lang="el-GR"/>
          </a:p>
          <a:p>
            <a:pPr algn="ctr"/>
            <a:r>
              <a:rPr lang="en-US">
                <a:solidFill>
                  <a:srgbClr val="FF0000"/>
                </a:solidFill>
              </a:rPr>
              <a:t>al-Khwārizmī</a:t>
            </a:r>
            <a:endParaRPr lang="el-GR">
              <a:solidFill>
                <a:srgbClr val="FF000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7525" y="15240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Ιστορικά στοιχεία…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30475" y="2895600"/>
            <a:ext cx="249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(780-850 μΧ, περίπου)</a:t>
            </a: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3400" y="990600"/>
            <a:ext cx="6858000" cy="457200"/>
          </a:xfrm>
          <a:prstGeom prst="rect">
            <a:avLst/>
          </a:prstGeom>
          <a:solidFill>
            <a:srgbClr val="FF99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/>
              <a:t>Αλγόριθμος</a:t>
            </a:r>
            <a:r>
              <a:rPr lang="en-US" sz="2000" b="1"/>
              <a:t>: </a:t>
            </a:r>
            <a:r>
              <a:rPr lang="el-GR" sz="2000"/>
              <a:t>Μέθοδος για την επίλυση ενός προβλήματος</a:t>
            </a:r>
            <a:r>
              <a:rPr lang="el-GR" sz="2000" b="1"/>
              <a:t>  </a:t>
            </a:r>
            <a:endParaRPr lang="en-US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Στόχοι του μαθήματος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861310"/>
            <a:ext cx="8382000" cy="248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Κατανόηση της λειτουργίας βασικών δομών δεδομένων καθώς και των 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εφαρμογών τους.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Εξοικείωση με βασικές τεχνικές σχεδίασης και ανάλυσης δομών δεδομένων. 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Εξάσκηση στην υλοποίηση αποδοτικών δομών δεδομένων και των αλγορίθμων 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χειρισμού τους.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Επιδιωκόμενα αποτελέσματα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28600" y="1003866"/>
            <a:ext cx="8534400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Οι φοιτητές που παρακολουθούν επιτυχώς το μάθημα θα μπορούν να:</a:t>
            </a: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Αναλύσουν την επίδοση βασικών δομών δεδομένων.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Εκτιμούν τον χρόνο εκτέλεσης των διαφόρων λειτουργιών μιας δομής </a:t>
            </a: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δεδομένων.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Σ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υγκρίνουν την αποδοτικότητα και την καταλληλόλητα διαφορετικών δομών </a:t>
            </a: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δεδομένων για την επίλυση κάποιου προβλήματος.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Σχεδιάζουν σύνθετες δομές δεδομένων ή δομές δεδομένων προσαρμοσμένες σε </a:t>
            </a: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κάποιο πρόβλημα.</a:t>
            </a: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Υλοποιούν αποδοτικούς αλγόριθμους για την επίλυση διαφόρων προβλημάτων.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Αξιολόγηση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09600" y="1315997"/>
            <a:ext cx="7848600" cy="1754326"/>
          </a:xfrm>
          <a:prstGeom prst="rect">
            <a:avLst/>
          </a:prstGeom>
          <a:solidFill>
            <a:srgbClr val="0000FF">
              <a:alpha val="3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Εργαστηριακές ασκήσεις</a:t>
            </a:r>
          </a:p>
          <a:p>
            <a:endParaRPr lang="el-GR" dirty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l-GR" dirty="0" smtClean="0"/>
              <a:t>~7 εργαστηριακές ασκήσεις</a:t>
            </a:r>
            <a:r>
              <a:rPr lang="en-US" dirty="0" smtClean="0"/>
              <a:t>: </a:t>
            </a:r>
            <a:r>
              <a:rPr lang="el-GR" dirty="0" smtClean="0"/>
              <a:t>Μελέτη αλγόριθμων και δομών δεδομένων -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  <a:r>
              <a:rPr lang="el-GR" dirty="0" smtClean="0"/>
              <a:t>υλοποίηση σε γλώσσα προγραμματισμού </a:t>
            </a:r>
            <a:r>
              <a:rPr lang="en-US" dirty="0" smtClean="0"/>
              <a:t>Java</a:t>
            </a:r>
            <a:r>
              <a:rPr lang="el-GR" dirty="0" smtClean="0"/>
              <a:t>  </a:t>
            </a:r>
            <a:endParaRPr lang="en-US" dirty="0" smtClean="0"/>
          </a:p>
          <a:p>
            <a:r>
              <a:rPr lang="el-G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Κάθε </a:t>
            </a:r>
            <a:r>
              <a:rPr lang="el-GR" dirty="0"/>
              <a:t>ομάδα αποτελείται από 1 έως 3 </a:t>
            </a:r>
            <a:r>
              <a:rPr lang="el-GR" dirty="0" smtClean="0"/>
              <a:t>άτομα</a:t>
            </a:r>
            <a:endParaRPr lang="el-GR" dirty="0"/>
          </a:p>
        </p:txBody>
      </p:sp>
      <p:sp useBgFill="1">
        <p:nvSpPr>
          <p:cNvPr id="5" name="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990600" y="5334000"/>
            <a:ext cx="719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Πληροφορίες και ανακοινώσεις μέσω της ιστοσελίδας του μαθήματος</a:t>
            </a:r>
            <a:endParaRPr lang="el-GR" dirty="0"/>
          </a:p>
        </p:txBody>
      </p:sp>
      <p:sp>
        <p:nvSpPr>
          <p:cNvPr id="7" name="6 - Δεξιό βέλος"/>
          <p:cNvSpPr/>
          <p:nvPr/>
        </p:nvSpPr>
        <p:spPr bwMode="auto">
          <a:xfrm>
            <a:off x="685800" y="5410200"/>
            <a:ext cx="304800" cy="152400"/>
          </a:xfrm>
          <a:prstGeom prst="rightArrow">
            <a:avLst/>
          </a:prstGeom>
          <a:solidFill>
            <a:srgbClr val="FF66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3600271"/>
            <a:ext cx="7848600" cy="1200329"/>
          </a:xfrm>
          <a:prstGeom prst="rect">
            <a:avLst/>
          </a:prstGeom>
          <a:solidFill>
            <a:srgbClr val="0000FF">
              <a:alpha val="3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Ασκήσεις για το σπίτι</a:t>
            </a:r>
            <a:endParaRPr lang="en-US" b="1" dirty="0" smtClean="0"/>
          </a:p>
          <a:p>
            <a:endParaRPr lang="el-GR" dirty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l-GR" dirty="0" smtClean="0"/>
              <a:t>~3 σετ ασκήσεων (ατομικά)</a:t>
            </a:r>
            <a:r>
              <a:rPr lang="en-US" dirty="0" smtClean="0"/>
              <a:t>: </a:t>
            </a:r>
            <a:r>
              <a:rPr lang="el-GR" dirty="0" smtClean="0"/>
              <a:t>θεωρητική μελέτη-ανάλυση αλγόριθμων και </a:t>
            </a:r>
          </a:p>
          <a:p>
            <a:r>
              <a:rPr lang="el-GR" dirty="0" smtClean="0"/>
              <a:t>  δομών δεδομένων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Βιβλία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www.cup.gr/Images/Products/DOMES_DEDOMENON.jpg"/>
          <p:cNvPicPr>
            <a:picLocks noChangeAspect="1" noChangeArrowheads="1"/>
          </p:cNvPicPr>
          <p:nvPr/>
        </p:nvPicPr>
        <p:blipFill>
          <a:blip r:embed="rId2" cstate="print"/>
          <a:srcRect r="6897" b="5258"/>
          <a:stretch>
            <a:fillRect/>
          </a:stretch>
        </p:blipFill>
        <p:spPr bwMode="auto">
          <a:xfrm>
            <a:off x="2667000" y="3962400"/>
            <a:ext cx="2057400" cy="2819400"/>
          </a:xfrm>
          <a:prstGeom prst="rect">
            <a:avLst/>
          </a:prstGeom>
          <a:noFill/>
        </p:spPr>
      </p:pic>
      <p:pic>
        <p:nvPicPr>
          <p:cNvPr id="7" name="Picture 2" descr="http://blogs.msdn.com/blogfiles/cdndevs/WindowsLiveWriter/SweatingtheFundamentals_1EB5/art_of_computer_programming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755644"/>
            <a:ext cx="3505200" cy="3026156"/>
          </a:xfrm>
          <a:prstGeom prst="rect">
            <a:avLst/>
          </a:prstGeom>
        </p:spPr>
      </p:pic>
      <p:pic>
        <p:nvPicPr>
          <p:cNvPr id="2" name="Picture 2" descr="https://static.eudoxus.gr/books/preview/72/cover-32997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"/>
            <a:ext cx="2286000" cy="3228975"/>
          </a:xfrm>
          <a:prstGeom prst="rect">
            <a:avLst/>
          </a:prstGeom>
          <a:noFill/>
        </p:spPr>
      </p:pic>
      <p:pic>
        <p:nvPicPr>
          <p:cNvPr id="1028" name="Picture 4" descr="https://static.eudoxus.gr/books/preview/86/cover-13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143000"/>
            <a:ext cx="2286000" cy="3228975"/>
          </a:xfrm>
          <a:prstGeom prst="rect">
            <a:avLst/>
          </a:prstGeom>
          <a:noFill/>
        </p:spPr>
      </p:pic>
      <p:pic>
        <p:nvPicPr>
          <p:cNvPr id="1030" name="Picture 6" descr="https://static.eudoxus.gr/books/preview/68/cover-18548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56882"/>
            <a:ext cx="1981200" cy="321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4 - Εικόνα" descr="khwarizm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0"/>
            <a:ext cx="1962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5 - Ορθογώνιο"/>
          <p:cNvSpPr>
            <a:spLocks noChangeArrowheads="1"/>
          </p:cNvSpPr>
          <p:nvPr/>
        </p:nvSpPr>
        <p:spPr bwMode="auto">
          <a:xfrm>
            <a:off x="1524000" y="2286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Abū ‘Abd Allāh Muhammad ibn Mūsā </a:t>
            </a:r>
            <a:endParaRPr lang="el-GR"/>
          </a:p>
          <a:p>
            <a:pPr algn="ctr"/>
            <a:r>
              <a:rPr lang="en-US">
                <a:solidFill>
                  <a:srgbClr val="FF0000"/>
                </a:solidFill>
              </a:rPr>
              <a:t>al-Khwārizmī</a:t>
            </a:r>
            <a:endParaRPr lang="el-GR">
              <a:solidFill>
                <a:srgbClr val="FF00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7525" y="15240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Ιστορικά στοιχεία…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30475" y="2895600"/>
            <a:ext cx="249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(780-850 μΧ, περίπου)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516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Αλλά και παλαιότερα…</a:t>
            </a:r>
          </a:p>
        </p:txBody>
      </p:sp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888" y="4267200"/>
            <a:ext cx="2017712" cy="239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3429000" y="4814888"/>
            <a:ext cx="3965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Αλγόριθμος του Ευκλείδη για εύρεση </a:t>
            </a:r>
          </a:p>
          <a:p>
            <a:r>
              <a:rPr lang="el-GR"/>
              <a:t>μέγιστου κοινού διαιρέτη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429000" y="4343400"/>
            <a:ext cx="217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Ευκλείδης (300 πΧ)</a:t>
            </a:r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3505200" y="5562600"/>
            <a:ext cx="5638800" cy="762000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429000" y="5562600"/>
            <a:ext cx="2468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Βασίζεται στον κανόνα</a:t>
            </a:r>
          </a:p>
        </p:txBody>
      </p:sp>
      <p:pic>
        <p:nvPicPr>
          <p:cNvPr id="16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5602288"/>
            <a:ext cx="30337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429000" y="5907088"/>
            <a:ext cx="3749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όπου</a:t>
            </a:r>
            <a:r>
              <a:rPr lang="en-US"/>
              <a:t>              </a:t>
            </a:r>
            <a:r>
              <a:rPr lang="el-GR"/>
              <a:t>είναι θετικοί ακέραιοι </a:t>
            </a:r>
          </a:p>
        </p:txBody>
      </p:sp>
      <p:pic>
        <p:nvPicPr>
          <p:cNvPr id="18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983288"/>
            <a:ext cx="63658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3400" y="990600"/>
            <a:ext cx="6858000" cy="457200"/>
          </a:xfrm>
          <a:prstGeom prst="rect">
            <a:avLst/>
          </a:prstGeom>
          <a:solidFill>
            <a:srgbClr val="FF99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/>
              <a:t>Αλγόριθμος</a:t>
            </a:r>
            <a:r>
              <a:rPr lang="en-US" sz="2000" b="1"/>
              <a:t>: </a:t>
            </a:r>
            <a:r>
              <a:rPr lang="el-GR" sz="2000"/>
              <a:t>Μέθοδος για την επίλυση ενός προβλήματος</a:t>
            </a:r>
            <a:r>
              <a:rPr lang="el-GR" sz="2000" b="1"/>
              <a:t>  </a:t>
            </a:r>
            <a:endParaRPr lang="en-US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Παραδείγματα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- Εικόνα" descr="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838200"/>
            <a:ext cx="790956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09" name="Picture 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638800" cy="563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Παραδείγματα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Πλοήγηση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(Navigation)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763000" cy="484187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Παραδείγματα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 Αναζήτηση/Ενημέρωση σε Βάση Δεδομένων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01700"/>
            <a:ext cx="8001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4 - TextBox"/>
          <p:cNvSpPr txBox="1">
            <a:spLocks noChangeArrowheads="1"/>
          </p:cNvSpPr>
          <p:nvPr/>
        </p:nvSpPr>
        <p:spPr bwMode="auto">
          <a:xfrm>
            <a:off x="481013" y="1524000"/>
            <a:ext cx="618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Εύρεση ελαφρύτατων διαδρομών σε γράφημα</a:t>
            </a:r>
          </a:p>
        </p:txBody>
      </p:sp>
      <p:cxnSp>
        <p:nvCxnSpPr>
          <p:cNvPr id="19461" name="AutoShape 18"/>
          <p:cNvCxnSpPr>
            <a:cxnSpLocks noChangeShapeType="1"/>
            <a:stCxn id="19467" idx="1"/>
            <a:endCxn id="19464" idx="6"/>
          </p:cNvCxnSpPr>
          <p:nvPr/>
        </p:nvCxnSpPr>
        <p:spPr bwMode="auto">
          <a:xfrm flipH="1" flipV="1">
            <a:off x="2895600" y="3048000"/>
            <a:ext cx="2319338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9462" name="Oval 19"/>
          <p:cNvSpPr>
            <a:spLocks noChangeArrowheads="1"/>
          </p:cNvSpPr>
          <p:nvPr/>
        </p:nvSpPr>
        <p:spPr bwMode="auto">
          <a:xfrm>
            <a:off x="3886200" y="3695700"/>
            <a:ext cx="228600" cy="228600"/>
          </a:xfrm>
          <a:prstGeom prst="ellipse">
            <a:avLst/>
          </a:prstGeom>
          <a:solidFill>
            <a:srgbClr val="FF660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463" name="Oval 20"/>
          <p:cNvSpPr>
            <a:spLocks noChangeArrowheads="1"/>
          </p:cNvSpPr>
          <p:nvPr/>
        </p:nvSpPr>
        <p:spPr bwMode="auto">
          <a:xfrm>
            <a:off x="3886200" y="2095500"/>
            <a:ext cx="228600" cy="228600"/>
          </a:xfrm>
          <a:prstGeom prst="ellipse">
            <a:avLst/>
          </a:prstGeom>
          <a:solidFill>
            <a:srgbClr val="FF660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sp>
        <p:nvSpPr>
          <p:cNvPr id="19464" name="Oval 21"/>
          <p:cNvSpPr>
            <a:spLocks noChangeArrowheads="1"/>
          </p:cNvSpPr>
          <p:nvPr/>
        </p:nvSpPr>
        <p:spPr bwMode="auto">
          <a:xfrm>
            <a:off x="2667000" y="2933700"/>
            <a:ext cx="228600" cy="228600"/>
          </a:xfrm>
          <a:prstGeom prst="ellipse">
            <a:avLst/>
          </a:prstGeom>
          <a:solidFill>
            <a:srgbClr val="FF660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65" name="AutoShape 22"/>
          <p:cNvCxnSpPr>
            <a:cxnSpLocks noChangeShapeType="1"/>
            <a:stCxn id="19462" idx="1"/>
            <a:endCxn id="19463" idx="3"/>
          </p:cNvCxnSpPr>
          <p:nvPr/>
        </p:nvCxnSpPr>
        <p:spPr bwMode="auto">
          <a:xfrm flipV="1">
            <a:off x="3919538" y="2290763"/>
            <a:ext cx="0" cy="1438275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</p:cxnSp>
      <p:cxnSp>
        <p:nvCxnSpPr>
          <p:cNvPr id="19466" name="AutoShape 23"/>
          <p:cNvCxnSpPr>
            <a:cxnSpLocks noChangeShapeType="1"/>
            <a:stCxn id="19463" idx="5"/>
            <a:endCxn id="19462" idx="7"/>
          </p:cNvCxnSpPr>
          <p:nvPr/>
        </p:nvCxnSpPr>
        <p:spPr bwMode="auto">
          <a:xfrm>
            <a:off x="4081463" y="2290763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9467" name="Oval 24"/>
          <p:cNvSpPr>
            <a:spLocks noChangeArrowheads="1"/>
          </p:cNvSpPr>
          <p:nvPr/>
        </p:nvSpPr>
        <p:spPr bwMode="auto">
          <a:xfrm>
            <a:off x="5181600" y="3695700"/>
            <a:ext cx="228600" cy="228600"/>
          </a:xfrm>
          <a:prstGeom prst="ellipse">
            <a:avLst/>
          </a:prstGeom>
          <a:solidFill>
            <a:srgbClr val="FF660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468" name="Oval 25"/>
          <p:cNvSpPr>
            <a:spLocks noChangeArrowheads="1"/>
          </p:cNvSpPr>
          <p:nvPr/>
        </p:nvSpPr>
        <p:spPr bwMode="auto">
          <a:xfrm>
            <a:off x="5181600" y="2095500"/>
            <a:ext cx="228600" cy="228600"/>
          </a:xfrm>
          <a:prstGeom prst="ellipse">
            <a:avLst/>
          </a:prstGeom>
          <a:solidFill>
            <a:srgbClr val="FF6600">
              <a:alpha val="1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ym typeface="Symbol" pitchFamily="18" charset="2"/>
            </a:endParaRPr>
          </a:p>
        </p:txBody>
      </p:sp>
      <p:cxnSp>
        <p:nvCxnSpPr>
          <p:cNvPr id="19469" name="AutoShape 26"/>
          <p:cNvCxnSpPr>
            <a:cxnSpLocks noChangeShapeType="1"/>
            <a:stCxn id="19467" idx="1"/>
            <a:endCxn id="19468" idx="3"/>
          </p:cNvCxnSpPr>
          <p:nvPr/>
        </p:nvCxnSpPr>
        <p:spPr bwMode="auto">
          <a:xfrm flipV="1">
            <a:off x="5214938" y="2290763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9470" name="AutoShape 27"/>
          <p:cNvCxnSpPr>
            <a:cxnSpLocks noChangeShapeType="1"/>
            <a:stCxn id="19468" idx="5"/>
            <a:endCxn id="19467" idx="7"/>
          </p:cNvCxnSpPr>
          <p:nvPr/>
        </p:nvCxnSpPr>
        <p:spPr bwMode="auto">
          <a:xfrm>
            <a:off x="5376863" y="2290763"/>
            <a:ext cx="0" cy="1438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9471" name="AutoShape 28"/>
          <p:cNvCxnSpPr>
            <a:cxnSpLocks noChangeShapeType="1"/>
            <a:stCxn id="19464" idx="7"/>
            <a:endCxn id="19463" idx="2"/>
          </p:cNvCxnSpPr>
          <p:nvPr/>
        </p:nvCxnSpPr>
        <p:spPr bwMode="auto">
          <a:xfrm flipV="1">
            <a:off x="2862263" y="2209800"/>
            <a:ext cx="1023937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9472" name="AutoShape 29"/>
          <p:cNvCxnSpPr>
            <a:cxnSpLocks noChangeShapeType="1"/>
            <a:stCxn id="19464" idx="5"/>
            <a:endCxn id="19462" idx="2"/>
          </p:cNvCxnSpPr>
          <p:nvPr/>
        </p:nvCxnSpPr>
        <p:spPr bwMode="auto">
          <a:xfrm>
            <a:off x="2862263" y="3128963"/>
            <a:ext cx="1023937" cy="681037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</p:cxnSp>
      <p:cxnSp>
        <p:nvCxnSpPr>
          <p:cNvPr id="19473" name="AutoShape 30"/>
          <p:cNvCxnSpPr>
            <a:cxnSpLocks noChangeShapeType="1"/>
            <a:stCxn id="19462" idx="6"/>
            <a:endCxn id="19467" idx="2"/>
          </p:cNvCxnSpPr>
          <p:nvPr/>
        </p:nvCxnSpPr>
        <p:spPr bwMode="auto">
          <a:xfrm>
            <a:off x="4114800" y="3810000"/>
            <a:ext cx="1066800" cy="0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</p:cxnSp>
      <p:cxnSp>
        <p:nvCxnSpPr>
          <p:cNvPr id="19474" name="AutoShape 31"/>
          <p:cNvCxnSpPr>
            <a:cxnSpLocks noChangeShapeType="1"/>
            <a:stCxn id="19463" idx="6"/>
            <a:endCxn id="19468" idx="2"/>
          </p:cNvCxnSpPr>
          <p:nvPr/>
        </p:nvCxnSpPr>
        <p:spPr bwMode="auto">
          <a:xfrm>
            <a:off x="4114800" y="2209800"/>
            <a:ext cx="1066800" cy="0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</p:cxnSp>
      <p:cxnSp>
        <p:nvCxnSpPr>
          <p:cNvPr id="19475" name="AutoShape 33"/>
          <p:cNvCxnSpPr>
            <a:cxnSpLocks noChangeShapeType="1"/>
            <a:stCxn id="19462" idx="7"/>
            <a:endCxn id="19468" idx="2"/>
          </p:cNvCxnSpPr>
          <p:nvPr/>
        </p:nvCxnSpPr>
        <p:spPr bwMode="auto">
          <a:xfrm flipV="1">
            <a:off x="4081463" y="2209800"/>
            <a:ext cx="1100137" cy="1519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9476" name="Text Box 34"/>
          <p:cNvSpPr txBox="1">
            <a:spLocks noChangeArrowheads="1"/>
          </p:cNvSpPr>
          <p:nvPr/>
        </p:nvSpPr>
        <p:spPr bwMode="auto">
          <a:xfrm>
            <a:off x="2971800" y="2338388"/>
            <a:ext cx="438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477" name="Text Box 35"/>
          <p:cNvSpPr txBox="1">
            <a:spLocks noChangeArrowheads="1"/>
          </p:cNvSpPr>
          <p:nvPr/>
        </p:nvSpPr>
        <p:spPr bwMode="auto">
          <a:xfrm>
            <a:off x="3117850" y="33909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9478" name="Text Box 36"/>
          <p:cNvSpPr txBox="1">
            <a:spLocks noChangeArrowheads="1"/>
          </p:cNvSpPr>
          <p:nvPr/>
        </p:nvSpPr>
        <p:spPr bwMode="auto">
          <a:xfrm>
            <a:off x="4641850" y="33147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9479" name="Text Box 37"/>
          <p:cNvSpPr txBox="1">
            <a:spLocks noChangeArrowheads="1"/>
          </p:cNvSpPr>
          <p:nvPr/>
        </p:nvSpPr>
        <p:spPr bwMode="auto">
          <a:xfrm>
            <a:off x="4648200" y="23383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9480" name="Text Box 39"/>
          <p:cNvSpPr txBox="1">
            <a:spLocks noChangeArrowheads="1"/>
          </p:cNvSpPr>
          <p:nvPr/>
        </p:nvSpPr>
        <p:spPr bwMode="auto">
          <a:xfrm>
            <a:off x="4489450" y="37861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5327650" y="27813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9482" name="Text Box 41"/>
          <p:cNvSpPr txBox="1">
            <a:spLocks noChangeArrowheads="1"/>
          </p:cNvSpPr>
          <p:nvPr/>
        </p:nvSpPr>
        <p:spPr bwMode="auto">
          <a:xfrm>
            <a:off x="4953000" y="27813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9483" name="Text Box 42"/>
          <p:cNvSpPr txBox="1">
            <a:spLocks noChangeArrowheads="1"/>
          </p:cNvSpPr>
          <p:nvPr/>
        </p:nvSpPr>
        <p:spPr bwMode="auto">
          <a:xfrm>
            <a:off x="4038600" y="27813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19484" name="Text Box 43"/>
          <p:cNvSpPr txBox="1">
            <a:spLocks noChangeArrowheads="1"/>
          </p:cNvSpPr>
          <p:nvPr/>
        </p:nvSpPr>
        <p:spPr bwMode="auto">
          <a:xfrm>
            <a:off x="3657600" y="27813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pic>
        <p:nvPicPr>
          <p:cNvPr id="19485" name="Picture 4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6363" y="3976688"/>
            <a:ext cx="122237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6" name="Picture 4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1763" y="3976688"/>
            <a:ext cx="122237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87" name="Picture 4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8563" y="2986088"/>
            <a:ext cx="122237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88" name="59 - TextBox"/>
          <p:cNvSpPr txBox="1">
            <a:spLocks noChangeArrowheads="1"/>
          </p:cNvSpPr>
          <p:nvPr/>
        </p:nvSpPr>
        <p:spPr bwMode="auto">
          <a:xfrm>
            <a:off x="488950" y="4921250"/>
            <a:ext cx="822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Παράδειγμα</a:t>
            </a:r>
            <a:r>
              <a:rPr lang="en-US" dirty="0"/>
              <a:t>: </a:t>
            </a:r>
            <a:r>
              <a:rPr lang="el-GR" dirty="0"/>
              <a:t>Ουρά </a:t>
            </a:r>
            <a:r>
              <a:rPr lang="el-GR" dirty="0" smtClean="0"/>
              <a:t>προτεραιότητας</a:t>
            </a:r>
            <a:r>
              <a:rPr lang="en-US" dirty="0" smtClean="0"/>
              <a:t>: </a:t>
            </a:r>
            <a:r>
              <a:rPr lang="el-GR" dirty="0" smtClean="0"/>
              <a:t>επιστρέφει </a:t>
            </a:r>
            <a:r>
              <a:rPr lang="el-GR" dirty="0"/>
              <a:t>από μία συλλογή αντικειμένων</a:t>
            </a:r>
          </a:p>
          <a:p>
            <a:r>
              <a:rPr lang="el-GR" dirty="0"/>
              <a:t>                                </a:t>
            </a:r>
            <a:r>
              <a:rPr lang="el-GR" dirty="0" smtClean="0"/>
              <a:t>                          το αντικείμενο με </a:t>
            </a:r>
            <a:r>
              <a:rPr lang="el-GR" dirty="0"/>
              <a:t>την ελάχιστη τιμή</a:t>
            </a:r>
          </a:p>
        </p:txBody>
      </p:sp>
      <p:sp>
        <p:nvSpPr>
          <p:cNvPr id="19491" name="Rectangle 7"/>
          <p:cNvSpPr>
            <a:spLocks noChangeArrowheads="1"/>
          </p:cNvSpPr>
          <p:nvPr/>
        </p:nvSpPr>
        <p:spPr bwMode="auto">
          <a:xfrm>
            <a:off x="533400" y="4419600"/>
            <a:ext cx="84582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/>
              <a:t>Δομή Δεδομένων</a:t>
            </a:r>
            <a:r>
              <a:rPr lang="en-US" sz="2000" b="1"/>
              <a:t>: </a:t>
            </a:r>
            <a:r>
              <a:rPr lang="el-GR" sz="2000"/>
              <a:t>Μέθοδος αποθήκευσης και επεξεργασίας δεδομένων</a:t>
            </a:r>
            <a:endParaRPr lang="en-US" sz="2000">
              <a:solidFill>
                <a:srgbClr val="000099"/>
              </a:solidFill>
            </a:endParaRPr>
          </a:p>
        </p:txBody>
      </p: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33400" y="990600"/>
            <a:ext cx="6858000" cy="457200"/>
          </a:xfrm>
          <a:prstGeom prst="rect">
            <a:avLst/>
          </a:prstGeom>
          <a:solidFill>
            <a:srgbClr val="FF99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/>
              <a:t>Αλγόριθμος</a:t>
            </a:r>
            <a:r>
              <a:rPr lang="en-US" sz="2000" b="1"/>
              <a:t>: </a:t>
            </a:r>
            <a:r>
              <a:rPr lang="el-GR" sz="2000"/>
              <a:t>Μέθοδος για την επίλυση ενός προβλήματος</a:t>
            </a:r>
            <a:r>
              <a:rPr lang="el-GR" sz="2000" b="1"/>
              <a:t>  </a:t>
            </a:r>
            <a:endParaRPr lang="en-US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Βασικές έννοιες και εφαρμογές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61 - TextBox"/>
          <p:cNvSpPr txBox="1">
            <a:spLocks noChangeArrowheads="1"/>
          </p:cNvSpPr>
          <p:nvPr/>
        </p:nvSpPr>
        <p:spPr bwMode="auto">
          <a:xfrm>
            <a:off x="533400" y="1720850"/>
            <a:ext cx="8190255" cy="7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/>
              <a:t>Γλώσσες προγραμματισμού όπως η </a:t>
            </a:r>
            <a:r>
              <a:rPr lang="en-US" dirty="0"/>
              <a:t>C</a:t>
            </a:r>
            <a:r>
              <a:rPr lang="en-US" dirty="0" smtClean="0"/>
              <a:t>++ </a:t>
            </a:r>
            <a:r>
              <a:rPr lang="el-GR" dirty="0" smtClean="0"/>
              <a:t>και η </a:t>
            </a:r>
            <a:r>
              <a:rPr lang="en-US" dirty="0" smtClean="0"/>
              <a:t>Java </a:t>
            </a:r>
            <a:r>
              <a:rPr lang="el-GR" dirty="0"/>
              <a:t>περιέχουν βιβλιοθήκες με </a:t>
            </a:r>
          </a:p>
          <a:p>
            <a:pPr>
              <a:lnSpc>
                <a:spcPts val="2700"/>
              </a:lnSpc>
            </a:pPr>
            <a:r>
              <a:rPr lang="el-GR" dirty="0"/>
              <a:t>χρήσιμες δομές δεδομένων </a:t>
            </a:r>
          </a:p>
        </p:txBody>
      </p:sp>
      <p:graphicFrame>
        <p:nvGraphicFramePr>
          <p:cNvPr id="81" name="80 - Πίνακας"/>
          <p:cNvGraphicFramePr>
            <a:graphicFrameLocks noGrp="1"/>
          </p:cNvGraphicFramePr>
          <p:nvPr/>
        </p:nvGraphicFramePr>
        <p:xfrm>
          <a:off x="2819400" y="3354388"/>
          <a:ext cx="3505200" cy="459550"/>
        </p:xfrm>
        <a:graphic>
          <a:graphicData uri="http://schemas.openxmlformats.org/drawingml/2006/table">
            <a:tbl>
              <a:tblPr/>
              <a:tblGrid>
                <a:gridCol w="1717675"/>
                <a:gridCol w="17875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2"/>
                        </a:rPr>
                        <a:t>bitset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Bitset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deque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Double ended queue 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81 - Πίνακας"/>
          <p:cNvGraphicFramePr>
            <a:graphicFrameLocks noGrp="1"/>
          </p:cNvGraphicFramePr>
          <p:nvPr/>
        </p:nvGraphicFramePr>
        <p:xfrm>
          <a:off x="2819400" y="3813175"/>
          <a:ext cx="3505200" cy="459550"/>
        </p:xfrm>
        <a:graphic>
          <a:graphicData uri="http://schemas.openxmlformats.org/drawingml/2006/table">
            <a:tbl>
              <a:tblPr/>
              <a:tblGrid>
                <a:gridCol w="1717675"/>
                <a:gridCol w="17875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list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5"/>
                        </a:rPr>
                        <a:t>map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Map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82 - Πίνακας"/>
          <p:cNvGraphicFramePr>
            <a:graphicFrameLocks noGrp="1"/>
          </p:cNvGraphicFramePr>
          <p:nvPr/>
        </p:nvGraphicFramePr>
        <p:xfrm>
          <a:off x="2819400" y="4270375"/>
          <a:ext cx="3505200" cy="459550"/>
        </p:xfrm>
        <a:graphic>
          <a:graphicData uri="http://schemas.openxmlformats.org/drawingml/2006/table">
            <a:tbl>
              <a:tblPr/>
              <a:tblGrid>
                <a:gridCol w="1717675"/>
                <a:gridCol w="178752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6"/>
                        </a:rPr>
                        <a:t>multimap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Multiple-key map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7"/>
                        </a:rPr>
                        <a:t>multiset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Multiple-key set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" name="83 - Πίνακας"/>
          <p:cNvGraphicFramePr>
            <a:graphicFrameLocks noGrp="1"/>
          </p:cNvGraphicFramePr>
          <p:nvPr/>
        </p:nvGraphicFramePr>
        <p:xfrm>
          <a:off x="2819400" y="4700588"/>
          <a:ext cx="3505200" cy="459550"/>
        </p:xfrm>
        <a:graphic>
          <a:graphicData uri="http://schemas.openxmlformats.org/drawingml/2006/table">
            <a:tbl>
              <a:tblPr/>
              <a:tblGrid>
                <a:gridCol w="1717675"/>
                <a:gridCol w="178752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8"/>
                        </a:rPr>
                        <a:t>priority_queue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Priority queue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9"/>
                        </a:rPr>
                        <a:t>queue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FIFO queue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" name="84 - Πίνακας"/>
          <p:cNvGraphicFramePr>
            <a:graphicFrameLocks noGrp="1"/>
          </p:cNvGraphicFramePr>
          <p:nvPr/>
        </p:nvGraphicFramePr>
        <p:xfrm>
          <a:off x="2819400" y="5130800"/>
          <a:ext cx="3505200" cy="459550"/>
        </p:xfrm>
        <a:graphic>
          <a:graphicData uri="http://schemas.openxmlformats.org/drawingml/2006/table">
            <a:tbl>
              <a:tblPr/>
              <a:tblGrid>
                <a:gridCol w="1717675"/>
                <a:gridCol w="1787525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10"/>
                        </a:rPr>
                        <a:t>set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Set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11"/>
                        </a:rPr>
                        <a:t>stack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LIFO stack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85 - Πίνακας"/>
          <p:cNvGraphicFramePr>
            <a:graphicFrameLocks noGrp="1"/>
          </p:cNvGraphicFramePr>
          <p:nvPr/>
        </p:nvGraphicFramePr>
        <p:xfrm>
          <a:off x="2819400" y="5561013"/>
          <a:ext cx="3505200" cy="230188"/>
        </p:xfrm>
        <a:graphic>
          <a:graphicData uri="http://schemas.openxmlformats.org/drawingml/2006/table">
            <a:tbl>
              <a:tblPr/>
              <a:tblGrid>
                <a:gridCol w="1717675"/>
                <a:gridCol w="1787525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7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12"/>
                        </a:rPr>
                        <a:t>vector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Vector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9" name="86 - TextBox"/>
          <p:cNvSpPr txBox="1">
            <a:spLocks noChangeArrowheads="1"/>
          </p:cNvSpPr>
          <p:nvPr/>
        </p:nvSpPr>
        <p:spPr bwMode="auto">
          <a:xfrm>
            <a:off x="320675" y="2895600"/>
            <a:ext cx="623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Verdana" pitchFamily="34" charset="0"/>
              </a:rPr>
              <a:t>C++ Standard Library: Standard Template Library (STL)</a:t>
            </a:r>
          </a:p>
          <a:p>
            <a:pPr algn="ctr"/>
            <a:endParaRPr lang="el-GR" sz="1400" b="1">
              <a:latin typeface="Verdana" pitchFamily="34" charset="0"/>
            </a:endParaRPr>
          </a:p>
        </p:txBody>
      </p:sp>
      <p:sp>
        <p:nvSpPr>
          <p:cNvPr id="20551" name="Rectangle 7"/>
          <p:cNvSpPr>
            <a:spLocks noChangeArrowheads="1"/>
          </p:cNvSpPr>
          <p:nvPr/>
        </p:nvSpPr>
        <p:spPr bwMode="auto">
          <a:xfrm>
            <a:off x="533400" y="1066800"/>
            <a:ext cx="8458200" cy="457200"/>
          </a:xfrm>
          <a:prstGeom prst="rect">
            <a:avLst/>
          </a:prstGeom>
          <a:solidFill>
            <a:srgbClr val="FFFF00">
              <a:alpha val="1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 sz="2000" b="1"/>
              <a:t>Δομή Δεδομένων</a:t>
            </a:r>
            <a:r>
              <a:rPr lang="en-US" sz="2000" b="1"/>
              <a:t>: </a:t>
            </a:r>
            <a:r>
              <a:rPr lang="el-GR" sz="2000"/>
              <a:t>Μέθοδος αποθήκευσης και επεξεργασίας δεδομένων</a:t>
            </a:r>
            <a:endParaRPr lang="en-US" sz="2000">
              <a:solidFill>
                <a:srgbClr val="000099"/>
              </a:solidFill>
            </a:endParaRPr>
          </a:p>
        </p:txBody>
      </p:sp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FIRSTUSER@37G8ONVZBDFNLQ9K" val="3565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610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 \leftarrow S \cup \{x\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5"/>
  <p:tag name="PICTUREFILESIZE" val="1694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 \leftarrow S \setminus \{x\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3"/>
  <p:tag name="PICTUREFILESIZE" val="16285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\in S$?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1 \le x_2 \le \ldots \le x_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3"/>
  <p:tag name="PICTUREFILESIZE" val="2086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in \{ y \in S \ | \ y \ge x \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4"/>
  <p:tag name="PICTUREFILESIZE" val="2572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x \{ y \in S \ | \ y \le x \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6"/>
  <p:tag name="PICTUREFILESIZE" val="26386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max$ / $\min$  $\{ x \ | \ x \in S \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9"/>
  <p:tag name="PICTUREFILESIZE" val="303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= x \bmod 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1513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\gcd(y,r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145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610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= x \bmod 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1513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\gcd(y,r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145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610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= x \bmod 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1513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\gcd(y,r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145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=33?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50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 = 33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52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=33?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50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 = 33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52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=33?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50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 = 33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52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y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=33?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50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 = 33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52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z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=33?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50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 = 33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52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=33?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50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s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 = 33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52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 = 33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52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=33?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50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\gcd(x,y) = \gcd(y, x \bmod y)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36415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l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295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r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[ \ ]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4"/>
  <p:tag name="PICTUREFILESIZE" val="121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49019,0.996078}%&#10;\color[rgb]{0,0,0}&#10;&#10;\setcounter{equation}{1}&#10;\addtocounter{equation}{-1}&#10;&#10;$x \ge y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v \not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834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frac{1+2+\ldots+n}{n} = \frac{n+1}{2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4"/>
  <p:tag name="PICTUREFILESIZE" val="15297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66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21639</TotalTime>
  <Words>1801</Words>
  <Application>Microsoft Office PowerPoint</Application>
  <PresentationFormat>Προβολή στην οθόνη (4:3)</PresentationFormat>
  <Paragraphs>376</Paragraphs>
  <Slides>33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52" baseType="lpstr">
      <vt:lpstr>Arial</vt:lpstr>
      <vt:lpstr>cmti10</vt:lpstr>
      <vt:lpstr>cmr10</vt:lpstr>
      <vt:lpstr>cmmi10</vt:lpstr>
      <vt:lpstr>cmsy10orig</vt:lpstr>
      <vt:lpstr>cmmi7</vt:lpstr>
      <vt:lpstr>cmex10</vt:lpstr>
      <vt:lpstr>cmr7</vt:lpstr>
      <vt:lpstr>cmmi5</vt:lpstr>
      <vt:lpstr>cmsy7</vt:lpstr>
      <vt:lpstr>lcmss8</vt:lpstr>
      <vt:lpstr>Times New Roman</vt:lpstr>
      <vt:lpstr>Wingdings</vt:lpstr>
      <vt:lpstr>Symbol</vt:lpstr>
      <vt:lpstr>Verdana</vt:lpstr>
      <vt:lpstr>Calibri</vt:lpstr>
      <vt:lpstr>Courier New</vt:lpstr>
      <vt:lpstr>Garamond</vt:lpstr>
      <vt:lpstr>Kant</vt:lpstr>
      <vt:lpstr>Διαφάνεια 1</vt:lpstr>
      <vt:lpstr>Βασικές έννοιες και εφαρμογές</vt:lpstr>
      <vt:lpstr>Βασικές έννοιες και εφαρμογές</vt:lpstr>
      <vt:lpstr>Βασικές έννοιες και εφαρμογές</vt:lpstr>
      <vt:lpstr>Παραδείγματα: Internet</vt:lpstr>
      <vt:lpstr>Παραδείγματα: Πλοήγηση (Navigation)</vt:lpstr>
      <vt:lpstr>Παραδείγματα: Αναζήτηση/Ενημέρωση σε Βάση Δεδομένων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Βασικές έννοιες και εφαρμογές</vt:lpstr>
      <vt:lpstr>Στόχοι του μαθήματος</vt:lpstr>
      <vt:lpstr>Επιδιωκόμενα αποτελέσματα</vt:lpstr>
      <vt:lpstr>Αξιολόγηση</vt:lpstr>
      <vt:lpstr>Βιβλία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815</cp:revision>
  <dcterms:created xsi:type="dcterms:W3CDTF">2005-02-17T20:55:19Z</dcterms:created>
  <dcterms:modified xsi:type="dcterms:W3CDTF">2013-10-07T11:23:27Z</dcterms:modified>
</cp:coreProperties>
</file>