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1"/>
  </p:sldMasterIdLst>
  <p:notesMasterIdLst>
    <p:notesMasterId r:id="rId19"/>
  </p:notesMasterIdLst>
  <p:sldIdLst>
    <p:sldId id="278" r:id="rId2"/>
    <p:sldId id="280" r:id="rId3"/>
    <p:sldId id="266" r:id="rId4"/>
    <p:sldId id="281" r:id="rId5"/>
    <p:sldId id="267" r:id="rId6"/>
    <p:sldId id="271" r:id="rId7"/>
    <p:sldId id="274" r:id="rId8"/>
    <p:sldId id="273" r:id="rId9"/>
    <p:sldId id="282" r:id="rId10"/>
    <p:sldId id="265" r:id="rId11"/>
    <p:sldId id="268" r:id="rId12"/>
    <p:sldId id="259" r:id="rId13"/>
    <p:sldId id="262" r:id="rId14"/>
    <p:sldId id="263" r:id="rId15"/>
    <p:sldId id="277" r:id="rId16"/>
    <p:sldId id="284" r:id="rId17"/>
    <p:sldId id="283" r:id="rId18"/>
  </p:sldIdLst>
  <p:sldSz cx="12192000" cy="6858000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32"/>
    <p:restoredTop sz="94622"/>
  </p:normalViewPr>
  <p:slideViewPr>
    <p:cSldViewPr snapToGrid="0" snapToObjects="1">
      <p:cViewPr varScale="1">
        <p:scale>
          <a:sx n="80" d="100"/>
          <a:sy n="80" d="100"/>
        </p:scale>
        <p:origin x="12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2FCFE28-14FA-4DE4-9858-D7D4A139E0A6}" type="doc">
      <dgm:prSet loTypeId="urn:microsoft.com/office/officeart/2018/2/layout/IconVerticalSolidList" loCatId="icon" qsTypeId="urn:microsoft.com/office/officeart/2005/8/quickstyle/simple4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F5F283CE-8DAD-4F17-A8E2-769B6AB8BE92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solidFill>
                <a:schemeClr val="accent2"/>
              </a:solidFill>
            </a:rPr>
            <a:t>Financial Projections</a:t>
          </a:r>
        </a:p>
      </dgm:t>
    </dgm:pt>
    <dgm:pt modelId="{0896C9D3-E1C7-4192-83BF-F22970B39F6F}" type="parTrans" cxnId="{F5A7066B-DD55-4323-931F-817ACB4A5B36}">
      <dgm:prSet/>
      <dgm:spPr/>
      <dgm:t>
        <a:bodyPr/>
        <a:lstStyle/>
        <a:p>
          <a:endParaRPr lang="en-US"/>
        </a:p>
      </dgm:t>
    </dgm:pt>
    <dgm:pt modelId="{F2056047-503E-4D33-ABCA-80F6FE2D862C}" type="sibTrans" cxnId="{F5A7066B-DD55-4323-931F-817ACB4A5B36}">
      <dgm:prSet/>
      <dgm:spPr/>
      <dgm:t>
        <a:bodyPr/>
        <a:lstStyle/>
        <a:p>
          <a:endParaRPr lang="en-US"/>
        </a:p>
      </dgm:t>
    </dgm:pt>
    <dgm:pt modelId="{34ACD879-64A3-4BDD-98D1-B939EE1F6DF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solidFill>
                <a:schemeClr val="accent2"/>
              </a:solidFill>
            </a:rPr>
            <a:t>Pitch Deck</a:t>
          </a:r>
        </a:p>
      </dgm:t>
    </dgm:pt>
    <dgm:pt modelId="{06A54285-6BAC-4D16-A168-9405CA505393}" type="parTrans" cxnId="{98F9902E-DEE0-41F5-B97E-E0028CBDDE8D}">
      <dgm:prSet/>
      <dgm:spPr/>
      <dgm:t>
        <a:bodyPr/>
        <a:lstStyle/>
        <a:p>
          <a:endParaRPr lang="en-US"/>
        </a:p>
      </dgm:t>
    </dgm:pt>
    <dgm:pt modelId="{E7C10293-4BFE-4A12-83C2-00F5C68DF137}" type="sibTrans" cxnId="{98F9902E-DEE0-41F5-B97E-E0028CBDDE8D}">
      <dgm:prSet/>
      <dgm:spPr/>
      <dgm:t>
        <a:bodyPr/>
        <a:lstStyle/>
        <a:p>
          <a:endParaRPr lang="en-US"/>
        </a:p>
      </dgm:t>
    </dgm:pt>
    <dgm:pt modelId="{9A282C89-727C-D842-B9B4-883CC6FA60B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800" b="1" dirty="0">
              <a:solidFill>
                <a:schemeClr val="accent2"/>
              </a:solidFill>
            </a:rPr>
            <a:t>Development (MVP)</a:t>
          </a:r>
          <a:endParaRPr lang="en-US" sz="2800" dirty="0"/>
        </a:p>
      </dgm:t>
    </dgm:pt>
    <dgm:pt modelId="{3D476F2D-A310-7E44-B94D-4A9AAD97B80E}" type="parTrans" cxnId="{5CDA0FD1-78A7-884A-ADAA-86FD810783BB}">
      <dgm:prSet/>
      <dgm:spPr/>
      <dgm:t>
        <a:bodyPr/>
        <a:lstStyle/>
        <a:p>
          <a:endParaRPr lang="en-US"/>
        </a:p>
      </dgm:t>
    </dgm:pt>
    <dgm:pt modelId="{3FE4A09B-D529-434D-B6B2-C4D5C794E7A5}" type="sibTrans" cxnId="{5CDA0FD1-78A7-884A-ADAA-86FD810783BB}">
      <dgm:prSet/>
      <dgm:spPr/>
      <dgm:t>
        <a:bodyPr/>
        <a:lstStyle/>
        <a:p>
          <a:endParaRPr lang="en-US"/>
        </a:p>
      </dgm:t>
    </dgm:pt>
    <dgm:pt modelId="{33BC7239-BADF-42C8-9B48-AEF3A044FAA5}" type="pres">
      <dgm:prSet presAssocID="{62FCFE28-14FA-4DE4-9858-D7D4A139E0A6}" presName="root" presStyleCnt="0">
        <dgm:presLayoutVars>
          <dgm:dir/>
          <dgm:resizeHandles val="exact"/>
        </dgm:presLayoutVars>
      </dgm:prSet>
      <dgm:spPr/>
    </dgm:pt>
    <dgm:pt modelId="{FC6FFDE5-989C-45FA-A904-EDB9552C6E36}" type="pres">
      <dgm:prSet presAssocID="{F5F283CE-8DAD-4F17-A8E2-769B6AB8BE92}" presName="compNode" presStyleCnt="0"/>
      <dgm:spPr/>
    </dgm:pt>
    <dgm:pt modelId="{6FBA2D6C-E41E-4AC8-99E6-1A0372DF31A8}" type="pres">
      <dgm:prSet presAssocID="{F5F283CE-8DAD-4F17-A8E2-769B6AB8BE92}" presName="bgRect" presStyleLbl="bgShp" presStyleIdx="0" presStyleCnt="3"/>
      <dgm:spPr/>
    </dgm:pt>
    <dgm:pt modelId="{E47467E7-1747-4682-990C-8A2E418E8E2E}" type="pres">
      <dgm:prSet presAssocID="{F5F283CE-8DAD-4F17-A8E2-769B6AB8BE92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pward trend"/>
        </a:ext>
      </dgm:extLst>
    </dgm:pt>
    <dgm:pt modelId="{6C9383D5-3CBE-4308-9574-8770677FA48D}" type="pres">
      <dgm:prSet presAssocID="{F5F283CE-8DAD-4F17-A8E2-769B6AB8BE92}" presName="spaceRect" presStyleCnt="0"/>
      <dgm:spPr/>
    </dgm:pt>
    <dgm:pt modelId="{15D9B0AA-4456-4C45-8D2A-9594C67977B5}" type="pres">
      <dgm:prSet presAssocID="{F5F283CE-8DAD-4F17-A8E2-769B6AB8BE92}" presName="parTx" presStyleLbl="revTx" presStyleIdx="0" presStyleCnt="3">
        <dgm:presLayoutVars>
          <dgm:chMax val="0"/>
          <dgm:chPref val="0"/>
        </dgm:presLayoutVars>
      </dgm:prSet>
      <dgm:spPr/>
    </dgm:pt>
    <dgm:pt modelId="{BB36241B-5908-446D-B608-FA151C6C018D}" type="pres">
      <dgm:prSet presAssocID="{F2056047-503E-4D33-ABCA-80F6FE2D862C}" presName="sibTrans" presStyleCnt="0"/>
      <dgm:spPr/>
    </dgm:pt>
    <dgm:pt modelId="{658C16EE-BBD1-40E1-AE7E-0C23E0017222}" type="pres">
      <dgm:prSet presAssocID="{34ACD879-64A3-4BDD-98D1-B939EE1F6DFD}" presName="compNode" presStyleCnt="0"/>
      <dgm:spPr/>
    </dgm:pt>
    <dgm:pt modelId="{9C9F5A1F-F84D-4B15-A288-5E6477B9EF93}" type="pres">
      <dgm:prSet presAssocID="{34ACD879-64A3-4BDD-98D1-B939EE1F6DFD}" presName="bgRect" presStyleLbl="bgShp" presStyleIdx="1" presStyleCnt="3"/>
      <dgm:spPr/>
    </dgm:pt>
    <dgm:pt modelId="{762A644E-F665-4154-A76A-6F5977AD60F6}" type="pres">
      <dgm:prSet presAssocID="{34ACD879-64A3-4BDD-98D1-B939EE1F6DFD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9BA2CFF1-7DF6-49C3-B3EE-20195F2EBA91}" type="pres">
      <dgm:prSet presAssocID="{34ACD879-64A3-4BDD-98D1-B939EE1F6DFD}" presName="spaceRect" presStyleCnt="0"/>
      <dgm:spPr/>
    </dgm:pt>
    <dgm:pt modelId="{0AA435C4-E957-484D-84C9-2E3BB714BD88}" type="pres">
      <dgm:prSet presAssocID="{34ACD879-64A3-4BDD-98D1-B939EE1F6DFD}" presName="parTx" presStyleLbl="revTx" presStyleIdx="1" presStyleCnt="3">
        <dgm:presLayoutVars>
          <dgm:chMax val="0"/>
          <dgm:chPref val="0"/>
        </dgm:presLayoutVars>
      </dgm:prSet>
      <dgm:spPr/>
    </dgm:pt>
    <dgm:pt modelId="{3613DA13-4BD4-E547-A9D9-8E0BE25F05CF}" type="pres">
      <dgm:prSet presAssocID="{E7C10293-4BFE-4A12-83C2-00F5C68DF137}" presName="sibTrans" presStyleCnt="0"/>
      <dgm:spPr/>
    </dgm:pt>
    <dgm:pt modelId="{C1055B01-AC3D-6F4B-BA1E-6482AAD3B93F}" type="pres">
      <dgm:prSet presAssocID="{9A282C89-727C-D842-B9B4-883CC6FA60B7}" presName="compNode" presStyleCnt="0"/>
      <dgm:spPr/>
    </dgm:pt>
    <dgm:pt modelId="{67902E85-78B0-2348-B7CA-FD468BFC5BE6}" type="pres">
      <dgm:prSet presAssocID="{9A282C89-727C-D842-B9B4-883CC6FA60B7}" presName="bgRect" presStyleLbl="bgShp" presStyleIdx="2" presStyleCnt="3"/>
      <dgm:spPr/>
    </dgm:pt>
    <dgm:pt modelId="{FC2419AB-60AE-6E4C-BD02-8BD95E876D6C}" type="pres">
      <dgm:prSet presAssocID="{9A282C89-727C-D842-B9B4-883CC6FA60B7}" presName="iconRect" presStyleLbl="node1" presStyleIdx="2" presStyleCnt="3"/>
      <dgm:spPr>
        <a:blipFill>
          <a:blip xmlns:r="http://schemas.openxmlformats.org/officeDocument/2006/relationships" r:embed="rId5"/>
          <a:srcRect/>
          <a:stretch>
            <a:fillRect/>
          </a:stretch>
        </a:blipFill>
      </dgm:spPr>
    </dgm:pt>
    <dgm:pt modelId="{D33E1EDC-F884-6040-8882-092984E7756A}" type="pres">
      <dgm:prSet presAssocID="{9A282C89-727C-D842-B9B4-883CC6FA60B7}" presName="spaceRect" presStyleCnt="0"/>
      <dgm:spPr/>
    </dgm:pt>
    <dgm:pt modelId="{DF3E645B-488B-184C-9A95-7312B94362E1}" type="pres">
      <dgm:prSet presAssocID="{9A282C89-727C-D842-B9B4-883CC6FA60B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66DDFB1A-F5FD-C24C-B0D9-B0F16034FFD8}" type="presOf" srcId="{9A282C89-727C-D842-B9B4-883CC6FA60B7}" destId="{DF3E645B-488B-184C-9A95-7312B94362E1}" srcOrd="0" destOrd="0" presId="urn:microsoft.com/office/officeart/2018/2/layout/IconVerticalSolidList"/>
    <dgm:cxn modelId="{98F9902E-DEE0-41F5-B97E-E0028CBDDE8D}" srcId="{62FCFE28-14FA-4DE4-9858-D7D4A139E0A6}" destId="{34ACD879-64A3-4BDD-98D1-B939EE1F6DFD}" srcOrd="1" destOrd="0" parTransId="{06A54285-6BAC-4D16-A168-9405CA505393}" sibTransId="{E7C10293-4BFE-4A12-83C2-00F5C68DF137}"/>
    <dgm:cxn modelId="{8F898E34-8A48-407F-BB9D-CADBE1DFC24B}" type="presOf" srcId="{34ACD879-64A3-4BDD-98D1-B939EE1F6DFD}" destId="{0AA435C4-E957-484D-84C9-2E3BB714BD88}" srcOrd="0" destOrd="0" presId="urn:microsoft.com/office/officeart/2018/2/layout/IconVerticalSolidList"/>
    <dgm:cxn modelId="{C076EF3E-F8BB-4C63-8B04-076AFB21E468}" type="presOf" srcId="{F5F283CE-8DAD-4F17-A8E2-769B6AB8BE92}" destId="{15D9B0AA-4456-4C45-8D2A-9594C67977B5}" srcOrd="0" destOrd="0" presId="urn:microsoft.com/office/officeart/2018/2/layout/IconVerticalSolidList"/>
    <dgm:cxn modelId="{5D31E74F-355A-4B79-9F21-EFD862893AA8}" type="presOf" srcId="{62FCFE28-14FA-4DE4-9858-D7D4A139E0A6}" destId="{33BC7239-BADF-42C8-9B48-AEF3A044FAA5}" srcOrd="0" destOrd="0" presId="urn:microsoft.com/office/officeart/2018/2/layout/IconVerticalSolidList"/>
    <dgm:cxn modelId="{F5A7066B-DD55-4323-931F-817ACB4A5B36}" srcId="{62FCFE28-14FA-4DE4-9858-D7D4A139E0A6}" destId="{F5F283CE-8DAD-4F17-A8E2-769B6AB8BE92}" srcOrd="0" destOrd="0" parTransId="{0896C9D3-E1C7-4192-83BF-F22970B39F6F}" sibTransId="{F2056047-503E-4D33-ABCA-80F6FE2D862C}"/>
    <dgm:cxn modelId="{5CDA0FD1-78A7-884A-ADAA-86FD810783BB}" srcId="{62FCFE28-14FA-4DE4-9858-D7D4A139E0A6}" destId="{9A282C89-727C-D842-B9B4-883CC6FA60B7}" srcOrd="2" destOrd="0" parTransId="{3D476F2D-A310-7E44-B94D-4A9AAD97B80E}" sibTransId="{3FE4A09B-D529-434D-B6B2-C4D5C794E7A5}"/>
    <dgm:cxn modelId="{15275C77-18CA-4E9B-80DB-8A627037680C}" type="presParOf" srcId="{33BC7239-BADF-42C8-9B48-AEF3A044FAA5}" destId="{FC6FFDE5-989C-45FA-A904-EDB9552C6E36}" srcOrd="0" destOrd="0" presId="urn:microsoft.com/office/officeart/2018/2/layout/IconVerticalSolidList"/>
    <dgm:cxn modelId="{8A0B1648-1A20-4CF7-9A05-44ABBA7C2509}" type="presParOf" srcId="{FC6FFDE5-989C-45FA-A904-EDB9552C6E36}" destId="{6FBA2D6C-E41E-4AC8-99E6-1A0372DF31A8}" srcOrd="0" destOrd="0" presId="urn:microsoft.com/office/officeart/2018/2/layout/IconVerticalSolidList"/>
    <dgm:cxn modelId="{542904CA-E937-4690-B2D3-D9F074B78CE8}" type="presParOf" srcId="{FC6FFDE5-989C-45FA-A904-EDB9552C6E36}" destId="{E47467E7-1747-4682-990C-8A2E418E8E2E}" srcOrd="1" destOrd="0" presId="urn:microsoft.com/office/officeart/2018/2/layout/IconVerticalSolidList"/>
    <dgm:cxn modelId="{528E571B-FF17-471E-A515-99ABAFB2173C}" type="presParOf" srcId="{FC6FFDE5-989C-45FA-A904-EDB9552C6E36}" destId="{6C9383D5-3CBE-4308-9574-8770677FA48D}" srcOrd="2" destOrd="0" presId="urn:microsoft.com/office/officeart/2018/2/layout/IconVerticalSolidList"/>
    <dgm:cxn modelId="{2B4F6CB8-CE5C-4813-809F-2AE7CA17674E}" type="presParOf" srcId="{FC6FFDE5-989C-45FA-A904-EDB9552C6E36}" destId="{15D9B0AA-4456-4C45-8D2A-9594C67977B5}" srcOrd="3" destOrd="0" presId="urn:microsoft.com/office/officeart/2018/2/layout/IconVerticalSolidList"/>
    <dgm:cxn modelId="{0AD5B2B3-6F19-4DDA-B7AA-07F2F0A2BA3A}" type="presParOf" srcId="{33BC7239-BADF-42C8-9B48-AEF3A044FAA5}" destId="{BB36241B-5908-446D-B608-FA151C6C018D}" srcOrd="1" destOrd="0" presId="urn:microsoft.com/office/officeart/2018/2/layout/IconVerticalSolidList"/>
    <dgm:cxn modelId="{229A5090-6664-405D-9BC5-B7ED0BD8D9E3}" type="presParOf" srcId="{33BC7239-BADF-42C8-9B48-AEF3A044FAA5}" destId="{658C16EE-BBD1-40E1-AE7E-0C23E0017222}" srcOrd="2" destOrd="0" presId="urn:microsoft.com/office/officeart/2018/2/layout/IconVerticalSolidList"/>
    <dgm:cxn modelId="{305E5311-713A-4444-A5E5-E25074512980}" type="presParOf" srcId="{658C16EE-BBD1-40E1-AE7E-0C23E0017222}" destId="{9C9F5A1F-F84D-4B15-A288-5E6477B9EF93}" srcOrd="0" destOrd="0" presId="urn:microsoft.com/office/officeart/2018/2/layout/IconVerticalSolidList"/>
    <dgm:cxn modelId="{58134C66-AD25-45C3-A16D-7941550D30CF}" type="presParOf" srcId="{658C16EE-BBD1-40E1-AE7E-0C23E0017222}" destId="{762A644E-F665-4154-A76A-6F5977AD60F6}" srcOrd="1" destOrd="0" presId="urn:microsoft.com/office/officeart/2018/2/layout/IconVerticalSolidList"/>
    <dgm:cxn modelId="{245CDA05-8E71-411C-A070-495843DE5E4F}" type="presParOf" srcId="{658C16EE-BBD1-40E1-AE7E-0C23E0017222}" destId="{9BA2CFF1-7DF6-49C3-B3EE-20195F2EBA91}" srcOrd="2" destOrd="0" presId="urn:microsoft.com/office/officeart/2018/2/layout/IconVerticalSolidList"/>
    <dgm:cxn modelId="{8DE0FBFB-A6FC-4C7C-B51F-72A9BBBF56A3}" type="presParOf" srcId="{658C16EE-BBD1-40E1-AE7E-0C23E0017222}" destId="{0AA435C4-E957-484D-84C9-2E3BB714BD88}" srcOrd="3" destOrd="0" presId="urn:microsoft.com/office/officeart/2018/2/layout/IconVerticalSolidList"/>
    <dgm:cxn modelId="{DDBC65AF-ECAA-844B-BEF7-85979B022CC8}" type="presParOf" srcId="{33BC7239-BADF-42C8-9B48-AEF3A044FAA5}" destId="{3613DA13-4BD4-E547-A9D9-8E0BE25F05CF}" srcOrd="3" destOrd="0" presId="urn:microsoft.com/office/officeart/2018/2/layout/IconVerticalSolidList"/>
    <dgm:cxn modelId="{7C413FC9-A359-1B4D-83C0-4144B2477551}" type="presParOf" srcId="{33BC7239-BADF-42C8-9B48-AEF3A044FAA5}" destId="{C1055B01-AC3D-6F4B-BA1E-6482AAD3B93F}" srcOrd="4" destOrd="0" presId="urn:microsoft.com/office/officeart/2018/2/layout/IconVerticalSolidList"/>
    <dgm:cxn modelId="{BEF02ED8-B468-B146-9F1B-DD64CE146A3A}" type="presParOf" srcId="{C1055B01-AC3D-6F4B-BA1E-6482AAD3B93F}" destId="{67902E85-78B0-2348-B7CA-FD468BFC5BE6}" srcOrd="0" destOrd="0" presId="urn:microsoft.com/office/officeart/2018/2/layout/IconVerticalSolidList"/>
    <dgm:cxn modelId="{CD8BE281-82DD-3040-8E52-E4A3DDA9EF71}" type="presParOf" srcId="{C1055B01-AC3D-6F4B-BA1E-6482AAD3B93F}" destId="{FC2419AB-60AE-6E4C-BD02-8BD95E876D6C}" srcOrd="1" destOrd="0" presId="urn:microsoft.com/office/officeart/2018/2/layout/IconVerticalSolidList"/>
    <dgm:cxn modelId="{031D670F-748F-734D-80A1-E7D84BEC6C70}" type="presParOf" srcId="{C1055B01-AC3D-6F4B-BA1E-6482AAD3B93F}" destId="{D33E1EDC-F884-6040-8882-092984E7756A}" srcOrd="2" destOrd="0" presId="urn:microsoft.com/office/officeart/2018/2/layout/IconVerticalSolidList"/>
    <dgm:cxn modelId="{92F815E1-B52B-D34B-9DBE-71451F3CE330}" type="presParOf" srcId="{C1055B01-AC3D-6F4B-BA1E-6482AAD3B93F}" destId="{DF3E645B-488B-184C-9A95-7312B94362E1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FBA2D6C-E41E-4AC8-99E6-1A0372DF31A8}">
      <dsp:nvSpPr>
        <dsp:cNvPr id="0" name=""/>
        <dsp:cNvSpPr/>
      </dsp:nvSpPr>
      <dsp:spPr>
        <a:xfrm>
          <a:off x="0" y="380"/>
          <a:ext cx="4606101" cy="89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47467E7-1747-4682-990C-8A2E418E8E2E}">
      <dsp:nvSpPr>
        <dsp:cNvPr id="0" name=""/>
        <dsp:cNvSpPr/>
      </dsp:nvSpPr>
      <dsp:spPr>
        <a:xfrm>
          <a:off x="269233" y="200636"/>
          <a:ext cx="489516" cy="489516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D9B0AA-4456-4C45-8D2A-9594C67977B5}">
      <dsp:nvSpPr>
        <dsp:cNvPr id="0" name=""/>
        <dsp:cNvSpPr/>
      </dsp:nvSpPr>
      <dsp:spPr>
        <a:xfrm>
          <a:off x="1027984" y="380"/>
          <a:ext cx="3578116" cy="89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95" tIns="94195" rIns="94195" bIns="9419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2"/>
              </a:solidFill>
            </a:rPr>
            <a:t>Financial Projections</a:t>
          </a:r>
        </a:p>
      </dsp:txBody>
      <dsp:txXfrm>
        <a:off x="1027984" y="380"/>
        <a:ext cx="3578116" cy="890029"/>
      </dsp:txXfrm>
    </dsp:sp>
    <dsp:sp modelId="{9C9F5A1F-F84D-4B15-A288-5E6477B9EF93}">
      <dsp:nvSpPr>
        <dsp:cNvPr id="0" name=""/>
        <dsp:cNvSpPr/>
      </dsp:nvSpPr>
      <dsp:spPr>
        <a:xfrm>
          <a:off x="0" y="1112917"/>
          <a:ext cx="4606101" cy="89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62A644E-F665-4154-A76A-6F5977AD60F6}">
      <dsp:nvSpPr>
        <dsp:cNvPr id="0" name=""/>
        <dsp:cNvSpPr/>
      </dsp:nvSpPr>
      <dsp:spPr>
        <a:xfrm>
          <a:off x="269233" y="1313173"/>
          <a:ext cx="489516" cy="489516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AA435C4-E957-484D-84C9-2E3BB714BD88}">
      <dsp:nvSpPr>
        <dsp:cNvPr id="0" name=""/>
        <dsp:cNvSpPr/>
      </dsp:nvSpPr>
      <dsp:spPr>
        <a:xfrm>
          <a:off x="1027984" y="1112917"/>
          <a:ext cx="3578116" cy="89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95" tIns="94195" rIns="94195" bIns="9419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2"/>
              </a:solidFill>
            </a:rPr>
            <a:t>Pitch Deck</a:t>
          </a:r>
        </a:p>
      </dsp:txBody>
      <dsp:txXfrm>
        <a:off x="1027984" y="1112917"/>
        <a:ext cx="3578116" cy="890029"/>
      </dsp:txXfrm>
    </dsp:sp>
    <dsp:sp modelId="{67902E85-78B0-2348-B7CA-FD468BFC5BE6}">
      <dsp:nvSpPr>
        <dsp:cNvPr id="0" name=""/>
        <dsp:cNvSpPr/>
      </dsp:nvSpPr>
      <dsp:spPr>
        <a:xfrm>
          <a:off x="0" y="2225454"/>
          <a:ext cx="4606101" cy="890029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C2419AB-60AE-6E4C-BD02-8BD95E876D6C}">
      <dsp:nvSpPr>
        <dsp:cNvPr id="0" name=""/>
        <dsp:cNvSpPr/>
      </dsp:nvSpPr>
      <dsp:spPr>
        <a:xfrm>
          <a:off x="269233" y="2425710"/>
          <a:ext cx="489516" cy="489516"/>
        </a:xfrm>
        <a:prstGeom prst="rect">
          <a:avLst/>
        </a:prstGeom>
        <a:blipFill>
          <a:blip xmlns:r="http://schemas.openxmlformats.org/officeDocument/2006/relationships" r:embed="rId5"/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F3E645B-488B-184C-9A95-7312B94362E1}">
      <dsp:nvSpPr>
        <dsp:cNvPr id="0" name=""/>
        <dsp:cNvSpPr/>
      </dsp:nvSpPr>
      <dsp:spPr>
        <a:xfrm>
          <a:off x="1027984" y="2225454"/>
          <a:ext cx="3578116" cy="890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4195" tIns="94195" rIns="94195" bIns="94195" numCol="1" spcCol="1270" anchor="ctr" anchorCtr="0">
          <a:noAutofit/>
        </a:bodyPr>
        <a:lstStyle/>
        <a:p>
          <a:pPr marL="0" lvl="0" indent="0" algn="l" defTabSz="12446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solidFill>
                <a:schemeClr val="accent2"/>
              </a:solidFill>
            </a:rPr>
            <a:t>Development (MVP)</a:t>
          </a:r>
          <a:endParaRPr lang="en-US" sz="2800" kern="1200" dirty="0"/>
        </a:p>
      </dsp:txBody>
      <dsp:txXfrm>
        <a:off x="1027984" y="2225454"/>
        <a:ext cx="3578116" cy="890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κεφαλίδας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Θέση ημερομηνίας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5921E5-4CA3-CF46-8B97-C64AB9031C61}" type="datetimeFigureOut">
              <a:rPr lang="el-GR" smtClean="0"/>
              <a:t>16/3/19</a:t>
            </a:fld>
            <a:endParaRPr lang="el-GR"/>
          </a:p>
        </p:txBody>
      </p:sp>
      <p:sp>
        <p:nvSpPr>
          <p:cNvPr id="4" name="Θέση εικόνας διαφάνειας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Θέση σημειώσεων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6" name="Θέση υποσέλιδου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Θέση αριθμού διαφάνειας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7A3EC8-E65A-654A-8F28-D7CDC1885507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3744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004FAA-AD54-B549-92B2-DC0AA4FC04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3797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9652AAE9-0C57-AB4C-82DB-ADB643871B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5E1E74F5-FCE4-A646-9C98-EAB1F2A97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D9D0C02-DB41-EE4F-9AB2-835E5BA42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1AEEB07C-D2E4-0345-A162-3CF202C2E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AEBD54A-60E9-B645-872C-F94971788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65272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0673E0F0-3F5C-5F4C-9347-49F2C8C4D4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29E53B05-F28F-5D42-BB1F-67B3464C2E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5C69D67B-9EEB-5940-A667-5076C7BA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B91C329-8391-164D-8018-66A5815788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74A88D31-D870-0743-9EBF-B233DCFD3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91669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BD8E51FD-066B-EA44-9DAC-227E0C05BE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DB10880F-5F77-864B-87FE-AA8CE53F6E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32A7CB08-DECA-3C42-B0E9-0B760FDD8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F4985DA0-B989-FD4E-A936-BF766D401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3A946061-2422-E341-9F3A-86C7FA4D0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662055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5707169-FE72-3B45-9CD3-B912B44B02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0E8359AE-1AC5-E548-915E-897B7F5396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E4B0ED2-488F-AE4A-95D7-933ADC8ACC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E7D9C99-073C-6544-BB77-75E0024B0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AD9DCD6-7DED-A748-AE6A-B2C8E96D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13775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A86CC81-D04C-9242-B118-50095250D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8985CCD-D821-7A45-B358-D95215D5F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6C532427-8D4F-FA4E-9CA0-B98A8AA38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4770B241-5DF2-4F42-A9F2-8C02BB6D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2FEBA0-6739-EF4C-81B8-3B91E8646C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6264274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10C93C0-BA01-DF4B-89B9-1FB1AAE3D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CAD122-0213-9B4D-8F7B-1C7A98AA34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ED5528EA-16C3-954A-9FF1-3D7AE362F23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6DC0951-F45D-9143-8C36-A7E6451AF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F185C08E-AE1F-BB46-9B3D-5D501C7D86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CB4396A-E03E-2841-A640-7C93036D8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5589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401BFDBF-9E00-7C4D-8B23-C36242FB5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BDC990FF-384D-9642-9760-F47345BAA7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4C7DCEAB-CC44-5646-839A-39EDE5EA0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3D46DBE6-7C57-5241-B572-D0AEFF23DD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36E457AD-4D60-4145-B1E8-AC88EB2C7D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92D683B4-8D9C-2841-905C-1E174F75F5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66E8A837-DBCB-484B-8EC5-69A83A4C1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C78FB999-96EF-B542-AFD3-303FF522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1973483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1F7AA68-ED85-6B48-8399-2EB9A993C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24B3C8CE-9945-1D4E-93A1-C85AE02CE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E9E6094D-0D0D-0E4F-9D3F-4ED546E224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DC2936BD-5728-9D4B-A94B-4DA1F1D8AB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924856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DA0EFDA2-73B6-5C47-97B3-D85E3CF8FA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65C2A21C-37FA-D74B-A322-24279A990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2EFA23F9-4FD5-9B49-9B5A-43975B92F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23370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57EBEF3-298E-614E-9DDC-43D98C52F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058BACC-2000-EE48-918A-31DBC5E11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9C2C0B5A-DF21-0B4C-9657-9A0AEA9414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5C3974D2-F483-DC4C-9033-DD2B665D2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3DC256D2-BFF0-FA4B-AB9E-54D7680A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5F91241-2B4D-E441-AE72-C558CE672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289981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F53980-46B0-B643-9CAD-C4BADDEB4C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9D9336FF-6F28-7F46-8331-32AD476601C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F5EF70E1-D540-0C49-BFBA-4E7E123B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B097ECD-618E-7746-983F-424474E6A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78F91E76-C332-644F-8121-B982EF72E9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80BB3992-C879-CC4D-B187-CE764344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533704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A9A2331-4B8C-8C46-BFC3-232899370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1D7426DF-ED02-3E44-89D4-F5A25EAB2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l-GR"/>
              <a:t>Στυλ κειμένου υποδείγματος
Δεύτερο επίπεδο
Τρίτο επίπεδο
Τέταρτο επίπεδο
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978EC28-18E8-B548-A152-5BB2679C07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77F0F2-E7DD-394A-BC1C-5E3188BD643C}" type="datetimeFigureOut">
              <a:rPr lang="el-GR" smtClean="0"/>
              <a:t>16/3/19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CDA438AE-0563-304C-BF4E-B702285F2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C141D6F8-B55F-C74D-A3EE-398DCCB57C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622DCC-031E-D14F-9148-FF24EC0EBCB8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555582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tiff"/><Relationship Id="rId3" Type="http://schemas.openxmlformats.org/officeDocument/2006/relationships/diagramLayout" Target="../diagrams/layout1.xml"/><Relationship Id="rId7" Type="http://schemas.openxmlformats.org/officeDocument/2006/relationships/image" Target="../media/image6.tif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tiff"/><Relationship Id="rId4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3634" y="4141984"/>
            <a:ext cx="9092754" cy="16463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Fast</a:t>
            </a:r>
            <a:r>
              <a:rPr lang="en-US" b="1" dirty="0"/>
              <a:t> </a:t>
            </a:r>
            <a:r>
              <a:rPr lang="en-US" b="1" dirty="0" err="1">
                <a:solidFill>
                  <a:schemeClr val="accent2"/>
                </a:solidFill>
              </a:rPr>
              <a:t>StartUpNow</a:t>
            </a:r>
            <a:r>
              <a:rPr lang="en-US" b="1" dirty="0"/>
              <a:t> </a:t>
            </a:r>
            <a:r>
              <a:rPr lang="en-US" b="1" dirty="0">
                <a:solidFill>
                  <a:schemeClr val="accent2"/>
                </a:solidFill>
              </a:rPr>
              <a:t>Bootcamp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1721C0-F129-4045-ABC7-C0478D48982F}"/>
              </a:ext>
            </a:extLst>
          </p:cNvPr>
          <p:cNvSpPr txBox="1">
            <a:spLocks/>
          </p:cNvSpPr>
          <p:nvPr/>
        </p:nvSpPr>
        <p:spPr>
          <a:xfrm>
            <a:off x="1944756" y="5761101"/>
            <a:ext cx="7766936" cy="109689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solidFill>
                  <a:schemeClr val="accent2"/>
                </a:solidFill>
              </a:rPr>
              <a:t>Demetris Gerogiannis</a:t>
            </a:r>
            <a:r>
              <a:rPr lang="el-GR" sz="2000" i="1" dirty="0">
                <a:solidFill>
                  <a:schemeClr val="accent2"/>
                </a:solidFill>
              </a:rPr>
              <a:t>,</a:t>
            </a:r>
            <a:r>
              <a:rPr lang="en-US" sz="2000" i="1" dirty="0">
                <a:solidFill>
                  <a:schemeClr val="accent2"/>
                </a:solidFill>
              </a:rPr>
              <a:t> Ph</a:t>
            </a:r>
            <a:r>
              <a:rPr lang="el-GR" sz="2000" i="1" dirty="0">
                <a:solidFill>
                  <a:schemeClr val="accent2"/>
                </a:solidFill>
              </a:rPr>
              <a:t>.</a:t>
            </a:r>
            <a:r>
              <a:rPr lang="en-US" sz="2000" i="1" dirty="0">
                <a:solidFill>
                  <a:schemeClr val="accent2"/>
                </a:solidFill>
              </a:rPr>
              <a:t>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E61F6-B25B-0840-A178-AC1D46B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379" cy="43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6590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Validation of business idea…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C6D7A691-27D5-7740-83DA-92204554A2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031" y="1761775"/>
            <a:ext cx="3815542" cy="381554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71682AFE-9C3C-2A4A-B22A-13788E964F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0303" y="2190112"/>
            <a:ext cx="2767563" cy="2958869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89CCEE6-6041-2540-900B-97C964115790}"/>
              </a:ext>
            </a:extLst>
          </p:cNvPr>
          <p:cNvSpPr txBox="1"/>
          <p:nvPr/>
        </p:nvSpPr>
        <p:spPr>
          <a:xfrm>
            <a:off x="677334" y="5376609"/>
            <a:ext cx="76852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The owl mother believes her babies are the prettiest! (Aesop’s Myth)</a:t>
            </a:r>
          </a:p>
        </p:txBody>
      </p:sp>
    </p:spTree>
    <p:extLst>
      <p:ext uri="{BB962C8B-B14F-4D97-AF65-F5344CB8AC3E}">
        <p14:creationId xmlns:p14="http://schemas.microsoft.com/office/powerpoint/2010/main" val="374699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3060-98BD-6547-96D8-FB3680CF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Why is the Value Proposition Important?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21933B-BD00-CD45-81F2-6BF66EFD0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9404" y="3508850"/>
            <a:ext cx="4584700" cy="177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54E7FD2-C0D1-6F48-8126-8C6DF9C1C8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7784" y="3429000"/>
            <a:ext cx="1999391" cy="2156751"/>
          </a:xfrm>
          <a:prstGeom prst="rect">
            <a:avLst/>
          </a:prstGeom>
        </p:spPr>
      </p:pic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3304D63C-A0FD-994D-A217-DE9460E698BC}"/>
              </a:ext>
            </a:extLst>
          </p:cNvPr>
          <p:cNvSpPr/>
          <p:nvPr/>
        </p:nvSpPr>
        <p:spPr>
          <a:xfrm>
            <a:off x="1285432" y="1571150"/>
            <a:ext cx="734421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72% of products fail to deliver value*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accent2"/>
                </a:solidFill>
              </a:rPr>
              <a:t>The viability of a company relies on how strong the Value Proposition is!</a:t>
            </a:r>
          </a:p>
          <a:p>
            <a:endParaRPr lang="en-US" sz="1200" dirty="0">
              <a:solidFill>
                <a:srgbClr val="92D050"/>
              </a:solidFill>
            </a:endParaRPr>
          </a:p>
        </p:txBody>
      </p:sp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E8ACAEBA-516D-1841-AF37-BE23ABCC01E2}"/>
              </a:ext>
            </a:extLst>
          </p:cNvPr>
          <p:cNvSpPr/>
          <p:nvPr/>
        </p:nvSpPr>
        <p:spPr>
          <a:xfrm>
            <a:off x="1189404" y="6101753"/>
            <a:ext cx="40098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*</a:t>
            </a:r>
            <a:r>
              <a:rPr lang="en-US" i="1" dirty="0">
                <a:solidFill>
                  <a:schemeClr val="accent2"/>
                </a:solidFill>
              </a:rPr>
              <a:t> Source: Simon-</a:t>
            </a:r>
            <a:r>
              <a:rPr lang="en-US" i="1" dirty="0" err="1">
                <a:solidFill>
                  <a:schemeClr val="accent2"/>
                </a:solidFill>
              </a:rPr>
              <a:t>Kucher</a:t>
            </a:r>
            <a:r>
              <a:rPr lang="en-US" i="1" dirty="0">
                <a:solidFill>
                  <a:schemeClr val="accent2"/>
                </a:solidFill>
              </a:rPr>
              <a:t> &amp; Partners, 2014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287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33060-98BD-6547-96D8-FB3680CFD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Deus Ex </a:t>
            </a:r>
            <a:r>
              <a:rPr lang="en-US" dirty="0" err="1">
                <a:solidFill>
                  <a:schemeClr val="accent2"/>
                </a:solidFill>
              </a:rPr>
              <a:t>machina</a:t>
            </a:r>
            <a:r>
              <a:rPr lang="en-US" dirty="0">
                <a:solidFill>
                  <a:schemeClr val="accent2"/>
                </a:solidFill>
              </a:rPr>
              <a:t>…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220438E-9A3D-4241-A748-205D733A4B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922" y="1455738"/>
            <a:ext cx="7277946" cy="5138627"/>
          </a:xfrm>
          <a:prstGeom prst="rect">
            <a:avLst/>
          </a:prstGeom>
        </p:spPr>
      </p:pic>
      <p:sp>
        <p:nvSpPr>
          <p:cNvPr id="6" name="Left Arrow 5">
            <a:extLst>
              <a:ext uri="{FF2B5EF4-FFF2-40B4-BE49-F238E27FC236}">
                <a16:creationId xmlns:a16="http://schemas.microsoft.com/office/drawing/2014/main" id="{D8905253-55B0-5D42-8288-B1B78F25B4E8}"/>
              </a:ext>
            </a:extLst>
          </p:cNvPr>
          <p:cNvSpPr/>
          <p:nvPr/>
        </p:nvSpPr>
        <p:spPr>
          <a:xfrm>
            <a:off x="3688080" y="3398520"/>
            <a:ext cx="1539240" cy="440793"/>
          </a:xfrm>
          <a:prstGeom prst="lef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202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B8B38F-2B4D-B44E-950F-36074869C5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2"/>
                </a:solidFill>
              </a:rPr>
              <a:t>The Value Proposition Canvas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3D151-4A48-DD49-9F7E-F1142555AF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930400"/>
            <a:ext cx="8596668" cy="469741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accent2"/>
                </a:solidFill>
              </a:rPr>
              <a:t>The Client (Customer Profile – Persona)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Activities/Tasks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Pains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Gains</a:t>
            </a:r>
          </a:p>
          <a:p>
            <a:endParaRPr lang="en-US" sz="2400" dirty="0">
              <a:solidFill>
                <a:srgbClr val="92D050"/>
              </a:solidFill>
            </a:endParaRPr>
          </a:p>
          <a:p>
            <a:r>
              <a:rPr lang="en-US" sz="2400" dirty="0">
                <a:solidFill>
                  <a:schemeClr val="accent2"/>
                </a:solidFill>
              </a:rPr>
              <a:t>The Value Proposition (Value map)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The Product/Service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Pain Relievers</a:t>
            </a:r>
          </a:p>
          <a:p>
            <a:pPr lvl="1"/>
            <a:r>
              <a:rPr lang="en-US" sz="2000" dirty="0">
                <a:solidFill>
                  <a:schemeClr val="accent2"/>
                </a:solidFill>
              </a:rPr>
              <a:t>Gain Creators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A2ADA03-BA17-494C-9A71-5303CFAD5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5757" y="4150037"/>
            <a:ext cx="1858245" cy="180934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2ACA3C-FCF9-2946-A35B-AE952DABF3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5757" y="1930400"/>
            <a:ext cx="1765024" cy="1673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982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284AE-35BE-F549-9AC4-FE0E192096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Example of a VPC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D3BC7-4D43-2D48-A3AF-1386616D95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2"/>
                </a:solidFill>
              </a:rPr>
              <a:t>Business Idea: Coffee Delivery to Students</a:t>
            </a:r>
          </a:p>
          <a:p>
            <a:r>
              <a:rPr lang="en-US" dirty="0">
                <a:solidFill>
                  <a:schemeClr val="accent2"/>
                </a:solidFill>
              </a:rPr>
              <a:t>Student: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Task: Drink Coffee in the morning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Pain: Need to get up, dress up, go to the closest coffee shop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Gain: Actually wake up!!!</a:t>
            </a:r>
          </a:p>
          <a:p>
            <a:pPr lvl="1"/>
            <a:endParaRPr lang="en-US" dirty="0">
              <a:solidFill>
                <a:srgbClr val="92D050"/>
              </a:solidFill>
            </a:endParaRPr>
          </a:p>
          <a:p>
            <a:r>
              <a:rPr lang="en-US" dirty="0">
                <a:solidFill>
                  <a:schemeClr val="accent2"/>
                </a:solidFill>
              </a:rPr>
              <a:t>The Value Proposition: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Service: Mobile App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Pain Reliver: No need to move from my bed</a:t>
            </a:r>
          </a:p>
          <a:p>
            <a:pPr lvl="1"/>
            <a:r>
              <a:rPr lang="en-US" dirty="0">
                <a:solidFill>
                  <a:schemeClr val="accent2"/>
                </a:solidFill>
              </a:rPr>
              <a:t>Gain Creator: I have my coffee delivered!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001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Content Placeholder 2">
            <a:extLst>
              <a:ext uri="{FF2B5EF4-FFF2-40B4-BE49-F238E27FC236}">
                <a16:creationId xmlns:a16="http://schemas.microsoft.com/office/drawing/2014/main" id="{B7E7B296-C68E-402D-A28C-0070C29948E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18682131"/>
              </p:ext>
            </p:extLst>
          </p:nvPr>
        </p:nvGraphicFramePr>
        <p:xfrm>
          <a:off x="3919391" y="2330938"/>
          <a:ext cx="4606101" cy="31158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D0C7DC9C-51A8-B944-9AD1-3C74F46D91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1495" y="2264542"/>
            <a:ext cx="2153199" cy="13255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25F48-809A-1446-A96B-31EA626CC33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5307" y="4138502"/>
            <a:ext cx="2113649" cy="1492351"/>
          </a:xfrm>
          <a:prstGeom prst="rect">
            <a:avLst/>
          </a:prstGeom>
        </p:spPr>
      </p:pic>
      <p:sp>
        <p:nvSpPr>
          <p:cNvPr id="9" name="Right Brace 8">
            <a:extLst>
              <a:ext uri="{FF2B5EF4-FFF2-40B4-BE49-F238E27FC236}">
                <a16:creationId xmlns:a16="http://schemas.microsoft.com/office/drawing/2014/main" id="{66EEE470-4B78-9B40-B993-0FA8FDA33E07}"/>
              </a:ext>
            </a:extLst>
          </p:cNvPr>
          <p:cNvSpPr/>
          <p:nvPr/>
        </p:nvSpPr>
        <p:spPr>
          <a:xfrm>
            <a:off x="3369029" y="2213886"/>
            <a:ext cx="260289" cy="3416967"/>
          </a:xfrm>
          <a:prstGeom prst="rightBrac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5373B1E-AC58-A240-A913-AF94D95B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Concluding…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9EF52A9-C039-E94D-9F4F-3A763D74115B}"/>
              </a:ext>
            </a:extLst>
          </p:cNvPr>
          <p:cNvSpPr txBox="1">
            <a:spLocks/>
          </p:cNvSpPr>
          <p:nvPr/>
        </p:nvSpPr>
        <p:spPr>
          <a:xfrm>
            <a:off x="1526659" y="1836724"/>
            <a:ext cx="879207" cy="49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BMC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F6BF190-2308-AA4A-9EA3-84F9AB218AF5}"/>
              </a:ext>
            </a:extLst>
          </p:cNvPr>
          <p:cNvSpPr txBox="1">
            <a:spLocks/>
          </p:cNvSpPr>
          <p:nvPr/>
        </p:nvSpPr>
        <p:spPr>
          <a:xfrm>
            <a:off x="1582527" y="3770816"/>
            <a:ext cx="879207" cy="4942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VPC</a:t>
            </a:r>
            <a:endParaRPr lang="en-US" dirty="0"/>
          </a:p>
        </p:txBody>
      </p:sp>
      <p:sp>
        <p:nvSpPr>
          <p:cNvPr id="5" name="Curved Left Arrow 4">
            <a:extLst>
              <a:ext uri="{FF2B5EF4-FFF2-40B4-BE49-F238E27FC236}">
                <a16:creationId xmlns:a16="http://schemas.microsoft.com/office/drawing/2014/main" id="{B06BB85C-D3D2-0240-B38F-6ABD87F93433}"/>
              </a:ext>
            </a:extLst>
          </p:cNvPr>
          <p:cNvSpPr/>
          <p:nvPr/>
        </p:nvSpPr>
        <p:spPr>
          <a:xfrm>
            <a:off x="8704894" y="3071702"/>
            <a:ext cx="850231" cy="1957354"/>
          </a:xfrm>
          <a:prstGeom prst="curvedLeftArrow">
            <a:avLst/>
          </a:prstGeom>
          <a:solidFill>
            <a:schemeClr val="accent2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FCBB39D-E273-094C-AA5E-1A115DB7ECF4}"/>
              </a:ext>
            </a:extLst>
          </p:cNvPr>
          <p:cNvSpPr txBox="1">
            <a:spLocks/>
          </p:cNvSpPr>
          <p:nvPr/>
        </p:nvSpPr>
        <p:spPr>
          <a:xfrm>
            <a:off x="9615923" y="3848935"/>
            <a:ext cx="1990181" cy="494214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chemeClr val="accent2"/>
                </a:solidFill>
              </a:rPr>
              <a:t>MVP / Iterations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6477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D5373B1E-AC58-A240-A913-AF94D95B0B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Navigation tips…</a:t>
            </a: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6C5AFF87-DFFD-A648-9880-239A36B5EEC9}"/>
              </a:ext>
            </a:extLst>
          </p:cNvPr>
          <p:cNvSpPr txBox="1">
            <a:spLocks/>
          </p:cNvSpPr>
          <p:nvPr/>
        </p:nvSpPr>
        <p:spPr>
          <a:xfrm>
            <a:off x="2801248" y="5433823"/>
            <a:ext cx="6589503" cy="49421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7200" dirty="0">
                <a:solidFill>
                  <a:schemeClr val="accent2"/>
                </a:solidFill>
              </a:rPr>
              <a:t>Fast!  Fast!  Fast!</a:t>
            </a:r>
            <a:endParaRPr lang="en-US" sz="7200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6BDD64B4-3CC7-EC4F-9D03-668670F6C774}"/>
              </a:ext>
            </a:extLst>
          </p:cNvPr>
          <p:cNvGrpSpPr/>
          <p:nvPr/>
        </p:nvGrpSpPr>
        <p:grpSpPr>
          <a:xfrm>
            <a:off x="4812576" y="2706988"/>
            <a:ext cx="834190" cy="890540"/>
            <a:chOff x="4812576" y="2706988"/>
            <a:chExt cx="834190" cy="890540"/>
          </a:xfrm>
        </p:grpSpPr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C894748C-4CD1-EB41-89F4-042F411FC049}"/>
                </a:ext>
              </a:extLst>
            </p:cNvPr>
            <p:cNvSpPr txBox="1">
              <a:spLocks/>
            </p:cNvSpPr>
            <p:nvPr/>
          </p:nvSpPr>
          <p:spPr>
            <a:xfrm>
              <a:off x="4812576" y="3103314"/>
              <a:ext cx="834190" cy="4942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 fontScale="85000" lnSpcReduction="10000"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 err="1">
                  <a:solidFill>
                    <a:schemeClr val="accent2"/>
                  </a:solidFill>
                </a:rPr>
                <a:t>Iidea</a:t>
              </a:r>
              <a:endParaRPr lang="en-US" dirty="0"/>
            </a:p>
          </p:txBody>
        </p:sp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1B213E7F-901F-604D-94A4-8F4F14D25921}"/>
                </a:ext>
              </a:extLst>
            </p:cNvPr>
            <p:cNvSpPr/>
            <p:nvPr/>
          </p:nvSpPr>
          <p:spPr>
            <a:xfrm>
              <a:off x="5085471" y="2706988"/>
              <a:ext cx="288401" cy="2708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24D7EAB-1B78-DB4E-9E54-658D022A802A}"/>
              </a:ext>
            </a:extLst>
          </p:cNvPr>
          <p:cNvGrpSpPr/>
          <p:nvPr/>
        </p:nvGrpSpPr>
        <p:grpSpPr>
          <a:xfrm>
            <a:off x="10264558" y="2372263"/>
            <a:ext cx="1990181" cy="852692"/>
            <a:chOff x="10264558" y="2372263"/>
            <a:chExt cx="1990181" cy="852692"/>
          </a:xfrm>
        </p:grpSpPr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8F2A0E6E-04D3-2C4D-82AF-D93DDE88656C}"/>
                </a:ext>
              </a:extLst>
            </p:cNvPr>
            <p:cNvSpPr txBox="1">
              <a:spLocks/>
            </p:cNvSpPr>
            <p:nvPr/>
          </p:nvSpPr>
          <p:spPr>
            <a:xfrm>
              <a:off x="10264558" y="2730741"/>
              <a:ext cx="1990181" cy="49421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en-US" dirty="0">
                  <a:solidFill>
                    <a:schemeClr val="accent2"/>
                  </a:solidFill>
                </a:rPr>
                <a:t>business</a:t>
              </a:r>
              <a:endParaRPr lang="en-US" dirty="0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083DD4E-CA9C-8F4F-8638-E51CCD12F7CE}"/>
                </a:ext>
              </a:extLst>
            </p:cNvPr>
            <p:cNvSpPr/>
            <p:nvPr/>
          </p:nvSpPr>
          <p:spPr>
            <a:xfrm>
              <a:off x="10438424" y="2372263"/>
              <a:ext cx="288401" cy="270860"/>
            </a:xfrm>
            <a:prstGeom prst="ellipse">
              <a:avLst/>
            </a:prstGeom>
            <a:solidFill>
              <a:schemeClr val="accent2"/>
            </a:solidFill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4" name="Freeform 23">
            <a:extLst>
              <a:ext uri="{FF2B5EF4-FFF2-40B4-BE49-F238E27FC236}">
                <a16:creationId xmlns:a16="http://schemas.microsoft.com/office/drawing/2014/main" id="{6F49B5BA-32C5-834F-8F4B-DADEBC7F694E}"/>
              </a:ext>
            </a:extLst>
          </p:cNvPr>
          <p:cNvSpPr/>
          <p:nvPr/>
        </p:nvSpPr>
        <p:spPr>
          <a:xfrm rot="21418498">
            <a:off x="5529226" y="1918324"/>
            <a:ext cx="4643398" cy="562692"/>
          </a:xfrm>
          <a:custGeom>
            <a:avLst/>
            <a:gdLst>
              <a:gd name="connsiteX0" fmla="*/ 0 w 6769769"/>
              <a:gd name="connsiteY0" fmla="*/ 1026694 h 1026694"/>
              <a:gd name="connsiteX1" fmla="*/ 96253 w 6769769"/>
              <a:gd name="connsiteY1" fmla="*/ 850231 h 1026694"/>
              <a:gd name="connsiteX2" fmla="*/ 144379 w 6769769"/>
              <a:gd name="connsiteY2" fmla="*/ 818147 h 1026694"/>
              <a:gd name="connsiteX3" fmla="*/ 272716 w 6769769"/>
              <a:gd name="connsiteY3" fmla="*/ 737936 h 1026694"/>
              <a:gd name="connsiteX4" fmla="*/ 320843 w 6769769"/>
              <a:gd name="connsiteY4" fmla="*/ 689810 h 1026694"/>
              <a:gd name="connsiteX5" fmla="*/ 368969 w 6769769"/>
              <a:gd name="connsiteY5" fmla="*/ 657726 h 1026694"/>
              <a:gd name="connsiteX6" fmla="*/ 433137 w 6769769"/>
              <a:gd name="connsiteY6" fmla="*/ 609600 h 1026694"/>
              <a:gd name="connsiteX7" fmla="*/ 465222 w 6769769"/>
              <a:gd name="connsiteY7" fmla="*/ 577515 h 1026694"/>
              <a:gd name="connsiteX8" fmla="*/ 513348 w 6769769"/>
              <a:gd name="connsiteY8" fmla="*/ 561473 h 1026694"/>
              <a:gd name="connsiteX9" fmla="*/ 609600 w 6769769"/>
              <a:gd name="connsiteY9" fmla="*/ 497305 h 1026694"/>
              <a:gd name="connsiteX10" fmla="*/ 689811 w 6769769"/>
              <a:gd name="connsiteY10" fmla="*/ 449179 h 1026694"/>
              <a:gd name="connsiteX11" fmla="*/ 737937 w 6769769"/>
              <a:gd name="connsiteY11" fmla="*/ 417094 h 1026694"/>
              <a:gd name="connsiteX12" fmla="*/ 786064 w 6769769"/>
              <a:gd name="connsiteY12" fmla="*/ 401052 h 1026694"/>
              <a:gd name="connsiteX13" fmla="*/ 834190 w 6769769"/>
              <a:gd name="connsiteY13" fmla="*/ 368968 h 1026694"/>
              <a:gd name="connsiteX14" fmla="*/ 882316 w 6769769"/>
              <a:gd name="connsiteY14" fmla="*/ 352926 h 1026694"/>
              <a:gd name="connsiteX15" fmla="*/ 946485 w 6769769"/>
              <a:gd name="connsiteY15" fmla="*/ 320842 h 1026694"/>
              <a:gd name="connsiteX16" fmla="*/ 994611 w 6769769"/>
              <a:gd name="connsiteY16" fmla="*/ 304800 h 1026694"/>
              <a:gd name="connsiteX17" fmla="*/ 1106906 w 6769769"/>
              <a:gd name="connsiteY17" fmla="*/ 256673 h 1026694"/>
              <a:gd name="connsiteX18" fmla="*/ 1235243 w 6769769"/>
              <a:gd name="connsiteY18" fmla="*/ 224589 h 1026694"/>
              <a:gd name="connsiteX19" fmla="*/ 1283369 w 6769769"/>
              <a:gd name="connsiteY19" fmla="*/ 208547 h 1026694"/>
              <a:gd name="connsiteX20" fmla="*/ 1363579 w 6769769"/>
              <a:gd name="connsiteY20" fmla="*/ 176463 h 1026694"/>
              <a:gd name="connsiteX21" fmla="*/ 1427748 w 6769769"/>
              <a:gd name="connsiteY21" fmla="*/ 160421 h 1026694"/>
              <a:gd name="connsiteX22" fmla="*/ 1588169 w 6769769"/>
              <a:gd name="connsiteY22" fmla="*/ 128336 h 1026694"/>
              <a:gd name="connsiteX23" fmla="*/ 1860885 w 6769769"/>
              <a:gd name="connsiteY23" fmla="*/ 64168 h 1026694"/>
              <a:gd name="connsiteX24" fmla="*/ 1957137 w 6769769"/>
              <a:gd name="connsiteY24" fmla="*/ 48126 h 1026694"/>
              <a:gd name="connsiteX25" fmla="*/ 2117558 w 6769769"/>
              <a:gd name="connsiteY25" fmla="*/ 16042 h 1026694"/>
              <a:gd name="connsiteX26" fmla="*/ 2294022 w 6769769"/>
              <a:gd name="connsiteY26" fmla="*/ 0 h 1026694"/>
              <a:gd name="connsiteX27" fmla="*/ 2855495 w 6769769"/>
              <a:gd name="connsiteY27" fmla="*/ 16042 h 1026694"/>
              <a:gd name="connsiteX28" fmla="*/ 2951748 w 6769769"/>
              <a:gd name="connsiteY28" fmla="*/ 48126 h 1026694"/>
              <a:gd name="connsiteX29" fmla="*/ 3080085 w 6769769"/>
              <a:gd name="connsiteY29" fmla="*/ 112294 h 1026694"/>
              <a:gd name="connsiteX30" fmla="*/ 3176337 w 6769769"/>
              <a:gd name="connsiteY30" fmla="*/ 160421 h 1026694"/>
              <a:gd name="connsiteX31" fmla="*/ 3272590 w 6769769"/>
              <a:gd name="connsiteY31" fmla="*/ 240631 h 1026694"/>
              <a:gd name="connsiteX32" fmla="*/ 3320716 w 6769769"/>
              <a:gd name="connsiteY32" fmla="*/ 288758 h 1026694"/>
              <a:gd name="connsiteX33" fmla="*/ 3368843 w 6769769"/>
              <a:gd name="connsiteY33" fmla="*/ 320842 h 1026694"/>
              <a:gd name="connsiteX34" fmla="*/ 3465095 w 6769769"/>
              <a:gd name="connsiteY34" fmla="*/ 417094 h 1026694"/>
              <a:gd name="connsiteX35" fmla="*/ 3497179 w 6769769"/>
              <a:gd name="connsiteY35" fmla="*/ 449179 h 1026694"/>
              <a:gd name="connsiteX36" fmla="*/ 3561348 w 6769769"/>
              <a:gd name="connsiteY36" fmla="*/ 481263 h 1026694"/>
              <a:gd name="connsiteX37" fmla="*/ 3673643 w 6769769"/>
              <a:gd name="connsiteY37" fmla="*/ 545431 h 1026694"/>
              <a:gd name="connsiteX38" fmla="*/ 3785937 w 6769769"/>
              <a:gd name="connsiteY38" fmla="*/ 577515 h 1026694"/>
              <a:gd name="connsiteX39" fmla="*/ 3866148 w 6769769"/>
              <a:gd name="connsiteY39" fmla="*/ 593558 h 1026694"/>
              <a:gd name="connsiteX40" fmla="*/ 3914274 w 6769769"/>
              <a:gd name="connsiteY40" fmla="*/ 609600 h 1026694"/>
              <a:gd name="connsiteX41" fmla="*/ 3978443 w 6769769"/>
              <a:gd name="connsiteY41" fmla="*/ 625642 h 1026694"/>
              <a:gd name="connsiteX42" fmla="*/ 4315327 w 6769769"/>
              <a:gd name="connsiteY42" fmla="*/ 609600 h 1026694"/>
              <a:gd name="connsiteX43" fmla="*/ 4427622 w 6769769"/>
              <a:gd name="connsiteY43" fmla="*/ 577515 h 1026694"/>
              <a:gd name="connsiteX44" fmla="*/ 4652211 w 6769769"/>
              <a:gd name="connsiteY44" fmla="*/ 529389 h 1026694"/>
              <a:gd name="connsiteX45" fmla="*/ 4700337 w 6769769"/>
              <a:gd name="connsiteY45" fmla="*/ 513347 h 1026694"/>
              <a:gd name="connsiteX46" fmla="*/ 5390148 w 6769769"/>
              <a:gd name="connsiteY46" fmla="*/ 513347 h 1026694"/>
              <a:gd name="connsiteX47" fmla="*/ 5566611 w 6769769"/>
              <a:gd name="connsiteY47" fmla="*/ 577515 h 1026694"/>
              <a:gd name="connsiteX48" fmla="*/ 5630779 w 6769769"/>
              <a:gd name="connsiteY48" fmla="*/ 609600 h 1026694"/>
              <a:gd name="connsiteX49" fmla="*/ 5662864 w 6769769"/>
              <a:gd name="connsiteY49" fmla="*/ 641684 h 1026694"/>
              <a:gd name="connsiteX50" fmla="*/ 5727032 w 6769769"/>
              <a:gd name="connsiteY50" fmla="*/ 657726 h 1026694"/>
              <a:gd name="connsiteX51" fmla="*/ 5759116 w 6769769"/>
              <a:gd name="connsiteY51" fmla="*/ 705852 h 1026694"/>
              <a:gd name="connsiteX52" fmla="*/ 5903495 w 6769769"/>
              <a:gd name="connsiteY52" fmla="*/ 737936 h 1026694"/>
              <a:gd name="connsiteX53" fmla="*/ 6031832 w 6769769"/>
              <a:gd name="connsiteY53" fmla="*/ 753979 h 1026694"/>
              <a:gd name="connsiteX54" fmla="*/ 6144127 w 6769769"/>
              <a:gd name="connsiteY54" fmla="*/ 786063 h 1026694"/>
              <a:gd name="connsiteX55" fmla="*/ 6192253 w 6769769"/>
              <a:gd name="connsiteY55" fmla="*/ 818147 h 1026694"/>
              <a:gd name="connsiteX56" fmla="*/ 6529137 w 6769769"/>
              <a:gd name="connsiteY56" fmla="*/ 866273 h 1026694"/>
              <a:gd name="connsiteX57" fmla="*/ 6769769 w 6769769"/>
              <a:gd name="connsiteY57" fmla="*/ 882315 h 10266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</a:cxnLst>
            <a:rect l="l" t="t" r="r" b="b"/>
            <a:pathLst>
              <a:path w="6769769" h="1026694">
                <a:moveTo>
                  <a:pt x="0" y="1026694"/>
                </a:moveTo>
                <a:cubicBezTo>
                  <a:pt x="19201" y="978693"/>
                  <a:pt x="52542" y="879372"/>
                  <a:pt x="96253" y="850231"/>
                </a:cubicBezTo>
                <a:cubicBezTo>
                  <a:pt x="112295" y="839536"/>
                  <a:pt x="127639" y="827713"/>
                  <a:pt x="144379" y="818147"/>
                </a:cubicBezTo>
                <a:cubicBezTo>
                  <a:pt x="226548" y="771194"/>
                  <a:pt x="196029" y="803668"/>
                  <a:pt x="272716" y="737936"/>
                </a:cubicBezTo>
                <a:cubicBezTo>
                  <a:pt x="289941" y="723171"/>
                  <a:pt x="303414" y="704334"/>
                  <a:pt x="320843" y="689810"/>
                </a:cubicBezTo>
                <a:cubicBezTo>
                  <a:pt x="335654" y="677467"/>
                  <a:pt x="353280" y="668932"/>
                  <a:pt x="368969" y="657726"/>
                </a:cubicBezTo>
                <a:cubicBezTo>
                  <a:pt x="390726" y="642186"/>
                  <a:pt x="412597" y="626716"/>
                  <a:pt x="433137" y="609600"/>
                </a:cubicBezTo>
                <a:cubicBezTo>
                  <a:pt x="444756" y="599917"/>
                  <a:pt x="452252" y="585297"/>
                  <a:pt x="465222" y="577515"/>
                </a:cubicBezTo>
                <a:cubicBezTo>
                  <a:pt x="479722" y="568815"/>
                  <a:pt x="498566" y="569685"/>
                  <a:pt x="513348" y="561473"/>
                </a:cubicBezTo>
                <a:cubicBezTo>
                  <a:pt x="547056" y="542747"/>
                  <a:pt x="577068" y="518007"/>
                  <a:pt x="609600" y="497305"/>
                </a:cubicBezTo>
                <a:cubicBezTo>
                  <a:pt x="635906" y="480565"/>
                  <a:pt x="663370" y="465705"/>
                  <a:pt x="689811" y="449179"/>
                </a:cubicBezTo>
                <a:cubicBezTo>
                  <a:pt x="706161" y="438960"/>
                  <a:pt x="720692" y="425716"/>
                  <a:pt x="737937" y="417094"/>
                </a:cubicBezTo>
                <a:cubicBezTo>
                  <a:pt x="753062" y="409532"/>
                  <a:pt x="770022" y="406399"/>
                  <a:pt x="786064" y="401052"/>
                </a:cubicBezTo>
                <a:cubicBezTo>
                  <a:pt x="802106" y="390357"/>
                  <a:pt x="816945" y="377590"/>
                  <a:pt x="834190" y="368968"/>
                </a:cubicBezTo>
                <a:cubicBezTo>
                  <a:pt x="849315" y="361406"/>
                  <a:pt x="866773" y="359587"/>
                  <a:pt x="882316" y="352926"/>
                </a:cubicBezTo>
                <a:cubicBezTo>
                  <a:pt x="904297" y="343506"/>
                  <a:pt x="924504" y="330262"/>
                  <a:pt x="946485" y="320842"/>
                </a:cubicBezTo>
                <a:cubicBezTo>
                  <a:pt x="962028" y="314181"/>
                  <a:pt x="979069" y="311461"/>
                  <a:pt x="994611" y="304800"/>
                </a:cubicBezTo>
                <a:cubicBezTo>
                  <a:pt x="1071307" y="271930"/>
                  <a:pt x="1037928" y="275485"/>
                  <a:pt x="1106906" y="256673"/>
                </a:cubicBezTo>
                <a:cubicBezTo>
                  <a:pt x="1149448" y="245071"/>
                  <a:pt x="1193410" y="238533"/>
                  <a:pt x="1235243" y="224589"/>
                </a:cubicBezTo>
                <a:cubicBezTo>
                  <a:pt x="1251285" y="219242"/>
                  <a:pt x="1267536" y="214484"/>
                  <a:pt x="1283369" y="208547"/>
                </a:cubicBezTo>
                <a:cubicBezTo>
                  <a:pt x="1310332" y="198436"/>
                  <a:pt x="1336260" y="185569"/>
                  <a:pt x="1363579" y="176463"/>
                </a:cubicBezTo>
                <a:cubicBezTo>
                  <a:pt x="1384496" y="169491"/>
                  <a:pt x="1406189" y="165041"/>
                  <a:pt x="1427748" y="160421"/>
                </a:cubicBezTo>
                <a:cubicBezTo>
                  <a:pt x="1481070" y="148995"/>
                  <a:pt x="1537537" y="148589"/>
                  <a:pt x="1588169" y="128336"/>
                </a:cubicBezTo>
                <a:cubicBezTo>
                  <a:pt x="1728780" y="72092"/>
                  <a:pt x="1639974" y="100986"/>
                  <a:pt x="1860885" y="64168"/>
                </a:cubicBezTo>
                <a:cubicBezTo>
                  <a:pt x="1892969" y="58821"/>
                  <a:pt x="1925242" y="54505"/>
                  <a:pt x="1957137" y="48126"/>
                </a:cubicBezTo>
                <a:cubicBezTo>
                  <a:pt x="2010611" y="37431"/>
                  <a:pt x="2063249" y="20979"/>
                  <a:pt x="2117558" y="16042"/>
                </a:cubicBezTo>
                <a:lnTo>
                  <a:pt x="2294022" y="0"/>
                </a:lnTo>
                <a:cubicBezTo>
                  <a:pt x="2481180" y="5347"/>
                  <a:pt x="2668760" y="2379"/>
                  <a:pt x="2855495" y="16042"/>
                </a:cubicBezTo>
                <a:cubicBezTo>
                  <a:pt x="2889225" y="18510"/>
                  <a:pt x="2920663" y="34804"/>
                  <a:pt x="2951748" y="48126"/>
                </a:cubicBezTo>
                <a:cubicBezTo>
                  <a:pt x="2995709" y="66966"/>
                  <a:pt x="3040290" y="85763"/>
                  <a:pt x="3080085" y="112294"/>
                </a:cubicBezTo>
                <a:cubicBezTo>
                  <a:pt x="3142281" y="153759"/>
                  <a:pt x="3109920" y="138282"/>
                  <a:pt x="3176337" y="160421"/>
                </a:cubicBezTo>
                <a:cubicBezTo>
                  <a:pt x="3316960" y="301041"/>
                  <a:pt x="3138568" y="128944"/>
                  <a:pt x="3272590" y="240631"/>
                </a:cubicBezTo>
                <a:cubicBezTo>
                  <a:pt x="3290019" y="255155"/>
                  <a:pt x="3303287" y="274234"/>
                  <a:pt x="3320716" y="288758"/>
                </a:cubicBezTo>
                <a:cubicBezTo>
                  <a:pt x="3335528" y="301101"/>
                  <a:pt x="3354433" y="308033"/>
                  <a:pt x="3368843" y="320842"/>
                </a:cubicBezTo>
                <a:cubicBezTo>
                  <a:pt x="3402756" y="350986"/>
                  <a:pt x="3433011" y="385010"/>
                  <a:pt x="3465095" y="417094"/>
                </a:cubicBezTo>
                <a:cubicBezTo>
                  <a:pt x="3475790" y="427789"/>
                  <a:pt x="3483651" y="442415"/>
                  <a:pt x="3497179" y="449179"/>
                </a:cubicBezTo>
                <a:cubicBezTo>
                  <a:pt x="3518569" y="459874"/>
                  <a:pt x="3540585" y="469398"/>
                  <a:pt x="3561348" y="481263"/>
                </a:cubicBezTo>
                <a:cubicBezTo>
                  <a:pt x="3641907" y="527296"/>
                  <a:pt x="3576681" y="503876"/>
                  <a:pt x="3673643" y="545431"/>
                </a:cubicBezTo>
                <a:cubicBezTo>
                  <a:pt x="3702502" y="557799"/>
                  <a:pt x="3757757" y="571253"/>
                  <a:pt x="3785937" y="577515"/>
                </a:cubicBezTo>
                <a:cubicBezTo>
                  <a:pt x="3812554" y="583430"/>
                  <a:pt x="3839696" y="586945"/>
                  <a:pt x="3866148" y="593558"/>
                </a:cubicBezTo>
                <a:cubicBezTo>
                  <a:pt x="3882553" y="597659"/>
                  <a:pt x="3898015" y="604955"/>
                  <a:pt x="3914274" y="609600"/>
                </a:cubicBezTo>
                <a:cubicBezTo>
                  <a:pt x="3935474" y="615657"/>
                  <a:pt x="3957053" y="620295"/>
                  <a:pt x="3978443" y="625642"/>
                </a:cubicBezTo>
                <a:cubicBezTo>
                  <a:pt x="4090738" y="620295"/>
                  <a:pt x="4203263" y="618565"/>
                  <a:pt x="4315327" y="609600"/>
                </a:cubicBezTo>
                <a:cubicBezTo>
                  <a:pt x="4353142" y="606575"/>
                  <a:pt x="4391374" y="587401"/>
                  <a:pt x="4427622" y="577515"/>
                </a:cubicBezTo>
                <a:cubicBezTo>
                  <a:pt x="4553247" y="543253"/>
                  <a:pt x="4537740" y="548467"/>
                  <a:pt x="4652211" y="529389"/>
                </a:cubicBezTo>
                <a:cubicBezTo>
                  <a:pt x="4668253" y="524042"/>
                  <a:pt x="4683558" y="515444"/>
                  <a:pt x="4700337" y="513347"/>
                </a:cubicBezTo>
                <a:cubicBezTo>
                  <a:pt x="4957003" y="481264"/>
                  <a:pt x="5096858" y="503571"/>
                  <a:pt x="5390148" y="513347"/>
                </a:cubicBezTo>
                <a:cubicBezTo>
                  <a:pt x="5461278" y="537057"/>
                  <a:pt x="5499651" y="547755"/>
                  <a:pt x="5566611" y="577515"/>
                </a:cubicBezTo>
                <a:cubicBezTo>
                  <a:pt x="5588464" y="587228"/>
                  <a:pt x="5610881" y="596335"/>
                  <a:pt x="5630779" y="609600"/>
                </a:cubicBezTo>
                <a:cubicBezTo>
                  <a:pt x="5643364" y="617990"/>
                  <a:pt x="5649336" y="634920"/>
                  <a:pt x="5662864" y="641684"/>
                </a:cubicBezTo>
                <a:cubicBezTo>
                  <a:pt x="5682584" y="651544"/>
                  <a:pt x="5705643" y="652379"/>
                  <a:pt x="5727032" y="657726"/>
                </a:cubicBezTo>
                <a:cubicBezTo>
                  <a:pt x="5737727" y="673768"/>
                  <a:pt x="5744061" y="693808"/>
                  <a:pt x="5759116" y="705852"/>
                </a:cubicBezTo>
                <a:cubicBezTo>
                  <a:pt x="5779882" y="722465"/>
                  <a:pt x="5902546" y="737800"/>
                  <a:pt x="5903495" y="737936"/>
                </a:cubicBezTo>
                <a:cubicBezTo>
                  <a:pt x="5946174" y="744033"/>
                  <a:pt x="5989307" y="746891"/>
                  <a:pt x="6031832" y="753979"/>
                </a:cubicBezTo>
                <a:cubicBezTo>
                  <a:pt x="6072118" y="760694"/>
                  <a:pt x="6105983" y="773349"/>
                  <a:pt x="6144127" y="786063"/>
                </a:cubicBezTo>
                <a:cubicBezTo>
                  <a:pt x="6160169" y="796758"/>
                  <a:pt x="6174635" y="810317"/>
                  <a:pt x="6192253" y="818147"/>
                </a:cubicBezTo>
                <a:cubicBezTo>
                  <a:pt x="6314029" y="872269"/>
                  <a:pt x="6375370" y="856022"/>
                  <a:pt x="6529137" y="866273"/>
                </a:cubicBezTo>
                <a:cubicBezTo>
                  <a:pt x="6672862" y="890227"/>
                  <a:pt x="6592863" y="882315"/>
                  <a:pt x="6769769" y="882315"/>
                </a:cubicBezTo>
              </a:path>
            </a:pathLst>
          </a:cu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0C218286-2E8B-AC41-919D-4B953906408D}"/>
              </a:ext>
            </a:extLst>
          </p:cNvPr>
          <p:cNvSpPr/>
          <p:nvPr/>
        </p:nvSpPr>
        <p:spPr>
          <a:xfrm rot="21214696">
            <a:off x="5574375" y="2867340"/>
            <a:ext cx="4586251" cy="404435"/>
          </a:xfrm>
          <a:custGeom>
            <a:avLst/>
            <a:gdLst>
              <a:gd name="connsiteX0" fmla="*/ 0 w 6577263"/>
              <a:gd name="connsiteY0" fmla="*/ 0 h 737937"/>
              <a:gd name="connsiteX1" fmla="*/ 96253 w 6577263"/>
              <a:gd name="connsiteY1" fmla="*/ 16043 h 737937"/>
              <a:gd name="connsiteX2" fmla="*/ 336884 w 6577263"/>
              <a:gd name="connsiteY2" fmla="*/ 32085 h 737937"/>
              <a:gd name="connsiteX3" fmla="*/ 433137 w 6577263"/>
              <a:gd name="connsiteY3" fmla="*/ 64169 h 737937"/>
              <a:gd name="connsiteX4" fmla="*/ 609600 w 6577263"/>
              <a:gd name="connsiteY4" fmla="*/ 128337 h 737937"/>
              <a:gd name="connsiteX5" fmla="*/ 753979 w 6577263"/>
              <a:gd name="connsiteY5" fmla="*/ 176464 h 737937"/>
              <a:gd name="connsiteX6" fmla="*/ 882316 w 6577263"/>
              <a:gd name="connsiteY6" fmla="*/ 240632 h 737937"/>
              <a:gd name="connsiteX7" fmla="*/ 994611 w 6577263"/>
              <a:gd name="connsiteY7" fmla="*/ 352927 h 737937"/>
              <a:gd name="connsiteX8" fmla="*/ 1042737 w 6577263"/>
              <a:gd name="connsiteY8" fmla="*/ 385011 h 737937"/>
              <a:gd name="connsiteX9" fmla="*/ 1090863 w 6577263"/>
              <a:gd name="connsiteY9" fmla="*/ 433137 h 737937"/>
              <a:gd name="connsiteX10" fmla="*/ 1138989 w 6577263"/>
              <a:gd name="connsiteY10" fmla="*/ 465221 h 737937"/>
              <a:gd name="connsiteX11" fmla="*/ 1171074 w 6577263"/>
              <a:gd name="connsiteY11" fmla="*/ 497306 h 737937"/>
              <a:gd name="connsiteX12" fmla="*/ 1283368 w 6577263"/>
              <a:gd name="connsiteY12" fmla="*/ 529390 h 737937"/>
              <a:gd name="connsiteX13" fmla="*/ 1524000 w 6577263"/>
              <a:gd name="connsiteY13" fmla="*/ 513348 h 737937"/>
              <a:gd name="connsiteX14" fmla="*/ 1588168 w 6577263"/>
              <a:gd name="connsiteY14" fmla="*/ 465221 h 737937"/>
              <a:gd name="connsiteX15" fmla="*/ 1748589 w 6577263"/>
              <a:gd name="connsiteY15" fmla="*/ 320843 h 737937"/>
              <a:gd name="connsiteX16" fmla="*/ 1909011 w 6577263"/>
              <a:gd name="connsiteY16" fmla="*/ 224590 h 737937"/>
              <a:gd name="connsiteX17" fmla="*/ 1957137 w 6577263"/>
              <a:gd name="connsiteY17" fmla="*/ 192506 h 737937"/>
              <a:gd name="connsiteX18" fmla="*/ 2101516 w 6577263"/>
              <a:gd name="connsiteY18" fmla="*/ 144379 h 737937"/>
              <a:gd name="connsiteX19" fmla="*/ 2213811 w 6577263"/>
              <a:gd name="connsiteY19" fmla="*/ 112295 h 737937"/>
              <a:gd name="connsiteX20" fmla="*/ 2310063 w 6577263"/>
              <a:gd name="connsiteY20" fmla="*/ 96253 h 737937"/>
              <a:gd name="connsiteX21" fmla="*/ 2614863 w 6577263"/>
              <a:gd name="connsiteY21" fmla="*/ 112295 h 737937"/>
              <a:gd name="connsiteX22" fmla="*/ 2695074 w 6577263"/>
              <a:gd name="connsiteY22" fmla="*/ 176464 h 737937"/>
              <a:gd name="connsiteX23" fmla="*/ 2791326 w 6577263"/>
              <a:gd name="connsiteY23" fmla="*/ 240632 h 737937"/>
              <a:gd name="connsiteX24" fmla="*/ 2839453 w 6577263"/>
              <a:gd name="connsiteY24" fmla="*/ 288758 h 737937"/>
              <a:gd name="connsiteX25" fmla="*/ 2903621 w 6577263"/>
              <a:gd name="connsiteY25" fmla="*/ 320843 h 737937"/>
              <a:gd name="connsiteX26" fmla="*/ 2967789 w 6577263"/>
              <a:gd name="connsiteY26" fmla="*/ 368969 h 737937"/>
              <a:gd name="connsiteX27" fmla="*/ 3048000 w 6577263"/>
              <a:gd name="connsiteY27" fmla="*/ 401053 h 737937"/>
              <a:gd name="connsiteX28" fmla="*/ 3112168 w 6577263"/>
              <a:gd name="connsiteY28" fmla="*/ 449179 h 737937"/>
              <a:gd name="connsiteX29" fmla="*/ 3208421 w 6577263"/>
              <a:gd name="connsiteY29" fmla="*/ 481264 h 737937"/>
              <a:gd name="connsiteX30" fmla="*/ 3304674 w 6577263"/>
              <a:gd name="connsiteY30" fmla="*/ 529390 h 737937"/>
              <a:gd name="connsiteX31" fmla="*/ 3497179 w 6577263"/>
              <a:gd name="connsiteY31" fmla="*/ 609600 h 737937"/>
              <a:gd name="connsiteX32" fmla="*/ 3561347 w 6577263"/>
              <a:gd name="connsiteY32" fmla="*/ 657727 h 737937"/>
              <a:gd name="connsiteX33" fmla="*/ 3641558 w 6577263"/>
              <a:gd name="connsiteY33" fmla="*/ 689811 h 737937"/>
              <a:gd name="connsiteX34" fmla="*/ 3834063 w 6577263"/>
              <a:gd name="connsiteY34" fmla="*/ 737937 h 737937"/>
              <a:gd name="connsiteX35" fmla="*/ 3882189 w 6577263"/>
              <a:gd name="connsiteY35" fmla="*/ 721895 h 737937"/>
              <a:gd name="connsiteX36" fmla="*/ 3898232 w 6577263"/>
              <a:gd name="connsiteY36" fmla="*/ 657727 h 737937"/>
              <a:gd name="connsiteX37" fmla="*/ 3994484 w 6577263"/>
              <a:gd name="connsiteY37" fmla="*/ 641685 h 737937"/>
              <a:gd name="connsiteX38" fmla="*/ 4106779 w 6577263"/>
              <a:gd name="connsiteY38" fmla="*/ 609600 h 737937"/>
              <a:gd name="connsiteX39" fmla="*/ 4170947 w 6577263"/>
              <a:gd name="connsiteY39" fmla="*/ 577516 h 737937"/>
              <a:gd name="connsiteX40" fmla="*/ 4251158 w 6577263"/>
              <a:gd name="connsiteY40" fmla="*/ 545432 h 737937"/>
              <a:gd name="connsiteX41" fmla="*/ 4315326 w 6577263"/>
              <a:gd name="connsiteY41" fmla="*/ 513348 h 737937"/>
              <a:gd name="connsiteX42" fmla="*/ 4411579 w 6577263"/>
              <a:gd name="connsiteY42" fmla="*/ 449179 h 737937"/>
              <a:gd name="connsiteX43" fmla="*/ 4459705 w 6577263"/>
              <a:gd name="connsiteY43" fmla="*/ 433137 h 737937"/>
              <a:gd name="connsiteX44" fmla="*/ 4555958 w 6577263"/>
              <a:gd name="connsiteY44" fmla="*/ 368969 h 737937"/>
              <a:gd name="connsiteX45" fmla="*/ 4604084 w 6577263"/>
              <a:gd name="connsiteY45" fmla="*/ 352927 h 737937"/>
              <a:gd name="connsiteX46" fmla="*/ 4652211 w 6577263"/>
              <a:gd name="connsiteY46" fmla="*/ 320843 h 737937"/>
              <a:gd name="connsiteX47" fmla="*/ 4716379 w 6577263"/>
              <a:gd name="connsiteY47" fmla="*/ 304800 h 737937"/>
              <a:gd name="connsiteX48" fmla="*/ 4828674 w 6577263"/>
              <a:gd name="connsiteY48" fmla="*/ 272716 h 737937"/>
              <a:gd name="connsiteX49" fmla="*/ 5374105 w 6577263"/>
              <a:gd name="connsiteY49" fmla="*/ 288758 h 737937"/>
              <a:gd name="connsiteX50" fmla="*/ 5470358 w 6577263"/>
              <a:gd name="connsiteY50" fmla="*/ 304800 h 737937"/>
              <a:gd name="connsiteX51" fmla="*/ 5534526 w 6577263"/>
              <a:gd name="connsiteY51" fmla="*/ 336885 h 737937"/>
              <a:gd name="connsiteX52" fmla="*/ 5582653 w 6577263"/>
              <a:gd name="connsiteY52" fmla="*/ 352927 h 737937"/>
              <a:gd name="connsiteX53" fmla="*/ 5646821 w 6577263"/>
              <a:gd name="connsiteY53" fmla="*/ 385011 h 737937"/>
              <a:gd name="connsiteX54" fmla="*/ 5743074 w 6577263"/>
              <a:gd name="connsiteY54" fmla="*/ 417095 h 737937"/>
              <a:gd name="connsiteX55" fmla="*/ 5791200 w 6577263"/>
              <a:gd name="connsiteY55" fmla="*/ 433137 h 737937"/>
              <a:gd name="connsiteX56" fmla="*/ 5839326 w 6577263"/>
              <a:gd name="connsiteY56" fmla="*/ 449179 h 737937"/>
              <a:gd name="connsiteX57" fmla="*/ 5903495 w 6577263"/>
              <a:gd name="connsiteY57" fmla="*/ 465221 h 737937"/>
              <a:gd name="connsiteX58" fmla="*/ 6160168 w 6577263"/>
              <a:gd name="connsiteY58" fmla="*/ 417095 h 737937"/>
              <a:gd name="connsiteX59" fmla="*/ 6208295 w 6577263"/>
              <a:gd name="connsiteY59" fmla="*/ 385011 h 737937"/>
              <a:gd name="connsiteX60" fmla="*/ 6256421 w 6577263"/>
              <a:gd name="connsiteY60" fmla="*/ 368969 h 737937"/>
              <a:gd name="connsiteX61" fmla="*/ 6352674 w 6577263"/>
              <a:gd name="connsiteY61" fmla="*/ 304800 h 737937"/>
              <a:gd name="connsiteX62" fmla="*/ 6400800 w 6577263"/>
              <a:gd name="connsiteY62" fmla="*/ 288758 h 737937"/>
              <a:gd name="connsiteX63" fmla="*/ 6481011 w 6577263"/>
              <a:gd name="connsiteY63" fmla="*/ 224590 h 737937"/>
              <a:gd name="connsiteX64" fmla="*/ 6529137 w 6577263"/>
              <a:gd name="connsiteY64" fmla="*/ 208548 h 737937"/>
              <a:gd name="connsiteX65" fmla="*/ 6577263 w 6577263"/>
              <a:gd name="connsiteY65" fmla="*/ 160421 h 737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6577263" h="737937">
                <a:moveTo>
                  <a:pt x="0" y="0"/>
                </a:moveTo>
                <a:cubicBezTo>
                  <a:pt x="32084" y="5348"/>
                  <a:pt x="63873" y="12959"/>
                  <a:pt x="96253" y="16043"/>
                </a:cubicBezTo>
                <a:cubicBezTo>
                  <a:pt x="176279" y="23665"/>
                  <a:pt x="257304" y="20716"/>
                  <a:pt x="336884" y="32085"/>
                </a:cubicBezTo>
                <a:cubicBezTo>
                  <a:pt x="370364" y="36868"/>
                  <a:pt x="401353" y="52611"/>
                  <a:pt x="433137" y="64169"/>
                </a:cubicBezTo>
                <a:cubicBezTo>
                  <a:pt x="553418" y="107907"/>
                  <a:pt x="475845" y="88211"/>
                  <a:pt x="609600" y="128337"/>
                </a:cubicBezTo>
                <a:cubicBezTo>
                  <a:pt x="700850" y="155712"/>
                  <a:pt x="654414" y="130511"/>
                  <a:pt x="753979" y="176464"/>
                </a:cubicBezTo>
                <a:cubicBezTo>
                  <a:pt x="797405" y="196507"/>
                  <a:pt x="882316" y="240632"/>
                  <a:pt x="882316" y="240632"/>
                </a:cubicBezTo>
                <a:cubicBezTo>
                  <a:pt x="919748" y="278064"/>
                  <a:pt x="950565" y="323563"/>
                  <a:pt x="994611" y="352927"/>
                </a:cubicBezTo>
                <a:cubicBezTo>
                  <a:pt x="1010653" y="363622"/>
                  <a:pt x="1027926" y="372668"/>
                  <a:pt x="1042737" y="385011"/>
                </a:cubicBezTo>
                <a:cubicBezTo>
                  <a:pt x="1060165" y="399535"/>
                  <a:pt x="1073435" y="418613"/>
                  <a:pt x="1090863" y="433137"/>
                </a:cubicBezTo>
                <a:cubicBezTo>
                  <a:pt x="1105674" y="445480"/>
                  <a:pt x="1123934" y="453177"/>
                  <a:pt x="1138989" y="465221"/>
                </a:cubicBezTo>
                <a:cubicBezTo>
                  <a:pt x="1150800" y="474670"/>
                  <a:pt x="1158104" y="489524"/>
                  <a:pt x="1171074" y="497306"/>
                </a:cubicBezTo>
                <a:cubicBezTo>
                  <a:pt x="1187512" y="507169"/>
                  <a:pt x="1271382" y="526394"/>
                  <a:pt x="1283368" y="529390"/>
                </a:cubicBezTo>
                <a:cubicBezTo>
                  <a:pt x="1363579" y="524043"/>
                  <a:pt x="1445336" y="529909"/>
                  <a:pt x="1524000" y="513348"/>
                </a:cubicBezTo>
                <a:cubicBezTo>
                  <a:pt x="1550163" y="507840"/>
                  <a:pt x="1568295" y="483107"/>
                  <a:pt x="1588168" y="465221"/>
                </a:cubicBezTo>
                <a:cubicBezTo>
                  <a:pt x="1718277" y="348123"/>
                  <a:pt x="1639313" y="397337"/>
                  <a:pt x="1748589" y="320843"/>
                </a:cubicBezTo>
                <a:cubicBezTo>
                  <a:pt x="1923007" y="198750"/>
                  <a:pt x="1774216" y="301615"/>
                  <a:pt x="1909011" y="224590"/>
                </a:cubicBezTo>
                <a:cubicBezTo>
                  <a:pt x="1925751" y="215024"/>
                  <a:pt x="1939340" y="199921"/>
                  <a:pt x="1957137" y="192506"/>
                </a:cubicBezTo>
                <a:cubicBezTo>
                  <a:pt x="2003964" y="172994"/>
                  <a:pt x="2053390" y="160421"/>
                  <a:pt x="2101516" y="144379"/>
                </a:cubicBezTo>
                <a:cubicBezTo>
                  <a:pt x="2147385" y="129089"/>
                  <a:pt x="2163452" y="122367"/>
                  <a:pt x="2213811" y="112295"/>
                </a:cubicBezTo>
                <a:cubicBezTo>
                  <a:pt x="2245706" y="105916"/>
                  <a:pt x="2277979" y="101600"/>
                  <a:pt x="2310063" y="96253"/>
                </a:cubicBezTo>
                <a:cubicBezTo>
                  <a:pt x="2411663" y="101600"/>
                  <a:pt x="2514055" y="98549"/>
                  <a:pt x="2614863" y="112295"/>
                </a:cubicBezTo>
                <a:cubicBezTo>
                  <a:pt x="2646850" y="116657"/>
                  <a:pt x="2671889" y="159075"/>
                  <a:pt x="2695074" y="176464"/>
                </a:cubicBezTo>
                <a:cubicBezTo>
                  <a:pt x="2725922" y="199600"/>
                  <a:pt x="2764060" y="213366"/>
                  <a:pt x="2791326" y="240632"/>
                </a:cubicBezTo>
                <a:cubicBezTo>
                  <a:pt x="2807368" y="256674"/>
                  <a:pt x="2820992" y="275571"/>
                  <a:pt x="2839453" y="288758"/>
                </a:cubicBezTo>
                <a:cubicBezTo>
                  <a:pt x="2858913" y="302658"/>
                  <a:pt x="2883342" y="308168"/>
                  <a:pt x="2903621" y="320843"/>
                </a:cubicBezTo>
                <a:cubicBezTo>
                  <a:pt x="2926294" y="335014"/>
                  <a:pt x="2944417" y="355985"/>
                  <a:pt x="2967789" y="368969"/>
                </a:cubicBezTo>
                <a:cubicBezTo>
                  <a:pt x="2992962" y="382954"/>
                  <a:pt x="3022827" y="387068"/>
                  <a:pt x="3048000" y="401053"/>
                </a:cubicBezTo>
                <a:cubicBezTo>
                  <a:pt x="3071372" y="414037"/>
                  <a:pt x="3088254" y="437222"/>
                  <a:pt x="3112168" y="449179"/>
                </a:cubicBezTo>
                <a:cubicBezTo>
                  <a:pt x="3142417" y="464304"/>
                  <a:pt x="3178171" y="466139"/>
                  <a:pt x="3208421" y="481264"/>
                </a:cubicBezTo>
                <a:cubicBezTo>
                  <a:pt x="3240505" y="497306"/>
                  <a:pt x="3271894" y="514821"/>
                  <a:pt x="3304674" y="529390"/>
                </a:cubicBezTo>
                <a:cubicBezTo>
                  <a:pt x="3368198" y="557623"/>
                  <a:pt x="3441567" y="567890"/>
                  <a:pt x="3497179" y="609600"/>
                </a:cubicBezTo>
                <a:cubicBezTo>
                  <a:pt x="3518568" y="625642"/>
                  <a:pt x="3537975" y="644742"/>
                  <a:pt x="3561347" y="657727"/>
                </a:cubicBezTo>
                <a:cubicBezTo>
                  <a:pt x="3586520" y="671712"/>
                  <a:pt x="3614595" y="679700"/>
                  <a:pt x="3641558" y="689811"/>
                </a:cubicBezTo>
                <a:cubicBezTo>
                  <a:pt x="3703916" y="713195"/>
                  <a:pt x="3768998" y="724924"/>
                  <a:pt x="3834063" y="737937"/>
                </a:cubicBezTo>
                <a:cubicBezTo>
                  <a:pt x="3850105" y="732590"/>
                  <a:pt x="3871625" y="735099"/>
                  <a:pt x="3882189" y="721895"/>
                </a:cubicBezTo>
                <a:cubicBezTo>
                  <a:pt x="3895962" y="704679"/>
                  <a:pt x="3880291" y="670542"/>
                  <a:pt x="3898232" y="657727"/>
                </a:cubicBezTo>
                <a:cubicBezTo>
                  <a:pt x="3924700" y="638821"/>
                  <a:pt x="3962589" y="648064"/>
                  <a:pt x="3994484" y="641685"/>
                </a:cubicBezTo>
                <a:cubicBezTo>
                  <a:pt x="4019932" y="636595"/>
                  <a:pt x="4080016" y="621070"/>
                  <a:pt x="4106779" y="609600"/>
                </a:cubicBezTo>
                <a:cubicBezTo>
                  <a:pt x="4128759" y="600180"/>
                  <a:pt x="4149094" y="587228"/>
                  <a:pt x="4170947" y="577516"/>
                </a:cubicBezTo>
                <a:cubicBezTo>
                  <a:pt x="4197262" y="565821"/>
                  <a:pt x="4224843" y="557127"/>
                  <a:pt x="4251158" y="545432"/>
                </a:cubicBezTo>
                <a:cubicBezTo>
                  <a:pt x="4273011" y="535720"/>
                  <a:pt x="4294820" y="525652"/>
                  <a:pt x="4315326" y="513348"/>
                </a:cubicBezTo>
                <a:cubicBezTo>
                  <a:pt x="4348391" y="493509"/>
                  <a:pt x="4374997" y="461373"/>
                  <a:pt x="4411579" y="449179"/>
                </a:cubicBezTo>
                <a:cubicBezTo>
                  <a:pt x="4427621" y="443832"/>
                  <a:pt x="4444923" y="441349"/>
                  <a:pt x="4459705" y="433137"/>
                </a:cubicBezTo>
                <a:cubicBezTo>
                  <a:pt x="4493413" y="414410"/>
                  <a:pt x="4519376" y="381163"/>
                  <a:pt x="4555958" y="368969"/>
                </a:cubicBezTo>
                <a:cubicBezTo>
                  <a:pt x="4572000" y="363622"/>
                  <a:pt x="4588959" y="360489"/>
                  <a:pt x="4604084" y="352927"/>
                </a:cubicBezTo>
                <a:cubicBezTo>
                  <a:pt x="4621329" y="344305"/>
                  <a:pt x="4634490" y="328438"/>
                  <a:pt x="4652211" y="320843"/>
                </a:cubicBezTo>
                <a:cubicBezTo>
                  <a:pt x="4672476" y="312158"/>
                  <a:pt x="4695180" y="310857"/>
                  <a:pt x="4716379" y="304800"/>
                </a:cubicBezTo>
                <a:cubicBezTo>
                  <a:pt x="4877428" y="258785"/>
                  <a:pt x="4628137" y="322850"/>
                  <a:pt x="4828674" y="272716"/>
                </a:cubicBezTo>
                <a:cubicBezTo>
                  <a:pt x="5010484" y="278063"/>
                  <a:pt x="5192443" y="279675"/>
                  <a:pt x="5374105" y="288758"/>
                </a:cubicBezTo>
                <a:cubicBezTo>
                  <a:pt x="5406591" y="290382"/>
                  <a:pt x="5439203" y="295453"/>
                  <a:pt x="5470358" y="304800"/>
                </a:cubicBezTo>
                <a:cubicBezTo>
                  <a:pt x="5493264" y="311672"/>
                  <a:pt x="5512545" y="327465"/>
                  <a:pt x="5534526" y="336885"/>
                </a:cubicBezTo>
                <a:cubicBezTo>
                  <a:pt x="5550069" y="343546"/>
                  <a:pt x="5567110" y="346266"/>
                  <a:pt x="5582653" y="352927"/>
                </a:cubicBezTo>
                <a:cubicBezTo>
                  <a:pt x="5604633" y="362347"/>
                  <a:pt x="5624617" y="376130"/>
                  <a:pt x="5646821" y="385011"/>
                </a:cubicBezTo>
                <a:cubicBezTo>
                  <a:pt x="5678222" y="397571"/>
                  <a:pt x="5710990" y="406400"/>
                  <a:pt x="5743074" y="417095"/>
                </a:cubicBezTo>
                <a:lnTo>
                  <a:pt x="5791200" y="433137"/>
                </a:lnTo>
                <a:cubicBezTo>
                  <a:pt x="5807242" y="438484"/>
                  <a:pt x="5822921" y="445078"/>
                  <a:pt x="5839326" y="449179"/>
                </a:cubicBezTo>
                <a:lnTo>
                  <a:pt x="5903495" y="465221"/>
                </a:lnTo>
                <a:cubicBezTo>
                  <a:pt x="5959946" y="459576"/>
                  <a:pt x="6099540" y="457513"/>
                  <a:pt x="6160168" y="417095"/>
                </a:cubicBezTo>
                <a:cubicBezTo>
                  <a:pt x="6176210" y="406400"/>
                  <a:pt x="6191050" y="393633"/>
                  <a:pt x="6208295" y="385011"/>
                </a:cubicBezTo>
                <a:cubicBezTo>
                  <a:pt x="6223420" y="377449"/>
                  <a:pt x="6241639" y="377181"/>
                  <a:pt x="6256421" y="368969"/>
                </a:cubicBezTo>
                <a:cubicBezTo>
                  <a:pt x="6290129" y="350242"/>
                  <a:pt x="6316092" y="316994"/>
                  <a:pt x="6352674" y="304800"/>
                </a:cubicBezTo>
                <a:cubicBezTo>
                  <a:pt x="6368716" y="299453"/>
                  <a:pt x="6385675" y="296320"/>
                  <a:pt x="6400800" y="288758"/>
                </a:cubicBezTo>
                <a:cubicBezTo>
                  <a:pt x="6593437" y="192439"/>
                  <a:pt x="6331799" y="314116"/>
                  <a:pt x="6481011" y="224590"/>
                </a:cubicBezTo>
                <a:cubicBezTo>
                  <a:pt x="6495511" y="215890"/>
                  <a:pt x="6513095" y="213895"/>
                  <a:pt x="6529137" y="208548"/>
                </a:cubicBezTo>
                <a:lnTo>
                  <a:pt x="6577263" y="160421"/>
                </a:lnTo>
              </a:path>
            </a:pathLst>
          </a:cu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CCA18F6-FC8C-2B43-816F-697A544C027D}"/>
              </a:ext>
            </a:extLst>
          </p:cNvPr>
          <p:cNvCxnSpPr>
            <a:cxnSpLocks/>
          </p:cNvCxnSpPr>
          <p:nvPr/>
        </p:nvCxnSpPr>
        <p:spPr>
          <a:xfrm flipV="1">
            <a:off x="5533129" y="2531207"/>
            <a:ext cx="4699430" cy="31121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69AC919A-90EB-4E43-8E68-83BB7513D8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254" y="1704038"/>
            <a:ext cx="4603843" cy="3333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055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 animBg="1"/>
      <p:bldP spid="2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1812" y="3933003"/>
            <a:ext cx="9092754" cy="16463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Thank You!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DE1721C0-F129-4045-ABC7-C0478D48982F}"/>
              </a:ext>
            </a:extLst>
          </p:cNvPr>
          <p:cNvSpPr txBox="1">
            <a:spLocks/>
          </p:cNvSpPr>
          <p:nvPr/>
        </p:nvSpPr>
        <p:spPr>
          <a:xfrm>
            <a:off x="1224502" y="6097349"/>
            <a:ext cx="2703827" cy="509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solidFill>
                  <a:schemeClr val="accent2"/>
                </a:solidFill>
              </a:rPr>
              <a:t>Demetris Gerogiannis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E61F6-B25B-0840-A178-AC1D46B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379" cy="433540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9D50E3E-15C9-FD4C-9935-C914260EC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638" y="6026269"/>
            <a:ext cx="509367" cy="509367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7074331D-25BD-CE47-B7B1-8878FFF62EB5}"/>
              </a:ext>
            </a:extLst>
          </p:cNvPr>
          <p:cNvSpPr txBox="1">
            <a:spLocks/>
          </p:cNvSpPr>
          <p:nvPr/>
        </p:nvSpPr>
        <p:spPr>
          <a:xfrm>
            <a:off x="4942959" y="6071091"/>
            <a:ext cx="1247306" cy="509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 err="1">
                <a:solidFill>
                  <a:schemeClr val="accent2"/>
                </a:solidFill>
              </a:rPr>
              <a:t>dgerog</a:t>
            </a:r>
            <a:endParaRPr lang="en-US" sz="2000" i="1" dirty="0">
              <a:solidFill>
                <a:schemeClr val="accent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B27864-3DDD-C54C-8D13-FCEBEB3038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5080" y="6010227"/>
            <a:ext cx="522341" cy="522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BEF0B3-8F3C-CB43-A440-31A3DCC831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58335" y="6010226"/>
            <a:ext cx="949867" cy="632093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D10D8ADB-6C3D-4849-8D5D-84883A862311}"/>
              </a:ext>
            </a:extLst>
          </p:cNvPr>
          <p:cNvSpPr txBox="1">
            <a:spLocks/>
          </p:cNvSpPr>
          <p:nvPr/>
        </p:nvSpPr>
        <p:spPr>
          <a:xfrm>
            <a:off x="7351823" y="6071091"/>
            <a:ext cx="2883040" cy="50936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 err="1">
                <a:solidFill>
                  <a:schemeClr val="accent2"/>
                </a:solidFill>
              </a:rPr>
              <a:t>demetris@finabyss.com</a:t>
            </a:r>
            <a:endParaRPr lang="en-US" sz="2000" i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9417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C195BE1-B1F9-2648-B980-30D9CB36E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93554"/>
            <a:ext cx="12192000" cy="59644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416511"/>
            <a:ext cx="5133474" cy="49789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 have an idea!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0D21468-6129-1541-AE59-D3C61BC024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3968" y="1507957"/>
            <a:ext cx="7106081" cy="469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980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A9B69-1665-014A-B037-6983306C1D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The reality…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2FCE31-B338-854D-BC0C-805703BF2A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930400"/>
            <a:ext cx="3030142" cy="30301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1C1593-A7DF-C749-8DB5-D66379915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5263" y="1893093"/>
            <a:ext cx="5348739" cy="4011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19E9197-90FA-484B-A44A-50FDE1A2F228}"/>
              </a:ext>
            </a:extLst>
          </p:cNvPr>
          <p:cNvSpPr txBox="1"/>
          <p:nvPr/>
        </p:nvSpPr>
        <p:spPr>
          <a:xfrm>
            <a:off x="5986289" y="5194662"/>
            <a:ext cx="12266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Pivot!</a:t>
            </a:r>
          </a:p>
        </p:txBody>
      </p:sp>
    </p:spTree>
    <p:extLst>
      <p:ext uri="{BB962C8B-B14F-4D97-AF65-F5344CB8AC3E}">
        <p14:creationId xmlns:p14="http://schemas.microsoft.com/office/powerpoint/2010/main" val="414192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4664" y="4815752"/>
            <a:ext cx="9864577" cy="16463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I. The Business Model Canvas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E61F6-B25B-0840-A178-AC1D46B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379" cy="43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7391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0341AD7-8707-D64D-9DBA-661E82F27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334" y="1357312"/>
            <a:ext cx="8192466" cy="504348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105A619-67A9-A64E-ABF5-4B6692D47FFE}"/>
              </a:ext>
            </a:extLst>
          </p:cNvPr>
          <p:cNvSpPr/>
          <p:nvPr/>
        </p:nvSpPr>
        <p:spPr>
          <a:xfrm>
            <a:off x="7300913" y="1457325"/>
            <a:ext cx="1443037" cy="3500438"/>
          </a:xfrm>
          <a:prstGeom prst="rect">
            <a:avLst/>
          </a:prstGeom>
          <a:noFill/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8D02045-D7A8-E441-97C8-1E3D6BEC3EC8}"/>
              </a:ext>
            </a:extLst>
          </p:cNvPr>
          <p:cNvSpPr/>
          <p:nvPr/>
        </p:nvSpPr>
        <p:spPr>
          <a:xfrm>
            <a:off x="4052048" y="1457325"/>
            <a:ext cx="1443037" cy="3500438"/>
          </a:xfrm>
          <a:prstGeom prst="rect">
            <a:avLst/>
          </a:prstGeom>
          <a:noFill/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89835E80-D691-0844-B301-2199A3CE81BA}"/>
              </a:ext>
            </a:extLst>
          </p:cNvPr>
          <p:cNvSpPr/>
          <p:nvPr/>
        </p:nvSpPr>
        <p:spPr>
          <a:xfrm>
            <a:off x="5773159" y="4114324"/>
            <a:ext cx="124968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Arrow 7">
            <a:extLst>
              <a:ext uri="{FF2B5EF4-FFF2-40B4-BE49-F238E27FC236}">
                <a16:creationId xmlns:a16="http://schemas.microsoft.com/office/drawing/2014/main" id="{7374A40E-CCC4-2344-90BD-09603BEA000D}"/>
              </a:ext>
            </a:extLst>
          </p:cNvPr>
          <p:cNvSpPr/>
          <p:nvPr/>
        </p:nvSpPr>
        <p:spPr>
          <a:xfrm rot="10800000">
            <a:off x="5773159" y="2231926"/>
            <a:ext cx="1249680" cy="381000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25B7FC33-B58C-874A-9C2B-B83A876D035C}"/>
              </a:ext>
            </a:extLst>
          </p:cNvPr>
          <p:cNvGrpSpPr/>
          <p:nvPr/>
        </p:nvGrpSpPr>
        <p:grpSpPr>
          <a:xfrm>
            <a:off x="5137265" y="5179137"/>
            <a:ext cx="2826328" cy="1053347"/>
            <a:chOff x="5137265" y="5179137"/>
            <a:chExt cx="2826328" cy="1053347"/>
          </a:xfrm>
        </p:grpSpPr>
        <p:sp>
          <p:nvSpPr>
            <p:cNvPr id="3" name="Right Brace 2">
              <a:extLst>
                <a:ext uri="{FF2B5EF4-FFF2-40B4-BE49-F238E27FC236}">
                  <a16:creationId xmlns:a16="http://schemas.microsoft.com/office/drawing/2014/main" id="{92C183D3-83D9-DF49-835D-05DD5B8F872C}"/>
                </a:ext>
              </a:extLst>
            </p:cNvPr>
            <p:cNvSpPr/>
            <p:nvPr/>
          </p:nvSpPr>
          <p:spPr>
            <a:xfrm rot="5400000">
              <a:off x="6525829" y="4148393"/>
              <a:ext cx="323891" cy="2385380"/>
            </a:xfrm>
            <a:prstGeom prst="rightBrac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832D8D-3079-DC4E-B409-DAA618B5646E}"/>
                </a:ext>
              </a:extLst>
            </p:cNvPr>
            <p:cNvSpPr txBox="1"/>
            <p:nvPr/>
          </p:nvSpPr>
          <p:spPr>
            <a:xfrm>
              <a:off x="5137265" y="5586153"/>
              <a:ext cx="282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</a:rPr>
                <a:t>€ IN</a:t>
              </a: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FA0E8C5F-2ECA-2D46-8D16-A2D36D65D0DB}"/>
              </a:ext>
            </a:extLst>
          </p:cNvPr>
          <p:cNvSpPr/>
          <p:nvPr/>
        </p:nvSpPr>
        <p:spPr>
          <a:xfrm>
            <a:off x="2449911" y="3591098"/>
            <a:ext cx="1443037" cy="1366665"/>
          </a:xfrm>
          <a:prstGeom prst="rect">
            <a:avLst/>
          </a:prstGeom>
          <a:noFill/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20A5132-5580-DA4F-A21E-CBF5D32CD700}"/>
              </a:ext>
            </a:extLst>
          </p:cNvPr>
          <p:cNvSpPr/>
          <p:nvPr/>
        </p:nvSpPr>
        <p:spPr>
          <a:xfrm>
            <a:off x="2427616" y="1548593"/>
            <a:ext cx="1443037" cy="1759872"/>
          </a:xfrm>
          <a:prstGeom prst="rect">
            <a:avLst/>
          </a:prstGeom>
          <a:noFill/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5F1AC52-4390-9C41-8D2B-EE075638B31B}"/>
              </a:ext>
            </a:extLst>
          </p:cNvPr>
          <p:cNvSpPr/>
          <p:nvPr/>
        </p:nvSpPr>
        <p:spPr>
          <a:xfrm>
            <a:off x="830957" y="1548593"/>
            <a:ext cx="1443037" cy="3409170"/>
          </a:xfrm>
          <a:prstGeom prst="rect">
            <a:avLst/>
          </a:prstGeom>
          <a:noFill/>
          <a:ln w="63500" cap="rnd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76C08A9-97A6-254E-B11F-6A68F7D07A68}"/>
              </a:ext>
            </a:extLst>
          </p:cNvPr>
          <p:cNvGrpSpPr/>
          <p:nvPr/>
        </p:nvGrpSpPr>
        <p:grpSpPr>
          <a:xfrm>
            <a:off x="1225720" y="5162516"/>
            <a:ext cx="2826328" cy="1053347"/>
            <a:chOff x="5137265" y="5179137"/>
            <a:chExt cx="2826328" cy="1053347"/>
          </a:xfrm>
        </p:grpSpPr>
        <p:sp>
          <p:nvSpPr>
            <p:cNvPr id="18" name="Right Brace 17">
              <a:extLst>
                <a:ext uri="{FF2B5EF4-FFF2-40B4-BE49-F238E27FC236}">
                  <a16:creationId xmlns:a16="http://schemas.microsoft.com/office/drawing/2014/main" id="{77321F5E-5777-B743-85CA-33F21500004A}"/>
                </a:ext>
              </a:extLst>
            </p:cNvPr>
            <p:cNvSpPr/>
            <p:nvPr/>
          </p:nvSpPr>
          <p:spPr>
            <a:xfrm rot="5400000">
              <a:off x="6525829" y="4148393"/>
              <a:ext cx="323891" cy="2385380"/>
            </a:xfrm>
            <a:prstGeom prst="rightBrace">
              <a:avLst/>
            </a:prstGeom>
            <a:ln w="444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DEFFD74-79B8-8948-B555-B1AEA34E58B6}"/>
                </a:ext>
              </a:extLst>
            </p:cNvPr>
            <p:cNvSpPr txBox="1"/>
            <p:nvPr/>
          </p:nvSpPr>
          <p:spPr>
            <a:xfrm>
              <a:off x="5137265" y="5586153"/>
              <a:ext cx="28263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/>
                  </a:solidFill>
                </a:rPr>
                <a:t>€ OUT</a:t>
              </a:r>
            </a:p>
          </p:txBody>
        </p:sp>
      </p:grp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0155399E-6CEC-AA40-9189-C2A7709B92A2}"/>
              </a:ext>
            </a:extLst>
          </p:cNvPr>
          <p:cNvSpPr/>
          <p:nvPr/>
        </p:nvSpPr>
        <p:spPr>
          <a:xfrm>
            <a:off x="2449911" y="1458838"/>
            <a:ext cx="3045173" cy="3409170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01A18175-BD77-C147-BBD9-65B1E61A1C01}"/>
              </a:ext>
            </a:extLst>
          </p:cNvPr>
          <p:cNvSpPr/>
          <p:nvPr/>
        </p:nvSpPr>
        <p:spPr>
          <a:xfrm>
            <a:off x="825480" y="1519534"/>
            <a:ext cx="3045173" cy="3409170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E0AA9EEE-717A-0D41-A5BE-473152CFF968}"/>
              </a:ext>
            </a:extLst>
          </p:cNvPr>
          <p:cNvSpPr/>
          <p:nvPr/>
        </p:nvSpPr>
        <p:spPr>
          <a:xfrm>
            <a:off x="838200" y="5164826"/>
            <a:ext cx="7536017" cy="980189"/>
          </a:xfrm>
          <a:prstGeom prst="roundRect">
            <a:avLst/>
          </a:prstGeom>
          <a:solidFill>
            <a:schemeClr val="accent2">
              <a:alpha val="2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1AF2ABD-A215-4742-BD14-3E57C28316DB}"/>
              </a:ext>
            </a:extLst>
          </p:cNvPr>
          <p:cNvSpPr txBox="1"/>
          <p:nvPr/>
        </p:nvSpPr>
        <p:spPr>
          <a:xfrm>
            <a:off x="11058525" y="112871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l-GR" dirty="0"/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FBE9E1CF-9FEB-F846-9ACF-240E63C933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Let’s make things simple…</a:t>
            </a:r>
          </a:p>
        </p:txBody>
      </p:sp>
    </p:spTree>
    <p:extLst>
      <p:ext uri="{BB962C8B-B14F-4D97-AF65-F5344CB8AC3E}">
        <p14:creationId xmlns:p14="http://schemas.microsoft.com/office/powerpoint/2010/main" val="386805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  <p:bldP spid="21" grpId="0" animBg="1"/>
      <p:bldP spid="21" grpId="1" animBg="1"/>
      <p:bldP spid="23" grpId="0" animBg="1"/>
      <p:bldP spid="23" grpId="1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459AA0-588A-C241-BAAC-6E37893CAC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7350" y="1691650"/>
            <a:ext cx="10311508" cy="4923525"/>
          </a:xfrm>
        </p:spPr>
        <p:txBody>
          <a:bodyPr>
            <a:normAutofit/>
          </a:bodyPr>
          <a:lstStyle/>
          <a:p>
            <a:pPr lvl="1"/>
            <a:r>
              <a:rPr lang="en-US" sz="3400" dirty="0">
                <a:solidFill>
                  <a:schemeClr val="accent2"/>
                </a:solidFill>
              </a:rPr>
              <a:t> Subscriptions (Flat)</a:t>
            </a:r>
          </a:p>
          <a:p>
            <a:pPr lvl="1"/>
            <a:r>
              <a:rPr lang="en-US" sz="3400" dirty="0">
                <a:solidFill>
                  <a:schemeClr val="accent2"/>
                </a:solidFill>
              </a:rPr>
              <a:t> Commission (%)</a:t>
            </a:r>
          </a:p>
          <a:p>
            <a:pPr marL="457200" lvl="1" indent="0">
              <a:buNone/>
            </a:pPr>
            <a:r>
              <a:rPr lang="en-US" sz="3400" dirty="0">
                <a:solidFill>
                  <a:schemeClr val="accent2"/>
                </a:solidFill>
              </a:rPr>
              <a:t> </a:t>
            </a:r>
          </a:p>
          <a:p>
            <a:pPr lvl="1"/>
            <a:r>
              <a:rPr lang="en-US" sz="3400" dirty="0">
                <a:solidFill>
                  <a:schemeClr val="accent2"/>
                </a:solidFill>
              </a:rPr>
              <a:t> License Fee (Flat)       </a:t>
            </a:r>
          </a:p>
          <a:p>
            <a:pPr lvl="1"/>
            <a:endParaRPr lang="en-US" sz="3400" dirty="0">
              <a:solidFill>
                <a:schemeClr val="accent2"/>
              </a:solidFill>
            </a:endParaRPr>
          </a:p>
          <a:p>
            <a:pPr lvl="1"/>
            <a:r>
              <a:rPr lang="en-US" sz="3400" dirty="0">
                <a:solidFill>
                  <a:schemeClr val="accent2"/>
                </a:solidFill>
              </a:rPr>
              <a:t> Per Unit/Item </a:t>
            </a:r>
          </a:p>
          <a:p>
            <a:pPr marL="457200" lvl="1" indent="0">
              <a:buNone/>
            </a:pPr>
            <a:endParaRPr lang="en-US" sz="3400" dirty="0">
              <a:solidFill>
                <a:schemeClr val="accent2"/>
              </a:solidFill>
            </a:endParaRPr>
          </a:p>
          <a:p>
            <a:pPr lvl="1"/>
            <a:r>
              <a:rPr lang="en-US" sz="3400" dirty="0">
                <a:solidFill>
                  <a:schemeClr val="accent2"/>
                </a:solidFill>
              </a:rPr>
              <a:t> Combination</a:t>
            </a:r>
          </a:p>
          <a:p>
            <a:pPr lvl="1"/>
            <a:endParaRPr lang="en-US" sz="3400" dirty="0">
              <a:solidFill>
                <a:schemeClr val="accent2"/>
              </a:solidFill>
            </a:endParaRPr>
          </a:p>
          <a:p>
            <a:pPr lvl="1"/>
            <a:endParaRPr lang="en-US" dirty="0">
              <a:solidFill>
                <a:schemeClr val="accent2"/>
              </a:solidFill>
            </a:endParaRP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7B12743D-97FA-3646-B94A-8C4094DAA3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56665" y="427539"/>
            <a:ext cx="2957985" cy="77905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1DDE91-7E03-6C41-A634-9A738C4309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7656" y="242825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Revenue Streams</a:t>
            </a:r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1ED527B0-B7A0-BA40-9D99-F52C6542A351}"/>
              </a:ext>
            </a:extLst>
          </p:cNvPr>
          <p:cNvSpPr/>
          <p:nvPr/>
        </p:nvSpPr>
        <p:spPr>
          <a:xfrm>
            <a:off x="5009475" y="1806554"/>
            <a:ext cx="210856" cy="752458"/>
          </a:xfrm>
          <a:prstGeom prst="rightBrac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148A31-6B76-7B4C-86A3-A41B6B595C24}"/>
              </a:ext>
            </a:extLst>
          </p:cNvPr>
          <p:cNvSpPr txBox="1"/>
          <p:nvPr/>
        </p:nvSpPr>
        <p:spPr>
          <a:xfrm>
            <a:off x="5468936" y="1886708"/>
            <a:ext cx="41402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Usually for Services</a:t>
            </a:r>
          </a:p>
        </p:txBody>
      </p:sp>
      <p:sp>
        <p:nvSpPr>
          <p:cNvPr id="12" name="Right Brace 11">
            <a:extLst>
              <a:ext uri="{FF2B5EF4-FFF2-40B4-BE49-F238E27FC236}">
                <a16:creationId xmlns:a16="http://schemas.microsoft.com/office/drawing/2014/main" id="{2A667180-7377-1048-98BD-F480CBF5ADF3}"/>
              </a:ext>
            </a:extLst>
          </p:cNvPr>
          <p:cNvSpPr/>
          <p:nvPr/>
        </p:nvSpPr>
        <p:spPr>
          <a:xfrm>
            <a:off x="5009475" y="3265911"/>
            <a:ext cx="210856" cy="752458"/>
          </a:xfrm>
          <a:prstGeom prst="rightBrac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8082C92-10F3-CD46-A456-06C08F2BD868}"/>
              </a:ext>
            </a:extLst>
          </p:cNvPr>
          <p:cNvSpPr txBox="1"/>
          <p:nvPr/>
        </p:nvSpPr>
        <p:spPr>
          <a:xfrm>
            <a:off x="5468936" y="3346065"/>
            <a:ext cx="34552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Usually for patents</a:t>
            </a:r>
          </a:p>
        </p:txBody>
      </p:sp>
      <p:sp>
        <p:nvSpPr>
          <p:cNvPr id="14" name="Right Brace 13">
            <a:extLst>
              <a:ext uri="{FF2B5EF4-FFF2-40B4-BE49-F238E27FC236}">
                <a16:creationId xmlns:a16="http://schemas.microsoft.com/office/drawing/2014/main" id="{D8BB2569-2168-BA43-9903-2CCAF214ECBB}"/>
              </a:ext>
            </a:extLst>
          </p:cNvPr>
          <p:cNvSpPr/>
          <p:nvPr/>
        </p:nvSpPr>
        <p:spPr>
          <a:xfrm>
            <a:off x="5009475" y="4355076"/>
            <a:ext cx="210856" cy="752458"/>
          </a:xfrm>
          <a:prstGeom prst="rightBrac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EA925D-0136-194B-B7EC-6C8E9BE9ED26}"/>
              </a:ext>
            </a:extLst>
          </p:cNvPr>
          <p:cNvSpPr txBox="1"/>
          <p:nvPr/>
        </p:nvSpPr>
        <p:spPr>
          <a:xfrm>
            <a:off x="5468936" y="4435230"/>
            <a:ext cx="5774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Usually for physical/digital goods</a:t>
            </a:r>
          </a:p>
        </p:txBody>
      </p:sp>
    </p:spTree>
    <p:extLst>
      <p:ext uri="{BB962C8B-B14F-4D97-AF65-F5344CB8AC3E}">
        <p14:creationId xmlns:p14="http://schemas.microsoft.com/office/powerpoint/2010/main" val="2030421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8C129E03-5CFD-2B49-B8FC-3B735147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667294"/>
            <a:ext cx="8596668" cy="3880773"/>
          </a:xfrm>
        </p:spPr>
        <p:txBody>
          <a:bodyPr>
            <a:normAutofit/>
          </a:bodyPr>
          <a:lstStyle/>
          <a:p>
            <a:pPr lvl="1"/>
            <a:r>
              <a:rPr lang="en-US" sz="3200" dirty="0">
                <a:solidFill>
                  <a:schemeClr val="accent2"/>
                </a:solidFill>
              </a:rPr>
              <a:t>Initial Costs (CAPEX)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 Operational Costs (OPEX)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 Human Resources</a:t>
            </a:r>
          </a:p>
          <a:p>
            <a:pPr lvl="1"/>
            <a:r>
              <a:rPr lang="en-US" sz="3200" dirty="0">
                <a:solidFill>
                  <a:schemeClr val="accent2"/>
                </a:solidFill>
              </a:rPr>
              <a:t> Unit Costs</a:t>
            </a:r>
          </a:p>
          <a:p>
            <a:pPr lvl="2"/>
            <a:r>
              <a:rPr lang="en-US" sz="3200" dirty="0">
                <a:solidFill>
                  <a:schemeClr val="accent2"/>
                </a:solidFill>
              </a:rPr>
              <a:t> SMS/Email/Push Notifications…</a:t>
            </a:r>
          </a:p>
          <a:p>
            <a:pPr lvl="2"/>
            <a:r>
              <a:rPr lang="en-US" sz="3200" dirty="0">
                <a:solidFill>
                  <a:schemeClr val="accent2"/>
                </a:solidFill>
              </a:rPr>
              <a:t> Plastic Membership Card</a:t>
            </a:r>
          </a:p>
          <a:p>
            <a:pPr lvl="2"/>
            <a:r>
              <a:rPr lang="en-US" sz="3200" dirty="0">
                <a:solidFill>
                  <a:schemeClr val="accent2"/>
                </a:solidFill>
              </a:rPr>
              <a:t> Marketing (Ads…)</a:t>
            </a:r>
          </a:p>
          <a:p>
            <a:pPr lvl="2"/>
            <a:endParaRPr lang="en-US" sz="3000" dirty="0">
              <a:solidFill>
                <a:schemeClr val="accent2"/>
              </a:solidFill>
            </a:endParaRPr>
          </a:p>
          <a:p>
            <a:pPr lvl="2"/>
            <a:endParaRPr lang="en-US" sz="3000" dirty="0">
              <a:solidFill>
                <a:schemeClr val="accent2"/>
              </a:solidFill>
            </a:endParaRPr>
          </a:p>
          <a:p>
            <a:pPr lvl="1"/>
            <a:endParaRPr lang="en-US" sz="3000" dirty="0">
              <a:solidFill>
                <a:srgbClr val="92D050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4173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Cost Structure</a:t>
            </a: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E554500A-D7AC-A045-92C2-BD43164806EF}"/>
              </a:ext>
            </a:extLst>
          </p:cNvPr>
          <p:cNvSpPr/>
          <p:nvPr/>
        </p:nvSpPr>
        <p:spPr>
          <a:xfrm>
            <a:off x="5816630" y="2218109"/>
            <a:ext cx="382660" cy="774748"/>
          </a:xfrm>
          <a:prstGeom prst="rightBrace">
            <a:avLst/>
          </a:prstGeom>
          <a:ln w="444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accent2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7AA71EF-8DD0-AD44-B552-B8C8CCA494C5}"/>
              </a:ext>
            </a:extLst>
          </p:cNvPr>
          <p:cNvSpPr txBox="1"/>
          <p:nvPr/>
        </p:nvSpPr>
        <p:spPr>
          <a:xfrm>
            <a:off x="6345187" y="2361663"/>
            <a:ext cx="24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Fixed Costs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7E446FA-4808-8842-B613-B31EEA5772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568" y="532859"/>
            <a:ext cx="3201081" cy="77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494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9DA1B-4D13-9740-8E70-7F55CA2EF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0278" y="317239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accent2"/>
                </a:solidFill>
              </a:rPr>
              <a:t>How much do we sell?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8934DEC-C2F3-234C-B942-B9A7C28ACE84}"/>
              </a:ext>
            </a:extLst>
          </p:cNvPr>
          <p:cNvSpPr/>
          <p:nvPr/>
        </p:nvSpPr>
        <p:spPr>
          <a:xfrm>
            <a:off x="2974206" y="4451684"/>
            <a:ext cx="1708484" cy="1239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5743476-9383-B844-BEB4-A8FF336373F9}"/>
              </a:ext>
            </a:extLst>
          </p:cNvPr>
          <p:cNvSpPr/>
          <p:nvPr/>
        </p:nvSpPr>
        <p:spPr>
          <a:xfrm>
            <a:off x="4949594" y="3128217"/>
            <a:ext cx="1708484" cy="256272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984CFB-B58D-504B-AA3A-9D25223164B2}"/>
              </a:ext>
            </a:extLst>
          </p:cNvPr>
          <p:cNvSpPr txBox="1"/>
          <p:nvPr/>
        </p:nvSpPr>
        <p:spPr>
          <a:xfrm>
            <a:off x="3224463" y="4981074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OUT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86AEB13-5719-EB48-BDA7-B121E59147EE}"/>
              </a:ext>
            </a:extLst>
          </p:cNvPr>
          <p:cNvSpPr txBox="1"/>
          <p:nvPr/>
        </p:nvSpPr>
        <p:spPr>
          <a:xfrm>
            <a:off x="5256399" y="4948411"/>
            <a:ext cx="10948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IN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7" name="Right Brace 16">
            <a:extLst>
              <a:ext uri="{FF2B5EF4-FFF2-40B4-BE49-F238E27FC236}">
                <a16:creationId xmlns:a16="http://schemas.microsoft.com/office/drawing/2014/main" id="{9F964227-A90A-5D4B-B28E-85068913E5D4}"/>
              </a:ext>
            </a:extLst>
          </p:cNvPr>
          <p:cNvSpPr/>
          <p:nvPr/>
        </p:nvSpPr>
        <p:spPr>
          <a:xfrm>
            <a:off x="6924982" y="3302671"/>
            <a:ext cx="288758" cy="1106906"/>
          </a:xfrm>
          <a:prstGeom prst="rightBrac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B87F436-192C-CB43-BD8E-6CA933ED0AC3}"/>
              </a:ext>
            </a:extLst>
          </p:cNvPr>
          <p:cNvSpPr txBox="1"/>
          <p:nvPr/>
        </p:nvSpPr>
        <p:spPr>
          <a:xfrm>
            <a:off x="7364134" y="3563736"/>
            <a:ext cx="24160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accent2"/>
                </a:solidFill>
              </a:rPr>
              <a:t>Profit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388506-C2C5-DF47-8289-8F5308BBEB8C}"/>
              </a:ext>
            </a:extLst>
          </p:cNvPr>
          <p:cNvCxnSpPr>
            <a:endCxn id="14" idx="3"/>
          </p:cNvCxnSpPr>
          <p:nvPr/>
        </p:nvCxnSpPr>
        <p:spPr>
          <a:xfrm flipV="1">
            <a:off x="2974206" y="4409577"/>
            <a:ext cx="3683872" cy="42107"/>
          </a:xfrm>
          <a:prstGeom prst="line">
            <a:avLst/>
          </a:prstGeom>
          <a:ln w="3810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2082978-CB93-0C45-A215-6000B13B8C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1892" y="1767890"/>
            <a:ext cx="7048500" cy="8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657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6064C-D0EA-1944-8F84-DB16AC5BF3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9444" y="4815752"/>
            <a:ext cx="10219797" cy="1646302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II. The Value Proposition Canvas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2E61F6-B25B-0840-A178-AC1D46BCB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336379" cy="4335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305591"/>
      </p:ext>
    </p:extLst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329</TotalTime>
  <Words>324</Words>
  <Application>Microsoft Macintosh PowerPoint</Application>
  <PresentationFormat>Widescreen</PresentationFormat>
  <Paragraphs>83</Paragraphs>
  <Slides>17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Calibri Light</vt:lpstr>
      <vt:lpstr>Wingdings 3</vt:lpstr>
      <vt:lpstr>Θέμα του Office</vt:lpstr>
      <vt:lpstr>Fast StartUpNow Bootcamp</vt:lpstr>
      <vt:lpstr>I have an idea!</vt:lpstr>
      <vt:lpstr>The reality…</vt:lpstr>
      <vt:lpstr>I. The Business Model Canvas</vt:lpstr>
      <vt:lpstr>Let’s make things simple…</vt:lpstr>
      <vt:lpstr>Revenue Streams</vt:lpstr>
      <vt:lpstr>Cost Structure</vt:lpstr>
      <vt:lpstr>How much do we sell?</vt:lpstr>
      <vt:lpstr>II. The Value Proposition Canvas</vt:lpstr>
      <vt:lpstr>Validation of business idea…</vt:lpstr>
      <vt:lpstr>Why is the Value Proposition Important?</vt:lpstr>
      <vt:lpstr>Deus Ex machina…</vt:lpstr>
      <vt:lpstr>The Value Proposition Canvas</vt:lpstr>
      <vt:lpstr>Example of a VPC</vt:lpstr>
      <vt:lpstr>Concluding…</vt:lpstr>
      <vt:lpstr>Navigation tips…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Παρουσίαση του PowerPoint</dc:title>
  <dc:creator>Nikoloudis Christos</dc:creator>
  <cp:lastModifiedBy>Demetris Gerogiannis</cp:lastModifiedBy>
  <cp:revision>46</cp:revision>
  <dcterms:created xsi:type="dcterms:W3CDTF">2019-03-15T10:40:44Z</dcterms:created>
  <dcterms:modified xsi:type="dcterms:W3CDTF">2019-03-16T10:56:31Z</dcterms:modified>
</cp:coreProperties>
</file>