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7" r:id="rId2"/>
    <p:sldId id="309" r:id="rId3"/>
    <p:sldId id="258" r:id="rId4"/>
    <p:sldId id="259" r:id="rId5"/>
    <p:sldId id="339" r:id="rId6"/>
    <p:sldId id="264" r:id="rId7"/>
    <p:sldId id="266" r:id="rId8"/>
    <p:sldId id="267" r:id="rId9"/>
    <p:sldId id="268" r:id="rId10"/>
    <p:sldId id="270" r:id="rId11"/>
    <p:sldId id="375" r:id="rId12"/>
    <p:sldId id="271" r:id="rId13"/>
    <p:sldId id="272" r:id="rId14"/>
    <p:sldId id="277" r:id="rId15"/>
    <p:sldId id="278" r:id="rId16"/>
    <p:sldId id="279" r:id="rId17"/>
    <p:sldId id="282" r:id="rId18"/>
    <p:sldId id="368" r:id="rId19"/>
    <p:sldId id="370" r:id="rId20"/>
    <p:sldId id="349" r:id="rId21"/>
    <p:sldId id="350" r:id="rId22"/>
    <p:sldId id="351" r:id="rId23"/>
    <p:sldId id="376" r:id="rId24"/>
    <p:sldId id="352" r:id="rId25"/>
    <p:sldId id="354" r:id="rId26"/>
    <p:sldId id="378" r:id="rId27"/>
    <p:sldId id="355" r:id="rId28"/>
    <p:sldId id="356" r:id="rId29"/>
    <p:sldId id="377" r:id="rId30"/>
    <p:sldId id="379" r:id="rId31"/>
    <p:sldId id="358" r:id="rId32"/>
    <p:sldId id="359" r:id="rId33"/>
    <p:sldId id="361" r:id="rId34"/>
    <p:sldId id="363" r:id="rId35"/>
    <p:sldId id="364" r:id="rId36"/>
    <p:sldId id="365" r:id="rId37"/>
    <p:sldId id="367" r:id="rId38"/>
    <p:sldId id="380" r:id="rId39"/>
    <p:sldId id="381" r:id="rId40"/>
    <p:sldId id="382" r:id="rId41"/>
    <p:sldId id="383" r:id="rId42"/>
  </p:sldIdLst>
  <p:sldSz cx="9144000" cy="6858000" type="screen4x3"/>
  <p:notesSz cx="6858000" cy="9144000"/>
  <p:defaultTextStyle>
    <a:defPPr>
      <a:defRPr lang="en-US">
        <a:uFillTx/>
      </a:defRPr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uFillTx/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54" autoAdjust="0"/>
  </p:normalViewPr>
  <p:slideViewPr>
    <p:cSldViewPr snapToObjects="1">
      <p:cViewPr varScale="1">
        <p:scale>
          <a:sx n="55" d="100"/>
          <a:sy n="55" d="100"/>
        </p:scale>
        <p:origin x="-161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2AAD492-056F-8C46-AA47-93435F7FAF9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6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70E17A5-503D-AF40-9446-B33EB8126F2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55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endParaRPr lang="en-US" baseline="0" dirty="0" smtClean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14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193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55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612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008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59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27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27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2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004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749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675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81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27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069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73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73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73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73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47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8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88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r>
              <a:rPr lang="en-US" smtClean="0">
                <a:uFillTx/>
              </a:rPr>
              <a:t>CS 678 – Deep Learning</a:t>
            </a:r>
            <a:endParaRPr lang="en-US">
              <a:uFillTx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lr.org/papers/volume11/vincent10a/vincent10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transforme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fundamentals-of-generative-adversarial-networks-b7ca8c34f0bc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understanding-variational-autoencoders-vaes-f70510919f7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oronto.edu/~fritz/absps/ncfas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fritz/absps/ncfas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pers.nips.cc/paper/3048-greedy-layer-wise-training-of-deep-network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Deep Learning Overview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uFillTx/>
              </a:rPr>
              <a:t>Train </a:t>
            </a:r>
            <a:r>
              <a:rPr lang="en-US" sz="2400" b="1" dirty="0" smtClean="0">
                <a:uFillTx/>
              </a:rPr>
              <a:t>networks with many layers </a:t>
            </a:r>
            <a:r>
              <a:rPr lang="en-US" sz="2400" dirty="0" smtClean="0">
                <a:uFillTx/>
              </a:rPr>
              <a:t>(vs. shallow nets with just a couple of layers)</a:t>
            </a:r>
          </a:p>
          <a:p>
            <a:r>
              <a:rPr lang="en-US" sz="2400" dirty="0" smtClean="0">
                <a:uFillTx/>
              </a:rPr>
              <a:t>Multiple layers work to build an improved feature space</a:t>
            </a:r>
          </a:p>
          <a:p>
            <a:pPr lvl="1"/>
            <a:r>
              <a:rPr lang="en-US" sz="2400" dirty="0" smtClean="0">
                <a:uFillTx/>
              </a:rPr>
              <a:t>First layer learns 1</a:t>
            </a:r>
            <a:r>
              <a:rPr lang="en-US" sz="2400" baseline="30000" dirty="0" smtClean="0">
                <a:uFillTx/>
              </a:rPr>
              <a:t>st</a:t>
            </a:r>
            <a:r>
              <a:rPr lang="en-US" sz="2400" dirty="0" smtClean="0">
                <a:uFillTx/>
              </a:rPr>
              <a:t> order features (e.g. edges…)</a:t>
            </a:r>
          </a:p>
          <a:p>
            <a:pPr lvl="1"/>
            <a:r>
              <a:rPr lang="en-US" sz="2400" dirty="0" smtClean="0">
                <a:uFillTx/>
              </a:rPr>
              <a:t>2</a:t>
            </a:r>
            <a:r>
              <a:rPr lang="en-US" sz="2400" baseline="30000" dirty="0" smtClean="0">
                <a:uFillTx/>
              </a:rPr>
              <a:t>nd</a:t>
            </a:r>
            <a:r>
              <a:rPr lang="en-US" sz="2400" dirty="0" smtClean="0">
                <a:uFillTx/>
              </a:rPr>
              <a:t> layer learns higher order features (combinations of first layer features, combinations of edges, etc.)</a:t>
            </a:r>
          </a:p>
          <a:p>
            <a:pPr lvl="1"/>
            <a:r>
              <a:rPr lang="en-US" sz="2400" dirty="0" smtClean="0">
                <a:uFillTx/>
              </a:rPr>
              <a:t>Several models learn </a:t>
            </a:r>
            <a:r>
              <a:rPr lang="en-US" sz="2400" b="1" dirty="0" smtClean="0">
                <a:uFillTx/>
              </a:rPr>
              <a:t>intermediate layers </a:t>
            </a:r>
            <a:r>
              <a:rPr lang="en-US" sz="2400" dirty="0" smtClean="0">
                <a:uFillTx/>
              </a:rPr>
              <a:t>in an </a:t>
            </a:r>
            <a:r>
              <a:rPr lang="en-US" sz="2400" b="1" dirty="0" smtClean="0">
                <a:uFillTx/>
              </a:rPr>
              <a:t>unsupervised</a:t>
            </a:r>
            <a:r>
              <a:rPr lang="en-US" sz="2400" dirty="0" smtClean="0">
                <a:uFillTx/>
              </a:rPr>
              <a:t> mode and discover general features of the input space</a:t>
            </a:r>
          </a:p>
          <a:p>
            <a:pPr lvl="1"/>
            <a:r>
              <a:rPr lang="en-US" sz="2400" b="1" dirty="0" smtClean="0">
                <a:uFillTx/>
              </a:rPr>
              <a:t>Final layer </a:t>
            </a:r>
            <a:r>
              <a:rPr lang="en-US" sz="2400" dirty="0" smtClean="0">
                <a:uFillTx/>
              </a:rPr>
              <a:t>of features are fed into </a:t>
            </a:r>
            <a:r>
              <a:rPr lang="en-US" sz="2400" b="1" dirty="0" smtClean="0">
                <a:uFillTx/>
              </a:rPr>
              <a:t>supervised</a:t>
            </a:r>
            <a:r>
              <a:rPr lang="en-US" sz="2400" dirty="0" smtClean="0">
                <a:uFillTx/>
              </a:rPr>
              <a:t> layer(s)</a:t>
            </a:r>
          </a:p>
          <a:p>
            <a:r>
              <a:rPr lang="en-US" sz="2400" b="1" dirty="0" smtClean="0"/>
              <a:t>E</a:t>
            </a:r>
            <a:r>
              <a:rPr lang="en-US" sz="2400" b="1" dirty="0" smtClean="0">
                <a:uFillTx/>
              </a:rPr>
              <a:t>ntire</a:t>
            </a:r>
            <a:r>
              <a:rPr lang="en-US" sz="2400" dirty="0" smtClean="0">
                <a:uFillTx/>
              </a:rPr>
              <a:t> network is often subsequently </a:t>
            </a:r>
            <a:r>
              <a:rPr lang="en-US" sz="2400" b="1" dirty="0" smtClean="0">
                <a:uFillTx/>
              </a:rPr>
              <a:t>tuned</a:t>
            </a:r>
            <a:r>
              <a:rPr lang="en-US" sz="2400" dirty="0" smtClean="0">
                <a:uFillTx/>
              </a:rPr>
              <a:t> using </a:t>
            </a:r>
            <a:r>
              <a:rPr lang="en-US" sz="2400" b="1" dirty="0" smtClean="0">
                <a:uFillTx/>
              </a:rPr>
              <a:t>supervised</a:t>
            </a:r>
            <a:r>
              <a:rPr lang="en-US" sz="2400" dirty="0" smtClean="0">
                <a:uFillTx/>
              </a:rPr>
              <a:t> training of the entire net</a:t>
            </a:r>
            <a:endParaRPr lang="en-US" sz="2400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dirty="0" smtClean="0">
                <a:uFillTx/>
              </a:rPr>
              <a:t>Auto-Encoders 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20701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uFillTx/>
              </a:rPr>
              <a:t>A type of unsupervised learning which discovers generic features of the data (</a:t>
            </a:r>
            <a:r>
              <a:rPr lang="en-US" b="1" dirty="0" smtClean="0">
                <a:uFillTx/>
              </a:rPr>
              <a:t>self-supervised learning</a:t>
            </a:r>
            <a:r>
              <a:rPr lang="en-US" dirty="0" smtClean="0">
                <a:uFillTx/>
              </a:rPr>
              <a:t>)</a:t>
            </a:r>
          </a:p>
          <a:p>
            <a:pPr lvl="1"/>
            <a:r>
              <a:rPr lang="en-US" dirty="0" smtClean="0">
                <a:uFillTx/>
              </a:rPr>
              <a:t>Learn identity function by learning important sub-features</a:t>
            </a:r>
          </a:p>
          <a:p>
            <a:pPr lvl="1"/>
            <a:r>
              <a:rPr lang="en-US" dirty="0" smtClean="0">
                <a:uFillTx/>
              </a:rPr>
              <a:t>Compression, etc. – </a:t>
            </a:r>
            <a:r>
              <a:rPr lang="en-US" b="1" dirty="0" err="1" smtClean="0">
                <a:uFillTx/>
              </a:rPr>
              <a:t>Undercomplete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en-US" b="1" dirty="0" smtClean="0"/>
              <a:t>h</a:t>
            </a:r>
            <a:r>
              <a:rPr lang="en-US" dirty="0" smtClean="0"/>
              <a:t>| &lt; |</a:t>
            </a:r>
            <a:r>
              <a:rPr lang="en-US" b="1" dirty="0" smtClean="0"/>
              <a:t>x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>
                <a:uFillTx/>
              </a:rPr>
              <a:t>For </a:t>
            </a:r>
            <a:r>
              <a:rPr lang="en-US" dirty="0"/>
              <a:t>|</a:t>
            </a:r>
            <a:r>
              <a:rPr lang="en-US" b="1" dirty="0"/>
              <a:t>h</a:t>
            </a:r>
            <a:r>
              <a:rPr lang="en-US" dirty="0"/>
              <a:t>| </a:t>
            </a:r>
            <a:r>
              <a:rPr lang="en-US" dirty="0" smtClean="0"/>
              <a:t>≥ </a:t>
            </a:r>
            <a:r>
              <a:rPr lang="en-US" dirty="0"/>
              <a:t>|</a:t>
            </a:r>
            <a:r>
              <a:rPr lang="en-US" b="1" dirty="0"/>
              <a:t>x</a:t>
            </a:r>
            <a:r>
              <a:rPr lang="en-US" dirty="0" smtClean="0"/>
              <a:t>| (</a:t>
            </a:r>
            <a:r>
              <a:rPr lang="en-US" b="1" dirty="0" err="1" smtClean="0"/>
              <a:t>Overcomplete</a:t>
            </a:r>
            <a:r>
              <a:rPr lang="en-US" dirty="0" smtClean="0"/>
              <a:t> case more common in deep nets) use </a:t>
            </a:r>
            <a:r>
              <a:rPr lang="en-US" b="1" dirty="0" smtClean="0"/>
              <a:t>regularized</a:t>
            </a:r>
            <a:r>
              <a:rPr lang="en-US" dirty="0" smtClean="0"/>
              <a:t> </a:t>
            </a:r>
            <a:r>
              <a:rPr lang="en-US" dirty="0" err="1" smtClean="0"/>
              <a:t>autoencoding</a:t>
            </a:r>
            <a:endParaRPr lang="en-US" dirty="0" smtClean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95600"/>
            <a:ext cx="2783925" cy="3810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048000"/>
            <a:ext cx="2299799" cy="3810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dirty="0" smtClean="0">
                <a:uFillTx/>
              </a:rPr>
              <a:t>parse Auto-Encoders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uFillTx/>
              </a:rPr>
              <a:t>Use more hidden nodes in the encoder</a:t>
            </a:r>
          </a:p>
          <a:p>
            <a:r>
              <a:rPr lang="en-US" dirty="0" smtClean="0">
                <a:uFillTx/>
              </a:rPr>
              <a:t>Use </a:t>
            </a:r>
            <a:r>
              <a:rPr lang="en-US" b="1" dirty="0" smtClean="0">
                <a:uFillTx/>
              </a:rPr>
              <a:t>regularization techniques </a:t>
            </a:r>
            <a:r>
              <a:rPr lang="en-US" dirty="0" smtClean="0">
                <a:uFillTx/>
              </a:rPr>
              <a:t>which encourage sparseness (e.g. a significant portion of nodes have zero output for any given input)</a:t>
            </a:r>
          </a:p>
          <a:p>
            <a:pPr lvl="1"/>
            <a:r>
              <a:rPr lang="en-US" dirty="0" smtClean="0">
                <a:uFillTx/>
              </a:rPr>
              <a:t>Penalty in the learning function for non-zero nodes</a:t>
            </a:r>
          </a:p>
          <a:p>
            <a:pPr lvl="1"/>
            <a:r>
              <a:rPr lang="en-US" dirty="0" smtClean="0">
                <a:uFillTx/>
              </a:rPr>
              <a:t>Weight decay</a:t>
            </a:r>
          </a:p>
          <a:p>
            <a:r>
              <a:rPr lang="en-US" b="1" dirty="0" smtClean="0">
                <a:uFillTx/>
                <a:hlinkClick r:id="rId3"/>
              </a:rPr>
              <a:t>De-noising</a:t>
            </a:r>
            <a:r>
              <a:rPr lang="en-US" dirty="0" smtClean="0">
                <a:uFillTx/>
                <a:hlinkClick r:id="rId3"/>
              </a:rPr>
              <a:t> Auto-Encoder</a:t>
            </a:r>
            <a:endParaRPr lang="en-US" dirty="0" smtClean="0">
              <a:uFillTx/>
            </a:endParaRPr>
          </a:p>
          <a:p>
            <a:pPr lvl="1"/>
            <a:r>
              <a:rPr lang="en-US" dirty="0" smtClean="0">
                <a:uFillTx/>
              </a:rPr>
              <a:t>Stochastically corrupt training instance each time, but still train auto-encoder to decode the uncorrupted instance</a:t>
            </a:r>
          </a:p>
          <a:p>
            <a:pPr lvl="1"/>
            <a:r>
              <a:rPr lang="en-US" dirty="0" smtClean="0">
                <a:uFillTx/>
              </a:rPr>
              <a:t>Improved empirical results</a:t>
            </a:r>
          </a:p>
          <a:p>
            <a:pPr lvl="1"/>
            <a:endParaRPr lang="en-US" dirty="0" smtClean="0">
              <a:uFillTx/>
            </a:endParaRPr>
          </a:p>
          <a:p>
            <a:pPr lvl="1"/>
            <a:endParaRPr lang="en-US" dirty="0" smtClean="0">
              <a:uFillTx/>
            </a:endParaRPr>
          </a:p>
          <a:p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374" y="2590800"/>
            <a:ext cx="3341826" cy="421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>
                <a:uFillTx/>
              </a:rPr>
              <a:t>Stacked Auto-Encoders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1"/>
            <a:ext cx="77724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uFillTx/>
              </a:rPr>
              <a:t>Bengio</a:t>
            </a:r>
            <a:r>
              <a:rPr lang="en-US" dirty="0" smtClean="0">
                <a:uFillTx/>
              </a:rPr>
              <a:t> (2007) – After Deep Belief Networks (2006)</a:t>
            </a:r>
          </a:p>
          <a:p>
            <a:r>
              <a:rPr lang="en-US" dirty="0" smtClean="0">
                <a:uFillTx/>
              </a:rPr>
              <a:t>Stack many (sparse) auto-encoders in succession and train them using greedy layer-wise training</a:t>
            </a:r>
          </a:p>
          <a:p>
            <a:r>
              <a:rPr lang="en-US" dirty="0" smtClean="0">
                <a:uFillTx/>
              </a:rPr>
              <a:t>Drop the decode output layer each time</a:t>
            </a:r>
            <a:endParaRPr lang="en-US" dirty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11963"/>
            <a:ext cx="3139771" cy="429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64677" b="7099"/>
          <a:stretch>
            <a:fillRect/>
          </a:stretch>
        </p:blipFill>
        <p:spPr>
          <a:xfrm>
            <a:off x="4452979" y="2188934"/>
            <a:ext cx="1109075" cy="398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>
                <a:uFillTx/>
              </a:rPr>
              <a:t>Stacked Auto-Encoders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5721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uFillTx/>
              </a:rPr>
              <a:t>Do supervised training (can now only used labeled examples) on the last layer using final features</a:t>
            </a:r>
          </a:p>
          <a:p>
            <a:r>
              <a:rPr lang="en-US" dirty="0" smtClean="0">
                <a:uFillTx/>
              </a:rPr>
              <a:t>Then do supervised training on the entire network to fine- tune all weights (optional)</a:t>
            </a:r>
            <a:endParaRPr lang="en-US" dirty="0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048000"/>
            <a:ext cx="3377046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433117"/>
            <a:ext cx="5097792" cy="4424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Deep Belief Networks (DBN)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uFillTx/>
              </a:rPr>
              <a:t>Beginning of Deep Learning hype (2006) – outperformed kernel methods (SVMs) on MNIST – Also generative</a:t>
            </a:r>
          </a:p>
          <a:p>
            <a:r>
              <a:rPr lang="en-US" dirty="0" smtClean="0">
                <a:uFillTx/>
              </a:rPr>
              <a:t>Uses Greedy layer-wise training but each layer is an </a:t>
            </a:r>
            <a:r>
              <a:rPr lang="en-US" b="1" dirty="0" smtClean="0">
                <a:uFillTx/>
              </a:rPr>
              <a:t>RBM</a:t>
            </a:r>
            <a:r>
              <a:rPr lang="en-US" dirty="0" smtClean="0">
                <a:uFillTx/>
              </a:rPr>
              <a:t> (</a:t>
            </a:r>
            <a:r>
              <a:rPr lang="en-US" b="1" dirty="0" smtClean="0">
                <a:uFillTx/>
              </a:rPr>
              <a:t>Restricted Boltzmann Machine</a:t>
            </a:r>
            <a:r>
              <a:rPr lang="en-US" dirty="0" smtClean="0">
                <a:uFillTx/>
              </a:rPr>
              <a:t>)</a:t>
            </a:r>
          </a:p>
          <a:p>
            <a:r>
              <a:rPr lang="en-US" dirty="0" smtClean="0">
                <a:uFillTx/>
              </a:rPr>
              <a:t>RBM is a constrained</a:t>
            </a:r>
          </a:p>
          <a:p>
            <a:pPr>
              <a:buNone/>
            </a:pPr>
            <a:r>
              <a:rPr lang="en-US" dirty="0" smtClean="0">
                <a:uFillTx/>
              </a:rPr>
              <a:t>     Boltzmann machine with</a:t>
            </a:r>
          </a:p>
          <a:p>
            <a:pPr lvl="1"/>
            <a:r>
              <a:rPr lang="en-US" dirty="0" smtClean="0">
                <a:uFillTx/>
              </a:rPr>
              <a:t>No lateral connections between</a:t>
            </a:r>
          </a:p>
          <a:p>
            <a:pPr lvl="1">
              <a:buNone/>
            </a:pPr>
            <a:r>
              <a:rPr lang="en-US" dirty="0" smtClean="0">
                <a:uFillTx/>
              </a:rPr>
              <a:t>	hidden (</a:t>
            </a:r>
            <a:r>
              <a:rPr lang="en-US" b="1" dirty="0" err="1" smtClean="0">
                <a:uFillTx/>
              </a:rPr>
              <a:t>h</a:t>
            </a:r>
            <a:r>
              <a:rPr lang="en-US" dirty="0" smtClean="0">
                <a:uFillTx/>
              </a:rPr>
              <a:t>) and visible (</a:t>
            </a:r>
            <a:r>
              <a:rPr lang="en-US" b="1" dirty="0" err="1" smtClean="0">
                <a:uFillTx/>
              </a:rPr>
              <a:t>x</a:t>
            </a:r>
            <a:r>
              <a:rPr lang="en-US" dirty="0" smtClean="0">
                <a:uFillTx/>
              </a:rPr>
              <a:t>) nodes</a:t>
            </a:r>
          </a:p>
          <a:p>
            <a:pPr lvl="1"/>
            <a:r>
              <a:rPr lang="en-US" b="1" dirty="0" smtClean="0">
                <a:uFillTx/>
              </a:rPr>
              <a:t>Symmetric weights</a:t>
            </a:r>
            <a:r>
              <a:rPr lang="en-US" dirty="0" smtClean="0">
                <a:uFillTx/>
              </a:rPr>
              <a:t>, </a:t>
            </a:r>
            <a:r>
              <a:rPr lang="en-US" b="1" dirty="0" smtClean="0">
                <a:uFillTx/>
              </a:rPr>
              <a:t>different biases</a:t>
            </a:r>
          </a:p>
          <a:p>
            <a:pPr lvl="1"/>
            <a:r>
              <a:rPr lang="en-US" dirty="0" smtClean="0">
                <a:uFillTx/>
              </a:rPr>
              <a:t>Typically uses probabilistic logistic node, but other activations possible</a:t>
            </a:r>
          </a:p>
        </p:txBody>
      </p:sp>
      <p:pic>
        <p:nvPicPr>
          <p:cNvPr id="6" name="Picture 5" descr="A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743200"/>
            <a:ext cx="3443287" cy="190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uFillTx/>
              </a:rPr>
              <a:t>RBM Sampling 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>and Training                        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7150"/>
            <a:ext cx="84582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uFillTx/>
              </a:rPr>
              <a:t>Initial state typically set to a training</a:t>
            </a:r>
          </a:p>
          <a:p>
            <a:pPr>
              <a:buNone/>
            </a:pPr>
            <a:r>
              <a:rPr lang="en-US" sz="2400" dirty="0" smtClean="0">
                <a:uFillTx/>
              </a:rPr>
              <a:t>	example </a:t>
            </a:r>
            <a:r>
              <a:rPr lang="en-US" sz="2400" b="1" dirty="0" err="1" smtClean="0">
                <a:uFillTx/>
              </a:rPr>
              <a:t>x</a:t>
            </a:r>
            <a:r>
              <a:rPr lang="en-US" sz="2400" dirty="0" smtClean="0">
                <a:uFillTx/>
              </a:rPr>
              <a:t> (can be real valued)</a:t>
            </a:r>
            <a:endParaRPr lang="en-US" sz="2400" b="1" dirty="0" smtClean="0">
              <a:uFillTx/>
            </a:endParaRPr>
          </a:p>
          <a:p>
            <a:r>
              <a:rPr lang="en-US" sz="2400" b="1" dirty="0" smtClean="0"/>
              <a:t>S</a:t>
            </a:r>
            <a:r>
              <a:rPr lang="en-US" sz="2400" b="1" dirty="0" smtClean="0">
                <a:uFillTx/>
              </a:rPr>
              <a:t>ample</a:t>
            </a:r>
            <a:r>
              <a:rPr lang="en-US" sz="2400" dirty="0" smtClean="0">
                <a:uFillTx/>
              </a:rPr>
              <a:t> in </a:t>
            </a:r>
            <a:r>
              <a:rPr lang="en-US" sz="2400" dirty="0" smtClean="0"/>
              <a:t>an </a:t>
            </a:r>
            <a:r>
              <a:rPr lang="en-US" sz="2400" dirty="0" smtClean="0">
                <a:uFillTx/>
              </a:rPr>
              <a:t>iterative </a:t>
            </a:r>
            <a:r>
              <a:rPr lang="en-US" sz="2400" b="1" dirty="0" smtClean="0">
                <a:uFillTx/>
              </a:rPr>
              <a:t>back and forth </a:t>
            </a:r>
            <a:r>
              <a:rPr lang="en-US" sz="2400" dirty="0" smtClean="0">
                <a:uFillTx/>
              </a:rPr>
              <a:t>process</a:t>
            </a:r>
          </a:p>
          <a:p>
            <a:pPr lvl="1"/>
            <a:r>
              <a:rPr lang="en-US" sz="2000" i="1" dirty="0" err="1" smtClean="0">
                <a:uFillTx/>
              </a:rPr>
              <a:t>P</a:t>
            </a:r>
            <a:r>
              <a:rPr lang="en-US" sz="2000" dirty="0" err="1" smtClean="0">
                <a:uFillTx/>
              </a:rPr>
              <a:t>(</a:t>
            </a:r>
            <a:r>
              <a:rPr lang="en-US" sz="2000" i="1" dirty="0" err="1" smtClean="0">
                <a:uFillTx/>
              </a:rPr>
              <a:t>h</a:t>
            </a:r>
            <a:r>
              <a:rPr lang="en-US" sz="2000" i="1" baseline="-25000" dirty="0" err="1" smtClean="0">
                <a:uFillTx/>
              </a:rPr>
              <a:t>i</a:t>
            </a:r>
            <a:r>
              <a:rPr lang="en-US" sz="2000" i="1" baseline="-25000" dirty="0" smtClean="0">
                <a:uFillTx/>
              </a:rPr>
              <a:t> </a:t>
            </a:r>
            <a:r>
              <a:rPr lang="en-US" sz="2000" dirty="0" smtClean="0">
                <a:uFillTx/>
              </a:rPr>
              <a:t>= 1|</a:t>
            </a:r>
            <a:r>
              <a:rPr lang="en-US" sz="2000" b="1" dirty="0" smtClean="0">
                <a:uFillTx/>
              </a:rPr>
              <a:t>x</a:t>
            </a:r>
            <a:r>
              <a:rPr lang="en-US" sz="2000" dirty="0" smtClean="0">
                <a:uFillTx/>
              </a:rPr>
              <a:t>) = </a:t>
            </a:r>
            <a:r>
              <a:rPr lang="en-US" sz="2000" dirty="0" err="1" smtClean="0">
                <a:uFillTx/>
              </a:rPr>
              <a:t>sigmoid(</a:t>
            </a:r>
            <a:r>
              <a:rPr lang="en-US" sz="2000" i="1" dirty="0" err="1" smtClean="0">
                <a:uFillTx/>
              </a:rPr>
              <a:t>W</a:t>
            </a:r>
            <a:r>
              <a:rPr lang="en-US" sz="2000" i="1" baseline="-25000" dirty="0" err="1" smtClean="0">
                <a:uFillTx/>
              </a:rPr>
              <a:t>i</a:t>
            </a:r>
            <a:r>
              <a:rPr lang="en-US" sz="2000" b="1" dirty="0" err="1" smtClean="0">
                <a:uFillTx/>
              </a:rPr>
              <a:t>x</a:t>
            </a:r>
            <a:r>
              <a:rPr lang="en-US" sz="2000" dirty="0" smtClean="0">
                <a:uFillTx/>
              </a:rPr>
              <a:t> + </a:t>
            </a:r>
            <a:r>
              <a:rPr lang="en-US" sz="2000" i="1" dirty="0" err="1" smtClean="0">
                <a:uFillTx/>
              </a:rPr>
              <a:t>c</a:t>
            </a:r>
            <a:r>
              <a:rPr lang="en-US" sz="2000" i="1" baseline="-25000" dirty="0" err="1" smtClean="0">
                <a:uFillTx/>
              </a:rPr>
              <a:t>i</a:t>
            </a:r>
            <a:r>
              <a:rPr lang="en-US" sz="2000" dirty="0" smtClean="0">
                <a:uFillTx/>
              </a:rPr>
              <a:t>) = 1/(1+e</a:t>
            </a:r>
            <a:r>
              <a:rPr lang="en-US" sz="2000" baseline="30000" dirty="0" smtClean="0">
                <a:uFillTx/>
              </a:rPr>
              <a:t>-net(</a:t>
            </a:r>
            <a:r>
              <a:rPr lang="en-US" sz="2000" i="1" baseline="30000" dirty="0" smtClean="0">
                <a:uFillTx/>
              </a:rPr>
              <a:t>h</a:t>
            </a:r>
            <a:r>
              <a:rPr lang="en-US" sz="2000" i="1" baseline="12000" dirty="0" smtClean="0">
                <a:uFillTx/>
              </a:rPr>
              <a:t>i</a:t>
            </a:r>
            <a:r>
              <a:rPr lang="en-US" sz="2000" baseline="30000" dirty="0" smtClean="0">
                <a:uFillTx/>
              </a:rPr>
              <a:t>)</a:t>
            </a:r>
            <a:r>
              <a:rPr lang="en-US" sz="2000" dirty="0" smtClean="0">
                <a:uFillTx/>
              </a:rPr>
              <a:t>)    // </a:t>
            </a:r>
            <a:r>
              <a:rPr lang="en-US" sz="2000" i="1" dirty="0" err="1" smtClean="0">
                <a:uFillTx/>
              </a:rPr>
              <a:t>c</a:t>
            </a:r>
            <a:r>
              <a:rPr lang="en-US" sz="2000" i="1" baseline="-25000" dirty="0" err="1" smtClean="0">
                <a:uFillTx/>
              </a:rPr>
              <a:t>i</a:t>
            </a:r>
            <a:r>
              <a:rPr lang="en-US" sz="2000" dirty="0" smtClean="0">
                <a:uFillTx/>
              </a:rPr>
              <a:t> is hidden node bias</a:t>
            </a:r>
          </a:p>
          <a:p>
            <a:pPr lvl="1"/>
            <a:r>
              <a:rPr lang="en-US" sz="2000" i="1" dirty="0" err="1" smtClean="0">
                <a:uFillTx/>
              </a:rPr>
              <a:t>P</a:t>
            </a:r>
            <a:r>
              <a:rPr lang="en-US" sz="2000" dirty="0" err="1" smtClean="0">
                <a:uFillTx/>
              </a:rPr>
              <a:t>(</a:t>
            </a:r>
            <a:r>
              <a:rPr lang="en-US" sz="2000" i="1" dirty="0" err="1" smtClean="0">
                <a:uFillTx/>
              </a:rPr>
              <a:t>x</a:t>
            </a:r>
            <a:r>
              <a:rPr lang="en-US" sz="2000" i="1" baseline="-25000" dirty="0" err="1" smtClean="0">
                <a:uFillTx/>
              </a:rPr>
              <a:t>i</a:t>
            </a:r>
            <a:r>
              <a:rPr lang="en-US" sz="2000" i="1" baseline="-25000" dirty="0" smtClean="0">
                <a:uFillTx/>
              </a:rPr>
              <a:t> </a:t>
            </a:r>
            <a:r>
              <a:rPr lang="en-US" sz="2000" dirty="0" smtClean="0">
                <a:uFillTx/>
              </a:rPr>
              <a:t>= 1|</a:t>
            </a:r>
            <a:r>
              <a:rPr lang="en-US" sz="2000" b="1" dirty="0" smtClean="0">
                <a:uFillTx/>
              </a:rPr>
              <a:t>h</a:t>
            </a:r>
            <a:r>
              <a:rPr lang="en-US" sz="2000" dirty="0" smtClean="0">
                <a:uFillTx/>
              </a:rPr>
              <a:t>) = </a:t>
            </a:r>
            <a:r>
              <a:rPr lang="en-US" sz="2000" dirty="0" err="1" smtClean="0">
                <a:uFillTx/>
              </a:rPr>
              <a:t>sigmoid(</a:t>
            </a:r>
            <a:r>
              <a:rPr lang="en-US" sz="2000" i="1" dirty="0" err="1" smtClean="0">
                <a:uFillTx/>
              </a:rPr>
              <a:t>W'</a:t>
            </a:r>
            <a:r>
              <a:rPr lang="en-US" sz="2000" i="1" baseline="-25000" dirty="0" err="1" smtClean="0">
                <a:uFillTx/>
              </a:rPr>
              <a:t>i</a:t>
            </a:r>
            <a:r>
              <a:rPr lang="en-US" sz="2000" b="1" dirty="0" err="1" smtClean="0">
                <a:uFillTx/>
              </a:rPr>
              <a:t>h</a:t>
            </a:r>
            <a:r>
              <a:rPr lang="en-US" sz="2000" dirty="0" smtClean="0">
                <a:uFillTx/>
              </a:rPr>
              <a:t> + </a:t>
            </a:r>
            <a:r>
              <a:rPr lang="en-US" sz="2000" i="1" dirty="0" smtClean="0">
                <a:uFillTx/>
              </a:rPr>
              <a:t>b</a:t>
            </a:r>
            <a:r>
              <a:rPr lang="en-US" sz="2000" i="1" baseline="-25000" dirty="0" smtClean="0">
                <a:uFillTx/>
              </a:rPr>
              <a:t>i</a:t>
            </a:r>
            <a:r>
              <a:rPr lang="en-US" sz="2000" dirty="0" smtClean="0">
                <a:uFillTx/>
              </a:rPr>
              <a:t>) = 1/(1+e</a:t>
            </a:r>
            <a:r>
              <a:rPr lang="en-US" sz="2000" baseline="30000" dirty="0" smtClean="0">
                <a:uFillTx/>
              </a:rPr>
              <a:t>-net(</a:t>
            </a:r>
            <a:r>
              <a:rPr lang="en-US" sz="2000" i="1" baseline="30000" dirty="0" smtClean="0">
                <a:uFillTx/>
              </a:rPr>
              <a:t>x</a:t>
            </a:r>
            <a:r>
              <a:rPr lang="en-US" sz="2000" i="1" baseline="12000" dirty="0" smtClean="0">
                <a:uFillTx/>
              </a:rPr>
              <a:t>i</a:t>
            </a:r>
            <a:r>
              <a:rPr lang="en-US" sz="2000" baseline="30000" dirty="0" smtClean="0">
                <a:uFillTx/>
              </a:rPr>
              <a:t>)</a:t>
            </a:r>
            <a:r>
              <a:rPr lang="en-US" sz="2000" dirty="0" smtClean="0">
                <a:uFillTx/>
              </a:rPr>
              <a:t>)   // </a:t>
            </a:r>
            <a:r>
              <a:rPr lang="en-US" sz="2000" i="1" dirty="0" smtClean="0">
                <a:uFillTx/>
              </a:rPr>
              <a:t>b</a:t>
            </a:r>
            <a:r>
              <a:rPr lang="en-US" sz="2000" i="1" baseline="-25000" dirty="0" smtClean="0">
                <a:uFillTx/>
              </a:rPr>
              <a:t>i</a:t>
            </a:r>
            <a:r>
              <a:rPr lang="en-US" sz="2000" dirty="0" smtClean="0">
                <a:uFillTx/>
              </a:rPr>
              <a:t> is visible node bias</a:t>
            </a:r>
          </a:p>
          <a:p>
            <a:r>
              <a:rPr lang="en-US" sz="2400" b="1" dirty="0" smtClean="0">
                <a:uFillTx/>
              </a:rPr>
              <a:t>Contrastive Divergence </a:t>
            </a:r>
            <a:r>
              <a:rPr lang="en-US" sz="2400" dirty="0" smtClean="0">
                <a:uFillTx/>
              </a:rPr>
              <a:t>(CD-</a:t>
            </a:r>
            <a:r>
              <a:rPr lang="en-US" sz="2400" i="1" dirty="0" smtClean="0">
                <a:uFillTx/>
              </a:rPr>
              <a:t>k</a:t>
            </a:r>
            <a:r>
              <a:rPr lang="en-US" sz="2400" dirty="0" smtClean="0">
                <a:uFillTx/>
              </a:rPr>
              <a:t>): the difference from the original training example to the relaxed version after </a:t>
            </a:r>
            <a:r>
              <a:rPr lang="en-US" sz="2400" i="1" dirty="0" smtClean="0">
                <a:uFillTx/>
              </a:rPr>
              <a:t>k</a:t>
            </a:r>
            <a:r>
              <a:rPr lang="en-US" sz="2400" dirty="0" smtClean="0">
                <a:uFillTx/>
              </a:rPr>
              <a:t> relaxation steps</a:t>
            </a:r>
          </a:p>
          <a:p>
            <a:r>
              <a:rPr lang="en-US" sz="2400" dirty="0" smtClean="0">
                <a:uFillTx/>
              </a:rPr>
              <a:t>Then update weights to decrease the divergence</a:t>
            </a:r>
          </a:p>
          <a:p>
            <a:r>
              <a:rPr lang="en-US" sz="2400" dirty="0" smtClean="0">
                <a:uFillTx/>
              </a:rPr>
              <a:t>Typically just do CD-1  (Good empirical results)</a:t>
            </a:r>
          </a:p>
        </p:txBody>
      </p:sp>
      <p:pic>
        <p:nvPicPr>
          <p:cNvPr id="6" name="Picture 5" descr="A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74638"/>
            <a:ext cx="3138487" cy="173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8415640" cy="5978612"/>
          </a:xfrm>
          <a:prstGeom prst="rect">
            <a:avLst/>
          </a:prstGeom>
        </p:spPr>
      </p:pic>
      <p:pic>
        <p:nvPicPr>
          <p:cNvPr id="4" name="Picture 3" descr="A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353" y="1388094"/>
            <a:ext cx="2404760" cy="1329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uFillTx/>
              </a:rPr>
              <a:t>Deep Belief Network Training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181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</a:t>
            </a:r>
            <a:r>
              <a:rPr lang="en-US" dirty="0" smtClean="0">
                <a:uFillTx/>
              </a:rPr>
              <a:t>reedy layer-wise approach</a:t>
            </a:r>
          </a:p>
          <a:p>
            <a:r>
              <a:rPr lang="en-US" dirty="0" smtClean="0">
                <a:uFillTx/>
              </a:rPr>
              <a:t>First train lowest RBM (h</a:t>
            </a:r>
            <a:r>
              <a:rPr lang="en-US" baseline="30000" dirty="0" smtClean="0">
                <a:uFillTx/>
              </a:rPr>
              <a:t>0</a:t>
            </a:r>
            <a:r>
              <a:rPr lang="en-US" dirty="0" smtClean="0">
                <a:uFillTx/>
              </a:rPr>
              <a:t> – h</a:t>
            </a:r>
            <a:r>
              <a:rPr lang="en-US" baseline="30000" dirty="0" smtClean="0">
                <a:uFillTx/>
              </a:rPr>
              <a:t>1</a:t>
            </a:r>
            <a:r>
              <a:rPr lang="en-US" dirty="0" smtClean="0">
                <a:uFillTx/>
              </a:rPr>
              <a:t>) using RBM update algorithm (note h</a:t>
            </a:r>
            <a:r>
              <a:rPr lang="en-US" baseline="30000" dirty="0" smtClean="0">
                <a:uFillTx/>
              </a:rPr>
              <a:t>0</a:t>
            </a:r>
            <a:r>
              <a:rPr lang="en-US" dirty="0" smtClean="0">
                <a:uFillTx/>
              </a:rPr>
              <a:t> is </a:t>
            </a:r>
            <a:r>
              <a:rPr lang="en-US" dirty="0" err="1" smtClean="0">
                <a:uFillTx/>
              </a:rPr>
              <a:t>x</a:t>
            </a:r>
            <a:r>
              <a:rPr lang="en-US" dirty="0" smtClean="0">
                <a:uFillTx/>
              </a:rPr>
              <a:t>)</a:t>
            </a:r>
          </a:p>
          <a:p>
            <a:r>
              <a:rPr lang="en-US" dirty="0" smtClean="0">
                <a:uFillTx/>
              </a:rPr>
              <a:t>Freeze weights and train subsequent RBM layers</a:t>
            </a:r>
          </a:p>
          <a:p>
            <a:r>
              <a:rPr lang="en-US" dirty="0" smtClean="0">
                <a:uFillTx/>
              </a:rPr>
              <a:t>Then connect final outputs to a supervised model and train that model</a:t>
            </a:r>
          </a:p>
          <a:p>
            <a:r>
              <a:rPr lang="en-US" dirty="0" smtClean="0">
                <a:uFillTx/>
              </a:rPr>
              <a:t>Finally, unfreeze all weights, and fine tune </a:t>
            </a:r>
            <a:r>
              <a:rPr lang="en-US" dirty="0" smtClean="0"/>
              <a:t>as an MLP using the initial weights found by DBN training</a:t>
            </a:r>
          </a:p>
          <a:p>
            <a:r>
              <a:rPr lang="en-US" dirty="0" smtClean="0">
                <a:uFillTx/>
              </a:rPr>
              <a:t>Can do execution as just the tuned MLP</a:t>
            </a:r>
          </a:p>
          <a:p>
            <a:endParaRPr lang="en-US" dirty="0">
              <a:uFillTx/>
            </a:endParaRPr>
          </a:p>
        </p:txBody>
      </p:sp>
      <p:pic>
        <p:nvPicPr>
          <p:cNvPr id="6" name="Content Placeholder 5" descr="AE.tiff"/>
          <p:cNvPicPr>
            <a:picLocks noChangeAspect="1"/>
          </p:cNvPicPr>
          <p:nvPr/>
        </p:nvPicPr>
        <p:blipFill>
          <a:blip r:embed="rId3"/>
          <a:srcRect l="-759" r="-415"/>
          <a:stretch>
            <a:fillRect/>
          </a:stretch>
        </p:blipFill>
        <p:spPr bwMode="auto">
          <a:xfrm>
            <a:off x="5867400" y="1752600"/>
            <a:ext cx="3118338" cy="2895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Supervised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Much recent success in doing fully supervised deep learning with extensions which diminish the effect of early learning difficulties (unstable gradient, etc.)</a:t>
            </a:r>
          </a:p>
          <a:p>
            <a:r>
              <a:rPr lang="en-US" dirty="0" smtClean="0"/>
              <a:t>Patience (now that we know it may be worth it), faster computers, use of GPUs</a:t>
            </a:r>
          </a:p>
          <a:p>
            <a:r>
              <a:rPr lang="en-US" dirty="0" smtClean="0"/>
              <a:t>More efficient activation functions (e.g. </a:t>
            </a:r>
            <a:r>
              <a:rPr lang="en-US" b="1" dirty="0" err="1" smtClean="0"/>
              <a:t>ReLUs</a:t>
            </a:r>
            <a:r>
              <a:rPr lang="en-US" dirty="0" smtClean="0"/>
              <a:t>) in terms of both computation and avoiding </a:t>
            </a:r>
            <a:r>
              <a:rPr lang="en-US" i="1" dirty="0"/>
              <a:t>f</a:t>
            </a:r>
            <a:r>
              <a:rPr lang="en-US" dirty="0"/>
              <a:t> '(</a:t>
            </a:r>
            <a:r>
              <a:rPr lang="en-US" i="1" dirty="0"/>
              <a:t>net</a:t>
            </a:r>
            <a:r>
              <a:rPr lang="en-US" dirty="0" smtClean="0"/>
              <a:t>) saturation</a:t>
            </a:r>
          </a:p>
          <a:p>
            <a:r>
              <a:rPr lang="en-US" dirty="0" smtClean="0"/>
              <a:t>Put some effort on weight initialization</a:t>
            </a:r>
          </a:p>
          <a:p>
            <a:r>
              <a:rPr lang="en-US" dirty="0" smtClean="0"/>
              <a:t>Use Dropout during training</a:t>
            </a:r>
          </a:p>
          <a:p>
            <a:r>
              <a:rPr lang="en-US" b="1" dirty="0" smtClean="0"/>
              <a:t>Training</a:t>
            </a:r>
            <a:r>
              <a:rPr lang="en-US" dirty="0" smtClean="0"/>
              <a:t> using variations of </a:t>
            </a:r>
            <a:r>
              <a:rPr lang="en-US" b="1" dirty="0" smtClean="0"/>
              <a:t>Scaled Conjugate Gradient </a:t>
            </a:r>
            <a:r>
              <a:rPr lang="en-US" dirty="0" smtClean="0"/>
              <a:t>(SGD) that speed-up learning + Train in </a:t>
            </a:r>
            <a:r>
              <a:rPr lang="en-US" b="1" dirty="0" smtClean="0"/>
              <a:t>mini-batches</a:t>
            </a:r>
          </a:p>
          <a:p>
            <a:r>
              <a:rPr lang="en-US" dirty="0" smtClean="0"/>
              <a:t>Batch </a:t>
            </a:r>
            <a:r>
              <a:rPr lang="en-US" b="1" dirty="0" smtClean="0"/>
              <a:t>normalization in hidden nodes</a:t>
            </a:r>
            <a:r>
              <a:rPr lang="en-US" dirty="0" smtClean="0"/>
              <a:t>: for every hidden node input (k):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Shape 7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2800" y="5791200"/>
            <a:ext cx="29718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917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up variations of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Adaptive learning rate (LR) </a:t>
            </a:r>
            <a:r>
              <a:rPr lang="en-US" sz="2400" dirty="0" smtClean="0"/>
              <a:t>approaches:</a:t>
            </a:r>
          </a:p>
          <a:p>
            <a:pPr lvl="1"/>
            <a:r>
              <a:rPr lang="en-US" sz="2000" dirty="0" smtClean="0"/>
              <a:t>Standard Momentum</a:t>
            </a:r>
          </a:p>
          <a:p>
            <a:pPr lvl="1"/>
            <a:r>
              <a:rPr lang="en-US" sz="2000" dirty="0" err="1" smtClean="0"/>
              <a:t>Nesterov</a:t>
            </a:r>
            <a:r>
              <a:rPr lang="en-US" sz="2000" dirty="0" smtClean="0"/>
              <a:t> Momentum – Calculate point you would go to if using normal momentum.  Then, compute gradient at that point. Do normal update using </a:t>
            </a:r>
            <a:r>
              <a:rPr lang="en-US" sz="2000" i="1" dirty="0" smtClean="0"/>
              <a:t>that</a:t>
            </a:r>
            <a:r>
              <a:rPr lang="en-US" sz="2000" dirty="0" smtClean="0"/>
              <a:t> gradient and momentum.</a:t>
            </a:r>
          </a:p>
          <a:p>
            <a:pPr lvl="1"/>
            <a:r>
              <a:rPr lang="en-US" sz="2000" dirty="0" err="1" smtClean="0"/>
              <a:t>Rprop</a:t>
            </a:r>
            <a:r>
              <a:rPr lang="en-US" sz="2000" dirty="0" smtClean="0"/>
              <a:t> – Resilient </a:t>
            </a:r>
            <a:r>
              <a:rPr lang="en-US" sz="2000" dirty="0" err="1" smtClean="0"/>
              <a:t>BackProp</a:t>
            </a:r>
            <a:r>
              <a:rPr lang="en-US" sz="2000" dirty="0" smtClean="0"/>
              <a:t>, if gradient sign inverts, decrease it’s individual LR, else increase it – common goal is faster in the flats, there are variants that backtrack a step, etc.</a:t>
            </a:r>
          </a:p>
          <a:p>
            <a:pPr lvl="1"/>
            <a:r>
              <a:rPr lang="en-US" sz="2000" dirty="0" err="1" smtClean="0"/>
              <a:t>Adagrad</a:t>
            </a:r>
            <a:r>
              <a:rPr lang="en-US" sz="2000" dirty="0" smtClean="0"/>
              <a:t> – Scale LRs </a:t>
            </a:r>
            <a:r>
              <a:rPr lang="en-US" sz="2000" dirty="0"/>
              <a:t>inversely proportional to </a:t>
            </a:r>
            <a:r>
              <a:rPr lang="en-US" sz="2000" dirty="0" smtClean="0"/>
              <a:t>the sum of  past values  – LRs with smaller derivatives are decreased less</a:t>
            </a:r>
          </a:p>
          <a:p>
            <a:pPr lvl="1"/>
            <a:r>
              <a:rPr lang="en-US" sz="2000" dirty="0" err="1" smtClean="0"/>
              <a:t>RMSprop</a:t>
            </a:r>
            <a:r>
              <a:rPr lang="en-US" sz="2000" dirty="0" smtClean="0"/>
              <a:t> – </a:t>
            </a:r>
            <a:r>
              <a:rPr lang="en-US" sz="2000" dirty="0" err="1" smtClean="0"/>
              <a:t>Adagrad</a:t>
            </a:r>
            <a:r>
              <a:rPr lang="en-US" sz="2000" dirty="0" smtClean="0"/>
              <a:t> but uses exponentially weighted moving average, older updates basically forgotten</a:t>
            </a:r>
          </a:p>
          <a:p>
            <a:pPr lvl="1"/>
            <a:r>
              <a:rPr lang="en-US" sz="2000" b="1" dirty="0" smtClean="0"/>
              <a:t>Adam (Adaptive moments) </a:t>
            </a:r>
            <a:r>
              <a:rPr lang="en-US" sz="2000" dirty="0" smtClean="0"/>
              <a:t>– Momentum terms on both gradient and squared gradient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704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066800"/>
          </a:xfrm>
        </p:spPr>
        <p:txBody>
          <a:bodyPr/>
          <a:lstStyle/>
          <a:p>
            <a:r>
              <a:rPr lang="en-US" dirty="0" smtClean="0">
                <a:uFillTx/>
              </a:rPr>
              <a:t>Deep Net Feature Transformation</a:t>
            </a: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3048000" y="1905000"/>
            <a:ext cx="3124200" cy="3657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 bwMode="auto">
          <a:xfrm>
            <a:off x="36957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41910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 bwMode="auto">
          <a:xfrm>
            <a:off x="46482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>
            <a:off x="51054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 bwMode="auto">
          <a:xfrm>
            <a:off x="41910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46482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51054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 bwMode="auto">
          <a:xfrm>
            <a:off x="32766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55626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39" name="Oval 38"/>
          <p:cNvSpPr>
            <a:spLocks/>
          </p:cNvSpPr>
          <p:nvPr/>
        </p:nvSpPr>
        <p:spPr bwMode="auto">
          <a:xfrm>
            <a:off x="39624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44196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48768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53340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 bwMode="auto">
          <a:xfrm>
            <a:off x="35052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1" name="Up Arrow 60"/>
          <p:cNvSpPr>
            <a:spLocks/>
          </p:cNvSpPr>
          <p:nvPr/>
        </p:nvSpPr>
        <p:spPr bwMode="auto">
          <a:xfrm>
            <a:off x="4305300" y="1545982"/>
            <a:ext cx="495300" cy="359017"/>
          </a:xfrm>
          <a:prstGeom prst="up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2" name="Up Arrow 61"/>
          <p:cNvSpPr>
            <a:spLocks/>
          </p:cNvSpPr>
          <p:nvPr/>
        </p:nvSpPr>
        <p:spPr bwMode="auto">
          <a:xfrm>
            <a:off x="4305300" y="5562599"/>
            <a:ext cx="495300" cy="308455"/>
          </a:xfrm>
          <a:prstGeom prst="up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 bwMode="auto">
          <a:xfrm>
            <a:off x="3429000" y="1066800"/>
            <a:ext cx="2400300" cy="4791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3924300" y="1084317"/>
            <a:ext cx="151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7F"/>
                </a:solidFill>
                <a:uFillTx/>
              </a:rPr>
              <a:t>ML Model</a:t>
            </a:r>
            <a:endParaRPr lang="en-US" dirty="0">
              <a:solidFill>
                <a:srgbClr val="00007F"/>
              </a:solidFill>
              <a:uFillTx/>
            </a:endParaRPr>
          </a:p>
        </p:txBody>
      </p:sp>
      <p:sp>
        <p:nvSpPr>
          <p:cNvPr id="65" name="TextBox 64"/>
          <p:cNvSpPr txBox="1">
            <a:spLocks/>
          </p:cNvSpPr>
          <p:nvPr/>
        </p:nvSpPr>
        <p:spPr>
          <a:xfrm>
            <a:off x="457728" y="1728477"/>
            <a:ext cx="259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New Feature Space</a:t>
            </a:r>
            <a:endParaRPr lang="en-US" dirty="0">
              <a:uFillTx/>
            </a:endParaRPr>
          </a:p>
        </p:txBody>
      </p:sp>
      <p:sp>
        <p:nvSpPr>
          <p:cNvPr id="66" name="TextBox 65"/>
          <p:cNvSpPr txBox="1">
            <a:spLocks/>
          </p:cNvSpPr>
          <p:nvPr/>
        </p:nvSpPr>
        <p:spPr>
          <a:xfrm>
            <a:off x="946665" y="5871054"/>
            <a:ext cx="232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Original Features</a:t>
            </a:r>
            <a:endParaRPr lang="en-US" dirty="0">
              <a:uFillTx/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7338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 bwMode="auto">
          <a:xfrm>
            <a:off x="41910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 bwMode="auto">
          <a:xfrm>
            <a:off x="46482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 bwMode="auto">
          <a:xfrm>
            <a:off x="55626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3" name="Oval 72"/>
          <p:cNvSpPr>
            <a:spLocks/>
          </p:cNvSpPr>
          <p:nvPr/>
        </p:nvSpPr>
        <p:spPr bwMode="auto">
          <a:xfrm>
            <a:off x="39624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4" name="Oval 73"/>
          <p:cNvSpPr>
            <a:spLocks/>
          </p:cNvSpPr>
          <p:nvPr/>
        </p:nvSpPr>
        <p:spPr bwMode="auto">
          <a:xfrm>
            <a:off x="44196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5" name="Oval 74"/>
          <p:cNvSpPr>
            <a:spLocks/>
          </p:cNvSpPr>
          <p:nvPr/>
        </p:nvSpPr>
        <p:spPr bwMode="auto">
          <a:xfrm>
            <a:off x="48768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 bwMode="auto">
          <a:xfrm>
            <a:off x="53340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7" name="Oval 76"/>
          <p:cNvSpPr>
            <a:spLocks/>
          </p:cNvSpPr>
          <p:nvPr/>
        </p:nvSpPr>
        <p:spPr bwMode="auto">
          <a:xfrm>
            <a:off x="35052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37338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9" name="Oval 78"/>
          <p:cNvSpPr>
            <a:spLocks/>
          </p:cNvSpPr>
          <p:nvPr/>
        </p:nvSpPr>
        <p:spPr bwMode="auto">
          <a:xfrm>
            <a:off x="41910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 bwMode="auto">
          <a:xfrm>
            <a:off x="46482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1" name="Oval 80"/>
          <p:cNvSpPr>
            <a:spLocks/>
          </p:cNvSpPr>
          <p:nvPr/>
        </p:nvSpPr>
        <p:spPr bwMode="auto">
          <a:xfrm>
            <a:off x="51054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2" name="Oval 81"/>
          <p:cNvSpPr>
            <a:spLocks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3" name="Oval 82"/>
          <p:cNvSpPr>
            <a:spLocks/>
          </p:cNvSpPr>
          <p:nvPr/>
        </p:nvSpPr>
        <p:spPr bwMode="auto">
          <a:xfrm>
            <a:off x="55626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4" name="Oval 83"/>
          <p:cNvSpPr>
            <a:spLocks/>
          </p:cNvSpPr>
          <p:nvPr/>
        </p:nvSpPr>
        <p:spPr bwMode="auto">
          <a:xfrm>
            <a:off x="39624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5" name="Oval 84"/>
          <p:cNvSpPr>
            <a:spLocks/>
          </p:cNvSpPr>
          <p:nvPr/>
        </p:nvSpPr>
        <p:spPr bwMode="auto">
          <a:xfrm>
            <a:off x="44196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6" name="Oval 85"/>
          <p:cNvSpPr>
            <a:spLocks/>
          </p:cNvSpPr>
          <p:nvPr/>
        </p:nvSpPr>
        <p:spPr bwMode="auto">
          <a:xfrm>
            <a:off x="48768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7" name="Oval 86"/>
          <p:cNvSpPr>
            <a:spLocks/>
          </p:cNvSpPr>
          <p:nvPr/>
        </p:nvSpPr>
        <p:spPr bwMode="auto">
          <a:xfrm>
            <a:off x="53340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8" name="Oval 87"/>
          <p:cNvSpPr>
            <a:spLocks/>
          </p:cNvSpPr>
          <p:nvPr/>
        </p:nvSpPr>
        <p:spPr bwMode="auto">
          <a:xfrm>
            <a:off x="35052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9" name="Oval 88"/>
          <p:cNvSpPr>
            <a:spLocks/>
          </p:cNvSpPr>
          <p:nvPr/>
        </p:nvSpPr>
        <p:spPr bwMode="auto">
          <a:xfrm>
            <a:off x="37338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0" name="Oval 89"/>
          <p:cNvSpPr>
            <a:spLocks/>
          </p:cNvSpPr>
          <p:nvPr/>
        </p:nvSpPr>
        <p:spPr bwMode="auto">
          <a:xfrm>
            <a:off x="41910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1" name="Oval 90"/>
          <p:cNvSpPr>
            <a:spLocks/>
          </p:cNvSpPr>
          <p:nvPr/>
        </p:nvSpPr>
        <p:spPr bwMode="auto">
          <a:xfrm>
            <a:off x="46482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2" name="Oval 91"/>
          <p:cNvSpPr>
            <a:spLocks/>
          </p:cNvSpPr>
          <p:nvPr/>
        </p:nvSpPr>
        <p:spPr bwMode="auto">
          <a:xfrm>
            <a:off x="51054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3" name="Oval 92"/>
          <p:cNvSpPr>
            <a:spLocks/>
          </p:cNvSpPr>
          <p:nvPr/>
        </p:nvSpPr>
        <p:spPr bwMode="auto">
          <a:xfrm>
            <a:off x="32766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4" name="Oval 93"/>
          <p:cNvSpPr>
            <a:spLocks/>
          </p:cNvSpPr>
          <p:nvPr/>
        </p:nvSpPr>
        <p:spPr bwMode="auto">
          <a:xfrm>
            <a:off x="55626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5" name="Oval 94"/>
          <p:cNvSpPr>
            <a:spLocks/>
          </p:cNvSpPr>
          <p:nvPr/>
        </p:nvSpPr>
        <p:spPr bwMode="auto">
          <a:xfrm>
            <a:off x="39624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6" name="Oval 95"/>
          <p:cNvSpPr>
            <a:spLocks/>
          </p:cNvSpPr>
          <p:nvPr/>
        </p:nvSpPr>
        <p:spPr bwMode="auto">
          <a:xfrm>
            <a:off x="44196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7" name="Oval 96"/>
          <p:cNvSpPr>
            <a:spLocks/>
          </p:cNvSpPr>
          <p:nvPr/>
        </p:nvSpPr>
        <p:spPr bwMode="auto">
          <a:xfrm>
            <a:off x="48768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8" name="Oval 97"/>
          <p:cNvSpPr>
            <a:spLocks/>
          </p:cNvSpPr>
          <p:nvPr/>
        </p:nvSpPr>
        <p:spPr bwMode="auto">
          <a:xfrm>
            <a:off x="53340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9" name="Oval 98"/>
          <p:cNvSpPr>
            <a:spLocks/>
          </p:cNvSpPr>
          <p:nvPr/>
        </p:nvSpPr>
        <p:spPr bwMode="auto">
          <a:xfrm>
            <a:off x="35052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6781800" y="914400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uFillTx/>
              </a:rPr>
              <a:t>Supervised</a:t>
            </a:r>
          </a:p>
          <a:p>
            <a:r>
              <a:rPr lang="en-US" dirty="0" smtClean="0">
                <a:uFillTx/>
              </a:rPr>
              <a:t>Learning</a:t>
            </a:r>
            <a:endParaRPr lang="en-US" dirty="0">
              <a:uFillTx/>
            </a:endParaRPr>
          </a:p>
        </p:txBody>
      </p:sp>
      <p:sp>
        <p:nvSpPr>
          <p:cNvPr id="101" name="TextBox 100"/>
          <p:cNvSpPr txBox="1">
            <a:spLocks/>
          </p:cNvSpPr>
          <p:nvPr/>
        </p:nvSpPr>
        <p:spPr>
          <a:xfrm>
            <a:off x="6673386" y="3038475"/>
            <a:ext cx="1877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uFillTx/>
              </a:rPr>
              <a:t>Supervised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Unsupervised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Learning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0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6314"/>
            <a:ext cx="7772400" cy="838200"/>
          </a:xfrm>
        </p:spPr>
        <p:txBody>
          <a:bodyPr/>
          <a:lstStyle/>
          <a:p>
            <a:r>
              <a:rPr lang="en-US" dirty="0" smtClean="0">
                <a:uFillTx/>
              </a:rPr>
              <a:t>Convolutional Neural Networks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</a:t>
            </a:r>
            <a:r>
              <a:rPr lang="en-US" sz="2400" dirty="0" smtClean="0">
                <a:uFillTx/>
              </a:rPr>
              <a:t>etworks built </a:t>
            </a:r>
            <a:r>
              <a:rPr lang="en-US" sz="2400" b="1" dirty="0" smtClean="0">
                <a:uFillTx/>
              </a:rPr>
              <a:t>specifically</a:t>
            </a:r>
            <a:r>
              <a:rPr lang="en-US" sz="2400" dirty="0" smtClean="0">
                <a:uFillTx/>
              </a:rPr>
              <a:t> for problems with low dimensional grid-like local structure (e.g. images)</a:t>
            </a:r>
          </a:p>
          <a:p>
            <a:pPr lvl="1"/>
            <a:r>
              <a:rPr lang="en-US" sz="2000" dirty="0" smtClean="0"/>
              <a:t>Inspired from  biological computations in visual cortex (visual pyramid)</a:t>
            </a:r>
          </a:p>
          <a:p>
            <a:pPr lvl="1"/>
            <a:r>
              <a:rPr lang="en-US" sz="2000" dirty="0" smtClean="0"/>
              <a:t>Neighboring pixels will have high correlations and local features (edges, corners, etc.), while distant pixels are un-correlated</a:t>
            </a:r>
          </a:p>
          <a:p>
            <a:pPr lvl="1"/>
            <a:r>
              <a:rPr lang="en-US" sz="2000" dirty="0"/>
              <a:t>Natural images have the property of being stationary, meaning that the statistics of one part of the image are the same as any other </a:t>
            </a:r>
            <a:r>
              <a:rPr lang="en-US" sz="2000" dirty="0" smtClean="0"/>
              <a:t>part</a:t>
            </a:r>
          </a:p>
          <a:p>
            <a:pPr lvl="1"/>
            <a:r>
              <a:rPr lang="en-US" sz="2000" dirty="0" smtClean="0">
                <a:uFillTx/>
              </a:rPr>
              <a:t>CNNs </a:t>
            </a:r>
            <a:r>
              <a:rPr lang="en-US" sz="2000" dirty="0" smtClean="0"/>
              <a:t>enforce that a node receives only a small</a:t>
            </a:r>
            <a:r>
              <a:rPr lang="en-US" sz="2000" dirty="0"/>
              <a:t> </a:t>
            </a:r>
            <a:r>
              <a:rPr lang="en-US" sz="2000" dirty="0" smtClean="0">
                <a:uFillTx/>
              </a:rPr>
              <a:t>set of features which are spatially or temporally close to each other called </a:t>
            </a:r>
            <a:r>
              <a:rPr lang="en-US" sz="2000" b="1" dirty="0" smtClean="0">
                <a:uFillTx/>
              </a:rPr>
              <a:t>receptive fields </a:t>
            </a:r>
            <a:r>
              <a:rPr lang="en-US" sz="2000" dirty="0" smtClean="0">
                <a:uFillTx/>
              </a:rPr>
              <a:t>from one layer to the next (e.g. 3x3, 5x5), thus enforcing ability to handle local 2-D structure.</a:t>
            </a:r>
          </a:p>
          <a:p>
            <a:r>
              <a:rPr lang="en-US" sz="2400" dirty="0" smtClean="0"/>
              <a:t>Good for problems with local grid structure, but </a:t>
            </a:r>
            <a:r>
              <a:rPr lang="en-US" sz="2400" b="1" dirty="0" smtClean="0"/>
              <a:t>inappropriate for general learning </a:t>
            </a:r>
            <a:r>
              <a:rPr lang="en-US" sz="2400" dirty="0" smtClean="0"/>
              <a:t>with abstract features having no prescribed feature ordering or locality</a:t>
            </a:r>
            <a:endParaRPr lang="en-US" sz="2400" dirty="0" smtClean="0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5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Typical MLPs: fully connectivity between layers</a:t>
            </a:r>
          </a:p>
          <a:p>
            <a:r>
              <a:rPr lang="en-US" sz="2400" b="1" dirty="0" err="1" smtClean="0"/>
              <a:t>Convolutional</a:t>
            </a:r>
            <a:r>
              <a:rPr lang="en-US" sz="2400" b="1" dirty="0" smtClean="0"/>
              <a:t> nets (sparse connectivity  + weight sharing)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Nodes still do a scalar dot product (convolution) from the previous layer, but with only a small portion (receptive field) of the nodes in the previous layer – </a:t>
            </a:r>
            <a:r>
              <a:rPr lang="en-US" sz="2400" i="1" dirty="0" smtClean="0"/>
              <a:t>Sparse connectivity</a:t>
            </a:r>
          </a:p>
          <a:p>
            <a:pPr lvl="1"/>
            <a:r>
              <a:rPr lang="en-US" sz="2400" dirty="0" smtClean="0"/>
              <a:t>Every node has the exact same weight values from the preceding layer – </a:t>
            </a:r>
            <a:r>
              <a:rPr lang="en-US" sz="2400" i="1" dirty="0" smtClean="0"/>
              <a:t>Shared parameters</a:t>
            </a:r>
            <a:r>
              <a:rPr lang="en-US" sz="2400" dirty="0" smtClean="0"/>
              <a:t>, tied weights, a LOT less unique weight values (regularization)</a:t>
            </a:r>
          </a:p>
          <a:p>
            <a:pPr lvl="1"/>
            <a:r>
              <a:rPr lang="en-US" sz="2400" dirty="0" smtClean="0"/>
              <a:t>Each node has it’s shared weight convolution computed on a receptive field slightly shifted, from that of it’s neighbor, in the previous layer – </a:t>
            </a:r>
            <a:r>
              <a:rPr lang="en-US" sz="2400" i="1" dirty="0" smtClean="0"/>
              <a:t>Translation invariance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Each node’s convolution scalar is then passed through a non-linear activation function (</a:t>
            </a:r>
            <a:r>
              <a:rPr lang="en-US" sz="2400" b="1" dirty="0" err="1" smtClean="0"/>
              <a:t>ReLU</a:t>
            </a:r>
            <a:r>
              <a:rPr lang="en-US" sz="2400" dirty="0" smtClean="0"/>
              <a:t>, </a:t>
            </a:r>
            <a:r>
              <a:rPr lang="en-US" sz="2400" dirty="0" err="1" smtClean="0"/>
              <a:t>tanh</a:t>
            </a:r>
            <a:r>
              <a:rPr lang="en-US" sz="2400" dirty="0" smtClean="0"/>
              <a:t>, etc.)</a:t>
            </a:r>
          </a:p>
          <a:p>
            <a:r>
              <a:rPr lang="en-US" sz="2400" b="1" dirty="0" smtClean="0"/>
              <a:t>Convolution is a simple weighted sum</a:t>
            </a:r>
          </a:p>
        </p:txBody>
      </p:sp>
    </p:spTree>
    <p:extLst>
      <p:ext uri="{BB962C8B-B14F-4D97-AF65-F5344CB8AC3E}">
        <p14:creationId xmlns="" xmlns:p14="http://schemas.microsoft.com/office/powerpoint/2010/main" val="7950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Example</a:t>
            </a:r>
            <a:endParaRPr lang="en-US" dirty="0"/>
          </a:p>
        </p:txBody>
      </p:sp>
      <p:pic>
        <p:nvPicPr>
          <p:cNvPr id="6" name="Picture 5" descr="Convolution_schem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5391"/>
            <a:ext cx="66802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87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88"/>
            <a:ext cx="7772400" cy="838200"/>
          </a:xfrm>
        </p:spPr>
        <p:txBody>
          <a:bodyPr/>
          <a:lstStyle/>
          <a:p>
            <a:r>
              <a:rPr lang="en-US" dirty="0" smtClean="0"/>
              <a:t>Convolution layers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79361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2-</a:t>
            </a:r>
            <a:r>
              <a:rPr lang="en-US" sz="2400" i="1" dirty="0" smtClean="0"/>
              <a:t>d</a:t>
            </a:r>
            <a:r>
              <a:rPr lang="en-US" sz="2400" dirty="0" smtClean="0"/>
              <a:t> layers (grids) of nodes (or their outputs) in a CNN are called </a:t>
            </a:r>
            <a:r>
              <a:rPr lang="en-US" sz="2400" b="1" dirty="0" smtClean="0"/>
              <a:t>feature maps </a:t>
            </a:r>
          </a:p>
          <a:p>
            <a:r>
              <a:rPr lang="en-US" sz="2400" dirty="0" smtClean="0"/>
              <a:t>Each node in a feature map has the </a:t>
            </a:r>
            <a:r>
              <a:rPr lang="en-US" sz="2400" b="1" dirty="0" smtClean="0"/>
              <a:t>same weights, </a:t>
            </a:r>
            <a:r>
              <a:rPr lang="en-US" sz="2400" dirty="0" smtClean="0"/>
              <a:t>and each node connects to a different overlapping receptive field of the previous layer (</a:t>
            </a:r>
            <a:r>
              <a:rPr lang="en-US" sz="2400" b="1" dirty="0" smtClean="0"/>
              <a:t>stride parameter </a:t>
            </a:r>
            <a:r>
              <a:rPr lang="en-US" sz="2400" dirty="0" smtClean="0"/>
              <a:t>determines overlapping)</a:t>
            </a:r>
          </a:p>
          <a:p>
            <a:r>
              <a:rPr lang="en-US" sz="2400" dirty="0" smtClean="0"/>
              <a:t>Each feature map ‘scans’ previous layer to see where its feature occurs</a:t>
            </a:r>
          </a:p>
          <a:p>
            <a:r>
              <a:rPr lang="en-US" sz="2400" dirty="0" smtClean="0"/>
              <a:t>Later layers could concern themselves with higher order combinations of features</a:t>
            </a:r>
            <a:endParaRPr lang="en-US" sz="2400" dirty="0" smtClean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564" y="5562600"/>
            <a:ext cx="2265026" cy="106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" y="5181600"/>
            <a:ext cx="6801459" cy="158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7848601" cy="762000"/>
          </a:xfrm>
        </p:spPr>
        <p:txBody>
          <a:bodyPr/>
          <a:lstStyle/>
          <a:p>
            <a:r>
              <a:rPr lang="en-US" dirty="0" smtClean="0">
                <a:uFillTx/>
              </a:rPr>
              <a:t>Convolutional Neural Networks</a:t>
            </a:r>
            <a:endParaRPr lang="en-US" dirty="0">
              <a:uFillTx/>
            </a:endParaRPr>
          </a:p>
        </p:txBody>
      </p:sp>
      <p:pic>
        <p:nvPicPr>
          <p:cNvPr id="6" name="Content Placeholder 5" descr="AE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7576" r="-7576"/>
          <a:stretch>
            <a:fillRect/>
          </a:stretch>
        </p:blipFill>
        <p:spPr>
          <a:xfrm>
            <a:off x="457201" y="685799"/>
            <a:ext cx="6781800" cy="4188759"/>
          </a:xfr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6907373" y="1066800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uFillTx/>
                <a:latin typeface="+mn-lt"/>
              </a:rPr>
              <a:t>C layers are convolutions, S layers pool/sample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uFillTx/>
                <a:latin typeface="+mn-lt"/>
              </a:rPr>
              <a:t>Often starts with fairly raw features at initial input and lets CNN discover improved feature layer for final supervised learner – </a:t>
            </a:r>
            <a:r>
              <a:rPr lang="en-US" sz="2000" dirty="0" err="1" smtClean="0">
                <a:uFillTx/>
                <a:latin typeface="+mn-lt"/>
              </a:rPr>
              <a:t>eg</a:t>
            </a:r>
            <a:r>
              <a:rPr lang="en-US" sz="2000" dirty="0" smtClean="0">
                <a:uFillTx/>
                <a:latin typeface="+mn-lt"/>
              </a:rPr>
              <a:t>. MLP/BP</a:t>
            </a:r>
            <a:endParaRPr lang="en-US" sz="2000" dirty="0">
              <a:uFillTx/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70" y="4978233"/>
            <a:ext cx="7815353" cy="182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26" y="6996"/>
            <a:ext cx="7772400" cy="838200"/>
          </a:xfrm>
        </p:spPr>
        <p:txBody>
          <a:bodyPr/>
          <a:lstStyle/>
          <a:p>
            <a:r>
              <a:rPr lang="en-US" dirty="0" smtClean="0"/>
              <a:t>CNN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42162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node in convolution layer is calculated for each receptive field in the previous layer</a:t>
            </a:r>
          </a:p>
          <a:p>
            <a:pPr lvl="1"/>
            <a:r>
              <a:rPr lang="en-US" sz="2400" dirty="0" smtClean="0"/>
              <a:t>During training the corresponding weights are always tied to be the same</a:t>
            </a:r>
          </a:p>
          <a:p>
            <a:pPr lvl="1"/>
            <a:r>
              <a:rPr lang="en-US" sz="2400" dirty="0" smtClean="0"/>
              <a:t>Thus a relatively small number of unique weight parameters to learn, although they are replicated many times in the feature map</a:t>
            </a:r>
          </a:p>
          <a:p>
            <a:pPr lvl="1"/>
            <a:r>
              <a:rPr lang="en-US" sz="2400" dirty="0" smtClean="0"/>
              <a:t>Each node output in CNN is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dirty="0" err="1" smtClean="0"/>
              <a:t>Σ</a:t>
            </a:r>
            <a:r>
              <a:rPr lang="en-US" sz="2400" i="1" dirty="0" err="1" smtClean="0"/>
              <a:t>xw</a:t>
            </a:r>
            <a:r>
              <a:rPr lang="en-US" sz="2400" dirty="0" smtClean="0"/>
              <a:t> + </a:t>
            </a:r>
            <a:r>
              <a:rPr lang="en-US" sz="2400" i="1" dirty="0" smtClean="0"/>
              <a:t>b</a:t>
            </a:r>
            <a:r>
              <a:rPr lang="en-US" sz="2400" dirty="0" smtClean="0"/>
              <a:t>) (</a:t>
            </a:r>
            <a:r>
              <a:rPr lang="en-US" sz="2400" dirty="0" err="1" smtClean="0"/>
              <a:t>ReLU</a:t>
            </a:r>
            <a:r>
              <a:rPr lang="en-US" sz="2400" dirty="0" smtClean="0"/>
              <a:t>, </a:t>
            </a:r>
            <a:r>
              <a:rPr lang="en-US" sz="2400" dirty="0" err="1" smtClean="0"/>
              <a:t>tanh</a:t>
            </a:r>
            <a:r>
              <a:rPr lang="en-US" sz="2400" dirty="0" smtClean="0"/>
              <a:t> etc.)</a:t>
            </a:r>
          </a:p>
          <a:p>
            <a:pPr lvl="1"/>
            <a:r>
              <a:rPr lang="en-US" sz="2400" dirty="0" smtClean="0"/>
              <a:t>Multiple feature maps in each layer</a:t>
            </a:r>
          </a:p>
          <a:p>
            <a:pPr lvl="1"/>
            <a:r>
              <a:rPr lang="en-US" sz="2400" dirty="0" smtClean="0"/>
              <a:t>Each feature map should learn a different feature</a:t>
            </a:r>
          </a:p>
          <a:p>
            <a:pPr lvl="1"/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0" y="4978233"/>
            <a:ext cx="7815353" cy="1826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88"/>
            <a:ext cx="7772400" cy="838200"/>
          </a:xfrm>
        </p:spPr>
        <p:txBody>
          <a:bodyPr/>
          <a:lstStyle/>
          <a:p>
            <a:r>
              <a:rPr lang="en-US" dirty="0" smtClean="0"/>
              <a:t>Convolution layers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79361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2-</a:t>
            </a:r>
            <a:r>
              <a:rPr lang="en-US" sz="2400" i="1" dirty="0" smtClean="0"/>
              <a:t>d</a:t>
            </a:r>
            <a:r>
              <a:rPr lang="en-US" sz="2400" dirty="0" smtClean="0"/>
              <a:t> layers (grids) of nodes (or their outputs) in a CNN are called </a:t>
            </a:r>
            <a:r>
              <a:rPr lang="en-US" sz="2400" b="1" dirty="0" smtClean="0"/>
              <a:t>feature maps </a:t>
            </a:r>
          </a:p>
          <a:p>
            <a:r>
              <a:rPr lang="en-US" sz="2400" dirty="0" smtClean="0"/>
              <a:t>Each node in a feature map has the </a:t>
            </a:r>
            <a:r>
              <a:rPr lang="en-US" sz="2400" b="1" dirty="0" smtClean="0"/>
              <a:t>same weights, </a:t>
            </a:r>
            <a:r>
              <a:rPr lang="en-US" sz="2400" dirty="0" smtClean="0"/>
              <a:t>and each node connects to a different overlapping receptive field of the previous layer (</a:t>
            </a:r>
            <a:r>
              <a:rPr lang="en-US" sz="2400" b="1" dirty="0" smtClean="0"/>
              <a:t>stride parameter </a:t>
            </a:r>
            <a:r>
              <a:rPr lang="en-US" sz="2400" dirty="0" smtClean="0"/>
              <a:t>determines overlapping)</a:t>
            </a:r>
          </a:p>
          <a:p>
            <a:r>
              <a:rPr lang="en-US" sz="2400" dirty="0" smtClean="0"/>
              <a:t>Each feature map ‘scans’ previous layer to see where its feature occurs</a:t>
            </a:r>
          </a:p>
          <a:p>
            <a:r>
              <a:rPr lang="en-US" sz="2400" dirty="0" smtClean="0"/>
              <a:t>Later layers could concern themselves with higher order combinations of features</a:t>
            </a:r>
            <a:endParaRPr lang="en-US" sz="2400" dirty="0" smtClean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564" y="5562600"/>
            <a:ext cx="2265026" cy="106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" y="5181600"/>
            <a:ext cx="6801459" cy="158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19" y="25759"/>
            <a:ext cx="7772400" cy="838200"/>
          </a:xfrm>
        </p:spPr>
        <p:txBody>
          <a:bodyPr/>
          <a:lstStyle/>
          <a:p>
            <a:r>
              <a:rPr lang="en-US" dirty="0" smtClean="0"/>
              <a:t>Sub-Sampling (Pooling)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959"/>
            <a:ext cx="8686800" cy="4012841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Sub-sampling (Pooling) </a:t>
            </a:r>
            <a:r>
              <a:rPr lang="en-US" sz="2600" dirty="0" smtClean="0"/>
              <a:t>allows number of features to be diminished, and to pool information</a:t>
            </a:r>
          </a:p>
          <a:p>
            <a:pPr lvl="1"/>
            <a:r>
              <a:rPr lang="en-US" sz="2600" dirty="0" smtClean="0"/>
              <a:t>Pooling replaces the network output at a certain point with a summary statistic of nearby outputs</a:t>
            </a:r>
          </a:p>
          <a:p>
            <a:pPr lvl="1"/>
            <a:r>
              <a:rPr lang="en-US" sz="2600" dirty="0"/>
              <a:t>Max-Pooling </a:t>
            </a:r>
            <a:r>
              <a:rPr lang="en-US" sz="2600" dirty="0" smtClean="0"/>
              <a:t>common, also average pooling, stochastic pooling etc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smtClean="0"/>
              <a:t>Pooling </a:t>
            </a:r>
            <a:r>
              <a:rPr lang="en-US" sz="2600" dirty="0" err="1" smtClean="0"/>
              <a:t>smooths</a:t>
            </a:r>
            <a:r>
              <a:rPr lang="en-US" sz="2600" dirty="0" smtClean="0"/>
              <a:t> </a:t>
            </a:r>
            <a:r>
              <a:rPr lang="en-US" sz="2600" dirty="0"/>
              <a:t>the data </a:t>
            </a:r>
            <a:r>
              <a:rPr lang="en-US" sz="2600" dirty="0" smtClean="0"/>
              <a:t> and reduces spatial resolution</a:t>
            </a:r>
          </a:p>
          <a:p>
            <a:pPr lvl="1"/>
            <a:r>
              <a:rPr lang="en-US" sz="2600" dirty="0" smtClean="0"/>
              <a:t>2x2 pooling would do 4:1 compression, 3x3 9:1, etc</a:t>
            </a:r>
          </a:p>
          <a:p>
            <a:r>
              <a:rPr lang="en-US" sz="2600" b="1" dirty="0" smtClean="0"/>
              <a:t>Convolution layer (C) followed by sub-sampling layer (S) and so on</a:t>
            </a:r>
          </a:p>
          <a:p>
            <a:r>
              <a:rPr lang="en-US" sz="2600" b="1" dirty="0" smtClean="0"/>
              <a:t>A fully connected MLP is added on the top of the final S layer.</a:t>
            </a:r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0" y="4978233"/>
            <a:ext cx="7815353" cy="1826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Pooling Example (Summing or averaging)</a:t>
            </a:r>
            <a:endParaRPr lang="en-US" dirty="0"/>
          </a:p>
        </p:txBody>
      </p:sp>
      <p:pic>
        <p:nvPicPr>
          <p:cNvPr id="6" name="Picture 5" descr="Pooling_schem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4788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0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CNN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7086600" cy="551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1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>
                <a:uFillTx/>
              </a:rPr>
              <a:t>Face Recognition Example</a:t>
            </a:r>
            <a:endParaRPr lang="en-US" dirty="0">
              <a:uFillTx/>
            </a:endParaRPr>
          </a:p>
        </p:txBody>
      </p:sp>
      <p:pic>
        <p:nvPicPr>
          <p:cNvPr id="44034" name="Picture 2" descr="Alt 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51" y="914400"/>
            <a:ext cx="7935949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CNN weight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464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Convolution layer</a:t>
            </a:r>
          </a:p>
          <a:p>
            <a:pPr lvl="1"/>
            <a:r>
              <a:rPr lang="en-US" sz="2000" b="1" dirty="0" smtClean="0"/>
              <a:t>Each feature map has one weight for each input and one bias</a:t>
            </a:r>
          </a:p>
          <a:p>
            <a:pPr lvl="1"/>
            <a:r>
              <a:rPr lang="en-US" sz="2000" b="1" dirty="0" smtClean="0"/>
              <a:t>A feature map with a 5x5 receptive field (filter) would have a total of 26 weights, which are the same coming into each node of the feature map</a:t>
            </a:r>
          </a:p>
          <a:p>
            <a:pPr lvl="1"/>
            <a:r>
              <a:rPr lang="en-US" sz="2000" b="1" dirty="0" smtClean="0"/>
              <a:t>If a convolution layer had 10 feature maps, then only a total of 260 unique weights to be trained in that layer</a:t>
            </a:r>
          </a:p>
          <a:p>
            <a:r>
              <a:rPr lang="en-US" sz="2400" b="1" dirty="0" smtClean="0"/>
              <a:t>Sub-Sampling (Pooling) Layer</a:t>
            </a:r>
          </a:p>
          <a:p>
            <a:pPr lvl="1"/>
            <a:r>
              <a:rPr lang="en-US" sz="2000" dirty="0" smtClean="0"/>
              <a:t>All elements of receptive field </a:t>
            </a:r>
            <a:r>
              <a:rPr lang="en-US" sz="2000" dirty="0" err="1" smtClean="0"/>
              <a:t>max’d</a:t>
            </a:r>
            <a:r>
              <a:rPr lang="en-US" sz="2000" dirty="0" smtClean="0"/>
              <a:t>, averaged, summed, etc.  </a:t>
            </a:r>
          </a:p>
          <a:p>
            <a:pPr lvl="1"/>
            <a:r>
              <a:rPr lang="en-US" sz="2000" dirty="0" smtClean="0"/>
              <a:t>Result multiplied by one trainable weight and a bias added, then passed through non-linear function (e.g. </a:t>
            </a:r>
            <a:r>
              <a:rPr lang="en-US" sz="2000" dirty="0" err="1" smtClean="0"/>
              <a:t>ReLU</a:t>
            </a:r>
            <a:r>
              <a:rPr lang="en-US" sz="2000" dirty="0" smtClean="0"/>
              <a:t>) for each pooling node</a:t>
            </a:r>
          </a:p>
          <a:p>
            <a:pPr lvl="1"/>
            <a:r>
              <a:rPr lang="en-US" sz="2000" dirty="0" smtClean="0"/>
              <a:t>If a layer had 10 pooling feature maps, then 20 unique weights to be trained</a:t>
            </a:r>
          </a:p>
        </p:txBody>
      </p:sp>
    </p:spTree>
    <p:extLst>
      <p:ext uri="{BB962C8B-B14F-4D97-AF65-F5344CB8AC3E}">
        <p14:creationId xmlns="" xmlns:p14="http://schemas.microsoft.com/office/powerpoint/2010/main" val="4161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CNN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CNNs trained with </a:t>
            </a:r>
            <a:r>
              <a:rPr lang="en-US" sz="2400" b="1" dirty="0" smtClean="0"/>
              <a:t>gradient-based </a:t>
            </a:r>
            <a:r>
              <a:rPr lang="en-US" sz="2400" dirty="0" smtClean="0"/>
              <a:t>methods (e.g. SGD) and </a:t>
            </a:r>
            <a:r>
              <a:rPr lang="en-US" sz="2400" b="1" dirty="0" smtClean="0"/>
              <a:t>cross-entropy loss </a:t>
            </a:r>
            <a:r>
              <a:rPr lang="en-US" sz="2400" dirty="0" smtClean="0"/>
              <a:t>function but with </a:t>
            </a:r>
            <a:r>
              <a:rPr lang="en-US" sz="2400" b="1" dirty="0" smtClean="0"/>
              <a:t>weight sharing </a:t>
            </a:r>
            <a:r>
              <a:rPr lang="en-US" sz="2400" dirty="0" smtClean="0"/>
              <a:t>in each feature map</a:t>
            </a:r>
          </a:p>
          <a:p>
            <a:pPr lvl="1"/>
            <a:r>
              <a:rPr lang="en-US" sz="2400" dirty="0" smtClean="0"/>
              <a:t>Gradients computed using </a:t>
            </a:r>
            <a:r>
              <a:rPr lang="en-US" sz="2400" b="1" dirty="0" smtClean="0"/>
              <a:t>back-propagation</a:t>
            </a:r>
          </a:p>
          <a:p>
            <a:pPr lvl="1"/>
            <a:r>
              <a:rPr lang="en-US" sz="2400" b="1" dirty="0" smtClean="0"/>
              <a:t>Add (or average) the weight updates over the shared weights in feature map layers</a:t>
            </a:r>
          </a:p>
          <a:p>
            <a:pPr lvl="1"/>
            <a:r>
              <a:rPr lang="en-US" sz="2400" dirty="0" smtClean="0"/>
              <a:t>Mini-batch training</a:t>
            </a:r>
          </a:p>
          <a:p>
            <a:pPr lvl="1"/>
            <a:r>
              <a:rPr lang="en-US" sz="2400" dirty="0" smtClean="0"/>
              <a:t>Randomized initial weights through entire network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61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structure of the CNN </a:t>
            </a:r>
            <a:r>
              <a:rPr lang="en-US" dirty="0" smtClean="0"/>
              <a:t>is currently usually </a:t>
            </a:r>
            <a:r>
              <a:rPr lang="en-US" b="1" dirty="0" smtClean="0"/>
              <a:t>hand crafted with trial and error </a:t>
            </a:r>
            <a:r>
              <a:rPr lang="en-US" dirty="0" smtClean="0"/>
              <a:t>(cross-validation or simple validation error)</a:t>
            </a:r>
          </a:p>
          <a:p>
            <a:r>
              <a:rPr lang="en-US" dirty="0" smtClean="0"/>
              <a:t>Parameters to be determined:</a:t>
            </a:r>
          </a:p>
          <a:p>
            <a:pPr lvl="1"/>
            <a:r>
              <a:rPr lang="en-US" dirty="0" smtClean="0"/>
              <a:t>Number of layers</a:t>
            </a:r>
          </a:p>
          <a:p>
            <a:pPr lvl="1"/>
            <a:r>
              <a:rPr lang="en-US" dirty="0" smtClean="0"/>
              <a:t>Size of filters (receptive field)</a:t>
            </a:r>
          </a:p>
          <a:p>
            <a:pPr lvl="1"/>
            <a:r>
              <a:rPr lang="en-US" dirty="0" smtClean="0"/>
              <a:t>Receptive field overlapping (stride)</a:t>
            </a:r>
          </a:p>
          <a:p>
            <a:pPr lvl="1"/>
            <a:r>
              <a:rPr lang="en-US" dirty="0" smtClean="0"/>
              <a:t>Number of feature maps in convolution layers </a:t>
            </a:r>
          </a:p>
          <a:p>
            <a:pPr lvl="1"/>
            <a:r>
              <a:rPr lang="en-US" dirty="0" smtClean="0"/>
              <a:t>Connectivity between layers </a:t>
            </a:r>
          </a:p>
          <a:p>
            <a:pPr lvl="1"/>
            <a:r>
              <a:rPr lang="en-US" dirty="0" smtClean="0"/>
              <a:t>Activation functions</a:t>
            </a:r>
          </a:p>
          <a:p>
            <a:pPr lvl="1"/>
            <a:r>
              <a:rPr lang="en-US" dirty="0" smtClean="0"/>
              <a:t>Size of pooling layers</a:t>
            </a:r>
          </a:p>
          <a:p>
            <a:pPr lvl="1"/>
            <a:r>
              <a:rPr lang="en-US" dirty="0" smtClean="0"/>
              <a:t>Type of pooling</a:t>
            </a:r>
          </a:p>
          <a:p>
            <a:pPr lvl="1"/>
            <a:r>
              <a:rPr lang="en-US" dirty="0" smtClean="0"/>
              <a:t>Final supervised layers etc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23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</a:t>
            </a:r>
            <a:r>
              <a:rPr lang="en-US" b="1" dirty="0" smtClean="0"/>
              <a:t>LeNet-5</a:t>
            </a:r>
            <a:r>
              <a:rPr lang="en-US" dirty="0" smtClean="0"/>
              <a:t> – MNIST Classification (the first CNN)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3156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35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ILSVRC </a:t>
            </a:r>
            <a:r>
              <a:rPr lang="en-US" b="1" dirty="0"/>
              <a:t>Image net </a:t>
            </a:r>
            <a:r>
              <a:rPr lang="en-US" dirty="0" smtClean="0"/>
              <a:t>Large Scale Vision Recognition Competition</a:t>
            </a:r>
            <a:endParaRPr lang="en-US" dirty="0"/>
          </a:p>
        </p:txBody>
      </p:sp>
      <p:pic>
        <p:nvPicPr>
          <p:cNvPr id="6" name="Picture 5" descr="alexnet_tugce_kyunghe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22"/>
          <a:stretch/>
        </p:blipFill>
        <p:spPr>
          <a:xfrm>
            <a:off x="457200" y="1729619"/>
            <a:ext cx="8382000" cy="5128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39486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CNNs Structures ILSVRC winners</a:t>
            </a:r>
            <a:endParaRPr lang="en-US" dirty="0"/>
          </a:p>
        </p:txBody>
      </p:sp>
      <p:pic>
        <p:nvPicPr>
          <p:cNvPr id="6" name="Content Placeholder 5" descr="sdf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" r="49328"/>
          <a:stretch/>
        </p:blipFill>
        <p:spPr>
          <a:xfrm>
            <a:off x="152400" y="1295400"/>
            <a:ext cx="4288269" cy="4800600"/>
          </a:xfrm>
        </p:spPr>
      </p:pic>
      <p:sp>
        <p:nvSpPr>
          <p:cNvPr id="3" name="TextBox 2"/>
          <p:cNvSpPr txBox="1"/>
          <p:nvPr/>
        </p:nvSpPr>
        <p:spPr>
          <a:xfrm>
            <a:off x="4572000" y="1202353"/>
            <a:ext cx="4495800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Note Pooling considered part of the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96 convolution kernels, then 256, then 384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Stride of 4 for first convolution kernel, 1 for the rest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Pooling layers with 3x3 receptive </a:t>
            </a:r>
            <a:r>
              <a:rPr lang="en-US" dirty="0" smtClean="0">
                <a:latin typeface="+mn-lt"/>
              </a:rPr>
              <a:t>fields and stride of 2 throughout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Finishes with fully connected (fc) MLP with 2 hidden layers and 1000 output nodes for classes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1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9486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CNNs Structures ILSVRC winners</a:t>
            </a:r>
            <a:endParaRPr lang="en-US" dirty="0"/>
          </a:p>
        </p:txBody>
      </p:sp>
      <p:pic>
        <p:nvPicPr>
          <p:cNvPr id="6" name="Picture 5" descr="lecture 17 resn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36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03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CNN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Special purpose deep neural net</a:t>
            </a:r>
            <a:endParaRPr lang="en-US" sz="2400" dirty="0" smtClean="0"/>
          </a:p>
          <a:p>
            <a:r>
              <a:rPr lang="en-US" sz="2400" b="1" dirty="0" smtClean="0"/>
              <a:t>Inappropriate for general datasets</a:t>
            </a:r>
          </a:p>
          <a:p>
            <a:r>
              <a:rPr lang="en-US" sz="2400" b="1" dirty="0" smtClean="0"/>
              <a:t>High accuracy for image applications </a:t>
            </a:r>
            <a:r>
              <a:rPr lang="en-US" sz="2400" dirty="0" smtClean="0"/>
              <a:t>– Breaking all records and doing it using just using just raw pixel features (no image preprocessing)!</a:t>
            </a:r>
          </a:p>
          <a:p>
            <a:r>
              <a:rPr lang="en-US" sz="2400" dirty="0" smtClean="0"/>
              <a:t>CNNs are </a:t>
            </a:r>
            <a:r>
              <a:rPr lang="en-US" sz="2400" b="1" dirty="0" smtClean="0"/>
              <a:t>effective</a:t>
            </a:r>
            <a:r>
              <a:rPr lang="en-US" sz="2400" dirty="0" smtClean="0"/>
              <a:t> when inputs are </a:t>
            </a:r>
            <a:r>
              <a:rPr lang="en-US" sz="2400" b="1" dirty="0" smtClean="0"/>
              <a:t>structured</a:t>
            </a:r>
            <a:r>
              <a:rPr lang="en-US" sz="2400" dirty="0" smtClean="0"/>
              <a:t> (grid-like)</a:t>
            </a:r>
          </a:p>
          <a:p>
            <a:r>
              <a:rPr lang="en-US" sz="2400" dirty="0" err="1" smtClean="0"/>
              <a:t>Tedius</a:t>
            </a:r>
            <a:r>
              <a:rPr lang="en-US" sz="2400" dirty="0" smtClean="0"/>
              <a:t> of hand-crafting and </a:t>
            </a:r>
            <a:r>
              <a:rPr lang="en-US" sz="2400" dirty="0" err="1" smtClean="0"/>
              <a:t>hyperparameter</a:t>
            </a:r>
            <a:r>
              <a:rPr lang="en-US" sz="2400" dirty="0" smtClean="0"/>
              <a:t> tuning</a:t>
            </a:r>
          </a:p>
          <a:p>
            <a:r>
              <a:rPr lang="en-US" sz="2400" dirty="0" smtClean="0"/>
              <a:t>Long training times (large computing infrastructure necessary)</a:t>
            </a:r>
          </a:p>
          <a:p>
            <a:r>
              <a:rPr lang="en-US" sz="2400" dirty="0" err="1" smtClean="0"/>
              <a:t>Pretrained</a:t>
            </a:r>
            <a:r>
              <a:rPr lang="en-US" sz="2400" dirty="0" smtClean="0"/>
              <a:t> networks (</a:t>
            </a:r>
            <a:r>
              <a:rPr lang="en-US" sz="2400" dirty="0" err="1" smtClean="0"/>
              <a:t>e.g</a:t>
            </a:r>
            <a:r>
              <a:rPr lang="en-US" sz="2400" dirty="0" smtClean="0"/>
              <a:t> VGG, </a:t>
            </a:r>
            <a:r>
              <a:rPr lang="en-US" sz="2400" dirty="0" err="1" smtClean="0"/>
              <a:t>ResNet</a:t>
            </a:r>
            <a:r>
              <a:rPr lang="en-US" sz="2400" dirty="0" smtClean="0"/>
              <a:t>) can be used as backbone and easily fine tuned to solve specific tasks (</a:t>
            </a:r>
            <a:r>
              <a:rPr lang="en-US" sz="2400" b="1" dirty="0" smtClean="0"/>
              <a:t>transfer learning</a:t>
            </a:r>
            <a:r>
              <a:rPr lang="en-US" sz="2400" dirty="0" smtClean="0"/>
              <a:t>). </a:t>
            </a:r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1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dirty="0" smtClean="0"/>
              <a:t>Very successful on </a:t>
            </a:r>
            <a:r>
              <a:rPr lang="en-US" sz="2400" b="1" dirty="0" smtClean="0"/>
              <a:t>sequential data  </a:t>
            </a:r>
            <a:r>
              <a:rPr lang="en-US" sz="2400" dirty="0" smtClean="0"/>
              <a:t>(e.g. Natural Language Processing Applications)</a:t>
            </a:r>
          </a:p>
          <a:p>
            <a:r>
              <a:rPr lang="en-US" sz="2400" dirty="0" err="1" smtClean="0"/>
              <a:t>Feedforward</a:t>
            </a:r>
            <a:r>
              <a:rPr lang="en-US" sz="2400" dirty="0" smtClean="0"/>
              <a:t> neural networks</a:t>
            </a:r>
          </a:p>
          <a:p>
            <a:r>
              <a:rPr lang="en-US" sz="2400" dirty="0" smtClean="0"/>
              <a:t>Found to be superior to Recurrent Neural Networks (LSTMs, GRUs) that have been used for training using sequential data.</a:t>
            </a:r>
          </a:p>
          <a:p>
            <a:r>
              <a:rPr lang="en-US" sz="2400" dirty="0" smtClean="0"/>
              <a:t>Transform a sequence to another sequence (e.g. language translation)</a:t>
            </a:r>
          </a:p>
          <a:p>
            <a:r>
              <a:rPr lang="en-US" sz="2400" dirty="0" smtClean="0"/>
              <a:t>Based on the idea of </a:t>
            </a:r>
            <a:r>
              <a:rPr lang="en-US" sz="2400" b="1" dirty="0" smtClean="0"/>
              <a:t>self-attention</a:t>
            </a:r>
          </a:p>
          <a:p>
            <a:r>
              <a:rPr lang="en-US" sz="2400" dirty="0" smtClean="0"/>
              <a:t>Include an encoder part and a decoder part</a:t>
            </a:r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1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encoder part </a:t>
            </a:r>
          </a:p>
          <a:p>
            <a:pPr lvl="1"/>
            <a:r>
              <a:rPr lang="en-US" sz="2000" dirty="0" smtClean="0"/>
              <a:t>takes as  input a sequence of vectors (</a:t>
            </a:r>
            <a:r>
              <a:rPr lang="en-US" sz="2000" dirty="0" err="1" smtClean="0"/>
              <a:t>e.g</a:t>
            </a:r>
            <a:r>
              <a:rPr lang="en-US" sz="2000" dirty="0" smtClean="0"/>
              <a:t> word embeddings) </a:t>
            </a:r>
          </a:p>
          <a:p>
            <a:pPr lvl="1"/>
            <a:r>
              <a:rPr lang="en-US" sz="2000" dirty="0" smtClean="0"/>
              <a:t>Encodes its position (</a:t>
            </a:r>
            <a:r>
              <a:rPr lang="en-US" sz="2000" b="1" dirty="0" smtClean="0"/>
              <a:t>positional encoding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produces an efficient internal representation of the sequence using: </a:t>
            </a:r>
            <a:r>
              <a:rPr lang="en-US" sz="2000" b="1" dirty="0" smtClean="0"/>
              <a:t>self-attention modules + MLPs</a:t>
            </a:r>
          </a:p>
          <a:p>
            <a:endParaRPr lang="en-US" sz="2400" dirty="0" smtClean="0"/>
          </a:p>
          <a:p>
            <a:r>
              <a:rPr lang="en-US" sz="2400" dirty="0" smtClean="0"/>
              <a:t>This representation is passed to the decoder that generates the ‘translated’ sequence.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self-attention module is based on the Query-Key-Value idea</a:t>
            </a:r>
            <a:r>
              <a:rPr lang="en-US" sz="2400" dirty="0" smtClean="0"/>
              <a:t>.</a:t>
            </a:r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1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Why Deep Learning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uFillTx/>
                <a:latin typeface="+mj-lt"/>
              </a:rPr>
              <a:t>Biological Plausibility – e.g. Visual Cortex</a:t>
            </a:r>
          </a:p>
          <a:p>
            <a:r>
              <a:rPr lang="en-US" sz="2800" dirty="0" smtClean="0">
                <a:uFillTx/>
                <a:latin typeface="+mj-lt"/>
              </a:rPr>
              <a:t>Highly varying functions can be efficiently represented with deep architectures</a:t>
            </a:r>
          </a:p>
          <a:p>
            <a:pPr lvl="1"/>
            <a:r>
              <a:rPr lang="en-US" dirty="0" smtClean="0">
                <a:uFillTx/>
                <a:latin typeface="+mj-lt"/>
              </a:rPr>
              <a:t>Less weights/parameters to update than a less efficient shallow representation </a:t>
            </a:r>
            <a:r>
              <a:rPr lang="en-US" dirty="0" smtClean="0"/>
              <a:t>(</a:t>
            </a:r>
            <a:r>
              <a:rPr lang="en-US" b="1" dirty="0" smtClean="0"/>
              <a:t>weight sharing</a:t>
            </a:r>
            <a:r>
              <a:rPr lang="en-US" dirty="0" smtClean="0"/>
              <a:t>)</a:t>
            </a:r>
            <a:endParaRPr lang="en-US" dirty="0" smtClean="0">
              <a:uFillTx/>
              <a:latin typeface="+mj-lt"/>
            </a:endParaRPr>
          </a:p>
          <a:p>
            <a:r>
              <a:rPr lang="en-US" sz="2800" dirty="0" smtClean="0">
                <a:uFillTx/>
                <a:latin typeface="+mj-lt"/>
              </a:rPr>
              <a:t>Sub-features created in deep architecture can potentially be shared between multiple tasks:</a:t>
            </a:r>
          </a:p>
          <a:p>
            <a:pPr lvl="1"/>
            <a:r>
              <a:rPr lang="en-US" b="1" dirty="0" smtClean="0">
                <a:uFillTx/>
                <a:latin typeface="+mj-lt"/>
              </a:rPr>
              <a:t>Transfer</a:t>
            </a:r>
            <a:r>
              <a:rPr lang="en-US" dirty="0" smtClean="0">
                <a:uFillTx/>
                <a:latin typeface="+mj-lt"/>
              </a:rPr>
              <a:t> or </a:t>
            </a:r>
            <a:r>
              <a:rPr lang="en-US" b="1" dirty="0" smtClean="0">
                <a:uFillTx/>
                <a:latin typeface="+mj-lt"/>
              </a:rPr>
              <a:t>Multi-task</a:t>
            </a:r>
            <a:r>
              <a:rPr lang="en-US" dirty="0" smtClean="0">
                <a:uFillTx/>
                <a:latin typeface="+mj-lt"/>
              </a:rPr>
              <a:t> learning</a:t>
            </a:r>
          </a:p>
          <a:p>
            <a:pPr>
              <a:buNone/>
            </a:pPr>
            <a:endParaRPr lang="en-US" dirty="0" smtClean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several applications the encoder part (self-attention + MLP) can also be trained solely (without the decoder) in a self-supervised manner.</a:t>
            </a:r>
          </a:p>
          <a:p>
            <a:r>
              <a:rPr lang="en-US" sz="2400" dirty="0" smtClean="0"/>
              <a:t>The encoder self-</a:t>
            </a:r>
            <a:r>
              <a:rPr lang="en-US" sz="2400" dirty="0" err="1" smtClean="0"/>
              <a:t>pretrained</a:t>
            </a:r>
            <a:r>
              <a:rPr lang="en-US" sz="2400" dirty="0" smtClean="0"/>
              <a:t> on huge datasets can be used as a backbone (</a:t>
            </a:r>
            <a:r>
              <a:rPr lang="en-US" sz="2400" dirty="0" err="1" smtClean="0"/>
              <a:t>eg</a:t>
            </a:r>
            <a:r>
              <a:rPr lang="en-US" sz="2400" dirty="0" smtClean="0"/>
              <a:t>. BERT, GPT) for several applications: just add and train a classification layer on top of the backbone to solve a specific problem (</a:t>
            </a:r>
            <a:r>
              <a:rPr lang="en-US" sz="2400" b="1" dirty="0" smtClean="0"/>
              <a:t>transfer learning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1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Synthetic Data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Given a set of data object (</a:t>
            </a:r>
            <a:r>
              <a:rPr lang="en-US" sz="2400" dirty="0" err="1" smtClean="0"/>
              <a:t>eg</a:t>
            </a:r>
            <a:r>
              <a:rPr lang="en-US" sz="2400" dirty="0" smtClean="0"/>
              <a:t>. face images), </a:t>
            </a:r>
            <a:r>
              <a:rPr lang="en-US" sz="2400" b="1" dirty="0" smtClean="0"/>
              <a:t>generate synthetic samples</a:t>
            </a:r>
            <a:r>
              <a:rPr lang="en-US" sz="2400" dirty="0" smtClean="0"/>
              <a:t> that are ‘similar’ to the original ones (e.g. synthetic faces)</a:t>
            </a:r>
          </a:p>
          <a:p>
            <a:r>
              <a:rPr lang="en-US" sz="2400" dirty="0" smtClean="0"/>
              <a:t>Most popular approaches</a:t>
            </a:r>
            <a:endParaRPr lang="en-US" sz="2000" dirty="0" smtClean="0"/>
          </a:p>
          <a:p>
            <a:pPr lvl="1"/>
            <a:r>
              <a:rPr lang="en-US" sz="2000" b="1" dirty="0" smtClean="0">
                <a:hlinkClick r:id="rId3"/>
              </a:rPr>
              <a:t>Generative Adversarial Networks (GANs)</a:t>
            </a:r>
            <a:endParaRPr lang="en-US" sz="2000" b="1" dirty="0" smtClean="0"/>
          </a:p>
          <a:p>
            <a:pPr lvl="2"/>
            <a:r>
              <a:rPr lang="en-US" sz="2000" dirty="0" smtClean="0"/>
              <a:t>Generator : takes input noise (sampled from the normal distribution) and generates synthetic data</a:t>
            </a:r>
          </a:p>
          <a:p>
            <a:pPr lvl="2"/>
            <a:r>
              <a:rPr lang="en-US" sz="2000" dirty="0" smtClean="0"/>
              <a:t>Discriminator: classifier that learns to discriminate between real and synthetic data</a:t>
            </a:r>
          </a:p>
          <a:p>
            <a:pPr lvl="2"/>
            <a:r>
              <a:rPr lang="en-US" sz="2000" dirty="0" smtClean="0"/>
              <a:t>Objective: generator tries to ‘fool’ the discriminator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b="1" dirty="0" err="1" smtClean="0">
                <a:hlinkClick r:id="rId4"/>
              </a:rPr>
              <a:t>Variational</a:t>
            </a:r>
            <a:r>
              <a:rPr lang="en-US" sz="2000" b="1" dirty="0" smtClean="0">
                <a:hlinkClick r:id="rId4"/>
              </a:rPr>
              <a:t> </a:t>
            </a:r>
            <a:r>
              <a:rPr lang="en-US" sz="2000" b="1" dirty="0" err="1" smtClean="0">
                <a:hlinkClick r:id="rId4"/>
              </a:rPr>
              <a:t>Autoencoders</a:t>
            </a:r>
            <a:r>
              <a:rPr lang="en-US" sz="2000" b="1" dirty="0" smtClean="0">
                <a:hlinkClick r:id="rId4"/>
              </a:rPr>
              <a:t> (VAEs)</a:t>
            </a:r>
            <a:r>
              <a:rPr lang="en-US" sz="2000" dirty="0" smtClean="0"/>
              <a:t>: </a:t>
            </a:r>
            <a:r>
              <a:rPr lang="en-US" sz="2000" dirty="0" err="1" smtClean="0"/>
              <a:t>autoencoders</a:t>
            </a:r>
            <a:r>
              <a:rPr lang="en-US" sz="2000" dirty="0" smtClean="0"/>
              <a:t> trained so that the ‘code vectors’  follow the Normal Distribution.</a:t>
            </a:r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1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uFillTx/>
              </a:rPr>
              <a:t>Deep Training Difficulties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uFillTx/>
              </a:rPr>
              <a:t>Vanishing Gradient </a:t>
            </a:r>
            <a:r>
              <a:rPr lang="en-US" sz="2600" dirty="0" smtClean="0">
                <a:uFillTx/>
              </a:rPr>
              <a:t>– error attenuates as it propagates to earlier layers </a:t>
            </a:r>
            <a:r>
              <a:rPr lang="en-US" sz="2600" dirty="0" smtClean="0"/>
              <a:t> (</a:t>
            </a:r>
            <a:r>
              <a:rPr lang="en-US" sz="2600" i="1" dirty="0" smtClean="0"/>
              <a:t>f</a:t>
            </a:r>
            <a:r>
              <a:rPr lang="en-US" sz="2600" dirty="0" smtClean="0"/>
              <a:t> </a:t>
            </a:r>
            <a:r>
              <a:rPr lang="en-US" sz="2600" dirty="0"/>
              <a:t>'(</a:t>
            </a:r>
            <a:r>
              <a:rPr lang="en-US" sz="2600" i="1" dirty="0"/>
              <a:t>net</a:t>
            </a:r>
            <a:r>
              <a:rPr lang="en-US" sz="2600" dirty="0" smtClean="0"/>
              <a:t>)*(t-y))</a:t>
            </a:r>
            <a:endParaRPr lang="en-US" sz="2600" dirty="0" smtClean="0">
              <a:uFillTx/>
            </a:endParaRPr>
          </a:p>
          <a:p>
            <a:r>
              <a:rPr lang="en-US" sz="2600" dirty="0" smtClean="0">
                <a:uFillTx/>
              </a:rPr>
              <a:t>Leads to very slow training (especially at early layers)</a:t>
            </a:r>
          </a:p>
          <a:p>
            <a:r>
              <a:rPr lang="en-US" sz="2600" dirty="0" smtClean="0">
                <a:uFillTx/>
              </a:rPr>
              <a:t>Need a way for early layers to do effective work</a:t>
            </a:r>
          </a:p>
          <a:p>
            <a:r>
              <a:rPr lang="en-US" sz="2600" dirty="0" smtClean="0"/>
              <a:t>Instability of gradient in deep networks: Vanishing or exploding gradient</a:t>
            </a:r>
          </a:p>
          <a:p>
            <a:pPr lvl="1"/>
            <a:r>
              <a:rPr lang="en-US" sz="2600" dirty="0" smtClean="0"/>
              <a:t>Product of many terms, which unless “balanced” just right, is unstable</a:t>
            </a:r>
          </a:p>
          <a:p>
            <a:pPr lvl="1"/>
            <a:r>
              <a:rPr lang="en-US" sz="2600" dirty="0" smtClean="0">
                <a:uFillTx/>
              </a:rPr>
              <a:t>Either early or late layers stuck while “opposite” layers are learning</a:t>
            </a:r>
          </a:p>
          <a:p>
            <a:r>
              <a:rPr lang="en-US" sz="2600" b="1" dirty="0" smtClean="0"/>
              <a:t>Long training times </a:t>
            </a:r>
          </a:p>
          <a:p>
            <a:r>
              <a:rPr lang="en-US" sz="2600" b="1" dirty="0" smtClean="0"/>
              <a:t>Many Local Minima of error function</a:t>
            </a:r>
          </a:p>
          <a:p>
            <a:r>
              <a:rPr lang="en-US" sz="2600" dirty="0" smtClean="0"/>
              <a:t>Advanced computing infrastructure is needed</a:t>
            </a:r>
            <a:endParaRPr lang="en-US" sz="2600" dirty="0" smtClean="0">
              <a:uFillTx/>
            </a:endParaRPr>
          </a:p>
          <a:p>
            <a:endParaRPr lang="en-US" dirty="0" smtClean="0">
              <a:uFillTx/>
            </a:endParaRPr>
          </a:p>
          <a:p>
            <a:pPr lvl="1"/>
            <a:endParaRPr lang="en-US" dirty="0" smtClean="0"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>
                <a:uFillTx/>
              </a:rPr>
              <a:t>Unsupervised Pre-Training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33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first </a:t>
            </a:r>
            <a:r>
              <a:rPr lang="en-US" sz="2800" dirty="0" smtClean="0">
                <a:uFillTx/>
              </a:rPr>
              <a:t>Deep-Learning approach (</a:t>
            </a:r>
            <a:r>
              <a:rPr lang="en-US" sz="2800" b="1" dirty="0" smtClean="0">
                <a:uFillTx/>
                <a:hlinkClick r:id="rId2"/>
              </a:rPr>
              <a:t>Deep Belief Networks</a:t>
            </a:r>
            <a:r>
              <a:rPr lang="en-US" sz="2800" dirty="0" smtClean="0">
                <a:uFillTx/>
              </a:rPr>
              <a:t> 2006)</a:t>
            </a:r>
          </a:p>
          <a:p>
            <a:r>
              <a:rPr lang="en-US" sz="2800" dirty="0" smtClean="0"/>
              <a:t>Unsupervised </a:t>
            </a:r>
            <a:r>
              <a:rPr lang="en-US" sz="2800" dirty="0"/>
              <a:t>Pre-Training </a:t>
            </a:r>
            <a:r>
              <a:rPr lang="en-US" sz="2800" dirty="0" smtClean="0"/>
              <a:t>uses </a:t>
            </a:r>
            <a:r>
              <a:rPr lang="en-US" sz="2800" b="1" dirty="0" smtClean="0"/>
              <a:t>unsupervised learning </a:t>
            </a:r>
            <a:r>
              <a:rPr lang="en-US" sz="2800" dirty="0" smtClean="0"/>
              <a:t>in the deep layers to transform </a:t>
            </a:r>
            <a:r>
              <a:rPr lang="en-US" sz="2800" dirty="0"/>
              <a:t>the inputs into features that are easier to learn by a final supervised model</a:t>
            </a:r>
          </a:p>
          <a:p>
            <a:r>
              <a:rPr lang="en-US" sz="2800" dirty="0" smtClean="0"/>
              <a:t>Often </a:t>
            </a:r>
            <a:r>
              <a:rPr lang="en-US" sz="2800" dirty="0"/>
              <a:t>not </a:t>
            </a:r>
            <a:r>
              <a:rPr lang="en-US" sz="2800" dirty="0" smtClean="0"/>
              <a:t>a lot of labeled </a:t>
            </a:r>
            <a:r>
              <a:rPr lang="en-US" sz="2800" dirty="0"/>
              <a:t>data available while there may be lots of unlabeled </a:t>
            </a:r>
            <a:r>
              <a:rPr lang="en-US" sz="2800" dirty="0" smtClean="0"/>
              <a:t>data.  </a:t>
            </a:r>
          </a:p>
          <a:p>
            <a:r>
              <a:rPr lang="en-US" sz="2800" dirty="0" smtClean="0"/>
              <a:t>Unsupervised Pre-Training can take advantage of unlabeled data.  Can be a huge issue for some tasks.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Greedy Layer-Wise Training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uFillTx/>
              </a:rPr>
              <a:t>Train first layer using your data without the labels (unsupervised)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uFillTx/>
              </a:rPr>
              <a:t>Then freeze the first layer parameters and start training the second layer using the output of the first layer as the unsupervised input to the second layer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uFillTx/>
              </a:rPr>
              <a:t>Repeat this for as many layers as desired</a:t>
            </a:r>
          </a:p>
          <a:p>
            <a:pPr marL="857250" lvl="1" indent="-457200">
              <a:buClrTx/>
            </a:pPr>
            <a:r>
              <a:rPr lang="en-US" dirty="0" smtClean="0">
                <a:uFillTx/>
              </a:rPr>
              <a:t>This builds the set of robust features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uFillTx/>
              </a:rPr>
              <a:t>Use the outputs of the final layer as inputs to a supervised layer/model and train the last supervised </a:t>
            </a:r>
            <a:r>
              <a:rPr lang="en-US" sz="2800" dirty="0" err="1" smtClean="0">
                <a:uFillTx/>
              </a:rPr>
              <a:t>layer(s</a:t>
            </a:r>
            <a:r>
              <a:rPr lang="en-US" sz="2800" dirty="0" smtClean="0">
                <a:uFillTx/>
              </a:rPr>
              <a:t>) (leave early weights frozen)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uFillTx/>
              </a:rPr>
              <a:t>Unfreeze all weights and fine tune the full network by training with a supervised approach, given the </a:t>
            </a:r>
            <a:r>
              <a:rPr lang="en-US" sz="2800" i="1" dirty="0" smtClean="0">
                <a:uFillTx/>
              </a:rPr>
              <a:t>pre-training </a:t>
            </a:r>
            <a:r>
              <a:rPr lang="en-US" sz="2800" dirty="0" smtClean="0">
                <a:uFillTx/>
              </a:rPr>
              <a:t>weight settings (optional)</a:t>
            </a:r>
          </a:p>
          <a:p>
            <a:endParaRPr lang="en-US" dirty="0" smtClean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uFillTx/>
              </a:rPr>
              <a:t>Deep Net with Greedy Layer Wise Training</a:t>
            </a: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3048000" y="1905000"/>
            <a:ext cx="3124200" cy="3657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 bwMode="auto">
          <a:xfrm>
            <a:off x="36957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41910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 bwMode="auto">
          <a:xfrm>
            <a:off x="46482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>
            <a:off x="5105400" y="6019800"/>
            <a:ext cx="228600" cy="228600"/>
          </a:xfrm>
          <a:prstGeom prst="ellips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 bwMode="auto">
          <a:xfrm>
            <a:off x="41910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 bwMode="auto">
          <a:xfrm>
            <a:off x="46482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51054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 bwMode="auto">
          <a:xfrm>
            <a:off x="32766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5562600" y="5105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39" name="Oval 38"/>
          <p:cNvSpPr>
            <a:spLocks/>
          </p:cNvSpPr>
          <p:nvPr/>
        </p:nvSpPr>
        <p:spPr bwMode="auto">
          <a:xfrm>
            <a:off x="39624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44196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48768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53340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 bwMode="auto">
          <a:xfrm>
            <a:off x="3505200" y="46482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1" name="Up Arrow 60"/>
          <p:cNvSpPr>
            <a:spLocks/>
          </p:cNvSpPr>
          <p:nvPr/>
        </p:nvSpPr>
        <p:spPr bwMode="auto">
          <a:xfrm>
            <a:off x="4305300" y="1545982"/>
            <a:ext cx="495300" cy="359017"/>
          </a:xfrm>
          <a:prstGeom prst="up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2" name="Up Arrow 61"/>
          <p:cNvSpPr>
            <a:spLocks/>
          </p:cNvSpPr>
          <p:nvPr/>
        </p:nvSpPr>
        <p:spPr bwMode="auto">
          <a:xfrm>
            <a:off x="4305300" y="5562599"/>
            <a:ext cx="495300" cy="308455"/>
          </a:xfrm>
          <a:prstGeom prst="up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 bwMode="auto">
          <a:xfrm>
            <a:off x="3467100" y="1066800"/>
            <a:ext cx="2400300" cy="4791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3924300" y="1084317"/>
            <a:ext cx="151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7F"/>
                </a:solidFill>
                <a:uFillTx/>
              </a:rPr>
              <a:t>ML Model</a:t>
            </a:r>
            <a:endParaRPr lang="en-US" dirty="0">
              <a:solidFill>
                <a:srgbClr val="00007F"/>
              </a:solidFill>
              <a:uFillTx/>
            </a:endParaRPr>
          </a:p>
        </p:txBody>
      </p:sp>
      <p:sp>
        <p:nvSpPr>
          <p:cNvPr id="65" name="TextBox 64"/>
          <p:cNvSpPr txBox="1">
            <a:spLocks/>
          </p:cNvSpPr>
          <p:nvPr/>
        </p:nvSpPr>
        <p:spPr>
          <a:xfrm>
            <a:off x="457728" y="1728477"/>
            <a:ext cx="259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New Feature Space</a:t>
            </a:r>
            <a:endParaRPr lang="en-US" dirty="0">
              <a:uFillTx/>
            </a:endParaRPr>
          </a:p>
        </p:txBody>
      </p:sp>
      <p:sp>
        <p:nvSpPr>
          <p:cNvPr id="66" name="TextBox 65"/>
          <p:cNvSpPr txBox="1">
            <a:spLocks/>
          </p:cNvSpPr>
          <p:nvPr/>
        </p:nvSpPr>
        <p:spPr>
          <a:xfrm>
            <a:off x="1219877" y="5871054"/>
            <a:ext cx="2056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uFillTx/>
              </a:rPr>
              <a:t>Original Inputs</a:t>
            </a:r>
            <a:endParaRPr lang="en-US" dirty="0">
              <a:uFillTx/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7338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 bwMode="auto">
          <a:xfrm>
            <a:off x="41910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 bwMode="auto">
          <a:xfrm>
            <a:off x="46482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 bwMode="auto">
          <a:xfrm>
            <a:off x="5562600" y="41910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3" name="Oval 72"/>
          <p:cNvSpPr>
            <a:spLocks/>
          </p:cNvSpPr>
          <p:nvPr/>
        </p:nvSpPr>
        <p:spPr bwMode="auto">
          <a:xfrm>
            <a:off x="39624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4" name="Oval 73"/>
          <p:cNvSpPr>
            <a:spLocks/>
          </p:cNvSpPr>
          <p:nvPr/>
        </p:nvSpPr>
        <p:spPr bwMode="auto">
          <a:xfrm>
            <a:off x="44196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5" name="Oval 74"/>
          <p:cNvSpPr>
            <a:spLocks/>
          </p:cNvSpPr>
          <p:nvPr/>
        </p:nvSpPr>
        <p:spPr bwMode="auto">
          <a:xfrm>
            <a:off x="48768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 bwMode="auto">
          <a:xfrm>
            <a:off x="53340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7" name="Oval 76"/>
          <p:cNvSpPr>
            <a:spLocks/>
          </p:cNvSpPr>
          <p:nvPr/>
        </p:nvSpPr>
        <p:spPr bwMode="auto">
          <a:xfrm>
            <a:off x="3505200" y="37338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8" name="Oval 77"/>
          <p:cNvSpPr>
            <a:spLocks/>
          </p:cNvSpPr>
          <p:nvPr/>
        </p:nvSpPr>
        <p:spPr bwMode="auto">
          <a:xfrm>
            <a:off x="37338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79" name="Oval 78"/>
          <p:cNvSpPr>
            <a:spLocks/>
          </p:cNvSpPr>
          <p:nvPr/>
        </p:nvSpPr>
        <p:spPr bwMode="auto">
          <a:xfrm>
            <a:off x="41910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 bwMode="auto">
          <a:xfrm>
            <a:off x="46482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1" name="Oval 80"/>
          <p:cNvSpPr>
            <a:spLocks/>
          </p:cNvSpPr>
          <p:nvPr/>
        </p:nvSpPr>
        <p:spPr bwMode="auto">
          <a:xfrm>
            <a:off x="51054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2" name="Oval 81"/>
          <p:cNvSpPr>
            <a:spLocks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3" name="Oval 82"/>
          <p:cNvSpPr>
            <a:spLocks/>
          </p:cNvSpPr>
          <p:nvPr/>
        </p:nvSpPr>
        <p:spPr bwMode="auto">
          <a:xfrm>
            <a:off x="5562600" y="32766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4" name="Oval 83"/>
          <p:cNvSpPr>
            <a:spLocks/>
          </p:cNvSpPr>
          <p:nvPr/>
        </p:nvSpPr>
        <p:spPr bwMode="auto">
          <a:xfrm>
            <a:off x="39624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5" name="Oval 84"/>
          <p:cNvSpPr>
            <a:spLocks/>
          </p:cNvSpPr>
          <p:nvPr/>
        </p:nvSpPr>
        <p:spPr bwMode="auto">
          <a:xfrm>
            <a:off x="44196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6" name="Oval 85"/>
          <p:cNvSpPr>
            <a:spLocks/>
          </p:cNvSpPr>
          <p:nvPr/>
        </p:nvSpPr>
        <p:spPr bwMode="auto">
          <a:xfrm>
            <a:off x="48768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7" name="Oval 86"/>
          <p:cNvSpPr>
            <a:spLocks/>
          </p:cNvSpPr>
          <p:nvPr/>
        </p:nvSpPr>
        <p:spPr bwMode="auto">
          <a:xfrm>
            <a:off x="53340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8" name="Oval 87"/>
          <p:cNvSpPr>
            <a:spLocks/>
          </p:cNvSpPr>
          <p:nvPr/>
        </p:nvSpPr>
        <p:spPr bwMode="auto">
          <a:xfrm>
            <a:off x="3505200" y="281940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89" name="Oval 88"/>
          <p:cNvSpPr>
            <a:spLocks/>
          </p:cNvSpPr>
          <p:nvPr/>
        </p:nvSpPr>
        <p:spPr bwMode="auto">
          <a:xfrm>
            <a:off x="37338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0" name="Oval 89"/>
          <p:cNvSpPr>
            <a:spLocks/>
          </p:cNvSpPr>
          <p:nvPr/>
        </p:nvSpPr>
        <p:spPr bwMode="auto">
          <a:xfrm>
            <a:off x="41910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1" name="Oval 90"/>
          <p:cNvSpPr>
            <a:spLocks/>
          </p:cNvSpPr>
          <p:nvPr/>
        </p:nvSpPr>
        <p:spPr bwMode="auto">
          <a:xfrm>
            <a:off x="46482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2" name="Oval 91"/>
          <p:cNvSpPr>
            <a:spLocks/>
          </p:cNvSpPr>
          <p:nvPr/>
        </p:nvSpPr>
        <p:spPr bwMode="auto">
          <a:xfrm>
            <a:off x="51054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3" name="Oval 92"/>
          <p:cNvSpPr>
            <a:spLocks/>
          </p:cNvSpPr>
          <p:nvPr/>
        </p:nvSpPr>
        <p:spPr bwMode="auto">
          <a:xfrm>
            <a:off x="32766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4" name="Oval 93"/>
          <p:cNvSpPr>
            <a:spLocks/>
          </p:cNvSpPr>
          <p:nvPr/>
        </p:nvSpPr>
        <p:spPr bwMode="auto">
          <a:xfrm>
            <a:off x="5562600" y="2416510"/>
            <a:ext cx="228600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5" name="Oval 94"/>
          <p:cNvSpPr>
            <a:spLocks/>
          </p:cNvSpPr>
          <p:nvPr/>
        </p:nvSpPr>
        <p:spPr bwMode="auto">
          <a:xfrm>
            <a:off x="39624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6" name="Oval 95"/>
          <p:cNvSpPr>
            <a:spLocks/>
          </p:cNvSpPr>
          <p:nvPr/>
        </p:nvSpPr>
        <p:spPr bwMode="auto">
          <a:xfrm>
            <a:off x="44196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7" name="Oval 96"/>
          <p:cNvSpPr>
            <a:spLocks/>
          </p:cNvSpPr>
          <p:nvPr/>
        </p:nvSpPr>
        <p:spPr bwMode="auto">
          <a:xfrm>
            <a:off x="48768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8" name="Oval 97"/>
          <p:cNvSpPr>
            <a:spLocks/>
          </p:cNvSpPr>
          <p:nvPr/>
        </p:nvSpPr>
        <p:spPr bwMode="auto">
          <a:xfrm>
            <a:off x="53340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99" name="Oval 98"/>
          <p:cNvSpPr>
            <a:spLocks/>
          </p:cNvSpPr>
          <p:nvPr/>
        </p:nvSpPr>
        <p:spPr bwMode="auto">
          <a:xfrm>
            <a:off x="3505200" y="1959310"/>
            <a:ext cx="228600" cy="2286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</a:endParaRP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6781800" y="914400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uFillTx/>
              </a:rPr>
              <a:t>Supervised</a:t>
            </a:r>
          </a:p>
          <a:p>
            <a:r>
              <a:rPr lang="en-US" dirty="0" smtClean="0">
                <a:uFillTx/>
              </a:rPr>
              <a:t>Learning</a:t>
            </a:r>
            <a:endParaRPr lang="en-US" dirty="0">
              <a:uFillTx/>
            </a:endParaRPr>
          </a:p>
        </p:txBody>
      </p:sp>
      <p:sp>
        <p:nvSpPr>
          <p:cNvPr id="100" name="TextBox 99"/>
          <p:cNvSpPr txBox="1">
            <a:spLocks/>
          </p:cNvSpPr>
          <p:nvPr/>
        </p:nvSpPr>
        <p:spPr>
          <a:xfrm>
            <a:off x="6631078" y="3352800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uFillTx/>
              </a:rPr>
              <a:t>Unsupervised</a:t>
            </a:r>
          </a:p>
          <a:p>
            <a:pPr algn="ctr"/>
            <a:r>
              <a:rPr lang="en-US" dirty="0" smtClean="0">
                <a:uFillTx/>
              </a:rPr>
              <a:t>Learning</a:t>
            </a:r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Greedy Layer-Wise Training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uFillTx/>
              </a:rPr>
              <a:t>Greedy layer-wise training avoids many of the problems of trying to train a deep net in a supervised fashion</a:t>
            </a:r>
          </a:p>
          <a:p>
            <a:pPr lvl="1"/>
            <a:r>
              <a:rPr lang="en-US" dirty="0" smtClean="0">
                <a:uFillTx/>
              </a:rPr>
              <a:t>Each layer gets full learning focus in its turn since it is the only current "top" layer (no unstable gradient issues, etc.)</a:t>
            </a:r>
          </a:p>
          <a:p>
            <a:pPr lvl="1"/>
            <a:r>
              <a:rPr lang="en-US" dirty="0" smtClean="0">
                <a:uFillTx/>
              </a:rPr>
              <a:t>Can take advantage of unlabeled data</a:t>
            </a:r>
          </a:p>
          <a:p>
            <a:pPr lvl="1"/>
            <a:r>
              <a:rPr lang="en-US" dirty="0" smtClean="0">
                <a:uFillTx/>
              </a:rPr>
              <a:t>When you finally tune the entire network with supervised training the network weights have already been adjusted so that you are in a good error basin and just need fine tuning.  This helps with problems of</a:t>
            </a:r>
          </a:p>
          <a:p>
            <a:pPr lvl="2"/>
            <a:r>
              <a:rPr lang="en-US" dirty="0" smtClean="0">
                <a:uFillTx/>
              </a:rPr>
              <a:t>Ineffective early layer learning</a:t>
            </a:r>
          </a:p>
          <a:p>
            <a:pPr lvl="2"/>
            <a:r>
              <a:rPr lang="en-US" dirty="0" smtClean="0">
                <a:uFillTx/>
              </a:rPr>
              <a:t>Deep network local minima</a:t>
            </a:r>
          </a:p>
          <a:p>
            <a:r>
              <a:rPr lang="en-US" dirty="0" smtClean="0"/>
              <a:t>T</a:t>
            </a:r>
            <a:r>
              <a:rPr lang="en-US" dirty="0" smtClean="0">
                <a:uFillTx/>
              </a:rPr>
              <a:t>wo landmark approaches</a:t>
            </a:r>
          </a:p>
          <a:p>
            <a:pPr lvl="1"/>
            <a:r>
              <a:rPr lang="en-US" dirty="0">
                <a:hlinkClick r:id="rId3"/>
              </a:rPr>
              <a:t>Deep Belief </a:t>
            </a:r>
            <a:r>
              <a:rPr lang="en-US" dirty="0" smtClean="0">
                <a:hlinkClick r:id="rId3"/>
              </a:rPr>
              <a:t>Networks </a:t>
            </a:r>
            <a:r>
              <a:rPr lang="en-US" dirty="0" smtClean="0"/>
              <a:t>(2006)</a:t>
            </a:r>
            <a:endParaRPr lang="en-US" dirty="0"/>
          </a:p>
          <a:p>
            <a:pPr lvl="1"/>
            <a:r>
              <a:rPr lang="en-US" dirty="0" smtClean="0">
                <a:uFillTx/>
                <a:hlinkClick r:id="rId4"/>
              </a:rPr>
              <a:t>Stacked Auto-Encoders </a:t>
            </a:r>
            <a:r>
              <a:rPr lang="en-US" dirty="0" smtClean="0">
                <a:uFillTx/>
              </a:rPr>
              <a:t>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Override1.xml><?xml version="1.0" encoding="utf-8"?>
<a:themeOverride xmlns:a="http://schemas.openxmlformats.org/drawingml/2006/main">
  <a:clrScheme name="Διαβάθμιση του γκρι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47714</TotalTime>
  <Words>2556</Words>
  <Application>Microsoft Office PowerPoint</Application>
  <PresentationFormat>Προβολή στην οθόνη (4:3)</PresentationFormat>
  <Paragraphs>287</Paragraphs>
  <Slides>41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Deep Learning Overview</vt:lpstr>
      <vt:lpstr>Deep Net Feature Transformation</vt:lpstr>
      <vt:lpstr>Face Recognition Example</vt:lpstr>
      <vt:lpstr>Why Deep Learning</vt:lpstr>
      <vt:lpstr>Deep Training Difficulties</vt:lpstr>
      <vt:lpstr>Unsupervised Pre-Training</vt:lpstr>
      <vt:lpstr>Greedy Layer-Wise Training</vt:lpstr>
      <vt:lpstr>Deep Net with Greedy Layer Wise Training</vt:lpstr>
      <vt:lpstr>Greedy Layer-Wise Training</vt:lpstr>
      <vt:lpstr>Auto-Encoders </vt:lpstr>
      <vt:lpstr>Sparse Auto-Encoders</vt:lpstr>
      <vt:lpstr>Stacked Auto-Encoders</vt:lpstr>
      <vt:lpstr>Stacked Auto-Encoders</vt:lpstr>
      <vt:lpstr>Deep Belief Networks (DBN)</vt:lpstr>
      <vt:lpstr>RBM Sampling  and Training                        </vt:lpstr>
      <vt:lpstr>Διαφάνεια 16</vt:lpstr>
      <vt:lpstr>Deep Belief Network Training</vt:lpstr>
      <vt:lpstr>Fully Supervised Deep Learning</vt:lpstr>
      <vt:lpstr>Speed up variations of SGD</vt:lpstr>
      <vt:lpstr>Convolutional Neural Networks</vt:lpstr>
      <vt:lpstr>Convolutional Neural Networks</vt:lpstr>
      <vt:lpstr>Convolution Example</vt:lpstr>
      <vt:lpstr>Convolution layers</vt:lpstr>
      <vt:lpstr>Convolutional Neural Networks</vt:lpstr>
      <vt:lpstr>CNN Structure</vt:lpstr>
      <vt:lpstr>Convolution layers</vt:lpstr>
      <vt:lpstr>Sub-Sampling (Pooling)</vt:lpstr>
      <vt:lpstr>Pooling Example (Summing or averaging)</vt:lpstr>
      <vt:lpstr>CNN Examples</vt:lpstr>
      <vt:lpstr>CNN weight sparsity</vt:lpstr>
      <vt:lpstr>CNN Training</vt:lpstr>
      <vt:lpstr>CNN Hyperparameters</vt:lpstr>
      <vt:lpstr>Example – LeNet-5 – MNIST Classification (the first CNN) </vt:lpstr>
      <vt:lpstr>ILSVRC Image net Large Scale Vision Recognition Competition</vt:lpstr>
      <vt:lpstr>Example CNNs Structures ILSVRC winners</vt:lpstr>
      <vt:lpstr>Example CNNs Structures ILSVRC winners</vt:lpstr>
      <vt:lpstr>CNN Summary</vt:lpstr>
      <vt:lpstr>Transformers</vt:lpstr>
      <vt:lpstr>Transformers</vt:lpstr>
      <vt:lpstr>Transformers</vt:lpstr>
      <vt:lpstr>Synthetic Data Generation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arly</cp:lastModifiedBy>
  <cp:revision>559</cp:revision>
  <cp:lastPrinted>2005-11-01T15:52:28Z</cp:lastPrinted>
  <dcterms:created xsi:type="dcterms:W3CDTF">2014-08-22T19:10:40Z</dcterms:created>
  <dcterms:modified xsi:type="dcterms:W3CDTF">2021-05-05T06:37:23Z</dcterms:modified>
</cp:coreProperties>
</file>