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6" r:id="rId2"/>
    <p:sldId id="285" r:id="rId3"/>
    <p:sldId id="286" r:id="rId4"/>
    <p:sldId id="287" r:id="rId5"/>
    <p:sldId id="288" r:id="rId6"/>
    <p:sldId id="289" r:id="rId7"/>
    <p:sldId id="320" r:id="rId8"/>
    <p:sldId id="323" r:id="rId9"/>
    <p:sldId id="290" r:id="rId10"/>
    <p:sldId id="293" r:id="rId11"/>
    <p:sldId id="294" r:id="rId12"/>
    <p:sldId id="295" r:id="rId13"/>
    <p:sldId id="296" r:id="rId14"/>
    <p:sldId id="297" r:id="rId15"/>
    <p:sldId id="299" r:id="rId16"/>
    <p:sldId id="300" r:id="rId17"/>
    <p:sldId id="282" r:id="rId18"/>
    <p:sldId id="302" r:id="rId19"/>
    <p:sldId id="303" r:id="rId20"/>
    <p:sldId id="304" r:id="rId21"/>
    <p:sldId id="305" r:id="rId22"/>
    <p:sldId id="307" r:id="rId23"/>
    <p:sldId id="308" r:id="rId24"/>
    <p:sldId id="309" r:id="rId25"/>
    <p:sldId id="310" r:id="rId26"/>
    <p:sldId id="311" r:id="rId27"/>
    <p:sldId id="273" r:id="rId28"/>
    <p:sldId id="258" r:id="rId29"/>
    <p:sldId id="259" r:id="rId30"/>
    <p:sldId id="324" r:id="rId31"/>
    <p:sldId id="261" r:id="rId32"/>
    <p:sldId id="262" r:id="rId33"/>
    <p:sldId id="263" r:id="rId34"/>
    <p:sldId id="264" r:id="rId35"/>
    <p:sldId id="265" r:id="rId36"/>
    <p:sldId id="266" r:id="rId37"/>
    <p:sldId id="267" r:id="rId38"/>
    <p:sldId id="268" r:id="rId39"/>
    <p:sldId id="269" r:id="rId40"/>
    <p:sldId id="270" r:id="rId41"/>
    <p:sldId id="271" r:id="rId42"/>
    <p:sldId id="272" r:id="rId43"/>
    <p:sldId id="325" r:id="rId44"/>
    <p:sldId id="326" r:id="rId45"/>
    <p:sldId id="327" r:id="rId46"/>
    <p:sldId id="328" r:id="rId47"/>
    <p:sldId id="329" r:id="rId48"/>
    <p:sldId id="330" r:id="rId49"/>
    <p:sldId id="331" r:id="rId50"/>
    <p:sldId id="332" r:id="rId51"/>
    <p:sldId id="333" r:id="rId52"/>
    <p:sldId id="334" r:id="rId53"/>
    <p:sldId id="335" r:id="rId54"/>
    <p:sldId id="336" r:id="rId55"/>
    <p:sldId id="337" r:id="rId56"/>
    <p:sldId id="338" r:id="rId57"/>
    <p:sldId id="339" r:id="rId58"/>
    <p:sldId id="340" r:id="rId59"/>
    <p:sldId id="341" r:id="rId60"/>
    <p:sldId id="342" r:id="rId61"/>
    <p:sldId id="343" r:id="rId62"/>
    <p:sldId id="344" r:id="rId63"/>
    <p:sldId id="345" r:id="rId64"/>
    <p:sldId id="346" r:id="rId65"/>
    <p:sldId id="347" r:id="rId66"/>
    <p:sldId id="348" r:id="rId6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147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75FB5-8A3F-47FD-8A65-288F39973BA9}" type="datetimeFigureOut">
              <a:rPr lang="el-GR" smtClean="0"/>
              <a:pPr/>
              <a:t>19/5/2024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A3233-A7A9-4104-AF11-A4E73917D4B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8825" cy="3427413"/>
          </a:xfrm>
          <a:ln/>
        </p:spPr>
      </p:sp>
      <p:sp>
        <p:nvSpPr>
          <p:cNvPr id="84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5405"/>
          </a:xfrm>
        </p:spPr>
        <p:txBody>
          <a:bodyPr lIns="89893" tIns="44945" rIns="89893" bIns="44945"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7DE044B-778C-4894-91C5-83879235C3B4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7DE044B-778C-4894-91C5-83879235C3B4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7DE044B-778C-4894-91C5-83879235C3B4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7DE044B-778C-4894-91C5-83879235C3B4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Google Shape;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8ee0ce4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8ee0ce4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a04307129_0_1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a04307129_0_10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a04307129_0_10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a04307129_0_10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88e4914a8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88e4914a8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88ee0ce4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88ee0ce43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21C415-B0DF-4556-A0B2-E0DDB09EE4E5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88ee0ce43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88ee0ce43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a04307129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a04307129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a04307129_0_4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a04307129_0_4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a04307129_0_5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a04307129_0_5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a04307129_0_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a04307129_0_5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a04307129_0_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a04307129_0_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88ee0ce43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88ee0ce43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88ee0ce43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88ee0ce43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88ee0ce43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88ee0ce43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88ee0ce43_0_6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88ee0ce43_0_6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6C8F87-E315-4E3A-A0C9-31582234A4D2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88ee0ce43_0_6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88ee0ce43_0_6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a04307129_0_19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a04307129_0_19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a0430712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a0430712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a04307129_0_1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a04307129_0_1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a04307129_0_1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Google Shape;835;ga04307129_0_1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a04307129_0_1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a04307129_0_1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a04307129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" name="Google Shape;869;ga04307129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ga04307129_0_1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5" name="Google Shape;945;ga04307129_0_1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0DE77C-C0ED-4657-A625-911D3A7A7D47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933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de-A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0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de-A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CFAE5B-8CC7-4D0D-915C-5E02302580BA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15FFC0C-F2F4-40FB-AC95-182D191AF975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7DE044B-778C-4894-91C5-83879235C3B4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3276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UNR - Computer Vision Laboratory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2862349-1FA2-444C-AD82-86857C9BD1E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556791" y="6333135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19/5/2024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19/5/2024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19/5/2024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19/5/2024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19/5/2024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19/5/2024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19/5/2024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home.penglab.com/proj/mRMR/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Relief_(feature_selection)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cs.nyu.edu/~roweis/lle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eb.mit.edu/cocosci/isomap/isomap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kawahara.ca/visualizing-data-using-t-sne-slides/" TargetMode="External"/><Relationship Id="rId4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hyperlink" Target="http://scikit-learn.org/stable/auto_examples/manifold/plot_lle_digits.html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4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44.png"/><Relationship Id="rId4" Type="http://schemas.openxmlformats.org/officeDocument/2006/relationships/image" Target="../media/image4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5" Type="http://schemas.openxmlformats.org/officeDocument/2006/relationships/image" Target="../media/image44.png"/><Relationship Id="rId4" Type="http://schemas.openxmlformats.org/officeDocument/2006/relationships/image" Target="../media/image4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9.png"/><Relationship Id="rId4" Type="http://schemas.openxmlformats.org/officeDocument/2006/relationships/image" Target="../media/image5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07504" y="2060848"/>
            <a:ext cx="8746232" cy="1800200"/>
          </a:xfrm>
        </p:spPr>
        <p:txBody>
          <a:bodyPr>
            <a:noAutofit/>
          </a:bodyPr>
          <a:lstStyle/>
          <a:p>
            <a:r>
              <a:rPr lang="en-US" sz="3600" dirty="0"/>
              <a:t>Supervised Feature Selection </a:t>
            </a:r>
            <a:br>
              <a:rPr lang="en-US" sz="3600" dirty="0"/>
            </a:br>
            <a:r>
              <a:rPr lang="en-US" sz="3600" dirty="0"/>
              <a:t>&amp;</a:t>
            </a:r>
            <a:br>
              <a:rPr lang="en-US" sz="3600" dirty="0"/>
            </a:br>
            <a:r>
              <a:rPr lang="en-US" sz="3600" dirty="0"/>
              <a:t>Unsupervised Dimensionality Reduction</a:t>
            </a:r>
            <a:endParaRPr lang="el-GR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/>
              <a:t>Feature Ranking</a:t>
            </a:r>
          </a:p>
        </p:txBody>
      </p:sp>
      <p:sp>
        <p:nvSpPr>
          <p:cNvPr id="37891" name="Text Placeholder 2"/>
          <p:cNvSpPr>
            <a:spLocks noGrp="1"/>
          </p:cNvSpPr>
          <p:nvPr>
            <p:ph type="body" sz="half" idx="1"/>
          </p:nvPr>
        </p:nvSpPr>
        <p:spPr>
          <a:xfrm>
            <a:off x="755576" y="1556792"/>
            <a:ext cx="8001000" cy="4114800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Arial" charset="0"/>
                <a:cs typeface="Arial" charset="0"/>
              </a:rPr>
              <a:t>Evaluate all </a:t>
            </a:r>
            <a:r>
              <a:rPr lang="en-US" altLang="en-US" sz="2400" dirty="0">
                <a:solidFill>
                  <a:srgbClr val="FF0000"/>
                </a:solidFill>
                <a:latin typeface="Arial" charset="0"/>
                <a:cs typeface="Arial" charset="0"/>
              </a:rPr>
              <a:t>d</a:t>
            </a:r>
            <a:r>
              <a:rPr lang="en-US" altLang="en-US" sz="2400" dirty="0">
                <a:latin typeface="Arial" charset="0"/>
                <a:cs typeface="Arial" charset="0"/>
              </a:rPr>
              <a:t> features individually using the criterion</a:t>
            </a:r>
          </a:p>
          <a:p>
            <a:r>
              <a:rPr lang="en-US" altLang="en-US" sz="2400" dirty="0">
                <a:latin typeface="Arial" charset="0"/>
                <a:cs typeface="Arial" charset="0"/>
              </a:rPr>
              <a:t>Select the top </a:t>
            </a:r>
            <a:r>
              <a:rPr lang="en-US" altLang="en-US" sz="2400" dirty="0">
                <a:solidFill>
                  <a:srgbClr val="FF0000"/>
                </a:solidFill>
                <a:latin typeface="Arial" charset="0"/>
                <a:cs typeface="Arial" charset="0"/>
              </a:rPr>
              <a:t>m</a:t>
            </a:r>
            <a:r>
              <a:rPr lang="en-US" altLang="en-US" sz="2400" dirty="0">
                <a:latin typeface="Arial" charset="0"/>
                <a:cs typeface="Arial" charset="0"/>
              </a:rPr>
              <a:t> features from </a:t>
            </a:r>
            <a:r>
              <a:rPr lang="en-US" altLang="en-US" sz="2400">
                <a:latin typeface="Arial" charset="0"/>
                <a:cs typeface="Arial" charset="0"/>
              </a:rPr>
              <a:t>this list</a:t>
            </a:r>
            <a:r>
              <a:rPr lang="en-US" altLang="en-US" sz="2400" dirty="0">
                <a:latin typeface="Arial" charset="0"/>
                <a:cs typeface="Arial" charset="0"/>
              </a:rPr>
              <a:t>.</a:t>
            </a:r>
          </a:p>
          <a:p>
            <a:pPr lvl="1"/>
            <a:endParaRPr lang="en-US" altLang="en-US" sz="20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endParaRPr lang="en-US" altLang="en-US" sz="20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endParaRPr lang="en-US" altLang="en-US" sz="2400" dirty="0">
              <a:latin typeface="Arial" charset="0"/>
              <a:cs typeface="Arial" charset="0"/>
            </a:endParaRPr>
          </a:p>
          <a:p>
            <a:r>
              <a:rPr lang="en-US" altLang="en-US" sz="2400" dirty="0">
                <a:latin typeface="Arial" charset="0"/>
                <a:cs typeface="Arial" charset="0"/>
              </a:rPr>
              <a:t>Disadvantage</a:t>
            </a:r>
          </a:p>
          <a:p>
            <a:pPr lvl="1"/>
            <a:r>
              <a:rPr lang="en-US" altLang="en-US" sz="2000" b="1" dirty="0">
                <a:latin typeface="Arial" charset="0"/>
                <a:cs typeface="Arial" charset="0"/>
              </a:rPr>
              <a:t>Correlation among features is not considered</a:t>
            </a:r>
          </a:p>
          <a:p>
            <a:pPr lvl="1">
              <a:buNone/>
            </a:pPr>
            <a:endParaRPr lang="en-US" altLang="en-US" sz="2000" dirty="0">
              <a:latin typeface="Arial" charset="0"/>
              <a:cs typeface="Arial" charset="0"/>
            </a:endParaRPr>
          </a:p>
          <a:p>
            <a:endParaRPr lang="en-US" altLang="en-US" sz="24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521700" cy="708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Sequential forward selection (SFS)</a:t>
            </a:r>
            <a:br>
              <a:rPr lang="en-US" b="1" dirty="0"/>
            </a:br>
            <a:r>
              <a:rPr lang="en-US" sz="3100" dirty="0"/>
              <a:t>(heuristic search)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003232" cy="492933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000" dirty="0">
                <a:latin typeface="Arial" charset="0"/>
                <a:cs typeface="Arial" charset="0"/>
              </a:rPr>
              <a:t>First, the best </a:t>
            </a:r>
            <a:r>
              <a:rPr lang="en-US" altLang="en-US" sz="2000" b="1" dirty="0">
                <a:latin typeface="Arial" charset="0"/>
                <a:cs typeface="Arial" charset="0"/>
              </a:rPr>
              <a:t>single</a:t>
            </a:r>
            <a:r>
              <a:rPr lang="en-US" altLang="en-US" sz="2000" dirty="0">
                <a:latin typeface="Arial" charset="0"/>
                <a:cs typeface="Arial" charset="0"/>
              </a:rPr>
              <a:t> feature is selected (i.e., using some criterion).</a:t>
            </a:r>
          </a:p>
          <a:p>
            <a:pPr eaLnBrk="1" hangingPunct="1"/>
            <a:r>
              <a:rPr lang="en-US" altLang="en-US" sz="2000" dirty="0">
                <a:latin typeface="Arial" charset="0"/>
                <a:cs typeface="Arial" charset="0"/>
              </a:rPr>
              <a:t>Then, </a:t>
            </a:r>
            <a:r>
              <a:rPr lang="en-US" altLang="en-US" sz="2000" b="1" dirty="0">
                <a:latin typeface="Arial" charset="0"/>
                <a:cs typeface="Arial" charset="0"/>
              </a:rPr>
              <a:t>pairs</a:t>
            </a:r>
            <a:r>
              <a:rPr lang="en-US" altLang="en-US" sz="2000" dirty="0">
                <a:latin typeface="Arial" charset="0"/>
                <a:cs typeface="Arial" charset="0"/>
              </a:rPr>
              <a:t> of features are formed using one of the remaining features and this best feature, and the best pair is selected.</a:t>
            </a:r>
          </a:p>
          <a:p>
            <a:pPr eaLnBrk="1" hangingPunct="1"/>
            <a:r>
              <a:rPr lang="en-US" altLang="en-US" sz="2000" dirty="0">
                <a:latin typeface="Arial" charset="0"/>
                <a:cs typeface="Arial" charset="0"/>
              </a:rPr>
              <a:t>Next, </a:t>
            </a:r>
            <a:r>
              <a:rPr lang="en-US" altLang="en-US" sz="2000" b="1" dirty="0">
                <a:latin typeface="Arial" charset="0"/>
                <a:cs typeface="Arial" charset="0"/>
              </a:rPr>
              <a:t>triplets</a:t>
            </a:r>
            <a:r>
              <a:rPr lang="en-US" altLang="en-US" sz="2000" dirty="0">
                <a:latin typeface="Arial" charset="0"/>
                <a:cs typeface="Arial" charset="0"/>
              </a:rPr>
              <a:t> of features are formed using one of the remaining features and these two best features, and the best triplet is selected.</a:t>
            </a:r>
          </a:p>
          <a:p>
            <a:pPr eaLnBrk="1" hangingPunct="1"/>
            <a:r>
              <a:rPr lang="en-US" altLang="en-US" sz="2000" dirty="0">
                <a:latin typeface="Arial" charset="0"/>
                <a:cs typeface="Arial" charset="0"/>
              </a:rPr>
              <a:t>This procedure continues until a predefined number of features are selected.</a:t>
            </a:r>
          </a:p>
          <a:p>
            <a:pPr eaLnBrk="1" hangingPunct="1"/>
            <a:endParaRPr lang="en-US" altLang="en-US" sz="2000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altLang="en-US" sz="2000" dirty="0">
                <a:latin typeface="Arial" charset="0"/>
                <a:cs typeface="Arial" charset="0"/>
              </a:rPr>
              <a:t>Wrapper methods (e.g. decision trees, linear classifiers) or Filter methods (e.g. </a:t>
            </a:r>
            <a:r>
              <a:rPr lang="en-US" altLang="en-US" sz="2000" dirty="0" err="1">
                <a:latin typeface="Arial" charset="0"/>
                <a:cs typeface="Arial" charset="0"/>
                <a:hlinkClick r:id="rId2"/>
              </a:rPr>
              <a:t>mRMR</a:t>
            </a:r>
            <a:r>
              <a:rPr lang="en-US" altLang="en-US" sz="2000" dirty="0">
                <a:latin typeface="Arial" charset="0"/>
                <a:cs typeface="Arial" charset="0"/>
              </a:rPr>
              <a:t>) could be used</a:t>
            </a:r>
          </a:p>
        </p:txBody>
      </p:sp>
      <p:sp>
        <p:nvSpPr>
          <p:cNvPr id="3891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28BC801-90A4-43B2-AE91-BDBDE4D05215}" type="slidenum">
              <a:rPr lang="en-US" altLang="en-US"/>
              <a:pPr/>
              <a:t>11</a:t>
            </a:fld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/>
              <a:t>Example</a:t>
            </a:r>
          </a:p>
        </p:txBody>
      </p:sp>
      <p:sp>
        <p:nvSpPr>
          <p:cNvPr id="3993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8473C3F-A2A6-4C51-9435-C06A63C523AC}" type="slidenum">
              <a:rPr lang="en-US" altLang="en-US"/>
              <a:pPr/>
              <a:t>12</a:t>
            </a:fld>
            <a:endParaRPr lang="en-US" altLang="en-US"/>
          </a:p>
        </p:txBody>
      </p:sp>
      <p:pic>
        <p:nvPicPr>
          <p:cNvPr id="3994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1227138"/>
            <a:ext cx="6096000" cy="4206875"/>
          </a:xfrm>
          <a:noFill/>
        </p:spPr>
      </p:pic>
      <p:sp>
        <p:nvSpPr>
          <p:cNvPr id="6" name="Rectangle 5"/>
          <p:cNvSpPr/>
          <p:nvPr/>
        </p:nvSpPr>
        <p:spPr>
          <a:xfrm>
            <a:off x="381000" y="5486400"/>
            <a:ext cx="8382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latin typeface="+mn-lt"/>
              </a:rPr>
              <a:t>Results of </a:t>
            </a:r>
            <a:r>
              <a:rPr lang="en-US" sz="1800" dirty="0">
                <a:solidFill>
                  <a:srgbClr val="FF0000"/>
                </a:solidFill>
                <a:latin typeface="+mn-lt"/>
              </a:rPr>
              <a:t>sequential forward </a:t>
            </a:r>
            <a:r>
              <a:rPr lang="en-US" sz="1800" dirty="0">
                <a:latin typeface="+mn-lt"/>
              </a:rPr>
              <a:t>feature selection for classification of a satellite image using 28 features. x-axis shows the classification accuracy (%) and y-axis shows the features added at each iteration (the first iteration is at the bottom). The highest accuracy value is shown with a star.</a:t>
            </a:r>
          </a:p>
        </p:txBody>
      </p:sp>
      <p:sp>
        <p:nvSpPr>
          <p:cNvPr id="39942" name="Rectangle 1"/>
          <p:cNvSpPr>
            <a:spLocks noChangeArrowheads="1"/>
          </p:cNvSpPr>
          <p:nvPr/>
        </p:nvSpPr>
        <p:spPr bwMode="auto">
          <a:xfrm>
            <a:off x="609600" y="1160463"/>
            <a:ext cx="175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FF0000"/>
                </a:solidFill>
              </a:rPr>
              <a:t>features added at </a:t>
            </a:r>
          </a:p>
          <a:p>
            <a:r>
              <a:rPr lang="en-US" altLang="en-US" sz="1400">
                <a:solidFill>
                  <a:srgbClr val="FF0000"/>
                </a:solidFill>
              </a:rPr>
              <a:t>each iteration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295400" y="2057400"/>
            <a:ext cx="0" cy="2743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21700" cy="1219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Sequential backward selection (SBS)</a:t>
            </a:r>
            <a:br>
              <a:rPr lang="en-US" b="1" dirty="0"/>
            </a:br>
            <a:r>
              <a:rPr lang="en-US" dirty="0"/>
              <a:t> </a:t>
            </a:r>
            <a:r>
              <a:rPr lang="en-US" sz="3100" dirty="0"/>
              <a:t>(heuristic search) </a:t>
            </a:r>
            <a:br>
              <a:rPr lang="en-US" sz="2900" b="1" dirty="0"/>
            </a:br>
            <a:endParaRPr lang="en-US" sz="2900" b="1" dirty="0"/>
          </a:p>
        </p:txBody>
      </p:sp>
      <p:sp>
        <p:nvSpPr>
          <p:cNvPr id="4096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844824"/>
            <a:ext cx="8208912" cy="4114800"/>
          </a:xfrm>
        </p:spPr>
        <p:txBody>
          <a:bodyPr/>
          <a:lstStyle/>
          <a:p>
            <a:pPr eaLnBrk="1" hangingPunct="1"/>
            <a:r>
              <a:rPr lang="en-US" altLang="en-US" sz="2000" dirty="0">
                <a:latin typeface="Arial" charset="0"/>
                <a:cs typeface="Arial" charset="0"/>
              </a:rPr>
              <a:t>First, the criterion is computed for all </a:t>
            </a:r>
            <a:r>
              <a:rPr lang="en-US" altLang="en-US" sz="2000" b="1" dirty="0">
                <a:latin typeface="Arial" charset="0"/>
                <a:cs typeface="Arial" charset="0"/>
              </a:rPr>
              <a:t>n</a:t>
            </a:r>
            <a:r>
              <a:rPr lang="en-US" altLang="en-US" sz="2000" dirty="0">
                <a:latin typeface="Arial" charset="0"/>
                <a:cs typeface="Arial" charset="0"/>
              </a:rPr>
              <a:t> features.</a:t>
            </a:r>
          </a:p>
          <a:p>
            <a:pPr eaLnBrk="1" hangingPunct="1"/>
            <a:r>
              <a:rPr lang="en-US" altLang="en-US" sz="2000" dirty="0">
                <a:latin typeface="Arial" charset="0"/>
                <a:cs typeface="Arial" charset="0"/>
              </a:rPr>
              <a:t>Then, each feature is </a:t>
            </a:r>
            <a:r>
              <a:rPr lang="en-US" altLang="en-US" sz="2000" dirty="0">
                <a:solidFill>
                  <a:srgbClr val="FF0000"/>
                </a:solidFill>
                <a:latin typeface="Arial" charset="0"/>
                <a:cs typeface="Arial" charset="0"/>
              </a:rPr>
              <a:t>deleted</a:t>
            </a:r>
            <a:r>
              <a:rPr lang="en-US" altLang="en-US" sz="2000" dirty="0">
                <a:latin typeface="Arial" charset="0"/>
                <a:cs typeface="Arial" charset="0"/>
              </a:rPr>
              <a:t> one at a time, the criterion function is computed for all subsets with </a:t>
            </a:r>
            <a:r>
              <a:rPr lang="en-US" altLang="en-US" sz="2000" b="1" dirty="0">
                <a:latin typeface="Arial" charset="0"/>
                <a:cs typeface="Arial" charset="0"/>
              </a:rPr>
              <a:t>n-1</a:t>
            </a:r>
            <a:r>
              <a:rPr lang="en-US" altLang="en-US" sz="2000" dirty="0">
                <a:latin typeface="Arial" charset="0"/>
                <a:cs typeface="Arial" charset="0"/>
              </a:rPr>
              <a:t> features, and the worst feature is discarded.</a:t>
            </a:r>
          </a:p>
          <a:p>
            <a:pPr eaLnBrk="1" hangingPunct="1"/>
            <a:r>
              <a:rPr lang="en-US" altLang="en-US" sz="2000" dirty="0">
                <a:latin typeface="Arial" charset="0"/>
                <a:cs typeface="Arial" charset="0"/>
              </a:rPr>
              <a:t>Next, each feature among the remaining </a:t>
            </a:r>
            <a:r>
              <a:rPr lang="en-US" altLang="en-US" sz="2000" b="1" dirty="0">
                <a:latin typeface="Arial" charset="0"/>
                <a:cs typeface="Arial" charset="0"/>
              </a:rPr>
              <a:t>n-1</a:t>
            </a:r>
            <a:r>
              <a:rPr lang="en-US" altLang="en-US" sz="2000" dirty="0">
                <a:latin typeface="Arial" charset="0"/>
                <a:cs typeface="Arial" charset="0"/>
              </a:rPr>
              <a:t> is deleted one at a time, and the worst feature is discarded to form a subset with </a:t>
            </a:r>
            <a:r>
              <a:rPr lang="en-US" altLang="en-US" sz="2000" b="1" dirty="0">
                <a:latin typeface="Arial" charset="0"/>
                <a:cs typeface="Arial" charset="0"/>
              </a:rPr>
              <a:t>n-2</a:t>
            </a:r>
            <a:r>
              <a:rPr lang="en-US" altLang="en-US" sz="2000" dirty="0">
                <a:latin typeface="Arial" charset="0"/>
                <a:cs typeface="Arial" charset="0"/>
              </a:rPr>
              <a:t> features.</a:t>
            </a:r>
          </a:p>
          <a:p>
            <a:pPr eaLnBrk="1" hangingPunct="1"/>
            <a:r>
              <a:rPr lang="en-US" altLang="en-US" sz="2000" dirty="0">
                <a:latin typeface="Arial" charset="0"/>
                <a:cs typeface="Arial" charset="0"/>
              </a:rPr>
              <a:t>This procedure continues until a predefined number of features are left.</a:t>
            </a:r>
          </a:p>
          <a:p>
            <a:pPr eaLnBrk="1" hangingPunct="1"/>
            <a:endParaRPr lang="en-US" altLang="en-US" sz="2000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altLang="en-US" sz="2000" dirty="0">
                <a:latin typeface="Arial" charset="0"/>
                <a:cs typeface="Arial" charset="0"/>
              </a:rPr>
              <a:t>Wrapper or filter methods could be used.</a:t>
            </a:r>
          </a:p>
        </p:txBody>
      </p:sp>
      <p:sp>
        <p:nvSpPr>
          <p:cNvPr id="4096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3D6C82-43CC-4C13-AF14-B53064058AA5}" type="slidenum">
              <a:rPr lang="en-US" altLang="en-US"/>
              <a:pPr/>
              <a:t>13</a:t>
            </a:fld>
            <a:endParaRPr lang="en-US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/>
              <a:t>Example</a:t>
            </a:r>
          </a:p>
        </p:txBody>
      </p:sp>
      <p:sp>
        <p:nvSpPr>
          <p:cNvPr id="4198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6B77E9-59B5-40C4-AD61-A5AD1890694B}" type="slidenum">
              <a:rPr lang="en-US" altLang="en-US"/>
              <a:pPr/>
              <a:t>14</a:t>
            </a:fld>
            <a:endParaRPr lang="en-US" altLang="en-US"/>
          </a:p>
        </p:txBody>
      </p:sp>
      <p:pic>
        <p:nvPicPr>
          <p:cNvPr id="4198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08163" y="1143000"/>
            <a:ext cx="5680075" cy="4138613"/>
          </a:xfrm>
          <a:noFill/>
        </p:spPr>
      </p:pic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457200" y="5410200"/>
            <a:ext cx="8382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latin typeface="+mn-lt"/>
              </a:rPr>
              <a:t>Results of </a:t>
            </a:r>
            <a:r>
              <a:rPr lang="en-US" altLang="en-US" sz="1800" dirty="0">
                <a:solidFill>
                  <a:srgbClr val="FF0000"/>
                </a:solidFill>
                <a:latin typeface="+mn-lt"/>
              </a:rPr>
              <a:t>sequential backward</a:t>
            </a:r>
            <a:r>
              <a:rPr lang="en-US" altLang="en-US" sz="180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US" altLang="en-US" sz="1800" dirty="0">
                <a:latin typeface="+mn-lt"/>
              </a:rPr>
              <a:t>feature selection for classification of a satellite image using 28 features. x-axis shows the classification accuracy (%) and y-axis shows the features removed at each iteration (the first iteration is at the top). The highest accuracy value is shown with a star.</a:t>
            </a:r>
          </a:p>
        </p:txBody>
      </p:sp>
      <p:sp>
        <p:nvSpPr>
          <p:cNvPr id="41990" name="Rectangle 5"/>
          <p:cNvSpPr>
            <a:spLocks noChangeArrowheads="1"/>
          </p:cNvSpPr>
          <p:nvPr/>
        </p:nvSpPr>
        <p:spPr bwMode="auto">
          <a:xfrm>
            <a:off x="152400" y="990600"/>
            <a:ext cx="1905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FF0000"/>
                </a:solidFill>
              </a:rPr>
              <a:t>features removed at </a:t>
            </a:r>
          </a:p>
          <a:p>
            <a:r>
              <a:rPr lang="en-US" altLang="en-US" sz="1400">
                <a:solidFill>
                  <a:srgbClr val="FF0000"/>
                </a:solidFill>
              </a:rPr>
              <a:t>each iteration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447800" y="1828800"/>
            <a:ext cx="0" cy="2514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/>
              <a:t>Limitations of SFS and SBS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/>
              <a:t>The main limitation of SFS is that it is unable to </a:t>
            </a:r>
            <a:r>
              <a:rPr lang="en-US" altLang="en-US" sz="2800" dirty="0">
                <a:solidFill>
                  <a:srgbClr val="FF0000"/>
                </a:solidFill>
              </a:rPr>
              <a:t>remove</a:t>
            </a:r>
            <a:r>
              <a:rPr lang="en-US" altLang="en-US" sz="2800" dirty="0"/>
              <a:t> features that become redundant after the addition of other features.</a:t>
            </a:r>
          </a:p>
          <a:p>
            <a:pPr>
              <a:buNone/>
            </a:pPr>
            <a:r>
              <a:rPr lang="en-US" altLang="en-US" sz="2800" dirty="0"/>
              <a:t> </a:t>
            </a:r>
          </a:p>
          <a:p>
            <a:r>
              <a:rPr lang="en-US" altLang="en-US" sz="2800" dirty="0"/>
              <a:t>The main limitation of SBS is its inability to </a:t>
            </a:r>
            <a:r>
              <a:rPr lang="en-US" altLang="en-US" sz="2800" dirty="0">
                <a:solidFill>
                  <a:srgbClr val="FF0000"/>
                </a:solidFill>
              </a:rPr>
              <a:t>reevaluate</a:t>
            </a:r>
            <a:r>
              <a:rPr lang="en-US" altLang="en-US" sz="2800" dirty="0"/>
              <a:t> the usefulness of a feature after it has been discarded. </a:t>
            </a:r>
          </a:p>
          <a:p>
            <a:pPr>
              <a:buNone/>
            </a:pPr>
            <a:endParaRPr lang="en-US" altLang="en-US" sz="2800" dirty="0"/>
          </a:p>
          <a:p>
            <a:pPr lvl="1">
              <a:buNone/>
            </a:pPr>
            <a:endParaRPr lang="en-US" altLang="en-US" sz="2400" dirty="0"/>
          </a:p>
          <a:p>
            <a:endParaRPr lang="en-US" altLang="en-US" sz="2800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altLang="en-US" sz="3600" b="1" dirty="0"/>
              <a:t>Embedded Methods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544616"/>
          </a:xfrm>
        </p:spPr>
        <p:txBody>
          <a:bodyPr>
            <a:normAutofit fontScale="55000" lnSpcReduction="20000"/>
          </a:bodyPr>
          <a:lstStyle/>
          <a:p>
            <a:r>
              <a:rPr lang="en-US" altLang="en-US" sz="3400" b="1" dirty="0"/>
              <a:t>Tailored to a specific classifier</a:t>
            </a:r>
          </a:p>
          <a:p>
            <a:r>
              <a:rPr lang="en-US" altLang="en-US" sz="3400" b="1" dirty="0"/>
              <a:t>RFE-SVM</a:t>
            </a:r>
            <a:r>
              <a:rPr lang="en-US" altLang="en-US" sz="3400" dirty="0"/>
              <a:t>: </a:t>
            </a:r>
          </a:p>
          <a:p>
            <a:pPr lvl="1"/>
            <a:r>
              <a:rPr lang="en-US" altLang="en-US" sz="3400" dirty="0"/>
              <a:t>RFE: Recursive Feature Elimination</a:t>
            </a:r>
          </a:p>
          <a:p>
            <a:pPr lvl="1"/>
            <a:r>
              <a:rPr lang="en-US" altLang="en-US" sz="3400" dirty="0"/>
              <a:t>Iteratively train a </a:t>
            </a:r>
            <a:r>
              <a:rPr lang="en-US" altLang="en-US" sz="3400" b="1" dirty="0"/>
              <a:t>linear</a:t>
            </a:r>
            <a:r>
              <a:rPr lang="en-US" altLang="en-US" sz="3400" dirty="0"/>
              <a:t> SVM and remove features with the smallest weights at each iteration</a:t>
            </a:r>
          </a:p>
          <a:p>
            <a:pPr lvl="1"/>
            <a:r>
              <a:rPr lang="en-US" altLang="en-US" sz="3400" dirty="0"/>
              <a:t>Has been successfully used for gene selection in bioinformatics</a:t>
            </a:r>
          </a:p>
          <a:p>
            <a:endParaRPr lang="en-US" altLang="en-US" sz="3400" dirty="0"/>
          </a:p>
          <a:p>
            <a:r>
              <a:rPr lang="en-US" altLang="en-US" sz="3400" b="1" dirty="0"/>
              <a:t>Decision Trees or Random Forest: </a:t>
            </a:r>
            <a:r>
              <a:rPr lang="en-US" altLang="en-US" sz="3400" dirty="0"/>
              <a:t>evaluate every feature by computing </a:t>
            </a:r>
            <a:r>
              <a:rPr lang="en-US" altLang="en-US" sz="3400" b="1" dirty="0"/>
              <a:t>average reduction in impurity</a:t>
            </a:r>
            <a:r>
              <a:rPr lang="en-US" altLang="en-US" sz="3400" dirty="0"/>
              <a:t> for the tree nodes containing this feature</a:t>
            </a:r>
          </a:p>
          <a:p>
            <a:endParaRPr lang="en-US" altLang="en-US" sz="3400" dirty="0"/>
          </a:p>
          <a:p>
            <a:r>
              <a:rPr lang="en-US" altLang="en-US" sz="3400" b="1" dirty="0"/>
              <a:t>Random Forest</a:t>
            </a:r>
            <a:r>
              <a:rPr lang="en-US" altLang="en-US" sz="3400" dirty="0"/>
              <a:t>: determine the importance of a feature by measuring how the out-of-bag error of the classifier will be increased, if the values of this feature in the out-of-bag samples are randomly permuted</a:t>
            </a:r>
          </a:p>
          <a:p>
            <a:endParaRPr lang="en-US" altLang="en-US" sz="3400" dirty="0"/>
          </a:p>
          <a:p>
            <a:r>
              <a:rPr lang="en-US" altLang="en-US" sz="3400" b="1" dirty="0">
                <a:hlinkClick r:id="rId2"/>
              </a:rPr>
              <a:t>Relief</a:t>
            </a:r>
            <a:r>
              <a:rPr lang="en-US" altLang="en-US" sz="3400" b="1" dirty="0"/>
              <a:t> (based on k-NN): </a:t>
            </a:r>
            <a:r>
              <a:rPr lang="en-US" altLang="en-US" sz="3400" dirty="0"/>
              <a:t>the </a:t>
            </a:r>
            <a:r>
              <a:rPr lang="en-US" altLang="en-US" sz="3400" b="1" dirty="0"/>
              <a:t>weight</a:t>
            </a:r>
            <a:r>
              <a:rPr lang="en-US" altLang="en-US" sz="3400" dirty="0"/>
              <a:t> of any given feature </a:t>
            </a:r>
            <a:r>
              <a:rPr lang="en-US" altLang="en-US" sz="3400" b="1" dirty="0"/>
              <a:t>decreases</a:t>
            </a:r>
            <a:r>
              <a:rPr lang="en-US" altLang="en-US" sz="3400" dirty="0"/>
              <a:t> if its value </a:t>
            </a:r>
            <a:r>
              <a:rPr lang="en-US" altLang="en-US" sz="3400" b="1" dirty="0"/>
              <a:t>differs</a:t>
            </a:r>
            <a:r>
              <a:rPr lang="en-US" altLang="en-US" sz="3400" dirty="0"/>
              <a:t> in nearby instances of the same class </a:t>
            </a:r>
            <a:r>
              <a:rPr lang="en-US" altLang="en-US" sz="3400" b="1" dirty="0"/>
              <a:t>more than </a:t>
            </a:r>
            <a:r>
              <a:rPr lang="en-US" altLang="en-US" sz="3400" dirty="0"/>
              <a:t>it differs in nearby instances of the other class (and increases in the opposite case).</a:t>
            </a:r>
            <a:endParaRPr lang="en-US" alt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Unsupervised Dimensionality Reduction</a:t>
            </a:r>
          </a:p>
        </p:txBody>
      </p:sp>
      <p:sp>
        <p:nvSpPr>
          <p:cNvPr id="84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Feature Extraction</a:t>
            </a:r>
            <a:r>
              <a:rPr lang="en-US" dirty="0"/>
              <a:t>: </a:t>
            </a:r>
            <a:r>
              <a:rPr lang="en-US" b="1" dirty="0"/>
              <a:t>new features are created by combining the original features</a:t>
            </a:r>
          </a:p>
          <a:p>
            <a:pPr>
              <a:lnSpc>
                <a:spcPct val="90000"/>
              </a:lnSpc>
            </a:pPr>
            <a:r>
              <a:rPr lang="en-US" dirty="0"/>
              <a:t>The new features are usually fewer than the original </a:t>
            </a:r>
          </a:p>
          <a:p>
            <a:pPr>
              <a:lnSpc>
                <a:spcPct val="90000"/>
              </a:lnSpc>
            </a:pPr>
            <a:r>
              <a:rPr lang="en-US" dirty="0"/>
              <a:t>No class labels available (unsupervised)</a:t>
            </a:r>
          </a:p>
          <a:p>
            <a:pPr>
              <a:lnSpc>
                <a:spcPct val="90000"/>
              </a:lnSpc>
            </a:pPr>
            <a:r>
              <a:rPr lang="en-US" dirty="0"/>
              <a:t>Purpose: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Avoid curse of dimensionality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Reduce amount of time and memory required by data mining algorithms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Allow data to be more easily visualized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May help to eliminate irrelevant features or reduce noise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Techniques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Principal Component Analysis (optimal linear approach)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Non-linear approaches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8135938" cy="4495800"/>
          </a:xfrm>
        </p:spPr>
        <p:txBody>
          <a:bodyPr>
            <a:normAutofit/>
          </a:bodyPr>
          <a:lstStyle/>
          <a:p>
            <a:pPr eaLnBrk="1" hangingPunct="1"/>
            <a:endParaRPr lang="en-CA" altLang="en-US" b="1" dirty="0"/>
          </a:p>
          <a:p>
            <a:pPr eaLnBrk="1" hangingPunct="1"/>
            <a:r>
              <a:rPr lang="en-CA" altLang="en-US" b="1" dirty="0"/>
              <a:t>Vectors</a:t>
            </a:r>
            <a:r>
              <a:rPr lang="en-CA" altLang="en-US" dirty="0"/>
              <a:t> originating from the center of the dataset (data centering: use (x-m) instead of x, m=mean(X))</a:t>
            </a:r>
            <a:endParaRPr lang="hu-HU" altLang="en-US" dirty="0"/>
          </a:p>
          <a:p>
            <a:pPr eaLnBrk="1" hangingPunct="1"/>
            <a:r>
              <a:rPr lang="en-CA" altLang="en-US" dirty="0"/>
              <a:t>Principal component #1 points </a:t>
            </a:r>
            <a:br>
              <a:rPr lang="en-CA" altLang="en-US" dirty="0"/>
            </a:br>
            <a:r>
              <a:rPr lang="en-CA" altLang="en-US" dirty="0"/>
              <a:t>in the direction of the </a:t>
            </a:r>
            <a:r>
              <a:rPr lang="en-CA" altLang="en-US" b="1" dirty="0"/>
              <a:t>largest variance</a:t>
            </a:r>
            <a:r>
              <a:rPr lang="en-CA" altLang="en-US" dirty="0"/>
              <a:t>.</a:t>
            </a:r>
            <a:endParaRPr lang="en-US" altLang="en-US" dirty="0"/>
          </a:p>
          <a:p>
            <a:pPr eaLnBrk="1" hangingPunct="1"/>
            <a:r>
              <a:rPr lang="en-CA" altLang="en-US" dirty="0"/>
              <a:t>Each subsequent principal component…</a:t>
            </a:r>
          </a:p>
          <a:p>
            <a:pPr lvl="1" eaLnBrk="1" hangingPunct="1"/>
            <a:r>
              <a:rPr lang="en-CA" altLang="en-US" sz="2800" dirty="0"/>
              <a:t>is </a:t>
            </a:r>
            <a:r>
              <a:rPr lang="en-CA" altLang="en-US" sz="2800" b="1" dirty="0"/>
              <a:t>orthogonal</a:t>
            </a:r>
            <a:r>
              <a:rPr lang="en-CA" altLang="en-US" sz="2800" dirty="0"/>
              <a:t> to the previous ones, and </a:t>
            </a:r>
          </a:p>
          <a:p>
            <a:pPr lvl="1" eaLnBrk="1" hangingPunct="1"/>
            <a:r>
              <a:rPr lang="en-CA" altLang="en-US" sz="2800" dirty="0"/>
              <a:t>points in the directions of the </a:t>
            </a:r>
            <a:r>
              <a:rPr lang="en-CA" altLang="en-US" sz="2800" b="1" dirty="0"/>
              <a:t>largest variance of the residual subspace</a:t>
            </a:r>
            <a:endParaRPr lang="en-US" altLang="en-US" sz="2800" b="1" dirty="0"/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eaLnBrk="1" hangingPunct="1"/>
            <a:r>
              <a:rPr lang="en-CA" altLang="en-US" sz="4000" dirty="0"/>
              <a:t>PCA: The Principal Components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PCA: </a:t>
            </a:r>
            <a:r>
              <a:rPr lang="hu-HU" altLang="en-US" dirty="0"/>
              <a:t>2</a:t>
            </a:r>
            <a:r>
              <a:rPr lang="en-CA" altLang="en-US" dirty="0"/>
              <a:t>D Gaussian dataset</a:t>
            </a:r>
            <a:endParaRPr lang="hu-HU" altLang="en-US" dirty="0"/>
          </a:p>
        </p:txBody>
      </p:sp>
      <p:pic>
        <p:nvPicPr>
          <p:cNvPr id="15363" name="Picture 6" descr="2D_gau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96752"/>
            <a:ext cx="6791801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Feature Subset Selection</a:t>
            </a:r>
          </a:p>
        </p:txBody>
      </p:sp>
      <p:sp>
        <p:nvSpPr>
          <p:cNvPr id="84275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70000" lnSpcReduction="20000"/>
          </a:bodyPr>
          <a:lstStyle/>
          <a:p>
            <a:pPr lvl="4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b="1" dirty="0"/>
              <a:t>Supervised</a:t>
            </a:r>
            <a:r>
              <a:rPr lang="en-US" dirty="0"/>
              <a:t>: class labels are given</a:t>
            </a:r>
          </a:p>
          <a:p>
            <a:pPr>
              <a:lnSpc>
                <a:spcPct val="90000"/>
              </a:lnSpc>
            </a:pPr>
            <a:r>
              <a:rPr lang="en-US" dirty="0"/>
              <a:t>Select a subset of the problem features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Why?</a:t>
            </a:r>
          </a:p>
          <a:p>
            <a:pPr lvl="1">
              <a:lnSpc>
                <a:spcPct val="90000"/>
              </a:lnSpc>
            </a:pPr>
            <a:r>
              <a:rPr lang="en-US" sz="3100" b="1" dirty="0"/>
              <a:t>Redundant features </a:t>
            </a:r>
          </a:p>
          <a:p>
            <a:pPr lvl="2">
              <a:lnSpc>
                <a:spcPct val="90000"/>
              </a:lnSpc>
            </a:pPr>
            <a:r>
              <a:rPr lang="en-US" sz="3100" dirty="0"/>
              <a:t>much or all of the information contained in one or more other features</a:t>
            </a:r>
          </a:p>
          <a:p>
            <a:pPr lvl="2">
              <a:lnSpc>
                <a:spcPct val="90000"/>
              </a:lnSpc>
            </a:pPr>
            <a:r>
              <a:rPr lang="en-US" sz="3100" dirty="0"/>
              <a:t>Example: purchase price of a product and the amount of sales tax </a:t>
            </a:r>
          </a:p>
          <a:p>
            <a:pPr lvl="1">
              <a:lnSpc>
                <a:spcPct val="90000"/>
              </a:lnSpc>
            </a:pPr>
            <a:r>
              <a:rPr lang="en-US" sz="3100" b="1" dirty="0"/>
              <a:t>Irrelevant features</a:t>
            </a:r>
          </a:p>
          <a:p>
            <a:pPr lvl="2">
              <a:lnSpc>
                <a:spcPct val="90000"/>
              </a:lnSpc>
            </a:pPr>
            <a:r>
              <a:rPr lang="en-US" sz="3100" dirty="0"/>
              <a:t>contain no information that is useful for the data mining task at hand</a:t>
            </a:r>
          </a:p>
          <a:p>
            <a:pPr lvl="2">
              <a:lnSpc>
                <a:spcPct val="90000"/>
              </a:lnSpc>
            </a:pPr>
            <a:r>
              <a:rPr lang="en-US" sz="3100" dirty="0"/>
              <a:t>Example: students' ID is often irrelevant to the task of predicting students' GPA</a:t>
            </a:r>
          </a:p>
          <a:p>
            <a:pPr lvl="2">
              <a:lnSpc>
                <a:spcPct val="90000"/>
              </a:lnSpc>
            </a:pPr>
            <a:endParaRPr lang="en-US" sz="2600" dirty="0"/>
          </a:p>
          <a:p>
            <a:pPr>
              <a:lnSpc>
                <a:spcPct val="90000"/>
              </a:lnSpc>
            </a:pPr>
            <a:r>
              <a:rPr lang="en-US" dirty="0"/>
              <a:t>Data mining may become easier</a:t>
            </a:r>
          </a:p>
          <a:p>
            <a:pPr>
              <a:lnSpc>
                <a:spcPct val="90000"/>
              </a:lnSpc>
            </a:pPr>
            <a:r>
              <a:rPr lang="en-US" dirty="0"/>
              <a:t>The selected features may convey important information (e.g. gene selection)</a:t>
            </a:r>
          </a:p>
        </p:txBody>
      </p:sp>
      <p:sp>
        <p:nvSpPr>
          <p:cNvPr id="842756" name="Text Box 4"/>
          <p:cNvSpPr txBox="1">
            <a:spLocks noChangeArrowheads="1"/>
          </p:cNvSpPr>
          <p:nvPr/>
        </p:nvSpPr>
        <p:spPr bwMode="auto">
          <a:xfrm>
            <a:off x="1676400" y="3657600"/>
            <a:ext cx="1600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/>
          </a:p>
        </p:txBody>
      </p:sp>
      <p:sp>
        <p:nvSpPr>
          <p:cNvPr id="842757" name="Rectangle 5"/>
          <p:cNvSpPr>
            <a:spLocks noChangeArrowheads="1"/>
          </p:cNvSpPr>
          <p:nvPr/>
        </p:nvSpPr>
        <p:spPr bwMode="auto">
          <a:xfrm>
            <a:off x="1717675" y="5984875"/>
            <a:ext cx="1841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el-G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534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CA" altLang="en-US" sz="4000" dirty="0"/>
              <a:t>1</a:t>
            </a:r>
            <a:r>
              <a:rPr lang="en-CA" altLang="en-US" sz="4000" baseline="30000" dirty="0"/>
              <a:t>st</a:t>
            </a:r>
            <a:r>
              <a:rPr lang="en-CA" altLang="en-US" sz="4000" dirty="0"/>
              <a:t> PCA axis</a:t>
            </a:r>
          </a:p>
        </p:txBody>
      </p:sp>
      <p:pic>
        <p:nvPicPr>
          <p:cNvPr id="16387" name="Picture 5" descr="2D_gauss_1P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6791693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z="4000"/>
              <a:t>2</a:t>
            </a:r>
            <a:r>
              <a:rPr lang="en-CA" altLang="en-US" sz="4000" baseline="30000"/>
              <a:t>nd</a:t>
            </a:r>
            <a:r>
              <a:rPr lang="en-CA" altLang="en-US" sz="4000"/>
              <a:t> PCA axis</a:t>
            </a:r>
          </a:p>
        </p:txBody>
      </p:sp>
      <p:pic>
        <p:nvPicPr>
          <p:cNvPr id="17411" name="Picture 4" descr="2D_gauss_2P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6768752" cy="507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1124744"/>
          </a:xfrm>
        </p:spPr>
        <p:txBody>
          <a:bodyPr>
            <a:normAutofit/>
          </a:bodyPr>
          <a:lstStyle/>
          <a:p>
            <a:pPr eaLnBrk="1" hangingPunct="1"/>
            <a:r>
              <a:rPr lang="hu-HU" altLang="en-US" dirty="0"/>
              <a:t>PCA algorit</a:t>
            </a:r>
            <a:r>
              <a:rPr lang="en-CA" altLang="en-US" dirty="0"/>
              <a:t>h</a:t>
            </a:r>
            <a:r>
              <a:rPr lang="hu-HU" altLang="en-US" dirty="0"/>
              <a:t>m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80728"/>
            <a:ext cx="9144000" cy="5343872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/>
              <a:t>Given data {</a:t>
            </a:r>
            <a:r>
              <a:rPr lang="en-US" altLang="en-US" b="1" dirty="0">
                <a:solidFill>
                  <a:schemeClr val="tx2"/>
                </a:solidFill>
              </a:rPr>
              <a:t>x</a:t>
            </a:r>
            <a:r>
              <a:rPr lang="en-US" altLang="en-US" baseline="-25000" dirty="0">
                <a:solidFill>
                  <a:schemeClr val="tx2"/>
                </a:solidFill>
              </a:rPr>
              <a:t>1</a:t>
            </a:r>
            <a:r>
              <a:rPr lang="en-US" altLang="en-US" dirty="0">
                <a:solidFill>
                  <a:schemeClr val="tx2"/>
                </a:solidFill>
              </a:rPr>
              <a:t>, …, </a:t>
            </a:r>
            <a:r>
              <a:rPr lang="en-US" altLang="en-US" b="1" dirty="0" err="1">
                <a:solidFill>
                  <a:schemeClr val="tx2"/>
                </a:solidFill>
              </a:rPr>
              <a:t>x</a:t>
            </a:r>
            <a:r>
              <a:rPr lang="en-US" altLang="en-US" baseline="-25000" dirty="0" err="1">
                <a:solidFill>
                  <a:schemeClr val="tx2"/>
                </a:solidFill>
              </a:rPr>
              <a:t>n</a:t>
            </a:r>
            <a:r>
              <a:rPr lang="en-US" altLang="en-US" dirty="0"/>
              <a:t>}, compute </a:t>
            </a:r>
            <a:r>
              <a:rPr lang="en-CA" altLang="en-US" dirty="0"/>
              <a:t>covariance matrix </a:t>
            </a:r>
            <a:r>
              <a:rPr lang="en-CA" altLang="en-US" sz="3600" b="1" dirty="0">
                <a:solidFill>
                  <a:schemeClr val="tx2"/>
                </a:solidFill>
                <a:sym typeface="Symbol" pitchFamily="18" charset="2"/>
              </a:rPr>
              <a:t>:</a:t>
            </a:r>
            <a:r>
              <a:rPr lang="hu-HU" altLang="en-US" sz="2400" b="1" dirty="0"/>
              <a:t> </a:t>
            </a:r>
            <a:endParaRPr lang="en-US" altLang="en-US" sz="2400" b="1" dirty="0"/>
          </a:p>
          <a:p>
            <a:pPr eaLnBrk="1" hangingPunct="1">
              <a:buFontTx/>
              <a:buNone/>
            </a:pPr>
            <a:endParaRPr lang="en-CA" altLang="en-US" sz="2400" b="1" dirty="0"/>
          </a:p>
          <a:p>
            <a:pPr eaLnBrk="1" hangingPunct="1"/>
            <a:endParaRPr lang="en-CA" altLang="en-US" sz="2400" b="1" dirty="0"/>
          </a:p>
          <a:p>
            <a:pPr eaLnBrk="1" hangingPunct="1"/>
            <a:endParaRPr lang="en-US" altLang="en-US" sz="2400" b="1" dirty="0"/>
          </a:p>
          <a:p>
            <a:pPr eaLnBrk="1" hangingPunct="1">
              <a:buNone/>
            </a:pPr>
            <a:endParaRPr lang="en-US" altLang="en-US" sz="2400" b="1" dirty="0"/>
          </a:p>
          <a:p>
            <a:pPr eaLnBrk="1" hangingPunct="1"/>
            <a:r>
              <a:rPr lang="hu-HU" altLang="en-US" b="1" dirty="0"/>
              <a:t>PCA </a:t>
            </a:r>
            <a:r>
              <a:rPr lang="en-CA" altLang="en-US" dirty="0"/>
              <a:t>basis vectors</a:t>
            </a:r>
            <a:r>
              <a:rPr lang="en-US" altLang="en-US" dirty="0"/>
              <a:t> = t</a:t>
            </a:r>
            <a:r>
              <a:rPr lang="en-CA" altLang="en-US" dirty="0"/>
              <a:t>he eigenvectors of </a:t>
            </a:r>
            <a:r>
              <a:rPr lang="en-CA" altLang="en-US" b="1" dirty="0">
                <a:sym typeface="Symbol" pitchFamily="18" charset="2"/>
              </a:rPr>
              <a:t> </a:t>
            </a:r>
            <a:r>
              <a:rPr lang="en-CA" altLang="en-US" dirty="0">
                <a:sym typeface="Symbol" pitchFamily="18" charset="2"/>
              </a:rPr>
              <a:t>(</a:t>
            </a:r>
            <a:r>
              <a:rPr lang="en-CA" altLang="en-US" dirty="0" err="1">
                <a:sym typeface="Symbol" pitchFamily="18" charset="2"/>
              </a:rPr>
              <a:t>dxd</a:t>
            </a:r>
            <a:r>
              <a:rPr lang="en-CA" altLang="en-US" dirty="0">
                <a:sym typeface="Symbol" pitchFamily="18" charset="2"/>
              </a:rPr>
              <a:t>)</a:t>
            </a:r>
            <a:endParaRPr lang="en-US" altLang="en-US" dirty="0"/>
          </a:p>
          <a:p>
            <a:pPr>
              <a:buFontTx/>
              <a:buChar char="•"/>
            </a:pPr>
            <a:r>
              <a:rPr lang="en-US" altLang="en-US" dirty="0"/>
              <a:t>{ </a:t>
            </a:r>
            <a:r>
              <a:rPr lang="en-US" altLang="en-US" dirty="0">
                <a:solidFill>
                  <a:schemeClr val="tx2"/>
                </a:solidFill>
                <a:sym typeface="Symbol" pitchFamily="18" charset="2"/>
              </a:rPr>
              <a:t></a:t>
            </a:r>
            <a:r>
              <a:rPr lang="en-US" altLang="en-US" baseline="-25000" dirty="0" err="1">
                <a:solidFill>
                  <a:schemeClr val="tx2"/>
                </a:solidFill>
                <a:sym typeface="Symbol" pitchFamily="18" charset="2"/>
              </a:rPr>
              <a:t>i</a:t>
            </a:r>
            <a:r>
              <a:rPr lang="en-US" altLang="en-US" dirty="0">
                <a:solidFill>
                  <a:schemeClr val="tx2"/>
                </a:solidFill>
                <a:sym typeface="Symbol" pitchFamily="18" charset="2"/>
              </a:rPr>
              <a:t>, </a:t>
            </a:r>
            <a:r>
              <a:rPr lang="en-US" altLang="en-US" b="1" dirty="0" err="1">
                <a:solidFill>
                  <a:schemeClr val="tx2"/>
                </a:solidFill>
                <a:sym typeface="Symbol" pitchFamily="18" charset="2"/>
              </a:rPr>
              <a:t>u</a:t>
            </a:r>
            <a:r>
              <a:rPr lang="en-US" altLang="en-US" baseline="-25000" dirty="0" err="1">
                <a:solidFill>
                  <a:schemeClr val="tx2"/>
                </a:solidFill>
                <a:sym typeface="Symbol" pitchFamily="18" charset="2"/>
              </a:rPr>
              <a:t>i</a:t>
            </a:r>
            <a:r>
              <a:rPr lang="en-US" altLang="en-US" dirty="0">
                <a:sym typeface="Symbol" pitchFamily="18" charset="2"/>
              </a:rPr>
              <a:t> }</a:t>
            </a:r>
            <a:r>
              <a:rPr lang="en-US" altLang="en-US" baseline="-25000" dirty="0" err="1">
                <a:sym typeface="Symbol" pitchFamily="18" charset="2"/>
              </a:rPr>
              <a:t>i</a:t>
            </a:r>
            <a:r>
              <a:rPr lang="en-US" altLang="en-US" baseline="-25000" dirty="0">
                <a:sym typeface="Symbol" pitchFamily="18" charset="2"/>
              </a:rPr>
              <a:t>=1..N</a:t>
            </a:r>
            <a:r>
              <a:rPr lang="en-US" altLang="en-US" dirty="0">
                <a:sym typeface="Symbol" pitchFamily="18" charset="2"/>
              </a:rPr>
              <a:t> = </a:t>
            </a:r>
            <a:r>
              <a:rPr lang="en-US" altLang="en-US" dirty="0"/>
              <a:t>eigenvectors/</a:t>
            </a:r>
            <a:r>
              <a:rPr lang="en-US" altLang="en-US" dirty="0" err="1"/>
              <a:t>eigenvalues</a:t>
            </a:r>
            <a:r>
              <a:rPr lang="en-US" altLang="en-US" dirty="0"/>
              <a:t> of </a:t>
            </a:r>
            <a:r>
              <a:rPr lang="en-US" altLang="en-US" b="1" dirty="0">
                <a:solidFill>
                  <a:schemeClr val="tx2"/>
                </a:solidFill>
                <a:sym typeface="Symbol" pitchFamily="18" charset="2"/>
              </a:rPr>
              <a:t></a:t>
            </a:r>
            <a:r>
              <a:rPr lang="en-US" altLang="en-US" dirty="0">
                <a:solidFill>
                  <a:schemeClr val="tx2"/>
                </a:solidFill>
                <a:sym typeface="Symbol" pitchFamily="18" charset="2"/>
              </a:rPr>
              <a:t> </a:t>
            </a:r>
          </a:p>
          <a:p>
            <a:pPr>
              <a:buFontTx/>
              <a:buChar char="•"/>
            </a:pPr>
            <a:r>
              <a:rPr lang="en-US" altLang="en-US" dirty="0">
                <a:solidFill>
                  <a:schemeClr val="tx2"/>
                </a:solidFill>
                <a:sym typeface="Symbol" pitchFamily="18" charset="2"/>
              </a:rPr>
              <a:t></a:t>
            </a:r>
            <a:r>
              <a:rPr lang="en-US" altLang="en-US" baseline="-25000" dirty="0">
                <a:solidFill>
                  <a:schemeClr val="tx2"/>
                </a:solidFill>
                <a:sym typeface="Symbol" pitchFamily="18" charset="2"/>
              </a:rPr>
              <a:t>1</a:t>
            </a:r>
            <a:r>
              <a:rPr lang="en-US" altLang="en-US" dirty="0">
                <a:sym typeface="Symbol" pitchFamily="18" charset="2"/>
              </a:rPr>
              <a:t>  </a:t>
            </a:r>
            <a:r>
              <a:rPr lang="en-US" altLang="en-US" dirty="0">
                <a:solidFill>
                  <a:schemeClr val="tx2"/>
                </a:solidFill>
                <a:sym typeface="Symbol" pitchFamily="18" charset="2"/>
              </a:rPr>
              <a:t></a:t>
            </a:r>
            <a:r>
              <a:rPr lang="en-US" altLang="en-US" baseline="-25000" dirty="0">
                <a:solidFill>
                  <a:schemeClr val="tx2"/>
                </a:solidFill>
                <a:sym typeface="Symbol" pitchFamily="18" charset="2"/>
              </a:rPr>
              <a:t>2</a:t>
            </a:r>
            <a:r>
              <a:rPr lang="en-US" altLang="en-US" dirty="0">
                <a:sym typeface="Symbol" pitchFamily="18" charset="2"/>
              </a:rPr>
              <a:t>  …  </a:t>
            </a:r>
            <a:r>
              <a:rPr lang="en-US" altLang="en-US" dirty="0">
                <a:solidFill>
                  <a:schemeClr val="tx2"/>
                </a:solidFill>
                <a:sym typeface="Symbol" pitchFamily="18" charset="2"/>
              </a:rPr>
              <a:t></a:t>
            </a:r>
            <a:r>
              <a:rPr lang="en-US" altLang="en-US" baseline="-25000" dirty="0">
                <a:solidFill>
                  <a:schemeClr val="tx2"/>
                </a:solidFill>
                <a:sym typeface="Symbol" pitchFamily="18" charset="2"/>
              </a:rPr>
              <a:t>n</a:t>
            </a:r>
            <a:r>
              <a:rPr lang="en-US" altLang="en-US" dirty="0">
                <a:solidFill>
                  <a:schemeClr val="tx2"/>
                </a:solidFill>
                <a:sym typeface="Symbol" pitchFamily="18" charset="2"/>
              </a:rPr>
              <a:t> (</a:t>
            </a:r>
            <a:r>
              <a:rPr lang="en-US" altLang="en-US" dirty="0" err="1">
                <a:solidFill>
                  <a:schemeClr val="tx2"/>
                </a:solidFill>
                <a:sym typeface="Symbol" pitchFamily="18" charset="2"/>
              </a:rPr>
              <a:t>eigenvalue</a:t>
            </a:r>
            <a:r>
              <a:rPr lang="en-US" altLang="en-US" dirty="0">
                <a:solidFill>
                  <a:schemeClr val="tx2"/>
                </a:solidFill>
                <a:sym typeface="Symbol" pitchFamily="18" charset="2"/>
              </a:rPr>
              <a:t> ordering)</a:t>
            </a:r>
            <a:endParaRPr lang="en-US" altLang="en-US" dirty="0"/>
          </a:p>
          <a:p>
            <a:pPr>
              <a:buFontTx/>
              <a:buChar char="•"/>
            </a:pPr>
            <a:r>
              <a:rPr lang="en-US" altLang="en-US" dirty="0"/>
              <a:t>Select { </a:t>
            </a:r>
            <a:r>
              <a:rPr lang="en-US" altLang="en-US" dirty="0">
                <a:solidFill>
                  <a:schemeClr val="tx2"/>
                </a:solidFill>
                <a:sym typeface="Symbol" pitchFamily="18" charset="2"/>
              </a:rPr>
              <a:t></a:t>
            </a:r>
            <a:r>
              <a:rPr lang="en-US" altLang="en-US" baseline="-25000" dirty="0" err="1">
                <a:solidFill>
                  <a:schemeClr val="tx2"/>
                </a:solidFill>
                <a:sym typeface="Symbol" pitchFamily="18" charset="2"/>
              </a:rPr>
              <a:t>i</a:t>
            </a:r>
            <a:r>
              <a:rPr lang="en-US" altLang="en-US" dirty="0">
                <a:solidFill>
                  <a:schemeClr val="tx2"/>
                </a:solidFill>
                <a:sym typeface="Symbol" pitchFamily="18" charset="2"/>
              </a:rPr>
              <a:t>, </a:t>
            </a:r>
            <a:r>
              <a:rPr lang="en-US" altLang="en-US" b="1" dirty="0" err="1">
                <a:solidFill>
                  <a:schemeClr val="tx2"/>
                </a:solidFill>
                <a:sym typeface="Symbol" pitchFamily="18" charset="2"/>
              </a:rPr>
              <a:t>u</a:t>
            </a:r>
            <a:r>
              <a:rPr lang="en-US" altLang="en-US" baseline="-25000" dirty="0" err="1">
                <a:solidFill>
                  <a:schemeClr val="tx2"/>
                </a:solidFill>
                <a:sym typeface="Symbol" pitchFamily="18" charset="2"/>
              </a:rPr>
              <a:t>i</a:t>
            </a:r>
            <a:r>
              <a:rPr lang="en-US" altLang="en-US" dirty="0">
                <a:sym typeface="Symbol" pitchFamily="18" charset="2"/>
              </a:rPr>
              <a:t> }</a:t>
            </a:r>
            <a:r>
              <a:rPr lang="en-US" altLang="en-US" baseline="-25000" dirty="0" err="1">
                <a:sym typeface="Symbol" pitchFamily="18" charset="2"/>
              </a:rPr>
              <a:t>i</a:t>
            </a:r>
            <a:r>
              <a:rPr lang="en-US" altLang="en-US" baseline="-25000" dirty="0">
                <a:sym typeface="Symbol" pitchFamily="18" charset="2"/>
              </a:rPr>
              <a:t>=1..</a:t>
            </a:r>
            <a:r>
              <a:rPr lang="en-US" altLang="en-US" sz="4000" baseline="-25000" dirty="0">
                <a:solidFill>
                  <a:schemeClr val="tx2"/>
                </a:solidFill>
                <a:sym typeface="Symbol" pitchFamily="18" charset="2"/>
              </a:rPr>
              <a:t>k</a:t>
            </a:r>
            <a:r>
              <a:rPr lang="en-US" altLang="en-US" dirty="0">
                <a:sym typeface="Symbol" pitchFamily="18" charset="2"/>
              </a:rPr>
              <a:t> (top </a:t>
            </a:r>
            <a:r>
              <a:rPr lang="en-US" altLang="en-US" i="1" dirty="0">
                <a:solidFill>
                  <a:schemeClr val="tx2"/>
                </a:solidFill>
                <a:sym typeface="Symbol" pitchFamily="18" charset="2"/>
              </a:rPr>
              <a:t>k</a:t>
            </a:r>
            <a:r>
              <a:rPr lang="en-US" altLang="en-US" dirty="0">
                <a:sym typeface="Symbol" pitchFamily="18" charset="2"/>
              </a:rPr>
              <a:t> principal components)</a:t>
            </a:r>
          </a:p>
          <a:p>
            <a:pPr>
              <a:buFontTx/>
              <a:buChar char="•"/>
            </a:pPr>
            <a:r>
              <a:rPr lang="en-US" altLang="en-US" dirty="0">
                <a:sym typeface="Symbol" pitchFamily="18" charset="2"/>
              </a:rPr>
              <a:t>Usually few </a:t>
            </a:r>
            <a:r>
              <a:rPr lang="el-GR" altLang="en-US" dirty="0">
                <a:sym typeface="Symbol" pitchFamily="18" charset="2"/>
              </a:rPr>
              <a:t>λ</a:t>
            </a:r>
            <a:r>
              <a:rPr lang="en-US" altLang="en-US" baseline="-25000" dirty="0" err="1">
                <a:sym typeface="Symbol" pitchFamily="18" charset="2"/>
              </a:rPr>
              <a:t>i</a:t>
            </a:r>
            <a:r>
              <a:rPr lang="en-US" altLang="en-US" dirty="0">
                <a:sym typeface="Symbol" pitchFamily="18" charset="2"/>
              </a:rPr>
              <a:t> are large and the remaining quite small</a:t>
            </a:r>
          </a:p>
          <a:p>
            <a:pPr>
              <a:buFontTx/>
              <a:buChar char="•"/>
            </a:pPr>
            <a:r>
              <a:rPr lang="en-CA" altLang="en-US" dirty="0"/>
              <a:t>Larger </a:t>
            </a:r>
            <a:r>
              <a:rPr lang="en-CA" altLang="en-US" dirty="0" err="1"/>
              <a:t>eigenvalue</a:t>
            </a:r>
            <a:r>
              <a:rPr lang="en-CA" altLang="en-US" dirty="0"/>
              <a:t> </a:t>
            </a:r>
            <a:r>
              <a:rPr lang="en-CA" altLang="en-US" dirty="0">
                <a:sym typeface="Symbol" pitchFamily="18" charset="2"/>
              </a:rPr>
              <a:t></a:t>
            </a:r>
            <a:r>
              <a:rPr lang="en-CA" altLang="en-US" dirty="0"/>
              <a:t> more important eigenvectors</a:t>
            </a:r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827584" y="1844824"/>
          <a:ext cx="3816424" cy="1029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00200" imgH="431640" progId="Equation.DSMT4">
                  <p:embed/>
                </p:oleObj>
              </mc:Choice>
              <mc:Fallback>
                <p:oleObj name="Equation" r:id="rId3" imgW="160020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844824"/>
                        <a:ext cx="3816424" cy="102909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CC00CC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5508104" y="1916832"/>
          <a:ext cx="1423987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36560" imgH="431640" progId="Equation.DSMT4">
                  <p:embed/>
                </p:oleObj>
              </mc:Choice>
              <mc:Fallback>
                <p:oleObj name="Equation" r:id="rId5" imgW="736560" imgH="431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1916832"/>
                        <a:ext cx="1423987" cy="8350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CC00CC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1124744"/>
          </a:xfrm>
        </p:spPr>
        <p:txBody>
          <a:bodyPr>
            <a:normAutofit/>
          </a:bodyPr>
          <a:lstStyle/>
          <a:p>
            <a:pPr eaLnBrk="1" hangingPunct="1"/>
            <a:r>
              <a:rPr lang="hu-HU" altLang="en-US" dirty="0"/>
              <a:t>PCA algorit</a:t>
            </a:r>
            <a:r>
              <a:rPr lang="en-CA" altLang="en-US" dirty="0"/>
              <a:t>h</a:t>
            </a:r>
            <a:r>
              <a:rPr lang="hu-HU" altLang="en-US" dirty="0"/>
              <a:t>m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80728"/>
            <a:ext cx="9144000" cy="5343872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endParaRPr lang="en-US" altLang="en-US" sz="2400" b="1" dirty="0"/>
          </a:p>
          <a:p>
            <a:r>
              <a:rPr lang="en-CA" altLang="en-US" dirty="0"/>
              <a:t>W=[</a:t>
            </a:r>
            <a:r>
              <a:rPr lang="en-US" altLang="en-US" b="1" dirty="0">
                <a:sym typeface="Symbol" pitchFamily="18" charset="2"/>
              </a:rPr>
              <a:t>u</a:t>
            </a:r>
            <a:r>
              <a:rPr lang="en-US" altLang="en-US" baseline="-25000" dirty="0">
                <a:sym typeface="Symbol" pitchFamily="18" charset="2"/>
              </a:rPr>
              <a:t>1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b="1" dirty="0">
                <a:sym typeface="Symbol" pitchFamily="18" charset="2"/>
              </a:rPr>
              <a:t>u</a:t>
            </a:r>
            <a:r>
              <a:rPr lang="en-US" altLang="en-US" baseline="-25000" dirty="0">
                <a:sym typeface="Symbol" pitchFamily="18" charset="2"/>
              </a:rPr>
              <a:t>2</a:t>
            </a:r>
            <a:r>
              <a:rPr lang="en-US" altLang="en-US" dirty="0">
                <a:sym typeface="Symbol" pitchFamily="18" charset="2"/>
              </a:rPr>
              <a:t> … </a:t>
            </a:r>
            <a:r>
              <a:rPr lang="en-US" altLang="en-US" b="1" dirty="0" err="1">
                <a:sym typeface="Symbol" pitchFamily="18" charset="2"/>
              </a:rPr>
              <a:t>u</a:t>
            </a:r>
            <a:r>
              <a:rPr lang="en-US" altLang="en-US" baseline="-25000" dirty="0" err="1">
                <a:sym typeface="Symbol" pitchFamily="18" charset="2"/>
              </a:rPr>
              <a:t>k</a:t>
            </a:r>
            <a:r>
              <a:rPr lang="en-US" altLang="en-US" baseline="-25000" dirty="0">
                <a:sym typeface="Symbol" pitchFamily="18" charset="2"/>
              </a:rPr>
              <a:t> </a:t>
            </a:r>
            <a:r>
              <a:rPr lang="en-US" altLang="en-US" dirty="0">
                <a:sym typeface="Symbol" pitchFamily="18" charset="2"/>
              </a:rPr>
              <a:t>]</a:t>
            </a:r>
            <a:r>
              <a:rPr lang="en-US" altLang="en-US" baseline="30000" dirty="0">
                <a:sym typeface="Symbol" pitchFamily="18" charset="2"/>
              </a:rPr>
              <a:t>T</a:t>
            </a:r>
            <a:r>
              <a:rPr lang="en-US" altLang="en-US" dirty="0">
                <a:sym typeface="Symbol" pitchFamily="18" charset="2"/>
              </a:rPr>
              <a:t> (</a:t>
            </a:r>
            <a:r>
              <a:rPr lang="en-US" altLang="en-US" dirty="0" err="1">
                <a:sym typeface="Symbol" pitchFamily="18" charset="2"/>
              </a:rPr>
              <a:t>kxd</a:t>
            </a:r>
            <a:r>
              <a:rPr lang="en-US" altLang="en-US" dirty="0">
                <a:sym typeface="Symbol" pitchFamily="18" charset="2"/>
              </a:rPr>
              <a:t> projection matrix)</a:t>
            </a:r>
          </a:p>
          <a:p>
            <a:r>
              <a:rPr lang="en-US" altLang="en-US" dirty="0">
                <a:sym typeface="Symbol" pitchFamily="18" charset="2"/>
              </a:rPr>
              <a:t>Z=X*W</a:t>
            </a:r>
            <a:r>
              <a:rPr lang="en-US" altLang="en-US" baseline="30000" dirty="0">
                <a:sym typeface="Symbol" pitchFamily="18" charset="2"/>
              </a:rPr>
              <a:t>T</a:t>
            </a:r>
            <a:r>
              <a:rPr lang="en-US" altLang="en-US" dirty="0">
                <a:sym typeface="Symbol" pitchFamily="18" charset="2"/>
              </a:rPr>
              <a:t> (</a:t>
            </a:r>
            <a:r>
              <a:rPr lang="en-US" altLang="en-US" dirty="0" err="1">
                <a:sym typeface="Symbol" pitchFamily="18" charset="2"/>
              </a:rPr>
              <a:t>nxk</a:t>
            </a:r>
            <a:r>
              <a:rPr lang="en-US" altLang="en-US" dirty="0">
                <a:sym typeface="Symbol" pitchFamily="18" charset="2"/>
              </a:rPr>
              <a:t> data projections)</a:t>
            </a:r>
          </a:p>
          <a:p>
            <a:r>
              <a:rPr lang="en-US" altLang="en-US" dirty="0" err="1">
                <a:sym typeface="Symbol" pitchFamily="18" charset="2"/>
              </a:rPr>
              <a:t>Xrec</a:t>
            </a:r>
            <a:r>
              <a:rPr lang="en-US" altLang="en-US" dirty="0">
                <a:sym typeface="Symbol" pitchFamily="18" charset="2"/>
              </a:rPr>
              <a:t>=Z*W (</a:t>
            </a:r>
            <a:r>
              <a:rPr lang="en-US" altLang="en-US" dirty="0" err="1">
                <a:sym typeface="Symbol" pitchFamily="18" charset="2"/>
              </a:rPr>
              <a:t>nxd</a:t>
            </a:r>
            <a:r>
              <a:rPr lang="en-US" altLang="en-US" dirty="0">
                <a:sym typeface="Symbol" pitchFamily="18" charset="2"/>
              </a:rPr>
              <a:t> reconstructions of X from Z) </a:t>
            </a:r>
          </a:p>
          <a:p>
            <a:pPr lvl="0"/>
            <a:r>
              <a:rPr lang="en-US" dirty="0"/>
              <a:t>PCA is optimal </a:t>
            </a:r>
            <a:r>
              <a:rPr lang="en-US" b="1" dirty="0"/>
              <a:t>Linear</a:t>
            </a:r>
            <a:r>
              <a:rPr lang="en-US" dirty="0"/>
              <a:t> Projection: minimizes the reconstruction error: </a:t>
            </a:r>
          </a:p>
          <a:p>
            <a:pPr>
              <a:buNone/>
            </a:pPr>
            <a:endParaRPr lang="en-US" altLang="en-US" dirty="0">
              <a:solidFill>
                <a:schemeClr val="tx2"/>
              </a:solidFill>
              <a:sym typeface="Symbol" pitchFamily="18" charset="2"/>
            </a:endParaRPr>
          </a:p>
        </p:txBody>
      </p:sp>
      <p:sp>
        <p:nvSpPr>
          <p:cNvPr id="7" name="5 - Θέση περιεχομένου"/>
          <p:cNvSpPr txBox="1">
            <a:spLocks/>
          </p:cNvSpPr>
          <p:nvPr/>
        </p:nvSpPr>
        <p:spPr>
          <a:xfrm>
            <a:off x="179512" y="5877272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2948" name="Object 4"/>
          <p:cNvGraphicFramePr>
            <a:graphicFrameLocks noChangeAspect="1"/>
          </p:cNvGraphicFramePr>
          <p:nvPr/>
        </p:nvGraphicFramePr>
        <p:xfrm>
          <a:off x="2411760" y="4365104"/>
          <a:ext cx="3643462" cy="744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65160" imgH="253800" progId="Equation.DSMT4">
                  <p:embed/>
                </p:oleObj>
              </mc:Choice>
              <mc:Fallback>
                <p:oleObj name="Equation" r:id="rId3" imgW="965160" imgH="253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4365104"/>
                        <a:ext cx="3643462" cy="7441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1124744"/>
          </a:xfrm>
        </p:spPr>
        <p:txBody>
          <a:bodyPr>
            <a:normAutofit/>
          </a:bodyPr>
          <a:lstStyle/>
          <a:p>
            <a:pPr eaLnBrk="1" hangingPunct="1"/>
            <a:r>
              <a:rPr lang="hu-HU" altLang="en-US" dirty="0"/>
              <a:t>PCA </a:t>
            </a:r>
            <a:r>
              <a:rPr lang="en-US" altLang="en-US" dirty="0"/>
              <a:t>example: face analysis</a:t>
            </a:r>
            <a:endParaRPr lang="hu-HU" alt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80728"/>
            <a:ext cx="9144000" cy="5343872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n-US" altLang="en-US" sz="2400" b="1" dirty="0"/>
              <a:t>Original dataset: images 256x256</a:t>
            </a:r>
          </a:p>
        </p:txBody>
      </p:sp>
      <p:sp>
        <p:nvSpPr>
          <p:cNvPr id="7" name="5 - Θέση περιεχομένου"/>
          <p:cNvSpPr txBox="1">
            <a:spLocks/>
          </p:cNvSpPr>
          <p:nvPr/>
        </p:nvSpPr>
        <p:spPr>
          <a:xfrm>
            <a:off x="179512" y="5877272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4" descr="recognition_with_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484784"/>
            <a:ext cx="58674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1124744"/>
          </a:xfrm>
        </p:spPr>
        <p:txBody>
          <a:bodyPr>
            <a:normAutofit/>
          </a:bodyPr>
          <a:lstStyle/>
          <a:p>
            <a:pPr eaLnBrk="1" hangingPunct="1"/>
            <a:r>
              <a:rPr lang="hu-HU" altLang="en-US" dirty="0"/>
              <a:t>PCA </a:t>
            </a:r>
            <a:r>
              <a:rPr lang="en-US" altLang="en-US" dirty="0"/>
              <a:t>example: face analysis</a:t>
            </a:r>
            <a:endParaRPr lang="hu-HU" alt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80728"/>
            <a:ext cx="9144000" cy="5343872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n-US" altLang="en-US" sz="2400" b="1" dirty="0"/>
              <a:t>Principal components: 25 top </a:t>
            </a:r>
            <a:r>
              <a:rPr lang="en-US" altLang="en-US" sz="2400" b="1" dirty="0" err="1"/>
              <a:t>eigenfaces</a:t>
            </a:r>
            <a:endParaRPr lang="en-US" altLang="en-US" sz="2400" b="1" dirty="0"/>
          </a:p>
        </p:txBody>
      </p:sp>
      <p:sp>
        <p:nvSpPr>
          <p:cNvPr id="7" name="5 - Θέση περιεχομένου"/>
          <p:cNvSpPr txBox="1">
            <a:spLocks/>
          </p:cNvSpPr>
          <p:nvPr/>
        </p:nvSpPr>
        <p:spPr>
          <a:xfrm>
            <a:off x="179512" y="5877272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4" descr="eigenfac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905000"/>
            <a:ext cx="52578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1124744"/>
          </a:xfrm>
        </p:spPr>
        <p:txBody>
          <a:bodyPr>
            <a:normAutofit/>
          </a:bodyPr>
          <a:lstStyle/>
          <a:p>
            <a:pPr eaLnBrk="1" hangingPunct="1"/>
            <a:r>
              <a:rPr lang="hu-HU" altLang="en-US" dirty="0"/>
              <a:t>PCA </a:t>
            </a:r>
            <a:r>
              <a:rPr lang="en-US" altLang="en-US" dirty="0"/>
              <a:t>example: face analysis</a:t>
            </a:r>
            <a:endParaRPr lang="hu-HU" alt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80728"/>
            <a:ext cx="9144000" cy="5343872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n-US" altLang="en-US" sz="2400" b="1"/>
              <a:t>Reconstruction examples</a:t>
            </a:r>
            <a:endParaRPr lang="en-US" altLang="en-US" sz="2400" b="1" dirty="0"/>
          </a:p>
        </p:txBody>
      </p:sp>
      <p:sp>
        <p:nvSpPr>
          <p:cNvPr id="7" name="5 - Θέση περιεχομένου"/>
          <p:cNvSpPr txBox="1">
            <a:spLocks/>
          </p:cNvSpPr>
          <p:nvPr/>
        </p:nvSpPr>
        <p:spPr>
          <a:xfrm>
            <a:off x="179512" y="5877272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4" descr="reconstruction_with_glass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060848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Dim Reduction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rerwerwer</a:t>
            </a:r>
            <a:endParaRPr lang="el-G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8321706" cy="516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Dim Reduction</a:t>
            </a:r>
            <a:endParaRPr lang="el-G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976" y="1412776"/>
            <a:ext cx="8758024" cy="514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Dim Reduction</a:t>
            </a:r>
            <a:endParaRPr lang="el-G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2030" y="1268760"/>
            <a:ext cx="7299940" cy="4857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b="1"/>
              <a:t>Feature Selection Steps</a:t>
            </a:r>
          </a:p>
        </p:txBody>
      </p:sp>
      <p:sp>
        <p:nvSpPr>
          <p:cNvPr id="67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9138" y="2173288"/>
            <a:ext cx="4191000" cy="32766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300" dirty="0"/>
              <a:t>Feature selection is an </a:t>
            </a:r>
            <a:r>
              <a:rPr lang="en-US" sz="3300" b="1" dirty="0"/>
              <a:t>optimization</a:t>
            </a:r>
            <a:r>
              <a:rPr lang="en-US" sz="3300" dirty="0"/>
              <a:t> problem.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endParaRPr lang="en-US" sz="2000" dirty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2400" dirty="0">
                <a:solidFill>
                  <a:srgbClr val="FF0000"/>
                </a:solidFill>
              </a:rPr>
              <a:t>Step 1:</a:t>
            </a:r>
            <a:r>
              <a:rPr lang="en-US" sz="2400" dirty="0"/>
              <a:t> </a:t>
            </a:r>
            <a:r>
              <a:rPr lang="en-US" sz="2400" b="1" dirty="0"/>
              <a:t>Search</a:t>
            </a:r>
            <a:r>
              <a:rPr lang="en-US" sz="2400" dirty="0"/>
              <a:t> the space of possible feature subsets.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endParaRPr lang="en-US" sz="2400" dirty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2400" dirty="0">
                <a:solidFill>
                  <a:srgbClr val="FF0000"/>
                </a:solidFill>
              </a:rPr>
              <a:t>Step 2:</a:t>
            </a:r>
            <a:r>
              <a:rPr lang="en-US" sz="2400" dirty="0"/>
              <a:t> Pick the subset that is optimal or near-optimal with respect to some </a:t>
            </a:r>
            <a:r>
              <a:rPr lang="en-US" sz="2400" b="1" dirty="0"/>
              <a:t>criterion</a:t>
            </a:r>
            <a:endParaRPr lang="en-US" sz="2400" b="1" dirty="0">
              <a:latin typeface="Arial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>
                <a:latin typeface="Arial" charset="0"/>
              </a:rPr>
              <a:t>    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dirty="0">
              <a:latin typeface="Arial" charset="0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524000"/>
            <a:ext cx="2667000" cy="41703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Dim Reduction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Kernel PCA</a:t>
            </a:r>
          </a:p>
          <a:p>
            <a:r>
              <a:rPr lang="en-US" dirty="0">
                <a:solidFill>
                  <a:schemeClr val="accent2"/>
                </a:solidFill>
              </a:rPr>
              <a:t>Locally Linear Embedding (LLE)</a:t>
            </a:r>
          </a:p>
          <a:p>
            <a:r>
              <a:rPr lang="en-US" dirty="0" err="1">
                <a:solidFill>
                  <a:schemeClr val="accent2"/>
                </a:solidFill>
              </a:rPr>
              <a:t>Isomap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 err="1"/>
              <a:t>Laplacian</a:t>
            </a:r>
            <a:r>
              <a:rPr lang="en-US" dirty="0"/>
              <a:t> </a:t>
            </a:r>
            <a:r>
              <a:rPr lang="en-US" dirty="0" err="1"/>
              <a:t>EigenMaps</a:t>
            </a:r>
            <a:endParaRPr lang="en-US" dirty="0"/>
          </a:p>
          <a:p>
            <a:r>
              <a:rPr lang="en-US" dirty="0" err="1"/>
              <a:t>AutoEncoders</a:t>
            </a:r>
            <a:r>
              <a:rPr lang="en-US" dirty="0"/>
              <a:t> (neural networks)</a:t>
            </a:r>
          </a:p>
          <a:p>
            <a:r>
              <a:rPr lang="en-US">
                <a:solidFill>
                  <a:schemeClr val="accent2"/>
                </a:solidFill>
              </a:rPr>
              <a:t>t-SNE</a:t>
            </a:r>
            <a:endParaRPr lang="en-US" dirty="0">
              <a:solidFill>
                <a:schemeClr val="accent2"/>
              </a:solidFill>
            </a:endParaRP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PCA</a:t>
            </a:r>
            <a:endParaRPr lang="el-G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6424" y="1340768"/>
            <a:ext cx="7331151" cy="4785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PCA</a:t>
            </a:r>
            <a:endParaRPr lang="el-G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91" y="1280517"/>
            <a:ext cx="9041209" cy="557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PCA</a:t>
            </a:r>
            <a:endParaRPr lang="el-G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8682341" cy="550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dirty="0"/>
              <a:t>Kernel PCA</a:t>
            </a:r>
            <a:endParaRPr lang="el-G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873" y="920477"/>
            <a:ext cx="8981127" cy="593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dirty="0"/>
              <a:t>Kernel PCA</a:t>
            </a:r>
            <a:endParaRPr lang="el-G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579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dirty="0">
                <a:hlinkClick r:id="rId2"/>
              </a:rPr>
              <a:t>Locally Linear Embedding (LLE)</a:t>
            </a:r>
            <a:endParaRPr lang="el-GR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8281807" cy="55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dirty="0"/>
              <a:t>Locally Linear Embedding </a:t>
            </a:r>
            <a:endParaRPr lang="el-GR" dirty="0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574" y="1124744"/>
            <a:ext cx="8942426" cy="530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dirty="0"/>
              <a:t>Locally Linear Embedding </a:t>
            </a:r>
            <a:endParaRPr lang="el-GR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980728"/>
            <a:ext cx="5662344" cy="5625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hlinkClick r:id="rId2"/>
              </a:rPr>
              <a:t>Isomap</a:t>
            </a:r>
            <a:r>
              <a:rPr lang="en-US" dirty="0">
                <a:hlinkClick r:id="rId2"/>
              </a:rPr>
              <a:t> (Isometric Feature Mapping)</a:t>
            </a:r>
            <a:endParaRPr lang="el-GR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24744"/>
            <a:ext cx="8495270" cy="5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b="1"/>
              <a:t>Feature Selection Steps (cont’d)</a:t>
            </a:r>
          </a:p>
        </p:txBody>
      </p:sp>
      <p:sp>
        <p:nvSpPr>
          <p:cNvPr id="67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7924800" cy="47244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400" dirty="0">
              <a:latin typeface="Arial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>
                <a:latin typeface="Arial" charset="0"/>
              </a:rPr>
              <a:t>    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Search</a:t>
            </a:r>
            <a:r>
              <a:rPr lang="en-US" sz="2400" dirty="0">
                <a:latin typeface="Arial" charset="0"/>
              </a:rPr>
              <a:t> strategies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2000" dirty="0">
                <a:latin typeface="Arial" charset="0"/>
              </a:rPr>
              <a:t>Exhaustive	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2000" dirty="0">
                <a:latin typeface="Arial" charset="0"/>
              </a:rPr>
              <a:t>Heuristic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Arial" charset="0"/>
            </a:endParaRP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rgbClr val="FF0000"/>
                </a:solidFill>
                <a:latin typeface="Arial" charset="0"/>
              </a:rPr>
              <a:t>Evaluation Criterion </a:t>
            </a:r>
            <a:endParaRPr lang="en-US" sz="2400" dirty="0">
              <a:latin typeface="Arial" charset="0"/>
            </a:endParaRPr>
          </a:p>
          <a:p>
            <a:pPr lvl="1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000" dirty="0">
                <a:latin typeface="Arial" charset="0"/>
              </a:rPr>
              <a:t>Filter methods </a:t>
            </a:r>
          </a:p>
          <a:p>
            <a:pPr lvl="1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000" dirty="0">
                <a:latin typeface="Arial" charset="0"/>
              </a:rPr>
              <a:t>Wrapper methods</a:t>
            </a:r>
          </a:p>
          <a:p>
            <a:pPr lvl="1"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sz="2000" dirty="0">
              <a:latin typeface="Arial" charset="0"/>
            </a:endParaRPr>
          </a:p>
          <a:p>
            <a:pPr>
              <a:buNone/>
              <a:defRPr/>
            </a:pPr>
            <a:r>
              <a:rPr lang="en-US" sz="2400" dirty="0">
                <a:solidFill>
                  <a:srgbClr val="FF0000"/>
                </a:solidFill>
                <a:latin typeface="Arial" charset="0"/>
              </a:rPr>
              <a:t>	Embedded</a:t>
            </a:r>
            <a:r>
              <a:rPr lang="en-US" sz="2400" dirty="0">
                <a:latin typeface="Arial" charset="0"/>
              </a:rPr>
              <a:t> methods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676400"/>
            <a:ext cx="2667000" cy="41703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Isomap</a:t>
            </a:r>
            <a:r>
              <a:rPr lang="en-US" dirty="0"/>
              <a:t> (Isometric Feature Mapping)</a:t>
            </a:r>
            <a:endParaRPr lang="el-GR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94" y="908720"/>
            <a:ext cx="8715306" cy="5721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Isomap</a:t>
            </a:r>
            <a:r>
              <a:rPr lang="en-US" dirty="0"/>
              <a:t> (Isometric Feature Mapping)</a:t>
            </a:r>
            <a:endParaRPr lang="el-GR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7920880" cy="567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Isomap</a:t>
            </a:r>
            <a:r>
              <a:rPr lang="en-US" dirty="0"/>
              <a:t> (Isometric Feature Mapping)</a:t>
            </a:r>
            <a:endParaRPr lang="el-GR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8272285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8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28175" y="312312"/>
            <a:ext cx="1987936" cy="2094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8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6802575" y="76567"/>
            <a:ext cx="2269350" cy="2566167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8"/>
          <p:cNvSpPr txBox="1">
            <a:spLocks noGrp="1"/>
          </p:cNvSpPr>
          <p:nvPr>
            <p:ph type="ctrTitle"/>
          </p:nvPr>
        </p:nvSpPr>
        <p:spPr>
          <a:xfrm>
            <a:off x="685800" y="1806323"/>
            <a:ext cx="77724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Visualizing Data </a:t>
            </a:r>
            <a:br>
              <a:rPr lang="en" dirty="0"/>
            </a:br>
            <a:r>
              <a:rPr lang="en" dirty="0"/>
              <a:t>using </a:t>
            </a:r>
            <a:r>
              <a:rPr lang="en" dirty="0">
                <a:solidFill>
                  <a:srgbClr val="C00000"/>
                </a:solidFill>
              </a:rPr>
              <a:t>t-SNE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37" name="Google Shape;37;p8"/>
          <p:cNvSpPr txBox="1">
            <a:spLocks noGrp="1"/>
          </p:cNvSpPr>
          <p:nvPr>
            <p:ph type="subTitle" idx="1"/>
          </p:nvPr>
        </p:nvSpPr>
        <p:spPr>
          <a:xfrm>
            <a:off x="685800" y="3380339"/>
            <a:ext cx="7772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Laurens van der Maaten, and Geoffrey Hinton</a:t>
            </a: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Tilburg University. The Netherlands</a:t>
            </a:r>
            <a:endParaRPr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University of Toronto. Canada</a:t>
            </a:r>
            <a:endParaRPr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Journal of Machine Learning Research (2008)</a:t>
            </a:r>
            <a:br>
              <a:rPr lang="en" sz="1800" b="1" dirty="0"/>
            </a:br>
            <a:endParaRPr sz="18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0000"/>
                </a:solidFill>
              </a:rPr>
              <a:t>slides from→</a:t>
            </a:r>
            <a:r>
              <a:rPr lang="en" sz="1800" dirty="0"/>
              <a:t> </a:t>
            </a:r>
            <a:r>
              <a:rPr lang="en" sz="1800" u="sng" dirty="0">
                <a:solidFill>
                  <a:schemeClr val="hlink"/>
                </a:solidFill>
                <a:hlinkClick r:id="rId5"/>
              </a:rPr>
              <a:t>http://kawahara.ca/visualizing-data-using-t-sne-slides/</a:t>
            </a:r>
            <a:r>
              <a:rPr lang="en" sz="1800" dirty="0"/>
              <a:t> </a:t>
            </a:r>
            <a:endParaRPr sz="1800" dirty="0"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556791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43</a:t>
            </a:fld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4" descr="http://scikit-learn.org/stable/_images/plot_lle_digits_001.png"/>
          <p:cNvPicPr preferRelativeResize="0"/>
          <p:nvPr/>
        </p:nvPicPr>
        <p:blipFill rotWithShape="1">
          <a:blip r:embed="rId3" cstate="print">
            <a:alphaModFix/>
          </a:blip>
          <a:srcRect l="15469"/>
          <a:stretch/>
        </p:blipFill>
        <p:spPr>
          <a:xfrm>
            <a:off x="0" y="-833"/>
            <a:ext cx="2974024" cy="351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4" descr="http://scikit-learn.org/stable/_images/plot_lle_digits_003.png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2688725" y="240102"/>
            <a:ext cx="3113550" cy="3113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4" descr="http://scikit-learn.org/stable/_images/plot_lle_digits_004.png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2735125" y="3554900"/>
            <a:ext cx="3113558" cy="3113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 descr="../../_images/plot_lle_digits_013.png"/>
          <p:cNvPicPr preferRelativeResize="0"/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>
            <a:off x="5837300" y="3525034"/>
            <a:ext cx="3197376" cy="3197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 descr="http://scikit-learn.org/stable/_images/plot_lle_digits_005.png"/>
          <p:cNvPicPr preferRelativeResize="0"/>
          <p:nvPr/>
        </p:nvPicPr>
        <p:blipFill rotWithShape="1">
          <a:blip r:embed="rId7" cstate="print">
            <a:alphaModFix/>
          </a:blip>
          <a:srcRect l="7252"/>
          <a:stretch/>
        </p:blipFill>
        <p:spPr>
          <a:xfrm>
            <a:off x="86450" y="3554918"/>
            <a:ext cx="2887576" cy="3113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 descr="http://scikit-learn.org/stable/_images/plot_lle_digits_010.png"/>
          <p:cNvPicPr preferRelativeResize="0"/>
          <p:nvPr/>
        </p:nvPicPr>
        <p:blipFill>
          <a:blip r:embed="rId8" cstate="print">
            <a:alphaModFix/>
          </a:blip>
          <a:stretch>
            <a:fillRect/>
          </a:stretch>
        </p:blipFill>
        <p:spPr>
          <a:xfrm>
            <a:off x="5802274" y="292151"/>
            <a:ext cx="3009452" cy="300943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/>
          <p:nvPr/>
        </p:nvSpPr>
        <p:spPr>
          <a:xfrm>
            <a:off x="2490100" y="6335600"/>
            <a:ext cx="6466800" cy="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9"/>
              </a:rPr>
              <a:t>http://scikit-learn.org/stable/auto_examples/manifold/plot_lle_digits.html</a:t>
            </a:r>
            <a:r>
              <a:rPr lang="en"/>
              <a:t> </a:t>
            </a:r>
            <a:endParaRPr/>
          </a:p>
        </p:txBody>
      </p:sp>
      <p:sp>
        <p:nvSpPr>
          <p:cNvPr id="93" name="Google Shape;93;p14"/>
          <p:cNvSpPr/>
          <p:nvPr/>
        </p:nvSpPr>
        <p:spPr>
          <a:xfrm>
            <a:off x="6398436" y="3554933"/>
            <a:ext cx="2075100" cy="343200"/>
          </a:xfrm>
          <a:prstGeom prst="rect">
            <a:avLst/>
          </a:prstGeom>
          <a:solidFill>
            <a:srgbClr val="00FF00">
              <a:alpha val="10320"/>
            </a:srgbClr>
          </a:solidFill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ldNum" idx="12"/>
          </p:nvPr>
        </p:nvSpPr>
        <p:spPr>
          <a:xfrm>
            <a:off x="8556791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44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5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" y="1"/>
            <a:ext cx="5519949" cy="671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 descr="http://faculty.ucmerced.edu/mcarreira-perpinan/software/coil20.png"/>
          <p:cNvPicPr preferRelativeResize="0"/>
          <p:nvPr/>
        </p:nvPicPr>
        <p:blipFill rotWithShape="1">
          <a:blip r:embed="rId4" cstate="print">
            <a:alphaModFix/>
          </a:blip>
          <a:srcRect l="23278" t="1694" r="58847" b="8651"/>
          <a:stretch/>
        </p:blipFill>
        <p:spPr>
          <a:xfrm>
            <a:off x="5448601" y="1"/>
            <a:ext cx="369540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 txBox="1">
            <a:spLocks noGrp="1"/>
          </p:cNvSpPr>
          <p:nvPr>
            <p:ph type="sldNum" idx="12"/>
          </p:nvPr>
        </p:nvSpPr>
        <p:spPr>
          <a:xfrm>
            <a:off x="8556791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45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t-SNE?</a:t>
            </a:r>
            <a:endParaRPr/>
          </a:p>
        </p:txBody>
      </p:sp>
      <p:sp>
        <p:nvSpPr>
          <p:cNvPr id="139" name="Google Shape;139;p19"/>
          <p:cNvSpPr txBox="1">
            <a:spLocks noGrp="1"/>
          </p:cNvSpPr>
          <p:nvPr>
            <p:ph type="body" idx="1"/>
          </p:nvPr>
        </p:nvSpPr>
        <p:spPr>
          <a:xfrm>
            <a:off x="208850" y="1493367"/>
            <a:ext cx="76995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t-Distributed Stochastic Neighbor Embedding (t-SNE)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Unsupervised</a:t>
            </a:r>
            <a:r>
              <a:rPr lang="en" sz="1400" dirty="0"/>
              <a:t> (does not use class labels)</a:t>
            </a: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Models the probabilities that </a:t>
            </a:r>
            <a:r>
              <a:rPr lang="en" sz="2000" b="1" dirty="0"/>
              <a:t>high-d</a:t>
            </a:r>
            <a:r>
              <a:rPr lang="en" sz="2000" dirty="0"/>
              <a:t> points </a:t>
            </a:r>
            <a:r>
              <a:rPr lang="en" sz="2000" i="1" dirty="0"/>
              <a:t>xi,xj </a:t>
            </a:r>
            <a:r>
              <a:rPr lang="en" sz="2000" dirty="0"/>
              <a:t>are neighbors </a:t>
            </a: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Models the probabilities the corresponding </a:t>
            </a:r>
            <a:r>
              <a:rPr lang="en" sz="2000" b="1" dirty="0"/>
              <a:t>low-d</a:t>
            </a:r>
            <a:r>
              <a:rPr lang="en" sz="2000" dirty="0"/>
              <a:t> 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/>
              <a:t>points </a:t>
            </a:r>
            <a:r>
              <a:rPr lang="en" sz="2000" i="1" dirty="0"/>
              <a:t>yi,yj </a:t>
            </a:r>
            <a:r>
              <a:rPr lang="en" sz="2000" dirty="0"/>
              <a:t>are neighbors </a:t>
            </a:r>
            <a:endParaRPr sz="1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dirty="0"/>
              <a:t>Finds a </a:t>
            </a:r>
            <a:r>
              <a:rPr lang="en" sz="2000" b="1" dirty="0"/>
              <a:t>low-d</a:t>
            </a:r>
            <a:r>
              <a:rPr lang="en" sz="2000" dirty="0"/>
              <a:t> representation that is faithful </a:t>
            </a:r>
            <a:br>
              <a:rPr lang="en" sz="2000" dirty="0"/>
            </a:br>
            <a:r>
              <a:rPr lang="en" sz="2000" dirty="0"/>
              <a:t>to the </a:t>
            </a:r>
            <a:r>
              <a:rPr lang="en" sz="2000" b="1" dirty="0"/>
              <a:t>high-d</a:t>
            </a:r>
            <a:r>
              <a:rPr lang="en" sz="2000" dirty="0"/>
              <a:t> model</a:t>
            </a:r>
            <a:endParaRPr sz="2000" dirty="0"/>
          </a:p>
        </p:txBody>
      </p:sp>
      <p:pic>
        <p:nvPicPr>
          <p:cNvPr id="140" name="Google Shape;140;p19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6766547" y="685197"/>
            <a:ext cx="2141825" cy="2256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9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6706455" y="4054232"/>
            <a:ext cx="2235449" cy="252783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9"/>
          <p:cNvSpPr txBox="1">
            <a:spLocks noGrp="1"/>
          </p:cNvSpPr>
          <p:nvPr>
            <p:ph type="sldNum" idx="12"/>
          </p:nvPr>
        </p:nvSpPr>
        <p:spPr>
          <a:xfrm>
            <a:off x="8556791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46</a:t>
            </a:fld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0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42525" y="281534"/>
            <a:ext cx="5378928" cy="404090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0"/>
          <p:cNvSpPr/>
          <p:nvPr/>
        </p:nvSpPr>
        <p:spPr>
          <a:xfrm>
            <a:off x="5609600" y="3431133"/>
            <a:ext cx="3034800" cy="1248800"/>
          </a:xfrm>
          <a:prstGeom prst="rect">
            <a:avLst/>
          </a:prstGeom>
          <a:solidFill>
            <a:srgbClr val="00FF00">
              <a:alpha val="7240"/>
            </a:srgbClr>
          </a:solidFill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basic algorithm … </a:t>
            </a:r>
            <a:endParaRPr/>
          </a:p>
        </p:txBody>
      </p:sp>
      <p:sp>
        <p:nvSpPr>
          <p:cNvPr id="149" name="Google Shape;149;p20"/>
          <p:cNvSpPr txBox="1">
            <a:spLocks noGrp="1"/>
          </p:cNvSpPr>
          <p:nvPr>
            <p:ph type="sldNum" idx="12"/>
          </p:nvPr>
        </p:nvSpPr>
        <p:spPr>
          <a:xfrm>
            <a:off x="8556791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47</a:t>
            </a:fld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2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42525" y="281534"/>
            <a:ext cx="5378928" cy="404090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2"/>
          <p:cNvSpPr/>
          <p:nvPr/>
        </p:nvSpPr>
        <p:spPr>
          <a:xfrm>
            <a:off x="129350" y="583433"/>
            <a:ext cx="2604000" cy="343200"/>
          </a:xfrm>
          <a:prstGeom prst="rect">
            <a:avLst/>
          </a:prstGeom>
          <a:solidFill>
            <a:srgbClr val="00FF00">
              <a:alpha val="10320"/>
            </a:srgbClr>
          </a:solidFill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3" name="Google Shape;163;p22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5736325" y="506867"/>
            <a:ext cx="2722150" cy="2868333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2"/>
          <p:cNvSpPr/>
          <p:nvPr/>
        </p:nvSpPr>
        <p:spPr>
          <a:xfrm>
            <a:off x="5521450" y="376467"/>
            <a:ext cx="3034800" cy="3240000"/>
          </a:xfrm>
          <a:prstGeom prst="rect">
            <a:avLst/>
          </a:prstGeom>
          <a:solidFill>
            <a:srgbClr val="00FF00">
              <a:alpha val="7240"/>
            </a:srgbClr>
          </a:solidFill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5" name="Google Shape;165;p22"/>
          <p:cNvCxnSpPr>
            <a:stCxn id="162" idx="3"/>
            <a:endCxn id="164" idx="1"/>
          </p:cNvCxnSpPr>
          <p:nvPr/>
        </p:nvCxnSpPr>
        <p:spPr>
          <a:xfrm>
            <a:off x="2733350" y="755033"/>
            <a:ext cx="2788200" cy="12416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66" name="Google Shape;166;p22"/>
          <p:cNvSpPr txBox="1">
            <a:spLocks noGrp="1"/>
          </p:cNvSpPr>
          <p:nvPr>
            <p:ph type="sldNum" idx="12"/>
          </p:nvPr>
        </p:nvSpPr>
        <p:spPr>
          <a:xfrm>
            <a:off x="8556791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48</a:t>
            </a:fld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3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42525" y="281534"/>
            <a:ext cx="5378928" cy="4040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3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5736325" y="506867"/>
            <a:ext cx="2722150" cy="28683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3" name="Google Shape;173;p23"/>
          <p:cNvCxnSpPr>
            <a:stCxn id="174" idx="2"/>
          </p:cNvCxnSpPr>
          <p:nvPr/>
        </p:nvCxnSpPr>
        <p:spPr>
          <a:xfrm>
            <a:off x="2652925" y="1696000"/>
            <a:ext cx="3024900" cy="33236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175" name="Google Shape;175;p23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5677775" y="3730967"/>
            <a:ext cx="2722150" cy="307820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3"/>
          <p:cNvSpPr/>
          <p:nvPr/>
        </p:nvSpPr>
        <p:spPr>
          <a:xfrm>
            <a:off x="345175" y="1352800"/>
            <a:ext cx="4615500" cy="343200"/>
          </a:xfrm>
          <a:prstGeom prst="rect">
            <a:avLst/>
          </a:prstGeom>
          <a:solidFill>
            <a:srgbClr val="00FF00">
              <a:alpha val="10320"/>
            </a:srgbClr>
          </a:solidFill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3"/>
          <p:cNvSpPr txBox="1">
            <a:spLocks noGrp="1"/>
          </p:cNvSpPr>
          <p:nvPr>
            <p:ph type="sldNum" idx="12"/>
          </p:nvPr>
        </p:nvSpPr>
        <p:spPr>
          <a:xfrm>
            <a:off x="8556791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49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b="1"/>
              <a:t>Search Strategies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sz="half" idx="1"/>
          </p:nvPr>
        </p:nvSpPr>
        <p:spPr>
          <a:xfrm>
            <a:off x="315913" y="1066800"/>
            <a:ext cx="8066087" cy="52578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charset="0"/>
                <a:cs typeface="Arial" charset="0"/>
              </a:rPr>
              <a:t>Assuming </a:t>
            </a:r>
            <a:r>
              <a:rPr lang="en-US" altLang="en-US" sz="2400" dirty="0">
                <a:solidFill>
                  <a:srgbClr val="FF0000"/>
                </a:solidFill>
                <a:latin typeface="Arial" charset="0"/>
                <a:cs typeface="Arial" charset="0"/>
              </a:rPr>
              <a:t>d</a:t>
            </a:r>
            <a:r>
              <a:rPr lang="en-US" altLang="en-US" sz="2400" dirty="0">
                <a:latin typeface="Arial" charset="0"/>
                <a:cs typeface="Arial" charset="0"/>
              </a:rPr>
              <a:t> features, an </a:t>
            </a:r>
            <a:r>
              <a:rPr lang="en-US" altLang="en-US" sz="2400" dirty="0">
                <a:solidFill>
                  <a:srgbClr val="FF0000"/>
                </a:solidFill>
                <a:latin typeface="Arial" charset="0"/>
                <a:cs typeface="Arial" charset="0"/>
              </a:rPr>
              <a:t>exhaustive search</a:t>
            </a:r>
            <a:r>
              <a:rPr lang="en-US" altLang="en-US" sz="2400" dirty="0">
                <a:latin typeface="Arial" charset="0"/>
                <a:cs typeface="Arial" charset="0"/>
              </a:rPr>
              <a:t> would require:</a:t>
            </a:r>
          </a:p>
          <a:p>
            <a:pPr lvl="1" eaLnBrk="1" hangingPunct="1"/>
            <a:endParaRPr lang="en-US" altLang="en-US" sz="2000" dirty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altLang="en-US" sz="2000" dirty="0">
                <a:latin typeface="Arial" charset="0"/>
                <a:cs typeface="Arial" charset="0"/>
              </a:rPr>
              <a:t>Examining all           possible subsets of size m.</a:t>
            </a:r>
          </a:p>
          <a:p>
            <a:pPr lvl="1" eaLnBrk="1" hangingPunct="1">
              <a:buFont typeface="Arial" charset="0"/>
              <a:buNone/>
            </a:pPr>
            <a:endParaRPr lang="en-US" altLang="en-US" sz="2000" dirty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altLang="en-US" sz="2000" dirty="0">
                <a:latin typeface="Arial" charset="0"/>
                <a:cs typeface="Arial" charset="0"/>
              </a:rPr>
              <a:t>Selecting the subset that performs the best according to the criterion.</a:t>
            </a:r>
            <a:endParaRPr lang="en-US" altLang="en-US" dirty="0">
              <a:latin typeface="Arial" charset="0"/>
              <a:cs typeface="Arial" charset="0"/>
            </a:endParaRPr>
          </a:p>
          <a:p>
            <a:pPr eaLnBrk="1" hangingPunct="1"/>
            <a:endParaRPr lang="en-US" altLang="en-US" sz="2400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altLang="en-US" sz="2400" dirty="0">
                <a:latin typeface="Arial" charset="0"/>
                <a:cs typeface="Arial" charset="0"/>
              </a:rPr>
              <a:t>Exhaustive search is usually impractical.</a:t>
            </a:r>
          </a:p>
          <a:p>
            <a:pPr eaLnBrk="1" hangingPunct="1"/>
            <a:r>
              <a:rPr lang="en-US" altLang="en-US" sz="2400" dirty="0">
                <a:latin typeface="Arial" charset="0"/>
                <a:cs typeface="Arial" charset="0"/>
              </a:rPr>
              <a:t>In practice, heuristics are used to speed-up search but they </a:t>
            </a:r>
            <a:r>
              <a:rPr lang="en-US" altLang="en-US" sz="2400" b="1" dirty="0">
                <a:latin typeface="Arial" charset="0"/>
                <a:cs typeface="Arial" charset="0"/>
              </a:rPr>
              <a:t>cannot</a:t>
            </a:r>
            <a:r>
              <a:rPr lang="en-US" altLang="en-US" sz="2400" dirty="0">
                <a:latin typeface="Arial" charset="0"/>
                <a:cs typeface="Arial" charset="0"/>
              </a:rPr>
              <a:t> guarantee optimality.</a:t>
            </a: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65FFF91-FC33-48DB-9F3B-3E1586CD2D66}" type="slidenum">
              <a:rPr lang="en-US" altLang="en-US"/>
              <a:pPr/>
              <a:t>5</a:t>
            </a:fld>
            <a:endParaRPr lang="en-US" altLang="en-US"/>
          </a:p>
        </p:txBody>
      </p:sp>
      <p:graphicFrame>
        <p:nvGraphicFramePr>
          <p:cNvPr id="30725" name="Object 2"/>
          <p:cNvGraphicFramePr>
            <a:graphicFrameLocks noChangeAspect="1"/>
          </p:cNvGraphicFramePr>
          <p:nvPr/>
        </p:nvGraphicFramePr>
        <p:xfrm>
          <a:off x="2743200" y="2057400"/>
          <a:ext cx="6667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6400" imgH="393480" progId="Equation.DSMT4">
                  <p:embed/>
                </p:oleObj>
              </mc:Choice>
              <mc:Fallback>
                <p:oleObj name="Equation" r:id="rId2" imgW="26640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057400"/>
                        <a:ext cx="66675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4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42525" y="281534"/>
            <a:ext cx="5378928" cy="404090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4"/>
          <p:cNvSpPr/>
          <p:nvPr/>
        </p:nvSpPr>
        <p:spPr>
          <a:xfrm>
            <a:off x="129350" y="583433"/>
            <a:ext cx="2604000" cy="343200"/>
          </a:xfrm>
          <a:prstGeom prst="rect">
            <a:avLst/>
          </a:prstGeom>
          <a:solidFill>
            <a:srgbClr val="00FF00">
              <a:alpha val="10320"/>
            </a:srgbClr>
          </a:solidFill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3" name="Google Shape;183;p24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5736325" y="506867"/>
            <a:ext cx="2722150" cy="2868333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4"/>
          <p:cNvSpPr/>
          <p:nvPr/>
        </p:nvSpPr>
        <p:spPr>
          <a:xfrm>
            <a:off x="5521450" y="376467"/>
            <a:ext cx="3034800" cy="3240000"/>
          </a:xfrm>
          <a:prstGeom prst="rect">
            <a:avLst/>
          </a:prstGeom>
          <a:solidFill>
            <a:srgbClr val="00FF00">
              <a:alpha val="7240"/>
            </a:srgbClr>
          </a:solidFill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5" name="Google Shape;185;p24"/>
          <p:cNvCxnSpPr>
            <a:stCxn id="186" idx="3"/>
            <a:endCxn id="184" idx="1"/>
          </p:cNvCxnSpPr>
          <p:nvPr/>
        </p:nvCxnSpPr>
        <p:spPr>
          <a:xfrm rot="10800000" flipH="1">
            <a:off x="4807575" y="1996367"/>
            <a:ext cx="714000" cy="33288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187" name="Google Shape;187;p24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5677775" y="3730967"/>
            <a:ext cx="2722150" cy="307820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4"/>
          <p:cNvSpPr/>
          <p:nvPr/>
        </p:nvSpPr>
        <p:spPr>
          <a:xfrm>
            <a:off x="409275" y="1824867"/>
            <a:ext cx="4615500" cy="655200"/>
          </a:xfrm>
          <a:prstGeom prst="rect">
            <a:avLst/>
          </a:prstGeom>
          <a:solidFill>
            <a:srgbClr val="00FF00">
              <a:alpha val="10320"/>
            </a:srgbClr>
          </a:solidFill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4"/>
          <p:cNvSpPr/>
          <p:nvPr/>
        </p:nvSpPr>
        <p:spPr>
          <a:xfrm>
            <a:off x="761775" y="4511567"/>
            <a:ext cx="4045800" cy="1627200"/>
          </a:xfrm>
          <a:prstGeom prst="rect">
            <a:avLst/>
          </a:prstGeom>
          <a:solidFill>
            <a:srgbClr val="00FF00">
              <a:alpha val="10320"/>
            </a:srgbClr>
          </a:solidFill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Compute probabilities </a:t>
            </a:r>
            <a:r>
              <a:rPr lang="en" b="1" i="1"/>
              <a:t>P</a:t>
            </a:r>
            <a:r>
              <a:rPr lang="en"/>
              <a:t> that </a:t>
            </a:r>
            <a:r>
              <a:rPr lang="en" b="1" i="1"/>
              <a:t>xi</a:t>
            </a:r>
            <a:r>
              <a:rPr lang="en"/>
              <a:t>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</a:t>
            </a:r>
            <a:r>
              <a:rPr lang="en" b="1" i="1"/>
              <a:t>xj</a:t>
            </a:r>
            <a:r>
              <a:rPr lang="en" b="1"/>
              <a:t> </a:t>
            </a:r>
            <a:r>
              <a:rPr lang="en"/>
              <a:t>are neighbors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(based on Euclidian distance in </a:t>
            </a:r>
            <a:r>
              <a:rPr lang="en" b="1"/>
              <a:t>high-d</a:t>
            </a:r>
            <a:r>
              <a:rPr lang="en"/>
              <a:t> space)</a:t>
            </a:r>
            <a:endParaRPr/>
          </a:p>
        </p:txBody>
      </p:sp>
      <p:cxnSp>
        <p:nvCxnSpPr>
          <p:cNvPr id="189" name="Google Shape;189;p24"/>
          <p:cNvCxnSpPr>
            <a:stCxn id="188" idx="2"/>
            <a:endCxn id="186" idx="0"/>
          </p:cNvCxnSpPr>
          <p:nvPr/>
        </p:nvCxnSpPr>
        <p:spPr>
          <a:xfrm>
            <a:off x="2717025" y="2480067"/>
            <a:ext cx="67800" cy="20316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90" name="Google Shape;190;p24"/>
          <p:cNvSpPr txBox="1">
            <a:spLocks noGrp="1"/>
          </p:cNvSpPr>
          <p:nvPr>
            <p:ph type="sldNum" idx="12"/>
          </p:nvPr>
        </p:nvSpPr>
        <p:spPr>
          <a:xfrm>
            <a:off x="8556791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50</a:t>
            </a:fld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5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42525" y="281534"/>
            <a:ext cx="5378928" cy="404090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5"/>
          <p:cNvSpPr/>
          <p:nvPr/>
        </p:nvSpPr>
        <p:spPr>
          <a:xfrm>
            <a:off x="297600" y="1352567"/>
            <a:ext cx="4365900" cy="343200"/>
          </a:xfrm>
          <a:prstGeom prst="rect">
            <a:avLst/>
          </a:prstGeom>
          <a:solidFill>
            <a:srgbClr val="00FF00">
              <a:alpha val="10320"/>
            </a:srgbClr>
          </a:solidFill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7" name="Google Shape;197;p25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5736325" y="506867"/>
            <a:ext cx="2722150" cy="28683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8" name="Google Shape;198;p25"/>
          <p:cNvCxnSpPr>
            <a:stCxn id="199" idx="3"/>
            <a:endCxn id="200" idx="1"/>
          </p:cNvCxnSpPr>
          <p:nvPr/>
        </p:nvCxnSpPr>
        <p:spPr>
          <a:xfrm rot="10800000" flipH="1">
            <a:off x="4831900" y="5189167"/>
            <a:ext cx="689400" cy="1360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201" name="Google Shape;201;p25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5677775" y="3730967"/>
            <a:ext cx="2722150" cy="307820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5"/>
          <p:cNvSpPr/>
          <p:nvPr/>
        </p:nvSpPr>
        <p:spPr>
          <a:xfrm>
            <a:off x="409275" y="2890467"/>
            <a:ext cx="4615500" cy="343200"/>
          </a:xfrm>
          <a:prstGeom prst="rect">
            <a:avLst/>
          </a:prstGeom>
          <a:solidFill>
            <a:srgbClr val="00FF00">
              <a:alpha val="10320"/>
            </a:srgbClr>
          </a:solidFill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5"/>
          <p:cNvSpPr/>
          <p:nvPr/>
        </p:nvSpPr>
        <p:spPr>
          <a:xfrm>
            <a:off x="841900" y="4511567"/>
            <a:ext cx="3990000" cy="1627200"/>
          </a:xfrm>
          <a:prstGeom prst="rect">
            <a:avLst/>
          </a:prstGeom>
          <a:solidFill>
            <a:srgbClr val="00FF00">
              <a:alpha val="10320"/>
            </a:srgbClr>
          </a:solidFill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Compute probabilities </a:t>
            </a:r>
            <a:r>
              <a:rPr lang="en" b="1" i="1"/>
              <a:t>Q</a:t>
            </a:r>
            <a:r>
              <a:rPr lang="en" i="1"/>
              <a:t> </a:t>
            </a:r>
            <a:r>
              <a:rPr lang="en"/>
              <a:t>that </a:t>
            </a:r>
            <a:r>
              <a:rPr lang="en" b="1" i="1"/>
              <a:t>yi</a:t>
            </a:r>
            <a:r>
              <a:rPr lang="en"/>
              <a:t> and </a:t>
            </a:r>
            <a:r>
              <a:rPr lang="en" b="1" i="1"/>
              <a:t>yj</a:t>
            </a:r>
            <a:r>
              <a:rPr lang="en" i="1"/>
              <a:t> </a:t>
            </a:r>
            <a:r>
              <a:rPr lang="en"/>
              <a:t>are neighbors (corresponding to </a:t>
            </a:r>
            <a:r>
              <a:rPr lang="en" i="1"/>
              <a:t>xi, xj</a:t>
            </a:r>
            <a:r>
              <a:rPr lang="en"/>
              <a:t>)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(based on Euclidian distance in </a:t>
            </a:r>
            <a:r>
              <a:rPr lang="en" b="1"/>
              <a:t>low-d</a:t>
            </a:r>
            <a:r>
              <a:rPr lang="en"/>
              <a:t> space)</a:t>
            </a:r>
            <a:endParaRPr/>
          </a:p>
        </p:txBody>
      </p:sp>
      <p:cxnSp>
        <p:nvCxnSpPr>
          <p:cNvPr id="203" name="Google Shape;203;p25"/>
          <p:cNvCxnSpPr>
            <a:stCxn id="202" idx="2"/>
            <a:endCxn id="199" idx="0"/>
          </p:cNvCxnSpPr>
          <p:nvPr/>
        </p:nvCxnSpPr>
        <p:spPr>
          <a:xfrm>
            <a:off x="2717025" y="3233667"/>
            <a:ext cx="120000" cy="12780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00" name="Google Shape;200;p25"/>
          <p:cNvSpPr/>
          <p:nvPr/>
        </p:nvSpPr>
        <p:spPr>
          <a:xfrm>
            <a:off x="5521450" y="3569167"/>
            <a:ext cx="3034800" cy="3240000"/>
          </a:xfrm>
          <a:prstGeom prst="rect">
            <a:avLst/>
          </a:prstGeom>
          <a:solidFill>
            <a:srgbClr val="00FF00">
              <a:alpha val="7240"/>
            </a:srgbClr>
          </a:solidFill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5"/>
          <p:cNvSpPr txBox="1">
            <a:spLocks noGrp="1"/>
          </p:cNvSpPr>
          <p:nvPr>
            <p:ph type="sldNum" idx="12"/>
          </p:nvPr>
        </p:nvSpPr>
        <p:spPr>
          <a:xfrm>
            <a:off x="8556791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51</a:t>
            </a:fld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6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42525" y="281534"/>
            <a:ext cx="5378928" cy="4040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6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5736325" y="506867"/>
            <a:ext cx="2722150" cy="2868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6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5677775" y="3730967"/>
            <a:ext cx="2722150" cy="307820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6"/>
          <p:cNvSpPr/>
          <p:nvPr/>
        </p:nvSpPr>
        <p:spPr>
          <a:xfrm>
            <a:off x="1426748" y="2932067"/>
            <a:ext cx="2075100" cy="343200"/>
          </a:xfrm>
          <a:prstGeom prst="rect">
            <a:avLst/>
          </a:prstGeom>
          <a:solidFill>
            <a:srgbClr val="00FF00">
              <a:alpha val="10320"/>
            </a:srgbClr>
          </a:solidFill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6"/>
          <p:cNvSpPr/>
          <p:nvPr/>
        </p:nvSpPr>
        <p:spPr>
          <a:xfrm>
            <a:off x="1134775" y="4105167"/>
            <a:ext cx="3252600" cy="1098400"/>
          </a:xfrm>
          <a:prstGeom prst="rect">
            <a:avLst/>
          </a:prstGeom>
          <a:solidFill>
            <a:srgbClr val="00FF00">
              <a:alpha val="10320"/>
            </a:srgbClr>
          </a:solidFill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Key assumption is that the </a:t>
            </a:r>
            <a:r>
              <a:rPr lang="en" b="1" dirty="0"/>
              <a:t>high-d </a:t>
            </a:r>
            <a:r>
              <a:rPr lang="en" i="1" dirty="0"/>
              <a:t>P</a:t>
            </a:r>
            <a:r>
              <a:rPr lang="en" dirty="0"/>
              <a:t> and the </a:t>
            </a:r>
            <a:r>
              <a:rPr lang="en" b="1" dirty="0"/>
              <a:t>low-d </a:t>
            </a:r>
            <a:r>
              <a:rPr lang="en" i="1" dirty="0"/>
              <a:t>Q </a:t>
            </a:r>
            <a:r>
              <a:rPr lang="en" dirty="0"/>
              <a:t>probability distributions should be close</a:t>
            </a:r>
            <a:endParaRPr dirty="0"/>
          </a:p>
        </p:txBody>
      </p:sp>
      <p:cxnSp>
        <p:nvCxnSpPr>
          <p:cNvPr id="214" name="Google Shape;214;p26"/>
          <p:cNvCxnSpPr>
            <a:stCxn id="212" idx="2"/>
            <a:endCxn id="213" idx="0"/>
          </p:cNvCxnSpPr>
          <p:nvPr/>
        </p:nvCxnSpPr>
        <p:spPr>
          <a:xfrm>
            <a:off x="2464298" y="3275267"/>
            <a:ext cx="296700" cy="8300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15" name="Google Shape;215;p26"/>
          <p:cNvSpPr/>
          <p:nvPr/>
        </p:nvSpPr>
        <p:spPr>
          <a:xfrm>
            <a:off x="1098448" y="1824867"/>
            <a:ext cx="2075100" cy="343200"/>
          </a:xfrm>
          <a:prstGeom prst="rect">
            <a:avLst/>
          </a:prstGeom>
          <a:solidFill>
            <a:srgbClr val="00FF00">
              <a:alpha val="10320"/>
            </a:srgbClr>
          </a:solidFill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6" name="Google Shape;216;p26"/>
          <p:cNvCxnSpPr/>
          <p:nvPr/>
        </p:nvCxnSpPr>
        <p:spPr>
          <a:xfrm>
            <a:off x="1210425" y="2373233"/>
            <a:ext cx="184800" cy="16680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17" name="Google Shape;217;p26"/>
          <p:cNvSpPr txBox="1">
            <a:spLocks noGrp="1"/>
          </p:cNvSpPr>
          <p:nvPr>
            <p:ph type="sldNum" idx="12"/>
          </p:nvPr>
        </p:nvSpPr>
        <p:spPr>
          <a:xfrm>
            <a:off x="8556791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52</a:t>
            </a:fld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27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42525" y="281534"/>
            <a:ext cx="5378928" cy="4040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7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5736325" y="506867"/>
            <a:ext cx="2722150" cy="2868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7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5677775" y="3730967"/>
            <a:ext cx="2722150" cy="307820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7"/>
          <p:cNvSpPr/>
          <p:nvPr/>
        </p:nvSpPr>
        <p:spPr>
          <a:xfrm>
            <a:off x="1835350" y="3168233"/>
            <a:ext cx="636900" cy="343200"/>
          </a:xfrm>
          <a:prstGeom prst="rect">
            <a:avLst/>
          </a:prstGeom>
          <a:solidFill>
            <a:srgbClr val="00FF00">
              <a:alpha val="10320"/>
            </a:srgbClr>
          </a:solidFill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7"/>
          <p:cNvSpPr/>
          <p:nvPr/>
        </p:nvSpPr>
        <p:spPr>
          <a:xfrm>
            <a:off x="505400" y="4308367"/>
            <a:ext cx="4895100" cy="1627200"/>
          </a:xfrm>
          <a:prstGeom prst="rect">
            <a:avLst/>
          </a:prstGeom>
          <a:solidFill>
            <a:srgbClr val="00FF00">
              <a:alpha val="10320"/>
            </a:srgbClr>
          </a:solidFill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a </a:t>
            </a:r>
            <a:r>
              <a:rPr lang="en" b="1"/>
              <a:t>low-d </a:t>
            </a:r>
            <a:r>
              <a:rPr lang="en"/>
              <a:t>map that minimizes the difference between the </a:t>
            </a:r>
            <a:r>
              <a:rPr lang="en" b="1" i="1"/>
              <a:t>P</a:t>
            </a:r>
            <a:r>
              <a:rPr lang="en" i="1"/>
              <a:t> </a:t>
            </a:r>
            <a:r>
              <a:rPr lang="en"/>
              <a:t>(high-d) and </a:t>
            </a:r>
            <a:r>
              <a:rPr lang="en" b="1" i="1"/>
              <a:t>Q</a:t>
            </a:r>
            <a:r>
              <a:rPr lang="en"/>
              <a:t> (low-d) distributions</a:t>
            </a:r>
            <a:br>
              <a:rPr lang="en"/>
            </a:b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(if </a:t>
            </a:r>
            <a:r>
              <a:rPr lang="en" i="1"/>
              <a:t>xi,xj </a:t>
            </a:r>
            <a:r>
              <a:rPr lang="en"/>
              <a:t>has high probability of being neighbors in </a:t>
            </a:r>
            <a:r>
              <a:rPr lang="en" b="1"/>
              <a:t>high-d</a:t>
            </a:r>
            <a:r>
              <a:rPr lang="en"/>
              <a:t>, then </a:t>
            </a:r>
            <a:r>
              <a:rPr lang="en" i="1"/>
              <a:t>yi,yj </a:t>
            </a:r>
            <a:r>
              <a:rPr lang="en"/>
              <a:t>should have high probability in </a:t>
            </a:r>
            <a:r>
              <a:rPr lang="en" b="1"/>
              <a:t>low-d</a:t>
            </a:r>
            <a:r>
              <a:rPr lang="en"/>
              <a:t>)</a:t>
            </a:r>
            <a:endParaRPr/>
          </a:p>
        </p:txBody>
      </p:sp>
      <p:cxnSp>
        <p:nvCxnSpPr>
          <p:cNvPr id="227" name="Google Shape;227;p27"/>
          <p:cNvCxnSpPr>
            <a:stCxn id="225" idx="2"/>
            <a:endCxn id="226" idx="0"/>
          </p:cNvCxnSpPr>
          <p:nvPr/>
        </p:nvCxnSpPr>
        <p:spPr>
          <a:xfrm>
            <a:off x="2153800" y="3511433"/>
            <a:ext cx="799200" cy="7968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28" name="Google Shape;228;p27"/>
          <p:cNvSpPr txBox="1">
            <a:spLocks noGrp="1"/>
          </p:cNvSpPr>
          <p:nvPr>
            <p:ph type="sldNum" idx="12"/>
          </p:nvPr>
        </p:nvSpPr>
        <p:spPr>
          <a:xfrm>
            <a:off x="8556791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53</a:t>
            </a:fld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28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42525" y="281534"/>
            <a:ext cx="5378928" cy="4040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8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5736325" y="506867"/>
            <a:ext cx="2722150" cy="2868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8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5677775" y="3730967"/>
            <a:ext cx="2722150" cy="307820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8"/>
          <p:cNvSpPr/>
          <p:nvPr/>
        </p:nvSpPr>
        <p:spPr>
          <a:xfrm>
            <a:off x="593525" y="2683033"/>
            <a:ext cx="3925800" cy="1399200"/>
          </a:xfrm>
          <a:prstGeom prst="rect">
            <a:avLst/>
          </a:prstGeom>
          <a:solidFill>
            <a:srgbClr val="00FF00">
              <a:alpha val="10320"/>
            </a:srgbClr>
          </a:solidFill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8"/>
          <p:cNvSpPr/>
          <p:nvPr/>
        </p:nvSpPr>
        <p:spPr>
          <a:xfrm>
            <a:off x="505400" y="4830167"/>
            <a:ext cx="4542600" cy="1308400"/>
          </a:xfrm>
          <a:prstGeom prst="rect">
            <a:avLst/>
          </a:prstGeom>
          <a:solidFill>
            <a:srgbClr val="00FF00">
              <a:alpha val="10320"/>
            </a:srgbClr>
          </a:solidFill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will minimize the difference between the</a:t>
            </a:r>
            <a:r>
              <a:rPr lang="en" b="1"/>
              <a:t> high-d</a:t>
            </a:r>
            <a:r>
              <a:rPr lang="en"/>
              <a:t> and</a:t>
            </a:r>
            <a:r>
              <a:rPr lang="en" b="1"/>
              <a:t> low-d </a:t>
            </a:r>
            <a:r>
              <a:rPr lang="en"/>
              <a:t>maps using </a:t>
            </a:r>
            <a:r>
              <a:rPr lang="en" b="1"/>
              <a:t>gradient descent</a:t>
            </a:r>
            <a:endParaRPr b="1"/>
          </a:p>
        </p:txBody>
      </p:sp>
      <p:cxnSp>
        <p:nvCxnSpPr>
          <p:cNvPr id="238" name="Google Shape;238;p28"/>
          <p:cNvCxnSpPr>
            <a:stCxn id="236" idx="2"/>
            <a:endCxn id="237" idx="0"/>
          </p:cNvCxnSpPr>
          <p:nvPr/>
        </p:nvCxnSpPr>
        <p:spPr>
          <a:xfrm>
            <a:off x="2556425" y="4082233"/>
            <a:ext cx="220200" cy="7480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39" name="Google Shape;239;p28"/>
          <p:cNvSpPr txBox="1">
            <a:spLocks noGrp="1"/>
          </p:cNvSpPr>
          <p:nvPr>
            <p:ph type="sldNum" idx="12"/>
          </p:nvPr>
        </p:nvSpPr>
        <p:spPr>
          <a:xfrm>
            <a:off x="8556791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54</a:t>
            </a:fld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30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42525" y="281534"/>
            <a:ext cx="5378928" cy="4040901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0"/>
          <p:cNvSpPr/>
          <p:nvPr/>
        </p:nvSpPr>
        <p:spPr>
          <a:xfrm>
            <a:off x="386875" y="869600"/>
            <a:ext cx="2604000" cy="343200"/>
          </a:xfrm>
          <a:prstGeom prst="rect">
            <a:avLst/>
          </a:prstGeom>
          <a:solidFill>
            <a:srgbClr val="00FF00">
              <a:alpha val="10320"/>
            </a:srgbClr>
          </a:solidFill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0"/>
          <p:cNvSpPr/>
          <p:nvPr/>
        </p:nvSpPr>
        <p:spPr>
          <a:xfrm>
            <a:off x="5342700" y="1702300"/>
            <a:ext cx="3521400" cy="993600"/>
          </a:xfrm>
          <a:prstGeom prst="rect">
            <a:avLst/>
          </a:prstGeom>
          <a:solidFill>
            <a:srgbClr val="00FF00">
              <a:alpha val="7240"/>
            </a:srgbClr>
          </a:solidFill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User specifies a </a:t>
            </a:r>
            <a:r>
              <a:rPr lang="en" b="1" i="1" dirty="0"/>
              <a:t>perplexity</a:t>
            </a:r>
            <a:r>
              <a:rPr lang="en" dirty="0"/>
              <a:t> value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(a number usually between 5 and 50)</a:t>
            </a:r>
            <a:endParaRPr dirty="0"/>
          </a:p>
        </p:txBody>
      </p:sp>
      <p:cxnSp>
        <p:nvCxnSpPr>
          <p:cNvPr id="256" name="Google Shape;256;p30"/>
          <p:cNvCxnSpPr>
            <a:stCxn id="254" idx="3"/>
            <a:endCxn id="255" idx="1"/>
          </p:cNvCxnSpPr>
          <p:nvPr/>
        </p:nvCxnSpPr>
        <p:spPr>
          <a:xfrm>
            <a:off x="2990875" y="1041200"/>
            <a:ext cx="2351700" cy="11580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57" name="Google Shape;257;p30"/>
          <p:cNvSpPr txBox="1">
            <a:spLocks noGrp="1"/>
          </p:cNvSpPr>
          <p:nvPr>
            <p:ph type="sldNum" idx="12"/>
          </p:nvPr>
        </p:nvSpPr>
        <p:spPr>
          <a:xfrm>
            <a:off x="8556791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55</a:t>
            </a:fld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31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42525" y="281534"/>
            <a:ext cx="5378928" cy="4040901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1"/>
          <p:cNvSpPr/>
          <p:nvPr/>
        </p:nvSpPr>
        <p:spPr>
          <a:xfrm>
            <a:off x="386875" y="1088967"/>
            <a:ext cx="1602600" cy="343200"/>
          </a:xfrm>
          <a:prstGeom prst="rect">
            <a:avLst/>
          </a:prstGeom>
          <a:solidFill>
            <a:srgbClr val="00FF00">
              <a:alpha val="10320"/>
            </a:srgbClr>
          </a:solidFill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4" name="Google Shape;264;p31"/>
          <p:cNvCxnSpPr>
            <a:stCxn id="263" idx="2"/>
            <a:endCxn id="265" idx="1"/>
          </p:cNvCxnSpPr>
          <p:nvPr/>
        </p:nvCxnSpPr>
        <p:spPr>
          <a:xfrm>
            <a:off x="1188175" y="1432167"/>
            <a:ext cx="3403200" cy="11964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65" name="Google Shape;265;p31"/>
          <p:cNvSpPr/>
          <p:nvPr/>
        </p:nvSpPr>
        <p:spPr>
          <a:xfrm>
            <a:off x="4591350" y="2296400"/>
            <a:ext cx="4494600" cy="664400"/>
          </a:xfrm>
          <a:prstGeom prst="rect">
            <a:avLst/>
          </a:prstGeom>
          <a:solidFill>
            <a:srgbClr val="00FF00">
              <a:alpha val="7240"/>
            </a:srgbClr>
          </a:solidFill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Set optimization parameters for </a:t>
            </a:r>
            <a:r>
              <a:rPr lang="en" b="1" i="1"/>
              <a:t>gradient descent</a:t>
            </a:r>
            <a:r>
              <a:rPr lang="en"/>
              <a:t> </a:t>
            </a:r>
            <a:endParaRPr/>
          </a:p>
        </p:txBody>
      </p:sp>
      <p:sp>
        <p:nvSpPr>
          <p:cNvPr id="266" name="Google Shape;266;p31"/>
          <p:cNvSpPr txBox="1">
            <a:spLocks noGrp="1"/>
          </p:cNvSpPr>
          <p:nvPr>
            <p:ph type="sldNum" idx="12"/>
          </p:nvPr>
        </p:nvSpPr>
        <p:spPr>
          <a:xfrm>
            <a:off x="8556791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56</a:t>
            </a:fld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39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42525" y="281534"/>
            <a:ext cx="5378928" cy="4040901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39"/>
          <p:cNvSpPr/>
          <p:nvPr/>
        </p:nvSpPr>
        <p:spPr>
          <a:xfrm>
            <a:off x="5702075" y="521633"/>
            <a:ext cx="3168900" cy="703600"/>
          </a:xfrm>
          <a:prstGeom prst="rect">
            <a:avLst/>
          </a:prstGeom>
          <a:solidFill>
            <a:srgbClr val="00FF00">
              <a:alpha val="7240"/>
            </a:srgbClr>
          </a:solidFill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probability that </a:t>
            </a:r>
            <a:r>
              <a:rPr lang="en" i="1" dirty="0"/>
              <a:t>xi</a:t>
            </a:r>
            <a:r>
              <a:rPr lang="en" dirty="0"/>
              <a:t> would choose </a:t>
            </a:r>
            <a:r>
              <a:rPr lang="en" i="1" dirty="0"/>
              <a:t>xj</a:t>
            </a:r>
            <a:r>
              <a:rPr lang="en" dirty="0"/>
              <a:t> as its neighbor</a:t>
            </a:r>
            <a:endParaRPr dirty="0"/>
          </a:p>
        </p:txBody>
      </p:sp>
      <p:sp>
        <p:nvSpPr>
          <p:cNvPr id="356" name="Google Shape;356;p39"/>
          <p:cNvSpPr/>
          <p:nvPr/>
        </p:nvSpPr>
        <p:spPr>
          <a:xfrm>
            <a:off x="594350" y="1871100"/>
            <a:ext cx="2010300" cy="286000"/>
          </a:xfrm>
          <a:prstGeom prst="rect">
            <a:avLst/>
          </a:prstGeom>
          <a:solidFill>
            <a:srgbClr val="00FF00">
              <a:alpha val="10320"/>
            </a:srgbClr>
          </a:solidFill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57" name="Google Shape;357;p39"/>
          <p:cNvCxnSpPr>
            <a:stCxn id="356" idx="3"/>
            <a:endCxn id="355" idx="1"/>
          </p:cNvCxnSpPr>
          <p:nvPr/>
        </p:nvCxnSpPr>
        <p:spPr>
          <a:xfrm rot="10800000" flipH="1">
            <a:off x="2604650" y="873300"/>
            <a:ext cx="3097500" cy="11408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358" name="Google Shape;358;p39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5521450" y="3382620"/>
            <a:ext cx="3017650" cy="840147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39"/>
          <p:cNvSpPr/>
          <p:nvPr/>
        </p:nvSpPr>
        <p:spPr>
          <a:xfrm>
            <a:off x="3885050" y="1782900"/>
            <a:ext cx="1216200" cy="462400"/>
          </a:xfrm>
          <a:prstGeom prst="rect">
            <a:avLst/>
          </a:prstGeom>
          <a:solidFill>
            <a:srgbClr val="00FF00">
              <a:alpha val="10320"/>
            </a:srgbClr>
          </a:solidFill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60" name="Google Shape;360;p39"/>
          <p:cNvCxnSpPr>
            <a:stCxn id="359" idx="2"/>
          </p:cNvCxnSpPr>
          <p:nvPr/>
        </p:nvCxnSpPr>
        <p:spPr>
          <a:xfrm>
            <a:off x="4493150" y="2245300"/>
            <a:ext cx="1044300" cy="12472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1" name="Google Shape;361;p39"/>
          <p:cNvSpPr txBox="1">
            <a:spLocks noGrp="1"/>
          </p:cNvSpPr>
          <p:nvPr>
            <p:ph type="sldNum" idx="12"/>
          </p:nvPr>
        </p:nvSpPr>
        <p:spPr>
          <a:xfrm>
            <a:off x="8556791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57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847914-8555-13C0-24CD-1EB66334FB34}"/>
              </a:ext>
            </a:extLst>
          </p:cNvPr>
          <p:cNvSpPr txBox="1"/>
          <p:nvPr/>
        </p:nvSpPr>
        <p:spPr>
          <a:xfrm>
            <a:off x="4259141" y="455423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σ</a:t>
            </a:r>
            <a:r>
              <a:rPr lang="en-US" dirty="0"/>
              <a:t>_</a:t>
            </a:r>
            <a:r>
              <a:rPr lang="en-US" dirty="0" err="1"/>
              <a:t>i</a:t>
            </a:r>
            <a:r>
              <a:rPr lang="el-GR" dirty="0"/>
              <a:t> </a:t>
            </a:r>
            <a:r>
              <a:rPr lang="en-US" dirty="0"/>
              <a:t>is determined through binary search based on the perplexity value </a:t>
            </a:r>
            <a:endParaRPr lang="el-GR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0" name="Google Shape;700;p60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42525" y="281534"/>
            <a:ext cx="5378928" cy="4040901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60"/>
          <p:cNvSpPr/>
          <p:nvPr/>
        </p:nvSpPr>
        <p:spPr>
          <a:xfrm>
            <a:off x="545725" y="2386133"/>
            <a:ext cx="4083300" cy="355600"/>
          </a:xfrm>
          <a:prstGeom prst="rect">
            <a:avLst/>
          </a:prstGeom>
          <a:solidFill>
            <a:srgbClr val="00FF00">
              <a:alpha val="7240"/>
            </a:srgbClr>
          </a:solidFill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02" name="Google Shape;702;p60"/>
          <p:cNvCxnSpPr>
            <a:stCxn id="703" idx="1"/>
            <a:endCxn id="701" idx="3"/>
          </p:cNvCxnSpPr>
          <p:nvPr/>
        </p:nvCxnSpPr>
        <p:spPr>
          <a:xfrm flipH="1">
            <a:off x="4629150" y="2529567"/>
            <a:ext cx="357600" cy="344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703" name="Google Shape;703;p60"/>
          <p:cNvSpPr/>
          <p:nvPr/>
        </p:nvSpPr>
        <p:spPr>
          <a:xfrm>
            <a:off x="4986750" y="1871167"/>
            <a:ext cx="3860400" cy="1316800"/>
          </a:xfrm>
          <a:prstGeom prst="rect">
            <a:avLst/>
          </a:prstGeom>
          <a:solidFill>
            <a:srgbClr val="00FF00">
              <a:alpha val="7240"/>
            </a:srgbClr>
          </a:solidFill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Initialize a solution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(Randomly sample points </a:t>
            </a:r>
            <a:br>
              <a:rPr lang="en"/>
            </a:br>
            <a:r>
              <a:rPr lang="en"/>
              <a:t>in the </a:t>
            </a:r>
            <a:r>
              <a:rPr lang="en" b="1"/>
              <a:t>low-d</a:t>
            </a:r>
            <a:r>
              <a:rPr lang="en"/>
              <a:t> space near the origin)</a:t>
            </a:r>
            <a:endParaRPr/>
          </a:p>
        </p:txBody>
      </p:sp>
      <p:sp>
        <p:nvSpPr>
          <p:cNvPr id="704" name="Google Shape;704;p60"/>
          <p:cNvSpPr txBox="1">
            <a:spLocks noGrp="1"/>
          </p:cNvSpPr>
          <p:nvPr>
            <p:ph type="sldNum" idx="12"/>
          </p:nvPr>
        </p:nvSpPr>
        <p:spPr>
          <a:xfrm>
            <a:off x="8556791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58</a:t>
            </a:fld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9" name="Google Shape;729;p63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42525" y="281534"/>
            <a:ext cx="5378928" cy="4040901"/>
          </a:xfrm>
          <a:prstGeom prst="rect">
            <a:avLst/>
          </a:prstGeom>
          <a:noFill/>
          <a:ln>
            <a:noFill/>
          </a:ln>
        </p:spPr>
      </p:pic>
      <p:sp>
        <p:nvSpPr>
          <p:cNvPr id="730" name="Google Shape;730;p63"/>
          <p:cNvSpPr/>
          <p:nvPr/>
        </p:nvSpPr>
        <p:spPr>
          <a:xfrm>
            <a:off x="561425" y="2920300"/>
            <a:ext cx="4641300" cy="286000"/>
          </a:xfrm>
          <a:prstGeom prst="rect">
            <a:avLst/>
          </a:prstGeom>
          <a:solidFill>
            <a:srgbClr val="00FF00">
              <a:alpha val="7240"/>
            </a:srgbClr>
          </a:solidFill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31" name="Google Shape;731;p63"/>
          <p:cNvCxnSpPr>
            <a:stCxn id="732" idx="1"/>
            <a:endCxn id="730" idx="3"/>
          </p:cNvCxnSpPr>
          <p:nvPr/>
        </p:nvCxnSpPr>
        <p:spPr>
          <a:xfrm flipH="1">
            <a:off x="5202625" y="1412933"/>
            <a:ext cx="456600" cy="16504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732" name="Google Shape;732;p63"/>
          <p:cNvSpPr/>
          <p:nvPr/>
        </p:nvSpPr>
        <p:spPr>
          <a:xfrm>
            <a:off x="5659225" y="507133"/>
            <a:ext cx="3333600" cy="1811600"/>
          </a:xfrm>
          <a:prstGeom prst="rect">
            <a:avLst/>
          </a:prstGeom>
          <a:solidFill>
            <a:srgbClr val="00FF00">
              <a:alpha val="7240"/>
            </a:srgbClr>
          </a:solidFill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</a:t>
            </a:r>
            <a:r>
              <a:rPr lang="en" b="1"/>
              <a:t>low-d</a:t>
            </a:r>
            <a:r>
              <a:rPr lang="en"/>
              <a:t> space, probability that </a:t>
            </a:r>
            <a:r>
              <a:rPr lang="en" i="1"/>
              <a:t>yi </a:t>
            </a:r>
            <a:r>
              <a:rPr lang="en"/>
              <a:t>and </a:t>
            </a:r>
            <a:r>
              <a:rPr lang="en" i="1"/>
              <a:t>yj</a:t>
            </a:r>
            <a:r>
              <a:rPr lang="en"/>
              <a:t> choose each other as neighbors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Modeled as a Student t-distribution</a:t>
            </a:r>
            <a:endParaRPr/>
          </a:p>
        </p:txBody>
      </p:sp>
      <p:pic>
        <p:nvPicPr>
          <p:cNvPr id="733" name="Google Shape;733;p63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5830851" y="2412733"/>
            <a:ext cx="2806325" cy="1032867"/>
          </a:xfrm>
          <a:prstGeom prst="rect">
            <a:avLst/>
          </a:prstGeom>
          <a:noFill/>
          <a:ln>
            <a:noFill/>
          </a:ln>
        </p:spPr>
      </p:pic>
      <p:sp>
        <p:nvSpPr>
          <p:cNvPr id="734" name="Google Shape;734;p63"/>
          <p:cNvSpPr txBox="1">
            <a:spLocks noGrp="1"/>
          </p:cNvSpPr>
          <p:nvPr>
            <p:ph type="sldNum" idx="12"/>
          </p:nvPr>
        </p:nvSpPr>
        <p:spPr>
          <a:xfrm>
            <a:off x="8556791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59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b="1"/>
              <a:t>Evaluation Strategies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35150"/>
            <a:ext cx="4267200" cy="434657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400" dirty="0">
                <a:solidFill>
                  <a:srgbClr val="FF0000"/>
                </a:solidFill>
                <a:latin typeface="Arial" charset="0"/>
              </a:rPr>
              <a:t>Filter Methods</a:t>
            </a:r>
          </a:p>
          <a:p>
            <a:pPr lvl="1" eaLnBrk="1" hangingPunct="1"/>
            <a:r>
              <a:rPr lang="en-US" altLang="en-US" sz="2000" dirty="0">
                <a:latin typeface="Arial" charset="0"/>
              </a:rPr>
              <a:t>Evaluation is </a:t>
            </a:r>
            <a:r>
              <a:rPr lang="en-US" altLang="en-US" sz="2000" b="1" dirty="0">
                <a:latin typeface="Arial" charset="0"/>
              </a:rPr>
              <a:t>independent</a:t>
            </a:r>
            <a:r>
              <a:rPr lang="en-US" altLang="en-US" sz="2000" dirty="0">
                <a:latin typeface="Arial" charset="0"/>
              </a:rPr>
              <a:t> of the classification method.</a:t>
            </a:r>
          </a:p>
          <a:p>
            <a:pPr lvl="1" eaLnBrk="1" hangingPunct="1"/>
            <a:endParaRPr lang="en-US" altLang="en-US" sz="2000" dirty="0">
              <a:latin typeface="Arial" charset="0"/>
            </a:endParaRPr>
          </a:p>
          <a:p>
            <a:pPr lvl="1" eaLnBrk="1" hangingPunct="1"/>
            <a:r>
              <a:rPr lang="en-US" altLang="en-US" sz="2000" dirty="0">
                <a:latin typeface="Arial" charset="0"/>
              </a:rPr>
              <a:t>The criterion evaluates feature subsets based on their </a:t>
            </a:r>
            <a:r>
              <a:rPr lang="en-US" altLang="en-US" sz="2000" b="1" dirty="0">
                <a:latin typeface="Arial" charset="0"/>
              </a:rPr>
              <a:t>class discrimination ability (feature relevance):</a:t>
            </a:r>
          </a:p>
          <a:p>
            <a:pPr lvl="1" eaLnBrk="1" hangingPunct="1"/>
            <a:endParaRPr lang="en-US" altLang="en-US" sz="2000" b="1" dirty="0">
              <a:latin typeface="Arial" charset="0"/>
            </a:endParaRPr>
          </a:p>
          <a:p>
            <a:pPr lvl="2"/>
            <a:r>
              <a:rPr lang="en-US" altLang="en-US" sz="2000" dirty="0">
                <a:solidFill>
                  <a:srgbClr val="FF0000"/>
                </a:solidFill>
                <a:latin typeface="Arial" charset="0"/>
                <a:cs typeface="Arial" charset="0"/>
              </a:rPr>
              <a:t>Mutual information or correlation between the feature values and the class labels</a:t>
            </a:r>
          </a:p>
          <a:p>
            <a:pPr lvl="1" eaLnBrk="1" hangingPunct="1">
              <a:buFontTx/>
              <a:buNone/>
            </a:pPr>
            <a:endParaRPr lang="en-US" altLang="en-US" dirty="0">
              <a:latin typeface="Arial" charset="0"/>
            </a:endParaRPr>
          </a:p>
          <a:p>
            <a:pPr eaLnBrk="1" hangingPunct="1"/>
            <a:endParaRPr lang="en-US" altLang="en-US" sz="2400" dirty="0">
              <a:solidFill>
                <a:srgbClr val="FF0000"/>
              </a:solidFill>
              <a:latin typeface="Arial" charset="0"/>
            </a:endParaRPr>
          </a:p>
          <a:p>
            <a:pPr eaLnBrk="1" hangingPunct="1"/>
            <a:endParaRPr lang="en-US" altLang="en-US" sz="2400" dirty="0">
              <a:solidFill>
                <a:srgbClr val="FF0000"/>
              </a:solidFill>
              <a:latin typeface="Arial" charset="0"/>
            </a:endParaRPr>
          </a:p>
          <a:p>
            <a:pPr eaLnBrk="1" hangingPunct="1"/>
            <a:endParaRPr lang="en-US" altLang="en-US" sz="2000" dirty="0">
              <a:latin typeface="Arial" charset="0"/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828800"/>
            <a:ext cx="3228975" cy="4324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9" name="Google Shape;739;p64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42525" y="281534"/>
            <a:ext cx="5378928" cy="4040901"/>
          </a:xfrm>
          <a:prstGeom prst="rect">
            <a:avLst/>
          </a:prstGeom>
          <a:noFill/>
          <a:ln>
            <a:noFill/>
          </a:ln>
        </p:spPr>
      </p:pic>
      <p:sp>
        <p:nvSpPr>
          <p:cNvPr id="740" name="Google Shape;740;p64"/>
          <p:cNvSpPr/>
          <p:nvPr/>
        </p:nvSpPr>
        <p:spPr>
          <a:xfrm>
            <a:off x="561425" y="2920300"/>
            <a:ext cx="4641300" cy="286000"/>
          </a:xfrm>
          <a:prstGeom prst="rect">
            <a:avLst/>
          </a:prstGeom>
          <a:solidFill>
            <a:srgbClr val="00FF00">
              <a:alpha val="7240"/>
            </a:srgbClr>
          </a:solidFill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41" name="Google Shape;741;p64"/>
          <p:cNvCxnSpPr>
            <a:stCxn id="742" idx="1"/>
            <a:endCxn id="740" idx="3"/>
          </p:cNvCxnSpPr>
          <p:nvPr/>
        </p:nvCxnSpPr>
        <p:spPr>
          <a:xfrm flipH="1">
            <a:off x="5202625" y="1412933"/>
            <a:ext cx="456600" cy="16504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742" name="Google Shape;742;p64"/>
          <p:cNvSpPr/>
          <p:nvPr/>
        </p:nvSpPr>
        <p:spPr>
          <a:xfrm>
            <a:off x="5659225" y="507133"/>
            <a:ext cx="3333600" cy="1811600"/>
          </a:xfrm>
          <a:prstGeom prst="rect">
            <a:avLst/>
          </a:prstGeom>
          <a:solidFill>
            <a:srgbClr val="00FF00">
              <a:alpha val="7240"/>
            </a:srgbClr>
          </a:solidFill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</a:t>
            </a:r>
            <a:r>
              <a:rPr lang="en" b="1"/>
              <a:t>low-d</a:t>
            </a:r>
            <a:r>
              <a:rPr lang="en"/>
              <a:t> space, probability that </a:t>
            </a:r>
            <a:r>
              <a:rPr lang="en" i="1"/>
              <a:t>yi </a:t>
            </a:r>
            <a:r>
              <a:rPr lang="en"/>
              <a:t>and </a:t>
            </a:r>
            <a:r>
              <a:rPr lang="en" i="1"/>
              <a:t>yj</a:t>
            </a:r>
            <a:r>
              <a:rPr lang="en"/>
              <a:t> choose each other as neighbors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Modeled as a Student t-distribution</a:t>
            </a:r>
            <a:endParaRPr/>
          </a:p>
        </p:txBody>
      </p:sp>
      <p:pic>
        <p:nvPicPr>
          <p:cNvPr id="743" name="Google Shape;743;p64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5830851" y="2412733"/>
            <a:ext cx="2806325" cy="1032867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Google Shape;744;p64"/>
          <p:cNvSpPr/>
          <p:nvPr/>
        </p:nvSpPr>
        <p:spPr>
          <a:xfrm>
            <a:off x="7211175" y="2412733"/>
            <a:ext cx="208200" cy="601600"/>
          </a:xfrm>
          <a:prstGeom prst="rect">
            <a:avLst/>
          </a:prstGeom>
          <a:solidFill>
            <a:srgbClr val="00FF00">
              <a:alpha val="7240"/>
            </a:srgbClr>
          </a:solidFill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45" name="Google Shape;745;p64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6021150" y="3618034"/>
            <a:ext cx="2722150" cy="30782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6" name="Google Shape;746;p64"/>
          <p:cNvCxnSpPr>
            <a:stCxn id="744" idx="2"/>
          </p:cNvCxnSpPr>
          <p:nvPr/>
        </p:nvCxnSpPr>
        <p:spPr>
          <a:xfrm>
            <a:off x="7315275" y="3014333"/>
            <a:ext cx="512700" cy="13992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747" name="Google Shape;747;p64"/>
          <p:cNvSpPr txBox="1">
            <a:spLocks noGrp="1"/>
          </p:cNvSpPr>
          <p:nvPr>
            <p:ph type="sldNum" idx="12"/>
          </p:nvPr>
        </p:nvSpPr>
        <p:spPr>
          <a:xfrm>
            <a:off x="8556791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60</a:t>
            </a:fld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7" name="Google Shape;767;p66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42525" y="281534"/>
            <a:ext cx="5378928" cy="4040901"/>
          </a:xfrm>
          <a:prstGeom prst="rect">
            <a:avLst/>
          </a:prstGeom>
          <a:noFill/>
          <a:ln>
            <a:noFill/>
          </a:ln>
        </p:spPr>
      </p:pic>
      <p:sp>
        <p:nvSpPr>
          <p:cNvPr id="768" name="Google Shape;768;p66"/>
          <p:cNvSpPr/>
          <p:nvPr/>
        </p:nvSpPr>
        <p:spPr>
          <a:xfrm>
            <a:off x="561425" y="2920300"/>
            <a:ext cx="4641300" cy="286000"/>
          </a:xfrm>
          <a:prstGeom prst="rect">
            <a:avLst/>
          </a:prstGeom>
          <a:solidFill>
            <a:srgbClr val="00FF00">
              <a:alpha val="7240"/>
            </a:srgbClr>
          </a:solidFill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69" name="Google Shape;769;p66"/>
          <p:cNvCxnSpPr>
            <a:stCxn id="770" idx="1"/>
            <a:endCxn id="768" idx="3"/>
          </p:cNvCxnSpPr>
          <p:nvPr/>
        </p:nvCxnSpPr>
        <p:spPr>
          <a:xfrm flipH="1">
            <a:off x="5202725" y="1412900"/>
            <a:ext cx="456600" cy="16504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771" name="Google Shape;771;p66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5830851" y="2412733"/>
            <a:ext cx="2806325" cy="1032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2" name="Google Shape;772;p66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5788100" y="3921768"/>
            <a:ext cx="2961325" cy="2936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" name="Google Shape;773;p66"/>
          <p:cNvPicPr preferRelativeResize="0"/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>
            <a:off x="713200" y="3921768"/>
            <a:ext cx="2961372" cy="2936233"/>
          </a:xfrm>
          <a:prstGeom prst="rect">
            <a:avLst/>
          </a:prstGeom>
          <a:noFill/>
          <a:ln>
            <a:noFill/>
          </a:ln>
        </p:spPr>
      </p:pic>
      <p:sp>
        <p:nvSpPr>
          <p:cNvPr id="774" name="Google Shape;774;p66"/>
          <p:cNvSpPr/>
          <p:nvPr/>
        </p:nvSpPr>
        <p:spPr>
          <a:xfrm>
            <a:off x="6562225" y="2412733"/>
            <a:ext cx="1949400" cy="601600"/>
          </a:xfrm>
          <a:prstGeom prst="rect">
            <a:avLst/>
          </a:prstGeom>
          <a:solidFill>
            <a:srgbClr val="00FF00">
              <a:alpha val="7240"/>
            </a:srgbClr>
          </a:solidFill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75" name="Google Shape;775;p66"/>
          <p:cNvCxnSpPr>
            <a:stCxn id="774" idx="2"/>
            <a:endCxn id="772" idx="0"/>
          </p:cNvCxnSpPr>
          <p:nvPr/>
        </p:nvCxnSpPr>
        <p:spPr>
          <a:xfrm flipH="1">
            <a:off x="7268725" y="3014333"/>
            <a:ext cx="268200" cy="9076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776" name="Google Shape;776;p66"/>
          <p:cNvPicPr preferRelativeResize="0"/>
          <p:nvPr/>
        </p:nvPicPr>
        <p:blipFill>
          <a:blip r:embed="rId7" cstate="print">
            <a:alphaModFix/>
          </a:blip>
          <a:stretch>
            <a:fillRect/>
          </a:stretch>
        </p:blipFill>
        <p:spPr>
          <a:xfrm>
            <a:off x="1723575" y="4785168"/>
            <a:ext cx="2768024" cy="770633"/>
          </a:xfrm>
          <a:prstGeom prst="rect">
            <a:avLst/>
          </a:prstGeom>
          <a:noFill/>
          <a:ln>
            <a:noFill/>
          </a:ln>
        </p:spPr>
      </p:pic>
      <p:sp>
        <p:nvSpPr>
          <p:cNvPr id="777" name="Google Shape;777;p66"/>
          <p:cNvSpPr/>
          <p:nvPr/>
        </p:nvSpPr>
        <p:spPr>
          <a:xfrm>
            <a:off x="2399700" y="4635600"/>
            <a:ext cx="1949400" cy="601600"/>
          </a:xfrm>
          <a:prstGeom prst="rect">
            <a:avLst/>
          </a:prstGeom>
          <a:solidFill>
            <a:srgbClr val="00FF00">
              <a:alpha val="7240"/>
            </a:srgbClr>
          </a:solidFill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66"/>
          <p:cNvSpPr/>
          <p:nvPr/>
        </p:nvSpPr>
        <p:spPr>
          <a:xfrm>
            <a:off x="5659225" y="507133"/>
            <a:ext cx="3333600" cy="1811600"/>
          </a:xfrm>
          <a:prstGeom prst="rect">
            <a:avLst/>
          </a:prstGeom>
          <a:solidFill>
            <a:srgbClr val="00FF00">
              <a:alpha val="7240"/>
            </a:srgbClr>
          </a:solidFill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</a:t>
            </a:r>
            <a:r>
              <a:rPr lang="en" b="1"/>
              <a:t>low-d</a:t>
            </a:r>
            <a:r>
              <a:rPr lang="en"/>
              <a:t> space, probability that </a:t>
            </a:r>
            <a:r>
              <a:rPr lang="en" i="1"/>
              <a:t>yi </a:t>
            </a:r>
            <a:r>
              <a:rPr lang="en"/>
              <a:t>and </a:t>
            </a:r>
            <a:r>
              <a:rPr lang="en" i="1"/>
              <a:t>yj</a:t>
            </a:r>
            <a:r>
              <a:rPr lang="en"/>
              <a:t> choose each other as neighbors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Modeled as a Student t-distribution</a:t>
            </a:r>
            <a:endParaRPr/>
          </a:p>
        </p:txBody>
      </p:sp>
      <p:sp>
        <p:nvSpPr>
          <p:cNvPr id="779" name="Google Shape;779;p66"/>
          <p:cNvSpPr txBox="1">
            <a:spLocks noGrp="1"/>
          </p:cNvSpPr>
          <p:nvPr>
            <p:ph type="sldNum" idx="12"/>
          </p:nvPr>
        </p:nvSpPr>
        <p:spPr>
          <a:xfrm>
            <a:off x="8556791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61</a:t>
            </a:fld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3" name="Google Shape;803;p68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5830851" y="2412733"/>
            <a:ext cx="2806325" cy="1032867"/>
          </a:xfrm>
          <a:prstGeom prst="rect">
            <a:avLst/>
          </a:prstGeom>
          <a:noFill/>
          <a:ln>
            <a:noFill/>
          </a:ln>
        </p:spPr>
      </p:pic>
      <p:sp>
        <p:nvSpPr>
          <p:cNvPr id="804" name="Google Shape;804;p68"/>
          <p:cNvSpPr/>
          <p:nvPr/>
        </p:nvSpPr>
        <p:spPr>
          <a:xfrm>
            <a:off x="6562225" y="2412733"/>
            <a:ext cx="1949400" cy="601600"/>
          </a:xfrm>
          <a:prstGeom prst="rect">
            <a:avLst/>
          </a:prstGeom>
          <a:solidFill>
            <a:srgbClr val="00FF00">
              <a:alpha val="7240"/>
            </a:srgbClr>
          </a:solidFill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05" name="Google Shape;805;p68"/>
          <p:cNvCxnSpPr>
            <a:stCxn id="804" idx="2"/>
            <a:endCxn id="806" idx="0"/>
          </p:cNvCxnSpPr>
          <p:nvPr/>
        </p:nvCxnSpPr>
        <p:spPr>
          <a:xfrm flipH="1">
            <a:off x="7268725" y="3014333"/>
            <a:ext cx="268200" cy="9076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807" name="Google Shape;807;p68"/>
          <p:cNvSpPr/>
          <p:nvPr/>
        </p:nvSpPr>
        <p:spPr>
          <a:xfrm>
            <a:off x="5659225" y="507133"/>
            <a:ext cx="3333600" cy="1811600"/>
          </a:xfrm>
          <a:prstGeom prst="rect">
            <a:avLst/>
          </a:prstGeom>
          <a:solidFill>
            <a:srgbClr val="00FF00">
              <a:alpha val="7240"/>
            </a:srgbClr>
          </a:solidFill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</a:t>
            </a:r>
            <a:r>
              <a:rPr lang="en" b="1"/>
              <a:t>low-d</a:t>
            </a:r>
            <a:r>
              <a:rPr lang="en"/>
              <a:t> space, probability that </a:t>
            </a:r>
            <a:r>
              <a:rPr lang="en" i="1"/>
              <a:t>yi </a:t>
            </a:r>
            <a:r>
              <a:rPr lang="en"/>
              <a:t>and </a:t>
            </a:r>
            <a:r>
              <a:rPr lang="en" i="1"/>
              <a:t>yj</a:t>
            </a:r>
            <a:r>
              <a:rPr lang="en"/>
              <a:t> choose each other as neighbors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Modeled as a Student t-distribution</a:t>
            </a:r>
            <a:endParaRPr/>
          </a:p>
        </p:txBody>
      </p:sp>
      <p:sp>
        <p:nvSpPr>
          <p:cNvPr id="808" name="Google Shape;808;p68"/>
          <p:cNvSpPr/>
          <p:nvPr/>
        </p:nvSpPr>
        <p:spPr>
          <a:xfrm>
            <a:off x="2724650" y="281533"/>
            <a:ext cx="6379200" cy="36404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09" name="Google Shape;809;p68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42525" y="281534"/>
            <a:ext cx="5378928" cy="4040901"/>
          </a:xfrm>
          <a:prstGeom prst="rect">
            <a:avLst/>
          </a:prstGeom>
          <a:noFill/>
          <a:ln>
            <a:noFill/>
          </a:ln>
        </p:spPr>
      </p:pic>
      <p:sp>
        <p:nvSpPr>
          <p:cNvPr id="810" name="Google Shape;810;p68"/>
          <p:cNvSpPr/>
          <p:nvPr/>
        </p:nvSpPr>
        <p:spPr>
          <a:xfrm>
            <a:off x="142525" y="205567"/>
            <a:ext cx="5418300" cy="4116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06" name="Google Shape;806;p68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5788100" y="3921768"/>
            <a:ext cx="2961325" cy="2936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1" name="Google Shape;811;p68"/>
          <p:cNvPicPr preferRelativeResize="0"/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>
            <a:off x="713200" y="3921768"/>
            <a:ext cx="2961372" cy="2936233"/>
          </a:xfrm>
          <a:prstGeom prst="rect">
            <a:avLst/>
          </a:prstGeom>
          <a:noFill/>
          <a:ln>
            <a:noFill/>
          </a:ln>
        </p:spPr>
      </p:pic>
      <p:sp>
        <p:nvSpPr>
          <p:cNvPr id="812" name="Google Shape;812;p68"/>
          <p:cNvSpPr/>
          <p:nvPr/>
        </p:nvSpPr>
        <p:spPr>
          <a:xfrm>
            <a:off x="4985875" y="1138784"/>
            <a:ext cx="3651300" cy="2700400"/>
          </a:xfrm>
          <a:prstGeom prst="rect">
            <a:avLst/>
          </a:prstGeom>
          <a:solidFill>
            <a:srgbClr val="00FF00">
              <a:alpha val="7240"/>
            </a:srgbClr>
          </a:solidFill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Desirable as,</a:t>
            </a:r>
            <a:br>
              <a:rPr lang="en"/>
            </a:br>
            <a:r>
              <a:rPr lang="en"/>
              <a:t> we have limited </a:t>
            </a:r>
            <a:r>
              <a:rPr lang="en" b="1"/>
              <a:t>low-d</a:t>
            </a:r>
            <a:r>
              <a:rPr lang="en"/>
              <a:t> space and want to focus on modelling the close </a:t>
            </a:r>
            <a:r>
              <a:rPr lang="en" b="1"/>
              <a:t>high-d</a:t>
            </a:r>
            <a:r>
              <a:rPr lang="en"/>
              <a:t> points.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Want to have moderately far </a:t>
            </a:r>
            <a:r>
              <a:rPr lang="en" b="1">
                <a:solidFill>
                  <a:srgbClr val="0000FF"/>
                </a:solidFill>
              </a:rPr>
              <a:t>high-d</a:t>
            </a:r>
            <a:r>
              <a:rPr lang="en"/>
              <a:t> points further apart in the</a:t>
            </a:r>
            <a:r>
              <a:rPr lang="en">
                <a:solidFill>
                  <a:srgbClr val="FF0000"/>
                </a:solidFill>
              </a:rPr>
              <a:t> </a:t>
            </a:r>
            <a:r>
              <a:rPr lang="en" b="1">
                <a:solidFill>
                  <a:srgbClr val="FF0000"/>
                </a:solidFill>
              </a:rPr>
              <a:t>low-d</a:t>
            </a:r>
            <a:r>
              <a:rPr lang="en"/>
              <a:t> space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(avoids crowding)</a:t>
            </a:r>
            <a:br>
              <a:rPr lang="en"/>
            </a:br>
            <a:endParaRPr/>
          </a:p>
        </p:txBody>
      </p:sp>
      <p:sp>
        <p:nvSpPr>
          <p:cNvPr id="813" name="Google Shape;813;p68"/>
          <p:cNvSpPr/>
          <p:nvPr/>
        </p:nvSpPr>
        <p:spPr>
          <a:xfrm>
            <a:off x="1494375" y="5650400"/>
            <a:ext cx="6902400" cy="601600"/>
          </a:xfrm>
          <a:prstGeom prst="rect">
            <a:avLst/>
          </a:prstGeom>
          <a:solidFill>
            <a:srgbClr val="00FF00">
              <a:alpha val="7240"/>
            </a:srgbClr>
          </a:solidFill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14" name="Google Shape;814;p68" descr="1df"/>
          <p:cNvPicPr preferRelativeResize="0"/>
          <p:nvPr/>
        </p:nvPicPr>
        <p:blipFill>
          <a:blip r:embed="rId7" cstate="print">
            <a:alphaModFix/>
          </a:blip>
          <a:stretch>
            <a:fillRect/>
          </a:stretch>
        </p:blipFill>
        <p:spPr>
          <a:xfrm>
            <a:off x="1749276" y="69001"/>
            <a:ext cx="2889575" cy="3852767"/>
          </a:xfrm>
          <a:prstGeom prst="rect">
            <a:avLst/>
          </a:prstGeom>
          <a:noFill/>
          <a:ln>
            <a:noFill/>
          </a:ln>
        </p:spPr>
      </p:pic>
      <p:sp>
        <p:nvSpPr>
          <p:cNvPr id="815" name="Google Shape;815;p68"/>
          <p:cNvSpPr txBox="1"/>
          <p:nvPr/>
        </p:nvSpPr>
        <p:spPr>
          <a:xfrm>
            <a:off x="142525" y="983267"/>
            <a:ext cx="1706400" cy="8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Blue = Gaussian</a:t>
            </a:r>
            <a:endParaRPr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Red = Student's T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816" name="Google Shape;816;p68"/>
          <p:cNvSpPr txBox="1"/>
          <p:nvPr/>
        </p:nvSpPr>
        <p:spPr>
          <a:xfrm>
            <a:off x="54400" y="3578633"/>
            <a:ext cx="4931400" cy="2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http://en.wikipedia.org/wiki/Student%27s_t-distribution#/media/File:T_distribution_1df_enhanced.svg</a:t>
            </a:r>
            <a:endParaRPr sz="800"/>
          </a:p>
        </p:txBody>
      </p:sp>
      <p:sp>
        <p:nvSpPr>
          <p:cNvPr id="817" name="Google Shape;817;p68"/>
          <p:cNvSpPr/>
          <p:nvPr/>
        </p:nvSpPr>
        <p:spPr>
          <a:xfrm>
            <a:off x="5234425" y="69000"/>
            <a:ext cx="3154200" cy="987200"/>
          </a:xfrm>
          <a:prstGeom prst="rect">
            <a:avLst/>
          </a:prstGeom>
          <a:solidFill>
            <a:srgbClr val="00FF00">
              <a:alpha val="7240"/>
            </a:srgbClr>
          </a:solidFill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Student's has longer tails… </a:t>
            </a:r>
            <a:br>
              <a:rPr lang="en"/>
            </a:br>
            <a:r>
              <a:rPr lang="en"/>
              <a:t>gives higher probabilities to points that are further away</a:t>
            </a:r>
            <a:endParaRPr/>
          </a:p>
        </p:txBody>
      </p:sp>
      <p:sp>
        <p:nvSpPr>
          <p:cNvPr id="818" name="Google Shape;818;p68"/>
          <p:cNvSpPr/>
          <p:nvPr/>
        </p:nvSpPr>
        <p:spPr>
          <a:xfrm>
            <a:off x="4246837" y="3099620"/>
            <a:ext cx="144000" cy="1920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68"/>
          <p:cNvSpPr/>
          <p:nvPr/>
        </p:nvSpPr>
        <p:spPr>
          <a:xfrm>
            <a:off x="3950562" y="3099620"/>
            <a:ext cx="144000" cy="1920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68"/>
          <p:cNvSpPr txBox="1">
            <a:spLocks noGrp="1"/>
          </p:cNvSpPr>
          <p:nvPr>
            <p:ph type="sldNum" idx="12"/>
          </p:nvPr>
        </p:nvSpPr>
        <p:spPr>
          <a:xfrm>
            <a:off x="8556791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62</a:t>
            </a:fld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7" name="Google Shape;837;p70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42525" y="281534"/>
            <a:ext cx="5378928" cy="4040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8" name="Google Shape;838;p70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5830851" y="2412733"/>
            <a:ext cx="2806325" cy="1032867"/>
          </a:xfrm>
          <a:prstGeom prst="rect">
            <a:avLst/>
          </a:prstGeom>
          <a:noFill/>
          <a:ln>
            <a:noFill/>
          </a:ln>
        </p:spPr>
      </p:pic>
      <p:sp>
        <p:nvSpPr>
          <p:cNvPr id="839" name="Google Shape;839;p70"/>
          <p:cNvSpPr/>
          <p:nvPr/>
        </p:nvSpPr>
        <p:spPr>
          <a:xfrm>
            <a:off x="5712975" y="2412733"/>
            <a:ext cx="3076500" cy="1032800"/>
          </a:xfrm>
          <a:prstGeom prst="rect">
            <a:avLst/>
          </a:prstGeom>
          <a:solidFill>
            <a:srgbClr val="00FF00">
              <a:alpha val="7240"/>
            </a:srgbClr>
          </a:solidFill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70"/>
          <p:cNvSpPr/>
          <p:nvPr/>
        </p:nvSpPr>
        <p:spPr>
          <a:xfrm>
            <a:off x="5560775" y="507133"/>
            <a:ext cx="3432000" cy="1811600"/>
          </a:xfrm>
          <a:prstGeom prst="rect">
            <a:avLst/>
          </a:prstGeom>
          <a:solidFill>
            <a:srgbClr val="00FF00">
              <a:alpha val="7240"/>
            </a:srgbClr>
          </a:solidFill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</a:t>
            </a:r>
            <a:r>
              <a:rPr lang="en" b="1"/>
              <a:t>low-d</a:t>
            </a:r>
            <a:r>
              <a:rPr lang="en"/>
              <a:t> space, probability </a:t>
            </a:r>
            <a:r>
              <a:rPr lang="en" b="1" i="1"/>
              <a:t>Q</a:t>
            </a:r>
            <a:r>
              <a:rPr lang="en"/>
              <a:t> that </a:t>
            </a:r>
            <a:r>
              <a:rPr lang="en" i="1"/>
              <a:t>yi </a:t>
            </a:r>
            <a:r>
              <a:rPr lang="en"/>
              <a:t>and </a:t>
            </a:r>
            <a:r>
              <a:rPr lang="en" i="1"/>
              <a:t>yj</a:t>
            </a:r>
            <a:r>
              <a:rPr lang="en"/>
              <a:t> choose each other as neighbors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Modeled as a Student t-distribution</a:t>
            </a:r>
            <a:endParaRPr/>
          </a:p>
        </p:txBody>
      </p:sp>
      <p:cxnSp>
        <p:nvCxnSpPr>
          <p:cNvPr id="841" name="Google Shape;841;p70"/>
          <p:cNvCxnSpPr>
            <a:stCxn id="839" idx="1"/>
            <a:endCxn id="842" idx="3"/>
          </p:cNvCxnSpPr>
          <p:nvPr/>
        </p:nvCxnSpPr>
        <p:spPr>
          <a:xfrm flipH="1">
            <a:off x="4673175" y="2929133"/>
            <a:ext cx="1039800" cy="1512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842" name="Google Shape;842;p70"/>
          <p:cNvSpPr/>
          <p:nvPr/>
        </p:nvSpPr>
        <p:spPr>
          <a:xfrm>
            <a:off x="842050" y="2928700"/>
            <a:ext cx="3831000" cy="303600"/>
          </a:xfrm>
          <a:prstGeom prst="rect">
            <a:avLst/>
          </a:prstGeom>
          <a:solidFill>
            <a:srgbClr val="00FF00">
              <a:alpha val="7240"/>
            </a:srgbClr>
          </a:solidFill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70"/>
          <p:cNvSpPr/>
          <p:nvPr/>
        </p:nvSpPr>
        <p:spPr>
          <a:xfrm>
            <a:off x="505575" y="1903233"/>
            <a:ext cx="4726800" cy="591600"/>
          </a:xfrm>
          <a:prstGeom prst="rect">
            <a:avLst/>
          </a:prstGeom>
          <a:solidFill>
            <a:srgbClr val="00FF00">
              <a:alpha val="7240"/>
            </a:srgbClr>
          </a:solidFill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70"/>
          <p:cNvSpPr/>
          <p:nvPr/>
        </p:nvSpPr>
        <p:spPr>
          <a:xfrm>
            <a:off x="145850" y="4718500"/>
            <a:ext cx="3897300" cy="703600"/>
          </a:xfrm>
          <a:prstGeom prst="rect">
            <a:avLst/>
          </a:prstGeom>
          <a:solidFill>
            <a:srgbClr val="00FF00">
              <a:alpha val="7240"/>
            </a:srgbClr>
          </a:solidFill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</a:t>
            </a:r>
            <a:r>
              <a:rPr lang="en" b="1"/>
              <a:t>high-d</a:t>
            </a:r>
            <a:r>
              <a:rPr lang="en"/>
              <a:t> space, probability </a:t>
            </a:r>
            <a:r>
              <a:rPr lang="en" b="1" i="1"/>
              <a:t>P</a:t>
            </a:r>
            <a:r>
              <a:rPr lang="en"/>
              <a:t> that </a:t>
            </a:r>
            <a:r>
              <a:rPr lang="en" i="1"/>
              <a:t>xi</a:t>
            </a:r>
            <a:r>
              <a:rPr lang="en"/>
              <a:t> and </a:t>
            </a:r>
            <a:r>
              <a:rPr lang="en" i="1"/>
              <a:t>xj</a:t>
            </a:r>
            <a:r>
              <a:rPr lang="en"/>
              <a:t> would choose each other as neighbor</a:t>
            </a:r>
            <a:endParaRPr/>
          </a:p>
        </p:txBody>
      </p:sp>
      <p:pic>
        <p:nvPicPr>
          <p:cNvPr id="845" name="Google Shape;845;p70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585675" y="5519088"/>
            <a:ext cx="3017650" cy="8401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6" name="Google Shape;846;p70"/>
          <p:cNvCxnSpPr>
            <a:endCxn id="843" idx="1"/>
          </p:cNvCxnSpPr>
          <p:nvPr/>
        </p:nvCxnSpPr>
        <p:spPr>
          <a:xfrm rot="10800000" flipH="1">
            <a:off x="216975" y="2199033"/>
            <a:ext cx="288600" cy="25244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847" name="Google Shape;847;p70"/>
          <p:cNvPicPr preferRelativeResize="0"/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>
            <a:off x="4109825" y="4787400"/>
            <a:ext cx="1549400" cy="163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8" name="Google Shape;848;p70"/>
          <p:cNvPicPr preferRelativeResize="0"/>
          <p:nvPr/>
        </p:nvPicPr>
        <p:blipFill>
          <a:blip r:embed="rId7" cstate="print">
            <a:alphaModFix/>
          </a:blip>
          <a:stretch>
            <a:fillRect/>
          </a:stretch>
        </p:blipFill>
        <p:spPr>
          <a:xfrm>
            <a:off x="6353472" y="3719200"/>
            <a:ext cx="2436005" cy="2754633"/>
          </a:xfrm>
          <a:prstGeom prst="rect">
            <a:avLst/>
          </a:prstGeom>
          <a:noFill/>
          <a:ln>
            <a:noFill/>
          </a:ln>
        </p:spPr>
      </p:pic>
      <p:sp>
        <p:nvSpPr>
          <p:cNvPr id="849" name="Google Shape;849;p70"/>
          <p:cNvSpPr txBox="1">
            <a:spLocks noGrp="1"/>
          </p:cNvSpPr>
          <p:nvPr>
            <p:ph type="sldNum" idx="12"/>
          </p:nvPr>
        </p:nvSpPr>
        <p:spPr>
          <a:xfrm>
            <a:off x="8556791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63</a:t>
            </a:fld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4" name="Google Shape;854;p71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42525" y="281534"/>
            <a:ext cx="5378928" cy="4040901"/>
          </a:xfrm>
          <a:prstGeom prst="rect">
            <a:avLst/>
          </a:prstGeom>
          <a:noFill/>
          <a:ln>
            <a:noFill/>
          </a:ln>
        </p:spPr>
      </p:pic>
      <p:sp>
        <p:nvSpPr>
          <p:cNvPr id="855" name="Google Shape;855;p71"/>
          <p:cNvSpPr/>
          <p:nvPr/>
        </p:nvSpPr>
        <p:spPr>
          <a:xfrm>
            <a:off x="5560775" y="507133"/>
            <a:ext cx="3432000" cy="1811600"/>
          </a:xfrm>
          <a:prstGeom prst="rect">
            <a:avLst/>
          </a:prstGeom>
          <a:solidFill>
            <a:srgbClr val="00FF00">
              <a:alpha val="7240"/>
            </a:srgbClr>
          </a:solidFill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</a:t>
            </a:r>
            <a:r>
              <a:rPr lang="en" b="1"/>
              <a:t>low-d</a:t>
            </a:r>
            <a:r>
              <a:rPr lang="en"/>
              <a:t> space, probability </a:t>
            </a:r>
            <a:r>
              <a:rPr lang="en" b="1" i="1"/>
              <a:t>Q</a:t>
            </a:r>
            <a:r>
              <a:rPr lang="en"/>
              <a:t> that </a:t>
            </a:r>
            <a:r>
              <a:rPr lang="en" i="1"/>
              <a:t>yi </a:t>
            </a:r>
            <a:r>
              <a:rPr lang="en"/>
              <a:t>and </a:t>
            </a:r>
            <a:r>
              <a:rPr lang="en" i="1"/>
              <a:t>yj</a:t>
            </a:r>
            <a:r>
              <a:rPr lang="en"/>
              <a:t> choose each other as neighbors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Modeled as a Student t-distribution</a:t>
            </a:r>
            <a:endParaRPr/>
          </a:p>
        </p:txBody>
      </p:sp>
      <p:cxnSp>
        <p:nvCxnSpPr>
          <p:cNvPr id="856" name="Google Shape;856;p71"/>
          <p:cNvCxnSpPr>
            <a:stCxn id="857" idx="1"/>
            <a:endCxn id="858" idx="3"/>
          </p:cNvCxnSpPr>
          <p:nvPr/>
        </p:nvCxnSpPr>
        <p:spPr>
          <a:xfrm rot="10800000">
            <a:off x="2236127" y="3241900"/>
            <a:ext cx="2763600" cy="10204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858" name="Google Shape;858;p71"/>
          <p:cNvSpPr/>
          <p:nvPr/>
        </p:nvSpPr>
        <p:spPr>
          <a:xfrm>
            <a:off x="1971700" y="3131663"/>
            <a:ext cx="264300" cy="220800"/>
          </a:xfrm>
          <a:prstGeom prst="rect">
            <a:avLst/>
          </a:prstGeom>
          <a:solidFill>
            <a:srgbClr val="00FF00">
              <a:alpha val="7240"/>
            </a:srgbClr>
          </a:solidFill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71"/>
          <p:cNvSpPr/>
          <p:nvPr/>
        </p:nvSpPr>
        <p:spPr>
          <a:xfrm>
            <a:off x="145850" y="4718500"/>
            <a:ext cx="3897300" cy="703600"/>
          </a:xfrm>
          <a:prstGeom prst="rect">
            <a:avLst/>
          </a:prstGeom>
          <a:solidFill>
            <a:srgbClr val="00FF00">
              <a:alpha val="7240"/>
            </a:srgbClr>
          </a:solidFill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</a:t>
            </a:r>
            <a:r>
              <a:rPr lang="en" b="1"/>
              <a:t>high-d</a:t>
            </a:r>
            <a:r>
              <a:rPr lang="en"/>
              <a:t> space, probability </a:t>
            </a:r>
            <a:r>
              <a:rPr lang="en" b="1" i="1"/>
              <a:t>P</a:t>
            </a:r>
            <a:r>
              <a:rPr lang="en"/>
              <a:t> that </a:t>
            </a:r>
            <a:r>
              <a:rPr lang="en" i="1"/>
              <a:t>xi</a:t>
            </a:r>
            <a:r>
              <a:rPr lang="en"/>
              <a:t> and </a:t>
            </a:r>
            <a:r>
              <a:rPr lang="en" i="1"/>
              <a:t>xj</a:t>
            </a:r>
            <a:r>
              <a:rPr lang="en"/>
              <a:t> would choose each other as neighbor</a:t>
            </a:r>
            <a:endParaRPr/>
          </a:p>
        </p:txBody>
      </p:sp>
      <p:pic>
        <p:nvPicPr>
          <p:cNvPr id="860" name="Google Shape;860;p71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5830851" y="2412733"/>
            <a:ext cx="2806325" cy="1032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1" name="Google Shape;861;p71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585675" y="5519088"/>
            <a:ext cx="3017650" cy="840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2" name="Google Shape;862;p71"/>
          <p:cNvPicPr preferRelativeResize="0"/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>
            <a:off x="5131751" y="3806126"/>
            <a:ext cx="3341351" cy="912367"/>
          </a:xfrm>
          <a:prstGeom prst="rect">
            <a:avLst/>
          </a:prstGeom>
          <a:noFill/>
          <a:ln>
            <a:noFill/>
          </a:ln>
        </p:spPr>
      </p:pic>
      <p:sp>
        <p:nvSpPr>
          <p:cNvPr id="857" name="Google Shape;857;p71"/>
          <p:cNvSpPr/>
          <p:nvPr/>
        </p:nvSpPr>
        <p:spPr>
          <a:xfrm>
            <a:off x="4999727" y="3745900"/>
            <a:ext cx="3605400" cy="1032800"/>
          </a:xfrm>
          <a:prstGeom prst="rect">
            <a:avLst/>
          </a:prstGeom>
          <a:solidFill>
            <a:srgbClr val="00FF00">
              <a:alpha val="7240"/>
            </a:srgbClr>
          </a:solidFill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71"/>
          <p:cNvSpPr/>
          <p:nvPr/>
        </p:nvSpPr>
        <p:spPr>
          <a:xfrm>
            <a:off x="5584563" y="5662100"/>
            <a:ext cx="2435700" cy="454800"/>
          </a:xfrm>
          <a:prstGeom prst="rect">
            <a:avLst/>
          </a:prstGeom>
          <a:solidFill>
            <a:srgbClr val="00FF00">
              <a:alpha val="7240"/>
            </a:srgbClr>
          </a:solidFill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</a:t>
            </a:r>
            <a:r>
              <a:rPr lang="en" i="1"/>
              <a:t>p = q</a:t>
            </a:r>
            <a:r>
              <a:rPr lang="en"/>
              <a:t> then log(1) = 0</a:t>
            </a:r>
            <a:endParaRPr/>
          </a:p>
        </p:txBody>
      </p:sp>
      <p:sp>
        <p:nvSpPr>
          <p:cNvPr id="864" name="Google Shape;864;p71"/>
          <p:cNvSpPr/>
          <p:nvPr/>
        </p:nvSpPr>
        <p:spPr>
          <a:xfrm>
            <a:off x="4999725" y="4891400"/>
            <a:ext cx="3605400" cy="627600"/>
          </a:xfrm>
          <a:prstGeom prst="rect">
            <a:avLst/>
          </a:prstGeom>
          <a:solidFill>
            <a:srgbClr val="00FF00">
              <a:alpha val="7240"/>
            </a:srgbClr>
          </a:solidFill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Minimize the Kullback-Leibler divergence between </a:t>
            </a:r>
            <a:r>
              <a:rPr lang="en" b="1" i="1"/>
              <a:t>P </a:t>
            </a:r>
            <a:r>
              <a:rPr lang="en"/>
              <a:t>and </a:t>
            </a:r>
            <a:r>
              <a:rPr lang="en" b="1" i="1"/>
              <a:t>Q</a:t>
            </a:r>
            <a:endParaRPr b="1" i="1"/>
          </a:p>
        </p:txBody>
      </p:sp>
      <p:sp>
        <p:nvSpPr>
          <p:cNvPr id="865" name="Google Shape;865;p71"/>
          <p:cNvSpPr/>
          <p:nvPr/>
        </p:nvSpPr>
        <p:spPr>
          <a:xfrm>
            <a:off x="5584563" y="6229600"/>
            <a:ext cx="2435700" cy="454800"/>
          </a:xfrm>
          <a:prstGeom prst="rect">
            <a:avLst/>
          </a:prstGeom>
          <a:solidFill>
            <a:srgbClr val="00FF00">
              <a:alpha val="7240"/>
            </a:srgbClr>
          </a:solidFill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Penalize when </a:t>
            </a:r>
            <a:r>
              <a:rPr lang="en" i="1"/>
              <a:t>p != q</a:t>
            </a:r>
            <a:endParaRPr i="1"/>
          </a:p>
        </p:txBody>
      </p:sp>
      <p:sp>
        <p:nvSpPr>
          <p:cNvPr id="866" name="Google Shape;866;p71"/>
          <p:cNvSpPr txBox="1">
            <a:spLocks noGrp="1"/>
          </p:cNvSpPr>
          <p:nvPr>
            <p:ph type="sldNum" idx="12"/>
          </p:nvPr>
        </p:nvSpPr>
        <p:spPr>
          <a:xfrm>
            <a:off x="8556791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64</a:t>
            </a:fld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1" name="Google Shape;871;p72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42525" y="281534"/>
            <a:ext cx="5378928" cy="4040901"/>
          </a:xfrm>
          <a:prstGeom prst="rect">
            <a:avLst/>
          </a:prstGeom>
          <a:noFill/>
          <a:ln>
            <a:noFill/>
          </a:ln>
        </p:spPr>
      </p:pic>
      <p:sp>
        <p:nvSpPr>
          <p:cNvPr id="872" name="Google Shape;872;p72"/>
          <p:cNvSpPr/>
          <p:nvPr/>
        </p:nvSpPr>
        <p:spPr>
          <a:xfrm>
            <a:off x="561425" y="3134167"/>
            <a:ext cx="4641300" cy="311600"/>
          </a:xfrm>
          <a:prstGeom prst="rect">
            <a:avLst/>
          </a:prstGeom>
          <a:solidFill>
            <a:srgbClr val="00FF00">
              <a:alpha val="7240"/>
            </a:srgbClr>
          </a:solidFill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3" name="Google Shape;873;p72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2670477" y="4923218"/>
            <a:ext cx="4423148" cy="8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4" name="Google Shape;874;p72"/>
          <p:cNvSpPr/>
          <p:nvPr/>
        </p:nvSpPr>
        <p:spPr>
          <a:xfrm>
            <a:off x="2670475" y="4840833"/>
            <a:ext cx="406800" cy="944800"/>
          </a:xfrm>
          <a:prstGeom prst="rect">
            <a:avLst/>
          </a:prstGeom>
          <a:solidFill>
            <a:srgbClr val="00FF00">
              <a:alpha val="7240"/>
            </a:srgbClr>
          </a:solidFill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72"/>
          <p:cNvSpPr/>
          <p:nvPr/>
        </p:nvSpPr>
        <p:spPr>
          <a:xfrm>
            <a:off x="1003675" y="3939000"/>
            <a:ext cx="2009400" cy="666800"/>
          </a:xfrm>
          <a:prstGeom prst="rect">
            <a:avLst/>
          </a:prstGeom>
          <a:solidFill>
            <a:srgbClr val="00FF00">
              <a:alpha val="7240"/>
            </a:srgbClr>
          </a:solidFill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Gradient of </a:t>
            </a:r>
            <a:r>
              <a:rPr lang="en" i="1"/>
              <a:t>C</a:t>
            </a:r>
            <a:r>
              <a:rPr lang="en"/>
              <a:t> with respect to </a:t>
            </a:r>
            <a:r>
              <a:rPr lang="en" i="1"/>
              <a:t>yi</a:t>
            </a:r>
            <a:endParaRPr i="1"/>
          </a:p>
        </p:txBody>
      </p:sp>
      <p:cxnSp>
        <p:nvCxnSpPr>
          <p:cNvPr id="876" name="Google Shape;876;p72"/>
          <p:cNvCxnSpPr>
            <a:stCxn id="875" idx="2"/>
            <a:endCxn id="874" idx="0"/>
          </p:cNvCxnSpPr>
          <p:nvPr/>
        </p:nvCxnSpPr>
        <p:spPr>
          <a:xfrm>
            <a:off x="2008375" y="4605800"/>
            <a:ext cx="865500" cy="2352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877" name="Google Shape;877;p72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5131751" y="3806126"/>
            <a:ext cx="3341351" cy="912367"/>
          </a:xfrm>
          <a:prstGeom prst="rect">
            <a:avLst/>
          </a:prstGeom>
          <a:noFill/>
          <a:ln>
            <a:noFill/>
          </a:ln>
        </p:spPr>
      </p:pic>
      <p:sp>
        <p:nvSpPr>
          <p:cNvPr id="878" name="Google Shape;878;p72"/>
          <p:cNvSpPr txBox="1">
            <a:spLocks noGrp="1"/>
          </p:cNvSpPr>
          <p:nvPr>
            <p:ph type="sldNum" idx="12"/>
          </p:nvPr>
        </p:nvSpPr>
        <p:spPr>
          <a:xfrm>
            <a:off x="8556791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65</a:t>
            </a:fld>
            <a:endParaRPr/>
          </a:p>
        </p:txBody>
      </p:sp>
      <p:sp>
        <p:nvSpPr>
          <p:cNvPr id="879" name="Google Shape;879;p72"/>
          <p:cNvSpPr/>
          <p:nvPr/>
        </p:nvSpPr>
        <p:spPr>
          <a:xfrm>
            <a:off x="5202725" y="2203617"/>
            <a:ext cx="3803700" cy="666800"/>
          </a:xfrm>
          <a:prstGeom prst="rect">
            <a:avLst/>
          </a:prstGeom>
          <a:solidFill>
            <a:srgbClr val="00FF00">
              <a:alpha val="7240"/>
            </a:srgbClr>
          </a:solidFill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derivative has a relatively simple form: </a:t>
            </a:r>
            <a:r>
              <a:rPr lang="en" sz="1000"/>
              <a:t>(derivation in the paper)</a:t>
            </a:r>
            <a:endParaRPr sz="1000" i="1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7" name="Google Shape;947;p77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42525" y="281534"/>
            <a:ext cx="5378928" cy="4040901"/>
          </a:xfrm>
          <a:prstGeom prst="rect">
            <a:avLst/>
          </a:prstGeom>
          <a:noFill/>
          <a:ln>
            <a:noFill/>
          </a:ln>
        </p:spPr>
      </p:pic>
      <p:sp>
        <p:nvSpPr>
          <p:cNvPr id="948" name="Google Shape;948;p77"/>
          <p:cNvSpPr/>
          <p:nvPr/>
        </p:nvSpPr>
        <p:spPr>
          <a:xfrm>
            <a:off x="561425" y="3438967"/>
            <a:ext cx="4641300" cy="311600"/>
          </a:xfrm>
          <a:prstGeom prst="rect">
            <a:avLst/>
          </a:prstGeom>
          <a:solidFill>
            <a:srgbClr val="00FF00">
              <a:alpha val="7240"/>
            </a:srgbClr>
          </a:solidFill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49" name="Google Shape;949;p77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706626" y="4865898"/>
            <a:ext cx="4641301" cy="884727"/>
          </a:xfrm>
          <a:prstGeom prst="rect">
            <a:avLst/>
          </a:prstGeom>
          <a:noFill/>
          <a:ln>
            <a:noFill/>
          </a:ln>
        </p:spPr>
      </p:pic>
      <p:sp>
        <p:nvSpPr>
          <p:cNvPr id="950" name="Google Shape;950;p77"/>
          <p:cNvSpPr/>
          <p:nvPr/>
        </p:nvSpPr>
        <p:spPr>
          <a:xfrm>
            <a:off x="1706625" y="5051133"/>
            <a:ext cx="537300" cy="580400"/>
          </a:xfrm>
          <a:prstGeom prst="rect">
            <a:avLst/>
          </a:prstGeom>
          <a:solidFill>
            <a:srgbClr val="00FF00">
              <a:alpha val="7240"/>
            </a:srgbClr>
          </a:solidFill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77"/>
          <p:cNvSpPr/>
          <p:nvPr/>
        </p:nvSpPr>
        <p:spPr>
          <a:xfrm>
            <a:off x="142525" y="4396600"/>
            <a:ext cx="3247200" cy="382400"/>
          </a:xfrm>
          <a:prstGeom prst="rect">
            <a:avLst/>
          </a:prstGeom>
          <a:solidFill>
            <a:srgbClr val="00FF00">
              <a:alpha val="7240"/>
            </a:srgbClr>
          </a:solidFill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solution (i.e. </a:t>
            </a:r>
            <a:r>
              <a:rPr lang="en" b="1"/>
              <a:t>low-d </a:t>
            </a:r>
            <a:r>
              <a:rPr lang="en"/>
              <a:t>map) at time </a:t>
            </a:r>
            <a:r>
              <a:rPr lang="en" i="1"/>
              <a:t>t</a:t>
            </a:r>
            <a:endParaRPr i="1"/>
          </a:p>
        </p:txBody>
      </p:sp>
      <p:cxnSp>
        <p:nvCxnSpPr>
          <p:cNvPr id="952" name="Google Shape;952;p77"/>
          <p:cNvCxnSpPr>
            <a:stCxn id="951" idx="2"/>
          </p:cNvCxnSpPr>
          <p:nvPr/>
        </p:nvCxnSpPr>
        <p:spPr>
          <a:xfrm flipH="1">
            <a:off x="1755325" y="4779000"/>
            <a:ext cx="10800" cy="2648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953" name="Google Shape;953;p77"/>
          <p:cNvSpPr/>
          <p:nvPr/>
        </p:nvSpPr>
        <p:spPr>
          <a:xfrm>
            <a:off x="2451875" y="5018067"/>
            <a:ext cx="689400" cy="580400"/>
          </a:xfrm>
          <a:prstGeom prst="rect">
            <a:avLst/>
          </a:prstGeom>
          <a:solidFill>
            <a:srgbClr val="00FF00">
              <a:alpha val="7240"/>
            </a:srgbClr>
          </a:solidFill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54" name="Google Shape;954;p77"/>
          <p:cNvCxnSpPr/>
          <p:nvPr/>
        </p:nvCxnSpPr>
        <p:spPr>
          <a:xfrm flipH="1">
            <a:off x="2460275" y="5631533"/>
            <a:ext cx="2400" cy="4376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955" name="Google Shape;955;p77"/>
          <p:cNvSpPr/>
          <p:nvPr/>
        </p:nvSpPr>
        <p:spPr>
          <a:xfrm>
            <a:off x="405000" y="6072233"/>
            <a:ext cx="2115300" cy="382400"/>
          </a:xfrm>
          <a:prstGeom prst="rect">
            <a:avLst/>
          </a:prstGeom>
          <a:solidFill>
            <a:srgbClr val="00FF00">
              <a:alpha val="7240"/>
            </a:srgbClr>
          </a:solidFill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previous solution</a:t>
            </a:r>
            <a:endParaRPr i="1"/>
          </a:p>
        </p:txBody>
      </p:sp>
      <p:sp>
        <p:nvSpPr>
          <p:cNvPr id="956" name="Google Shape;956;p77"/>
          <p:cNvSpPr/>
          <p:nvPr/>
        </p:nvSpPr>
        <p:spPr>
          <a:xfrm>
            <a:off x="3349225" y="4915600"/>
            <a:ext cx="553200" cy="835200"/>
          </a:xfrm>
          <a:prstGeom prst="rect">
            <a:avLst/>
          </a:prstGeom>
          <a:solidFill>
            <a:srgbClr val="00FF00">
              <a:alpha val="7240"/>
            </a:srgbClr>
          </a:solidFill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77"/>
          <p:cNvSpPr/>
          <p:nvPr/>
        </p:nvSpPr>
        <p:spPr>
          <a:xfrm>
            <a:off x="3514350" y="3975400"/>
            <a:ext cx="2115300" cy="702000"/>
          </a:xfrm>
          <a:prstGeom prst="rect">
            <a:avLst/>
          </a:prstGeom>
          <a:solidFill>
            <a:srgbClr val="00FF00">
              <a:alpha val="7240"/>
            </a:srgbClr>
          </a:solidFill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weighted gradient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 </a:t>
            </a:r>
            <a:endParaRPr sz="1000"/>
          </a:p>
        </p:txBody>
      </p:sp>
      <p:cxnSp>
        <p:nvCxnSpPr>
          <p:cNvPr id="958" name="Google Shape;958;p77"/>
          <p:cNvCxnSpPr>
            <a:stCxn id="959" idx="0"/>
          </p:cNvCxnSpPr>
          <p:nvPr/>
        </p:nvCxnSpPr>
        <p:spPr>
          <a:xfrm rot="10800000">
            <a:off x="3621925" y="4680400"/>
            <a:ext cx="3900" cy="2352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960" name="Google Shape;960;p77"/>
          <p:cNvSpPr/>
          <p:nvPr/>
        </p:nvSpPr>
        <p:spPr>
          <a:xfrm>
            <a:off x="4110375" y="4890667"/>
            <a:ext cx="2339700" cy="835200"/>
          </a:xfrm>
          <a:prstGeom prst="rect">
            <a:avLst/>
          </a:prstGeom>
          <a:solidFill>
            <a:srgbClr val="00FF00">
              <a:alpha val="7240"/>
            </a:srgbClr>
          </a:solidFill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77"/>
          <p:cNvSpPr/>
          <p:nvPr/>
        </p:nvSpPr>
        <p:spPr>
          <a:xfrm>
            <a:off x="4110375" y="6099933"/>
            <a:ext cx="4038300" cy="437600"/>
          </a:xfrm>
          <a:prstGeom prst="rect">
            <a:avLst/>
          </a:prstGeom>
          <a:solidFill>
            <a:srgbClr val="00FF00">
              <a:alpha val="7240"/>
            </a:srgbClr>
          </a:solidFill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Weighted </a:t>
            </a:r>
            <a:r>
              <a:rPr lang="en" b="1"/>
              <a:t>momentum</a:t>
            </a:r>
            <a:r>
              <a:rPr lang="en"/>
              <a:t> of the previous solutions</a:t>
            </a:r>
            <a:endParaRPr/>
          </a:p>
        </p:txBody>
      </p:sp>
      <p:cxnSp>
        <p:nvCxnSpPr>
          <p:cNvPr id="962" name="Google Shape;962;p77"/>
          <p:cNvCxnSpPr/>
          <p:nvPr/>
        </p:nvCxnSpPr>
        <p:spPr>
          <a:xfrm rot="10800000">
            <a:off x="5280225" y="5725767"/>
            <a:ext cx="0" cy="3968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963" name="Google Shape;963;p77"/>
          <p:cNvSpPr txBox="1">
            <a:spLocks noGrp="1"/>
          </p:cNvSpPr>
          <p:nvPr>
            <p:ph type="sldNum" idx="12"/>
          </p:nvPr>
        </p:nvSpPr>
        <p:spPr>
          <a:xfrm>
            <a:off x="8556791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920" y="275070"/>
            <a:ext cx="8231040" cy="1143480"/>
          </a:xfrm>
        </p:spPr>
        <p:txBody>
          <a:bodyPr lIns="0" tIns="0" rIns="0" bIns="0"/>
          <a:lstStyle/>
          <a:p>
            <a:pPr>
              <a:lnSpc>
                <a:spcPct val="93000"/>
              </a:lnSpc>
              <a:buClr>
                <a:srgbClr val="000082"/>
              </a:buCl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3600" b="1" dirty="0"/>
              <a:t>Filter Criterion – Inf. Theory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2480" y="1468955"/>
            <a:ext cx="8471520" cy="4951240"/>
          </a:xfrm>
        </p:spPr>
        <p:txBody>
          <a:bodyPr lIns="0" tIns="0" rIns="0" bIns="0"/>
          <a:lstStyle/>
          <a:p>
            <a:pPr>
              <a:lnSpc>
                <a:spcPct val="85000"/>
              </a:lnSpc>
              <a:buNone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dirty="0"/>
              <a:t>Information Theoretic Criteria</a:t>
            </a:r>
          </a:p>
          <a:p>
            <a:pPr>
              <a:lnSpc>
                <a:spcPct val="85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dirty="0"/>
              <a:t>Most approaches use (empirical estimates of) </a:t>
            </a:r>
            <a:r>
              <a:rPr lang="en-GB" dirty="0">
                <a:solidFill>
                  <a:srgbClr val="C20000"/>
                </a:solidFill>
              </a:rPr>
              <a:t>mutual information</a:t>
            </a:r>
            <a:r>
              <a:rPr lang="en-GB" dirty="0"/>
              <a:t> between features and the target:</a:t>
            </a:r>
          </a:p>
          <a:p>
            <a:pPr>
              <a:lnSpc>
                <a:spcPct val="85000"/>
              </a:lnSpc>
              <a:buNone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endParaRPr lang="en-GB" dirty="0"/>
          </a:p>
          <a:p>
            <a:pPr>
              <a:lnSpc>
                <a:spcPct val="85000"/>
              </a:lnSpc>
              <a:buNone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dirty="0"/>
              <a:t>Case of discrete variables:</a:t>
            </a:r>
          </a:p>
          <a:p>
            <a:pPr>
              <a:lnSpc>
                <a:spcPct val="85000"/>
              </a:lnSpc>
              <a:buNone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endParaRPr lang="en-GB" dirty="0"/>
          </a:p>
          <a:p>
            <a:pPr>
              <a:lnSpc>
                <a:spcPct val="85000"/>
              </a:lnSpc>
              <a:spcBef>
                <a:spcPts val="635"/>
              </a:spcBef>
              <a:buNone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dirty="0"/>
              <a:t>	</a:t>
            </a:r>
            <a:r>
              <a:rPr lang="en-GB" sz="2500" dirty="0"/>
              <a:t>	</a:t>
            </a:r>
            <a:br>
              <a:rPr lang="en-GB" sz="2500" dirty="0"/>
            </a:br>
            <a:r>
              <a:rPr lang="en-GB" sz="2500" dirty="0"/>
              <a:t>(probabilities are estimated from frequency counts)</a:t>
            </a:r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1547664" y="3140968"/>
          <a:ext cx="5807520" cy="1036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581200" imgH="457200" progId="Equation.DSMT4">
                  <p:embed/>
                </p:oleObj>
              </mc:Choice>
              <mc:Fallback>
                <p:oleObj r:id="rId3" imgW="25812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3140968"/>
                        <a:ext cx="5807520" cy="10369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83568" y="4653136"/>
            <a:ext cx="8115840" cy="974982"/>
            <a:chOff x="440" y="3061"/>
            <a:chExt cx="5636" cy="677"/>
          </a:xfrm>
        </p:grpSpPr>
        <p:graphicFrame>
          <p:nvGraphicFramePr>
            <p:cNvPr id="11267" name="Object 6"/>
            <p:cNvGraphicFramePr>
              <a:graphicFrameLocks noChangeAspect="1"/>
            </p:cNvGraphicFramePr>
            <p:nvPr/>
          </p:nvGraphicFramePr>
          <p:xfrm>
            <a:off x="440" y="3061"/>
            <a:ext cx="5637" cy="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5" imgW="3571920" imgH="428760" progId="Equation.DSMT4">
                    <p:embed/>
                  </p:oleObj>
                </mc:Choice>
                <mc:Fallback>
                  <p:oleObj r:id="rId5" imgW="3571920" imgH="42876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" y="3061"/>
                          <a:ext cx="5637" cy="6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920" y="275070"/>
            <a:ext cx="8231040" cy="1143480"/>
          </a:xfrm>
        </p:spPr>
        <p:txBody>
          <a:bodyPr lIns="0" tIns="0" rIns="0" bIns="0"/>
          <a:lstStyle/>
          <a:p>
            <a:pPr>
              <a:lnSpc>
                <a:spcPct val="93000"/>
              </a:lnSpc>
              <a:buClr>
                <a:srgbClr val="000082"/>
              </a:buCl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3600" b="1" dirty="0"/>
              <a:t>Filter Criterion - SVC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2480" y="1702259"/>
            <a:ext cx="8471520" cy="4928197"/>
          </a:xfrm>
        </p:spPr>
        <p:txBody>
          <a:bodyPr lIns="0" tIns="0" rIns="0" bIns="0"/>
          <a:lstStyle/>
          <a:p>
            <a:pPr>
              <a:lnSpc>
                <a:spcPct val="93000"/>
              </a:lnSpc>
              <a:spcBef>
                <a:spcPts val="635"/>
              </a:spcBef>
              <a:buNone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sz="2200" b="1" dirty="0"/>
              <a:t>S</a:t>
            </a:r>
            <a:r>
              <a:rPr lang="en-GB" sz="2200" dirty="0"/>
              <a:t>ingle </a:t>
            </a:r>
            <a:r>
              <a:rPr lang="en-GB" sz="2200" b="1" dirty="0"/>
              <a:t>V</a:t>
            </a:r>
            <a:r>
              <a:rPr lang="en-GB" sz="2200" dirty="0"/>
              <a:t>ariable </a:t>
            </a:r>
            <a:r>
              <a:rPr lang="en-GB" sz="2200" b="1" dirty="0"/>
              <a:t>C</a:t>
            </a:r>
            <a:r>
              <a:rPr lang="en-GB" sz="2200" dirty="0"/>
              <a:t>lassifiers</a:t>
            </a:r>
          </a:p>
          <a:p>
            <a:pPr>
              <a:lnSpc>
                <a:spcPct val="90000"/>
              </a:lnSpc>
              <a:spcBef>
                <a:spcPts val="635"/>
              </a:spcBef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endParaRPr lang="en-GB" sz="2200" dirty="0"/>
          </a:p>
          <a:p>
            <a:pPr>
              <a:lnSpc>
                <a:spcPct val="90000"/>
              </a:lnSpc>
              <a:spcBef>
                <a:spcPts val="635"/>
              </a:spcBef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sz="2200" dirty="0"/>
              <a:t>Idea: Select variables according to their </a:t>
            </a:r>
            <a:r>
              <a:rPr lang="en-GB" sz="2200" b="1" dirty="0"/>
              <a:t>individual predictive power</a:t>
            </a:r>
          </a:p>
          <a:p>
            <a:pPr>
              <a:lnSpc>
                <a:spcPct val="90000"/>
              </a:lnSpc>
              <a:spcBef>
                <a:spcPts val="635"/>
              </a:spcBef>
              <a:buNone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endParaRPr lang="en-GB" sz="2200" b="1" dirty="0"/>
          </a:p>
          <a:p>
            <a:pPr>
              <a:lnSpc>
                <a:spcPct val="90000"/>
              </a:lnSpc>
              <a:spcBef>
                <a:spcPts val="635"/>
              </a:spcBef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sz="2200" dirty="0"/>
              <a:t>criterion: Performance of a classifier built with 1 variable</a:t>
            </a:r>
          </a:p>
          <a:p>
            <a:pPr>
              <a:lnSpc>
                <a:spcPct val="90000"/>
              </a:lnSpc>
              <a:spcBef>
                <a:spcPts val="635"/>
              </a:spcBef>
              <a:buNone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endParaRPr lang="en-GB" sz="2200" dirty="0"/>
          </a:p>
          <a:p>
            <a:pPr>
              <a:lnSpc>
                <a:spcPct val="90000"/>
              </a:lnSpc>
              <a:spcBef>
                <a:spcPts val="635"/>
              </a:spcBef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sz="2200" dirty="0"/>
              <a:t>e.g. the value of the variable itself (decision stump)</a:t>
            </a:r>
          </a:p>
          <a:p>
            <a:pPr>
              <a:lnSpc>
                <a:spcPct val="90000"/>
              </a:lnSpc>
              <a:spcBef>
                <a:spcPts val="635"/>
              </a:spcBef>
              <a:buNone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sz="2200" dirty="0"/>
              <a:t>	(set threshold on the value of the variable)</a:t>
            </a:r>
          </a:p>
          <a:p>
            <a:pPr>
              <a:lnSpc>
                <a:spcPct val="90000"/>
              </a:lnSpc>
              <a:spcBef>
                <a:spcPts val="635"/>
              </a:spcBef>
              <a:buNone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endParaRPr lang="en-GB" sz="2200" dirty="0"/>
          </a:p>
          <a:p>
            <a:pPr>
              <a:lnSpc>
                <a:spcPct val="90000"/>
              </a:lnSpc>
              <a:spcBef>
                <a:spcPts val="635"/>
              </a:spcBef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sz="2200" dirty="0"/>
              <a:t>predictive power is usually measured in terms of error rate (or criteria using </a:t>
            </a:r>
            <a:r>
              <a:rPr lang="en-GB" sz="2200" dirty="0" err="1"/>
              <a:t>presicion</a:t>
            </a:r>
            <a:r>
              <a:rPr lang="en-GB" sz="2200" dirty="0"/>
              <a:t>, recall, F1)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b="1"/>
              <a:t>Evaluation Strategies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981200"/>
            <a:ext cx="4824536" cy="396808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>
                <a:solidFill>
                  <a:srgbClr val="FF0000"/>
                </a:solidFill>
                <a:latin typeface="Arial" charset="0"/>
              </a:rPr>
              <a:t>Wrapper Methods</a:t>
            </a:r>
          </a:p>
          <a:p>
            <a:pPr lvl="1" eaLnBrk="1" hangingPunct="1"/>
            <a:r>
              <a:rPr lang="en-US" altLang="en-US" sz="2000" dirty="0">
                <a:latin typeface="Arial" charset="0"/>
              </a:rPr>
              <a:t>Evaluation uses criteria </a:t>
            </a:r>
            <a:r>
              <a:rPr lang="en-US" altLang="en-US" sz="2000" b="1" dirty="0">
                <a:latin typeface="Arial" charset="0"/>
              </a:rPr>
              <a:t>related</a:t>
            </a:r>
            <a:r>
              <a:rPr lang="en-US" altLang="en-US" sz="2000" dirty="0">
                <a:latin typeface="Arial" charset="0"/>
              </a:rPr>
              <a:t> to the classification algorithm.</a:t>
            </a:r>
          </a:p>
          <a:p>
            <a:pPr lvl="1" eaLnBrk="1" hangingPunct="1"/>
            <a:endParaRPr lang="en-US" altLang="en-US" sz="2000" dirty="0">
              <a:latin typeface="Arial" charset="0"/>
            </a:endParaRPr>
          </a:p>
          <a:p>
            <a:pPr lvl="1" eaLnBrk="1" hangingPunct="1"/>
            <a:r>
              <a:rPr lang="en-US" altLang="en-US" sz="2000" dirty="0">
                <a:latin typeface="Arial" charset="0"/>
                <a:cs typeface="Arial" charset="0"/>
              </a:rPr>
              <a:t>To compute the objective function, a </a:t>
            </a:r>
            <a:r>
              <a:rPr lang="en-US" altLang="en-US" sz="2000" b="1" dirty="0">
                <a:latin typeface="Arial" charset="0"/>
                <a:cs typeface="Arial" charset="0"/>
              </a:rPr>
              <a:t>classifier is built </a:t>
            </a:r>
            <a:r>
              <a:rPr lang="en-US" altLang="en-US" sz="2000" dirty="0">
                <a:latin typeface="Arial" charset="0"/>
                <a:cs typeface="Arial" charset="0"/>
              </a:rPr>
              <a:t>for each tested feature subset and its generalization accuracy is estimated (</a:t>
            </a:r>
            <a:r>
              <a:rPr lang="en-US" altLang="en-US" sz="2000" dirty="0" err="1">
                <a:latin typeface="Arial" charset="0"/>
                <a:cs typeface="Arial" charset="0"/>
              </a:rPr>
              <a:t>eg</a:t>
            </a:r>
            <a:r>
              <a:rPr lang="en-US" altLang="en-US" sz="2000" dirty="0">
                <a:latin typeface="Arial" charset="0"/>
                <a:cs typeface="Arial" charset="0"/>
              </a:rPr>
              <a:t>. cross-validation).</a:t>
            </a:r>
          </a:p>
          <a:p>
            <a:pPr eaLnBrk="1" hangingPunct="1"/>
            <a:endParaRPr lang="en-US" altLang="en-US" sz="2000" dirty="0">
              <a:latin typeface="Arial" charset="0"/>
            </a:endParaRP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752600"/>
            <a:ext cx="3409950" cy="44481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2019</Words>
  <Application>Microsoft Office PowerPoint</Application>
  <PresentationFormat>On-screen Show (4:3)</PresentationFormat>
  <Paragraphs>311</Paragraphs>
  <Slides>66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66</vt:i4>
      </vt:variant>
    </vt:vector>
  </HeadingPairs>
  <TitlesOfParts>
    <vt:vector size="72" baseType="lpstr">
      <vt:lpstr>Arial</vt:lpstr>
      <vt:lpstr>Calibri</vt:lpstr>
      <vt:lpstr>Symbol</vt:lpstr>
      <vt:lpstr>Θέμα του Office</vt:lpstr>
      <vt:lpstr>Equation</vt:lpstr>
      <vt:lpstr>Equation.DSMT4</vt:lpstr>
      <vt:lpstr>Supervised Feature Selection  &amp; Unsupervised Dimensionality Reduction</vt:lpstr>
      <vt:lpstr>Feature Subset Selection</vt:lpstr>
      <vt:lpstr>Feature Selection Steps</vt:lpstr>
      <vt:lpstr>Feature Selection Steps (cont’d)</vt:lpstr>
      <vt:lpstr>Search Strategies</vt:lpstr>
      <vt:lpstr>Evaluation Strategies</vt:lpstr>
      <vt:lpstr>Filter Criterion – Inf. Theory</vt:lpstr>
      <vt:lpstr>Filter Criterion - SVC</vt:lpstr>
      <vt:lpstr>Evaluation Strategies</vt:lpstr>
      <vt:lpstr>Feature Ranking</vt:lpstr>
      <vt:lpstr>Sequential forward selection (SFS) (heuristic search)</vt:lpstr>
      <vt:lpstr>Example</vt:lpstr>
      <vt:lpstr>Sequential backward selection (SBS)  (heuristic search)  </vt:lpstr>
      <vt:lpstr>Example</vt:lpstr>
      <vt:lpstr>Limitations of SFS and SBS</vt:lpstr>
      <vt:lpstr>Embedded Methods</vt:lpstr>
      <vt:lpstr>Unsupervised Dimensionality Reduction</vt:lpstr>
      <vt:lpstr>PCA: The Principal Components</vt:lpstr>
      <vt:lpstr>PCA: 2D Gaussian dataset</vt:lpstr>
      <vt:lpstr>1st PCA axis</vt:lpstr>
      <vt:lpstr>2nd PCA axis</vt:lpstr>
      <vt:lpstr>PCA algorithm</vt:lpstr>
      <vt:lpstr>PCA algorithm</vt:lpstr>
      <vt:lpstr>PCA example: face analysis</vt:lpstr>
      <vt:lpstr>PCA example: face analysis</vt:lpstr>
      <vt:lpstr>PCA example: face analysis</vt:lpstr>
      <vt:lpstr>Non-Linear Dim Reduction</vt:lpstr>
      <vt:lpstr>Non-Linear Dim Reduction</vt:lpstr>
      <vt:lpstr>Non-Linear Dim Reduction</vt:lpstr>
      <vt:lpstr>Non-Linear Dim Reduction</vt:lpstr>
      <vt:lpstr>Kernel PCA</vt:lpstr>
      <vt:lpstr>Kernel PCA</vt:lpstr>
      <vt:lpstr>Kernel PCA</vt:lpstr>
      <vt:lpstr>Kernel PCA</vt:lpstr>
      <vt:lpstr>Kernel PCA</vt:lpstr>
      <vt:lpstr>Locally Linear Embedding (LLE)</vt:lpstr>
      <vt:lpstr>Locally Linear Embedding </vt:lpstr>
      <vt:lpstr>Locally Linear Embedding </vt:lpstr>
      <vt:lpstr>Isomap (Isometric Feature Mapping)</vt:lpstr>
      <vt:lpstr>Isomap (Isometric Feature Mapping)</vt:lpstr>
      <vt:lpstr>Isomap (Isometric Feature Mapping)</vt:lpstr>
      <vt:lpstr>Isomap (Isometric Feature Mapping)</vt:lpstr>
      <vt:lpstr>Visualizing Data  using t-SNE</vt:lpstr>
      <vt:lpstr>PowerPoint Presentation</vt:lpstr>
      <vt:lpstr>PowerPoint Presentation</vt:lpstr>
      <vt:lpstr>What is t-SNE?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xxx</dc:title>
  <dc:creator>arly</dc:creator>
  <cp:lastModifiedBy>arly</cp:lastModifiedBy>
  <cp:revision>74</cp:revision>
  <dcterms:created xsi:type="dcterms:W3CDTF">2016-03-31T07:14:48Z</dcterms:created>
  <dcterms:modified xsi:type="dcterms:W3CDTF">2024-05-19T06:00:47Z</dcterms:modified>
</cp:coreProperties>
</file>