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Default Extension="doc" ContentType="application/msword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tags/tag3.xml" ContentType="application/vnd.openxmlformats-officedocument.presentationml.tags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wmf" ContentType="image/x-wmf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88"/>
  </p:notesMasterIdLst>
  <p:sldIdLst>
    <p:sldId id="523" r:id="rId2"/>
    <p:sldId id="524" r:id="rId3"/>
    <p:sldId id="294" r:id="rId4"/>
    <p:sldId id="295" r:id="rId5"/>
    <p:sldId id="296" r:id="rId6"/>
    <p:sldId id="268" r:id="rId7"/>
    <p:sldId id="409" r:id="rId8"/>
    <p:sldId id="410" r:id="rId9"/>
    <p:sldId id="262" r:id="rId10"/>
    <p:sldId id="346" r:id="rId11"/>
    <p:sldId id="269" r:id="rId12"/>
    <p:sldId id="272" r:id="rId13"/>
    <p:sldId id="412" r:id="rId14"/>
    <p:sldId id="271" r:id="rId15"/>
    <p:sldId id="347" r:id="rId16"/>
    <p:sldId id="276" r:id="rId17"/>
    <p:sldId id="279" r:id="rId18"/>
    <p:sldId id="348" r:id="rId19"/>
    <p:sldId id="425" r:id="rId20"/>
    <p:sldId id="424" r:id="rId21"/>
    <p:sldId id="426" r:id="rId22"/>
    <p:sldId id="516" r:id="rId23"/>
    <p:sldId id="517" r:id="rId24"/>
    <p:sldId id="518" r:id="rId25"/>
    <p:sldId id="519" r:id="rId26"/>
    <p:sldId id="520" r:id="rId27"/>
    <p:sldId id="521" r:id="rId28"/>
    <p:sldId id="522" r:id="rId29"/>
    <p:sldId id="431" r:id="rId30"/>
    <p:sldId id="432" r:id="rId31"/>
    <p:sldId id="433" r:id="rId32"/>
    <p:sldId id="434" r:id="rId33"/>
    <p:sldId id="435" r:id="rId34"/>
    <p:sldId id="436" r:id="rId35"/>
    <p:sldId id="437" r:id="rId36"/>
    <p:sldId id="438" r:id="rId37"/>
    <p:sldId id="439" r:id="rId38"/>
    <p:sldId id="440" r:id="rId39"/>
    <p:sldId id="442" r:id="rId40"/>
    <p:sldId id="443" r:id="rId41"/>
    <p:sldId id="444" r:id="rId42"/>
    <p:sldId id="445" r:id="rId43"/>
    <p:sldId id="446" r:id="rId44"/>
    <p:sldId id="447" r:id="rId45"/>
    <p:sldId id="456" r:id="rId46"/>
    <p:sldId id="457" r:id="rId47"/>
    <p:sldId id="458" r:id="rId48"/>
    <p:sldId id="459" r:id="rId49"/>
    <p:sldId id="463" r:id="rId50"/>
    <p:sldId id="465" r:id="rId51"/>
    <p:sldId id="466" r:id="rId52"/>
    <p:sldId id="467" r:id="rId53"/>
    <p:sldId id="468" r:id="rId54"/>
    <p:sldId id="470" r:id="rId55"/>
    <p:sldId id="471" r:id="rId56"/>
    <p:sldId id="472" r:id="rId57"/>
    <p:sldId id="475" r:id="rId58"/>
    <p:sldId id="479" r:id="rId59"/>
    <p:sldId id="480" r:id="rId60"/>
    <p:sldId id="481" r:id="rId61"/>
    <p:sldId id="487" r:id="rId62"/>
    <p:sldId id="488" r:id="rId63"/>
    <p:sldId id="482" r:id="rId64"/>
    <p:sldId id="483" r:id="rId65"/>
    <p:sldId id="489" r:id="rId66"/>
    <p:sldId id="490" r:id="rId67"/>
    <p:sldId id="491" r:id="rId68"/>
    <p:sldId id="492" r:id="rId69"/>
    <p:sldId id="493" r:id="rId70"/>
    <p:sldId id="494" r:id="rId71"/>
    <p:sldId id="495" r:id="rId72"/>
    <p:sldId id="496" r:id="rId73"/>
    <p:sldId id="497" r:id="rId74"/>
    <p:sldId id="498" r:id="rId75"/>
    <p:sldId id="499" r:id="rId76"/>
    <p:sldId id="501" r:id="rId77"/>
    <p:sldId id="515" r:id="rId78"/>
    <p:sldId id="503" r:id="rId79"/>
    <p:sldId id="505" r:id="rId80"/>
    <p:sldId id="506" r:id="rId81"/>
    <p:sldId id="507" r:id="rId82"/>
    <p:sldId id="508" r:id="rId83"/>
    <p:sldId id="509" r:id="rId84"/>
    <p:sldId id="510" r:id="rId85"/>
    <p:sldId id="511" r:id="rId86"/>
    <p:sldId id="512" r:id="rId8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4" autoAdjust="0"/>
    <p:restoredTop sz="88351" autoAdjust="0"/>
  </p:normalViewPr>
  <p:slideViewPr>
    <p:cSldViewPr>
      <p:cViewPr>
        <p:scale>
          <a:sx n="60" d="100"/>
          <a:sy n="60" d="100"/>
        </p:scale>
        <p:origin x="-148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notesMaster" Target="notesMasters/notesMaster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4" Type="http://schemas.openxmlformats.org/officeDocument/2006/relationships/image" Target="../media/image26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4" Type="http://schemas.openxmlformats.org/officeDocument/2006/relationships/image" Target="../media/image32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5" Type="http://schemas.openxmlformats.org/officeDocument/2006/relationships/image" Target="../media/image38.wmf"/><Relationship Id="rId4" Type="http://schemas.openxmlformats.org/officeDocument/2006/relationships/image" Target="../media/image37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4" Type="http://schemas.openxmlformats.org/officeDocument/2006/relationships/image" Target="../media/image42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Relationship Id="rId5" Type="http://schemas.openxmlformats.org/officeDocument/2006/relationships/image" Target="../media/image59.wmf"/><Relationship Id="rId4" Type="http://schemas.openxmlformats.org/officeDocument/2006/relationships/image" Target="../media/image5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Relationship Id="rId4" Type="http://schemas.openxmlformats.org/officeDocument/2006/relationships/image" Target="../media/image68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Relationship Id="rId4" Type="http://schemas.openxmlformats.org/officeDocument/2006/relationships/image" Target="../media/image73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83.wmf"/><Relationship Id="rId1" Type="http://schemas.openxmlformats.org/officeDocument/2006/relationships/image" Target="../media/image82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9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0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2.e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95.wmf"/><Relationship Id="rId2" Type="http://schemas.openxmlformats.org/officeDocument/2006/relationships/image" Target="../media/image94.wmf"/><Relationship Id="rId1" Type="http://schemas.openxmlformats.org/officeDocument/2006/relationships/image" Target="../media/image93.emf"/><Relationship Id="rId5" Type="http://schemas.openxmlformats.org/officeDocument/2006/relationships/image" Target="../media/image97.wmf"/><Relationship Id="rId4" Type="http://schemas.openxmlformats.org/officeDocument/2006/relationships/image" Target="../media/image9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10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wmf"/><Relationship Id="rId2" Type="http://schemas.openxmlformats.org/officeDocument/2006/relationships/image" Target="../media/image99.wmf"/><Relationship Id="rId1" Type="http://schemas.openxmlformats.org/officeDocument/2006/relationships/image" Target="../media/image98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4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5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6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7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8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4.emf"/></Relationships>
</file>

<file path=ppt/drawings/_rels/vmlDrawing3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emf"/><Relationship Id="rId1" Type="http://schemas.openxmlformats.org/officeDocument/2006/relationships/image" Target="../media/image109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1.emf"/></Relationships>
</file>

<file path=ppt/drawings/_rels/vmlDrawing3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emf"/><Relationship Id="rId1" Type="http://schemas.openxmlformats.org/officeDocument/2006/relationships/image" Target="../media/image113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11.wmf"/></Relationships>
</file>

<file path=ppt/drawings/_rels/vmlDrawing4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wmf"/><Relationship Id="rId2" Type="http://schemas.openxmlformats.org/officeDocument/2006/relationships/image" Target="../media/image116.wmf"/><Relationship Id="rId1" Type="http://schemas.openxmlformats.org/officeDocument/2006/relationships/image" Target="../media/image115.w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8.wmf"/></Relationships>
</file>

<file path=ppt/drawings/_rels/vmlDrawing4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wmf"/><Relationship Id="rId3" Type="http://schemas.openxmlformats.org/officeDocument/2006/relationships/image" Target="../media/image121.wmf"/><Relationship Id="rId7" Type="http://schemas.openxmlformats.org/officeDocument/2006/relationships/image" Target="../media/image125.wmf"/><Relationship Id="rId12" Type="http://schemas.openxmlformats.org/officeDocument/2006/relationships/image" Target="../media/image130.wmf"/><Relationship Id="rId2" Type="http://schemas.openxmlformats.org/officeDocument/2006/relationships/image" Target="../media/image120.wmf"/><Relationship Id="rId1" Type="http://schemas.openxmlformats.org/officeDocument/2006/relationships/image" Target="../media/image119.wmf"/><Relationship Id="rId6" Type="http://schemas.openxmlformats.org/officeDocument/2006/relationships/image" Target="../media/image124.wmf"/><Relationship Id="rId11" Type="http://schemas.openxmlformats.org/officeDocument/2006/relationships/image" Target="../media/image129.wmf"/><Relationship Id="rId5" Type="http://schemas.openxmlformats.org/officeDocument/2006/relationships/image" Target="../media/image123.wmf"/><Relationship Id="rId10" Type="http://schemas.openxmlformats.org/officeDocument/2006/relationships/image" Target="../media/image128.wmf"/><Relationship Id="rId4" Type="http://schemas.openxmlformats.org/officeDocument/2006/relationships/image" Target="../media/image122.wmf"/><Relationship Id="rId9" Type="http://schemas.openxmlformats.org/officeDocument/2006/relationships/image" Target="../media/image127.wmf"/></Relationships>
</file>

<file path=ppt/drawings/_rels/vmlDrawing4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wmf"/><Relationship Id="rId2" Type="http://schemas.openxmlformats.org/officeDocument/2006/relationships/image" Target="../media/image132.wmf"/><Relationship Id="rId1" Type="http://schemas.openxmlformats.org/officeDocument/2006/relationships/image" Target="../media/image131.wmf"/><Relationship Id="rId5" Type="http://schemas.openxmlformats.org/officeDocument/2006/relationships/image" Target="../media/image135.wmf"/><Relationship Id="rId4" Type="http://schemas.openxmlformats.org/officeDocument/2006/relationships/image" Target="../media/image134.w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6.wmf"/></Relationships>
</file>

<file path=ppt/drawings/_rels/vmlDrawing4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wmf"/><Relationship Id="rId1" Type="http://schemas.openxmlformats.org/officeDocument/2006/relationships/image" Target="../media/image140.w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2.w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7.w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9.wmf"/></Relationships>
</file>

<file path=ppt/drawings/_rels/vmlDrawing4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wmf"/><Relationship Id="rId1" Type="http://schemas.openxmlformats.org/officeDocument/2006/relationships/image" Target="../media/image150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2.wmf"/></Relationships>
</file>

<file path=ppt/drawings/_rels/vmlDrawing5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3.wmf"/><Relationship Id="rId1" Type="http://schemas.openxmlformats.org/officeDocument/2006/relationships/image" Target="../media/image152.wmf"/></Relationships>
</file>

<file path=ppt/drawings/_rels/vmlDrawing5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5.wmf"/><Relationship Id="rId1" Type="http://schemas.openxmlformats.org/officeDocument/2006/relationships/image" Target="../media/image154.wmf"/></Relationships>
</file>

<file path=ppt/drawings/_rels/vmlDrawing5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wmf"/><Relationship Id="rId2" Type="http://schemas.openxmlformats.org/officeDocument/2006/relationships/image" Target="../media/image157.wmf"/><Relationship Id="rId1" Type="http://schemas.openxmlformats.org/officeDocument/2006/relationships/image" Target="../media/image15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2.wmf"/><Relationship Id="rId1" Type="http://schemas.openxmlformats.org/officeDocument/2006/relationships/image" Target="../media/image13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2.wmf"/><Relationship Id="rId1" Type="http://schemas.openxmlformats.org/officeDocument/2006/relationships/image" Target="../media/image1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4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5E977D-9DD0-4A6F-B020-0C80C2DDB3FC}" type="datetimeFigureOut">
              <a:rPr lang="el-GR" smtClean="0"/>
              <a:pPr/>
              <a:t>23/11/2018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8B7CB6-6FCE-4C6A-AADC-7E7702E0D747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Different styles of regression learn different functions.</a:t>
            </a:r>
          </a:p>
        </p:txBody>
      </p:sp>
      <p:sp>
        <p:nvSpPr>
          <p:cNvPr id="778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C5F1676-AD8B-4C77-B969-B46C7D56D989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987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380FD815-A75C-4347-AF21-AC56E6248F17}" type="slidenum">
              <a:rPr lang="en-US" altLang="en-US" sz="1200" b="0">
                <a:latin typeface="Arial" pitchFamily="34" charset="0"/>
              </a:rPr>
              <a:pPr eaLnBrk="1" hangingPunct="1"/>
              <a:t>17</a:t>
            </a:fld>
            <a:endParaRPr lang="en-US" altLang="en-US" sz="1200" b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987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380FD815-A75C-4347-AF21-AC56E6248F17}" type="slidenum">
              <a:rPr lang="en-US" altLang="en-US" sz="1200" b="0">
                <a:latin typeface="Arial" pitchFamily="34" charset="0"/>
              </a:rPr>
              <a:pPr eaLnBrk="1" hangingPunct="1"/>
              <a:t>18</a:t>
            </a:fld>
            <a:endParaRPr lang="en-US" altLang="en-US" sz="1200" b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3721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CB09C44D-1687-4BC8-8E3E-E1D37F277E86}" type="slidenum">
              <a:rPr lang="en-US" altLang="en-US" sz="1200" b="0">
                <a:latin typeface="Arial" pitchFamily="34" charset="0"/>
              </a:rPr>
              <a:pPr eaLnBrk="1" hangingPunct="1"/>
              <a:t>20</a:t>
            </a:fld>
            <a:endParaRPr lang="en-US" altLang="en-US" sz="1200" b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3721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CB09C44D-1687-4BC8-8E3E-E1D37F277E86}" type="slidenum">
              <a:rPr lang="en-US" altLang="en-US" sz="1200" b="0">
                <a:latin typeface="Arial" pitchFamily="34" charset="0"/>
              </a:rPr>
              <a:pPr eaLnBrk="1" hangingPunct="1"/>
              <a:t>21</a:t>
            </a:fld>
            <a:endParaRPr lang="en-US" altLang="en-US" sz="1200" b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D33A77-102A-47D5-BA1F-9F54746EC14A}" type="slidenum">
              <a:rPr lang="en-US" altLang="en-US" smtClean="0"/>
              <a:pPr/>
              <a:t>66</a:t>
            </a:fld>
            <a:endParaRPr lang="en-US" alt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AD6399-4F5C-457E-AE7A-9517F7D3AC94}" type="slidenum">
              <a:rPr lang="en-US" altLang="en-US" smtClean="0"/>
              <a:pPr/>
              <a:t>70</a:t>
            </a:fld>
            <a:endParaRPr lang="en-US" alt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8BDE72-931E-4643-8D73-1B4FED516F61}" type="slidenum">
              <a:rPr lang="en-US" altLang="en-US" smtClean="0"/>
              <a:pPr/>
              <a:t>71</a:t>
            </a:fld>
            <a:endParaRPr lang="en-US" alt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70864C-2BBF-48A6-9018-C2B297BFAF7C}" type="slidenum">
              <a:rPr lang="en-US" altLang="en-US" smtClean="0"/>
              <a:pPr/>
              <a:t>72</a:t>
            </a:fld>
            <a:endParaRPr lang="en-US" alt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DA2383-E85D-4313-940E-75EB2B6D7ABF}" type="slidenum">
              <a:rPr lang="en-US" altLang="en-US" smtClean="0"/>
              <a:pPr/>
              <a:t>73</a:t>
            </a:fld>
            <a:endParaRPr lang="en-US" alt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BAA6F0-5AA3-4E1C-890C-A508359ADD40}" type="slidenum">
              <a:rPr lang="en-US" altLang="en-US" smtClean="0"/>
              <a:pPr/>
              <a:t>74</a:t>
            </a:fld>
            <a:endParaRPr lang="en-US" alt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47A0B5-1587-490A-BB43-6099C50584A9}" type="slidenum">
              <a:rPr lang="en-US" altLang="en-US"/>
              <a:pPr/>
              <a:t>76</a:t>
            </a:fld>
            <a:endParaRPr lang="en-US" altLang="en-US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D43427-5224-4CB9-84FB-CB307FEAF38A}" type="slidenum">
              <a:rPr lang="en-US" altLang="en-US"/>
              <a:pPr/>
              <a:t>80</a:t>
            </a:fld>
            <a:endParaRPr lang="en-US" altLang="en-US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D43427-5224-4CB9-84FB-CB307FEAF38A}" type="slidenum">
              <a:rPr lang="en-US" altLang="en-US"/>
              <a:pPr/>
              <a:t>81</a:t>
            </a:fld>
            <a:endParaRPr lang="en-US" altLang="en-US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6A252-AEBA-43BB-A367-5297FE946ACD}" type="datetimeFigureOut">
              <a:rPr lang="el-GR" smtClean="0"/>
              <a:pPr/>
              <a:t>23/11/2018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FE7E0-9798-4515-9D1A-3A0EEE84F7C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6A252-AEBA-43BB-A367-5297FE946ACD}" type="datetimeFigureOut">
              <a:rPr lang="el-GR" smtClean="0"/>
              <a:pPr/>
              <a:t>23/11/2018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FE7E0-9798-4515-9D1A-3A0EEE84F7C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6A252-AEBA-43BB-A367-5297FE946ACD}" type="datetimeFigureOut">
              <a:rPr lang="el-GR" smtClean="0"/>
              <a:pPr/>
              <a:t>23/11/2018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FE7E0-9798-4515-9D1A-3A0EEE84F7C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318500" cy="5181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804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11163" y="1143000"/>
            <a:ext cx="408305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143000"/>
            <a:ext cx="408305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ACC9E6-449E-407A-9CFE-516A355311B9}" type="datetime1">
              <a:rPr lang="en-US"/>
              <a:pPr/>
              <a:t>11/23/2018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 to Data Mining, 2</a:t>
            </a:r>
            <a:r>
              <a:rPr lang="en-US" baseline="30000"/>
              <a:t>nd</a:t>
            </a:r>
            <a:r>
              <a:rPr lang="en-US"/>
              <a:t> Edition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D77C83-927A-49E4-A3A4-93A4BA3ADA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6A252-AEBA-43BB-A367-5297FE946ACD}" type="datetimeFigureOut">
              <a:rPr lang="el-GR" smtClean="0"/>
              <a:pPr/>
              <a:t>23/11/2018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FE7E0-9798-4515-9D1A-3A0EEE84F7C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6A252-AEBA-43BB-A367-5297FE946ACD}" type="datetimeFigureOut">
              <a:rPr lang="el-GR" smtClean="0"/>
              <a:pPr/>
              <a:t>23/11/2018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FE7E0-9798-4515-9D1A-3A0EEE84F7C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6A252-AEBA-43BB-A367-5297FE946ACD}" type="datetimeFigureOut">
              <a:rPr lang="el-GR" smtClean="0"/>
              <a:pPr/>
              <a:t>23/11/2018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FE7E0-9798-4515-9D1A-3A0EEE84F7C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6A252-AEBA-43BB-A367-5297FE946ACD}" type="datetimeFigureOut">
              <a:rPr lang="el-GR" smtClean="0"/>
              <a:pPr/>
              <a:t>23/11/2018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FE7E0-9798-4515-9D1A-3A0EEE84F7C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6A252-AEBA-43BB-A367-5297FE946ACD}" type="datetimeFigureOut">
              <a:rPr lang="el-GR" smtClean="0"/>
              <a:pPr/>
              <a:t>23/11/2018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FE7E0-9798-4515-9D1A-3A0EEE84F7C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6A252-AEBA-43BB-A367-5297FE946ACD}" type="datetimeFigureOut">
              <a:rPr lang="el-GR" smtClean="0"/>
              <a:pPr/>
              <a:t>23/11/2018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FE7E0-9798-4515-9D1A-3A0EEE84F7C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6A252-AEBA-43BB-A367-5297FE946ACD}" type="datetimeFigureOut">
              <a:rPr lang="el-GR" smtClean="0"/>
              <a:pPr/>
              <a:t>23/11/2018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FE7E0-9798-4515-9D1A-3A0EEE84F7C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6A252-AEBA-43BB-A367-5297FE946ACD}" type="datetimeFigureOut">
              <a:rPr lang="el-GR" smtClean="0"/>
              <a:pPr/>
              <a:t>23/11/2018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FE7E0-9798-4515-9D1A-3A0EEE84F7C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6A252-AEBA-43BB-A367-5297FE946ACD}" type="datetimeFigureOut">
              <a:rPr lang="el-GR" smtClean="0"/>
              <a:pPr/>
              <a:t>23/11/2018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FE7E0-9798-4515-9D1A-3A0EEE84F7C1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2.bin"/><Relationship Id="rId5" Type="http://schemas.openxmlformats.org/officeDocument/2006/relationships/oleObject" Target="../embeddings/oleObject21.bin"/><Relationship Id="rId4" Type="http://schemas.openxmlformats.org/officeDocument/2006/relationships/oleObject" Target="../embeddings/oleObject20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5.bin"/><Relationship Id="rId5" Type="http://schemas.openxmlformats.org/officeDocument/2006/relationships/oleObject" Target="../embeddings/oleObject24.bin"/><Relationship Id="rId4" Type="http://schemas.openxmlformats.org/officeDocument/2006/relationships/oleObject" Target="../embeddings/oleObject2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8.bin"/><Relationship Id="rId5" Type="http://schemas.openxmlformats.org/officeDocument/2006/relationships/oleObject" Target="../embeddings/oleObject27.bin"/><Relationship Id="rId4" Type="http://schemas.openxmlformats.org/officeDocument/2006/relationships/oleObject" Target="../embeddings/oleObject26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2.vml"/><Relationship Id="rId5" Type="http://schemas.openxmlformats.org/officeDocument/2006/relationships/oleObject" Target="../embeddings/oleObject31.bin"/><Relationship Id="rId4" Type="http://schemas.openxmlformats.org/officeDocument/2006/relationships/oleObject" Target="../embeddings/oleObject30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33.bin"/><Relationship Id="rId5" Type="http://schemas.openxmlformats.org/officeDocument/2006/relationships/oleObject" Target="../embeddings/oleObject32.bin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3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38.bin"/><Relationship Id="rId5" Type="http://schemas.openxmlformats.org/officeDocument/2006/relationships/oleObject" Target="../embeddings/oleObject37.bin"/><Relationship Id="rId4" Type="http://schemas.openxmlformats.org/officeDocument/2006/relationships/oleObject" Target="../embeddings/oleObject36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13" Type="http://schemas.openxmlformats.org/officeDocument/2006/relationships/oleObject" Target="../embeddings/oleObject41.bin"/><Relationship Id="rId3" Type="http://schemas.openxmlformats.org/officeDocument/2006/relationships/tags" Target="../tags/tag2.xml"/><Relationship Id="rId7" Type="http://schemas.openxmlformats.org/officeDocument/2006/relationships/notesSlide" Target="../notesSlides/notesSlide10.xml"/><Relationship Id="rId12" Type="http://schemas.openxmlformats.org/officeDocument/2006/relationships/image" Target="../media/image47.png"/><Relationship Id="rId2" Type="http://schemas.openxmlformats.org/officeDocument/2006/relationships/tags" Target="../tags/tag1.xml"/><Relationship Id="rId16" Type="http://schemas.openxmlformats.org/officeDocument/2006/relationships/oleObject" Target="../embeddings/oleObject44.bin"/><Relationship Id="rId1" Type="http://schemas.openxmlformats.org/officeDocument/2006/relationships/vmlDrawing" Target="../drawings/vmlDrawing15.vml"/><Relationship Id="rId6" Type="http://schemas.openxmlformats.org/officeDocument/2006/relationships/slideLayout" Target="../slideLayouts/slideLayout12.xml"/><Relationship Id="rId11" Type="http://schemas.openxmlformats.org/officeDocument/2006/relationships/image" Target="../media/image46.png"/><Relationship Id="rId5" Type="http://schemas.openxmlformats.org/officeDocument/2006/relationships/tags" Target="../tags/tag4.xml"/><Relationship Id="rId15" Type="http://schemas.openxmlformats.org/officeDocument/2006/relationships/oleObject" Target="../embeddings/oleObject43.bin"/><Relationship Id="rId10" Type="http://schemas.openxmlformats.org/officeDocument/2006/relationships/image" Target="../media/image45.png"/><Relationship Id="rId4" Type="http://schemas.openxmlformats.org/officeDocument/2006/relationships/tags" Target="../tags/tag3.xml"/><Relationship Id="rId9" Type="http://schemas.openxmlformats.org/officeDocument/2006/relationships/image" Target="../media/image44.png"/><Relationship Id="rId14" Type="http://schemas.openxmlformats.org/officeDocument/2006/relationships/oleObject" Target="../embeddings/oleObject42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47.bin"/><Relationship Id="rId5" Type="http://schemas.openxmlformats.org/officeDocument/2006/relationships/oleObject" Target="../embeddings/oleObject46.bin"/><Relationship Id="rId4" Type="http://schemas.openxmlformats.org/officeDocument/2006/relationships/oleObject" Target="../embeddings/oleObject45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52.png"/><Relationship Id="rId4" Type="http://schemas.openxmlformats.org/officeDocument/2006/relationships/oleObject" Target="../embeddings/oleObject48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oleObject" Target="../embeddings/oleObject49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3.bin"/><Relationship Id="rId3" Type="http://schemas.openxmlformats.org/officeDocument/2006/relationships/notesSlide" Target="../notesSlides/notesSlide13.xml"/><Relationship Id="rId7" Type="http://schemas.openxmlformats.org/officeDocument/2006/relationships/oleObject" Target="../embeddings/oleObject5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51.bin"/><Relationship Id="rId5" Type="http://schemas.openxmlformats.org/officeDocument/2006/relationships/oleObject" Target="../embeddings/oleObject50.bin"/><Relationship Id="rId10" Type="http://schemas.openxmlformats.org/officeDocument/2006/relationships/oleObject" Target="../embeddings/oleObject55.bin"/><Relationship Id="rId4" Type="http://schemas.openxmlformats.org/officeDocument/2006/relationships/image" Target="../media/image60.png"/><Relationship Id="rId9" Type="http://schemas.openxmlformats.org/officeDocument/2006/relationships/oleObject" Target="../embeddings/oleObject54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oleObject" Target="../embeddings/oleObject5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64.wmf"/><Relationship Id="rId5" Type="http://schemas.openxmlformats.org/officeDocument/2006/relationships/image" Target="../media/image63.wmf"/><Relationship Id="rId4" Type="http://schemas.openxmlformats.org/officeDocument/2006/relationships/image" Target="../media/image62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60.bin"/><Relationship Id="rId5" Type="http://schemas.openxmlformats.org/officeDocument/2006/relationships/oleObject" Target="../embeddings/oleObject59.bin"/><Relationship Id="rId4" Type="http://schemas.openxmlformats.org/officeDocument/2006/relationships/oleObject" Target="../embeddings/oleObject58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1.bin"/><Relationship Id="rId7" Type="http://schemas.openxmlformats.org/officeDocument/2006/relationships/oleObject" Target="../embeddings/oleObject6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74.png"/><Relationship Id="rId5" Type="http://schemas.openxmlformats.org/officeDocument/2006/relationships/oleObject" Target="../embeddings/oleObject63.bin"/><Relationship Id="rId4" Type="http://schemas.openxmlformats.org/officeDocument/2006/relationships/oleObject" Target="../embeddings/oleObject62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.png"/><Relationship Id="rId4" Type="http://schemas.openxmlformats.org/officeDocument/2006/relationships/image" Target="../media/image8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4" Type="http://schemas.openxmlformats.org/officeDocument/2006/relationships/oleObject" Target="../embeddings/oleObject67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image" Target="../media/image9.e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5.v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6.v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7.v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8.v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2.bin"/><Relationship Id="rId7" Type="http://schemas.openxmlformats.org/officeDocument/2006/relationships/oleObject" Target="../embeddings/oleObject7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75.bin"/><Relationship Id="rId5" Type="http://schemas.openxmlformats.org/officeDocument/2006/relationships/oleObject" Target="../embeddings/oleObject74.bin"/><Relationship Id="rId4" Type="http://schemas.openxmlformats.org/officeDocument/2006/relationships/oleObject" Target="../embeddings/oleObject73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0.vml"/><Relationship Id="rId5" Type="http://schemas.openxmlformats.org/officeDocument/2006/relationships/oleObject" Target="../embeddings/oleObject79.bin"/><Relationship Id="rId4" Type="http://schemas.openxmlformats.org/officeDocument/2006/relationships/oleObject" Target="../embeddings/oleObject78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image" Target="../media/image9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Office_Word_97_-_20031.doc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1.v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Office_Word_97_-_20032.doc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2.v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Office_Word_97_-_20033.doc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3.v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Office_Word_97_-_20034.doc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4.v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Office_Word_97_-_20035.doc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5.v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Office_Word_97_-_20036.doc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6.v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0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7.vml"/><Relationship Id="rId4" Type="http://schemas.openxmlformats.org/officeDocument/2006/relationships/oleObject" Target="../embeddings/____________Microsoft_Office_Word_97_-_20037.doc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8.vml"/><Relationship Id="rId4" Type="http://schemas.openxmlformats.org/officeDocument/2006/relationships/oleObject" Target="../embeddings/oleObject81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9.vml"/><Relationship Id="rId4" Type="http://schemas.openxmlformats.org/officeDocument/2006/relationships/oleObject" Target="../embeddings/oleObject83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0.vml"/><Relationship Id="rId5" Type="http://schemas.openxmlformats.org/officeDocument/2006/relationships/oleObject" Target="../embeddings/oleObject86.bin"/><Relationship Id="rId4" Type="http://schemas.openxmlformats.org/officeDocument/2006/relationships/oleObject" Target="../embeddings/oleObject85.bin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1.v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3.bin"/><Relationship Id="rId13" Type="http://schemas.openxmlformats.org/officeDocument/2006/relationships/oleObject" Target="../embeddings/oleObject98.bin"/><Relationship Id="rId3" Type="http://schemas.openxmlformats.org/officeDocument/2006/relationships/oleObject" Target="../embeddings/oleObject88.bin"/><Relationship Id="rId7" Type="http://schemas.openxmlformats.org/officeDocument/2006/relationships/oleObject" Target="../embeddings/oleObject92.bin"/><Relationship Id="rId12" Type="http://schemas.openxmlformats.org/officeDocument/2006/relationships/oleObject" Target="../embeddings/oleObject97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01.bin"/><Relationship Id="rId1" Type="http://schemas.openxmlformats.org/officeDocument/2006/relationships/vmlDrawing" Target="../drawings/vmlDrawing42.vml"/><Relationship Id="rId6" Type="http://schemas.openxmlformats.org/officeDocument/2006/relationships/oleObject" Target="../embeddings/oleObject91.bin"/><Relationship Id="rId11" Type="http://schemas.openxmlformats.org/officeDocument/2006/relationships/oleObject" Target="../embeddings/oleObject96.bin"/><Relationship Id="rId5" Type="http://schemas.openxmlformats.org/officeDocument/2006/relationships/oleObject" Target="../embeddings/oleObject90.bin"/><Relationship Id="rId15" Type="http://schemas.openxmlformats.org/officeDocument/2006/relationships/oleObject" Target="../embeddings/oleObject100.bin"/><Relationship Id="rId10" Type="http://schemas.openxmlformats.org/officeDocument/2006/relationships/oleObject" Target="../embeddings/oleObject95.bin"/><Relationship Id="rId4" Type="http://schemas.openxmlformats.org/officeDocument/2006/relationships/oleObject" Target="../embeddings/oleObject89.bin"/><Relationship Id="rId9" Type="http://schemas.openxmlformats.org/officeDocument/2006/relationships/oleObject" Target="../embeddings/oleObject94.bin"/><Relationship Id="rId14" Type="http://schemas.openxmlformats.org/officeDocument/2006/relationships/oleObject" Target="../embeddings/oleObject99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2.bin"/><Relationship Id="rId7" Type="http://schemas.openxmlformats.org/officeDocument/2006/relationships/oleObject" Target="../embeddings/oleObject10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3.vml"/><Relationship Id="rId6" Type="http://schemas.openxmlformats.org/officeDocument/2006/relationships/oleObject" Target="../embeddings/oleObject105.bin"/><Relationship Id="rId5" Type="http://schemas.openxmlformats.org/officeDocument/2006/relationships/oleObject" Target="../embeddings/oleObject104.bin"/><Relationship Id="rId4" Type="http://schemas.openxmlformats.org/officeDocument/2006/relationships/oleObject" Target="../embeddings/oleObject103.bin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4.v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4.bin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5.vml"/><Relationship Id="rId5" Type="http://schemas.openxmlformats.org/officeDocument/2006/relationships/oleObject" Target="../embeddings/oleObject109.bin"/><Relationship Id="rId4" Type="http://schemas.openxmlformats.org/officeDocument/2006/relationships/oleObject" Target="../embeddings/oleObject108.bin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6.vml"/><Relationship Id="rId4" Type="http://schemas.openxmlformats.org/officeDocument/2006/relationships/oleObject" Target="../embeddings/oleObject110.bin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7.vml"/><Relationship Id="rId5" Type="http://schemas.openxmlformats.org/officeDocument/2006/relationships/image" Target="../media/image148.png"/><Relationship Id="rId4" Type="http://schemas.openxmlformats.org/officeDocument/2006/relationships/oleObject" Target="../embeddings/oleObject111.bin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8.v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9.vml"/><Relationship Id="rId4" Type="http://schemas.openxmlformats.org/officeDocument/2006/relationships/oleObject" Target="../embeddings/oleObject114.bin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0.vml"/><Relationship Id="rId4" Type="http://schemas.openxmlformats.org/officeDocument/2006/relationships/oleObject" Target="../embeddings/oleObject116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7.bin"/><Relationship Id="rId5" Type="http://schemas.openxmlformats.org/officeDocument/2006/relationships/oleObject" Target="../embeddings/oleObject16.bin"/><Relationship Id="rId4" Type="http://schemas.openxmlformats.org/officeDocument/2006/relationships/oleObject" Target="../embeddings/oleObject15.bin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1.vml"/><Relationship Id="rId5" Type="http://schemas.openxmlformats.org/officeDocument/2006/relationships/oleObject" Target="../embeddings/oleObject118.bin"/><Relationship Id="rId4" Type="http://schemas.openxmlformats.org/officeDocument/2006/relationships/oleObject" Target="../embeddings/oleObject117.bin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2.vml"/><Relationship Id="rId6" Type="http://schemas.openxmlformats.org/officeDocument/2006/relationships/oleObject" Target="../embeddings/oleObject121.bin"/><Relationship Id="rId5" Type="http://schemas.openxmlformats.org/officeDocument/2006/relationships/oleObject" Target="../embeddings/oleObject120.bin"/><Relationship Id="rId4" Type="http://schemas.openxmlformats.org/officeDocument/2006/relationships/oleObject" Target="../embeddings/oleObject119.bin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Machine Learning Categories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/>
              <a:t>Supervised Learning</a:t>
            </a:r>
          </a:p>
          <a:p>
            <a:pPr lvl="1"/>
            <a:r>
              <a:rPr lang="en-US" dirty="0" smtClean="0"/>
              <a:t>Teacher guides learner providing correct answers</a:t>
            </a:r>
          </a:p>
          <a:p>
            <a:pPr lvl="1"/>
            <a:r>
              <a:rPr lang="en-US" dirty="0" smtClean="0"/>
              <a:t>Answer: </a:t>
            </a:r>
          </a:p>
          <a:p>
            <a:pPr lvl="2"/>
            <a:r>
              <a:rPr lang="en-US" sz="2800" dirty="0" smtClean="0"/>
              <a:t>class label (classification)</a:t>
            </a:r>
          </a:p>
          <a:p>
            <a:pPr lvl="2"/>
            <a:r>
              <a:rPr lang="en-US" sz="2800" dirty="0" smtClean="0"/>
              <a:t>real numbers (regression)</a:t>
            </a:r>
          </a:p>
          <a:p>
            <a:pPr lvl="1"/>
            <a:endParaRPr lang="en-US" dirty="0" smtClean="0"/>
          </a:p>
          <a:p>
            <a:r>
              <a:rPr lang="en-US" b="1" dirty="0" smtClean="0"/>
              <a:t>Unsupervised Learning</a:t>
            </a:r>
          </a:p>
          <a:p>
            <a:pPr lvl="1"/>
            <a:r>
              <a:rPr lang="en-US" dirty="0" smtClean="0"/>
              <a:t>Learner discovers on its own (no information from a teacher)</a:t>
            </a:r>
          </a:p>
          <a:p>
            <a:pPr lvl="1">
              <a:buNone/>
            </a:pPr>
            <a:endParaRPr lang="en-US" b="1" dirty="0" smtClean="0"/>
          </a:p>
          <a:p>
            <a:r>
              <a:rPr lang="en-US" b="1" dirty="0" smtClean="0"/>
              <a:t>Reinforcement Learning</a:t>
            </a:r>
          </a:p>
          <a:p>
            <a:pPr lvl="1"/>
            <a:r>
              <a:rPr lang="en-US" dirty="0" smtClean="0"/>
              <a:t>Teacher provides hints (reinforcement signal) to the learner</a:t>
            </a:r>
          </a:p>
          <a:p>
            <a:pPr lvl="1"/>
            <a:endParaRPr lang="en-US" dirty="0" smtClean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Content Placeholder 1"/>
          <p:cNvSpPr>
            <a:spLocks noGrp="1"/>
          </p:cNvSpPr>
          <p:nvPr>
            <p:ph idx="1"/>
          </p:nvPr>
        </p:nvSpPr>
        <p:spPr>
          <a:xfrm>
            <a:off x="381000" y="620688"/>
            <a:ext cx="8318500" cy="5627712"/>
          </a:xfrm>
        </p:spPr>
        <p:txBody>
          <a:bodyPr/>
          <a:lstStyle/>
          <a:p>
            <a:pPr marL="514350" indent="-457200"/>
            <a:r>
              <a:rPr lang="en-US" dirty="0" smtClean="0"/>
              <a:t>Derivatives of parameters:</a:t>
            </a:r>
          </a:p>
        </p:txBody>
      </p:sp>
      <p:graphicFrame>
        <p:nvGraphicFramePr>
          <p:cNvPr id="2" name="Object 7"/>
          <p:cNvGraphicFramePr>
            <a:graphicFrameLocks noChangeAspect="1"/>
          </p:cNvGraphicFramePr>
          <p:nvPr/>
        </p:nvGraphicFramePr>
        <p:xfrm>
          <a:off x="683568" y="1412875"/>
          <a:ext cx="7445375" cy="1020763"/>
        </p:xfrm>
        <a:graphic>
          <a:graphicData uri="http://schemas.openxmlformats.org/presentationml/2006/ole">
            <p:oleObj spid="_x0000_s45059" name="Εξίσωση" r:id="rId3" imgW="3238200" imgH="444240" progId="Equation.3">
              <p:embed/>
            </p:oleObj>
          </a:graphicData>
        </a:graphic>
      </p:graphicFrame>
      <p:graphicFrame>
        <p:nvGraphicFramePr>
          <p:cNvPr id="45060" name="Object 7"/>
          <p:cNvGraphicFramePr>
            <a:graphicFrameLocks noChangeAspect="1"/>
          </p:cNvGraphicFramePr>
          <p:nvPr/>
        </p:nvGraphicFramePr>
        <p:xfrm>
          <a:off x="683568" y="2565400"/>
          <a:ext cx="7623175" cy="896938"/>
        </p:xfrm>
        <a:graphic>
          <a:graphicData uri="http://schemas.openxmlformats.org/presentationml/2006/ole">
            <p:oleObj spid="_x0000_s45060" name="Εξίσωση" r:id="rId4" imgW="3771720" imgH="444240" progId="Equation.3">
              <p:embed/>
            </p:oleObj>
          </a:graphicData>
        </a:graphic>
      </p:graphicFrame>
      <p:graphicFrame>
        <p:nvGraphicFramePr>
          <p:cNvPr id="45061" name="Object 7"/>
          <p:cNvGraphicFramePr>
            <a:graphicFrameLocks noChangeAspect="1"/>
          </p:cNvGraphicFramePr>
          <p:nvPr/>
        </p:nvGraphicFramePr>
        <p:xfrm>
          <a:off x="467543" y="3645024"/>
          <a:ext cx="5280216" cy="1693540"/>
        </p:xfrm>
        <a:graphic>
          <a:graphicData uri="http://schemas.openxmlformats.org/presentationml/2006/ole">
            <p:oleObj spid="_x0000_s45061" name="Εξίσωση" r:id="rId5" imgW="2057400" imgH="660240" progId="Equation.3">
              <p:embed/>
            </p:oleObj>
          </a:graphicData>
        </a:graphic>
      </p:graphicFrame>
      <p:graphicFrame>
        <p:nvGraphicFramePr>
          <p:cNvPr id="45062" name="Object 7"/>
          <p:cNvGraphicFramePr>
            <a:graphicFrameLocks noChangeAspect="1"/>
          </p:cNvGraphicFramePr>
          <p:nvPr/>
        </p:nvGraphicFramePr>
        <p:xfrm>
          <a:off x="6012160" y="4293096"/>
          <a:ext cx="2788027" cy="822003"/>
        </p:xfrm>
        <a:graphic>
          <a:graphicData uri="http://schemas.openxmlformats.org/presentationml/2006/ole">
            <p:oleObj spid="_x0000_s45062" name="Εξίσωση" r:id="rId6" imgW="774360" imgH="228600" progId="Equation.3">
              <p:embed/>
            </p:oleObj>
          </a:graphicData>
        </a:graphic>
      </p:graphicFrame>
      <p:sp>
        <p:nvSpPr>
          <p:cNvPr id="10" name="9 - Δεξιό βέλος"/>
          <p:cNvSpPr/>
          <p:nvPr/>
        </p:nvSpPr>
        <p:spPr>
          <a:xfrm>
            <a:off x="8100392" y="2204864"/>
            <a:ext cx="792088" cy="432048"/>
          </a:xfrm>
          <a:prstGeom prst="rightArrow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640"/>
            <a:ext cx="8229600" cy="648072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 smtClean="0"/>
              <a:t>More dimensions (d&gt;1)</a:t>
            </a:r>
          </a:p>
        </p:txBody>
      </p:sp>
      <p:grpSp>
        <p:nvGrpSpPr>
          <p:cNvPr id="652" name="651 - Ομάδα"/>
          <p:cNvGrpSpPr/>
          <p:nvPr/>
        </p:nvGrpSpPr>
        <p:grpSpPr>
          <a:xfrm>
            <a:off x="755576" y="836712"/>
            <a:ext cx="7776864" cy="3168352"/>
            <a:chOff x="457200" y="1228725"/>
            <a:chExt cx="7970838" cy="3741738"/>
          </a:xfrm>
        </p:grpSpPr>
        <p:grpSp>
          <p:nvGrpSpPr>
            <p:cNvPr id="2" name="Group 4"/>
            <p:cNvGrpSpPr>
              <a:grpSpLocks/>
            </p:cNvGrpSpPr>
            <p:nvPr/>
          </p:nvGrpSpPr>
          <p:grpSpPr bwMode="auto">
            <a:xfrm>
              <a:off x="533400" y="1371600"/>
              <a:ext cx="3603625" cy="3435350"/>
              <a:chOff x="3039" y="773"/>
              <a:chExt cx="2270" cy="2164"/>
            </a:xfrm>
          </p:grpSpPr>
          <p:sp>
            <p:nvSpPr>
              <p:cNvPr id="88556" name="Freeform 5"/>
              <p:cNvSpPr>
                <a:spLocks noChangeArrowheads="1"/>
              </p:cNvSpPr>
              <p:nvPr/>
            </p:nvSpPr>
            <p:spPr bwMode="auto">
              <a:xfrm>
                <a:off x="4409" y="773"/>
                <a:ext cx="789" cy="1649"/>
              </a:xfrm>
              <a:custGeom>
                <a:avLst/>
                <a:gdLst>
                  <a:gd name="T0" fmla="*/ 789 w 789"/>
                  <a:gd name="T1" fmla="*/ 1649 h 1649"/>
                  <a:gd name="T2" fmla="*/ 789 w 789"/>
                  <a:gd name="T3" fmla="*/ 515 h 1649"/>
                  <a:gd name="T4" fmla="*/ 0 w 789"/>
                  <a:gd name="T5" fmla="*/ 0 h 1649"/>
                  <a:gd name="T6" fmla="*/ 0 w 789"/>
                  <a:gd name="T7" fmla="*/ 1133 h 1649"/>
                  <a:gd name="T8" fmla="*/ 789 w 789"/>
                  <a:gd name="T9" fmla="*/ 1649 h 16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1649"/>
                  <a:gd name="T17" fmla="*/ 789 w 789"/>
                  <a:gd name="T18" fmla="*/ 1649 h 16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1649">
                    <a:moveTo>
                      <a:pt x="789" y="1649"/>
                    </a:moveTo>
                    <a:lnTo>
                      <a:pt x="789" y="515"/>
                    </a:lnTo>
                    <a:lnTo>
                      <a:pt x="0" y="0"/>
                    </a:lnTo>
                    <a:lnTo>
                      <a:pt x="0" y="1133"/>
                    </a:lnTo>
                    <a:lnTo>
                      <a:pt x="789" y="164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557" name="Freeform 6"/>
              <p:cNvSpPr>
                <a:spLocks noChangeArrowheads="1"/>
              </p:cNvSpPr>
              <p:nvPr/>
            </p:nvSpPr>
            <p:spPr bwMode="auto">
              <a:xfrm>
                <a:off x="4409" y="773"/>
                <a:ext cx="789" cy="1649"/>
              </a:xfrm>
              <a:custGeom>
                <a:avLst/>
                <a:gdLst>
                  <a:gd name="T0" fmla="*/ 789 w 789"/>
                  <a:gd name="T1" fmla="*/ 1649 h 1649"/>
                  <a:gd name="T2" fmla="*/ 789 w 789"/>
                  <a:gd name="T3" fmla="*/ 515 h 1649"/>
                  <a:gd name="T4" fmla="*/ 0 w 789"/>
                  <a:gd name="T5" fmla="*/ 0 h 1649"/>
                  <a:gd name="T6" fmla="*/ 0 w 789"/>
                  <a:gd name="T7" fmla="*/ 1133 h 1649"/>
                  <a:gd name="T8" fmla="*/ 789 w 789"/>
                  <a:gd name="T9" fmla="*/ 1649 h 16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1649"/>
                  <a:gd name="T17" fmla="*/ 789 w 789"/>
                  <a:gd name="T18" fmla="*/ 1649 h 16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1649">
                    <a:moveTo>
                      <a:pt x="789" y="1649"/>
                    </a:moveTo>
                    <a:lnTo>
                      <a:pt x="789" y="515"/>
                    </a:lnTo>
                    <a:lnTo>
                      <a:pt x="0" y="0"/>
                    </a:lnTo>
                    <a:lnTo>
                      <a:pt x="0" y="1133"/>
                    </a:lnTo>
                    <a:lnTo>
                      <a:pt x="789" y="1649"/>
                    </a:lnTo>
                  </a:path>
                </a:pathLst>
              </a:cu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558" name="Freeform 7"/>
              <p:cNvSpPr>
                <a:spLocks noChangeArrowheads="1"/>
              </p:cNvSpPr>
              <p:nvPr/>
            </p:nvSpPr>
            <p:spPr bwMode="auto">
              <a:xfrm>
                <a:off x="3374" y="1906"/>
                <a:ext cx="1824" cy="917"/>
              </a:xfrm>
              <a:custGeom>
                <a:avLst/>
                <a:gdLst>
                  <a:gd name="T0" fmla="*/ 790 w 1824"/>
                  <a:gd name="T1" fmla="*/ 917 h 917"/>
                  <a:gd name="T2" fmla="*/ 0 w 1824"/>
                  <a:gd name="T3" fmla="*/ 396 h 917"/>
                  <a:gd name="T4" fmla="*/ 1035 w 1824"/>
                  <a:gd name="T5" fmla="*/ 0 h 917"/>
                  <a:gd name="T6" fmla="*/ 1824 w 1824"/>
                  <a:gd name="T7" fmla="*/ 516 h 917"/>
                  <a:gd name="T8" fmla="*/ 790 w 1824"/>
                  <a:gd name="T9" fmla="*/ 917 h 9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24"/>
                  <a:gd name="T16" fmla="*/ 0 h 917"/>
                  <a:gd name="T17" fmla="*/ 1824 w 1824"/>
                  <a:gd name="T18" fmla="*/ 917 h 9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24" h="917">
                    <a:moveTo>
                      <a:pt x="790" y="917"/>
                    </a:moveTo>
                    <a:lnTo>
                      <a:pt x="0" y="396"/>
                    </a:lnTo>
                    <a:lnTo>
                      <a:pt x="1035" y="0"/>
                    </a:lnTo>
                    <a:lnTo>
                      <a:pt x="1824" y="516"/>
                    </a:lnTo>
                    <a:lnTo>
                      <a:pt x="790" y="9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559" name="Freeform 8"/>
              <p:cNvSpPr>
                <a:spLocks noChangeArrowheads="1"/>
              </p:cNvSpPr>
              <p:nvPr/>
            </p:nvSpPr>
            <p:spPr bwMode="auto">
              <a:xfrm>
                <a:off x="3374" y="1906"/>
                <a:ext cx="1824" cy="917"/>
              </a:xfrm>
              <a:custGeom>
                <a:avLst/>
                <a:gdLst>
                  <a:gd name="T0" fmla="*/ 790 w 1824"/>
                  <a:gd name="T1" fmla="*/ 917 h 917"/>
                  <a:gd name="T2" fmla="*/ 0 w 1824"/>
                  <a:gd name="T3" fmla="*/ 396 h 917"/>
                  <a:gd name="T4" fmla="*/ 1035 w 1824"/>
                  <a:gd name="T5" fmla="*/ 0 h 917"/>
                  <a:gd name="T6" fmla="*/ 1824 w 1824"/>
                  <a:gd name="T7" fmla="*/ 516 h 917"/>
                  <a:gd name="T8" fmla="*/ 790 w 1824"/>
                  <a:gd name="T9" fmla="*/ 917 h 9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24"/>
                  <a:gd name="T16" fmla="*/ 0 h 917"/>
                  <a:gd name="T17" fmla="*/ 1824 w 1824"/>
                  <a:gd name="T18" fmla="*/ 917 h 9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24" h="917">
                    <a:moveTo>
                      <a:pt x="790" y="917"/>
                    </a:moveTo>
                    <a:lnTo>
                      <a:pt x="0" y="396"/>
                    </a:lnTo>
                    <a:lnTo>
                      <a:pt x="1035" y="0"/>
                    </a:lnTo>
                    <a:lnTo>
                      <a:pt x="1824" y="516"/>
                    </a:lnTo>
                    <a:lnTo>
                      <a:pt x="790" y="917"/>
                    </a:lnTo>
                  </a:path>
                </a:pathLst>
              </a:cu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560" name="Freeform 9"/>
              <p:cNvSpPr>
                <a:spLocks noChangeArrowheads="1"/>
              </p:cNvSpPr>
              <p:nvPr/>
            </p:nvSpPr>
            <p:spPr bwMode="auto">
              <a:xfrm>
                <a:off x="3374" y="773"/>
                <a:ext cx="1035" cy="1529"/>
              </a:xfrm>
              <a:custGeom>
                <a:avLst/>
                <a:gdLst>
                  <a:gd name="T0" fmla="*/ 0 w 1035"/>
                  <a:gd name="T1" fmla="*/ 1529 h 1529"/>
                  <a:gd name="T2" fmla="*/ 0 w 1035"/>
                  <a:gd name="T3" fmla="*/ 396 h 1529"/>
                  <a:gd name="T4" fmla="*/ 1035 w 1035"/>
                  <a:gd name="T5" fmla="*/ 0 h 1529"/>
                  <a:gd name="T6" fmla="*/ 1035 w 1035"/>
                  <a:gd name="T7" fmla="*/ 1133 h 1529"/>
                  <a:gd name="T8" fmla="*/ 0 w 1035"/>
                  <a:gd name="T9" fmla="*/ 1529 h 15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35"/>
                  <a:gd name="T16" fmla="*/ 0 h 1529"/>
                  <a:gd name="T17" fmla="*/ 1035 w 1035"/>
                  <a:gd name="T18" fmla="*/ 1529 h 15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35" h="1529">
                    <a:moveTo>
                      <a:pt x="0" y="1529"/>
                    </a:moveTo>
                    <a:lnTo>
                      <a:pt x="0" y="396"/>
                    </a:lnTo>
                    <a:lnTo>
                      <a:pt x="1035" y="0"/>
                    </a:lnTo>
                    <a:lnTo>
                      <a:pt x="1035" y="1133"/>
                    </a:lnTo>
                    <a:lnTo>
                      <a:pt x="0" y="152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561" name="Freeform 10"/>
              <p:cNvSpPr>
                <a:spLocks noChangeArrowheads="1"/>
              </p:cNvSpPr>
              <p:nvPr/>
            </p:nvSpPr>
            <p:spPr bwMode="auto">
              <a:xfrm>
                <a:off x="3374" y="773"/>
                <a:ext cx="1035" cy="1529"/>
              </a:xfrm>
              <a:custGeom>
                <a:avLst/>
                <a:gdLst>
                  <a:gd name="T0" fmla="*/ 0 w 1035"/>
                  <a:gd name="T1" fmla="*/ 1529 h 1529"/>
                  <a:gd name="T2" fmla="*/ 0 w 1035"/>
                  <a:gd name="T3" fmla="*/ 396 h 1529"/>
                  <a:gd name="T4" fmla="*/ 1035 w 1035"/>
                  <a:gd name="T5" fmla="*/ 0 h 1529"/>
                  <a:gd name="T6" fmla="*/ 1035 w 1035"/>
                  <a:gd name="T7" fmla="*/ 1133 h 1529"/>
                  <a:gd name="T8" fmla="*/ 0 w 1035"/>
                  <a:gd name="T9" fmla="*/ 1529 h 15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35"/>
                  <a:gd name="T16" fmla="*/ 0 h 1529"/>
                  <a:gd name="T17" fmla="*/ 1035 w 1035"/>
                  <a:gd name="T18" fmla="*/ 1529 h 15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35" h="1529">
                    <a:moveTo>
                      <a:pt x="0" y="1529"/>
                    </a:moveTo>
                    <a:lnTo>
                      <a:pt x="0" y="396"/>
                    </a:lnTo>
                    <a:lnTo>
                      <a:pt x="1035" y="0"/>
                    </a:lnTo>
                    <a:lnTo>
                      <a:pt x="1035" y="1133"/>
                    </a:lnTo>
                    <a:lnTo>
                      <a:pt x="0" y="1529"/>
                    </a:lnTo>
                  </a:path>
                </a:pathLst>
              </a:cu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562" name="Freeform 11"/>
              <p:cNvSpPr>
                <a:spLocks noChangeArrowheads="1"/>
              </p:cNvSpPr>
              <p:nvPr/>
            </p:nvSpPr>
            <p:spPr bwMode="auto">
              <a:xfrm>
                <a:off x="3392" y="1163"/>
                <a:ext cx="790" cy="1648"/>
              </a:xfrm>
              <a:custGeom>
                <a:avLst/>
                <a:gdLst>
                  <a:gd name="T0" fmla="*/ 2147483647 w 132"/>
                  <a:gd name="T1" fmla="*/ 2147483647 h 275"/>
                  <a:gd name="T2" fmla="*/ 0 w 132"/>
                  <a:gd name="T3" fmla="*/ 2147483647 h 275"/>
                  <a:gd name="T4" fmla="*/ 0 w 132"/>
                  <a:gd name="T5" fmla="*/ 0 h 275"/>
                  <a:gd name="T6" fmla="*/ 0 60000 65536"/>
                  <a:gd name="T7" fmla="*/ 0 60000 65536"/>
                  <a:gd name="T8" fmla="*/ 0 60000 65536"/>
                  <a:gd name="T9" fmla="*/ 0 w 132"/>
                  <a:gd name="T10" fmla="*/ 0 h 275"/>
                  <a:gd name="T11" fmla="*/ 132 w 132"/>
                  <a:gd name="T12" fmla="*/ 275 h 27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2" h="275">
                    <a:moveTo>
                      <a:pt x="132" y="275"/>
                    </a:moveTo>
                    <a:lnTo>
                      <a:pt x="0" y="189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563" name="Freeform 12"/>
              <p:cNvSpPr>
                <a:spLocks noChangeArrowheads="1"/>
              </p:cNvSpPr>
              <p:nvPr/>
            </p:nvSpPr>
            <p:spPr bwMode="auto">
              <a:xfrm>
                <a:off x="3631" y="1067"/>
                <a:ext cx="796" cy="1654"/>
              </a:xfrm>
              <a:custGeom>
                <a:avLst/>
                <a:gdLst>
                  <a:gd name="T0" fmla="*/ 2147483647 w 133"/>
                  <a:gd name="T1" fmla="*/ 2147483647 h 276"/>
                  <a:gd name="T2" fmla="*/ 0 w 133"/>
                  <a:gd name="T3" fmla="*/ 2147483647 h 276"/>
                  <a:gd name="T4" fmla="*/ 0 w 133"/>
                  <a:gd name="T5" fmla="*/ 0 h 276"/>
                  <a:gd name="T6" fmla="*/ 0 60000 65536"/>
                  <a:gd name="T7" fmla="*/ 0 60000 65536"/>
                  <a:gd name="T8" fmla="*/ 0 60000 65536"/>
                  <a:gd name="T9" fmla="*/ 0 w 133"/>
                  <a:gd name="T10" fmla="*/ 0 h 276"/>
                  <a:gd name="T11" fmla="*/ 133 w 133"/>
                  <a:gd name="T12" fmla="*/ 276 h 27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3" h="276">
                    <a:moveTo>
                      <a:pt x="133" y="276"/>
                    </a:moveTo>
                    <a:lnTo>
                      <a:pt x="0" y="189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564" name="Freeform 13"/>
              <p:cNvSpPr>
                <a:spLocks noChangeArrowheads="1"/>
              </p:cNvSpPr>
              <p:nvPr/>
            </p:nvSpPr>
            <p:spPr bwMode="auto">
              <a:xfrm>
                <a:off x="3877" y="971"/>
                <a:ext cx="795" cy="1654"/>
              </a:xfrm>
              <a:custGeom>
                <a:avLst/>
                <a:gdLst>
                  <a:gd name="T0" fmla="*/ 2147483647 w 133"/>
                  <a:gd name="T1" fmla="*/ 2147483647 h 276"/>
                  <a:gd name="T2" fmla="*/ 0 w 133"/>
                  <a:gd name="T3" fmla="*/ 2147483647 h 276"/>
                  <a:gd name="T4" fmla="*/ 0 w 133"/>
                  <a:gd name="T5" fmla="*/ 0 h 276"/>
                  <a:gd name="T6" fmla="*/ 0 60000 65536"/>
                  <a:gd name="T7" fmla="*/ 0 60000 65536"/>
                  <a:gd name="T8" fmla="*/ 0 60000 65536"/>
                  <a:gd name="T9" fmla="*/ 0 w 133"/>
                  <a:gd name="T10" fmla="*/ 0 h 276"/>
                  <a:gd name="T11" fmla="*/ 133 w 133"/>
                  <a:gd name="T12" fmla="*/ 276 h 27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3" h="276">
                    <a:moveTo>
                      <a:pt x="133" y="276"/>
                    </a:moveTo>
                    <a:lnTo>
                      <a:pt x="0" y="189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565" name="Freeform 14"/>
              <p:cNvSpPr>
                <a:spLocks noChangeArrowheads="1"/>
              </p:cNvSpPr>
              <p:nvPr/>
            </p:nvSpPr>
            <p:spPr bwMode="auto">
              <a:xfrm>
                <a:off x="4122" y="881"/>
                <a:ext cx="795" cy="1648"/>
              </a:xfrm>
              <a:custGeom>
                <a:avLst/>
                <a:gdLst>
                  <a:gd name="T0" fmla="*/ 2147483647 w 133"/>
                  <a:gd name="T1" fmla="*/ 2147483647 h 275"/>
                  <a:gd name="T2" fmla="*/ 0 w 133"/>
                  <a:gd name="T3" fmla="*/ 2147483647 h 275"/>
                  <a:gd name="T4" fmla="*/ 0 w 133"/>
                  <a:gd name="T5" fmla="*/ 0 h 275"/>
                  <a:gd name="T6" fmla="*/ 0 60000 65536"/>
                  <a:gd name="T7" fmla="*/ 0 60000 65536"/>
                  <a:gd name="T8" fmla="*/ 0 60000 65536"/>
                  <a:gd name="T9" fmla="*/ 0 w 133"/>
                  <a:gd name="T10" fmla="*/ 0 h 275"/>
                  <a:gd name="T11" fmla="*/ 133 w 133"/>
                  <a:gd name="T12" fmla="*/ 275 h 27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3" h="275">
                    <a:moveTo>
                      <a:pt x="133" y="275"/>
                    </a:moveTo>
                    <a:lnTo>
                      <a:pt x="0" y="189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566" name="Freeform 15"/>
              <p:cNvSpPr>
                <a:spLocks noChangeArrowheads="1"/>
              </p:cNvSpPr>
              <p:nvPr/>
            </p:nvSpPr>
            <p:spPr bwMode="auto">
              <a:xfrm>
                <a:off x="4367" y="785"/>
                <a:ext cx="789" cy="1655"/>
              </a:xfrm>
              <a:custGeom>
                <a:avLst/>
                <a:gdLst>
                  <a:gd name="T0" fmla="*/ 2147483647 w 132"/>
                  <a:gd name="T1" fmla="*/ 2147483647 h 276"/>
                  <a:gd name="T2" fmla="*/ 0 w 132"/>
                  <a:gd name="T3" fmla="*/ 2147483647 h 276"/>
                  <a:gd name="T4" fmla="*/ 0 w 132"/>
                  <a:gd name="T5" fmla="*/ 0 h 276"/>
                  <a:gd name="T6" fmla="*/ 0 60000 65536"/>
                  <a:gd name="T7" fmla="*/ 0 60000 65536"/>
                  <a:gd name="T8" fmla="*/ 0 60000 65536"/>
                  <a:gd name="T9" fmla="*/ 0 w 132"/>
                  <a:gd name="T10" fmla="*/ 0 h 276"/>
                  <a:gd name="T11" fmla="*/ 132 w 132"/>
                  <a:gd name="T12" fmla="*/ 276 h 27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2" h="276">
                    <a:moveTo>
                      <a:pt x="132" y="276"/>
                    </a:moveTo>
                    <a:lnTo>
                      <a:pt x="0" y="189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567" name="Freeform 16"/>
              <p:cNvSpPr>
                <a:spLocks noChangeArrowheads="1"/>
              </p:cNvSpPr>
              <p:nvPr/>
            </p:nvSpPr>
            <p:spPr bwMode="auto">
              <a:xfrm>
                <a:off x="4140" y="1276"/>
                <a:ext cx="1040" cy="1529"/>
              </a:xfrm>
              <a:custGeom>
                <a:avLst/>
                <a:gdLst>
                  <a:gd name="T0" fmla="*/ 0 w 174"/>
                  <a:gd name="T1" fmla="*/ 2147483647 h 255"/>
                  <a:gd name="T2" fmla="*/ 2147483647 w 174"/>
                  <a:gd name="T3" fmla="*/ 2147483647 h 255"/>
                  <a:gd name="T4" fmla="*/ 2147483647 w 174"/>
                  <a:gd name="T5" fmla="*/ 0 h 255"/>
                  <a:gd name="T6" fmla="*/ 0 60000 65536"/>
                  <a:gd name="T7" fmla="*/ 0 60000 65536"/>
                  <a:gd name="T8" fmla="*/ 0 60000 65536"/>
                  <a:gd name="T9" fmla="*/ 0 w 174"/>
                  <a:gd name="T10" fmla="*/ 0 h 255"/>
                  <a:gd name="T11" fmla="*/ 174 w 174"/>
                  <a:gd name="T12" fmla="*/ 255 h 25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4" h="255">
                    <a:moveTo>
                      <a:pt x="0" y="255"/>
                    </a:moveTo>
                    <a:lnTo>
                      <a:pt x="174" y="189"/>
                    </a:lnTo>
                    <a:lnTo>
                      <a:pt x="174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568" name="Freeform 17"/>
              <p:cNvSpPr>
                <a:spLocks noChangeArrowheads="1"/>
              </p:cNvSpPr>
              <p:nvPr/>
            </p:nvSpPr>
            <p:spPr bwMode="auto">
              <a:xfrm>
                <a:off x="3907" y="1121"/>
                <a:ext cx="1040" cy="1528"/>
              </a:xfrm>
              <a:custGeom>
                <a:avLst/>
                <a:gdLst>
                  <a:gd name="T0" fmla="*/ 0 w 174"/>
                  <a:gd name="T1" fmla="*/ 2147483647 h 255"/>
                  <a:gd name="T2" fmla="*/ 2147483647 w 174"/>
                  <a:gd name="T3" fmla="*/ 2147483647 h 255"/>
                  <a:gd name="T4" fmla="*/ 2147483647 w 174"/>
                  <a:gd name="T5" fmla="*/ 0 h 255"/>
                  <a:gd name="T6" fmla="*/ 0 60000 65536"/>
                  <a:gd name="T7" fmla="*/ 0 60000 65536"/>
                  <a:gd name="T8" fmla="*/ 0 60000 65536"/>
                  <a:gd name="T9" fmla="*/ 0 w 174"/>
                  <a:gd name="T10" fmla="*/ 0 h 255"/>
                  <a:gd name="T11" fmla="*/ 174 w 174"/>
                  <a:gd name="T12" fmla="*/ 255 h 25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4" h="255">
                    <a:moveTo>
                      <a:pt x="0" y="255"/>
                    </a:moveTo>
                    <a:lnTo>
                      <a:pt x="174" y="189"/>
                    </a:lnTo>
                    <a:lnTo>
                      <a:pt x="174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569" name="Freeform 18"/>
              <p:cNvSpPr>
                <a:spLocks noChangeArrowheads="1"/>
              </p:cNvSpPr>
              <p:nvPr/>
            </p:nvSpPr>
            <p:spPr bwMode="auto">
              <a:xfrm>
                <a:off x="3673" y="971"/>
                <a:ext cx="1035" cy="1528"/>
              </a:xfrm>
              <a:custGeom>
                <a:avLst/>
                <a:gdLst>
                  <a:gd name="T0" fmla="*/ 0 w 173"/>
                  <a:gd name="T1" fmla="*/ 2147483647 h 255"/>
                  <a:gd name="T2" fmla="*/ 2147483647 w 173"/>
                  <a:gd name="T3" fmla="*/ 2147483647 h 255"/>
                  <a:gd name="T4" fmla="*/ 2147483647 w 173"/>
                  <a:gd name="T5" fmla="*/ 0 h 255"/>
                  <a:gd name="T6" fmla="*/ 0 60000 65536"/>
                  <a:gd name="T7" fmla="*/ 0 60000 65536"/>
                  <a:gd name="T8" fmla="*/ 0 60000 65536"/>
                  <a:gd name="T9" fmla="*/ 0 w 173"/>
                  <a:gd name="T10" fmla="*/ 0 h 255"/>
                  <a:gd name="T11" fmla="*/ 173 w 173"/>
                  <a:gd name="T12" fmla="*/ 255 h 25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3" h="255">
                    <a:moveTo>
                      <a:pt x="0" y="255"/>
                    </a:moveTo>
                    <a:lnTo>
                      <a:pt x="173" y="189"/>
                    </a:lnTo>
                    <a:lnTo>
                      <a:pt x="173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570" name="Freeform 19"/>
              <p:cNvSpPr>
                <a:spLocks noChangeArrowheads="1"/>
              </p:cNvSpPr>
              <p:nvPr/>
            </p:nvSpPr>
            <p:spPr bwMode="auto">
              <a:xfrm>
                <a:off x="3440" y="815"/>
                <a:ext cx="1035" cy="1535"/>
              </a:xfrm>
              <a:custGeom>
                <a:avLst/>
                <a:gdLst>
                  <a:gd name="T0" fmla="*/ 0 w 173"/>
                  <a:gd name="T1" fmla="*/ 2147483647 h 256"/>
                  <a:gd name="T2" fmla="*/ 2147483647 w 173"/>
                  <a:gd name="T3" fmla="*/ 2147483647 h 256"/>
                  <a:gd name="T4" fmla="*/ 2147483647 w 173"/>
                  <a:gd name="T5" fmla="*/ 0 h 256"/>
                  <a:gd name="T6" fmla="*/ 0 60000 65536"/>
                  <a:gd name="T7" fmla="*/ 0 60000 65536"/>
                  <a:gd name="T8" fmla="*/ 0 60000 65536"/>
                  <a:gd name="T9" fmla="*/ 0 w 173"/>
                  <a:gd name="T10" fmla="*/ 0 h 256"/>
                  <a:gd name="T11" fmla="*/ 173 w 173"/>
                  <a:gd name="T12" fmla="*/ 256 h 2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3" h="256">
                    <a:moveTo>
                      <a:pt x="0" y="256"/>
                    </a:moveTo>
                    <a:lnTo>
                      <a:pt x="173" y="189"/>
                    </a:lnTo>
                    <a:lnTo>
                      <a:pt x="173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571" name="Freeform 20"/>
              <p:cNvSpPr>
                <a:spLocks noChangeArrowheads="1"/>
              </p:cNvSpPr>
              <p:nvPr/>
            </p:nvSpPr>
            <p:spPr bwMode="auto">
              <a:xfrm>
                <a:off x="3374" y="1792"/>
                <a:ext cx="1824" cy="522"/>
              </a:xfrm>
              <a:custGeom>
                <a:avLst/>
                <a:gdLst>
                  <a:gd name="T0" fmla="*/ 0 w 305"/>
                  <a:gd name="T1" fmla="*/ 2147483647 h 87"/>
                  <a:gd name="T2" fmla="*/ 2147483647 w 305"/>
                  <a:gd name="T3" fmla="*/ 0 h 87"/>
                  <a:gd name="T4" fmla="*/ 2147483647 w 305"/>
                  <a:gd name="T5" fmla="*/ 2147483647 h 87"/>
                  <a:gd name="T6" fmla="*/ 0 60000 65536"/>
                  <a:gd name="T7" fmla="*/ 0 60000 65536"/>
                  <a:gd name="T8" fmla="*/ 0 60000 65536"/>
                  <a:gd name="T9" fmla="*/ 0 w 305"/>
                  <a:gd name="T10" fmla="*/ 0 h 87"/>
                  <a:gd name="T11" fmla="*/ 305 w 305"/>
                  <a:gd name="T12" fmla="*/ 87 h 8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5" h="87">
                    <a:moveTo>
                      <a:pt x="0" y="67"/>
                    </a:moveTo>
                    <a:lnTo>
                      <a:pt x="173" y="0"/>
                    </a:lnTo>
                    <a:lnTo>
                      <a:pt x="305" y="8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572" name="Freeform 21"/>
              <p:cNvSpPr>
                <a:spLocks noChangeArrowheads="1"/>
              </p:cNvSpPr>
              <p:nvPr/>
            </p:nvSpPr>
            <p:spPr bwMode="auto">
              <a:xfrm>
                <a:off x="3374" y="1528"/>
                <a:ext cx="1824" cy="516"/>
              </a:xfrm>
              <a:custGeom>
                <a:avLst/>
                <a:gdLst>
                  <a:gd name="T0" fmla="*/ 0 w 305"/>
                  <a:gd name="T1" fmla="*/ 2147483647 h 86"/>
                  <a:gd name="T2" fmla="*/ 2147483647 w 305"/>
                  <a:gd name="T3" fmla="*/ 0 h 86"/>
                  <a:gd name="T4" fmla="*/ 2147483647 w 305"/>
                  <a:gd name="T5" fmla="*/ 2147483647 h 86"/>
                  <a:gd name="T6" fmla="*/ 0 60000 65536"/>
                  <a:gd name="T7" fmla="*/ 0 60000 65536"/>
                  <a:gd name="T8" fmla="*/ 0 60000 65536"/>
                  <a:gd name="T9" fmla="*/ 0 w 305"/>
                  <a:gd name="T10" fmla="*/ 0 h 86"/>
                  <a:gd name="T11" fmla="*/ 305 w 305"/>
                  <a:gd name="T12" fmla="*/ 86 h 8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5" h="86">
                    <a:moveTo>
                      <a:pt x="0" y="66"/>
                    </a:moveTo>
                    <a:lnTo>
                      <a:pt x="173" y="0"/>
                    </a:lnTo>
                    <a:lnTo>
                      <a:pt x="305" y="8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573" name="Freeform 22"/>
              <p:cNvSpPr>
                <a:spLocks noChangeArrowheads="1"/>
              </p:cNvSpPr>
              <p:nvPr/>
            </p:nvSpPr>
            <p:spPr bwMode="auto">
              <a:xfrm>
                <a:off x="3374" y="1258"/>
                <a:ext cx="1824" cy="522"/>
              </a:xfrm>
              <a:custGeom>
                <a:avLst/>
                <a:gdLst>
                  <a:gd name="T0" fmla="*/ 0 w 305"/>
                  <a:gd name="T1" fmla="*/ 2147483647 h 87"/>
                  <a:gd name="T2" fmla="*/ 2147483647 w 305"/>
                  <a:gd name="T3" fmla="*/ 0 h 87"/>
                  <a:gd name="T4" fmla="*/ 2147483647 w 305"/>
                  <a:gd name="T5" fmla="*/ 2147483647 h 87"/>
                  <a:gd name="T6" fmla="*/ 0 60000 65536"/>
                  <a:gd name="T7" fmla="*/ 0 60000 65536"/>
                  <a:gd name="T8" fmla="*/ 0 60000 65536"/>
                  <a:gd name="T9" fmla="*/ 0 w 305"/>
                  <a:gd name="T10" fmla="*/ 0 h 87"/>
                  <a:gd name="T11" fmla="*/ 305 w 305"/>
                  <a:gd name="T12" fmla="*/ 87 h 8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5" h="87">
                    <a:moveTo>
                      <a:pt x="0" y="67"/>
                    </a:moveTo>
                    <a:lnTo>
                      <a:pt x="173" y="0"/>
                    </a:lnTo>
                    <a:lnTo>
                      <a:pt x="305" y="8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574" name="Freeform 23"/>
              <p:cNvSpPr>
                <a:spLocks noChangeArrowheads="1"/>
              </p:cNvSpPr>
              <p:nvPr/>
            </p:nvSpPr>
            <p:spPr bwMode="auto">
              <a:xfrm>
                <a:off x="3374" y="995"/>
                <a:ext cx="1824" cy="515"/>
              </a:xfrm>
              <a:custGeom>
                <a:avLst/>
                <a:gdLst>
                  <a:gd name="T0" fmla="*/ 0 w 305"/>
                  <a:gd name="T1" fmla="*/ 2147483647 h 86"/>
                  <a:gd name="T2" fmla="*/ 2147483647 w 305"/>
                  <a:gd name="T3" fmla="*/ 0 h 86"/>
                  <a:gd name="T4" fmla="*/ 2147483647 w 305"/>
                  <a:gd name="T5" fmla="*/ 2147483647 h 86"/>
                  <a:gd name="T6" fmla="*/ 0 60000 65536"/>
                  <a:gd name="T7" fmla="*/ 0 60000 65536"/>
                  <a:gd name="T8" fmla="*/ 0 60000 65536"/>
                  <a:gd name="T9" fmla="*/ 0 w 305"/>
                  <a:gd name="T10" fmla="*/ 0 h 86"/>
                  <a:gd name="T11" fmla="*/ 305 w 305"/>
                  <a:gd name="T12" fmla="*/ 86 h 8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5" h="86">
                    <a:moveTo>
                      <a:pt x="0" y="66"/>
                    </a:moveTo>
                    <a:lnTo>
                      <a:pt x="173" y="0"/>
                    </a:lnTo>
                    <a:lnTo>
                      <a:pt x="305" y="8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575" name="Line 24"/>
              <p:cNvSpPr>
                <a:spLocks noChangeShapeType="1"/>
              </p:cNvSpPr>
              <p:nvPr/>
            </p:nvSpPr>
            <p:spPr bwMode="auto">
              <a:xfrm flipV="1">
                <a:off x="4164" y="2421"/>
                <a:ext cx="1034" cy="40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576" name="Freeform 25"/>
              <p:cNvSpPr>
                <a:spLocks noChangeArrowheads="1"/>
              </p:cNvSpPr>
              <p:nvPr/>
            </p:nvSpPr>
            <p:spPr bwMode="auto">
              <a:xfrm>
                <a:off x="3374" y="1169"/>
                <a:ext cx="790" cy="1654"/>
              </a:xfrm>
              <a:custGeom>
                <a:avLst/>
                <a:gdLst>
                  <a:gd name="T0" fmla="*/ 2147483647 w 132"/>
                  <a:gd name="T1" fmla="*/ 2147483647 h 276"/>
                  <a:gd name="T2" fmla="*/ 0 w 132"/>
                  <a:gd name="T3" fmla="*/ 2147483647 h 276"/>
                  <a:gd name="T4" fmla="*/ 0 w 132"/>
                  <a:gd name="T5" fmla="*/ 0 h 276"/>
                  <a:gd name="T6" fmla="*/ 0 60000 65536"/>
                  <a:gd name="T7" fmla="*/ 0 60000 65536"/>
                  <a:gd name="T8" fmla="*/ 0 60000 65536"/>
                  <a:gd name="T9" fmla="*/ 0 w 132"/>
                  <a:gd name="T10" fmla="*/ 0 h 276"/>
                  <a:gd name="T11" fmla="*/ 132 w 132"/>
                  <a:gd name="T12" fmla="*/ 276 h 27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2" h="276">
                    <a:moveTo>
                      <a:pt x="132" y="276"/>
                    </a:moveTo>
                    <a:lnTo>
                      <a:pt x="0" y="189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577" name="Line 26"/>
              <p:cNvSpPr>
                <a:spLocks noChangeShapeType="1"/>
              </p:cNvSpPr>
              <p:nvPr/>
            </p:nvSpPr>
            <p:spPr bwMode="auto">
              <a:xfrm>
                <a:off x="4182" y="2811"/>
                <a:ext cx="24" cy="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578" name="Rectangle 27"/>
              <p:cNvSpPr>
                <a:spLocks noChangeArrowheads="1"/>
              </p:cNvSpPr>
              <p:nvPr/>
            </p:nvSpPr>
            <p:spPr bwMode="auto">
              <a:xfrm>
                <a:off x="4247" y="2841"/>
                <a:ext cx="45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defTabSz="457200"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 defTabSz="457200"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 defTabSz="457200"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 defTabSz="457200"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 defTabSz="457200"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algn="ctr" eaLnBrk="1" hangingPunct="1">
                  <a:buClr>
                    <a:srgbClr val="000000"/>
                  </a:buClr>
                  <a:buSzPct val="100000"/>
                  <a:buFont typeface="Arial" pitchFamily="34" charset="0"/>
                  <a:buNone/>
                </a:pPr>
                <a:r>
                  <a:rPr lang="en-US" altLang="en-US" sz="1000" b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0</a:t>
                </a:r>
              </a:p>
            </p:txBody>
          </p:sp>
          <p:sp>
            <p:nvSpPr>
              <p:cNvPr id="88579" name="Line 28"/>
              <p:cNvSpPr>
                <a:spLocks noChangeShapeType="1"/>
              </p:cNvSpPr>
              <p:nvPr/>
            </p:nvSpPr>
            <p:spPr bwMode="auto">
              <a:xfrm>
                <a:off x="4427" y="2721"/>
                <a:ext cx="24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580" name="Rectangle 29"/>
              <p:cNvSpPr>
                <a:spLocks noChangeArrowheads="1"/>
              </p:cNvSpPr>
              <p:nvPr/>
            </p:nvSpPr>
            <p:spPr bwMode="auto">
              <a:xfrm>
                <a:off x="4485" y="2745"/>
                <a:ext cx="89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defTabSz="457200"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 defTabSz="457200"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 defTabSz="457200"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 defTabSz="457200"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 defTabSz="457200"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algn="ctr" eaLnBrk="1" hangingPunct="1">
                  <a:buClr>
                    <a:srgbClr val="000000"/>
                  </a:buClr>
                  <a:buSzPct val="100000"/>
                  <a:buFont typeface="Arial" pitchFamily="34" charset="0"/>
                  <a:buNone/>
                </a:pPr>
                <a:r>
                  <a:rPr lang="en-US" altLang="en-US" sz="1000" b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10</a:t>
                </a:r>
              </a:p>
            </p:txBody>
          </p:sp>
          <p:sp>
            <p:nvSpPr>
              <p:cNvPr id="88581" name="Line 30"/>
              <p:cNvSpPr>
                <a:spLocks noChangeShapeType="1"/>
              </p:cNvSpPr>
              <p:nvPr/>
            </p:nvSpPr>
            <p:spPr bwMode="auto">
              <a:xfrm>
                <a:off x="4672" y="2625"/>
                <a:ext cx="24" cy="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582" name="Rectangle 31"/>
              <p:cNvSpPr>
                <a:spLocks noChangeArrowheads="1"/>
              </p:cNvSpPr>
              <p:nvPr/>
            </p:nvSpPr>
            <p:spPr bwMode="auto">
              <a:xfrm>
                <a:off x="4730" y="2655"/>
                <a:ext cx="89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defTabSz="457200"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 defTabSz="457200"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 defTabSz="457200"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 defTabSz="457200"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 defTabSz="457200"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algn="ctr" eaLnBrk="1" hangingPunct="1">
                  <a:buClr>
                    <a:srgbClr val="000000"/>
                  </a:buClr>
                  <a:buSzPct val="100000"/>
                  <a:buFont typeface="Arial" pitchFamily="34" charset="0"/>
                  <a:buNone/>
                </a:pPr>
                <a:r>
                  <a:rPr lang="en-US" altLang="en-US" sz="1000" b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20</a:t>
                </a:r>
              </a:p>
            </p:txBody>
          </p:sp>
          <p:sp>
            <p:nvSpPr>
              <p:cNvPr id="88583" name="Line 32"/>
              <p:cNvSpPr>
                <a:spLocks noChangeShapeType="1"/>
              </p:cNvSpPr>
              <p:nvPr/>
            </p:nvSpPr>
            <p:spPr bwMode="auto">
              <a:xfrm>
                <a:off x="4917" y="2529"/>
                <a:ext cx="24" cy="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584" name="Rectangle 33"/>
              <p:cNvSpPr>
                <a:spLocks noChangeArrowheads="1"/>
              </p:cNvSpPr>
              <p:nvPr/>
            </p:nvSpPr>
            <p:spPr bwMode="auto">
              <a:xfrm>
                <a:off x="4975" y="2559"/>
                <a:ext cx="89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defTabSz="457200"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 defTabSz="457200"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 defTabSz="457200"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 defTabSz="457200"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 defTabSz="457200"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algn="ctr" eaLnBrk="1" hangingPunct="1">
                  <a:buClr>
                    <a:srgbClr val="000000"/>
                  </a:buClr>
                  <a:buSzPct val="100000"/>
                  <a:buFont typeface="Arial" pitchFamily="34" charset="0"/>
                  <a:buNone/>
                </a:pPr>
                <a:r>
                  <a:rPr lang="en-US" altLang="en-US" sz="1000" b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30</a:t>
                </a:r>
              </a:p>
            </p:txBody>
          </p:sp>
          <p:sp>
            <p:nvSpPr>
              <p:cNvPr id="88585" name="Line 34"/>
              <p:cNvSpPr>
                <a:spLocks noChangeShapeType="1"/>
              </p:cNvSpPr>
              <p:nvPr/>
            </p:nvSpPr>
            <p:spPr bwMode="auto">
              <a:xfrm>
                <a:off x="5156" y="2440"/>
                <a:ext cx="24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586" name="Rectangle 35"/>
              <p:cNvSpPr>
                <a:spLocks noChangeArrowheads="1"/>
              </p:cNvSpPr>
              <p:nvPr/>
            </p:nvSpPr>
            <p:spPr bwMode="auto">
              <a:xfrm>
                <a:off x="5220" y="2464"/>
                <a:ext cx="89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defTabSz="457200"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 defTabSz="457200"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 defTabSz="457200"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 defTabSz="457200"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 defTabSz="457200"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algn="ctr" eaLnBrk="1" hangingPunct="1">
                  <a:buClr>
                    <a:srgbClr val="000000"/>
                  </a:buClr>
                  <a:buSzPct val="100000"/>
                  <a:buFont typeface="Arial" pitchFamily="34" charset="0"/>
                  <a:buNone/>
                </a:pPr>
                <a:r>
                  <a:rPr lang="en-US" altLang="en-US" sz="1000" b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40</a:t>
                </a:r>
              </a:p>
            </p:txBody>
          </p:sp>
          <p:sp>
            <p:nvSpPr>
              <p:cNvPr id="88587" name="Line 36"/>
              <p:cNvSpPr>
                <a:spLocks noChangeShapeType="1"/>
              </p:cNvSpPr>
              <p:nvPr/>
            </p:nvSpPr>
            <p:spPr bwMode="auto">
              <a:xfrm flipH="1">
                <a:off x="4115" y="2805"/>
                <a:ext cx="26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588" name="Rectangle 37"/>
              <p:cNvSpPr>
                <a:spLocks noChangeArrowheads="1"/>
              </p:cNvSpPr>
              <p:nvPr/>
            </p:nvSpPr>
            <p:spPr bwMode="auto">
              <a:xfrm>
                <a:off x="4067" y="2823"/>
                <a:ext cx="45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defTabSz="457200"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 defTabSz="457200"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 defTabSz="457200"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 defTabSz="457200"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 defTabSz="457200"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algn="ctr" eaLnBrk="1" hangingPunct="1">
                  <a:buClr>
                    <a:srgbClr val="000000"/>
                  </a:buClr>
                  <a:buSzPct val="100000"/>
                  <a:buFont typeface="Arial" pitchFamily="34" charset="0"/>
                  <a:buNone/>
                </a:pPr>
                <a:r>
                  <a:rPr lang="en-US" altLang="en-US" sz="1000" b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0</a:t>
                </a:r>
              </a:p>
            </p:txBody>
          </p:sp>
          <p:sp>
            <p:nvSpPr>
              <p:cNvPr id="88589" name="Line 38"/>
              <p:cNvSpPr>
                <a:spLocks noChangeShapeType="1"/>
              </p:cNvSpPr>
              <p:nvPr/>
            </p:nvSpPr>
            <p:spPr bwMode="auto">
              <a:xfrm flipH="1">
                <a:off x="3882" y="2649"/>
                <a:ext cx="26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590" name="Rectangle 39"/>
              <p:cNvSpPr>
                <a:spLocks noChangeArrowheads="1"/>
              </p:cNvSpPr>
              <p:nvPr/>
            </p:nvSpPr>
            <p:spPr bwMode="auto">
              <a:xfrm>
                <a:off x="3791" y="2673"/>
                <a:ext cx="89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defTabSz="457200"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 defTabSz="457200"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 defTabSz="457200"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 defTabSz="457200"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 defTabSz="457200"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algn="ctr" eaLnBrk="1" hangingPunct="1">
                  <a:buClr>
                    <a:srgbClr val="000000"/>
                  </a:buClr>
                  <a:buSzPct val="100000"/>
                  <a:buFont typeface="Arial" pitchFamily="34" charset="0"/>
                  <a:buNone/>
                </a:pPr>
                <a:r>
                  <a:rPr lang="en-US" altLang="en-US" sz="1000" b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10</a:t>
                </a:r>
              </a:p>
            </p:txBody>
          </p:sp>
          <p:sp>
            <p:nvSpPr>
              <p:cNvPr id="88591" name="Line 40"/>
              <p:cNvSpPr>
                <a:spLocks noChangeShapeType="1"/>
              </p:cNvSpPr>
              <p:nvPr/>
            </p:nvSpPr>
            <p:spPr bwMode="auto">
              <a:xfrm flipH="1">
                <a:off x="3648" y="2499"/>
                <a:ext cx="26" cy="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592" name="Rectangle 41"/>
              <p:cNvSpPr>
                <a:spLocks noChangeArrowheads="1"/>
              </p:cNvSpPr>
              <p:nvPr/>
            </p:nvSpPr>
            <p:spPr bwMode="auto">
              <a:xfrm>
                <a:off x="3558" y="2517"/>
                <a:ext cx="89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defTabSz="457200"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 defTabSz="457200"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 defTabSz="457200"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 defTabSz="457200"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 defTabSz="457200"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algn="ctr" eaLnBrk="1" hangingPunct="1">
                  <a:buClr>
                    <a:srgbClr val="000000"/>
                  </a:buClr>
                  <a:buSzPct val="100000"/>
                  <a:buFont typeface="Arial" pitchFamily="34" charset="0"/>
                  <a:buNone/>
                </a:pPr>
                <a:r>
                  <a:rPr lang="en-US" altLang="en-US" sz="1000" b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20</a:t>
                </a:r>
              </a:p>
            </p:txBody>
          </p:sp>
          <p:sp>
            <p:nvSpPr>
              <p:cNvPr id="88593" name="Line 42"/>
              <p:cNvSpPr>
                <a:spLocks noChangeShapeType="1"/>
              </p:cNvSpPr>
              <p:nvPr/>
            </p:nvSpPr>
            <p:spPr bwMode="auto">
              <a:xfrm flipH="1">
                <a:off x="3415" y="2350"/>
                <a:ext cx="2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594" name="Rectangle 43"/>
              <p:cNvSpPr>
                <a:spLocks noChangeArrowheads="1"/>
              </p:cNvSpPr>
              <p:nvPr/>
            </p:nvSpPr>
            <p:spPr bwMode="auto">
              <a:xfrm>
                <a:off x="3325" y="2368"/>
                <a:ext cx="89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defTabSz="457200"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 defTabSz="457200"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 defTabSz="457200"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 defTabSz="457200"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 defTabSz="457200"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algn="ctr" eaLnBrk="1" hangingPunct="1">
                  <a:buClr>
                    <a:srgbClr val="000000"/>
                  </a:buClr>
                  <a:buSzPct val="100000"/>
                  <a:buFont typeface="Arial" pitchFamily="34" charset="0"/>
                  <a:buNone/>
                </a:pPr>
                <a:r>
                  <a:rPr lang="en-US" altLang="en-US" sz="1000" b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30</a:t>
                </a:r>
              </a:p>
            </p:txBody>
          </p:sp>
          <p:sp>
            <p:nvSpPr>
              <p:cNvPr id="88595" name="Line 44"/>
              <p:cNvSpPr>
                <a:spLocks noChangeShapeType="1"/>
              </p:cNvSpPr>
              <p:nvPr/>
            </p:nvSpPr>
            <p:spPr bwMode="auto">
              <a:xfrm flipH="1" flipV="1">
                <a:off x="3349" y="2175"/>
                <a:ext cx="26" cy="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596" name="Rectangle 45"/>
              <p:cNvSpPr>
                <a:spLocks noChangeArrowheads="1"/>
              </p:cNvSpPr>
              <p:nvPr/>
            </p:nvSpPr>
            <p:spPr bwMode="auto">
              <a:xfrm>
                <a:off x="3259" y="2116"/>
                <a:ext cx="89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defTabSz="457200"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 defTabSz="457200"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 defTabSz="457200"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 defTabSz="457200"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 defTabSz="457200"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algn="ctr" eaLnBrk="1" hangingPunct="1">
                  <a:buClr>
                    <a:srgbClr val="000000"/>
                  </a:buClr>
                  <a:buSzPct val="100000"/>
                  <a:buFont typeface="Arial" pitchFamily="34" charset="0"/>
                  <a:buNone/>
                </a:pPr>
                <a:r>
                  <a:rPr lang="en-US" altLang="en-US" sz="1000" b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20</a:t>
                </a:r>
              </a:p>
            </p:txBody>
          </p:sp>
          <p:sp>
            <p:nvSpPr>
              <p:cNvPr id="88597" name="Line 46"/>
              <p:cNvSpPr>
                <a:spLocks noChangeShapeType="1"/>
              </p:cNvSpPr>
              <p:nvPr/>
            </p:nvSpPr>
            <p:spPr bwMode="auto">
              <a:xfrm flipH="1" flipV="1">
                <a:off x="3349" y="1905"/>
                <a:ext cx="26" cy="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598" name="Rectangle 47"/>
              <p:cNvSpPr>
                <a:spLocks noChangeArrowheads="1"/>
              </p:cNvSpPr>
              <p:nvPr/>
            </p:nvSpPr>
            <p:spPr bwMode="auto">
              <a:xfrm>
                <a:off x="3259" y="1846"/>
                <a:ext cx="89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defTabSz="457200"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 defTabSz="457200"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 defTabSz="457200"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 defTabSz="457200"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 defTabSz="457200"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algn="ctr" eaLnBrk="1" hangingPunct="1">
                  <a:buClr>
                    <a:srgbClr val="000000"/>
                  </a:buClr>
                  <a:buSzPct val="100000"/>
                  <a:buFont typeface="Arial" pitchFamily="34" charset="0"/>
                  <a:buNone/>
                </a:pPr>
                <a:r>
                  <a:rPr lang="en-US" altLang="en-US" sz="1000" b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22</a:t>
                </a:r>
              </a:p>
            </p:txBody>
          </p:sp>
          <p:sp>
            <p:nvSpPr>
              <p:cNvPr id="88599" name="Line 48"/>
              <p:cNvSpPr>
                <a:spLocks noChangeShapeType="1"/>
              </p:cNvSpPr>
              <p:nvPr/>
            </p:nvSpPr>
            <p:spPr bwMode="auto">
              <a:xfrm flipH="1" flipV="1">
                <a:off x="3349" y="1641"/>
                <a:ext cx="26" cy="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600" name="Rectangle 49"/>
              <p:cNvSpPr>
                <a:spLocks noChangeArrowheads="1"/>
              </p:cNvSpPr>
              <p:nvPr/>
            </p:nvSpPr>
            <p:spPr bwMode="auto">
              <a:xfrm>
                <a:off x="3259" y="1582"/>
                <a:ext cx="89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defTabSz="457200"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 defTabSz="457200"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 defTabSz="457200"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 defTabSz="457200"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 defTabSz="457200"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algn="ctr" eaLnBrk="1" hangingPunct="1">
                  <a:buClr>
                    <a:srgbClr val="000000"/>
                  </a:buClr>
                  <a:buSzPct val="100000"/>
                  <a:buFont typeface="Arial" pitchFamily="34" charset="0"/>
                  <a:buNone/>
                </a:pPr>
                <a:r>
                  <a:rPr lang="en-US" altLang="en-US" sz="1000" b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24</a:t>
                </a:r>
              </a:p>
            </p:txBody>
          </p:sp>
          <p:sp>
            <p:nvSpPr>
              <p:cNvPr id="88601" name="Line 50"/>
              <p:cNvSpPr>
                <a:spLocks noChangeShapeType="1"/>
              </p:cNvSpPr>
              <p:nvPr/>
            </p:nvSpPr>
            <p:spPr bwMode="auto">
              <a:xfrm flipH="1" flipV="1">
                <a:off x="3349" y="1377"/>
                <a:ext cx="26" cy="1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602" name="Rectangle 51"/>
              <p:cNvSpPr>
                <a:spLocks noChangeArrowheads="1"/>
              </p:cNvSpPr>
              <p:nvPr/>
            </p:nvSpPr>
            <p:spPr bwMode="auto">
              <a:xfrm>
                <a:off x="3259" y="1312"/>
                <a:ext cx="89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defTabSz="457200"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 defTabSz="457200"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 defTabSz="457200"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 defTabSz="457200"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 defTabSz="457200"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algn="ctr" eaLnBrk="1" hangingPunct="1">
                  <a:buClr>
                    <a:srgbClr val="000000"/>
                  </a:buClr>
                  <a:buSzPct val="100000"/>
                  <a:buFont typeface="Arial" pitchFamily="34" charset="0"/>
                  <a:buNone/>
                </a:pPr>
                <a:r>
                  <a:rPr lang="en-US" altLang="en-US" sz="1000" b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26</a:t>
                </a:r>
              </a:p>
            </p:txBody>
          </p:sp>
          <p:sp>
            <p:nvSpPr>
              <p:cNvPr id="88603" name="Oval 52"/>
              <p:cNvSpPr>
                <a:spLocks noChangeArrowheads="1"/>
              </p:cNvSpPr>
              <p:nvPr/>
            </p:nvSpPr>
            <p:spPr bwMode="auto">
              <a:xfrm>
                <a:off x="4738" y="2493"/>
                <a:ext cx="54" cy="5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88604" name="Oval 53"/>
              <p:cNvSpPr>
                <a:spLocks noChangeArrowheads="1"/>
              </p:cNvSpPr>
              <p:nvPr/>
            </p:nvSpPr>
            <p:spPr bwMode="auto">
              <a:xfrm>
                <a:off x="4738" y="2493"/>
                <a:ext cx="54" cy="54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88605" name="Oval 54"/>
              <p:cNvSpPr>
                <a:spLocks noChangeArrowheads="1"/>
              </p:cNvSpPr>
              <p:nvPr/>
            </p:nvSpPr>
            <p:spPr bwMode="auto">
              <a:xfrm>
                <a:off x="4714" y="2356"/>
                <a:ext cx="54" cy="5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88606" name="Oval 55"/>
              <p:cNvSpPr>
                <a:spLocks noChangeArrowheads="1"/>
              </p:cNvSpPr>
              <p:nvPr/>
            </p:nvSpPr>
            <p:spPr bwMode="auto">
              <a:xfrm>
                <a:off x="4714" y="2356"/>
                <a:ext cx="54" cy="54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88607" name="Oval 56"/>
              <p:cNvSpPr>
                <a:spLocks noChangeArrowheads="1"/>
              </p:cNvSpPr>
              <p:nvPr/>
            </p:nvSpPr>
            <p:spPr bwMode="auto">
              <a:xfrm>
                <a:off x="4445" y="2535"/>
                <a:ext cx="54" cy="5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88608" name="Oval 57"/>
              <p:cNvSpPr>
                <a:spLocks noChangeArrowheads="1"/>
              </p:cNvSpPr>
              <p:nvPr/>
            </p:nvSpPr>
            <p:spPr bwMode="auto">
              <a:xfrm>
                <a:off x="4445" y="2535"/>
                <a:ext cx="54" cy="54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88609" name="Oval 58"/>
              <p:cNvSpPr>
                <a:spLocks noChangeArrowheads="1"/>
              </p:cNvSpPr>
              <p:nvPr/>
            </p:nvSpPr>
            <p:spPr bwMode="auto">
              <a:xfrm>
                <a:off x="4325" y="2428"/>
                <a:ext cx="54" cy="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88610" name="Oval 59"/>
              <p:cNvSpPr>
                <a:spLocks noChangeArrowheads="1"/>
              </p:cNvSpPr>
              <p:nvPr/>
            </p:nvSpPr>
            <p:spPr bwMode="auto">
              <a:xfrm>
                <a:off x="4325" y="2428"/>
                <a:ext cx="54" cy="53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88611" name="Oval 60"/>
              <p:cNvSpPr>
                <a:spLocks noChangeArrowheads="1"/>
              </p:cNvSpPr>
              <p:nvPr/>
            </p:nvSpPr>
            <p:spPr bwMode="auto">
              <a:xfrm>
                <a:off x="4469" y="2386"/>
                <a:ext cx="54" cy="5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88612" name="Oval 61"/>
              <p:cNvSpPr>
                <a:spLocks noChangeArrowheads="1"/>
              </p:cNvSpPr>
              <p:nvPr/>
            </p:nvSpPr>
            <p:spPr bwMode="auto">
              <a:xfrm>
                <a:off x="4469" y="2386"/>
                <a:ext cx="54" cy="54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88613" name="Oval 62"/>
              <p:cNvSpPr>
                <a:spLocks noChangeArrowheads="1"/>
              </p:cNvSpPr>
              <p:nvPr/>
            </p:nvSpPr>
            <p:spPr bwMode="auto">
              <a:xfrm>
                <a:off x="4762" y="2110"/>
                <a:ext cx="54" cy="5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88614" name="Oval 63"/>
              <p:cNvSpPr>
                <a:spLocks noChangeArrowheads="1"/>
              </p:cNvSpPr>
              <p:nvPr/>
            </p:nvSpPr>
            <p:spPr bwMode="auto">
              <a:xfrm>
                <a:off x="4762" y="2110"/>
                <a:ext cx="54" cy="54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88615" name="Oval 64"/>
              <p:cNvSpPr>
                <a:spLocks noChangeArrowheads="1"/>
              </p:cNvSpPr>
              <p:nvPr/>
            </p:nvSpPr>
            <p:spPr bwMode="auto">
              <a:xfrm>
                <a:off x="4206" y="2296"/>
                <a:ext cx="53" cy="5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88616" name="Oval 65"/>
              <p:cNvSpPr>
                <a:spLocks noChangeArrowheads="1"/>
              </p:cNvSpPr>
              <p:nvPr/>
            </p:nvSpPr>
            <p:spPr bwMode="auto">
              <a:xfrm>
                <a:off x="4206" y="2296"/>
                <a:ext cx="53" cy="54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88617" name="Oval 66"/>
              <p:cNvSpPr>
                <a:spLocks noChangeArrowheads="1"/>
              </p:cNvSpPr>
              <p:nvPr/>
            </p:nvSpPr>
            <p:spPr bwMode="auto">
              <a:xfrm>
                <a:off x="4911" y="2062"/>
                <a:ext cx="54" cy="5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88618" name="Oval 67"/>
              <p:cNvSpPr>
                <a:spLocks noChangeArrowheads="1"/>
              </p:cNvSpPr>
              <p:nvPr/>
            </p:nvSpPr>
            <p:spPr bwMode="auto">
              <a:xfrm>
                <a:off x="4911" y="2062"/>
                <a:ext cx="54" cy="54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88619" name="Oval 68"/>
              <p:cNvSpPr>
                <a:spLocks noChangeArrowheads="1"/>
              </p:cNvSpPr>
              <p:nvPr/>
            </p:nvSpPr>
            <p:spPr bwMode="auto">
              <a:xfrm>
                <a:off x="5049" y="2062"/>
                <a:ext cx="54" cy="5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88620" name="Oval 69"/>
              <p:cNvSpPr>
                <a:spLocks noChangeArrowheads="1"/>
              </p:cNvSpPr>
              <p:nvPr/>
            </p:nvSpPr>
            <p:spPr bwMode="auto">
              <a:xfrm>
                <a:off x="5049" y="2062"/>
                <a:ext cx="54" cy="54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88621" name="Oval 70"/>
              <p:cNvSpPr>
                <a:spLocks noChangeArrowheads="1"/>
              </p:cNvSpPr>
              <p:nvPr/>
            </p:nvSpPr>
            <p:spPr bwMode="auto">
              <a:xfrm>
                <a:off x="4768" y="1942"/>
                <a:ext cx="54" cy="5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88622" name="Oval 71"/>
              <p:cNvSpPr>
                <a:spLocks noChangeArrowheads="1"/>
              </p:cNvSpPr>
              <p:nvPr/>
            </p:nvSpPr>
            <p:spPr bwMode="auto">
              <a:xfrm>
                <a:off x="4768" y="1942"/>
                <a:ext cx="54" cy="54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88623" name="Oval 72"/>
              <p:cNvSpPr>
                <a:spLocks noChangeArrowheads="1"/>
              </p:cNvSpPr>
              <p:nvPr/>
            </p:nvSpPr>
            <p:spPr bwMode="auto">
              <a:xfrm>
                <a:off x="4959" y="1942"/>
                <a:ext cx="54" cy="5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88624" name="Oval 73"/>
              <p:cNvSpPr>
                <a:spLocks noChangeArrowheads="1"/>
              </p:cNvSpPr>
              <p:nvPr/>
            </p:nvSpPr>
            <p:spPr bwMode="auto">
              <a:xfrm>
                <a:off x="4959" y="1942"/>
                <a:ext cx="54" cy="54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88625" name="Oval 74"/>
              <p:cNvSpPr>
                <a:spLocks noChangeArrowheads="1"/>
              </p:cNvSpPr>
              <p:nvPr/>
            </p:nvSpPr>
            <p:spPr bwMode="auto">
              <a:xfrm>
                <a:off x="4493" y="2140"/>
                <a:ext cx="53" cy="5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88626" name="Oval 75"/>
              <p:cNvSpPr>
                <a:spLocks noChangeArrowheads="1"/>
              </p:cNvSpPr>
              <p:nvPr/>
            </p:nvSpPr>
            <p:spPr bwMode="auto">
              <a:xfrm>
                <a:off x="4493" y="2140"/>
                <a:ext cx="53" cy="54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88627" name="Oval 76"/>
              <p:cNvSpPr>
                <a:spLocks noChangeArrowheads="1"/>
              </p:cNvSpPr>
              <p:nvPr/>
            </p:nvSpPr>
            <p:spPr bwMode="auto">
              <a:xfrm>
                <a:off x="4642" y="2098"/>
                <a:ext cx="54" cy="5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88628" name="Oval 77"/>
              <p:cNvSpPr>
                <a:spLocks noChangeArrowheads="1"/>
              </p:cNvSpPr>
              <p:nvPr/>
            </p:nvSpPr>
            <p:spPr bwMode="auto">
              <a:xfrm>
                <a:off x="4642" y="2098"/>
                <a:ext cx="54" cy="54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88629" name="Oval 78"/>
              <p:cNvSpPr>
                <a:spLocks noChangeArrowheads="1"/>
              </p:cNvSpPr>
              <p:nvPr/>
            </p:nvSpPr>
            <p:spPr bwMode="auto">
              <a:xfrm>
                <a:off x="4612" y="2140"/>
                <a:ext cx="54" cy="5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88630" name="Oval 79"/>
              <p:cNvSpPr>
                <a:spLocks noChangeArrowheads="1"/>
              </p:cNvSpPr>
              <p:nvPr/>
            </p:nvSpPr>
            <p:spPr bwMode="auto">
              <a:xfrm>
                <a:off x="4612" y="2140"/>
                <a:ext cx="54" cy="54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88631" name="Oval 80"/>
              <p:cNvSpPr>
                <a:spLocks noChangeArrowheads="1"/>
              </p:cNvSpPr>
              <p:nvPr/>
            </p:nvSpPr>
            <p:spPr bwMode="auto">
              <a:xfrm>
                <a:off x="4606" y="1780"/>
                <a:ext cx="54" cy="5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88632" name="Oval 81"/>
              <p:cNvSpPr>
                <a:spLocks noChangeArrowheads="1"/>
              </p:cNvSpPr>
              <p:nvPr/>
            </p:nvSpPr>
            <p:spPr bwMode="auto">
              <a:xfrm>
                <a:off x="4606" y="1780"/>
                <a:ext cx="54" cy="54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88633" name="Oval 82"/>
              <p:cNvSpPr>
                <a:spLocks noChangeArrowheads="1"/>
              </p:cNvSpPr>
              <p:nvPr/>
            </p:nvSpPr>
            <p:spPr bwMode="auto">
              <a:xfrm>
                <a:off x="4499" y="2008"/>
                <a:ext cx="53" cy="5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88634" name="Oval 83"/>
              <p:cNvSpPr>
                <a:spLocks noChangeArrowheads="1"/>
              </p:cNvSpPr>
              <p:nvPr/>
            </p:nvSpPr>
            <p:spPr bwMode="auto">
              <a:xfrm>
                <a:off x="4499" y="2008"/>
                <a:ext cx="53" cy="54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88635" name="Oval 84"/>
              <p:cNvSpPr>
                <a:spLocks noChangeArrowheads="1"/>
              </p:cNvSpPr>
              <p:nvPr/>
            </p:nvSpPr>
            <p:spPr bwMode="auto">
              <a:xfrm>
                <a:off x="4331" y="1966"/>
                <a:ext cx="54" cy="5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88636" name="Oval 85"/>
              <p:cNvSpPr>
                <a:spLocks noChangeArrowheads="1"/>
              </p:cNvSpPr>
              <p:nvPr/>
            </p:nvSpPr>
            <p:spPr bwMode="auto">
              <a:xfrm>
                <a:off x="4331" y="1966"/>
                <a:ext cx="54" cy="54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88637" name="Oval 86"/>
              <p:cNvSpPr>
                <a:spLocks noChangeArrowheads="1"/>
              </p:cNvSpPr>
              <p:nvPr/>
            </p:nvSpPr>
            <p:spPr bwMode="auto">
              <a:xfrm>
                <a:off x="4038" y="2116"/>
                <a:ext cx="54" cy="5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88638" name="Oval 87"/>
              <p:cNvSpPr>
                <a:spLocks noChangeArrowheads="1"/>
              </p:cNvSpPr>
              <p:nvPr/>
            </p:nvSpPr>
            <p:spPr bwMode="auto">
              <a:xfrm>
                <a:off x="4038" y="2116"/>
                <a:ext cx="54" cy="54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88639" name="Oval 88"/>
              <p:cNvSpPr>
                <a:spLocks noChangeArrowheads="1"/>
              </p:cNvSpPr>
              <p:nvPr/>
            </p:nvSpPr>
            <p:spPr bwMode="auto">
              <a:xfrm>
                <a:off x="4128" y="2266"/>
                <a:ext cx="54" cy="5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88640" name="Oval 89"/>
              <p:cNvSpPr>
                <a:spLocks noChangeArrowheads="1"/>
              </p:cNvSpPr>
              <p:nvPr/>
            </p:nvSpPr>
            <p:spPr bwMode="auto">
              <a:xfrm>
                <a:off x="4128" y="2266"/>
                <a:ext cx="54" cy="54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88641" name="Oval 90"/>
              <p:cNvSpPr>
                <a:spLocks noChangeArrowheads="1"/>
              </p:cNvSpPr>
              <p:nvPr/>
            </p:nvSpPr>
            <p:spPr bwMode="auto">
              <a:xfrm>
                <a:off x="4200" y="2188"/>
                <a:ext cx="53" cy="5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88642" name="Oval 91"/>
              <p:cNvSpPr>
                <a:spLocks noChangeArrowheads="1"/>
              </p:cNvSpPr>
              <p:nvPr/>
            </p:nvSpPr>
            <p:spPr bwMode="auto">
              <a:xfrm>
                <a:off x="4200" y="2188"/>
                <a:ext cx="53" cy="54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88643" name="Oval 92"/>
              <p:cNvSpPr>
                <a:spLocks noChangeArrowheads="1"/>
              </p:cNvSpPr>
              <p:nvPr/>
            </p:nvSpPr>
            <p:spPr bwMode="auto">
              <a:xfrm>
                <a:off x="4774" y="1690"/>
                <a:ext cx="54" cy="5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88644" name="Oval 93"/>
              <p:cNvSpPr>
                <a:spLocks noChangeArrowheads="1"/>
              </p:cNvSpPr>
              <p:nvPr/>
            </p:nvSpPr>
            <p:spPr bwMode="auto">
              <a:xfrm>
                <a:off x="4774" y="1690"/>
                <a:ext cx="54" cy="54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88645" name="Oval 94"/>
              <p:cNvSpPr>
                <a:spLocks noChangeArrowheads="1"/>
              </p:cNvSpPr>
              <p:nvPr/>
            </p:nvSpPr>
            <p:spPr bwMode="auto">
              <a:xfrm>
                <a:off x="4612" y="1528"/>
                <a:ext cx="54" cy="5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88646" name="Oval 95"/>
              <p:cNvSpPr>
                <a:spLocks noChangeArrowheads="1"/>
              </p:cNvSpPr>
              <p:nvPr/>
            </p:nvSpPr>
            <p:spPr bwMode="auto">
              <a:xfrm>
                <a:off x="4612" y="1528"/>
                <a:ext cx="54" cy="54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88647" name="Oval 96"/>
              <p:cNvSpPr>
                <a:spLocks noChangeArrowheads="1"/>
              </p:cNvSpPr>
              <p:nvPr/>
            </p:nvSpPr>
            <p:spPr bwMode="auto">
              <a:xfrm>
                <a:off x="4606" y="1588"/>
                <a:ext cx="54" cy="5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88648" name="Oval 97"/>
              <p:cNvSpPr>
                <a:spLocks noChangeArrowheads="1"/>
              </p:cNvSpPr>
              <p:nvPr/>
            </p:nvSpPr>
            <p:spPr bwMode="auto">
              <a:xfrm>
                <a:off x="4606" y="1588"/>
                <a:ext cx="54" cy="54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88649" name="Oval 98"/>
              <p:cNvSpPr>
                <a:spLocks noChangeArrowheads="1"/>
              </p:cNvSpPr>
              <p:nvPr/>
            </p:nvSpPr>
            <p:spPr bwMode="auto">
              <a:xfrm>
                <a:off x="3984" y="2086"/>
                <a:ext cx="54" cy="5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88650" name="Oval 99"/>
              <p:cNvSpPr>
                <a:spLocks noChangeArrowheads="1"/>
              </p:cNvSpPr>
              <p:nvPr/>
            </p:nvSpPr>
            <p:spPr bwMode="auto">
              <a:xfrm>
                <a:off x="3984" y="2086"/>
                <a:ext cx="54" cy="54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88651" name="Oval 100"/>
              <p:cNvSpPr>
                <a:spLocks noChangeArrowheads="1"/>
              </p:cNvSpPr>
              <p:nvPr/>
            </p:nvSpPr>
            <p:spPr bwMode="auto">
              <a:xfrm>
                <a:off x="3919" y="1978"/>
                <a:ext cx="53" cy="5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88652" name="Oval 101"/>
              <p:cNvSpPr>
                <a:spLocks noChangeArrowheads="1"/>
              </p:cNvSpPr>
              <p:nvPr/>
            </p:nvSpPr>
            <p:spPr bwMode="auto">
              <a:xfrm>
                <a:off x="3919" y="1978"/>
                <a:ext cx="53" cy="54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88653" name="Oval 102"/>
              <p:cNvSpPr>
                <a:spLocks noChangeArrowheads="1"/>
              </p:cNvSpPr>
              <p:nvPr/>
            </p:nvSpPr>
            <p:spPr bwMode="auto">
              <a:xfrm>
                <a:off x="4337" y="1762"/>
                <a:ext cx="54" cy="5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88654" name="Oval 103"/>
              <p:cNvSpPr>
                <a:spLocks noChangeArrowheads="1"/>
              </p:cNvSpPr>
              <p:nvPr/>
            </p:nvSpPr>
            <p:spPr bwMode="auto">
              <a:xfrm>
                <a:off x="4337" y="1762"/>
                <a:ext cx="54" cy="54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88655" name="Oval 104"/>
              <p:cNvSpPr>
                <a:spLocks noChangeArrowheads="1"/>
              </p:cNvSpPr>
              <p:nvPr/>
            </p:nvSpPr>
            <p:spPr bwMode="auto">
              <a:xfrm>
                <a:off x="4265" y="1654"/>
                <a:ext cx="54" cy="5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88656" name="Oval 105"/>
              <p:cNvSpPr>
                <a:spLocks noChangeArrowheads="1"/>
              </p:cNvSpPr>
              <p:nvPr/>
            </p:nvSpPr>
            <p:spPr bwMode="auto">
              <a:xfrm>
                <a:off x="4265" y="1654"/>
                <a:ext cx="54" cy="54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88657" name="Oval 106"/>
              <p:cNvSpPr>
                <a:spLocks noChangeArrowheads="1"/>
              </p:cNvSpPr>
              <p:nvPr/>
            </p:nvSpPr>
            <p:spPr bwMode="auto">
              <a:xfrm>
                <a:off x="4170" y="1684"/>
                <a:ext cx="54" cy="5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88658" name="Oval 107"/>
              <p:cNvSpPr>
                <a:spLocks noChangeArrowheads="1"/>
              </p:cNvSpPr>
              <p:nvPr/>
            </p:nvSpPr>
            <p:spPr bwMode="auto">
              <a:xfrm>
                <a:off x="4170" y="1684"/>
                <a:ext cx="54" cy="54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88659" name="Oval 108"/>
              <p:cNvSpPr>
                <a:spLocks noChangeArrowheads="1"/>
              </p:cNvSpPr>
              <p:nvPr/>
            </p:nvSpPr>
            <p:spPr bwMode="auto">
              <a:xfrm>
                <a:off x="3751" y="1858"/>
                <a:ext cx="54" cy="5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88660" name="Oval 109"/>
              <p:cNvSpPr>
                <a:spLocks noChangeArrowheads="1"/>
              </p:cNvSpPr>
              <p:nvPr/>
            </p:nvSpPr>
            <p:spPr bwMode="auto">
              <a:xfrm>
                <a:off x="3751" y="1858"/>
                <a:ext cx="54" cy="54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88661" name="Oval 110"/>
              <p:cNvSpPr>
                <a:spLocks noChangeArrowheads="1"/>
              </p:cNvSpPr>
              <p:nvPr/>
            </p:nvSpPr>
            <p:spPr bwMode="auto">
              <a:xfrm>
                <a:off x="3823" y="1810"/>
                <a:ext cx="54" cy="5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88662" name="Oval 111"/>
              <p:cNvSpPr>
                <a:spLocks noChangeArrowheads="1"/>
              </p:cNvSpPr>
              <p:nvPr/>
            </p:nvSpPr>
            <p:spPr bwMode="auto">
              <a:xfrm>
                <a:off x="3823" y="1810"/>
                <a:ext cx="54" cy="54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88663" name="Oval 112"/>
              <p:cNvSpPr>
                <a:spLocks noChangeArrowheads="1"/>
              </p:cNvSpPr>
              <p:nvPr/>
            </p:nvSpPr>
            <p:spPr bwMode="auto">
              <a:xfrm>
                <a:off x="4397" y="1240"/>
                <a:ext cx="54" cy="5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88664" name="Oval 113"/>
              <p:cNvSpPr>
                <a:spLocks noChangeArrowheads="1"/>
              </p:cNvSpPr>
              <p:nvPr/>
            </p:nvSpPr>
            <p:spPr bwMode="auto">
              <a:xfrm>
                <a:off x="4397" y="1240"/>
                <a:ext cx="54" cy="54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88665" name="Oval 114"/>
              <p:cNvSpPr>
                <a:spLocks noChangeArrowheads="1"/>
              </p:cNvSpPr>
              <p:nvPr/>
            </p:nvSpPr>
            <p:spPr bwMode="auto">
              <a:xfrm>
                <a:off x="4122" y="1504"/>
                <a:ext cx="54" cy="5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88666" name="Oval 115"/>
              <p:cNvSpPr>
                <a:spLocks noChangeArrowheads="1"/>
              </p:cNvSpPr>
              <p:nvPr/>
            </p:nvSpPr>
            <p:spPr bwMode="auto">
              <a:xfrm>
                <a:off x="4122" y="1504"/>
                <a:ext cx="54" cy="54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88667" name="Oval 116"/>
              <p:cNvSpPr>
                <a:spLocks noChangeArrowheads="1"/>
              </p:cNvSpPr>
              <p:nvPr/>
            </p:nvSpPr>
            <p:spPr bwMode="auto">
              <a:xfrm>
                <a:off x="3637" y="1684"/>
                <a:ext cx="54" cy="5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88668" name="Oval 117"/>
              <p:cNvSpPr>
                <a:spLocks noChangeArrowheads="1"/>
              </p:cNvSpPr>
              <p:nvPr/>
            </p:nvSpPr>
            <p:spPr bwMode="auto">
              <a:xfrm>
                <a:off x="3637" y="1684"/>
                <a:ext cx="54" cy="54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88669" name="Oval 118"/>
              <p:cNvSpPr>
                <a:spLocks noChangeArrowheads="1"/>
              </p:cNvSpPr>
              <p:nvPr/>
            </p:nvSpPr>
            <p:spPr bwMode="auto">
              <a:xfrm>
                <a:off x="4325" y="1211"/>
                <a:ext cx="54" cy="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88670" name="Oval 119"/>
              <p:cNvSpPr>
                <a:spLocks noChangeArrowheads="1"/>
              </p:cNvSpPr>
              <p:nvPr/>
            </p:nvSpPr>
            <p:spPr bwMode="auto">
              <a:xfrm>
                <a:off x="4325" y="1211"/>
                <a:ext cx="54" cy="53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88671" name="Oval 120"/>
              <p:cNvSpPr>
                <a:spLocks noChangeArrowheads="1"/>
              </p:cNvSpPr>
              <p:nvPr/>
            </p:nvSpPr>
            <p:spPr bwMode="auto">
              <a:xfrm>
                <a:off x="4002" y="1426"/>
                <a:ext cx="54" cy="5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88672" name="Oval 121"/>
              <p:cNvSpPr>
                <a:spLocks noChangeArrowheads="1"/>
              </p:cNvSpPr>
              <p:nvPr/>
            </p:nvSpPr>
            <p:spPr bwMode="auto">
              <a:xfrm>
                <a:off x="4002" y="1426"/>
                <a:ext cx="54" cy="54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88673" name="Oval 122"/>
              <p:cNvSpPr>
                <a:spLocks noChangeArrowheads="1"/>
              </p:cNvSpPr>
              <p:nvPr/>
            </p:nvSpPr>
            <p:spPr bwMode="auto">
              <a:xfrm>
                <a:off x="4439" y="1234"/>
                <a:ext cx="54" cy="5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88674" name="Oval 123"/>
              <p:cNvSpPr>
                <a:spLocks noChangeArrowheads="1"/>
              </p:cNvSpPr>
              <p:nvPr/>
            </p:nvSpPr>
            <p:spPr bwMode="auto">
              <a:xfrm>
                <a:off x="4439" y="1234"/>
                <a:ext cx="54" cy="54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88675" name="Oval 124"/>
              <p:cNvSpPr>
                <a:spLocks noChangeArrowheads="1"/>
              </p:cNvSpPr>
              <p:nvPr/>
            </p:nvSpPr>
            <p:spPr bwMode="auto">
              <a:xfrm>
                <a:off x="4158" y="1175"/>
                <a:ext cx="54" cy="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88676" name="Oval 125"/>
              <p:cNvSpPr>
                <a:spLocks noChangeArrowheads="1"/>
              </p:cNvSpPr>
              <p:nvPr/>
            </p:nvSpPr>
            <p:spPr bwMode="auto">
              <a:xfrm>
                <a:off x="4158" y="1175"/>
                <a:ext cx="54" cy="53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88677" name="Oval 126"/>
              <p:cNvSpPr>
                <a:spLocks noChangeArrowheads="1"/>
              </p:cNvSpPr>
              <p:nvPr/>
            </p:nvSpPr>
            <p:spPr bwMode="auto">
              <a:xfrm>
                <a:off x="4271" y="1252"/>
                <a:ext cx="54" cy="5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88678" name="Oval 127"/>
              <p:cNvSpPr>
                <a:spLocks noChangeArrowheads="1"/>
              </p:cNvSpPr>
              <p:nvPr/>
            </p:nvSpPr>
            <p:spPr bwMode="auto">
              <a:xfrm>
                <a:off x="4271" y="1252"/>
                <a:ext cx="54" cy="54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88679" name="Oval 128"/>
              <p:cNvSpPr>
                <a:spLocks noChangeArrowheads="1"/>
              </p:cNvSpPr>
              <p:nvPr/>
            </p:nvSpPr>
            <p:spPr bwMode="auto">
              <a:xfrm>
                <a:off x="3721" y="1510"/>
                <a:ext cx="54" cy="5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88680" name="Oval 129"/>
              <p:cNvSpPr>
                <a:spLocks noChangeArrowheads="1"/>
              </p:cNvSpPr>
              <p:nvPr/>
            </p:nvSpPr>
            <p:spPr bwMode="auto">
              <a:xfrm>
                <a:off x="3721" y="1510"/>
                <a:ext cx="54" cy="54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88681" name="Oval 130"/>
              <p:cNvSpPr>
                <a:spLocks noChangeArrowheads="1"/>
              </p:cNvSpPr>
              <p:nvPr/>
            </p:nvSpPr>
            <p:spPr bwMode="auto">
              <a:xfrm>
                <a:off x="3470" y="1426"/>
                <a:ext cx="54" cy="5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88682" name="Oval 131"/>
              <p:cNvSpPr>
                <a:spLocks noChangeArrowheads="1"/>
              </p:cNvSpPr>
              <p:nvPr/>
            </p:nvSpPr>
            <p:spPr bwMode="auto">
              <a:xfrm>
                <a:off x="3470" y="1426"/>
                <a:ext cx="54" cy="54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88683" name="Oval 132"/>
              <p:cNvSpPr>
                <a:spLocks noChangeArrowheads="1"/>
              </p:cNvSpPr>
              <p:nvPr/>
            </p:nvSpPr>
            <p:spPr bwMode="auto">
              <a:xfrm>
                <a:off x="4301" y="1157"/>
                <a:ext cx="54" cy="5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88684" name="Oval 133"/>
              <p:cNvSpPr>
                <a:spLocks noChangeArrowheads="1"/>
              </p:cNvSpPr>
              <p:nvPr/>
            </p:nvSpPr>
            <p:spPr bwMode="auto">
              <a:xfrm>
                <a:off x="4301" y="1157"/>
                <a:ext cx="54" cy="54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88685" name="Oval 134"/>
              <p:cNvSpPr>
                <a:spLocks noChangeArrowheads="1"/>
              </p:cNvSpPr>
              <p:nvPr/>
            </p:nvSpPr>
            <p:spPr bwMode="auto">
              <a:xfrm>
                <a:off x="3841" y="1240"/>
                <a:ext cx="54" cy="5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88686" name="Oval 135"/>
              <p:cNvSpPr>
                <a:spLocks noChangeArrowheads="1"/>
              </p:cNvSpPr>
              <p:nvPr/>
            </p:nvSpPr>
            <p:spPr bwMode="auto">
              <a:xfrm>
                <a:off x="3841" y="1240"/>
                <a:ext cx="54" cy="54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88687" name="Oval 136"/>
              <p:cNvSpPr>
                <a:spLocks noChangeArrowheads="1"/>
              </p:cNvSpPr>
              <p:nvPr/>
            </p:nvSpPr>
            <p:spPr bwMode="auto">
              <a:xfrm>
                <a:off x="3548" y="1378"/>
                <a:ext cx="54" cy="5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88688" name="Oval 137"/>
              <p:cNvSpPr>
                <a:spLocks noChangeArrowheads="1"/>
              </p:cNvSpPr>
              <p:nvPr/>
            </p:nvSpPr>
            <p:spPr bwMode="auto">
              <a:xfrm>
                <a:off x="3548" y="1378"/>
                <a:ext cx="54" cy="54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88689" name="Oval 138"/>
              <p:cNvSpPr>
                <a:spLocks noChangeArrowheads="1"/>
              </p:cNvSpPr>
              <p:nvPr/>
            </p:nvSpPr>
            <p:spPr bwMode="auto">
              <a:xfrm>
                <a:off x="3859" y="1294"/>
                <a:ext cx="54" cy="5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88690" name="Oval 139"/>
              <p:cNvSpPr>
                <a:spLocks noChangeArrowheads="1"/>
              </p:cNvSpPr>
              <p:nvPr/>
            </p:nvSpPr>
            <p:spPr bwMode="auto">
              <a:xfrm>
                <a:off x="3859" y="1294"/>
                <a:ext cx="54" cy="54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88691" name="Oval 140"/>
              <p:cNvSpPr>
                <a:spLocks noChangeArrowheads="1"/>
              </p:cNvSpPr>
              <p:nvPr/>
            </p:nvSpPr>
            <p:spPr bwMode="auto">
              <a:xfrm>
                <a:off x="3596" y="1300"/>
                <a:ext cx="53" cy="5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88692" name="Oval 141"/>
              <p:cNvSpPr>
                <a:spLocks noChangeArrowheads="1"/>
              </p:cNvSpPr>
              <p:nvPr/>
            </p:nvSpPr>
            <p:spPr bwMode="auto">
              <a:xfrm>
                <a:off x="3596" y="1300"/>
                <a:ext cx="53" cy="54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88693" name="Oval 142"/>
              <p:cNvSpPr>
                <a:spLocks noChangeArrowheads="1"/>
              </p:cNvSpPr>
              <p:nvPr/>
            </p:nvSpPr>
            <p:spPr bwMode="auto">
              <a:xfrm>
                <a:off x="4104" y="1187"/>
                <a:ext cx="54" cy="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88694" name="Oval 143"/>
              <p:cNvSpPr>
                <a:spLocks noChangeArrowheads="1"/>
              </p:cNvSpPr>
              <p:nvPr/>
            </p:nvSpPr>
            <p:spPr bwMode="auto">
              <a:xfrm>
                <a:off x="4104" y="1187"/>
                <a:ext cx="54" cy="53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88695" name="Oval 144"/>
              <p:cNvSpPr>
                <a:spLocks noChangeArrowheads="1"/>
              </p:cNvSpPr>
              <p:nvPr/>
            </p:nvSpPr>
            <p:spPr bwMode="auto">
              <a:xfrm>
                <a:off x="4200" y="1169"/>
                <a:ext cx="53" cy="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88696" name="Oval 145"/>
              <p:cNvSpPr>
                <a:spLocks noChangeArrowheads="1"/>
              </p:cNvSpPr>
              <p:nvPr/>
            </p:nvSpPr>
            <p:spPr bwMode="auto">
              <a:xfrm>
                <a:off x="4200" y="1169"/>
                <a:ext cx="53" cy="53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88697" name="Oval 146"/>
              <p:cNvSpPr>
                <a:spLocks noChangeArrowheads="1"/>
              </p:cNvSpPr>
              <p:nvPr/>
            </p:nvSpPr>
            <p:spPr bwMode="auto">
              <a:xfrm>
                <a:off x="3835" y="1300"/>
                <a:ext cx="54" cy="5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88698" name="Oval 147"/>
              <p:cNvSpPr>
                <a:spLocks noChangeArrowheads="1"/>
              </p:cNvSpPr>
              <p:nvPr/>
            </p:nvSpPr>
            <p:spPr bwMode="auto">
              <a:xfrm>
                <a:off x="3835" y="1300"/>
                <a:ext cx="54" cy="54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88699" name="Oval 148"/>
              <p:cNvSpPr>
                <a:spLocks noChangeArrowheads="1"/>
              </p:cNvSpPr>
              <p:nvPr/>
            </p:nvSpPr>
            <p:spPr bwMode="auto">
              <a:xfrm>
                <a:off x="3960" y="1139"/>
                <a:ext cx="54" cy="5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88700" name="Oval 149"/>
              <p:cNvSpPr>
                <a:spLocks noChangeArrowheads="1"/>
              </p:cNvSpPr>
              <p:nvPr/>
            </p:nvSpPr>
            <p:spPr bwMode="auto">
              <a:xfrm>
                <a:off x="3960" y="1139"/>
                <a:ext cx="54" cy="54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88701" name="Oval 150"/>
              <p:cNvSpPr>
                <a:spLocks noChangeArrowheads="1"/>
              </p:cNvSpPr>
              <p:nvPr/>
            </p:nvSpPr>
            <p:spPr bwMode="auto">
              <a:xfrm>
                <a:off x="3739" y="1294"/>
                <a:ext cx="54" cy="5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88702" name="Oval 151"/>
              <p:cNvSpPr>
                <a:spLocks noChangeArrowheads="1"/>
              </p:cNvSpPr>
              <p:nvPr/>
            </p:nvSpPr>
            <p:spPr bwMode="auto">
              <a:xfrm>
                <a:off x="3739" y="1294"/>
                <a:ext cx="54" cy="54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88703" name="Oval 152"/>
              <p:cNvSpPr>
                <a:spLocks noChangeArrowheads="1"/>
              </p:cNvSpPr>
              <p:nvPr/>
            </p:nvSpPr>
            <p:spPr bwMode="auto">
              <a:xfrm>
                <a:off x="4056" y="977"/>
                <a:ext cx="54" cy="5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88704" name="Oval 153"/>
              <p:cNvSpPr>
                <a:spLocks noChangeArrowheads="1"/>
              </p:cNvSpPr>
              <p:nvPr/>
            </p:nvSpPr>
            <p:spPr bwMode="auto">
              <a:xfrm>
                <a:off x="4056" y="977"/>
                <a:ext cx="54" cy="54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88705" name="Rectangle 154"/>
              <p:cNvSpPr>
                <a:spLocks noChangeArrowheads="1"/>
              </p:cNvSpPr>
              <p:nvPr/>
            </p:nvSpPr>
            <p:spPr bwMode="auto">
              <a:xfrm>
                <a:off x="3039" y="1710"/>
                <a:ext cx="173" cy="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lIns="0" tIns="0" rIns="0" bIns="0">
                <a:spAutoFit/>
              </a:bodyPr>
              <a:lstStyle>
                <a:lvl1pPr defTabSz="457200"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 defTabSz="457200"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 defTabSz="457200"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 defTabSz="457200"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 defTabSz="457200"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algn="ctr" eaLnBrk="1" hangingPunct="1">
                  <a:buClr>
                    <a:srgbClr val="000000"/>
                  </a:buClr>
                  <a:buSzPct val="100000"/>
                  <a:buFont typeface="Arial" pitchFamily="34" charset="0"/>
                  <a:buNone/>
                </a:pPr>
                <a:endParaRPr lang="en-US" altLang="en-US" sz="1800" b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706" name="Oval 155"/>
              <p:cNvSpPr>
                <a:spLocks noChangeArrowheads="1"/>
              </p:cNvSpPr>
              <p:nvPr/>
            </p:nvSpPr>
            <p:spPr bwMode="auto">
              <a:xfrm>
                <a:off x="3739" y="1061"/>
                <a:ext cx="54" cy="5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88707" name="Oval 156"/>
              <p:cNvSpPr>
                <a:spLocks noChangeArrowheads="1"/>
              </p:cNvSpPr>
              <p:nvPr/>
            </p:nvSpPr>
            <p:spPr bwMode="auto">
              <a:xfrm>
                <a:off x="3739" y="1061"/>
                <a:ext cx="54" cy="54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88708" name="Oval 157"/>
              <p:cNvSpPr>
                <a:spLocks noChangeArrowheads="1"/>
              </p:cNvSpPr>
              <p:nvPr/>
            </p:nvSpPr>
            <p:spPr bwMode="auto">
              <a:xfrm>
                <a:off x="3667" y="1067"/>
                <a:ext cx="54" cy="5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88709" name="Oval 158"/>
              <p:cNvSpPr>
                <a:spLocks noChangeArrowheads="1"/>
              </p:cNvSpPr>
              <p:nvPr/>
            </p:nvSpPr>
            <p:spPr bwMode="auto">
              <a:xfrm>
                <a:off x="3667" y="1067"/>
                <a:ext cx="54" cy="54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  <p:grpSp>
          <p:nvGrpSpPr>
            <p:cNvPr id="4" name="Group 635"/>
            <p:cNvGrpSpPr>
              <a:grpSpLocks/>
            </p:cNvGrpSpPr>
            <p:nvPr/>
          </p:nvGrpSpPr>
          <p:grpSpPr bwMode="auto">
            <a:xfrm>
              <a:off x="4826000" y="1228725"/>
              <a:ext cx="3602038" cy="3741738"/>
              <a:chOff x="3040" y="774"/>
              <a:chExt cx="2269" cy="2357"/>
            </a:xfrm>
          </p:grpSpPr>
          <p:sp>
            <p:nvSpPr>
              <p:cNvPr id="88080" name="Oval 159"/>
              <p:cNvSpPr>
                <a:spLocks noChangeArrowheads="1"/>
              </p:cNvSpPr>
              <p:nvPr/>
            </p:nvSpPr>
            <p:spPr bwMode="auto">
              <a:xfrm>
                <a:off x="4266" y="1655"/>
                <a:ext cx="54" cy="54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grpSp>
            <p:nvGrpSpPr>
              <p:cNvPr id="5" name="Group 160"/>
              <p:cNvGrpSpPr>
                <a:grpSpLocks/>
              </p:cNvGrpSpPr>
              <p:nvPr/>
            </p:nvGrpSpPr>
            <p:grpSpPr bwMode="auto">
              <a:xfrm>
                <a:off x="3260" y="774"/>
                <a:ext cx="2049" cy="2357"/>
                <a:chOff x="3260" y="774"/>
                <a:chExt cx="2049" cy="2357"/>
              </a:xfrm>
            </p:grpSpPr>
            <p:sp>
              <p:nvSpPr>
                <p:cNvPr id="88356" name="Freeform 161"/>
                <p:cNvSpPr>
                  <a:spLocks noChangeArrowheads="1"/>
                </p:cNvSpPr>
                <p:nvPr/>
              </p:nvSpPr>
              <p:spPr bwMode="auto">
                <a:xfrm>
                  <a:off x="4410" y="774"/>
                  <a:ext cx="789" cy="1649"/>
                </a:xfrm>
                <a:custGeom>
                  <a:avLst/>
                  <a:gdLst>
                    <a:gd name="T0" fmla="*/ 789 w 789"/>
                    <a:gd name="T1" fmla="*/ 1649 h 1649"/>
                    <a:gd name="T2" fmla="*/ 789 w 789"/>
                    <a:gd name="T3" fmla="*/ 515 h 1649"/>
                    <a:gd name="T4" fmla="*/ 0 w 789"/>
                    <a:gd name="T5" fmla="*/ 0 h 1649"/>
                    <a:gd name="T6" fmla="*/ 0 w 789"/>
                    <a:gd name="T7" fmla="*/ 1133 h 1649"/>
                    <a:gd name="T8" fmla="*/ 789 w 789"/>
                    <a:gd name="T9" fmla="*/ 1649 h 164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89"/>
                    <a:gd name="T16" fmla="*/ 0 h 1649"/>
                    <a:gd name="T17" fmla="*/ 789 w 789"/>
                    <a:gd name="T18" fmla="*/ 1649 h 164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89" h="1649">
                      <a:moveTo>
                        <a:pt x="789" y="1649"/>
                      </a:moveTo>
                      <a:lnTo>
                        <a:pt x="789" y="515"/>
                      </a:lnTo>
                      <a:lnTo>
                        <a:pt x="0" y="0"/>
                      </a:lnTo>
                      <a:lnTo>
                        <a:pt x="0" y="1133"/>
                      </a:lnTo>
                      <a:lnTo>
                        <a:pt x="789" y="164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357" name="Freeform 162"/>
                <p:cNvSpPr>
                  <a:spLocks noChangeArrowheads="1"/>
                </p:cNvSpPr>
                <p:nvPr/>
              </p:nvSpPr>
              <p:spPr bwMode="auto">
                <a:xfrm>
                  <a:off x="4410" y="774"/>
                  <a:ext cx="789" cy="1649"/>
                </a:xfrm>
                <a:custGeom>
                  <a:avLst/>
                  <a:gdLst>
                    <a:gd name="T0" fmla="*/ 789 w 789"/>
                    <a:gd name="T1" fmla="*/ 1649 h 1649"/>
                    <a:gd name="T2" fmla="*/ 789 w 789"/>
                    <a:gd name="T3" fmla="*/ 515 h 1649"/>
                    <a:gd name="T4" fmla="*/ 0 w 789"/>
                    <a:gd name="T5" fmla="*/ 0 h 1649"/>
                    <a:gd name="T6" fmla="*/ 0 w 789"/>
                    <a:gd name="T7" fmla="*/ 1133 h 1649"/>
                    <a:gd name="T8" fmla="*/ 789 w 789"/>
                    <a:gd name="T9" fmla="*/ 1649 h 164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89"/>
                    <a:gd name="T16" fmla="*/ 0 h 1649"/>
                    <a:gd name="T17" fmla="*/ 789 w 789"/>
                    <a:gd name="T18" fmla="*/ 1649 h 164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89" h="1649">
                      <a:moveTo>
                        <a:pt x="789" y="1649"/>
                      </a:moveTo>
                      <a:lnTo>
                        <a:pt x="789" y="515"/>
                      </a:lnTo>
                      <a:lnTo>
                        <a:pt x="0" y="0"/>
                      </a:lnTo>
                      <a:lnTo>
                        <a:pt x="0" y="1133"/>
                      </a:lnTo>
                      <a:lnTo>
                        <a:pt x="789" y="1649"/>
                      </a:lnTo>
                    </a:path>
                  </a:pathLst>
                </a:custGeom>
                <a:noFill/>
                <a:ln w="952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358" name="Freeform 163"/>
                <p:cNvSpPr>
                  <a:spLocks noChangeArrowheads="1"/>
                </p:cNvSpPr>
                <p:nvPr/>
              </p:nvSpPr>
              <p:spPr bwMode="auto">
                <a:xfrm>
                  <a:off x="3375" y="1907"/>
                  <a:ext cx="1824" cy="917"/>
                </a:xfrm>
                <a:custGeom>
                  <a:avLst/>
                  <a:gdLst>
                    <a:gd name="T0" fmla="*/ 790 w 1824"/>
                    <a:gd name="T1" fmla="*/ 917 h 917"/>
                    <a:gd name="T2" fmla="*/ 0 w 1824"/>
                    <a:gd name="T3" fmla="*/ 396 h 917"/>
                    <a:gd name="T4" fmla="*/ 1035 w 1824"/>
                    <a:gd name="T5" fmla="*/ 0 h 917"/>
                    <a:gd name="T6" fmla="*/ 1824 w 1824"/>
                    <a:gd name="T7" fmla="*/ 516 h 917"/>
                    <a:gd name="T8" fmla="*/ 790 w 1824"/>
                    <a:gd name="T9" fmla="*/ 917 h 9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24"/>
                    <a:gd name="T16" fmla="*/ 0 h 917"/>
                    <a:gd name="T17" fmla="*/ 1824 w 1824"/>
                    <a:gd name="T18" fmla="*/ 917 h 9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24" h="917">
                      <a:moveTo>
                        <a:pt x="790" y="917"/>
                      </a:moveTo>
                      <a:lnTo>
                        <a:pt x="0" y="396"/>
                      </a:lnTo>
                      <a:lnTo>
                        <a:pt x="1035" y="0"/>
                      </a:lnTo>
                      <a:lnTo>
                        <a:pt x="1824" y="516"/>
                      </a:lnTo>
                      <a:lnTo>
                        <a:pt x="790" y="9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359" name="Freeform 164"/>
                <p:cNvSpPr>
                  <a:spLocks noChangeArrowheads="1"/>
                </p:cNvSpPr>
                <p:nvPr/>
              </p:nvSpPr>
              <p:spPr bwMode="auto">
                <a:xfrm>
                  <a:off x="3375" y="1907"/>
                  <a:ext cx="1824" cy="917"/>
                </a:xfrm>
                <a:custGeom>
                  <a:avLst/>
                  <a:gdLst>
                    <a:gd name="T0" fmla="*/ 790 w 1824"/>
                    <a:gd name="T1" fmla="*/ 917 h 917"/>
                    <a:gd name="T2" fmla="*/ 0 w 1824"/>
                    <a:gd name="T3" fmla="*/ 396 h 917"/>
                    <a:gd name="T4" fmla="*/ 1035 w 1824"/>
                    <a:gd name="T5" fmla="*/ 0 h 917"/>
                    <a:gd name="T6" fmla="*/ 1824 w 1824"/>
                    <a:gd name="T7" fmla="*/ 516 h 917"/>
                    <a:gd name="T8" fmla="*/ 790 w 1824"/>
                    <a:gd name="T9" fmla="*/ 917 h 9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24"/>
                    <a:gd name="T16" fmla="*/ 0 h 917"/>
                    <a:gd name="T17" fmla="*/ 1824 w 1824"/>
                    <a:gd name="T18" fmla="*/ 917 h 9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24" h="917">
                      <a:moveTo>
                        <a:pt x="790" y="917"/>
                      </a:moveTo>
                      <a:lnTo>
                        <a:pt x="0" y="396"/>
                      </a:lnTo>
                      <a:lnTo>
                        <a:pt x="1035" y="0"/>
                      </a:lnTo>
                      <a:lnTo>
                        <a:pt x="1824" y="516"/>
                      </a:lnTo>
                      <a:lnTo>
                        <a:pt x="790" y="917"/>
                      </a:lnTo>
                    </a:path>
                  </a:pathLst>
                </a:custGeom>
                <a:noFill/>
                <a:ln w="952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360" name="Freeform 165"/>
                <p:cNvSpPr>
                  <a:spLocks noChangeArrowheads="1"/>
                </p:cNvSpPr>
                <p:nvPr/>
              </p:nvSpPr>
              <p:spPr bwMode="auto">
                <a:xfrm>
                  <a:off x="3375" y="774"/>
                  <a:ext cx="1035" cy="1529"/>
                </a:xfrm>
                <a:custGeom>
                  <a:avLst/>
                  <a:gdLst>
                    <a:gd name="T0" fmla="*/ 0 w 1035"/>
                    <a:gd name="T1" fmla="*/ 1529 h 1529"/>
                    <a:gd name="T2" fmla="*/ 0 w 1035"/>
                    <a:gd name="T3" fmla="*/ 396 h 1529"/>
                    <a:gd name="T4" fmla="*/ 1035 w 1035"/>
                    <a:gd name="T5" fmla="*/ 0 h 1529"/>
                    <a:gd name="T6" fmla="*/ 1035 w 1035"/>
                    <a:gd name="T7" fmla="*/ 1133 h 1529"/>
                    <a:gd name="T8" fmla="*/ 0 w 1035"/>
                    <a:gd name="T9" fmla="*/ 1529 h 152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35"/>
                    <a:gd name="T16" fmla="*/ 0 h 1529"/>
                    <a:gd name="T17" fmla="*/ 1035 w 1035"/>
                    <a:gd name="T18" fmla="*/ 1529 h 152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35" h="1529">
                      <a:moveTo>
                        <a:pt x="0" y="1529"/>
                      </a:moveTo>
                      <a:lnTo>
                        <a:pt x="0" y="396"/>
                      </a:lnTo>
                      <a:lnTo>
                        <a:pt x="1035" y="0"/>
                      </a:lnTo>
                      <a:lnTo>
                        <a:pt x="1035" y="1133"/>
                      </a:lnTo>
                      <a:lnTo>
                        <a:pt x="0" y="152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361" name="Freeform 166"/>
                <p:cNvSpPr>
                  <a:spLocks noChangeArrowheads="1"/>
                </p:cNvSpPr>
                <p:nvPr/>
              </p:nvSpPr>
              <p:spPr bwMode="auto">
                <a:xfrm>
                  <a:off x="3375" y="774"/>
                  <a:ext cx="1035" cy="1529"/>
                </a:xfrm>
                <a:custGeom>
                  <a:avLst/>
                  <a:gdLst>
                    <a:gd name="T0" fmla="*/ 0 w 1035"/>
                    <a:gd name="T1" fmla="*/ 1529 h 1529"/>
                    <a:gd name="T2" fmla="*/ 0 w 1035"/>
                    <a:gd name="T3" fmla="*/ 396 h 1529"/>
                    <a:gd name="T4" fmla="*/ 1035 w 1035"/>
                    <a:gd name="T5" fmla="*/ 0 h 1529"/>
                    <a:gd name="T6" fmla="*/ 1035 w 1035"/>
                    <a:gd name="T7" fmla="*/ 1133 h 1529"/>
                    <a:gd name="T8" fmla="*/ 0 w 1035"/>
                    <a:gd name="T9" fmla="*/ 1529 h 152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35"/>
                    <a:gd name="T16" fmla="*/ 0 h 1529"/>
                    <a:gd name="T17" fmla="*/ 1035 w 1035"/>
                    <a:gd name="T18" fmla="*/ 1529 h 152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35" h="1529">
                      <a:moveTo>
                        <a:pt x="0" y="1529"/>
                      </a:moveTo>
                      <a:lnTo>
                        <a:pt x="0" y="396"/>
                      </a:lnTo>
                      <a:lnTo>
                        <a:pt x="1035" y="0"/>
                      </a:lnTo>
                      <a:lnTo>
                        <a:pt x="1035" y="1133"/>
                      </a:lnTo>
                      <a:lnTo>
                        <a:pt x="0" y="1529"/>
                      </a:lnTo>
                    </a:path>
                  </a:pathLst>
                </a:custGeom>
                <a:noFill/>
                <a:ln w="952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362" name="Freeform 167"/>
                <p:cNvSpPr>
                  <a:spLocks noChangeArrowheads="1"/>
                </p:cNvSpPr>
                <p:nvPr/>
              </p:nvSpPr>
              <p:spPr bwMode="auto">
                <a:xfrm>
                  <a:off x="3393" y="1164"/>
                  <a:ext cx="790" cy="1648"/>
                </a:xfrm>
                <a:custGeom>
                  <a:avLst/>
                  <a:gdLst>
                    <a:gd name="T0" fmla="*/ 2147483647 w 132"/>
                    <a:gd name="T1" fmla="*/ 2147483647 h 275"/>
                    <a:gd name="T2" fmla="*/ 0 w 132"/>
                    <a:gd name="T3" fmla="*/ 2147483647 h 275"/>
                    <a:gd name="T4" fmla="*/ 0 w 132"/>
                    <a:gd name="T5" fmla="*/ 0 h 275"/>
                    <a:gd name="T6" fmla="*/ 0 60000 65536"/>
                    <a:gd name="T7" fmla="*/ 0 60000 65536"/>
                    <a:gd name="T8" fmla="*/ 0 60000 65536"/>
                    <a:gd name="T9" fmla="*/ 0 w 132"/>
                    <a:gd name="T10" fmla="*/ 0 h 275"/>
                    <a:gd name="T11" fmla="*/ 132 w 132"/>
                    <a:gd name="T12" fmla="*/ 275 h 27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32" h="275">
                      <a:moveTo>
                        <a:pt x="132" y="275"/>
                      </a:moveTo>
                      <a:lnTo>
                        <a:pt x="0" y="189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prstDash val="lg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363" name="Freeform 168"/>
                <p:cNvSpPr>
                  <a:spLocks noChangeArrowheads="1"/>
                </p:cNvSpPr>
                <p:nvPr/>
              </p:nvSpPr>
              <p:spPr bwMode="auto">
                <a:xfrm>
                  <a:off x="3632" y="1068"/>
                  <a:ext cx="796" cy="1654"/>
                </a:xfrm>
                <a:custGeom>
                  <a:avLst/>
                  <a:gdLst>
                    <a:gd name="T0" fmla="*/ 2147483647 w 133"/>
                    <a:gd name="T1" fmla="*/ 2147483647 h 276"/>
                    <a:gd name="T2" fmla="*/ 0 w 133"/>
                    <a:gd name="T3" fmla="*/ 2147483647 h 276"/>
                    <a:gd name="T4" fmla="*/ 0 w 133"/>
                    <a:gd name="T5" fmla="*/ 0 h 276"/>
                    <a:gd name="T6" fmla="*/ 0 60000 65536"/>
                    <a:gd name="T7" fmla="*/ 0 60000 65536"/>
                    <a:gd name="T8" fmla="*/ 0 60000 65536"/>
                    <a:gd name="T9" fmla="*/ 0 w 133"/>
                    <a:gd name="T10" fmla="*/ 0 h 276"/>
                    <a:gd name="T11" fmla="*/ 133 w 133"/>
                    <a:gd name="T12" fmla="*/ 276 h 27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33" h="276">
                      <a:moveTo>
                        <a:pt x="133" y="276"/>
                      </a:moveTo>
                      <a:lnTo>
                        <a:pt x="0" y="189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prstDash val="lg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364" name="Freeform 169"/>
                <p:cNvSpPr>
                  <a:spLocks noChangeArrowheads="1"/>
                </p:cNvSpPr>
                <p:nvPr/>
              </p:nvSpPr>
              <p:spPr bwMode="auto">
                <a:xfrm>
                  <a:off x="3878" y="972"/>
                  <a:ext cx="795" cy="1654"/>
                </a:xfrm>
                <a:custGeom>
                  <a:avLst/>
                  <a:gdLst>
                    <a:gd name="T0" fmla="*/ 2147483647 w 133"/>
                    <a:gd name="T1" fmla="*/ 2147483647 h 276"/>
                    <a:gd name="T2" fmla="*/ 0 w 133"/>
                    <a:gd name="T3" fmla="*/ 2147483647 h 276"/>
                    <a:gd name="T4" fmla="*/ 0 w 133"/>
                    <a:gd name="T5" fmla="*/ 0 h 276"/>
                    <a:gd name="T6" fmla="*/ 0 60000 65536"/>
                    <a:gd name="T7" fmla="*/ 0 60000 65536"/>
                    <a:gd name="T8" fmla="*/ 0 60000 65536"/>
                    <a:gd name="T9" fmla="*/ 0 w 133"/>
                    <a:gd name="T10" fmla="*/ 0 h 276"/>
                    <a:gd name="T11" fmla="*/ 133 w 133"/>
                    <a:gd name="T12" fmla="*/ 276 h 27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33" h="276">
                      <a:moveTo>
                        <a:pt x="133" y="276"/>
                      </a:moveTo>
                      <a:lnTo>
                        <a:pt x="0" y="189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prstDash val="lg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365" name="Freeform 170"/>
                <p:cNvSpPr>
                  <a:spLocks noChangeArrowheads="1"/>
                </p:cNvSpPr>
                <p:nvPr/>
              </p:nvSpPr>
              <p:spPr bwMode="auto">
                <a:xfrm>
                  <a:off x="4123" y="882"/>
                  <a:ext cx="795" cy="1648"/>
                </a:xfrm>
                <a:custGeom>
                  <a:avLst/>
                  <a:gdLst>
                    <a:gd name="T0" fmla="*/ 2147483647 w 133"/>
                    <a:gd name="T1" fmla="*/ 2147483647 h 275"/>
                    <a:gd name="T2" fmla="*/ 0 w 133"/>
                    <a:gd name="T3" fmla="*/ 2147483647 h 275"/>
                    <a:gd name="T4" fmla="*/ 0 w 133"/>
                    <a:gd name="T5" fmla="*/ 0 h 275"/>
                    <a:gd name="T6" fmla="*/ 0 60000 65536"/>
                    <a:gd name="T7" fmla="*/ 0 60000 65536"/>
                    <a:gd name="T8" fmla="*/ 0 60000 65536"/>
                    <a:gd name="T9" fmla="*/ 0 w 133"/>
                    <a:gd name="T10" fmla="*/ 0 h 275"/>
                    <a:gd name="T11" fmla="*/ 133 w 133"/>
                    <a:gd name="T12" fmla="*/ 275 h 27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33" h="275">
                      <a:moveTo>
                        <a:pt x="133" y="275"/>
                      </a:moveTo>
                      <a:lnTo>
                        <a:pt x="0" y="189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prstDash val="lg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366" name="Freeform 171"/>
                <p:cNvSpPr>
                  <a:spLocks noChangeArrowheads="1"/>
                </p:cNvSpPr>
                <p:nvPr/>
              </p:nvSpPr>
              <p:spPr bwMode="auto">
                <a:xfrm>
                  <a:off x="4368" y="786"/>
                  <a:ext cx="789" cy="1655"/>
                </a:xfrm>
                <a:custGeom>
                  <a:avLst/>
                  <a:gdLst>
                    <a:gd name="T0" fmla="*/ 2147483647 w 132"/>
                    <a:gd name="T1" fmla="*/ 2147483647 h 276"/>
                    <a:gd name="T2" fmla="*/ 0 w 132"/>
                    <a:gd name="T3" fmla="*/ 2147483647 h 276"/>
                    <a:gd name="T4" fmla="*/ 0 w 132"/>
                    <a:gd name="T5" fmla="*/ 0 h 276"/>
                    <a:gd name="T6" fmla="*/ 0 60000 65536"/>
                    <a:gd name="T7" fmla="*/ 0 60000 65536"/>
                    <a:gd name="T8" fmla="*/ 0 60000 65536"/>
                    <a:gd name="T9" fmla="*/ 0 w 132"/>
                    <a:gd name="T10" fmla="*/ 0 h 276"/>
                    <a:gd name="T11" fmla="*/ 132 w 132"/>
                    <a:gd name="T12" fmla="*/ 276 h 27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32" h="276">
                      <a:moveTo>
                        <a:pt x="132" y="276"/>
                      </a:moveTo>
                      <a:lnTo>
                        <a:pt x="0" y="189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prstDash val="lg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367" name="Freeform 172"/>
                <p:cNvSpPr>
                  <a:spLocks noChangeArrowheads="1"/>
                </p:cNvSpPr>
                <p:nvPr/>
              </p:nvSpPr>
              <p:spPr bwMode="auto">
                <a:xfrm>
                  <a:off x="4141" y="1277"/>
                  <a:ext cx="1040" cy="1529"/>
                </a:xfrm>
                <a:custGeom>
                  <a:avLst/>
                  <a:gdLst>
                    <a:gd name="T0" fmla="*/ 0 w 174"/>
                    <a:gd name="T1" fmla="*/ 2147483647 h 255"/>
                    <a:gd name="T2" fmla="*/ 2147483647 w 174"/>
                    <a:gd name="T3" fmla="*/ 2147483647 h 255"/>
                    <a:gd name="T4" fmla="*/ 2147483647 w 174"/>
                    <a:gd name="T5" fmla="*/ 0 h 255"/>
                    <a:gd name="T6" fmla="*/ 0 60000 65536"/>
                    <a:gd name="T7" fmla="*/ 0 60000 65536"/>
                    <a:gd name="T8" fmla="*/ 0 60000 65536"/>
                    <a:gd name="T9" fmla="*/ 0 w 174"/>
                    <a:gd name="T10" fmla="*/ 0 h 255"/>
                    <a:gd name="T11" fmla="*/ 174 w 174"/>
                    <a:gd name="T12" fmla="*/ 255 h 25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74" h="255">
                      <a:moveTo>
                        <a:pt x="0" y="255"/>
                      </a:moveTo>
                      <a:lnTo>
                        <a:pt x="174" y="189"/>
                      </a:lnTo>
                      <a:lnTo>
                        <a:pt x="17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prstDash val="lg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368" name="Freeform 173"/>
                <p:cNvSpPr>
                  <a:spLocks noChangeArrowheads="1"/>
                </p:cNvSpPr>
                <p:nvPr/>
              </p:nvSpPr>
              <p:spPr bwMode="auto">
                <a:xfrm>
                  <a:off x="3908" y="1122"/>
                  <a:ext cx="1040" cy="1528"/>
                </a:xfrm>
                <a:custGeom>
                  <a:avLst/>
                  <a:gdLst>
                    <a:gd name="T0" fmla="*/ 0 w 174"/>
                    <a:gd name="T1" fmla="*/ 2147483647 h 255"/>
                    <a:gd name="T2" fmla="*/ 2147483647 w 174"/>
                    <a:gd name="T3" fmla="*/ 2147483647 h 255"/>
                    <a:gd name="T4" fmla="*/ 2147483647 w 174"/>
                    <a:gd name="T5" fmla="*/ 0 h 255"/>
                    <a:gd name="T6" fmla="*/ 0 60000 65536"/>
                    <a:gd name="T7" fmla="*/ 0 60000 65536"/>
                    <a:gd name="T8" fmla="*/ 0 60000 65536"/>
                    <a:gd name="T9" fmla="*/ 0 w 174"/>
                    <a:gd name="T10" fmla="*/ 0 h 255"/>
                    <a:gd name="T11" fmla="*/ 174 w 174"/>
                    <a:gd name="T12" fmla="*/ 255 h 25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74" h="255">
                      <a:moveTo>
                        <a:pt x="0" y="255"/>
                      </a:moveTo>
                      <a:lnTo>
                        <a:pt x="174" y="189"/>
                      </a:lnTo>
                      <a:lnTo>
                        <a:pt x="17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prstDash val="lg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369" name="Freeform 174"/>
                <p:cNvSpPr>
                  <a:spLocks noChangeArrowheads="1"/>
                </p:cNvSpPr>
                <p:nvPr/>
              </p:nvSpPr>
              <p:spPr bwMode="auto">
                <a:xfrm>
                  <a:off x="3674" y="972"/>
                  <a:ext cx="1035" cy="1528"/>
                </a:xfrm>
                <a:custGeom>
                  <a:avLst/>
                  <a:gdLst>
                    <a:gd name="T0" fmla="*/ 0 w 173"/>
                    <a:gd name="T1" fmla="*/ 2147483647 h 255"/>
                    <a:gd name="T2" fmla="*/ 2147483647 w 173"/>
                    <a:gd name="T3" fmla="*/ 2147483647 h 255"/>
                    <a:gd name="T4" fmla="*/ 2147483647 w 173"/>
                    <a:gd name="T5" fmla="*/ 0 h 255"/>
                    <a:gd name="T6" fmla="*/ 0 60000 65536"/>
                    <a:gd name="T7" fmla="*/ 0 60000 65536"/>
                    <a:gd name="T8" fmla="*/ 0 60000 65536"/>
                    <a:gd name="T9" fmla="*/ 0 w 173"/>
                    <a:gd name="T10" fmla="*/ 0 h 255"/>
                    <a:gd name="T11" fmla="*/ 173 w 173"/>
                    <a:gd name="T12" fmla="*/ 255 h 25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73" h="255">
                      <a:moveTo>
                        <a:pt x="0" y="255"/>
                      </a:moveTo>
                      <a:lnTo>
                        <a:pt x="173" y="189"/>
                      </a:lnTo>
                      <a:lnTo>
                        <a:pt x="173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prstDash val="lg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370" name="Freeform 175"/>
                <p:cNvSpPr>
                  <a:spLocks noChangeArrowheads="1"/>
                </p:cNvSpPr>
                <p:nvPr/>
              </p:nvSpPr>
              <p:spPr bwMode="auto">
                <a:xfrm>
                  <a:off x="3441" y="816"/>
                  <a:ext cx="1035" cy="1535"/>
                </a:xfrm>
                <a:custGeom>
                  <a:avLst/>
                  <a:gdLst>
                    <a:gd name="T0" fmla="*/ 0 w 173"/>
                    <a:gd name="T1" fmla="*/ 2147483647 h 256"/>
                    <a:gd name="T2" fmla="*/ 2147483647 w 173"/>
                    <a:gd name="T3" fmla="*/ 2147483647 h 256"/>
                    <a:gd name="T4" fmla="*/ 2147483647 w 173"/>
                    <a:gd name="T5" fmla="*/ 0 h 256"/>
                    <a:gd name="T6" fmla="*/ 0 60000 65536"/>
                    <a:gd name="T7" fmla="*/ 0 60000 65536"/>
                    <a:gd name="T8" fmla="*/ 0 60000 65536"/>
                    <a:gd name="T9" fmla="*/ 0 w 173"/>
                    <a:gd name="T10" fmla="*/ 0 h 256"/>
                    <a:gd name="T11" fmla="*/ 173 w 173"/>
                    <a:gd name="T12" fmla="*/ 256 h 25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73" h="256">
                      <a:moveTo>
                        <a:pt x="0" y="256"/>
                      </a:moveTo>
                      <a:lnTo>
                        <a:pt x="173" y="189"/>
                      </a:lnTo>
                      <a:lnTo>
                        <a:pt x="173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prstDash val="lg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371" name="Freeform 176"/>
                <p:cNvSpPr>
                  <a:spLocks noChangeArrowheads="1"/>
                </p:cNvSpPr>
                <p:nvPr/>
              </p:nvSpPr>
              <p:spPr bwMode="auto">
                <a:xfrm>
                  <a:off x="3375" y="1793"/>
                  <a:ext cx="1824" cy="522"/>
                </a:xfrm>
                <a:custGeom>
                  <a:avLst/>
                  <a:gdLst>
                    <a:gd name="T0" fmla="*/ 0 w 305"/>
                    <a:gd name="T1" fmla="*/ 2147483647 h 87"/>
                    <a:gd name="T2" fmla="*/ 2147483647 w 305"/>
                    <a:gd name="T3" fmla="*/ 0 h 87"/>
                    <a:gd name="T4" fmla="*/ 2147483647 w 305"/>
                    <a:gd name="T5" fmla="*/ 2147483647 h 87"/>
                    <a:gd name="T6" fmla="*/ 0 60000 65536"/>
                    <a:gd name="T7" fmla="*/ 0 60000 65536"/>
                    <a:gd name="T8" fmla="*/ 0 60000 65536"/>
                    <a:gd name="T9" fmla="*/ 0 w 305"/>
                    <a:gd name="T10" fmla="*/ 0 h 87"/>
                    <a:gd name="T11" fmla="*/ 305 w 305"/>
                    <a:gd name="T12" fmla="*/ 87 h 8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05" h="87">
                      <a:moveTo>
                        <a:pt x="0" y="67"/>
                      </a:moveTo>
                      <a:lnTo>
                        <a:pt x="173" y="0"/>
                      </a:lnTo>
                      <a:lnTo>
                        <a:pt x="305" y="87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prstDash val="lg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372" name="Freeform 177"/>
                <p:cNvSpPr>
                  <a:spLocks noChangeArrowheads="1"/>
                </p:cNvSpPr>
                <p:nvPr/>
              </p:nvSpPr>
              <p:spPr bwMode="auto">
                <a:xfrm>
                  <a:off x="3375" y="1529"/>
                  <a:ext cx="1824" cy="516"/>
                </a:xfrm>
                <a:custGeom>
                  <a:avLst/>
                  <a:gdLst>
                    <a:gd name="T0" fmla="*/ 0 w 305"/>
                    <a:gd name="T1" fmla="*/ 2147483647 h 86"/>
                    <a:gd name="T2" fmla="*/ 2147483647 w 305"/>
                    <a:gd name="T3" fmla="*/ 0 h 86"/>
                    <a:gd name="T4" fmla="*/ 2147483647 w 305"/>
                    <a:gd name="T5" fmla="*/ 2147483647 h 86"/>
                    <a:gd name="T6" fmla="*/ 0 60000 65536"/>
                    <a:gd name="T7" fmla="*/ 0 60000 65536"/>
                    <a:gd name="T8" fmla="*/ 0 60000 65536"/>
                    <a:gd name="T9" fmla="*/ 0 w 305"/>
                    <a:gd name="T10" fmla="*/ 0 h 86"/>
                    <a:gd name="T11" fmla="*/ 305 w 305"/>
                    <a:gd name="T12" fmla="*/ 86 h 8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05" h="86">
                      <a:moveTo>
                        <a:pt x="0" y="66"/>
                      </a:moveTo>
                      <a:lnTo>
                        <a:pt x="173" y="0"/>
                      </a:lnTo>
                      <a:lnTo>
                        <a:pt x="305" y="86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prstDash val="lg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373" name="Freeform 178"/>
                <p:cNvSpPr>
                  <a:spLocks noChangeArrowheads="1"/>
                </p:cNvSpPr>
                <p:nvPr/>
              </p:nvSpPr>
              <p:spPr bwMode="auto">
                <a:xfrm>
                  <a:off x="3375" y="1259"/>
                  <a:ext cx="1824" cy="522"/>
                </a:xfrm>
                <a:custGeom>
                  <a:avLst/>
                  <a:gdLst>
                    <a:gd name="T0" fmla="*/ 0 w 305"/>
                    <a:gd name="T1" fmla="*/ 2147483647 h 87"/>
                    <a:gd name="T2" fmla="*/ 2147483647 w 305"/>
                    <a:gd name="T3" fmla="*/ 0 h 87"/>
                    <a:gd name="T4" fmla="*/ 2147483647 w 305"/>
                    <a:gd name="T5" fmla="*/ 2147483647 h 87"/>
                    <a:gd name="T6" fmla="*/ 0 60000 65536"/>
                    <a:gd name="T7" fmla="*/ 0 60000 65536"/>
                    <a:gd name="T8" fmla="*/ 0 60000 65536"/>
                    <a:gd name="T9" fmla="*/ 0 w 305"/>
                    <a:gd name="T10" fmla="*/ 0 h 87"/>
                    <a:gd name="T11" fmla="*/ 305 w 305"/>
                    <a:gd name="T12" fmla="*/ 87 h 8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05" h="87">
                      <a:moveTo>
                        <a:pt x="0" y="67"/>
                      </a:moveTo>
                      <a:lnTo>
                        <a:pt x="173" y="0"/>
                      </a:lnTo>
                      <a:lnTo>
                        <a:pt x="305" y="87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prstDash val="lg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374" name="Freeform 179"/>
                <p:cNvSpPr>
                  <a:spLocks noChangeArrowheads="1"/>
                </p:cNvSpPr>
                <p:nvPr/>
              </p:nvSpPr>
              <p:spPr bwMode="auto">
                <a:xfrm>
                  <a:off x="3375" y="996"/>
                  <a:ext cx="1824" cy="515"/>
                </a:xfrm>
                <a:custGeom>
                  <a:avLst/>
                  <a:gdLst>
                    <a:gd name="T0" fmla="*/ 0 w 305"/>
                    <a:gd name="T1" fmla="*/ 2147483647 h 86"/>
                    <a:gd name="T2" fmla="*/ 2147483647 w 305"/>
                    <a:gd name="T3" fmla="*/ 0 h 86"/>
                    <a:gd name="T4" fmla="*/ 2147483647 w 305"/>
                    <a:gd name="T5" fmla="*/ 2147483647 h 86"/>
                    <a:gd name="T6" fmla="*/ 0 60000 65536"/>
                    <a:gd name="T7" fmla="*/ 0 60000 65536"/>
                    <a:gd name="T8" fmla="*/ 0 60000 65536"/>
                    <a:gd name="T9" fmla="*/ 0 w 305"/>
                    <a:gd name="T10" fmla="*/ 0 h 86"/>
                    <a:gd name="T11" fmla="*/ 305 w 305"/>
                    <a:gd name="T12" fmla="*/ 86 h 8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05" h="86">
                      <a:moveTo>
                        <a:pt x="0" y="66"/>
                      </a:moveTo>
                      <a:lnTo>
                        <a:pt x="173" y="0"/>
                      </a:lnTo>
                      <a:lnTo>
                        <a:pt x="305" y="86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prstDash val="lg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375" name="Line 180"/>
                <p:cNvSpPr>
                  <a:spLocks noChangeShapeType="1"/>
                </p:cNvSpPr>
                <p:nvPr/>
              </p:nvSpPr>
              <p:spPr bwMode="auto">
                <a:xfrm flipV="1">
                  <a:off x="4165" y="2422"/>
                  <a:ext cx="1034" cy="40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376" name="Freeform 181"/>
                <p:cNvSpPr>
                  <a:spLocks noChangeArrowheads="1"/>
                </p:cNvSpPr>
                <p:nvPr/>
              </p:nvSpPr>
              <p:spPr bwMode="auto">
                <a:xfrm>
                  <a:off x="3375" y="1170"/>
                  <a:ext cx="790" cy="1654"/>
                </a:xfrm>
                <a:custGeom>
                  <a:avLst/>
                  <a:gdLst>
                    <a:gd name="T0" fmla="*/ 2147483647 w 132"/>
                    <a:gd name="T1" fmla="*/ 2147483647 h 276"/>
                    <a:gd name="T2" fmla="*/ 0 w 132"/>
                    <a:gd name="T3" fmla="*/ 2147483647 h 276"/>
                    <a:gd name="T4" fmla="*/ 0 w 132"/>
                    <a:gd name="T5" fmla="*/ 0 h 276"/>
                    <a:gd name="T6" fmla="*/ 0 60000 65536"/>
                    <a:gd name="T7" fmla="*/ 0 60000 65536"/>
                    <a:gd name="T8" fmla="*/ 0 60000 65536"/>
                    <a:gd name="T9" fmla="*/ 0 w 132"/>
                    <a:gd name="T10" fmla="*/ 0 h 276"/>
                    <a:gd name="T11" fmla="*/ 132 w 132"/>
                    <a:gd name="T12" fmla="*/ 276 h 27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32" h="276">
                      <a:moveTo>
                        <a:pt x="132" y="276"/>
                      </a:moveTo>
                      <a:lnTo>
                        <a:pt x="0" y="189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377" name="Line 182"/>
                <p:cNvSpPr>
                  <a:spLocks noChangeShapeType="1"/>
                </p:cNvSpPr>
                <p:nvPr/>
              </p:nvSpPr>
              <p:spPr bwMode="auto">
                <a:xfrm>
                  <a:off x="4183" y="2812"/>
                  <a:ext cx="24" cy="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378" name="Rectangle 183"/>
                <p:cNvSpPr>
                  <a:spLocks noChangeArrowheads="1"/>
                </p:cNvSpPr>
                <p:nvPr/>
              </p:nvSpPr>
              <p:spPr bwMode="auto">
                <a:xfrm>
                  <a:off x="4248" y="2842"/>
                  <a:ext cx="45" cy="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defTabSz="457200" eaLnBrk="0" hangingPunct="0"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1pPr>
                  <a:lvl2pPr marL="742950" indent="-285750" defTabSz="457200" eaLnBrk="0" hangingPunct="0"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2pPr>
                  <a:lvl3pPr marL="1143000" indent="-228600" defTabSz="457200" eaLnBrk="0" hangingPunct="0"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3pPr>
                  <a:lvl4pPr marL="1600200" indent="-228600" defTabSz="457200" eaLnBrk="0" hangingPunct="0"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4pPr>
                  <a:lvl5pPr marL="2057400" indent="-228600" defTabSz="457200" eaLnBrk="0" hangingPunct="0"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9pPr>
                </a:lstStyle>
                <a:p>
                  <a:pPr algn="ctr" eaLnBrk="1" hangingPunct="1">
                    <a:buClr>
                      <a:srgbClr val="000000"/>
                    </a:buClr>
                    <a:buSzPct val="100000"/>
                    <a:buFont typeface="Arial" pitchFamily="34" charset="0"/>
                    <a:buNone/>
                  </a:pPr>
                  <a:r>
                    <a:rPr lang="en-US" altLang="en-US" sz="1000" b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0</a:t>
                  </a:r>
                </a:p>
              </p:txBody>
            </p:sp>
            <p:sp>
              <p:nvSpPr>
                <p:cNvPr id="88379" name="Line 184"/>
                <p:cNvSpPr>
                  <a:spLocks noChangeShapeType="1"/>
                </p:cNvSpPr>
                <p:nvPr/>
              </p:nvSpPr>
              <p:spPr bwMode="auto">
                <a:xfrm>
                  <a:off x="4428" y="2722"/>
                  <a:ext cx="24" cy="1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380" name="Rectangle 185"/>
                <p:cNvSpPr>
                  <a:spLocks noChangeArrowheads="1"/>
                </p:cNvSpPr>
                <p:nvPr/>
              </p:nvSpPr>
              <p:spPr bwMode="auto">
                <a:xfrm>
                  <a:off x="4486" y="2746"/>
                  <a:ext cx="89" cy="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defTabSz="457200" eaLnBrk="0" hangingPunct="0"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1pPr>
                  <a:lvl2pPr marL="742950" indent="-285750" defTabSz="457200" eaLnBrk="0" hangingPunct="0"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2pPr>
                  <a:lvl3pPr marL="1143000" indent="-228600" defTabSz="457200" eaLnBrk="0" hangingPunct="0"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3pPr>
                  <a:lvl4pPr marL="1600200" indent="-228600" defTabSz="457200" eaLnBrk="0" hangingPunct="0"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4pPr>
                  <a:lvl5pPr marL="2057400" indent="-228600" defTabSz="457200" eaLnBrk="0" hangingPunct="0"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9pPr>
                </a:lstStyle>
                <a:p>
                  <a:pPr algn="ctr" eaLnBrk="1" hangingPunct="1">
                    <a:buClr>
                      <a:srgbClr val="000000"/>
                    </a:buClr>
                    <a:buSzPct val="100000"/>
                    <a:buFont typeface="Arial" pitchFamily="34" charset="0"/>
                    <a:buNone/>
                  </a:pPr>
                  <a:r>
                    <a:rPr lang="en-US" altLang="en-US" sz="1000" b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10</a:t>
                  </a:r>
                </a:p>
              </p:txBody>
            </p:sp>
            <p:sp>
              <p:nvSpPr>
                <p:cNvPr id="88381" name="Line 186"/>
                <p:cNvSpPr>
                  <a:spLocks noChangeShapeType="1"/>
                </p:cNvSpPr>
                <p:nvPr/>
              </p:nvSpPr>
              <p:spPr bwMode="auto">
                <a:xfrm>
                  <a:off x="4673" y="2626"/>
                  <a:ext cx="24" cy="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382" name="Rectangle 187"/>
                <p:cNvSpPr>
                  <a:spLocks noChangeArrowheads="1"/>
                </p:cNvSpPr>
                <p:nvPr/>
              </p:nvSpPr>
              <p:spPr bwMode="auto">
                <a:xfrm>
                  <a:off x="4731" y="2656"/>
                  <a:ext cx="89" cy="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defTabSz="457200" eaLnBrk="0" hangingPunct="0"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1pPr>
                  <a:lvl2pPr marL="742950" indent="-285750" defTabSz="457200" eaLnBrk="0" hangingPunct="0"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2pPr>
                  <a:lvl3pPr marL="1143000" indent="-228600" defTabSz="457200" eaLnBrk="0" hangingPunct="0"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3pPr>
                  <a:lvl4pPr marL="1600200" indent="-228600" defTabSz="457200" eaLnBrk="0" hangingPunct="0"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4pPr>
                  <a:lvl5pPr marL="2057400" indent="-228600" defTabSz="457200" eaLnBrk="0" hangingPunct="0"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9pPr>
                </a:lstStyle>
                <a:p>
                  <a:pPr algn="ctr" eaLnBrk="1" hangingPunct="1">
                    <a:buClr>
                      <a:srgbClr val="000000"/>
                    </a:buClr>
                    <a:buSzPct val="100000"/>
                    <a:buFont typeface="Arial" pitchFamily="34" charset="0"/>
                    <a:buNone/>
                  </a:pPr>
                  <a:r>
                    <a:rPr lang="en-US" altLang="en-US" sz="1000" b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20</a:t>
                  </a:r>
                </a:p>
              </p:txBody>
            </p:sp>
            <p:sp>
              <p:nvSpPr>
                <p:cNvPr id="88383" name="Line 188"/>
                <p:cNvSpPr>
                  <a:spLocks noChangeShapeType="1"/>
                </p:cNvSpPr>
                <p:nvPr/>
              </p:nvSpPr>
              <p:spPr bwMode="auto">
                <a:xfrm>
                  <a:off x="4918" y="2530"/>
                  <a:ext cx="24" cy="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384" name="Rectangle 189"/>
                <p:cNvSpPr>
                  <a:spLocks noChangeArrowheads="1"/>
                </p:cNvSpPr>
                <p:nvPr/>
              </p:nvSpPr>
              <p:spPr bwMode="auto">
                <a:xfrm>
                  <a:off x="4976" y="2560"/>
                  <a:ext cx="89" cy="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defTabSz="457200" eaLnBrk="0" hangingPunct="0"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1pPr>
                  <a:lvl2pPr marL="742950" indent="-285750" defTabSz="457200" eaLnBrk="0" hangingPunct="0"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2pPr>
                  <a:lvl3pPr marL="1143000" indent="-228600" defTabSz="457200" eaLnBrk="0" hangingPunct="0"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3pPr>
                  <a:lvl4pPr marL="1600200" indent="-228600" defTabSz="457200" eaLnBrk="0" hangingPunct="0"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4pPr>
                  <a:lvl5pPr marL="2057400" indent="-228600" defTabSz="457200" eaLnBrk="0" hangingPunct="0"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9pPr>
                </a:lstStyle>
                <a:p>
                  <a:pPr algn="ctr" eaLnBrk="1" hangingPunct="1">
                    <a:buClr>
                      <a:srgbClr val="000000"/>
                    </a:buClr>
                    <a:buSzPct val="100000"/>
                    <a:buFont typeface="Arial" pitchFamily="34" charset="0"/>
                    <a:buNone/>
                  </a:pPr>
                  <a:r>
                    <a:rPr lang="en-US" altLang="en-US" sz="1000" b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30</a:t>
                  </a:r>
                </a:p>
              </p:txBody>
            </p:sp>
            <p:sp>
              <p:nvSpPr>
                <p:cNvPr id="88385" name="Line 190"/>
                <p:cNvSpPr>
                  <a:spLocks noChangeShapeType="1"/>
                </p:cNvSpPr>
                <p:nvPr/>
              </p:nvSpPr>
              <p:spPr bwMode="auto">
                <a:xfrm>
                  <a:off x="5157" y="2441"/>
                  <a:ext cx="24" cy="1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386" name="Rectangle 191"/>
                <p:cNvSpPr>
                  <a:spLocks noChangeArrowheads="1"/>
                </p:cNvSpPr>
                <p:nvPr/>
              </p:nvSpPr>
              <p:spPr bwMode="auto">
                <a:xfrm>
                  <a:off x="5221" y="2465"/>
                  <a:ext cx="89" cy="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defTabSz="457200" eaLnBrk="0" hangingPunct="0"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1pPr>
                  <a:lvl2pPr marL="742950" indent="-285750" defTabSz="457200" eaLnBrk="0" hangingPunct="0"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2pPr>
                  <a:lvl3pPr marL="1143000" indent="-228600" defTabSz="457200" eaLnBrk="0" hangingPunct="0"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3pPr>
                  <a:lvl4pPr marL="1600200" indent="-228600" defTabSz="457200" eaLnBrk="0" hangingPunct="0"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4pPr>
                  <a:lvl5pPr marL="2057400" indent="-228600" defTabSz="457200" eaLnBrk="0" hangingPunct="0"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9pPr>
                </a:lstStyle>
                <a:p>
                  <a:pPr algn="ctr" eaLnBrk="1" hangingPunct="1">
                    <a:buClr>
                      <a:srgbClr val="000000"/>
                    </a:buClr>
                    <a:buSzPct val="100000"/>
                    <a:buFont typeface="Arial" pitchFamily="34" charset="0"/>
                    <a:buNone/>
                  </a:pPr>
                  <a:r>
                    <a:rPr lang="en-US" altLang="en-US" sz="1000" b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40</a:t>
                  </a:r>
                </a:p>
              </p:txBody>
            </p:sp>
            <p:sp>
              <p:nvSpPr>
                <p:cNvPr id="88387" name="Line 192"/>
                <p:cNvSpPr>
                  <a:spLocks noChangeShapeType="1"/>
                </p:cNvSpPr>
                <p:nvPr/>
              </p:nvSpPr>
              <p:spPr bwMode="auto">
                <a:xfrm flipH="1">
                  <a:off x="4116" y="2806"/>
                  <a:ext cx="26" cy="1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388" name="Rectangle 193"/>
                <p:cNvSpPr>
                  <a:spLocks noChangeArrowheads="1"/>
                </p:cNvSpPr>
                <p:nvPr/>
              </p:nvSpPr>
              <p:spPr bwMode="auto">
                <a:xfrm>
                  <a:off x="4068" y="2824"/>
                  <a:ext cx="45" cy="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defTabSz="457200" eaLnBrk="0" hangingPunct="0"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1pPr>
                  <a:lvl2pPr marL="742950" indent="-285750" defTabSz="457200" eaLnBrk="0" hangingPunct="0"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2pPr>
                  <a:lvl3pPr marL="1143000" indent="-228600" defTabSz="457200" eaLnBrk="0" hangingPunct="0"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3pPr>
                  <a:lvl4pPr marL="1600200" indent="-228600" defTabSz="457200" eaLnBrk="0" hangingPunct="0"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4pPr>
                  <a:lvl5pPr marL="2057400" indent="-228600" defTabSz="457200" eaLnBrk="0" hangingPunct="0"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9pPr>
                </a:lstStyle>
                <a:p>
                  <a:pPr algn="ctr" eaLnBrk="1" hangingPunct="1">
                    <a:buClr>
                      <a:srgbClr val="000000"/>
                    </a:buClr>
                    <a:buSzPct val="100000"/>
                    <a:buFont typeface="Arial" pitchFamily="34" charset="0"/>
                    <a:buNone/>
                  </a:pPr>
                  <a:r>
                    <a:rPr lang="en-US" altLang="en-US" sz="1000" b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0</a:t>
                  </a:r>
                </a:p>
              </p:txBody>
            </p:sp>
            <p:sp>
              <p:nvSpPr>
                <p:cNvPr id="88389" name="Line 194"/>
                <p:cNvSpPr>
                  <a:spLocks noChangeShapeType="1"/>
                </p:cNvSpPr>
                <p:nvPr/>
              </p:nvSpPr>
              <p:spPr bwMode="auto">
                <a:xfrm flipH="1">
                  <a:off x="3883" y="2650"/>
                  <a:ext cx="26" cy="1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390" name="Rectangle 195"/>
                <p:cNvSpPr>
                  <a:spLocks noChangeArrowheads="1"/>
                </p:cNvSpPr>
                <p:nvPr/>
              </p:nvSpPr>
              <p:spPr bwMode="auto">
                <a:xfrm>
                  <a:off x="3792" y="2674"/>
                  <a:ext cx="89" cy="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defTabSz="457200" eaLnBrk="0" hangingPunct="0"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1pPr>
                  <a:lvl2pPr marL="742950" indent="-285750" defTabSz="457200" eaLnBrk="0" hangingPunct="0"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2pPr>
                  <a:lvl3pPr marL="1143000" indent="-228600" defTabSz="457200" eaLnBrk="0" hangingPunct="0"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3pPr>
                  <a:lvl4pPr marL="1600200" indent="-228600" defTabSz="457200" eaLnBrk="0" hangingPunct="0"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4pPr>
                  <a:lvl5pPr marL="2057400" indent="-228600" defTabSz="457200" eaLnBrk="0" hangingPunct="0"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9pPr>
                </a:lstStyle>
                <a:p>
                  <a:pPr algn="ctr" eaLnBrk="1" hangingPunct="1">
                    <a:buClr>
                      <a:srgbClr val="000000"/>
                    </a:buClr>
                    <a:buSzPct val="100000"/>
                    <a:buFont typeface="Arial" pitchFamily="34" charset="0"/>
                    <a:buNone/>
                  </a:pPr>
                  <a:r>
                    <a:rPr lang="en-US" altLang="en-US" sz="1000" b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10</a:t>
                  </a:r>
                </a:p>
              </p:txBody>
            </p:sp>
            <p:sp>
              <p:nvSpPr>
                <p:cNvPr id="88391" name="Line 196"/>
                <p:cNvSpPr>
                  <a:spLocks noChangeShapeType="1"/>
                </p:cNvSpPr>
                <p:nvPr/>
              </p:nvSpPr>
              <p:spPr bwMode="auto">
                <a:xfrm flipH="1">
                  <a:off x="3649" y="2500"/>
                  <a:ext cx="26" cy="1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392" name="Rectangle 197"/>
                <p:cNvSpPr>
                  <a:spLocks noChangeArrowheads="1"/>
                </p:cNvSpPr>
                <p:nvPr/>
              </p:nvSpPr>
              <p:spPr bwMode="auto">
                <a:xfrm>
                  <a:off x="3559" y="2518"/>
                  <a:ext cx="89" cy="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defTabSz="457200" eaLnBrk="0" hangingPunct="0"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1pPr>
                  <a:lvl2pPr marL="742950" indent="-285750" defTabSz="457200" eaLnBrk="0" hangingPunct="0"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2pPr>
                  <a:lvl3pPr marL="1143000" indent="-228600" defTabSz="457200" eaLnBrk="0" hangingPunct="0"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3pPr>
                  <a:lvl4pPr marL="1600200" indent="-228600" defTabSz="457200" eaLnBrk="0" hangingPunct="0"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4pPr>
                  <a:lvl5pPr marL="2057400" indent="-228600" defTabSz="457200" eaLnBrk="0" hangingPunct="0"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9pPr>
                </a:lstStyle>
                <a:p>
                  <a:pPr algn="ctr" eaLnBrk="1" hangingPunct="1">
                    <a:buClr>
                      <a:srgbClr val="000000"/>
                    </a:buClr>
                    <a:buSzPct val="100000"/>
                    <a:buFont typeface="Arial" pitchFamily="34" charset="0"/>
                    <a:buNone/>
                  </a:pPr>
                  <a:r>
                    <a:rPr lang="en-US" altLang="en-US" sz="1000" b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20</a:t>
                  </a:r>
                </a:p>
              </p:txBody>
            </p:sp>
            <p:sp>
              <p:nvSpPr>
                <p:cNvPr id="88393" name="Line 198"/>
                <p:cNvSpPr>
                  <a:spLocks noChangeShapeType="1"/>
                </p:cNvSpPr>
                <p:nvPr/>
              </p:nvSpPr>
              <p:spPr bwMode="auto">
                <a:xfrm flipH="1">
                  <a:off x="3416" y="2351"/>
                  <a:ext cx="26" cy="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394" name="Rectangle 199"/>
                <p:cNvSpPr>
                  <a:spLocks noChangeArrowheads="1"/>
                </p:cNvSpPr>
                <p:nvPr/>
              </p:nvSpPr>
              <p:spPr bwMode="auto">
                <a:xfrm>
                  <a:off x="3326" y="2369"/>
                  <a:ext cx="89" cy="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defTabSz="457200" eaLnBrk="0" hangingPunct="0"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1pPr>
                  <a:lvl2pPr marL="742950" indent="-285750" defTabSz="457200" eaLnBrk="0" hangingPunct="0"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2pPr>
                  <a:lvl3pPr marL="1143000" indent="-228600" defTabSz="457200" eaLnBrk="0" hangingPunct="0"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3pPr>
                  <a:lvl4pPr marL="1600200" indent="-228600" defTabSz="457200" eaLnBrk="0" hangingPunct="0"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4pPr>
                  <a:lvl5pPr marL="2057400" indent="-228600" defTabSz="457200" eaLnBrk="0" hangingPunct="0"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9pPr>
                </a:lstStyle>
                <a:p>
                  <a:pPr algn="ctr" eaLnBrk="1" hangingPunct="1">
                    <a:buClr>
                      <a:srgbClr val="000000"/>
                    </a:buClr>
                    <a:buSzPct val="100000"/>
                    <a:buFont typeface="Arial" pitchFamily="34" charset="0"/>
                    <a:buNone/>
                  </a:pPr>
                  <a:r>
                    <a:rPr lang="en-US" altLang="en-US" sz="1000" b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30</a:t>
                  </a:r>
                </a:p>
              </p:txBody>
            </p:sp>
            <p:sp>
              <p:nvSpPr>
                <p:cNvPr id="88395" name="Line 200"/>
                <p:cNvSpPr>
                  <a:spLocks noChangeShapeType="1"/>
                </p:cNvSpPr>
                <p:nvPr/>
              </p:nvSpPr>
              <p:spPr bwMode="auto">
                <a:xfrm flipH="1" flipV="1">
                  <a:off x="3350" y="2176"/>
                  <a:ext cx="26" cy="2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396" name="Rectangle 201"/>
                <p:cNvSpPr>
                  <a:spLocks noChangeArrowheads="1"/>
                </p:cNvSpPr>
                <p:nvPr/>
              </p:nvSpPr>
              <p:spPr bwMode="auto">
                <a:xfrm>
                  <a:off x="3260" y="2117"/>
                  <a:ext cx="89" cy="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defTabSz="457200" eaLnBrk="0" hangingPunct="0"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1pPr>
                  <a:lvl2pPr marL="742950" indent="-285750" defTabSz="457200" eaLnBrk="0" hangingPunct="0"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2pPr>
                  <a:lvl3pPr marL="1143000" indent="-228600" defTabSz="457200" eaLnBrk="0" hangingPunct="0"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3pPr>
                  <a:lvl4pPr marL="1600200" indent="-228600" defTabSz="457200" eaLnBrk="0" hangingPunct="0"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4pPr>
                  <a:lvl5pPr marL="2057400" indent="-228600" defTabSz="457200" eaLnBrk="0" hangingPunct="0"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9pPr>
                </a:lstStyle>
                <a:p>
                  <a:pPr algn="ctr" eaLnBrk="1" hangingPunct="1">
                    <a:buClr>
                      <a:srgbClr val="000000"/>
                    </a:buClr>
                    <a:buSzPct val="100000"/>
                    <a:buFont typeface="Arial" pitchFamily="34" charset="0"/>
                    <a:buNone/>
                  </a:pPr>
                  <a:r>
                    <a:rPr lang="en-US" altLang="en-US" sz="1000" b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20</a:t>
                  </a:r>
                </a:p>
              </p:txBody>
            </p:sp>
            <p:sp>
              <p:nvSpPr>
                <p:cNvPr id="88397" name="Line 202"/>
                <p:cNvSpPr>
                  <a:spLocks noChangeShapeType="1"/>
                </p:cNvSpPr>
                <p:nvPr/>
              </p:nvSpPr>
              <p:spPr bwMode="auto">
                <a:xfrm flipH="1" flipV="1">
                  <a:off x="3350" y="1906"/>
                  <a:ext cx="26" cy="2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398" name="Rectangle 203"/>
                <p:cNvSpPr>
                  <a:spLocks noChangeArrowheads="1"/>
                </p:cNvSpPr>
                <p:nvPr/>
              </p:nvSpPr>
              <p:spPr bwMode="auto">
                <a:xfrm>
                  <a:off x="3260" y="1847"/>
                  <a:ext cx="89" cy="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defTabSz="457200" eaLnBrk="0" hangingPunct="0"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1pPr>
                  <a:lvl2pPr marL="742950" indent="-285750" defTabSz="457200" eaLnBrk="0" hangingPunct="0"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2pPr>
                  <a:lvl3pPr marL="1143000" indent="-228600" defTabSz="457200" eaLnBrk="0" hangingPunct="0"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3pPr>
                  <a:lvl4pPr marL="1600200" indent="-228600" defTabSz="457200" eaLnBrk="0" hangingPunct="0"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4pPr>
                  <a:lvl5pPr marL="2057400" indent="-228600" defTabSz="457200" eaLnBrk="0" hangingPunct="0"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9pPr>
                </a:lstStyle>
                <a:p>
                  <a:pPr algn="ctr" eaLnBrk="1" hangingPunct="1">
                    <a:buClr>
                      <a:srgbClr val="000000"/>
                    </a:buClr>
                    <a:buSzPct val="100000"/>
                    <a:buFont typeface="Arial" pitchFamily="34" charset="0"/>
                    <a:buNone/>
                  </a:pPr>
                  <a:r>
                    <a:rPr lang="en-US" altLang="en-US" sz="1000" b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22</a:t>
                  </a:r>
                </a:p>
              </p:txBody>
            </p:sp>
            <p:sp>
              <p:nvSpPr>
                <p:cNvPr id="88399" name="Line 204"/>
                <p:cNvSpPr>
                  <a:spLocks noChangeShapeType="1"/>
                </p:cNvSpPr>
                <p:nvPr/>
              </p:nvSpPr>
              <p:spPr bwMode="auto">
                <a:xfrm flipH="1" flipV="1">
                  <a:off x="3350" y="1642"/>
                  <a:ext cx="26" cy="2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400" name="Rectangle 205"/>
                <p:cNvSpPr>
                  <a:spLocks noChangeArrowheads="1"/>
                </p:cNvSpPr>
                <p:nvPr/>
              </p:nvSpPr>
              <p:spPr bwMode="auto">
                <a:xfrm>
                  <a:off x="3260" y="1583"/>
                  <a:ext cx="89" cy="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defTabSz="457200" eaLnBrk="0" hangingPunct="0"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1pPr>
                  <a:lvl2pPr marL="742950" indent="-285750" defTabSz="457200" eaLnBrk="0" hangingPunct="0"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2pPr>
                  <a:lvl3pPr marL="1143000" indent="-228600" defTabSz="457200" eaLnBrk="0" hangingPunct="0"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3pPr>
                  <a:lvl4pPr marL="1600200" indent="-228600" defTabSz="457200" eaLnBrk="0" hangingPunct="0"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4pPr>
                  <a:lvl5pPr marL="2057400" indent="-228600" defTabSz="457200" eaLnBrk="0" hangingPunct="0"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9pPr>
                </a:lstStyle>
                <a:p>
                  <a:pPr algn="ctr" eaLnBrk="1" hangingPunct="1">
                    <a:buClr>
                      <a:srgbClr val="000000"/>
                    </a:buClr>
                    <a:buSzPct val="100000"/>
                    <a:buFont typeface="Arial" pitchFamily="34" charset="0"/>
                    <a:buNone/>
                  </a:pPr>
                  <a:r>
                    <a:rPr lang="en-US" altLang="en-US" sz="1000" b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24</a:t>
                  </a:r>
                </a:p>
              </p:txBody>
            </p:sp>
            <p:sp>
              <p:nvSpPr>
                <p:cNvPr id="88401" name="Line 206"/>
                <p:cNvSpPr>
                  <a:spLocks noChangeShapeType="1"/>
                </p:cNvSpPr>
                <p:nvPr/>
              </p:nvSpPr>
              <p:spPr bwMode="auto">
                <a:xfrm flipH="1" flipV="1">
                  <a:off x="3350" y="1378"/>
                  <a:ext cx="26" cy="1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402" name="Rectangle 207"/>
                <p:cNvSpPr>
                  <a:spLocks noChangeArrowheads="1"/>
                </p:cNvSpPr>
                <p:nvPr/>
              </p:nvSpPr>
              <p:spPr bwMode="auto">
                <a:xfrm>
                  <a:off x="3260" y="1313"/>
                  <a:ext cx="89" cy="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defTabSz="457200" eaLnBrk="0" hangingPunct="0"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1pPr>
                  <a:lvl2pPr marL="742950" indent="-285750" defTabSz="457200" eaLnBrk="0" hangingPunct="0"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2pPr>
                  <a:lvl3pPr marL="1143000" indent="-228600" defTabSz="457200" eaLnBrk="0" hangingPunct="0"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3pPr>
                  <a:lvl4pPr marL="1600200" indent="-228600" defTabSz="457200" eaLnBrk="0" hangingPunct="0"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4pPr>
                  <a:lvl5pPr marL="2057400" indent="-228600" defTabSz="457200" eaLnBrk="0" hangingPunct="0"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9pPr>
                </a:lstStyle>
                <a:p>
                  <a:pPr algn="ctr" eaLnBrk="1" hangingPunct="1">
                    <a:buClr>
                      <a:srgbClr val="000000"/>
                    </a:buClr>
                    <a:buSzPct val="100000"/>
                    <a:buFont typeface="Arial" pitchFamily="34" charset="0"/>
                    <a:buNone/>
                  </a:pPr>
                  <a:r>
                    <a:rPr lang="en-US" altLang="en-US" sz="1000" b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26</a:t>
                  </a:r>
                </a:p>
              </p:txBody>
            </p:sp>
            <p:sp>
              <p:nvSpPr>
                <p:cNvPr id="88403" name="Freeform 208"/>
                <p:cNvSpPr>
                  <a:spLocks noChangeArrowheads="1"/>
                </p:cNvSpPr>
                <p:nvPr/>
              </p:nvSpPr>
              <p:spPr bwMode="auto">
                <a:xfrm>
                  <a:off x="5020" y="2231"/>
                  <a:ext cx="108" cy="162"/>
                </a:xfrm>
                <a:custGeom>
                  <a:avLst/>
                  <a:gdLst>
                    <a:gd name="T0" fmla="*/ 0 w 108"/>
                    <a:gd name="T1" fmla="*/ 162 h 162"/>
                    <a:gd name="T2" fmla="*/ 108 w 108"/>
                    <a:gd name="T3" fmla="*/ 144 h 162"/>
                    <a:gd name="T4" fmla="*/ 30 w 108"/>
                    <a:gd name="T5" fmla="*/ 0 h 162"/>
                    <a:gd name="T6" fmla="*/ 0 w 108"/>
                    <a:gd name="T7" fmla="*/ 162 h 16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8"/>
                    <a:gd name="T13" fmla="*/ 0 h 162"/>
                    <a:gd name="T14" fmla="*/ 108 w 108"/>
                    <a:gd name="T15" fmla="*/ 162 h 16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8" h="162">
                      <a:moveTo>
                        <a:pt x="0" y="162"/>
                      </a:moveTo>
                      <a:lnTo>
                        <a:pt x="108" y="144"/>
                      </a:lnTo>
                      <a:lnTo>
                        <a:pt x="30" y="0"/>
                      </a:lnTo>
                      <a:lnTo>
                        <a:pt x="0" y="162"/>
                      </a:lnTo>
                      <a:close/>
                    </a:path>
                  </a:pathLst>
                </a:custGeom>
                <a:solidFill>
                  <a:srgbClr val="00009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404" name="Freeform 209"/>
                <p:cNvSpPr>
                  <a:spLocks noChangeArrowheads="1"/>
                </p:cNvSpPr>
                <p:nvPr/>
              </p:nvSpPr>
              <p:spPr bwMode="auto">
                <a:xfrm>
                  <a:off x="5020" y="2231"/>
                  <a:ext cx="108" cy="162"/>
                </a:xfrm>
                <a:custGeom>
                  <a:avLst/>
                  <a:gdLst>
                    <a:gd name="T0" fmla="*/ 0 w 18"/>
                    <a:gd name="T1" fmla="*/ 2147483647 h 27"/>
                    <a:gd name="T2" fmla="*/ 2147483647 w 18"/>
                    <a:gd name="T3" fmla="*/ 2147483647 h 27"/>
                    <a:gd name="T4" fmla="*/ 2147483647 w 18"/>
                    <a:gd name="T5" fmla="*/ 0 h 27"/>
                    <a:gd name="T6" fmla="*/ 0 60000 65536"/>
                    <a:gd name="T7" fmla="*/ 0 60000 65536"/>
                    <a:gd name="T8" fmla="*/ 0 60000 65536"/>
                    <a:gd name="T9" fmla="*/ 0 w 18"/>
                    <a:gd name="T10" fmla="*/ 0 h 27"/>
                    <a:gd name="T11" fmla="*/ 18 w 18"/>
                    <a:gd name="T12" fmla="*/ 27 h 2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8" h="27">
                      <a:moveTo>
                        <a:pt x="0" y="27"/>
                      </a:moveTo>
                      <a:lnTo>
                        <a:pt x="18" y="24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405" name="Oval 210"/>
                <p:cNvSpPr>
                  <a:spLocks noChangeArrowheads="1"/>
                </p:cNvSpPr>
                <p:nvPr/>
              </p:nvSpPr>
              <p:spPr bwMode="auto">
                <a:xfrm>
                  <a:off x="5050" y="2063"/>
                  <a:ext cx="54" cy="5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9pPr>
                </a:lstStyle>
                <a:p>
                  <a:pPr eaLnBrk="1" hangingPunct="1"/>
                  <a:endParaRPr lang="en-US" altLang="en-US" sz="1800"/>
                </a:p>
              </p:txBody>
            </p:sp>
            <p:sp>
              <p:nvSpPr>
                <p:cNvPr id="88406" name="Oval 211"/>
                <p:cNvSpPr>
                  <a:spLocks noChangeArrowheads="1"/>
                </p:cNvSpPr>
                <p:nvPr/>
              </p:nvSpPr>
              <p:spPr bwMode="auto">
                <a:xfrm>
                  <a:off x="5050" y="2063"/>
                  <a:ext cx="54" cy="54"/>
                </a:xfrm>
                <a:prstGeom prst="ellipse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9pPr>
                </a:lstStyle>
                <a:p>
                  <a:pPr eaLnBrk="1" hangingPunct="1"/>
                  <a:endParaRPr lang="en-US" altLang="en-US" sz="1800"/>
                </a:p>
              </p:txBody>
            </p:sp>
            <p:sp>
              <p:nvSpPr>
                <p:cNvPr id="88407" name="Freeform 212"/>
                <p:cNvSpPr>
                  <a:spLocks noChangeArrowheads="1"/>
                </p:cNvSpPr>
                <p:nvPr/>
              </p:nvSpPr>
              <p:spPr bwMode="auto">
                <a:xfrm>
                  <a:off x="4942" y="2231"/>
                  <a:ext cx="108" cy="162"/>
                </a:xfrm>
                <a:custGeom>
                  <a:avLst/>
                  <a:gdLst>
                    <a:gd name="T0" fmla="*/ 78 w 108"/>
                    <a:gd name="T1" fmla="*/ 162 h 162"/>
                    <a:gd name="T2" fmla="*/ 0 w 108"/>
                    <a:gd name="T3" fmla="*/ 24 h 162"/>
                    <a:gd name="T4" fmla="*/ 108 w 108"/>
                    <a:gd name="T5" fmla="*/ 0 h 162"/>
                    <a:gd name="T6" fmla="*/ 78 w 108"/>
                    <a:gd name="T7" fmla="*/ 162 h 16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8"/>
                    <a:gd name="T13" fmla="*/ 0 h 162"/>
                    <a:gd name="T14" fmla="*/ 108 w 108"/>
                    <a:gd name="T15" fmla="*/ 162 h 16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8" h="162">
                      <a:moveTo>
                        <a:pt x="78" y="162"/>
                      </a:moveTo>
                      <a:lnTo>
                        <a:pt x="0" y="24"/>
                      </a:lnTo>
                      <a:lnTo>
                        <a:pt x="108" y="0"/>
                      </a:lnTo>
                      <a:lnTo>
                        <a:pt x="78" y="162"/>
                      </a:lnTo>
                      <a:close/>
                    </a:path>
                  </a:pathLst>
                </a:custGeom>
                <a:solidFill>
                  <a:srgbClr val="00009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408" name="Freeform 213"/>
                <p:cNvSpPr>
                  <a:spLocks noChangeArrowheads="1"/>
                </p:cNvSpPr>
                <p:nvPr/>
              </p:nvSpPr>
              <p:spPr bwMode="auto">
                <a:xfrm>
                  <a:off x="4942" y="2231"/>
                  <a:ext cx="108" cy="162"/>
                </a:xfrm>
                <a:custGeom>
                  <a:avLst/>
                  <a:gdLst>
                    <a:gd name="T0" fmla="*/ 2147483647 w 18"/>
                    <a:gd name="T1" fmla="*/ 2147483647 h 27"/>
                    <a:gd name="T2" fmla="*/ 0 w 18"/>
                    <a:gd name="T3" fmla="*/ 2147483647 h 27"/>
                    <a:gd name="T4" fmla="*/ 2147483647 w 18"/>
                    <a:gd name="T5" fmla="*/ 0 h 27"/>
                    <a:gd name="T6" fmla="*/ 0 60000 65536"/>
                    <a:gd name="T7" fmla="*/ 0 60000 65536"/>
                    <a:gd name="T8" fmla="*/ 0 60000 65536"/>
                    <a:gd name="T9" fmla="*/ 0 w 18"/>
                    <a:gd name="T10" fmla="*/ 0 h 27"/>
                    <a:gd name="T11" fmla="*/ 18 w 18"/>
                    <a:gd name="T12" fmla="*/ 27 h 2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8" h="27">
                      <a:moveTo>
                        <a:pt x="13" y="27"/>
                      </a:moveTo>
                      <a:lnTo>
                        <a:pt x="0" y="4"/>
                      </a:lnTo>
                      <a:lnTo>
                        <a:pt x="18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409" name="Freeform 214"/>
                <p:cNvSpPr>
                  <a:spLocks noChangeArrowheads="1"/>
                </p:cNvSpPr>
                <p:nvPr/>
              </p:nvSpPr>
              <p:spPr bwMode="auto">
                <a:xfrm>
                  <a:off x="4942" y="2093"/>
                  <a:ext cx="108" cy="162"/>
                </a:xfrm>
                <a:custGeom>
                  <a:avLst/>
                  <a:gdLst>
                    <a:gd name="T0" fmla="*/ 0 w 108"/>
                    <a:gd name="T1" fmla="*/ 162 h 162"/>
                    <a:gd name="T2" fmla="*/ 108 w 108"/>
                    <a:gd name="T3" fmla="*/ 138 h 162"/>
                    <a:gd name="T4" fmla="*/ 30 w 108"/>
                    <a:gd name="T5" fmla="*/ 0 h 162"/>
                    <a:gd name="T6" fmla="*/ 0 w 108"/>
                    <a:gd name="T7" fmla="*/ 162 h 16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8"/>
                    <a:gd name="T13" fmla="*/ 0 h 162"/>
                    <a:gd name="T14" fmla="*/ 108 w 108"/>
                    <a:gd name="T15" fmla="*/ 162 h 16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8" h="162">
                      <a:moveTo>
                        <a:pt x="0" y="162"/>
                      </a:moveTo>
                      <a:lnTo>
                        <a:pt x="108" y="138"/>
                      </a:lnTo>
                      <a:lnTo>
                        <a:pt x="30" y="0"/>
                      </a:lnTo>
                      <a:lnTo>
                        <a:pt x="0" y="162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410" name="Freeform 215"/>
                <p:cNvSpPr>
                  <a:spLocks noChangeArrowheads="1"/>
                </p:cNvSpPr>
                <p:nvPr/>
              </p:nvSpPr>
              <p:spPr bwMode="auto">
                <a:xfrm>
                  <a:off x="4942" y="2093"/>
                  <a:ext cx="108" cy="162"/>
                </a:xfrm>
                <a:custGeom>
                  <a:avLst/>
                  <a:gdLst>
                    <a:gd name="T0" fmla="*/ 0 w 18"/>
                    <a:gd name="T1" fmla="*/ 2147483647 h 27"/>
                    <a:gd name="T2" fmla="*/ 2147483647 w 18"/>
                    <a:gd name="T3" fmla="*/ 2147483647 h 27"/>
                    <a:gd name="T4" fmla="*/ 2147483647 w 18"/>
                    <a:gd name="T5" fmla="*/ 0 h 27"/>
                    <a:gd name="T6" fmla="*/ 0 60000 65536"/>
                    <a:gd name="T7" fmla="*/ 0 60000 65536"/>
                    <a:gd name="T8" fmla="*/ 0 60000 65536"/>
                    <a:gd name="T9" fmla="*/ 0 w 18"/>
                    <a:gd name="T10" fmla="*/ 0 h 27"/>
                    <a:gd name="T11" fmla="*/ 18 w 18"/>
                    <a:gd name="T12" fmla="*/ 27 h 2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8" h="27">
                      <a:moveTo>
                        <a:pt x="0" y="27"/>
                      </a:moveTo>
                      <a:lnTo>
                        <a:pt x="18" y="23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411" name="Freeform 216"/>
                <p:cNvSpPr>
                  <a:spLocks noChangeArrowheads="1"/>
                </p:cNvSpPr>
                <p:nvPr/>
              </p:nvSpPr>
              <p:spPr bwMode="auto">
                <a:xfrm>
                  <a:off x="4906" y="2255"/>
                  <a:ext cx="114" cy="156"/>
                </a:xfrm>
                <a:custGeom>
                  <a:avLst/>
                  <a:gdLst>
                    <a:gd name="T0" fmla="*/ 0 w 114"/>
                    <a:gd name="T1" fmla="*/ 156 h 156"/>
                    <a:gd name="T2" fmla="*/ 114 w 114"/>
                    <a:gd name="T3" fmla="*/ 138 h 156"/>
                    <a:gd name="T4" fmla="*/ 36 w 114"/>
                    <a:gd name="T5" fmla="*/ 0 h 156"/>
                    <a:gd name="T6" fmla="*/ 0 w 114"/>
                    <a:gd name="T7" fmla="*/ 156 h 15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14"/>
                    <a:gd name="T13" fmla="*/ 0 h 156"/>
                    <a:gd name="T14" fmla="*/ 114 w 114"/>
                    <a:gd name="T15" fmla="*/ 156 h 15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14" h="156">
                      <a:moveTo>
                        <a:pt x="0" y="156"/>
                      </a:moveTo>
                      <a:lnTo>
                        <a:pt x="114" y="138"/>
                      </a:lnTo>
                      <a:lnTo>
                        <a:pt x="36" y="0"/>
                      </a:lnTo>
                      <a:lnTo>
                        <a:pt x="0" y="156"/>
                      </a:lnTo>
                      <a:close/>
                    </a:path>
                  </a:pathLst>
                </a:custGeom>
                <a:solidFill>
                  <a:srgbClr val="0000A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412" name="Freeform 217"/>
                <p:cNvSpPr>
                  <a:spLocks noChangeArrowheads="1"/>
                </p:cNvSpPr>
                <p:nvPr/>
              </p:nvSpPr>
              <p:spPr bwMode="auto">
                <a:xfrm>
                  <a:off x="4906" y="2255"/>
                  <a:ext cx="114" cy="156"/>
                </a:xfrm>
                <a:custGeom>
                  <a:avLst/>
                  <a:gdLst>
                    <a:gd name="T0" fmla="*/ 0 w 19"/>
                    <a:gd name="T1" fmla="*/ 2147483647 h 26"/>
                    <a:gd name="T2" fmla="*/ 2147483647 w 19"/>
                    <a:gd name="T3" fmla="*/ 2147483647 h 26"/>
                    <a:gd name="T4" fmla="*/ 2147483647 w 19"/>
                    <a:gd name="T5" fmla="*/ 0 h 26"/>
                    <a:gd name="T6" fmla="*/ 0 60000 65536"/>
                    <a:gd name="T7" fmla="*/ 0 60000 65536"/>
                    <a:gd name="T8" fmla="*/ 0 60000 65536"/>
                    <a:gd name="T9" fmla="*/ 0 w 19"/>
                    <a:gd name="T10" fmla="*/ 0 h 26"/>
                    <a:gd name="T11" fmla="*/ 19 w 19"/>
                    <a:gd name="T12" fmla="*/ 26 h 2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" h="26">
                      <a:moveTo>
                        <a:pt x="0" y="26"/>
                      </a:moveTo>
                      <a:lnTo>
                        <a:pt x="19" y="23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413" name="Oval 218"/>
                <p:cNvSpPr>
                  <a:spLocks noChangeArrowheads="1"/>
                </p:cNvSpPr>
                <p:nvPr/>
              </p:nvSpPr>
              <p:spPr bwMode="auto">
                <a:xfrm>
                  <a:off x="4960" y="1943"/>
                  <a:ext cx="54" cy="5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9pPr>
                </a:lstStyle>
                <a:p>
                  <a:pPr eaLnBrk="1" hangingPunct="1"/>
                  <a:endParaRPr lang="en-US" altLang="en-US" sz="1800"/>
                </a:p>
              </p:txBody>
            </p:sp>
            <p:sp>
              <p:nvSpPr>
                <p:cNvPr id="88414" name="Oval 219"/>
                <p:cNvSpPr>
                  <a:spLocks noChangeArrowheads="1"/>
                </p:cNvSpPr>
                <p:nvPr/>
              </p:nvSpPr>
              <p:spPr bwMode="auto">
                <a:xfrm>
                  <a:off x="4960" y="1943"/>
                  <a:ext cx="54" cy="54"/>
                </a:xfrm>
                <a:prstGeom prst="ellipse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9pPr>
                </a:lstStyle>
                <a:p>
                  <a:pPr eaLnBrk="1" hangingPunct="1"/>
                  <a:endParaRPr lang="en-US" altLang="en-US" sz="1800"/>
                </a:p>
              </p:txBody>
            </p:sp>
            <p:sp>
              <p:nvSpPr>
                <p:cNvPr id="88415" name="Freeform 220"/>
                <p:cNvSpPr>
                  <a:spLocks noChangeArrowheads="1"/>
                </p:cNvSpPr>
                <p:nvPr/>
              </p:nvSpPr>
              <p:spPr bwMode="auto">
                <a:xfrm>
                  <a:off x="4858" y="1955"/>
                  <a:ext cx="114" cy="156"/>
                </a:xfrm>
                <a:custGeom>
                  <a:avLst/>
                  <a:gdLst>
                    <a:gd name="T0" fmla="*/ 0 w 114"/>
                    <a:gd name="T1" fmla="*/ 156 h 156"/>
                    <a:gd name="T2" fmla="*/ 114 w 114"/>
                    <a:gd name="T3" fmla="*/ 138 h 156"/>
                    <a:gd name="T4" fmla="*/ 36 w 114"/>
                    <a:gd name="T5" fmla="*/ 0 h 156"/>
                    <a:gd name="T6" fmla="*/ 0 w 114"/>
                    <a:gd name="T7" fmla="*/ 156 h 15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14"/>
                    <a:gd name="T13" fmla="*/ 0 h 156"/>
                    <a:gd name="T14" fmla="*/ 114 w 114"/>
                    <a:gd name="T15" fmla="*/ 156 h 15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14" h="156">
                      <a:moveTo>
                        <a:pt x="0" y="156"/>
                      </a:moveTo>
                      <a:lnTo>
                        <a:pt x="114" y="138"/>
                      </a:lnTo>
                      <a:lnTo>
                        <a:pt x="36" y="0"/>
                      </a:lnTo>
                      <a:lnTo>
                        <a:pt x="0" y="156"/>
                      </a:lnTo>
                      <a:close/>
                    </a:path>
                  </a:pathLst>
                </a:custGeom>
                <a:solidFill>
                  <a:srgbClr val="005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416" name="Freeform 221"/>
                <p:cNvSpPr>
                  <a:spLocks noChangeArrowheads="1"/>
                </p:cNvSpPr>
                <p:nvPr/>
              </p:nvSpPr>
              <p:spPr bwMode="auto">
                <a:xfrm>
                  <a:off x="4858" y="1955"/>
                  <a:ext cx="114" cy="156"/>
                </a:xfrm>
                <a:custGeom>
                  <a:avLst/>
                  <a:gdLst>
                    <a:gd name="T0" fmla="*/ 0 w 19"/>
                    <a:gd name="T1" fmla="*/ 2147483647 h 26"/>
                    <a:gd name="T2" fmla="*/ 2147483647 w 19"/>
                    <a:gd name="T3" fmla="*/ 2147483647 h 26"/>
                    <a:gd name="T4" fmla="*/ 2147483647 w 19"/>
                    <a:gd name="T5" fmla="*/ 0 h 26"/>
                    <a:gd name="T6" fmla="*/ 0 60000 65536"/>
                    <a:gd name="T7" fmla="*/ 0 60000 65536"/>
                    <a:gd name="T8" fmla="*/ 0 60000 65536"/>
                    <a:gd name="T9" fmla="*/ 0 w 19"/>
                    <a:gd name="T10" fmla="*/ 0 h 26"/>
                    <a:gd name="T11" fmla="*/ 19 w 19"/>
                    <a:gd name="T12" fmla="*/ 26 h 2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" h="26">
                      <a:moveTo>
                        <a:pt x="0" y="26"/>
                      </a:moveTo>
                      <a:lnTo>
                        <a:pt x="19" y="23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417" name="Freeform 222"/>
                <p:cNvSpPr>
                  <a:spLocks noChangeArrowheads="1"/>
                </p:cNvSpPr>
                <p:nvPr/>
              </p:nvSpPr>
              <p:spPr bwMode="auto">
                <a:xfrm>
                  <a:off x="4781" y="1955"/>
                  <a:ext cx="113" cy="156"/>
                </a:xfrm>
                <a:custGeom>
                  <a:avLst/>
                  <a:gdLst>
                    <a:gd name="T0" fmla="*/ 77 w 113"/>
                    <a:gd name="T1" fmla="*/ 156 h 156"/>
                    <a:gd name="T2" fmla="*/ 0 w 113"/>
                    <a:gd name="T3" fmla="*/ 18 h 156"/>
                    <a:gd name="T4" fmla="*/ 113 w 113"/>
                    <a:gd name="T5" fmla="*/ 0 h 156"/>
                    <a:gd name="T6" fmla="*/ 77 w 113"/>
                    <a:gd name="T7" fmla="*/ 156 h 15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13"/>
                    <a:gd name="T13" fmla="*/ 0 h 156"/>
                    <a:gd name="T14" fmla="*/ 113 w 113"/>
                    <a:gd name="T15" fmla="*/ 156 h 15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13" h="156">
                      <a:moveTo>
                        <a:pt x="77" y="156"/>
                      </a:moveTo>
                      <a:lnTo>
                        <a:pt x="0" y="18"/>
                      </a:lnTo>
                      <a:lnTo>
                        <a:pt x="113" y="0"/>
                      </a:lnTo>
                      <a:lnTo>
                        <a:pt x="77" y="156"/>
                      </a:lnTo>
                      <a:close/>
                    </a:path>
                  </a:pathLst>
                </a:custGeom>
                <a:solidFill>
                  <a:srgbClr val="005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418" name="Freeform 223"/>
                <p:cNvSpPr>
                  <a:spLocks noChangeArrowheads="1"/>
                </p:cNvSpPr>
                <p:nvPr/>
              </p:nvSpPr>
              <p:spPr bwMode="auto">
                <a:xfrm>
                  <a:off x="4781" y="1955"/>
                  <a:ext cx="113" cy="156"/>
                </a:xfrm>
                <a:custGeom>
                  <a:avLst/>
                  <a:gdLst>
                    <a:gd name="T0" fmla="*/ 2147483647 w 19"/>
                    <a:gd name="T1" fmla="*/ 2147483647 h 26"/>
                    <a:gd name="T2" fmla="*/ 0 w 19"/>
                    <a:gd name="T3" fmla="*/ 2147483647 h 26"/>
                    <a:gd name="T4" fmla="*/ 2147483647 w 19"/>
                    <a:gd name="T5" fmla="*/ 0 h 26"/>
                    <a:gd name="T6" fmla="*/ 0 60000 65536"/>
                    <a:gd name="T7" fmla="*/ 0 60000 65536"/>
                    <a:gd name="T8" fmla="*/ 0 60000 65536"/>
                    <a:gd name="T9" fmla="*/ 0 w 19"/>
                    <a:gd name="T10" fmla="*/ 0 h 26"/>
                    <a:gd name="T11" fmla="*/ 19 w 19"/>
                    <a:gd name="T12" fmla="*/ 26 h 2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" h="26">
                      <a:moveTo>
                        <a:pt x="13" y="26"/>
                      </a:moveTo>
                      <a:lnTo>
                        <a:pt x="0" y="3"/>
                      </a:lnTo>
                      <a:lnTo>
                        <a:pt x="19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419" name="Freeform 224"/>
                <p:cNvSpPr>
                  <a:spLocks noChangeArrowheads="1"/>
                </p:cNvSpPr>
                <p:nvPr/>
              </p:nvSpPr>
              <p:spPr bwMode="auto">
                <a:xfrm>
                  <a:off x="4858" y="2093"/>
                  <a:ext cx="114" cy="162"/>
                </a:xfrm>
                <a:custGeom>
                  <a:avLst/>
                  <a:gdLst>
                    <a:gd name="T0" fmla="*/ 84 w 114"/>
                    <a:gd name="T1" fmla="*/ 162 h 162"/>
                    <a:gd name="T2" fmla="*/ 0 w 114"/>
                    <a:gd name="T3" fmla="*/ 18 h 162"/>
                    <a:gd name="T4" fmla="*/ 114 w 114"/>
                    <a:gd name="T5" fmla="*/ 0 h 162"/>
                    <a:gd name="T6" fmla="*/ 84 w 114"/>
                    <a:gd name="T7" fmla="*/ 162 h 16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14"/>
                    <a:gd name="T13" fmla="*/ 0 h 162"/>
                    <a:gd name="T14" fmla="*/ 114 w 114"/>
                    <a:gd name="T15" fmla="*/ 162 h 16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14" h="162">
                      <a:moveTo>
                        <a:pt x="84" y="162"/>
                      </a:moveTo>
                      <a:lnTo>
                        <a:pt x="0" y="18"/>
                      </a:lnTo>
                      <a:lnTo>
                        <a:pt x="114" y="0"/>
                      </a:lnTo>
                      <a:lnTo>
                        <a:pt x="84" y="162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420" name="Freeform 225"/>
                <p:cNvSpPr>
                  <a:spLocks noChangeArrowheads="1"/>
                </p:cNvSpPr>
                <p:nvPr/>
              </p:nvSpPr>
              <p:spPr bwMode="auto">
                <a:xfrm>
                  <a:off x="4858" y="2093"/>
                  <a:ext cx="114" cy="162"/>
                </a:xfrm>
                <a:custGeom>
                  <a:avLst/>
                  <a:gdLst>
                    <a:gd name="T0" fmla="*/ 2147483647 w 19"/>
                    <a:gd name="T1" fmla="*/ 2147483647 h 27"/>
                    <a:gd name="T2" fmla="*/ 0 w 19"/>
                    <a:gd name="T3" fmla="*/ 2147483647 h 27"/>
                    <a:gd name="T4" fmla="*/ 2147483647 w 19"/>
                    <a:gd name="T5" fmla="*/ 0 h 27"/>
                    <a:gd name="T6" fmla="*/ 0 60000 65536"/>
                    <a:gd name="T7" fmla="*/ 0 60000 65536"/>
                    <a:gd name="T8" fmla="*/ 0 60000 65536"/>
                    <a:gd name="T9" fmla="*/ 0 w 19"/>
                    <a:gd name="T10" fmla="*/ 0 h 27"/>
                    <a:gd name="T11" fmla="*/ 19 w 19"/>
                    <a:gd name="T12" fmla="*/ 27 h 2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" h="27">
                      <a:moveTo>
                        <a:pt x="14" y="27"/>
                      </a:moveTo>
                      <a:lnTo>
                        <a:pt x="0" y="3"/>
                      </a:lnTo>
                      <a:lnTo>
                        <a:pt x="19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421" name="Freeform 226"/>
                <p:cNvSpPr>
                  <a:spLocks noChangeArrowheads="1"/>
                </p:cNvSpPr>
                <p:nvPr/>
              </p:nvSpPr>
              <p:spPr bwMode="auto">
                <a:xfrm>
                  <a:off x="4751" y="1973"/>
                  <a:ext cx="107" cy="162"/>
                </a:xfrm>
                <a:custGeom>
                  <a:avLst/>
                  <a:gdLst>
                    <a:gd name="T0" fmla="*/ 0 w 107"/>
                    <a:gd name="T1" fmla="*/ 162 h 162"/>
                    <a:gd name="T2" fmla="*/ 107 w 107"/>
                    <a:gd name="T3" fmla="*/ 138 h 162"/>
                    <a:gd name="T4" fmla="*/ 30 w 107"/>
                    <a:gd name="T5" fmla="*/ 0 h 162"/>
                    <a:gd name="T6" fmla="*/ 0 w 107"/>
                    <a:gd name="T7" fmla="*/ 162 h 16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7"/>
                    <a:gd name="T13" fmla="*/ 0 h 162"/>
                    <a:gd name="T14" fmla="*/ 107 w 107"/>
                    <a:gd name="T15" fmla="*/ 162 h 16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7" h="162">
                      <a:moveTo>
                        <a:pt x="0" y="162"/>
                      </a:moveTo>
                      <a:lnTo>
                        <a:pt x="107" y="138"/>
                      </a:lnTo>
                      <a:lnTo>
                        <a:pt x="30" y="0"/>
                      </a:lnTo>
                      <a:lnTo>
                        <a:pt x="0" y="162"/>
                      </a:lnTo>
                      <a:close/>
                    </a:path>
                  </a:pathLst>
                </a:custGeom>
                <a:solidFill>
                  <a:srgbClr val="007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422" name="Freeform 227"/>
                <p:cNvSpPr>
                  <a:spLocks noChangeArrowheads="1"/>
                </p:cNvSpPr>
                <p:nvPr/>
              </p:nvSpPr>
              <p:spPr bwMode="auto">
                <a:xfrm>
                  <a:off x="4751" y="1973"/>
                  <a:ext cx="107" cy="162"/>
                </a:xfrm>
                <a:custGeom>
                  <a:avLst/>
                  <a:gdLst>
                    <a:gd name="T0" fmla="*/ 0 w 18"/>
                    <a:gd name="T1" fmla="*/ 2147483647 h 27"/>
                    <a:gd name="T2" fmla="*/ 2147483647 w 18"/>
                    <a:gd name="T3" fmla="*/ 2147483647 h 27"/>
                    <a:gd name="T4" fmla="*/ 2147483647 w 18"/>
                    <a:gd name="T5" fmla="*/ 0 h 27"/>
                    <a:gd name="T6" fmla="*/ 0 60000 65536"/>
                    <a:gd name="T7" fmla="*/ 0 60000 65536"/>
                    <a:gd name="T8" fmla="*/ 0 60000 65536"/>
                    <a:gd name="T9" fmla="*/ 0 w 18"/>
                    <a:gd name="T10" fmla="*/ 0 h 27"/>
                    <a:gd name="T11" fmla="*/ 18 w 18"/>
                    <a:gd name="T12" fmla="*/ 27 h 2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8" h="27">
                      <a:moveTo>
                        <a:pt x="0" y="27"/>
                      </a:moveTo>
                      <a:lnTo>
                        <a:pt x="18" y="23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423" name="Freeform 228"/>
                <p:cNvSpPr>
                  <a:spLocks noChangeArrowheads="1"/>
                </p:cNvSpPr>
                <p:nvPr/>
              </p:nvSpPr>
              <p:spPr bwMode="auto">
                <a:xfrm>
                  <a:off x="4829" y="2111"/>
                  <a:ext cx="113" cy="162"/>
                </a:xfrm>
                <a:custGeom>
                  <a:avLst/>
                  <a:gdLst>
                    <a:gd name="T0" fmla="*/ 0 w 113"/>
                    <a:gd name="T1" fmla="*/ 162 h 162"/>
                    <a:gd name="T2" fmla="*/ 113 w 113"/>
                    <a:gd name="T3" fmla="*/ 144 h 162"/>
                    <a:gd name="T4" fmla="*/ 29 w 113"/>
                    <a:gd name="T5" fmla="*/ 0 h 162"/>
                    <a:gd name="T6" fmla="*/ 0 w 113"/>
                    <a:gd name="T7" fmla="*/ 162 h 16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13"/>
                    <a:gd name="T13" fmla="*/ 0 h 162"/>
                    <a:gd name="T14" fmla="*/ 113 w 113"/>
                    <a:gd name="T15" fmla="*/ 162 h 16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13" h="162">
                      <a:moveTo>
                        <a:pt x="0" y="162"/>
                      </a:moveTo>
                      <a:lnTo>
                        <a:pt x="113" y="144"/>
                      </a:lnTo>
                      <a:lnTo>
                        <a:pt x="29" y="0"/>
                      </a:lnTo>
                      <a:lnTo>
                        <a:pt x="0" y="162"/>
                      </a:lnTo>
                      <a:close/>
                    </a:path>
                  </a:pathLst>
                </a:custGeom>
                <a:solidFill>
                  <a:srgbClr val="001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424" name="Freeform 229"/>
                <p:cNvSpPr>
                  <a:spLocks noChangeArrowheads="1"/>
                </p:cNvSpPr>
                <p:nvPr/>
              </p:nvSpPr>
              <p:spPr bwMode="auto">
                <a:xfrm>
                  <a:off x="4829" y="2111"/>
                  <a:ext cx="113" cy="162"/>
                </a:xfrm>
                <a:custGeom>
                  <a:avLst/>
                  <a:gdLst>
                    <a:gd name="T0" fmla="*/ 0 w 19"/>
                    <a:gd name="T1" fmla="*/ 2147483647 h 27"/>
                    <a:gd name="T2" fmla="*/ 2147483647 w 19"/>
                    <a:gd name="T3" fmla="*/ 2147483647 h 27"/>
                    <a:gd name="T4" fmla="*/ 2147483647 w 19"/>
                    <a:gd name="T5" fmla="*/ 0 h 27"/>
                    <a:gd name="T6" fmla="*/ 0 60000 65536"/>
                    <a:gd name="T7" fmla="*/ 0 60000 65536"/>
                    <a:gd name="T8" fmla="*/ 0 60000 65536"/>
                    <a:gd name="T9" fmla="*/ 0 w 19"/>
                    <a:gd name="T10" fmla="*/ 0 h 27"/>
                    <a:gd name="T11" fmla="*/ 19 w 19"/>
                    <a:gd name="T12" fmla="*/ 27 h 2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" h="27">
                      <a:moveTo>
                        <a:pt x="0" y="27"/>
                      </a:moveTo>
                      <a:lnTo>
                        <a:pt x="19" y="24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425" name="Freeform 230"/>
                <p:cNvSpPr>
                  <a:spLocks noChangeArrowheads="1"/>
                </p:cNvSpPr>
                <p:nvPr/>
              </p:nvSpPr>
              <p:spPr bwMode="auto">
                <a:xfrm>
                  <a:off x="4829" y="2255"/>
                  <a:ext cx="113" cy="156"/>
                </a:xfrm>
                <a:custGeom>
                  <a:avLst/>
                  <a:gdLst>
                    <a:gd name="T0" fmla="*/ 77 w 113"/>
                    <a:gd name="T1" fmla="*/ 156 h 156"/>
                    <a:gd name="T2" fmla="*/ 0 w 113"/>
                    <a:gd name="T3" fmla="*/ 18 h 156"/>
                    <a:gd name="T4" fmla="*/ 113 w 113"/>
                    <a:gd name="T5" fmla="*/ 0 h 156"/>
                    <a:gd name="T6" fmla="*/ 77 w 113"/>
                    <a:gd name="T7" fmla="*/ 156 h 15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13"/>
                    <a:gd name="T13" fmla="*/ 0 h 156"/>
                    <a:gd name="T14" fmla="*/ 113 w 113"/>
                    <a:gd name="T15" fmla="*/ 156 h 15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13" h="156">
                      <a:moveTo>
                        <a:pt x="77" y="156"/>
                      </a:moveTo>
                      <a:lnTo>
                        <a:pt x="0" y="18"/>
                      </a:lnTo>
                      <a:lnTo>
                        <a:pt x="113" y="0"/>
                      </a:lnTo>
                      <a:lnTo>
                        <a:pt x="77" y="156"/>
                      </a:lnTo>
                      <a:close/>
                    </a:path>
                  </a:pathLst>
                </a:custGeom>
                <a:solidFill>
                  <a:srgbClr val="0000A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426" name="Freeform 231"/>
                <p:cNvSpPr>
                  <a:spLocks noChangeArrowheads="1"/>
                </p:cNvSpPr>
                <p:nvPr/>
              </p:nvSpPr>
              <p:spPr bwMode="auto">
                <a:xfrm>
                  <a:off x="4829" y="2255"/>
                  <a:ext cx="113" cy="156"/>
                </a:xfrm>
                <a:custGeom>
                  <a:avLst/>
                  <a:gdLst>
                    <a:gd name="T0" fmla="*/ 2147483647 w 19"/>
                    <a:gd name="T1" fmla="*/ 2147483647 h 26"/>
                    <a:gd name="T2" fmla="*/ 0 w 19"/>
                    <a:gd name="T3" fmla="*/ 2147483647 h 26"/>
                    <a:gd name="T4" fmla="*/ 2147483647 w 19"/>
                    <a:gd name="T5" fmla="*/ 0 h 26"/>
                    <a:gd name="T6" fmla="*/ 0 60000 65536"/>
                    <a:gd name="T7" fmla="*/ 0 60000 65536"/>
                    <a:gd name="T8" fmla="*/ 0 60000 65536"/>
                    <a:gd name="T9" fmla="*/ 0 w 19"/>
                    <a:gd name="T10" fmla="*/ 0 h 26"/>
                    <a:gd name="T11" fmla="*/ 19 w 19"/>
                    <a:gd name="T12" fmla="*/ 26 h 2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" h="26">
                      <a:moveTo>
                        <a:pt x="13" y="26"/>
                      </a:moveTo>
                      <a:lnTo>
                        <a:pt x="0" y="3"/>
                      </a:lnTo>
                      <a:lnTo>
                        <a:pt x="19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427" name="Oval 232"/>
                <p:cNvSpPr>
                  <a:spLocks noChangeArrowheads="1"/>
                </p:cNvSpPr>
                <p:nvPr/>
              </p:nvSpPr>
              <p:spPr bwMode="auto">
                <a:xfrm>
                  <a:off x="4912" y="2063"/>
                  <a:ext cx="54" cy="5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9pPr>
                </a:lstStyle>
                <a:p>
                  <a:pPr eaLnBrk="1" hangingPunct="1"/>
                  <a:endParaRPr lang="en-US" altLang="en-US" sz="1800"/>
                </a:p>
              </p:txBody>
            </p:sp>
            <p:sp>
              <p:nvSpPr>
                <p:cNvPr id="88428" name="Oval 233"/>
                <p:cNvSpPr>
                  <a:spLocks noChangeArrowheads="1"/>
                </p:cNvSpPr>
                <p:nvPr/>
              </p:nvSpPr>
              <p:spPr bwMode="auto">
                <a:xfrm>
                  <a:off x="4912" y="2063"/>
                  <a:ext cx="54" cy="54"/>
                </a:xfrm>
                <a:prstGeom prst="ellipse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9pPr>
                </a:lstStyle>
                <a:p>
                  <a:pPr eaLnBrk="1" hangingPunct="1"/>
                  <a:endParaRPr lang="en-US" altLang="en-US" sz="1800"/>
                </a:p>
              </p:txBody>
            </p:sp>
            <p:sp>
              <p:nvSpPr>
                <p:cNvPr id="88429" name="Freeform 234"/>
                <p:cNvSpPr>
                  <a:spLocks noChangeArrowheads="1"/>
                </p:cNvSpPr>
                <p:nvPr/>
              </p:nvSpPr>
              <p:spPr bwMode="auto">
                <a:xfrm>
                  <a:off x="4799" y="2273"/>
                  <a:ext cx="107" cy="156"/>
                </a:xfrm>
                <a:custGeom>
                  <a:avLst/>
                  <a:gdLst>
                    <a:gd name="T0" fmla="*/ 0 w 107"/>
                    <a:gd name="T1" fmla="*/ 156 h 156"/>
                    <a:gd name="T2" fmla="*/ 107 w 107"/>
                    <a:gd name="T3" fmla="*/ 138 h 156"/>
                    <a:gd name="T4" fmla="*/ 30 w 107"/>
                    <a:gd name="T5" fmla="*/ 0 h 156"/>
                    <a:gd name="T6" fmla="*/ 0 w 107"/>
                    <a:gd name="T7" fmla="*/ 156 h 15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7"/>
                    <a:gd name="T13" fmla="*/ 0 h 156"/>
                    <a:gd name="T14" fmla="*/ 107 w 107"/>
                    <a:gd name="T15" fmla="*/ 156 h 15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7" h="156">
                      <a:moveTo>
                        <a:pt x="0" y="156"/>
                      </a:moveTo>
                      <a:lnTo>
                        <a:pt x="107" y="138"/>
                      </a:lnTo>
                      <a:lnTo>
                        <a:pt x="30" y="0"/>
                      </a:lnTo>
                      <a:lnTo>
                        <a:pt x="0" y="156"/>
                      </a:lnTo>
                      <a:close/>
                    </a:path>
                  </a:pathLst>
                </a:custGeom>
                <a:solidFill>
                  <a:srgbClr val="0000C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430" name="Freeform 235"/>
                <p:cNvSpPr>
                  <a:spLocks noChangeArrowheads="1"/>
                </p:cNvSpPr>
                <p:nvPr/>
              </p:nvSpPr>
              <p:spPr bwMode="auto">
                <a:xfrm>
                  <a:off x="4799" y="2273"/>
                  <a:ext cx="107" cy="156"/>
                </a:xfrm>
                <a:custGeom>
                  <a:avLst/>
                  <a:gdLst>
                    <a:gd name="T0" fmla="*/ 0 w 18"/>
                    <a:gd name="T1" fmla="*/ 2147483647 h 26"/>
                    <a:gd name="T2" fmla="*/ 2147483647 w 18"/>
                    <a:gd name="T3" fmla="*/ 2147483647 h 26"/>
                    <a:gd name="T4" fmla="*/ 2147483647 w 18"/>
                    <a:gd name="T5" fmla="*/ 0 h 26"/>
                    <a:gd name="T6" fmla="*/ 0 60000 65536"/>
                    <a:gd name="T7" fmla="*/ 0 60000 65536"/>
                    <a:gd name="T8" fmla="*/ 0 60000 65536"/>
                    <a:gd name="T9" fmla="*/ 0 w 18"/>
                    <a:gd name="T10" fmla="*/ 0 h 26"/>
                    <a:gd name="T11" fmla="*/ 18 w 18"/>
                    <a:gd name="T12" fmla="*/ 26 h 2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8" h="26">
                      <a:moveTo>
                        <a:pt x="0" y="26"/>
                      </a:moveTo>
                      <a:lnTo>
                        <a:pt x="18" y="23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431" name="Freeform 236"/>
                <p:cNvSpPr>
                  <a:spLocks noChangeArrowheads="1"/>
                </p:cNvSpPr>
                <p:nvPr/>
              </p:nvSpPr>
              <p:spPr bwMode="auto">
                <a:xfrm>
                  <a:off x="4781" y="1811"/>
                  <a:ext cx="113" cy="162"/>
                </a:xfrm>
                <a:custGeom>
                  <a:avLst/>
                  <a:gdLst>
                    <a:gd name="T0" fmla="*/ 0 w 113"/>
                    <a:gd name="T1" fmla="*/ 162 h 162"/>
                    <a:gd name="T2" fmla="*/ 113 w 113"/>
                    <a:gd name="T3" fmla="*/ 144 h 162"/>
                    <a:gd name="T4" fmla="*/ 36 w 113"/>
                    <a:gd name="T5" fmla="*/ 0 h 162"/>
                    <a:gd name="T6" fmla="*/ 0 w 113"/>
                    <a:gd name="T7" fmla="*/ 162 h 16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13"/>
                    <a:gd name="T13" fmla="*/ 0 h 162"/>
                    <a:gd name="T14" fmla="*/ 113 w 113"/>
                    <a:gd name="T15" fmla="*/ 162 h 16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13" h="162">
                      <a:moveTo>
                        <a:pt x="0" y="162"/>
                      </a:moveTo>
                      <a:lnTo>
                        <a:pt x="113" y="144"/>
                      </a:lnTo>
                      <a:lnTo>
                        <a:pt x="36" y="0"/>
                      </a:lnTo>
                      <a:lnTo>
                        <a:pt x="0" y="162"/>
                      </a:lnTo>
                      <a:close/>
                    </a:path>
                  </a:pathLst>
                </a:custGeom>
                <a:solidFill>
                  <a:srgbClr val="00A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432" name="Freeform 237"/>
                <p:cNvSpPr>
                  <a:spLocks noChangeArrowheads="1"/>
                </p:cNvSpPr>
                <p:nvPr/>
              </p:nvSpPr>
              <p:spPr bwMode="auto">
                <a:xfrm>
                  <a:off x="4781" y="1811"/>
                  <a:ext cx="113" cy="162"/>
                </a:xfrm>
                <a:custGeom>
                  <a:avLst/>
                  <a:gdLst>
                    <a:gd name="T0" fmla="*/ 0 w 19"/>
                    <a:gd name="T1" fmla="*/ 2147483647 h 27"/>
                    <a:gd name="T2" fmla="*/ 2147483647 w 19"/>
                    <a:gd name="T3" fmla="*/ 2147483647 h 27"/>
                    <a:gd name="T4" fmla="*/ 2147483647 w 19"/>
                    <a:gd name="T5" fmla="*/ 0 h 27"/>
                    <a:gd name="T6" fmla="*/ 0 60000 65536"/>
                    <a:gd name="T7" fmla="*/ 0 60000 65536"/>
                    <a:gd name="T8" fmla="*/ 0 60000 65536"/>
                    <a:gd name="T9" fmla="*/ 0 w 19"/>
                    <a:gd name="T10" fmla="*/ 0 h 27"/>
                    <a:gd name="T11" fmla="*/ 19 w 19"/>
                    <a:gd name="T12" fmla="*/ 27 h 2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" h="27">
                      <a:moveTo>
                        <a:pt x="0" y="27"/>
                      </a:moveTo>
                      <a:lnTo>
                        <a:pt x="19" y="24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433" name="Freeform 238"/>
                <p:cNvSpPr>
                  <a:spLocks noChangeArrowheads="1"/>
                </p:cNvSpPr>
                <p:nvPr/>
              </p:nvSpPr>
              <p:spPr bwMode="auto">
                <a:xfrm>
                  <a:off x="4751" y="2111"/>
                  <a:ext cx="107" cy="162"/>
                </a:xfrm>
                <a:custGeom>
                  <a:avLst/>
                  <a:gdLst>
                    <a:gd name="T0" fmla="*/ 78 w 107"/>
                    <a:gd name="T1" fmla="*/ 162 h 162"/>
                    <a:gd name="T2" fmla="*/ 0 w 107"/>
                    <a:gd name="T3" fmla="*/ 24 h 162"/>
                    <a:gd name="T4" fmla="*/ 107 w 107"/>
                    <a:gd name="T5" fmla="*/ 0 h 162"/>
                    <a:gd name="T6" fmla="*/ 78 w 107"/>
                    <a:gd name="T7" fmla="*/ 162 h 16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7"/>
                    <a:gd name="T13" fmla="*/ 0 h 162"/>
                    <a:gd name="T14" fmla="*/ 107 w 107"/>
                    <a:gd name="T15" fmla="*/ 162 h 16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7" h="162">
                      <a:moveTo>
                        <a:pt x="78" y="162"/>
                      </a:moveTo>
                      <a:lnTo>
                        <a:pt x="0" y="24"/>
                      </a:lnTo>
                      <a:lnTo>
                        <a:pt x="107" y="0"/>
                      </a:lnTo>
                      <a:lnTo>
                        <a:pt x="78" y="162"/>
                      </a:lnTo>
                      <a:close/>
                    </a:path>
                  </a:pathLst>
                </a:custGeom>
                <a:solidFill>
                  <a:srgbClr val="001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434" name="Freeform 239"/>
                <p:cNvSpPr>
                  <a:spLocks noChangeArrowheads="1"/>
                </p:cNvSpPr>
                <p:nvPr/>
              </p:nvSpPr>
              <p:spPr bwMode="auto">
                <a:xfrm>
                  <a:off x="4751" y="2111"/>
                  <a:ext cx="107" cy="162"/>
                </a:xfrm>
                <a:custGeom>
                  <a:avLst/>
                  <a:gdLst>
                    <a:gd name="T0" fmla="*/ 2147483647 w 18"/>
                    <a:gd name="T1" fmla="*/ 2147483647 h 27"/>
                    <a:gd name="T2" fmla="*/ 0 w 18"/>
                    <a:gd name="T3" fmla="*/ 2147483647 h 27"/>
                    <a:gd name="T4" fmla="*/ 2147483647 w 18"/>
                    <a:gd name="T5" fmla="*/ 0 h 27"/>
                    <a:gd name="T6" fmla="*/ 0 60000 65536"/>
                    <a:gd name="T7" fmla="*/ 0 60000 65536"/>
                    <a:gd name="T8" fmla="*/ 0 60000 65536"/>
                    <a:gd name="T9" fmla="*/ 0 w 18"/>
                    <a:gd name="T10" fmla="*/ 0 h 27"/>
                    <a:gd name="T11" fmla="*/ 18 w 18"/>
                    <a:gd name="T12" fmla="*/ 27 h 2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8" h="27">
                      <a:moveTo>
                        <a:pt x="13" y="27"/>
                      </a:moveTo>
                      <a:lnTo>
                        <a:pt x="0" y="4"/>
                      </a:lnTo>
                      <a:lnTo>
                        <a:pt x="18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435" name="Freeform 240"/>
                <p:cNvSpPr>
                  <a:spLocks noChangeArrowheads="1"/>
                </p:cNvSpPr>
                <p:nvPr/>
              </p:nvSpPr>
              <p:spPr bwMode="auto">
                <a:xfrm>
                  <a:off x="4721" y="2273"/>
                  <a:ext cx="108" cy="156"/>
                </a:xfrm>
                <a:custGeom>
                  <a:avLst/>
                  <a:gdLst>
                    <a:gd name="T0" fmla="*/ 78 w 108"/>
                    <a:gd name="T1" fmla="*/ 156 h 156"/>
                    <a:gd name="T2" fmla="*/ 0 w 108"/>
                    <a:gd name="T3" fmla="*/ 18 h 156"/>
                    <a:gd name="T4" fmla="*/ 108 w 108"/>
                    <a:gd name="T5" fmla="*/ 0 h 156"/>
                    <a:gd name="T6" fmla="*/ 78 w 108"/>
                    <a:gd name="T7" fmla="*/ 156 h 15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8"/>
                    <a:gd name="T13" fmla="*/ 0 h 156"/>
                    <a:gd name="T14" fmla="*/ 108 w 108"/>
                    <a:gd name="T15" fmla="*/ 156 h 15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8" h="156">
                      <a:moveTo>
                        <a:pt x="78" y="156"/>
                      </a:moveTo>
                      <a:lnTo>
                        <a:pt x="0" y="18"/>
                      </a:lnTo>
                      <a:lnTo>
                        <a:pt x="108" y="0"/>
                      </a:lnTo>
                      <a:lnTo>
                        <a:pt x="78" y="156"/>
                      </a:lnTo>
                      <a:close/>
                    </a:path>
                  </a:pathLst>
                </a:custGeom>
                <a:solidFill>
                  <a:srgbClr val="0000C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436" name="Freeform 241"/>
                <p:cNvSpPr>
                  <a:spLocks noChangeArrowheads="1"/>
                </p:cNvSpPr>
                <p:nvPr/>
              </p:nvSpPr>
              <p:spPr bwMode="auto">
                <a:xfrm>
                  <a:off x="4721" y="2273"/>
                  <a:ext cx="108" cy="156"/>
                </a:xfrm>
                <a:custGeom>
                  <a:avLst/>
                  <a:gdLst>
                    <a:gd name="T0" fmla="*/ 2147483647 w 18"/>
                    <a:gd name="T1" fmla="*/ 2147483647 h 26"/>
                    <a:gd name="T2" fmla="*/ 0 w 18"/>
                    <a:gd name="T3" fmla="*/ 2147483647 h 26"/>
                    <a:gd name="T4" fmla="*/ 2147483647 w 18"/>
                    <a:gd name="T5" fmla="*/ 0 h 26"/>
                    <a:gd name="T6" fmla="*/ 0 60000 65536"/>
                    <a:gd name="T7" fmla="*/ 0 60000 65536"/>
                    <a:gd name="T8" fmla="*/ 0 60000 65536"/>
                    <a:gd name="T9" fmla="*/ 0 w 18"/>
                    <a:gd name="T10" fmla="*/ 0 h 26"/>
                    <a:gd name="T11" fmla="*/ 18 w 18"/>
                    <a:gd name="T12" fmla="*/ 26 h 2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8" h="26">
                      <a:moveTo>
                        <a:pt x="13" y="26"/>
                      </a:moveTo>
                      <a:lnTo>
                        <a:pt x="0" y="3"/>
                      </a:lnTo>
                      <a:lnTo>
                        <a:pt x="18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437" name="Freeform 242"/>
                <p:cNvSpPr>
                  <a:spLocks noChangeArrowheads="1"/>
                </p:cNvSpPr>
                <p:nvPr/>
              </p:nvSpPr>
              <p:spPr bwMode="auto">
                <a:xfrm>
                  <a:off x="4721" y="2135"/>
                  <a:ext cx="108" cy="156"/>
                </a:xfrm>
                <a:custGeom>
                  <a:avLst/>
                  <a:gdLst>
                    <a:gd name="T0" fmla="*/ 0 w 108"/>
                    <a:gd name="T1" fmla="*/ 156 h 156"/>
                    <a:gd name="T2" fmla="*/ 108 w 108"/>
                    <a:gd name="T3" fmla="*/ 138 h 156"/>
                    <a:gd name="T4" fmla="*/ 30 w 108"/>
                    <a:gd name="T5" fmla="*/ 0 h 156"/>
                    <a:gd name="T6" fmla="*/ 0 w 108"/>
                    <a:gd name="T7" fmla="*/ 156 h 15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8"/>
                    <a:gd name="T13" fmla="*/ 0 h 156"/>
                    <a:gd name="T14" fmla="*/ 108 w 108"/>
                    <a:gd name="T15" fmla="*/ 156 h 15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8" h="156">
                      <a:moveTo>
                        <a:pt x="0" y="156"/>
                      </a:moveTo>
                      <a:lnTo>
                        <a:pt x="108" y="138"/>
                      </a:lnTo>
                      <a:lnTo>
                        <a:pt x="30" y="0"/>
                      </a:lnTo>
                      <a:lnTo>
                        <a:pt x="0" y="156"/>
                      </a:lnTo>
                      <a:close/>
                    </a:path>
                  </a:pathLst>
                </a:custGeom>
                <a:solidFill>
                  <a:srgbClr val="002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438" name="Freeform 243"/>
                <p:cNvSpPr>
                  <a:spLocks noChangeArrowheads="1"/>
                </p:cNvSpPr>
                <p:nvPr/>
              </p:nvSpPr>
              <p:spPr bwMode="auto">
                <a:xfrm>
                  <a:off x="4721" y="2135"/>
                  <a:ext cx="108" cy="156"/>
                </a:xfrm>
                <a:custGeom>
                  <a:avLst/>
                  <a:gdLst>
                    <a:gd name="T0" fmla="*/ 0 w 18"/>
                    <a:gd name="T1" fmla="*/ 2147483647 h 26"/>
                    <a:gd name="T2" fmla="*/ 2147483647 w 18"/>
                    <a:gd name="T3" fmla="*/ 2147483647 h 26"/>
                    <a:gd name="T4" fmla="*/ 2147483647 w 18"/>
                    <a:gd name="T5" fmla="*/ 0 h 26"/>
                    <a:gd name="T6" fmla="*/ 0 60000 65536"/>
                    <a:gd name="T7" fmla="*/ 0 60000 65536"/>
                    <a:gd name="T8" fmla="*/ 0 60000 65536"/>
                    <a:gd name="T9" fmla="*/ 0 w 18"/>
                    <a:gd name="T10" fmla="*/ 0 h 26"/>
                    <a:gd name="T11" fmla="*/ 18 w 18"/>
                    <a:gd name="T12" fmla="*/ 26 h 2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8" h="26">
                      <a:moveTo>
                        <a:pt x="0" y="26"/>
                      </a:moveTo>
                      <a:lnTo>
                        <a:pt x="18" y="23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439" name="Freeform 244"/>
                <p:cNvSpPr>
                  <a:spLocks noChangeArrowheads="1"/>
                </p:cNvSpPr>
                <p:nvPr/>
              </p:nvSpPr>
              <p:spPr bwMode="auto">
                <a:xfrm>
                  <a:off x="4703" y="1811"/>
                  <a:ext cx="114" cy="162"/>
                </a:xfrm>
                <a:custGeom>
                  <a:avLst/>
                  <a:gdLst>
                    <a:gd name="T0" fmla="*/ 78 w 114"/>
                    <a:gd name="T1" fmla="*/ 162 h 162"/>
                    <a:gd name="T2" fmla="*/ 0 w 114"/>
                    <a:gd name="T3" fmla="*/ 24 h 162"/>
                    <a:gd name="T4" fmla="*/ 114 w 114"/>
                    <a:gd name="T5" fmla="*/ 0 h 162"/>
                    <a:gd name="T6" fmla="*/ 78 w 114"/>
                    <a:gd name="T7" fmla="*/ 162 h 16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14"/>
                    <a:gd name="T13" fmla="*/ 0 h 162"/>
                    <a:gd name="T14" fmla="*/ 114 w 114"/>
                    <a:gd name="T15" fmla="*/ 162 h 16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14" h="162">
                      <a:moveTo>
                        <a:pt x="78" y="162"/>
                      </a:moveTo>
                      <a:lnTo>
                        <a:pt x="0" y="24"/>
                      </a:lnTo>
                      <a:lnTo>
                        <a:pt x="114" y="0"/>
                      </a:lnTo>
                      <a:lnTo>
                        <a:pt x="78" y="162"/>
                      </a:lnTo>
                      <a:close/>
                    </a:path>
                  </a:pathLst>
                </a:custGeom>
                <a:solidFill>
                  <a:srgbClr val="00A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440" name="Freeform 245"/>
                <p:cNvSpPr>
                  <a:spLocks noChangeArrowheads="1"/>
                </p:cNvSpPr>
                <p:nvPr/>
              </p:nvSpPr>
              <p:spPr bwMode="auto">
                <a:xfrm>
                  <a:off x="4703" y="1811"/>
                  <a:ext cx="114" cy="162"/>
                </a:xfrm>
                <a:custGeom>
                  <a:avLst/>
                  <a:gdLst>
                    <a:gd name="T0" fmla="*/ 2147483647 w 19"/>
                    <a:gd name="T1" fmla="*/ 2147483647 h 27"/>
                    <a:gd name="T2" fmla="*/ 0 w 19"/>
                    <a:gd name="T3" fmla="*/ 2147483647 h 27"/>
                    <a:gd name="T4" fmla="*/ 2147483647 w 19"/>
                    <a:gd name="T5" fmla="*/ 0 h 27"/>
                    <a:gd name="T6" fmla="*/ 0 60000 65536"/>
                    <a:gd name="T7" fmla="*/ 0 60000 65536"/>
                    <a:gd name="T8" fmla="*/ 0 60000 65536"/>
                    <a:gd name="T9" fmla="*/ 0 w 19"/>
                    <a:gd name="T10" fmla="*/ 0 h 27"/>
                    <a:gd name="T11" fmla="*/ 19 w 19"/>
                    <a:gd name="T12" fmla="*/ 27 h 2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" h="27">
                      <a:moveTo>
                        <a:pt x="13" y="27"/>
                      </a:moveTo>
                      <a:lnTo>
                        <a:pt x="0" y="4"/>
                      </a:lnTo>
                      <a:lnTo>
                        <a:pt x="19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441" name="Freeform 246"/>
                <p:cNvSpPr>
                  <a:spLocks noChangeArrowheads="1"/>
                </p:cNvSpPr>
                <p:nvPr/>
              </p:nvSpPr>
              <p:spPr bwMode="auto">
                <a:xfrm>
                  <a:off x="4703" y="1673"/>
                  <a:ext cx="114" cy="162"/>
                </a:xfrm>
                <a:custGeom>
                  <a:avLst/>
                  <a:gdLst>
                    <a:gd name="T0" fmla="*/ 0 w 114"/>
                    <a:gd name="T1" fmla="*/ 162 h 162"/>
                    <a:gd name="T2" fmla="*/ 114 w 114"/>
                    <a:gd name="T3" fmla="*/ 138 h 162"/>
                    <a:gd name="T4" fmla="*/ 30 w 114"/>
                    <a:gd name="T5" fmla="*/ 0 h 162"/>
                    <a:gd name="T6" fmla="*/ 0 w 114"/>
                    <a:gd name="T7" fmla="*/ 162 h 16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14"/>
                    <a:gd name="T13" fmla="*/ 0 h 162"/>
                    <a:gd name="T14" fmla="*/ 114 w 114"/>
                    <a:gd name="T15" fmla="*/ 162 h 16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14" h="162">
                      <a:moveTo>
                        <a:pt x="0" y="162"/>
                      </a:moveTo>
                      <a:lnTo>
                        <a:pt x="114" y="138"/>
                      </a:lnTo>
                      <a:lnTo>
                        <a:pt x="30" y="0"/>
                      </a:lnTo>
                      <a:lnTo>
                        <a:pt x="0" y="162"/>
                      </a:lnTo>
                      <a:close/>
                    </a:path>
                  </a:pathLst>
                </a:custGeom>
                <a:solidFill>
                  <a:srgbClr val="10FFE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442" name="Freeform 247"/>
                <p:cNvSpPr>
                  <a:spLocks noChangeArrowheads="1"/>
                </p:cNvSpPr>
                <p:nvPr/>
              </p:nvSpPr>
              <p:spPr bwMode="auto">
                <a:xfrm>
                  <a:off x="4703" y="1673"/>
                  <a:ext cx="114" cy="162"/>
                </a:xfrm>
                <a:custGeom>
                  <a:avLst/>
                  <a:gdLst>
                    <a:gd name="T0" fmla="*/ 0 w 19"/>
                    <a:gd name="T1" fmla="*/ 2147483647 h 27"/>
                    <a:gd name="T2" fmla="*/ 2147483647 w 19"/>
                    <a:gd name="T3" fmla="*/ 2147483647 h 27"/>
                    <a:gd name="T4" fmla="*/ 2147483647 w 19"/>
                    <a:gd name="T5" fmla="*/ 0 h 27"/>
                    <a:gd name="T6" fmla="*/ 0 60000 65536"/>
                    <a:gd name="T7" fmla="*/ 0 60000 65536"/>
                    <a:gd name="T8" fmla="*/ 0 60000 65536"/>
                    <a:gd name="T9" fmla="*/ 0 w 19"/>
                    <a:gd name="T10" fmla="*/ 0 h 27"/>
                    <a:gd name="T11" fmla="*/ 19 w 19"/>
                    <a:gd name="T12" fmla="*/ 27 h 2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" h="27">
                      <a:moveTo>
                        <a:pt x="0" y="27"/>
                      </a:moveTo>
                      <a:lnTo>
                        <a:pt x="19" y="23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443" name="Oval 248"/>
                <p:cNvSpPr>
                  <a:spLocks noChangeArrowheads="1"/>
                </p:cNvSpPr>
                <p:nvPr/>
              </p:nvSpPr>
              <p:spPr bwMode="auto">
                <a:xfrm>
                  <a:off x="4715" y="2357"/>
                  <a:ext cx="54" cy="5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9pPr>
                </a:lstStyle>
                <a:p>
                  <a:pPr eaLnBrk="1" hangingPunct="1"/>
                  <a:endParaRPr lang="en-US" altLang="en-US" sz="1800"/>
                </a:p>
              </p:txBody>
            </p:sp>
            <p:sp>
              <p:nvSpPr>
                <p:cNvPr id="88444" name="Oval 249"/>
                <p:cNvSpPr>
                  <a:spLocks noChangeArrowheads="1"/>
                </p:cNvSpPr>
                <p:nvPr/>
              </p:nvSpPr>
              <p:spPr bwMode="auto">
                <a:xfrm>
                  <a:off x="4715" y="2357"/>
                  <a:ext cx="54" cy="54"/>
                </a:xfrm>
                <a:prstGeom prst="ellipse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9pPr>
                </a:lstStyle>
                <a:p>
                  <a:pPr eaLnBrk="1" hangingPunct="1"/>
                  <a:endParaRPr lang="en-US" altLang="en-US" sz="1800"/>
                </a:p>
              </p:txBody>
            </p:sp>
            <p:sp>
              <p:nvSpPr>
                <p:cNvPr id="88445" name="Freeform 250"/>
                <p:cNvSpPr>
                  <a:spLocks noChangeArrowheads="1"/>
                </p:cNvSpPr>
                <p:nvPr/>
              </p:nvSpPr>
              <p:spPr bwMode="auto">
                <a:xfrm>
                  <a:off x="4691" y="2291"/>
                  <a:ext cx="108" cy="162"/>
                </a:xfrm>
                <a:custGeom>
                  <a:avLst/>
                  <a:gdLst>
                    <a:gd name="T0" fmla="*/ 0 w 108"/>
                    <a:gd name="T1" fmla="*/ 162 h 162"/>
                    <a:gd name="T2" fmla="*/ 108 w 108"/>
                    <a:gd name="T3" fmla="*/ 138 h 162"/>
                    <a:gd name="T4" fmla="*/ 30 w 108"/>
                    <a:gd name="T5" fmla="*/ 0 h 162"/>
                    <a:gd name="T6" fmla="*/ 0 w 108"/>
                    <a:gd name="T7" fmla="*/ 162 h 16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8"/>
                    <a:gd name="T13" fmla="*/ 0 h 162"/>
                    <a:gd name="T14" fmla="*/ 108 w 108"/>
                    <a:gd name="T15" fmla="*/ 162 h 16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8" h="162">
                      <a:moveTo>
                        <a:pt x="0" y="162"/>
                      </a:moveTo>
                      <a:lnTo>
                        <a:pt x="108" y="138"/>
                      </a:lnTo>
                      <a:lnTo>
                        <a:pt x="30" y="0"/>
                      </a:lnTo>
                      <a:lnTo>
                        <a:pt x="0" y="162"/>
                      </a:lnTo>
                      <a:close/>
                    </a:path>
                  </a:pathLst>
                </a:custGeom>
                <a:solidFill>
                  <a:srgbClr val="0000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446" name="Freeform 251"/>
                <p:cNvSpPr>
                  <a:spLocks noChangeArrowheads="1"/>
                </p:cNvSpPr>
                <p:nvPr/>
              </p:nvSpPr>
              <p:spPr bwMode="auto">
                <a:xfrm>
                  <a:off x="4691" y="2291"/>
                  <a:ext cx="108" cy="162"/>
                </a:xfrm>
                <a:custGeom>
                  <a:avLst/>
                  <a:gdLst>
                    <a:gd name="T0" fmla="*/ 0 w 18"/>
                    <a:gd name="T1" fmla="*/ 2147483647 h 27"/>
                    <a:gd name="T2" fmla="*/ 2147483647 w 18"/>
                    <a:gd name="T3" fmla="*/ 2147483647 h 27"/>
                    <a:gd name="T4" fmla="*/ 2147483647 w 18"/>
                    <a:gd name="T5" fmla="*/ 0 h 27"/>
                    <a:gd name="T6" fmla="*/ 0 60000 65536"/>
                    <a:gd name="T7" fmla="*/ 0 60000 65536"/>
                    <a:gd name="T8" fmla="*/ 0 60000 65536"/>
                    <a:gd name="T9" fmla="*/ 0 w 18"/>
                    <a:gd name="T10" fmla="*/ 0 h 27"/>
                    <a:gd name="T11" fmla="*/ 18 w 18"/>
                    <a:gd name="T12" fmla="*/ 27 h 2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8" h="27">
                      <a:moveTo>
                        <a:pt x="0" y="27"/>
                      </a:moveTo>
                      <a:lnTo>
                        <a:pt x="18" y="23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447" name="Oval 252"/>
                <p:cNvSpPr>
                  <a:spLocks noChangeArrowheads="1"/>
                </p:cNvSpPr>
                <p:nvPr/>
              </p:nvSpPr>
              <p:spPr bwMode="auto">
                <a:xfrm>
                  <a:off x="4775" y="1691"/>
                  <a:ext cx="54" cy="5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9pPr>
                </a:lstStyle>
                <a:p>
                  <a:pPr eaLnBrk="1" hangingPunct="1"/>
                  <a:endParaRPr lang="en-US" altLang="en-US" sz="1800"/>
                </a:p>
              </p:txBody>
            </p:sp>
            <p:sp>
              <p:nvSpPr>
                <p:cNvPr id="88448" name="Oval 253"/>
                <p:cNvSpPr>
                  <a:spLocks noChangeArrowheads="1"/>
                </p:cNvSpPr>
                <p:nvPr/>
              </p:nvSpPr>
              <p:spPr bwMode="auto">
                <a:xfrm>
                  <a:off x="4775" y="1691"/>
                  <a:ext cx="54" cy="54"/>
                </a:xfrm>
                <a:prstGeom prst="ellipse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9pPr>
                </a:lstStyle>
                <a:p>
                  <a:pPr eaLnBrk="1" hangingPunct="1"/>
                  <a:endParaRPr lang="en-US" altLang="en-US" sz="1800"/>
                </a:p>
              </p:txBody>
            </p:sp>
            <p:sp>
              <p:nvSpPr>
                <p:cNvPr id="88449" name="Oval 254"/>
                <p:cNvSpPr>
                  <a:spLocks noChangeArrowheads="1"/>
                </p:cNvSpPr>
                <p:nvPr/>
              </p:nvSpPr>
              <p:spPr bwMode="auto">
                <a:xfrm>
                  <a:off x="4769" y="1943"/>
                  <a:ext cx="54" cy="5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9pPr>
                </a:lstStyle>
                <a:p>
                  <a:pPr eaLnBrk="1" hangingPunct="1"/>
                  <a:endParaRPr lang="en-US" altLang="en-US" sz="1800"/>
                </a:p>
              </p:txBody>
            </p:sp>
            <p:sp>
              <p:nvSpPr>
                <p:cNvPr id="88450" name="Oval 255"/>
                <p:cNvSpPr>
                  <a:spLocks noChangeArrowheads="1"/>
                </p:cNvSpPr>
                <p:nvPr/>
              </p:nvSpPr>
              <p:spPr bwMode="auto">
                <a:xfrm>
                  <a:off x="4769" y="1943"/>
                  <a:ext cx="54" cy="54"/>
                </a:xfrm>
                <a:prstGeom prst="ellipse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9pPr>
                </a:lstStyle>
                <a:p>
                  <a:pPr eaLnBrk="1" hangingPunct="1"/>
                  <a:endParaRPr lang="en-US" altLang="en-US" sz="1800"/>
                </a:p>
              </p:txBody>
            </p:sp>
            <p:sp>
              <p:nvSpPr>
                <p:cNvPr id="88451" name="Oval 256"/>
                <p:cNvSpPr>
                  <a:spLocks noChangeArrowheads="1"/>
                </p:cNvSpPr>
                <p:nvPr/>
              </p:nvSpPr>
              <p:spPr bwMode="auto">
                <a:xfrm>
                  <a:off x="4763" y="2111"/>
                  <a:ext cx="54" cy="5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9pPr>
                </a:lstStyle>
                <a:p>
                  <a:pPr eaLnBrk="1" hangingPunct="1"/>
                  <a:endParaRPr lang="en-US" altLang="en-US" sz="1800"/>
                </a:p>
              </p:txBody>
            </p:sp>
            <p:sp>
              <p:nvSpPr>
                <p:cNvPr id="88452" name="Oval 257"/>
                <p:cNvSpPr>
                  <a:spLocks noChangeArrowheads="1"/>
                </p:cNvSpPr>
                <p:nvPr/>
              </p:nvSpPr>
              <p:spPr bwMode="auto">
                <a:xfrm>
                  <a:off x="4763" y="2111"/>
                  <a:ext cx="54" cy="54"/>
                </a:xfrm>
                <a:prstGeom prst="ellipse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9pPr>
                </a:lstStyle>
                <a:p>
                  <a:pPr eaLnBrk="1" hangingPunct="1"/>
                  <a:endParaRPr lang="en-US" altLang="en-US" sz="1800"/>
                </a:p>
              </p:txBody>
            </p:sp>
            <p:sp>
              <p:nvSpPr>
                <p:cNvPr id="88453" name="Freeform 258"/>
                <p:cNvSpPr>
                  <a:spLocks noChangeArrowheads="1"/>
                </p:cNvSpPr>
                <p:nvPr/>
              </p:nvSpPr>
              <p:spPr bwMode="auto">
                <a:xfrm>
                  <a:off x="4673" y="1835"/>
                  <a:ext cx="108" cy="156"/>
                </a:xfrm>
                <a:custGeom>
                  <a:avLst/>
                  <a:gdLst>
                    <a:gd name="T0" fmla="*/ 0 w 108"/>
                    <a:gd name="T1" fmla="*/ 156 h 156"/>
                    <a:gd name="T2" fmla="*/ 108 w 108"/>
                    <a:gd name="T3" fmla="*/ 138 h 156"/>
                    <a:gd name="T4" fmla="*/ 30 w 108"/>
                    <a:gd name="T5" fmla="*/ 0 h 156"/>
                    <a:gd name="T6" fmla="*/ 0 w 108"/>
                    <a:gd name="T7" fmla="*/ 156 h 15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8"/>
                    <a:gd name="T13" fmla="*/ 0 h 156"/>
                    <a:gd name="T14" fmla="*/ 108 w 108"/>
                    <a:gd name="T15" fmla="*/ 156 h 15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8" h="156">
                      <a:moveTo>
                        <a:pt x="0" y="156"/>
                      </a:moveTo>
                      <a:lnTo>
                        <a:pt x="108" y="138"/>
                      </a:lnTo>
                      <a:lnTo>
                        <a:pt x="30" y="0"/>
                      </a:lnTo>
                      <a:lnTo>
                        <a:pt x="0" y="156"/>
                      </a:lnTo>
                      <a:close/>
                    </a:path>
                  </a:pathLst>
                </a:custGeom>
                <a:solidFill>
                  <a:srgbClr val="00B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454" name="Freeform 259"/>
                <p:cNvSpPr>
                  <a:spLocks noChangeArrowheads="1"/>
                </p:cNvSpPr>
                <p:nvPr/>
              </p:nvSpPr>
              <p:spPr bwMode="auto">
                <a:xfrm>
                  <a:off x="4673" y="1835"/>
                  <a:ext cx="108" cy="156"/>
                </a:xfrm>
                <a:custGeom>
                  <a:avLst/>
                  <a:gdLst>
                    <a:gd name="T0" fmla="*/ 0 w 18"/>
                    <a:gd name="T1" fmla="*/ 2147483647 h 26"/>
                    <a:gd name="T2" fmla="*/ 2147483647 w 18"/>
                    <a:gd name="T3" fmla="*/ 2147483647 h 26"/>
                    <a:gd name="T4" fmla="*/ 2147483647 w 18"/>
                    <a:gd name="T5" fmla="*/ 0 h 26"/>
                    <a:gd name="T6" fmla="*/ 0 60000 65536"/>
                    <a:gd name="T7" fmla="*/ 0 60000 65536"/>
                    <a:gd name="T8" fmla="*/ 0 60000 65536"/>
                    <a:gd name="T9" fmla="*/ 0 w 18"/>
                    <a:gd name="T10" fmla="*/ 0 h 26"/>
                    <a:gd name="T11" fmla="*/ 18 w 18"/>
                    <a:gd name="T12" fmla="*/ 26 h 2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8" h="26">
                      <a:moveTo>
                        <a:pt x="0" y="26"/>
                      </a:moveTo>
                      <a:lnTo>
                        <a:pt x="18" y="23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455" name="Freeform 260"/>
                <p:cNvSpPr>
                  <a:spLocks noChangeArrowheads="1"/>
                </p:cNvSpPr>
                <p:nvPr/>
              </p:nvSpPr>
              <p:spPr bwMode="auto">
                <a:xfrm>
                  <a:off x="4673" y="1973"/>
                  <a:ext cx="108" cy="162"/>
                </a:xfrm>
                <a:custGeom>
                  <a:avLst/>
                  <a:gdLst>
                    <a:gd name="T0" fmla="*/ 78 w 108"/>
                    <a:gd name="T1" fmla="*/ 162 h 162"/>
                    <a:gd name="T2" fmla="*/ 0 w 108"/>
                    <a:gd name="T3" fmla="*/ 18 h 162"/>
                    <a:gd name="T4" fmla="*/ 108 w 108"/>
                    <a:gd name="T5" fmla="*/ 0 h 162"/>
                    <a:gd name="T6" fmla="*/ 78 w 108"/>
                    <a:gd name="T7" fmla="*/ 162 h 16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8"/>
                    <a:gd name="T13" fmla="*/ 0 h 162"/>
                    <a:gd name="T14" fmla="*/ 108 w 108"/>
                    <a:gd name="T15" fmla="*/ 162 h 16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8" h="162">
                      <a:moveTo>
                        <a:pt x="78" y="162"/>
                      </a:moveTo>
                      <a:lnTo>
                        <a:pt x="0" y="18"/>
                      </a:lnTo>
                      <a:lnTo>
                        <a:pt x="108" y="0"/>
                      </a:lnTo>
                      <a:lnTo>
                        <a:pt x="78" y="162"/>
                      </a:lnTo>
                      <a:close/>
                    </a:path>
                  </a:pathLst>
                </a:custGeom>
                <a:solidFill>
                  <a:srgbClr val="007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456" name="Freeform 261"/>
                <p:cNvSpPr>
                  <a:spLocks noChangeArrowheads="1"/>
                </p:cNvSpPr>
                <p:nvPr/>
              </p:nvSpPr>
              <p:spPr bwMode="auto">
                <a:xfrm>
                  <a:off x="4673" y="1973"/>
                  <a:ext cx="108" cy="162"/>
                </a:xfrm>
                <a:custGeom>
                  <a:avLst/>
                  <a:gdLst>
                    <a:gd name="T0" fmla="*/ 2147483647 w 18"/>
                    <a:gd name="T1" fmla="*/ 2147483647 h 27"/>
                    <a:gd name="T2" fmla="*/ 0 w 18"/>
                    <a:gd name="T3" fmla="*/ 2147483647 h 27"/>
                    <a:gd name="T4" fmla="*/ 2147483647 w 18"/>
                    <a:gd name="T5" fmla="*/ 0 h 27"/>
                    <a:gd name="T6" fmla="*/ 0 60000 65536"/>
                    <a:gd name="T7" fmla="*/ 0 60000 65536"/>
                    <a:gd name="T8" fmla="*/ 0 60000 65536"/>
                    <a:gd name="T9" fmla="*/ 0 w 18"/>
                    <a:gd name="T10" fmla="*/ 0 h 27"/>
                    <a:gd name="T11" fmla="*/ 18 w 18"/>
                    <a:gd name="T12" fmla="*/ 27 h 2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8" h="27">
                      <a:moveTo>
                        <a:pt x="13" y="27"/>
                      </a:moveTo>
                      <a:lnTo>
                        <a:pt x="0" y="3"/>
                      </a:lnTo>
                      <a:lnTo>
                        <a:pt x="18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457" name="Oval 262"/>
                <p:cNvSpPr>
                  <a:spLocks noChangeArrowheads="1"/>
                </p:cNvSpPr>
                <p:nvPr/>
              </p:nvSpPr>
              <p:spPr bwMode="auto">
                <a:xfrm>
                  <a:off x="4739" y="2494"/>
                  <a:ext cx="54" cy="5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9pPr>
                </a:lstStyle>
                <a:p>
                  <a:pPr eaLnBrk="1" hangingPunct="1"/>
                  <a:endParaRPr lang="en-US" altLang="en-US" sz="1800"/>
                </a:p>
              </p:txBody>
            </p:sp>
            <p:sp>
              <p:nvSpPr>
                <p:cNvPr id="88458" name="Oval 263"/>
                <p:cNvSpPr>
                  <a:spLocks noChangeArrowheads="1"/>
                </p:cNvSpPr>
                <p:nvPr/>
              </p:nvSpPr>
              <p:spPr bwMode="auto">
                <a:xfrm>
                  <a:off x="4739" y="2494"/>
                  <a:ext cx="54" cy="54"/>
                </a:xfrm>
                <a:prstGeom prst="ellipse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9pPr>
                </a:lstStyle>
                <a:p>
                  <a:pPr eaLnBrk="1" hangingPunct="1"/>
                  <a:endParaRPr lang="en-US" altLang="en-US" sz="1800"/>
                </a:p>
              </p:txBody>
            </p:sp>
            <p:sp>
              <p:nvSpPr>
                <p:cNvPr id="88459" name="Freeform 264"/>
                <p:cNvSpPr>
                  <a:spLocks noChangeArrowheads="1"/>
                </p:cNvSpPr>
                <p:nvPr/>
              </p:nvSpPr>
              <p:spPr bwMode="auto">
                <a:xfrm>
                  <a:off x="4643" y="1991"/>
                  <a:ext cx="108" cy="162"/>
                </a:xfrm>
                <a:custGeom>
                  <a:avLst/>
                  <a:gdLst>
                    <a:gd name="T0" fmla="*/ 0 w 108"/>
                    <a:gd name="T1" fmla="*/ 162 h 162"/>
                    <a:gd name="T2" fmla="*/ 108 w 108"/>
                    <a:gd name="T3" fmla="*/ 144 h 162"/>
                    <a:gd name="T4" fmla="*/ 30 w 108"/>
                    <a:gd name="T5" fmla="*/ 0 h 162"/>
                    <a:gd name="T6" fmla="*/ 0 w 108"/>
                    <a:gd name="T7" fmla="*/ 162 h 16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8"/>
                    <a:gd name="T13" fmla="*/ 0 h 162"/>
                    <a:gd name="T14" fmla="*/ 108 w 108"/>
                    <a:gd name="T15" fmla="*/ 162 h 16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8" h="162">
                      <a:moveTo>
                        <a:pt x="0" y="162"/>
                      </a:moveTo>
                      <a:lnTo>
                        <a:pt x="108" y="144"/>
                      </a:lnTo>
                      <a:lnTo>
                        <a:pt x="30" y="0"/>
                      </a:lnTo>
                      <a:lnTo>
                        <a:pt x="0" y="162"/>
                      </a:lnTo>
                      <a:close/>
                    </a:path>
                  </a:pathLst>
                </a:custGeom>
                <a:solidFill>
                  <a:srgbClr val="008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460" name="Freeform 265"/>
                <p:cNvSpPr>
                  <a:spLocks noChangeArrowheads="1"/>
                </p:cNvSpPr>
                <p:nvPr/>
              </p:nvSpPr>
              <p:spPr bwMode="auto">
                <a:xfrm>
                  <a:off x="4643" y="1991"/>
                  <a:ext cx="108" cy="162"/>
                </a:xfrm>
                <a:custGeom>
                  <a:avLst/>
                  <a:gdLst>
                    <a:gd name="T0" fmla="*/ 0 w 18"/>
                    <a:gd name="T1" fmla="*/ 2147483647 h 27"/>
                    <a:gd name="T2" fmla="*/ 2147483647 w 18"/>
                    <a:gd name="T3" fmla="*/ 2147483647 h 27"/>
                    <a:gd name="T4" fmla="*/ 2147483647 w 18"/>
                    <a:gd name="T5" fmla="*/ 0 h 27"/>
                    <a:gd name="T6" fmla="*/ 0 60000 65536"/>
                    <a:gd name="T7" fmla="*/ 0 60000 65536"/>
                    <a:gd name="T8" fmla="*/ 0 60000 65536"/>
                    <a:gd name="T9" fmla="*/ 0 w 18"/>
                    <a:gd name="T10" fmla="*/ 0 h 27"/>
                    <a:gd name="T11" fmla="*/ 18 w 18"/>
                    <a:gd name="T12" fmla="*/ 27 h 2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8" h="27">
                      <a:moveTo>
                        <a:pt x="0" y="27"/>
                      </a:moveTo>
                      <a:lnTo>
                        <a:pt x="18" y="24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461" name="Freeform 266"/>
                <p:cNvSpPr>
                  <a:spLocks noChangeArrowheads="1"/>
                </p:cNvSpPr>
                <p:nvPr/>
              </p:nvSpPr>
              <p:spPr bwMode="auto">
                <a:xfrm>
                  <a:off x="4643" y="2135"/>
                  <a:ext cx="108" cy="156"/>
                </a:xfrm>
                <a:custGeom>
                  <a:avLst/>
                  <a:gdLst>
                    <a:gd name="T0" fmla="*/ 78 w 108"/>
                    <a:gd name="T1" fmla="*/ 156 h 156"/>
                    <a:gd name="T2" fmla="*/ 0 w 108"/>
                    <a:gd name="T3" fmla="*/ 18 h 156"/>
                    <a:gd name="T4" fmla="*/ 108 w 108"/>
                    <a:gd name="T5" fmla="*/ 0 h 156"/>
                    <a:gd name="T6" fmla="*/ 78 w 108"/>
                    <a:gd name="T7" fmla="*/ 156 h 15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8"/>
                    <a:gd name="T13" fmla="*/ 0 h 156"/>
                    <a:gd name="T14" fmla="*/ 108 w 108"/>
                    <a:gd name="T15" fmla="*/ 156 h 15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8" h="156">
                      <a:moveTo>
                        <a:pt x="78" y="156"/>
                      </a:moveTo>
                      <a:lnTo>
                        <a:pt x="0" y="18"/>
                      </a:lnTo>
                      <a:lnTo>
                        <a:pt x="108" y="0"/>
                      </a:lnTo>
                      <a:lnTo>
                        <a:pt x="78" y="156"/>
                      </a:lnTo>
                      <a:close/>
                    </a:path>
                  </a:pathLst>
                </a:custGeom>
                <a:solidFill>
                  <a:srgbClr val="002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462" name="Freeform 267"/>
                <p:cNvSpPr>
                  <a:spLocks noChangeArrowheads="1"/>
                </p:cNvSpPr>
                <p:nvPr/>
              </p:nvSpPr>
              <p:spPr bwMode="auto">
                <a:xfrm>
                  <a:off x="4643" y="2135"/>
                  <a:ext cx="108" cy="156"/>
                </a:xfrm>
                <a:custGeom>
                  <a:avLst/>
                  <a:gdLst>
                    <a:gd name="T0" fmla="*/ 2147483647 w 18"/>
                    <a:gd name="T1" fmla="*/ 2147483647 h 26"/>
                    <a:gd name="T2" fmla="*/ 0 w 18"/>
                    <a:gd name="T3" fmla="*/ 2147483647 h 26"/>
                    <a:gd name="T4" fmla="*/ 2147483647 w 18"/>
                    <a:gd name="T5" fmla="*/ 0 h 26"/>
                    <a:gd name="T6" fmla="*/ 0 60000 65536"/>
                    <a:gd name="T7" fmla="*/ 0 60000 65536"/>
                    <a:gd name="T8" fmla="*/ 0 60000 65536"/>
                    <a:gd name="T9" fmla="*/ 0 w 18"/>
                    <a:gd name="T10" fmla="*/ 0 h 26"/>
                    <a:gd name="T11" fmla="*/ 18 w 18"/>
                    <a:gd name="T12" fmla="*/ 26 h 2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8" h="26">
                      <a:moveTo>
                        <a:pt x="13" y="26"/>
                      </a:moveTo>
                      <a:lnTo>
                        <a:pt x="0" y="3"/>
                      </a:lnTo>
                      <a:lnTo>
                        <a:pt x="18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463" name="Oval 268"/>
                <p:cNvSpPr>
                  <a:spLocks noChangeArrowheads="1"/>
                </p:cNvSpPr>
                <p:nvPr/>
              </p:nvSpPr>
              <p:spPr bwMode="auto">
                <a:xfrm>
                  <a:off x="4613" y="1529"/>
                  <a:ext cx="54" cy="5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9pPr>
                </a:lstStyle>
                <a:p>
                  <a:pPr eaLnBrk="1" hangingPunct="1"/>
                  <a:endParaRPr lang="en-US" altLang="en-US" sz="1800"/>
                </a:p>
              </p:txBody>
            </p:sp>
            <p:sp>
              <p:nvSpPr>
                <p:cNvPr id="88464" name="Oval 269"/>
                <p:cNvSpPr>
                  <a:spLocks noChangeArrowheads="1"/>
                </p:cNvSpPr>
                <p:nvPr/>
              </p:nvSpPr>
              <p:spPr bwMode="auto">
                <a:xfrm>
                  <a:off x="4613" y="1529"/>
                  <a:ext cx="54" cy="54"/>
                </a:xfrm>
                <a:prstGeom prst="ellipse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9pPr>
                </a:lstStyle>
                <a:p>
                  <a:pPr eaLnBrk="1" hangingPunct="1"/>
                  <a:endParaRPr lang="en-US" altLang="en-US" sz="1800"/>
                </a:p>
              </p:txBody>
            </p:sp>
            <p:sp>
              <p:nvSpPr>
                <p:cNvPr id="88465" name="Freeform 270"/>
                <p:cNvSpPr>
                  <a:spLocks noChangeArrowheads="1"/>
                </p:cNvSpPr>
                <p:nvPr/>
              </p:nvSpPr>
              <p:spPr bwMode="auto">
                <a:xfrm>
                  <a:off x="4547" y="1535"/>
                  <a:ext cx="108" cy="156"/>
                </a:xfrm>
                <a:custGeom>
                  <a:avLst/>
                  <a:gdLst>
                    <a:gd name="T0" fmla="*/ 78 w 108"/>
                    <a:gd name="T1" fmla="*/ 156 h 156"/>
                    <a:gd name="T2" fmla="*/ 0 w 108"/>
                    <a:gd name="T3" fmla="*/ 18 h 156"/>
                    <a:gd name="T4" fmla="*/ 108 w 108"/>
                    <a:gd name="T5" fmla="*/ 0 h 156"/>
                    <a:gd name="T6" fmla="*/ 78 w 108"/>
                    <a:gd name="T7" fmla="*/ 156 h 15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8"/>
                    <a:gd name="T13" fmla="*/ 0 h 156"/>
                    <a:gd name="T14" fmla="*/ 108 w 108"/>
                    <a:gd name="T15" fmla="*/ 156 h 15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8" h="156">
                      <a:moveTo>
                        <a:pt x="78" y="156"/>
                      </a:moveTo>
                      <a:lnTo>
                        <a:pt x="0" y="18"/>
                      </a:lnTo>
                      <a:lnTo>
                        <a:pt x="108" y="0"/>
                      </a:lnTo>
                      <a:lnTo>
                        <a:pt x="78" y="156"/>
                      </a:lnTo>
                      <a:close/>
                    </a:path>
                  </a:pathLst>
                </a:custGeom>
                <a:solidFill>
                  <a:srgbClr val="60FF9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466" name="Freeform 271"/>
                <p:cNvSpPr>
                  <a:spLocks noChangeArrowheads="1"/>
                </p:cNvSpPr>
                <p:nvPr/>
              </p:nvSpPr>
              <p:spPr bwMode="auto">
                <a:xfrm>
                  <a:off x="4547" y="1535"/>
                  <a:ext cx="108" cy="156"/>
                </a:xfrm>
                <a:custGeom>
                  <a:avLst/>
                  <a:gdLst>
                    <a:gd name="T0" fmla="*/ 2147483647 w 18"/>
                    <a:gd name="T1" fmla="*/ 2147483647 h 26"/>
                    <a:gd name="T2" fmla="*/ 0 w 18"/>
                    <a:gd name="T3" fmla="*/ 2147483647 h 26"/>
                    <a:gd name="T4" fmla="*/ 2147483647 w 18"/>
                    <a:gd name="T5" fmla="*/ 0 h 26"/>
                    <a:gd name="T6" fmla="*/ 0 60000 65536"/>
                    <a:gd name="T7" fmla="*/ 0 60000 65536"/>
                    <a:gd name="T8" fmla="*/ 0 60000 65536"/>
                    <a:gd name="T9" fmla="*/ 0 w 18"/>
                    <a:gd name="T10" fmla="*/ 0 h 26"/>
                    <a:gd name="T11" fmla="*/ 18 w 18"/>
                    <a:gd name="T12" fmla="*/ 26 h 2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8" h="26">
                      <a:moveTo>
                        <a:pt x="13" y="26"/>
                      </a:moveTo>
                      <a:lnTo>
                        <a:pt x="0" y="3"/>
                      </a:lnTo>
                      <a:lnTo>
                        <a:pt x="18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467" name="Freeform 272"/>
                <p:cNvSpPr>
                  <a:spLocks noChangeArrowheads="1"/>
                </p:cNvSpPr>
                <p:nvPr/>
              </p:nvSpPr>
              <p:spPr bwMode="auto">
                <a:xfrm>
                  <a:off x="4625" y="1673"/>
                  <a:ext cx="108" cy="162"/>
                </a:xfrm>
                <a:custGeom>
                  <a:avLst/>
                  <a:gdLst>
                    <a:gd name="T0" fmla="*/ 78 w 108"/>
                    <a:gd name="T1" fmla="*/ 162 h 162"/>
                    <a:gd name="T2" fmla="*/ 0 w 108"/>
                    <a:gd name="T3" fmla="*/ 18 h 162"/>
                    <a:gd name="T4" fmla="*/ 108 w 108"/>
                    <a:gd name="T5" fmla="*/ 0 h 162"/>
                    <a:gd name="T6" fmla="*/ 78 w 108"/>
                    <a:gd name="T7" fmla="*/ 162 h 16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8"/>
                    <a:gd name="T13" fmla="*/ 0 h 162"/>
                    <a:gd name="T14" fmla="*/ 108 w 108"/>
                    <a:gd name="T15" fmla="*/ 162 h 16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8" h="162">
                      <a:moveTo>
                        <a:pt x="78" y="162"/>
                      </a:moveTo>
                      <a:lnTo>
                        <a:pt x="0" y="18"/>
                      </a:lnTo>
                      <a:lnTo>
                        <a:pt x="108" y="0"/>
                      </a:lnTo>
                      <a:lnTo>
                        <a:pt x="78" y="162"/>
                      </a:lnTo>
                      <a:close/>
                    </a:path>
                  </a:pathLst>
                </a:custGeom>
                <a:solidFill>
                  <a:srgbClr val="10FFE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468" name="Freeform 273"/>
                <p:cNvSpPr>
                  <a:spLocks noChangeArrowheads="1"/>
                </p:cNvSpPr>
                <p:nvPr/>
              </p:nvSpPr>
              <p:spPr bwMode="auto">
                <a:xfrm>
                  <a:off x="4625" y="1673"/>
                  <a:ext cx="108" cy="162"/>
                </a:xfrm>
                <a:custGeom>
                  <a:avLst/>
                  <a:gdLst>
                    <a:gd name="T0" fmla="*/ 2147483647 w 18"/>
                    <a:gd name="T1" fmla="*/ 2147483647 h 27"/>
                    <a:gd name="T2" fmla="*/ 0 w 18"/>
                    <a:gd name="T3" fmla="*/ 2147483647 h 27"/>
                    <a:gd name="T4" fmla="*/ 2147483647 w 18"/>
                    <a:gd name="T5" fmla="*/ 0 h 27"/>
                    <a:gd name="T6" fmla="*/ 0 60000 65536"/>
                    <a:gd name="T7" fmla="*/ 0 60000 65536"/>
                    <a:gd name="T8" fmla="*/ 0 60000 65536"/>
                    <a:gd name="T9" fmla="*/ 0 w 18"/>
                    <a:gd name="T10" fmla="*/ 0 h 27"/>
                    <a:gd name="T11" fmla="*/ 18 w 18"/>
                    <a:gd name="T12" fmla="*/ 27 h 2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8" h="27">
                      <a:moveTo>
                        <a:pt x="13" y="27"/>
                      </a:moveTo>
                      <a:lnTo>
                        <a:pt x="0" y="3"/>
                      </a:lnTo>
                      <a:lnTo>
                        <a:pt x="18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469" name="Freeform 274"/>
                <p:cNvSpPr>
                  <a:spLocks noChangeArrowheads="1"/>
                </p:cNvSpPr>
                <p:nvPr/>
              </p:nvSpPr>
              <p:spPr bwMode="auto">
                <a:xfrm>
                  <a:off x="4625" y="1535"/>
                  <a:ext cx="108" cy="156"/>
                </a:xfrm>
                <a:custGeom>
                  <a:avLst/>
                  <a:gdLst>
                    <a:gd name="T0" fmla="*/ 0 w 108"/>
                    <a:gd name="T1" fmla="*/ 156 h 156"/>
                    <a:gd name="T2" fmla="*/ 108 w 108"/>
                    <a:gd name="T3" fmla="*/ 138 h 156"/>
                    <a:gd name="T4" fmla="*/ 30 w 108"/>
                    <a:gd name="T5" fmla="*/ 0 h 156"/>
                    <a:gd name="T6" fmla="*/ 0 w 108"/>
                    <a:gd name="T7" fmla="*/ 156 h 15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8"/>
                    <a:gd name="T13" fmla="*/ 0 h 156"/>
                    <a:gd name="T14" fmla="*/ 108 w 108"/>
                    <a:gd name="T15" fmla="*/ 156 h 15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8" h="156">
                      <a:moveTo>
                        <a:pt x="0" y="156"/>
                      </a:moveTo>
                      <a:lnTo>
                        <a:pt x="108" y="138"/>
                      </a:lnTo>
                      <a:lnTo>
                        <a:pt x="30" y="0"/>
                      </a:lnTo>
                      <a:lnTo>
                        <a:pt x="0" y="156"/>
                      </a:lnTo>
                      <a:close/>
                    </a:path>
                  </a:pathLst>
                </a:custGeom>
                <a:solidFill>
                  <a:srgbClr val="60FF9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470" name="Freeform 275"/>
                <p:cNvSpPr>
                  <a:spLocks noChangeArrowheads="1"/>
                </p:cNvSpPr>
                <p:nvPr/>
              </p:nvSpPr>
              <p:spPr bwMode="auto">
                <a:xfrm>
                  <a:off x="4625" y="1535"/>
                  <a:ext cx="108" cy="156"/>
                </a:xfrm>
                <a:custGeom>
                  <a:avLst/>
                  <a:gdLst>
                    <a:gd name="T0" fmla="*/ 0 w 18"/>
                    <a:gd name="T1" fmla="*/ 2147483647 h 26"/>
                    <a:gd name="T2" fmla="*/ 2147483647 w 18"/>
                    <a:gd name="T3" fmla="*/ 2147483647 h 26"/>
                    <a:gd name="T4" fmla="*/ 2147483647 w 18"/>
                    <a:gd name="T5" fmla="*/ 0 h 26"/>
                    <a:gd name="T6" fmla="*/ 0 60000 65536"/>
                    <a:gd name="T7" fmla="*/ 0 60000 65536"/>
                    <a:gd name="T8" fmla="*/ 0 60000 65536"/>
                    <a:gd name="T9" fmla="*/ 0 w 18"/>
                    <a:gd name="T10" fmla="*/ 0 h 26"/>
                    <a:gd name="T11" fmla="*/ 18 w 18"/>
                    <a:gd name="T12" fmla="*/ 26 h 2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8" h="26">
                      <a:moveTo>
                        <a:pt x="0" y="26"/>
                      </a:moveTo>
                      <a:lnTo>
                        <a:pt x="18" y="23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471" name="Freeform 276"/>
                <p:cNvSpPr>
                  <a:spLocks noChangeArrowheads="1"/>
                </p:cNvSpPr>
                <p:nvPr/>
              </p:nvSpPr>
              <p:spPr bwMode="auto">
                <a:xfrm>
                  <a:off x="4613" y="2153"/>
                  <a:ext cx="108" cy="156"/>
                </a:xfrm>
                <a:custGeom>
                  <a:avLst/>
                  <a:gdLst>
                    <a:gd name="T0" fmla="*/ 0 w 108"/>
                    <a:gd name="T1" fmla="*/ 156 h 156"/>
                    <a:gd name="T2" fmla="*/ 108 w 108"/>
                    <a:gd name="T3" fmla="*/ 138 h 156"/>
                    <a:gd name="T4" fmla="*/ 30 w 108"/>
                    <a:gd name="T5" fmla="*/ 0 h 156"/>
                    <a:gd name="T6" fmla="*/ 0 w 108"/>
                    <a:gd name="T7" fmla="*/ 156 h 15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8"/>
                    <a:gd name="T13" fmla="*/ 0 h 156"/>
                    <a:gd name="T14" fmla="*/ 108 w 108"/>
                    <a:gd name="T15" fmla="*/ 156 h 15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8" h="156">
                      <a:moveTo>
                        <a:pt x="0" y="156"/>
                      </a:moveTo>
                      <a:lnTo>
                        <a:pt x="108" y="138"/>
                      </a:lnTo>
                      <a:lnTo>
                        <a:pt x="30" y="0"/>
                      </a:lnTo>
                      <a:lnTo>
                        <a:pt x="0" y="156"/>
                      </a:lnTo>
                      <a:close/>
                    </a:path>
                  </a:pathLst>
                </a:custGeom>
                <a:solidFill>
                  <a:srgbClr val="004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472" name="Freeform 277"/>
                <p:cNvSpPr>
                  <a:spLocks noChangeArrowheads="1"/>
                </p:cNvSpPr>
                <p:nvPr/>
              </p:nvSpPr>
              <p:spPr bwMode="auto">
                <a:xfrm>
                  <a:off x="4613" y="2153"/>
                  <a:ext cx="108" cy="156"/>
                </a:xfrm>
                <a:custGeom>
                  <a:avLst/>
                  <a:gdLst>
                    <a:gd name="T0" fmla="*/ 0 w 18"/>
                    <a:gd name="T1" fmla="*/ 2147483647 h 26"/>
                    <a:gd name="T2" fmla="*/ 2147483647 w 18"/>
                    <a:gd name="T3" fmla="*/ 2147483647 h 26"/>
                    <a:gd name="T4" fmla="*/ 2147483647 w 18"/>
                    <a:gd name="T5" fmla="*/ 0 h 26"/>
                    <a:gd name="T6" fmla="*/ 0 60000 65536"/>
                    <a:gd name="T7" fmla="*/ 0 60000 65536"/>
                    <a:gd name="T8" fmla="*/ 0 60000 65536"/>
                    <a:gd name="T9" fmla="*/ 0 w 18"/>
                    <a:gd name="T10" fmla="*/ 0 h 26"/>
                    <a:gd name="T11" fmla="*/ 18 w 18"/>
                    <a:gd name="T12" fmla="*/ 26 h 2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8" h="26">
                      <a:moveTo>
                        <a:pt x="0" y="26"/>
                      </a:moveTo>
                      <a:lnTo>
                        <a:pt x="18" y="23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473" name="Freeform 278"/>
                <p:cNvSpPr>
                  <a:spLocks noChangeArrowheads="1"/>
                </p:cNvSpPr>
                <p:nvPr/>
              </p:nvSpPr>
              <p:spPr bwMode="auto">
                <a:xfrm>
                  <a:off x="4613" y="2291"/>
                  <a:ext cx="108" cy="162"/>
                </a:xfrm>
                <a:custGeom>
                  <a:avLst/>
                  <a:gdLst>
                    <a:gd name="T0" fmla="*/ 78 w 108"/>
                    <a:gd name="T1" fmla="*/ 162 h 162"/>
                    <a:gd name="T2" fmla="*/ 0 w 108"/>
                    <a:gd name="T3" fmla="*/ 18 h 162"/>
                    <a:gd name="T4" fmla="*/ 108 w 108"/>
                    <a:gd name="T5" fmla="*/ 0 h 162"/>
                    <a:gd name="T6" fmla="*/ 78 w 108"/>
                    <a:gd name="T7" fmla="*/ 162 h 16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8"/>
                    <a:gd name="T13" fmla="*/ 0 h 162"/>
                    <a:gd name="T14" fmla="*/ 108 w 108"/>
                    <a:gd name="T15" fmla="*/ 162 h 16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8" h="162">
                      <a:moveTo>
                        <a:pt x="78" y="162"/>
                      </a:moveTo>
                      <a:lnTo>
                        <a:pt x="0" y="18"/>
                      </a:lnTo>
                      <a:lnTo>
                        <a:pt x="108" y="0"/>
                      </a:lnTo>
                      <a:lnTo>
                        <a:pt x="78" y="162"/>
                      </a:lnTo>
                      <a:close/>
                    </a:path>
                  </a:pathLst>
                </a:custGeom>
                <a:solidFill>
                  <a:srgbClr val="0000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474" name="Freeform 279"/>
                <p:cNvSpPr>
                  <a:spLocks noChangeArrowheads="1"/>
                </p:cNvSpPr>
                <p:nvPr/>
              </p:nvSpPr>
              <p:spPr bwMode="auto">
                <a:xfrm>
                  <a:off x="4613" y="2291"/>
                  <a:ext cx="108" cy="162"/>
                </a:xfrm>
                <a:custGeom>
                  <a:avLst/>
                  <a:gdLst>
                    <a:gd name="T0" fmla="*/ 2147483647 w 18"/>
                    <a:gd name="T1" fmla="*/ 2147483647 h 27"/>
                    <a:gd name="T2" fmla="*/ 0 w 18"/>
                    <a:gd name="T3" fmla="*/ 2147483647 h 27"/>
                    <a:gd name="T4" fmla="*/ 2147483647 w 18"/>
                    <a:gd name="T5" fmla="*/ 0 h 27"/>
                    <a:gd name="T6" fmla="*/ 0 60000 65536"/>
                    <a:gd name="T7" fmla="*/ 0 60000 65536"/>
                    <a:gd name="T8" fmla="*/ 0 60000 65536"/>
                    <a:gd name="T9" fmla="*/ 0 w 18"/>
                    <a:gd name="T10" fmla="*/ 0 h 27"/>
                    <a:gd name="T11" fmla="*/ 18 w 18"/>
                    <a:gd name="T12" fmla="*/ 27 h 2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8" h="27">
                      <a:moveTo>
                        <a:pt x="13" y="27"/>
                      </a:moveTo>
                      <a:lnTo>
                        <a:pt x="0" y="3"/>
                      </a:lnTo>
                      <a:lnTo>
                        <a:pt x="18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475" name="Rectangle 280"/>
                <p:cNvSpPr>
                  <a:spLocks noChangeArrowheads="1"/>
                </p:cNvSpPr>
                <p:nvPr/>
              </p:nvSpPr>
              <p:spPr bwMode="auto">
                <a:xfrm>
                  <a:off x="4787" y="2902"/>
                  <a:ext cx="1" cy="2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9pPr>
                </a:lstStyle>
                <a:p>
                  <a:pPr eaLnBrk="1" hangingPunct="1"/>
                  <a:endParaRPr lang="en-US" altLang="en-US" sz="1800"/>
                </a:p>
              </p:txBody>
            </p:sp>
            <p:sp>
              <p:nvSpPr>
                <p:cNvPr id="88476" name="Freeform 281"/>
                <p:cNvSpPr>
                  <a:spLocks noChangeArrowheads="1"/>
                </p:cNvSpPr>
                <p:nvPr/>
              </p:nvSpPr>
              <p:spPr bwMode="auto">
                <a:xfrm>
                  <a:off x="4595" y="1835"/>
                  <a:ext cx="108" cy="156"/>
                </a:xfrm>
                <a:custGeom>
                  <a:avLst/>
                  <a:gdLst>
                    <a:gd name="T0" fmla="*/ 78 w 108"/>
                    <a:gd name="T1" fmla="*/ 156 h 156"/>
                    <a:gd name="T2" fmla="*/ 0 w 108"/>
                    <a:gd name="T3" fmla="*/ 18 h 156"/>
                    <a:gd name="T4" fmla="*/ 108 w 108"/>
                    <a:gd name="T5" fmla="*/ 0 h 156"/>
                    <a:gd name="T6" fmla="*/ 78 w 108"/>
                    <a:gd name="T7" fmla="*/ 156 h 15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8"/>
                    <a:gd name="T13" fmla="*/ 0 h 156"/>
                    <a:gd name="T14" fmla="*/ 108 w 108"/>
                    <a:gd name="T15" fmla="*/ 156 h 15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8" h="156">
                      <a:moveTo>
                        <a:pt x="78" y="156"/>
                      </a:moveTo>
                      <a:lnTo>
                        <a:pt x="0" y="18"/>
                      </a:lnTo>
                      <a:lnTo>
                        <a:pt x="108" y="0"/>
                      </a:lnTo>
                      <a:lnTo>
                        <a:pt x="78" y="156"/>
                      </a:lnTo>
                      <a:close/>
                    </a:path>
                  </a:pathLst>
                </a:custGeom>
                <a:solidFill>
                  <a:srgbClr val="00B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477" name="Freeform 282"/>
                <p:cNvSpPr>
                  <a:spLocks noChangeArrowheads="1"/>
                </p:cNvSpPr>
                <p:nvPr/>
              </p:nvSpPr>
              <p:spPr bwMode="auto">
                <a:xfrm>
                  <a:off x="4595" y="1835"/>
                  <a:ext cx="108" cy="156"/>
                </a:xfrm>
                <a:custGeom>
                  <a:avLst/>
                  <a:gdLst>
                    <a:gd name="T0" fmla="*/ 2147483647 w 18"/>
                    <a:gd name="T1" fmla="*/ 2147483647 h 26"/>
                    <a:gd name="T2" fmla="*/ 0 w 18"/>
                    <a:gd name="T3" fmla="*/ 2147483647 h 26"/>
                    <a:gd name="T4" fmla="*/ 2147483647 w 18"/>
                    <a:gd name="T5" fmla="*/ 0 h 26"/>
                    <a:gd name="T6" fmla="*/ 0 60000 65536"/>
                    <a:gd name="T7" fmla="*/ 0 60000 65536"/>
                    <a:gd name="T8" fmla="*/ 0 60000 65536"/>
                    <a:gd name="T9" fmla="*/ 0 w 18"/>
                    <a:gd name="T10" fmla="*/ 0 h 26"/>
                    <a:gd name="T11" fmla="*/ 18 w 18"/>
                    <a:gd name="T12" fmla="*/ 26 h 2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8" h="26">
                      <a:moveTo>
                        <a:pt x="13" y="26"/>
                      </a:moveTo>
                      <a:lnTo>
                        <a:pt x="0" y="3"/>
                      </a:lnTo>
                      <a:lnTo>
                        <a:pt x="18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478" name="Freeform 283"/>
                <p:cNvSpPr>
                  <a:spLocks noChangeArrowheads="1"/>
                </p:cNvSpPr>
                <p:nvPr/>
              </p:nvSpPr>
              <p:spPr bwMode="auto">
                <a:xfrm>
                  <a:off x="4518" y="1553"/>
                  <a:ext cx="107" cy="162"/>
                </a:xfrm>
                <a:custGeom>
                  <a:avLst/>
                  <a:gdLst>
                    <a:gd name="T0" fmla="*/ 0 w 107"/>
                    <a:gd name="T1" fmla="*/ 162 h 162"/>
                    <a:gd name="T2" fmla="*/ 107 w 107"/>
                    <a:gd name="T3" fmla="*/ 138 h 162"/>
                    <a:gd name="T4" fmla="*/ 29 w 107"/>
                    <a:gd name="T5" fmla="*/ 0 h 162"/>
                    <a:gd name="T6" fmla="*/ 0 w 107"/>
                    <a:gd name="T7" fmla="*/ 162 h 16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7"/>
                    <a:gd name="T13" fmla="*/ 0 h 162"/>
                    <a:gd name="T14" fmla="*/ 107 w 107"/>
                    <a:gd name="T15" fmla="*/ 162 h 16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7" h="162">
                      <a:moveTo>
                        <a:pt x="0" y="162"/>
                      </a:moveTo>
                      <a:lnTo>
                        <a:pt x="107" y="138"/>
                      </a:lnTo>
                      <a:lnTo>
                        <a:pt x="29" y="0"/>
                      </a:lnTo>
                      <a:lnTo>
                        <a:pt x="0" y="162"/>
                      </a:lnTo>
                      <a:close/>
                    </a:path>
                  </a:pathLst>
                </a:custGeom>
                <a:solidFill>
                  <a:srgbClr val="80FF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479" name="Freeform 284"/>
                <p:cNvSpPr>
                  <a:spLocks noChangeArrowheads="1"/>
                </p:cNvSpPr>
                <p:nvPr/>
              </p:nvSpPr>
              <p:spPr bwMode="auto">
                <a:xfrm>
                  <a:off x="4518" y="1553"/>
                  <a:ext cx="107" cy="162"/>
                </a:xfrm>
                <a:custGeom>
                  <a:avLst/>
                  <a:gdLst>
                    <a:gd name="T0" fmla="*/ 0 w 18"/>
                    <a:gd name="T1" fmla="*/ 2147483647 h 27"/>
                    <a:gd name="T2" fmla="*/ 2147483647 w 18"/>
                    <a:gd name="T3" fmla="*/ 2147483647 h 27"/>
                    <a:gd name="T4" fmla="*/ 2147483647 w 18"/>
                    <a:gd name="T5" fmla="*/ 0 h 27"/>
                    <a:gd name="T6" fmla="*/ 0 60000 65536"/>
                    <a:gd name="T7" fmla="*/ 0 60000 65536"/>
                    <a:gd name="T8" fmla="*/ 0 60000 65536"/>
                    <a:gd name="T9" fmla="*/ 0 w 18"/>
                    <a:gd name="T10" fmla="*/ 0 h 27"/>
                    <a:gd name="T11" fmla="*/ 18 w 18"/>
                    <a:gd name="T12" fmla="*/ 27 h 2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8" h="27">
                      <a:moveTo>
                        <a:pt x="0" y="27"/>
                      </a:moveTo>
                      <a:lnTo>
                        <a:pt x="18" y="23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480" name="Oval 285"/>
                <p:cNvSpPr>
                  <a:spLocks noChangeArrowheads="1"/>
                </p:cNvSpPr>
                <p:nvPr/>
              </p:nvSpPr>
              <p:spPr bwMode="auto">
                <a:xfrm>
                  <a:off x="4607" y="1781"/>
                  <a:ext cx="54" cy="5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9pPr>
                </a:lstStyle>
                <a:p>
                  <a:pPr eaLnBrk="1" hangingPunct="1"/>
                  <a:endParaRPr lang="en-US" altLang="en-US" sz="1800"/>
                </a:p>
              </p:txBody>
            </p:sp>
            <p:sp>
              <p:nvSpPr>
                <p:cNvPr id="88481" name="Oval 286"/>
                <p:cNvSpPr>
                  <a:spLocks noChangeArrowheads="1"/>
                </p:cNvSpPr>
                <p:nvPr/>
              </p:nvSpPr>
              <p:spPr bwMode="auto">
                <a:xfrm>
                  <a:off x="4607" y="1781"/>
                  <a:ext cx="54" cy="54"/>
                </a:xfrm>
                <a:prstGeom prst="ellipse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9pPr>
                </a:lstStyle>
                <a:p>
                  <a:pPr eaLnBrk="1" hangingPunct="1"/>
                  <a:endParaRPr lang="en-US" altLang="en-US" sz="1800"/>
                </a:p>
              </p:txBody>
            </p:sp>
            <p:sp>
              <p:nvSpPr>
                <p:cNvPr id="88482" name="Freeform 287"/>
                <p:cNvSpPr>
                  <a:spLocks noChangeArrowheads="1"/>
                </p:cNvSpPr>
                <p:nvPr/>
              </p:nvSpPr>
              <p:spPr bwMode="auto">
                <a:xfrm>
                  <a:off x="4595" y="1691"/>
                  <a:ext cx="108" cy="162"/>
                </a:xfrm>
                <a:custGeom>
                  <a:avLst/>
                  <a:gdLst>
                    <a:gd name="T0" fmla="*/ 0 w 108"/>
                    <a:gd name="T1" fmla="*/ 162 h 162"/>
                    <a:gd name="T2" fmla="*/ 108 w 108"/>
                    <a:gd name="T3" fmla="*/ 144 h 162"/>
                    <a:gd name="T4" fmla="*/ 30 w 108"/>
                    <a:gd name="T5" fmla="*/ 0 h 162"/>
                    <a:gd name="T6" fmla="*/ 0 w 108"/>
                    <a:gd name="T7" fmla="*/ 162 h 16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8"/>
                    <a:gd name="T13" fmla="*/ 0 h 162"/>
                    <a:gd name="T14" fmla="*/ 108 w 108"/>
                    <a:gd name="T15" fmla="*/ 162 h 16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8" h="162">
                      <a:moveTo>
                        <a:pt x="0" y="162"/>
                      </a:moveTo>
                      <a:lnTo>
                        <a:pt x="108" y="144"/>
                      </a:lnTo>
                      <a:lnTo>
                        <a:pt x="30" y="0"/>
                      </a:lnTo>
                      <a:lnTo>
                        <a:pt x="0" y="162"/>
                      </a:lnTo>
                      <a:close/>
                    </a:path>
                  </a:pathLst>
                </a:custGeom>
                <a:solidFill>
                  <a:srgbClr val="20FF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483" name="Freeform 288"/>
                <p:cNvSpPr>
                  <a:spLocks noChangeArrowheads="1"/>
                </p:cNvSpPr>
                <p:nvPr/>
              </p:nvSpPr>
              <p:spPr bwMode="auto">
                <a:xfrm>
                  <a:off x="4595" y="1691"/>
                  <a:ext cx="108" cy="162"/>
                </a:xfrm>
                <a:custGeom>
                  <a:avLst/>
                  <a:gdLst>
                    <a:gd name="T0" fmla="*/ 0 w 18"/>
                    <a:gd name="T1" fmla="*/ 2147483647 h 27"/>
                    <a:gd name="T2" fmla="*/ 2147483647 w 18"/>
                    <a:gd name="T3" fmla="*/ 2147483647 h 27"/>
                    <a:gd name="T4" fmla="*/ 2147483647 w 18"/>
                    <a:gd name="T5" fmla="*/ 0 h 27"/>
                    <a:gd name="T6" fmla="*/ 0 60000 65536"/>
                    <a:gd name="T7" fmla="*/ 0 60000 65536"/>
                    <a:gd name="T8" fmla="*/ 0 60000 65536"/>
                    <a:gd name="T9" fmla="*/ 0 w 18"/>
                    <a:gd name="T10" fmla="*/ 0 h 27"/>
                    <a:gd name="T11" fmla="*/ 18 w 18"/>
                    <a:gd name="T12" fmla="*/ 27 h 2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8" h="27">
                      <a:moveTo>
                        <a:pt x="0" y="27"/>
                      </a:moveTo>
                      <a:lnTo>
                        <a:pt x="18" y="24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484" name="Freeform 289"/>
                <p:cNvSpPr>
                  <a:spLocks noChangeArrowheads="1"/>
                </p:cNvSpPr>
                <p:nvPr/>
              </p:nvSpPr>
              <p:spPr bwMode="auto">
                <a:xfrm>
                  <a:off x="4583" y="2309"/>
                  <a:ext cx="108" cy="162"/>
                </a:xfrm>
                <a:custGeom>
                  <a:avLst/>
                  <a:gdLst>
                    <a:gd name="T0" fmla="*/ 0 w 108"/>
                    <a:gd name="T1" fmla="*/ 162 h 162"/>
                    <a:gd name="T2" fmla="*/ 108 w 108"/>
                    <a:gd name="T3" fmla="*/ 144 h 162"/>
                    <a:gd name="T4" fmla="*/ 30 w 108"/>
                    <a:gd name="T5" fmla="*/ 0 h 162"/>
                    <a:gd name="T6" fmla="*/ 0 w 108"/>
                    <a:gd name="T7" fmla="*/ 162 h 16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8"/>
                    <a:gd name="T13" fmla="*/ 0 h 162"/>
                    <a:gd name="T14" fmla="*/ 108 w 108"/>
                    <a:gd name="T15" fmla="*/ 162 h 16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8" h="162">
                      <a:moveTo>
                        <a:pt x="0" y="162"/>
                      </a:moveTo>
                      <a:lnTo>
                        <a:pt x="108" y="144"/>
                      </a:lnTo>
                      <a:lnTo>
                        <a:pt x="30" y="0"/>
                      </a:lnTo>
                      <a:lnTo>
                        <a:pt x="0" y="162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485" name="Freeform 290"/>
                <p:cNvSpPr>
                  <a:spLocks noChangeArrowheads="1"/>
                </p:cNvSpPr>
                <p:nvPr/>
              </p:nvSpPr>
              <p:spPr bwMode="auto">
                <a:xfrm>
                  <a:off x="4583" y="2309"/>
                  <a:ext cx="108" cy="162"/>
                </a:xfrm>
                <a:custGeom>
                  <a:avLst/>
                  <a:gdLst>
                    <a:gd name="T0" fmla="*/ 0 w 18"/>
                    <a:gd name="T1" fmla="*/ 2147483647 h 27"/>
                    <a:gd name="T2" fmla="*/ 2147483647 w 18"/>
                    <a:gd name="T3" fmla="*/ 2147483647 h 27"/>
                    <a:gd name="T4" fmla="*/ 2147483647 w 18"/>
                    <a:gd name="T5" fmla="*/ 0 h 27"/>
                    <a:gd name="T6" fmla="*/ 0 60000 65536"/>
                    <a:gd name="T7" fmla="*/ 0 60000 65536"/>
                    <a:gd name="T8" fmla="*/ 0 60000 65536"/>
                    <a:gd name="T9" fmla="*/ 0 w 18"/>
                    <a:gd name="T10" fmla="*/ 0 h 27"/>
                    <a:gd name="T11" fmla="*/ 18 w 18"/>
                    <a:gd name="T12" fmla="*/ 27 h 2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8" h="27">
                      <a:moveTo>
                        <a:pt x="0" y="27"/>
                      </a:moveTo>
                      <a:lnTo>
                        <a:pt x="18" y="24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486" name="Freeform 291"/>
                <p:cNvSpPr>
                  <a:spLocks noChangeArrowheads="1"/>
                </p:cNvSpPr>
                <p:nvPr/>
              </p:nvSpPr>
              <p:spPr bwMode="auto">
                <a:xfrm>
                  <a:off x="4565" y="1991"/>
                  <a:ext cx="108" cy="162"/>
                </a:xfrm>
                <a:custGeom>
                  <a:avLst/>
                  <a:gdLst>
                    <a:gd name="T0" fmla="*/ 78 w 108"/>
                    <a:gd name="T1" fmla="*/ 162 h 162"/>
                    <a:gd name="T2" fmla="*/ 0 w 108"/>
                    <a:gd name="T3" fmla="*/ 18 h 162"/>
                    <a:gd name="T4" fmla="*/ 108 w 108"/>
                    <a:gd name="T5" fmla="*/ 0 h 162"/>
                    <a:gd name="T6" fmla="*/ 78 w 108"/>
                    <a:gd name="T7" fmla="*/ 162 h 16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8"/>
                    <a:gd name="T13" fmla="*/ 0 h 162"/>
                    <a:gd name="T14" fmla="*/ 108 w 108"/>
                    <a:gd name="T15" fmla="*/ 162 h 16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8" h="162">
                      <a:moveTo>
                        <a:pt x="78" y="162"/>
                      </a:moveTo>
                      <a:lnTo>
                        <a:pt x="0" y="18"/>
                      </a:lnTo>
                      <a:lnTo>
                        <a:pt x="108" y="0"/>
                      </a:lnTo>
                      <a:lnTo>
                        <a:pt x="78" y="162"/>
                      </a:lnTo>
                      <a:close/>
                    </a:path>
                  </a:pathLst>
                </a:custGeom>
                <a:solidFill>
                  <a:srgbClr val="008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487" name="Freeform 292"/>
                <p:cNvSpPr>
                  <a:spLocks noChangeArrowheads="1"/>
                </p:cNvSpPr>
                <p:nvPr/>
              </p:nvSpPr>
              <p:spPr bwMode="auto">
                <a:xfrm>
                  <a:off x="4565" y="1991"/>
                  <a:ext cx="108" cy="162"/>
                </a:xfrm>
                <a:custGeom>
                  <a:avLst/>
                  <a:gdLst>
                    <a:gd name="T0" fmla="*/ 2147483647 w 18"/>
                    <a:gd name="T1" fmla="*/ 2147483647 h 27"/>
                    <a:gd name="T2" fmla="*/ 0 w 18"/>
                    <a:gd name="T3" fmla="*/ 2147483647 h 27"/>
                    <a:gd name="T4" fmla="*/ 2147483647 w 18"/>
                    <a:gd name="T5" fmla="*/ 0 h 27"/>
                    <a:gd name="T6" fmla="*/ 0 60000 65536"/>
                    <a:gd name="T7" fmla="*/ 0 60000 65536"/>
                    <a:gd name="T8" fmla="*/ 0 60000 65536"/>
                    <a:gd name="T9" fmla="*/ 0 w 18"/>
                    <a:gd name="T10" fmla="*/ 0 h 27"/>
                    <a:gd name="T11" fmla="*/ 18 w 18"/>
                    <a:gd name="T12" fmla="*/ 27 h 2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8" h="27">
                      <a:moveTo>
                        <a:pt x="13" y="27"/>
                      </a:moveTo>
                      <a:lnTo>
                        <a:pt x="0" y="3"/>
                      </a:lnTo>
                      <a:lnTo>
                        <a:pt x="18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488" name="Freeform 293"/>
                <p:cNvSpPr>
                  <a:spLocks noChangeArrowheads="1"/>
                </p:cNvSpPr>
                <p:nvPr/>
              </p:nvSpPr>
              <p:spPr bwMode="auto">
                <a:xfrm>
                  <a:off x="4565" y="1853"/>
                  <a:ext cx="108" cy="156"/>
                </a:xfrm>
                <a:custGeom>
                  <a:avLst/>
                  <a:gdLst>
                    <a:gd name="T0" fmla="*/ 0 w 108"/>
                    <a:gd name="T1" fmla="*/ 156 h 156"/>
                    <a:gd name="T2" fmla="*/ 108 w 108"/>
                    <a:gd name="T3" fmla="*/ 138 h 156"/>
                    <a:gd name="T4" fmla="*/ 30 w 108"/>
                    <a:gd name="T5" fmla="*/ 0 h 156"/>
                    <a:gd name="T6" fmla="*/ 0 w 108"/>
                    <a:gd name="T7" fmla="*/ 156 h 15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8"/>
                    <a:gd name="T13" fmla="*/ 0 h 156"/>
                    <a:gd name="T14" fmla="*/ 108 w 108"/>
                    <a:gd name="T15" fmla="*/ 156 h 15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8" h="156">
                      <a:moveTo>
                        <a:pt x="0" y="156"/>
                      </a:moveTo>
                      <a:lnTo>
                        <a:pt x="108" y="138"/>
                      </a:lnTo>
                      <a:lnTo>
                        <a:pt x="30" y="0"/>
                      </a:lnTo>
                      <a:lnTo>
                        <a:pt x="0" y="156"/>
                      </a:lnTo>
                      <a:close/>
                    </a:path>
                  </a:pathLst>
                </a:custGeom>
                <a:solidFill>
                  <a:srgbClr val="00D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489" name="Freeform 294"/>
                <p:cNvSpPr>
                  <a:spLocks noChangeArrowheads="1"/>
                </p:cNvSpPr>
                <p:nvPr/>
              </p:nvSpPr>
              <p:spPr bwMode="auto">
                <a:xfrm>
                  <a:off x="4565" y="1853"/>
                  <a:ext cx="108" cy="156"/>
                </a:xfrm>
                <a:custGeom>
                  <a:avLst/>
                  <a:gdLst>
                    <a:gd name="T0" fmla="*/ 0 w 18"/>
                    <a:gd name="T1" fmla="*/ 2147483647 h 26"/>
                    <a:gd name="T2" fmla="*/ 2147483647 w 18"/>
                    <a:gd name="T3" fmla="*/ 2147483647 h 26"/>
                    <a:gd name="T4" fmla="*/ 2147483647 w 18"/>
                    <a:gd name="T5" fmla="*/ 0 h 26"/>
                    <a:gd name="T6" fmla="*/ 0 60000 65536"/>
                    <a:gd name="T7" fmla="*/ 0 60000 65536"/>
                    <a:gd name="T8" fmla="*/ 0 60000 65536"/>
                    <a:gd name="T9" fmla="*/ 0 w 18"/>
                    <a:gd name="T10" fmla="*/ 0 h 26"/>
                    <a:gd name="T11" fmla="*/ 18 w 18"/>
                    <a:gd name="T12" fmla="*/ 26 h 2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8" h="26">
                      <a:moveTo>
                        <a:pt x="0" y="26"/>
                      </a:moveTo>
                      <a:lnTo>
                        <a:pt x="18" y="23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490" name="Oval 295"/>
                <p:cNvSpPr>
                  <a:spLocks noChangeArrowheads="1"/>
                </p:cNvSpPr>
                <p:nvPr/>
              </p:nvSpPr>
              <p:spPr bwMode="auto">
                <a:xfrm>
                  <a:off x="4643" y="2099"/>
                  <a:ext cx="54" cy="5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9pPr>
                </a:lstStyle>
                <a:p>
                  <a:pPr eaLnBrk="1" hangingPunct="1"/>
                  <a:endParaRPr lang="en-US" altLang="en-US" sz="1800"/>
                </a:p>
              </p:txBody>
            </p:sp>
            <p:sp>
              <p:nvSpPr>
                <p:cNvPr id="88491" name="Oval 296"/>
                <p:cNvSpPr>
                  <a:spLocks noChangeArrowheads="1"/>
                </p:cNvSpPr>
                <p:nvPr/>
              </p:nvSpPr>
              <p:spPr bwMode="auto">
                <a:xfrm>
                  <a:off x="4643" y="2099"/>
                  <a:ext cx="54" cy="54"/>
                </a:xfrm>
                <a:prstGeom prst="ellipse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9pPr>
                </a:lstStyle>
                <a:p>
                  <a:pPr eaLnBrk="1" hangingPunct="1"/>
                  <a:endParaRPr lang="en-US" altLang="en-US" sz="1800"/>
                </a:p>
              </p:txBody>
            </p:sp>
            <p:sp>
              <p:nvSpPr>
                <p:cNvPr id="88492" name="Freeform 297"/>
                <p:cNvSpPr>
                  <a:spLocks noChangeArrowheads="1"/>
                </p:cNvSpPr>
                <p:nvPr/>
              </p:nvSpPr>
              <p:spPr bwMode="auto">
                <a:xfrm>
                  <a:off x="4547" y="1397"/>
                  <a:ext cx="108" cy="156"/>
                </a:xfrm>
                <a:custGeom>
                  <a:avLst/>
                  <a:gdLst>
                    <a:gd name="T0" fmla="*/ 0 w 108"/>
                    <a:gd name="T1" fmla="*/ 156 h 156"/>
                    <a:gd name="T2" fmla="*/ 108 w 108"/>
                    <a:gd name="T3" fmla="*/ 138 h 156"/>
                    <a:gd name="T4" fmla="*/ 30 w 108"/>
                    <a:gd name="T5" fmla="*/ 0 h 156"/>
                    <a:gd name="T6" fmla="*/ 0 w 108"/>
                    <a:gd name="T7" fmla="*/ 156 h 15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8"/>
                    <a:gd name="T13" fmla="*/ 0 h 156"/>
                    <a:gd name="T14" fmla="*/ 108 w 108"/>
                    <a:gd name="T15" fmla="*/ 156 h 15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8" h="156">
                      <a:moveTo>
                        <a:pt x="0" y="156"/>
                      </a:moveTo>
                      <a:lnTo>
                        <a:pt x="108" y="138"/>
                      </a:lnTo>
                      <a:lnTo>
                        <a:pt x="30" y="0"/>
                      </a:lnTo>
                      <a:lnTo>
                        <a:pt x="0" y="156"/>
                      </a:lnTo>
                      <a:close/>
                    </a:path>
                  </a:pathLst>
                </a:custGeom>
                <a:solidFill>
                  <a:srgbClr val="BFFF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493" name="Freeform 298"/>
                <p:cNvSpPr>
                  <a:spLocks noChangeArrowheads="1"/>
                </p:cNvSpPr>
                <p:nvPr/>
              </p:nvSpPr>
              <p:spPr bwMode="auto">
                <a:xfrm>
                  <a:off x="4547" y="1397"/>
                  <a:ext cx="108" cy="156"/>
                </a:xfrm>
                <a:custGeom>
                  <a:avLst/>
                  <a:gdLst>
                    <a:gd name="T0" fmla="*/ 0 w 18"/>
                    <a:gd name="T1" fmla="*/ 2147483647 h 26"/>
                    <a:gd name="T2" fmla="*/ 2147483647 w 18"/>
                    <a:gd name="T3" fmla="*/ 2147483647 h 26"/>
                    <a:gd name="T4" fmla="*/ 2147483647 w 18"/>
                    <a:gd name="T5" fmla="*/ 0 h 26"/>
                    <a:gd name="T6" fmla="*/ 0 60000 65536"/>
                    <a:gd name="T7" fmla="*/ 0 60000 65536"/>
                    <a:gd name="T8" fmla="*/ 0 60000 65536"/>
                    <a:gd name="T9" fmla="*/ 0 w 18"/>
                    <a:gd name="T10" fmla="*/ 0 h 26"/>
                    <a:gd name="T11" fmla="*/ 18 w 18"/>
                    <a:gd name="T12" fmla="*/ 26 h 2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8" h="26">
                      <a:moveTo>
                        <a:pt x="0" y="26"/>
                      </a:moveTo>
                      <a:lnTo>
                        <a:pt x="18" y="23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494" name="Freeform 299"/>
                <p:cNvSpPr>
                  <a:spLocks noChangeArrowheads="1"/>
                </p:cNvSpPr>
                <p:nvPr/>
              </p:nvSpPr>
              <p:spPr bwMode="auto">
                <a:xfrm>
                  <a:off x="4458" y="2009"/>
                  <a:ext cx="107" cy="162"/>
                </a:xfrm>
                <a:custGeom>
                  <a:avLst/>
                  <a:gdLst>
                    <a:gd name="T0" fmla="*/ 77 w 107"/>
                    <a:gd name="T1" fmla="*/ 162 h 162"/>
                    <a:gd name="T2" fmla="*/ 0 w 107"/>
                    <a:gd name="T3" fmla="*/ 24 h 162"/>
                    <a:gd name="T4" fmla="*/ 107 w 107"/>
                    <a:gd name="T5" fmla="*/ 0 h 162"/>
                    <a:gd name="T6" fmla="*/ 77 w 107"/>
                    <a:gd name="T7" fmla="*/ 162 h 16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7"/>
                    <a:gd name="T13" fmla="*/ 0 h 162"/>
                    <a:gd name="T14" fmla="*/ 107 w 107"/>
                    <a:gd name="T15" fmla="*/ 162 h 16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7" h="162">
                      <a:moveTo>
                        <a:pt x="77" y="162"/>
                      </a:moveTo>
                      <a:lnTo>
                        <a:pt x="0" y="24"/>
                      </a:lnTo>
                      <a:lnTo>
                        <a:pt x="107" y="0"/>
                      </a:lnTo>
                      <a:lnTo>
                        <a:pt x="77" y="162"/>
                      </a:lnTo>
                      <a:close/>
                    </a:path>
                  </a:pathLst>
                </a:custGeom>
                <a:solidFill>
                  <a:srgbClr val="009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495" name="Freeform 300"/>
                <p:cNvSpPr>
                  <a:spLocks noChangeArrowheads="1"/>
                </p:cNvSpPr>
                <p:nvPr/>
              </p:nvSpPr>
              <p:spPr bwMode="auto">
                <a:xfrm>
                  <a:off x="4458" y="2009"/>
                  <a:ext cx="107" cy="162"/>
                </a:xfrm>
                <a:custGeom>
                  <a:avLst/>
                  <a:gdLst>
                    <a:gd name="T0" fmla="*/ 2147483647 w 18"/>
                    <a:gd name="T1" fmla="*/ 2147483647 h 27"/>
                    <a:gd name="T2" fmla="*/ 0 w 18"/>
                    <a:gd name="T3" fmla="*/ 2147483647 h 27"/>
                    <a:gd name="T4" fmla="*/ 2147483647 w 18"/>
                    <a:gd name="T5" fmla="*/ 0 h 27"/>
                    <a:gd name="T6" fmla="*/ 0 60000 65536"/>
                    <a:gd name="T7" fmla="*/ 0 60000 65536"/>
                    <a:gd name="T8" fmla="*/ 0 60000 65536"/>
                    <a:gd name="T9" fmla="*/ 0 w 18"/>
                    <a:gd name="T10" fmla="*/ 0 h 27"/>
                    <a:gd name="T11" fmla="*/ 18 w 18"/>
                    <a:gd name="T12" fmla="*/ 27 h 2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8" h="27">
                      <a:moveTo>
                        <a:pt x="13" y="27"/>
                      </a:moveTo>
                      <a:lnTo>
                        <a:pt x="0" y="4"/>
                      </a:lnTo>
                      <a:lnTo>
                        <a:pt x="18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496" name="Freeform 301"/>
                <p:cNvSpPr>
                  <a:spLocks noChangeArrowheads="1"/>
                </p:cNvSpPr>
                <p:nvPr/>
              </p:nvSpPr>
              <p:spPr bwMode="auto">
                <a:xfrm>
                  <a:off x="4535" y="2153"/>
                  <a:ext cx="108" cy="156"/>
                </a:xfrm>
                <a:custGeom>
                  <a:avLst/>
                  <a:gdLst>
                    <a:gd name="T0" fmla="*/ 78 w 108"/>
                    <a:gd name="T1" fmla="*/ 156 h 156"/>
                    <a:gd name="T2" fmla="*/ 0 w 108"/>
                    <a:gd name="T3" fmla="*/ 18 h 156"/>
                    <a:gd name="T4" fmla="*/ 108 w 108"/>
                    <a:gd name="T5" fmla="*/ 0 h 156"/>
                    <a:gd name="T6" fmla="*/ 78 w 108"/>
                    <a:gd name="T7" fmla="*/ 156 h 15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8"/>
                    <a:gd name="T13" fmla="*/ 0 h 156"/>
                    <a:gd name="T14" fmla="*/ 108 w 108"/>
                    <a:gd name="T15" fmla="*/ 156 h 15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8" h="156">
                      <a:moveTo>
                        <a:pt x="78" y="156"/>
                      </a:moveTo>
                      <a:lnTo>
                        <a:pt x="0" y="18"/>
                      </a:lnTo>
                      <a:lnTo>
                        <a:pt x="108" y="0"/>
                      </a:lnTo>
                      <a:lnTo>
                        <a:pt x="78" y="156"/>
                      </a:lnTo>
                      <a:close/>
                    </a:path>
                  </a:pathLst>
                </a:custGeom>
                <a:solidFill>
                  <a:srgbClr val="004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497" name="Freeform 302"/>
                <p:cNvSpPr>
                  <a:spLocks noChangeArrowheads="1"/>
                </p:cNvSpPr>
                <p:nvPr/>
              </p:nvSpPr>
              <p:spPr bwMode="auto">
                <a:xfrm>
                  <a:off x="4535" y="2153"/>
                  <a:ext cx="108" cy="156"/>
                </a:xfrm>
                <a:custGeom>
                  <a:avLst/>
                  <a:gdLst>
                    <a:gd name="T0" fmla="*/ 2147483647 w 18"/>
                    <a:gd name="T1" fmla="*/ 2147483647 h 26"/>
                    <a:gd name="T2" fmla="*/ 0 w 18"/>
                    <a:gd name="T3" fmla="*/ 2147483647 h 26"/>
                    <a:gd name="T4" fmla="*/ 2147483647 w 18"/>
                    <a:gd name="T5" fmla="*/ 0 h 26"/>
                    <a:gd name="T6" fmla="*/ 0 60000 65536"/>
                    <a:gd name="T7" fmla="*/ 0 60000 65536"/>
                    <a:gd name="T8" fmla="*/ 0 60000 65536"/>
                    <a:gd name="T9" fmla="*/ 0 w 18"/>
                    <a:gd name="T10" fmla="*/ 0 h 26"/>
                    <a:gd name="T11" fmla="*/ 18 w 18"/>
                    <a:gd name="T12" fmla="*/ 26 h 2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8" h="26">
                      <a:moveTo>
                        <a:pt x="13" y="26"/>
                      </a:moveTo>
                      <a:lnTo>
                        <a:pt x="0" y="3"/>
                      </a:lnTo>
                      <a:lnTo>
                        <a:pt x="18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498" name="Freeform 303"/>
                <p:cNvSpPr>
                  <a:spLocks noChangeArrowheads="1"/>
                </p:cNvSpPr>
                <p:nvPr/>
              </p:nvSpPr>
              <p:spPr bwMode="auto">
                <a:xfrm>
                  <a:off x="4535" y="2009"/>
                  <a:ext cx="108" cy="162"/>
                </a:xfrm>
                <a:custGeom>
                  <a:avLst/>
                  <a:gdLst>
                    <a:gd name="T0" fmla="*/ 0 w 108"/>
                    <a:gd name="T1" fmla="*/ 162 h 162"/>
                    <a:gd name="T2" fmla="*/ 108 w 108"/>
                    <a:gd name="T3" fmla="*/ 144 h 162"/>
                    <a:gd name="T4" fmla="*/ 30 w 108"/>
                    <a:gd name="T5" fmla="*/ 0 h 162"/>
                    <a:gd name="T6" fmla="*/ 0 w 108"/>
                    <a:gd name="T7" fmla="*/ 162 h 16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8"/>
                    <a:gd name="T13" fmla="*/ 0 h 162"/>
                    <a:gd name="T14" fmla="*/ 108 w 108"/>
                    <a:gd name="T15" fmla="*/ 162 h 16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8" h="162">
                      <a:moveTo>
                        <a:pt x="0" y="162"/>
                      </a:moveTo>
                      <a:lnTo>
                        <a:pt x="108" y="144"/>
                      </a:lnTo>
                      <a:lnTo>
                        <a:pt x="30" y="0"/>
                      </a:lnTo>
                      <a:lnTo>
                        <a:pt x="0" y="162"/>
                      </a:lnTo>
                      <a:close/>
                    </a:path>
                  </a:pathLst>
                </a:custGeom>
                <a:solidFill>
                  <a:srgbClr val="009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499" name="Freeform 304"/>
                <p:cNvSpPr>
                  <a:spLocks noChangeArrowheads="1"/>
                </p:cNvSpPr>
                <p:nvPr/>
              </p:nvSpPr>
              <p:spPr bwMode="auto">
                <a:xfrm>
                  <a:off x="4535" y="2009"/>
                  <a:ext cx="108" cy="162"/>
                </a:xfrm>
                <a:custGeom>
                  <a:avLst/>
                  <a:gdLst>
                    <a:gd name="T0" fmla="*/ 0 w 18"/>
                    <a:gd name="T1" fmla="*/ 2147483647 h 27"/>
                    <a:gd name="T2" fmla="*/ 2147483647 w 18"/>
                    <a:gd name="T3" fmla="*/ 2147483647 h 27"/>
                    <a:gd name="T4" fmla="*/ 2147483647 w 18"/>
                    <a:gd name="T5" fmla="*/ 0 h 27"/>
                    <a:gd name="T6" fmla="*/ 0 60000 65536"/>
                    <a:gd name="T7" fmla="*/ 0 60000 65536"/>
                    <a:gd name="T8" fmla="*/ 0 60000 65536"/>
                    <a:gd name="T9" fmla="*/ 0 w 18"/>
                    <a:gd name="T10" fmla="*/ 0 h 27"/>
                    <a:gd name="T11" fmla="*/ 18 w 18"/>
                    <a:gd name="T12" fmla="*/ 27 h 2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8" h="27">
                      <a:moveTo>
                        <a:pt x="0" y="27"/>
                      </a:moveTo>
                      <a:lnTo>
                        <a:pt x="18" y="24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500" name="Oval 305"/>
                <p:cNvSpPr>
                  <a:spLocks noChangeArrowheads="1"/>
                </p:cNvSpPr>
                <p:nvPr/>
              </p:nvSpPr>
              <p:spPr bwMode="auto">
                <a:xfrm>
                  <a:off x="4613" y="2141"/>
                  <a:ext cx="54" cy="5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9pPr>
                </a:lstStyle>
                <a:p>
                  <a:pPr eaLnBrk="1" hangingPunct="1"/>
                  <a:endParaRPr lang="en-US" altLang="en-US" sz="1800"/>
                </a:p>
              </p:txBody>
            </p:sp>
            <p:sp>
              <p:nvSpPr>
                <p:cNvPr id="88501" name="Oval 306"/>
                <p:cNvSpPr>
                  <a:spLocks noChangeArrowheads="1"/>
                </p:cNvSpPr>
                <p:nvPr/>
              </p:nvSpPr>
              <p:spPr bwMode="auto">
                <a:xfrm>
                  <a:off x="4613" y="2141"/>
                  <a:ext cx="54" cy="54"/>
                </a:xfrm>
                <a:prstGeom prst="ellipse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9pPr>
                </a:lstStyle>
                <a:p>
                  <a:pPr eaLnBrk="1" hangingPunct="1"/>
                  <a:endParaRPr lang="en-US" altLang="en-US" sz="1800"/>
                </a:p>
              </p:txBody>
            </p:sp>
            <p:sp>
              <p:nvSpPr>
                <p:cNvPr id="88502" name="Oval 307"/>
                <p:cNvSpPr>
                  <a:spLocks noChangeArrowheads="1"/>
                </p:cNvSpPr>
                <p:nvPr/>
              </p:nvSpPr>
              <p:spPr bwMode="auto">
                <a:xfrm>
                  <a:off x="4607" y="1589"/>
                  <a:ext cx="54" cy="5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9pPr>
                </a:lstStyle>
                <a:p>
                  <a:pPr eaLnBrk="1" hangingPunct="1"/>
                  <a:endParaRPr lang="en-US" altLang="en-US" sz="1800"/>
                </a:p>
              </p:txBody>
            </p:sp>
            <p:sp>
              <p:nvSpPr>
                <p:cNvPr id="88503" name="Oval 308"/>
                <p:cNvSpPr>
                  <a:spLocks noChangeArrowheads="1"/>
                </p:cNvSpPr>
                <p:nvPr/>
              </p:nvSpPr>
              <p:spPr bwMode="auto">
                <a:xfrm>
                  <a:off x="4607" y="1589"/>
                  <a:ext cx="54" cy="54"/>
                </a:xfrm>
                <a:prstGeom prst="ellipse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9pPr>
                </a:lstStyle>
                <a:p>
                  <a:pPr eaLnBrk="1" hangingPunct="1"/>
                  <a:endParaRPr lang="en-US" altLang="en-US" sz="1800"/>
                </a:p>
              </p:txBody>
            </p:sp>
            <p:sp>
              <p:nvSpPr>
                <p:cNvPr id="88504" name="Freeform 309"/>
                <p:cNvSpPr>
                  <a:spLocks noChangeArrowheads="1"/>
                </p:cNvSpPr>
                <p:nvPr/>
              </p:nvSpPr>
              <p:spPr bwMode="auto">
                <a:xfrm>
                  <a:off x="4518" y="1691"/>
                  <a:ext cx="107" cy="162"/>
                </a:xfrm>
                <a:custGeom>
                  <a:avLst/>
                  <a:gdLst>
                    <a:gd name="T0" fmla="*/ 77 w 107"/>
                    <a:gd name="T1" fmla="*/ 162 h 162"/>
                    <a:gd name="T2" fmla="*/ 0 w 107"/>
                    <a:gd name="T3" fmla="*/ 24 h 162"/>
                    <a:gd name="T4" fmla="*/ 107 w 107"/>
                    <a:gd name="T5" fmla="*/ 0 h 162"/>
                    <a:gd name="T6" fmla="*/ 77 w 107"/>
                    <a:gd name="T7" fmla="*/ 162 h 16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7"/>
                    <a:gd name="T13" fmla="*/ 0 h 162"/>
                    <a:gd name="T14" fmla="*/ 107 w 107"/>
                    <a:gd name="T15" fmla="*/ 162 h 16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7" h="162">
                      <a:moveTo>
                        <a:pt x="77" y="162"/>
                      </a:moveTo>
                      <a:lnTo>
                        <a:pt x="0" y="24"/>
                      </a:lnTo>
                      <a:lnTo>
                        <a:pt x="107" y="0"/>
                      </a:lnTo>
                      <a:lnTo>
                        <a:pt x="77" y="162"/>
                      </a:lnTo>
                      <a:close/>
                    </a:path>
                  </a:pathLst>
                </a:custGeom>
                <a:solidFill>
                  <a:srgbClr val="20FF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505" name="Freeform 310"/>
                <p:cNvSpPr>
                  <a:spLocks noChangeArrowheads="1"/>
                </p:cNvSpPr>
                <p:nvPr/>
              </p:nvSpPr>
              <p:spPr bwMode="auto">
                <a:xfrm>
                  <a:off x="4518" y="1691"/>
                  <a:ext cx="107" cy="162"/>
                </a:xfrm>
                <a:custGeom>
                  <a:avLst/>
                  <a:gdLst>
                    <a:gd name="T0" fmla="*/ 2147483647 w 18"/>
                    <a:gd name="T1" fmla="*/ 2147483647 h 27"/>
                    <a:gd name="T2" fmla="*/ 0 w 18"/>
                    <a:gd name="T3" fmla="*/ 2147483647 h 27"/>
                    <a:gd name="T4" fmla="*/ 2147483647 w 18"/>
                    <a:gd name="T5" fmla="*/ 0 h 27"/>
                    <a:gd name="T6" fmla="*/ 0 60000 65536"/>
                    <a:gd name="T7" fmla="*/ 0 60000 65536"/>
                    <a:gd name="T8" fmla="*/ 0 60000 65536"/>
                    <a:gd name="T9" fmla="*/ 0 w 18"/>
                    <a:gd name="T10" fmla="*/ 0 h 27"/>
                    <a:gd name="T11" fmla="*/ 18 w 18"/>
                    <a:gd name="T12" fmla="*/ 27 h 2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8" h="27">
                      <a:moveTo>
                        <a:pt x="13" y="27"/>
                      </a:moveTo>
                      <a:lnTo>
                        <a:pt x="0" y="4"/>
                      </a:lnTo>
                      <a:lnTo>
                        <a:pt x="18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506" name="Freeform 311"/>
                <p:cNvSpPr>
                  <a:spLocks noChangeArrowheads="1"/>
                </p:cNvSpPr>
                <p:nvPr/>
              </p:nvSpPr>
              <p:spPr bwMode="auto">
                <a:xfrm>
                  <a:off x="4506" y="2309"/>
                  <a:ext cx="107" cy="162"/>
                </a:xfrm>
                <a:custGeom>
                  <a:avLst/>
                  <a:gdLst>
                    <a:gd name="T0" fmla="*/ 77 w 107"/>
                    <a:gd name="T1" fmla="*/ 162 h 162"/>
                    <a:gd name="T2" fmla="*/ 0 w 107"/>
                    <a:gd name="T3" fmla="*/ 24 h 162"/>
                    <a:gd name="T4" fmla="*/ 107 w 107"/>
                    <a:gd name="T5" fmla="*/ 0 h 162"/>
                    <a:gd name="T6" fmla="*/ 77 w 107"/>
                    <a:gd name="T7" fmla="*/ 162 h 16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7"/>
                    <a:gd name="T13" fmla="*/ 0 h 162"/>
                    <a:gd name="T14" fmla="*/ 107 w 107"/>
                    <a:gd name="T15" fmla="*/ 162 h 16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7" h="162">
                      <a:moveTo>
                        <a:pt x="77" y="162"/>
                      </a:moveTo>
                      <a:lnTo>
                        <a:pt x="0" y="24"/>
                      </a:lnTo>
                      <a:lnTo>
                        <a:pt x="107" y="0"/>
                      </a:lnTo>
                      <a:lnTo>
                        <a:pt x="77" y="162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507" name="Freeform 312"/>
                <p:cNvSpPr>
                  <a:spLocks noChangeArrowheads="1"/>
                </p:cNvSpPr>
                <p:nvPr/>
              </p:nvSpPr>
              <p:spPr bwMode="auto">
                <a:xfrm>
                  <a:off x="4506" y="2309"/>
                  <a:ext cx="107" cy="162"/>
                </a:xfrm>
                <a:custGeom>
                  <a:avLst/>
                  <a:gdLst>
                    <a:gd name="T0" fmla="*/ 2147483647 w 18"/>
                    <a:gd name="T1" fmla="*/ 2147483647 h 27"/>
                    <a:gd name="T2" fmla="*/ 0 w 18"/>
                    <a:gd name="T3" fmla="*/ 2147483647 h 27"/>
                    <a:gd name="T4" fmla="*/ 2147483647 w 18"/>
                    <a:gd name="T5" fmla="*/ 0 h 27"/>
                    <a:gd name="T6" fmla="*/ 0 60000 65536"/>
                    <a:gd name="T7" fmla="*/ 0 60000 65536"/>
                    <a:gd name="T8" fmla="*/ 0 60000 65536"/>
                    <a:gd name="T9" fmla="*/ 0 w 18"/>
                    <a:gd name="T10" fmla="*/ 0 h 27"/>
                    <a:gd name="T11" fmla="*/ 18 w 18"/>
                    <a:gd name="T12" fmla="*/ 27 h 2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8" h="27">
                      <a:moveTo>
                        <a:pt x="13" y="27"/>
                      </a:moveTo>
                      <a:lnTo>
                        <a:pt x="0" y="4"/>
                      </a:lnTo>
                      <a:lnTo>
                        <a:pt x="18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508" name="Freeform 313"/>
                <p:cNvSpPr>
                  <a:spLocks noChangeArrowheads="1"/>
                </p:cNvSpPr>
                <p:nvPr/>
              </p:nvSpPr>
              <p:spPr bwMode="auto">
                <a:xfrm>
                  <a:off x="4428" y="2033"/>
                  <a:ext cx="107" cy="156"/>
                </a:xfrm>
                <a:custGeom>
                  <a:avLst/>
                  <a:gdLst>
                    <a:gd name="T0" fmla="*/ 0 w 107"/>
                    <a:gd name="T1" fmla="*/ 156 h 156"/>
                    <a:gd name="T2" fmla="*/ 107 w 107"/>
                    <a:gd name="T3" fmla="*/ 138 h 156"/>
                    <a:gd name="T4" fmla="*/ 30 w 107"/>
                    <a:gd name="T5" fmla="*/ 0 h 156"/>
                    <a:gd name="T6" fmla="*/ 0 w 107"/>
                    <a:gd name="T7" fmla="*/ 156 h 15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7"/>
                    <a:gd name="T13" fmla="*/ 0 h 156"/>
                    <a:gd name="T14" fmla="*/ 107 w 107"/>
                    <a:gd name="T15" fmla="*/ 156 h 15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7" h="156">
                      <a:moveTo>
                        <a:pt x="0" y="156"/>
                      </a:moveTo>
                      <a:lnTo>
                        <a:pt x="107" y="138"/>
                      </a:lnTo>
                      <a:lnTo>
                        <a:pt x="30" y="0"/>
                      </a:lnTo>
                      <a:lnTo>
                        <a:pt x="0" y="156"/>
                      </a:lnTo>
                      <a:close/>
                    </a:path>
                  </a:pathLst>
                </a:custGeom>
                <a:solidFill>
                  <a:srgbClr val="00A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509" name="Freeform 314"/>
                <p:cNvSpPr>
                  <a:spLocks noChangeArrowheads="1"/>
                </p:cNvSpPr>
                <p:nvPr/>
              </p:nvSpPr>
              <p:spPr bwMode="auto">
                <a:xfrm>
                  <a:off x="4428" y="2033"/>
                  <a:ext cx="107" cy="156"/>
                </a:xfrm>
                <a:custGeom>
                  <a:avLst/>
                  <a:gdLst>
                    <a:gd name="T0" fmla="*/ 0 w 18"/>
                    <a:gd name="T1" fmla="*/ 2147483647 h 26"/>
                    <a:gd name="T2" fmla="*/ 2147483647 w 18"/>
                    <a:gd name="T3" fmla="*/ 2147483647 h 26"/>
                    <a:gd name="T4" fmla="*/ 2147483647 w 18"/>
                    <a:gd name="T5" fmla="*/ 0 h 26"/>
                    <a:gd name="T6" fmla="*/ 0 60000 65536"/>
                    <a:gd name="T7" fmla="*/ 0 60000 65536"/>
                    <a:gd name="T8" fmla="*/ 0 60000 65536"/>
                    <a:gd name="T9" fmla="*/ 0 w 18"/>
                    <a:gd name="T10" fmla="*/ 0 h 26"/>
                    <a:gd name="T11" fmla="*/ 18 w 18"/>
                    <a:gd name="T12" fmla="*/ 26 h 2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8" h="26">
                      <a:moveTo>
                        <a:pt x="0" y="26"/>
                      </a:moveTo>
                      <a:lnTo>
                        <a:pt x="18" y="23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510" name="Freeform 315"/>
                <p:cNvSpPr>
                  <a:spLocks noChangeArrowheads="1"/>
                </p:cNvSpPr>
                <p:nvPr/>
              </p:nvSpPr>
              <p:spPr bwMode="auto">
                <a:xfrm>
                  <a:off x="4506" y="2171"/>
                  <a:ext cx="107" cy="162"/>
                </a:xfrm>
                <a:custGeom>
                  <a:avLst/>
                  <a:gdLst>
                    <a:gd name="T0" fmla="*/ 0 w 107"/>
                    <a:gd name="T1" fmla="*/ 162 h 162"/>
                    <a:gd name="T2" fmla="*/ 107 w 107"/>
                    <a:gd name="T3" fmla="*/ 138 h 162"/>
                    <a:gd name="T4" fmla="*/ 29 w 107"/>
                    <a:gd name="T5" fmla="*/ 0 h 162"/>
                    <a:gd name="T6" fmla="*/ 0 w 107"/>
                    <a:gd name="T7" fmla="*/ 162 h 16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7"/>
                    <a:gd name="T13" fmla="*/ 0 h 162"/>
                    <a:gd name="T14" fmla="*/ 107 w 107"/>
                    <a:gd name="T15" fmla="*/ 162 h 16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7" h="162">
                      <a:moveTo>
                        <a:pt x="0" y="162"/>
                      </a:moveTo>
                      <a:lnTo>
                        <a:pt x="107" y="138"/>
                      </a:lnTo>
                      <a:lnTo>
                        <a:pt x="29" y="0"/>
                      </a:lnTo>
                      <a:lnTo>
                        <a:pt x="0" y="162"/>
                      </a:lnTo>
                      <a:close/>
                    </a:path>
                  </a:pathLst>
                </a:custGeom>
                <a:solidFill>
                  <a:srgbClr val="005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511" name="Freeform 316"/>
                <p:cNvSpPr>
                  <a:spLocks noChangeArrowheads="1"/>
                </p:cNvSpPr>
                <p:nvPr/>
              </p:nvSpPr>
              <p:spPr bwMode="auto">
                <a:xfrm>
                  <a:off x="4506" y="2171"/>
                  <a:ext cx="107" cy="162"/>
                </a:xfrm>
                <a:custGeom>
                  <a:avLst/>
                  <a:gdLst>
                    <a:gd name="T0" fmla="*/ 0 w 18"/>
                    <a:gd name="T1" fmla="*/ 2147483647 h 27"/>
                    <a:gd name="T2" fmla="*/ 2147483647 w 18"/>
                    <a:gd name="T3" fmla="*/ 2147483647 h 27"/>
                    <a:gd name="T4" fmla="*/ 2147483647 w 18"/>
                    <a:gd name="T5" fmla="*/ 0 h 27"/>
                    <a:gd name="T6" fmla="*/ 0 60000 65536"/>
                    <a:gd name="T7" fmla="*/ 0 60000 65536"/>
                    <a:gd name="T8" fmla="*/ 0 60000 65536"/>
                    <a:gd name="T9" fmla="*/ 0 w 18"/>
                    <a:gd name="T10" fmla="*/ 0 h 27"/>
                    <a:gd name="T11" fmla="*/ 18 w 18"/>
                    <a:gd name="T12" fmla="*/ 27 h 2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8" h="27">
                      <a:moveTo>
                        <a:pt x="0" y="27"/>
                      </a:moveTo>
                      <a:lnTo>
                        <a:pt x="18" y="23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512" name="Freeform 317"/>
                <p:cNvSpPr>
                  <a:spLocks noChangeArrowheads="1"/>
                </p:cNvSpPr>
                <p:nvPr/>
              </p:nvSpPr>
              <p:spPr bwMode="auto">
                <a:xfrm>
                  <a:off x="4488" y="1853"/>
                  <a:ext cx="107" cy="156"/>
                </a:xfrm>
                <a:custGeom>
                  <a:avLst/>
                  <a:gdLst>
                    <a:gd name="T0" fmla="*/ 77 w 107"/>
                    <a:gd name="T1" fmla="*/ 156 h 156"/>
                    <a:gd name="T2" fmla="*/ 0 w 107"/>
                    <a:gd name="T3" fmla="*/ 18 h 156"/>
                    <a:gd name="T4" fmla="*/ 107 w 107"/>
                    <a:gd name="T5" fmla="*/ 0 h 156"/>
                    <a:gd name="T6" fmla="*/ 77 w 107"/>
                    <a:gd name="T7" fmla="*/ 156 h 15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7"/>
                    <a:gd name="T13" fmla="*/ 0 h 156"/>
                    <a:gd name="T14" fmla="*/ 107 w 107"/>
                    <a:gd name="T15" fmla="*/ 156 h 15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7" h="156">
                      <a:moveTo>
                        <a:pt x="77" y="156"/>
                      </a:moveTo>
                      <a:lnTo>
                        <a:pt x="0" y="18"/>
                      </a:lnTo>
                      <a:lnTo>
                        <a:pt x="107" y="0"/>
                      </a:lnTo>
                      <a:lnTo>
                        <a:pt x="77" y="156"/>
                      </a:lnTo>
                      <a:close/>
                    </a:path>
                  </a:pathLst>
                </a:custGeom>
                <a:solidFill>
                  <a:srgbClr val="00D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513" name="Freeform 318"/>
                <p:cNvSpPr>
                  <a:spLocks noChangeArrowheads="1"/>
                </p:cNvSpPr>
                <p:nvPr/>
              </p:nvSpPr>
              <p:spPr bwMode="auto">
                <a:xfrm>
                  <a:off x="4488" y="1853"/>
                  <a:ext cx="107" cy="156"/>
                </a:xfrm>
                <a:custGeom>
                  <a:avLst/>
                  <a:gdLst>
                    <a:gd name="T0" fmla="*/ 2147483647 w 18"/>
                    <a:gd name="T1" fmla="*/ 2147483647 h 26"/>
                    <a:gd name="T2" fmla="*/ 0 w 18"/>
                    <a:gd name="T3" fmla="*/ 2147483647 h 26"/>
                    <a:gd name="T4" fmla="*/ 2147483647 w 18"/>
                    <a:gd name="T5" fmla="*/ 0 h 26"/>
                    <a:gd name="T6" fmla="*/ 0 60000 65536"/>
                    <a:gd name="T7" fmla="*/ 0 60000 65536"/>
                    <a:gd name="T8" fmla="*/ 0 60000 65536"/>
                    <a:gd name="T9" fmla="*/ 0 w 18"/>
                    <a:gd name="T10" fmla="*/ 0 h 26"/>
                    <a:gd name="T11" fmla="*/ 18 w 18"/>
                    <a:gd name="T12" fmla="*/ 26 h 2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8" h="26">
                      <a:moveTo>
                        <a:pt x="13" y="26"/>
                      </a:moveTo>
                      <a:lnTo>
                        <a:pt x="0" y="3"/>
                      </a:lnTo>
                      <a:lnTo>
                        <a:pt x="18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514" name="Freeform 319"/>
                <p:cNvSpPr>
                  <a:spLocks noChangeArrowheads="1"/>
                </p:cNvSpPr>
                <p:nvPr/>
              </p:nvSpPr>
              <p:spPr bwMode="auto">
                <a:xfrm>
                  <a:off x="4488" y="1715"/>
                  <a:ext cx="107" cy="156"/>
                </a:xfrm>
                <a:custGeom>
                  <a:avLst/>
                  <a:gdLst>
                    <a:gd name="T0" fmla="*/ 0 w 107"/>
                    <a:gd name="T1" fmla="*/ 156 h 156"/>
                    <a:gd name="T2" fmla="*/ 107 w 107"/>
                    <a:gd name="T3" fmla="*/ 138 h 156"/>
                    <a:gd name="T4" fmla="*/ 30 w 107"/>
                    <a:gd name="T5" fmla="*/ 0 h 156"/>
                    <a:gd name="T6" fmla="*/ 0 w 107"/>
                    <a:gd name="T7" fmla="*/ 156 h 15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7"/>
                    <a:gd name="T13" fmla="*/ 0 h 156"/>
                    <a:gd name="T14" fmla="*/ 107 w 107"/>
                    <a:gd name="T15" fmla="*/ 156 h 15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7" h="156">
                      <a:moveTo>
                        <a:pt x="0" y="156"/>
                      </a:moveTo>
                      <a:lnTo>
                        <a:pt x="107" y="138"/>
                      </a:lnTo>
                      <a:lnTo>
                        <a:pt x="30" y="0"/>
                      </a:lnTo>
                      <a:lnTo>
                        <a:pt x="0" y="156"/>
                      </a:lnTo>
                      <a:close/>
                    </a:path>
                  </a:pathLst>
                </a:custGeom>
                <a:solidFill>
                  <a:srgbClr val="40F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515" name="Freeform 320"/>
                <p:cNvSpPr>
                  <a:spLocks noChangeArrowheads="1"/>
                </p:cNvSpPr>
                <p:nvPr/>
              </p:nvSpPr>
              <p:spPr bwMode="auto">
                <a:xfrm>
                  <a:off x="4488" y="1715"/>
                  <a:ext cx="107" cy="156"/>
                </a:xfrm>
                <a:custGeom>
                  <a:avLst/>
                  <a:gdLst>
                    <a:gd name="T0" fmla="*/ 0 w 18"/>
                    <a:gd name="T1" fmla="*/ 2147483647 h 26"/>
                    <a:gd name="T2" fmla="*/ 2147483647 w 18"/>
                    <a:gd name="T3" fmla="*/ 2147483647 h 26"/>
                    <a:gd name="T4" fmla="*/ 2147483647 w 18"/>
                    <a:gd name="T5" fmla="*/ 0 h 26"/>
                    <a:gd name="T6" fmla="*/ 0 60000 65536"/>
                    <a:gd name="T7" fmla="*/ 0 60000 65536"/>
                    <a:gd name="T8" fmla="*/ 0 60000 65536"/>
                    <a:gd name="T9" fmla="*/ 0 w 18"/>
                    <a:gd name="T10" fmla="*/ 0 h 26"/>
                    <a:gd name="T11" fmla="*/ 18 w 18"/>
                    <a:gd name="T12" fmla="*/ 26 h 2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8" h="26">
                      <a:moveTo>
                        <a:pt x="0" y="26"/>
                      </a:moveTo>
                      <a:lnTo>
                        <a:pt x="18" y="23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516" name="Oval 321"/>
                <p:cNvSpPr>
                  <a:spLocks noChangeArrowheads="1"/>
                </p:cNvSpPr>
                <p:nvPr/>
              </p:nvSpPr>
              <p:spPr bwMode="auto">
                <a:xfrm>
                  <a:off x="4470" y="2387"/>
                  <a:ext cx="54" cy="5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9pPr>
                </a:lstStyle>
                <a:p>
                  <a:pPr eaLnBrk="1" hangingPunct="1"/>
                  <a:endParaRPr lang="en-US" altLang="en-US" sz="1800"/>
                </a:p>
              </p:txBody>
            </p:sp>
            <p:sp>
              <p:nvSpPr>
                <p:cNvPr id="88517" name="Oval 322"/>
                <p:cNvSpPr>
                  <a:spLocks noChangeArrowheads="1"/>
                </p:cNvSpPr>
                <p:nvPr/>
              </p:nvSpPr>
              <p:spPr bwMode="auto">
                <a:xfrm>
                  <a:off x="4470" y="2387"/>
                  <a:ext cx="54" cy="54"/>
                </a:xfrm>
                <a:prstGeom prst="ellipse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9pPr>
                </a:lstStyle>
                <a:p>
                  <a:pPr eaLnBrk="1" hangingPunct="1"/>
                  <a:endParaRPr lang="en-US" altLang="en-US" sz="1800"/>
                </a:p>
              </p:txBody>
            </p:sp>
            <p:sp>
              <p:nvSpPr>
                <p:cNvPr id="88518" name="Freeform 323"/>
                <p:cNvSpPr>
                  <a:spLocks noChangeArrowheads="1"/>
                </p:cNvSpPr>
                <p:nvPr/>
              </p:nvSpPr>
              <p:spPr bwMode="auto">
                <a:xfrm>
                  <a:off x="4476" y="2333"/>
                  <a:ext cx="107" cy="155"/>
                </a:xfrm>
                <a:custGeom>
                  <a:avLst/>
                  <a:gdLst>
                    <a:gd name="T0" fmla="*/ 0 w 107"/>
                    <a:gd name="T1" fmla="*/ 155 h 155"/>
                    <a:gd name="T2" fmla="*/ 107 w 107"/>
                    <a:gd name="T3" fmla="*/ 138 h 155"/>
                    <a:gd name="T4" fmla="*/ 30 w 107"/>
                    <a:gd name="T5" fmla="*/ 0 h 155"/>
                    <a:gd name="T6" fmla="*/ 0 w 107"/>
                    <a:gd name="T7" fmla="*/ 155 h 15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7"/>
                    <a:gd name="T13" fmla="*/ 0 h 155"/>
                    <a:gd name="T14" fmla="*/ 107 w 107"/>
                    <a:gd name="T15" fmla="*/ 155 h 15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7" h="155">
                      <a:moveTo>
                        <a:pt x="0" y="155"/>
                      </a:moveTo>
                      <a:lnTo>
                        <a:pt x="107" y="138"/>
                      </a:lnTo>
                      <a:lnTo>
                        <a:pt x="30" y="0"/>
                      </a:lnTo>
                      <a:lnTo>
                        <a:pt x="0" y="155"/>
                      </a:lnTo>
                      <a:close/>
                    </a:path>
                  </a:pathLst>
                </a:custGeom>
                <a:solidFill>
                  <a:srgbClr val="001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519" name="Freeform 324"/>
                <p:cNvSpPr>
                  <a:spLocks noChangeArrowheads="1"/>
                </p:cNvSpPr>
                <p:nvPr/>
              </p:nvSpPr>
              <p:spPr bwMode="auto">
                <a:xfrm>
                  <a:off x="4476" y="2333"/>
                  <a:ext cx="107" cy="155"/>
                </a:xfrm>
                <a:custGeom>
                  <a:avLst/>
                  <a:gdLst>
                    <a:gd name="T0" fmla="*/ 0 w 18"/>
                    <a:gd name="T1" fmla="*/ 2147483647 h 26"/>
                    <a:gd name="T2" fmla="*/ 2147483647 w 18"/>
                    <a:gd name="T3" fmla="*/ 2147483647 h 26"/>
                    <a:gd name="T4" fmla="*/ 2147483647 w 18"/>
                    <a:gd name="T5" fmla="*/ 0 h 26"/>
                    <a:gd name="T6" fmla="*/ 0 60000 65536"/>
                    <a:gd name="T7" fmla="*/ 0 60000 65536"/>
                    <a:gd name="T8" fmla="*/ 0 60000 65536"/>
                    <a:gd name="T9" fmla="*/ 0 w 18"/>
                    <a:gd name="T10" fmla="*/ 0 h 26"/>
                    <a:gd name="T11" fmla="*/ 18 w 18"/>
                    <a:gd name="T12" fmla="*/ 26 h 2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8" h="26">
                      <a:moveTo>
                        <a:pt x="0" y="26"/>
                      </a:moveTo>
                      <a:lnTo>
                        <a:pt x="18" y="23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520" name="Freeform 325"/>
                <p:cNvSpPr>
                  <a:spLocks noChangeArrowheads="1"/>
                </p:cNvSpPr>
                <p:nvPr/>
              </p:nvSpPr>
              <p:spPr bwMode="auto">
                <a:xfrm>
                  <a:off x="4470" y="1397"/>
                  <a:ext cx="107" cy="156"/>
                </a:xfrm>
                <a:custGeom>
                  <a:avLst/>
                  <a:gdLst>
                    <a:gd name="T0" fmla="*/ 77 w 107"/>
                    <a:gd name="T1" fmla="*/ 156 h 156"/>
                    <a:gd name="T2" fmla="*/ 0 w 107"/>
                    <a:gd name="T3" fmla="*/ 18 h 156"/>
                    <a:gd name="T4" fmla="*/ 107 w 107"/>
                    <a:gd name="T5" fmla="*/ 0 h 156"/>
                    <a:gd name="T6" fmla="*/ 77 w 107"/>
                    <a:gd name="T7" fmla="*/ 156 h 15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7"/>
                    <a:gd name="T13" fmla="*/ 0 h 156"/>
                    <a:gd name="T14" fmla="*/ 107 w 107"/>
                    <a:gd name="T15" fmla="*/ 156 h 15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7" h="156">
                      <a:moveTo>
                        <a:pt x="77" y="156"/>
                      </a:moveTo>
                      <a:lnTo>
                        <a:pt x="0" y="18"/>
                      </a:lnTo>
                      <a:lnTo>
                        <a:pt x="107" y="0"/>
                      </a:lnTo>
                      <a:lnTo>
                        <a:pt x="77" y="156"/>
                      </a:lnTo>
                      <a:close/>
                    </a:path>
                  </a:pathLst>
                </a:custGeom>
                <a:solidFill>
                  <a:srgbClr val="BFFF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521" name="Freeform 326"/>
                <p:cNvSpPr>
                  <a:spLocks noChangeArrowheads="1"/>
                </p:cNvSpPr>
                <p:nvPr/>
              </p:nvSpPr>
              <p:spPr bwMode="auto">
                <a:xfrm>
                  <a:off x="4470" y="1397"/>
                  <a:ext cx="107" cy="156"/>
                </a:xfrm>
                <a:custGeom>
                  <a:avLst/>
                  <a:gdLst>
                    <a:gd name="T0" fmla="*/ 2147483647 w 18"/>
                    <a:gd name="T1" fmla="*/ 2147483647 h 26"/>
                    <a:gd name="T2" fmla="*/ 0 w 18"/>
                    <a:gd name="T3" fmla="*/ 2147483647 h 26"/>
                    <a:gd name="T4" fmla="*/ 2147483647 w 18"/>
                    <a:gd name="T5" fmla="*/ 0 h 26"/>
                    <a:gd name="T6" fmla="*/ 0 60000 65536"/>
                    <a:gd name="T7" fmla="*/ 0 60000 65536"/>
                    <a:gd name="T8" fmla="*/ 0 60000 65536"/>
                    <a:gd name="T9" fmla="*/ 0 w 18"/>
                    <a:gd name="T10" fmla="*/ 0 h 26"/>
                    <a:gd name="T11" fmla="*/ 18 w 18"/>
                    <a:gd name="T12" fmla="*/ 26 h 2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8" h="26">
                      <a:moveTo>
                        <a:pt x="13" y="26"/>
                      </a:moveTo>
                      <a:lnTo>
                        <a:pt x="0" y="3"/>
                      </a:lnTo>
                      <a:lnTo>
                        <a:pt x="18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522" name="Oval 327"/>
                <p:cNvSpPr>
                  <a:spLocks noChangeArrowheads="1"/>
                </p:cNvSpPr>
                <p:nvPr/>
              </p:nvSpPr>
              <p:spPr bwMode="auto">
                <a:xfrm>
                  <a:off x="4398" y="1241"/>
                  <a:ext cx="54" cy="5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9pPr>
                </a:lstStyle>
                <a:p>
                  <a:pPr eaLnBrk="1" hangingPunct="1"/>
                  <a:endParaRPr lang="en-US" altLang="en-US" sz="1800"/>
                </a:p>
              </p:txBody>
            </p:sp>
            <p:sp>
              <p:nvSpPr>
                <p:cNvPr id="88523" name="Oval 328"/>
                <p:cNvSpPr>
                  <a:spLocks noChangeArrowheads="1"/>
                </p:cNvSpPr>
                <p:nvPr/>
              </p:nvSpPr>
              <p:spPr bwMode="auto">
                <a:xfrm>
                  <a:off x="4398" y="1241"/>
                  <a:ext cx="54" cy="54"/>
                </a:xfrm>
                <a:prstGeom prst="ellipse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9pPr>
                </a:lstStyle>
                <a:p>
                  <a:pPr eaLnBrk="1" hangingPunct="1"/>
                  <a:endParaRPr lang="en-US" altLang="en-US" sz="1800"/>
                </a:p>
              </p:txBody>
            </p:sp>
            <p:sp>
              <p:nvSpPr>
                <p:cNvPr id="88524" name="Freeform 329"/>
                <p:cNvSpPr>
                  <a:spLocks noChangeArrowheads="1"/>
                </p:cNvSpPr>
                <p:nvPr/>
              </p:nvSpPr>
              <p:spPr bwMode="auto">
                <a:xfrm>
                  <a:off x="4392" y="1116"/>
                  <a:ext cx="108" cy="155"/>
                </a:xfrm>
                <a:custGeom>
                  <a:avLst/>
                  <a:gdLst>
                    <a:gd name="T0" fmla="*/ 0 w 108"/>
                    <a:gd name="T1" fmla="*/ 155 h 155"/>
                    <a:gd name="T2" fmla="*/ 108 w 108"/>
                    <a:gd name="T3" fmla="*/ 137 h 155"/>
                    <a:gd name="T4" fmla="*/ 30 w 108"/>
                    <a:gd name="T5" fmla="*/ 0 h 155"/>
                    <a:gd name="T6" fmla="*/ 0 w 108"/>
                    <a:gd name="T7" fmla="*/ 155 h 15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8"/>
                    <a:gd name="T13" fmla="*/ 0 h 155"/>
                    <a:gd name="T14" fmla="*/ 108 w 108"/>
                    <a:gd name="T15" fmla="*/ 155 h 15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8" h="155">
                      <a:moveTo>
                        <a:pt x="0" y="155"/>
                      </a:moveTo>
                      <a:lnTo>
                        <a:pt x="108" y="137"/>
                      </a:lnTo>
                      <a:lnTo>
                        <a:pt x="30" y="0"/>
                      </a:lnTo>
                      <a:lnTo>
                        <a:pt x="0" y="155"/>
                      </a:lnTo>
                      <a:close/>
                    </a:path>
                  </a:pathLst>
                </a:custGeom>
                <a:solidFill>
                  <a:srgbClr val="FF8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525" name="Freeform 330"/>
                <p:cNvSpPr>
                  <a:spLocks noChangeArrowheads="1"/>
                </p:cNvSpPr>
                <p:nvPr/>
              </p:nvSpPr>
              <p:spPr bwMode="auto">
                <a:xfrm>
                  <a:off x="4392" y="1116"/>
                  <a:ext cx="108" cy="155"/>
                </a:xfrm>
                <a:custGeom>
                  <a:avLst/>
                  <a:gdLst>
                    <a:gd name="T0" fmla="*/ 0 w 18"/>
                    <a:gd name="T1" fmla="*/ 2147483647 h 26"/>
                    <a:gd name="T2" fmla="*/ 2147483647 w 18"/>
                    <a:gd name="T3" fmla="*/ 2147483647 h 26"/>
                    <a:gd name="T4" fmla="*/ 2147483647 w 18"/>
                    <a:gd name="T5" fmla="*/ 0 h 26"/>
                    <a:gd name="T6" fmla="*/ 0 60000 65536"/>
                    <a:gd name="T7" fmla="*/ 0 60000 65536"/>
                    <a:gd name="T8" fmla="*/ 0 60000 65536"/>
                    <a:gd name="T9" fmla="*/ 0 w 18"/>
                    <a:gd name="T10" fmla="*/ 0 h 26"/>
                    <a:gd name="T11" fmla="*/ 18 w 18"/>
                    <a:gd name="T12" fmla="*/ 26 h 2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8" h="26">
                      <a:moveTo>
                        <a:pt x="0" y="26"/>
                      </a:moveTo>
                      <a:lnTo>
                        <a:pt x="18" y="23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526" name="Freeform 331"/>
                <p:cNvSpPr>
                  <a:spLocks noChangeArrowheads="1"/>
                </p:cNvSpPr>
                <p:nvPr/>
              </p:nvSpPr>
              <p:spPr bwMode="auto">
                <a:xfrm>
                  <a:off x="4470" y="1253"/>
                  <a:ext cx="107" cy="162"/>
                </a:xfrm>
                <a:custGeom>
                  <a:avLst/>
                  <a:gdLst>
                    <a:gd name="T0" fmla="*/ 0 w 107"/>
                    <a:gd name="T1" fmla="*/ 162 h 162"/>
                    <a:gd name="T2" fmla="*/ 107 w 107"/>
                    <a:gd name="T3" fmla="*/ 144 h 162"/>
                    <a:gd name="T4" fmla="*/ 30 w 107"/>
                    <a:gd name="T5" fmla="*/ 0 h 162"/>
                    <a:gd name="T6" fmla="*/ 0 w 107"/>
                    <a:gd name="T7" fmla="*/ 162 h 16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7"/>
                    <a:gd name="T13" fmla="*/ 0 h 162"/>
                    <a:gd name="T14" fmla="*/ 107 w 107"/>
                    <a:gd name="T15" fmla="*/ 162 h 16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7" h="162">
                      <a:moveTo>
                        <a:pt x="0" y="162"/>
                      </a:moveTo>
                      <a:lnTo>
                        <a:pt x="107" y="144"/>
                      </a:lnTo>
                      <a:lnTo>
                        <a:pt x="30" y="0"/>
                      </a:lnTo>
                      <a:lnTo>
                        <a:pt x="0" y="162"/>
                      </a:lnTo>
                      <a:close/>
                    </a:path>
                  </a:pathLst>
                </a:custGeom>
                <a:solidFill>
                  <a:srgbClr val="FFD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527" name="Freeform 332"/>
                <p:cNvSpPr>
                  <a:spLocks noChangeArrowheads="1"/>
                </p:cNvSpPr>
                <p:nvPr/>
              </p:nvSpPr>
              <p:spPr bwMode="auto">
                <a:xfrm>
                  <a:off x="4470" y="1253"/>
                  <a:ext cx="107" cy="162"/>
                </a:xfrm>
                <a:custGeom>
                  <a:avLst/>
                  <a:gdLst>
                    <a:gd name="T0" fmla="*/ 0 w 18"/>
                    <a:gd name="T1" fmla="*/ 2147483647 h 27"/>
                    <a:gd name="T2" fmla="*/ 2147483647 w 18"/>
                    <a:gd name="T3" fmla="*/ 2147483647 h 27"/>
                    <a:gd name="T4" fmla="*/ 2147483647 w 18"/>
                    <a:gd name="T5" fmla="*/ 0 h 27"/>
                    <a:gd name="T6" fmla="*/ 0 60000 65536"/>
                    <a:gd name="T7" fmla="*/ 0 60000 65536"/>
                    <a:gd name="T8" fmla="*/ 0 60000 65536"/>
                    <a:gd name="T9" fmla="*/ 0 w 18"/>
                    <a:gd name="T10" fmla="*/ 0 h 27"/>
                    <a:gd name="T11" fmla="*/ 18 w 18"/>
                    <a:gd name="T12" fmla="*/ 27 h 2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8" h="27">
                      <a:moveTo>
                        <a:pt x="0" y="27"/>
                      </a:moveTo>
                      <a:lnTo>
                        <a:pt x="18" y="24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528" name="Freeform 333"/>
                <p:cNvSpPr>
                  <a:spLocks noChangeArrowheads="1"/>
                </p:cNvSpPr>
                <p:nvPr/>
              </p:nvSpPr>
              <p:spPr bwMode="auto">
                <a:xfrm>
                  <a:off x="4458" y="1871"/>
                  <a:ext cx="107" cy="162"/>
                </a:xfrm>
                <a:custGeom>
                  <a:avLst/>
                  <a:gdLst>
                    <a:gd name="T0" fmla="*/ 0 w 107"/>
                    <a:gd name="T1" fmla="*/ 162 h 162"/>
                    <a:gd name="T2" fmla="*/ 107 w 107"/>
                    <a:gd name="T3" fmla="*/ 138 h 162"/>
                    <a:gd name="T4" fmla="*/ 30 w 107"/>
                    <a:gd name="T5" fmla="*/ 0 h 162"/>
                    <a:gd name="T6" fmla="*/ 0 w 107"/>
                    <a:gd name="T7" fmla="*/ 162 h 16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7"/>
                    <a:gd name="T13" fmla="*/ 0 h 162"/>
                    <a:gd name="T14" fmla="*/ 107 w 107"/>
                    <a:gd name="T15" fmla="*/ 162 h 16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7" h="162">
                      <a:moveTo>
                        <a:pt x="0" y="162"/>
                      </a:moveTo>
                      <a:lnTo>
                        <a:pt x="107" y="138"/>
                      </a:lnTo>
                      <a:lnTo>
                        <a:pt x="30" y="0"/>
                      </a:lnTo>
                      <a:lnTo>
                        <a:pt x="0" y="162"/>
                      </a:lnTo>
                      <a:close/>
                    </a:path>
                  </a:pathLst>
                </a:custGeom>
                <a:solidFill>
                  <a:srgbClr val="00E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529" name="Freeform 334"/>
                <p:cNvSpPr>
                  <a:spLocks noChangeArrowheads="1"/>
                </p:cNvSpPr>
                <p:nvPr/>
              </p:nvSpPr>
              <p:spPr bwMode="auto">
                <a:xfrm>
                  <a:off x="4458" y="1871"/>
                  <a:ext cx="107" cy="162"/>
                </a:xfrm>
                <a:custGeom>
                  <a:avLst/>
                  <a:gdLst>
                    <a:gd name="T0" fmla="*/ 0 w 18"/>
                    <a:gd name="T1" fmla="*/ 2147483647 h 27"/>
                    <a:gd name="T2" fmla="*/ 2147483647 w 18"/>
                    <a:gd name="T3" fmla="*/ 2147483647 h 27"/>
                    <a:gd name="T4" fmla="*/ 2147483647 w 18"/>
                    <a:gd name="T5" fmla="*/ 0 h 27"/>
                    <a:gd name="T6" fmla="*/ 0 60000 65536"/>
                    <a:gd name="T7" fmla="*/ 0 60000 65536"/>
                    <a:gd name="T8" fmla="*/ 0 60000 65536"/>
                    <a:gd name="T9" fmla="*/ 0 w 18"/>
                    <a:gd name="T10" fmla="*/ 0 h 27"/>
                    <a:gd name="T11" fmla="*/ 18 w 18"/>
                    <a:gd name="T12" fmla="*/ 27 h 2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8" h="27">
                      <a:moveTo>
                        <a:pt x="0" y="27"/>
                      </a:moveTo>
                      <a:lnTo>
                        <a:pt x="18" y="23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530" name="Freeform 335"/>
                <p:cNvSpPr>
                  <a:spLocks noChangeArrowheads="1"/>
                </p:cNvSpPr>
                <p:nvPr/>
              </p:nvSpPr>
              <p:spPr bwMode="auto">
                <a:xfrm>
                  <a:off x="4440" y="1553"/>
                  <a:ext cx="107" cy="162"/>
                </a:xfrm>
                <a:custGeom>
                  <a:avLst/>
                  <a:gdLst>
                    <a:gd name="T0" fmla="*/ 78 w 107"/>
                    <a:gd name="T1" fmla="*/ 162 h 162"/>
                    <a:gd name="T2" fmla="*/ 0 w 107"/>
                    <a:gd name="T3" fmla="*/ 18 h 162"/>
                    <a:gd name="T4" fmla="*/ 107 w 107"/>
                    <a:gd name="T5" fmla="*/ 0 h 162"/>
                    <a:gd name="T6" fmla="*/ 78 w 107"/>
                    <a:gd name="T7" fmla="*/ 162 h 16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7"/>
                    <a:gd name="T13" fmla="*/ 0 h 162"/>
                    <a:gd name="T14" fmla="*/ 107 w 107"/>
                    <a:gd name="T15" fmla="*/ 162 h 16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7" h="162">
                      <a:moveTo>
                        <a:pt x="78" y="162"/>
                      </a:moveTo>
                      <a:lnTo>
                        <a:pt x="0" y="18"/>
                      </a:lnTo>
                      <a:lnTo>
                        <a:pt x="107" y="0"/>
                      </a:lnTo>
                      <a:lnTo>
                        <a:pt x="78" y="162"/>
                      </a:lnTo>
                      <a:close/>
                    </a:path>
                  </a:pathLst>
                </a:custGeom>
                <a:solidFill>
                  <a:srgbClr val="80FF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531" name="Freeform 336"/>
                <p:cNvSpPr>
                  <a:spLocks noChangeArrowheads="1"/>
                </p:cNvSpPr>
                <p:nvPr/>
              </p:nvSpPr>
              <p:spPr bwMode="auto">
                <a:xfrm>
                  <a:off x="4440" y="1553"/>
                  <a:ext cx="107" cy="162"/>
                </a:xfrm>
                <a:custGeom>
                  <a:avLst/>
                  <a:gdLst>
                    <a:gd name="T0" fmla="*/ 2147483647 w 18"/>
                    <a:gd name="T1" fmla="*/ 2147483647 h 27"/>
                    <a:gd name="T2" fmla="*/ 0 w 18"/>
                    <a:gd name="T3" fmla="*/ 2147483647 h 27"/>
                    <a:gd name="T4" fmla="*/ 2147483647 w 18"/>
                    <a:gd name="T5" fmla="*/ 0 h 27"/>
                    <a:gd name="T6" fmla="*/ 0 60000 65536"/>
                    <a:gd name="T7" fmla="*/ 0 60000 65536"/>
                    <a:gd name="T8" fmla="*/ 0 60000 65536"/>
                    <a:gd name="T9" fmla="*/ 0 w 18"/>
                    <a:gd name="T10" fmla="*/ 0 h 27"/>
                    <a:gd name="T11" fmla="*/ 18 w 18"/>
                    <a:gd name="T12" fmla="*/ 27 h 2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8" h="27">
                      <a:moveTo>
                        <a:pt x="13" y="27"/>
                      </a:moveTo>
                      <a:lnTo>
                        <a:pt x="0" y="3"/>
                      </a:lnTo>
                      <a:lnTo>
                        <a:pt x="18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532" name="Freeform 337"/>
                <p:cNvSpPr>
                  <a:spLocks noChangeArrowheads="1"/>
                </p:cNvSpPr>
                <p:nvPr/>
              </p:nvSpPr>
              <p:spPr bwMode="auto">
                <a:xfrm>
                  <a:off x="4440" y="1415"/>
                  <a:ext cx="107" cy="156"/>
                </a:xfrm>
                <a:custGeom>
                  <a:avLst/>
                  <a:gdLst>
                    <a:gd name="T0" fmla="*/ 0 w 107"/>
                    <a:gd name="T1" fmla="*/ 156 h 156"/>
                    <a:gd name="T2" fmla="*/ 107 w 107"/>
                    <a:gd name="T3" fmla="*/ 138 h 156"/>
                    <a:gd name="T4" fmla="*/ 30 w 107"/>
                    <a:gd name="T5" fmla="*/ 0 h 156"/>
                    <a:gd name="T6" fmla="*/ 0 w 107"/>
                    <a:gd name="T7" fmla="*/ 156 h 15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7"/>
                    <a:gd name="T13" fmla="*/ 0 h 156"/>
                    <a:gd name="T14" fmla="*/ 107 w 107"/>
                    <a:gd name="T15" fmla="*/ 156 h 15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7" h="156">
                      <a:moveTo>
                        <a:pt x="0" y="156"/>
                      </a:moveTo>
                      <a:lnTo>
                        <a:pt x="107" y="138"/>
                      </a:lnTo>
                      <a:lnTo>
                        <a:pt x="30" y="0"/>
                      </a:lnTo>
                      <a:lnTo>
                        <a:pt x="0" y="156"/>
                      </a:lnTo>
                      <a:close/>
                    </a:path>
                  </a:pathLst>
                </a:custGeom>
                <a:solidFill>
                  <a:srgbClr val="CFFF3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533" name="Freeform 338"/>
                <p:cNvSpPr>
                  <a:spLocks noChangeArrowheads="1"/>
                </p:cNvSpPr>
                <p:nvPr/>
              </p:nvSpPr>
              <p:spPr bwMode="auto">
                <a:xfrm>
                  <a:off x="4440" y="1415"/>
                  <a:ext cx="107" cy="156"/>
                </a:xfrm>
                <a:custGeom>
                  <a:avLst/>
                  <a:gdLst>
                    <a:gd name="T0" fmla="*/ 0 w 18"/>
                    <a:gd name="T1" fmla="*/ 2147483647 h 26"/>
                    <a:gd name="T2" fmla="*/ 2147483647 w 18"/>
                    <a:gd name="T3" fmla="*/ 2147483647 h 26"/>
                    <a:gd name="T4" fmla="*/ 2147483647 w 18"/>
                    <a:gd name="T5" fmla="*/ 0 h 26"/>
                    <a:gd name="T6" fmla="*/ 0 60000 65536"/>
                    <a:gd name="T7" fmla="*/ 0 60000 65536"/>
                    <a:gd name="T8" fmla="*/ 0 60000 65536"/>
                    <a:gd name="T9" fmla="*/ 0 w 18"/>
                    <a:gd name="T10" fmla="*/ 0 h 26"/>
                    <a:gd name="T11" fmla="*/ 18 w 18"/>
                    <a:gd name="T12" fmla="*/ 26 h 2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8" h="26">
                      <a:moveTo>
                        <a:pt x="0" y="26"/>
                      </a:moveTo>
                      <a:lnTo>
                        <a:pt x="18" y="23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534" name="Freeform 339"/>
                <p:cNvSpPr>
                  <a:spLocks noChangeArrowheads="1"/>
                </p:cNvSpPr>
                <p:nvPr/>
              </p:nvSpPr>
              <p:spPr bwMode="auto">
                <a:xfrm>
                  <a:off x="4428" y="2171"/>
                  <a:ext cx="107" cy="162"/>
                </a:xfrm>
                <a:custGeom>
                  <a:avLst/>
                  <a:gdLst>
                    <a:gd name="T0" fmla="*/ 78 w 107"/>
                    <a:gd name="T1" fmla="*/ 162 h 162"/>
                    <a:gd name="T2" fmla="*/ 0 w 107"/>
                    <a:gd name="T3" fmla="*/ 18 h 162"/>
                    <a:gd name="T4" fmla="*/ 107 w 107"/>
                    <a:gd name="T5" fmla="*/ 0 h 162"/>
                    <a:gd name="T6" fmla="*/ 78 w 107"/>
                    <a:gd name="T7" fmla="*/ 162 h 16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7"/>
                    <a:gd name="T13" fmla="*/ 0 h 162"/>
                    <a:gd name="T14" fmla="*/ 107 w 107"/>
                    <a:gd name="T15" fmla="*/ 162 h 16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7" h="162">
                      <a:moveTo>
                        <a:pt x="78" y="162"/>
                      </a:moveTo>
                      <a:lnTo>
                        <a:pt x="0" y="18"/>
                      </a:lnTo>
                      <a:lnTo>
                        <a:pt x="107" y="0"/>
                      </a:lnTo>
                      <a:lnTo>
                        <a:pt x="78" y="162"/>
                      </a:lnTo>
                      <a:close/>
                    </a:path>
                  </a:pathLst>
                </a:custGeom>
                <a:solidFill>
                  <a:srgbClr val="005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535" name="Freeform 340"/>
                <p:cNvSpPr>
                  <a:spLocks noChangeArrowheads="1"/>
                </p:cNvSpPr>
                <p:nvPr/>
              </p:nvSpPr>
              <p:spPr bwMode="auto">
                <a:xfrm>
                  <a:off x="4428" y="2171"/>
                  <a:ext cx="107" cy="162"/>
                </a:xfrm>
                <a:custGeom>
                  <a:avLst/>
                  <a:gdLst>
                    <a:gd name="T0" fmla="*/ 2147483647 w 18"/>
                    <a:gd name="T1" fmla="*/ 2147483647 h 27"/>
                    <a:gd name="T2" fmla="*/ 0 w 18"/>
                    <a:gd name="T3" fmla="*/ 2147483647 h 27"/>
                    <a:gd name="T4" fmla="*/ 2147483647 w 18"/>
                    <a:gd name="T5" fmla="*/ 0 h 27"/>
                    <a:gd name="T6" fmla="*/ 0 60000 65536"/>
                    <a:gd name="T7" fmla="*/ 0 60000 65536"/>
                    <a:gd name="T8" fmla="*/ 0 60000 65536"/>
                    <a:gd name="T9" fmla="*/ 0 w 18"/>
                    <a:gd name="T10" fmla="*/ 0 h 27"/>
                    <a:gd name="T11" fmla="*/ 18 w 18"/>
                    <a:gd name="T12" fmla="*/ 27 h 2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8" h="27">
                      <a:moveTo>
                        <a:pt x="13" y="27"/>
                      </a:moveTo>
                      <a:lnTo>
                        <a:pt x="0" y="3"/>
                      </a:lnTo>
                      <a:lnTo>
                        <a:pt x="18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536" name="Oval 341"/>
                <p:cNvSpPr>
                  <a:spLocks noChangeArrowheads="1"/>
                </p:cNvSpPr>
                <p:nvPr/>
              </p:nvSpPr>
              <p:spPr bwMode="auto">
                <a:xfrm>
                  <a:off x="4500" y="2009"/>
                  <a:ext cx="53" cy="5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9pPr>
                </a:lstStyle>
                <a:p>
                  <a:pPr eaLnBrk="1" hangingPunct="1"/>
                  <a:endParaRPr lang="en-US" altLang="en-US" sz="1800"/>
                </a:p>
              </p:txBody>
            </p:sp>
            <p:sp>
              <p:nvSpPr>
                <p:cNvPr id="88537" name="Oval 342"/>
                <p:cNvSpPr>
                  <a:spLocks noChangeArrowheads="1"/>
                </p:cNvSpPr>
                <p:nvPr/>
              </p:nvSpPr>
              <p:spPr bwMode="auto">
                <a:xfrm>
                  <a:off x="4500" y="2009"/>
                  <a:ext cx="53" cy="54"/>
                </a:xfrm>
                <a:prstGeom prst="ellipse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9pPr>
                </a:lstStyle>
                <a:p>
                  <a:pPr eaLnBrk="1" hangingPunct="1"/>
                  <a:endParaRPr lang="en-US" altLang="en-US" sz="1800"/>
                </a:p>
              </p:txBody>
            </p:sp>
            <p:sp>
              <p:nvSpPr>
                <p:cNvPr id="88538" name="Oval 343"/>
                <p:cNvSpPr>
                  <a:spLocks noChangeArrowheads="1"/>
                </p:cNvSpPr>
                <p:nvPr/>
              </p:nvSpPr>
              <p:spPr bwMode="auto">
                <a:xfrm>
                  <a:off x="4494" y="2141"/>
                  <a:ext cx="53" cy="5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9pPr>
                </a:lstStyle>
                <a:p>
                  <a:pPr eaLnBrk="1" hangingPunct="1"/>
                  <a:endParaRPr lang="en-US" altLang="en-US" sz="1800"/>
                </a:p>
              </p:txBody>
            </p:sp>
            <p:sp>
              <p:nvSpPr>
                <p:cNvPr id="88539" name="Oval 344"/>
                <p:cNvSpPr>
                  <a:spLocks noChangeArrowheads="1"/>
                </p:cNvSpPr>
                <p:nvPr/>
              </p:nvSpPr>
              <p:spPr bwMode="auto">
                <a:xfrm>
                  <a:off x="4494" y="2141"/>
                  <a:ext cx="53" cy="54"/>
                </a:xfrm>
                <a:prstGeom prst="ellipse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pitchFamily="18" charset="0"/>
                      <a:ea typeface="MS PGothic" pitchFamily="34" charset="-128"/>
                    </a:defRPr>
                  </a:lvl9pPr>
                </a:lstStyle>
                <a:p>
                  <a:pPr eaLnBrk="1" hangingPunct="1"/>
                  <a:endParaRPr lang="en-US" altLang="en-US" sz="1800"/>
                </a:p>
              </p:txBody>
            </p:sp>
            <p:sp>
              <p:nvSpPr>
                <p:cNvPr id="88540" name="Freeform 345"/>
                <p:cNvSpPr>
                  <a:spLocks noChangeArrowheads="1"/>
                </p:cNvSpPr>
                <p:nvPr/>
              </p:nvSpPr>
              <p:spPr bwMode="auto">
                <a:xfrm>
                  <a:off x="4410" y="1571"/>
                  <a:ext cx="108" cy="162"/>
                </a:xfrm>
                <a:custGeom>
                  <a:avLst/>
                  <a:gdLst>
                    <a:gd name="T0" fmla="*/ 0 w 108"/>
                    <a:gd name="T1" fmla="*/ 162 h 162"/>
                    <a:gd name="T2" fmla="*/ 108 w 108"/>
                    <a:gd name="T3" fmla="*/ 144 h 162"/>
                    <a:gd name="T4" fmla="*/ 30 w 108"/>
                    <a:gd name="T5" fmla="*/ 0 h 162"/>
                    <a:gd name="T6" fmla="*/ 0 w 108"/>
                    <a:gd name="T7" fmla="*/ 162 h 16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8"/>
                    <a:gd name="T13" fmla="*/ 0 h 162"/>
                    <a:gd name="T14" fmla="*/ 108 w 108"/>
                    <a:gd name="T15" fmla="*/ 162 h 16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8" h="162">
                      <a:moveTo>
                        <a:pt x="0" y="162"/>
                      </a:moveTo>
                      <a:lnTo>
                        <a:pt x="108" y="144"/>
                      </a:lnTo>
                      <a:lnTo>
                        <a:pt x="30" y="0"/>
                      </a:lnTo>
                      <a:lnTo>
                        <a:pt x="0" y="162"/>
                      </a:lnTo>
                      <a:close/>
                    </a:path>
                  </a:pathLst>
                </a:custGeom>
                <a:solidFill>
                  <a:srgbClr val="8FFF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541" name="Freeform 346"/>
                <p:cNvSpPr>
                  <a:spLocks noChangeArrowheads="1"/>
                </p:cNvSpPr>
                <p:nvPr/>
              </p:nvSpPr>
              <p:spPr bwMode="auto">
                <a:xfrm>
                  <a:off x="4410" y="1571"/>
                  <a:ext cx="108" cy="162"/>
                </a:xfrm>
                <a:custGeom>
                  <a:avLst/>
                  <a:gdLst>
                    <a:gd name="T0" fmla="*/ 0 w 18"/>
                    <a:gd name="T1" fmla="*/ 2147483647 h 27"/>
                    <a:gd name="T2" fmla="*/ 2147483647 w 18"/>
                    <a:gd name="T3" fmla="*/ 2147483647 h 27"/>
                    <a:gd name="T4" fmla="*/ 2147483647 w 18"/>
                    <a:gd name="T5" fmla="*/ 0 h 27"/>
                    <a:gd name="T6" fmla="*/ 0 60000 65536"/>
                    <a:gd name="T7" fmla="*/ 0 60000 65536"/>
                    <a:gd name="T8" fmla="*/ 0 60000 65536"/>
                    <a:gd name="T9" fmla="*/ 0 w 18"/>
                    <a:gd name="T10" fmla="*/ 0 h 27"/>
                    <a:gd name="T11" fmla="*/ 18 w 18"/>
                    <a:gd name="T12" fmla="*/ 27 h 2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8" h="27">
                      <a:moveTo>
                        <a:pt x="0" y="27"/>
                      </a:moveTo>
                      <a:lnTo>
                        <a:pt x="18" y="24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542" name="Freeform 347"/>
                <p:cNvSpPr>
                  <a:spLocks noChangeArrowheads="1"/>
                </p:cNvSpPr>
                <p:nvPr/>
              </p:nvSpPr>
              <p:spPr bwMode="auto">
                <a:xfrm>
                  <a:off x="4410" y="1715"/>
                  <a:ext cx="108" cy="156"/>
                </a:xfrm>
                <a:custGeom>
                  <a:avLst/>
                  <a:gdLst>
                    <a:gd name="T0" fmla="*/ 78 w 108"/>
                    <a:gd name="T1" fmla="*/ 156 h 156"/>
                    <a:gd name="T2" fmla="*/ 0 w 108"/>
                    <a:gd name="T3" fmla="*/ 18 h 156"/>
                    <a:gd name="T4" fmla="*/ 108 w 108"/>
                    <a:gd name="T5" fmla="*/ 0 h 156"/>
                    <a:gd name="T6" fmla="*/ 78 w 108"/>
                    <a:gd name="T7" fmla="*/ 156 h 15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8"/>
                    <a:gd name="T13" fmla="*/ 0 h 156"/>
                    <a:gd name="T14" fmla="*/ 108 w 108"/>
                    <a:gd name="T15" fmla="*/ 156 h 15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8" h="156">
                      <a:moveTo>
                        <a:pt x="78" y="156"/>
                      </a:moveTo>
                      <a:lnTo>
                        <a:pt x="0" y="18"/>
                      </a:lnTo>
                      <a:lnTo>
                        <a:pt x="108" y="0"/>
                      </a:lnTo>
                      <a:lnTo>
                        <a:pt x="78" y="156"/>
                      </a:lnTo>
                      <a:close/>
                    </a:path>
                  </a:pathLst>
                </a:custGeom>
                <a:solidFill>
                  <a:srgbClr val="40F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543" name="Freeform 348"/>
                <p:cNvSpPr>
                  <a:spLocks noChangeArrowheads="1"/>
                </p:cNvSpPr>
                <p:nvPr/>
              </p:nvSpPr>
              <p:spPr bwMode="auto">
                <a:xfrm>
                  <a:off x="4410" y="1715"/>
                  <a:ext cx="108" cy="156"/>
                </a:xfrm>
                <a:custGeom>
                  <a:avLst/>
                  <a:gdLst>
                    <a:gd name="T0" fmla="*/ 2147483647 w 18"/>
                    <a:gd name="T1" fmla="*/ 2147483647 h 26"/>
                    <a:gd name="T2" fmla="*/ 0 w 18"/>
                    <a:gd name="T3" fmla="*/ 2147483647 h 26"/>
                    <a:gd name="T4" fmla="*/ 2147483647 w 18"/>
                    <a:gd name="T5" fmla="*/ 0 h 26"/>
                    <a:gd name="T6" fmla="*/ 0 60000 65536"/>
                    <a:gd name="T7" fmla="*/ 0 60000 65536"/>
                    <a:gd name="T8" fmla="*/ 0 60000 65536"/>
                    <a:gd name="T9" fmla="*/ 0 w 18"/>
                    <a:gd name="T10" fmla="*/ 0 h 26"/>
                    <a:gd name="T11" fmla="*/ 18 w 18"/>
                    <a:gd name="T12" fmla="*/ 26 h 2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8" h="26">
                      <a:moveTo>
                        <a:pt x="13" y="26"/>
                      </a:moveTo>
                      <a:lnTo>
                        <a:pt x="0" y="3"/>
                      </a:lnTo>
                      <a:lnTo>
                        <a:pt x="18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544" name="Freeform 349"/>
                <p:cNvSpPr>
                  <a:spLocks noChangeArrowheads="1"/>
                </p:cNvSpPr>
                <p:nvPr/>
              </p:nvSpPr>
              <p:spPr bwMode="auto">
                <a:xfrm>
                  <a:off x="4320" y="2189"/>
                  <a:ext cx="108" cy="162"/>
                </a:xfrm>
                <a:custGeom>
                  <a:avLst/>
                  <a:gdLst>
                    <a:gd name="T0" fmla="*/ 78 w 108"/>
                    <a:gd name="T1" fmla="*/ 162 h 162"/>
                    <a:gd name="T2" fmla="*/ 0 w 108"/>
                    <a:gd name="T3" fmla="*/ 24 h 162"/>
                    <a:gd name="T4" fmla="*/ 108 w 108"/>
                    <a:gd name="T5" fmla="*/ 0 h 162"/>
                    <a:gd name="T6" fmla="*/ 78 w 108"/>
                    <a:gd name="T7" fmla="*/ 162 h 16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8"/>
                    <a:gd name="T13" fmla="*/ 0 h 162"/>
                    <a:gd name="T14" fmla="*/ 108 w 108"/>
                    <a:gd name="T15" fmla="*/ 162 h 16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8" h="162">
                      <a:moveTo>
                        <a:pt x="78" y="162"/>
                      </a:moveTo>
                      <a:lnTo>
                        <a:pt x="0" y="24"/>
                      </a:lnTo>
                      <a:lnTo>
                        <a:pt x="108" y="0"/>
                      </a:lnTo>
                      <a:lnTo>
                        <a:pt x="78" y="162"/>
                      </a:lnTo>
                      <a:close/>
                    </a:path>
                  </a:pathLst>
                </a:custGeom>
                <a:solidFill>
                  <a:srgbClr val="007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545" name="Freeform 350"/>
                <p:cNvSpPr>
                  <a:spLocks noChangeArrowheads="1"/>
                </p:cNvSpPr>
                <p:nvPr/>
              </p:nvSpPr>
              <p:spPr bwMode="auto">
                <a:xfrm>
                  <a:off x="4320" y="2189"/>
                  <a:ext cx="108" cy="162"/>
                </a:xfrm>
                <a:custGeom>
                  <a:avLst/>
                  <a:gdLst>
                    <a:gd name="T0" fmla="*/ 2147483647 w 18"/>
                    <a:gd name="T1" fmla="*/ 2147483647 h 27"/>
                    <a:gd name="T2" fmla="*/ 0 w 18"/>
                    <a:gd name="T3" fmla="*/ 2147483647 h 27"/>
                    <a:gd name="T4" fmla="*/ 2147483647 w 18"/>
                    <a:gd name="T5" fmla="*/ 0 h 27"/>
                    <a:gd name="T6" fmla="*/ 0 60000 65536"/>
                    <a:gd name="T7" fmla="*/ 0 60000 65536"/>
                    <a:gd name="T8" fmla="*/ 0 60000 65536"/>
                    <a:gd name="T9" fmla="*/ 0 w 18"/>
                    <a:gd name="T10" fmla="*/ 0 h 27"/>
                    <a:gd name="T11" fmla="*/ 18 w 18"/>
                    <a:gd name="T12" fmla="*/ 27 h 2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8" h="27">
                      <a:moveTo>
                        <a:pt x="13" y="27"/>
                      </a:moveTo>
                      <a:lnTo>
                        <a:pt x="0" y="4"/>
                      </a:lnTo>
                      <a:lnTo>
                        <a:pt x="18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546" name="Freeform 351"/>
                <p:cNvSpPr>
                  <a:spLocks noChangeArrowheads="1"/>
                </p:cNvSpPr>
                <p:nvPr/>
              </p:nvSpPr>
              <p:spPr bwMode="auto">
                <a:xfrm>
                  <a:off x="4398" y="2333"/>
                  <a:ext cx="108" cy="155"/>
                </a:xfrm>
                <a:custGeom>
                  <a:avLst/>
                  <a:gdLst>
                    <a:gd name="T0" fmla="*/ 78 w 108"/>
                    <a:gd name="T1" fmla="*/ 155 h 155"/>
                    <a:gd name="T2" fmla="*/ 0 w 108"/>
                    <a:gd name="T3" fmla="*/ 18 h 155"/>
                    <a:gd name="T4" fmla="*/ 108 w 108"/>
                    <a:gd name="T5" fmla="*/ 0 h 155"/>
                    <a:gd name="T6" fmla="*/ 78 w 108"/>
                    <a:gd name="T7" fmla="*/ 155 h 15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8"/>
                    <a:gd name="T13" fmla="*/ 0 h 155"/>
                    <a:gd name="T14" fmla="*/ 108 w 108"/>
                    <a:gd name="T15" fmla="*/ 155 h 15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8" h="155">
                      <a:moveTo>
                        <a:pt x="78" y="155"/>
                      </a:moveTo>
                      <a:lnTo>
                        <a:pt x="0" y="18"/>
                      </a:lnTo>
                      <a:lnTo>
                        <a:pt x="108" y="0"/>
                      </a:lnTo>
                      <a:lnTo>
                        <a:pt x="78" y="155"/>
                      </a:lnTo>
                      <a:close/>
                    </a:path>
                  </a:pathLst>
                </a:custGeom>
                <a:solidFill>
                  <a:srgbClr val="001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547" name="Freeform 352"/>
                <p:cNvSpPr>
                  <a:spLocks noChangeArrowheads="1"/>
                </p:cNvSpPr>
                <p:nvPr/>
              </p:nvSpPr>
              <p:spPr bwMode="auto">
                <a:xfrm>
                  <a:off x="4398" y="2333"/>
                  <a:ext cx="108" cy="155"/>
                </a:xfrm>
                <a:custGeom>
                  <a:avLst/>
                  <a:gdLst>
                    <a:gd name="T0" fmla="*/ 2147483647 w 18"/>
                    <a:gd name="T1" fmla="*/ 2147483647 h 26"/>
                    <a:gd name="T2" fmla="*/ 0 w 18"/>
                    <a:gd name="T3" fmla="*/ 2147483647 h 26"/>
                    <a:gd name="T4" fmla="*/ 2147483647 w 18"/>
                    <a:gd name="T5" fmla="*/ 0 h 26"/>
                    <a:gd name="T6" fmla="*/ 0 60000 65536"/>
                    <a:gd name="T7" fmla="*/ 0 60000 65536"/>
                    <a:gd name="T8" fmla="*/ 0 60000 65536"/>
                    <a:gd name="T9" fmla="*/ 0 w 18"/>
                    <a:gd name="T10" fmla="*/ 0 h 26"/>
                    <a:gd name="T11" fmla="*/ 18 w 18"/>
                    <a:gd name="T12" fmla="*/ 26 h 2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8" h="26">
                      <a:moveTo>
                        <a:pt x="13" y="26"/>
                      </a:moveTo>
                      <a:lnTo>
                        <a:pt x="0" y="3"/>
                      </a:lnTo>
                      <a:lnTo>
                        <a:pt x="18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548" name="Freeform 353"/>
                <p:cNvSpPr>
                  <a:spLocks noChangeArrowheads="1"/>
                </p:cNvSpPr>
                <p:nvPr/>
              </p:nvSpPr>
              <p:spPr bwMode="auto">
                <a:xfrm>
                  <a:off x="4398" y="2189"/>
                  <a:ext cx="108" cy="162"/>
                </a:xfrm>
                <a:custGeom>
                  <a:avLst/>
                  <a:gdLst>
                    <a:gd name="T0" fmla="*/ 0 w 108"/>
                    <a:gd name="T1" fmla="*/ 162 h 162"/>
                    <a:gd name="T2" fmla="*/ 108 w 108"/>
                    <a:gd name="T3" fmla="*/ 144 h 162"/>
                    <a:gd name="T4" fmla="*/ 30 w 108"/>
                    <a:gd name="T5" fmla="*/ 0 h 162"/>
                    <a:gd name="T6" fmla="*/ 0 w 108"/>
                    <a:gd name="T7" fmla="*/ 162 h 16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8"/>
                    <a:gd name="T13" fmla="*/ 0 h 162"/>
                    <a:gd name="T14" fmla="*/ 108 w 108"/>
                    <a:gd name="T15" fmla="*/ 162 h 16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8" h="162">
                      <a:moveTo>
                        <a:pt x="0" y="162"/>
                      </a:moveTo>
                      <a:lnTo>
                        <a:pt x="108" y="144"/>
                      </a:lnTo>
                      <a:lnTo>
                        <a:pt x="30" y="0"/>
                      </a:lnTo>
                      <a:lnTo>
                        <a:pt x="0" y="162"/>
                      </a:lnTo>
                      <a:close/>
                    </a:path>
                  </a:pathLst>
                </a:custGeom>
                <a:solidFill>
                  <a:srgbClr val="007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549" name="Freeform 354"/>
                <p:cNvSpPr>
                  <a:spLocks noChangeArrowheads="1"/>
                </p:cNvSpPr>
                <p:nvPr/>
              </p:nvSpPr>
              <p:spPr bwMode="auto">
                <a:xfrm>
                  <a:off x="4398" y="2189"/>
                  <a:ext cx="108" cy="162"/>
                </a:xfrm>
                <a:custGeom>
                  <a:avLst/>
                  <a:gdLst>
                    <a:gd name="T0" fmla="*/ 0 w 18"/>
                    <a:gd name="T1" fmla="*/ 2147483647 h 27"/>
                    <a:gd name="T2" fmla="*/ 2147483647 w 18"/>
                    <a:gd name="T3" fmla="*/ 2147483647 h 27"/>
                    <a:gd name="T4" fmla="*/ 2147483647 w 18"/>
                    <a:gd name="T5" fmla="*/ 0 h 27"/>
                    <a:gd name="T6" fmla="*/ 0 60000 65536"/>
                    <a:gd name="T7" fmla="*/ 0 60000 65536"/>
                    <a:gd name="T8" fmla="*/ 0 60000 65536"/>
                    <a:gd name="T9" fmla="*/ 0 w 18"/>
                    <a:gd name="T10" fmla="*/ 0 h 27"/>
                    <a:gd name="T11" fmla="*/ 18 w 18"/>
                    <a:gd name="T12" fmla="*/ 27 h 2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8" h="27">
                      <a:moveTo>
                        <a:pt x="0" y="27"/>
                      </a:moveTo>
                      <a:lnTo>
                        <a:pt x="18" y="24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550" name="Freeform 355"/>
                <p:cNvSpPr>
                  <a:spLocks noChangeArrowheads="1"/>
                </p:cNvSpPr>
                <p:nvPr/>
              </p:nvSpPr>
              <p:spPr bwMode="auto">
                <a:xfrm>
                  <a:off x="4392" y="1253"/>
                  <a:ext cx="108" cy="162"/>
                </a:xfrm>
                <a:custGeom>
                  <a:avLst/>
                  <a:gdLst>
                    <a:gd name="T0" fmla="*/ 78 w 108"/>
                    <a:gd name="T1" fmla="*/ 162 h 162"/>
                    <a:gd name="T2" fmla="*/ 0 w 108"/>
                    <a:gd name="T3" fmla="*/ 18 h 162"/>
                    <a:gd name="T4" fmla="*/ 108 w 108"/>
                    <a:gd name="T5" fmla="*/ 0 h 162"/>
                    <a:gd name="T6" fmla="*/ 78 w 108"/>
                    <a:gd name="T7" fmla="*/ 162 h 16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8"/>
                    <a:gd name="T13" fmla="*/ 0 h 162"/>
                    <a:gd name="T14" fmla="*/ 108 w 108"/>
                    <a:gd name="T15" fmla="*/ 162 h 16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8" h="162">
                      <a:moveTo>
                        <a:pt x="78" y="162"/>
                      </a:moveTo>
                      <a:lnTo>
                        <a:pt x="0" y="18"/>
                      </a:lnTo>
                      <a:lnTo>
                        <a:pt x="108" y="0"/>
                      </a:lnTo>
                      <a:lnTo>
                        <a:pt x="78" y="162"/>
                      </a:lnTo>
                      <a:close/>
                    </a:path>
                  </a:pathLst>
                </a:custGeom>
                <a:solidFill>
                  <a:srgbClr val="FFD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551" name="Freeform 356"/>
                <p:cNvSpPr>
                  <a:spLocks noChangeArrowheads="1"/>
                </p:cNvSpPr>
                <p:nvPr/>
              </p:nvSpPr>
              <p:spPr bwMode="auto">
                <a:xfrm>
                  <a:off x="4392" y="1253"/>
                  <a:ext cx="108" cy="162"/>
                </a:xfrm>
                <a:custGeom>
                  <a:avLst/>
                  <a:gdLst>
                    <a:gd name="T0" fmla="*/ 2147483647 w 18"/>
                    <a:gd name="T1" fmla="*/ 2147483647 h 27"/>
                    <a:gd name="T2" fmla="*/ 0 w 18"/>
                    <a:gd name="T3" fmla="*/ 2147483647 h 27"/>
                    <a:gd name="T4" fmla="*/ 2147483647 w 18"/>
                    <a:gd name="T5" fmla="*/ 0 h 27"/>
                    <a:gd name="T6" fmla="*/ 0 60000 65536"/>
                    <a:gd name="T7" fmla="*/ 0 60000 65536"/>
                    <a:gd name="T8" fmla="*/ 0 60000 65536"/>
                    <a:gd name="T9" fmla="*/ 0 w 18"/>
                    <a:gd name="T10" fmla="*/ 0 h 27"/>
                    <a:gd name="T11" fmla="*/ 18 w 18"/>
                    <a:gd name="T12" fmla="*/ 27 h 2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8" h="27">
                      <a:moveTo>
                        <a:pt x="13" y="27"/>
                      </a:moveTo>
                      <a:lnTo>
                        <a:pt x="0" y="3"/>
                      </a:lnTo>
                      <a:lnTo>
                        <a:pt x="18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552" name="Freeform 357"/>
                <p:cNvSpPr>
                  <a:spLocks noChangeArrowheads="1"/>
                </p:cNvSpPr>
                <p:nvPr/>
              </p:nvSpPr>
              <p:spPr bwMode="auto">
                <a:xfrm>
                  <a:off x="4380" y="1871"/>
                  <a:ext cx="108" cy="162"/>
                </a:xfrm>
                <a:custGeom>
                  <a:avLst/>
                  <a:gdLst>
                    <a:gd name="T0" fmla="*/ 78 w 108"/>
                    <a:gd name="T1" fmla="*/ 162 h 162"/>
                    <a:gd name="T2" fmla="*/ 0 w 108"/>
                    <a:gd name="T3" fmla="*/ 18 h 162"/>
                    <a:gd name="T4" fmla="*/ 108 w 108"/>
                    <a:gd name="T5" fmla="*/ 0 h 162"/>
                    <a:gd name="T6" fmla="*/ 78 w 108"/>
                    <a:gd name="T7" fmla="*/ 162 h 16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8"/>
                    <a:gd name="T13" fmla="*/ 0 h 162"/>
                    <a:gd name="T14" fmla="*/ 108 w 108"/>
                    <a:gd name="T15" fmla="*/ 162 h 16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8" h="162">
                      <a:moveTo>
                        <a:pt x="78" y="162"/>
                      </a:moveTo>
                      <a:lnTo>
                        <a:pt x="0" y="18"/>
                      </a:lnTo>
                      <a:lnTo>
                        <a:pt x="108" y="0"/>
                      </a:lnTo>
                      <a:lnTo>
                        <a:pt x="78" y="162"/>
                      </a:lnTo>
                      <a:close/>
                    </a:path>
                  </a:pathLst>
                </a:custGeom>
                <a:solidFill>
                  <a:srgbClr val="00E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553" name="Freeform 358"/>
                <p:cNvSpPr>
                  <a:spLocks noChangeArrowheads="1"/>
                </p:cNvSpPr>
                <p:nvPr/>
              </p:nvSpPr>
              <p:spPr bwMode="auto">
                <a:xfrm>
                  <a:off x="4380" y="1871"/>
                  <a:ext cx="108" cy="162"/>
                </a:xfrm>
                <a:custGeom>
                  <a:avLst/>
                  <a:gdLst>
                    <a:gd name="T0" fmla="*/ 2147483647 w 18"/>
                    <a:gd name="T1" fmla="*/ 2147483647 h 27"/>
                    <a:gd name="T2" fmla="*/ 0 w 18"/>
                    <a:gd name="T3" fmla="*/ 2147483647 h 27"/>
                    <a:gd name="T4" fmla="*/ 2147483647 w 18"/>
                    <a:gd name="T5" fmla="*/ 0 h 27"/>
                    <a:gd name="T6" fmla="*/ 0 60000 65536"/>
                    <a:gd name="T7" fmla="*/ 0 60000 65536"/>
                    <a:gd name="T8" fmla="*/ 0 60000 65536"/>
                    <a:gd name="T9" fmla="*/ 0 w 18"/>
                    <a:gd name="T10" fmla="*/ 0 h 27"/>
                    <a:gd name="T11" fmla="*/ 18 w 18"/>
                    <a:gd name="T12" fmla="*/ 27 h 2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8" h="27">
                      <a:moveTo>
                        <a:pt x="13" y="27"/>
                      </a:moveTo>
                      <a:lnTo>
                        <a:pt x="0" y="3"/>
                      </a:lnTo>
                      <a:lnTo>
                        <a:pt x="18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554" name="Freeform 359"/>
                <p:cNvSpPr>
                  <a:spLocks noChangeArrowheads="1"/>
                </p:cNvSpPr>
                <p:nvPr/>
              </p:nvSpPr>
              <p:spPr bwMode="auto">
                <a:xfrm>
                  <a:off x="4380" y="1733"/>
                  <a:ext cx="108" cy="156"/>
                </a:xfrm>
                <a:custGeom>
                  <a:avLst/>
                  <a:gdLst>
                    <a:gd name="T0" fmla="*/ 0 w 108"/>
                    <a:gd name="T1" fmla="*/ 156 h 156"/>
                    <a:gd name="T2" fmla="*/ 108 w 108"/>
                    <a:gd name="T3" fmla="*/ 138 h 156"/>
                    <a:gd name="T4" fmla="*/ 30 w 108"/>
                    <a:gd name="T5" fmla="*/ 0 h 156"/>
                    <a:gd name="T6" fmla="*/ 0 w 108"/>
                    <a:gd name="T7" fmla="*/ 156 h 15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8"/>
                    <a:gd name="T13" fmla="*/ 0 h 156"/>
                    <a:gd name="T14" fmla="*/ 108 w 108"/>
                    <a:gd name="T15" fmla="*/ 156 h 15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8" h="156">
                      <a:moveTo>
                        <a:pt x="0" y="156"/>
                      </a:moveTo>
                      <a:lnTo>
                        <a:pt x="108" y="138"/>
                      </a:lnTo>
                      <a:lnTo>
                        <a:pt x="30" y="0"/>
                      </a:lnTo>
                      <a:lnTo>
                        <a:pt x="0" y="156"/>
                      </a:lnTo>
                      <a:close/>
                    </a:path>
                  </a:pathLst>
                </a:custGeom>
                <a:solidFill>
                  <a:srgbClr val="50FFA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555" name="Freeform 360"/>
                <p:cNvSpPr>
                  <a:spLocks noChangeArrowheads="1"/>
                </p:cNvSpPr>
                <p:nvPr/>
              </p:nvSpPr>
              <p:spPr bwMode="auto">
                <a:xfrm>
                  <a:off x="4380" y="1733"/>
                  <a:ext cx="108" cy="156"/>
                </a:xfrm>
                <a:custGeom>
                  <a:avLst/>
                  <a:gdLst>
                    <a:gd name="T0" fmla="*/ 0 w 18"/>
                    <a:gd name="T1" fmla="*/ 2147483647 h 26"/>
                    <a:gd name="T2" fmla="*/ 2147483647 w 18"/>
                    <a:gd name="T3" fmla="*/ 2147483647 h 26"/>
                    <a:gd name="T4" fmla="*/ 2147483647 w 18"/>
                    <a:gd name="T5" fmla="*/ 0 h 26"/>
                    <a:gd name="T6" fmla="*/ 0 60000 65536"/>
                    <a:gd name="T7" fmla="*/ 0 60000 65536"/>
                    <a:gd name="T8" fmla="*/ 0 60000 65536"/>
                    <a:gd name="T9" fmla="*/ 0 w 18"/>
                    <a:gd name="T10" fmla="*/ 0 h 26"/>
                    <a:gd name="T11" fmla="*/ 18 w 18"/>
                    <a:gd name="T12" fmla="*/ 26 h 2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8" h="26">
                      <a:moveTo>
                        <a:pt x="0" y="26"/>
                      </a:moveTo>
                      <a:lnTo>
                        <a:pt x="18" y="23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88082" name="Freeform 361"/>
              <p:cNvSpPr>
                <a:spLocks noChangeArrowheads="1"/>
              </p:cNvSpPr>
              <p:nvPr/>
            </p:nvSpPr>
            <p:spPr bwMode="auto">
              <a:xfrm>
                <a:off x="4290" y="2213"/>
                <a:ext cx="108" cy="156"/>
              </a:xfrm>
              <a:custGeom>
                <a:avLst/>
                <a:gdLst>
                  <a:gd name="T0" fmla="*/ 0 w 108"/>
                  <a:gd name="T1" fmla="*/ 156 h 156"/>
                  <a:gd name="T2" fmla="*/ 108 w 108"/>
                  <a:gd name="T3" fmla="*/ 138 h 156"/>
                  <a:gd name="T4" fmla="*/ 30 w 108"/>
                  <a:gd name="T5" fmla="*/ 0 h 156"/>
                  <a:gd name="T6" fmla="*/ 0 w 108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56"/>
                  <a:gd name="T14" fmla="*/ 108 w 108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56">
                    <a:moveTo>
                      <a:pt x="0" y="156"/>
                    </a:moveTo>
                    <a:lnTo>
                      <a:pt x="108" y="138"/>
                    </a:lnTo>
                    <a:lnTo>
                      <a:pt x="30" y="0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008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083" name="Freeform 362"/>
              <p:cNvSpPr>
                <a:spLocks noChangeArrowheads="1"/>
              </p:cNvSpPr>
              <p:nvPr/>
            </p:nvSpPr>
            <p:spPr bwMode="auto">
              <a:xfrm>
                <a:off x="4290" y="2213"/>
                <a:ext cx="108" cy="156"/>
              </a:xfrm>
              <a:custGeom>
                <a:avLst/>
                <a:gdLst>
                  <a:gd name="T0" fmla="*/ 0 w 18"/>
                  <a:gd name="T1" fmla="*/ 2147483647 h 26"/>
                  <a:gd name="T2" fmla="*/ 2147483647 w 18"/>
                  <a:gd name="T3" fmla="*/ 2147483647 h 26"/>
                  <a:gd name="T4" fmla="*/ 2147483647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0" y="26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084" name="Freeform 363"/>
              <p:cNvSpPr>
                <a:spLocks noChangeArrowheads="1"/>
              </p:cNvSpPr>
              <p:nvPr/>
            </p:nvSpPr>
            <p:spPr bwMode="auto">
              <a:xfrm>
                <a:off x="4368" y="2351"/>
                <a:ext cx="108" cy="155"/>
              </a:xfrm>
              <a:custGeom>
                <a:avLst/>
                <a:gdLst>
                  <a:gd name="T0" fmla="*/ 0 w 108"/>
                  <a:gd name="T1" fmla="*/ 155 h 155"/>
                  <a:gd name="T2" fmla="*/ 108 w 108"/>
                  <a:gd name="T3" fmla="*/ 137 h 155"/>
                  <a:gd name="T4" fmla="*/ 30 w 108"/>
                  <a:gd name="T5" fmla="*/ 0 h 155"/>
                  <a:gd name="T6" fmla="*/ 0 w 108"/>
                  <a:gd name="T7" fmla="*/ 155 h 15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55"/>
                  <a:gd name="T14" fmla="*/ 108 w 108"/>
                  <a:gd name="T15" fmla="*/ 155 h 15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55">
                    <a:moveTo>
                      <a:pt x="0" y="155"/>
                    </a:moveTo>
                    <a:lnTo>
                      <a:pt x="108" y="137"/>
                    </a:lnTo>
                    <a:lnTo>
                      <a:pt x="30" y="0"/>
                    </a:lnTo>
                    <a:lnTo>
                      <a:pt x="0" y="155"/>
                    </a:lnTo>
                    <a:close/>
                  </a:path>
                </a:pathLst>
              </a:custGeom>
              <a:solidFill>
                <a:srgbClr val="002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085" name="Freeform 364"/>
              <p:cNvSpPr>
                <a:spLocks noChangeArrowheads="1"/>
              </p:cNvSpPr>
              <p:nvPr/>
            </p:nvSpPr>
            <p:spPr bwMode="auto">
              <a:xfrm>
                <a:off x="4368" y="2351"/>
                <a:ext cx="108" cy="155"/>
              </a:xfrm>
              <a:custGeom>
                <a:avLst/>
                <a:gdLst>
                  <a:gd name="T0" fmla="*/ 0 w 18"/>
                  <a:gd name="T1" fmla="*/ 2147483647 h 26"/>
                  <a:gd name="T2" fmla="*/ 2147483647 w 18"/>
                  <a:gd name="T3" fmla="*/ 2147483647 h 26"/>
                  <a:gd name="T4" fmla="*/ 2147483647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0" y="26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086" name="Freeform 365"/>
              <p:cNvSpPr>
                <a:spLocks noChangeArrowheads="1"/>
              </p:cNvSpPr>
              <p:nvPr/>
            </p:nvSpPr>
            <p:spPr bwMode="auto">
              <a:xfrm>
                <a:off x="4362" y="1271"/>
                <a:ext cx="108" cy="162"/>
              </a:xfrm>
              <a:custGeom>
                <a:avLst/>
                <a:gdLst>
                  <a:gd name="T0" fmla="*/ 0 w 108"/>
                  <a:gd name="T1" fmla="*/ 162 h 162"/>
                  <a:gd name="T2" fmla="*/ 108 w 108"/>
                  <a:gd name="T3" fmla="*/ 144 h 162"/>
                  <a:gd name="T4" fmla="*/ 30 w 108"/>
                  <a:gd name="T5" fmla="*/ 0 h 162"/>
                  <a:gd name="T6" fmla="*/ 0 w 108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62"/>
                  <a:gd name="T14" fmla="*/ 108 w 108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62">
                    <a:moveTo>
                      <a:pt x="0" y="162"/>
                    </a:moveTo>
                    <a:lnTo>
                      <a:pt x="108" y="144"/>
                    </a:lnTo>
                    <a:lnTo>
                      <a:pt x="30" y="0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FF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087" name="Freeform 366"/>
              <p:cNvSpPr>
                <a:spLocks noChangeArrowheads="1"/>
              </p:cNvSpPr>
              <p:nvPr/>
            </p:nvSpPr>
            <p:spPr bwMode="auto">
              <a:xfrm>
                <a:off x="4362" y="1271"/>
                <a:ext cx="108" cy="162"/>
              </a:xfrm>
              <a:custGeom>
                <a:avLst/>
                <a:gdLst>
                  <a:gd name="T0" fmla="*/ 0 w 18"/>
                  <a:gd name="T1" fmla="*/ 2147483647 h 27"/>
                  <a:gd name="T2" fmla="*/ 2147483647 w 18"/>
                  <a:gd name="T3" fmla="*/ 2147483647 h 27"/>
                  <a:gd name="T4" fmla="*/ 2147483647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0" y="27"/>
                    </a:moveTo>
                    <a:lnTo>
                      <a:pt x="18" y="24"/>
                    </a:lnTo>
                    <a:lnTo>
                      <a:pt x="5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088" name="Freeform 367"/>
              <p:cNvSpPr>
                <a:spLocks noChangeArrowheads="1"/>
              </p:cNvSpPr>
              <p:nvPr/>
            </p:nvSpPr>
            <p:spPr bwMode="auto">
              <a:xfrm>
                <a:off x="4284" y="1271"/>
                <a:ext cx="108" cy="162"/>
              </a:xfrm>
              <a:custGeom>
                <a:avLst/>
                <a:gdLst>
                  <a:gd name="T0" fmla="*/ 78 w 108"/>
                  <a:gd name="T1" fmla="*/ 162 h 162"/>
                  <a:gd name="T2" fmla="*/ 0 w 108"/>
                  <a:gd name="T3" fmla="*/ 24 h 162"/>
                  <a:gd name="T4" fmla="*/ 108 w 108"/>
                  <a:gd name="T5" fmla="*/ 0 h 162"/>
                  <a:gd name="T6" fmla="*/ 78 w 108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62"/>
                  <a:gd name="T14" fmla="*/ 108 w 108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62">
                    <a:moveTo>
                      <a:pt x="78" y="162"/>
                    </a:moveTo>
                    <a:lnTo>
                      <a:pt x="0" y="24"/>
                    </a:lnTo>
                    <a:lnTo>
                      <a:pt x="108" y="0"/>
                    </a:lnTo>
                    <a:lnTo>
                      <a:pt x="78" y="162"/>
                    </a:lnTo>
                    <a:close/>
                  </a:path>
                </a:pathLst>
              </a:custGeom>
              <a:solidFill>
                <a:srgbClr val="FF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089" name="Freeform 368"/>
              <p:cNvSpPr>
                <a:spLocks noChangeArrowheads="1"/>
              </p:cNvSpPr>
              <p:nvPr/>
            </p:nvSpPr>
            <p:spPr bwMode="auto">
              <a:xfrm>
                <a:off x="4284" y="1271"/>
                <a:ext cx="108" cy="162"/>
              </a:xfrm>
              <a:custGeom>
                <a:avLst/>
                <a:gdLst>
                  <a:gd name="T0" fmla="*/ 2147483647 w 18"/>
                  <a:gd name="T1" fmla="*/ 2147483647 h 27"/>
                  <a:gd name="T2" fmla="*/ 0 w 18"/>
                  <a:gd name="T3" fmla="*/ 2147483647 h 27"/>
                  <a:gd name="T4" fmla="*/ 2147483647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13" y="27"/>
                    </a:moveTo>
                    <a:lnTo>
                      <a:pt x="0" y="4"/>
                    </a:lnTo>
                    <a:lnTo>
                      <a:pt x="18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090" name="Freeform 369"/>
              <p:cNvSpPr>
                <a:spLocks noChangeArrowheads="1"/>
              </p:cNvSpPr>
              <p:nvPr/>
            </p:nvSpPr>
            <p:spPr bwMode="auto">
              <a:xfrm>
                <a:off x="4362" y="1415"/>
                <a:ext cx="108" cy="156"/>
              </a:xfrm>
              <a:custGeom>
                <a:avLst/>
                <a:gdLst>
                  <a:gd name="T0" fmla="*/ 78 w 108"/>
                  <a:gd name="T1" fmla="*/ 156 h 156"/>
                  <a:gd name="T2" fmla="*/ 0 w 108"/>
                  <a:gd name="T3" fmla="*/ 18 h 156"/>
                  <a:gd name="T4" fmla="*/ 108 w 108"/>
                  <a:gd name="T5" fmla="*/ 0 h 156"/>
                  <a:gd name="T6" fmla="*/ 78 w 108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56"/>
                  <a:gd name="T14" fmla="*/ 108 w 108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56">
                    <a:moveTo>
                      <a:pt x="78" y="156"/>
                    </a:moveTo>
                    <a:lnTo>
                      <a:pt x="0" y="18"/>
                    </a:lnTo>
                    <a:lnTo>
                      <a:pt x="108" y="0"/>
                    </a:lnTo>
                    <a:lnTo>
                      <a:pt x="78" y="156"/>
                    </a:lnTo>
                    <a:close/>
                  </a:path>
                </a:pathLst>
              </a:custGeom>
              <a:solidFill>
                <a:srgbClr val="CFF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091" name="Freeform 370"/>
              <p:cNvSpPr>
                <a:spLocks noChangeArrowheads="1"/>
              </p:cNvSpPr>
              <p:nvPr/>
            </p:nvSpPr>
            <p:spPr bwMode="auto">
              <a:xfrm>
                <a:off x="4362" y="1415"/>
                <a:ext cx="108" cy="156"/>
              </a:xfrm>
              <a:custGeom>
                <a:avLst/>
                <a:gdLst>
                  <a:gd name="T0" fmla="*/ 2147483647 w 18"/>
                  <a:gd name="T1" fmla="*/ 2147483647 h 26"/>
                  <a:gd name="T2" fmla="*/ 0 w 18"/>
                  <a:gd name="T3" fmla="*/ 2147483647 h 26"/>
                  <a:gd name="T4" fmla="*/ 2147483647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13" y="26"/>
                    </a:moveTo>
                    <a:lnTo>
                      <a:pt x="0" y="3"/>
                    </a:lnTo>
                    <a:lnTo>
                      <a:pt x="18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092" name="Oval 371"/>
              <p:cNvSpPr>
                <a:spLocks noChangeArrowheads="1"/>
              </p:cNvSpPr>
              <p:nvPr/>
            </p:nvSpPr>
            <p:spPr bwMode="auto">
              <a:xfrm>
                <a:off x="4446" y="2536"/>
                <a:ext cx="54" cy="5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88093" name="Oval 372"/>
              <p:cNvSpPr>
                <a:spLocks noChangeArrowheads="1"/>
              </p:cNvSpPr>
              <p:nvPr/>
            </p:nvSpPr>
            <p:spPr bwMode="auto">
              <a:xfrm>
                <a:off x="4446" y="2536"/>
                <a:ext cx="54" cy="54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88094" name="Oval 373"/>
              <p:cNvSpPr>
                <a:spLocks noChangeArrowheads="1"/>
              </p:cNvSpPr>
              <p:nvPr/>
            </p:nvSpPr>
            <p:spPr bwMode="auto">
              <a:xfrm>
                <a:off x="4440" y="1235"/>
                <a:ext cx="54" cy="5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88095" name="Oval 374"/>
              <p:cNvSpPr>
                <a:spLocks noChangeArrowheads="1"/>
              </p:cNvSpPr>
              <p:nvPr/>
            </p:nvSpPr>
            <p:spPr bwMode="auto">
              <a:xfrm>
                <a:off x="4440" y="1235"/>
                <a:ext cx="54" cy="54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88096" name="Freeform 375"/>
              <p:cNvSpPr>
                <a:spLocks noChangeArrowheads="1"/>
              </p:cNvSpPr>
              <p:nvPr/>
            </p:nvSpPr>
            <p:spPr bwMode="auto">
              <a:xfrm>
                <a:off x="4350" y="1889"/>
                <a:ext cx="108" cy="162"/>
              </a:xfrm>
              <a:custGeom>
                <a:avLst/>
                <a:gdLst>
                  <a:gd name="T0" fmla="*/ 0 w 108"/>
                  <a:gd name="T1" fmla="*/ 162 h 162"/>
                  <a:gd name="T2" fmla="*/ 108 w 108"/>
                  <a:gd name="T3" fmla="*/ 144 h 162"/>
                  <a:gd name="T4" fmla="*/ 30 w 108"/>
                  <a:gd name="T5" fmla="*/ 0 h 162"/>
                  <a:gd name="T6" fmla="*/ 0 w 108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62"/>
                  <a:gd name="T14" fmla="*/ 108 w 108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62">
                    <a:moveTo>
                      <a:pt x="0" y="162"/>
                    </a:moveTo>
                    <a:lnTo>
                      <a:pt x="108" y="144"/>
                    </a:lnTo>
                    <a:lnTo>
                      <a:pt x="30" y="0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10F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097" name="Freeform 376"/>
              <p:cNvSpPr>
                <a:spLocks noChangeArrowheads="1"/>
              </p:cNvSpPr>
              <p:nvPr/>
            </p:nvSpPr>
            <p:spPr bwMode="auto">
              <a:xfrm>
                <a:off x="4350" y="1889"/>
                <a:ext cx="108" cy="162"/>
              </a:xfrm>
              <a:custGeom>
                <a:avLst/>
                <a:gdLst>
                  <a:gd name="T0" fmla="*/ 0 w 18"/>
                  <a:gd name="T1" fmla="*/ 2147483647 h 27"/>
                  <a:gd name="T2" fmla="*/ 2147483647 w 18"/>
                  <a:gd name="T3" fmla="*/ 2147483647 h 27"/>
                  <a:gd name="T4" fmla="*/ 2147483647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0" y="27"/>
                    </a:moveTo>
                    <a:lnTo>
                      <a:pt x="18" y="24"/>
                    </a:lnTo>
                    <a:lnTo>
                      <a:pt x="5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098" name="Freeform 377"/>
              <p:cNvSpPr>
                <a:spLocks noChangeArrowheads="1"/>
              </p:cNvSpPr>
              <p:nvPr/>
            </p:nvSpPr>
            <p:spPr bwMode="auto">
              <a:xfrm>
                <a:off x="4350" y="2033"/>
                <a:ext cx="108" cy="156"/>
              </a:xfrm>
              <a:custGeom>
                <a:avLst/>
                <a:gdLst>
                  <a:gd name="T0" fmla="*/ 78 w 108"/>
                  <a:gd name="T1" fmla="*/ 156 h 156"/>
                  <a:gd name="T2" fmla="*/ 0 w 108"/>
                  <a:gd name="T3" fmla="*/ 18 h 156"/>
                  <a:gd name="T4" fmla="*/ 108 w 108"/>
                  <a:gd name="T5" fmla="*/ 0 h 156"/>
                  <a:gd name="T6" fmla="*/ 78 w 108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56"/>
                  <a:gd name="T14" fmla="*/ 108 w 108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56">
                    <a:moveTo>
                      <a:pt x="78" y="156"/>
                    </a:moveTo>
                    <a:lnTo>
                      <a:pt x="0" y="18"/>
                    </a:lnTo>
                    <a:lnTo>
                      <a:pt x="108" y="0"/>
                    </a:lnTo>
                    <a:lnTo>
                      <a:pt x="78" y="156"/>
                    </a:lnTo>
                    <a:close/>
                  </a:path>
                </a:pathLst>
              </a:custGeom>
              <a:solidFill>
                <a:srgbClr val="00A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099" name="Freeform 378"/>
              <p:cNvSpPr>
                <a:spLocks noChangeArrowheads="1"/>
              </p:cNvSpPr>
              <p:nvPr/>
            </p:nvSpPr>
            <p:spPr bwMode="auto">
              <a:xfrm>
                <a:off x="4350" y="2033"/>
                <a:ext cx="108" cy="156"/>
              </a:xfrm>
              <a:custGeom>
                <a:avLst/>
                <a:gdLst>
                  <a:gd name="T0" fmla="*/ 2147483647 w 18"/>
                  <a:gd name="T1" fmla="*/ 2147483647 h 26"/>
                  <a:gd name="T2" fmla="*/ 0 w 18"/>
                  <a:gd name="T3" fmla="*/ 2147483647 h 26"/>
                  <a:gd name="T4" fmla="*/ 2147483647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13" y="26"/>
                    </a:moveTo>
                    <a:lnTo>
                      <a:pt x="0" y="3"/>
                    </a:lnTo>
                    <a:lnTo>
                      <a:pt x="18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100" name="Freeform 379"/>
              <p:cNvSpPr>
                <a:spLocks noChangeArrowheads="1"/>
              </p:cNvSpPr>
              <p:nvPr/>
            </p:nvSpPr>
            <p:spPr bwMode="auto">
              <a:xfrm>
                <a:off x="4254" y="1295"/>
                <a:ext cx="108" cy="156"/>
              </a:xfrm>
              <a:custGeom>
                <a:avLst/>
                <a:gdLst>
                  <a:gd name="T0" fmla="*/ 0 w 108"/>
                  <a:gd name="T1" fmla="*/ 156 h 156"/>
                  <a:gd name="T2" fmla="*/ 108 w 108"/>
                  <a:gd name="T3" fmla="*/ 138 h 156"/>
                  <a:gd name="T4" fmla="*/ 30 w 108"/>
                  <a:gd name="T5" fmla="*/ 0 h 156"/>
                  <a:gd name="T6" fmla="*/ 0 w 108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56"/>
                  <a:gd name="T14" fmla="*/ 108 w 108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56">
                    <a:moveTo>
                      <a:pt x="0" y="156"/>
                    </a:moveTo>
                    <a:lnTo>
                      <a:pt x="108" y="138"/>
                    </a:lnTo>
                    <a:lnTo>
                      <a:pt x="30" y="0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101" name="Freeform 380"/>
              <p:cNvSpPr>
                <a:spLocks noChangeArrowheads="1"/>
              </p:cNvSpPr>
              <p:nvPr/>
            </p:nvSpPr>
            <p:spPr bwMode="auto">
              <a:xfrm>
                <a:off x="4254" y="1295"/>
                <a:ext cx="108" cy="156"/>
              </a:xfrm>
              <a:custGeom>
                <a:avLst/>
                <a:gdLst>
                  <a:gd name="T0" fmla="*/ 0 w 18"/>
                  <a:gd name="T1" fmla="*/ 2147483647 h 26"/>
                  <a:gd name="T2" fmla="*/ 2147483647 w 18"/>
                  <a:gd name="T3" fmla="*/ 2147483647 h 26"/>
                  <a:gd name="T4" fmla="*/ 2147483647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0" y="26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102" name="Freeform 381"/>
              <p:cNvSpPr>
                <a:spLocks noChangeArrowheads="1"/>
              </p:cNvSpPr>
              <p:nvPr/>
            </p:nvSpPr>
            <p:spPr bwMode="auto">
              <a:xfrm>
                <a:off x="4332" y="1433"/>
                <a:ext cx="108" cy="162"/>
              </a:xfrm>
              <a:custGeom>
                <a:avLst/>
                <a:gdLst>
                  <a:gd name="T0" fmla="*/ 0 w 108"/>
                  <a:gd name="T1" fmla="*/ 162 h 162"/>
                  <a:gd name="T2" fmla="*/ 108 w 108"/>
                  <a:gd name="T3" fmla="*/ 138 h 162"/>
                  <a:gd name="T4" fmla="*/ 30 w 108"/>
                  <a:gd name="T5" fmla="*/ 0 h 162"/>
                  <a:gd name="T6" fmla="*/ 0 w 108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62"/>
                  <a:gd name="T14" fmla="*/ 108 w 108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62">
                    <a:moveTo>
                      <a:pt x="0" y="162"/>
                    </a:moveTo>
                    <a:lnTo>
                      <a:pt x="108" y="138"/>
                    </a:lnTo>
                    <a:lnTo>
                      <a:pt x="30" y="0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EFFF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103" name="Freeform 382"/>
              <p:cNvSpPr>
                <a:spLocks noChangeArrowheads="1"/>
              </p:cNvSpPr>
              <p:nvPr/>
            </p:nvSpPr>
            <p:spPr bwMode="auto">
              <a:xfrm>
                <a:off x="4332" y="1433"/>
                <a:ext cx="108" cy="162"/>
              </a:xfrm>
              <a:custGeom>
                <a:avLst/>
                <a:gdLst>
                  <a:gd name="T0" fmla="*/ 0 w 18"/>
                  <a:gd name="T1" fmla="*/ 2147483647 h 27"/>
                  <a:gd name="T2" fmla="*/ 2147483647 w 18"/>
                  <a:gd name="T3" fmla="*/ 2147483647 h 27"/>
                  <a:gd name="T4" fmla="*/ 2147483647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0" y="27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104" name="Freeform 383"/>
              <p:cNvSpPr>
                <a:spLocks noChangeArrowheads="1"/>
              </p:cNvSpPr>
              <p:nvPr/>
            </p:nvSpPr>
            <p:spPr bwMode="auto">
              <a:xfrm>
                <a:off x="4332" y="1571"/>
                <a:ext cx="108" cy="162"/>
              </a:xfrm>
              <a:custGeom>
                <a:avLst/>
                <a:gdLst>
                  <a:gd name="T0" fmla="*/ 78 w 108"/>
                  <a:gd name="T1" fmla="*/ 162 h 162"/>
                  <a:gd name="T2" fmla="*/ 0 w 108"/>
                  <a:gd name="T3" fmla="*/ 24 h 162"/>
                  <a:gd name="T4" fmla="*/ 108 w 108"/>
                  <a:gd name="T5" fmla="*/ 0 h 162"/>
                  <a:gd name="T6" fmla="*/ 78 w 108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62"/>
                  <a:gd name="T14" fmla="*/ 108 w 108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62">
                    <a:moveTo>
                      <a:pt x="78" y="162"/>
                    </a:moveTo>
                    <a:lnTo>
                      <a:pt x="0" y="24"/>
                    </a:lnTo>
                    <a:lnTo>
                      <a:pt x="108" y="0"/>
                    </a:lnTo>
                    <a:lnTo>
                      <a:pt x="78" y="162"/>
                    </a:lnTo>
                    <a:close/>
                  </a:path>
                </a:pathLst>
              </a:custGeom>
              <a:solidFill>
                <a:srgbClr val="8FFF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105" name="Freeform 384"/>
              <p:cNvSpPr>
                <a:spLocks noChangeArrowheads="1"/>
              </p:cNvSpPr>
              <p:nvPr/>
            </p:nvSpPr>
            <p:spPr bwMode="auto">
              <a:xfrm>
                <a:off x="4332" y="1571"/>
                <a:ext cx="108" cy="162"/>
              </a:xfrm>
              <a:custGeom>
                <a:avLst/>
                <a:gdLst>
                  <a:gd name="T0" fmla="*/ 2147483647 w 18"/>
                  <a:gd name="T1" fmla="*/ 2147483647 h 27"/>
                  <a:gd name="T2" fmla="*/ 0 w 18"/>
                  <a:gd name="T3" fmla="*/ 2147483647 h 27"/>
                  <a:gd name="T4" fmla="*/ 2147483647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13" y="27"/>
                    </a:moveTo>
                    <a:lnTo>
                      <a:pt x="0" y="4"/>
                    </a:lnTo>
                    <a:lnTo>
                      <a:pt x="18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106" name="Freeform 385"/>
              <p:cNvSpPr>
                <a:spLocks noChangeArrowheads="1"/>
              </p:cNvSpPr>
              <p:nvPr/>
            </p:nvSpPr>
            <p:spPr bwMode="auto">
              <a:xfrm>
                <a:off x="4320" y="2051"/>
                <a:ext cx="108" cy="162"/>
              </a:xfrm>
              <a:custGeom>
                <a:avLst/>
                <a:gdLst>
                  <a:gd name="T0" fmla="*/ 0 w 108"/>
                  <a:gd name="T1" fmla="*/ 162 h 162"/>
                  <a:gd name="T2" fmla="*/ 108 w 108"/>
                  <a:gd name="T3" fmla="*/ 138 h 162"/>
                  <a:gd name="T4" fmla="*/ 30 w 108"/>
                  <a:gd name="T5" fmla="*/ 0 h 162"/>
                  <a:gd name="T6" fmla="*/ 0 w 108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62"/>
                  <a:gd name="T14" fmla="*/ 108 w 108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62">
                    <a:moveTo>
                      <a:pt x="0" y="162"/>
                    </a:moveTo>
                    <a:lnTo>
                      <a:pt x="108" y="138"/>
                    </a:lnTo>
                    <a:lnTo>
                      <a:pt x="30" y="0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00B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107" name="Freeform 386"/>
              <p:cNvSpPr>
                <a:spLocks noChangeArrowheads="1"/>
              </p:cNvSpPr>
              <p:nvPr/>
            </p:nvSpPr>
            <p:spPr bwMode="auto">
              <a:xfrm>
                <a:off x="4320" y="2051"/>
                <a:ext cx="108" cy="162"/>
              </a:xfrm>
              <a:custGeom>
                <a:avLst/>
                <a:gdLst>
                  <a:gd name="T0" fmla="*/ 0 w 18"/>
                  <a:gd name="T1" fmla="*/ 2147483647 h 27"/>
                  <a:gd name="T2" fmla="*/ 2147483647 w 18"/>
                  <a:gd name="T3" fmla="*/ 2147483647 h 27"/>
                  <a:gd name="T4" fmla="*/ 2147483647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0" y="27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108" name="Freeform 387"/>
              <p:cNvSpPr>
                <a:spLocks noChangeArrowheads="1"/>
              </p:cNvSpPr>
              <p:nvPr/>
            </p:nvSpPr>
            <p:spPr bwMode="auto">
              <a:xfrm>
                <a:off x="4314" y="1116"/>
                <a:ext cx="108" cy="155"/>
              </a:xfrm>
              <a:custGeom>
                <a:avLst/>
                <a:gdLst>
                  <a:gd name="T0" fmla="*/ 78 w 108"/>
                  <a:gd name="T1" fmla="*/ 155 h 155"/>
                  <a:gd name="T2" fmla="*/ 0 w 108"/>
                  <a:gd name="T3" fmla="*/ 18 h 155"/>
                  <a:gd name="T4" fmla="*/ 108 w 108"/>
                  <a:gd name="T5" fmla="*/ 0 h 155"/>
                  <a:gd name="T6" fmla="*/ 78 w 108"/>
                  <a:gd name="T7" fmla="*/ 155 h 15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55"/>
                  <a:gd name="T14" fmla="*/ 108 w 108"/>
                  <a:gd name="T15" fmla="*/ 155 h 15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55">
                    <a:moveTo>
                      <a:pt x="78" y="155"/>
                    </a:moveTo>
                    <a:lnTo>
                      <a:pt x="0" y="18"/>
                    </a:lnTo>
                    <a:lnTo>
                      <a:pt x="108" y="0"/>
                    </a:lnTo>
                    <a:lnTo>
                      <a:pt x="78" y="155"/>
                    </a:lnTo>
                    <a:close/>
                  </a:path>
                </a:pathLst>
              </a:custGeom>
              <a:solidFill>
                <a:srgbClr val="FF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109" name="Freeform 388"/>
              <p:cNvSpPr>
                <a:spLocks noChangeArrowheads="1"/>
              </p:cNvSpPr>
              <p:nvPr/>
            </p:nvSpPr>
            <p:spPr bwMode="auto">
              <a:xfrm>
                <a:off x="4314" y="1116"/>
                <a:ext cx="108" cy="155"/>
              </a:xfrm>
              <a:custGeom>
                <a:avLst/>
                <a:gdLst>
                  <a:gd name="T0" fmla="*/ 2147483647 w 18"/>
                  <a:gd name="T1" fmla="*/ 2147483647 h 26"/>
                  <a:gd name="T2" fmla="*/ 0 w 18"/>
                  <a:gd name="T3" fmla="*/ 2147483647 h 26"/>
                  <a:gd name="T4" fmla="*/ 2147483647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13" y="26"/>
                    </a:moveTo>
                    <a:lnTo>
                      <a:pt x="0" y="3"/>
                    </a:lnTo>
                    <a:lnTo>
                      <a:pt x="18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110" name="Freeform 389"/>
              <p:cNvSpPr>
                <a:spLocks noChangeArrowheads="1"/>
              </p:cNvSpPr>
              <p:nvPr/>
            </p:nvSpPr>
            <p:spPr bwMode="auto">
              <a:xfrm>
                <a:off x="4302" y="1595"/>
                <a:ext cx="108" cy="156"/>
              </a:xfrm>
              <a:custGeom>
                <a:avLst/>
                <a:gdLst>
                  <a:gd name="T0" fmla="*/ 0 w 108"/>
                  <a:gd name="T1" fmla="*/ 156 h 156"/>
                  <a:gd name="T2" fmla="*/ 108 w 108"/>
                  <a:gd name="T3" fmla="*/ 138 h 156"/>
                  <a:gd name="T4" fmla="*/ 30 w 108"/>
                  <a:gd name="T5" fmla="*/ 0 h 156"/>
                  <a:gd name="T6" fmla="*/ 0 w 108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56"/>
                  <a:gd name="T14" fmla="*/ 108 w 108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56">
                    <a:moveTo>
                      <a:pt x="0" y="156"/>
                    </a:moveTo>
                    <a:lnTo>
                      <a:pt x="108" y="138"/>
                    </a:lnTo>
                    <a:lnTo>
                      <a:pt x="30" y="0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AFFF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111" name="Freeform 390"/>
              <p:cNvSpPr>
                <a:spLocks noChangeArrowheads="1"/>
              </p:cNvSpPr>
              <p:nvPr/>
            </p:nvSpPr>
            <p:spPr bwMode="auto">
              <a:xfrm>
                <a:off x="4302" y="1595"/>
                <a:ext cx="108" cy="156"/>
              </a:xfrm>
              <a:custGeom>
                <a:avLst/>
                <a:gdLst>
                  <a:gd name="T0" fmla="*/ 0 w 18"/>
                  <a:gd name="T1" fmla="*/ 2147483647 h 26"/>
                  <a:gd name="T2" fmla="*/ 2147483647 w 18"/>
                  <a:gd name="T3" fmla="*/ 2147483647 h 26"/>
                  <a:gd name="T4" fmla="*/ 2147483647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0" y="26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112" name="Freeform 391"/>
              <p:cNvSpPr>
                <a:spLocks noChangeArrowheads="1"/>
              </p:cNvSpPr>
              <p:nvPr/>
            </p:nvSpPr>
            <p:spPr bwMode="auto">
              <a:xfrm>
                <a:off x="4302" y="1733"/>
                <a:ext cx="108" cy="156"/>
              </a:xfrm>
              <a:custGeom>
                <a:avLst/>
                <a:gdLst>
                  <a:gd name="T0" fmla="*/ 78 w 108"/>
                  <a:gd name="T1" fmla="*/ 156 h 156"/>
                  <a:gd name="T2" fmla="*/ 0 w 108"/>
                  <a:gd name="T3" fmla="*/ 18 h 156"/>
                  <a:gd name="T4" fmla="*/ 108 w 108"/>
                  <a:gd name="T5" fmla="*/ 0 h 156"/>
                  <a:gd name="T6" fmla="*/ 78 w 108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56"/>
                  <a:gd name="T14" fmla="*/ 108 w 108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56">
                    <a:moveTo>
                      <a:pt x="78" y="156"/>
                    </a:moveTo>
                    <a:lnTo>
                      <a:pt x="0" y="18"/>
                    </a:lnTo>
                    <a:lnTo>
                      <a:pt x="108" y="0"/>
                    </a:lnTo>
                    <a:lnTo>
                      <a:pt x="78" y="156"/>
                    </a:lnTo>
                    <a:close/>
                  </a:path>
                </a:pathLst>
              </a:custGeom>
              <a:solidFill>
                <a:srgbClr val="50F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113" name="Freeform 392"/>
              <p:cNvSpPr>
                <a:spLocks noChangeArrowheads="1"/>
              </p:cNvSpPr>
              <p:nvPr/>
            </p:nvSpPr>
            <p:spPr bwMode="auto">
              <a:xfrm>
                <a:off x="4302" y="1733"/>
                <a:ext cx="108" cy="156"/>
              </a:xfrm>
              <a:custGeom>
                <a:avLst/>
                <a:gdLst>
                  <a:gd name="T0" fmla="*/ 2147483647 w 18"/>
                  <a:gd name="T1" fmla="*/ 2147483647 h 26"/>
                  <a:gd name="T2" fmla="*/ 0 w 18"/>
                  <a:gd name="T3" fmla="*/ 2147483647 h 26"/>
                  <a:gd name="T4" fmla="*/ 2147483647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13" y="26"/>
                    </a:moveTo>
                    <a:lnTo>
                      <a:pt x="0" y="3"/>
                    </a:lnTo>
                    <a:lnTo>
                      <a:pt x="18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114" name="Freeform 393"/>
              <p:cNvSpPr>
                <a:spLocks noChangeArrowheads="1"/>
              </p:cNvSpPr>
              <p:nvPr/>
            </p:nvSpPr>
            <p:spPr bwMode="auto">
              <a:xfrm>
                <a:off x="4290" y="2351"/>
                <a:ext cx="108" cy="155"/>
              </a:xfrm>
              <a:custGeom>
                <a:avLst/>
                <a:gdLst>
                  <a:gd name="T0" fmla="*/ 78 w 108"/>
                  <a:gd name="T1" fmla="*/ 155 h 155"/>
                  <a:gd name="T2" fmla="*/ 0 w 108"/>
                  <a:gd name="T3" fmla="*/ 18 h 155"/>
                  <a:gd name="T4" fmla="*/ 108 w 108"/>
                  <a:gd name="T5" fmla="*/ 0 h 155"/>
                  <a:gd name="T6" fmla="*/ 78 w 108"/>
                  <a:gd name="T7" fmla="*/ 155 h 15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55"/>
                  <a:gd name="T14" fmla="*/ 108 w 108"/>
                  <a:gd name="T15" fmla="*/ 155 h 15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55">
                    <a:moveTo>
                      <a:pt x="78" y="155"/>
                    </a:moveTo>
                    <a:lnTo>
                      <a:pt x="0" y="18"/>
                    </a:lnTo>
                    <a:lnTo>
                      <a:pt x="108" y="0"/>
                    </a:lnTo>
                    <a:lnTo>
                      <a:pt x="78" y="155"/>
                    </a:lnTo>
                    <a:close/>
                  </a:path>
                </a:pathLst>
              </a:custGeom>
              <a:solidFill>
                <a:srgbClr val="002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115" name="Freeform 394"/>
              <p:cNvSpPr>
                <a:spLocks noChangeArrowheads="1"/>
              </p:cNvSpPr>
              <p:nvPr/>
            </p:nvSpPr>
            <p:spPr bwMode="auto">
              <a:xfrm>
                <a:off x="4290" y="2351"/>
                <a:ext cx="108" cy="155"/>
              </a:xfrm>
              <a:custGeom>
                <a:avLst/>
                <a:gdLst>
                  <a:gd name="T0" fmla="*/ 2147483647 w 18"/>
                  <a:gd name="T1" fmla="*/ 2147483647 h 26"/>
                  <a:gd name="T2" fmla="*/ 0 w 18"/>
                  <a:gd name="T3" fmla="*/ 2147483647 h 26"/>
                  <a:gd name="T4" fmla="*/ 2147483647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13" y="26"/>
                    </a:moveTo>
                    <a:lnTo>
                      <a:pt x="0" y="3"/>
                    </a:lnTo>
                    <a:lnTo>
                      <a:pt x="18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116" name="Oval 395"/>
              <p:cNvSpPr>
                <a:spLocks noChangeArrowheads="1"/>
              </p:cNvSpPr>
              <p:nvPr/>
            </p:nvSpPr>
            <p:spPr bwMode="auto">
              <a:xfrm>
                <a:off x="4326" y="1212"/>
                <a:ext cx="54" cy="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88117" name="Oval 396"/>
              <p:cNvSpPr>
                <a:spLocks noChangeArrowheads="1"/>
              </p:cNvSpPr>
              <p:nvPr/>
            </p:nvSpPr>
            <p:spPr bwMode="auto">
              <a:xfrm>
                <a:off x="4326" y="1212"/>
                <a:ext cx="54" cy="53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88118" name="Freeform 397"/>
              <p:cNvSpPr>
                <a:spLocks noChangeArrowheads="1"/>
              </p:cNvSpPr>
              <p:nvPr/>
            </p:nvSpPr>
            <p:spPr bwMode="auto">
              <a:xfrm>
                <a:off x="4284" y="1134"/>
                <a:ext cx="108" cy="161"/>
              </a:xfrm>
              <a:custGeom>
                <a:avLst/>
                <a:gdLst>
                  <a:gd name="T0" fmla="*/ 0 w 108"/>
                  <a:gd name="T1" fmla="*/ 161 h 161"/>
                  <a:gd name="T2" fmla="*/ 108 w 108"/>
                  <a:gd name="T3" fmla="*/ 137 h 161"/>
                  <a:gd name="T4" fmla="*/ 30 w 108"/>
                  <a:gd name="T5" fmla="*/ 0 h 161"/>
                  <a:gd name="T6" fmla="*/ 0 w 108"/>
                  <a:gd name="T7" fmla="*/ 161 h 16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61"/>
                  <a:gd name="T14" fmla="*/ 108 w 108"/>
                  <a:gd name="T15" fmla="*/ 161 h 16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61">
                    <a:moveTo>
                      <a:pt x="0" y="161"/>
                    </a:moveTo>
                    <a:lnTo>
                      <a:pt x="108" y="137"/>
                    </a:lnTo>
                    <a:lnTo>
                      <a:pt x="30" y="0"/>
                    </a:lnTo>
                    <a:lnTo>
                      <a:pt x="0" y="161"/>
                    </a:lnTo>
                    <a:close/>
                  </a:path>
                </a:pathLst>
              </a:custGeom>
              <a:solidFill>
                <a:srgbClr val="FF7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119" name="Freeform 398"/>
              <p:cNvSpPr>
                <a:spLocks noChangeArrowheads="1"/>
              </p:cNvSpPr>
              <p:nvPr/>
            </p:nvSpPr>
            <p:spPr bwMode="auto">
              <a:xfrm>
                <a:off x="4284" y="1134"/>
                <a:ext cx="108" cy="161"/>
              </a:xfrm>
              <a:custGeom>
                <a:avLst/>
                <a:gdLst>
                  <a:gd name="T0" fmla="*/ 0 w 18"/>
                  <a:gd name="T1" fmla="*/ 2147483647 h 27"/>
                  <a:gd name="T2" fmla="*/ 2147483647 w 18"/>
                  <a:gd name="T3" fmla="*/ 2147483647 h 27"/>
                  <a:gd name="T4" fmla="*/ 2147483647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0" y="27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120" name="Freeform 399"/>
              <p:cNvSpPr>
                <a:spLocks noChangeArrowheads="1"/>
              </p:cNvSpPr>
              <p:nvPr/>
            </p:nvSpPr>
            <p:spPr bwMode="auto">
              <a:xfrm>
                <a:off x="4272" y="1889"/>
                <a:ext cx="108" cy="162"/>
              </a:xfrm>
              <a:custGeom>
                <a:avLst/>
                <a:gdLst>
                  <a:gd name="T0" fmla="*/ 78 w 108"/>
                  <a:gd name="T1" fmla="*/ 162 h 162"/>
                  <a:gd name="T2" fmla="*/ 0 w 108"/>
                  <a:gd name="T3" fmla="*/ 24 h 162"/>
                  <a:gd name="T4" fmla="*/ 108 w 108"/>
                  <a:gd name="T5" fmla="*/ 0 h 162"/>
                  <a:gd name="T6" fmla="*/ 78 w 108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62"/>
                  <a:gd name="T14" fmla="*/ 108 w 108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62">
                    <a:moveTo>
                      <a:pt x="78" y="162"/>
                    </a:moveTo>
                    <a:lnTo>
                      <a:pt x="0" y="24"/>
                    </a:lnTo>
                    <a:lnTo>
                      <a:pt x="108" y="0"/>
                    </a:lnTo>
                    <a:lnTo>
                      <a:pt x="78" y="162"/>
                    </a:lnTo>
                    <a:close/>
                  </a:path>
                </a:pathLst>
              </a:custGeom>
              <a:solidFill>
                <a:srgbClr val="10F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121" name="Freeform 400"/>
              <p:cNvSpPr>
                <a:spLocks noChangeArrowheads="1"/>
              </p:cNvSpPr>
              <p:nvPr/>
            </p:nvSpPr>
            <p:spPr bwMode="auto">
              <a:xfrm>
                <a:off x="4272" y="1889"/>
                <a:ext cx="108" cy="162"/>
              </a:xfrm>
              <a:custGeom>
                <a:avLst/>
                <a:gdLst>
                  <a:gd name="T0" fmla="*/ 2147483647 w 18"/>
                  <a:gd name="T1" fmla="*/ 2147483647 h 27"/>
                  <a:gd name="T2" fmla="*/ 0 w 18"/>
                  <a:gd name="T3" fmla="*/ 2147483647 h 27"/>
                  <a:gd name="T4" fmla="*/ 2147483647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13" y="27"/>
                    </a:moveTo>
                    <a:lnTo>
                      <a:pt x="0" y="4"/>
                    </a:lnTo>
                    <a:lnTo>
                      <a:pt x="18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122" name="Freeform 401"/>
              <p:cNvSpPr>
                <a:spLocks noChangeArrowheads="1"/>
              </p:cNvSpPr>
              <p:nvPr/>
            </p:nvSpPr>
            <p:spPr bwMode="auto">
              <a:xfrm>
                <a:off x="4272" y="1751"/>
                <a:ext cx="108" cy="162"/>
              </a:xfrm>
              <a:custGeom>
                <a:avLst/>
                <a:gdLst>
                  <a:gd name="T0" fmla="*/ 0 w 108"/>
                  <a:gd name="T1" fmla="*/ 162 h 162"/>
                  <a:gd name="T2" fmla="*/ 108 w 108"/>
                  <a:gd name="T3" fmla="*/ 138 h 162"/>
                  <a:gd name="T4" fmla="*/ 30 w 108"/>
                  <a:gd name="T5" fmla="*/ 0 h 162"/>
                  <a:gd name="T6" fmla="*/ 0 w 108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62"/>
                  <a:gd name="T14" fmla="*/ 108 w 108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62">
                    <a:moveTo>
                      <a:pt x="0" y="162"/>
                    </a:moveTo>
                    <a:lnTo>
                      <a:pt x="108" y="138"/>
                    </a:lnTo>
                    <a:lnTo>
                      <a:pt x="30" y="0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60F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123" name="Freeform 402"/>
              <p:cNvSpPr>
                <a:spLocks noChangeArrowheads="1"/>
              </p:cNvSpPr>
              <p:nvPr/>
            </p:nvSpPr>
            <p:spPr bwMode="auto">
              <a:xfrm>
                <a:off x="4272" y="1751"/>
                <a:ext cx="108" cy="162"/>
              </a:xfrm>
              <a:custGeom>
                <a:avLst/>
                <a:gdLst>
                  <a:gd name="T0" fmla="*/ 0 w 18"/>
                  <a:gd name="T1" fmla="*/ 2147483647 h 27"/>
                  <a:gd name="T2" fmla="*/ 2147483647 w 18"/>
                  <a:gd name="T3" fmla="*/ 2147483647 h 27"/>
                  <a:gd name="T4" fmla="*/ 2147483647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0" y="27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124" name="Freeform 403"/>
              <p:cNvSpPr>
                <a:spLocks noChangeArrowheads="1"/>
              </p:cNvSpPr>
              <p:nvPr/>
            </p:nvSpPr>
            <p:spPr bwMode="auto">
              <a:xfrm>
                <a:off x="4260" y="2369"/>
                <a:ext cx="108" cy="161"/>
              </a:xfrm>
              <a:custGeom>
                <a:avLst/>
                <a:gdLst>
                  <a:gd name="T0" fmla="*/ 0 w 108"/>
                  <a:gd name="T1" fmla="*/ 161 h 161"/>
                  <a:gd name="T2" fmla="*/ 108 w 108"/>
                  <a:gd name="T3" fmla="*/ 137 h 161"/>
                  <a:gd name="T4" fmla="*/ 30 w 108"/>
                  <a:gd name="T5" fmla="*/ 0 h 161"/>
                  <a:gd name="T6" fmla="*/ 0 w 108"/>
                  <a:gd name="T7" fmla="*/ 161 h 16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61"/>
                  <a:gd name="T14" fmla="*/ 108 w 108"/>
                  <a:gd name="T15" fmla="*/ 161 h 16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61">
                    <a:moveTo>
                      <a:pt x="0" y="161"/>
                    </a:moveTo>
                    <a:lnTo>
                      <a:pt x="108" y="137"/>
                    </a:lnTo>
                    <a:lnTo>
                      <a:pt x="30" y="0"/>
                    </a:lnTo>
                    <a:lnTo>
                      <a:pt x="0" y="161"/>
                    </a:lnTo>
                    <a:close/>
                  </a:path>
                </a:pathLst>
              </a:custGeom>
              <a:solidFill>
                <a:srgbClr val="004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125" name="Freeform 404"/>
              <p:cNvSpPr>
                <a:spLocks noChangeArrowheads="1"/>
              </p:cNvSpPr>
              <p:nvPr/>
            </p:nvSpPr>
            <p:spPr bwMode="auto">
              <a:xfrm>
                <a:off x="4260" y="2369"/>
                <a:ext cx="108" cy="161"/>
              </a:xfrm>
              <a:custGeom>
                <a:avLst/>
                <a:gdLst>
                  <a:gd name="T0" fmla="*/ 0 w 18"/>
                  <a:gd name="T1" fmla="*/ 2147483647 h 27"/>
                  <a:gd name="T2" fmla="*/ 2147483647 w 18"/>
                  <a:gd name="T3" fmla="*/ 2147483647 h 27"/>
                  <a:gd name="T4" fmla="*/ 2147483647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0" y="27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126" name="Freeform 405"/>
              <p:cNvSpPr>
                <a:spLocks noChangeArrowheads="1"/>
              </p:cNvSpPr>
              <p:nvPr/>
            </p:nvSpPr>
            <p:spPr bwMode="auto">
              <a:xfrm>
                <a:off x="4254" y="1433"/>
                <a:ext cx="108" cy="162"/>
              </a:xfrm>
              <a:custGeom>
                <a:avLst/>
                <a:gdLst>
                  <a:gd name="T0" fmla="*/ 78 w 108"/>
                  <a:gd name="T1" fmla="*/ 162 h 162"/>
                  <a:gd name="T2" fmla="*/ 0 w 108"/>
                  <a:gd name="T3" fmla="*/ 18 h 162"/>
                  <a:gd name="T4" fmla="*/ 108 w 108"/>
                  <a:gd name="T5" fmla="*/ 0 h 162"/>
                  <a:gd name="T6" fmla="*/ 78 w 108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62"/>
                  <a:gd name="T14" fmla="*/ 108 w 108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62">
                    <a:moveTo>
                      <a:pt x="78" y="162"/>
                    </a:moveTo>
                    <a:lnTo>
                      <a:pt x="0" y="18"/>
                    </a:lnTo>
                    <a:lnTo>
                      <a:pt x="108" y="0"/>
                    </a:lnTo>
                    <a:lnTo>
                      <a:pt x="78" y="162"/>
                    </a:lnTo>
                    <a:close/>
                  </a:path>
                </a:pathLst>
              </a:custGeom>
              <a:solidFill>
                <a:srgbClr val="EFFF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127" name="Freeform 406"/>
              <p:cNvSpPr>
                <a:spLocks noChangeArrowheads="1"/>
              </p:cNvSpPr>
              <p:nvPr/>
            </p:nvSpPr>
            <p:spPr bwMode="auto">
              <a:xfrm>
                <a:off x="4254" y="1433"/>
                <a:ext cx="108" cy="162"/>
              </a:xfrm>
              <a:custGeom>
                <a:avLst/>
                <a:gdLst>
                  <a:gd name="T0" fmla="*/ 2147483647 w 18"/>
                  <a:gd name="T1" fmla="*/ 2147483647 h 27"/>
                  <a:gd name="T2" fmla="*/ 0 w 18"/>
                  <a:gd name="T3" fmla="*/ 2147483647 h 27"/>
                  <a:gd name="T4" fmla="*/ 2147483647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13" y="27"/>
                    </a:moveTo>
                    <a:lnTo>
                      <a:pt x="0" y="3"/>
                    </a:lnTo>
                    <a:lnTo>
                      <a:pt x="18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128" name="Oval 407"/>
              <p:cNvSpPr>
                <a:spLocks noChangeArrowheads="1"/>
              </p:cNvSpPr>
              <p:nvPr/>
            </p:nvSpPr>
            <p:spPr bwMode="auto">
              <a:xfrm>
                <a:off x="4338" y="1763"/>
                <a:ext cx="54" cy="5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88129" name="Oval 408"/>
              <p:cNvSpPr>
                <a:spLocks noChangeArrowheads="1"/>
              </p:cNvSpPr>
              <p:nvPr/>
            </p:nvSpPr>
            <p:spPr bwMode="auto">
              <a:xfrm>
                <a:off x="4338" y="1763"/>
                <a:ext cx="54" cy="54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88130" name="Oval 409"/>
              <p:cNvSpPr>
                <a:spLocks noChangeArrowheads="1"/>
              </p:cNvSpPr>
              <p:nvPr/>
            </p:nvSpPr>
            <p:spPr bwMode="auto">
              <a:xfrm>
                <a:off x="4332" y="1967"/>
                <a:ext cx="54" cy="5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88131" name="Oval 410"/>
              <p:cNvSpPr>
                <a:spLocks noChangeArrowheads="1"/>
              </p:cNvSpPr>
              <p:nvPr/>
            </p:nvSpPr>
            <p:spPr bwMode="auto">
              <a:xfrm>
                <a:off x="4332" y="1967"/>
                <a:ext cx="54" cy="54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88132" name="Freeform 411"/>
              <p:cNvSpPr>
                <a:spLocks noChangeArrowheads="1"/>
              </p:cNvSpPr>
              <p:nvPr/>
            </p:nvSpPr>
            <p:spPr bwMode="auto">
              <a:xfrm>
                <a:off x="4242" y="1913"/>
                <a:ext cx="108" cy="156"/>
              </a:xfrm>
              <a:custGeom>
                <a:avLst/>
                <a:gdLst>
                  <a:gd name="T0" fmla="*/ 0 w 108"/>
                  <a:gd name="T1" fmla="*/ 156 h 156"/>
                  <a:gd name="T2" fmla="*/ 108 w 108"/>
                  <a:gd name="T3" fmla="*/ 138 h 156"/>
                  <a:gd name="T4" fmla="*/ 30 w 108"/>
                  <a:gd name="T5" fmla="*/ 0 h 156"/>
                  <a:gd name="T6" fmla="*/ 0 w 108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56"/>
                  <a:gd name="T14" fmla="*/ 108 w 108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56">
                    <a:moveTo>
                      <a:pt x="0" y="156"/>
                    </a:moveTo>
                    <a:lnTo>
                      <a:pt x="108" y="138"/>
                    </a:lnTo>
                    <a:lnTo>
                      <a:pt x="30" y="0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20F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133" name="Freeform 412"/>
              <p:cNvSpPr>
                <a:spLocks noChangeArrowheads="1"/>
              </p:cNvSpPr>
              <p:nvPr/>
            </p:nvSpPr>
            <p:spPr bwMode="auto">
              <a:xfrm>
                <a:off x="4242" y="1913"/>
                <a:ext cx="108" cy="156"/>
              </a:xfrm>
              <a:custGeom>
                <a:avLst/>
                <a:gdLst>
                  <a:gd name="T0" fmla="*/ 0 w 18"/>
                  <a:gd name="T1" fmla="*/ 2147483647 h 26"/>
                  <a:gd name="T2" fmla="*/ 2147483647 w 18"/>
                  <a:gd name="T3" fmla="*/ 2147483647 h 26"/>
                  <a:gd name="T4" fmla="*/ 2147483647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0" y="26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134" name="Freeform 413"/>
              <p:cNvSpPr>
                <a:spLocks noChangeArrowheads="1"/>
              </p:cNvSpPr>
              <p:nvPr/>
            </p:nvSpPr>
            <p:spPr bwMode="auto">
              <a:xfrm>
                <a:off x="4242" y="2051"/>
                <a:ext cx="108" cy="162"/>
              </a:xfrm>
              <a:custGeom>
                <a:avLst/>
                <a:gdLst>
                  <a:gd name="T0" fmla="*/ 78 w 108"/>
                  <a:gd name="T1" fmla="*/ 162 h 162"/>
                  <a:gd name="T2" fmla="*/ 0 w 108"/>
                  <a:gd name="T3" fmla="*/ 18 h 162"/>
                  <a:gd name="T4" fmla="*/ 108 w 108"/>
                  <a:gd name="T5" fmla="*/ 0 h 162"/>
                  <a:gd name="T6" fmla="*/ 78 w 108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62"/>
                  <a:gd name="T14" fmla="*/ 108 w 108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62">
                    <a:moveTo>
                      <a:pt x="78" y="162"/>
                    </a:moveTo>
                    <a:lnTo>
                      <a:pt x="0" y="18"/>
                    </a:lnTo>
                    <a:lnTo>
                      <a:pt x="108" y="0"/>
                    </a:lnTo>
                    <a:lnTo>
                      <a:pt x="78" y="162"/>
                    </a:lnTo>
                    <a:close/>
                  </a:path>
                </a:pathLst>
              </a:custGeom>
              <a:solidFill>
                <a:srgbClr val="00B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135" name="Freeform 414"/>
              <p:cNvSpPr>
                <a:spLocks noChangeArrowheads="1"/>
              </p:cNvSpPr>
              <p:nvPr/>
            </p:nvSpPr>
            <p:spPr bwMode="auto">
              <a:xfrm>
                <a:off x="4242" y="2051"/>
                <a:ext cx="108" cy="162"/>
              </a:xfrm>
              <a:custGeom>
                <a:avLst/>
                <a:gdLst>
                  <a:gd name="T0" fmla="*/ 2147483647 w 18"/>
                  <a:gd name="T1" fmla="*/ 2147483647 h 27"/>
                  <a:gd name="T2" fmla="*/ 0 w 18"/>
                  <a:gd name="T3" fmla="*/ 2147483647 h 27"/>
                  <a:gd name="T4" fmla="*/ 2147483647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13" y="27"/>
                    </a:moveTo>
                    <a:lnTo>
                      <a:pt x="0" y="3"/>
                    </a:lnTo>
                    <a:lnTo>
                      <a:pt x="18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136" name="Oval 415"/>
              <p:cNvSpPr>
                <a:spLocks noChangeArrowheads="1"/>
              </p:cNvSpPr>
              <p:nvPr/>
            </p:nvSpPr>
            <p:spPr bwMode="auto">
              <a:xfrm>
                <a:off x="4266" y="1655"/>
                <a:ext cx="54" cy="5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88137" name="Freeform 416"/>
              <p:cNvSpPr>
                <a:spLocks noChangeArrowheads="1"/>
              </p:cNvSpPr>
              <p:nvPr/>
            </p:nvSpPr>
            <p:spPr bwMode="auto">
              <a:xfrm>
                <a:off x="4225" y="1595"/>
                <a:ext cx="107" cy="156"/>
              </a:xfrm>
              <a:custGeom>
                <a:avLst/>
                <a:gdLst>
                  <a:gd name="T0" fmla="*/ 77 w 107"/>
                  <a:gd name="T1" fmla="*/ 156 h 156"/>
                  <a:gd name="T2" fmla="*/ 0 w 107"/>
                  <a:gd name="T3" fmla="*/ 18 h 156"/>
                  <a:gd name="T4" fmla="*/ 107 w 107"/>
                  <a:gd name="T5" fmla="*/ 0 h 156"/>
                  <a:gd name="T6" fmla="*/ 77 w 107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156"/>
                  <a:gd name="T14" fmla="*/ 107 w 107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156">
                    <a:moveTo>
                      <a:pt x="77" y="156"/>
                    </a:moveTo>
                    <a:lnTo>
                      <a:pt x="0" y="18"/>
                    </a:lnTo>
                    <a:lnTo>
                      <a:pt x="107" y="0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AFFF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138" name="Freeform 417"/>
              <p:cNvSpPr>
                <a:spLocks noChangeArrowheads="1"/>
              </p:cNvSpPr>
              <p:nvPr/>
            </p:nvSpPr>
            <p:spPr bwMode="auto">
              <a:xfrm>
                <a:off x="4225" y="1595"/>
                <a:ext cx="107" cy="156"/>
              </a:xfrm>
              <a:custGeom>
                <a:avLst/>
                <a:gdLst>
                  <a:gd name="T0" fmla="*/ 2147483647 w 18"/>
                  <a:gd name="T1" fmla="*/ 2147483647 h 26"/>
                  <a:gd name="T2" fmla="*/ 0 w 18"/>
                  <a:gd name="T3" fmla="*/ 2147483647 h 26"/>
                  <a:gd name="T4" fmla="*/ 2147483647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13" y="26"/>
                    </a:moveTo>
                    <a:lnTo>
                      <a:pt x="0" y="3"/>
                    </a:lnTo>
                    <a:lnTo>
                      <a:pt x="18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139" name="Freeform 418"/>
              <p:cNvSpPr>
                <a:spLocks noChangeArrowheads="1"/>
              </p:cNvSpPr>
              <p:nvPr/>
            </p:nvSpPr>
            <p:spPr bwMode="auto">
              <a:xfrm>
                <a:off x="4225" y="1451"/>
                <a:ext cx="107" cy="162"/>
              </a:xfrm>
              <a:custGeom>
                <a:avLst/>
                <a:gdLst>
                  <a:gd name="T0" fmla="*/ 0 w 107"/>
                  <a:gd name="T1" fmla="*/ 162 h 162"/>
                  <a:gd name="T2" fmla="*/ 107 w 107"/>
                  <a:gd name="T3" fmla="*/ 144 h 162"/>
                  <a:gd name="T4" fmla="*/ 29 w 107"/>
                  <a:gd name="T5" fmla="*/ 0 h 162"/>
                  <a:gd name="T6" fmla="*/ 0 w 107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162"/>
                  <a:gd name="T14" fmla="*/ 107 w 107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162">
                    <a:moveTo>
                      <a:pt x="0" y="162"/>
                    </a:moveTo>
                    <a:lnTo>
                      <a:pt x="107" y="144"/>
                    </a:lnTo>
                    <a:lnTo>
                      <a:pt x="29" y="0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140" name="Freeform 419"/>
              <p:cNvSpPr>
                <a:spLocks noChangeArrowheads="1"/>
              </p:cNvSpPr>
              <p:nvPr/>
            </p:nvSpPr>
            <p:spPr bwMode="auto">
              <a:xfrm>
                <a:off x="4225" y="1451"/>
                <a:ext cx="107" cy="162"/>
              </a:xfrm>
              <a:custGeom>
                <a:avLst/>
                <a:gdLst>
                  <a:gd name="T0" fmla="*/ 0 w 18"/>
                  <a:gd name="T1" fmla="*/ 2147483647 h 27"/>
                  <a:gd name="T2" fmla="*/ 2147483647 w 18"/>
                  <a:gd name="T3" fmla="*/ 2147483647 h 27"/>
                  <a:gd name="T4" fmla="*/ 2147483647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0" y="27"/>
                    </a:moveTo>
                    <a:lnTo>
                      <a:pt x="18" y="24"/>
                    </a:lnTo>
                    <a:lnTo>
                      <a:pt x="5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141" name="Oval 420"/>
              <p:cNvSpPr>
                <a:spLocks noChangeArrowheads="1"/>
              </p:cNvSpPr>
              <p:nvPr/>
            </p:nvSpPr>
            <p:spPr bwMode="auto">
              <a:xfrm>
                <a:off x="4302" y="1158"/>
                <a:ext cx="54" cy="5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88142" name="Oval 421"/>
              <p:cNvSpPr>
                <a:spLocks noChangeArrowheads="1"/>
              </p:cNvSpPr>
              <p:nvPr/>
            </p:nvSpPr>
            <p:spPr bwMode="auto">
              <a:xfrm>
                <a:off x="4302" y="1158"/>
                <a:ext cx="54" cy="54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88143" name="Freeform 422"/>
              <p:cNvSpPr>
                <a:spLocks noChangeArrowheads="1"/>
              </p:cNvSpPr>
              <p:nvPr/>
            </p:nvSpPr>
            <p:spPr bwMode="auto">
              <a:xfrm>
                <a:off x="4213" y="2069"/>
                <a:ext cx="107" cy="162"/>
              </a:xfrm>
              <a:custGeom>
                <a:avLst/>
                <a:gdLst>
                  <a:gd name="T0" fmla="*/ 0 w 107"/>
                  <a:gd name="T1" fmla="*/ 162 h 162"/>
                  <a:gd name="T2" fmla="*/ 107 w 107"/>
                  <a:gd name="T3" fmla="*/ 144 h 162"/>
                  <a:gd name="T4" fmla="*/ 29 w 107"/>
                  <a:gd name="T5" fmla="*/ 0 h 162"/>
                  <a:gd name="T6" fmla="*/ 0 w 107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162"/>
                  <a:gd name="T14" fmla="*/ 107 w 107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162">
                    <a:moveTo>
                      <a:pt x="0" y="162"/>
                    </a:moveTo>
                    <a:lnTo>
                      <a:pt x="107" y="144"/>
                    </a:lnTo>
                    <a:lnTo>
                      <a:pt x="29" y="0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00D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144" name="Freeform 423"/>
              <p:cNvSpPr>
                <a:spLocks noChangeArrowheads="1"/>
              </p:cNvSpPr>
              <p:nvPr/>
            </p:nvSpPr>
            <p:spPr bwMode="auto">
              <a:xfrm>
                <a:off x="4213" y="2069"/>
                <a:ext cx="107" cy="162"/>
              </a:xfrm>
              <a:custGeom>
                <a:avLst/>
                <a:gdLst>
                  <a:gd name="T0" fmla="*/ 0 w 18"/>
                  <a:gd name="T1" fmla="*/ 2147483647 h 27"/>
                  <a:gd name="T2" fmla="*/ 2147483647 w 18"/>
                  <a:gd name="T3" fmla="*/ 2147483647 h 27"/>
                  <a:gd name="T4" fmla="*/ 2147483647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0" y="27"/>
                    </a:moveTo>
                    <a:lnTo>
                      <a:pt x="18" y="24"/>
                    </a:lnTo>
                    <a:lnTo>
                      <a:pt x="5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145" name="Freeform 424"/>
              <p:cNvSpPr>
                <a:spLocks noChangeArrowheads="1"/>
              </p:cNvSpPr>
              <p:nvPr/>
            </p:nvSpPr>
            <p:spPr bwMode="auto">
              <a:xfrm>
                <a:off x="4213" y="2213"/>
                <a:ext cx="107" cy="156"/>
              </a:xfrm>
              <a:custGeom>
                <a:avLst/>
                <a:gdLst>
                  <a:gd name="T0" fmla="*/ 77 w 107"/>
                  <a:gd name="T1" fmla="*/ 156 h 156"/>
                  <a:gd name="T2" fmla="*/ 0 w 107"/>
                  <a:gd name="T3" fmla="*/ 18 h 156"/>
                  <a:gd name="T4" fmla="*/ 107 w 107"/>
                  <a:gd name="T5" fmla="*/ 0 h 156"/>
                  <a:gd name="T6" fmla="*/ 77 w 107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156"/>
                  <a:gd name="T14" fmla="*/ 107 w 107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156">
                    <a:moveTo>
                      <a:pt x="77" y="156"/>
                    </a:moveTo>
                    <a:lnTo>
                      <a:pt x="0" y="18"/>
                    </a:lnTo>
                    <a:lnTo>
                      <a:pt x="107" y="0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08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146" name="Freeform 425"/>
              <p:cNvSpPr>
                <a:spLocks noChangeArrowheads="1"/>
              </p:cNvSpPr>
              <p:nvPr/>
            </p:nvSpPr>
            <p:spPr bwMode="auto">
              <a:xfrm>
                <a:off x="4213" y="2213"/>
                <a:ext cx="107" cy="156"/>
              </a:xfrm>
              <a:custGeom>
                <a:avLst/>
                <a:gdLst>
                  <a:gd name="T0" fmla="*/ 2147483647 w 18"/>
                  <a:gd name="T1" fmla="*/ 2147483647 h 26"/>
                  <a:gd name="T2" fmla="*/ 0 w 18"/>
                  <a:gd name="T3" fmla="*/ 2147483647 h 26"/>
                  <a:gd name="T4" fmla="*/ 2147483647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13" y="26"/>
                    </a:moveTo>
                    <a:lnTo>
                      <a:pt x="0" y="3"/>
                    </a:lnTo>
                    <a:lnTo>
                      <a:pt x="18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147" name="Freeform 426"/>
              <p:cNvSpPr>
                <a:spLocks noChangeArrowheads="1"/>
              </p:cNvSpPr>
              <p:nvPr/>
            </p:nvSpPr>
            <p:spPr bwMode="auto">
              <a:xfrm>
                <a:off x="4207" y="1134"/>
                <a:ext cx="107" cy="161"/>
              </a:xfrm>
              <a:custGeom>
                <a:avLst/>
                <a:gdLst>
                  <a:gd name="T0" fmla="*/ 77 w 107"/>
                  <a:gd name="T1" fmla="*/ 161 h 161"/>
                  <a:gd name="T2" fmla="*/ 0 w 107"/>
                  <a:gd name="T3" fmla="*/ 18 h 161"/>
                  <a:gd name="T4" fmla="*/ 107 w 107"/>
                  <a:gd name="T5" fmla="*/ 0 h 161"/>
                  <a:gd name="T6" fmla="*/ 77 w 107"/>
                  <a:gd name="T7" fmla="*/ 161 h 16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161"/>
                  <a:gd name="T14" fmla="*/ 107 w 107"/>
                  <a:gd name="T15" fmla="*/ 161 h 16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161">
                    <a:moveTo>
                      <a:pt x="77" y="161"/>
                    </a:moveTo>
                    <a:lnTo>
                      <a:pt x="0" y="18"/>
                    </a:lnTo>
                    <a:lnTo>
                      <a:pt x="107" y="0"/>
                    </a:lnTo>
                    <a:lnTo>
                      <a:pt x="77" y="161"/>
                    </a:lnTo>
                    <a:close/>
                  </a:path>
                </a:pathLst>
              </a:custGeom>
              <a:solidFill>
                <a:srgbClr val="FF7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148" name="Freeform 427"/>
              <p:cNvSpPr>
                <a:spLocks noChangeArrowheads="1"/>
              </p:cNvSpPr>
              <p:nvPr/>
            </p:nvSpPr>
            <p:spPr bwMode="auto">
              <a:xfrm>
                <a:off x="4207" y="1134"/>
                <a:ext cx="107" cy="161"/>
              </a:xfrm>
              <a:custGeom>
                <a:avLst/>
                <a:gdLst>
                  <a:gd name="T0" fmla="*/ 2147483647 w 18"/>
                  <a:gd name="T1" fmla="*/ 2147483647 h 27"/>
                  <a:gd name="T2" fmla="*/ 0 w 18"/>
                  <a:gd name="T3" fmla="*/ 2147483647 h 27"/>
                  <a:gd name="T4" fmla="*/ 2147483647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13" y="27"/>
                    </a:moveTo>
                    <a:lnTo>
                      <a:pt x="0" y="3"/>
                    </a:lnTo>
                    <a:lnTo>
                      <a:pt x="18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149" name="Freeform 428"/>
              <p:cNvSpPr>
                <a:spLocks noChangeArrowheads="1"/>
              </p:cNvSpPr>
              <p:nvPr/>
            </p:nvSpPr>
            <p:spPr bwMode="auto">
              <a:xfrm>
                <a:off x="4195" y="1751"/>
                <a:ext cx="107" cy="162"/>
              </a:xfrm>
              <a:custGeom>
                <a:avLst/>
                <a:gdLst>
                  <a:gd name="T0" fmla="*/ 77 w 107"/>
                  <a:gd name="T1" fmla="*/ 162 h 162"/>
                  <a:gd name="T2" fmla="*/ 0 w 107"/>
                  <a:gd name="T3" fmla="*/ 18 h 162"/>
                  <a:gd name="T4" fmla="*/ 107 w 107"/>
                  <a:gd name="T5" fmla="*/ 0 h 162"/>
                  <a:gd name="T6" fmla="*/ 77 w 107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162"/>
                  <a:gd name="T14" fmla="*/ 107 w 107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162">
                    <a:moveTo>
                      <a:pt x="77" y="162"/>
                    </a:moveTo>
                    <a:lnTo>
                      <a:pt x="0" y="18"/>
                    </a:lnTo>
                    <a:lnTo>
                      <a:pt x="107" y="0"/>
                    </a:lnTo>
                    <a:lnTo>
                      <a:pt x="77" y="162"/>
                    </a:lnTo>
                    <a:close/>
                  </a:path>
                </a:pathLst>
              </a:custGeom>
              <a:solidFill>
                <a:srgbClr val="60F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150" name="Freeform 429"/>
              <p:cNvSpPr>
                <a:spLocks noChangeArrowheads="1"/>
              </p:cNvSpPr>
              <p:nvPr/>
            </p:nvSpPr>
            <p:spPr bwMode="auto">
              <a:xfrm>
                <a:off x="4195" y="1751"/>
                <a:ext cx="107" cy="162"/>
              </a:xfrm>
              <a:custGeom>
                <a:avLst/>
                <a:gdLst>
                  <a:gd name="T0" fmla="*/ 2147483647 w 18"/>
                  <a:gd name="T1" fmla="*/ 2147483647 h 27"/>
                  <a:gd name="T2" fmla="*/ 0 w 18"/>
                  <a:gd name="T3" fmla="*/ 2147483647 h 27"/>
                  <a:gd name="T4" fmla="*/ 2147483647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13" y="27"/>
                    </a:moveTo>
                    <a:lnTo>
                      <a:pt x="0" y="3"/>
                    </a:lnTo>
                    <a:lnTo>
                      <a:pt x="18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151" name="Freeform 430"/>
              <p:cNvSpPr>
                <a:spLocks noChangeArrowheads="1"/>
              </p:cNvSpPr>
              <p:nvPr/>
            </p:nvSpPr>
            <p:spPr bwMode="auto">
              <a:xfrm>
                <a:off x="4195" y="1613"/>
                <a:ext cx="107" cy="156"/>
              </a:xfrm>
              <a:custGeom>
                <a:avLst/>
                <a:gdLst>
                  <a:gd name="T0" fmla="*/ 0 w 107"/>
                  <a:gd name="T1" fmla="*/ 156 h 156"/>
                  <a:gd name="T2" fmla="*/ 107 w 107"/>
                  <a:gd name="T3" fmla="*/ 138 h 156"/>
                  <a:gd name="T4" fmla="*/ 30 w 107"/>
                  <a:gd name="T5" fmla="*/ 0 h 156"/>
                  <a:gd name="T6" fmla="*/ 0 w 107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156"/>
                  <a:gd name="T14" fmla="*/ 107 w 107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156">
                    <a:moveTo>
                      <a:pt x="0" y="156"/>
                    </a:moveTo>
                    <a:lnTo>
                      <a:pt x="107" y="138"/>
                    </a:lnTo>
                    <a:lnTo>
                      <a:pt x="30" y="0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BFFF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152" name="Freeform 431"/>
              <p:cNvSpPr>
                <a:spLocks noChangeArrowheads="1"/>
              </p:cNvSpPr>
              <p:nvPr/>
            </p:nvSpPr>
            <p:spPr bwMode="auto">
              <a:xfrm>
                <a:off x="4195" y="1613"/>
                <a:ext cx="107" cy="156"/>
              </a:xfrm>
              <a:custGeom>
                <a:avLst/>
                <a:gdLst>
                  <a:gd name="T0" fmla="*/ 0 w 18"/>
                  <a:gd name="T1" fmla="*/ 2147483647 h 26"/>
                  <a:gd name="T2" fmla="*/ 2147483647 w 18"/>
                  <a:gd name="T3" fmla="*/ 2147483647 h 26"/>
                  <a:gd name="T4" fmla="*/ 2147483647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0" y="26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153" name="Oval 432"/>
              <p:cNvSpPr>
                <a:spLocks noChangeArrowheads="1"/>
              </p:cNvSpPr>
              <p:nvPr/>
            </p:nvSpPr>
            <p:spPr bwMode="auto">
              <a:xfrm>
                <a:off x="4272" y="1253"/>
                <a:ext cx="54" cy="5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88154" name="Oval 433"/>
              <p:cNvSpPr>
                <a:spLocks noChangeArrowheads="1"/>
              </p:cNvSpPr>
              <p:nvPr/>
            </p:nvSpPr>
            <p:spPr bwMode="auto">
              <a:xfrm>
                <a:off x="4272" y="1253"/>
                <a:ext cx="54" cy="54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88155" name="Freeform 434"/>
              <p:cNvSpPr>
                <a:spLocks noChangeArrowheads="1"/>
              </p:cNvSpPr>
              <p:nvPr/>
            </p:nvSpPr>
            <p:spPr bwMode="auto">
              <a:xfrm>
                <a:off x="4183" y="2369"/>
                <a:ext cx="107" cy="161"/>
              </a:xfrm>
              <a:custGeom>
                <a:avLst/>
                <a:gdLst>
                  <a:gd name="T0" fmla="*/ 77 w 107"/>
                  <a:gd name="T1" fmla="*/ 161 h 161"/>
                  <a:gd name="T2" fmla="*/ 0 w 107"/>
                  <a:gd name="T3" fmla="*/ 18 h 161"/>
                  <a:gd name="T4" fmla="*/ 107 w 107"/>
                  <a:gd name="T5" fmla="*/ 0 h 161"/>
                  <a:gd name="T6" fmla="*/ 77 w 107"/>
                  <a:gd name="T7" fmla="*/ 161 h 16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161"/>
                  <a:gd name="T14" fmla="*/ 107 w 107"/>
                  <a:gd name="T15" fmla="*/ 161 h 16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161">
                    <a:moveTo>
                      <a:pt x="77" y="161"/>
                    </a:moveTo>
                    <a:lnTo>
                      <a:pt x="0" y="18"/>
                    </a:lnTo>
                    <a:lnTo>
                      <a:pt x="107" y="0"/>
                    </a:lnTo>
                    <a:lnTo>
                      <a:pt x="77" y="161"/>
                    </a:lnTo>
                    <a:close/>
                  </a:path>
                </a:pathLst>
              </a:custGeom>
              <a:solidFill>
                <a:srgbClr val="004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156" name="Freeform 435"/>
              <p:cNvSpPr>
                <a:spLocks noChangeArrowheads="1"/>
              </p:cNvSpPr>
              <p:nvPr/>
            </p:nvSpPr>
            <p:spPr bwMode="auto">
              <a:xfrm>
                <a:off x="4183" y="2369"/>
                <a:ext cx="107" cy="161"/>
              </a:xfrm>
              <a:custGeom>
                <a:avLst/>
                <a:gdLst>
                  <a:gd name="T0" fmla="*/ 2147483647 w 18"/>
                  <a:gd name="T1" fmla="*/ 2147483647 h 27"/>
                  <a:gd name="T2" fmla="*/ 0 w 18"/>
                  <a:gd name="T3" fmla="*/ 2147483647 h 27"/>
                  <a:gd name="T4" fmla="*/ 2147483647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13" y="27"/>
                    </a:moveTo>
                    <a:lnTo>
                      <a:pt x="0" y="3"/>
                    </a:lnTo>
                    <a:lnTo>
                      <a:pt x="18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157" name="Oval 436"/>
              <p:cNvSpPr>
                <a:spLocks noChangeArrowheads="1"/>
              </p:cNvSpPr>
              <p:nvPr/>
            </p:nvSpPr>
            <p:spPr bwMode="auto">
              <a:xfrm>
                <a:off x="4207" y="2297"/>
                <a:ext cx="53" cy="5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88158" name="Oval 437"/>
              <p:cNvSpPr>
                <a:spLocks noChangeArrowheads="1"/>
              </p:cNvSpPr>
              <p:nvPr/>
            </p:nvSpPr>
            <p:spPr bwMode="auto">
              <a:xfrm>
                <a:off x="4207" y="2297"/>
                <a:ext cx="53" cy="54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88159" name="Freeform 438"/>
              <p:cNvSpPr>
                <a:spLocks noChangeArrowheads="1"/>
              </p:cNvSpPr>
              <p:nvPr/>
            </p:nvSpPr>
            <p:spPr bwMode="auto">
              <a:xfrm>
                <a:off x="4183" y="2231"/>
                <a:ext cx="107" cy="156"/>
              </a:xfrm>
              <a:custGeom>
                <a:avLst/>
                <a:gdLst>
                  <a:gd name="T0" fmla="*/ 0 w 107"/>
                  <a:gd name="T1" fmla="*/ 156 h 156"/>
                  <a:gd name="T2" fmla="*/ 107 w 107"/>
                  <a:gd name="T3" fmla="*/ 138 h 156"/>
                  <a:gd name="T4" fmla="*/ 30 w 107"/>
                  <a:gd name="T5" fmla="*/ 0 h 156"/>
                  <a:gd name="T6" fmla="*/ 0 w 107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156"/>
                  <a:gd name="T14" fmla="*/ 107 w 107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156">
                    <a:moveTo>
                      <a:pt x="0" y="156"/>
                    </a:moveTo>
                    <a:lnTo>
                      <a:pt x="107" y="138"/>
                    </a:lnTo>
                    <a:lnTo>
                      <a:pt x="30" y="0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009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160" name="Freeform 439"/>
              <p:cNvSpPr>
                <a:spLocks noChangeArrowheads="1"/>
              </p:cNvSpPr>
              <p:nvPr/>
            </p:nvSpPr>
            <p:spPr bwMode="auto">
              <a:xfrm>
                <a:off x="4183" y="2231"/>
                <a:ext cx="107" cy="156"/>
              </a:xfrm>
              <a:custGeom>
                <a:avLst/>
                <a:gdLst>
                  <a:gd name="T0" fmla="*/ 0 w 18"/>
                  <a:gd name="T1" fmla="*/ 2147483647 h 26"/>
                  <a:gd name="T2" fmla="*/ 2147483647 w 18"/>
                  <a:gd name="T3" fmla="*/ 2147483647 h 26"/>
                  <a:gd name="T4" fmla="*/ 2147483647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0" y="26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161" name="Freeform 440"/>
              <p:cNvSpPr>
                <a:spLocks noChangeArrowheads="1"/>
              </p:cNvSpPr>
              <p:nvPr/>
            </p:nvSpPr>
            <p:spPr bwMode="auto">
              <a:xfrm>
                <a:off x="4177" y="1152"/>
                <a:ext cx="107" cy="161"/>
              </a:xfrm>
              <a:custGeom>
                <a:avLst/>
                <a:gdLst>
                  <a:gd name="T0" fmla="*/ 0 w 107"/>
                  <a:gd name="T1" fmla="*/ 161 h 161"/>
                  <a:gd name="T2" fmla="*/ 107 w 107"/>
                  <a:gd name="T3" fmla="*/ 143 h 161"/>
                  <a:gd name="T4" fmla="*/ 30 w 107"/>
                  <a:gd name="T5" fmla="*/ 0 h 161"/>
                  <a:gd name="T6" fmla="*/ 0 w 107"/>
                  <a:gd name="T7" fmla="*/ 161 h 16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161"/>
                  <a:gd name="T14" fmla="*/ 107 w 107"/>
                  <a:gd name="T15" fmla="*/ 161 h 16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161">
                    <a:moveTo>
                      <a:pt x="0" y="161"/>
                    </a:moveTo>
                    <a:lnTo>
                      <a:pt x="107" y="143"/>
                    </a:lnTo>
                    <a:lnTo>
                      <a:pt x="30" y="0"/>
                    </a:lnTo>
                    <a:lnTo>
                      <a:pt x="0" y="161"/>
                    </a:lnTo>
                    <a:close/>
                  </a:path>
                </a:pathLst>
              </a:custGeom>
              <a:solidFill>
                <a:srgbClr val="FF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162" name="Freeform 441"/>
              <p:cNvSpPr>
                <a:spLocks noChangeArrowheads="1"/>
              </p:cNvSpPr>
              <p:nvPr/>
            </p:nvSpPr>
            <p:spPr bwMode="auto">
              <a:xfrm>
                <a:off x="4177" y="1152"/>
                <a:ext cx="107" cy="161"/>
              </a:xfrm>
              <a:custGeom>
                <a:avLst/>
                <a:gdLst>
                  <a:gd name="T0" fmla="*/ 0 w 18"/>
                  <a:gd name="T1" fmla="*/ 2147483647 h 27"/>
                  <a:gd name="T2" fmla="*/ 2147483647 w 18"/>
                  <a:gd name="T3" fmla="*/ 2147483647 h 27"/>
                  <a:gd name="T4" fmla="*/ 2147483647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0" y="27"/>
                    </a:moveTo>
                    <a:lnTo>
                      <a:pt x="18" y="24"/>
                    </a:lnTo>
                    <a:lnTo>
                      <a:pt x="5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163" name="Oval 442"/>
              <p:cNvSpPr>
                <a:spLocks noChangeArrowheads="1"/>
              </p:cNvSpPr>
              <p:nvPr/>
            </p:nvSpPr>
            <p:spPr bwMode="auto">
              <a:xfrm>
                <a:off x="4159" y="1176"/>
                <a:ext cx="54" cy="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88164" name="Oval 443"/>
              <p:cNvSpPr>
                <a:spLocks noChangeArrowheads="1"/>
              </p:cNvSpPr>
              <p:nvPr/>
            </p:nvSpPr>
            <p:spPr bwMode="auto">
              <a:xfrm>
                <a:off x="4159" y="1176"/>
                <a:ext cx="54" cy="53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88165" name="Freeform 444"/>
              <p:cNvSpPr>
                <a:spLocks noChangeArrowheads="1"/>
              </p:cNvSpPr>
              <p:nvPr/>
            </p:nvSpPr>
            <p:spPr bwMode="auto">
              <a:xfrm>
                <a:off x="4099" y="1152"/>
                <a:ext cx="108" cy="161"/>
              </a:xfrm>
              <a:custGeom>
                <a:avLst/>
                <a:gdLst>
                  <a:gd name="T0" fmla="*/ 78 w 108"/>
                  <a:gd name="T1" fmla="*/ 161 h 161"/>
                  <a:gd name="T2" fmla="*/ 0 w 108"/>
                  <a:gd name="T3" fmla="*/ 24 h 161"/>
                  <a:gd name="T4" fmla="*/ 108 w 108"/>
                  <a:gd name="T5" fmla="*/ 0 h 161"/>
                  <a:gd name="T6" fmla="*/ 78 w 108"/>
                  <a:gd name="T7" fmla="*/ 161 h 16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61"/>
                  <a:gd name="T14" fmla="*/ 108 w 108"/>
                  <a:gd name="T15" fmla="*/ 161 h 16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61">
                    <a:moveTo>
                      <a:pt x="78" y="161"/>
                    </a:moveTo>
                    <a:lnTo>
                      <a:pt x="0" y="24"/>
                    </a:lnTo>
                    <a:lnTo>
                      <a:pt x="108" y="0"/>
                    </a:lnTo>
                    <a:lnTo>
                      <a:pt x="78" y="161"/>
                    </a:lnTo>
                    <a:close/>
                  </a:path>
                </a:pathLst>
              </a:custGeom>
              <a:solidFill>
                <a:srgbClr val="FF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166" name="Freeform 445"/>
              <p:cNvSpPr>
                <a:spLocks noChangeArrowheads="1"/>
              </p:cNvSpPr>
              <p:nvPr/>
            </p:nvSpPr>
            <p:spPr bwMode="auto">
              <a:xfrm>
                <a:off x="4099" y="1152"/>
                <a:ext cx="108" cy="161"/>
              </a:xfrm>
              <a:custGeom>
                <a:avLst/>
                <a:gdLst>
                  <a:gd name="T0" fmla="*/ 2147483647 w 18"/>
                  <a:gd name="T1" fmla="*/ 2147483647 h 27"/>
                  <a:gd name="T2" fmla="*/ 0 w 18"/>
                  <a:gd name="T3" fmla="*/ 2147483647 h 27"/>
                  <a:gd name="T4" fmla="*/ 2147483647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13" y="27"/>
                    </a:moveTo>
                    <a:lnTo>
                      <a:pt x="0" y="4"/>
                    </a:lnTo>
                    <a:lnTo>
                      <a:pt x="18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167" name="Freeform 446"/>
              <p:cNvSpPr>
                <a:spLocks noChangeArrowheads="1"/>
              </p:cNvSpPr>
              <p:nvPr/>
            </p:nvSpPr>
            <p:spPr bwMode="auto">
              <a:xfrm>
                <a:off x="4177" y="1295"/>
                <a:ext cx="107" cy="156"/>
              </a:xfrm>
              <a:custGeom>
                <a:avLst/>
                <a:gdLst>
                  <a:gd name="T0" fmla="*/ 77 w 107"/>
                  <a:gd name="T1" fmla="*/ 156 h 156"/>
                  <a:gd name="T2" fmla="*/ 0 w 107"/>
                  <a:gd name="T3" fmla="*/ 18 h 156"/>
                  <a:gd name="T4" fmla="*/ 107 w 107"/>
                  <a:gd name="T5" fmla="*/ 0 h 156"/>
                  <a:gd name="T6" fmla="*/ 77 w 107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156"/>
                  <a:gd name="T14" fmla="*/ 107 w 107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156">
                    <a:moveTo>
                      <a:pt x="77" y="156"/>
                    </a:moveTo>
                    <a:lnTo>
                      <a:pt x="0" y="18"/>
                    </a:lnTo>
                    <a:lnTo>
                      <a:pt x="107" y="0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168" name="Freeform 447"/>
              <p:cNvSpPr>
                <a:spLocks noChangeArrowheads="1"/>
              </p:cNvSpPr>
              <p:nvPr/>
            </p:nvSpPr>
            <p:spPr bwMode="auto">
              <a:xfrm>
                <a:off x="4177" y="1295"/>
                <a:ext cx="107" cy="156"/>
              </a:xfrm>
              <a:custGeom>
                <a:avLst/>
                <a:gdLst>
                  <a:gd name="T0" fmla="*/ 2147483647 w 18"/>
                  <a:gd name="T1" fmla="*/ 2147483647 h 26"/>
                  <a:gd name="T2" fmla="*/ 0 w 18"/>
                  <a:gd name="T3" fmla="*/ 2147483647 h 26"/>
                  <a:gd name="T4" fmla="*/ 2147483647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13" y="26"/>
                    </a:moveTo>
                    <a:lnTo>
                      <a:pt x="0" y="3"/>
                    </a:lnTo>
                    <a:lnTo>
                      <a:pt x="18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169" name="Freeform 448"/>
              <p:cNvSpPr>
                <a:spLocks noChangeArrowheads="1"/>
              </p:cNvSpPr>
              <p:nvPr/>
            </p:nvSpPr>
            <p:spPr bwMode="auto">
              <a:xfrm>
                <a:off x="4165" y="1769"/>
                <a:ext cx="107" cy="162"/>
              </a:xfrm>
              <a:custGeom>
                <a:avLst/>
                <a:gdLst>
                  <a:gd name="T0" fmla="*/ 0 w 107"/>
                  <a:gd name="T1" fmla="*/ 162 h 162"/>
                  <a:gd name="T2" fmla="*/ 107 w 107"/>
                  <a:gd name="T3" fmla="*/ 144 h 162"/>
                  <a:gd name="T4" fmla="*/ 30 w 107"/>
                  <a:gd name="T5" fmla="*/ 0 h 162"/>
                  <a:gd name="T6" fmla="*/ 0 w 107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162"/>
                  <a:gd name="T14" fmla="*/ 107 w 107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162">
                    <a:moveTo>
                      <a:pt x="0" y="162"/>
                    </a:moveTo>
                    <a:lnTo>
                      <a:pt x="107" y="144"/>
                    </a:lnTo>
                    <a:lnTo>
                      <a:pt x="30" y="0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80FF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170" name="Freeform 449"/>
              <p:cNvSpPr>
                <a:spLocks noChangeArrowheads="1"/>
              </p:cNvSpPr>
              <p:nvPr/>
            </p:nvSpPr>
            <p:spPr bwMode="auto">
              <a:xfrm>
                <a:off x="4165" y="1769"/>
                <a:ext cx="107" cy="162"/>
              </a:xfrm>
              <a:custGeom>
                <a:avLst/>
                <a:gdLst>
                  <a:gd name="T0" fmla="*/ 0 w 18"/>
                  <a:gd name="T1" fmla="*/ 2147483647 h 27"/>
                  <a:gd name="T2" fmla="*/ 2147483647 w 18"/>
                  <a:gd name="T3" fmla="*/ 2147483647 h 27"/>
                  <a:gd name="T4" fmla="*/ 2147483647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0" y="27"/>
                    </a:moveTo>
                    <a:lnTo>
                      <a:pt x="18" y="24"/>
                    </a:lnTo>
                    <a:lnTo>
                      <a:pt x="5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171" name="Freeform 450"/>
              <p:cNvSpPr>
                <a:spLocks noChangeArrowheads="1"/>
              </p:cNvSpPr>
              <p:nvPr/>
            </p:nvSpPr>
            <p:spPr bwMode="auto">
              <a:xfrm>
                <a:off x="4165" y="1913"/>
                <a:ext cx="107" cy="156"/>
              </a:xfrm>
              <a:custGeom>
                <a:avLst/>
                <a:gdLst>
                  <a:gd name="T0" fmla="*/ 77 w 107"/>
                  <a:gd name="T1" fmla="*/ 156 h 156"/>
                  <a:gd name="T2" fmla="*/ 0 w 107"/>
                  <a:gd name="T3" fmla="*/ 18 h 156"/>
                  <a:gd name="T4" fmla="*/ 107 w 107"/>
                  <a:gd name="T5" fmla="*/ 0 h 156"/>
                  <a:gd name="T6" fmla="*/ 77 w 107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156"/>
                  <a:gd name="T14" fmla="*/ 107 w 107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156">
                    <a:moveTo>
                      <a:pt x="77" y="156"/>
                    </a:moveTo>
                    <a:lnTo>
                      <a:pt x="0" y="18"/>
                    </a:lnTo>
                    <a:lnTo>
                      <a:pt x="107" y="0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20F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172" name="Freeform 451"/>
              <p:cNvSpPr>
                <a:spLocks noChangeArrowheads="1"/>
              </p:cNvSpPr>
              <p:nvPr/>
            </p:nvSpPr>
            <p:spPr bwMode="auto">
              <a:xfrm>
                <a:off x="4165" y="1913"/>
                <a:ext cx="107" cy="156"/>
              </a:xfrm>
              <a:custGeom>
                <a:avLst/>
                <a:gdLst>
                  <a:gd name="T0" fmla="*/ 2147483647 w 18"/>
                  <a:gd name="T1" fmla="*/ 2147483647 h 26"/>
                  <a:gd name="T2" fmla="*/ 0 w 18"/>
                  <a:gd name="T3" fmla="*/ 2147483647 h 26"/>
                  <a:gd name="T4" fmla="*/ 2147483647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13" y="26"/>
                    </a:moveTo>
                    <a:lnTo>
                      <a:pt x="0" y="3"/>
                    </a:lnTo>
                    <a:lnTo>
                      <a:pt x="18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173" name="Freeform 452"/>
              <p:cNvSpPr>
                <a:spLocks noChangeArrowheads="1"/>
              </p:cNvSpPr>
              <p:nvPr/>
            </p:nvSpPr>
            <p:spPr bwMode="auto">
              <a:xfrm>
                <a:off x="4153" y="2387"/>
                <a:ext cx="107" cy="161"/>
              </a:xfrm>
              <a:custGeom>
                <a:avLst/>
                <a:gdLst>
                  <a:gd name="T0" fmla="*/ 0 w 107"/>
                  <a:gd name="T1" fmla="*/ 161 h 161"/>
                  <a:gd name="T2" fmla="*/ 107 w 107"/>
                  <a:gd name="T3" fmla="*/ 143 h 161"/>
                  <a:gd name="T4" fmla="*/ 30 w 107"/>
                  <a:gd name="T5" fmla="*/ 0 h 161"/>
                  <a:gd name="T6" fmla="*/ 0 w 107"/>
                  <a:gd name="T7" fmla="*/ 161 h 16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161"/>
                  <a:gd name="T14" fmla="*/ 107 w 107"/>
                  <a:gd name="T15" fmla="*/ 161 h 16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161">
                    <a:moveTo>
                      <a:pt x="0" y="161"/>
                    </a:moveTo>
                    <a:lnTo>
                      <a:pt x="107" y="143"/>
                    </a:lnTo>
                    <a:lnTo>
                      <a:pt x="30" y="0"/>
                    </a:lnTo>
                    <a:lnTo>
                      <a:pt x="0" y="161"/>
                    </a:lnTo>
                    <a:close/>
                  </a:path>
                </a:pathLst>
              </a:custGeom>
              <a:solidFill>
                <a:srgbClr val="005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174" name="Freeform 453"/>
              <p:cNvSpPr>
                <a:spLocks noChangeArrowheads="1"/>
              </p:cNvSpPr>
              <p:nvPr/>
            </p:nvSpPr>
            <p:spPr bwMode="auto">
              <a:xfrm>
                <a:off x="4153" y="2387"/>
                <a:ext cx="107" cy="161"/>
              </a:xfrm>
              <a:custGeom>
                <a:avLst/>
                <a:gdLst>
                  <a:gd name="T0" fmla="*/ 0 w 18"/>
                  <a:gd name="T1" fmla="*/ 2147483647 h 27"/>
                  <a:gd name="T2" fmla="*/ 2147483647 w 18"/>
                  <a:gd name="T3" fmla="*/ 2147483647 h 27"/>
                  <a:gd name="T4" fmla="*/ 2147483647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0" y="27"/>
                    </a:moveTo>
                    <a:lnTo>
                      <a:pt x="18" y="24"/>
                    </a:lnTo>
                    <a:lnTo>
                      <a:pt x="5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175" name="Freeform 454"/>
              <p:cNvSpPr>
                <a:spLocks noChangeArrowheads="1"/>
              </p:cNvSpPr>
              <p:nvPr/>
            </p:nvSpPr>
            <p:spPr bwMode="auto">
              <a:xfrm>
                <a:off x="4069" y="1176"/>
                <a:ext cx="108" cy="155"/>
              </a:xfrm>
              <a:custGeom>
                <a:avLst/>
                <a:gdLst>
                  <a:gd name="T0" fmla="*/ 0 w 108"/>
                  <a:gd name="T1" fmla="*/ 155 h 155"/>
                  <a:gd name="T2" fmla="*/ 108 w 108"/>
                  <a:gd name="T3" fmla="*/ 137 h 155"/>
                  <a:gd name="T4" fmla="*/ 30 w 108"/>
                  <a:gd name="T5" fmla="*/ 0 h 155"/>
                  <a:gd name="T6" fmla="*/ 0 w 108"/>
                  <a:gd name="T7" fmla="*/ 155 h 15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55"/>
                  <a:gd name="T14" fmla="*/ 108 w 108"/>
                  <a:gd name="T15" fmla="*/ 155 h 15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55">
                    <a:moveTo>
                      <a:pt x="0" y="155"/>
                    </a:moveTo>
                    <a:lnTo>
                      <a:pt x="108" y="137"/>
                    </a:lnTo>
                    <a:lnTo>
                      <a:pt x="30" y="0"/>
                    </a:lnTo>
                    <a:lnTo>
                      <a:pt x="0" y="155"/>
                    </a:lnTo>
                    <a:close/>
                  </a:path>
                </a:pathLst>
              </a:cu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176" name="Freeform 455"/>
              <p:cNvSpPr>
                <a:spLocks noChangeArrowheads="1"/>
              </p:cNvSpPr>
              <p:nvPr/>
            </p:nvSpPr>
            <p:spPr bwMode="auto">
              <a:xfrm>
                <a:off x="4069" y="1176"/>
                <a:ext cx="108" cy="155"/>
              </a:xfrm>
              <a:custGeom>
                <a:avLst/>
                <a:gdLst>
                  <a:gd name="T0" fmla="*/ 0 w 18"/>
                  <a:gd name="T1" fmla="*/ 2147483647 h 26"/>
                  <a:gd name="T2" fmla="*/ 2147483647 w 18"/>
                  <a:gd name="T3" fmla="*/ 2147483647 h 26"/>
                  <a:gd name="T4" fmla="*/ 2147483647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0" y="26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177" name="Freeform 456"/>
              <p:cNvSpPr>
                <a:spLocks noChangeArrowheads="1"/>
              </p:cNvSpPr>
              <p:nvPr/>
            </p:nvSpPr>
            <p:spPr bwMode="auto">
              <a:xfrm>
                <a:off x="4147" y="1313"/>
                <a:ext cx="107" cy="156"/>
              </a:xfrm>
              <a:custGeom>
                <a:avLst/>
                <a:gdLst>
                  <a:gd name="T0" fmla="*/ 0 w 107"/>
                  <a:gd name="T1" fmla="*/ 156 h 156"/>
                  <a:gd name="T2" fmla="*/ 107 w 107"/>
                  <a:gd name="T3" fmla="*/ 138 h 156"/>
                  <a:gd name="T4" fmla="*/ 30 w 107"/>
                  <a:gd name="T5" fmla="*/ 0 h 156"/>
                  <a:gd name="T6" fmla="*/ 0 w 107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156"/>
                  <a:gd name="T14" fmla="*/ 107 w 107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156">
                    <a:moveTo>
                      <a:pt x="0" y="156"/>
                    </a:moveTo>
                    <a:lnTo>
                      <a:pt x="107" y="138"/>
                    </a:lnTo>
                    <a:lnTo>
                      <a:pt x="30" y="0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178" name="Freeform 457"/>
              <p:cNvSpPr>
                <a:spLocks noChangeArrowheads="1"/>
              </p:cNvSpPr>
              <p:nvPr/>
            </p:nvSpPr>
            <p:spPr bwMode="auto">
              <a:xfrm>
                <a:off x="4147" y="1313"/>
                <a:ext cx="107" cy="156"/>
              </a:xfrm>
              <a:custGeom>
                <a:avLst/>
                <a:gdLst>
                  <a:gd name="T0" fmla="*/ 0 w 18"/>
                  <a:gd name="T1" fmla="*/ 2147483647 h 26"/>
                  <a:gd name="T2" fmla="*/ 2147483647 w 18"/>
                  <a:gd name="T3" fmla="*/ 2147483647 h 26"/>
                  <a:gd name="T4" fmla="*/ 2147483647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0" y="26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179" name="Freeform 458"/>
              <p:cNvSpPr>
                <a:spLocks noChangeArrowheads="1"/>
              </p:cNvSpPr>
              <p:nvPr/>
            </p:nvSpPr>
            <p:spPr bwMode="auto">
              <a:xfrm>
                <a:off x="4147" y="1451"/>
                <a:ext cx="107" cy="162"/>
              </a:xfrm>
              <a:custGeom>
                <a:avLst/>
                <a:gdLst>
                  <a:gd name="T0" fmla="*/ 78 w 107"/>
                  <a:gd name="T1" fmla="*/ 162 h 162"/>
                  <a:gd name="T2" fmla="*/ 0 w 107"/>
                  <a:gd name="T3" fmla="*/ 18 h 162"/>
                  <a:gd name="T4" fmla="*/ 107 w 107"/>
                  <a:gd name="T5" fmla="*/ 0 h 162"/>
                  <a:gd name="T6" fmla="*/ 78 w 107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162"/>
                  <a:gd name="T14" fmla="*/ 107 w 107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162">
                    <a:moveTo>
                      <a:pt x="78" y="162"/>
                    </a:moveTo>
                    <a:lnTo>
                      <a:pt x="0" y="18"/>
                    </a:lnTo>
                    <a:lnTo>
                      <a:pt x="107" y="0"/>
                    </a:lnTo>
                    <a:lnTo>
                      <a:pt x="78" y="162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180" name="Freeform 459"/>
              <p:cNvSpPr>
                <a:spLocks noChangeArrowheads="1"/>
              </p:cNvSpPr>
              <p:nvPr/>
            </p:nvSpPr>
            <p:spPr bwMode="auto">
              <a:xfrm>
                <a:off x="4147" y="1451"/>
                <a:ext cx="107" cy="162"/>
              </a:xfrm>
              <a:custGeom>
                <a:avLst/>
                <a:gdLst>
                  <a:gd name="T0" fmla="*/ 2147483647 w 18"/>
                  <a:gd name="T1" fmla="*/ 2147483647 h 27"/>
                  <a:gd name="T2" fmla="*/ 0 w 18"/>
                  <a:gd name="T3" fmla="*/ 2147483647 h 27"/>
                  <a:gd name="T4" fmla="*/ 2147483647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13" y="27"/>
                    </a:moveTo>
                    <a:lnTo>
                      <a:pt x="0" y="3"/>
                    </a:lnTo>
                    <a:lnTo>
                      <a:pt x="18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181" name="Freeform 460"/>
              <p:cNvSpPr>
                <a:spLocks noChangeArrowheads="1"/>
              </p:cNvSpPr>
              <p:nvPr/>
            </p:nvSpPr>
            <p:spPr bwMode="auto">
              <a:xfrm>
                <a:off x="4135" y="1931"/>
                <a:ext cx="107" cy="156"/>
              </a:xfrm>
              <a:custGeom>
                <a:avLst/>
                <a:gdLst>
                  <a:gd name="T0" fmla="*/ 0 w 107"/>
                  <a:gd name="T1" fmla="*/ 156 h 156"/>
                  <a:gd name="T2" fmla="*/ 107 w 107"/>
                  <a:gd name="T3" fmla="*/ 138 h 156"/>
                  <a:gd name="T4" fmla="*/ 30 w 107"/>
                  <a:gd name="T5" fmla="*/ 0 h 156"/>
                  <a:gd name="T6" fmla="*/ 0 w 107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156"/>
                  <a:gd name="T14" fmla="*/ 107 w 107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156">
                    <a:moveTo>
                      <a:pt x="0" y="156"/>
                    </a:moveTo>
                    <a:lnTo>
                      <a:pt x="107" y="138"/>
                    </a:lnTo>
                    <a:lnTo>
                      <a:pt x="30" y="0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40F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182" name="Freeform 461"/>
              <p:cNvSpPr>
                <a:spLocks noChangeArrowheads="1"/>
              </p:cNvSpPr>
              <p:nvPr/>
            </p:nvSpPr>
            <p:spPr bwMode="auto">
              <a:xfrm>
                <a:off x="4135" y="1931"/>
                <a:ext cx="107" cy="156"/>
              </a:xfrm>
              <a:custGeom>
                <a:avLst/>
                <a:gdLst>
                  <a:gd name="T0" fmla="*/ 0 w 18"/>
                  <a:gd name="T1" fmla="*/ 2147483647 h 26"/>
                  <a:gd name="T2" fmla="*/ 2147483647 w 18"/>
                  <a:gd name="T3" fmla="*/ 2147483647 h 26"/>
                  <a:gd name="T4" fmla="*/ 2147483647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0" y="26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183" name="Freeform 462"/>
              <p:cNvSpPr>
                <a:spLocks noChangeArrowheads="1"/>
              </p:cNvSpPr>
              <p:nvPr/>
            </p:nvSpPr>
            <p:spPr bwMode="auto">
              <a:xfrm>
                <a:off x="4135" y="2069"/>
                <a:ext cx="107" cy="162"/>
              </a:xfrm>
              <a:custGeom>
                <a:avLst/>
                <a:gdLst>
                  <a:gd name="T0" fmla="*/ 78 w 107"/>
                  <a:gd name="T1" fmla="*/ 162 h 162"/>
                  <a:gd name="T2" fmla="*/ 0 w 107"/>
                  <a:gd name="T3" fmla="*/ 18 h 162"/>
                  <a:gd name="T4" fmla="*/ 107 w 107"/>
                  <a:gd name="T5" fmla="*/ 0 h 162"/>
                  <a:gd name="T6" fmla="*/ 78 w 107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162"/>
                  <a:gd name="T14" fmla="*/ 107 w 107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162">
                    <a:moveTo>
                      <a:pt x="78" y="162"/>
                    </a:moveTo>
                    <a:lnTo>
                      <a:pt x="0" y="18"/>
                    </a:lnTo>
                    <a:lnTo>
                      <a:pt x="107" y="0"/>
                    </a:lnTo>
                    <a:lnTo>
                      <a:pt x="78" y="162"/>
                    </a:lnTo>
                    <a:close/>
                  </a:path>
                </a:pathLst>
              </a:custGeom>
              <a:solidFill>
                <a:srgbClr val="00D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184" name="Freeform 463"/>
              <p:cNvSpPr>
                <a:spLocks noChangeArrowheads="1"/>
              </p:cNvSpPr>
              <p:nvPr/>
            </p:nvSpPr>
            <p:spPr bwMode="auto">
              <a:xfrm>
                <a:off x="4135" y="2069"/>
                <a:ext cx="107" cy="162"/>
              </a:xfrm>
              <a:custGeom>
                <a:avLst/>
                <a:gdLst>
                  <a:gd name="T0" fmla="*/ 2147483647 w 18"/>
                  <a:gd name="T1" fmla="*/ 2147483647 h 27"/>
                  <a:gd name="T2" fmla="*/ 0 w 18"/>
                  <a:gd name="T3" fmla="*/ 2147483647 h 27"/>
                  <a:gd name="T4" fmla="*/ 2147483647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13" y="27"/>
                    </a:moveTo>
                    <a:lnTo>
                      <a:pt x="0" y="3"/>
                    </a:lnTo>
                    <a:lnTo>
                      <a:pt x="18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185" name="Oval 464"/>
              <p:cNvSpPr>
                <a:spLocks noChangeArrowheads="1"/>
              </p:cNvSpPr>
              <p:nvPr/>
            </p:nvSpPr>
            <p:spPr bwMode="auto">
              <a:xfrm>
                <a:off x="4201" y="2189"/>
                <a:ext cx="53" cy="5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88186" name="Oval 465"/>
              <p:cNvSpPr>
                <a:spLocks noChangeArrowheads="1"/>
              </p:cNvSpPr>
              <p:nvPr/>
            </p:nvSpPr>
            <p:spPr bwMode="auto">
              <a:xfrm>
                <a:off x="4201" y="2189"/>
                <a:ext cx="53" cy="54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88187" name="Freeform 466"/>
              <p:cNvSpPr>
                <a:spLocks noChangeArrowheads="1"/>
              </p:cNvSpPr>
              <p:nvPr/>
            </p:nvSpPr>
            <p:spPr bwMode="auto">
              <a:xfrm>
                <a:off x="4117" y="1469"/>
                <a:ext cx="108" cy="162"/>
              </a:xfrm>
              <a:custGeom>
                <a:avLst/>
                <a:gdLst>
                  <a:gd name="T0" fmla="*/ 0 w 108"/>
                  <a:gd name="T1" fmla="*/ 162 h 162"/>
                  <a:gd name="T2" fmla="*/ 108 w 108"/>
                  <a:gd name="T3" fmla="*/ 144 h 162"/>
                  <a:gd name="T4" fmla="*/ 30 w 108"/>
                  <a:gd name="T5" fmla="*/ 0 h 162"/>
                  <a:gd name="T6" fmla="*/ 0 w 108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62"/>
                  <a:gd name="T14" fmla="*/ 108 w 108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62">
                    <a:moveTo>
                      <a:pt x="0" y="162"/>
                    </a:moveTo>
                    <a:lnTo>
                      <a:pt x="108" y="144"/>
                    </a:lnTo>
                    <a:lnTo>
                      <a:pt x="30" y="0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FFD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188" name="Freeform 467"/>
              <p:cNvSpPr>
                <a:spLocks noChangeArrowheads="1"/>
              </p:cNvSpPr>
              <p:nvPr/>
            </p:nvSpPr>
            <p:spPr bwMode="auto">
              <a:xfrm>
                <a:off x="4117" y="1469"/>
                <a:ext cx="108" cy="162"/>
              </a:xfrm>
              <a:custGeom>
                <a:avLst/>
                <a:gdLst>
                  <a:gd name="T0" fmla="*/ 0 w 18"/>
                  <a:gd name="T1" fmla="*/ 2147483647 h 27"/>
                  <a:gd name="T2" fmla="*/ 2147483647 w 18"/>
                  <a:gd name="T3" fmla="*/ 2147483647 h 27"/>
                  <a:gd name="T4" fmla="*/ 2147483647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0" y="27"/>
                    </a:moveTo>
                    <a:lnTo>
                      <a:pt x="18" y="24"/>
                    </a:lnTo>
                    <a:lnTo>
                      <a:pt x="5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189" name="Oval 468"/>
              <p:cNvSpPr>
                <a:spLocks noChangeArrowheads="1"/>
              </p:cNvSpPr>
              <p:nvPr/>
            </p:nvSpPr>
            <p:spPr bwMode="auto">
              <a:xfrm>
                <a:off x="4171" y="1685"/>
                <a:ext cx="54" cy="5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88190" name="Freeform 469"/>
              <p:cNvSpPr>
                <a:spLocks noChangeArrowheads="1"/>
              </p:cNvSpPr>
              <p:nvPr/>
            </p:nvSpPr>
            <p:spPr bwMode="auto">
              <a:xfrm>
                <a:off x="4117" y="1613"/>
                <a:ext cx="108" cy="156"/>
              </a:xfrm>
              <a:custGeom>
                <a:avLst/>
                <a:gdLst>
                  <a:gd name="T0" fmla="*/ 78 w 108"/>
                  <a:gd name="T1" fmla="*/ 156 h 156"/>
                  <a:gd name="T2" fmla="*/ 0 w 108"/>
                  <a:gd name="T3" fmla="*/ 18 h 156"/>
                  <a:gd name="T4" fmla="*/ 108 w 108"/>
                  <a:gd name="T5" fmla="*/ 0 h 156"/>
                  <a:gd name="T6" fmla="*/ 78 w 108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56"/>
                  <a:gd name="T14" fmla="*/ 108 w 108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56">
                    <a:moveTo>
                      <a:pt x="78" y="156"/>
                    </a:moveTo>
                    <a:lnTo>
                      <a:pt x="0" y="18"/>
                    </a:lnTo>
                    <a:lnTo>
                      <a:pt x="108" y="0"/>
                    </a:lnTo>
                    <a:lnTo>
                      <a:pt x="78" y="156"/>
                    </a:lnTo>
                    <a:close/>
                  </a:path>
                </a:pathLst>
              </a:custGeom>
              <a:solidFill>
                <a:srgbClr val="BFFF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191" name="Freeform 470"/>
              <p:cNvSpPr>
                <a:spLocks noChangeArrowheads="1"/>
              </p:cNvSpPr>
              <p:nvPr/>
            </p:nvSpPr>
            <p:spPr bwMode="auto">
              <a:xfrm>
                <a:off x="4117" y="1613"/>
                <a:ext cx="108" cy="156"/>
              </a:xfrm>
              <a:custGeom>
                <a:avLst/>
                <a:gdLst>
                  <a:gd name="T0" fmla="*/ 2147483647 w 18"/>
                  <a:gd name="T1" fmla="*/ 2147483647 h 26"/>
                  <a:gd name="T2" fmla="*/ 0 w 18"/>
                  <a:gd name="T3" fmla="*/ 2147483647 h 26"/>
                  <a:gd name="T4" fmla="*/ 2147483647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13" y="26"/>
                    </a:moveTo>
                    <a:lnTo>
                      <a:pt x="0" y="3"/>
                    </a:lnTo>
                    <a:lnTo>
                      <a:pt x="18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192" name="Oval 471"/>
              <p:cNvSpPr>
                <a:spLocks noChangeArrowheads="1"/>
              </p:cNvSpPr>
              <p:nvPr/>
            </p:nvSpPr>
            <p:spPr bwMode="auto">
              <a:xfrm>
                <a:off x="4201" y="1170"/>
                <a:ext cx="53" cy="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88193" name="Oval 472"/>
              <p:cNvSpPr>
                <a:spLocks noChangeArrowheads="1"/>
              </p:cNvSpPr>
              <p:nvPr/>
            </p:nvSpPr>
            <p:spPr bwMode="auto">
              <a:xfrm>
                <a:off x="4201" y="1170"/>
                <a:ext cx="53" cy="53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88194" name="Freeform 473"/>
              <p:cNvSpPr>
                <a:spLocks noChangeArrowheads="1"/>
              </p:cNvSpPr>
              <p:nvPr/>
            </p:nvSpPr>
            <p:spPr bwMode="auto">
              <a:xfrm>
                <a:off x="4105" y="2231"/>
                <a:ext cx="108" cy="156"/>
              </a:xfrm>
              <a:custGeom>
                <a:avLst/>
                <a:gdLst>
                  <a:gd name="T0" fmla="*/ 78 w 108"/>
                  <a:gd name="T1" fmla="*/ 156 h 156"/>
                  <a:gd name="T2" fmla="*/ 0 w 108"/>
                  <a:gd name="T3" fmla="*/ 18 h 156"/>
                  <a:gd name="T4" fmla="*/ 108 w 108"/>
                  <a:gd name="T5" fmla="*/ 0 h 156"/>
                  <a:gd name="T6" fmla="*/ 78 w 108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56"/>
                  <a:gd name="T14" fmla="*/ 108 w 108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56">
                    <a:moveTo>
                      <a:pt x="78" y="156"/>
                    </a:moveTo>
                    <a:lnTo>
                      <a:pt x="0" y="18"/>
                    </a:lnTo>
                    <a:lnTo>
                      <a:pt x="108" y="0"/>
                    </a:lnTo>
                    <a:lnTo>
                      <a:pt x="78" y="156"/>
                    </a:lnTo>
                    <a:close/>
                  </a:path>
                </a:pathLst>
              </a:custGeom>
              <a:solidFill>
                <a:srgbClr val="009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195" name="Freeform 474"/>
              <p:cNvSpPr>
                <a:spLocks noChangeArrowheads="1"/>
              </p:cNvSpPr>
              <p:nvPr/>
            </p:nvSpPr>
            <p:spPr bwMode="auto">
              <a:xfrm>
                <a:off x="4105" y="2231"/>
                <a:ext cx="108" cy="156"/>
              </a:xfrm>
              <a:custGeom>
                <a:avLst/>
                <a:gdLst>
                  <a:gd name="T0" fmla="*/ 2147483647 w 18"/>
                  <a:gd name="T1" fmla="*/ 2147483647 h 26"/>
                  <a:gd name="T2" fmla="*/ 0 w 18"/>
                  <a:gd name="T3" fmla="*/ 2147483647 h 26"/>
                  <a:gd name="T4" fmla="*/ 2147483647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13" y="26"/>
                    </a:moveTo>
                    <a:lnTo>
                      <a:pt x="0" y="3"/>
                    </a:lnTo>
                    <a:lnTo>
                      <a:pt x="18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196" name="Freeform 475"/>
              <p:cNvSpPr>
                <a:spLocks noChangeArrowheads="1"/>
              </p:cNvSpPr>
              <p:nvPr/>
            </p:nvSpPr>
            <p:spPr bwMode="auto">
              <a:xfrm>
                <a:off x="4105" y="2087"/>
                <a:ext cx="108" cy="162"/>
              </a:xfrm>
              <a:custGeom>
                <a:avLst/>
                <a:gdLst>
                  <a:gd name="T0" fmla="*/ 0 w 108"/>
                  <a:gd name="T1" fmla="*/ 162 h 162"/>
                  <a:gd name="T2" fmla="*/ 108 w 108"/>
                  <a:gd name="T3" fmla="*/ 144 h 162"/>
                  <a:gd name="T4" fmla="*/ 30 w 108"/>
                  <a:gd name="T5" fmla="*/ 0 h 162"/>
                  <a:gd name="T6" fmla="*/ 0 w 108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62"/>
                  <a:gd name="T14" fmla="*/ 108 w 108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62">
                    <a:moveTo>
                      <a:pt x="0" y="162"/>
                    </a:moveTo>
                    <a:lnTo>
                      <a:pt x="108" y="144"/>
                    </a:lnTo>
                    <a:lnTo>
                      <a:pt x="30" y="0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00E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197" name="Freeform 476"/>
              <p:cNvSpPr>
                <a:spLocks noChangeArrowheads="1"/>
              </p:cNvSpPr>
              <p:nvPr/>
            </p:nvSpPr>
            <p:spPr bwMode="auto">
              <a:xfrm>
                <a:off x="4105" y="2087"/>
                <a:ext cx="108" cy="162"/>
              </a:xfrm>
              <a:custGeom>
                <a:avLst/>
                <a:gdLst>
                  <a:gd name="T0" fmla="*/ 0 w 18"/>
                  <a:gd name="T1" fmla="*/ 2147483647 h 27"/>
                  <a:gd name="T2" fmla="*/ 2147483647 w 18"/>
                  <a:gd name="T3" fmla="*/ 2147483647 h 27"/>
                  <a:gd name="T4" fmla="*/ 2147483647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0" y="27"/>
                    </a:moveTo>
                    <a:lnTo>
                      <a:pt x="18" y="24"/>
                    </a:lnTo>
                    <a:lnTo>
                      <a:pt x="5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198" name="Freeform 477"/>
              <p:cNvSpPr>
                <a:spLocks noChangeArrowheads="1"/>
              </p:cNvSpPr>
              <p:nvPr/>
            </p:nvSpPr>
            <p:spPr bwMode="auto">
              <a:xfrm>
                <a:off x="4087" y="1631"/>
                <a:ext cx="108" cy="162"/>
              </a:xfrm>
              <a:custGeom>
                <a:avLst/>
                <a:gdLst>
                  <a:gd name="T0" fmla="*/ 0 w 108"/>
                  <a:gd name="T1" fmla="*/ 162 h 162"/>
                  <a:gd name="T2" fmla="*/ 108 w 108"/>
                  <a:gd name="T3" fmla="*/ 138 h 162"/>
                  <a:gd name="T4" fmla="*/ 30 w 108"/>
                  <a:gd name="T5" fmla="*/ 0 h 162"/>
                  <a:gd name="T6" fmla="*/ 0 w 108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62"/>
                  <a:gd name="T14" fmla="*/ 108 w 108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62">
                    <a:moveTo>
                      <a:pt x="0" y="162"/>
                    </a:moveTo>
                    <a:lnTo>
                      <a:pt x="108" y="138"/>
                    </a:lnTo>
                    <a:lnTo>
                      <a:pt x="30" y="0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CFF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199" name="Freeform 478"/>
              <p:cNvSpPr>
                <a:spLocks noChangeArrowheads="1"/>
              </p:cNvSpPr>
              <p:nvPr/>
            </p:nvSpPr>
            <p:spPr bwMode="auto">
              <a:xfrm>
                <a:off x="4087" y="1631"/>
                <a:ext cx="108" cy="162"/>
              </a:xfrm>
              <a:custGeom>
                <a:avLst/>
                <a:gdLst>
                  <a:gd name="T0" fmla="*/ 0 w 18"/>
                  <a:gd name="T1" fmla="*/ 2147483647 h 27"/>
                  <a:gd name="T2" fmla="*/ 2147483647 w 18"/>
                  <a:gd name="T3" fmla="*/ 2147483647 h 27"/>
                  <a:gd name="T4" fmla="*/ 2147483647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0" y="27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200" name="Freeform 479"/>
              <p:cNvSpPr>
                <a:spLocks noChangeArrowheads="1"/>
              </p:cNvSpPr>
              <p:nvPr/>
            </p:nvSpPr>
            <p:spPr bwMode="auto">
              <a:xfrm>
                <a:off x="4009" y="1631"/>
                <a:ext cx="108" cy="162"/>
              </a:xfrm>
              <a:custGeom>
                <a:avLst/>
                <a:gdLst>
                  <a:gd name="T0" fmla="*/ 78 w 108"/>
                  <a:gd name="T1" fmla="*/ 162 h 162"/>
                  <a:gd name="T2" fmla="*/ 0 w 108"/>
                  <a:gd name="T3" fmla="*/ 18 h 162"/>
                  <a:gd name="T4" fmla="*/ 108 w 108"/>
                  <a:gd name="T5" fmla="*/ 0 h 162"/>
                  <a:gd name="T6" fmla="*/ 78 w 108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62"/>
                  <a:gd name="T14" fmla="*/ 108 w 108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62">
                    <a:moveTo>
                      <a:pt x="78" y="162"/>
                    </a:moveTo>
                    <a:lnTo>
                      <a:pt x="0" y="18"/>
                    </a:lnTo>
                    <a:lnTo>
                      <a:pt x="108" y="0"/>
                    </a:lnTo>
                    <a:lnTo>
                      <a:pt x="78" y="162"/>
                    </a:lnTo>
                    <a:close/>
                  </a:path>
                </a:pathLst>
              </a:custGeom>
              <a:solidFill>
                <a:srgbClr val="CFF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201" name="Freeform 480"/>
              <p:cNvSpPr>
                <a:spLocks noChangeArrowheads="1"/>
              </p:cNvSpPr>
              <p:nvPr/>
            </p:nvSpPr>
            <p:spPr bwMode="auto">
              <a:xfrm>
                <a:off x="4009" y="1631"/>
                <a:ext cx="108" cy="162"/>
              </a:xfrm>
              <a:custGeom>
                <a:avLst/>
                <a:gdLst>
                  <a:gd name="T0" fmla="*/ 2147483647 w 18"/>
                  <a:gd name="T1" fmla="*/ 2147483647 h 27"/>
                  <a:gd name="T2" fmla="*/ 0 w 18"/>
                  <a:gd name="T3" fmla="*/ 2147483647 h 27"/>
                  <a:gd name="T4" fmla="*/ 2147483647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13" y="27"/>
                    </a:moveTo>
                    <a:lnTo>
                      <a:pt x="0" y="3"/>
                    </a:lnTo>
                    <a:lnTo>
                      <a:pt x="18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202" name="Freeform 481"/>
              <p:cNvSpPr>
                <a:spLocks noChangeArrowheads="1"/>
              </p:cNvSpPr>
              <p:nvPr/>
            </p:nvSpPr>
            <p:spPr bwMode="auto">
              <a:xfrm>
                <a:off x="4087" y="1769"/>
                <a:ext cx="108" cy="162"/>
              </a:xfrm>
              <a:custGeom>
                <a:avLst/>
                <a:gdLst>
                  <a:gd name="T0" fmla="*/ 78 w 108"/>
                  <a:gd name="T1" fmla="*/ 162 h 162"/>
                  <a:gd name="T2" fmla="*/ 0 w 108"/>
                  <a:gd name="T3" fmla="*/ 24 h 162"/>
                  <a:gd name="T4" fmla="*/ 108 w 108"/>
                  <a:gd name="T5" fmla="*/ 0 h 162"/>
                  <a:gd name="T6" fmla="*/ 78 w 108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62"/>
                  <a:gd name="T14" fmla="*/ 108 w 108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62">
                    <a:moveTo>
                      <a:pt x="78" y="162"/>
                    </a:moveTo>
                    <a:lnTo>
                      <a:pt x="0" y="24"/>
                    </a:lnTo>
                    <a:lnTo>
                      <a:pt x="108" y="0"/>
                    </a:lnTo>
                    <a:lnTo>
                      <a:pt x="78" y="162"/>
                    </a:lnTo>
                    <a:close/>
                  </a:path>
                </a:pathLst>
              </a:custGeom>
              <a:solidFill>
                <a:srgbClr val="80FF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203" name="Freeform 482"/>
              <p:cNvSpPr>
                <a:spLocks noChangeArrowheads="1"/>
              </p:cNvSpPr>
              <p:nvPr/>
            </p:nvSpPr>
            <p:spPr bwMode="auto">
              <a:xfrm>
                <a:off x="4087" y="1769"/>
                <a:ext cx="108" cy="162"/>
              </a:xfrm>
              <a:custGeom>
                <a:avLst/>
                <a:gdLst>
                  <a:gd name="T0" fmla="*/ 2147483647 w 18"/>
                  <a:gd name="T1" fmla="*/ 2147483647 h 27"/>
                  <a:gd name="T2" fmla="*/ 0 w 18"/>
                  <a:gd name="T3" fmla="*/ 2147483647 h 27"/>
                  <a:gd name="T4" fmla="*/ 2147483647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13" y="27"/>
                    </a:moveTo>
                    <a:lnTo>
                      <a:pt x="0" y="4"/>
                    </a:lnTo>
                    <a:lnTo>
                      <a:pt x="18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204" name="Freeform 483"/>
              <p:cNvSpPr>
                <a:spLocks noChangeArrowheads="1"/>
              </p:cNvSpPr>
              <p:nvPr/>
            </p:nvSpPr>
            <p:spPr bwMode="auto">
              <a:xfrm>
                <a:off x="4075" y="2249"/>
                <a:ext cx="108" cy="162"/>
              </a:xfrm>
              <a:custGeom>
                <a:avLst/>
                <a:gdLst>
                  <a:gd name="T0" fmla="*/ 0 w 108"/>
                  <a:gd name="T1" fmla="*/ 162 h 162"/>
                  <a:gd name="T2" fmla="*/ 108 w 108"/>
                  <a:gd name="T3" fmla="*/ 138 h 162"/>
                  <a:gd name="T4" fmla="*/ 30 w 108"/>
                  <a:gd name="T5" fmla="*/ 0 h 162"/>
                  <a:gd name="T6" fmla="*/ 0 w 108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62"/>
                  <a:gd name="T14" fmla="*/ 108 w 108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62">
                    <a:moveTo>
                      <a:pt x="0" y="162"/>
                    </a:moveTo>
                    <a:lnTo>
                      <a:pt x="108" y="138"/>
                    </a:lnTo>
                    <a:lnTo>
                      <a:pt x="30" y="0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00A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205" name="Freeform 484"/>
              <p:cNvSpPr>
                <a:spLocks noChangeArrowheads="1"/>
              </p:cNvSpPr>
              <p:nvPr/>
            </p:nvSpPr>
            <p:spPr bwMode="auto">
              <a:xfrm>
                <a:off x="4075" y="2249"/>
                <a:ext cx="108" cy="162"/>
              </a:xfrm>
              <a:custGeom>
                <a:avLst/>
                <a:gdLst>
                  <a:gd name="T0" fmla="*/ 0 w 18"/>
                  <a:gd name="T1" fmla="*/ 2147483647 h 27"/>
                  <a:gd name="T2" fmla="*/ 2147483647 w 18"/>
                  <a:gd name="T3" fmla="*/ 2147483647 h 27"/>
                  <a:gd name="T4" fmla="*/ 2147483647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0" y="27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206" name="Freeform 485"/>
              <p:cNvSpPr>
                <a:spLocks noChangeArrowheads="1"/>
              </p:cNvSpPr>
              <p:nvPr/>
            </p:nvSpPr>
            <p:spPr bwMode="auto">
              <a:xfrm>
                <a:off x="4075" y="2387"/>
                <a:ext cx="108" cy="161"/>
              </a:xfrm>
              <a:custGeom>
                <a:avLst/>
                <a:gdLst>
                  <a:gd name="T0" fmla="*/ 78 w 108"/>
                  <a:gd name="T1" fmla="*/ 161 h 161"/>
                  <a:gd name="T2" fmla="*/ 0 w 108"/>
                  <a:gd name="T3" fmla="*/ 24 h 161"/>
                  <a:gd name="T4" fmla="*/ 108 w 108"/>
                  <a:gd name="T5" fmla="*/ 0 h 161"/>
                  <a:gd name="T6" fmla="*/ 78 w 108"/>
                  <a:gd name="T7" fmla="*/ 161 h 16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61"/>
                  <a:gd name="T14" fmla="*/ 108 w 108"/>
                  <a:gd name="T15" fmla="*/ 161 h 16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61">
                    <a:moveTo>
                      <a:pt x="78" y="161"/>
                    </a:moveTo>
                    <a:lnTo>
                      <a:pt x="0" y="24"/>
                    </a:lnTo>
                    <a:lnTo>
                      <a:pt x="108" y="0"/>
                    </a:lnTo>
                    <a:lnTo>
                      <a:pt x="78" y="161"/>
                    </a:lnTo>
                    <a:close/>
                  </a:path>
                </a:pathLst>
              </a:custGeom>
              <a:solidFill>
                <a:srgbClr val="005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207" name="Freeform 486"/>
              <p:cNvSpPr>
                <a:spLocks noChangeArrowheads="1"/>
              </p:cNvSpPr>
              <p:nvPr/>
            </p:nvSpPr>
            <p:spPr bwMode="auto">
              <a:xfrm>
                <a:off x="4075" y="2387"/>
                <a:ext cx="108" cy="161"/>
              </a:xfrm>
              <a:custGeom>
                <a:avLst/>
                <a:gdLst>
                  <a:gd name="T0" fmla="*/ 2147483647 w 18"/>
                  <a:gd name="T1" fmla="*/ 2147483647 h 27"/>
                  <a:gd name="T2" fmla="*/ 0 w 18"/>
                  <a:gd name="T3" fmla="*/ 2147483647 h 27"/>
                  <a:gd name="T4" fmla="*/ 2147483647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13" y="27"/>
                    </a:moveTo>
                    <a:lnTo>
                      <a:pt x="0" y="4"/>
                    </a:lnTo>
                    <a:lnTo>
                      <a:pt x="18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208" name="Freeform 487"/>
              <p:cNvSpPr>
                <a:spLocks noChangeArrowheads="1"/>
              </p:cNvSpPr>
              <p:nvPr/>
            </p:nvSpPr>
            <p:spPr bwMode="auto">
              <a:xfrm>
                <a:off x="4069" y="1313"/>
                <a:ext cx="108" cy="156"/>
              </a:xfrm>
              <a:custGeom>
                <a:avLst/>
                <a:gdLst>
                  <a:gd name="T0" fmla="*/ 78 w 108"/>
                  <a:gd name="T1" fmla="*/ 156 h 156"/>
                  <a:gd name="T2" fmla="*/ 0 w 108"/>
                  <a:gd name="T3" fmla="*/ 18 h 156"/>
                  <a:gd name="T4" fmla="*/ 108 w 108"/>
                  <a:gd name="T5" fmla="*/ 0 h 156"/>
                  <a:gd name="T6" fmla="*/ 78 w 108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56"/>
                  <a:gd name="T14" fmla="*/ 108 w 108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56">
                    <a:moveTo>
                      <a:pt x="78" y="156"/>
                    </a:moveTo>
                    <a:lnTo>
                      <a:pt x="0" y="18"/>
                    </a:lnTo>
                    <a:lnTo>
                      <a:pt x="108" y="0"/>
                    </a:lnTo>
                    <a:lnTo>
                      <a:pt x="78" y="156"/>
                    </a:lnTo>
                    <a:close/>
                  </a:path>
                </a:pathLst>
              </a:cu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209" name="Freeform 488"/>
              <p:cNvSpPr>
                <a:spLocks noChangeArrowheads="1"/>
              </p:cNvSpPr>
              <p:nvPr/>
            </p:nvSpPr>
            <p:spPr bwMode="auto">
              <a:xfrm>
                <a:off x="4069" y="1313"/>
                <a:ext cx="108" cy="156"/>
              </a:xfrm>
              <a:custGeom>
                <a:avLst/>
                <a:gdLst>
                  <a:gd name="T0" fmla="*/ 2147483647 w 18"/>
                  <a:gd name="T1" fmla="*/ 2147483647 h 26"/>
                  <a:gd name="T2" fmla="*/ 0 w 18"/>
                  <a:gd name="T3" fmla="*/ 2147483647 h 26"/>
                  <a:gd name="T4" fmla="*/ 2147483647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13" y="26"/>
                    </a:moveTo>
                    <a:lnTo>
                      <a:pt x="0" y="3"/>
                    </a:lnTo>
                    <a:lnTo>
                      <a:pt x="18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210" name="Freeform 489"/>
              <p:cNvSpPr>
                <a:spLocks noChangeArrowheads="1"/>
              </p:cNvSpPr>
              <p:nvPr/>
            </p:nvSpPr>
            <p:spPr bwMode="auto">
              <a:xfrm>
                <a:off x="4057" y="1931"/>
                <a:ext cx="108" cy="156"/>
              </a:xfrm>
              <a:custGeom>
                <a:avLst/>
                <a:gdLst>
                  <a:gd name="T0" fmla="*/ 78 w 108"/>
                  <a:gd name="T1" fmla="*/ 156 h 156"/>
                  <a:gd name="T2" fmla="*/ 0 w 108"/>
                  <a:gd name="T3" fmla="*/ 18 h 156"/>
                  <a:gd name="T4" fmla="*/ 108 w 108"/>
                  <a:gd name="T5" fmla="*/ 0 h 156"/>
                  <a:gd name="T6" fmla="*/ 78 w 108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56"/>
                  <a:gd name="T14" fmla="*/ 108 w 108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56">
                    <a:moveTo>
                      <a:pt x="78" y="156"/>
                    </a:moveTo>
                    <a:lnTo>
                      <a:pt x="0" y="18"/>
                    </a:lnTo>
                    <a:lnTo>
                      <a:pt x="108" y="0"/>
                    </a:lnTo>
                    <a:lnTo>
                      <a:pt x="78" y="156"/>
                    </a:lnTo>
                    <a:close/>
                  </a:path>
                </a:pathLst>
              </a:custGeom>
              <a:solidFill>
                <a:srgbClr val="40F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211" name="Freeform 490"/>
              <p:cNvSpPr>
                <a:spLocks noChangeArrowheads="1"/>
              </p:cNvSpPr>
              <p:nvPr/>
            </p:nvSpPr>
            <p:spPr bwMode="auto">
              <a:xfrm>
                <a:off x="4057" y="1931"/>
                <a:ext cx="108" cy="156"/>
              </a:xfrm>
              <a:custGeom>
                <a:avLst/>
                <a:gdLst>
                  <a:gd name="T0" fmla="*/ 2147483647 w 18"/>
                  <a:gd name="T1" fmla="*/ 2147483647 h 26"/>
                  <a:gd name="T2" fmla="*/ 0 w 18"/>
                  <a:gd name="T3" fmla="*/ 2147483647 h 26"/>
                  <a:gd name="T4" fmla="*/ 2147483647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13" y="26"/>
                    </a:moveTo>
                    <a:lnTo>
                      <a:pt x="0" y="3"/>
                    </a:lnTo>
                    <a:lnTo>
                      <a:pt x="18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212" name="Freeform 491"/>
              <p:cNvSpPr>
                <a:spLocks noChangeArrowheads="1"/>
              </p:cNvSpPr>
              <p:nvPr/>
            </p:nvSpPr>
            <p:spPr bwMode="auto">
              <a:xfrm>
                <a:off x="3979" y="1649"/>
                <a:ext cx="108" cy="162"/>
              </a:xfrm>
              <a:custGeom>
                <a:avLst/>
                <a:gdLst>
                  <a:gd name="T0" fmla="*/ 0 w 108"/>
                  <a:gd name="T1" fmla="*/ 162 h 162"/>
                  <a:gd name="T2" fmla="*/ 108 w 108"/>
                  <a:gd name="T3" fmla="*/ 144 h 162"/>
                  <a:gd name="T4" fmla="*/ 30 w 108"/>
                  <a:gd name="T5" fmla="*/ 0 h 162"/>
                  <a:gd name="T6" fmla="*/ 0 w 108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62"/>
                  <a:gd name="T14" fmla="*/ 108 w 108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62">
                    <a:moveTo>
                      <a:pt x="0" y="162"/>
                    </a:moveTo>
                    <a:lnTo>
                      <a:pt x="108" y="144"/>
                    </a:lnTo>
                    <a:lnTo>
                      <a:pt x="30" y="0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EFFF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213" name="Freeform 492"/>
              <p:cNvSpPr>
                <a:spLocks noChangeArrowheads="1"/>
              </p:cNvSpPr>
              <p:nvPr/>
            </p:nvSpPr>
            <p:spPr bwMode="auto">
              <a:xfrm>
                <a:off x="3979" y="1649"/>
                <a:ext cx="108" cy="162"/>
              </a:xfrm>
              <a:custGeom>
                <a:avLst/>
                <a:gdLst>
                  <a:gd name="T0" fmla="*/ 0 w 18"/>
                  <a:gd name="T1" fmla="*/ 2147483647 h 27"/>
                  <a:gd name="T2" fmla="*/ 2147483647 w 18"/>
                  <a:gd name="T3" fmla="*/ 2147483647 h 27"/>
                  <a:gd name="T4" fmla="*/ 2147483647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0" y="27"/>
                    </a:moveTo>
                    <a:lnTo>
                      <a:pt x="18" y="24"/>
                    </a:lnTo>
                    <a:lnTo>
                      <a:pt x="5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214" name="Freeform 493"/>
              <p:cNvSpPr>
                <a:spLocks noChangeArrowheads="1"/>
              </p:cNvSpPr>
              <p:nvPr/>
            </p:nvSpPr>
            <p:spPr bwMode="auto">
              <a:xfrm>
                <a:off x="4057" y="1793"/>
                <a:ext cx="108" cy="156"/>
              </a:xfrm>
              <a:custGeom>
                <a:avLst/>
                <a:gdLst>
                  <a:gd name="T0" fmla="*/ 0 w 108"/>
                  <a:gd name="T1" fmla="*/ 156 h 156"/>
                  <a:gd name="T2" fmla="*/ 108 w 108"/>
                  <a:gd name="T3" fmla="*/ 138 h 156"/>
                  <a:gd name="T4" fmla="*/ 30 w 108"/>
                  <a:gd name="T5" fmla="*/ 0 h 156"/>
                  <a:gd name="T6" fmla="*/ 0 w 108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56"/>
                  <a:gd name="T14" fmla="*/ 108 w 108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56">
                    <a:moveTo>
                      <a:pt x="0" y="156"/>
                    </a:moveTo>
                    <a:lnTo>
                      <a:pt x="108" y="138"/>
                    </a:lnTo>
                    <a:lnTo>
                      <a:pt x="30" y="0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8FFF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215" name="Freeform 494"/>
              <p:cNvSpPr>
                <a:spLocks noChangeArrowheads="1"/>
              </p:cNvSpPr>
              <p:nvPr/>
            </p:nvSpPr>
            <p:spPr bwMode="auto">
              <a:xfrm>
                <a:off x="4057" y="1793"/>
                <a:ext cx="108" cy="156"/>
              </a:xfrm>
              <a:custGeom>
                <a:avLst/>
                <a:gdLst>
                  <a:gd name="T0" fmla="*/ 0 w 18"/>
                  <a:gd name="T1" fmla="*/ 2147483647 h 26"/>
                  <a:gd name="T2" fmla="*/ 2147483647 w 18"/>
                  <a:gd name="T3" fmla="*/ 2147483647 h 26"/>
                  <a:gd name="T4" fmla="*/ 2147483647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0" y="26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216" name="Oval 495"/>
              <p:cNvSpPr>
                <a:spLocks noChangeArrowheads="1"/>
              </p:cNvSpPr>
              <p:nvPr/>
            </p:nvSpPr>
            <p:spPr bwMode="auto">
              <a:xfrm>
                <a:off x="4129" y="2267"/>
                <a:ext cx="54" cy="5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88217" name="Oval 496"/>
              <p:cNvSpPr>
                <a:spLocks noChangeArrowheads="1"/>
              </p:cNvSpPr>
              <p:nvPr/>
            </p:nvSpPr>
            <p:spPr bwMode="auto">
              <a:xfrm>
                <a:off x="4129" y="2267"/>
                <a:ext cx="54" cy="54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88218" name="Oval 497"/>
              <p:cNvSpPr>
                <a:spLocks noChangeArrowheads="1"/>
              </p:cNvSpPr>
              <p:nvPr/>
            </p:nvSpPr>
            <p:spPr bwMode="auto">
              <a:xfrm>
                <a:off x="4123" y="1505"/>
                <a:ext cx="54" cy="5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88219" name="Freeform 498"/>
              <p:cNvSpPr>
                <a:spLocks noChangeArrowheads="1"/>
              </p:cNvSpPr>
              <p:nvPr/>
            </p:nvSpPr>
            <p:spPr bwMode="auto">
              <a:xfrm>
                <a:off x="4039" y="1469"/>
                <a:ext cx="108" cy="162"/>
              </a:xfrm>
              <a:custGeom>
                <a:avLst/>
                <a:gdLst>
                  <a:gd name="T0" fmla="*/ 78 w 108"/>
                  <a:gd name="T1" fmla="*/ 162 h 162"/>
                  <a:gd name="T2" fmla="*/ 0 w 108"/>
                  <a:gd name="T3" fmla="*/ 24 h 162"/>
                  <a:gd name="T4" fmla="*/ 108 w 108"/>
                  <a:gd name="T5" fmla="*/ 0 h 162"/>
                  <a:gd name="T6" fmla="*/ 78 w 108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62"/>
                  <a:gd name="T14" fmla="*/ 108 w 108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62">
                    <a:moveTo>
                      <a:pt x="78" y="162"/>
                    </a:moveTo>
                    <a:lnTo>
                      <a:pt x="0" y="24"/>
                    </a:lnTo>
                    <a:lnTo>
                      <a:pt x="108" y="0"/>
                    </a:lnTo>
                    <a:lnTo>
                      <a:pt x="78" y="162"/>
                    </a:lnTo>
                    <a:close/>
                  </a:path>
                </a:pathLst>
              </a:custGeom>
              <a:solidFill>
                <a:srgbClr val="FFD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220" name="Freeform 499"/>
              <p:cNvSpPr>
                <a:spLocks noChangeArrowheads="1"/>
              </p:cNvSpPr>
              <p:nvPr/>
            </p:nvSpPr>
            <p:spPr bwMode="auto">
              <a:xfrm>
                <a:off x="4039" y="1469"/>
                <a:ext cx="108" cy="162"/>
              </a:xfrm>
              <a:custGeom>
                <a:avLst/>
                <a:gdLst>
                  <a:gd name="T0" fmla="*/ 2147483647 w 18"/>
                  <a:gd name="T1" fmla="*/ 2147483647 h 27"/>
                  <a:gd name="T2" fmla="*/ 0 w 18"/>
                  <a:gd name="T3" fmla="*/ 2147483647 h 27"/>
                  <a:gd name="T4" fmla="*/ 2147483647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13" y="27"/>
                    </a:moveTo>
                    <a:lnTo>
                      <a:pt x="0" y="4"/>
                    </a:lnTo>
                    <a:lnTo>
                      <a:pt x="18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221" name="Freeform 500"/>
              <p:cNvSpPr>
                <a:spLocks noChangeArrowheads="1"/>
              </p:cNvSpPr>
              <p:nvPr/>
            </p:nvSpPr>
            <p:spPr bwMode="auto">
              <a:xfrm>
                <a:off x="4039" y="1331"/>
                <a:ext cx="108" cy="162"/>
              </a:xfrm>
              <a:custGeom>
                <a:avLst/>
                <a:gdLst>
                  <a:gd name="T0" fmla="*/ 0 w 108"/>
                  <a:gd name="T1" fmla="*/ 162 h 162"/>
                  <a:gd name="T2" fmla="*/ 108 w 108"/>
                  <a:gd name="T3" fmla="*/ 138 h 162"/>
                  <a:gd name="T4" fmla="*/ 30 w 108"/>
                  <a:gd name="T5" fmla="*/ 0 h 162"/>
                  <a:gd name="T6" fmla="*/ 0 w 108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62"/>
                  <a:gd name="T14" fmla="*/ 108 w 108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62">
                    <a:moveTo>
                      <a:pt x="0" y="162"/>
                    </a:moveTo>
                    <a:lnTo>
                      <a:pt x="108" y="138"/>
                    </a:lnTo>
                    <a:lnTo>
                      <a:pt x="30" y="0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FF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222" name="Freeform 501"/>
              <p:cNvSpPr>
                <a:spLocks noChangeArrowheads="1"/>
              </p:cNvSpPr>
              <p:nvPr/>
            </p:nvSpPr>
            <p:spPr bwMode="auto">
              <a:xfrm>
                <a:off x="4039" y="1331"/>
                <a:ext cx="108" cy="162"/>
              </a:xfrm>
              <a:custGeom>
                <a:avLst/>
                <a:gdLst>
                  <a:gd name="T0" fmla="*/ 0 w 18"/>
                  <a:gd name="T1" fmla="*/ 2147483647 h 27"/>
                  <a:gd name="T2" fmla="*/ 2147483647 w 18"/>
                  <a:gd name="T3" fmla="*/ 2147483647 h 27"/>
                  <a:gd name="T4" fmla="*/ 2147483647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0" y="27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223" name="Freeform 502"/>
              <p:cNvSpPr>
                <a:spLocks noChangeArrowheads="1"/>
              </p:cNvSpPr>
              <p:nvPr/>
            </p:nvSpPr>
            <p:spPr bwMode="auto">
              <a:xfrm>
                <a:off x="4027" y="1949"/>
                <a:ext cx="108" cy="162"/>
              </a:xfrm>
              <a:custGeom>
                <a:avLst/>
                <a:gdLst>
                  <a:gd name="T0" fmla="*/ 0 w 108"/>
                  <a:gd name="T1" fmla="*/ 162 h 162"/>
                  <a:gd name="T2" fmla="*/ 108 w 108"/>
                  <a:gd name="T3" fmla="*/ 138 h 162"/>
                  <a:gd name="T4" fmla="*/ 30 w 108"/>
                  <a:gd name="T5" fmla="*/ 0 h 162"/>
                  <a:gd name="T6" fmla="*/ 0 w 108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62"/>
                  <a:gd name="T14" fmla="*/ 108 w 108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62">
                    <a:moveTo>
                      <a:pt x="0" y="162"/>
                    </a:moveTo>
                    <a:lnTo>
                      <a:pt x="108" y="138"/>
                    </a:lnTo>
                    <a:lnTo>
                      <a:pt x="30" y="0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50F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224" name="Freeform 503"/>
              <p:cNvSpPr>
                <a:spLocks noChangeArrowheads="1"/>
              </p:cNvSpPr>
              <p:nvPr/>
            </p:nvSpPr>
            <p:spPr bwMode="auto">
              <a:xfrm>
                <a:off x="4027" y="1949"/>
                <a:ext cx="108" cy="162"/>
              </a:xfrm>
              <a:custGeom>
                <a:avLst/>
                <a:gdLst>
                  <a:gd name="T0" fmla="*/ 0 w 18"/>
                  <a:gd name="T1" fmla="*/ 2147483647 h 27"/>
                  <a:gd name="T2" fmla="*/ 2147483647 w 18"/>
                  <a:gd name="T3" fmla="*/ 2147483647 h 27"/>
                  <a:gd name="T4" fmla="*/ 2147483647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0" y="27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225" name="Freeform 504"/>
              <p:cNvSpPr>
                <a:spLocks noChangeArrowheads="1"/>
              </p:cNvSpPr>
              <p:nvPr/>
            </p:nvSpPr>
            <p:spPr bwMode="auto">
              <a:xfrm>
                <a:off x="4027" y="2087"/>
                <a:ext cx="108" cy="162"/>
              </a:xfrm>
              <a:custGeom>
                <a:avLst/>
                <a:gdLst>
                  <a:gd name="T0" fmla="*/ 78 w 108"/>
                  <a:gd name="T1" fmla="*/ 162 h 162"/>
                  <a:gd name="T2" fmla="*/ 0 w 108"/>
                  <a:gd name="T3" fmla="*/ 24 h 162"/>
                  <a:gd name="T4" fmla="*/ 108 w 108"/>
                  <a:gd name="T5" fmla="*/ 0 h 162"/>
                  <a:gd name="T6" fmla="*/ 78 w 108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62"/>
                  <a:gd name="T14" fmla="*/ 108 w 108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62">
                    <a:moveTo>
                      <a:pt x="78" y="162"/>
                    </a:moveTo>
                    <a:lnTo>
                      <a:pt x="0" y="24"/>
                    </a:lnTo>
                    <a:lnTo>
                      <a:pt x="108" y="0"/>
                    </a:lnTo>
                    <a:lnTo>
                      <a:pt x="78" y="162"/>
                    </a:lnTo>
                    <a:close/>
                  </a:path>
                </a:pathLst>
              </a:custGeom>
              <a:solidFill>
                <a:srgbClr val="00E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226" name="Freeform 505"/>
              <p:cNvSpPr>
                <a:spLocks noChangeArrowheads="1"/>
              </p:cNvSpPr>
              <p:nvPr/>
            </p:nvSpPr>
            <p:spPr bwMode="auto">
              <a:xfrm>
                <a:off x="4027" y="2087"/>
                <a:ext cx="108" cy="162"/>
              </a:xfrm>
              <a:custGeom>
                <a:avLst/>
                <a:gdLst>
                  <a:gd name="T0" fmla="*/ 2147483647 w 18"/>
                  <a:gd name="T1" fmla="*/ 2147483647 h 27"/>
                  <a:gd name="T2" fmla="*/ 0 w 18"/>
                  <a:gd name="T3" fmla="*/ 2147483647 h 27"/>
                  <a:gd name="T4" fmla="*/ 2147483647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13" y="27"/>
                    </a:moveTo>
                    <a:lnTo>
                      <a:pt x="0" y="4"/>
                    </a:lnTo>
                    <a:lnTo>
                      <a:pt x="18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227" name="Oval 506"/>
              <p:cNvSpPr>
                <a:spLocks noChangeArrowheads="1"/>
              </p:cNvSpPr>
              <p:nvPr/>
            </p:nvSpPr>
            <p:spPr bwMode="auto">
              <a:xfrm>
                <a:off x="4105" y="1188"/>
                <a:ext cx="54" cy="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88228" name="Oval 507"/>
              <p:cNvSpPr>
                <a:spLocks noChangeArrowheads="1"/>
              </p:cNvSpPr>
              <p:nvPr/>
            </p:nvSpPr>
            <p:spPr bwMode="auto">
              <a:xfrm>
                <a:off x="4105" y="1188"/>
                <a:ext cx="54" cy="53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88229" name="Freeform 508"/>
              <p:cNvSpPr>
                <a:spLocks noChangeArrowheads="1"/>
              </p:cNvSpPr>
              <p:nvPr/>
            </p:nvSpPr>
            <p:spPr bwMode="auto">
              <a:xfrm>
                <a:off x="4009" y="1493"/>
                <a:ext cx="108" cy="156"/>
              </a:xfrm>
              <a:custGeom>
                <a:avLst/>
                <a:gdLst>
                  <a:gd name="T0" fmla="*/ 0 w 108"/>
                  <a:gd name="T1" fmla="*/ 156 h 156"/>
                  <a:gd name="T2" fmla="*/ 108 w 108"/>
                  <a:gd name="T3" fmla="*/ 138 h 156"/>
                  <a:gd name="T4" fmla="*/ 30 w 108"/>
                  <a:gd name="T5" fmla="*/ 0 h 156"/>
                  <a:gd name="T6" fmla="*/ 0 w 108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56"/>
                  <a:gd name="T14" fmla="*/ 108 w 108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56">
                    <a:moveTo>
                      <a:pt x="0" y="156"/>
                    </a:moveTo>
                    <a:lnTo>
                      <a:pt x="108" y="138"/>
                    </a:lnTo>
                    <a:lnTo>
                      <a:pt x="30" y="0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FF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230" name="Freeform 509"/>
              <p:cNvSpPr>
                <a:spLocks noChangeArrowheads="1"/>
              </p:cNvSpPr>
              <p:nvPr/>
            </p:nvSpPr>
            <p:spPr bwMode="auto">
              <a:xfrm>
                <a:off x="4009" y="1493"/>
                <a:ext cx="108" cy="156"/>
              </a:xfrm>
              <a:custGeom>
                <a:avLst/>
                <a:gdLst>
                  <a:gd name="T0" fmla="*/ 0 w 18"/>
                  <a:gd name="T1" fmla="*/ 2147483647 h 26"/>
                  <a:gd name="T2" fmla="*/ 2147483647 w 18"/>
                  <a:gd name="T3" fmla="*/ 2147483647 h 26"/>
                  <a:gd name="T4" fmla="*/ 2147483647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0" y="26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231" name="Freeform 510"/>
              <p:cNvSpPr>
                <a:spLocks noChangeArrowheads="1"/>
              </p:cNvSpPr>
              <p:nvPr/>
            </p:nvSpPr>
            <p:spPr bwMode="auto">
              <a:xfrm>
                <a:off x="3997" y="2111"/>
                <a:ext cx="108" cy="156"/>
              </a:xfrm>
              <a:custGeom>
                <a:avLst/>
                <a:gdLst>
                  <a:gd name="T0" fmla="*/ 0 w 108"/>
                  <a:gd name="T1" fmla="*/ 156 h 156"/>
                  <a:gd name="T2" fmla="*/ 108 w 108"/>
                  <a:gd name="T3" fmla="*/ 138 h 156"/>
                  <a:gd name="T4" fmla="*/ 30 w 108"/>
                  <a:gd name="T5" fmla="*/ 0 h 156"/>
                  <a:gd name="T6" fmla="*/ 0 w 108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56"/>
                  <a:gd name="T14" fmla="*/ 108 w 108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56">
                    <a:moveTo>
                      <a:pt x="0" y="156"/>
                    </a:moveTo>
                    <a:lnTo>
                      <a:pt x="108" y="138"/>
                    </a:lnTo>
                    <a:lnTo>
                      <a:pt x="30" y="0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10F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232" name="Freeform 511"/>
              <p:cNvSpPr>
                <a:spLocks noChangeArrowheads="1"/>
              </p:cNvSpPr>
              <p:nvPr/>
            </p:nvSpPr>
            <p:spPr bwMode="auto">
              <a:xfrm>
                <a:off x="3997" y="2111"/>
                <a:ext cx="108" cy="156"/>
              </a:xfrm>
              <a:custGeom>
                <a:avLst/>
                <a:gdLst>
                  <a:gd name="T0" fmla="*/ 0 w 18"/>
                  <a:gd name="T1" fmla="*/ 2147483647 h 26"/>
                  <a:gd name="T2" fmla="*/ 2147483647 w 18"/>
                  <a:gd name="T3" fmla="*/ 2147483647 h 26"/>
                  <a:gd name="T4" fmla="*/ 2147483647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0" y="26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233" name="Freeform 512"/>
              <p:cNvSpPr>
                <a:spLocks noChangeArrowheads="1"/>
              </p:cNvSpPr>
              <p:nvPr/>
            </p:nvSpPr>
            <p:spPr bwMode="auto">
              <a:xfrm>
                <a:off x="3997" y="2249"/>
                <a:ext cx="108" cy="162"/>
              </a:xfrm>
              <a:custGeom>
                <a:avLst/>
                <a:gdLst>
                  <a:gd name="T0" fmla="*/ 78 w 108"/>
                  <a:gd name="T1" fmla="*/ 162 h 162"/>
                  <a:gd name="T2" fmla="*/ 0 w 108"/>
                  <a:gd name="T3" fmla="*/ 18 h 162"/>
                  <a:gd name="T4" fmla="*/ 108 w 108"/>
                  <a:gd name="T5" fmla="*/ 0 h 162"/>
                  <a:gd name="T6" fmla="*/ 78 w 108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62"/>
                  <a:gd name="T14" fmla="*/ 108 w 108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62">
                    <a:moveTo>
                      <a:pt x="78" y="162"/>
                    </a:moveTo>
                    <a:lnTo>
                      <a:pt x="0" y="18"/>
                    </a:lnTo>
                    <a:lnTo>
                      <a:pt x="108" y="0"/>
                    </a:lnTo>
                    <a:lnTo>
                      <a:pt x="78" y="162"/>
                    </a:lnTo>
                    <a:close/>
                  </a:path>
                </a:pathLst>
              </a:custGeom>
              <a:solidFill>
                <a:srgbClr val="00A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234" name="Freeform 513"/>
              <p:cNvSpPr>
                <a:spLocks noChangeArrowheads="1"/>
              </p:cNvSpPr>
              <p:nvPr/>
            </p:nvSpPr>
            <p:spPr bwMode="auto">
              <a:xfrm>
                <a:off x="3997" y="2249"/>
                <a:ext cx="108" cy="162"/>
              </a:xfrm>
              <a:custGeom>
                <a:avLst/>
                <a:gdLst>
                  <a:gd name="T0" fmla="*/ 2147483647 w 18"/>
                  <a:gd name="T1" fmla="*/ 2147483647 h 27"/>
                  <a:gd name="T2" fmla="*/ 0 w 18"/>
                  <a:gd name="T3" fmla="*/ 2147483647 h 27"/>
                  <a:gd name="T4" fmla="*/ 2147483647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13" y="27"/>
                    </a:moveTo>
                    <a:lnTo>
                      <a:pt x="0" y="3"/>
                    </a:lnTo>
                    <a:lnTo>
                      <a:pt x="18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235" name="Freeform 514"/>
              <p:cNvSpPr>
                <a:spLocks noChangeArrowheads="1"/>
              </p:cNvSpPr>
              <p:nvPr/>
            </p:nvSpPr>
            <p:spPr bwMode="auto">
              <a:xfrm>
                <a:off x="3991" y="1176"/>
                <a:ext cx="108" cy="155"/>
              </a:xfrm>
              <a:custGeom>
                <a:avLst/>
                <a:gdLst>
                  <a:gd name="T0" fmla="*/ 78 w 108"/>
                  <a:gd name="T1" fmla="*/ 155 h 155"/>
                  <a:gd name="T2" fmla="*/ 0 w 108"/>
                  <a:gd name="T3" fmla="*/ 18 h 155"/>
                  <a:gd name="T4" fmla="*/ 108 w 108"/>
                  <a:gd name="T5" fmla="*/ 0 h 155"/>
                  <a:gd name="T6" fmla="*/ 78 w 108"/>
                  <a:gd name="T7" fmla="*/ 155 h 15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55"/>
                  <a:gd name="T14" fmla="*/ 108 w 108"/>
                  <a:gd name="T15" fmla="*/ 155 h 15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55">
                    <a:moveTo>
                      <a:pt x="78" y="155"/>
                    </a:moveTo>
                    <a:lnTo>
                      <a:pt x="0" y="18"/>
                    </a:lnTo>
                    <a:lnTo>
                      <a:pt x="108" y="0"/>
                    </a:lnTo>
                    <a:lnTo>
                      <a:pt x="78" y="155"/>
                    </a:lnTo>
                    <a:close/>
                  </a:path>
                </a:pathLst>
              </a:cu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236" name="Freeform 515"/>
              <p:cNvSpPr>
                <a:spLocks noChangeArrowheads="1"/>
              </p:cNvSpPr>
              <p:nvPr/>
            </p:nvSpPr>
            <p:spPr bwMode="auto">
              <a:xfrm>
                <a:off x="3991" y="1176"/>
                <a:ext cx="108" cy="155"/>
              </a:xfrm>
              <a:custGeom>
                <a:avLst/>
                <a:gdLst>
                  <a:gd name="T0" fmla="*/ 2147483647 w 18"/>
                  <a:gd name="T1" fmla="*/ 2147483647 h 26"/>
                  <a:gd name="T2" fmla="*/ 0 w 18"/>
                  <a:gd name="T3" fmla="*/ 2147483647 h 26"/>
                  <a:gd name="T4" fmla="*/ 2147483647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13" y="26"/>
                    </a:moveTo>
                    <a:lnTo>
                      <a:pt x="0" y="3"/>
                    </a:lnTo>
                    <a:lnTo>
                      <a:pt x="18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237" name="Freeform 516"/>
              <p:cNvSpPr>
                <a:spLocks noChangeArrowheads="1"/>
              </p:cNvSpPr>
              <p:nvPr/>
            </p:nvSpPr>
            <p:spPr bwMode="auto">
              <a:xfrm>
                <a:off x="3979" y="1793"/>
                <a:ext cx="108" cy="156"/>
              </a:xfrm>
              <a:custGeom>
                <a:avLst/>
                <a:gdLst>
                  <a:gd name="T0" fmla="*/ 78 w 108"/>
                  <a:gd name="T1" fmla="*/ 156 h 156"/>
                  <a:gd name="T2" fmla="*/ 0 w 108"/>
                  <a:gd name="T3" fmla="*/ 18 h 156"/>
                  <a:gd name="T4" fmla="*/ 108 w 108"/>
                  <a:gd name="T5" fmla="*/ 0 h 156"/>
                  <a:gd name="T6" fmla="*/ 78 w 108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56"/>
                  <a:gd name="T14" fmla="*/ 108 w 108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56">
                    <a:moveTo>
                      <a:pt x="78" y="156"/>
                    </a:moveTo>
                    <a:lnTo>
                      <a:pt x="0" y="18"/>
                    </a:lnTo>
                    <a:lnTo>
                      <a:pt x="108" y="0"/>
                    </a:lnTo>
                    <a:lnTo>
                      <a:pt x="78" y="156"/>
                    </a:lnTo>
                    <a:close/>
                  </a:path>
                </a:pathLst>
              </a:custGeom>
              <a:solidFill>
                <a:srgbClr val="8FFF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238" name="Freeform 517"/>
              <p:cNvSpPr>
                <a:spLocks noChangeArrowheads="1"/>
              </p:cNvSpPr>
              <p:nvPr/>
            </p:nvSpPr>
            <p:spPr bwMode="auto">
              <a:xfrm>
                <a:off x="3979" y="1793"/>
                <a:ext cx="108" cy="156"/>
              </a:xfrm>
              <a:custGeom>
                <a:avLst/>
                <a:gdLst>
                  <a:gd name="T0" fmla="*/ 2147483647 w 18"/>
                  <a:gd name="T1" fmla="*/ 2147483647 h 26"/>
                  <a:gd name="T2" fmla="*/ 0 w 18"/>
                  <a:gd name="T3" fmla="*/ 2147483647 h 26"/>
                  <a:gd name="T4" fmla="*/ 2147483647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13" y="26"/>
                    </a:moveTo>
                    <a:lnTo>
                      <a:pt x="0" y="3"/>
                    </a:lnTo>
                    <a:lnTo>
                      <a:pt x="18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239" name="Oval 518"/>
              <p:cNvSpPr>
                <a:spLocks noChangeArrowheads="1"/>
              </p:cNvSpPr>
              <p:nvPr/>
            </p:nvSpPr>
            <p:spPr bwMode="auto">
              <a:xfrm>
                <a:off x="4057" y="978"/>
                <a:ext cx="54" cy="5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88240" name="Oval 519"/>
              <p:cNvSpPr>
                <a:spLocks noChangeArrowheads="1"/>
              </p:cNvSpPr>
              <p:nvPr/>
            </p:nvSpPr>
            <p:spPr bwMode="auto">
              <a:xfrm>
                <a:off x="4057" y="978"/>
                <a:ext cx="54" cy="54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88241" name="Freeform 520"/>
              <p:cNvSpPr>
                <a:spLocks noChangeArrowheads="1"/>
              </p:cNvSpPr>
              <p:nvPr/>
            </p:nvSpPr>
            <p:spPr bwMode="auto">
              <a:xfrm>
                <a:off x="3961" y="1331"/>
                <a:ext cx="108" cy="162"/>
              </a:xfrm>
              <a:custGeom>
                <a:avLst/>
                <a:gdLst>
                  <a:gd name="T0" fmla="*/ 78 w 108"/>
                  <a:gd name="T1" fmla="*/ 162 h 162"/>
                  <a:gd name="T2" fmla="*/ 0 w 108"/>
                  <a:gd name="T3" fmla="*/ 18 h 162"/>
                  <a:gd name="T4" fmla="*/ 108 w 108"/>
                  <a:gd name="T5" fmla="*/ 0 h 162"/>
                  <a:gd name="T6" fmla="*/ 78 w 108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62"/>
                  <a:gd name="T14" fmla="*/ 108 w 108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62">
                    <a:moveTo>
                      <a:pt x="78" y="162"/>
                    </a:moveTo>
                    <a:lnTo>
                      <a:pt x="0" y="18"/>
                    </a:lnTo>
                    <a:lnTo>
                      <a:pt x="108" y="0"/>
                    </a:lnTo>
                    <a:lnTo>
                      <a:pt x="78" y="162"/>
                    </a:lnTo>
                    <a:close/>
                  </a:path>
                </a:pathLst>
              </a:custGeom>
              <a:solidFill>
                <a:srgbClr val="FF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242" name="Freeform 521"/>
              <p:cNvSpPr>
                <a:spLocks noChangeArrowheads="1"/>
              </p:cNvSpPr>
              <p:nvPr/>
            </p:nvSpPr>
            <p:spPr bwMode="auto">
              <a:xfrm>
                <a:off x="3961" y="1331"/>
                <a:ext cx="108" cy="162"/>
              </a:xfrm>
              <a:custGeom>
                <a:avLst/>
                <a:gdLst>
                  <a:gd name="T0" fmla="*/ 2147483647 w 18"/>
                  <a:gd name="T1" fmla="*/ 2147483647 h 27"/>
                  <a:gd name="T2" fmla="*/ 0 w 18"/>
                  <a:gd name="T3" fmla="*/ 2147483647 h 27"/>
                  <a:gd name="T4" fmla="*/ 2147483647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13" y="27"/>
                    </a:moveTo>
                    <a:lnTo>
                      <a:pt x="0" y="3"/>
                    </a:lnTo>
                    <a:lnTo>
                      <a:pt x="18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243" name="Freeform 522"/>
              <p:cNvSpPr>
                <a:spLocks noChangeArrowheads="1"/>
              </p:cNvSpPr>
              <p:nvPr/>
            </p:nvSpPr>
            <p:spPr bwMode="auto">
              <a:xfrm>
                <a:off x="3961" y="1194"/>
                <a:ext cx="108" cy="155"/>
              </a:xfrm>
              <a:custGeom>
                <a:avLst/>
                <a:gdLst>
                  <a:gd name="T0" fmla="*/ 0 w 108"/>
                  <a:gd name="T1" fmla="*/ 155 h 155"/>
                  <a:gd name="T2" fmla="*/ 108 w 108"/>
                  <a:gd name="T3" fmla="*/ 137 h 155"/>
                  <a:gd name="T4" fmla="*/ 30 w 108"/>
                  <a:gd name="T5" fmla="*/ 0 h 155"/>
                  <a:gd name="T6" fmla="*/ 0 w 108"/>
                  <a:gd name="T7" fmla="*/ 155 h 15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55"/>
                  <a:gd name="T14" fmla="*/ 108 w 108"/>
                  <a:gd name="T15" fmla="*/ 155 h 15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55">
                    <a:moveTo>
                      <a:pt x="0" y="155"/>
                    </a:moveTo>
                    <a:lnTo>
                      <a:pt x="108" y="137"/>
                    </a:lnTo>
                    <a:lnTo>
                      <a:pt x="30" y="0"/>
                    </a:lnTo>
                    <a:lnTo>
                      <a:pt x="0" y="155"/>
                    </a:lnTo>
                    <a:close/>
                  </a:path>
                </a:pathLst>
              </a:custGeom>
              <a:solidFill>
                <a:srgbClr val="FF3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244" name="Freeform 523"/>
              <p:cNvSpPr>
                <a:spLocks noChangeArrowheads="1"/>
              </p:cNvSpPr>
              <p:nvPr/>
            </p:nvSpPr>
            <p:spPr bwMode="auto">
              <a:xfrm>
                <a:off x="3961" y="1194"/>
                <a:ext cx="108" cy="155"/>
              </a:xfrm>
              <a:custGeom>
                <a:avLst/>
                <a:gdLst>
                  <a:gd name="T0" fmla="*/ 0 w 18"/>
                  <a:gd name="T1" fmla="*/ 2147483647 h 26"/>
                  <a:gd name="T2" fmla="*/ 2147483647 w 18"/>
                  <a:gd name="T3" fmla="*/ 2147483647 h 26"/>
                  <a:gd name="T4" fmla="*/ 2147483647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0" y="26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245" name="Oval 524"/>
              <p:cNvSpPr>
                <a:spLocks noChangeArrowheads="1"/>
              </p:cNvSpPr>
              <p:nvPr/>
            </p:nvSpPr>
            <p:spPr bwMode="auto">
              <a:xfrm>
                <a:off x="4039" y="2117"/>
                <a:ext cx="54" cy="5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88246" name="Oval 525"/>
              <p:cNvSpPr>
                <a:spLocks noChangeArrowheads="1"/>
              </p:cNvSpPr>
              <p:nvPr/>
            </p:nvSpPr>
            <p:spPr bwMode="auto">
              <a:xfrm>
                <a:off x="4039" y="2117"/>
                <a:ext cx="54" cy="54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88247" name="Freeform 526"/>
              <p:cNvSpPr>
                <a:spLocks noChangeArrowheads="1"/>
              </p:cNvSpPr>
              <p:nvPr/>
            </p:nvSpPr>
            <p:spPr bwMode="auto">
              <a:xfrm>
                <a:off x="3949" y="1949"/>
                <a:ext cx="108" cy="162"/>
              </a:xfrm>
              <a:custGeom>
                <a:avLst/>
                <a:gdLst>
                  <a:gd name="T0" fmla="*/ 78 w 108"/>
                  <a:gd name="T1" fmla="*/ 162 h 162"/>
                  <a:gd name="T2" fmla="*/ 0 w 108"/>
                  <a:gd name="T3" fmla="*/ 18 h 162"/>
                  <a:gd name="T4" fmla="*/ 108 w 108"/>
                  <a:gd name="T5" fmla="*/ 0 h 162"/>
                  <a:gd name="T6" fmla="*/ 78 w 108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62"/>
                  <a:gd name="T14" fmla="*/ 108 w 108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62">
                    <a:moveTo>
                      <a:pt x="78" y="162"/>
                    </a:moveTo>
                    <a:lnTo>
                      <a:pt x="0" y="18"/>
                    </a:lnTo>
                    <a:lnTo>
                      <a:pt x="108" y="0"/>
                    </a:lnTo>
                    <a:lnTo>
                      <a:pt x="78" y="162"/>
                    </a:lnTo>
                    <a:close/>
                  </a:path>
                </a:pathLst>
              </a:custGeom>
              <a:solidFill>
                <a:srgbClr val="50F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248" name="Freeform 527"/>
              <p:cNvSpPr>
                <a:spLocks noChangeArrowheads="1"/>
              </p:cNvSpPr>
              <p:nvPr/>
            </p:nvSpPr>
            <p:spPr bwMode="auto">
              <a:xfrm>
                <a:off x="3949" y="1949"/>
                <a:ext cx="108" cy="162"/>
              </a:xfrm>
              <a:custGeom>
                <a:avLst/>
                <a:gdLst>
                  <a:gd name="T0" fmla="*/ 2147483647 w 18"/>
                  <a:gd name="T1" fmla="*/ 2147483647 h 27"/>
                  <a:gd name="T2" fmla="*/ 0 w 18"/>
                  <a:gd name="T3" fmla="*/ 2147483647 h 27"/>
                  <a:gd name="T4" fmla="*/ 2147483647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13" y="27"/>
                    </a:moveTo>
                    <a:lnTo>
                      <a:pt x="0" y="3"/>
                    </a:lnTo>
                    <a:lnTo>
                      <a:pt x="18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249" name="Freeform 528"/>
              <p:cNvSpPr>
                <a:spLocks noChangeArrowheads="1"/>
              </p:cNvSpPr>
              <p:nvPr/>
            </p:nvSpPr>
            <p:spPr bwMode="auto">
              <a:xfrm>
                <a:off x="3949" y="1811"/>
                <a:ext cx="108" cy="156"/>
              </a:xfrm>
              <a:custGeom>
                <a:avLst/>
                <a:gdLst>
                  <a:gd name="T0" fmla="*/ 0 w 108"/>
                  <a:gd name="T1" fmla="*/ 156 h 156"/>
                  <a:gd name="T2" fmla="*/ 108 w 108"/>
                  <a:gd name="T3" fmla="*/ 138 h 156"/>
                  <a:gd name="T4" fmla="*/ 30 w 108"/>
                  <a:gd name="T5" fmla="*/ 0 h 156"/>
                  <a:gd name="T6" fmla="*/ 0 w 108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56"/>
                  <a:gd name="T14" fmla="*/ 108 w 108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56">
                    <a:moveTo>
                      <a:pt x="0" y="156"/>
                    </a:moveTo>
                    <a:lnTo>
                      <a:pt x="108" y="138"/>
                    </a:lnTo>
                    <a:lnTo>
                      <a:pt x="30" y="0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AFFF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250" name="Freeform 529"/>
              <p:cNvSpPr>
                <a:spLocks noChangeArrowheads="1"/>
              </p:cNvSpPr>
              <p:nvPr/>
            </p:nvSpPr>
            <p:spPr bwMode="auto">
              <a:xfrm>
                <a:off x="3949" y="1811"/>
                <a:ext cx="108" cy="156"/>
              </a:xfrm>
              <a:custGeom>
                <a:avLst/>
                <a:gdLst>
                  <a:gd name="T0" fmla="*/ 0 w 18"/>
                  <a:gd name="T1" fmla="*/ 2147483647 h 26"/>
                  <a:gd name="T2" fmla="*/ 2147483647 w 18"/>
                  <a:gd name="T3" fmla="*/ 2147483647 h 26"/>
                  <a:gd name="T4" fmla="*/ 2147483647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0" y="26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251" name="Freeform 530"/>
              <p:cNvSpPr>
                <a:spLocks noChangeArrowheads="1"/>
              </p:cNvSpPr>
              <p:nvPr/>
            </p:nvSpPr>
            <p:spPr bwMode="auto">
              <a:xfrm>
                <a:off x="3931" y="1349"/>
                <a:ext cx="108" cy="162"/>
              </a:xfrm>
              <a:custGeom>
                <a:avLst/>
                <a:gdLst>
                  <a:gd name="T0" fmla="*/ 0 w 108"/>
                  <a:gd name="T1" fmla="*/ 162 h 162"/>
                  <a:gd name="T2" fmla="*/ 108 w 108"/>
                  <a:gd name="T3" fmla="*/ 144 h 162"/>
                  <a:gd name="T4" fmla="*/ 30 w 108"/>
                  <a:gd name="T5" fmla="*/ 0 h 162"/>
                  <a:gd name="T6" fmla="*/ 0 w 108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62"/>
                  <a:gd name="T14" fmla="*/ 108 w 108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62">
                    <a:moveTo>
                      <a:pt x="0" y="162"/>
                    </a:moveTo>
                    <a:lnTo>
                      <a:pt x="108" y="144"/>
                    </a:lnTo>
                    <a:lnTo>
                      <a:pt x="30" y="0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FF7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252" name="Freeform 531"/>
              <p:cNvSpPr>
                <a:spLocks noChangeArrowheads="1"/>
              </p:cNvSpPr>
              <p:nvPr/>
            </p:nvSpPr>
            <p:spPr bwMode="auto">
              <a:xfrm>
                <a:off x="3931" y="1349"/>
                <a:ext cx="108" cy="162"/>
              </a:xfrm>
              <a:custGeom>
                <a:avLst/>
                <a:gdLst>
                  <a:gd name="T0" fmla="*/ 0 w 18"/>
                  <a:gd name="T1" fmla="*/ 2147483647 h 27"/>
                  <a:gd name="T2" fmla="*/ 2147483647 w 18"/>
                  <a:gd name="T3" fmla="*/ 2147483647 h 27"/>
                  <a:gd name="T4" fmla="*/ 2147483647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0" y="27"/>
                    </a:moveTo>
                    <a:lnTo>
                      <a:pt x="18" y="24"/>
                    </a:lnTo>
                    <a:lnTo>
                      <a:pt x="5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253" name="Freeform 532"/>
              <p:cNvSpPr>
                <a:spLocks noChangeArrowheads="1"/>
              </p:cNvSpPr>
              <p:nvPr/>
            </p:nvSpPr>
            <p:spPr bwMode="auto">
              <a:xfrm>
                <a:off x="3931" y="1493"/>
                <a:ext cx="108" cy="156"/>
              </a:xfrm>
              <a:custGeom>
                <a:avLst/>
                <a:gdLst>
                  <a:gd name="T0" fmla="*/ 78 w 108"/>
                  <a:gd name="T1" fmla="*/ 156 h 156"/>
                  <a:gd name="T2" fmla="*/ 0 w 108"/>
                  <a:gd name="T3" fmla="*/ 18 h 156"/>
                  <a:gd name="T4" fmla="*/ 108 w 108"/>
                  <a:gd name="T5" fmla="*/ 0 h 156"/>
                  <a:gd name="T6" fmla="*/ 78 w 108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56"/>
                  <a:gd name="T14" fmla="*/ 108 w 108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56">
                    <a:moveTo>
                      <a:pt x="78" y="156"/>
                    </a:moveTo>
                    <a:lnTo>
                      <a:pt x="0" y="18"/>
                    </a:lnTo>
                    <a:lnTo>
                      <a:pt x="108" y="0"/>
                    </a:lnTo>
                    <a:lnTo>
                      <a:pt x="78" y="156"/>
                    </a:lnTo>
                    <a:close/>
                  </a:path>
                </a:pathLst>
              </a:custGeom>
              <a:solidFill>
                <a:srgbClr val="FF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254" name="Freeform 533"/>
              <p:cNvSpPr>
                <a:spLocks noChangeArrowheads="1"/>
              </p:cNvSpPr>
              <p:nvPr/>
            </p:nvSpPr>
            <p:spPr bwMode="auto">
              <a:xfrm>
                <a:off x="3931" y="1493"/>
                <a:ext cx="108" cy="156"/>
              </a:xfrm>
              <a:custGeom>
                <a:avLst/>
                <a:gdLst>
                  <a:gd name="T0" fmla="*/ 2147483647 w 18"/>
                  <a:gd name="T1" fmla="*/ 2147483647 h 26"/>
                  <a:gd name="T2" fmla="*/ 0 w 18"/>
                  <a:gd name="T3" fmla="*/ 2147483647 h 26"/>
                  <a:gd name="T4" fmla="*/ 2147483647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13" y="26"/>
                    </a:moveTo>
                    <a:lnTo>
                      <a:pt x="0" y="3"/>
                    </a:lnTo>
                    <a:lnTo>
                      <a:pt x="18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255" name="Freeform 534"/>
              <p:cNvSpPr>
                <a:spLocks noChangeArrowheads="1"/>
              </p:cNvSpPr>
              <p:nvPr/>
            </p:nvSpPr>
            <p:spPr bwMode="auto">
              <a:xfrm>
                <a:off x="3920" y="1967"/>
                <a:ext cx="107" cy="162"/>
              </a:xfrm>
              <a:custGeom>
                <a:avLst/>
                <a:gdLst>
                  <a:gd name="T0" fmla="*/ 0 w 107"/>
                  <a:gd name="T1" fmla="*/ 162 h 162"/>
                  <a:gd name="T2" fmla="*/ 107 w 107"/>
                  <a:gd name="T3" fmla="*/ 144 h 162"/>
                  <a:gd name="T4" fmla="*/ 29 w 107"/>
                  <a:gd name="T5" fmla="*/ 0 h 162"/>
                  <a:gd name="T6" fmla="*/ 0 w 107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162"/>
                  <a:gd name="T14" fmla="*/ 107 w 107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162">
                    <a:moveTo>
                      <a:pt x="0" y="162"/>
                    </a:moveTo>
                    <a:lnTo>
                      <a:pt x="107" y="144"/>
                    </a:lnTo>
                    <a:lnTo>
                      <a:pt x="29" y="0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60F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256" name="Freeform 535"/>
              <p:cNvSpPr>
                <a:spLocks noChangeArrowheads="1"/>
              </p:cNvSpPr>
              <p:nvPr/>
            </p:nvSpPr>
            <p:spPr bwMode="auto">
              <a:xfrm>
                <a:off x="3920" y="1967"/>
                <a:ext cx="107" cy="162"/>
              </a:xfrm>
              <a:custGeom>
                <a:avLst/>
                <a:gdLst>
                  <a:gd name="T0" fmla="*/ 0 w 18"/>
                  <a:gd name="T1" fmla="*/ 2147483647 h 27"/>
                  <a:gd name="T2" fmla="*/ 2147483647 w 18"/>
                  <a:gd name="T3" fmla="*/ 2147483647 h 27"/>
                  <a:gd name="T4" fmla="*/ 2147483647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0" y="27"/>
                    </a:moveTo>
                    <a:lnTo>
                      <a:pt x="18" y="24"/>
                    </a:lnTo>
                    <a:lnTo>
                      <a:pt x="5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257" name="Freeform 536"/>
              <p:cNvSpPr>
                <a:spLocks noChangeArrowheads="1"/>
              </p:cNvSpPr>
              <p:nvPr/>
            </p:nvSpPr>
            <p:spPr bwMode="auto">
              <a:xfrm>
                <a:off x="3920" y="2111"/>
                <a:ext cx="107" cy="156"/>
              </a:xfrm>
              <a:custGeom>
                <a:avLst/>
                <a:gdLst>
                  <a:gd name="T0" fmla="*/ 77 w 107"/>
                  <a:gd name="T1" fmla="*/ 156 h 156"/>
                  <a:gd name="T2" fmla="*/ 0 w 107"/>
                  <a:gd name="T3" fmla="*/ 18 h 156"/>
                  <a:gd name="T4" fmla="*/ 107 w 107"/>
                  <a:gd name="T5" fmla="*/ 0 h 156"/>
                  <a:gd name="T6" fmla="*/ 77 w 107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156"/>
                  <a:gd name="T14" fmla="*/ 107 w 107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156">
                    <a:moveTo>
                      <a:pt x="77" y="156"/>
                    </a:moveTo>
                    <a:lnTo>
                      <a:pt x="0" y="18"/>
                    </a:lnTo>
                    <a:lnTo>
                      <a:pt x="107" y="0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10F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258" name="Freeform 537"/>
              <p:cNvSpPr>
                <a:spLocks noChangeArrowheads="1"/>
              </p:cNvSpPr>
              <p:nvPr/>
            </p:nvSpPr>
            <p:spPr bwMode="auto">
              <a:xfrm>
                <a:off x="3920" y="2111"/>
                <a:ext cx="107" cy="156"/>
              </a:xfrm>
              <a:custGeom>
                <a:avLst/>
                <a:gdLst>
                  <a:gd name="T0" fmla="*/ 2147483647 w 18"/>
                  <a:gd name="T1" fmla="*/ 2147483647 h 26"/>
                  <a:gd name="T2" fmla="*/ 0 w 18"/>
                  <a:gd name="T3" fmla="*/ 2147483647 h 26"/>
                  <a:gd name="T4" fmla="*/ 2147483647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13" y="26"/>
                    </a:moveTo>
                    <a:lnTo>
                      <a:pt x="0" y="3"/>
                    </a:lnTo>
                    <a:lnTo>
                      <a:pt x="18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259" name="Oval 538"/>
              <p:cNvSpPr>
                <a:spLocks noChangeArrowheads="1"/>
              </p:cNvSpPr>
              <p:nvPr/>
            </p:nvSpPr>
            <p:spPr bwMode="auto">
              <a:xfrm>
                <a:off x="3985" y="2087"/>
                <a:ext cx="54" cy="5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88260" name="Oval 539"/>
              <p:cNvSpPr>
                <a:spLocks noChangeArrowheads="1"/>
              </p:cNvSpPr>
              <p:nvPr/>
            </p:nvSpPr>
            <p:spPr bwMode="auto">
              <a:xfrm>
                <a:off x="3985" y="2087"/>
                <a:ext cx="54" cy="54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88261" name="Freeform 540"/>
              <p:cNvSpPr>
                <a:spLocks noChangeArrowheads="1"/>
              </p:cNvSpPr>
              <p:nvPr/>
            </p:nvSpPr>
            <p:spPr bwMode="auto">
              <a:xfrm>
                <a:off x="3902" y="1511"/>
                <a:ext cx="107" cy="156"/>
              </a:xfrm>
              <a:custGeom>
                <a:avLst/>
                <a:gdLst>
                  <a:gd name="T0" fmla="*/ 0 w 107"/>
                  <a:gd name="T1" fmla="*/ 156 h 156"/>
                  <a:gd name="T2" fmla="*/ 107 w 107"/>
                  <a:gd name="T3" fmla="*/ 138 h 156"/>
                  <a:gd name="T4" fmla="*/ 29 w 107"/>
                  <a:gd name="T5" fmla="*/ 0 h 156"/>
                  <a:gd name="T6" fmla="*/ 0 w 107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156"/>
                  <a:gd name="T14" fmla="*/ 107 w 107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156">
                    <a:moveTo>
                      <a:pt x="0" y="156"/>
                    </a:moveTo>
                    <a:lnTo>
                      <a:pt x="107" y="138"/>
                    </a:lnTo>
                    <a:lnTo>
                      <a:pt x="29" y="0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262" name="Freeform 541"/>
              <p:cNvSpPr>
                <a:spLocks noChangeArrowheads="1"/>
              </p:cNvSpPr>
              <p:nvPr/>
            </p:nvSpPr>
            <p:spPr bwMode="auto">
              <a:xfrm>
                <a:off x="3902" y="1511"/>
                <a:ext cx="107" cy="156"/>
              </a:xfrm>
              <a:custGeom>
                <a:avLst/>
                <a:gdLst>
                  <a:gd name="T0" fmla="*/ 0 w 18"/>
                  <a:gd name="T1" fmla="*/ 2147483647 h 26"/>
                  <a:gd name="T2" fmla="*/ 2147483647 w 18"/>
                  <a:gd name="T3" fmla="*/ 2147483647 h 26"/>
                  <a:gd name="T4" fmla="*/ 2147483647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0" y="26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263" name="Freeform 542"/>
              <p:cNvSpPr>
                <a:spLocks noChangeArrowheads="1"/>
              </p:cNvSpPr>
              <p:nvPr/>
            </p:nvSpPr>
            <p:spPr bwMode="auto">
              <a:xfrm>
                <a:off x="3902" y="1649"/>
                <a:ext cx="107" cy="162"/>
              </a:xfrm>
              <a:custGeom>
                <a:avLst/>
                <a:gdLst>
                  <a:gd name="T0" fmla="*/ 77 w 107"/>
                  <a:gd name="T1" fmla="*/ 162 h 162"/>
                  <a:gd name="T2" fmla="*/ 0 w 107"/>
                  <a:gd name="T3" fmla="*/ 18 h 162"/>
                  <a:gd name="T4" fmla="*/ 107 w 107"/>
                  <a:gd name="T5" fmla="*/ 0 h 162"/>
                  <a:gd name="T6" fmla="*/ 77 w 107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162"/>
                  <a:gd name="T14" fmla="*/ 107 w 107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162">
                    <a:moveTo>
                      <a:pt x="77" y="162"/>
                    </a:moveTo>
                    <a:lnTo>
                      <a:pt x="0" y="18"/>
                    </a:lnTo>
                    <a:lnTo>
                      <a:pt x="107" y="0"/>
                    </a:lnTo>
                    <a:lnTo>
                      <a:pt x="77" y="162"/>
                    </a:lnTo>
                    <a:close/>
                  </a:path>
                </a:pathLst>
              </a:custGeom>
              <a:solidFill>
                <a:srgbClr val="EFFF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264" name="Freeform 543"/>
              <p:cNvSpPr>
                <a:spLocks noChangeArrowheads="1"/>
              </p:cNvSpPr>
              <p:nvPr/>
            </p:nvSpPr>
            <p:spPr bwMode="auto">
              <a:xfrm>
                <a:off x="3902" y="1649"/>
                <a:ext cx="107" cy="162"/>
              </a:xfrm>
              <a:custGeom>
                <a:avLst/>
                <a:gdLst>
                  <a:gd name="T0" fmla="*/ 2147483647 w 18"/>
                  <a:gd name="T1" fmla="*/ 2147483647 h 27"/>
                  <a:gd name="T2" fmla="*/ 0 w 18"/>
                  <a:gd name="T3" fmla="*/ 2147483647 h 27"/>
                  <a:gd name="T4" fmla="*/ 2147483647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13" y="27"/>
                    </a:moveTo>
                    <a:lnTo>
                      <a:pt x="0" y="3"/>
                    </a:lnTo>
                    <a:lnTo>
                      <a:pt x="18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265" name="Freeform 544"/>
              <p:cNvSpPr>
                <a:spLocks noChangeArrowheads="1"/>
              </p:cNvSpPr>
              <p:nvPr/>
            </p:nvSpPr>
            <p:spPr bwMode="auto">
              <a:xfrm>
                <a:off x="3884" y="1194"/>
                <a:ext cx="107" cy="155"/>
              </a:xfrm>
              <a:custGeom>
                <a:avLst/>
                <a:gdLst>
                  <a:gd name="T0" fmla="*/ 77 w 107"/>
                  <a:gd name="T1" fmla="*/ 155 h 155"/>
                  <a:gd name="T2" fmla="*/ 0 w 107"/>
                  <a:gd name="T3" fmla="*/ 18 h 155"/>
                  <a:gd name="T4" fmla="*/ 107 w 107"/>
                  <a:gd name="T5" fmla="*/ 0 h 155"/>
                  <a:gd name="T6" fmla="*/ 77 w 107"/>
                  <a:gd name="T7" fmla="*/ 155 h 15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155"/>
                  <a:gd name="T14" fmla="*/ 107 w 107"/>
                  <a:gd name="T15" fmla="*/ 155 h 15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155">
                    <a:moveTo>
                      <a:pt x="77" y="155"/>
                    </a:moveTo>
                    <a:lnTo>
                      <a:pt x="0" y="18"/>
                    </a:lnTo>
                    <a:lnTo>
                      <a:pt x="107" y="0"/>
                    </a:lnTo>
                    <a:lnTo>
                      <a:pt x="77" y="155"/>
                    </a:lnTo>
                    <a:close/>
                  </a:path>
                </a:pathLst>
              </a:custGeom>
              <a:solidFill>
                <a:srgbClr val="FF3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266" name="Freeform 545"/>
              <p:cNvSpPr>
                <a:spLocks noChangeArrowheads="1"/>
              </p:cNvSpPr>
              <p:nvPr/>
            </p:nvSpPr>
            <p:spPr bwMode="auto">
              <a:xfrm>
                <a:off x="3884" y="1194"/>
                <a:ext cx="107" cy="155"/>
              </a:xfrm>
              <a:custGeom>
                <a:avLst/>
                <a:gdLst>
                  <a:gd name="T0" fmla="*/ 2147483647 w 18"/>
                  <a:gd name="T1" fmla="*/ 2147483647 h 26"/>
                  <a:gd name="T2" fmla="*/ 0 w 18"/>
                  <a:gd name="T3" fmla="*/ 2147483647 h 26"/>
                  <a:gd name="T4" fmla="*/ 2147483647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13" y="26"/>
                    </a:moveTo>
                    <a:lnTo>
                      <a:pt x="0" y="3"/>
                    </a:lnTo>
                    <a:lnTo>
                      <a:pt x="18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267" name="Oval 546"/>
              <p:cNvSpPr>
                <a:spLocks noChangeArrowheads="1"/>
              </p:cNvSpPr>
              <p:nvPr/>
            </p:nvSpPr>
            <p:spPr bwMode="auto">
              <a:xfrm>
                <a:off x="3961" y="1140"/>
                <a:ext cx="54" cy="5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88268" name="Oval 547"/>
              <p:cNvSpPr>
                <a:spLocks noChangeArrowheads="1"/>
              </p:cNvSpPr>
              <p:nvPr/>
            </p:nvSpPr>
            <p:spPr bwMode="auto">
              <a:xfrm>
                <a:off x="3961" y="1140"/>
                <a:ext cx="54" cy="54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88269" name="Freeform 548"/>
              <p:cNvSpPr>
                <a:spLocks noChangeArrowheads="1"/>
              </p:cNvSpPr>
              <p:nvPr/>
            </p:nvSpPr>
            <p:spPr bwMode="auto">
              <a:xfrm>
                <a:off x="3872" y="1667"/>
                <a:ext cx="107" cy="162"/>
              </a:xfrm>
              <a:custGeom>
                <a:avLst/>
                <a:gdLst>
                  <a:gd name="T0" fmla="*/ 0 w 107"/>
                  <a:gd name="T1" fmla="*/ 162 h 162"/>
                  <a:gd name="T2" fmla="*/ 107 w 107"/>
                  <a:gd name="T3" fmla="*/ 144 h 162"/>
                  <a:gd name="T4" fmla="*/ 30 w 107"/>
                  <a:gd name="T5" fmla="*/ 0 h 162"/>
                  <a:gd name="T6" fmla="*/ 0 w 107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162"/>
                  <a:gd name="T14" fmla="*/ 107 w 107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162">
                    <a:moveTo>
                      <a:pt x="0" y="162"/>
                    </a:moveTo>
                    <a:lnTo>
                      <a:pt x="107" y="144"/>
                    </a:lnTo>
                    <a:lnTo>
                      <a:pt x="30" y="0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270" name="Freeform 549"/>
              <p:cNvSpPr>
                <a:spLocks noChangeArrowheads="1"/>
              </p:cNvSpPr>
              <p:nvPr/>
            </p:nvSpPr>
            <p:spPr bwMode="auto">
              <a:xfrm>
                <a:off x="3872" y="1667"/>
                <a:ext cx="107" cy="162"/>
              </a:xfrm>
              <a:custGeom>
                <a:avLst/>
                <a:gdLst>
                  <a:gd name="T0" fmla="*/ 0 w 18"/>
                  <a:gd name="T1" fmla="*/ 2147483647 h 27"/>
                  <a:gd name="T2" fmla="*/ 2147483647 w 18"/>
                  <a:gd name="T3" fmla="*/ 2147483647 h 27"/>
                  <a:gd name="T4" fmla="*/ 2147483647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0" y="27"/>
                    </a:moveTo>
                    <a:lnTo>
                      <a:pt x="18" y="24"/>
                    </a:lnTo>
                    <a:lnTo>
                      <a:pt x="5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271" name="Freeform 550"/>
              <p:cNvSpPr>
                <a:spLocks noChangeArrowheads="1"/>
              </p:cNvSpPr>
              <p:nvPr/>
            </p:nvSpPr>
            <p:spPr bwMode="auto">
              <a:xfrm>
                <a:off x="3872" y="1811"/>
                <a:ext cx="107" cy="156"/>
              </a:xfrm>
              <a:custGeom>
                <a:avLst/>
                <a:gdLst>
                  <a:gd name="T0" fmla="*/ 77 w 107"/>
                  <a:gd name="T1" fmla="*/ 156 h 156"/>
                  <a:gd name="T2" fmla="*/ 0 w 107"/>
                  <a:gd name="T3" fmla="*/ 18 h 156"/>
                  <a:gd name="T4" fmla="*/ 107 w 107"/>
                  <a:gd name="T5" fmla="*/ 0 h 156"/>
                  <a:gd name="T6" fmla="*/ 77 w 107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156"/>
                  <a:gd name="T14" fmla="*/ 107 w 107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156">
                    <a:moveTo>
                      <a:pt x="77" y="156"/>
                    </a:moveTo>
                    <a:lnTo>
                      <a:pt x="0" y="18"/>
                    </a:lnTo>
                    <a:lnTo>
                      <a:pt x="107" y="0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AFFF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272" name="Freeform 551"/>
              <p:cNvSpPr>
                <a:spLocks noChangeArrowheads="1"/>
              </p:cNvSpPr>
              <p:nvPr/>
            </p:nvSpPr>
            <p:spPr bwMode="auto">
              <a:xfrm>
                <a:off x="3872" y="1811"/>
                <a:ext cx="107" cy="156"/>
              </a:xfrm>
              <a:custGeom>
                <a:avLst/>
                <a:gdLst>
                  <a:gd name="T0" fmla="*/ 2147483647 w 18"/>
                  <a:gd name="T1" fmla="*/ 2147483647 h 26"/>
                  <a:gd name="T2" fmla="*/ 0 w 18"/>
                  <a:gd name="T3" fmla="*/ 2147483647 h 26"/>
                  <a:gd name="T4" fmla="*/ 2147483647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13" y="26"/>
                    </a:moveTo>
                    <a:lnTo>
                      <a:pt x="0" y="3"/>
                    </a:lnTo>
                    <a:lnTo>
                      <a:pt x="18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273" name="Freeform 552"/>
              <p:cNvSpPr>
                <a:spLocks noChangeArrowheads="1"/>
              </p:cNvSpPr>
              <p:nvPr/>
            </p:nvSpPr>
            <p:spPr bwMode="auto">
              <a:xfrm>
                <a:off x="3854" y="1212"/>
                <a:ext cx="107" cy="161"/>
              </a:xfrm>
              <a:custGeom>
                <a:avLst/>
                <a:gdLst>
                  <a:gd name="T0" fmla="*/ 0 w 107"/>
                  <a:gd name="T1" fmla="*/ 161 h 161"/>
                  <a:gd name="T2" fmla="*/ 107 w 107"/>
                  <a:gd name="T3" fmla="*/ 137 h 161"/>
                  <a:gd name="T4" fmla="*/ 30 w 107"/>
                  <a:gd name="T5" fmla="*/ 0 h 161"/>
                  <a:gd name="T6" fmla="*/ 0 w 107"/>
                  <a:gd name="T7" fmla="*/ 161 h 16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161"/>
                  <a:gd name="T14" fmla="*/ 107 w 107"/>
                  <a:gd name="T15" fmla="*/ 161 h 16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161">
                    <a:moveTo>
                      <a:pt x="0" y="161"/>
                    </a:moveTo>
                    <a:lnTo>
                      <a:pt x="107" y="137"/>
                    </a:lnTo>
                    <a:lnTo>
                      <a:pt x="30" y="0"/>
                    </a:lnTo>
                    <a:lnTo>
                      <a:pt x="0" y="161"/>
                    </a:lnTo>
                    <a:close/>
                  </a:path>
                </a:pathLst>
              </a:custGeom>
              <a:solidFill>
                <a:srgbClr val="FF1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274" name="Freeform 553"/>
              <p:cNvSpPr>
                <a:spLocks noChangeArrowheads="1"/>
              </p:cNvSpPr>
              <p:nvPr/>
            </p:nvSpPr>
            <p:spPr bwMode="auto">
              <a:xfrm>
                <a:off x="3854" y="1212"/>
                <a:ext cx="107" cy="161"/>
              </a:xfrm>
              <a:custGeom>
                <a:avLst/>
                <a:gdLst>
                  <a:gd name="T0" fmla="*/ 0 w 18"/>
                  <a:gd name="T1" fmla="*/ 2147483647 h 27"/>
                  <a:gd name="T2" fmla="*/ 2147483647 w 18"/>
                  <a:gd name="T3" fmla="*/ 2147483647 h 27"/>
                  <a:gd name="T4" fmla="*/ 2147483647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0" y="27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275" name="Freeform 554"/>
              <p:cNvSpPr>
                <a:spLocks noChangeArrowheads="1"/>
              </p:cNvSpPr>
              <p:nvPr/>
            </p:nvSpPr>
            <p:spPr bwMode="auto">
              <a:xfrm>
                <a:off x="3854" y="1349"/>
                <a:ext cx="107" cy="162"/>
              </a:xfrm>
              <a:custGeom>
                <a:avLst/>
                <a:gdLst>
                  <a:gd name="T0" fmla="*/ 77 w 107"/>
                  <a:gd name="T1" fmla="*/ 162 h 162"/>
                  <a:gd name="T2" fmla="*/ 0 w 107"/>
                  <a:gd name="T3" fmla="*/ 24 h 162"/>
                  <a:gd name="T4" fmla="*/ 107 w 107"/>
                  <a:gd name="T5" fmla="*/ 0 h 162"/>
                  <a:gd name="T6" fmla="*/ 77 w 107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162"/>
                  <a:gd name="T14" fmla="*/ 107 w 107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162">
                    <a:moveTo>
                      <a:pt x="77" y="162"/>
                    </a:moveTo>
                    <a:lnTo>
                      <a:pt x="0" y="24"/>
                    </a:lnTo>
                    <a:lnTo>
                      <a:pt x="107" y="0"/>
                    </a:lnTo>
                    <a:lnTo>
                      <a:pt x="77" y="162"/>
                    </a:lnTo>
                    <a:close/>
                  </a:path>
                </a:pathLst>
              </a:custGeom>
              <a:solidFill>
                <a:srgbClr val="FF7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276" name="Freeform 555"/>
              <p:cNvSpPr>
                <a:spLocks noChangeArrowheads="1"/>
              </p:cNvSpPr>
              <p:nvPr/>
            </p:nvSpPr>
            <p:spPr bwMode="auto">
              <a:xfrm>
                <a:off x="3854" y="1349"/>
                <a:ext cx="107" cy="162"/>
              </a:xfrm>
              <a:custGeom>
                <a:avLst/>
                <a:gdLst>
                  <a:gd name="T0" fmla="*/ 2147483647 w 18"/>
                  <a:gd name="T1" fmla="*/ 2147483647 h 27"/>
                  <a:gd name="T2" fmla="*/ 0 w 18"/>
                  <a:gd name="T3" fmla="*/ 2147483647 h 27"/>
                  <a:gd name="T4" fmla="*/ 2147483647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13" y="27"/>
                    </a:moveTo>
                    <a:lnTo>
                      <a:pt x="0" y="4"/>
                    </a:lnTo>
                    <a:lnTo>
                      <a:pt x="18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277" name="Freeform 556"/>
              <p:cNvSpPr>
                <a:spLocks noChangeArrowheads="1"/>
              </p:cNvSpPr>
              <p:nvPr/>
            </p:nvSpPr>
            <p:spPr bwMode="auto">
              <a:xfrm>
                <a:off x="3842" y="1967"/>
                <a:ext cx="107" cy="162"/>
              </a:xfrm>
              <a:custGeom>
                <a:avLst/>
                <a:gdLst>
                  <a:gd name="T0" fmla="*/ 78 w 107"/>
                  <a:gd name="T1" fmla="*/ 162 h 162"/>
                  <a:gd name="T2" fmla="*/ 0 w 107"/>
                  <a:gd name="T3" fmla="*/ 24 h 162"/>
                  <a:gd name="T4" fmla="*/ 107 w 107"/>
                  <a:gd name="T5" fmla="*/ 0 h 162"/>
                  <a:gd name="T6" fmla="*/ 78 w 107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162"/>
                  <a:gd name="T14" fmla="*/ 107 w 107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162">
                    <a:moveTo>
                      <a:pt x="78" y="162"/>
                    </a:moveTo>
                    <a:lnTo>
                      <a:pt x="0" y="24"/>
                    </a:lnTo>
                    <a:lnTo>
                      <a:pt x="107" y="0"/>
                    </a:lnTo>
                    <a:lnTo>
                      <a:pt x="78" y="162"/>
                    </a:lnTo>
                    <a:close/>
                  </a:path>
                </a:pathLst>
              </a:custGeom>
              <a:solidFill>
                <a:srgbClr val="60F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278" name="Freeform 557"/>
              <p:cNvSpPr>
                <a:spLocks noChangeArrowheads="1"/>
              </p:cNvSpPr>
              <p:nvPr/>
            </p:nvSpPr>
            <p:spPr bwMode="auto">
              <a:xfrm>
                <a:off x="3842" y="1967"/>
                <a:ext cx="107" cy="162"/>
              </a:xfrm>
              <a:custGeom>
                <a:avLst/>
                <a:gdLst>
                  <a:gd name="T0" fmla="*/ 2147483647 w 18"/>
                  <a:gd name="T1" fmla="*/ 2147483647 h 27"/>
                  <a:gd name="T2" fmla="*/ 0 w 18"/>
                  <a:gd name="T3" fmla="*/ 2147483647 h 27"/>
                  <a:gd name="T4" fmla="*/ 2147483647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13" y="27"/>
                    </a:moveTo>
                    <a:lnTo>
                      <a:pt x="0" y="4"/>
                    </a:lnTo>
                    <a:lnTo>
                      <a:pt x="18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279" name="Freeform 558"/>
              <p:cNvSpPr>
                <a:spLocks noChangeArrowheads="1"/>
              </p:cNvSpPr>
              <p:nvPr/>
            </p:nvSpPr>
            <p:spPr bwMode="auto">
              <a:xfrm>
                <a:off x="3842" y="1829"/>
                <a:ext cx="107" cy="162"/>
              </a:xfrm>
              <a:custGeom>
                <a:avLst/>
                <a:gdLst>
                  <a:gd name="T0" fmla="*/ 0 w 107"/>
                  <a:gd name="T1" fmla="*/ 162 h 162"/>
                  <a:gd name="T2" fmla="*/ 107 w 107"/>
                  <a:gd name="T3" fmla="*/ 138 h 162"/>
                  <a:gd name="T4" fmla="*/ 30 w 107"/>
                  <a:gd name="T5" fmla="*/ 0 h 162"/>
                  <a:gd name="T6" fmla="*/ 0 w 107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162"/>
                  <a:gd name="T14" fmla="*/ 107 w 107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162">
                    <a:moveTo>
                      <a:pt x="0" y="162"/>
                    </a:moveTo>
                    <a:lnTo>
                      <a:pt x="107" y="138"/>
                    </a:lnTo>
                    <a:lnTo>
                      <a:pt x="30" y="0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BFFF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280" name="Freeform 559"/>
              <p:cNvSpPr>
                <a:spLocks noChangeArrowheads="1"/>
              </p:cNvSpPr>
              <p:nvPr/>
            </p:nvSpPr>
            <p:spPr bwMode="auto">
              <a:xfrm>
                <a:off x="3842" y="1829"/>
                <a:ext cx="107" cy="162"/>
              </a:xfrm>
              <a:custGeom>
                <a:avLst/>
                <a:gdLst>
                  <a:gd name="T0" fmla="*/ 0 w 18"/>
                  <a:gd name="T1" fmla="*/ 2147483647 h 27"/>
                  <a:gd name="T2" fmla="*/ 2147483647 w 18"/>
                  <a:gd name="T3" fmla="*/ 2147483647 h 27"/>
                  <a:gd name="T4" fmla="*/ 2147483647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0" y="27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281" name="Oval 560"/>
              <p:cNvSpPr>
                <a:spLocks noChangeArrowheads="1"/>
              </p:cNvSpPr>
              <p:nvPr/>
            </p:nvSpPr>
            <p:spPr bwMode="auto">
              <a:xfrm>
                <a:off x="3920" y="1979"/>
                <a:ext cx="53" cy="5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88282" name="Oval 561"/>
              <p:cNvSpPr>
                <a:spLocks noChangeArrowheads="1"/>
              </p:cNvSpPr>
              <p:nvPr/>
            </p:nvSpPr>
            <p:spPr bwMode="auto">
              <a:xfrm>
                <a:off x="3920" y="1979"/>
                <a:ext cx="53" cy="54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88283" name="Freeform 562"/>
              <p:cNvSpPr>
                <a:spLocks noChangeArrowheads="1"/>
              </p:cNvSpPr>
              <p:nvPr/>
            </p:nvSpPr>
            <p:spPr bwMode="auto">
              <a:xfrm>
                <a:off x="3824" y="1373"/>
                <a:ext cx="107" cy="156"/>
              </a:xfrm>
              <a:custGeom>
                <a:avLst/>
                <a:gdLst>
                  <a:gd name="T0" fmla="*/ 0 w 107"/>
                  <a:gd name="T1" fmla="*/ 156 h 156"/>
                  <a:gd name="T2" fmla="*/ 107 w 107"/>
                  <a:gd name="T3" fmla="*/ 138 h 156"/>
                  <a:gd name="T4" fmla="*/ 30 w 107"/>
                  <a:gd name="T5" fmla="*/ 0 h 156"/>
                  <a:gd name="T6" fmla="*/ 0 w 107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156"/>
                  <a:gd name="T14" fmla="*/ 107 w 107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156">
                    <a:moveTo>
                      <a:pt x="0" y="156"/>
                    </a:moveTo>
                    <a:lnTo>
                      <a:pt x="107" y="138"/>
                    </a:lnTo>
                    <a:lnTo>
                      <a:pt x="30" y="0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FF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284" name="Freeform 563"/>
              <p:cNvSpPr>
                <a:spLocks noChangeArrowheads="1"/>
              </p:cNvSpPr>
              <p:nvPr/>
            </p:nvSpPr>
            <p:spPr bwMode="auto">
              <a:xfrm>
                <a:off x="3824" y="1373"/>
                <a:ext cx="107" cy="156"/>
              </a:xfrm>
              <a:custGeom>
                <a:avLst/>
                <a:gdLst>
                  <a:gd name="T0" fmla="*/ 0 w 18"/>
                  <a:gd name="T1" fmla="*/ 2147483647 h 26"/>
                  <a:gd name="T2" fmla="*/ 2147483647 w 18"/>
                  <a:gd name="T3" fmla="*/ 2147483647 h 26"/>
                  <a:gd name="T4" fmla="*/ 2147483647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0" y="26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285" name="Freeform 564"/>
              <p:cNvSpPr>
                <a:spLocks noChangeArrowheads="1"/>
              </p:cNvSpPr>
              <p:nvPr/>
            </p:nvSpPr>
            <p:spPr bwMode="auto">
              <a:xfrm>
                <a:off x="3824" y="1511"/>
                <a:ext cx="107" cy="156"/>
              </a:xfrm>
              <a:custGeom>
                <a:avLst/>
                <a:gdLst>
                  <a:gd name="T0" fmla="*/ 78 w 107"/>
                  <a:gd name="T1" fmla="*/ 156 h 156"/>
                  <a:gd name="T2" fmla="*/ 0 w 107"/>
                  <a:gd name="T3" fmla="*/ 18 h 156"/>
                  <a:gd name="T4" fmla="*/ 107 w 107"/>
                  <a:gd name="T5" fmla="*/ 0 h 156"/>
                  <a:gd name="T6" fmla="*/ 78 w 107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156"/>
                  <a:gd name="T14" fmla="*/ 107 w 107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156">
                    <a:moveTo>
                      <a:pt x="78" y="156"/>
                    </a:moveTo>
                    <a:lnTo>
                      <a:pt x="0" y="18"/>
                    </a:lnTo>
                    <a:lnTo>
                      <a:pt x="107" y="0"/>
                    </a:lnTo>
                    <a:lnTo>
                      <a:pt x="78" y="156"/>
                    </a:lnTo>
                    <a:close/>
                  </a:path>
                </a:pathLst>
              </a:custGeom>
              <a:solidFill>
                <a:srgbClr val="FFA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286" name="Freeform 565"/>
              <p:cNvSpPr>
                <a:spLocks noChangeArrowheads="1"/>
              </p:cNvSpPr>
              <p:nvPr/>
            </p:nvSpPr>
            <p:spPr bwMode="auto">
              <a:xfrm>
                <a:off x="3824" y="1511"/>
                <a:ext cx="107" cy="156"/>
              </a:xfrm>
              <a:custGeom>
                <a:avLst/>
                <a:gdLst>
                  <a:gd name="T0" fmla="*/ 2147483647 w 18"/>
                  <a:gd name="T1" fmla="*/ 2147483647 h 26"/>
                  <a:gd name="T2" fmla="*/ 0 w 18"/>
                  <a:gd name="T3" fmla="*/ 2147483647 h 26"/>
                  <a:gd name="T4" fmla="*/ 2147483647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13" y="26"/>
                    </a:moveTo>
                    <a:lnTo>
                      <a:pt x="0" y="3"/>
                    </a:lnTo>
                    <a:lnTo>
                      <a:pt x="18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287" name="Freeform 566"/>
              <p:cNvSpPr>
                <a:spLocks noChangeArrowheads="1"/>
              </p:cNvSpPr>
              <p:nvPr/>
            </p:nvSpPr>
            <p:spPr bwMode="auto">
              <a:xfrm>
                <a:off x="3794" y="1667"/>
                <a:ext cx="108" cy="162"/>
              </a:xfrm>
              <a:custGeom>
                <a:avLst/>
                <a:gdLst>
                  <a:gd name="T0" fmla="*/ 78 w 108"/>
                  <a:gd name="T1" fmla="*/ 162 h 162"/>
                  <a:gd name="T2" fmla="*/ 0 w 108"/>
                  <a:gd name="T3" fmla="*/ 24 h 162"/>
                  <a:gd name="T4" fmla="*/ 108 w 108"/>
                  <a:gd name="T5" fmla="*/ 0 h 162"/>
                  <a:gd name="T6" fmla="*/ 78 w 108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62"/>
                  <a:gd name="T14" fmla="*/ 108 w 108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62">
                    <a:moveTo>
                      <a:pt x="78" y="162"/>
                    </a:moveTo>
                    <a:lnTo>
                      <a:pt x="0" y="24"/>
                    </a:lnTo>
                    <a:lnTo>
                      <a:pt x="108" y="0"/>
                    </a:lnTo>
                    <a:lnTo>
                      <a:pt x="78" y="162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288" name="Freeform 567"/>
              <p:cNvSpPr>
                <a:spLocks noChangeArrowheads="1"/>
              </p:cNvSpPr>
              <p:nvPr/>
            </p:nvSpPr>
            <p:spPr bwMode="auto">
              <a:xfrm>
                <a:off x="3794" y="1667"/>
                <a:ext cx="108" cy="162"/>
              </a:xfrm>
              <a:custGeom>
                <a:avLst/>
                <a:gdLst>
                  <a:gd name="T0" fmla="*/ 2147483647 w 18"/>
                  <a:gd name="T1" fmla="*/ 2147483647 h 27"/>
                  <a:gd name="T2" fmla="*/ 0 w 18"/>
                  <a:gd name="T3" fmla="*/ 2147483647 h 27"/>
                  <a:gd name="T4" fmla="*/ 2147483647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13" y="27"/>
                    </a:moveTo>
                    <a:lnTo>
                      <a:pt x="0" y="4"/>
                    </a:lnTo>
                    <a:lnTo>
                      <a:pt x="18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289" name="Freeform 568"/>
              <p:cNvSpPr>
                <a:spLocks noChangeArrowheads="1"/>
              </p:cNvSpPr>
              <p:nvPr/>
            </p:nvSpPr>
            <p:spPr bwMode="auto">
              <a:xfrm>
                <a:off x="3794" y="1529"/>
                <a:ext cx="108" cy="162"/>
              </a:xfrm>
              <a:custGeom>
                <a:avLst/>
                <a:gdLst>
                  <a:gd name="T0" fmla="*/ 0 w 108"/>
                  <a:gd name="T1" fmla="*/ 162 h 162"/>
                  <a:gd name="T2" fmla="*/ 108 w 108"/>
                  <a:gd name="T3" fmla="*/ 138 h 162"/>
                  <a:gd name="T4" fmla="*/ 30 w 108"/>
                  <a:gd name="T5" fmla="*/ 0 h 162"/>
                  <a:gd name="T6" fmla="*/ 0 w 108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62"/>
                  <a:gd name="T14" fmla="*/ 108 w 108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62">
                    <a:moveTo>
                      <a:pt x="0" y="162"/>
                    </a:moveTo>
                    <a:lnTo>
                      <a:pt x="108" y="138"/>
                    </a:lnTo>
                    <a:lnTo>
                      <a:pt x="30" y="0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290" name="Freeform 569"/>
              <p:cNvSpPr>
                <a:spLocks noChangeArrowheads="1"/>
              </p:cNvSpPr>
              <p:nvPr/>
            </p:nvSpPr>
            <p:spPr bwMode="auto">
              <a:xfrm>
                <a:off x="3794" y="1529"/>
                <a:ext cx="108" cy="162"/>
              </a:xfrm>
              <a:custGeom>
                <a:avLst/>
                <a:gdLst>
                  <a:gd name="T0" fmla="*/ 0 w 18"/>
                  <a:gd name="T1" fmla="*/ 2147483647 h 27"/>
                  <a:gd name="T2" fmla="*/ 2147483647 w 18"/>
                  <a:gd name="T3" fmla="*/ 2147483647 h 27"/>
                  <a:gd name="T4" fmla="*/ 2147483647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0" y="27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291" name="Oval 570"/>
              <p:cNvSpPr>
                <a:spLocks noChangeArrowheads="1"/>
              </p:cNvSpPr>
              <p:nvPr/>
            </p:nvSpPr>
            <p:spPr bwMode="auto">
              <a:xfrm>
                <a:off x="3860" y="1295"/>
                <a:ext cx="54" cy="5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88292" name="Oval 571"/>
              <p:cNvSpPr>
                <a:spLocks noChangeArrowheads="1"/>
              </p:cNvSpPr>
              <p:nvPr/>
            </p:nvSpPr>
            <p:spPr bwMode="auto">
              <a:xfrm>
                <a:off x="3860" y="1295"/>
                <a:ext cx="54" cy="54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88293" name="Oval 572"/>
              <p:cNvSpPr>
                <a:spLocks noChangeArrowheads="1"/>
              </p:cNvSpPr>
              <p:nvPr/>
            </p:nvSpPr>
            <p:spPr bwMode="auto">
              <a:xfrm>
                <a:off x="3842" y="1241"/>
                <a:ext cx="54" cy="5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88294" name="Oval 573"/>
              <p:cNvSpPr>
                <a:spLocks noChangeArrowheads="1"/>
              </p:cNvSpPr>
              <p:nvPr/>
            </p:nvSpPr>
            <p:spPr bwMode="auto">
              <a:xfrm>
                <a:off x="3842" y="1241"/>
                <a:ext cx="54" cy="54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88295" name="Freeform 574"/>
              <p:cNvSpPr>
                <a:spLocks noChangeArrowheads="1"/>
              </p:cNvSpPr>
              <p:nvPr/>
            </p:nvSpPr>
            <p:spPr bwMode="auto">
              <a:xfrm>
                <a:off x="3776" y="1212"/>
                <a:ext cx="108" cy="161"/>
              </a:xfrm>
              <a:custGeom>
                <a:avLst/>
                <a:gdLst>
                  <a:gd name="T0" fmla="*/ 78 w 108"/>
                  <a:gd name="T1" fmla="*/ 161 h 161"/>
                  <a:gd name="T2" fmla="*/ 0 w 108"/>
                  <a:gd name="T3" fmla="*/ 17 h 161"/>
                  <a:gd name="T4" fmla="*/ 108 w 108"/>
                  <a:gd name="T5" fmla="*/ 0 h 161"/>
                  <a:gd name="T6" fmla="*/ 78 w 108"/>
                  <a:gd name="T7" fmla="*/ 161 h 16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61"/>
                  <a:gd name="T14" fmla="*/ 108 w 108"/>
                  <a:gd name="T15" fmla="*/ 161 h 16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61">
                    <a:moveTo>
                      <a:pt x="78" y="161"/>
                    </a:moveTo>
                    <a:lnTo>
                      <a:pt x="0" y="17"/>
                    </a:lnTo>
                    <a:lnTo>
                      <a:pt x="108" y="0"/>
                    </a:lnTo>
                    <a:lnTo>
                      <a:pt x="78" y="161"/>
                    </a:lnTo>
                    <a:close/>
                  </a:path>
                </a:pathLst>
              </a:custGeom>
              <a:solidFill>
                <a:srgbClr val="FF1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296" name="Freeform 575"/>
              <p:cNvSpPr>
                <a:spLocks noChangeArrowheads="1"/>
              </p:cNvSpPr>
              <p:nvPr/>
            </p:nvSpPr>
            <p:spPr bwMode="auto">
              <a:xfrm>
                <a:off x="3776" y="1212"/>
                <a:ext cx="108" cy="161"/>
              </a:xfrm>
              <a:custGeom>
                <a:avLst/>
                <a:gdLst>
                  <a:gd name="T0" fmla="*/ 2147483647 w 18"/>
                  <a:gd name="T1" fmla="*/ 2147483647 h 27"/>
                  <a:gd name="T2" fmla="*/ 0 w 18"/>
                  <a:gd name="T3" fmla="*/ 2147483647 h 27"/>
                  <a:gd name="T4" fmla="*/ 2147483647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13" y="27"/>
                    </a:moveTo>
                    <a:lnTo>
                      <a:pt x="0" y="3"/>
                    </a:lnTo>
                    <a:lnTo>
                      <a:pt x="18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297" name="Oval 576"/>
              <p:cNvSpPr>
                <a:spLocks noChangeArrowheads="1"/>
              </p:cNvSpPr>
              <p:nvPr/>
            </p:nvSpPr>
            <p:spPr bwMode="auto">
              <a:xfrm>
                <a:off x="3824" y="1811"/>
                <a:ext cx="54" cy="5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88298" name="Oval 577"/>
              <p:cNvSpPr>
                <a:spLocks noChangeArrowheads="1"/>
              </p:cNvSpPr>
              <p:nvPr/>
            </p:nvSpPr>
            <p:spPr bwMode="auto">
              <a:xfrm>
                <a:off x="3824" y="1811"/>
                <a:ext cx="54" cy="54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88299" name="Freeform 578"/>
              <p:cNvSpPr>
                <a:spLocks noChangeArrowheads="1"/>
              </p:cNvSpPr>
              <p:nvPr/>
            </p:nvSpPr>
            <p:spPr bwMode="auto">
              <a:xfrm>
                <a:off x="3758" y="1691"/>
                <a:ext cx="114" cy="156"/>
              </a:xfrm>
              <a:custGeom>
                <a:avLst/>
                <a:gdLst>
                  <a:gd name="T0" fmla="*/ 0 w 114"/>
                  <a:gd name="T1" fmla="*/ 156 h 156"/>
                  <a:gd name="T2" fmla="*/ 114 w 114"/>
                  <a:gd name="T3" fmla="*/ 138 h 156"/>
                  <a:gd name="T4" fmla="*/ 36 w 114"/>
                  <a:gd name="T5" fmla="*/ 0 h 156"/>
                  <a:gd name="T6" fmla="*/ 0 w 114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4"/>
                  <a:gd name="T13" fmla="*/ 0 h 156"/>
                  <a:gd name="T14" fmla="*/ 114 w 114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4" h="156">
                    <a:moveTo>
                      <a:pt x="0" y="156"/>
                    </a:moveTo>
                    <a:lnTo>
                      <a:pt x="114" y="138"/>
                    </a:lnTo>
                    <a:lnTo>
                      <a:pt x="36" y="0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FFD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300" name="Freeform 579"/>
              <p:cNvSpPr>
                <a:spLocks noChangeArrowheads="1"/>
              </p:cNvSpPr>
              <p:nvPr/>
            </p:nvSpPr>
            <p:spPr bwMode="auto">
              <a:xfrm>
                <a:off x="3758" y="1691"/>
                <a:ext cx="114" cy="156"/>
              </a:xfrm>
              <a:custGeom>
                <a:avLst/>
                <a:gdLst>
                  <a:gd name="T0" fmla="*/ 0 w 19"/>
                  <a:gd name="T1" fmla="*/ 2147483647 h 26"/>
                  <a:gd name="T2" fmla="*/ 2147483647 w 19"/>
                  <a:gd name="T3" fmla="*/ 2147483647 h 26"/>
                  <a:gd name="T4" fmla="*/ 2147483647 w 19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26"/>
                  <a:gd name="T11" fmla="*/ 19 w 19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26">
                    <a:moveTo>
                      <a:pt x="0" y="26"/>
                    </a:moveTo>
                    <a:lnTo>
                      <a:pt x="19" y="23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301" name="Freeform 580"/>
              <p:cNvSpPr>
                <a:spLocks noChangeArrowheads="1"/>
              </p:cNvSpPr>
              <p:nvPr/>
            </p:nvSpPr>
            <p:spPr bwMode="auto">
              <a:xfrm>
                <a:off x="3680" y="1691"/>
                <a:ext cx="114" cy="156"/>
              </a:xfrm>
              <a:custGeom>
                <a:avLst/>
                <a:gdLst>
                  <a:gd name="T0" fmla="*/ 78 w 114"/>
                  <a:gd name="T1" fmla="*/ 156 h 156"/>
                  <a:gd name="T2" fmla="*/ 0 w 114"/>
                  <a:gd name="T3" fmla="*/ 18 h 156"/>
                  <a:gd name="T4" fmla="*/ 114 w 114"/>
                  <a:gd name="T5" fmla="*/ 0 h 156"/>
                  <a:gd name="T6" fmla="*/ 78 w 114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4"/>
                  <a:gd name="T13" fmla="*/ 0 h 156"/>
                  <a:gd name="T14" fmla="*/ 114 w 114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4" h="156">
                    <a:moveTo>
                      <a:pt x="78" y="156"/>
                    </a:moveTo>
                    <a:lnTo>
                      <a:pt x="0" y="18"/>
                    </a:lnTo>
                    <a:lnTo>
                      <a:pt x="114" y="0"/>
                    </a:lnTo>
                    <a:lnTo>
                      <a:pt x="78" y="156"/>
                    </a:lnTo>
                    <a:close/>
                  </a:path>
                </a:pathLst>
              </a:custGeom>
              <a:solidFill>
                <a:srgbClr val="FFD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302" name="Freeform 581"/>
              <p:cNvSpPr>
                <a:spLocks noChangeArrowheads="1"/>
              </p:cNvSpPr>
              <p:nvPr/>
            </p:nvSpPr>
            <p:spPr bwMode="auto">
              <a:xfrm>
                <a:off x="3680" y="1691"/>
                <a:ext cx="114" cy="156"/>
              </a:xfrm>
              <a:custGeom>
                <a:avLst/>
                <a:gdLst>
                  <a:gd name="T0" fmla="*/ 2147483647 w 19"/>
                  <a:gd name="T1" fmla="*/ 2147483647 h 26"/>
                  <a:gd name="T2" fmla="*/ 0 w 19"/>
                  <a:gd name="T3" fmla="*/ 2147483647 h 26"/>
                  <a:gd name="T4" fmla="*/ 2147483647 w 19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26"/>
                  <a:gd name="T11" fmla="*/ 19 w 19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26">
                    <a:moveTo>
                      <a:pt x="13" y="26"/>
                    </a:moveTo>
                    <a:lnTo>
                      <a:pt x="0" y="3"/>
                    </a:lnTo>
                    <a:lnTo>
                      <a:pt x="19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303" name="Freeform 582"/>
              <p:cNvSpPr>
                <a:spLocks noChangeArrowheads="1"/>
              </p:cNvSpPr>
              <p:nvPr/>
            </p:nvSpPr>
            <p:spPr bwMode="auto">
              <a:xfrm>
                <a:off x="3758" y="1829"/>
                <a:ext cx="114" cy="162"/>
              </a:xfrm>
              <a:custGeom>
                <a:avLst/>
                <a:gdLst>
                  <a:gd name="T0" fmla="*/ 84 w 114"/>
                  <a:gd name="T1" fmla="*/ 162 h 162"/>
                  <a:gd name="T2" fmla="*/ 0 w 114"/>
                  <a:gd name="T3" fmla="*/ 18 h 162"/>
                  <a:gd name="T4" fmla="*/ 114 w 114"/>
                  <a:gd name="T5" fmla="*/ 0 h 162"/>
                  <a:gd name="T6" fmla="*/ 84 w 114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4"/>
                  <a:gd name="T13" fmla="*/ 0 h 162"/>
                  <a:gd name="T14" fmla="*/ 114 w 114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4" h="162">
                    <a:moveTo>
                      <a:pt x="84" y="162"/>
                    </a:moveTo>
                    <a:lnTo>
                      <a:pt x="0" y="18"/>
                    </a:lnTo>
                    <a:lnTo>
                      <a:pt x="114" y="0"/>
                    </a:lnTo>
                    <a:lnTo>
                      <a:pt x="84" y="162"/>
                    </a:lnTo>
                    <a:close/>
                  </a:path>
                </a:pathLst>
              </a:custGeom>
              <a:solidFill>
                <a:srgbClr val="BFFF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304" name="Freeform 583"/>
              <p:cNvSpPr>
                <a:spLocks noChangeArrowheads="1"/>
              </p:cNvSpPr>
              <p:nvPr/>
            </p:nvSpPr>
            <p:spPr bwMode="auto">
              <a:xfrm>
                <a:off x="3758" y="1829"/>
                <a:ext cx="114" cy="162"/>
              </a:xfrm>
              <a:custGeom>
                <a:avLst/>
                <a:gdLst>
                  <a:gd name="T0" fmla="*/ 2147483647 w 19"/>
                  <a:gd name="T1" fmla="*/ 2147483647 h 27"/>
                  <a:gd name="T2" fmla="*/ 0 w 19"/>
                  <a:gd name="T3" fmla="*/ 2147483647 h 27"/>
                  <a:gd name="T4" fmla="*/ 2147483647 w 19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27"/>
                  <a:gd name="T11" fmla="*/ 19 w 19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27">
                    <a:moveTo>
                      <a:pt x="14" y="27"/>
                    </a:moveTo>
                    <a:lnTo>
                      <a:pt x="0" y="3"/>
                    </a:lnTo>
                    <a:lnTo>
                      <a:pt x="19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305" name="Oval 584"/>
              <p:cNvSpPr>
                <a:spLocks noChangeArrowheads="1"/>
              </p:cNvSpPr>
              <p:nvPr/>
            </p:nvSpPr>
            <p:spPr bwMode="auto">
              <a:xfrm>
                <a:off x="3836" y="1301"/>
                <a:ext cx="54" cy="5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88306" name="Oval 585"/>
              <p:cNvSpPr>
                <a:spLocks noChangeArrowheads="1"/>
              </p:cNvSpPr>
              <p:nvPr/>
            </p:nvSpPr>
            <p:spPr bwMode="auto">
              <a:xfrm>
                <a:off x="3836" y="1301"/>
                <a:ext cx="54" cy="54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88307" name="Freeform 586"/>
              <p:cNvSpPr>
                <a:spLocks noChangeArrowheads="1"/>
              </p:cNvSpPr>
              <p:nvPr/>
            </p:nvSpPr>
            <p:spPr bwMode="auto">
              <a:xfrm>
                <a:off x="3746" y="1229"/>
                <a:ext cx="108" cy="162"/>
              </a:xfrm>
              <a:custGeom>
                <a:avLst/>
                <a:gdLst>
                  <a:gd name="T0" fmla="*/ 0 w 108"/>
                  <a:gd name="T1" fmla="*/ 162 h 162"/>
                  <a:gd name="T2" fmla="*/ 108 w 108"/>
                  <a:gd name="T3" fmla="*/ 144 h 162"/>
                  <a:gd name="T4" fmla="*/ 30 w 108"/>
                  <a:gd name="T5" fmla="*/ 0 h 162"/>
                  <a:gd name="T6" fmla="*/ 0 w 108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62"/>
                  <a:gd name="T14" fmla="*/ 108 w 108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62">
                    <a:moveTo>
                      <a:pt x="0" y="162"/>
                    </a:moveTo>
                    <a:lnTo>
                      <a:pt x="108" y="144"/>
                    </a:lnTo>
                    <a:lnTo>
                      <a:pt x="30" y="0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308" name="Freeform 587"/>
              <p:cNvSpPr>
                <a:spLocks noChangeArrowheads="1"/>
              </p:cNvSpPr>
              <p:nvPr/>
            </p:nvSpPr>
            <p:spPr bwMode="auto">
              <a:xfrm>
                <a:off x="3746" y="1229"/>
                <a:ext cx="108" cy="162"/>
              </a:xfrm>
              <a:custGeom>
                <a:avLst/>
                <a:gdLst>
                  <a:gd name="T0" fmla="*/ 0 w 18"/>
                  <a:gd name="T1" fmla="*/ 2147483647 h 27"/>
                  <a:gd name="T2" fmla="*/ 2147483647 w 18"/>
                  <a:gd name="T3" fmla="*/ 2147483647 h 27"/>
                  <a:gd name="T4" fmla="*/ 2147483647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0" y="27"/>
                    </a:moveTo>
                    <a:lnTo>
                      <a:pt x="18" y="24"/>
                    </a:lnTo>
                    <a:lnTo>
                      <a:pt x="5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309" name="Freeform 588"/>
              <p:cNvSpPr>
                <a:spLocks noChangeArrowheads="1"/>
              </p:cNvSpPr>
              <p:nvPr/>
            </p:nvSpPr>
            <p:spPr bwMode="auto">
              <a:xfrm>
                <a:off x="3746" y="1373"/>
                <a:ext cx="108" cy="156"/>
              </a:xfrm>
              <a:custGeom>
                <a:avLst/>
                <a:gdLst>
                  <a:gd name="T0" fmla="*/ 78 w 108"/>
                  <a:gd name="T1" fmla="*/ 156 h 156"/>
                  <a:gd name="T2" fmla="*/ 0 w 108"/>
                  <a:gd name="T3" fmla="*/ 18 h 156"/>
                  <a:gd name="T4" fmla="*/ 108 w 108"/>
                  <a:gd name="T5" fmla="*/ 0 h 156"/>
                  <a:gd name="T6" fmla="*/ 78 w 108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56"/>
                  <a:gd name="T14" fmla="*/ 108 w 108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56">
                    <a:moveTo>
                      <a:pt x="78" y="156"/>
                    </a:moveTo>
                    <a:lnTo>
                      <a:pt x="0" y="18"/>
                    </a:lnTo>
                    <a:lnTo>
                      <a:pt x="108" y="0"/>
                    </a:lnTo>
                    <a:lnTo>
                      <a:pt x="78" y="156"/>
                    </a:lnTo>
                    <a:close/>
                  </a:path>
                </a:pathLst>
              </a:custGeom>
              <a:solidFill>
                <a:srgbClr val="FF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310" name="Freeform 589"/>
              <p:cNvSpPr>
                <a:spLocks noChangeArrowheads="1"/>
              </p:cNvSpPr>
              <p:nvPr/>
            </p:nvSpPr>
            <p:spPr bwMode="auto">
              <a:xfrm>
                <a:off x="3746" y="1373"/>
                <a:ext cx="108" cy="156"/>
              </a:xfrm>
              <a:custGeom>
                <a:avLst/>
                <a:gdLst>
                  <a:gd name="T0" fmla="*/ 2147483647 w 18"/>
                  <a:gd name="T1" fmla="*/ 2147483647 h 26"/>
                  <a:gd name="T2" fmla="*/ 0 w 18"/>
                  <a:gd name="T3" fmla="*/ 2147483647 h 26"/>
                  <a:gd name="T4" fmla="*/ 2147483647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13" y="26"/>
                    </a:moveTo>
                    <a:lnTo>
                      <a:pt x="0" y="3"/>
                    </a:lnTo>
                    <a:lnTo>
                      <a:pt x="18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311" name="Freeform 590"/>
              <p:cNvSpPr>
                <a:spLocks noChangeArrowheads="1"/>
              </p:cNvSpPr>
              <p:nvPr/>
            </p:nvSpPr>
            <p:spPr bwMode="auto">
              <a:xfrm>
                <a:off x="3716" y="1391"/>
                <a:ext cx="108" cy="156"/>
              </a:xfrm>
              <a:custGeom>
                <a:avLst/>
                <a:gdLst>
                  <a:gd name="T0" fmla="*/ 0 w 108"/>
                  <a:gd name="T1" fmla="*/ 156 h 156"/>
                  <a:gd name="T2" fmla="*/ 108 w 108"/>
                  <a:gd name="T3" fmla="*/ 138 h 156"/>
                  <a:gd name="T4" fmla="*/ 30 w 108"/>
                  <a:gd name="T5" fmla="*/ 0 h 156"/>
                  <a:gd name="T6" fmla="*/ 0 w 108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56"/>
                  <a:gd name="T14" fmla="*/ 108 w 108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56">
                    <a:moveTo>
                      <a:pt x="0" y="156"/>
                    </a:moveTo>
                    <a:lnTo>
                      <a:pt x="108" y="138"/>
                    </a:lnTo>
                    <a:lnTo>
                      <a:pt x="30" y="0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312" name="Freeform 591"/>
              <p:cNvSpPr>
                <a:spLocks noChangeArrowheads="1"/>
              </p:cNvSpPr>
              <p:nvPr/>
            </p:nvSpPr>
            <p:spPr bwMode="auto">
              <a:xfrm>
                <a:off x="3716" y="1391"/>
                <a:ext cx="108" cy="156"/>
              </a:xfrm>
              <a:custGeom>
                <a:avLst/>
                <a:gdLst>
                  <a:gd name="T0" fmla="*/ 0 w 18"/>
                  <a:gd name="T1" fmla="*/ 2147483647 h 26"/>
                  <a:gd name="T2" fmla="*/ 2147483647 w 18"/>
                  <a:gd name="T3" fmla="*/ 2147483647 h 26"/>
                  <a:gd name="T4" fmla="*/ 2147483647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0" y="26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313" name="Freeform 592"/>
              <p:cNvSpPr>
                <a:spLocks noChangeArrowheads="1"/>
              </p:cNvSpPr>
              <p:nvPr/>
            </p:nvSpPr>
            <p:spPr bwMode="auto">
              <a:xfrm>
                <a:off x="3716" y="1529"/>
                <a:ext cx="108" cy="162"/>
              </a:xfrm>
              <a:custGeom>
                <a:avLst/>
                <a:gdLst>
                  <a:gd name="T0" fmla="*/ 78 w 108"/>
                  <a:gd name="T1" fmla="*/ 162 h 162"/>
                  <a:gd name="T2" fmla="*/ 0 w 108"/>
                  <a:gd name="T3" fmla="*/ 18 h 162"/>
                  <a:gd name="T4" fmla="*/ 108 w 108"/>
                  <a:gd name="T5" fmla="*/ 0 h 162"/>
                  <a:gd name="T6" fmla="*/ 78 w 108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62"/>
                  <a:gd name="T14" fmla="*/ 108 w 108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62">
                    <a:moveTo>
                      <a:pt x="78" y="162"/>
                    </a:moveTo>
                    <a:lnTo>
                      <a:pt x="0" y="18"/>
                    </a:lnTo>
                    <a:lnTo>
                      <a:pt x="108" y="0"/>
                    </a:lnTo>
                    <a:lnTo>
                      <a:pt x="78" y="162"/>
                    </a:lnTo>
                    <a:close/>
                  </a:path>
                </a:pathLst>
              </a:custGeom>
              <a:solidFill>
                <a:srgbClr val="FF9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314" name="Freeform 593"/>
              <p:cNvSpPr>
                <a:spLocks noChangeArrowheads="1"/>
              </p:cNvSpPr>
              <p:nvPr/>
            </p:nvSpPr>
            <p:spPr bwMode="auto">
              <a:xfrm>
                <a:off x="3716" y="1529"/>
                <a:ext cx="108" cy="162"/>
              </a:xfrm>
              <a:custGeom>
                <a:avLst/>
                <a:gdLst>
                  <a:gd name="T0" fmla="*/ 2147483647 w 18"/>
                  <a:gd name="T1" fmla="*/ 2147483647 h 27"/>
                  <a:gd name="T2" fmla="*/ 0 w 18"/>
                  <a:gd name="T3" fmla="*/ 2147483647 h 27"/>
                  <a:gd name="T4" fmla="*/ 2147483647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13" y="27"/>
                    </a:moveTo>
                    <a:lnTo>
                      <a:pt x="0" y="3"/>
                    </a:lnTo>
                    <a:lnTo>
                      <a:pt x="18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315" name="Freeform 594"/>
              <p:cNvSpPr>
                <a:spLocks noChangeArrowheads="1"/>
              </p:cNvSpPr>
              <p:nvPr/>
            </p:nvSpPr>
            <p:spPr bwMode="auto">
              <a:xfrm>
                <a:off x="3680" y="1547"/>
                <a:ext cx="114" cy="162"/>
              </a:xfrm>
              <a:custGeom>
                <a:avLst/>
                <a:gdLst>
                  <a:gd name="T0" fmla="*/ 0 w 114"/>
                  <a:gd name="T1" fmla="*/ 162 h 162"/>
                  <a:gd name="T2" fmla="*/ 114 w 114"/>
                  <a:gd name="T3" fmla="*/ 144 h 162"/>
                  <a:gd name="T4" fmla="*/ 36 w 114"/>
                  <a:gd name="T5" fmla="*/ 0 h 162"/>
                  <a:gd name="T6" fmla="*/ 0 w 114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4"/>
                  <a:gd name="T13" fmla="*/ 0 h 162"/>
                  <a:gd name="T14" fmla="*/ 114 w 114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4" h="162">
                    <a:moveTo>
                      <a:pt x="0" y="162"/>
                    </a:moveTo>
                    <a:lnTo>
                      <a:pt x="114" y="144"/>
                    </a:lnTo>
                    <a:lnTo>
                      <a:pt x="36" y="0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FF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316" name="Freeform 595"/>
              <p:cNvSpPr>
                <a:spLocks noChangeArrowheads="1"/>
              </p:cNvSpPr>
              <p:nvPr/>
            </p:nvSpPr>
            <p:spPr bwMode="auto">
              <a:xfrm>
                <a:off x="3680" y="1547"/>
                <a:ext cx="114" cy="162"/>
              </a:xfrm>
              <a:custGeom>
                <a:avLst/>
                <a:gdLst>
                  <a:gd name="T0" fmla="*/ 0 w 19"/>
                  <a:gd name="T1" fmla="*/ 2147483647 h 27"/>
                  <a:gd name="T2" fmla="*/ 2147483647 w 19"/>
                  <a:gd name="T3" fmla="*/ 2147483647 h 27"/>
                  <a:gd name="T4" fmla="*/ 2147483647 w 19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27"/>
                  <a:gd name="T11" fmla="*/ 19 w 19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27">
                    <a:moveTo>
                      <a:pt x="0" y="27"/>
                    </a:moveTo>
                    <a:lnTo>
                      <a:pt x="19" y="24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317" name="Oval 596"/>
              <p:cNvSpPr>
                <a:spLocks noChangeArrowheads="1"/>
              </p:cNvSpPr>
              <p:nvPr/>
            </p:nvSpPr>
            <p:spPr bwMode="auto">
              <a:xfrm>
                <a:off x="3752" y="1859"/>
                <a:ext cx="54" cy="5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88318" name="Oval 597"/>
              <p:cNvSpPr>
                <a:spLocks noChangeArrowheads="1"/>
              </p:cNvSpPr>
              <p:nvPr/>
            </p:nvSpPr>
            <p:spPr bwMode="auto">
              <a:xfrm>
                <a:off x="3752" y="1859"/>
                <a:ext cx="54" cy="54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88319" name="Freeform 598"/>
              <p:cNvSpPr>
                <a:spLocks noChangeArrowheads="1"/>
              </p:cNvSpPr>
              <p:nvPr/>
            </p:nvSpPr>
            <p:spPr bwMode="auto">
              <a:xfrm>
                <a:off x="3668" y="1229"/>
                <a:ext cx="108" cy="162"/>
              </a:xfrm>
              <a:custGeom>
                <a:avLst/>
                <a:gdLst>
                  <a:gd name="T0" fmla="*/ 78 w 108"/>
                  <a:gd name="T1" fmla="*/ 162 h 162"/>
                  <a:gd name="T2" fmla="*/ 0 w 108"/>
                  <a:gd name="T3" fmla="*/ 24 h 162"/>
                  <a:gd name="T4" fmla="*/ 108 w 108"/>
                  <a:gd name="T5" fmla="*/ 0 h 162"/>
                  <a:gd name="T6" fmla="*/ 78 w 108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62"/>
                  <a:gd name="T14" fmla="*/ 108 w 108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62">
                    <a:moveTo>
                      <a:pt x="78" y="162"/>
                    </a:moveTo>
                    <a:lnTo>
                      <a:pt x="0" y="24"/>
                    </a:lnTo>
                    <a:lnTo>
                      <a:pt x="108" y="0"/>
                    </a:lnTo>
                    <a:lnTo>
                      <a:pt x="78" y="162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320" name="Freeform 599"/>
              <p:cNvSpPr>
                <a:spLocks noChangeArrowheads="1"/>
              </p:cNvSpPr>
              <p:nvPr/>
            </p:nvSpPr>
            <p:spPr bwMode="auto">
              <a:xfrm>
                <a:off x="3668" y="1229"/>
                <a:ext cx="108" cy="162"/>
              </a:xfrm>
              <a:custGeom>
                <a:avLst/>
                <a:gdLst>
                  <a:gd name="T0" fmla="*/ 2147483647 w 18"/>
                  <a:gd name="T1" fmla="*/ 2147483647 h 27"/>
                  <a:gd name="T2" fmla="*/ 0 w 18"/>
                  <a:gd name="T3" fmla="*/ 2147483647 h 27"/>
                  <a:gd name="T4" fmla="*/ 2147483647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13" y="27"/>
                    </a:moveTo>
                    <a:lnTo>
                      <a:pt x="0" y="4"/>
                    </a:lnTo>
                    <a:lnTo>
                      <a:pt x="18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321" name="Oval 600"/>
              <p:cNvSpPr>
                <a:spLocks noChangeArrowheads="1"/>
              </p:cNvSpPr>
              <p:nvPr/>
            </p:nvSpPr>
            <p:spPr bwMode="auto">
              <a:xfrm>
                <a:off x="3740" y="1062"/>
                <a:ext cx="54" cy="5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88322" name="Oval 601"/>
              <p:cNvSpPr>
                <a:spLocks noChangeArrowheads="1"/>
              </p:cNvSpPr>
              <p:nvPr/>
            </p:nvSpPr>
            <p:spPr bwMode="auto">
              <a:xfrm>
                <a:off x="3740" y="1062"/>
                <a:ext cx="54" cy="54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88323" name="Oval 602"/>
              <p:cNvSpPr>
                <a:spLocks noChangeArrowheads="1"/>
              </p:cNvSpPr>
              <p:nvPr/>
            </p:nvSpPr>
            <p:spPr bwMode="auto">
              <a:xfrm>
                <a:off x="3740" y="1295"/>
                <a:ext cx="54" cy="5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88324" name="Oval 603"/>
              <p:cNvSpPr>
                <a:spLocks noChangeArrowheads="1"/>
              </p:cNvSpPr>
              <p:nvPr/>
            </p:nvSpPr>
            <p:spPr bwMode="auto">
              <a:xfrm>
                <a:off x="3740" y="1295"/>
                <a:ext cx="54" cy="54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88325" name="Oval 604"/>
              <p:cNvSpPr>
                <a:spLocks noChangeArrowheads="1"/>
              </p:cNvSpPr>
              <p:nvPr/>
            </p:nvSpPr>
            <p:spPr bwMode="auto">
              <a:xfrm>
                <a:off x="3722" y="1511"/>
                <a:ext cx="54" cy="5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88326" name="Oval 605"/>
              <p:cNvSpPr>
                <a:spLocks noChangeArrowheads="1"/>
              </p:cNvSpPr>
              <p:nvPr/>
            </p:nvSpPr>
            <p:spPr bwMode="auto">
              <a:xfrm>
                <a:off x="3722" y="1511"/>
                <a:ext cx="54" cy="54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88327" name="Freeform 606"/>
              <p:cNvSpPr>
                <a:spLocks noChangeArrowheads="1"/>
              </p:cNvSpPr>
              <p:nvPr/>
            </p:nvSpPr>
            <p:spPr bwMode="auto">
              <a:xfrm>
                <a:off x="3632" y="1253"/>
                <a:ext cx="114" cy="156"/>
              </a:xfrm>
              <a:custGeom>
                <a:avLst/>
                <a:gdLst>
                  <a:gd name="T0" fmla="*/ 0 w 114"/>
                  <a:gd name="T1" fmla="*/ 156 h 156"/>
                  <a:gd name="T2" fmla="*/ 114 w 114"/>
                  <a:gd name="T3" fmla="*/ 138 h 156"/>
                  <a:gd name="T4" fmla="*/ 36 w 114"/>
                  <a:gd name="T5" fmla="*/ 0 h 156"/>
                  <a:gd name="T6" fmla="*/ 0 w 114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4"/>
                  <a:gd name="T13" fmla="*/ 0 h 156"/>
                  <a:gd name="T14" fmla="*/ 114 w 114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4" h="156">
                    <a:moveTo>
                      <a:pt x="0" y="156"/>
                    </a:moveTo>
                    <a:lnTo>
                      <a:pt x="114" y="138"/>
                    </a:lnTo>
                    <a:lnTo>
                      <a:pt x="36" y="0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E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328" name="Freeform 607"/>
              <p:cNvSpPr>
                <a:spLocks noChangeArrowheads="1"/>
              </p:cNvSpPr>
              <p:nvPr/>
            </p:nvSpPr>
            <p:spPr bwMode="auto">
              <a:xfrm>
                <a:off x="3632" y="1253"/>
                <a:ext cx="114" cy="156"/>
              </a:xfrm>
              <a:custGeom>
                <a:avLst/>
                <a:gdLst>
                  <a:gd name="T0" fmla="*/ 0 w 19"/>
                  <a:gd name="T1" fmla="*/ 2147483647 h 26"/>
                  <a:gd name="T2" fmla="*/ 2147483647 w 19"/>
                  <a:gd name="T3" fmla="*/ 2147483647 h 26"/>
                  <a:gd name="T4" fmla="*/ 2147483647 w 19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26"/>
                  <a:gd name="T11" fmla="*/ 19 w 19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26">
                    <a:moveTo>
                      <a:pt x="0" y="26"/>
                    </a:moveTo>
                    <a:lnTo>
                      <a:pt x="19" y="23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329" name="Oval 608"/>
              <p:cNvSpPr>
                <a:spLocks noChangeArrowheads="1"/>
              </p:cNvSpPr>
              <p:nvPr/>
            </p:nvSpPr>
            <p:spPr bwMode="auto">
              <a:xfrm>
                <a:off x="3597" y="1301"/>
                <a:ext cx="53" cy="5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88330" name="Oval 609"/>
              <p:cNvSpPr>
                <a:spLocks noChangeArrowheads="1"/>
              </p:cNvSpPr>
              <p:nvPr/>
            </p:nvSpPr>
            <p:spPr bwMode="auto">
              <a:xfrm>
                <a:off x="3597" y="1301"/>
                <a:ext cx="53" cy="54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88331" name="Freeform 610"/>
              <p:cNvSpPr>
                <a:spLocks noChangeArrowheads="1"/>
              </p:cNvSpPr>
              <p:nvPr/>
            </p:nvSpPr>
            <p:spPr bwMode="auto">
              <a:xfrm>
                <a:off x="3555" y="1253"/>
                <a:ext cx="113" cy="156"/>
              </a:xfrm>
              <a:custGeom>
                <a:avLst/>
                <a:gdLst>
                  <a:gd name="T0" fmla="*/ 77 w 113"/>
                  <a:gd name="T1" fmla="*/ 156 h 156"/>
                  <a:gd name="T2" fmla="*/ 0 w 113"/>
                  <a:gd name="T3" fmla="*/ 18 h 156"/>
                  <a:gd name="T4" fmla="*/ 113 w 113"/>
                  <a:gd name="T5" fmla="*/ 0 h 156"/>
                  <a:gd name="T6" fmla="*/ 77 w 113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3"/>
                  <a:gd name="T13" fmla="*/ 0 h 156"/>
                  <a:gd name="T14" fmla="*/ 113 w 113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3" h="156">
                    <a:moveTo>
                      <a:pt x="77" y="156"/>
                    </a:moveTo>
                    <a:lnTo>
                      <a:pt x="0" y="18"/>
                    </a:lnTo>
                    <a:lnTo>
                      <a:pt x="113" y="0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E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332" name="Freeform 611"/>
              <p:cNvSpPr>
                <a:spLocks noChangeArrowheads="1"/>
              </p:cNvSpPr>
              <p:nvPr/>
            </p:nvSpPr>
            <p:spPr bwMode="auto">
              <a:xfrm>
                <a:off x="3555" y="1253"/>
                <a:ext cx="113" cy="156"/>
              </a:xfrm>
              <a:custGeom>
                <a:avLst/>
                <a:gdLst>
                  <a:gd name="T0" fmla="*/ 2147483647 w 19"/>
                  <a:gd name="T1" fmla="*/ 2147483647 h 26"/>
                  <a:gd name="T2" fmla="*/ 0 w 19"/>
                  <a:gd name="T3" fmla="*/ 2147483647 h 26"/>
                  <a:gd name="T4" fmla="*/ 2147483647 w 19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26"/>
                  <a:gd name="T11" fmla="*/ 19 w 19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26">
                    <a:moveTo>
                      <a:pt x="13" y="26"/>
                    </a:moveTo>
                    <a:lnTo>
                      <a:pt x="0" y="3"/>
                    </a:lnTo>
                    <a:lnTo>
                      <a:pt x="19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333" name="Freeform 612"/>
              <p:cNvSpPr>
                <a:spLocks noChangeArrowheads="1"/>
              </p:cNvSpPr>
              <p:nvPr/>
            </p:nvSpPr>
            <p:spPr bwMode="auto">
              <a:xfrm>
                <a:off x="3632" y="1391"/>
                <a:ext cx="114" cy="156"/>
              </a:xfrm>
              <a:custGeom>
                <a:avLst/>
                <a:gdLst>
                  <a:gd name="T0" fmla="*/ 84 w 114"/>
                  <a:gd name="T1" fmla="*/ 156 h 156"/>
                  <a:gd name="T2" fmla="*/ 0 w 114"/>
                  <a:gd name="T3" fmla="*/ 18 h 156"/>
                  <a:gd name="T4" fmla="*/ 114 w 114"/>
                  <a:gd name="T5" fmla="*/ 0 h 156"/>
                  <a:gd name="T6" fmla="*/ 84 w 114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4"/>
                  <a:gd name="T13" fmla="*/ 0 h 156"/>
                  <a:gd name="T14" fmla="*/ 114 w 114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4" h="156">
                    <a:moveTo>
                      <a:pt x="84" y="156"/>
                    </a:moveTo>
                    <a:lnTo>
                      <a:pt x="0" y="18"/>
                    </a:lnTo>
                    <a:lnTo>
                      <a:pt x="114" y="0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334" name="Freeform 613"/>
              <p:cNvSpPr>
                <a:spLocks noChangeArrowheads="1"/>
              </p:cNvSpPr>
              <p:nvPr/>
            </p:nvSpPr>
            <p:spPr bwMode="auto">
              <a:xfrm>
                <a:off x="3632" y="1391"/>
                <a:ext cx="114" cy="156"/>
              </a:xfrm>
              <a:custGeom>
                <a:avLst/>
                <a:gdLst>
                  <a:gd name="T0" fmla="*/ 2147483647 w 19"/>
                  <a:gd name="T1" fmla="*/ 2147483647 h 26"/>
                  <a:gd name="T2" fmla="*/ 0 w 19"/>
                  <a:gd name="T3" fmla="*/ 2147483647 h 26"/>
                  <a:gd name="T4" fmla="*/ 2147483647 w 19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26"/>
                  <a:gd name="T11" fmla="*/ 19 w 19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26">
                    <a:moveTo>
                      <a:pt x="14" y="26"/>
                    </a:moveTo>
                    <a:lnTo>
                      <a:pt x="0" y="3"/>
                    </a:lnTo>
                    <a:lnTo>
                      <a:pt x="19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335" name="Oval 614"/>
              <p:cNvSpPr>
                <a:spLocks noChangeArrowheads="1"/>
              </p:cNvSpPr>
              <p:nvPr/>
            </p:nvSpPr>
            <p:spPr bwMode="auto">
              <a:xfrm>
                <a:off x="3549" y="1379"/>
                <a:ext cx="54" cy="5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88336" name="Oval 615"/>
              <p:cNvSpPr>
                <a:spLocks noChangeArrowheads="1"/>
              </p:cNvSpPr>
              <p:nvPr/>
            </p:nvSpPr>
            <p:spPr bwMode="auto">
              <a:xfrm>
                <a:off x="3549" y="1379"/>
                <a:ext cx="54" cy="54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88337" name="Freeform 616"/>
              <p:cNvSpPr>
                <a:spLocks noChangeArrowheads="1"/>
              </p:cNvSpPr>
              <p:nvPr/>
            </p:nvSpPr>
            <p:spPr bwMode="auto">
              <a:xfrm>
                <a:off x="3525" y="1271"/>
                <a:ext cx="107" cy="156"/>
              </a:xfrm>
              <a:custGeom>
                <a:avLst/>
                <a:gdLst>
                  <a:gd name="T0" fmla="*/ 0 w 107"/>
                  <a:gd name="T1" fmla="*/ 156 h 156"/>
                  <a:gd name="T2" fmla="*/ 107 w 107"/>
                  <a:gd name="T3" fmla="*/ 138 h 156"/>
                  <a:gd name="T4" fmla="*/ 30 w 107"/>
                  <a:gd name="T5" fmla="*/ 0 h 156"/>
                  <a:gd name="T6" fmla="*/ 0 w 107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156"/>
                  <a:gd name="T14" fmla="*/ 107 w 107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156">
                    <a:moveTo>
                      <a:pt x="0" y="156"/>
                    </a:moveTo>
                    <a:lnTo>
                      <a:pt x="107" y="138"/>
                    </a:lnTo>
                    <a:lnTo>
                      <a:pt x="30" y="0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C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338" name="Freeform 617"/>
              <p:cNvSpPr>
                <a:spLocks noChangeArrowheads="1"/>
              </p:cNvSpPr>
              <p:nvPr/>
            </p:nvSpPr>
            <p:spPr bwMode="auto">
              <a:xfrm>
                <a:off x="3525" y="1271"/>
                <a:ext cx="107" cy="156"/>
              </a:xfrm>
              <a:custGeom>
                <a:avLst/>
                <a:gdLst>
                  <a:gd name="T0" fmla="*/ 0 w 18"/>
                  <a:gd name="T1" fmla="*/ 2147483647 h 26"/>
                  <a:gd name="T2" fmla="*/ 2147483647 w 18"/>
                  <a:gd name="T3" fmla="*/ 2147483647 h 26"/>
                  <a:gd name="T4" fmla="*/ 2147483647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0" y="26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339" name="Freeform 618"/>
              <p:cNvSpPr>
                <a:spLocks noChangeArrowheads="1"/>
              </p:cNvSpPr>
              <p:nvPr/>
            </p:nvSpPr>
            <p:spPr bwMode="auto">
              <a:xfrm>
                <a:off x="3603" y="1409"/>
                <a:ext cx="113" cy="162"/>
              </a:xfrm>
              <a:custGeom>
                <a:avLst/>
                <a:gdLst>
                  <a:gd name="T0" fmla="*/ 0 w 113"/>
                  <a:gd name="T1" fmla="*/ 162 h 162"/>
                  <a:gd name="T2" fmla="*/ 113 w 113"/>
                  <a:gd name="T3" fmla="*/ 138 h 162"/>
                  <a:gd name="T4" fmla="*/ 29 w 113"/>
                  <a:gd name="T5" fmla="*/ 0 h 162"/>
                  <a:gd name="T6" fmla="*/ 0 w 113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3"/>
                  <a:gd name="T13" fmla="*/ 0 h 162"/>
                  <a:gd name="T14" fmla="*/ 113 w 113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3" h="162">
                    <a:moveTo>
                      <a:pt x="0" y="162"/>
                    </a:moveTo>
                    <a:lnTo>
                      <a:pt x="113" y="138"/>
                    </a:lnTo>
                    <a:lnTo>
                      <a:pt x="29" y="0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FF3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340" name="Freeform 619"/>
              <p:cNvSpPr>
                <a:spLocks noChangeArrowheads="1"/>
              </p:cNvSpPr>
              <p:nvPr/>
            </p:nvSpPr>
            <p:spPr bwMode="auto">
              <a:xfrm>
                <a:off x="3603" y="1409"/>
                <a:ext cx="113" cy="162"/>
              </a:xfrm>
              <a:custGeom>
                <a:avLst/>
                <a:gdLst>
                  <a:gd name="T0" fmla="*/ 0 w 19"/>
                  <a:gd name="T1" fmla="*/ 2147483647 h 27"/>
                  <a:gd name="T2" fmla="*/ 2147483647 w 19"/>
                  <a:gd name="T3" fmla="*/ 2147483647 h 27"/>
                  <a:gd name="T4" fmla="*/ 2147483647 w 19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27"/>
                  <a:gd name="T11" fmla="*/ 19 w 19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27">
                    <a:moveTo>
                      <a:pt x="0" y="27"/>
                    </a:moveTo>
                    <a:lnTo>
                      <a:pt x="19" y="23"/>
                    </a:lnTo>
                    <a:lnTo>
                      <a:pt x="5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341" name="Freeform 620"/>
              <p:cNvSpPr>
                <a:spLocks noChangeArrowheads="1"/>
              </p:cNvSpPr>
              <p:nvPr/>
            </p:nvSpPr>
            <p:spPr bwMode="auto">
              <a:xfrm>
                <a:off x="3603" y="1547"/>
                <a:ext cx="113" cy="162"/>
              </a:xfrm>
              <a:custGeom>
                <a:avLst/>
                <a:gdLst>
                  <a:gd name="T0" fmla="*/ 77 w 113"/>
                  <a:gd name="T1" fmla="*/ 162 h 162"/>
                  <a:gd name="T2" fmla="*/ 0 w 113"/>
                  <a:gd name="T3" fmla="*/ 24 h 162"/>
                  <a:gd name="T4" fmla="*/ 113 w 113"/>
                  <a:gd name="T5" fmla="*/ 0 h 162"/>
                  <a:gd name="T6" fmla="*/ 77 w 113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3"/>
                  <a:gd name="T13" fmla="*/ 0 h 162"/>
                  <a:gd name="T14" fmla="*/ 113 w 113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3" h="162">
                    <a:moveTo>
                      <a:pt x="77" y="162"/>
                    </a:moveTo>
                    <a:lnTo>
                      <a:pt x="0" y="24"/>
                    </a:lnTo>
                    <a:lnTo>
                      <a:pt x="113" y="0"/>
                    </a:lnTo>
                    <a:lnTo>
                      <a:pt x="77" y="162"/>
                    </a:lnTo>
                    <a:close/>
                  </a:path>
                </a:pathLst>
              </a:custGeom>
              <a:solidFill>
                <a:srgbClr val="FF8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342" name="Freeform 621"/>
              <p:cNvSpPr>
                <a:spLocks noChangeArrowheads="1"/>
              </p:cNvSpPr>
              <p:nvPr/>
            </p:nvSpPr>
            <p:spPr bwMode="auto">
              <a:xfrm>
                <a:off x="3603" y="1547"/>
                <a:ext cx="113" cy="162"/>
              </a:xfrm>
              <a:custGeom>
                <a:avLst/>
                <a:gdLst>
                  <a:gd name="T0" fmla="*/ 2147483647 w 19"/>
                  <a:gd name="T1" fmla="*/ 2147483647 h 27"/>
                  <a:gd name="T2" fmla="*/ 0 w 19"/>
                  <a:gd name="T3" fmla="*/ 2147483647 h 27"/>
                  <a:gd name="T4" fmla="*/ 2147483647 w 19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27"/>
                  <a:gd name="T11" fmla="*/ 19 w 19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27">
                    <a:moveTo>
                      <a:pt x="13" y="27"/>
                    </a:moveTo>
                    <a:lnTo>
                      <a:pt x="0" y="4"/>
                    </a:lnTo>
                    <a:lnTo>
                      <a:pt x="19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343" name="Oval 622"/>
              <p:cNvSpPr>
                <a:spLocks noChangeArrowheads="1"/>
              </p:cNvSpPr>
              <p:nvPr/>
            </p:nvSpPr>
            <p:spPr bwMode="auto">
              <a:xfrm>
                <a:off x="3668" y="1068"/>
                <a:ext cx="54" cy="5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88344" name="Oval 623"/>
              <p:cNvSpPr>
                <a:spLocks noChangeArrowheads="1"/>
              </p:cNvSpPr>
              <p:nvPr/>
            </p:nvSpPr>
            <p:spPr bwMode="auto">
              <a:xfrm>
                <a:off x="3668" y="1068"/>
                <a:ext cx="54" cy="54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88345" name="Oval 624"/>
              <p:cNvSpPr>
                <a:spLocks noChangeArrowheads="1"/>
              </p:cNvSpPr>
              <p:nvPr/>
            </p:nvSpPr>
            <p:spPr bwMode="auto">
              <a:xfrm>
                <a:off x="3638" y="1685"/>
                <a:ext cx="54" cy="5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88346" name="Oval 625"/>
              <p:cNvSpPr>
                <a:spLocks noChangeArrowheads="1"/>
              </p:cNvSpPr>
              <p:nvPr/>
            </p:nvSpPr>
            <p:spPr bwMode="auto">
              <a:xfrm>
                <a:off x="3638" y="1685"/>
                <a:ext cx="54" cy="54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88347" name="Freeform 626"/>
              <p:cNvSpPr>
                <a:spLocks noChangeArrowheads="1"/>
              </p:cNvSpPr>
              <p:nvPr/>
            </p:nvSpPr>
            <p:spPr bwMode="auto">
              <a:xfrm>
                <a:off x="3447" y="1271"/>
                <a:ext cx="108" cy="156"/>
              </a:xfrm>
              <a:custGeom>
                <a:avLst/>
                <a:gdLst>
                  <a:gd name="T0" fmla="*/ 78 w 108"/>
                  <a:gd name="T1" fmla="*/ 156 h 156"/>
                  <a:gd name="T2" fmla="*/ 0 w 108"/>
                  <a:gd name="T3" fmla="*/ 18 h 156"/>
                  <a:gd name="T4" fmla="*/ 108 w 108"/>
                  <a:gd name="T5" fmla="*/ 0 h 156"/>
                  <a:gd name="T6" fmla="*/ 78 w 108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56"/>
                  <a:gd name="T14" fmla="*/ 108 w 108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56">
                    <a:moveTo>
                      <a:pt x="78" y="156"/>
                    </a:moveTo>
                    <a:lnTo>
                      <a:pt x="0" y="18"/>
                    </a:lnTo>
                    <a:lnTo>
                      <a:pt x="108" y="0"/>
                    </a:lnTo>
                    <a:lnTo>
                      <a:pt x="78" y="156"/>
                    </a:lnTo>
                    <a:close/>
                  </a:path>
                </a:pathLst>
              </a:custGeom>
              <a:solidFill>
                <a:srgbClr val="C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348" name="Freeform 627"/>
              <p:cNvSpPr>
                <a:spLocks noChangeArrowheads="1"/>
              </p:cNvSpPr>
              <p:nvPr/>
            </p:nvSpPr>
            <p:spPr bwMode="auto">
              <a:xfrm>
                <a:off x="3447" y="1271"/>
                <a:ext cx="108" cy="156"/>
              </a:xfrm>
              <a:custGeom>
                <a:avLst/>
                <a:gdLst>
                  <a:gd name="T0" fmla="*/ 2147483647 w 18"/>
                  <a:gd name="T1" fmla="*/ 2147483647 h 26"/>
                  <a:gd name="T2" fmla="*/ 0 w 18"/>
                  <a:gd name="T3" fmla="*/ 2147483647 h 26"/>
                  <a:gd name="T4" fmla="*/ 2147483647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13" y="26"/>
                    </a:moveTo>
                    <a:lnTo>
                      <a:pt x="0" y="3"/>
                    </a:lnTo>
                    <a:lnTo>
                      <a:pt x="18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349" name="Freeform 628"/>
              <p:cNvSpPr>
                <a:spLocks noChangeArrowheads="1"/>
              </p:cNvSpPr>
              <p:nvPr/>
            </p:nvSpPr>
            <p:spPr bwMode="auto">
              <a:xfrm>
                <a:off x="3525" y="1409"/>
                <a:ext cx="107" cy="162"/>
              </a:xfrm>
              <a:custGeom>
                <a:avLst/>
                <a:gdLst>
                  <a:gd name="T0" fmla="*/ 78 w 107"/>
                  <a:gd name="T1" fmla="*/ 162 h 162"/>
                  <a:gd name="T2" fmla="*/ 0 w 107"/>
                  <a:gd name="T3" fmla="*/ 18 h 162"/>
                  <a:gd name="T4" fmla="*/ 107 w 107"/>
                  <a:gd name="T5" fmla="*/ 0 h 162"/>
                  <a:gd name="T6" fmla="*/ 78 w 107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162"/>
                  <a:gd name="T14" fmla="*/ 107 w 107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162">
                    <a:moveTo>
                      <a:pt x="78" y="162"/>
                    </a:moveTo>
                    <a:lnTo>
                      <a:pt x="0" y="18"/>
                    </a:lnTo>
                    <a:lnTo>
                      <a:pt x="107" y="0"/>
                    </a:lnTo>
                    <a:lnTo>
                      <a:pt x="78" y="162"/>
                    </a:lnTo>
                    <a:close/>
                  </a:path>
                </a:pathLst>
              </a:custGeom>
              <a:solidFill>
                <a:srgbClr val="FF3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350" name="Freeform 629"/>
              <p:cNvSpPr>
                <a:spLocks noChangeArrowheads="1"/>
              </p:cNvSpPr>
              <p:nvPr/>
            </p:nvSpPr>
            <p:spPr bwMode="auto">
              <a:xfrm>
                <a:off x="3525" y="1409"/>
                <a:ext cx="107" cy="162"/>
              </a:xfrm>
              <a:custGeom>
                <a:avLst/>
                <a:gdLst>
                  <a:gd name="T0" fmla="*/ 2147483647 w 18"/>
                  <a:gd name="T1" fmla="*/ 2147483647 h 27"/>
                  <a:gd name="T2" fmla="*/ 0 w 18"/>
                  <a:gd name="T3" fmla="*/ 2147483647 h 27"/>
                  <a:gd name="T4" fmla="*/ 2147483647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13" y="27"/>
                    </a:moveTo>
                    <a:lnTo>
                      <a:pt x="0" y="3"/>
                    </a:lnTo>
                    <a:lnTo>
                      <a:pt x="18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351" name="Oval 630"/>
              <p:cNvSpPr>
                <a:spLocks noChangeArrowheads="1"/>
              </p:cNvSpPr>
              <p:nvPr/>
            </p:nvSpPr>
            <p:spPr bwMode="auto">
              <a:xfrm>
                <a:off x="3471" y="1427"/>
                <a:ext cx="54" cy="5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88352" name="Oval 631"/>
              <p:cNvSpPr>
                <a:spLocks noChangeArrowheads="1"/>
              </p:cNvSpPr>
              <p:nvPr/>
            </p:nvSpPr>
            <p:spPr bwMode="auto">
              <a:xfrm>
                <a:off x="3471" y="1427"/>
                <a:ext cx="54" cy="54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88353" name="Rectangle 632"/>
              <p:cNvSpPr>
                <a:spLocks noChangeArrowheads="1"/>
              </p:cNvSpPr>
              <p:nvPr/>
            </p:nvSpPr>
            <p:spPr bwMode="auto">
              <a:xfrm>
                <a:off x="3040" y="1710"/>
                <a:ext cx="173" cy="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lIns="0" tIns="0" rIns="0" bIns="0">
                <a:spAutoFit/>
              </a:bodyPr>
              <a:lstStyle>
                <a:lvl1pPr defTabSz="457200"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 defTabSz="457200"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 defTabSz="457200"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 defTabSz="457200"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 defTabSz="457200"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algn="ctr" eaLnBrk="1" hangingPunct="1">
                  <a:buClr>
                    <a:srgbClr val="000000"/>
                  </a:buClr>
                  <a:buSzPct val="100000"/>
                  <a:buFont typeface="Arial" pitchFamily="34" charset="0"/>
                  <a:buNone/>
                </a:pPr>
                <a:endParaRPr lang="en-US" altLang="en-US" sz="1800" b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354" name="Oval 633"/>
              <p:cNvSpPr>
                <a:spLocks noChangeArrowheads="1"/>
              </p:cNvSpPr>
              <p:nvPr/>
            </p:nvSpPr>
            <p:spPr bwMode="auto">
              <a:xfrm>
                <a:off x="4123" y="1505"/>
                <a:ext cx="54" cy="54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88355" name="Oval 634"/>
              <p:cNvSpPr>
                <a:spLocks noChangeArrowheads="1"/>
              </p:cNvSpPr>
              <p:nvPr/>
            </p:nvSpPr>
            <p:spPr bwMode="auto">
              <a:xfrm>
                <a:off x="4171" y="1685"/>
                <a:ext cx="54" cy="5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  <p:sp>
          <p:nvSpPr>
            <p:cNvPr id="88068" name="Text Box 636"/>
            <p:cNvSpPr txBox="1">
              <a:spLocks noChangeArrowheads="1"/>
            </p:cNvSpPr>
            <p:nvPr/>
          </p:nvSpPr>
          <p:spPr bwMode="auto">
            <a:xfrm>
              <a:off x="898525" y="4230688"/>
              <a:ext cx="4667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altLang="en-US" i="1">
                  <a:latin typeface="Arial" pitchFamily="34" charset="0"/>
                </a:rPr>
                <a:t>x</a:t>
              </a:r>
              <a:r>
                <a:rPr lang="en-US" altLang="en-US" i="1" baseline="-25000">
                  <a:latin typeface="Arial" pitchFamily="34" charset="0"/>
                </a:rPr>
                <a:t>1</a:t>
              </a:r>
            </a:p>
          </p:txBody>
        </p:sp>
        <p:sp>
          <p:nvSpPr>
            <p:cNvPr id="88069" name="Text Box 637"/>
            <p:cNvSpPr txBox="1">
              <a:spLocks noChangeArrowheads="1"/>
            </p:cNvSpPr>
            <p:nvPr/>
          </p:nvSpPr>
          <p:spPr bwMode="auto">
            <a:xfrm>
              <a:off x="2962275" y="4383088"/>
              <a:ext cx="4667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altLang="en-US" i="1">
                  <a:latin typeface="Arial" pitchFamily="34" charset="0"/>
                </a:rPr>
                <a:t>x</a:t>
              </a:r>
              <a:r>
                <a:rPr lang="en-US" altLang="en-US" i="1" baseline="-25000">
                  <a:latin typeface="Arial" pitchFamily="34" charset="0"/>
                </a:rPr>
                <a:t>2</a:t>
              </a:r>
            </a:p>
          </p:txBody>
        </p:sp>
        <p:sp>
          <p:nvSpPr>
            <p:cNvPr id="88070" name="Text Box 640"/>
            <p:cNvSpPr txBox="1">
              <a:spLocks noChangeArrowheads="1"/>
            </p:cNvSpPr>
            <p:nvPr/>
          </p:nvSpPr>
          <p:spPr bwMode="auto">
            <a:xfrm>
              <a:off x="457200" y="2667000"/>
              <a:ext cx="28725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altLang="en-US" i="1" dirty="0" smtClean="0">
                  <a:latin typeface="Arial" pitchFamily="34" charset="0"/>
                </a:rPr>
                <a:t>t</a:t>
              </a:r>
              <a:endParaRPr lang="en-US" altLang="en-US" i="1" baseline="-25000" dirty="0">
                <a:latin typeface="Arial" pitchFamily="34" charset="0"/>
              </a:endParaRPr>
            </a:p>
          </p:txBody>
        </p:sp>
        <p:grpSp>
          <p:nvGrpSpPr>
            <p:cNvPr id="6" name="Group 645"/>
            <p:cNvGrpSpPr>
              <a:grpSpLocks/>
            </p:cNvGrpSpPr>
            <p:nvPr/>
          </p:nvGrpSpPr>
          <p:grpSpPr bwMode="auto">
            <a:xfrm>
              <a:off x="4800600" y="2514600"/>
              <a:ext cx="3048000" cy="2173288"/>
              <a:chOff x="3024" y="1584"/>
              <a:chExt cx="1920" cy="1369"/>
            </a:xfrm>
          </p:grpSpPr>
          <p:sp>
            <p:nvSpPr>
              <p:cNvPr id="88077" name="Text Box 642"/>
              <p:cNvSpPr txBox="1">
                <a:spLocks noChangeArrowheads="1"/>
              </p:cNvSpPr>
              <p:nvPr/>
            </p:nvSpPr>
            <p:spPr bwMode="auto">
              <a:xfrm>
                <a:off x="3350" y="2569"/>
                <a:ext cx="29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r>
                  <a:rPr lang="en-US" altLang="en-US" i="1">
                    <a:latin typeface="Arial" pitchFamily="34" charset="0"/>
                  </a:rPr>
                  <a:t>x</a:t>
                </a:r>
                <a:r>
                  <a:rPr lang="en-US" altLang="en-US" i="1" baseline="-25000"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88078" name="Text Box 643"/>
              <p:cNvSpPr txBox="1">
                <a:spLocks noChangeArrowheads="1"/>
              </p:cNvSpPr>
              <p:nvPr/>
            </p:nvSpPr>
            <p:spPr bwMode="auto">
              <a:xfrm>
                <a:off x="4650" y="2665"/>
                <a:ext cx="29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r>
                  <a:rPr lang="en-US" altLang="en-US" i="1">
                    <a:latin typeface="Arial" pitchFamily="34" charset="0"/>
                  </a:rPr>
                  <a:t>x</a:t>
                </a:r>
                <a:r>
                  <a:rPr lang="en-US" altLang="en-US" i="1" baseline="-25000">
                    <a:latin typeface="Arial" pitchFamily="34" charset="0"/>
                  </a:rPr>
                  <a:t>2</a:t>
                </a:r>
              </a:p>
            </p:txBody>
          </p:sp>
          <p:sp>
            <p:nvSpPr>
              <p:cNvPr id="88079" name="Text Box 644"/>
              <p:cNvSpPr txBox="1">
                <a:spLocks noChangeArrowheads="1"/>
              </p:cNvSpPr>
              <p:nvPr/>
            </p:nvSpPr>
            <p:spPr bwMode="auto">
              <a:xfrm>
                <a:off x="3024" y="1584"/>
                <a:ext cx="181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r>
                  <a:rPr lang="en-US" altLang="en-US" i="1" dirty="0" smtClean="0">
                    <a:latin typeface="Arial" pitchFamily="34" charset="0"/>
                  </a:rPr>
                  <a:t>t</a:t>
                </a:r>
                <a:endParaRPr lang="en-US" altLang="en-US" i="1" baseline="-25000" dirty="0">
                  <a:latin typeface="Arial" pitchFamily="34" charset="0"/>
                </a:endParaRPr>
              </a:p>
            </p:txBody>
          </p:sp>
        </p:grpSp>
      </p:grpSp>
      <p:graphicFrame>
        <p:nvGraphicFramePr>
          <p:cNvPr id="8198" name="Object 7"/>
          <p:cNvGraphicFramePr>
            <a:graphicFrameLocks noChangeAspect="1"/>
          </p:cNvGraphicFramePr>
          <p:nvPr/>
        </p:nvGraphicFramePr>
        <p:xfrm>
          <a:off x="7164288" y="192876"/>
          <a:ext cx="1368152" cy="643836"/>
        </p:xfrm>
        <a:graphic>
          <a:graphicData uri="http://schemas.openxmlformats.org/presentationml/2006/ole">
            <p:oleObj spid="_x0000_s8198" name="Εξίσωση" r:id="rId4" imgW="431640" imgH="203040" progId="Equation.3">
              <p:embed/>
            </p:oleObj>
          </a:graphicData>
        </a:graphic>
      </p:graphicFrame>
      <p:sp>
        <p:nvSpPr>
          <p:cNvPr id="649" name="Content Placeholder 1"/>
          <p:cNvSpPr>
            <a:spLocks noGrp="1"/>
          </p:cNvSpPr>
          <p:nvPr>
            <p:ph idx="1"/>
          </p:nvPr>
        </p:nvSpPr>
        <p:spPr>
          <a:xfrm>
            <a:off x="381000" y="4221088"/>
            <a:ext cx="8318500" cy="2232248"/>
          </a:xfrm>
        </p:spPr>
        <p:txBody>
          <a:bodyPr>
            <a:normAutofit/>
          </a:bodyPr>
          <a:lstStyle/>
          <a:p>
            <a:pPr marL="514350" indent="-457200"/>
            <a:r>
              <a:rPr lang="en-US" dirty="0" smtClean="0"/>
              <a:t>Input x has </a:t>
            </a:r>
            <a:r>
              <a:rPr lang="en-US" b="1" i="1" dirty="0" smtClean="0">
                <a:solidFill>
                  <a:srgbClr val="0033CC"/>
                </a:solidFill>
              </a:rPr>
              <a:t>d</a:t>
            </a:r>
            <a:r>
              <a:rPr lang="en-US" b="1" dirty="0" smtClean="0">
                <a:solidFill>
                  <a:srgbClr val="0033CC"/>
                </a:solidFill>
              </a:rPr>
              <a:t> features</a:t>
            </a:r>
            <a:r>
              <a:rPr lang="en-US" dirty="0" smtClean="0"/>
              <a:t>:</a:t>
            </a:r>
          </a:p>
          <a:p>
            <a:pPr marL="514350" indent="-457200"/>
            <a:endParaRPr lang="en-US" sz="2400" dirty="0" smtClean="0"/>
          </a:p>
          <a:p>
            <a:pPr marL="514350" indent="-457200"/>
            <a:r>
              <a:rPr lang="en-US" dirty="0" smtClean="0"/>
              <a:t>There are </a:t>
            </a:r>
            <a:r>
              <a:rPr lang="en-US" b="1" i="1" dirty="0" smtClean="0">
                <a:solidFill>
                  <a:srgbClr val="0033CC"/>
                </a:solidFill>
              </a:rPr>
              <a:t>d+1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0033CC"/>
                </a:solidFill>
              </a:rPr>
              <a:t>linear weights </a:t>
            </a:r>
            <a:r>
              <a:rPr lang="en-US" dirty="0" smtClean="0"/>
              <a:t>for describing the regression function</a:t>
            </a:r>
          </a:p>
        </p:txBody>
      </p:sp>
      <p:graphicFrame>
        <p:nvGraphicFramePr>
          <p:cNvPr id="8197" name="Object 7"/>
          <p:cNvGraphicFramePr>
            <a:graphicFrameLocks noChangeAspect="1"/>
          </p:cNvGraphicFramePr>
          <p:nvPr/>
        </p:nvGraphicFramePr>
        <p:xfrm>
          <a:off x="4860032" y="4089546"/>
          <a:ext cx="3037110" cy="851622"/>
        </p:xfrm>
        <a:graphic>
          <a:graphicData uri="http://schemas.openxmlformats.org/presentationml/2006/ole">
            <p:oleObj spid="_x0000_s8197" name="Εξίσωση" r:id="rId5" imgW="812520" imgH="228600" progId="Equation.3">
              <p:embed/>
            </p:oleObj>
          </a:graphicData>
        </a:graphic>
      </p:graphicFrame>
      <p:graphicFrame>
        <p:nvGraphicFramePr>
          <p:cNvPr id="8199" name="Object 7"/>
          <p:cNvGraphicFramePr>
            <a:graphicFrameLocks noChangeAspect="1"/>
          </p:cNvGraphicFramePr>
          <p:nvPr/>
        </p:nvGraphicFramePr>
        <p:xfrm>
          <a:off x="4860032" y="5805264"/>
          <a:ext cx="1145819" cy="538833"/>
        </p:xfrm>
        <a:graphic>
          <a:graphicData uri="http://schemas.openxmlformats.org/presentationml/2006/ole">
            <p:oleObj spid="_x0000_s8199" name="Εξίσωση" r:id="rId6" imgW="457200" imgH="21564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55312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548680"/>
            <a:ext cx="8318500" cy="577592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 smtClean="0"/>
              <a:t>Linear regression model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sz="4400" dirty="0" smtClean="0"/>
          </a:p>
          <a:p>
            <a:pPr eaLnBrk="1" hangingPunct="1"/>
            <a:r>
              <a:rPr lang="en-US" altLang="en-US" dirty="0" smtClean="0"/>
              <a:t>Alternative representation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sz="4000" dirty="0" smtClean="0"/>
          </a:p>
          <a:p>
            <a:pPr eaLnBrk="1" hangingPunct="1">
              <a:buNone/>
            </a:pPr>
            <a:r>
              <a:rPr lang="en-US" altLang="en-US" dirty="0" smtClean="0"/>
              <a:t>	where</a:t>
            </a:r>
          </a:p>
        </p:txBody>
      </p:sp>
      <p:graphicFrame>
        <p:nvGraphicFramePr>
          <p:cNvPr id="64517" name="Object 7"/>
          <p:cNvGraphicFramePr>
            <a:graphicFrameLocks noChangeAspect="1"/>
          </p:cNvGraphicFramePr>
          <p:nvPr/>
        </p:nvGraphicFramePr>
        <p:xfrm>
          <a:off x="539750" y="1179513"/>
          <a:ext cx="7907338" cy="1260475"/>
        </p:xfrm>
        <a:graphic>
          <a:graphicData uri="http://schemas.openxmlformats.org/presentationml/2006/ole">
            <p:oleObj spid="_x0000_s64517" name="Εξίσωση" r:id="rId4" imgW="2793960" imgH="444240" progId="Equation.3">
              <p:embed/>
            </p:oleObj>
          </a:graphicData>
        </a:graphic>
      </p:graphicFrame>
      <p:graphicFrame>
        <p:nvGraphicFramePr>
          <p:cNvPr id="64518" name="Object 2"/>
          <p:cNvGraphicFramePr>
            <a:graphicFrameLocks noChangeAspect="1"/>
          </p:cNvGraphicFramePr>
          <p:nvPr/>
        </p:nvGraphicFramePr>
        <p:xfrm>
          <a:off x="2843808" y="3284984"/>
          <a:ext cx="3589413" cy="936104"/>
        </p:xfrm>
        <a:graphic>
          <a:graphicData uri="http://schemas.openxmlformats.org/presentationml/2006/ole">
            <p:oleObj spid="_x0000_s64518" name="Εξίσωση" r:id="rId5" imgW="876240" imgH="228600" progId="Equation.3">
              <p:embed/>
            </p:oleObj>
          </a:graphicData>
        </a:graphic>
      </p:graphicFrame>
      <p:graphicFrame>
        <p:nvGraphicFramePr>
          <p:cNvPr id="64519" name="Object 4"/>
          <p:cNvGraphicFramePr>
            <a:graphicFrameLocks noChangeAspect="1"/>
          </p:cNvGraphicFramePr>
          <p:nvPr/>
        </p:nvGraphicFramePr>
        <p:xfrm>
          <a:off x="2123728" y="4437112"/>
          <a:ext cx="3698125" cy="792088"/>
        </p:xfrm>
        <a:graphic>
          <a:graphicData uri="http://schemas.openxmlformats.org/presentationml/2006/ole">
            <p:oleObj spid="_x0000_s64519" name="Εξίσωση" r:id="rId6" imgW="1066680" imgH="228600" progId="Equation.3">
              <p:embed/>
            </p:oleObj>
          </a:graphicData>
        </a:graphic>
      </p:graphicFrame>
      <p:graphicFrame>
        <p:nvGraphicFramePr>
          <p:cNvPr id="64520" name="Object 5"/>
          <p:cNvGraphicFramePr>
            <a:graphicFrameLocks noChangeAspect="1"/>
          </p:cNvGraphicFramePr>
          <p:nvPr/>
        </p:nvGraphicFramePr>
        <p:xfrm>
          <a:off x="2123728" y="5373216"/>
          <a:ext cx="2944614" cy="756415"/>
        </p:xfrm>
        <a:graphic>
          <a:graphicData uri="http://schemas.openxmlformats.org/presentationml/2006/ole">
            <p:oleObj spid="_x0000_s64520" name="Εξίσωση" r:id="rId7" imgW="88884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88640"/>
            <a:ext cx="8229600" cy="864096"/>
          </a:xfrm>
          <a:noFill/>
        </p:spPr>
        <p:txBody>
          <a:bodyPr/>
          <a:lstStyle/>
          <a:p>
            <a:pPr eaLnBrk="1" hangingPunct="1"/>
            <a:r>
              <a:rPr lang="en-US" altLang="en-US" b="1" dirty="0" smtClean="0"/>
              <a:t>Sum of Squared Error (SSE)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52736"/>
            <a:ext cx="8318500" cy="5271864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 smtClean="0"/>
              <a:t>How can we quantify the error?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</p:txBody>
      </p:sp>
      <p:graphicFrame>
        <p:nvGraphicFramePr>
          <p:cNvPr id="64514" name="Object 7"/>
          <p:cNvGraphicFramePr>
            <a:graphicFrameLocks noChangeAspect="1"/>
          </p:cNvGraphicFramePr>
          <p:nvPr/>
        </p:nvGraphicFramePr>
        <p:xfrm>
          <a:off x="2123728" y="1916832"/>
          <a:ext cx="4878992" cy="1295400"/>
        </p:xfrm>
        <a:graphic>
          <a:graphicData uri="http://schemas.openxmlformats.org/presentationml/2006/ole">
            <p:oleObj spid="_x0000_s265218" name="Εξίσωση" r:id="rId4" imgW="1625400" imgH="431640" progId="Equation.3">
              <p:embed/>
            </p:oleObj>
          </a:graphicData>
        </a:graphic>
      </p:graphicFrame>
      <p:graphicFrame>
        <p:nvGraphicFramePr>
          <p:cNvPr id="64515" name="Object 7"/>
          <p:cNvGraphicFramePr>
            <a:graphicFrameLocks noChangeAspect="1"/>
          </p:cNvGraphicFramePr>
          <p:nvPr/>
        </p:nvGraphicFramePr>
        <p:xfrm>
          <a:off x="611560" y="3861048"/>
          <a:ext cx="8073095" cy="1224384"/>
        </p:xfrm>
        <a:graphic>
          <a:graphicData uri="http://schemas.openxmlformats.org/presentationml/2006/ole">
            <p:oleObj spid="_x0000_s265219" name="Εξίσωση" r:id="rId5" imgW="2844720" imgH="431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954338" y="2103586"/>
            <a:ext cx="5400675" cy="2862263"/>
            <a:chOff x="1807" y="771"/>
            <a:chExt cx="3402" cy="1803"/>
          </a:xfrm>
        </p:grpSpPr>
        <p:sp>
          <p:nvSpPr>
            <p:cNvPr id="22592" name="Line 5"/>
            <p:cNvSpPr>
              <a:spLocks noChangeShapeType="1"/>
            </p:cNvSpPr>
            <p:nvPr/>
          </p:nvSpPr>
          <p:spPr bwMode="auto">
            <a:xfrm>
              <a:off x="1807" y="2115"/>
              <a:ext cx="1" cy="328"/>
            </a:xfrm>
            <a:prstGeom prst="line">
              <a:avLst/>
            </a:prstGeom>
            <a:noFill/>
            <a:ln w="38160">
              <a:solidFill>
                <a:srgbClr val="3333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93" name="Line 6"/>
            <p:cNvSpPr>
              <a:spLocks noChangeShapeType="1"/>
            </p:cNvSpPr>
            <p:nvPr/>
          </p:nvSpPr>
          <p:spPr bwMode="auto">
            <a:xfrm>
              <a:off x="5210" y="771"/>
              <a:ext cx="1" cy="328"/>
            </a:xfrm>
            <a:prstGeom prst="line">
              <a:avLst/>
            </a:prstGeom>
            <a:noFill/>
            <a:ln w="38160">
              <a:solidFill>
                <a:srgbClr val="3333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94" name="Line 7"/>
            <p:cNvSpPr>
              <a:spLocks noChangeShapeType="1"/>
            </p:cNvSpPr>
            <p:nvPr/>
          </p:nvSpPr>
          <p:spPr bwMode="auto">
            <a:xfrm>
              <a:off x="2188" y="2317"/>
              <a:ext cx="1" cy="258"/>
            </a:xfrm>
            <a:prstGeom prst="line">
              <a:avLst/>
            </a:prstGeom>
            <a:noFill/>
            <a:ln w="38160">
              <a:solidFill>
                <a:srgbClr val="3333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95" name="Line 8"/>
            <p:cNvSpPr>
              <a:spLocks noChangeShapeType="1"/>
            </p:cNvSpPr>
            <p:nvPr/>
          </p:nvSpPr>
          <p:spPr bwMode="auto">
            <a:xfrm>
              <a:off x="2949" y="2016"/>
              <a:ext cx="1" cy="119"/>
            </a:xfrm>
            <a:prstGeom prst="line">
              <a:avLst/>
            </a:prstGeom>
            <a:noFill/>
            <a:ln w="38160">
              <a:solidFill>
                <a:srgbClr val="3333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96" name="Line 9"/>
            <p:cNvSpPr>
              <a:spLocks noChangeShapeType="1"/>
            </p:cNvSpPr>
            <p:nvPr/>
          </p:nvSpPr>
          <p:spPr bwMode="auto">
            <a:xfrm>
              <a:off x="3323" y="1843"/>
              <a:ext cx="1" cy="80"/>
            </a:xfrm>
            <a:prstGeom prst="line">
              <a:avLst/>
            </a:prstGeom>
            <a:noFill/>
            <a:ln w="38160">
              <a:solidFill>
                <a:srgbClr val="3333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97" name="Line 10"/>
            <p:cNvSpPr>
              <a:spLocks noChangeShapeType="1"/>
            </p:cNvSpPr>
            <p:nvPr/>
          </p:nvSpPr>
          <p:spPr bwMode="auto">
            <a:xfrm>
              <a:off x="3707" y="1682"/>
              <a:ext cx="1" cy="199"/>
            </a:xfrm>
            <a:prstGeom prst="line">
              <a:avLst/>
            </a:prstGeom>
            <a:noFill/>
            <a:ln w="38160">
              <a:solidFill>
                <a:srgbClr val="3333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98" name="Line 11"/>
            <p:cNvSpPr>
              <a:spLocks noChangeShapeType="1"/>
            </p:cNvSpPr>
            <p:nvPr/>
          </p:nvSpPr>
          <p:spPr bwMode="auto">
            <a:xfrm>
              <a:off x="3892" y="1539"/>
              <a:ext cx="1" cy="70"/>
            </a:xfrm>
            <a:prstGeom prst="line">
              <a:avLst/>
            </a:prstGeom>
            <a:noFill/>
            <a:ln w="38160">
              <a:solidFill>
                <a:srgbClr val="3333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99" name="Line 12"/>
            <p:cNvSpPr>
              <a:spLocks noChangeShapeType="1"/>
            </p:cNvSpPr>
            <p:nvPr/>
          </p:nvSpPr>
          <p:spPr bwMode="auto">
            <a:xfrm>
              <a:off x="4078" y="1545"/>
              <a:ext cx="1" cy="279"/>
            </a:xfrm>
            <a:prstGeom prst="line">
              <a:avLst/>
            </a:prstGeom>
            <a:noFill/>
            <a:ln w="38160">
              <a:solidFill>
                <a:srgbClr val="3333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00" name="Line 13"/>
            <p:cNvSpPr>
              <a:spLocks noChangeShapeType="1"/>
            </p:cNvSpPr>
            <p:nvPr/>
          </p:nvSpPr>
          <p:spPr bwMode="auto">
            <a:xfrm>
              <a:off x="4839" y="1145"/>
              <a:ext cx="1" cy="79"/>
            </a:xfrm>
            <a:prstGeom prst="line">
              <a:avLst/>
            </a:prstGeom>
            <a:noFill/>
            <a:ln w="38160">
              <a:solidFill>
                <a:srgbClr val="3333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01" name="Line 14"/>
            <p:cNvSpPr>
              <a:spLocks noChangeShapeType="1"/>
            </p:cNvSpPr>
            <p:nvPr/>
          </p:nvSpPr>
          <p:spPr bwMode="auto">
            <a:xfrm>
              <a:off x="5024" y="1162"/>
              <a:ext cx="1" cy="228"/>
            </a:xfrm>
            <a:prstGeom prst="line">
              <a:avLst/>
            </a:prstGeom>
            <a:noFill/>
            <a:ln w="38160">
              <a:solidFill>
                <a:srgbClr val="3333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02" name="Line 15"/>
            <p:cNvSpPr>
              <a:spLocks noChangeShapeType="1"/>
            </p:cNvSpPr>
            <p:nvPr/>
          </p:nvSpPr>
          <p:spPr bwMode="auto">
            <a:xfrm>
              <a:off x="2747" y="1953"/>
              <a:ext cx="1" cy="120"/>
            </a:xfrm>
            <a:prstGeom prst="line">
              <a:avLst/>
            </a:prstGeom>
            <a:noFill/>
            <a:ln w="38160">
              <a:solidFill>
                <a:srgbClr val="3333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03" name="Line 16"/>
            <p:cNvSpPr>
              <a:spLocks noChangeShapeType="1"/>
            </p:cNvSpPr>
            <p:nvPr/>
          </p:nvSpPr>
          <p:spPr bwMode="auto">
            <a:xfrm>
              <a:off x="1999" y="2387"/>
              <a:ext cx="1" cy="119"/>
            </a:xfrm>
            <a:prstGeom prst="line">
              <a:avLst/>
            </a:prstGeom>
            <a:noFill/>
            <a:ln w="38160">
              <a:solidFill>
                <a:srgbClr val="3333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04" name="Line 17"/>
            <p:cNvSpPr>
              <a:spLocks noChangeShapeType="1"/>
            </p:cNvSpPr>
            <p:nvPr/>
          </p:nvSpPr>
          <p:spPr bwMode="auto">
            <a:xfrm>
              <a:off x="3134" y="1705"/>
              <a:ext cx="1" cy="199"/>
            </a:xfrm>
            <a:prstGeom prst="line">
              <a:avLst/>
            </a:prstGeom>
            <a:noFill/>
            <a:ln w="38160">
              <a:solidFill>
                <a:srgbClr val="3333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531" name="Line 18"/>
          <p:cNvSpPr>
            <a:spLocks noChangeShapeType="1"/>
          </p:cNvSpPr>
          <p:nvPr/>
        </p:nvSpPr>
        <p:spPr bwMode="auto">
          <a:xfrm flipV="1">
            <a:off x="2359025" y="2581424"/>
            <a:ext cx="6029325" cy="2446337"/>
          </a:xfrm>
          <a:prstGeom prst="line">
            <a:avLst/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2" name="Line 19"/>
          <p:cNvSpPr>
            <a:spLocks noChangeShapeType="1"/>
          </p:cNvSpPr>
          <p:nvPr/>
        </p:nvSpPr>
        <p:spPr bwMode="auto">
          <a:xfrm>
            <a:off x="2359025" y="6123136"/>
            <a:ext cx="6000750" cy="3175"/>
          </a:xfrm>
          <a:prstGeom prst="line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3" name="Line 20"/>
          <p:cNvSpPr>
            <a:spLocks noChangeShapeType="1"/>
          </p:cNvSpPr>
          <p:nvPr/>
        </p:nvSpPr>
        <p:spPr bwMode="auto">
          <a:xfrm flipV="1">
            <a:off x="2359025" y="2033736"/>
            <a:ext cx="1588" cy="4090988"/>
          </a:xfrm>
          <a:prstGeom prst="line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4" name="Line 21"/>
          <p:cNvSpPr>
            <a:spLocks noChangeShapeType="1"/>
          </p:cNvSpPr>
          <p:nvPr/>
        </p:nvSpPr>
        <p:spPr bwMode="auto">
          <a:xfrm flipV="1">
            <a:off x="2359025" y="6056461"/>
            <a:ext cx="1588" cy="68263"/>
          </a:xfrm>
          <a:prstGeom prst="line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5" name="Rectangle 22"/>
          <p:cNvSpPr>
            <a:spLocks noChangeArrowheads="1"/>
          </p:cNvSpPr>
          <p:nvPr/>
        </p:nvSpPr>
        <p:spPr bwMode="auto">
          <a:xfrm>
            <a:off x="2371725" y="6161236"/>
            <a:ext cx="71438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en-US" altLang="en-US" sz="1000" b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22536" name="Line 23"/>
          <p:cNvSpPr>
            <a:spLocks noChangeShapeType="1"/>
          </p:cNvSpPr>
          <p:nvPr/>
        </p:nvSpPr>
        <p:spPr bwMode="auto">
          <a:xfrm flipV="1">
            <a:off x="8359775" y="6056461"/>
            <a:ext cx="3175" cy="68263"/>
          </a:xfrm>
          <a:prstGeom prst="line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7" name="Rectangle 24"/>
          <p:cNvSpPr>
            <a:spLocks noChangeArrowheads="1"/>
          </p:cNvSpPr>
          <p:nvPr/>
        </p:nvSpPr>
        <p:spPr bwMode="auto">
          <a:xfrm>
            <a:off x="8329613" y="6161236"/>
            <a:ext cx="141287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en-US" altLang="en-US" sz="1000" b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20</a:t>
            </a:r>
          </a:p>
        </p:txBody>
      </p:sp>
      <p:sp>
        <p:nvSpPr>
          <p:cNvPr id="22538" name="Line 25"/>
          <p:cNvSpPr>
            <a:spLocks noChangeShapeType="1"/>
          </p:cNvSpPr>
          <p:nvPr/>
        </p:nvSpPr>
        <p:spPr bwMode="auto">
          <a:xfrm>
            <a:off x="2359025" y="6123136"/>
            <a:ext cx="52388" cy="3175"/>
          </a:xfrm>
          <a:prstGeom prst="line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9" name="Rectangle 26"/>
          <p:cNvSpPr>
            <a:spLocks noChangeArrowheads="1"/>
          </p:cNvSpPr>
          <p:nvPr/>
        </p:nvSpPr>
        <p:spPr bwMode="auto">
          <a:xfrm>
            <a:off x="2259013" y="6016774"/>
            <a:ext cx="71437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en-US" altLang="en-US" sz="1000" b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22540" name="Oval 27"/>
          <p:cNvSpPr>
            <a:spLocks noChangeArrowheads="1"/>
          </p:cNvSpPr>
          <p:nvPr/>
        </p:nvSpPr>
        <p:spPr bwMode="auto">
          <a:xfrm>
            <a:off x="2592388" y="4870599"/>
            <a:ext cx="123825" cy="117475"/>
          </a:xfrm>
          <a:prstGeom prst="ellipse">
            <a:avLst/>
          </a:prstGeom>
          <a:solidFill>
            <a:srgbClr val="FF0000"/>
          </a:solidFill>
          <a:ln w="936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2541" name="Oval 28"/>
          <p:cNvSpPr>
            <a:spLocks noChangeArrowheads="1"/>
          </p:cNvSpPr>
          <p:nvPr/>
        </p:nvSpPr>
        <p:spPr bwMode="auto">
          <a:xfrm>
            <a:off x="2592388" y="4870599"/>
            <a:ext cx="123825" cy="11747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2542" name="Oval 29"/>
          <p:cNvSpPr>
            <a:spLocks noChangeArrowheads="1"/>
          </p:cNvSpPr>
          <p:nvPr/>
        </p:nvSpPr>
        <p:spPr bwMode="auto">
          <a:xfrm>
            <a:off x="2897188" y="4192736"/>
            <a:ext cx="125412" cy="115888"/>
          </a:xfrm>
          <a:prstGeom prst="ellipse">
            <a:avLst/>
          </a:prstGeom>
          <a:solidFill>
            <a:srgbClr val="FF0000"/>
          </a:solidFill>
          <a:ln w="936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2543" name="Oval 30"/>
          <p:cNvSpPr>
            <a:spLocks noChangeArrowheads="1"/>
          </p:cNvSpPr>
          <p:nvPr/>
        </p:nvSpPr>
        <p:spPr bwMode="auto">
          <a:xfrm>
            <a:off x="2897188" y="4192736"/>
            <a:ext cx="125412" cy="11588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2544" name="Oval 31"/>
          <p:cNvSpPr>
            <a:spLocks noChangeArrowheads="1"/>
          </p:cNvSpPr>
          <p:nvPr/>
        </p:nvSpPr>
        <p:spPr bwMode="auto">
          <a:xfrm>
            <a:off x="3198813" y="4795986"/>
            <a:ext cx="127000" cy="112713"/>
          </a:xfrm>
          <a:prstGeom prst="ellipse">
            <a:avLst/>
          </a:prstGeom>
          <a:solidFill>
            <a:srgbClr val="FF0000"/>
          </a:solidFill>
          <a:ln w="936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2545" name="Oval 32"/>
          <p:cNvSpPr>
            <a:spLocks noChangeArrowheads="1"/>
          </p:cNvSpPr>
          <p:nvPr/>
        </p:nvSpPr>
        <p:spPr bwMode="auto">
          <a:xfrm>
            <a:off x="3198813" y="4795986"/>
            <a:ext cx="127000" cy="11271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2546" name="Oval 33"/>
          <p:cNvSpPr>
            <a:spLocks noChangeArrowheads="1"/>
          </p:cNvSpPr>
          <p:nvPr/>
        </p:nvSpPr>
        <p:spPr bwMode="auto">
          <a:xfrm>
            <a:off x="3490913" y="4883299"/>
            <a:ext cx="125412" cy="117475"/>
          </a:xfrm>
          <a:prstGeom prst="ellipse">
            <a:avLst/>
          </a:prstGeom>
          <a:solidFill>
            <a:srgbClr val="FF0000"/>
          </a:solidFill>
          <a:ln w="936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2547" name="Oval 34"/>
          <p:cNvSpPr>
            <a:spLocks noChangeArrowheads="1"/>
          </p:cNvSpPr>
          <p:nvPr/>
        </p:nvSpPr>
        <p:spPr bwMode="auto">
          <a:xfrm>
            <a:off x="3490913" y="4883299"/>
            <a:ext cx="125412" cy="11747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2548" name="Oval 35"/>
          <p:cNvSpPr>
            <a:spLocks noChangeArrowheads="1"/>
          </p:cNvSpPr>
          <p:nvPr/>
        </p:nvSpPr>
        <p:spPr bwMode="auto">
          <a:xfrm>
            <a:off x="3795713" y="4564211"/>
            <a:ext cx="122237" cy="1143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2549" name="Oval 36"/>
          <p:cNvSpPr>
            <a:spLocks noChangeArrowheads="1"/>
          </p:cNvSpPr>
          <p:nvPr/>
        </p:nvSpPr>
        <p:spPr bwMode="auto">
          <a:xfrm>
            <a:off x="3795713" y="4564211"/>
            <a:ext cx="122237" cy="1143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2550" name="Oval 37"/>
          <p:cNvSpPr>
            <a:spLocks noChangeArrowheads="1"/>
          </p:cNvSpPr>
          <p:nvPr/>
        </p:nvSpPr>
        <p:spPr bwMode="auto">
          <a:xfrm>
            <a:off x="4100513" y="4230836"/>
            <a:ext cx="123825" cy="115888"/>
          </a:xfrm>
          <a:prstGeom prst="ellipse">
            <a:avLst/>
          </a:prstGeom>
          <a:solidFill>
            <a:srgbClr val="FF0000"/>
          </a:solidFill>
          <a:ln w="936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2551" name="Oval 38"/>
          <p:cNvSpPr>
            <a:spLocks noChangeArrowheads="1"/>
          </p:cNvSpPr>
          <p:nvPr/>
        </p:nvSpPr>
        <p:spPr bwMode="auto">
          <a:xfrm>
            <a:off x="4100513" y="4230836"/>
            <a:ext cx="123825" cy="11588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2552" name="Oval 39"/>
          <p:cNvSpPr>
            <a:spLocks noChangeArrowheads="1"/>
          </p:cNvSpPr>
          <p:nvPr/>
        </p:nvSpPr>
        <p:spPr bwMode="auto">
          <a:xfrm>
            <a:off x="4391025" y="3924449"/>
            <a:ext cx="123825" cy="115887"/>
          </a:xfrm>
          <a:prstGeom prst="ellipse">
            <a:avLst/>
          </a:prstGeom>
          <a:solidFill>
            <a:srgbClr val="FF0000"/>
          </a:solidFill>
          <a:ln w="936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2553" name="Oval 40"/>
          <p:cNvSpPr>
            <a:spLocks noChangeArrowheads="1"/>
          </p:cNvSpPr>
          <p:nvPr/>
        </p:nvSpPr>
        <p:spPr bwMode="auto">
          <a:xfrm>
            <a:off x="4391025" y="3924449"/>
            <a:ext cx="123825" cy="1158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2554" name="Oval 41"/>
          <p:cNvSpPr>
            <a:spLocks noChangeArrowheads="1"/>
          </p:cNvSpPr>
          <p:nvPr/>
        </p:nvSpPr>
        <p:spPr bwMode="auto">
          <a:xfrm>
            <a:off x="4695825" y="4230836"/>
            <a:ext cx="123825" cy="115888"/>
          </a:xfrm>
          <a:prstGeom prst="ellipse">
            <a:avLst/>
          </a:prstGeom>
          <a:solidFill>
            <a:srgbClr val="FF0000"/>
          </a:solidFill>
          <a:ln w="936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2555" name="Oval 42"/>
          <p:cNvSpPr>
            <a:spLocks noChangeArrowheads="1"/>
          </p:cNvSpPr>
          <p:nvPr/>
        </p:nvSpPr>
        <p:spPr bwMode="auto">
          <a:xfrm>
            <a:off x="4695825" y="4230836"/>
            <a:ext cx="123825" cy="11588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2556" name="Oval 43"/>
          <p:cNvSpPr>
            <a:spLocks noChangeArrowheads="1"/>
          </p:cNvSpPr>
          <p:nvPr/>
        </p:nvSpPr>
        <p:spPr bwMode="auto">
          <a:xfrm>
            <a:off x="4999038" y="3502174"/>
            <a:ext cx="123825" cy="115887"/>
          </a:xfrm>
          <a:prstGeom prst="ellipse">
            <a:avLst/>
          </a:prstGeom>
          <a:solidFill>
            <a:srgbClr val="FF0000"/>
          </a:solidFill>
          <a:ln w="936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2557" name="Oval 44"/>
          <p:cNvSpPr>
            <a:spLocks noChangeArrowheads="1"/>
          </p:cNvSpPr>
          <p:nvPr/>
        </p:nvSpPr>
        <p:spPr bwMode="auto">
          <a:xfrm>
            <a:off x="4999038" y="3502174"/>
            <a:ext cx="123825" cy="1158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2558" name="Oval 45"/>
          <p:cNvSpPr>
            <a:spLocks noChangeArrowheads="1"/>
          </p:cNvSpPr>
          <p:nvPr/>
        </p:nvSpPr>
        <p:spPr bwMode="auto">
          <a:xfrm>
            <a:off x="5302250" y="3886349"/>
            <a:ext cx="123825" cy="1143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2559" name="Oval 46"/>
          <p:cNvSpPr>
            <a:spLocks noChangeArrowheads="1"/>
          </p:cNvSpPr>
          <p:nvPr/>
        </p:nvSpPr>
        <p:spPr bwMode="auto">
          <a:xfrm>
            <a:off x="5302250" y="3886349"/>
            <a:ext cx="123825" cy="1143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2560" name="Oval 47"/>
          <p:cNvSpPr>
            <a:spLocks noChangeArrowheads="1"/>
          </p:cNvSpPr>
          <p:nvPr/>
        </p:nvSpPr>
        <p:spPr bwMode="auto">
          <a:xfrm>
            <a:off x="5594350" y="3605361"/>
            <a:ext cx="123825" cy="1143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2561" name="Oval 48"/>
          <p:cNvSpPr>
            <a:spLocks noChangeArrowheads="1"/>
          </p:cNvSpPr>
          <p:nvPr/>
        </p:nvSpPr>
        <p:spPr bwMode="auto">
          <a:xfrm>
            <a:off x="5594350" y="3605361"/>
            <a:ext cx="123825" cy="1143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2562" name="Oval 49"/>
          <p:cNvSpPr>
            <a:spLocks noChangeArrowheads="1"/>
          </p:cNvSpPr>
          <p:nvPr/>
        </p:nvSpPr>
        <p:spPr bwMode="auto">
          <a:xfrm>
            <a:off x="5900738" y="3795861"/>
            <a:ext cx="120650" cy="115888"/>
          </a:xfrm>
          <a:prstGeom prst="ellipse">
            <a:avLst/>
          </a:prstGeom>
          <a:solidFill>
            <a:srgbClr val="FF0000"/>
          </a:solidFill>
          <a:ln w="936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2563" name="Oval 50"/>
          <p:cNvSpPr>
            <a:spLocks noChangeArrowheads="1"/>
          </p:cNvSpPr>
          <p:nvPr/>
        </p:nvSpPr>
        <p:spPr bwMode="auto">
          <a:xfrm>
            <a:off x="5900738" y="3795861"/>
            <a:ext cx="120650" cy="11588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2564" name="Oval 51"/>
          <p:cNvSpPr>
            <a:spLocks noChangeArrowheads="1"/>
          </p:cNvSpPr>
          <p:nvPr/>
        </p:nvSpPr>
        <p:spPr bwMode="auto">
          <a:xfrm>
            <a:off x="6200775" y="3233886"/>
            <a:ext cx="127000" cy="115888"/>
          </a:xfrm>
          <a:prstGeom prst="ellipse">
            <a:avLst/>
          </a:prstGeom>
          <a:solidFill>
            <a:srgbClr val="FF0000"/>
          </a:solidFill>
          <a:ln w="936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2565" name="Oval 52"/>
          <p:cNvSpPr>
            <a:spLocks noChangeArrowheads="1"/>
          </p:cNvSpPr>
          <p:nvPr/>
        </p:nvSpPr>
        <p:spPr bwMode="auto">
          <a:xfrm>
            <a:off x="6200775" y="3233886"/>
            <a:ext cx="127000" cy="11588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2566" name="Oval 53"/>
          <p:cNvSpPr>
            <a:spLocks noChangeArrowheads="1"/>
          </p:cNvSpPr>
          <p:nvPr/>
        </p:nvSpPr>
        <p:spPr bwMode="auto">
          <a:xfrm>
            <a:off x="6492875" y="3694261"/>
            <a:ext cx="125413" cy="115888"/>
          </a:xfrm>
          <a:prstGeom prst="ellipse">
            <a:avLst/>
          </a:prstGeom>
          <a:solidFill>
            <a:srgbClr val="FF0000"/>
          </a:solidFill>
          <a:ln w="936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2567" name="Oval 54"/>
          <p:cNvSpPr>
            <a:spLocks noChangeArrowheads="1"/>
          </p:cNvSpPr>
          <p:nvPr/>
        </p:nvSpPr>
        <p:spPr bwMode="auto">
          <a:xfrm>
            <a:off x="6492875" y="3694261"/>
            <a:ext cx="125413" cy="11588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2568" name="Oval 55"/>
          <p:cNvSpPr>
            <a:spLocks noChangeArrowheads="1"/>
          </p:cNvSpPr>
          <p:nvPr/>
        </p:nvSpPr>
        <p:spPr bwMode="auto">
          <a:xfrm>
            <a:off x="6796088" y="3183086"/>
            <a:ext cx="123825" cy="1143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2569" name="Oval 56"/>
          <p:cNvSpPr>
            <a:spLocks noChangeArrowheads="1"/>
          </p:cNvSpPr>
          <p:nvPr/>
        </p:nvSpPr>
        <p:spPr bwMode="auto">
          <a:xfrm>
            <a:off x="6796088" y="3183086"/>
            <a:ext cx="123825" cy="1143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2570" name="Oval 57"/>
          <p:cNvSpPr>
            <a:spLocks noChangeArrowheads="1"/>
          </p:cNvSpPr>
          <p:nvPr/>
        </p:nvSpPr>
        <p:spPr bwMode="auto">
          <a:xfrm>
            <a:off x="7102475" y="3067199"/>
            <a:ext cx="123825" cy="115887"/>
          </a:xfrm>
          <a:prstGeom prst="ellipse">
            <a:avLst/>
          </a:prstGeom>
          <a:solidFill>
            <a:srgbClr val="FF0000"/>
          </a:solidFill>
          <a:ln w="936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2571" name="Oval 58"/>
          <p:cNvSpPr>
            <a:spLocks noChangeArrowheads="1"/>
          </p:cNvSpPr>
          <p:nvPr/>
        </p:nvSpPr>
        <p:spPr bwMode="auto">
          <a:xfrm>
            <a:off x="7102475" y="3067199"/>
            <a:ext cx="123825" cy="1158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2572" name="Oval 59"/>
          <p:cNvSpPr>
            <a:spLocks noChangeArrowheads="1"/>
          </p:cNvSpPr>
          <p:nvPr/>
        </p:nvSpPr>
        <p:spPr bwMode="auto">
          <a:xfrm>
            <a:off x="7391400" y="3003699"/>
            <a:ext cx="123825" cy="115887"/>
          </a:xfrm>
          <a:prstGeom prst="ellipse">
            <a:avLst/>
          </a:prstGeom>
          <a:solidFill>
            <a:srgbClr val="FF0000"/>
          </a:solidFill>
          <a:ln w="936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2573" name="Oval 60"/>
          <p:cNvSpPr>
            <a:spLocks noChangeArrowheads="1"/>
          </p:cNvSpPr>
          <p:nvPr/>
        </p:nvSpPr>
        <p:spPr bwMode="auto">
          <a:xfrm>
            <a:off x="7391400" y="3003699"/>
            <a:ext cx="123825" cy="1158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2574" name="Oval 61"/>
          <p:cNvSpPr>
            <a:spLocks noChangeArrowheads="1"/>
          </p:cNvSpPr>
          <p:nvPr/>
        </p:nvSpPr>
        <p:spPr bwMode="auto">
          <a:xfrm>
            <a:off x="7694613" y="2633811"/>
            <a:ext cx="127000" cy="1143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2575" name="Oval 62"/>
          <p:cNvSpPr>
            <a:spLocks noChangeArrowheads="1"/>
          </p:cNvSpPr>
          <p:nvPr/>
        </p:nvSpPr>
        <p:spPr bwMode="auto">
          <a:xfrm>
            <a:off x="7694613" y="2633811"/>
            <a:ext cx="127000" cy="1143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2576" name="Oval 63"/>
          <p:cNvSpPr>
            <a:spLocks noChangeArrowheads="1"/>
          </p:cNvSpPr>
          <p:nvPr/>
        </p:nvSpPr>
        <p:spPr bwMode="auto">
          <a:xfrm>
            <a:off x="8001000" y="3041799"/>
            <a:ext cx="123825" cy="115887"/>
          </a:xfrm>
          <a:prstGeom prst="ellipse">
            <a:avLst/>
          </a:prstGeom>
          <a:solidFill>
            <a:srgbClr val="FF0000"/>
          </a:solidFill>
          <a:ln w="936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2577" name="Oval 64"/>
          <p:cNvSpPr>
            <a:spLocks noChangeArrowheads="1"/>
          </p:cNvSpPr>
          <p:nvPr/>
        </p:nvSpPr>
        <p:spPr bwMode="auto">
          <a:xfrm>
            <a:off x="8001000" y="3041799"/>
            <a:ext cx="123825" cy="1158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2578" name="Oval 65"/>
          <p:cNvSpPr>
            <a:spLocks noChangeArrowheads="1"/>
          </p:cNvSpPr>
          <p:nvPr/>
        </p:nvSpPr>
        <p:spPr bwMode="auto">
          <a:xfrm>
            <a:off x="8304213" y="2046436"/>
            <a:ext cx="123825" cy="1143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2579" name="Oval 66"/>
          <p:cNvSpPr>
            <a:spLocks noChangeArrowheads="1"/>
          </p:cNvSpPr>
          <p:nvPr/>
        </p:nvSpPr>
        <p:spPr bwMode="auto">
          <a:xfrm>
            <a:off x="8304213" y="2046436"/>
            <a:ext cx="123825" cy="1143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2580" name="Line 67"/>
          <p:cNvSpPr>
            <a:spLocks noChangeShapeType="1"/>
          </p:cNvSpPr>
          <p:nvPr/>
        </p:nvSpPr>
        <p:spPr bwMode="auto">
          <a:xfrm flipV="1">
            <a:off x="5070475" y="3881586"/>
            <a:ext cx="1588" cy="2259013"/>
          </a:xfrm>
          <a:prstGeom prst="line">
            <a:avLst/>
          </a:prstGeom>
          <a:noFill/>
          <a:ln w="28440">
            <a:solidFill>
              <a:srgbClr val="00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81" name="Line 68"/>
          <p:cNvSpPr>
            <a:spLocks noChangeShapeType="1"/>
          </p:cNvSpPr>
          <p:nvPr/>
        </p:nvSpPr>
        <p:spPr bwMode="auto">
          <a:xfrm flipH="1">
            <a:off x="2332038" y="3527574"/>
            <a:ext cx="2740025" cy="1587"/>
          </a:xfrm>
          <a:prstGeom prst="line">
            <a:avLst/>
          </a:prstGeom>
          <a:noFill/>
          <a:ln w="28440">
            <a:solidFill>
              <a:srgbClr val="00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83" name="Line 70"/>
          <p:cNvSpPr>
            <a:spLocks noChangeShapeType="1"/>
          </p:cNvSpPr>
          <p:nvPr/>
        </p:nvSpPr>
        <p:spPr bwMode="auto">
          <a:xfrm flipH="1">
            <a:off x="2341563" y="3902224"/>
            <a:ext cx="2740025" cy="1587"/>
          </a:xfrm>
          <a:prstGeom prst="line">
            <a:avLst/>
          </a:prstGeom>
          <a:noFill/>
          <a:ln w="28440">
            <a:solidFill>
              <a:srgbClr val="00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85" name="Line 72"/>
          <p:cNvSpPr>
            <a:spLocks noChangeShapeType="1"/>
          </p:cNvSpPr>
          <p:nvPr/>
        </p:nvSpPr>
        <p:spPr bwMode="auto">
          <a:xfrm>
            <a:off x="3511550" y="3510111"/>
            <a:ext cx="1588" cy="393700"/>
          </a:xfrm>
          <a:prstGeom prst="line">
            <a:avLst/>
          </a:prstGeom>
          <a:noFill/>
          <a:ln w="28440">
            <a:solidFill>
              <a:srgbClr val="3333CC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86" name="Text Box 73"/>
          <p:cNvSpPr txBox="1">
            <a:spLocks noChangeArrowheads="1"/>
          </p:cNvSpPr>
          <p:nvPr/>
        </p:nvSpPr>
        <p:spPr bwMode="auto">
          <a:xfrm>
            <a:off x="2593975" y="2916386"/>
            <a:ext cx="2571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>
              <a:buClr>
                <a:srgbClr val="3333CC"/>
              </a:buClr>
              <a:buSzPct val="100000"/>
              <a:buFont typeface="Arial" pitchFamily="34" charset="0"/>
              <a:buNone/>
            </a:pPr>
            <a:r>
              <a:rPr lang="en-US" altLang="en-US" b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Error or </a:t>
            </a:r>
            <a:r>
              <a:rPr lang="ja-JP" altLang="en-US" b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altLang="ja-JP" b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residual</a:t>
            </a:r>
            <a:r>
              <a:rPr lang="ja-JP" altLang="en-US" b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”</a:t>
            </a:r>
            <a:endParaRPr lang="en-US" altLang="en-US" b="0">
              <a:solidFill>
                <a:srgbClr val="33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87" name="Text Box 74"/>
          <p:cNvSpPr txBox="1">
            <a:spLocks noChangeArrowheads="1"/>
          </p:cNvSpPr>
          <p:nvPr/>
        </p:nvSpPr>
        <p:spPr bwMode="auto">
          <a:xfrm>
            <a:off x="0" y="4077072"/>
            <a:ext cx="1685376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en-US" altLang="en-US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Prediction</a:t>
            </a:r>
          </a:p>
        </p:txBody>
      </p:sp>
      <p:sp>
        <p:nvSpPr>
          <p:cNvPr id="22588" name="Text Box 75"/>
          <p:cNvSpPr txBox="1">
            <a:spLocks noChangeArrowheads="1"/>
          </p:cNvSpPr>
          <p:nvPr/>
        </p:nvSpPr>
        <p:spPr bwMode="auto">
          <a:xfrm>
            <a:off x="0" y="2852936"/>
            <a:ext cx="1977121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en-US" altLang="en-US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Observation</a:t>
            </a:r>
          </a:p>
        </p:txBody>
      </p:sp>
      <p:pic>
        <p:nvPicPr>
          <p:cNvPr id="22589" name="Picture 7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18075" y="6199336"/>
            <a:ext cx="3048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aphicFrame>
        <p:nvGraphicFramePr>
          <p:cNvPr id="4097" name="Object 1"/>
          <p:cNvGraphicFramePr>
            <a:graphicFrameLocks noChangeAspect="1"/>
          </p:cNvGraphicFramePr>
          <p:nvPr/>
        </p:nvGraphicFramePr>
        <p:xfrm>
          <a:off x="1907704" y="3212976"/>
          <a:ext cx="360040" cy="504056"/>
        </p:xfrm>
        <a:graphic>
          <a:graphicData uri="http://schemas.openxmlformats.org/presentationml/2006/ole">
            <p:oleObj spid="_x0000_s4097" name="Εξίσωση" r:id="rId5" imgW="88560" imgH="152280" progId="Equation.3">
              <p:embed/>
            </p:oleObj>
          </a:graphicData>
        </a:graphic>
      </p:graphicFrame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1116236" y="3644900"/>
          <a:ext cx="1079500" cy="568325"/>
        </p:xfrm>
        <a:graphic>
          <a:graphicData uri="http://schemas.openxmlformats.org/presentationml/2006/ole">
            <p:oleObj spid="_x0000_s4098" name="Εξίσωση" r:id="rId6" imgW="457200" imgH="215640" progId="Equation.3">
              <p:embed/>
            </p:oleObj>
          </a:graphicData>
        </a:graphic>
      </p:graphicFrame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5220072" y="4581128"/>
          <a:ext cx="3660775" cy="633412"/>
        </p:xfrm>
        <a:graphic>
          <a:graphicData uri="http://schemas.openxmlformats.org/presentationml/2006/ole">
            <p:oleObj spid="_x0000_s4099" name="Εξίσωση" r:id="rId7" imgW="1320480" imgH="228600" progId="Equation.3">
              <p:embed/>
            </p:oleObj>
          </a:graphicData>
        </a:graphic>
      </p:graphicFrame>
      <p:sp>
        <p:nvSpPr>
          <p:cNvPr id="79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88640"/>
            <a:ext cx="8229600" cy="864096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eaLnBrk="1" hangingPunct="1"/>
            <a:r>
              <a:rPr lang="en-US" altLang="en-US" b="1" dirty="0" smtClean="0"/>
              <a:t>Sum of Squared Error (SSE)</a:t>
            </a:r>
          </a:p>
        </p:txBody>
      </p:sp>
      <p:graphicFrame>
        <p:nvGraphicFramePr>
          <p:cNvPr id="4100" name="Object 7"/>
          <p:cNvGraphicFramePr>
            <a:graphicFrameLocks noChangeAspect="1"/>
          </p:cNvGraphicFramePr>
          <p:nvPr/>
        </p:nvGraphicFramePr>
        <p:xfrm>
          <a:off x="1123101" y="1268760"/>
          <a:ext cx="6833275" cy="1080120"/>
        </p:xfrm>
        <a:graphic>
          <a:graphicData uri="http://schemas.openxmlformats.org/presentationml/2006/ole">
            <p:oleObj spid="_x0000_s4100" name="Εξίσωση" r:id="rId8" imgW="2730240" imgH="431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476672"/>
            <a:ext cx="8318500" cy="5847928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How can we quantify the error?</a:t>
            </a:r>
          </a:p>
          <a:p>
            <a:pPr eaLnBrk="1" hangingPunct="1"/>
            <a:endParaRPr lang="en-US" altLang="en-US" sz="2400" dirty="0" smtClean="0"/>
          </a:p>
          <a:p>
            <a:pPr eaLnBrk="1" hangingPunct="1"/>
            <a:endParaRPr lang="en-US" altLang="en-US" sz="2400" dirty="0" smtClean="0"/>
          </a:p>
          <a:p>
            <a:pPr eaLnBrk="1" hangingPunct="1"/>
            <a:endParaRPr lang="en-US" altLang="en-US" sz="2400" dirty="0" smtClean="0"/>
          </a:p>
          <a:p>
            <a:pPr eaLnBrk="1" hangingPunct="1"/>
            <a:endParaRPr lang="en-US" altLang="en-US" sz="2400" dirty="0" smtClean="0"/>
          </a:p>
          <a:p>
            <a:pPr eaLnBrk="1" hangingPunct="1"/>
            <a:endParaRPr lang="en-US" altLang="en-US" sz="2400" dirty="0" smtClean="0"/>
          </a:p>
          <a:p>
            <a:pPr eaLnBrk="1" hangingPunct="1"/>
            <a:endParaRPr lang="en-US" altLang="en-US" sz="2400" dirty="0" smtClean="0"/>
          </a:p>
          <a:p>
            <a:pPr eaLnBrk="1" hangingPunct="1"/>
            <a:endParaRPr lang="en-US" altLang="en-US" sz="2400" dirty="0" smtClean="0"/>
          </a:p>
          <a:p>
            <a:pPr eaLnBrk="1" hangingPunct="1"/>
            <a:endParaRPr lang="en-US" altLang="en-US" sz="2400" dirty="0" smtClean="0"/>
          </a:p>
          <a:p>
            <a:pPr eaLnBrk="1" hangingPunct="1"/>
            <a:endParaRPr lang="en-US" altLang="en-US" sz="2400" dirty="0" smtClean="0"/>
          </a:p>
        </p:txBody>
      </p:sp>
      <p:graphicFrame>
        <p:nvGraphicFramePr>
          <p:cNvPr id="64514" name="Object 7"/>
          <p:cNvGraphicFramePr>
            <a:graphicFrameLocks noChangeAspect="1"/>
          </p:cNvGraphicFramePr>
          <p:nvPr/>
        </p:nvGraphicFramePr>
        <p:xfrm>
          <a:off x="1184275" y="1125538"/>
          <a:ext cx="6592888" cy="1223962"/>
        </p:xfrm>
        <a:graphic>
          <a:graphicData uri="http://schemas.openxmlformats.org/presentationml/2006/ole">
            <p:oleObj spid="_x0000_s67586" name="Εξίσωση" r:id="rId4" imgW="2323800" imgH="431640" progId="Equation.3">
              <p:embed/>
            </p:oleObj>
          </a:graphicData>
        </a:graphic>
      </p:graphicFrame>
      <p:graphicFrame>
        <p:nvGraphicFramePr>
          <p:cNvPr id="67589" name="Object 7"/>
          <p:cNvGraphicFramePr>
            <a:graphicFrameLocks noChangeAspect="1"/>
          </p:cNvGraphicFramePr>
          <p:nvPr/>
        </p:nvGraphicFramePr>
        <p:xfrm>
          <a:off x="1835696" y="2564904"/>
          <a:ext cx="5088991" cy="1152128"/>
        </p:xfrm>
        <a:graphic>
          <a:graphicData uri="http://schemas.openxmlformats.org/presentationml/2006/ole">
            <p:oleObj spid="_x0000_s67589" name="Εξίσωση" r:id="rId5" imgW="1739880" imgH="393480" progId="Equation.3">
              <p:embed/>
            </p:oleObj>
          </a:graphicData>
        </a:graphic>
      </p:graphicFrame>
      <p:graphicFrame>
        <p:nvGraphicFramePr>
          <p:cNvPr id="67590" name="Object 7"/>
          <p:cNvGraphicFramePr>
            <a:graphicFrameLocks noChangeAspect="1"/>
          </p:cNvGraphicFramePr>
          <p:nvPr/>
        </p:nvGraphicFramePr>
        <p:xfrm>
          <a:off x="683568" y="3933056"/>
          <a:ext cx="4322470" cy="2088232"/>
        </p:xfrm>
        <a:graphic>
          <a:graphicData uri="http://schemas.openxmlformats.org/presentationml/2006/ole">
            <p:oleObj spid="_x0000_s67590" name="Εξίσωση" r:id="rId6" imgW="1473120" imgH="711000" progId="Equation.3">
              <p:embed/>
            </p:oleObj>
          </a:graphicData>
        </a:graphic>
      </p:graphicFrame>
      <p:graphicFrame>
        <p:nvGraphicFramePr>
          <p:cNvPr id="67591" name="Object 7"/>
          <p:cNvGraphicFramePr>
            <a:graphicFrameLocks noChangeAspect="1"/>
          </p:cNvGraphicFramePr>
          <p:nvPr/>
        </p:nvGraphicFramePr>
        <p:xfrm>
          <a:off x="5292080" y="3933056"/>
          <a:ext cx="3619385" cy="864096"/>
        </p:xfrm>
        <a:graphic>
          <a:graphicData uri="http://schemas.openxmlformats.org/presentationml/2006/ole">
            <p:oleObj spid="_x0000_s67591" name="Εξίσωση" r:id="rId7" imgW="1066680" imgH="253800" progId="Equation.3">
              <p:embed/>
            </p:oleObj>
          </a:graphicData>
        </a:graphic>
      </p:graphicFrame>
      <p:graphicFrame>
        <p:nvGraphicFramePr>
          <p:cNvPr id="67592" name="Object 8"/>
          <p:cNvGraphicFramePr>
            <a:graphicFrameLocks noChangeAspect="1"/>
          </p:cNvGraphicFramePr>
          <p:nvPr/>
        </p:nvGraphicFramePr>
        <p:xfrm>
          <a:off x="5292080" y="5213295"/>
          <a:ext cx="3658118" cy="807993"/>
        </p:xfrm>
        <a:graphic>
          <a:graphicData uri="http://schemas.openxmlformats.org/presentationml/2006/ole">
            <p:oleObj spid="_x0000_s67592" name="Εξίσωση" r:id="rId8" imgW="1091880" imgH="241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Finding good parameters</a:t>
            </a:r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20688"/>
            <a:ext cx="8153400" cy="48006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dirty="0" smtClean="0"/>
              <a:t>Want to find parameters </a:t>
            </a:r>
            <a:r>
              <a:rPr lang="en-US" altLang="en-US" sz="2800" b="1" dirty="0" smtClean="0">
                <a:solidFill>
                  <a:srgbClr val="FF0000"/>
                </a:solidFill>
              </a:rPr>
              <a:t>w</a:t>
            </a:r>
            <a:r>
              <a:rPr lang="en-US" altLang="en-US" sz="2800" dirty="0" smtClean="0"/>
              <a:t> which minimize the error</a:t>
            </a:r>
          </a:p>
          <a:p>
            <a:pPr eaLnBrk="1" hangingPunct="1"/>
            <a:endParaRPr lang="en-US" altLang="en-US" sz="1400" dirty="0" smtClean="0"/>
          </a:p>
          <a:p>
            <a:pPr eaLnBrk="1" hangingPunct="1"/>
            <a:r>
              <a:rPr lang="en-US" altLang="en-US" sz="2800" dirty="0" smtClean="0"/>
              <a:t>Think of a cost </a:t>
            </a:r>
            <a:r>
              <a:rPr lang="ja-JP" altLang="en-US" sz="2800" dirty="0" smtClean="0"/>
              <a:t>“</a:t>
            </a:r>
            <a:r>
              <a:rPr lang="en-US" altLang="ja-JP" sz="2800" dirty="0" smtClean="0"/>
              <a:t>surface</a:t>
            </a:r>
            <a:r>
              <a:rPr lang="ja-JP" altLang="en-US" sz="2800" dirty="0" smtClean="0"/>
              <a:t>”</a:t>
            </a:r>
            <a:r>
              <a:rPr lang="en-US" altLang="ja-JP" sz="2800" dirty="0" smtClean="0"/>
              <a:t>: error residual for that </a:t>
            </a:r>
            <a:r>
              <a:rPr lang="en-US" altLang="ja-JP" sz="2800" b="1" dirty="0" smtClean="0"/>
              <a:t>w</a:t>
            </a:r>
            <a:r>
              <a:rPr lang="en-US" altLang="ja-JP" sz="2800" dirty="0" smtClean="0"/>
              <a:t>…</a:t>
            </a:r>
            <a:endParaRPr lang="en-US" altLang="en-US" sz="2800" dirty="0" smtClean="0"/>
          </a:p>
        </p:txBody>
      </p:sp>
      <p:pic>
        <p:nvPicPr>
          <p:cNvPr id="32771" name="Content Placeholder 3" descr="Figure2.8a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3870"/>
          <a:stretch>
            <a:fillRect/>
          </a:stretch>
        </p:blipFill>
        <p:spPr bwMode="auto">
          <a:xfrm>
            <a:off x="986408" y="2832001"/>
            <a:ext cx="4419600" cy="318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6" descr="C:\Documents and Settings\ihler\Desktop\CS178_Lectures\TP_tmp.pn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6096" y="2820888"/>
            <a:ext cx="4699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8" descr="C:\Documents and Settings\ihler\Desktop\CS178_Lectures\TP_tmp.pn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17058" y="5335488"/>
            <a:ext cx="4699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10" descr="C:\Documents and Settings\ihler\Desktop\CS178_Lectures\TP_tmp.pn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39208" y="2897088"/>
            <a:ext cx="9921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3120008" y="4116288"/>
            <a:ext cx="5283200" cy="939800"/>
            <a:chOff x="1920" y="2832"/>
            <a:chExt cx="3328" cy="592"/>
          </a:xfrm>
        </p:grpSpPr>
        <p:pic>
          <p:nvPicPr>
            <p:cNvPr id="32777" name="Picture 12" descr="C:\Documents and Settings\ihler\Desktop\CS178_Lectures\TP_tmp.pn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2832"/>
              <a:ext cx="2368" cy="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78" name="Line 13"/>
            <p:cNvSpPr>
              <a:spLocks noChangeShapeType="1"/>
            </p:cNvSpPr>
            <p:nvPr/>
          </p:nvSpPr>
          <p:spPr bwMode="auto">
            <a:xfrm flipH="1" flipV="1">
              <a:off x="1920" y="3024"/>
              <a:ext cx="864" cy="96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aphicFrame>
        <p:nvGraphicFramePr>
          <p:cNvPr id="12" name="Object 5"/>
          <p:cNvGraphicFramePr>
            <a:graphicFrameLocks noChangeAspect="1"/>
          </p:cNvGraphicFramePr>
          <p:nvPr/>
        </p:nvGraphicFramePr>
        <p:xfrm>
          <a:off x="939081" y="2798663"/>
          <a:ext cx="536575" cy="647700"/>
        </p:xfrm>
        <a:graphic>
          <a:graphicData uri="http://schemas.openxmlformats.org/presentationml/2006/ole">
            <p:oleObj spid="_x0000_s80897" name="Εξίσωση" r:id="rId13" imgW="190440" imgH="228600" progId="Equation.3">
              <p:embed/>
            </p:oleObj>
          </a:graphicData>
        </a:graphic>
      </p:graphicFrame>
      <p:graphicFrame>
        <p:nvGraphicFramePr>
          <p:cNvPr id="80898" name="Object 2"/>
          <p:cNvGraphicFramePr>
            <a:graphicFrameLocks noChangeAspect="1"/>
          </p:cNvGraphicFramePr>
          <p:nvPr/>
        </p:nvGraphicFramePr>
        <p:xfrm>
          <a:off x="4932040" y="5281736"/>
          <a:ext cx="500063" cy="612775"/>
        </p:xfrm>
        <a:graphic>
          <a:graphicData uri="http://schemas.openxmlformats.org/presentationml/2006/ole">
            <p:oleObj spid="_x0000_s80898" name="Εξίσωση" r:id="rId14" imgW="177480" imgH="215640" progId="Equation.3">
              <p:embed/>
            </p:oleObj>
          </a:graphicData>
        </a:graphic>
      </p:graphicFrame>
      <p:graphicFrame>
        <p:nvGraphicFramePr>
          <p:cNvPr id="80899" name="Object 3"/>
          <p:cNvGraphicFramePr>
            <a:graphicFrameLocks noChangeAspect="1"/>
          </p:cNvGraphicFramePr>
          <p:nvPr/>
        </p:nvGraphicFramePr>
        <p:xfrm>
          <a:off x="4283968" y="2833464"/>
          <a:ext cx="1080120" cy="685734"/>
        </p:xfrm>
        <a:graphic>
          <a:graphicData uri="http://schemas.openxmlformats.org/presentationml/2006/ole">
            <p:oleObj spid="_x0000_s80899" name="Εξίσωση" r:id="rId15" imgW="342720" imgH="215640" progId="Equation.3">
              <p:embed/>
            </p:oleObj>
          </a:graphicData>
        </a:graphic>
      </p:graphicFrame>
      <p:graphicFrame>
        <p:nvGraphicFramePr>
          <p:cNvPr id="80900" name="Object 4"/>
          <p:cNvGraphicFramePr>
            <a:graphicFrameLocks noChangeAspect="1"/>
          </p:cNvGraphicFramePr>
          <p:nvPr/>
        </p:nvGraphicFramePr>
        <p:xfrm>
          <a:off x="4698261" y="4061489"/>
          <a:ext cx="3762171" cy="1076231"/>
        </p:xfrm>
        <a:graphic>
          <a:graphicData uri="http://schemas.openxmlformats.org/presentationml/2006/ole">
            <p:oleObj spid="_x0000_s80900" name="Εξίσωση" r:id="rId16" imgW="1066680" imgH="3045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ChangeArrowheads="1"/>
          </p:cNvSpPr>
          <p:nvPr>
            <p:ph type="title"/>
          </p:nvPr>
        </p:nvSpPr>
        <p:spPr>
          <a:xfrm>
            <a:off x="446856" y="44624"/>
            <a:ext cx="8229600" cy="936104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The general case</a:t>
            </a:r>
          </a:p>
        </p:txBody>
      </p:sp>
      <p:sp>
        <p:nvSpPr>
          <p:cNvPr id="71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3356992"/>
            <a:ext cx="5256584" cy="685800"/>
          </a:xfrm>
        </p:spPr>
        <p:txBody>
          <a:bodyPr/>
          <a:lstStyle/>
          <a:p>
            <a:pPr eaLnBrk="1" hangingPunct="1"/>
            <a:r>
              <a:rPr lang="en-US" altLang="en-US" sz="2400" dirty="0" smtClean="0"/>
              <a:t>Reordering, we take</a:t>
            </a:r>
          </a:p>
        </p:txBody>
      </p:sp>
      <p:sp>
        <p:nvSpPr>
          <p:cNvPr id="710687" name="Rectangle 31"/>
          <p:cNvSpPr>
            <a:spLocks noChangeArrowheads="1"/>
          </p:cNvSpPr>
          <p:nvPr/>
        </p:nvSpPr>
        <p:spPr bwMode="auto">
          <a:xfrm>
            <a:off x="685800" y="5013176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r>
              <a:rPr lang="en-US" altLang="en-US" i="1" dirty="0" smtClean="0">
                <a:solidFill>
                  <a:srgbClr val="0033CC"/>
                </a:solidFill>
                <a:latin typeface="Arial" pitchFamily="34" charset="0"/>
              </a:rPr>
              <a:t>(X</a:t>
            </a:r>
            <a:r>
              <a:rPr lang="en-US" altLang="en-US" i="1" baseline="30000" dirty="0" smtClean="0">
                <a:solidFill>
                  <a:srgbClr val="0033CC"/>
                </a:solidFill>
                <a:latin typeface="Arial" pitchFamily="34" charset="0"/>
              </a:rPr>
              <a:t>T</a:t>
            </a:r>
            <a:r>
              <a:rPr lang="en-US" altLang="en-US" i="1" dirty="0" smtClean="0">
                <a:solidFill>
                  <a:srgbClr val="0033CC"/>
                </a:solidFill>
                <a:latin typeface="Arial" pitchFamily="34" charset="0"/>
              </a:rPr>
              <a:t> </a:t>
            </a:r>
            <a:r>
              <a:rPr lang="en-US" altLang="en-US" i="1" dirty="0">
                <a:solidFill>
                  <a:srgbClr val="0033CC"/>
                </a:solidFill>
                <a:latin typeface="Arial" pitchFamily="34" charset="0"/>
              </a:rPr>
              <a:t>X)</a:t>
            </a:r>
            <a:r>
              <a:rPr lang="en-US" altLang="en-US" i="1" baseline="30000" dirty="0">
                <a:solidFill>
                  <a:srgbClr val="0033CC"/>
                </a:solidFill>
                <a:latin typeface="Arial" pitchFamily="34" charset="0"/>
              </a:rPr>
              <a:t>-</a:t>
            </a:r>
            <a:r>
              <a:rPr lang="en-US" altLang="en-US" i="1" baseline="30000" dirty="0" smtClean="0">
                <a:solidFill>
                  <a:srgbClr val="0033CC"/>
                </a:solidFill>
                <a:latin typeface="Arial" pitchFamily="34" charset="0"/>
              </a:rPr>
              <a:t>1</a:t>
            </a:r>
            <a:r>
              <a:rPr lang="en-US" altLang="en-US" i="1" dirty="0" smtClean="0">
                <a:solidFill>
                  <a:srgbClr val="0033CC"/>
                </a:solidFill>
                <a:latin typeface="Arial" pitchFamily="34" charset="0"/>
              </a:rPr>
              <a:t>X</a:t>
            </a:r>
            <a:r>
              <a:rPr lang="en-US" altLang="en-US" i="1" baseline="30000" dirty="0" smtClean="0">
                <a:solidFill>
                  <a:srgbClr val="0033CC"/>
                </a:solidFill>
                <a:latin typeface="Arial" pitchFamily="34" charset="0"/>
              </a:rPr>
              <a:t>T  </a:t>
            </a:r>
            <a:r>
              <a:rPr lang="en-US" altLang="en-US" b="0" dirty="0" smtClean="0">
                <a:latin typeface="Arial" pitchFamily="34" charset="0"/>
              </a:rPr>
              <a:t>is </a:t>
            </a:r>
            <a:r>
              <a:rPr lang="en-US" altLang="en-US" b="0" dirty="0">
                <a:latin typeface="Arial" pitchFamily="34" charset="0"/>
              </a:rPr>
              <a:t>called the </a:t>
            </a:r>
            <a:r>
              <a:rPr lang="ja-JP" altLang="en-US" b="0" dirty="0">
                <a:latin typeface="Arial" pitchFamily="34" charset="0"/>
              </a:rPr>
              <a:t>“</a:t>
            </a:r>
            <a:r>
              <a:rPr lang="en-US" altLang="ja-JP" dirty="0">
                <a:solidFill>
                  <a:srgbClr val="0033CC"/>
                </a:solidFill>
                <a:latin typeface="Arial" pitchFamily="34" charset="0"/>
              </a:rPr>
              <a:t>pseudo-inverse</a:t>
            </a:r>
            <a:r>
              <a:rPr lang="ja-JP" altLang="en-US" b="0" dirty="0">
                <a:latin typeface="Arial" pitchFamily="34" charset="0"/>
              </a:rPr>
              <a:t>”</a:t>
            </a:r>
            <a:endParaRPr lang="en-US" altLang="en-US" b="0" dirty="0">
              <a:latin typeface="Arial" pitchFamily="34" charset="0"/>
            </a:endParaRPr>
          </a:p>
        </p:txBody>
      </p:sp>
      <p:sp>
        <p:nvSpPr>
          <p:cNvPr id="710695" name="Rectangle 39"/>
          <p:cNvSpPr>
            <a:spLocks noChangeArrowheads="1"/>
          </p:cNvSpPr>
          <p:nvPr/>
        </p:nvSpPr>
        <p:spPr bwMode="auto">
          <a:xfrm>
            <a:off x="685800" y="5496272"/>
            <a:ext cx="8153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r>
              <a:rPr lang="en-US" altLang="en-US" b="0" dirty="0">
                <a:latin typeface="Arial" pitchFamily="34" charset="0"/>
              </a:rPr>
              <a:t>If </a:t>
            </a:r>
            <a:r>
              <a:rPr lang="en-US" altLang="en-US" b="0" i="1" dirty="0">
                <a:latin typeface="Arial" pitchFamily="34" charset="0"/>
              </a:rPr>
              <a:t>X</a:t>
            </a:r>
            <a:r>
              <a:rPr lang="en-US" altLang="en-US" b="0" i="1" baseline="30000" dirty="0">
                <a:latin typeface="Arial" pitchFamily="34" charset="0"/>
              </a:rPr>
              <a:t>T</a:t>
            </a:r>
            <a:r>
              <a:rPr lang="en-US" altLang="en-US" b="0" dirty="0">
                <a:latin typeface="Arial" pitchFamily="34" charset="0"/>
              </a:rPr>
              <a:t> is square and independent, this is the </a:t>
            </a:r>
            <a:r>
              <a:rPr lang="en-US" altLang="en-US" b="0" dirty="0" smtClean="0">
                <a:latin typeface="Arial" pitchFamily="34" charset="0"/>
              </a:rPr>
              <a:t>inverse </a:t>
            </a:r>
            <a:r>
              <a:rPr lang="en-US" altLang="en-US" b="0" i="1" dirty="0" smtClean="0">
                <a:latin typeface="Arial" pitchFamily="34" charset="0"/>
              </a:rPr>
              <a:t>X</a:t>
            </a:r>
            <a:r>
              <a:rPr lang="en-US" altLang="en-US" b="0" i="1" baseline="30000" dirty="0" smtClean="0">
                <a:latin typeface="Arial" pitchFamily="34" charset="0"/>
              </a:rPr>
              <a:t>-1</a:t>
            </a:r>
            <a:endParaRPr lang="en-US" altLang="en-US" b="0" i="1" dirty="0">
              <a:latin typeface="Arial" pitchFamily="34" charset="0"/>
            </a:endParaRPr>
          </a:p>
        </p:txBody>
      </p:sp>
      <p:graphicFrame>
        <p:nvGraphicFramePr>
          <p:cNvPr id="69634" name="Object 2"/>
          <p:cNvGraphicFramePr>
            <a:graphicFrameLocks noChangeAspect="1"/>
          </p:cNvGraphicFramePr>
          <p:nvPr/>
        </p:nvGraphicFramePr>
        <p:xfrm>
          <a:off x="467544" y="1124744"/>
          <a:ext cx="6415661" cy="974805"/>
        </p:xfrm>
        <a:graphic>
          <a:graphicData uri="http://schemas.openxmlformats.org/presentationml/2006/ole">
            <p:oleObj spid="_x0000_s69634" name="Εξίσωση" r:id="rId4" imgW="2590560" imgH="393480" progId="Equation.3">
              <p:embed/>
            </p:oleObj>
          </a:graphicData>
        </a:graphic>
      </p:graphicFrame>
      <p:graphicFrame>
        <p:nvGraphicFramePr>
          <p:cNvPr id="69635" name="Object 3"/>
          <p:cNvGraphicFramePr>
            <a:graphicFrameLocks noChangeAspect="1"/>
          </p:cNvGraphicFramePr>
          <p:nvPr/>
        </p:nvGraphicFramePr>
        <p:xfrm>
          <a:off x="539552" y="2420888"/>
          <a:ext cx="5264150" cy="661988"/>
        </p:xfrm>
        <a:graphic>
          <a:graphicData uri="http://schemas.openxmlformats.org/presentationml/2006/ole">
            <p:oleObj spid="_x0000_s69635" name="Εξίσωση" r:id="rId5" imgW="1917360" imgH="241200" progId="Equation.3">
              <p:embed/>
            </p:oleObj>
          </a:graphicData>
        </a:graphic>
      </p:graphicFrame>
      <p:graphicFrame>
        <p:nvGraphicFramePr>
          <p:cNvPr id="69636" name="Object 4"/>
          <p:cNvGraphicFramePr>
            <a:graphicFrameLocks noChangeAspect="1"/>
          </p:cNvGraphicFramePr>
          <p:nvPr/>
        </p:nvGraphicFramePr>
        <p:xfrm>
          <a:off x="1043608" y="3789040"/>
          <a:ext cx="6365875" cy="774700"/>
        </p:xfrm>
        <a:graphic>
          <a:graphicData uri="http://schemas.openxmlformats.org/presentationml/2006/ole">
            <p:oleObj spid="_x0000_s69636" name="Εξίσωση" r:id="rId6" imgW="2298600" imgH="279360" progId="Equation.3">
              <p:embed/>
            </p:oleObj>
          </a:graphicData>
        </a:graphic>
      </p:graphicFrame>
      <p:sp>
        <p:nvSpPr>
          <p:cNvPr id="15" name="14 - TextBox"/>
          <p:cNvSpPr txBox="1"/>
          <p:nvPr/>
        </p:nvSpPr>
        <p:spPr>
          <a:xfrm>
            <a:off x="3798956" y="4365104"/>
            <a:ext cx="42294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</a:rPr>
              <a:t>Least Squares estimator</a:t>
            </a:r>
            <a:endParaRPr lang="el-GR" sz="3200" b="1" i="1" dirty="0">
              <a:solidFill>
                <a:srgbClr val="FF0000"/>
              </a:solidFill>
            </a:endParaRPr>
          </a:p>
        </p:txBody>
      </p:sp>
      <p:grpSp>
        <p:nvGrpSpPr>
          <p:cNvPr id="22" name="21 - Ομάδα"/>
          <p:cNvGrpSpPr/>
          <p:nvPr/>
        </p:nvGrpSpPr>
        <p:grpSpPr>
          <a:xfrm>
            <a:off x="7020272" y="44624"/>
            <a:ext cx="1946920" cy="1584176"/>
            <a:chOff x="6172200" y="1772816"/>
            <a:chExt cx="2667000" cy="1981200"/>
          </a:xfrm>
        </p:grpSpPr>
        <p:grpSp>
          <p:nvGrpSpPr>
            <p:cNvPr id="2" name="Group 47"/>
            <p:cNvGrpSpPr>
              <a:grpSpLocks/>
            </p:cNvGrpSpPr>
            <p:nvPr/>
          </p:nvGrpSpPr>
          <p:grpSpPr bwMode="auto">
            <a:xfrm>
              <a:off x="6172200" y="1772816"/>
              <a:ext cx="2667000" cy="1981200"/>
              <a:chOff x="3888" y="1104"/>
              <a:chExt cx="1680" cy="1248"/>
            </a:xfrm>
          </p:grpSpPr>
          <p:sp>
            <p:nvSpPr>
              <p:cNvPr id="78861" name="Rectangle 42"/>
              <p:cNvSpPr>
                <a:spLocks noChangeArrowheads="1"/>
              </p:cNvSpPr>
              <p:nvPr/>
            </p:nvSpPr>
            <p:spPr bwMode="auto">
              <a:xfrm>
                <a:off x="3888" y="1104"/>
                <a:ext cx="1680" cy="124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78862" name="Oval 43"/>
              <p:cNvSpPr>
                <a:spLocks noChangeArrowheads="1"/>
              </p:cNvSpPr>
              <p:nvPr/>
            </p:nvSpPr>
            <p:spPr bwMode="auto">
              <a:xfrm>
                <a:off x="4080" y="1968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78863" name="Oval 44"/>
              <p:cNvSpPr>
                <a:spLocks noChangeArrowheads="1"/>
              </p:cNvSpPr>
              <p:nvPr/>
            </p:nvSpPr>
            <p:spPr bwMode="auto">
              <a:xfrm>
                <a:off x="5136" y="1584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</p:grpSp>
        <p:sp>
          <p:nvSpPr>
            <p:cNvPr id="78858" name="Line 45"/>
            <p:cNvSpPr>
              <a:spLocks noChangeShapeType="1"/>
            </p:cNvSpPr>
            <p:nvPr/>
          </p:nvSpPr>
          <p:spPr bwMode="auto">
            <a:xfrm flipV="1">
              <a:off x="6184900" y="2159000"/>
              <a:ext cx="2590800" cy="114300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8859" name="Oval 43"/>
            <p:cNvSpPr>
              <a:spLocks noChangeArrowheads="1"/>
            </p:cNvSpPr>
            <p:nvPr/>
          </p:nvSpPr>
          <p:spPr bwMode="auto">
            <a:xfrm>
              <a:off x="6934200" y="2590800"/>
              <a:ext cx="228600" cy="2286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17" name="Oval 43"/>
            <p:cNvSpPr>
              <a:spLocks noChangeArrowheads="1"/>
            </p:cNvSpPr>
            <p:nvPr/>
          </p:nvSpPr>
          <p:spPr bwMode="auto">
            <a:xfrm>
              <a:off x="7439744" y="2276872"/>
              <a:ext cx="228600" cy="2286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18" name="Oval 43"/>
            <p:cNvSpPr>
              <a:spLocks noChangeArrowheads="1"/>
            </p:cNvSpPr>
            <p:nvPr/>
          </p:nvSpPr>
          <p:spPr bwMode="auto">
            <a:xfrm>
              <a:off x="7295728" y="2996952"/>
              <a:ext cx="228600" cy="2286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19" name="Oval 43"/>
            <p:cNvSpPr>
              <a:spLocks noChangeArrowheads="1"/>
            </p:cNvSpPr>
            <p:nvPr/>
          </p:nvSpPr>
          <p:spPr bwMode="auto">
            <a:xfrm>
              <a:off x="7668344" y="2708920"/>
              <a:ext cx="228600" cy="2286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20" name="Oval 43"/>
            <p:cNvSpPr>
              <a:spLocks noChangeArrowheads="1"/>
            </p:cNvSpPr>
            <p:nvPr/>
          </p:nvSpPr>
          <p:spPr bwMode="auto">
            <a:xfrm>
              <a:off x="7812360" y="2204864"/>
              <a:ext cx="228600" cy="2286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21" name="Oval 43"/>
            <p:cNvSpPr>
              <a:spLocks noChangeArrowheads="1"/>
            </p:cNvSpPr>
            <p:nvPr/>
          </p:nvSpPr>
          <p:spPr bwMode="auto">
            <a:xfrm>
              <a:off x="6876256" y="3056384"/>
              <a:ext cx="228600" cy="2286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0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0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0659" grpId="0" build="p" autoUpdateAnimBg="0"/>
      <p:bldP spid="710695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- Θέση περιεχομένου"/>
          <p:cNvSpPr>
            <a:spLocks noGrp="1"/>
          </p:cNvSpPr>
          <p:nvPr>
            <p:ph idx="1"/>
          </p:nvPr>
        </p:nvSpPr>
        <p:spPr>
          <a:xfrm>
            <a:off x="251520" y="1070992"/>
            <a:ext cx="8820472" cy="531033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Even when (X</a:t>
            </a:r>
            <a:r>
              <a:rPr lang="en-US" sz="2800" baseline="30000" dirty="0" smtClean="0"/>
              <a:t>T</a:t>
            </a:r>
            <a:r>
              <a:rPr lang="en-US" sz="2800" dirty="0" smtClean="0"/>
              <a:t> X) is invertible, might be </a:t>
            </a:r>
            <a:r>
              <a:rPr lang="en-US" sz="2800" b="1" dirty="0" smtClean="0"/>
              <a:t>computationally expensive</a:t>
            </a:r>
            <a:r>
              <a:rPr lang="en-US" sz="2800" dirty="0" smtClean="0"/>
              <a:t> if X is huge.</a:t>
            </a:r>
          </a:p>
          <a:p>
            <a:r>
              <a:rPr lang="en-US" sz="2800" dirty="0" smtClean="0"/>
              <a:t>Treat as an </a:t>
            </a:r>
            <a:r>
              <a:rPr lang="en-US" sz="2800" b="1" dirty="0" smtClean="0"/>
              <a:t>optimization</a:t>
            </a:r>
            <a:r>
              <a:rPr lang="en-US" sz="2800" dirty="0" smtClean="0"/>
              <a:t> </a:t>
            </a:r>
            <a:r>
              <a:rPr lang="en-US" sz="2800" b="1" dirty="0" smtClean="0"/>
              <a:t>problem</a:t>
            </a:r>
            <a:r>
              <a:rPr lang="en-US" sz="2800" dirty="0" smtClean="0"/>
              <a:t>:</a:t>
            </a:r>
          </a:p>
          <a:p>
            <a:endParaRPr lang="en-US" sz="2800" dirty="0" smtClean="0"/>
          </a:p>
          <a:p>
            <a:endParaRPr lang="en-US" sz="1800" dirty="0" smtClean="0"/>
          </a:p>
          <a:p>
            <a:endParaRPr lang="en-US" sz="1400" dirty="0" smtClean="0"/>
          </a:p>
          <a:p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How to find an estimator?</a:t>
            </a:r>
          </a:p>
          <a:p>
            <a:pPr>
              <a:buNone/>
            </a:pPr>
            <a:r>
              <a:rPr lang="en-US" sz="2800" b="1" dirty="0" smtClean="0"/>
              <a:t>	</a:t>
            </a:r>
            <a:r>
              <a:rPr lang="en-US" sz="2400" b="1" dirty="0" smtClean="0"/>
              <a:t>J(w) is convex in w</a:t>
            </a:r>
            <a:endParaRPr lang="el-GR" sz="2400" b="1" dirty="0"/>
          </a:p>
        </p:txBody>
      </p:sp>
      <p:graphicFrame>
        <p:nvGraphicFramePr>
          <p:cNvPr id="81926" name="Object 6"/>
          <p:cNvGraphicFramePr>
            <a:graphicFrameLocks noChangeAspect="1"/>
          </p:cNvGraphicFramePr>
          <p:nvPr/>
        </p:nvGraphicFramePr>
        <p:xfrm>
          <a:off x="1475656" y="2551236"/>
          <a:ext cx="6637338" cy="1093788"/>
        </p:xfrm>
        <a:graphic>
          <a:graphicData uri="http://schemas.openxmlformats.org/presentationml/2006/ole">
            <p:oleObj spid="_x0000_s81926" name="Εξίσωση" r:id="rId4" imgW="2387520" imgH="393480" progId="Equation.3">
              <p:embed/>
            </p:oleObj>
          </a:graphicData>
        </a:graphic>
      </p:graphicFrame>
      <p:grpSp>
        <p:nvGrpSpPr>
          <p:cNvPr id="30" name="29 - Ομάδα"/>
          <p:cNvGrpSpPr/>
          <p:nvPr/>
        </p:nvGrpSpPr>
        <p:grpSpPr>
          <a:xfrm>
            <a:off x="3004343" y="4355812"/>
            <a:ext cx="6104161" cy="1953508"/>
            <a:chOff x="2835931" y="4365104"/>
            <a:chExt cx="6104161" cy="1953508"/>
          </a:xfrm>
        </p:grpSpPr>
        <p:pic>
          <p:nvPicPr>
            <p:cNvPr id="81927" name="Picture 7"/>
            <p:cNvPicPr>
              <a:picLocks noChangeAspect="1" noChangeArrowheads="1"/>
            </p:cNvPicPr>
            <p:nvPr/>
          </p:nvPicPr>
          <p:blipFill>
            <a:blip r:embed="rId5" cstate="print"/>
            <a:srcRect l="18125" t="36156" r="12883" b="22210"/>
            <a:stretch>
              <a:fillRect/>
            </a:stretch>
          </p:blipFill>
          <p:spPr bwMode="auto">
            <a:xfrm>
              <a:off x="2987824" y="4365104"/>
              <a:ext cx="5952268" cy="1916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24 - TextBox"/>
            <p:cNvSpPr txBox="1"/>
            <p:nvPr/>
          </p:nvSpPr>
          <p:spPr>
            <a:xfrm>
              <a:off x="2835931" y="4509120"/>
              <a:ext cx="65594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i="1" dirty="0" smtClean="0"/>
                <a:t>J(w</a:t>
              </a:r>
              <a:r>
                <a:rPr lang="en-US" b="1" i="1" baseline="-25000" dirty="0" smtClean="0"/>
                <a:t>1</a:t>
              </a:r>
              <a:r>
                <a:rPr lang="en-US" b="1" i="1" dirty="0" smtClean="0"/>
                <a:t>)</a:t>
              </a:r>
              <a:endParaRPr lang="el-GR" b="1" i="1" dirty="0"/>
            </a:p>
          </p:txBody>
        </p:sp>
        <p:sp>
          <p:nvSpPr>
            <p:cNvPr id="26" name="25 - TextBox"/>
            <p:cNvSpPr txBox="1"/>
            <p:nvPr/>
          </p:nvSpPr>
          <p:spPr>
            <a:xfrm>
              <a:off x="5334863" y="4581128"/>
              <a:ext cx="96532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i="1" dirty="0" smtClean="0"/>
                <a:t>J(w</a:t>
              </a:r>
              <a:r>
                <a:rPr lang="en-US" b="1" i="1" baseline="-25000" dirty="0" smtClean="0"/>
                <a:t>1</a:t>
              </a:r>
              <a:r>
                <a:rPr lang="en-US" b="1" i="1" dirty="0" smtClean="0"/>
                <a:t>,w</a:t>
              </a:r>
              <a:r>
                <a:rPr lang="en-US" b="1" i="1" baseline="-25000" dirty="0" smtClean="0"/>
                <a:t>2</a:t>
              </a:r>
              <a:r>
                <a:rPr lang="en-US" b="1" i="1" dirty="0" smtClean="0"/>
                <a:t>)</a:t>
              </a:r>
              <a:endParaRPr lang="el-GR" b="1" i="1" dirty="0"/>
            </a:p>
          </p:txBody>
        </p:sp>
        <p:sp>
          <p:nvSpPr>
            <p:cNvPr id="27" name="26 - TextBox"/>
            <p:cNvSpPr txBox="1"/>
            <p:nvPr/>
          </p:nvSpPr>
          <p:spPr>
            <a:xfrm>
              <a:off x="4139952" y="5877272"/>
              <a:ext cx="43473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i="1" dirty="0" smtClean="0"/>
                <a:t>w</a:t>
              </a:r>
              <a:r>
                <a:rPr lang="en-US" b="1" i="1" baseline="-25000" dirty="0" smtClean="0"/>
                <a:t>1</a:t>
              </a:r>
              <a:endParaRPr lang="el-GR" b="1" i="1" dirty="0"/>
            </a:p>
          </p:txBody>
        </p:sp>
        <p:sp>
          <p:nvSpPr>
            <p:cNvPr id="28" name="27 - TextBox"/>
            <p:cNvSpPr txBox="1"/>
            <p:nvPr/>
          </p:nvSpPr>
          <p:spPr>
            <a:xfrm>
              <a:off x="6369514" y="5805264"/>
              <a:ext cx="43473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i="1" dirty="0" smtClean="0"/>
                <a:t>w</a:t>
              </a:r>
              <a:r>
                <a:rPr lang="en-US" b="1" i="1" baseline="-25000" dirty="0" smtClean="0"/>
                <a:t>1</a:t>
              </a:r>
              <a:endParaRPr lang="el-GR" b="1" i="1" dirty="0"/>
            </a:p>
          </p:txBody>
        </p:sp>
        <p:sp>
          <p:nvSpPr>
            <p:cNvPr id="29" name="28 - TextBox"/>
            <p:cNvSpPr txBox="1"/>
            <p:nvPr/>
          </p:nvSpPr>
          <p:spPr>
            <a:xfrm>
              <a:off x="8025698" y="5949280"/>
              <a:ext cx="43473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i="1" dirty="0" smtClean="0"/>
                <a:t>w</a:t>
              </a:r>
              <a:r>
                <a:rPr lang="en-US" b="1" i="1" baseline="-25000" dirty="0" smtClean="0"/>
                <a:t>2</a:t>
              </a:r>
              <a:endParaRPr lang="el-GR" b="1" i="1" dirty="0"/>
            </a:p>
          </p:txBody>
        </p:sp>
      </p:grpSp>
      <p:sp>
        <p:nvSpPr>
          <p:cNvPr id="12" name="1 - Τίτλος"/>
          <p:cNvSpPr>
            <a:spLocks noGrp="1"/>
          </p:cNvSpPr>
          <p:nvPr>
            <p:ph type="title"/>
          </p:nvPr>
        </p:nvSpPr>
        <p:spPr>
          <a:xfrm>
            <a:off x="251520" y="89248"/>
            <a:ext cx="8712968" cy="963488"/>
          </a:xfr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r>
              <a:rPr lang="en-US" sz="3600" b="1" dirty="0" smtClean="0"/>
              <a:t>Minimization of SSE</a:t>
            </a:r>
            <a:endParaRPr lang="el-G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23528" y="1700808"/>
            <a:ext cx="8820472" cy="4680520"/>
          </a:xfrm>
        </p:spPr>
        <p:txBody>
          <a:bodyPr>
            <a:normAutofit/>
          </a:bodyPr>
          <a:lstStyle/>
          <a:p>
            <a:r>
              <a:rPr lang="en-US" sz="2800" b="1" u="sng" dirty="0" smtClean="0"/>
              <a:t>Steepest Descent</a:t>
            </a:r>
            <a:endParaRPr lang="el-GR" sz="2800" b="1" u="sng" dirty="0" smtClean="0"/>
          </a:p>
          <a:p>
            <a:pPr>
              <a:buNone/>
            </a:pPr>
            <a:endParaRPr lang="el-GR" sz="2800" b="1" u="sng" dirty="0" smtClean="0"/>
          </a:p>
          <a:p>
            <a:pPr>
              <a:buNone/>
            </a:pPr>
            <a:endParaRPr lang="el-GR" sz="2800" b="1" u="sng" dirty="0" smtClean="0"/>
          </a:p>
          <a:p>
            <a:pPr>
              <a:buNone/>
            </a:pPr>
            <a:endParaRPr lang="el-GR" sz="2800" b="1" u="sng" dirty="0" smtClean="0"/>
          </a:p>
          <a:p>
            <a:pPr>
              <a:buNone/>
            </a:pPr>
            <a:endParaRPr lang="el-GR" sz="2800" b="1" u="sng" dirty="0" smtClean="0"/>
          </a:p>
          <a:p>
            <a:pPr>
              <a:buNone/>
            </a:pPr>
            <a:endParaRPr lang="el-GR" sz="2800" b="1" u="sng" dirty="0" smtClean="0"/>
          </a:p>
          <a:p>
            <a:pPr>
              <a:buNone/>
            </a:pPr>
            <a:endParaRPr lang="el-GR" sz="2800" b="1" u="sng" dirty="0" smtClean="0"/>
          </a:p>
          <a:p>
            <a:pPr>
              <a:buNone/>
            </a:pPr>
            <a:r>
              <a:rPr lang="el-GR" sz="2800" b="1" i="1" dirty="0" smtClean="0">
                <a:solidFill>
                  <a:srgbClr val="0033CC"/>
                </a:solidFill>
              </a:rPr>
              <a:t>η</a:t>
            </a:r>
            <a:r>
              <a:rPr lang="el-GR" sz="2800" dirty="0" smtClean="0"/>
              <a:t>: </a:t>
            </a:r>
            <a:r>
              <a:rPr lang="en-US" sz="2800" b="1" dirty="0" smtClean="0"/>
              <a:t>learning rate</a:t>
            </a:r>
          </a:p>
          <a:p>
            <a:pPr>
              <a:buNone/>
            </a:pPr>
            <a:r>
              <a:rPr lang="en-US" sz="2800" b="1" dirty="0" smtClean="0"/>
              <a:t>(or step-size)</a:t>
            </a:r>
          </a:p>
        </p:txBody>
      </p:sp>
      <p:sp>
        <p:nvSpPr>
          <p:cNvPr id="7" name="1 - Τίτλος"/>
          <p:cNvSpPr>
            <a:spLocks noGrp="1"/>
          </p:cNvSpPr>
          <p:nvPr>
            <p:ph type="title"/>
          </p:nvPr>
        </p:nvSpPr>
        <p:spPr>
          <a:xfrm>
            <a:off x="179512" y="332656"/>
            <a:ext cx="8712968" cy="1008112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33CC"/>
                </a:solidFill>
              </a:rPr>
              <a:t>Gradient Descent Optimization</a:t>
            </a:r>
            <a:endParaRPr lang="el-GR" sz="3600" b="1" dirty="0">
              <a:solidFill>
                <a:srgbClr val="0033CC"/>
              </a:solidFill>
            </a:endParaRPr>
          </a:p>
        </p:txBody>
      </p:sp>
      <p:pic>
        <p:nvPicPr>
          <p:cNvPr id="12" name="11 - Εικόνα" descr="main-qimg-46a77c77c721ba34283308232a1788c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6871" y="2564904"/>
            <a:ext cx="4619625" cy="2505075"/>
          </a:xfrm>
          <a:prstGeom prst="rect">
            <a:avLst/>
          </a:prstGeom>
        </p:spPr>
      </p:pic>
      <p:sp>
        <p:nvSpPr>
          <p:cNvPr id="14" name="13 - TextBox"/>
          <p:cNvSpPr txBox="1"/>
          <p:nvPr/>
        </p:nvSpPr>
        <p:spPr>
          <a:xfrm>
            <a:off x="251520" y="2780928"/>
            <a:ext cx="37444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Function decreases most quickly in the direction of the negative gradient.</a:t>
            </a:r>
          </a:p>
        </p:txBody>
      </p:sp>
      <p:graphicFrame>
        <p:nvGraphicFramePr>
          <p:cNvPr id="157702" name="Object 3"/>
          <p:cNvGraphicFramePr>
            <a:graphicFrameLocks noChangeAspect="1"/>
          </p:cNvGraphicFramePr>
          <p:nvPr/>
        </p:nvGraphicFramePr>
        <p:xfrm>
          <a:off x="3707904" y="5229200"/>
          <a:ext cx="3767137" cy="1014413"/>
        </p:xfrm>
        <a:graphic>
          <a:graphicData uri="http://schemas.openxmlformats.org/presentationml/2006/ole">
            <p:oleObj spid="_x0000_s428034" name="Εξίσωση" r:id="rId4" imgW="1460160" imgH="393480" progId="Equation.3">
              <p:embed/>
            </p:oleObj>
          </a:graphicData>
        </a:graphic>
      </p:graphicFrame>
      <p:sp>
        <p:nvSpPr>
          <p:cNvPr id="15" name="14 - TextBox"/>
          <p:cNvSpPr txBox="1"/>
          <p:nvPr/>
        </p:nvSpPr>
        <p:spPr>
          <a:xfrm>
            <a:off x="4139952" y="2852936"/>
            <a:ext cx="620683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i="1" dirty="0" smtClean="0"/>
              <a:t>J(w)</a:t>
            </a:r>
            <a:endParaRPr lang="en-US" sz="2000" b="1" i="1" dirty="0"/>
          </a:p>
        </p:txBody>
      </p:sp>
      <p:sp>
        <p:nvSpPr>
          <p:cNvPr id="16" name="15 - TextBox"/>
          <p:cNvSpPr txBox="1"/>
          <p:nvPr/>
        </p:nvSpPr>
        <p:spPr>
          <a:xfrm>
            <a:off x="7380312" y="4397042"/>
            <a:ext cx="88998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i="1" dirty="0" err="1" smtClean="0"/>
              <a:t>J</a:t>
            </a:r>
            <a:r>
              <a:rPr lang="en-US" sz="2000" b="1" i="1" baseline="-25000" dirty="0" err="1" smtClean="0"/>
              <a:t>min</a:t>
            </a:r>
            <a:r>
              <a:rPr lang="en-US" sz="2000" b="1" i="1" dirty="0" smtClean="0"/>
              <a:t>(w)</a:t>
            </a:r>
            <a:endParaRPr lang="en-US" sz="2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79512" y="116632"/>
            <a:ext cx="8964488" cy="6264696"/>
          </a:xfrm>
        </p:spPr>
        <p:txBody>
          <a:bodyPr>
            <a:noAutofit/>
          </a:bodyPr>
          <a:lstStyle/>
          <a:p>
            <a:pPr algn="ctr">
              <a:buNone/>
            </a:pPr>
            <a:endParaRPr lang="en-US" sz="4000" b="1" dirty="0" smtClean="0"/>
          </a:p>
          <a:p>
            <a:pPr algn="ctr">
              <a:buNone/>
            </a:pPr>
            <a:endParaRPr lang="el-GR" sz="2000" i="1" dirty="0" smtClean="0"/>
          </a:p>
          <a:p>
            <a:r>
              <a:rPr lang="en-US" dirty="0" smtClean="0"/>
              <a:t>Input: Set of N </a:t>
            </a:r>
            <a:r>
              <a:rPr lang="en-US" dirty="0" err="1" smtClean="0"/>
              <a:t>tuples</a:t>
            </a:r>
            <a:r>
              <a:rPr lang="en-US" dirty="0" smtClean="0"/>
              <a:t>:</a:t>
            </a:r>
            <a:endParaRPr lang="en-US" sz="2800" dirty="0" smtClean="0"/>
          </a:p>
          <a:p>
            <a:pPr lvl="1"/>
            <a:r>
              <a:rPr lang="en-US" b="1" i="1" dirty="0" smtClean="0"/>
              <a:t>                  </a:t>
            </a:r>
            <a:r>
              <a:rPr lang="en-US" dirty="0" smtClean="0"/>
              <a:t>is the sample</a:t>
            </a:r>
            <a:endParaRPr lang="en-US" b="1" i="1" dirty="0" smtClean="0"/>
          </a:p>
          <a:p>
            <a:pPr lvl="1"/>
            <a:r>
              <a:rPr lang="en-US" b="1" i="1" dirty="0" smtClean="0"/>
              <a:t> </a:t>
            </a:r>
            <a:r>
              <a:rPr lang="en-US" b="1" i="1" dirty="0" err="1" smtClean="0"/>
              <a:t>t</a:t>
            </a:r>
            <a:r>
              <a:rPr lang="en-US" b="1" i="1" baseline="-25000" dirty="0" err="1" smtClean="0"/>
              <a:t>i</a:t>
            </a:r>
            <a:r>
              <a:rPr lang="en-US" dirty="0" smtClean="0"/>
              <a:t> </a:t>
            </a:r>
            <a:r>
              <a:rPr lang="en-US" b="1" i="1" dirty="0" smtClean="0">
                <a:sym typeface="Symbol"/>
              </a:rPr>
              <a:t> R</a:t>
            </a:r>
            <a:r>
              <a:rPr lang="en-US" dirty="0" smtClean="0">
                <a:sym typeface="Symbol"/>
              </a:rPr>
              <a:t> </a:t>
            </a:r>
            <a:r>
              <a:rPr lang="en-US" b="1" i="1" dirty="0" smtClean="0">
                <a:solidFill>
                  <a:srgbClr val="FF0000"/>
                </a:solidFill>
              </a:rPr>
              <a:t>prediction</a:t>
            </a:r>
            <a:r>
              <a:rPr lang="en-US" dirty="0" smtClean="0"/>
              <a:t> or a </a:t>
            </a:r>
            <a:r>
              <a:rPr lang="en-US" b="1" i="1" dirty="0" smtClean="0">
                <a:solidFill>
                  <a:srgbClr val="FF0000"/>
                </a:solidFill>
              </a:rPr>
              <a:t>value of an unknown function </a:t>
            </a:r>
            <a:r>
              <a:rPr lang="en-US" dirty="0" smtClean="0"/>
              <a:t>over the features of </a:t>
            </a:r>
            <a:r>
              <a:rPr lang="en-US" b="1" i="1" dirty="0" smtClean="0"/>
              <a:t>x</a:t>
            </a:r>
            <a:r>
              <a:rPr lang="en-US" b="1" i="1" baseline="-25000" dirty="0" smtClean="0"/>
              <a:t>i</a:t>
            </a:r>
            <a:endParaRPr lang="en-US" dirty="0" smtClean="0"/>
          </a:p>
          <a:p>
            <a:r>
              <a:rPr lang="en-US" b="1" dirty="0" smtClean="0">
                <a:solidFill>
                  <a:srgbClr val="0033CC"/>
                </a:solidFill>
              </a:rPr>
              <a:t>Supervised</a:t>
            </a:r>
            <a:r>
              <a:rPr lang="en-US" b="1" dirty="0" smtClean="0"/>
              <a:t> </a:t>
            </a:r>
            <a:r>
              <a:rPr lang="en-US" dirty="0" smtClean="0"/>
              <a:t>technique</a:t>
            </a:r>
          </a:p>
          <a:p>
            <a:endParaRPr lang="en-US" sz="1100" dirty="0" smtClean="0"/>
          </a:p>
          <a:p>
            <a:r>
              <a:rPr lang="en-US" b="1" dirty="0" smtClean="0">
                <a:solidFill>
                  <a:srgbClr val="0033CC"/>
                </a:solidFill>
              </a:rPr>
              <a:t>Goal:</a:t>
            </a:r>
            <a:r>
              <a:rPr lang="el-GR" dirty="0" smtClean="0"/>
              <a:t> </a:t>
            </a:r>
            <a:r>
              <a:rPr lang="en-US" dirty="0" smtClean="0"/>
              <a:t>create a function </a:t>
            </a:r>
            <a:r>
              <a:rPr lang="en-US" b="1" i="1" dirty="0" smtClean="0"/>
              <a:t>y</a:t>
            </a:r>
            <a:r>
              <a:rPr lang="en-US" dirty="0" smtClean="0"/>
              <a:t> :</a:t>
            </a:r>
          </a:p>
          <a:p>
            <a:pPr lvl="1"/>
            <a:r>
              <a:rPr lang="en-US" dirty="0" smtClean="0"/>
              <a:t>in one dimension</a:t>
            </a:r>
          </a:p>
          <a:p>
            <a:pPr lvl="1"/>
            <a:r>
              <a:rPr lang="en-US" dirty="0" smtClean="0"/>
              <a:t>in d dimensions</a:t>
            </a:r>
          </a:p>
          <a:p>
            <a:pPr>
              <a:buNone/>
            </a:pPr>
            <a:endParaRPr lang="en-US" sz="1000" dirty="0" smtClean="0"/>
          </a:p>
          <a:p>
            <a:pPr>
              <a:buNone/>
            </a:pPr>
            <a:r>
              <a:rPr lang="en-US" b="1" dirty="0" smtClean="0"/>
              <a:t>	</a:t>
            </a:r>
            <a:r>
              <a:rPr lang="el-GR" b="1" dirty="0" smtClean="0"/>
              <a:t>θ</a:t>
            </a:r>
            <a:r>
              <a:rPr lang="el-GR" dirty="0" smtClean="0"/>
              <a:t> </a:t>
            </a:r>
            <a:r>
              <a:rPr lang="en-US" dirty="0" smtClean="0"/>
              <a:t>is the (</a:t>
            </a:r>
            <a:r>
              <a:rPr lang="en-US" b="1" i="1" dirty="0" smtClean="0">
                <a:solidFill>
                  <a:srgbClr val="FF0000"/>
                </a:solidFill>
              </a:rPr>
              <a:t>unknown</a:t>
            </a:r>
            <a:r>
              <a:rPr lang="en-US" dirty="0" smtClean="0"/>
              <a:t>) set of parameters</a:t>
            </a:r>
          </a:p>
        </p:txBody>
      </p:sp>
      <p:graphicFrame>
        <p:nvGraphicFramePr>
          <p:cNvPr id="7175" name="Object 2"/>
          <p:cNvGraphicFramePr>
            <a:graphicFrameLocks noChangeAspect="1"/>
          </p:cNvGraphicFramePr>
          <p:nvPr/>
        </p:nvGraphicFramePr>
        <p:xfrm>
          <a:off x="4932040" y="4005064"/>
          <a:ext cx="4136073" cy="647551"/>
        </p:xfrm>
        <a:graphic>
          <a:graphicData uri="http://schemas.openxmlformats.org/presentationml/2006/ole">
            <p:oleObj spid="_x0000_s544770" name="Εξίσωση" r:id="rId3" imgW="1460160" imgH="228600" progId="Equation.3">
              <p:embed/>
            </p:oleObj>
          </a:graphicData>
        </a:graphic>
      </p:graphicFrame>
      <p:graphicFrame>
        <p:nvGraphicFramePr>
          <p:cNvPr id="34820" name="Object 4"/>
          <p:cNvGraphicFramePr>
            <a:graphicFrameLocks noChangeAspect="1"/>
          </p:cNvGraphicFramePr>
          <p:nvPr/>
        </p:nvGraphicFramePr>
        <p:xfrm>
          <a:off x="4334966" y="1196752"/>
          <a:ext cx="3765426" cy="588062"/>
        </p:xfrm>
        <a:graphic>
          <a:graphicData uri="http://schemas.openxmlformats.org/presentationml/2006/ole">
            <p:oleObj spid="_x0000_s544771" name="Εξίσωση" r:id="rId4" imgW="1460160" imgH="228600" progId="Equation.3">
              <p:embed/>
            </p:oleObj>
          </a:graphicData>
        </a:graphic>
      </p:graphicFrame>
      <p:graphicFrame>
        <p:nvGraphicFramePr>
          <p:cNvPr id="44036" name="Object 7"/>
          <p:cNvGraphicFramePr>
            <a:graphicFrameLocks noChangeAspect="1"/>
          </p:cNvGraphicFramePr>
          <p:nvPr/>
        </p:nvGraphicFramePr>
        <p:xfrm>
          <a:off x="1005093" y="1700808"/>
          <a:ext cx="1190643" cy="613792"/>
        </p:xfrm>
        <a:graphic>
          <a:graphicData uri="http://schemas.openxmlformats.org/presentationml/2006/ole">
            <p:oleObj spid="_x0000_s544772" name="Εξίσωση" r:id="rId5" imgW="469800" imgH="241200" progId="Equation.3">
              <p:embed/>
            </p:oleObj>
          </a:graphicData>
        </a:graphic>
      </p:graphicFrame>
      <p:pic>
        <p:nvPicPr>
          <p:cNvPr id="6" name="Picture 4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888" y="4653136"/>
            <a:ext cx="1728192" cy="354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1880" y="5157192"/>
            <a:ext cx="190733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22114"/>
          </a:xfr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en-US" b="1" dirty="0" smtClean="0"/>
              <a:t>Regression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/>
          <p:cNvSpPr>
            <a:spLocks noGrp="1" noChangeArrowheads="1"/>
          </p:cNvSpPr>
          <p:nvPr>
            <p:ph type="title"/>
          </p:nvPr>
        </p:nvSpPr>
        <p:spPr>
          <a:xfrm>
            <a:off x="35496" y="-27384"/>
            <a:ext cx="9108504" cy="954360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en-US" altLang="en-US" b="1" dirty="0" smtClean="0">
                <a:solidFill>
                  <a:schemeClr val="accent2">
                    <a:lumMod val="50000"/>
                  </a:schemeClr>
                </a:solidFill>
              </a:rPr>
              <a:t>Gradient descent</a:t>
            </a:r>
          </a:p>
        </p:txBody>
      </p:sp>
      <p:sp>
        <p:nvSpPr>
          <p:cNvPr id="9011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 smtClean="0"/>
              <a:t>Move along negative of gradient</a:t>
            </a:r>
          </a:p>
          <a:p>
            <a:pPr eaLnBrk="1" hangingPunct="1"/>
            <a:endParaRPr lang="en-US" altLang="en-US" sz="2400" dirty="0" smtClean="0"/>
          </a:p>
          <a:p>
            <a:pPr eaLnBrk="1" hangingPunct="1"/>
            <a:r>
              <a:rPr lang="en-US" altLang="en-US" sz="2400" b="1" dirty="0" smtClean="0">
                <a:solidFill>
                  <a:srgbClr val="0033CC"/>
                </a:solidFill>
              </a:rPr>
              <a:t>Initialize:</a:t>
            </a:r>
            <a:r>
              <a:rPr lang="en-US" altLang="en-US" sz="2400" b="1" dirty="0" smtClean="0"/>
              <a:t> </a:t>
            </a:r>
            <a:r>
              <a:rPr lang="en-US" altLang="en-US" sz="2400" dirty="0" smtClean="0"/>
              <a:t>(</a:t>
            </a:r>
            <a:r>
              <a:rPr lang="en-US" altLang="en-US" sz="2400" i="1" dirty="0" smtClean="0"/>
              <a:t>t=0</a:t>
            </a:r>
            <a:r>
              <a:rPr lang="en-US" altLang="en-US" sz="2400" dirty="0" smtClean="0"/>
              <a:t>)</a:t>
            </a:r>
            <a:endParaRPr lang="en-US" altLang="en-US" sz="2400" b="1" dirty="0" smtClean="0"/>
          </a:p>
          <a:p>
            <a:pPr eaLnBrk="1" hangingPunct="1"/>
            <a:endParaRPr lang="en-US" altLang="en-US" sz="2400" dirty="0" smtClean="0"/>
          </a:p>
          <a:p>
            <a:pPr eaLnBrk="1" hangingPunct="1"/>
            <a:r>
              <a:rPr lang="en-US" altLang="en-US" sz="2400" b="1" dirty="0" smtClean="0">
                <a:solidFill>
                  <a:srgbClr val="0033CC"/>
                </a:solidFill>
              </a:rPr>
              <a:t>Update</a:t>
            </a:r>
            <a:r>
              <a:rPr lang="en-US" altLang="en-US" sz="2400" dirty="0" smtClean="0"/>
              <a:t> rule:</a:t>
            </a:r>
          </a:p>
          <a:p>
            <a:pPr eaLnBrk="1" hangingPunct="1"/>
            <a:endParaRPr lang="en-US" altLang="en-US" sz="2400" dirty="0" smtClean="0"/>
          </a:p>
          <a:p>
            <a:pPr eaLnBrk="1" hangingPunct="1"/>
            <a:endParaRPr lang="en-US" altLang="en-US" sz="2400" dirty="0" smtClean="0"/>
          </a:p>
          <a:p>
            <a:pPr eaLnBrk="1" hangingPunct="1"/>
            <a:endParaRPr lang="en-US" altLang="en-US" sz="2400" dirty="0" smtClean="0"/>
          </a:p>
          <a:p>
            <a:pPr eaLnBrk="1" hangingPunct="1"/>
            <a:endParaRPr lang="en-US" altLang="en-US" sz="1200" dirty="0" smtClean="0"/>
          </a:p>
          <a:p>
            <a:pPr eaLnBrk="1" hangingPunct="1"/>
            <a:r>
              <a:rPr lang="en-US" altLang="en-US" sz="2400" b="1" dirty="0" smtClean="0">
                <a:solidFill>
                  <a:srgbClr val="0033CC"/>
                </a:solidFill>
              </a:rPr>
              <a:t>Stop:</a:t>
            </a:r>
            <a:r>
              <a:rPr lang="en-US" altLang="en-US" sz="2400" b="1" dirty="0" smtClean="0"/>
              <a:t> </a:t>
            </a:r>
            <a:r>
              <a:rPr lang="en-US" altLang="en-US" sz="2400" dirty="0" smtClean="0"/>
              <a:t>when some criterion is met (e.g. fixed # iterations) or when </a:t>
            </a:r>
            <a:endParaRPr lang="en-US" altLang="en-US" sz="2000" dirty="0" smtClean="0"/>
          </a:p>
        </p:txBody>
      </p:sp>
      <p:grpSp>
        <p:nvGrpSpPr>
          <p:cNvPr id="2" name="14 - Ομάδα"/>
          <p:cNvGrpSpPr/>
          <p:nvPr/>
        </p:nvGrpSpPr>
        <p:grpSpPr>
          <a:xfrm>
            <a:off x="5975648" y="1844824"/>
            <a:ext cx="3168352" cy="2448272"/>
            <a:chOff x="5975648" y="1844824"/>
            <a:chExt cx="3168352" cy="2448272"/>
          </a:xfrm>
        </p:grpSpPr>
        <p:pic>
          <p:nvPicPr>
            <p:cNvPr id="8294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59490" t="34912" r="16159" b="29781"/>
            <a:stretch>
              <a:fillRect/>
            </a:stretch>
          </p:blipFill>
          <p:spPr bwMode="auto">
            <a:xfrm>
              <a:off x="5975648" y="1844824"/>
              <a:ext cx="3168352" cy="2448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82947" name="Object 3"/>
            <p:cNvGraphicFramePr>
              <a:graphicFrameLocks noChangeAspect="1"/>
            </p:cNvGraphicFramePr>
            <p:nvPr/>
          </p:nvGraphicFramePr>
          <p:xfrm>
            <a:off x="7092280" y="2564904"/>
            <a:ext cx="310133" cy="362268"/>
          </p:xfrm>
          <a:graphic>
            <a:graphicData uri="http://schemas.openxmlformats.org/presentationml/2006/ole">
              <p:oleObj spid="_x0000_s387074" name="Εξίσωση" r:id="rId5" imgW="152280" imgH="177480" progId="Equation.3">
                <p:embed/>
              </p:oleObj>
            </a:graphicData>
          </a:graphic>
        </p:graphicFrame>
        <p:graphicFrame>
          <p:nvGraphicFramePr>
            <p:cNvPr id="82948" name="Object 4"/>
            <p:cNvGraphicFramePr>
              <a:graphicFrameLocks noChangeAspect="1"/>
            </p:cNvGraphicFramePr>
            <p:nvPr/>
          </p:nvGraphicFramePr>
          <p:xfrm>
            <a:off x="8460432" y="2276872"/>
            <a:ext cx="541338" cy="414338"/>
          </p:xfrm>
          <a:graphic>
            <a:graphicData uri="http://schemas.openxmlformats.org/presentationml/2006/ole">
              <p:oleObj spid="_x0000_s387075" name="Εξίσωση" r:id="rId6" imgW="266400" imgH="203040" progId="Equation.3">
                <p:embed/>
              </p:oleObj>
            </a:graphicData>
          </a:graphic>
        </p:graphicFrame>
      </p:grpSp>
      <p:graphicFrame>
        <p:nvGraphicFramePr>
          <p:cNvPr id="82949" name="Object 5"/>
          <p:cNvGraphicFramePr>
            <a:graphicFrameLocks noChangeAspect="1"/>
          </p:cNvGraphicFramePr>
          <p:nvPr/>
        </p:nvGraphicFramePr>
        <p:xfrm>
          <a:off x="2883262" y="1916832"/>
          <a:ext cx="752634" cy="576064"/>
        </p:xfrm>
        <a:graphic>
          <a:graphicData uri="http://schemas.openxmlformats.org/presentationml/2006/ole">
            <p:oleObj spid="_x0000_s387076" name="Εξίσωση" r:id="rId7" imgW="266400" imgH="203040" progId="Equation.3">
              <p:embed/>
            </p:oleObj>
          </a:graphicData>
        </a:graphic>
      </p:graphicFrame>
      <p:graphicFrame>
        <p:nvGraphicFramePr>
          <p:cNvPr id="82950" name="Object 6"/>
          <p:cNvGraphicFramePr>
            <a:graphicFrameLocks noChangeAspect="1"/>
          </p:cNvGraphicFramePr>
          <p:nvPr/>
        </p:nvGraphicFramePr>
        <p:xfrm>
          <a:off x="1691680" y="3356992"/>
          <a:ext cx="3265487" cy="965200"/>
        </p:xfrm>
        <a:graphic>
          <a:graphicData uri="http://schemas.openxmlformats.org/presentationml/2006/ole">
            <p:oleObj spid="_x0000_s387077" name="Εξίσωση" r:id="rId8" imgW="1511280" imgH="444240" progId="Equation.3">
              <p:embed/>
            </p:oleObj>
          </a:graphicData>
        </a:graphic>
      </p:graphicFrame>
      <p:graphicFrame>
        <p:nvGraphicFramePr>
          <p:cNvPr id="82952" name="Object 8"/>
          <p:cNvGraphicFramePr>
            <a:graphicFrameLocks noChangeAspect="1"/>
          </p:cNvGraphicFramePr>
          <p:nvPr/>
        </p:nvGraphicFramePr>
        <p:xfrm>
          <a:off x="1306115" y="4365625"/>
          <a:ext cx="4418013" cy="495300"/>
        </p:xfrm>
        <a:graphic>
          <a:graphicData uri="http://schemas.openxmlformats.org/presentationml/2006/ole">
            <p:oleObj spid="_x0000_s387078" name="Εξίσωση" r:id="rId9" imgW="2044440" imgH="228600" progId="Equation.3">
              <p:embed/>
            </p:oleObj>
          </a:graphicData>
        </a:graphic>
      </p:graphicFrame>
      <p:graphicFrame>
        <p:nvGraphicFramePr>
          <p:cNvPr id="82953" name="Object 9"/>
          <p:cNvGraphicFramePr>
            <a:graphicFrameLocks noChangeAspect="1"/>
          </p:cNvGraphicFramePr>
          <p:nvPr/>
        </p:nvGraphicFramePr>
        <p:xfrm>
          <a:off x="2041525" y="5373688"/>
          <a:ext cx="2003425" cy="965200"/>
        </p:xfrm>
        <a:graphic>
          <a:graphicData uri="http://schemas.openxmlformats.org/presentationml/2006/ole">
            <p:oleObj spid="_x0000_s387079" name="Εξίσωση" r:id="rId10" imgW="927000" imgH="444240" progId="Equation.3">
              <p:embed/>
            </p:oleObj>
          </a:graphicData>
        </a:graphic>
      </p:graphicFrame>
      <p:sp>
        <p:nvSpPr>
          <p:cNvPr id="16" name="15 - Στρογγυλεμένο ορθογώνιο"/>
          <p:cNvSpPr/>
          <p:nvPr/>
        </p:nvSpPr>
        <p:spPr>
          <a:xfrm>
            <a:off x="611560" y="2708920"/>
            <a:ext cx="5328592" cy="2232248"/>
          </a:xfrm>
          <a:prstGeom prst="roundRect">
            <a:avLst/>
          </a:prstGeom>
          <a:noFill/>
          <a:ln>
            <a:solidFill>
              <a:srgbClr val="0033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926976"/>
          </a:xfr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eaLnBrk="1" hangingPunct="1"/>
            <a:r>
              <a:rPr lang="en-US" altLang="en-US" b="1" dirty="0" smtClean="0"/>
              <a:t>Non-linear Regression</a:t>
            </a:r>
          </a:p>
        </p:txBody>
      </p:sp>
      <p:sp>
        <p:nvSpPr>
          <p:cNvPr id="9011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2800" dirty="0" smtClean="0"/>
              <a:t>Consider </a:t>
            </a:r>
            <a:r>
              <a:rPr lang="en-US" altLang="en-US" sz="2800" b="1" dirty="0" smtClean="0"/>
              <a:t>non-linear regression</a:t>
            </a:r>
            <a:endParaRPr lang="en-US" altLang="en-US" sz="2800" dirty="0" smtClean="0"/>
          </a:p>
          <a:p>
            <a:pPr lvl="1" eaLnBrk="1" hangingPunct="1"/>
            <a:endParaRPr lang="en-US" altLang="en-US" sz="2400" dirty="0" smtClean="0"/>
          </a:p>
          <a:p>
            <a:pPr lvl="1" eaLnBrk="1" hangingPunct="1"/>
            <a:r>
              <a:rPr lang="en-US" altLang="en-US" sz="2400" dirty="0" smtClean="0"/>
              <a:t>Ex: 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higher-order polynomials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052736"/>
            <a:ext cx="3161781" cy="2365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3252936"/>
            <a:ext cx="4278312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0488" y="3252936"/>
            <a:ext cx="4278313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39297" name="Object 1"/>
          <p:cNvGraphicFramePr>
            <a:graphicFrameLocks noChangeAspect="1"/>
          </p:cNvGraphicFramePr>
          <p:nvPr/>
        </p:nvGraphicFramePr>
        <p:xfrm>
          <a:off x="573013" y="2564904"/>
          <a:ext cx="4791075" cy="661988"/>
        </p:xfrm>
        <a:graphic>
          <a:graphicData uri="http://schemas.openxmlformats.org/presentationml/2006/ole">
            <p:oleObj spid="_x0000_s464898" name="Εξίσωση" r:id="rId7" imgW="1841400" imgH="253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44016" y="188640"/>
            <a:ext cx="8892480" cy="792088"/>
          </a:xfr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r>
              <a:rPr lang="en-US" sz="4000" b="1" dirty="0" smtClean="0"/>
              <a:t>Classification</a:t>
            </a:r>
            <a:endParaRPr lang="el-GR" sz="40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24744"/>
            <a:ext cx="8435280" cy="540060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endParaRPr lang="en-US" sz="1100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514350" indent="-514350">
              <a:buNone/>
            </a:pPr>
            <a:r>
              <a:rPr lang="en-US" sz="2800" b="1" i="1" dirty="0" smtClean="0">
                <a:solidFill>
                  <a:schemeClr val="accent2">
                    <a:lumMod val="50000"/>
                  </a:schemeClr>
                </a:solidFill>
              </a:rPr>
              <a:t>Training set</a:t>
            </a:r>
            <a:r>
              <a:rPr lang="en-US" sz="2800" b="1" dirty="0" smtClean="0"/>
              <a:t>:</a:t>
            </a:r>
            <a:endParaRPr lang="el-GR" sz="2800" dirty="0" smtClean="0"/>
          </a:p>
          <a:p>
            <a:endParaRPr lang="el-GR" sz="1100" dirty="0" smtClean="0"/>
          </a:p>
          <a:p>
            <a:pPr lvl="1"/>
            <a:r>
              <a:rPr lang="en-US" sz="2400" b="1" i="1" dirty="0" smtClean="0">
                <a:solidFill>
                  <a:srgbClr val="0033CC"/>
                </a:solidFill>
              </a:rPr>
              <a:t>x</a:t>
            </a:r>
            <a:r>
              <a:rPr lang="en-US" sz="2400" b="1" i="1" baseline="-25000" dirty="0" smtClean="0">
                <a:solidFill>
                  <a:srgbClr val="0033CC"/>
                </a:solidFill>
              </a:rPr>
              <a:t>i</a:t>
            </a:r>
            <a:r>
              <a:rPr lang="el-GR" sz="2400" b="1" dirty="0" smtClean="0">
                <a:solidFill>
                  <a:srgbClr val="0033CC"/>
                </a:solidFill>
              </a:rPr>
              <a:t> </a:t>
            </a:r>
            <a:r>
              <a:rPr lang="en-US" sz="2400" b="1" dirty="0" smtClean="0"/>
              <a:t>: </a:t>
            </a:r>
            <a:r>
              <a:rPr lang="en-US" sz="2400" b="1" i="1" dirty="0" smtClean="0">
                <a:solidFill>
                  <a:srgbClr val="0033CC"/>
                </a:solidFill>
              </a:rPr>
              <a:t>input data sample</a:t>
            </a:r>
            <a:endParaRPr lang="el-GR" sz="2400" b="1" dirty="0" smtClean="0"/>
          </a:p>
          <a:p>
            <a:pPr lvl="1"/>
            <a:r>
              <a:rPr lang="en-US" sz="2400" b="1" i="1" dirty="0" err="1" smtClean="0">
                <a:solidFill>
                  <a:srgbClr val="0033CC"/>
                </a:solidFill>
              </a:rPr>
              <a:t>y</a:t>
            </a:r>
            <a:r>
              <a:rPr lang="en-US" sz="2400" b="1" i="1" baseline="-25000" dirty="0" err="1" smtClean="0">
                <a:solidFill>
                  <a:srgbClr val="0033CC"/>
                </a:solidFill>
              </a:rPr>
              <a:t>i</a:t>
            </a:r>
            <a:r>
              <a:rPr lang="el-GR" sz="2400" b="1" dirty="0" smtClean="0">
                <a:solidFill>
                  <a:srgbClr val="0033CC"/>
                </a:solidFill>
              </a:rPr>
              <a:t> </a:t>
            </a:r>
            <a:r>
              <a:rPr lang="el-GR" sz="2400" b="1" dirty="0" smtClean="0">
                <a:solidFill>
                  <a:srgbClr val="0033CC"/>
                </a:solidFill>
                <a:sym typeface="Symbol"/>
              </a:rPr>
              <a:t></a:t>
            </a:r>
            <a:r>
              <a:rPr lang="en-US" sz="2400" b="1" dirty="0" smtClean="0">
                <a:solidFill>
                  <a:srgbClr val="0033CC"/>
                </a:solidFill>
                <a:sym typeface="Symbol"/>
              </a:rPr>
              <a:t> {1, …, K}</a:t>
            </a:r>
            <a:r>
              <a:rPr lang="el-GR" sz="2400" b="1" dirty="0" smtClean="0"/>
              <a:t>:</a:t>
            </a:r>
            <a:r>
              <a:rPr lang="en-US" sz="2400" b="1" dirty="0" smtClean="0">
                <a:solidFill>
                  <a:srgbClr val="0033CC"/>
                </a:solidFill>
              </a:rPr>
              <a:t> </a:t>
            </a:r>
            <a:r>
              <a:rPr lang="en-US" sz="2400" b="1" i="1" dirty="0" smtClean="0">
                <a:solidFill>
                  <a:srgbClr val="0033CC"/>
                </a:solidFill>
              </a:rPr>
              <a:t>class</a:t>
            </a:r>
            <a:r>
              <a:rPr lang="en-US" sz="2400" b="1" dirty="0" smtClean="0">
                <a:solidFill>
                  <a:srgbClr val="0033CC"/>
                </a:solidFill>
              </a:rPr>
              <a:t> or </a:t>
            </a:r>
            <a:r>
              <a:rPr lang="en-US" sz="2400" b="1" i="1" dirty="0" smtClean="0">
                <a:solidFill>
                  <a:srgbClr val="0033CC"/>
                </a:solidFill>
              </a:rPr>
              <a:t>label</a:t>
            </a:r>
            <a:r>
              <a:rPr lang="en-US" sz="2400" dirty="0" smtClean="0"/>
              <a:t> of input</a:t>
            </a:r>
            <a:endParaRPr lang="el-GR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l-GR" sz="12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Target: Construct function</a:t>
            </a:r>
            <a:r>
              <a:rPr lang="el-GR" sz="2800" dirty="0" smtClean="0"/>
              <a:t>			</a:t>
            </a:r>
            <a:endParaRPr lang="en-US" sz="2800" dirty="0" smtClean="0"/>
          </a:p>
          <a:p>
            <a:pPr>
              <a:buNone/>
            </a:pPr>
            <a:endParaRPr lang="en-US" sz="11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l-GR" sz="2800" dirty="0" smtClean="0"/>
          </a:p>
          <a:p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Prediction</a:t>
            </a:r>
            <a:r>
              <a:rPr lang="el-GR" sz="2800" dirty="0" smtClean="0"/>
              <a:t> </a:t>
            </a:r>
            <a:r>
              <a:rPr lang="en-US" sz="2800" dirty="0" smtClean="0"/>
              <a:t>of class for any unknown input</a:t>
            </a:r>
            <a:endParaRPr lang="el-GR" sz="2800" dirty="0" smtClean="0"/>
          </a:p>
        </p:txBody>
      </p:sp>
      <p:graphicFrame>
        <p:nvGraphicFramePr>
          <p:cNvPr id="5" name="4 - Αντικείμενο"/>
          <p:cNvGraphicFramePr>
            <a:graphicFrameLocks noChangeAspect="1"/>
          </p:cNvGraphicFramePr>
          <p:nvPr/>
        </p:nvGraphicFramePr>
        <p:xfrm>
          <a:off x="2634198" y="1207469"/>
          <a:ext cx="5250170" cy="781371"/>
        </p:xfrm>
        <a:graphic>
          <a:graphicData uri="http://schemas.openxmlformats.org/presentationml/2006/ole">
            <p:oleObj spid="_x0000_s540674" name="Εξίσωση" r:id="rId3" imgW="1536480" imgH="228600" progId="Equation.3">
              <p:embed/>
            </p:oleObj>
          </a:graphicData>
        </a:graphic>
      </p:graphicFrame>
      <p:graphicFrame>
        <p:nvGraphicFramePr>
          <p:cNvPr id="30723" name="Object 1"/>
          <p:cNvGraphicFramePr>
            <a:graphicFrameLocks noChangeAspect="1"/>
          </p:cNvGraphicFramePr>
          <p:nvPr/>
        </p:nvGraphicFramePr>
        <p:xfrm>
          <a:off x="4932040" y="3140968"/>
          <a:ext cx="2304256" cy="682987"/>
        </p:xfrm>
        <a:graphic>
          <a:graphicData uri="http://schemas.openxmlformats.org/presentationml/2006/ole">
            <p:oleObj spid="_x0000_s540675" name="Εξίσωση" r:id="rId4" imgW="685800" imgH="203040" progId="Equation.3">
              <p:embed/>
            </p:oleObj>
          </a:graphicData>
        </a:graphic>
      </p:graphicFrame>
      <p:graphicFrame>
        <p:nvGraphicFramePr>
          <p:cNvPr id="30724" name="Object 1"/>
          <p:cNvGraphicFramePr>
            <a:graphicFrameLocks noChangeAspect="1"/>
          </p:cNvGraphicFramePr>
          <p:nvPr/>
        </p:nvGraphicFramePr>
        <p:xfrm>
          <a:off x="1691680" y="4005064"/>
          <a:ext cx="5551488" cy="769938"/>
        </p:xfrm>
        <a:graphic>
          <a:graphicData uri="http://schemas.openxmlformats.org/presentationml/2006/ole">
            <p:oleObj spid="_x0000_s540676" name="Εξίσωση" r:id="rId5" imgW="1650960" imgH="228600" progId="Equation.3">
              <p:embed/>
            </p:oleObj>
          </a:graphicData>
        </a:graphic>
      </p:graphicFrame>
      <p:graphicFrame>
        <p:nvGraphicFramePr>
          <p:cNvPr id="30725" name="Object 1"/>
          <p:cNvGraphicFramePr>
            <a:graphicFrameLocks noChangeAspect="1"/>
          </p:cNvGraphicFramePr>
          <p:nvPr/>
        </p:nvGraphicFramePr>
        <p:xfrm>
          <a:off x="2915816" y="5445224"/>
          <a:ext cx="2262187" cy="769937"/>
        </p:xfrm>
        <a:graphic>
          <a:graphicData uri="http://schemas.openxmlformats.org/presentationml/2006/ole">
            <p:oleObj spid="_x0000_s540677" name="Εξίσωση" r:id="rId6" imgW="67284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68952" cy="1368152"/>
          </a:xfr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chemeClr val="accent2">
                    <a:lumMod val="50000"/>
                  </a:schemeClr>
                </a:solidFill>
              </a:rPr>
              <a:t>Nearest Neighbor classifier</a:t>
            </a:r>
            <a:endParaRPr lang="el-GR" sz="54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3861048"/>
            <a:ext cx="8435280" cy="2664296"/>
          </a:xfrm>
        </p:spPr>
        <p:txBody>
          <a:bodyPr>
            <a:normAutofit lnSpcReduction="10000"/>
          </a:bodyPr>
          <a:lstStyle/>
          <a:p>
            <a:pPr marL="514350" indent="-514350"/>
            <a:r>
              <a:rPr lang="en-US" b="1" dirty="0" smtClean="0"/>
              <a:t>The simplest classification method</a:t>
            </a:r>
          </a:p>
          <a:p>
            <a:pPr marL="514350" indent="-514350"/>
            <a:r>
              <a:rPr lang="en-US" b="1" dirty="0" smtClean="0"/>
              <a:t>Assumption</a:t>
            </a:r>
            <a:r>
              <a:rPr lang="el-GR" b="1" dirty="0" smtClean="0"/>
              <a:t>:</a:t>
            </a:r>
            <a:r>
              <a:rPr lang="el-GR" dirty="0" smtClean="0"/>
              <a:t> </a:t>
            </a:r>
            <a:r>
              <a:rPr lang="en-US" dirty="0" smtClean="0"/>
              <a:t>data belongs to the same category are neighbors</a:t>
            </a:r>
            <a:endParaRPr lang="el-GR" b="1" dirty="0" smtClean="0"/>
          </a:p>
          <a:p>
            <a:pPr marL="514350" indent="-514350"/>
            <a:r>
              <a:rPr lang="en-US" b="1" dirty="0" smtClean="0"/>
              <a:t>Classification rule:</a:t>
            </a:r>
            <a:r>
              <a:rPr lang="el-GR" b="1" dirty="0" smtClean="0"/>
              <a:t> </a:t>
            </a:r>
            <a:r>
              <a:rPr lang="en-US" dirty="0" smtClean="0"/>
              <a:t>Classify according to the neighbor(s)</a:t>
            </a:r>
            <a:endParaRPr lang="el-GR" b="1" dirty="0" smtClean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 l="19583" t="28087" r="51768" b="33566"/>
          <a:stretch>
            <a:fillRect/>
          </a:stretch>
        </p:blipFill>
        <p:spPr bwMode="auto">
          <a:xfrm>
            <a:off x="3059832" y="1628800"/>
            <a:ext cx="3168352" cy="2263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96944" cy="864096"/>
          </a:xfr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b="1" dirty="0" smtClean="0"/>
              <a:t>Nearest Neighbor Classifier</a:t>
            </a:r>
            <a:endParaRPr lang="el-GR" sz="36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435280" cy="5184576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b="1" u="sng" dirty="0" smtClean="0">
                <a:solidFill>
                  <a:schemeClr val="accent2">
                    <a:lumMod val="50000"/>
                  </a:schemeClr>
                </a:solidFill>
              </a:rPr>
              <a:t>Classification</a:t>
            </a:r>
          </a:p>
          <a:p>
            <a:pPr marL="514350" indent="-514350"/>
            <a:endParaRPr lang="en-US" sz="1400" dirty="0" smtClean="0"/>
          </a:p>
          <a:p>
            <a:pPr marL="514350" indent="-514350"/>
            <a:r>
              <a:rPr lang="en-US" dirty="0" smtClean="0"/>
              <a:t>Find the nearest neighbor</a:t>
            </a:r>
            <a:r>
              <a:rPr lang="el-GR" dirty="0" smtClean="0"/>
              <a:t> </a:t>
            </a:r>
            <a:r>
              <a:rPr lang="en-US" dirty="0" smtClean="0"/>
              <a:t> </a:t>
            </a:r>
          </a:p>
          <a:p>
            <a:pPr marL="514350" indent="-514350">
              <a:buNone/>
            </a:pPr>
            <a:r>
              <a:rPr lang="en-US" dirty="0" smtClean="0"/>
              <a:t>	(according to a </a:t>
            </a:r>
            <a:r>
              <a:rPr lang="en-US" b="1" dirty="0" smtClean="0"/>
              <a:t>distance function</a:t>
            </a:r>
            <a:r>
              <a:rPr lang="en-US" dirty="0" smtClean="0"/>
              <a:t>)</a:t>
            </a:r>
            <a:r>
              <a:rPr lang="el-GR" dirty="0" smtClean="0"/>
              <a:t> </a:t>
            </a: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	</a:t>
            </a:r>
          </a:p>
          <a:p>
            <a:pPr marL="514350" indent="-514350">
              <a:buNone/>
            </a:pPr>
            <a:endParaRPr lang="en-US" sz="4800" dirty="0" smtClean="0"/>
          </a:p>
          <a:p>
            <a:pPr marL="514350" indent="-514350"/>
            <a:r>
              <a:rPr lang="en-US" dirty="0" smtClean="0"/>
              <a:t>Class of unknown</a:t>
            </a:r>
            <a:r>
              <a:rPr lang="el-GR" dirty="0" smtClean="0"/>
              <a:t>        </a:t>
            </a:r>
            <a:r>
              <a:rPr lang="en-US" dirty="0" smtClean="0"/>
              <a:t>is similar to its neighbor </a:t>
            </a:r>
          </a:p>
        </p:txBody>
      </p:sp>
      <p:graphicFrame>
        <p:nvGraphicFramePr>
          <p:cNvPr id="23557" name="Object 1"/>
          <p:cNvGraphicFramePr>
            <a:graphicFrameLocks noChangeAspect="1"/>
          </p:cNvGraphicFramePr>
          <p:nvPr/>
        </p:nvGraphicFramePr>
        <p:xfrm>
          <a:off x="1763688" y="3429000"/>
          <a:ext cx="4153962" cy="936104"/>
        </p:xfrm>
        <a:graphic>
          <a:graphicData uri="http://schemas.openxmlformats.org/presentationml/2006/ole">
            <p:oleObj spid="_x0000_s541698" name="Εξίσωση" r:id="rId3" imgW="1358640" imgH="304560" progId="Equation.3">
              <p:embed/>
            </p:oleObj>
          </a:graphicData>
        </a:graphic>
      </p:graphicFrame>
      <p:graphicFrame>
        <p:nvGraphicFramePr>
          <p:cNvPr id="23558" name="Object 1"/>
          <p:cNvGraphicFramePr>
            <a:graphicFrameLocks noChangeAspect="1"/>
          </p:cNvGraphicFramePr>
          <p:nvPr/>
        </p:nvGraphicFramePr>
        <p:xfrm>
          <a:off x="4067944" y="4581128"/>
          <a:ext cx="522876" cy="648072"/>
        </p:xfrm>
        <a:graphic>
          <a:graphicData uri="http://schemas.openxmlformats.org/presentationml/2006/ole">
            <p:oleObj spid="_x0000_s541699" name="Εξίσωση" r:id="rId4" imgW="164880" imgH="203040" progId="Equation.3">
              <p:embed/>
            </p:oleObj>
          </a:graphicData>
        </a:graphic>
      </p:graphicFrame>
      <p:graphicFrame>
        <p:nvGraphicFramePr>
          <p:cNvPr id="24580" name="Object 1"/>
          <p:cNvGraphicFramePr>
            <a:graphicFrameLocks noChangeAspect="1"/>
          </p:cNvGraphicFramePr>
          <p:nvPr/>
        </p:nvGraphicFramePr>
        <p:xfrm>
          <a:off x="3491880" y="5373216"/>
          <a:ext cx="1656184" cy="810638"/>
        </p:xfrm>
        <a:graphic>
          <a:graphicData uri="http://schemas.openxmlformats.org/presentationml/2006/ole">
            <p:oleObj spid="_x0000_s541700" name="Εξίσωση" r:id="rId5" imgW="495000" imgH="241200" progId="Equation.3">
              <p:embed/>
            </p:oleObj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/>
          <a:srcRect l="26284" t="36989" r="55453" b="23550"/>
          <a:stretch>
            <a:fillRect/>
          </a:stretch>
        </p:blipFill>
        <p:spPr bwMode="auto">
          <a:xfrm>
            <a:off x="6767736" y="1412776"/>
            <a:ext cx="2376264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4581" name="Object 1"/>
          <p:cNvGraphicFramePr>
            <a:graphicFrameLocks noChangeAspect="1"/>
          </p:cNvGraphicFramePr>
          <p:nvPr/>
        </p:nvGraphicFramePr>
        <p:xfrm>
          <a:off x="7434089" y="2060848"/>
          <a:ext cx="522287" cy="628650"/>
        </p:xfrm>
        <a:graphic>
          <a:graphicData uri="http://schemas.openxmlformats.org/presentationml/2006/ole">
            <p:oleObj spid="_x0000_s541701" name="Εξίσωση" r:id="rId7" imgW="19044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23528" y="332656"/>
            <a:ext cx="8496944" cy="6048672"/>
          </a:xfrm>
        </p:spPr>
        <p:txBody>
          <a:bodyPr>
            <a:normAutofit/>
          </a:bodyPr>
          <a:lstStyle/>
          <a:p>
            <a:pPr marL="514350" indent="-514350" algn="ctr">
              <a:buNone/>
            </a:pP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</a:rPr>
              <a:t>Extension to </a:t>
            </a:r>
            <a:r>
              <a:rPr lang="en-US" sz="3600" b="1" i="1" dirty="0" smtClean="0">
                <a:solidFill>
                  <a:schemeClr val="accent2">
                    <a:lumMod val="50000"/>
                  </a:schemeClr>
                </a:solidFill>
              </a:rPr>
              <a:t>k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</a:rPr>
              <a:t>-NN</a:t>
            </a:r>
            <a:r>
              <a:rPr lang="en-US" sz="3600" dirty="0" smtClean="0"/>
              <a:t> </a:t>
            </a:r>
            <a:endParaRPr lang="en-US" sz="3600" b="1" dirty="0" smtClean="0"/>
          </a:p>
          <a:p>
            <a:pPr marL="514350" indent="-514350"/>
            <a:endParaRPr lang="en-US" sz="1800" dirty="0" smtClean="0"/>
          </a:p>
          <a:p>
            <a:pPr marL="514350" indent="-514350"/>
            <a:r>
              <a:rPr lang="en-US" dirty="0" smtClean="0"/>
              <a:t>Find k&gt;1 neighbors</a:t>
            </a:r>
            <a:endParaRPr lang="el-GR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514350" indent="-514350"/>
            <a:r>
              <a:rPr lang="en-US" dirty="0" smtClean="0"/>
              <a:t>Classify according to the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class majority</a:t>
            </a:r>
            <a:endParaRPr lang="el-GR" dirty="0" smtClean="0"/>
          </a:p>
          <a:p>
            <a:pPr marL="514350" indent="-514350"/>
            <a:endParaRPr lang="el-GR" sz="1400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11895" t="21412" r="13945" b="1099"/>
          <a:stretch>
            <a:fillRect/>
          </a:stretch>
        </p:blipFill>
        <p:spPr bwMode="auto">
          <a:xfrm>
            <a:off x="107504" y="3212976"/>
            <a:ext cx="4541581" cy="2529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3 - Εικόνα" descr="2012-10-26-knn-concep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2924944"/>
            <a:ext cx="4091946" cy="3068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49696" y="1268760"/>
            <a:ext cx="8686800" cy="5112568"/>
          </a:xfrm>
        </p:spPr>
        <p:txBody>
          <a:bodyPr>
            <a:normAutofit/>
          </a:bodyPr>
          <a:lstStyle/>
          <a:p>
            <a:pPr marL="514350" indent="-514350"/>
            <a:r>
              <a:rPr lang="el-GR" sz="2800" b="1" i="1" dirty="0" smtClean="0"/>
              <a:t>Κ=2</a:t>
            </a:r>
            <a:r>
              <a:rPr lang="en-US" sz="2800" dirty="0" smtClean="0"/>
              <a:t> classes</a:t>
            </a:r>
            <a:r>
              <a:rPr lang="el-GR" sz="2800" dirty="0" smtClean="0"/>
              <a:t> </a:t>
            </a:r>
            <a:r>
              <a:rPr lang="en-US" sz="2800" i="1" dirty="0" smtClean="0"/>
              <a:t>C</a:t>
            </a:r>
            <a:r>
              <a:rPr lang="el-GR" sz="2800" i="1" baseline="-25000" dirty="0" smtClean="0"/>
              <a:t>1</a:t>
            </a:r>
            <a:r>
              <a:rPr lang="el-GR" sz="2800" i="1" dirty="0" smtClean="0"/>
              <a:t> </a:t>
            </a:r>
            <a:r>
              <a:rPr lang="el-GR" sz="2800" dirty="0" smtClean="0"/>
              <a:t>, </a:t>
            </a:r>
            <a:r>
              <a:rPr lang="en-US" sz="2800" i="1" dirty="0" smtClean="0"/>
              <a:t>C</a:t>
            </a:r>
            <a:r>
              <a:rPr lang="el-GR" sz="2800" i="1" baseline="-25000" dirty="0" smtClean="0"/>
              <a:t>2</a:t>
            </a:r>
            <a:r>
              <a:rPr lang="el-GR" sz="2800" dirty="0" smtClean="0"/>
              <a:t> </a:t>
            </a:r>
          </a:p>
          <a:p>
            <a:pPr marL="514350" indent="-514350"/>
            <a:r>
              <a:rPr lang="en-US" sz="2800" b="1" dirty="0" smtClean="0">
                <a:solidFill>
                  <a:srgbClr val="0033CC"/>
                </a:solidFill>
              </a:rPr>
              <a:t>Target</a:t>
            </a:r>
            <a:r>
              <a:rPr lang="el-GR" sz="2800" b="1" dirty="0" smtClean="0">
                <a:solidFill>
                  <a:schemeClr val="accent2">
                    <a:lumMod val="50000"/>
                  </a:schemeClr>
                </a:solidFill>
              </a:rPr>
              <a:t>:</a:t>
            </a:r>
            <a:r>
              <a:rPr lang="el-GR" sz="2800" dirty="0" smtClean="0"/>
              <a:t> </a:t>
            </a:r>
            <a:r>
              <a:rPr lang="en-US" sz="2800" dirty="0" smtClean="0"/>
              <a:t>Construction of a </a:t>
            </a:r>
            <a:r>
              <a:rPr lang="en-US" sz="2800" b="1" dirty="0" err="1" smtClean="0"/>
              <a:t>hyperplane</a:t>
            </a:r>
            <a:r>
              <a:rPr lang="en-US" sz="2800" dirty="0" smtClean="0"/>
              <a:t> </a:t>
            </a:r>
            <a:r>
              <a:rPr lang="en-US" sz="2800" i="1" dirty="0" smtClean="0"/>
              <a:t>f(x</a:t>
            </a:r>
            <a:r>
              <a:rPr lang="el-GR" sz="2800" i="1" dirty="0" smtClean="0"/>
              <a:t>,</a:t>
            </a:r>
            <a:r>
              <a:rPr lang="en-US" sz="2800" i="1" dirty="0" smtClean="0"/>
              <a:t>w)</a:t>
            </a:r>
            <a:r>
              <a:rPr lang="el-GR" sz="2800" i="1" dirty="0" smtClean="0"/>
              <a:t> </a:t>
            </a:r>
            <a:r>
              <a:rPr lang="en-US" sz="2800" dirty="0" smtClean="0"/>
              <a:t>between data of</a:t>
            </a:r>
            <a:r>
              <a:rPr lang="en-US" sz="2800" i="1" dirty="0" smtClean="0"/>
              <a:t> 2 </a:t>
            </a:r>
            <a:r>
              <a:rPr lang="en-US" sz="2800" dirty="0" smtClean="0"/>
              <a:t>classes</a:t>
            </a:r>
            <a:r>
              <a:rPr lang="el-GR" sz="2800" dirty="0" smtClean="0"/>
              <a:t> </a:t>
            </a:r>
          </a:p>
          <a:p>
            <a:pPr marL="514350" indent="-514350"/>
            <a:r>
              <a:rPr lang="en-US" sz="2800" dirty="0" smtClean="0"/>
              <a:t>Decision boundaries</a:t>
            </a:r>
            <a:r>
              <a:rPr lang="el-GR" sz="2800" b="1" dirty="0" smtClean="0"/>
              <a:t>:</a:t>
            </a:r>
          </a:p>
          <a:p>
            <a:pPr marL="514350" indent="-514350"/>
            <a:endParaRPr lang="el-GR" sz="2800" b="1" i="1" dirty="0" smtClean="0"/>
          </a:p>
          <a:p>
            <a:pPr marL="514350" indent="-514350"/>
            <a:endParaRPr lang="el-GR" sz="2800" b="1" i="1" dirty="0" smtClean="0"/>
          </a:p>
          <a:p>
            <a:pPr marL="514350" indent="-514350"/>
            <a:endParaRPr lang="el-GR" sz="2800" b="1" i="1" dirty="0" smtClean="0"/>
          </a:p>
          <a:p>
            <a:pPr marL="514350" indent="-514350"/>
            <a:endParaRPr lang="el-GR" sz="2800" i="1" dirty="0" smtClean="0"/>
          </a:p>
          <a:p>
            <a:pPr marL="514350" indent="-514350"/>
            <a:r>
              <a:rPr lang="en-US" sz="2800" b="1" i="1" dirty="0" smtClean="0"/>
              <a:t>w</a:t>
            </a:r>
            <a:r>
              <a:rPr lang="en-US" sz="2800" dirty="0" smtClean="0"/>
              <a:t> are the parameters to be learnt </a:t>
            </a:r>
          </a:p>
          <a:p>
            <a:pPr marL="514350" indent="-514350"/>
            <a:endParaRPr lang="en-US" sz="2800" dirty="0" smtClean="0"/>
          </a:p>
          <a:p>
            <a:pPr marL="514350" indent="-514350">
              <a:buNone/>
            </a:pPr>
            <a:endParaRPr lang="en-US" sz="2800" dirty="0" smtClean="0"/>
          </a:p>
        </p:txBody>
      </p:sp>
      <p:graphicFrame>
        <p:nvGraphicFramePr>
          <p:cNvPr id="51202" name="Object 2"/>
          <p:cNvGraphicFramePr>
            <a:graphicFrameLocks noChangeAspect="1"/>
          </p:cNvGraphicFramePr>
          <p:nvPr/>
        </p:nvGraphicFramePr>
        <p:xfrm>
          <a:off x="2019300" y="3292475"/>
          <a:ext cx="4941888" cy="1857375"/>
        </p:xfrm>
        <a:graphic>
          <a:graphicData uri="http://schemas.openxmlformats.org/presentationml/2006/ole">
            <p:oleObj spid="_x0000_s542722" name="Equation" r:id="rId3" imgW="1930320" imgH="723600" progId="Equation.DSMT4">
              <p:embed/>
            </p:oleObj>
          </a:graphicData>
        </a:graphic>
      </p:graphicFrame>
      <p:sp>
        <p:nvSpPr>
          <p:cNvPr id="5" name="1 - Τίτλος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936104"/>
          </a:xfr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r>
              <a:rPr lang="en-US" sz="4000" b="1" dirty="0" smtClean="0"/>
              <a:t>Linear Classifiers</a:t>
            </a:r>
            <a:endParaRPr lang="el-G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23528" y="188640"/>
            <a:ext cx="8820472" cy="6264696"/>
          </a:xfrm>
        </p:spPr>
        <p:txBody>
          <a:bodyPr>
            <a:normAutofit/>
          </a:bodyPr>
          <a:lstStyle/>
          <a:p>
            <a:pPr marL="514350" indent="-514350" algn="ctr">
              <a:buNone/>
            </a:pPr>
            <a:endParaRPr lang="en-US" sz="2800" dirty="0" smtClean="0"/>
          </a:p>
          <a:p>
            <a:pPr marL="514350" indent="-514350" algn="ctr">
              <a:buNone/>
            </a:pPr>
            <a:endParaRPr lang="en-US" sz="2800" dirty="0" smtClean="0"/>
          </a:p>
          <a:p>
            <a:pPr marL="514350" indent="-514350">
              <a:buNone/>
            </a:pPr>
            <a:endParaRPr lang="en-US" sz="2800" dirty="0" smtClean="0"/>
          </a:p>
          <a:p>
            <a:pPr marL="514350" indent="-514350">
              <a:buNone/>
            </a:pPr>
            <a:endParaRPr lang="en-US" sz="2800" dirty="0" smtClean="0"/>
          </a:p>
          <a:p>
            <a:pPr marL="514350" indent="-514350">
              <a:buNone/>
            </a:pPr>
            <a:endParaRPr lang="en-US" sz="2800" dirty="0" smtClean="0"/>
          </a:p>
          <a:p>
            <a:pPr marL="514350" indent="-514350">
              <a:buNone/>
            </a:pPr>
            <a:endParaRPr lang="en-US" sz="2800" dirty="0" smtClean="0"/>
          </a:p>
          <a:p>
            <a:pPr marL="514350" indent="-514350">
              <a:buNone/>
            </a:pPr>
            <a:endParaRPr lang="en-US" sz="2800" dirty="0" smtClean="0"/>
          </a:p>
          <a:p>
            <a:pPr marL="514350" indent="-514350">
              <a:buNone/>
            </a:pPr>
            <a:endParaRPr lang="en-US" sz="2800" dirty="0" smtClean="0"/>
          </a:p>
          <a:p>
            <a:pPr marL="514350" indent="-514350">
              <a:buNone/>
            </a:pPr>
            <a:endParaRPr lang="en-US" sz="2800" dirty="0" smtClean="0"/>
          </a:p>
          <a:p>
            <a:pPr marL="514350" indent="-514350">
              <a:buNone/>
            </a:pPr>
            <a:endParaRPr lang="en-US" sz="2800" dirty="0" smtClean="0"/>
          </a:p>
          <a:p>
            <a:pPr marL="514350" indent="-514350">
              <a:buNone/>
            </a:pPr>
            <a:r>
              <a:rPr lang="en-US" sz="2800" b="1" i="1" dirty="0" smtClean="0">
                <a:solidFill>
                  <a:srgbClr val="0033CC"/>
                </a:solidFill>
              </a:rPr>
              <a:t>     linear classification</a:t>
            </a:r>
            <a:r>
              <a:rPr lang="en-US" sz="2800" dirty="0" smtClean="0"/>
              <a:t>		   </a:t>
            </a:r>
            <a:r>
              <a:rPr lang="en-US" sz="2800" b="1" i="1" dirty="0" smtClean="0">
                <a:solidFill>
                  <a:srgbClr val="0033CC"/>
                </a:solidFill>
              </a:rPr>
              <a:t>nonlinear classification</a:t>
            </a:r>
            <a:endParaRPr lang="el-GR" sz="2800" dirty="0" smtClean="0"/>
          </a:p>
        </p:txBody>
      </p:sp>
      <p:pic>
        <p:nvPicPr>
          <p:cNvPr id="131076" name="Picture 4"/>
          <p:cNvPicPr>
            <a:picLocks noChangeAspect="1" noChangeArrowheads="1"/>
          </p:cNvPicPr>
          <p:nvPr/>
        </p:nvPicPr>
        <p:blipFill>
          <a:blip r:embed="rId2" cstate="print"/>
          <a:srcRect l="20398" t="23489" r="26775" b="41266"/>
          <a:stretch>
            <a:fillRect/>
          </a:stretch>
        </p:blipFill>
        <p:spPr bwMode="auto">
          <a:xfrm>
            <a:off x="0" y="3212976"/>
            <a:ext cx="4734018" cy="168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- Εικόνα" descr="ex8a_nofill.png"/>
          <p:cNvPicPr>
            <a:picLocks noChangeAspect="1"/>
          </p:cNvPicPr>
          <p:nvPr/>
        </p:nvPicPr>
        <p:blipFill>
          <a:blip r:embed="rId3" cstate="print"/>
          <a:srcRect l="5288" t="5316" r="6992" b="4305"/>
          <a:stretch>
            <a:fillRect/>
          </a:stretch>
        </p:blipFill>
        <p:spPr>
          <a:xfrm>
            <a:off x="6849768" y="0"/>
            <a:ext cx="2294232" cy="1772816"/>
          </a:xfrm>
          <a:prstGeom prst="rect">
            <a:avLst/>
          </a:prstGeom>
        </p:spPr>
      </p:pic>
      <p:pic>
        <p:nvPicPr>
          <p:cNvPr id="8" name="7 - Εικόνα" descr="winnow-vs-perceptron-8-638.jpg"/>
          <p:cNvPicPr>
            <a:picLocks noChangeAspect="1"/>
          </p:cNvPicPr>
          <p:nvPr/>
        </p:nvPicPr>
        <p:blipFill>
          <a:blip r:embed="rId4" cstate="print"/>
          <a:srcRect t="27947" b="8538"/>
          <a:stretch>
            <a:fillRect/>
          </a:stretch>
        </p:blipFill>
        <p:spPr>
          <a:xfrm>
            <a:off x="4801397" y="2852936"/>
            <a:ext cx="4379115" cy="2088232"/>
          </a:xfrm>
          <a:prstGeom prst="rect">
            <a:avLst/>
          </a:prstGeom>
        </p:spPr>
      </p:pic>
      <p:pic>
        <p:nvPicPr>
          <p:cNvPr id="9" name="8 - Εικόνα" descr="non-linear_classificatio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75124" y="0"/>
            <a:ext cx="6105188" cy="29495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140968"/>
            <a:ext cx="3962400" cy="457200"/>
          </a:xfrm>
        </p:spPr>
        <p:txBody>
          <a:bodyPr>
            <a:noAutofit/>
          </a:bodyPr>
          <a:lstStyle/>
          <a:p>
            <a:r>
              <a:rPr lang="en-US" altLang="zh-CN" sz="2800" b="1" i="1" dirty="0" smtClean="0"/>
              <a:t>f(x</a:t>
            </a:r>
            <a:r>
              <a:rPr lang="en-US" altLang="zh-CN" sz="2800" b="1" i="1" dirty="0"/>
              <a:t>) </a:t>
            </a:r>
            <a:r>
              <a:rPr lang="en-US" altLang="zh-CN" sz="2800" b="1" dirty="0" smtClean="0"/>
              <a:t>linear function:</a:t>
            </a:r>
            <a:endParaRPr lang="en-US" altLang="zh-CN" sz="2800" b="1" dirty="0"/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4343400" y="1600200"/>
            <a:ext cx="4419600" cy="4419600"/>
            <a:chOff x="2736" y="1008"/>
            <a:chExt cx="2784" cy="2784"/>
          </a:xfrm>
        </p:grpSpPr>
        <p:sp>
          <p:nvSpPr>
            <p:cNvPr id="37892" name="Line 4"/>
            <p:cNvSpPr>
              <a:spLocks noChangeShapeType="1"/>
            </p:cNvSpPr>
            <p:nvPr/>
          </p:nvSpPr>
          <p:spPr bwMode="auto">
            <a:xfrm>
              <a:off x="2736" y="3648"/>
              <a:ext cx="27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893" name="Line 5"/>
            <p:cNvSpPr>
              <a:spLocks noChangeShapeType="1"/>
            </p:cNvSpPr>
            <p:nvPr/>
          </p:nvSpPr>
          <p:spPr bwMode="auto">
            <a:xfrm flipV="1">
              <a:off x="2928" y="1008"/>
              <a:ext cx="0" cy="27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5867400" y="3886200"/>
            <a:ext cx="1828800" cy="1447800"/>
            <a:chOff x="3696" y="2448"/>
            <a:chExt cx="1152" cy="912"/>
          </a:xfrm>
        </p:grpSpPr>
        <p:sp>
          <p:nvSpPr>
            <p:cNvPr id="37899" name="Oval 11"/>
            <p:cNvSpPr>
              <a:spLocks noChangeArrowheads="1"/>
            </p:cNvSpPr>
            <p:nvPr/>
          </p:nvSpPr>
          <p:spPr bwMode="auto">
            <a:xfrm>
              <a:off x="3840" y="2640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0" name="Oval 12"/>
            <p:cNvSpPr>
              <a:spLocks noChangeArrowheads="1"/>
            </p:cNvSpPr>
            <p:nvPr/>
          </p:nvSpPr>
          <p:spPr bwMode="auto">
            <a:xfrm>
              <a:off x="4272" y="2496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1" name="Oval 13"/>
            <p:cNvSpPr>
              <a:spLocks noChangeArrowheads="1"/>
            </p:cNvSpPr>
            <p:nvPr/>
          </p:nvSpPr>
          <p:spPr bwMode="auto">
            <a:xfrm>
              <a:off x="4224" y="2736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2" name="Oval 14"/>
            <p:cNvSpPr>
              <a:spLocks noChangeArrowheads="1"/>
            </p:cNvSpPr>
            <p:nvPr/>
          </p:nvSpPr>
          <p:spPr bwMode="auto">
            <a:xfrm>
              <a:off x="4512" y="2784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3" name="Oval 15"/>
            <p:cNvSpPr>
              <a:spLocks noChangeArrowheads="1"/>
            </p:cNvSpPr>
            <p:nvPr/>
          </p:nvSpPr>
          <p:spPr bwMode="auto">
            <a:xfrm>
              <a:off x="4752" y="2448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4" name="Oval 16"/>
            <p:cNvSpPr>
              <a:spLocks noChangeArrowheads="1"/>
            </p:cNvSpPr>
            <p:nvPr/>
          </p:nvSpPr>
          <p:spPr bwMode="auto">
            <a:xfrm>
              <a:off x="4032" y="2976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5" name="Oval 17"/>
            <p:cNvSpPr>
              <a:spLocks noChangeArrowheads="1"/>
            </p:cNvSpPr>
            <p:nvPr/>
          </p:nvSpPr>
          <p:spPr bwMode="auto">
            <a:xfrm>
              <a:off x="3696" y="3264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6" name="Oval 18"/>
            <p:cNvSpPr>
              <a:spLocks noChangeArrowheads="1"/>
            </p:cNvSpPr>
            <p:nvPr/>
          </p:nvSpPr>
          <p:spPr bwMode="auto">
            <a:xfrm>
              <a:off x="4560" y="3120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5105400" y="2057400"/>
            <a:ext cx="2209800" cy="1447800"/>
            <a:chOff x="3216" y="1296"/>
            <a:chExt cx="1392" cy="912"/>
          </a:xfrm>
        </p:grpSpPr>
        <p:sp>
          <p:nvSpPr>
            <p:cNvPr id="37894" name="Oval 6"/>
            <p:cNvSpPr>
              <a:spLocks noChangeArrowheads="1"/>
            </p:cNvSpPr>
            <p:nvPr/>
          </p:nvSpPr>
          <p:spPr bwMode="auto">
            <a:xfrm>
              <a:off x="3216" y="1344"/>
              <a:ext cx="96" cy="96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5" name="Oval 7"/>
            <p:cNvSpPr>
              <a:spLocks noChangeArrowheads="1"/>
            </p:cNvSpPr>
            <p:nvPr/>
          </p:nvSpPr>
          <p:spPr bwMode="auto">
            <a:xfrm>
              <a:off x="3264" y="1632"/>
              <a:ext cx="96" cy="96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6" name="Oval 8"/>
            <p:cNvSpPr>
              <a:spLocks noChangeArrowheads="1"/>
            </p:cNvSpPr>
            <p:nvPr/>
          </p:nvSpPr>
          <p:spPr bwMode="auto">
            <a:xfrm>
              <a:off x="3792" y="1536"/>
              <a:ext cx="96" cy="96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7" name="Oval 9"/>
            <p:cNvSpPr>
              <a:spLocks noChangeArrowheads="1"/>
            </p:cNvSpPr>
            <p:nvPr/>
          </p:nvSpPr>
          <p:spPr bwMode="auto">
            <a:xfrm>
              <a:off x="3264" y="2112"/>
              <a:ext cx="96" cy="96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8" name="Oval 10"/>
            <p:cNvSpPr>
              <a:spLocks noChangeArrowheads="1"/>
            </p:cNvSpPr>
            <p:nvPr/>
          </p:nvSpPr>
          <p:spPr bwMode="auto">
            <a:xfrm>
              <a:off x="3696" y="2112"/>
              <a:ext cx="96" cy="96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7" name="Oval 19"/>
            <p:cNvSpPr>
              <a:spLocks noChangeArrowheads="1"/>
            </p:cNvSpPr>
            <p:nvPr/>
          </p:nvSpPr>
          <p:spPr bwMode="auto">
            <a:xfrm>
              <a:off x="4272" y="1296"/>
              <a:ext cx="96" cy="96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8" name="Oval 20"/>
            <p:cNvSpPr>
              <a:spLocks noChangeArrowheads="1"/>
            </p:cNvSpPr>
            <p:nvPr/>
          </p:nvSpPr>
          <p:spPr bwMode="auto">
            <a:xfrm>
              <a:off x="4512" y="1584"/>
              <a:ext cx="96" cy="96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7909" name="Line 21"/>
          <p:cNvSpPr>
            <a:spLocks noChangeShapeType="1"/>
          </p:cNvSpPr>
          <p:nvPr/>
        </p:nvSpPr>
        <p:spPr bwMode="auto">
          <a:xfrm flipV="1">
            <a:off x="4267200" y="2286000"/>
            <a:ext cx="4267200" cy="266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915" name="Text Box 27"/>
          <p:cNvSpPr txBox="1">
            <a:spLocks noChangeArrowheads="1"/>
          </p:cNvSpPr>
          <p:nvPr/>
        </p:nvSpPr>
        <p:spPr bwMode="auto">
          <a:xfrm>
            <a:off x="8518525" y="5294313"/>
            <a:ext cx="3825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/>
              <a:t>x</a:t>
            </a:r>
            <a:r>
              <a:rPr lang="en-US" altLang="zh-CN" baseline="-25000"/>
              <a:t>1</a:t>
            </a:r>
          </a:p>
        </p:txBody>
      </p:sp>
      <p:sp>
        <p:nvSpPr>
          <p:cNvPr id="37916" name="Text Box 28"/>
          <p:cNvSpPr txBox="1">
            <a:spLocks noChangeArrowheads="1"/>
          </p:cNvSpPr>
          <p:nvPr/>
        </p:nvSpPr>
        <p:spPr bwMode="auto">
          <a:xfrm>
            <a:off x="4724400" y="1447800"/>
            <a:ext cx="3825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/>
              <a:t>x</a:t>
            </a:r>
            <a:r>
              <a:rPr lang="en-US" altLang="zh-CN" baseline="-25000"/>
              <a:t>2</a:t>
            </a:r>
          </a:p>
        </p:txBody>
      </p:sp>
      <p:sp>
        <p:nvSpPr>
          <p:cNvPr id="37919" name="Rectangle 31"/>
          <p:cNvSpPr>
            <a:spLocks noChangeArrowheads="1"/>
          </p:cNvSpPr>
          <p:nvPr/>
        </p:nvSpPr>
        <p:spPr bwMode="auto">
          <a:xfrm rot="-45254740">
            <a:off x="5943600" y="3200400"/>
            <a:ext cx="24384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 b="1" i="1" dirty="0" err="1"/>
              <a:t>w</a:t>
            </a:r>
            <a:r>
              <a:rPr lang="en-US" altLang="zh-CN" b="1" i="1" baseline="30000" dirty="0" err="1"/>
              <a:t>T</a:t>
            </a:r>
            <a:r>
              <a:rPr lang="en-US" altLang="zh-CN" b="1" i="1" dirty="0"/>
              <a:t> x + </a:t>
            </a:r>
            <a:r>
              <a:rPr lang="en-US" altLang="zh-CN" b="1" i="1" dirty="0" smtClean="0"/>
              <a:t>w</a:t>
            </a:r>
            <a:r>
              <a:rPr lang="en-US" altLang="zh-CN" b="1" i="1" baseline="-25000" dirty="0" smtClean="0"/>
              <a:t>0</a:t>
            </a:r>
            <a:r>
              <a:rPr lang="en-US" altLang="zh-CN" b="1" i="1" dirty="0" smtClean="0"/>
              <a:t> </a:t>
            </a:r>
            <a:r>
              <a:rPr lang="en-US" altLang="zh-CN" b="1" i="1" dirty="0"/>
              <a:t>= 0</a:t>
            </a:r>
          </a:p>
        </p:txBody>
      </p:sp>
      <p:sp>
        <p:nvSpPr>
          <p:cNvPr id="37920" name="Rectangle 32"/>
          <p:cNvSpPr>
            <a:spLocks noChangeArrowheads="1"/>
          </p:cNvSpPr>
          <p:nvPr/>
        </p:nvSpPr>
        <p:spPr bwMode="auto">
          <a:xfrm>
            <a:off x="6019800" y="5334000"/>
            <a:ext cx="24384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 b="1" i="1" dirty="0" err="1"/>
              <a:t>w</a:t>
            </a:r>
            <a:r>
              <a:rPr lang="en-US" altLang="zh-CN" b="1" i="1" baseline="30000" dirty="0" err="1"/>
              <a:t>T</a:t>
            </a:r>
            <a:r>
              <a:rPr lang="en-US" altLang="zh-CN" b="1" i="1" dirty="0"/>
              <a:t> x + </a:t>
            </a:r>
            <a:r>
              <a:rPr lang="en-US" altLang="zh-CN" b="1" i="1" dirty="0" smtClean="0"/>
              <a:t>w</a:t>
            </a:r>
            <a:r>
              <a:rPr lang="en-US" altLang="zh-CN" b="1" i="1" baseline="-25000" dirty="0" smtClean="0"/>
              <a:t>0</a:t>
            </a:r>
            <a:r>
              <a:rPr lang="en-US" altLang="zh-CN" b="1" i="1" dirty="0" smtClean="0"/>
              <a:t> </a:t>
            </a:r>
            <a:r>
              <a:rPr lang="en-US" altLang="zh-CN" b="1" i="1" dirty="0"/>
              <a:t>&lt; 0</a:t>
            </a:r>
          </a:p>
        </p:txBody>
      </p:sp>
      <p:sp>
        <p:nvSpPr>
          <p:cNvPr id="37921" name="Rectangle 33"/>
          <p:cNvSpPr>
            <a:spLocks noChangeArrowheads="1"/>
          </p:cNvSpPr>
          <p:nvPr/>
        </p:nvSpPr>
        <p:spPr bwMode="auto">
          <a:xfrm>
            <a:off x="5334000" y="1676400"/>
            <a:ext cx="24384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 b="1" i="1" dirty="0" err="1"/>
              <a:t>w</a:t>
            </a:r>
            <a:r>
              <a:rPr lang="en-US" altLang="zh-CN" b="1" i="1" baseline="30000" dirty="0" err="1"/>
              <a:t>T</a:t>
            </a:r>
            <a:r>
              <a:rPr lang="en-US" altLang="zh-CN" b="1" i="1" dirty="0"/>
              <a:t> x + </a:t>
            </a:r>
            <a:r>
              <a:rPr lang="en-US" altLang="zh-CN" b="1" i="1" dirty="0" smtClean="0"/>
              <a:t>w</a:t>
            </a:r>
            <a:r>
              <a:rPr lang="en-US" altLang="zh-CN" b="1" i="1" baseline="-25000" dirty="0" smtClean="0"/>
              <a:t>0</a:t>
            </a:r>
            <a:r>
              <a:rPr lang="en-US" altLang="zh-CN" b="1" i="1" dirty="0" smtClean="0"/>
              <a:t> </a:t>
            </a:r>
            <a:r>
              <a:rPr lang="en-US" altLang="zh-CN" b="1" i="1" dirty="0"/>
              <a:t>&gt; 0</a:t>
            </a:r>
          </a:p>
        </p:txBody>
      </p:sp>
      <p:sp>
        <p:nvSpPr>
          <p:cNvPr id="37922" name="Line 34"/>
          <p:cNvSpPr>
            <a:spLocks noChangeShapeType="1"/>
          </p:cNvSpPr>
          <p:nvPr/>
        </p:nvSpPr>
        <p:spPr bwMode="auto">
          <a:xfrm flipH="1" flipV="1">
            <a:off x="5562600" y="3605213"/>
            <a:ext cx="228600" cy="3810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924" name="Rectangle 36"/>
          <p:cNvSpPr>
            <a:spLocks noChangeArrowheads="1"/>
          </p:cNvSpPr>
          <p:nvPr/>
        </p:nvSpPr>
        <p:spPr bwMode="auto">
          <a:xfrm>
            <a:off x="393576" y="4797152"/>
            <a:ext cx="3962400" cy="10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altLang="zh-CN" sz="2400" dirty="0" smtClean="0"/>
              <a:t>Define a separating </a:t>
            </a:r>
            <a:r>
              <a:rPr lang="en-US" altLang="zh-CN" sz="2400" dirty="0" err="1" smtClean="0"/>
              <a:t>hyperplane</a:t>
            </a:r>
            <a:r>
              <a:rPr lang="en-US" altLang="zh-CN" sz="2400" dirty="0" smtClean="0"/>
              <a:t> between two classes</a:t>
            </a:r>
            <a:endParaRPr lang="en-US" altLang="zh-CN" sz="2400" dirty="0"/>
          </a:p>
        </p:txBody>
      </p:sp>
      <p:sp>
        <p:nvSpPr>
          <p:cNvPr id="37927" name="Rectangle 39"/>
          <p:cNvSpPr>
            <a:spLocks noChangeArrowheads="1"/>
          </p:cNvSpPr>
          <p:nvPr/>
        </p:nvSpPr>
        <p:spPr bwMode="auto">
          <a:xfrm>
            <a:off x="5326063" y="3733800"/>
            <a:ext cx="3810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 b="1" i="1" dirty="0" smtClean="0"/>
              <a:t>w</a:t>
            </a:r>
            <a:endParaRPr lang="en-US" altLang="zh-CN" b="1" i="1" dirty="0"/>
          </a:p>
        </p:txBody>
      </p:sp>
      <p:graphicFrame>
        <p:nvGraphicFramePr>
          <p:cNvPr id="183299" name="Object 3"/>
          <p:cNvGraphicFramePr>
            <a:graphicFrameLocks noChangeAspect="1"/>
          </p:cNvGraphicFramePr>
          <p:nvPr/>
        </p:nvGraphicFramePr>
        <p:xfrm>
          <a:off x="1003300" y="3898206"/>
          <a:ext cx="2587625" cy="623887"/>
        </p:xfrm>
        <a:graphic>
          <a:graphicData uri="http://schemas.openxmlformats.org/presentationml/2006/ole">
            <p:oleObj spid="_x0000_s543746" name="Εξίσωση" r:id="rId3" imgW="1002960" imgH="241200" progId="Equation.3">
              <p:embed/>
            </p:oleObj>
          </a:graphicData>
        </a:graphic>
      </p:graphicFrame>
      <p:sp>
        <p:nvSpPr>
          <p:cNvPr id="36" name="2 - Θέση περιεχομένου"/>
          <p:cNvSpPr txBox="1">
            <a:spLocks/>
          </p:cNvSpPr>
          <p:nvPr/>
        </p:nvSpPr>
        <p:spPr>
          <a:xfrm>
            <a:off x="467544" y="1196752"/>
            <a:ext cx="3888432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Training Set</a:t>
            </a:r>
          </a:p>
        </p:txBody>
      </p:sp>
      <p:graphicFrame>
        <p:nvGraphicFramePr>
          <p:cNvPr id="37" name="Object 7"/>
          <p:cNvGraphicFramePr>
            <a:graphicFrameLocks noChangeAspect="1"/>
          </p:cNvGraphicFramePr>
          <p:nvPr/>
        </p:nvGraphicFramePr>
        <p:xfrm>
          <a:off x="971600" y="1844824"/>
          <a:ext cx="2355850" cy="654050"/>
        </p:xfrm>
        <a:graphic>
          <a:graphicData uri="http://schemas.openxmlformats.org/presentationml/2006/ole">
            <p:oleObj spid="_x0000_s543747" name="Εξίσωση" r:id="rId4" imgW="914400" imgH="253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7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19" grpId="0"/>
      <p:bldP spid="37920" grpId="0"/>
      <p:bldP spid="37921" grpId="0"/>
      <p:bldP spid="37922" grpId="0" animBg="1"/>
      <p:bldP spid="37924" grpId="0"/>
      <p:bldP spid="3792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980728"/>
            <a:ext cx="7785100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TextBox"/>
          <p:cNvSpPr txBox="1"/>
          <p:nvPr/>
        </p:nvSpPr>
        <p:spPr>
          <a:xfrm>
            <a:off x="1763688" y="332656"/>
            <a:ext cx="590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Linear Models for Classification</a:t>
            </a:r>
            <a:endParaRPr lang="el-GR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Graphical Example of Regression</a:t>
            </a:r>
            <a:endParaRPr lang="en-US" dirty="0">
              <a:ea typeface="+mj-ea"/>
            </a:endParaRPr>
          </a:p>
        </p:txBody>
      </p:sp>
      <p:cxnSp>
        <p:nvCxnSpPr>
          <p:cNvPr id="5" name="Straight Connector 4"/>
          <p:cNvCxnSpPr>
            <a:cxnSpLocks noChangeShapeType="1"/>
          </p:cNvCxnSpPr>
          <p:nvPr/>
        </p:nvCxnSpPr>
        <p:spPr bwMode="auto">
          <a:xfrm rot="16200000" flipH="1">
            <a:off x="-854868" y="4421981"/>
            <a:ext cx="3960812" cy="349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6" name="Straight Connector 5"/>
          <p:cNvCxnSpPr>
            <a:cxnSpLocks noChangeShapeType="1"/>
          </p:cNvCxnSpPr>
          <p:nvPr/>
        </p:nvCxnSpPr>
        <p:spPr bwMode="auto">
          <a:xfrm>
            <a:off x="889000" y="6165850"/>
            <a:ext cx="7239000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6194425" y="3336925"/>
            <a:ext cx="473075" cy="47307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5484813" y="2695575"/>
            <a:ext cx="473075" cy="47307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4248150" y="4897438"/>
            <a:ext cx="474663" cy="47307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2420938" y="3405188"/>
            <a:ext cx="473075" cy="474662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3621088" y="3336925"/>
            <a:ext cx="474662" cy="47307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2184400" y="4897438"/>
            <a:ext cx="473075" cy="47307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1549400" y="4424363"/>
            <a:ext cx="473075" cy="47307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1238250" y="5230813"/>
            <a:ext cx="473075" cy="47307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3148013" y="4424363"/>
            <a:ext cx="473075" cy="47307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4722813" y="2932113"/>
            <a:ext cx="473075" cy="47307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cxnSp>
        <p:nvCxnSpPr>
          <p:cNvPr id="17" name="Straight Connector 16"/>
          <p:cNvCxnSpPr>
            <a:cxnSpLocks noChangeShapeType="1"/>
          </p:cNvCxnSpPr>
          <p:nvPr/>
        </p:nvCxnSpPr>
        <p:spPr bwMode="auto">
          <a:xfrm rot="5400000">
            <a:off x="4987131" y="4064794"/>
            <a:ext cx="4987925" cy="1588"/>
          </a:xfrm>
          <a:prstGeom prst="line">
            <a:avLst/>
          </a:prstGeom>
          <a:noFill/>
          <a:ln w="63500">
            <a:solidFill>
              <a:srgbClr val="0000FF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2544" name="TextBox 17"/>
          <p:cNvSpPr txBox="1">
            <a:spLocks noChangeArrowheads="1"/>
          </p:cNvSpPr>
          <p:nvPr/>
        </p:nvSpPr>
        <p:spPr bwMode="auto">
          <a:xfrm>
            <a:off x="7666038" y="1962150"/>
            <a:ext cx="39846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22545" name="Picture 1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0713" y="6057900"/>
            <a:ext cx="2413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6" name="Picture 19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0450" y="1962150"/>
            <a:ext cx="152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69313" name="Object 7"/>
          <p:cNvGraphicFramePr>
            <a:graphicFrameLocks noChangeAspect="1"/>
          </p:cNvGraphicFramePr>
          <p:nvPr/>
        </p:nvGraphicFramePr>
        <p:xfrm>
          <a:off x="6748463" y="5549900"/>
          <a:ext cx="703262" cy="615950"/>
        </p:xfrm>
        <a:graphic>
          <a:graphicData uri="http://schemas.openxmlformats.org/presentationml/2006/ole">
            <p:oleObj spid="_x0000_s269313" name="Εξίσωση" r:id="rId5" imgW="203040" imgH="177480" progId="Equation.3">
              <p:embed/>
            </p:oleObj>
          </a:graphicData>
        </a:graphic>
      </p:graphicFrame>
      <p:graphicFrame>
        <p:nvGraphicFramePr>
          <p:cNvPr id="269314" name="Object 7"/>
          <p:cNvGraphicFramePr>
            <a:graphicFrameLocks noChangeAspect="1"/>
          </p:cNvGraphicFramePr>
          <p:nvPr/>
        </p:nvGraphicFramePr>
        <p:xfrm>
          <a:off x="6775450" y="1916832"/>
          <a:ext cx="615950" cy="615950"/>
        </p:xfrm>
        <a:graphic>
          <a:graphicData uri="http://schemas.openxmlformats.org/presentationml/2006/ole">
            <p:oleObj spid="_x0000_s269314" name="Εξίσωση" r:id="rId6" imgW="177480" imgH="177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1" y="980728"/>
            <a:ext cx="7145351" cy="4608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- TextBox"/>
          <p:cNvSpPr txBox="1"/>
          <p:nvPr/>
        </p:nvSpPr>
        <p:spPr>
          <a:xfrm>
            <a:off x="1763688" y="332656"/>
            <a:ext cx="590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Linear Models for Classification</a:t>
            </a:r>
            <a:endParaRPr lang="el-GR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76672"/>
            <a:ext cx="7558999" cy="5777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8284996" cy="6243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TextBox"/>
          <p:cNvSpPr txBox="1"/>
          <p:nvPr/>
        </p:nvSpPr>
        <p:spPr>
          <a:xfrm>
            <a:off x="6300192" y="1556792"/>
            <a:ext cx="21570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(Cross-entropy)</a:t>
            </a:r>
            <a:endParaRPr lang="el-GR" sz="2400" b="1" dirty="0">
              <a:solidFill>
                <a:srgbClr val="0070C0"/>
              </a:solidFill>
            </a:endParaRPr>
          </a:p>
        </p:txBody>
      </p:sp>
      <p:cxnSp>
        <p:nvCxnSpPr>
          <p:cNvPr id="5" name="4 - Ευθύγραμμο βέλος σύνδεσης"/>
          <p:cNvCxnSpPr/>
          <p:nvPr/>
        </p:nvCxnSpPr>
        <p:spPr>
          <a:xfrm flipH="1">
            <a:off x="5940152" y="2060848"/>
            <a:ext cx="1152128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6632"/>
            <a:ext cx="7704856" cy="600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TextBox"/>
          <p:cNvSpPr txBox="1"/>
          <p:nvPr/>
        </p:nvSpPr>
        <p:spPr>
          <a:xfrm>
            <a:off x="827584" y="6021288"/>
            <a:ext cx="72465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No closed form solution (contrary to Least Squares)</a:t>
            </a:r>
          </a:p>
          <a:p>
            <a:r>
              <a:rPr lang="en-US" sz="2000" dirty="0" smtClean="0">
                <a:solidFill>
                  <a:srgbClr val="0070C0"/>
                </a:solidFill>
              </a:rPr>
              <a:t>Train using gradient descent (or Iterative Reweighted Least Squares)</a:t>
            </a:r>
            <a:endParaRPr lang="el-GR" sz="2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5943600"/>
            <a:ext cx="8534400" cy="381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000" smtClean="0"/>
              <a:t>Find a linear hyperplane (decision boundary) that will separate the data</a:t>
            </a:r>
          </a:p>
        </p:txBody>
      </p:sp>
      <p:graphicFrame>
        <p:nvGraphicFramePr>
          <p:cNvPr id="6147" name="Object 2"/>
          <p:cNvGraphicFramePr>
            <a:graphicFrameLocks noChangeAspect="1"/>
          </p:cNvGraphicFramePr>
          <p:nvPr>
            <p:ph sz="half" idx="4294967295"/>
          </p:nvPr>
        </p:nvGraphicFramePr>
        <p:xfrm>
          <a:off x="2362200" y="1195388"/>
          <a:ext cx="4876800" cy="4602162"/>
        </p:xfrm>
        <a:graphic>
          <a:graphicData uri="http://schemas.openxmlformats.org/presentationml/2006/ole">
            <p:oleObj spid="_x0000_s466946" name="Visio" r:id="rId3" imgW="7432040" imgH="7017225" progId="">
              <p:embed/>
            </p:oleObj>
          </a:graphicData>
        </a:graphic>
      </p:graphicFrame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Support Vector Machines for Classification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5943600"/>
            <a:ext cx="8534400" cy="381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000" smtClean="0"/>
              <a:t>One Possible Solution</a:t>
            </a:r>
          </a:p>
        </p:txBody>
      </p:sp>
      <p:graphicFrame>
        <p:nvGraphicFramePr>
          <p:cNvPr id="7171" name="Object 2"/>
          <p:cNvGraphicFramePr>
            <a:graphicFrameLocks noChangeAspect="1"/>
          </p:cNvGraphicFramePr>
          <p:nvPr>
            <p:ph sz="half" idx="4294967295"/>
          </p:nvPr>
        </p:nvGraphicFramePr>
        <p:xfrm>
          <a:off x="2362200" y="1195388"/>
          <a:ext cx="4876800" cy="4602162"/>
        </p:xfrm>
        <a:graphic>
          <a:graphicData uri="http://schemas.openxmlformats.org/presentationml/2006/ole">
            <p:oleObj spid="_x0000_s467970" name="Visio" r:id="rId3" imgW="7432040" imgH="7017225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5943600"/>
            <a:ext cx="8534400" cy="381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000" smtClean="0"/>
              <a:t>Other possible solutions</a:t>
            </a:r>
          </a:p>
        </p:txBody>
      </p:sp>
      <p:graphicFrame>
        <p:nvGraphicFramePr>
          <p:cNvPr id="9219" name="Object 2"/>
          <p:cNvGraphicFramePr>
            <a:graphicFrameLocks noChangeAspect="1"/>
          </p:cNvGraphicFramePr>
          <p:nvPr>
            <p:ph sz="half" idx="4294967295"/>
          </p:nvPr>
        </p:nvGraphicFramePr>
        <p:xfrm>
          <a:off x="2362200" y="1189038"/>
          <a:ext cx="4876800" cy="4602162"/>
        </p:xfrm>
        <a:graphic>
          <a:graphicData uri="http://schemas.openxmlformats.org/presentationml/2006/ole">
            <p:oleObj spid="_x0000_s468994" name="Visio" r:id="rId3" imgW="7432040" imgH="7017225" progId="">
              <p:embed/>
            </p:oleObj>
          </a:graphicData>
        </a:graphic>
      </p:graphicFrame>
      <p:sp>
        <p:nvSpPr>
          <p:cNvPr id="1185797" name="Line 5"/>
          <p:cNvSpPr>
            <a:spLocks noChangeShapeType="1"/>
          </p:cNvSpPr>
          <p:nvPr/>
        </p:nvSpPr>
        <p:spPr bwMode="auto">
          <a:xfrm>
            <a:off x="2667000" y="2819400"/>
            <a:ext cx="4191000" cy="1371600"/>
          </a:xfrm>
          <a:prstGeom prst="line">
            <a:avLst/>
          </a:prstGeom>
          <a:noFill/>
          <a:ln w="19050">
            <a:solidFill>
              <a:srgbClr val="FF0000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185798" name="Line 6"/>
          <p:cNvSpPr>
            <a:spLocks noChangeShapeType="1"/>
          </p:cNvSpPr>
          <p:nvPr/>
        </p:nvSpPr>
        <p:spPr bwMode="auto">
          <a:xfrm>
            <a:off x="2667000" y="2590800"/>
            <a:ext cx="4191000" cy="1371600"/>
          </a:xfrm>
          <a:prstGeom prst="line">
            <a:avLst/>
          </a:prstGeom>
          <a:noFill/>
          <a:ln w="19050">
            <a:solidFill>
              <a:srgbClr val="FF0000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185799" name="Line 7"/>
          <p:cNvSpPr>
            <a:spLocks noChangeShapeType="1"/>
          </p:cNvSpPr>
          <p:nvPr/>
        </p:nvSpPr>
        <p:spPr bwMode="auto">
          <a:xfrm>
            <a:off x="2667000" y="2209800"/>
            <a:ext cx="4191000" cy="2209800"/>
          </a:xfrm>
          <a:prstGeom prst="line">
            <a:avLst/>
          </a:prstGeom>
          <a:noFill/>
          <a:ln w="19050">
            <a:solidFill>
              <a:srgbClr val="FF0000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185800" name="Line 8"/>
          <p:cNvSpPr>
            <a:spLocks noChangeShapeType="1"/>
          </p:cNvSpPr>
          <p:nvPr/>
        </p:nvSpPr>
        <p:spPr bwMode="auto">
          <a:xfrm>
            <a:off x="2667000" y="2667000"/>
            <a:ext cx="4191000" cy="1905000"/>
          </a:xfrm>
          <a:prstGeom prst="line">
            <a:avLst/>
          </a:prstGeom>
          <a:noFill/>
          <a:ln w="19050">
            <a:solidFill>
              <a:srgbClr val="FF0000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185801" name="Line 9"/>
          <p:cNvSpPr>
            <a:spLocks noChangeShapeType="1"/>
          </p:cNvSpPr>
          <p:nvPr/>
        </p:nvSpPr>
        <p:spPr bwMode="auto">
          <a:xfrm>
            <a:off x="2667000" y="2438400"/>
            <a:ext cx="4191000" cy="1600200"/>
          </a:xfrm>
          <a:prstGeom prst="line">
            <a:avLst/>
          </a:prstGeom>
          <a:noFill/>
          <a:ln w="19050">
            <a:solidFill>
              <a:srgbClr val="FF0000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5797" grpId="0" animBg="1"/>
      <p:bldP spid="1185798" grpId="0" animBg="1"/>
      <p:bldP spid="1185799" grpId="0" animBg="1"/>
      <p:bldP spid="1185800" grpId="0" animBg="1"/>
      <p:bldP spid="118580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Support Vector Machines</a:t>
            </a:r>
          </a:p>
        </p:txBody>
      </p:sp>
      <p:sp>
        <p:nvSpPr>
          <p:cNvPr id="11266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5943600"/>
            <a:ext cx="8534400" cy="381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000" smtClean="0"/>
              <a:t>Find hyperplane </a:t>
            </a:r>
            <a:r>
              <a:rPr lang="en-US" altLang="en-US" sz="2000" smtClean="0">
                <a:solidFill>
                  <a:srgbClr val="FF0000"/>
                </a:solidFill>
              </a:rPr>
              <a:t>maximizes</a:t>
            </a:r>
            <a:r>
              <a:rPr lang="en-US" altLang="en-US" sz="2000" smtClean="0"/>
              <a:t> the margin =&gt; B1 is better than B2</a:t>
            </a:r>
          </a:p>
        </p:txBody>
      </p:sp>
      <p:graphicFrame>
        <p:nvGraphicFramePr>
          <p:cNvPr id="11267" name="Object 2"/>
          <p:cNvGraphicFramePr>
            <a:graphicFrameLocks noChangeAspect="1"/>
          </p:cNvGraphicFramePr>
          <p:nvPr>
            <p:ph sz="half" idx="4294967295"/>
          </p:nvPr>
        </p:nvGraphicFramePr>
        <p:xfrm>
          <a:off x="2362200" y="1195388"/>
          <a:ext cx="4876800" cy="4602162"/>
        </p:xfrm>
        <a:graphic>
          <a:graphicData uri="http://schemas.openxmlformats.org/presentationml/2006/ole">
            <p:oleObj spid="_x0000_s470018" name="Visio" r:id="rId3" imgW="7432040" imgH="7017225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Linear Support Vector Machines</a:t>
            </a:r>
          </a:p>
        </p:txBody>
      </p:sp>
      <p:graphicFrame>
        <p:nvGraphicFramePr>
          <p:cNvPr id="12290" name="Object 2"/>
          <p:cNvGraphicFramePr>
            <a:graphicFrameLocks noChangeAspect="1"/>
          </p:cNvGraphicFramePr>
          <p:nvPr>
            <p:ph sz="half" idx="4294967295"/>
          </p:nvPr>
        </p:nvGraphicFramePr>
        <p:xfrm>
          <a:off x="2362200" y="1195388"/>
          <a:ext cx="4876800" cy="4602162"/>
        </p:xfrm>
        <a:graphic>
          <a:graphicData uri="http://schemas.openxmlformats.org/presentationml/2006/ole">
            <p:oleObj spid="_x0000_s471042" name="Visio" r:id="rId3" imgW="7432040" imgH="7017225" progId="">
              <p:embed/>
            </p:oleObj>
          </a:graphicData>
        </a:graphic>
      </p:graphicFrame>
      <p:sp>
        <p:nvSpPr>
          <p:cNvPr id="12291" name="Line 5"/>
          <p:cNvSpPr>
            <a:spLocks noChangeShapeType="1"/>
          </p:cNvSpPr>
          <p:nvPr/>
        </p:nvSpPr>
        <p:spPr bwMode="auto">
          <a:xfrm flipH="1">
            <a:off x="1828800" y="1905000"/>
            <a:ext cx="121920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graphicFrame>
        <p:nvGraphicFramePr>
          <p:cNvPr id="12292" name="Object 3"/>
          <p:cNvGraphicFramePr>
            <a:graphicFrameLocks noChangeAspect="1"/>
          </p:cNvGraphicFramePr>
          <p:nvPr>
            <p:ph idx="1"/>
          </p:nvPr>
        </p:nvGraphicFramePr>
        <p:xfrm>
          <a:off x="304800" y="2590800"/>
          <a:ext cx="1435100" cy="319088"/>
        </p:xfrm>
        <a:graphic>
          <a:graphicData uri="http://schemas.openxmlformats.org/presentationml/2006/ole">
            <p:oleObj spid="_x0000_s471043" name="Equation" r:id="rId4" imgW="799753" imgH="177723" progId="Equation.3">
              <p:embed/>
            </p:oleObj>
          </a:graphicData>
        </a:graphic>
      </p:graphicFrame>
      <p:sp>
        <p:nvSpPr>
          <p:cNvPr id="12293" name="Line 8"/>
          <p:cNvSpPr>
            <a:spLocks noChangeShapeType="1"/>
          </p:cNvSpPr>
          <p:nvPr/>
        </p:nvSpPr>
        <p:spPr bwMode="auto">
          <a:xfrm flipH="1">
            <a:off x="1828800" y="2438400"/>
            <a:ext cx="1295400" cy="8239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graphicFrame>
        <p:nvGraphicFramePr>
          <p:cNvPr id="12294" name="Object 4"/>
          <p:cNvGraphicFramePr>
            <a:graphicFrameLocks noChangeAspect="1"/>
          </p:cNvGraphicFramePr>
          <p:nvPr/>
        </p:nvGraphicFramePr>
        <p:xfrm>
          <a:off x="236538" y="3186113"/>
          <a:ext cx="1571625" cy="319087"/>
        </p:xfrm>
        <a:graphic>
          <a:graphicData uri="http://schemas.openxmlformats.org/presentationml/2006/ole">
            <p:oleObj spid="_x0000_s471044" name="Equation" r:id="rId5" imgW="875920" imgH="177723" progId="Equation.3">
              <p:embed/>
            </p:oleObj>
          </a:graphicData>
        </a:graphic>
      </p:graphicFrame>
      <p:sp>
        <p:nvSpPr>
          <p:cNvPr id="12295" name="Line 10"/>
          <p:cNvSpPr>
            <a:spLocks noChangeShapeType="1"/>
          </p:cNvSpPr>
          <p:nvPr/>
        </p:nvSpPr>
        <p:spPr bwMode="auto">
          <a:xfrm flipV="1">
            <a:off x="6324600" y="3505200"/>
            <a:ext cx="1219200" cy="776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graphicFrame>
        <p:nvGraphicFramePr>
          <p:cNvPr id="12296" name="Object 5"/>
          <p:cNvGraphicFramePr>
            <a:graphicFrameLocks noChangeAspect="1"/>
          </p:cNvGraphicFramePr>
          <p:nvPr/>
        </p:nvGraphicFramePr>
        <p:xfrm>
          <a:off x="7267575" y="3048000"/>
          <a:ext cx="1571625" cy="319088"/>
        </p:xfrm>
        <a:graphic>
          <a:graphicData uri="http://schemas.openxmlformats.org/presentationml/2006/ole">
            <p:oleObj spid="_x0000_s471045" name="Equation" r:id="rId6" imgW="875920" imgH="177723" progId="Equation.3">
              <p:embed/>
            </p:oleObj>
          </a:graphicData>
        </a:graphic>
      </p:graphicFrame>
      <p:graphicFrame>
        <p:nvGraphicFramePr>
          <p:cNvPr id="12298" name="Object 7"/>
          <p:cNvGraphicFramePr>
            <a:graphicFrameLocks noChangeAspect="1"/>
          </p:cNvGraphicFramePr>
          <p:nvPr/>
        </p:nvGraphicFramePr>
        <p:xfrm>
          <a:off x="7107238" y="5575300"/>
          <a:ext cx="1684337" cy="752475"/>
        </p:xfrm>
        <a:graphic>
          <a:graphicData uri="http://schemas.openxmlformats.org/presentationml/2006/ole">
            <p:oleObj spid="_x0000_s471047" name="Equation" r:id="rId7" imgW="939800" imgH="4191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 smtClean="0"/>
              <a:t>Trainining</a:t>
            </a:r>
            <a:r>
              <a:rPr lang="en-US" altLang="en-US" dirty="0" smtClean="0"/>
              <a:t> Linear SVM</a:t>
            </a:r>
          </a:p>
        </p:txBody>
      </p:sp>
      <p:sp>
        <p:nvSpPr>
          <p:cNvPr id="14338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Objective is to maximize:</a:t>
            </a:r>
          </a:p>
          <a:p>
            <a:endParaRPr lang="en-US" altLang="en-US" dirty="0" smtClean="0"/>
          </a:p>
          <a:p>
            <a:pPr lvl="1"/>
            <a:r>
              <a:rPr lang="en-US" altLang="en-US" dirty="0" smtClean="0"/>
              <a:t>Which is equivalent to minimizing:</a:t>
            </a:r>
          </a:p>
          <a:p>
            <a:pPr lvl="1"/>
            <a:r>
              <a:rPr lang="en-US" altLang="en-US" dirty="0" smtClean="0"/>
              <a:t>Subject to the constraints:</a:t>
            </a:r>
          </a:p>
          <a:p>
            <a:pPr lvl="1">
              <a:buFont typeface="Arial" pitchFamily="34" charset="0"/>
              <a:buNone/>
            </a:pPr>
            <a:endParaRPr lang="en-US" altLang="en-US" dirty="0" smtClean="0"/>
          </a:p>
          <a:p>
            <a:pPr lvl="1">
              <a:buNone/>
            </a:pPr>
            <a:endParaRPr lang="en-US" altLang="en-US" dirty="0" smtClean="0"/>
          </a:p>
          <a:p>
            <a:pPr lvl="1"/>
            <a:r>
              <a:rPr lang="en-US" altLang="en-US" dirty="0" smtClean="0"/>
              <a:t>This is a convex constrained optimization problem</a:t>
            </a:r>
          </a:p>
          <a:p>
            <a:pPr lvl="3"/>
            <a:r>
              <a:rPr lang="en-US" altLang="en-US" sz="2800" dirty="0" smtClean="0"/>
              <a:t>Solve it using Lagrange multipliers method</a:t>
            </a:r>
          </a:p>
          <a:p>
            <a:pPr lvl="3"/>
            <a:r>
              <a:rPr lang="en-US" altLang="en-US" sz="2800" dirty="0" smtClean="0"/>
              <a:t>Unique global minimum (w*, b*)</a:t>
            </a:r>
          </a:p>
        </p:txBody>
      </p:sp>
      <p:graphicFrame>
        <p:nvGraphicFramePr>
          <p:cNvPr id="14339" name="Object 2"/>
          <p:cNvGraphicFramePr>
            <a:graphicFrameLocks noChangeAspect="1"/>
          </p:cNvGraphicFramePr>
          <p:nvPr/>
        </p:nvGraphicFramePr>
        <p:xfrm>
          <a:off x="4833938" y="990600"/>
          <a:ext cx="2227262" cy="955675"/>
        </p:xfrm>
        <a:graphic>
          <a:graphicData uri="http://schemas.openxmlformats.org/presentationml/2006/ole">
            <p:oleObj spid="_x0000_s473090" name="Equation" r:id="rId3" imgW="977760" imgH="419040" progId="Equation.DSMT4">
              <p:embed/>
            </p:oleObj>
          </a:graphicData>
        </a:graphic>
      </p:graphicFrame>
      <p:graphicFrame>
        <p:nvGraphicFramePr>
          <p:cNvPr id="14341" name="Object 4"/>
          <p:cNvGraphicFramePr>
            <a:graphicFrameLocks noChangeAspect="1"/>
          </p:cNvGraphicFramePr>
          <p:nvPr/>
        </p:nvGraphicFramePr>
        <p:xfrm>
          <a:off x="6300192" y="2060848"/>
          <a:ext cx="1938338" cy="955675"/>
        </p:xfrm>
        <a:graphic>
          <a:graphicData uri="http://schemas.openxmlformats.org/presentationml/2006/ole">
            <p:oleObj spid="_x0000_s473092" name="Equation" r:id="rId4" imgW="850680" imgH="419040" progId="Equation.DSMT4">
              <p:embed/>
            </p:oleObj>
          </a:graphicData>
        </a:graphic>
      </p:graphicFrame>
      <p:graphicFrame>
        <p:nvGraphicFramePr>
          <p:cNvPr id="14342" name="Object 5"/>
          <p:cNvGraphicFramePr>
            <a:graphicFrameLocks noChangeAspect="1"/>
          </p:cNvGraphicFramePr>
          <p:nvPr>
            <p:ph sz="half" idx="4294967295"/>
          </p:nvPr>
        </p:nvGraphicFramePr>
        <p:xfrm>
          <a:off x="2195736" y="3284984"/>
          <a:ext cx="4370388" cy="517525"/>
        </p:xfrm>
        <a:graphic>
          <a:graphicData uri="http://schemas.openxmlformats.org/presentationml/2006/ole">
            <p:oleObj spid="_x0000_s473093" name="Equation" r:id="rId5" imgW="193040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Graphical Example of Regression</a:t>
            </a:r>
            <a:endParaRPr lang="en-US" dirty="0">
              <a:ea typeface="+mj-ea"/>
            </a:endParaRPr>
          </a:p>
        </p:txBody>
      </p:sp>
      <p:cxnSp>
        <p:nvCxnSpPr>
          <p:cNvPr id="5" name="Straight Connector 4"/>
          <p:cNvCxnSpPr>
            <a:cxnSpLocks noChangeShapeType="1"/>
          </p:cNvCxnSpPr>
          <p:nvPr/>
        </p:nvCxnSpPr>
        <p:spPr bwMode="auto">
          <a:xfrm rot="16200000" flipH="1">
            <a:off x="-854868" y="4421981"/>
            <a:ext cx="3960812" cy="349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6" name="Straight Connector 5"/>
          <p:cNvCxnSpPr>
            <a:cxnSpLocks noChangeShapeType="1"/>
          </p:cNvCxnSpPr>
          <p:nvPr/>
        </p:nvCxnSpPr>
        <p:spPr bwMode="auto">
          <a:xfrm>
            <a:off x="889000" y="6165850"/>
            <a:ext cx="7239000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6194425" y="3336925"/>
            <a:ext cx="473075" cy="47307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5484813" y="2695575"/>
            <a:ext cx="473075" cy="47307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4248150" y="4897438"/>
            <a:ext cx="474663" cy="47307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2420938" y="3405188"/>
            <a:ext cx="473075" cy="474662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3621088" y="3336925"/>
            <a:ext cx="474662" cy="47307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2184400" y="4897438"/>
            <a:ext cx="473075" cy="47307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1549400" y="4424363"/>
            <a:ext cx="473075" cy="47307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1238250" y="5230813"/>
            <a:ext cx="473075" cy="47307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3148013" y="4424363"/>
            <a:ext cx="473075" cy="47307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4722813" y="2932113"/>
            <a:ext cx="473075" cy="47307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cxnSp>
        <p:nvCxnSpPr>
          <p:cNvPr id="17" name="Straight Connector 16"/>
          <p:cNvCxnSpPr>
            <a:cxnSpLocks noChangeShapeType="1"/>
          </p:cNvCxnSpPr>
          <p:nvPr/>
        </p:nvCxnSpPr>
        <p:spPr bwMode="auto">
          <a:xfrm rot="5400000">
            <a:off x="4987131" y="4064794"/>
            <a:ext cx="4987925" cy="1588"/>
          </a:xfrm>
          <a:prstGeom prst="line">
            <a:avLst/>
          </a:prstGeom>
          <a:noFill/>
          <a:ln w="63500">
            <a:solidFill>
              <a:srgbClr val="0000FF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8" name="Straight Connector 17"/>
          <p:cNvCxnSpPr>
            <a:cxnSpLocks noChangeShapeType="1"/>
          </p:cNvCxnSpPr>
          <p:nvPr/>
        </p:nvCxnSpPr>
        <p:spPr bwMode="auto">
          <a:xfrm flipV="1">
            <a:off x="242888" y="1743075"/>
            <a:ext cx="7885112" cy="3798888"/>
          </a:xfrm>
          <a:prstGeom prst="line">
            <a:avLst/>
          </a:prstGeom>
          <a:noFill/>
          <a:ln w="127000">
            <a:solidFill>
              <a:srgbClr val="008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pic>
        <p:nvPicPr>
          <p:cNvPr id="23569" name="Picture 1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0713" y="6057900"/>
            <a:ext cx="2413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0" name="Picture 19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0450" y="1962150"/>
            <a:ext cx="152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3489" name="Object 7"/>
          <p:cNvGraphicFramePr>
            <a:graphicFrameLocks noChangeAspect="1"/>
          </p:cNvGraphicFramePr>
          <p:nvPr/>
        </p:nvGraphicFramePr>
        <p:xfrm>
          <a:off x="5500688" y="1435100"/>
          <a:ext cx="1539875" cy="747713"/>
        </p:xfrm>
        <a:graphic>
          <a:graphicData uri="http://schemas.openxmlformats.org/presentationml/2006/ole">
            <p:oleObj spid="_x0000_s63489" name="Εξίσωση" r:id="rId5" imgW="444240" imgH="215640" progId="Equation.3">
              <p:embed/>
            </p:oleObj>
          </a:graphicData>
        </a:graphic>
      </p:graphicFrame>
      <p:graphicFrame>
        <p:nvGraphicFramePr>
          <p:cNvPr id="63490" name="Object 7"/>
          <p:cNvGraphicFramePr>
            <a:graphicFrameLocks noChangeAspect="1"/>
          </p:cNvGraphicFramePr>
          <p:nvPr/>
        </p:nvGraphicFramePr>
        <p:xfrm>
          <a:off x="6749057" y="5549354"/>
          <a:ext cx="703263" cy="615950"/>
        </p:xfrm>
        <a:graphic>
          <a:graphicData uri="http://schemas.openxmlformats.org/presentationml/2006/ole">
            <p:oleObj spid="_x0000_s63490" name="Εξίσωση" r:id="rId6" imgW="203040" imgH="177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260648"/>
            <a:ext cx="8229600" cy="940966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Nonlinear Support Vector Machines</a:t>
            </a:r>
          </a:p>
        </p:txBody>
      </p:sp>
      <p:sp>
        <p:nvSpPr>
          <p:cNvPr id="20482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What if decision boundary is not linear?</a:t>
            </a:r>
          </a:p>
        </p:txBody>
      </p:sp>
      <p:pic>
        <p:nvPicPr>
          <p:cNvPr id="20483" name="Picture 10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 t="4103" r="6154"/>
          <a:stretch>
            <a:fillRect/>
          </a:stretch>
        </p:blipFill>
        <p:spPr>
          <a:xfrm>
            <a:off x="2133600" y="1828800"/>
            <a:ext cx="4648200" cy="3562350"/>
          </a:xfrm>
          <a:noFill/>
        </p:spPr>
      </p:pic>
      <p:pic>
        <p:nvPicPr>
          <p:cNvPr id="20484" name="Picture 1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52600" y="5397500"/>
            <a:ext cx="5676900" cy="10033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Nonlinear Support Vector Machines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318500" cy="5526360"/>
          </a:xfrm>
        </p:spPr>
        <p:txBody>
          <a:bodyPr>
            <a:normAutofit/>
          </a:bodyPr>
          <a:lstStyle/>
          <a:p>
            <a:r>
              <a:rPr lang="en-US" altLang="en-US" b="1" dirty="0" smtClean="0"/>
              <a:t>Kernel Trick</a:t>
            </a:r>
            <a:r>
              <a:rPr lang="en-US" altLang="en-US" dirty="0" smtClean="0"/>
              <a:t>: Map each data point x into higher dimensional space </a:t>
            </a:r>
            <a:r>
              <a:rPr lang="el-GR" altLang="en-US" dirty="0" smtClean="0"/>
              <a:t>φ(</a:t>
            </a:r>
            <a:r>
              <a:rPr lang="en-US" altLang="en-US" dirty="0" smtClean="0"/>
              <a:t>x</a:t>
            </a:r>
            <a:r>
              <a:rPr lang="el-GR" altLang="en-US" dirty="0" smtClean="0"/>
              <a:t>) </a:t>
            </a:r>
            <a:r>
              <a:rPr lang="en-US" altLang="en-US" dirty="0" smtClean="0"/>
              <a:t>where the decision boundary  is expected to be linear.</a:t>
            </a:r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r>
              <a:rPr lang="en-US" altLang="en-US" dirty="0" smtClean="0"/>
              <a:t>Train a linear SVM using </a:t>
            </a:r>
            <a:r>
              <a:rPr lang="el-GR" altLang="en-US" dirty="0" smtClean="0"/>
              <a:t>φ(</a:t>
            </a:r>
            <a:r>
              <a:rPr lang="en-US" altLang="en-US" dirty="0" smtClean="0"/>
              <a:t>x</a:t>
            </a:r>
            <a:r>
              <a:rPr lang="en-US" altLang="en-US" baseline="-25000" dirty="0" smtClean="0"/>
              <a:t>i </a:t>
            </a:r>
            <a:r>
              <a:rPr lang="en-US" altLang="en-US" dirty="0" smtClean="0"/>
              <a:t>) instead of x</a:t>
            </a:r>
            <a:r>
              <a:rPr lang="en-US" altLang="en-US" baseline="-25000" dirty="0" smtClean="0"/>
              <a:t>i</a:t>
            </a:r>
            <a:endParaRPr lang="en-US" altLang="en-US" dirty="0" smtClean="0"/>
          </a:p>
        </p:txBody>
      </p:sp>
      <p:pic>
        <p:nvPicPr>
          <p:cNvPr id="21508" name="Picture 6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 r="5882"/>
          <a:stretch>
            <a:fillRect/>
          </a:stretch>
        </p:blipFill>
        <p:spPr>
          <a:xfrm>
            <a:off x="683568" y="2708920"/>
            <a:ext cx="3384376" cy="2696924"/>
          </a:xfrm>
          <a:noFill/>
        </p:spPr>
      </p:pic>
      <p:sp>
        <p:nvSpPr>
          <p:cNvPr id="21512" name="Text Box 16"/>
          <p:cNvSpPr txBox="1">
            <a:spLocks noChangeArrowheads="1"/>
          </p:cNvSpPr>
          <p:nvPr/>
        </p:nvSpPr>
        <p:spPr bwMode="auto">
          <a:xfrm>
            <a:off x="4283968" y="3573016"/>
            <a:ext cx="4644008" cy="10156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 smtClean="0"/>
              <a:t>Linear Decision boundary for</a:t>
            </a:r>
          </a:p>
          <a:p>
            <a:pPr>
              <a:spcBef>
                <a:spcPct val="50000"/>
              </a:spcBef>
            </a:pPr>
            <a:r>
              <a:rPr lang="en-US" altLang="en-US" sz="2400" dirty="0" smtClean="0"/>
              <a:t> </a:t>
            </a:r>
            <a:r>
              <a:rPr lang="el-GR" altLang="en-US" sz="2400" dirty="0" smtClean="0"/>
              <a:t>φ(</a:t>
            </a:r>
            <a:r>
              <a:rPr lang="en-US" altLang="en-US" sz="2400" dirty="0" smtClean="0"/>
              <a:t>x</a:t>
            </a:r>
            <a:r>
              <a:rPr lang="en-US" altLang="en-US" sz="2400" baseline="-25000" dirty="0" smtClean="0"/>
              <a:t>1</a:t>
            </a:r>
            <a:r>
              <a:rPr lang="en-US" altLang="en-US" sz="2400" dirty="0" smtClean="0"/>
              <a:t>,x</a:t>
            </a:r>
            <a:r>
              <a:rPr lang="en-US" altLang="en-US" sz="2400" baseline="-25000" dirty="0" smtClean="0"/>
              <a:t>2</a:t>
            </a:r>
            <a:r>
              <a:rPr lang="en-US" altLang="en-US" sz="2400" dirty="0" smtClean="0"/>
              <a:t>)</a:t>
            </a:r>
            <a:r>
              <a:rPr lang="el-GR" altLang="en-US" sz="2400" dirty="0" smtClean="0"/>
              <a:t>=(</a:t>
            </a:r>
            <a:r>
              <a:rPr lang="en-US" altLang="en-US" sz="2400" dirty="0" smtClean="0"/>
              <a:t>x</a:t>
            </a:r>
            <a:r>
              <a:rPr lang="en-US" altLang="en-US" sz="2400" baseline="-25000" dirty="0" smtClean="0"/>
              <a:t>1</a:t>
            </a:r>
            <a:r>
              <a:rPr lang="en-US" altLang="en-US" sz="2400" baseline="30000" dirty="0" smtClean="0"/>
              <a:t>2 </a:t>
            </a:r>
            <a:r>
              <a:rPr lang="en-US" altLang="en-US" sz="2400" dirty="0" smtClean="0"/>
              <a:t>-x</a:t>
            </a:r>
            <a:r>
              <a:rPr lang="en-US" altLang="en-US" sz="2400" baseline="-25000" dirty="0" smtClean="0"/>
              <a:t>1 </a:t>
            </a:r>
            <a:r>
              <a:rPr lang="en-US" altLang="en-US" sz="2400" dirty="0" smtClean="0"/>
              <a:t>, x</a:t>
            </a:r>
            <a:r>
              <a:rPr lang="en-US" altLang="en-US" sz="2400" baseline="-25000" dirty="0" smtClean="0"/>
              <a:t>2</a:t>
            </a:r>
            <a:r>
              <a:rPr lang="en-US" altLang="en-US" sz="2400" baseline="30000" dirty="0" smtClean="0"/>
              <a:t>2 </a:t>
            </a:r>
            <a:r>
              <a:rPr lang="en-US" altLang="en-US" sz="2400" dirty="0" smtClean="0"/>
              <a:t>- x</a:t>
            </a:r>
            <a:r>
              <a:rPr lang="en-US" altLang="en-US" sz="2400" baseline="-25000" dirty="0" smtClean="0"/>
              <a:t>2</a:t>
            </a:r>
            <a:r>
              <a:rPr lang="en-US" altLang="en-US" sz="2400" dirty="0" smtClean="0"/>
              <a:t>)</a:t>
            </a:r>
            <a:endParaRPr lang="en-US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Decision Trees for Classification</a:t>
            </a:r>
            <a:endParaRPr lang="en-US" dirty="0">
              <a:cs typeface="+mj-cs"/>
            </a:endParaRPr>
          </a:p>
        </p:txBody>
      </p:sp>
      <p:sp>
        <p:nvSpPr>
          <p:cNvPr id="12290" name="Text Box 4"/>
          <p:cNvSpPr txBox="1">
            <a:spLocks noChangeArrowheads="1"/>
          </p:cNvSpPr>
          <p:nvPr/>
        </p:nvSpPr>
        <p:spPr bwMode="auto">
          <a:xfrm rot="-2416809">
            <a:off x="990600" y="1447800"/>
            <a:ext cx="12573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1600">
                <a:solidFill>
                  <a:srgbClr val="006600"/>
                </a:solidFill>
              </a:rPr>
              <a:t>categorical</a:t>
            </a:r>
            <a:endParaRPr lang="en-US" altLang="en-US" sz="1600">
              <a:solidFill>
                <a:schemeClr val="bg2"/>
              </a:solidFill>
            </a:endParaRPr>
          </a:p>
        </p:txBody>
      </p:sp>
      <p:sp>
        <p:nvSpPr>
          <p:cNvPr id="12291" name="Text Box 5"/>
          <p:cNvSpPr txBox="1">
            <a:spLocks noChangeArrowheads="1"/>
          </p:cNvSpPr>
          <p:nvPr/>
        </p:nvSpPr>
        <p:spPr bwMode="auto">
          <a:xfrm rot="-2416809">
            <a:off x="1676400" y="1447800"/>
            <a:ext cx="12573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1600">
                <a:solidFill>
                  <a:srgbClr val="006600"/>
                </a:solidFill>
              </a:rPr>
              <a:t>categorical</a:t>
            </a:r>
            <a:endParaRPr lang="en-US" altLang="en-US" sz="1600">
              <a:solidFill>
                <a:schemeClr val="bg2"/>
              </a:solidFill>
            </a:endParaRPr>
          </a:p>
        </p:txBody>
      </p:sp>
      <p:sp>
        <p:nvSpPr>
          <p:cNvPr id="12292" name="Text Box 6"/>
          <p:cNvSpPr txBox="1">
            <a:spLocks noChangeArrowheads="1"/>
          </p:cNvSpPr>
          <p:nvPr/>
        </p:nvSpPr>
        <p:spPr bwMode="auto">
          <a:xfrm rot="-2416809">
            <a:off x="2514600" y="1447800"/>
            <a:ext cx="12779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1600">
                <a:solidFill>
                  <a:srgbClr val="006600"/>
                </a:solidFill>
              </a:rPr>
              <a:t>continuous</a:t>
            </a:r>
            <a:endParaRPr lang="en-US" altLang="en-US" sz="1600">
              <a:solidFill>
                <a:schemeClr val="bg2"/>
              </a:solidFill>
            </a:endParaRPr>
          </a:p>
        </p:txBody>
      </p:sp>
      <p:sp>
        <p:nvSpPr>
          <p:cNvPr id="12293" name="Text Box 7"/>
          <p:cNvSpPr txBox="1">
            <a:spLocks noChangeArrowheads="1"/>
          </p:cNvSpPr>
          <p:nvPr/>
        </p:nvSpPr>
        <p:spPr bwMode="auto">
          <a:xfrm rot="-2416809">
            <a:off x="3276600" y="1600200"/>
            <a:ext cx="692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1600">
                <a:solidFill>
                  <a:srgbClr val="006600"/>
                </a:solidFill>
              </a:rPr>
              <a:t>class</a:t>
            </a:r>
            <a:endParaRPr lang="en-US" altLang="en-US" sz="1600">
              <a:solidFill>
                <a:schemeClr val="bg2"/>
              </a:solidFill>
            </a:endParaRPr>
          </a:p>
        </p:txBody>
      </p:sp>
      <p:sp>
        <p:nvSpPr>
          <p:cNvPr id="12294" name="Line 8"/>
          <p:cNvSpPr>
            <a:spLocks noChangeShapeType="1"/>
          </p:cNvSpPr>
          <p:nvPr/>
        </p:nvSpPr>
        <p:spPr bwMode="auto">
          <a:xfrm>
            <a:off x="8005763" y="3497263"/>
            <a:ext cx="242887" cy="5270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2295" name="Line 9"/>
          <p:cNvSpPr>
            <a:spLocks noChangeShapeType="1"/>
          </p:cNvSpPr>
          <p:nvPr/>
        </p:nvSpPr>
        <p:spPr bwMode="auto">
          <a:xfrm flipH="1">
            <a:off x="6875463" y="3497263"/>
            <a:ext cx="323850" cy="5270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2296" name="Line 10"/>
          <p:cNvSpPr>
            <a:spLocks noChangeShapeType="1"/>
          </p:cNvSpPr>
          <p:nvPr/>
        </p:nvSpPr>
        <p:spPr bwMode="auto">
          <a:xfrm flipH="1">
            <a:off x="5881688" y="2733675"/>
            <a:ext cx="403225" cy="5286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2297" name="Line 11"/>
          <p:cNvSpPr>
            <a:spLocks noChangeShapeType="1"/>
          </p:cNvSpPr>
          <p:nvPr/>
        </p:nvSpPr>
        <p:spPr bwMode="auto">
          <a:xfrm>
            <a:off x="7092950" y="2733675"/>
            <a:ext cx="484188" cy="5286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2298" name="Line 12"/>
          <p:cNvSpPr>
            <a:spLocks noChangeShapeType="1"/>
          </p:cNvSpPr>
          <p:nvPr/>
        </p:nvSpPr>
        <p:spPr bwMode="auto">
          <a:xfrm>
            <a:off x="6043613" y="2006600"/>
            <a:ext cx="565150" cy="4635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2299" name="Line 13"/>
          <p:cNvSpPr>
            <a:spLocks noChangeShapeType="1"/>
          </p:cNvSpPr>
          <p:nvPr/>
        </p:nvSpPr>
        <p:spPr bwMode="auto">
          <a:xfrm flipH="1">
            <a:off x="4670425" y="2006600"/>
            <a:ext cx="565150" cy="4635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2300" name="Text Box 14"/>
          <p:cNvSpPr txBox="1">
            <a:spLocks noChangeArrowheads="1"/>
          </p:cNvSpPr>
          <p:nvPr/>
        </p:nvSpPr>
        <p:spPr bwMode="auto">
          <a:xfrm>
            <a:off x="5187950" y="1743075"/>
            <a:ext cx="936625" cy="34925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1600">
                <a:solidFill>
                  <a:srgbClr val="2D1993"/>
                </a:solidFill>
              </a:rPr>
              <a:t>MarSt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2301" name="Text Box 15"/>
          <p:cNvSpPr txBox="1">
            <a:spLocks noChangeArrowheads="1"/>
          </p:cNvSpPr>
          <p:nvPr/>
        </p:nvSpPr>
        <p:spPr bwMode="auto">
          <a:xfrm>
            <a:off x="6203950" y="2470150"/>
            <a:ext cx="935038" cy="593725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1600">
                <a:solidFill>
                  <a:srgbClr val="2D1993"/>
                </a:solidFill>
              </a:rPr>
              <a:t>Home Owner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2302" name="Text Box 16"/>
          <p:cNvSpPr txBox="1">
            <a:spLocks noChangeArrowheads="1"/>
          </p:cNvSpPr>
          <p:nvPr/>
        </p:nvSpPr>
        <p:spPr bwMode="auto">
          <a:xfrm>
            <a:off x="7118350" y="3232150"/>
            <a:ext cx="968375" cy="34925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1600">
                <a:solidFill>
                  <a:srgbClr val="2D1993"/>
                </a:solidFill>
              </a:rPr>
              <a:t>Income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2303" name="AutoShape 17"/>
          <p:cNvSpPr>
            <a:spLocks noChangeArrowheads="1"/>
          </p:cNvSpPr>
          <p:nvPr/>
        </p:nvSpPr>
        <p:spPr bwMode="auto">
          <a:xfrm>
            <a:off x="8045450" y="4021138"/>
            <a:ext cx="627063" cy="366712"/>
          </a:xfrm>
          <a:prstGeom prst="roundRect">
            <a:avLst>
              <a:gd name="adj" fmla="val 16769"/>
            </a:avLst>
          </a:prstGeom>
          <a:solidFill>
            <a:srgbClr val="33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2304" name="Text Box 18"/>
          <p:cNvSpPr txBox="1">
            <a:spLocks noChangeArrowheads="1"/>
          </p:cNvSpPr>
          <p:nvPr/>
        </p:nvSpPr>
        <p:spPr bwMode="auto">
          <a:xfrm>
            <a:off x="7969250" y="4021138"/>
            <a:ext cx="685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1600">
                <a:solidFill>
                  <a:srgbClr val="800000"/>
                </a:solidFill>
              </a:rPr>
              <a:t>YES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2305" name="AutoShape 19"/>
          <p:cNvSpPr>
            <a:spLocks noChangeArrowheads="1"/>
          </p:cNvSpPr>
          <p:nvPr/>
        </p:nvSpPr>
        <p:spPr bwMode="auto">
          <a:xfrm>
            <a:off x="6553200" y="4038600"/>
            <a:ext cx="654050" cy="363538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2306" name="Text Box 20"/>
          <p:cNvSpPr txBox="1">
            <a:spLocks noChangeArrowheads="1"/>
          </p:cNvSpPr>
          <p:nvPr/>
        </p:nvSpPr>
        <p:spPr bwMode="auto">
          <a:xfrm>
            <a:off x="6650038" y="4024313"/>
            <a:ext cx="488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1600">
                <a:solidFill>
                  <a:srgbClr val="800000"/>
                </a:solidFill>
              </a:rPr>
              <a:t>NO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2307" name="AutoShape 21"/>
          <p:cNvSpPr>
            <a:spLocks noChangeArrowheads="1"/>
          </p:cNvSpPr>
          <p:nvPr/>
        </p:nvSpPr>
        <p:spPr bwMode="auto">
          <a:xfrm>
            <a:off x="4348163" y="2484438"/>
            <a:ext cx="685800" cy="347662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2308" name="Text Box 22"/>
          <p:cNvSpPr txBox="1">
            <a:spLocks noChangeArrowheads="1"/>
          </p:cNvSpPr>
          <p:nvPr/>
        </p:nvSpPr>
        <p:spPr bwMode="auto">
          <a:xfrm>
            <a:off x="4443413" y="2470150"/>
            <a:ext cx="488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1600">
                <a:solidFill>
                  <a:srgbClr val="800000"/>
                </a:solidFill>
              </a:rPr>
              <a:t>NO</a:t>
            </a:r>
            <a:endParaRPr lang="en-US" altLang="en-US" sz="1600" b="0">
              <a:solidFill>
                <a:srgbClr val="00FFFF"/>
              </a:solidFill>
            </a:endParaRPr>
          </a:p>
        </p:txBody>
      </p:sp>
      <p:grpSp>
        <p:nvGrpSpPr>
          <p:cNvPr id="5" name="Group 35"/>
          <p:cNvGrpSpPr>
            <a:grpSpLocks/>
          </p:cNvGrpSpPr>
          <p:nvPr/>
        </p:nvGrpSpPr>
        <p:grpSpPr bwMode="auto">
          <a:xfrm>
            <a:off x="5594350" y="3232150"/>
            <a:ext cx="685800" cy="381000"/>
            <a:chOff x="4927" y="2340"/>
            <a:chExt cx="432" cy="240"/>
          </a:xfrm>
        </p:grpSpPr>
        <p:sp>
          <p:nvSpPr>
            <p:cNvPr id="12321" name="AutoShape 23"/>
            <p:cNvSpPr>
              <a:spLocks noChangeArrowheads="1"/>
            </p:cNvSpPr>
            <p:nvPr/>
          </p:nvSpPr>
          <p:spPr bwMode="auto">
            <a:xfrm>
              <a:off x="4927" y="2340"/>
              <a:ext cx="432" cy="240"/>
            </a:xfrm>
            <a:prstGeom prst="roundRect">
              <a:avLst>
                <a:gd name="adj" fmla="val 16667"/>
              </a:avLst>
            </a:prstGeom>
            <a:solidFill>
              <a:srgbClr val="33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2322" name="Text Box 24"/>
            <p:cNvSpPr txBox="1">
              <a:spLocks noChangeArrowheads="1"/>
            </p:cNvSpPr>
            <p:nvPr/>
          </p:nvSpPr>
          <p:spPr bwMode="auto">
            <a:xfrm>
              <a:off x="4975" y="2340"/>
              <a:ext cx="30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altLang="en-US" sz="1600">
                  <a:solidFill>
                    <a:srgbClr val="800000"/>
                  </a:solidFill>
                </a:rPr>
                <a:t>NO</a:t>
              </a:r>
              <a:endParaRPr lang="en-US" altLang="en-US" sz="1600" b="0">
                <a:solidFill>
                  <a:schemeClr val="bg2"/>
                </a:solidFill>
              </a:endParaRPr>
            </a:p>
          </p:txBody>
        </p:sp>
      </p:grpSp>
      <p:sp>
        <p:nvSpPr>
          <p:cNvPr id="12310" name="Text Box 25"/>
          <p:cNvSpPr txBox="1">
            <a:spLocks noChangeArrowheads="1"/>
          </p:cNvSpPr>
          <p:nvPr/>
        </p:nvSpPr>
        <p:spPr bwMode="auto">
          <a:xfrm>
            <a:off x="5518150" y="2774950"/>
            <a:ext cx="533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1600" b="0"/>
              <a:t>Yes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2311" name="Text Box 26"/>
          <p:cNvSpPr txBox="1">
            <a:spLocks noChangeArrowheads="1"/>
          </p:cNvSpPr>
          <p:nvPr/>
        </p:nvSpPr>
        <p:spPr bwMode="auto">
          <a:xfrm>
            <a:off x="7270750" y="2698750"/>
            <a:ext cx="4429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1600" b="0"/>
              <a:t>No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2312" name="Text Box 27"/>
          <p:cNvSpPr txBox="1">
            <a:spLocks noChangeArrowheads="1"/>
          </p:cNvSpPr>
          <p:nvPr/>
        </p:nvSpPr>
        <p:spPr bwMode="auto">
          <a:xfrm>
            <a:off x="4146550" y="1936750"/>
            <a:ext cx="930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1600" b="0"/>
              <a:t>Married</a:t>
            </a:r>
            <a:r>
              <a:rPr lang="en-US" altLang="en-US" sz="1600" b="0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12313" name="Text Box 28"/>
          <p:cNvSpPr txBox="1">
            <a:spLocks noChangeArrowheads="1"/>
          </p:cNvSpPr>
          <p:nvPr/>
        </p:nvSpPr>
        <p:spPr bwMode="auto">
          <a:xfrm>
            <a:off x="5746750" y="1708150"/>
            <a:ext cx="139858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1600" b="0"/>
              <a:t>Single, Divorced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2314" name="Text Box 29"/>
          <p:cNvSpPr txBox="1">
            <a:spLocks noChangeArrowheads="1"/>
          </p:cNvSpPr>
          <p:nvPr/>
        </p:nvSpPr>
        <p:spPr bwMode="auto">
          <a:xfrm>
            <a:off x="6353175" y="3562350"/>
            <a:ext cx="720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1600" b="0"/>
              <a:t>&lt; 80K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2315" name="Text Box 30"/>
          <p:cNvSpPr txBox="1">
            <a:spLocks noChangeArrowheads="1"/>
          </p:cNvSpPr>
          <p:nvPr/>
        </p:nvSpPr>
        <p:spPr bwMode="auto">
          <a:xfrm>
            <a:off x="8128000" y="3562350"/>
            <a:ext cx="720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1600" b="0"/>
              <a:t>&gt; 80K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2316" name="Text Box 37"/>
          <p:cNvSpPr txBox="1">
            <a:spLocks noChangeArrowheads="1"/>
          </p:cNvSpPr>
          <p:nvPr/>
        </p:nvSpPr>
        <p:spPr bwMode="auto">
          <a:xfrm>
            <a:off x="4343400" y="5029200"/>
            <a:ext cx="4419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>
                <a:solidFill>
                  <a:srgbClr val="CC3300"/>
                </a:solidFill>
              </a:rPr>
              <a:t>There could be more than one tree that fits the same data!</a:t>
            </a:r>
          </a:p>
        </p:txBody>
      </p:sp>
      <p:graphicFrame>
        <p:nvGraphicFramePr>
          <p:cNvPr id="12317" name="Object 38"/>
          <p:cNvGraphicFramePr>
            <a:graphicFrameLocks noChangeAspect="1"/>
          </p:cNvGraphicFramePr>
          <p:nvPr>
            <p:ph idx="1"/>
          </p:nvPr>
        </p:nvGraphicFramePr>
        <p:xfrm>
          <a:off x="152400" y="2071688"/>
          <a:ext cx="3886200" cy="3832225"/>
        </p:xfrm>
        <a:graphic>
          <a:graphicData uri="http://schemas.openxmlformats.org/presentationml/2006/ole">
            <p:oleObj spid="_x0000_s475138" name="Document" r:id="rId3" imgW="5857196" imgH="5776579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Apply Model to Test Data</a:t>
            </a:r>
          </a:p>
        </p:txBody>
      </p:sp>
      <p:sp>
        <p:nvSpPr>
          <p:cNvPr id="13314" name="Line 4"/>
          <p:cNvSpPr>
            <a:spLocks noChangeShapeType="1"/>
          </p:cNvSpPr>
          <p:nvPr/>
        </p:nvSpPr>
        <p:spPr bwMode="auto">
          <a:xfrm>
            <a:off x="2898775" y="4551363"/>
            <a:ext cx="266700" cy="6461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3315" name="Line 5"/>
          <p:cNvSpPr>
            <a:spLocks noChangeShapeType="1"/>
          </p:cNvSpPr>
          <p:nvPr/>
        </p:nvSpPr>
        <p:spPr bwMode="auto">
          <a:xfrm flipH="1">
            <a:off x="1658938" y="4551363"/>
            <a:ext cx="355600" cy="6461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3316" name="Line 6"/>
          <p:cNvSpPr>
            <a:spLocks noChangeShapeType="1"/>
          </p:cNvSpPr>
          <p:nvPr/>
        </p:nvSpPr>
        <p:spPr bwMode="auto">
          <a:xfrm flipH="1">
            <a:off x="2366963" y="3576638"/>
            <a:ext cx="442912" cy="6492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3317" name="Line 7"/>
          <p:cNvSpPr>
            <a:spLocks noChangeShapeType="1"/>
          </p:cNvSpPr>
          <p:nvPr/>
        </p:nvSpPr>
        <p:spPr bwMode="auto">
          <a:xfrm>
            <a:off x="3695700" y="3576638"/>
            <a:ext cx="531813" cy="6492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3318" name="Line 8"/>
          <p:cNvSpPr>
            <a:spLocks noChangeShapeType="1"/>
          </p:cNvSpPr>
          <p:nvPr/>
        </p:nvSpPr>
        <p:spPr bwMode="auto">
          <a:xfrm>
            <a:off x="2544763" y="2686050"/>
            <a:ext cx="620712" cy="568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3319" name="Line 9"/>
          <p:cNvSpPr>
            <a:spLocks noChangeShapeType="1"/>
          </p:cNvSpPr>
          <p:nvPr/>
        </p:nvSpPr>
        <p:spPr bwMode="auto">
          <a:xfrm flipH="1">
            <a:off x="1039813" y="2686050"/>
            <a:ext cx="619125" cy="568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3320" name="Text Box 10"/>
          <p:cNvSpPr txBox="1">
            <a:spLocks noChangeArrowheads="1"/>
          </p:cNvSpPr>
          <p:nvPr/>
        </p:nvSpPr>
        <p:spPr bwMode="auto">
          <a:xfrm>
            <a:off x="1606550" y="2362200"/>
            <a:ext cx="1027113" cy="593725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1600">
                <a:solidFill>
                  <a:srgbClr val="2D1993"/>
                </a:solidFill>
              </a:rPr>
              <a:t>Home Owner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3321" name="Text Box 11"/>
          <p:cNvSpPr txBox="1">
            <a:spLocks noChangeArrowheads="1"/>
          </p:cNvSpPr>
          <p:nvPr/>
        </p:nvSpPr>
        <p:spPr bwMode="auto">
          <a:xfrm>
            <a:off x="2720975" y="3254375"/>
            <a:ext cx="1025525" cy="347663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1600">
                <a:solidFill>
                  <a:srgbClr val="2D1993"/>
                </a:solidFill>
              </a:rPr>
              <a:t>MarSt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3322" name="Text Box 12"/>
          <p:cNvSpPr txBox="1">
            <a:spLocks noChangeArrowheads="1"/>
          </p:cNvSpPr>
          <p:nvPr/>
        </p:nvSpPr>
        <p:spPr bwMode="auto">
          <a:xfrm>
            <a:off x="1925638" y="4225925"/>
            <a:ext cx="1062037" cy="34925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1600">
                <a:solidFill>
                  <a:srgbClr val="2D1993"/>
                </a:solidFill>
              </a:rPr>
              <a:t>Income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3323" name="AutoShape 13"/>
          <p:cNvSpPr>
            <a:spLocks noChangeArrowheads="1"/>
          </p:cNvSpPr>
          <p:nvPr/>
        </p:nvSpPr>
        <p:spPr bwMode="auto">
          <a:xfrm>
            <a:off x="2941638" y="5194300"/>
            <a:ext cx="688975" cy="449263"/>
          </a:xfrm>
          <a:prstGeom prst="roundRect">
            <a:avLst>
              <a:gd name="adj" fmla="val 16769"/>
            </a:avLst>
          </a:prstGeom>
          <a:solidFill>
            <a:srgbClr val="33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3324" name="Text Box 14"/>
          <p:cNvSpPr txBox="1">
            <a:spLocks noChangeArrowheads="1"/>
          </p:cNvSpPr>
          <p:nvPr/>
        </p:nvSpPr>
        <p:spPr bwMode="auto">
          <a:xfrm>
            <a:off x="2859088" y="5194300"/>
            <a:ext cx="7508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1600">
                <a:solidFill>
                  <a:srgbClr val="800000"/>
                </a:solidFill>
              </a:rPr>
              <a:t>YES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3325" name="AutoShape 15"/>
          <p:cNvSpPr>
            <a:spLocks noChangeArrowheads="1"/>
          </p:cNvSpPr>
          <p:nvPr/>
        </p:nvSpPr>
        <p:spPr bwMode="auto">
          <a:xfrm>
            <a:off x="1304925" y="5214938"/>
            <a:ext cx="717550" cy="446087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3326" name="Text Box 16"/>
          <p:cNvSpPr txBox="1">
            <a:spLocks noChangeArrowheads="1"/>
          </p:cNvSpPr>
          <p:nvPr/>
        </p:nvSpPr>
        <p:spPr bwMode="auto">
          <a:xfrm>
            <a:off x="1435100" y="5197475"/>
            <a:ext cx="488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1600">
                <a:solidFill>
                  <a:srgbClr val="800000"/>
                </a:solidFill>
              </a:rPr>
              <a:t>NO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3327" name="AutoShape 17"/>
          <p:cNvSpPr>
            <a:spLocks noChangeArrowheads="1"/>
          </p:cNvSpPr>
          <p:nvPr/>
        </p:nvSpPr>
        <p:spPr bwMode="auto">
          <a:xfrm>
            <a:off x="685800" y="3271838"/>
            <a:ext cx="752475" cy="427037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3328" name="Text Box 18"/>
          <p:cNvSpPr txBox="1">
            <a:spLocks noChangeArrowheads="1"/>
          </p:cNvSpPr>
          <p:nvPr/>
        </p:nvSpPr>
        <p:spPr bwMode="auto">
          <a:xfrm>
            <a:off x="814388" y="3254375"/>
            <a:ext cx="488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1600">
                <a:solidFill>
                  <a:srgbClr val="800000"/>
                </a:solidFill>
              </a:rPr>
              <a:t>NO</a:t>
            </a:r>
            <a:endParaRPr lang="en-US" altLang="en-US" sz="1600" b="0">
              <a:solidFill>
                <a:srgbClr val="00FFFF"/>
              </a:solidFill>
            </a:endParaRPr>
          </a:p>
        </p:txBody>
      </p:sp>
      <p:sp>
        <p:nvSpPr>
          <p:cNvPr id="13329" name="AutoShape 19"/>
          <p:cNvSpPr>
            <a:spLocks noChangeArrowheads="1"/>
          </p:cNvSpPr>
          <p:nvPr/>
        </p:nvSpPr>
        <p:spPr bwMode="auto">
          <a:xfrm>
            <a:off x="3860800" y="4259263"/>
            <a:ext cx="752475" cy="466725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3330" name="Text Box 20"/>
          <p:cNvSpPr txBox="1">
            <a:spLocks noChangeArrowheads="1"/>
          </p:cNvSpPr>
          <p:nvPr/>
        </p:nvSpPr>
        <p:spPr bwMode="auto">
          <a:xfrm>
            <a:off x="3968750" y="4259263"/>
            <a:ext cx="4905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1600">
                <a:solidFill>
                  <a:srgbClr val="800000"/>
                </a:solidFill>
              </a:rPr>
              <a:t>NO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3331" name="Text Box 21"/>
          <p:cNvSpPr txBox="1">
            <a:spLocks noChangeArrowheads="1"/>
          </p:cNvSpPr>
          <p:nvPr/>
        </p:nvSpPr>
        <p:spPr bwMode="auto">
          <a:xfrm>
            <a:off x="860425" y="2686050"/>
            <a:ext cx="533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1600" b="0"/>
              <a:t>Yes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3332" name="Text Box 22"/>
          <p:cNvSpPr txBox="1">
            <a:spLocks noChangeArrowheads="1"/>
          </p:cNvSpPr>
          <p:nvPr/>
        </p:nvSpPr>
        <p:spPr bwMode="auto">
          <a:xfrm>
            <a:off x="2897188" y="2686050"/>
            <a:ext cx="4429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1600" b="0"/>
              <a:t>No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3333" name="Text Box 23"/>
          <p:cNvSpPr txBox="1">
            <a:spLocks noChangeArrowheads="1"/>
          </p:cNvSpPr>
          <p:nvPr/>
        </p:nvSpPr>
        <p:spPr bwMode="auto">
          <a:xfrm>
            <a:off x="4022725" y="3624263"/>
            <a:ext cx="930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1600" b="0"/>
              <a:t>Married</a:t>
            </a:r>
            <a:r>
              <a:rPr lang="en-US" altLang="en-US" sz="1600" b="0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13334" name="Text Box 24"/>
          <p:cNvSpPr txBox="1">
            <a:spLocks noChangeArrowheads="1"/>
          </p:cNvSpPr>
          <p:nvPr/>
        </p:nvSpPr>
        <p:spPr bwMode="auto">
          <a:xfrm>
            <a:off x="1662113" y="3659188"/>
            <a:ext cx="1660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1600" b="0"/>
              <a:t>Single, Divorced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3335" name="Text Box 25"/>
          <p:cNvSpPr txBox="1">
            <a:spLocks noChangeArrowheads="1"/>
          </p:cNvSpPr>
          <p:nvPr/>
        </p:nvSpPr>
        <p:spPr bwMode="auto">
          <a:xfrm>
            <a:off x="1155700" y="4630738"/>
            <a:ext cx="720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1600" b="0"/>
              <a:t>&lt; 80K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3336" name="Text Box 26"/>
          <p:cNvSpPr txBox="1">
            <a:spLocks noChangeArrowheads="1"/>
          </p:cNvSpPr>
          <p:nvPr/>
        </p:nvSpPr>
        <p:spPr bwMode="auto">
          <a:xfrm>
            <a:off x="3101975" y="4630738"/>
            <a:ext cx="720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1600" b="0"/>
              <a:t>&gt; 80K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graphicFrame>
        <p:nvGraphicFramePr>
          <p:cNvPr id="13337" name="Object 27"/>
          <p:cNvGraphicFramePr>
            <a:graphicFrameLocks noChangeAspect="1"/>
          </p:cNvGraphicFramePr>
          <p:nvPr/>
        </p:nvGraphicFramePr>
        <p:xfrm>
          <a:off x="4957763" y="1604963"/>
          <a:ext cx="3586162" cy="1096962"/>
        </p:xfrm>
        <a:graphic>
          <a:graphicData uri="http://schemas.openxmlformats.org/presentationml/2006/ole">
            <p:oleObj spid="_x0000_s476162" name="Document" r:id="rId3" imgW="5093480" imgH="1564535" progId="Word.Document.8">
              <p:embed/>
            </p:oleObj>
          </a:graphicData>
        </a:graphic>
      </p:graphicFrame>
      <p:sp>
        <p:nvSpPr>
          <p:cNvPr id="13338" name="Text Box 28"/>
          <p:cNvSpPr txBox="1">
            <a:spLocks noChangeArrowheads="1"/>
          </p:cNvSpPr>
          <p:nvPr/>
        </p:nvSpPr>
        <p:spPr bwMode="auto">
          <a:xfrm>
            <a:off x="4800600" y="1143000"/>
            <a:ext cx="1600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2000">
                <a:solidFill>
                  <a:schemeClr val="tx2"/>
                </a:solidFill>
              </a:rPr>
              <a:t>Test Data</a:t>
            </a:r>
            <a:endParaRPr lang="en-US" altLang="en-US" sz="2000" b="0">
              <a:solidFill>
                <a:schemeClr val="bg2"/>
              </a:solidFill>
            </a:endParaRPr>
          </a:p>
        </p:txBody>
      </p:sp>
      <p:sp>
        <p:nvSpPr>
          <p:cNvPr id="13339" name="Text Box 29"/>
          <p:cNvSpPr txBox="1">
            <a:spLocks noChangeArrowheads="1"/>
          </p:cNvSpPr>
          <p:nvPr/>
        </p:nvSpPr>
        <p:spPr bwMode="auto">
          <a:xfrm>
            <a:off x="990600" y="1447800"/>
            <a:ext cx="3429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2000" b="0"/>
              <a:t>Start from the root of tree.</a:t>
            </a:r>
          </a:p>
        </p:txBody>
      </p:sp>
      <p:sp>
        <p:nvSpPr>
          <p:cNvPr id="13340" name="Line 30"/>
          <p:cNvSpPr>
            <a:spLocks noChangeShapeType="1"/>
          </p:cNvSpPr>
          <p:nvPr/>
        </p:nvSpPr>
        <p:spPr bwMode="auto">
          <a:xfrm>
            <a:off x="2133600" y="1828800"/>
            <a:ext cx="0" cy="457200"/>
          </a:xfrm>
          <a:prstGeom prst="line">
            <a:avLst/>
          </a:prstGeom>
          <a:noFill/>
          <a:ln w="15875">
            <a:solidFill>
              <a:srgbClr val="FF0000"/>
            </a:solidFill>
            <a:prstDash val="dash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E0AE8-1352-466A-8D0B-2B3299CA89D5}" type="slidenum">
              <a:rPr lang="en-US"/>
              <a:pPr/>
              <a:t>43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Apply Model to Test Data</a:t>
            </a:r>
          </a:p>
        </p:txBody>
      </p:sp>
      <p:sp>
        <p:nvSpPr>
          <p:cNvPr id="14338" name="Line 4"/>
          <p:cNvSpPr>
            <a:spLocks noChangeShapeType="1"/>
          </p:cNvSpPr>
          <p:nvPr/>
        </p:nvSpPr>
        <p:spPr bwMode="auto">
          <a:xfrm>
            <a:off x="2898775" y="4551363"/>
            <a:ext cx="266700" cy="6461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339" name="Line 5"/>
          <p:cNvSpPr>
            <a:spLocks noChangeShapeType="1"/>
          </p:cNvSpPr>
          <p:nvPr/>
        </p:nvSpPr>
        <p:spPr bwMode="auto">
          <a:xfrm flipH="1">
            <a:off x="1658938" y="4551363"/>
            <a:ext cx="355600" cy="6461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340" name="Line 6"/>
          <p:cNvSpPr>
            <a:spLocks noChangeShapeType="1"/>
          </p:cNvSpPr>
          <p:nvPr/>
        </p:nvSpPr>
        <p:spPr bwMode="auto">
          <a:xfrm flipH="1">
            <a:off x="2366963" y="3576638"/>
            <a:ext cx="442912" cy="6492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341" name="Line 7"/>
          <p:cNvSpPr>
            <a:spLocks noChangeShapeType="1"/>
          </p:cNvSpPr>
          <p:nvPr/>
        </p:nvSpPr>
        <p:spPr bwMode="auto">
          <a:xfrm>
            <a:off x="3695700" y="3576638"/>
            <a:ext cx="531813" cy="6492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342" name="Line 8"/>
          <p:cNvSpPr>
            <a:spLocks noChangeShapeType="1"/>
          </p:cNvSpPr>
          <p:nvPr/>
        </p:nvSpPr>
        <p:spPr bwMode="auto">
          <a:xfrm>
            <a:off x="2544763" y="2686050"/>
            <a:ext cx="620712" cy="568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343" name="Line 9"/>
          <p:cNvSpPr>
            <a:spLocks noChangeShapeType="1"/>
          </p:cNvSpPr>
          <p:nvPr/>
        </p:nvSpPr>
        <p:spPr bwMode="auto">
          <a:xfrm flipH="1">
            <a:off x="1039813" y="2686050"/>
            <a:ext cx="619125" cy="568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344" name="Text Box 11"/>
          <p:cNvSpPr txBox="1">
            <a:spLocks noChangeArrowheads="1"/>
          </p:cNvSpPr>
          <p:nvPr/>
        </p:nvSpPr>
        <p:spPr bwMode="auto">
          <a:xfrm>
            <a:off x="2720975" y="3254375"/>
            <a:ext cx="1025525" cy="347663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1600">
                <a:solidFill>
                  <a:srgbClr val="2D1993"/>
                </a:solidFill>
              </a:rPr>
              <a:t>MarSt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4345" name="Text Box 12"/>
          <p:cNvSpPr txBox="1">
            <a:spLocks noChangeArrowheads="1"/>
          </p:cNvSpPr>
          <p:nvPr/>
        </p:nvSpPr>
        <p:spPr bwMode="auto">
          <a:xfrm>
            <a:off x="1925638" y="4225925"/>
            <a:ext cx="1062037" cy="34925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1600">
                <a:solidFill>
                  <a:srgbClr val="2D1993"/>
                </a:solidFill>
              </a:rPr>
              <a:t>Income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4346" name="AutoShape 13"/>
          <p:cNvSpPr>
            <a:spLocks noChangeArrowheads="1"/>
          </p:cNvSpPr>
          <p:nvPr/>
        </p:nvSpPr>
        <p:spPr bwMode="auto">
          <a:xfrm>
            <a:off x="2941638" y="5194300"/>
            <a:ext cx="688975" cy="449263"/>
          </a:xfrm>
          <a:prstGeom prst="roundRect">
            <a:avLst>
              <a:gd name="adj" fmla="val 16769"/>
            </a:avLst>
          </a:prstGeom>
          <a:solidFill>
            <a:srgbClr val="33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4347" name="Text Box 14"/>
          <p:cNvSpPr txBox="1">
            <a:spLocks noChangeArrowheads="1"/>
          </p:cNvSpPr>
          <p:nvPr/>
        </p:nvSpPr>
        <p:spPr bwMode="auto">
          <a:xfrm>
            <a:off x="2859088" y="5194300"/>
            <a:ext cx="7508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1600">
                <a:solidFill>
                  <a:srgbClr val="800000"/>
                </a:solidFill>
              </a:rPr>
              <a:t>YES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4348" name="AutoShape 15"/>
          <p:cNvSpPr>
            <a:spLocks noChangeArrowheads="1"/>
          </p:cNvSpPr>
          <p:nvPr/>
        </p:nvSpPr>
        <p:spPr bwMode="auto">
          <a:xfrm>
            <a:off x="1304925" y="5214938"/>
            <a:ext cx="717550" cy="446087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4349" name="Text Box 16"/>
          <p:cNvSpPr txBox="1">
            <a:spLocks noChangeArrowheads="1"/>
          </p:cNvSpPr>
          <p:nvPr/>
        </p:nvSpPr>
        <p:spPr bwMode="auto">
          <a:xfrm>
            <a:off x="1435100" y="5197475"/>
            <a:ext cx="488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1600">
                <a:solidFill>
                  <a:srgbClr val="800000"/>
                </a:solidFill>
              </a:rPr>
              <a:t>NO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4350" name="AutoShape 17"/>
          <p:cNvSpPr>
            <a:spLocks noChangeArrowheads="1"/>
          </p:cNvSpPr>
          <p:nvPr/>
        </p:nvSpPr>
        <p:spPr bwMode="auto">
          <a:xfrm>
            <a:off x="685800" y="3271838"/>
            <a:ext cx="752475" cy="427037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4351" name="Text Box 18"/>
          <p:cNvSpPr txBox="1">
            <a:spLocks noChangeArrowheads="1"/>
          </p:cNvSpPr>
          <p:nvPr/>
        </p:nvSpPr>
        <p:spPr bwMode="auto">
          <a:xfrm>
            <a:off x="814388" y="3254375"/>
            <a:ext cx="488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1600">
                <a:solidFill>
                  <a:srgbClr val="800000"/>
                </a:solidFill>
              </a:rPr>
              <a:t>NO</a:t>
            </a:r>
            <a:endParaRPr lang="en-US" altLang="en-US" sz="1600" b="0">
              <a:solidFill>
                <a:srgbClr val="00FFFF"/>
              </a:solidFill>
            </a:endParaRPr>
          </a:p>
        </p:txBody>
      </p:sp>
      <p:sp>
        <p:nvSpPr>
          <p:cNvPr id="14352" name="AutoShape 19"/>
          <p:cNvSpPr>
            <a:spLocks noChangeArrowheads="1"/>
          </p:cNvSpPr>
          <p:nvPr/>
        </p:nvSpPr>
        <p:spPr bwMode="auto">
          <a:xfrm>
            <a:off x="3860800" y="4259263"/>
            <a:ext cx="752475" cy="466725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4353" name="Text Box 20"/>
          <p:cNvSpPr txBox="1">
            <a:spLocks noChangeArrowheads="1"/>
          </p:cNvSpPr>
          <p:nvPr/>
        </p:nvSpPr>
        <p:spPr bwMode="auto">
          <a:xfrm>
            <a:off x="3968750" y="4259263"/>
            <a:ext cx="4905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1600">
                <a:solidFill>
                  <a:srgbClr val="800000"/>
                </a:solidFill>
              </a:rPr>
              <a:t>NO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4354" name="Text Box 21"/>
          <p:cNvSpPr txBox="1">
            <a:spLocks noChangeArrowheads="1"/>
          </p:cNvSpPr>
          <p:nvPr/>
        </p:nvSpPr>
        <p:spPr bwMode="auto">
          <a:xfrm>
            <a:off x="860425" y="2686050"/>
            <a:ext cx="533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1600" b="0"/>
              <a:t>Yes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4355" name="Text Box 22"/>
          <p:cNvSpPr txBox="1">
            <a:spLocks noChangeArrowheads="1"/>
          </p:cNvSpPr>
          <p:nvPr/>
        </p:nvSpPr>
        <p:spPr bwMode="auto">
          <a:xfrm>
            <a:off x="2897188" y="2686050"/>
            <a:ext cx="4429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1600" b="0"/>
              <a:t>No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4356" name="Text Box 23"/>
          <p:cNvSpPr txBox="1">
            <a:spLocks noChangeArrowheads="1"/>
          </p:cNvSpPr>
          <p:nvPr/>
        </p:nvSpPr>
        <p:spPr bwMode="auto">
          <a:xfrm>
            <a:off x="4022725" y="3624263"/>
            <a:ext cx="930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1600" b="0"/>
              <a:t>Married</a:t>
            </a:r>
            <a:r>
              <a:rPr lang="en-US" altLang="en-US" sz="1600" b="0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14357" name="Text Box 24"/>
          <p:cNvSpPr txBox="1">
            <a:spLocks noChangeArrowheads="1"/>
          </p:cNvSpPr>
          <p:nvPr/>
        </p:nvSpPr>
        <p:spPr bwMode="auto">
          <a:xfrm>
            <a:off x="1662113" y="3659188"/>
            <a:ext cx="1660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1600" b="0"/>
              <a:t>Single, Divorced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4358" name="Text Box 25"/>
          <p:cNvSpPr txBox="1">
            <a:spLocks noChangeArrowheads="1"/>
          </p:cNvSpPr>
          <p:nvPr/>
        </p:nvSpPr>
        <p:spPr bwMode="auto">
          <a:xfrm>
            <a:off x="1155700" y="4630738"/>
            <a:ext cx="720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1600" b="0"/>
              <a:t>&lt; 80K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4359" name="Text Box 26"/>
          <p:cNvSpPr txBox="1">
            <a:spLocks noChangeArrowheads="1"/>
          </p:cNvSpPr>
          <p:nvPr/>
        </p:nvSpPr>
        <p:spPr bwMode="auto">
          <a:xfrm>
            <a:off x="3101975" y="4630738"/>
            <a:ext cx="720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1600" b="0"/>
              <a:t>&gt; 80K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graphicFrame>
        <p:nvGraphicFramePr>
          <p:cNvPr id="14360" name="Object 27"/>
          <p:cNvGraphicFramePr>
            <a:graphicFrameLocks noChangeAspect="1"/>
          </p:cNvGraphicFramePr>
          <p:nvPr/>
        </p:nvGraphicFramePr>
        <p:xfrm>
          <a:off x="4987925" y="1604963"/>
          <a:ext cx="3678238" cy="1096962"/>
        </p:xfrm>
        <a:graphic>
          <a:graphicData uri="http://schemas.openxmlformats.org/presentationml/2006/ole">
            <p:oleObj spid="_x0000_s477186" name="Document" r:id="rId3" imgW="5229485" imgH="1564535" progId="Word.Document.8">
              <p:embed/>
            </p:oleObj>
          </a:graphicData>
        </a:graphic>
      </p:graphicFrame>
      <p:sp>
        <p:nvSpPr>
          <p:cNvPr id="14361" name="Text Box 28"/>
          <p:cNvSpPr txBox="1">
            <a:spLocks noChangeArrowheads="1"/>
          </p:cNvSpPr>
          <p:nvPr/>
        </p:nvSpPr>
        <p:spPr bwMode="auto">
          <a:xfrm>
            <a:off x="4800600" y="1143000"/>
            <a:ext cx="1600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2000">
                <a:solidFill>
                  <a:schemeClr val="tx2"/>
                </a:solidFill>
              </a:rPr>
              <a:t>Test Data</a:t>
            </a:r>
            <a:endParaRPr lang="en-US" altLang="en-US" sz="2000" b="0">
              <a:solidFill>
                <a:schemeClr val="bg2"/>
              </a:solidFill>
            </a:endParaRPr>
          </a:p>
        </p:txBody>
      </p:sp>
      <p:sp>
        <p:nvSpPr>
          <p:cNvPr id="14362" name="Line 29"/>
          <p:cNvSpPr>
            <a:spLocks noChangeShapeType="1"/>
          </p:cNvSpPr>
          <p:nvPr/>
        </p:nvSpPr>
        <p:spPr bwMode="auto">
          <a:xfrm flipH="1">
            <a:off x="2667000" y="1828800"/>
            <a:ext cx="2362200" cy="685800"/>
          </a:xfrm>
          <a:prstGeom prst="line">
            <a:avLst/>
          </a:prstGeom>
          <a:noFill/>
          <a:ln w="15875">
            <a:solidFill>
              <a:srgbClr val="FF0000"/>
            </a:solidFill>
            <a:prstDash val="dash"/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363" name="Text Box 30"/>
          <p:cNvSpPr txBox="1">
            <a:spLocks noChangeArrowheads="1"/>
          </p:cNvSpPr>
          <p:nvPr/>
        </p:nvSpPr>
        <p:spPr bwMode="auto">
          <a:xfrm>
            <a:off x="1606550" y="2362200"/>
            <a:ext cx="1027113" cy="593725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1600">
                <a:solidFill>
                  <a:srgbClr val="2D1993"/>
                </a:solidFill>
              </a:rPr>
              <a:t>Home Owner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3C90-65F4-4DE9-AAF7-1D80734102F3}" type="slidenum">
              <a:rPr lang="en-US"/>
              <a:pPr/>
              <a:t>44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Apply Model to Test Data</a:t>
            </a:r>
          </a:p>
        </p:txBody>
      </p:sp>
      <p:sp>
        <p:nvSpPr>
          <p:cNvPr id="17410" name="Line 3"/>
          <p:cNvSpPr>
            <a:spLocks noChangeShapeType="1"/>
          </p:cNvSpPr>
          <p:nvPr/>
        </p:nvSpPr>
        <p:spPr bwMode="auto">
          <a:xfrm>
            <a:off x="2898775" y="4551363"/>
            <a:ext cx="266700" cy="6461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7411" name="Line 4"/>
          <p:cNvSpPr>
            <a:spLocks noChangeShapeType="1"/>
          </p:cNvSpPr>
          <p:nvPr/>
        </p:nvSpPr>
        <p:spPr bwMode="auto">
          <a:xfrm flipH="1">
            <a:off x="1658938" y="4551363"/>
            <a:ext cx="355600" cy="6461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7412" name="Line 5"/>
          <p:cNvSpPr>
            <a:spLocks noChangeShapeType="1"/>
          </p:cNvSpPr>
          <p:nvPr/>
        </p:nvSpPr>
        <p:spPr bwMode="auto">
          <a:xfrm flipH="1">
            <a:off x="2366963" y="3576638"/>
            <a:ext cx="442912" cy="6492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7413" name="Line 6"/>
          <p:cNvSpPr>
            <a:spLocks noChangeShapeType="1"/>
          </p:cNvSpPr>
          <p:nvPr/>
        </p:nvSpPr>
        <p:spPr bwMode="auto">
          <a:xfrm>
            <a:off x="3695700" y="3576638"/>
            <a:ext cx="531813" cy="6492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7414" name="Line 7"/>
          <p:cNvSpPr>
            <a:spLocks noChangeShapeType="1"/>
          </p:cNvSpPr>
          <p:nvPr/>
        </p:nvSpPr>
        <p:spPr bwMode="auto">
          <a:xfrm>
            <a:off x="2544763" y="2686050"/>
            <a:ext cx="620712" cy="5683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7415" name="Line 8"/>
          <p:cNvSpPr>
            <a:spLocks noChangeShapeType="1"/>
          </p:cNvSpPr>
          <p:nvPr/>
        </p:nvSpPr>
        <p:spPr bwMode="auto">
          <a:xfrm flipH="1">
            <a:off x="1039813" y="2686050"/>
            <a:ext cx="619125" cy="568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7416" name="Text Box 10"/>
          <p:cNvSpPr txBox="1">
            <a:spLocks noChangeArrowheads="1"/>
          </p:cNvSpPr>
          <p:nvPr/>
        </p:nvSpPr>
        <p:spPr bwMode="auto">
          <a:xfrm>
            <a:off x="2720975" y="3254375"/>
            <a:ext cx="1025525" cy="347663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1600">
                <a:solidFill>
                  <a:srgbClr val="2D1993"/>
                </a:solidFill>
              </a:rPr>
              <a:t>MarSt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7417" name="Text Box 11"/>
          <p:cNvSpPr txBox="1">
            <a:spLocks noChangeArrowheads="1"/>
          </p:cNvSpPr>
          <p:nvPr/>
        </p:nvSpPr>
        <p:spPr bwMode="auto">
          <a:xfrm>
            <a:off x="1925638" y="4225925"/>
            <a:ext cx="1062037" cy="34925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1600">
                <a:solidFill>
                  <a:srgbClr val="2D1993"/>
                </a:solidFill>
              </a:rPr>
              <a:t>Income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7418" name="AutoShape 12"/>
          <p:cNvSpPr>
            <a:spLocks noChangeArrowheads="1"/>
          </p:cNvSpPr>
          <p:nvPr/>
        </p:nvSpPr>
        <p:spPr bwMode="auto">
          <a:xfrm>
            <a:off x="2941638" y="5194300"/>
            <a:ext cx="688975" cy="449263"/>
          </a:xfrm>
          <a:prstGeom prst="roundRect">
            <a:avLst>
              <a:gd name="adj" fmla="val 16769"/>
            </a:avLst>
          </a:prstGeom>
          <a:solidFill>
            <a:srgbClr val="33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7419" name="Text Box 13"/>
          <p:cNvSpPr txBox="1">
            <a:spLocks noChangeArrowheads="1"/>
          </p:cNvSpPr>
          <p:nvPr/>
        </p:nvSpPr>
        <p:spPr bwMode="auto">
          <a:xfrm>
            <a:off x="2859088" y="5194300"/>
            <a:ext cx="7508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1600">
                <a:solidFill>
                  <a:srgbClr val="800000"/>
                </a:solidFill>
              </a:rPr>
              <a:t>YES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7420" name="AutoShape 14"/>
          <p:cNvSpPr>
            <a:spLocks noChangeArrowheads="1"/>
          </p:cNvSpPr>
          <p:nvPr/>
        </p:nvSpPr>
        <p:spPr bwMode="auto">
          <a:xfrm>
            <a:off x="1304925" y="5214938"/>
            <a:ext cx="717550" cy="446087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7421" name="Text Box 15"/>
          <p:cNvSpPr txBox="1">
            <a:spLocks noChangeArrowheads="1"/>
          </p:cNvSpPr>
          <p:nvPr/>
        </p:nvSpPr>
        <p:spPr bwMode="auto">
          <a:xfrm>
            <a:off x="1435100" y="5197475"/>
            <a:ext cx="488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1600">
                <a:solidFill>
                  <a:srgbClr val="800000"/>
                </a:solidFill>
              </a:rPr>
              <a:t>NO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7422" name="AutoShape 16"/>
          <p:cNvSpPr>
            <a:spLocks noChangeArrowheads="1"/>
          </p:cNvSpPr>
          <p:nvPr/>
        </p:nvSpPr>
        <p:spPr bwMode="auto">
          <a:xfrm>
            <a:off x="685800" y="3271838"/>
            <a:ext cx="752475" cy="427037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7423" name="Text Box 17"/>
          <p:cNvSpPr txBox="1">
            <a:spLocks noChangeArrowheads="1"/>
          </p:cNvSpPr>
          <p:nvPr/>
        </p:nvSpPr>
        <p:spPr bwMode="auto">
          <a:xfrm>
            <a:off x="814388" y="3254375"/>
            <a:ext cx="488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1600">
                <a:solidFill>
                  <a:srgbClr val="800000"/>
                </a:solidFill>
              </a:rPr>
              <a:t>NO</a:t>
            </a:r>
            <a:endParaRPr lang="en-US" altLang="en-US" sz="1600" b="0">
              <a:solidFill>
                <a:srgbClr val="00FFFF"/>
              </a:solidFill>
            </a:endParaRPr>
          </a:p>
        </p:txBody>
      </p:sp>
      <p:sp>
        <p:nvSpPr>
          <p:cNvPr id="17424" name="AutoShape 18"/>
          <p:cNvSpPr>
            <a:spLocks noChangeArrowheads="1"/>
          </p:cNvSpPr>
          <p:nvPr/>
        </p:nvSpPr>
        <p:spPr bwMode="auto">
          <a:xfrm>
            <a:off x="3860800" y="4259263"/>
            <a:ext cx="752475" cy="466725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7425" name="Text Box 19"/>
          <p:cNvSpPr txBox="1">
            <a:spLocks noChangeArrowheads="1"/>
          </p:cNvSpPr>
          <p:nvPr/>
        </p:nvSpPr>
        <p:spPr bwMode="auto">
          <a:xfrm>
            <a:off x="3968750" y="4259263"/>
            <a:ext cx="4905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1600">
                <a:solidFill>
                  <a:srgbClr val="800000"/>
                </a:solidFill>
              </a:rPr>
              <a:t>NO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7426" name="Text Box 20"/>
          <p:cNvSpPr txBox="1">
            <a:spLocks noChangeArrowheads="1"/>
          </p:cNvSpPr>
          <p:nvPr/>
        </p:nvSpPr>
        <p:spPr bwMode="auto">
          <a:xfrm>
            <a:off x="860425" y="2686050"/>
            <a:ext cx="533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1600" b="0"/>
              <a:t>Yes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7427" name="Text Box 21"/>
          <p:cNvSpPr txBox="1">
            <a:spLocks noChangeArrowheads="1"/>
          </p:cNvSpPr>
          <p:nvPr/>
        </p:nvSpPr>
        <p:spPr bwMode="auto">
          <a:xfrm>
            <a:off x="2897188" y="2686050"/>
            <a:ext cx="4429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1600" b="0">
                <a:solidFill>
                  <a:srgbClr val="FF0000"/>
                </a:solidFill>
              </a:rPr>
              <a:t>No</a:t>
            </a:r>
          </a:p>
        </p:txBody>
      </p:sp>
      <p:sp>
        <p:nvSpPr>
          <p:cNvPr id="17428" name="Text Box 22"/>
          <p:cNvSpPr txBox="1">
            <a:spLocks noChangeArrowheads="1"/>
          </p:cNvSpPr>
          <p:nvPr/>
        </p:nvSpPr>
        <p:spPr bwMode="auto">
          <a:xfrm>
            <a:off x="4022725" y="3624263"/>
            <a:ext cx="930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1600" b="0">
                <a:solidFill>
                  <a:srgbClr val="FF0000"/>
                </a:solidFill>
              </a:rPr>
              <a:t>Married </a:t>
            </a:r>
          </a:p>
        </p:txBody>
      </p:sp>
      <p:sp>
        <p:nvSpPr>
          <p:cNvPr id="17429" name="Text Box 23"/>
          <p:cNvSpPr txBox="1">
            <a:spLocks noChangeArrowheads="1"/>
          </p:cNvSpPr>
          <p:nvPr/>
        </p:nvSpPr>
        <p:spPr bwMode="auto">
          <a:xfrm>
            <a:off x="1662113" y="3659188"/>
            <a:ext cx="1660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1600" b="0"/>
              <a:t>Single, Divorced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7430" name="Text Box 24"/>
          <p:cNvSpPr txBox="1">
            <a:spLocks noChangeArrowheads="1"/>
          </p:cNvSpPr>
          <p:nvPr/>
        </p:nvSpPr>
        <p:spPr bwMode="auto">
          <a:xfrm>
            <a:off x="1155700" y="4630738"/>
            <a:ext cx="720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1600" b="0"/>
              <a:t>&lt; 80K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7431" name="Text Box 25"/>
          <p:cNvSpPr txBox="1">
            <a:spLocks noChangeArrowheads="1"/>
          </p:cNvSpPr>
          <p:nvPr/>
        </p:nvSpPr>
        <p:spPr bwMode="auto">
          <a:xfrm>
            <a:off x="3101975" y="4630738"/>
            <a:ext cx="720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1600" b="0"/>
              <a:t>&gt; 80K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graphicFrame>
        <p:nvGraphicFramePr>
          <p:cNvPr id="17432" name="Object 26"/>
          <p:cNvGraphicFramePr>
            <a:graphicFrameLocks noChangeAspect="1"/>
          </p:cNvGraphicFramePr>
          <p:nvPr/>
        </p:nvGraphicFramePr>
        <p:xfrm>
          <a:off x="4957763" y="1604963"/>
          <a:ext cx="3719512" cy="1096962"/>
        </p:xfrm>
        <a:graphic>
          <a:graphicData uri="http://schemas.openxmlformats.org/presentationml/2006/ole">
            <p:oleObj spid="_x0000_s486402" name="Document" r:id="rId3" imgW="5272775" imgH="1564535" progId="Word.Document.8">
              <p:embed/>
            </p:oleObj>
          </a:graphicData>
        </a:graphic>
      </p:graphicFrame>
      <p:sp>
        <p:nvSpPr>
          <p:cNvPr id="17433" name="Text Box 27"/>
          <p:cNvSpPr txBox="1">
            <a:spLocks noChangeArrowheads="1"/>
          </p:cNvSpPr>
          <p:nvPr/>
        </p:nvSpPr>
        <p:spPr bwMode="auto">
          <a:xfrm>
            <a:off x="4800600" y="1143000"/>
            <a:ext cx="1600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2000">
                <a:solidFill>
                  <a:schemeClr val="tx2"/>
                </a:solidFill>
              </a:rPr>
              <a:t>Test Data</a:t>
            </a:r>
            <a:endParaRPr lang="en-US" altLang="en-US" sz="2000" b="0">
              <a:solidFill>
                <a:schemeClr val="bg2"/>
              </a:solidFill>
            </a:endParaRPr>
          </a:p>
        </p:txBody>
      </p:sp>
      <p:sp>
        <p:nvSpPr>
          <p:cNvPr id="17434" name="Line 28"/>
          <p:cNvSpPr>
            <a:spLocks noChangeShapeType="1"/>
          </p:cNvSpPr>
          <p:nvPr/>
        </p:nvSpPr>
        <p:spPr bwMode="auto">
          <a:xfrm flipH="1">
            <a:off x="4648200" y="2590800"/>
            <a:ext cx="1295400" cy="990600"/>
          </a:xfrm>
          <a:prstGeom prst="line">
            <a:avLst/>
          </a:prstGeom>
          <a:noFill/>
          <a:ln w="15875">
            <a:solidFill>
              <a:srgbClr val="FF0000"/>
            </a:solidFill>
            <a:prstDash val="dash"/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7435" name="Text Box 29"/>
          <p:cNvSpPr txBox="1">
            <a:spLocks noChangeArrowheads="1"/>
          </p:cNvSpPr>
          <p:nvPr/>
        </p:nvSpPr>
        <p:spPr bwMode="auto">
          <a:xfrm>
            <a:off x="1606550" y="2362200"/>
            <a:ext cx="1027113" cy="593725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1600">
                <a:solidFill>
                  <a:srgbClr val="2D1993"/>
                </a:solidFill>
              </a:rPr>
              <a:t>Home Owner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274CA29E-93B2-486B-8AC8-33931067219B}" type="datetime1">
              <a:rPr lang="en-US"/>
              <a:pPr/>
              <a:t>11/23/2018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</a:t>
            </a:r>
            <a:r>
              <a:rPr lang="en-US" baseline="30000"/>
              <a:t>nd</a:t>
            </a:r>
            <a:r>
              <a:rPr lang="en-US"/>
              <a:t> Edition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62307-CEC1-4312-8195-39A8C54F5B40}" type="slidenum">
              <a:rPr lang="en-US"/>
              <a:pPr/>
              <a:t>45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Apply Model to Test Data</a:t>
            </a:r>
          </a:p>
        </p:txBody>
      </p:sp>
      <p:sp>
        <p:nvSpPr>
          <p:cNvPr id="18434" name="Line 3"/>
          <p:cNvSpPr>
            <a:spLocks noChangeShapeType="1"/>
          </p:cNvSpPr>
          <p:nvPr/>
        </p:nvSpPr>
        <p:spPr bwMode="auto">
          <a:xfrm>
            <a:off x="2898775" y="4551363"/>
            <a:ext cx="266700" cy="6461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8435" name="Line 4"/>
          <p:cNvSpPr>
            <a:spLocks noChangeShapeType="1"/>
          </p:cNvSpPr>
          <p:nvPr/>
        </p:nvSpPr>
        <p:spPr bwMode="auto">
          <a:xfrm flipH="1">
            <a:off x="1658938" y="4551363"/>
            <a:ext cx="355600" cy="6461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8436" name="Line 5"/>
          <p:cNvSpPr>
            <a:spLocks noChangeShapeType="1"/>
          </p:cNvSpPr>
          <p:nvPr/>
        </p:nvSpPr>
        <p:spPr bwMode="auto">
          <a:xfrm flipH="1">
            <a:off x="2366963" y="3576638"/>
            <a:ext cx="442912" cy="6492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8437" name="Line 6"/>
          <p:cNvSpPr>
            <a:spLocks noChangeShapeType="1"/>
          </p:cNvSpPr>
          <p:nvPr/>
        </p:nvSpPr>
        <p:spPr bwMode="auto">
          <a:xfrm>
            <a:off x="3695700" y="3576638"/>
            <a:ext cx="531813" cy="6492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8438" name="Line 7"/>
          <p:cNvSpPr>
            <a:spLocks noChangeShapeType="1"/>
          </p:cNvSpPr>
          <p:nvPr/>
        </p:nvSpPr>
        <p:spPr bwMode="auto">
          <a:xfrm>
            <a:off x="2544763" y="2686050"/>
            <a:ext cx="620712" cy="5683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8439" name="Line 8"/>
          <p:cNvSpPr>
            <a:spLocks noChangeShapeType="1"/>
          </p:cNvSpPr>
          <p:nvPr/>
        </p:nvSpPr>
        <p:spPr bwMode="auto">
          <a:xfrm flipH="1">
            <a:off x="1039813" y="2686050"/>
            <a:ext cx="619125" cy="568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8440" name="Text Box 10"/>
          <p:cNvSpPr txBox="1">
            <a:spLocks noChangeArrowheads="1"/>
          </p:cNvSpPr>
          <p:nvPr/>
        </p:nvSpPr>
        <p:spPr bwMode="auto">
          <a:xfrm>
            <a:off x="2720975" y="3254375"/>
            <a:ext cx="1025525" cy="347663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1600">
                <a:solidFill>
                  <a:srgbClr val="2D1993"/>
                </a:solidFill>
              </a:rPr>
              <a:t>MarSt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8441" name="Text Box 11"/>
          <p:cNvSpPr txBox="1">
            <a:spLocks noChangeArrowheads="1"/>
          </p:cNvSpPr>
          <p:nvPr/>
        </p:nvSpPr>
        <p:spPr bwMode="auto">
          <a:xfrm>
            <a:off x="1925638" y="4225925"/>
            <a:ext cx="1062037" cy="34925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1600">
                <a:solidFill>
                  <a:srgbClr val="2D1993"/>
                </a:solidFill>
              </a:rPr>
              <a:t>Income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8442" name="AutoShape 12"/>
          <p:cNvSpPr>
            <a:spLocks noChangeArrowheads="1"/>
          </p:cNvSpPr>
          <p:nvPr/>
        </p:nvSpPr>
        <p:spPr bwMode="auto">
          <a:xfrm>
            <a:off x="2941638" y="5194300"/>
            <a:ext cx="688975" cy="449263"/>
          </a:xfrm>
          <a:prstGeom prst="roundRect">
            <a:avLst>
              <a:gd name="adj" fmla="val 16769"/>
            </a:avLst>
          </a:prstGeom>
          <a:solidFill>
            <a:srgbClr val="33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8443" name="Text Box 13"/>
          <p:cNvSpPr txBox="1">
            <a:spLocks noChangeArrowheads="1"/>
          </p:cNvSpPr>
          <p:nvPr/>
        </p:nvSpPr>
        <p:spPr bwMode="auto">
          <a:xfrm>
            <a:off x="2859088" y="5194300"/>
            <a:ext cx="7508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1600">
                <a:solidFill>
                  <a:srgbClr val="800000"/>
                </a:solidFill>
              </a:rPr>
              <a:t>YES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8444" name="AutoShape 14"/>
          <p:cNvSpPr>
            <a:spLocks noChangeArrowheads="1"/>
          </p:cNvSpPr>
          <p:nvPr/>
        </p:nvSpPr>
        <p:spPr bwMode="auto">
          <a:xfrm>
            <a:off x="1304925" y="5214938"/>
            <a:ext cx="717550" cy="446087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8445" name="Text Box 15"/>
          <p:cNvSpPr txBox="1">
            <a:spLocks noChangeArrowheads="1"/>
          </p:cNvSpPr>
          <p:nvPr/>
        </p:nvSpPr>
        <p:spPr bwMode="auto">
          <a:xfrm>
            <a:off x="1435100" y="5197475"/>
            <a:ext cx="488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1600">
                <a:solidFill>
                  <a:srgbClr val="800000"/>
                </a:solidFill>
              </a:rPr>
              <a:t>NO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8446" name="AutoShape 16"/>
          <p:cNvSpPr>
            <a:spLocks noChangeArrowheads="1"/>
          </p:cNvSpPr>
          <p:nvPr/>
        </p:nvSpPr>
        <p:spPr bwMode="auto">
          <a:xfrm>
            <a:off x="685800" y="3271838"/>
            <a:ext cx="752475" cy="427037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8447" name="Text Box 17"/>
          <p:cNvSpPr txBox="1">
            <a:spLocks noChangeArrowheads="1"/>
          </p:cNvSpPr>
          <p:nvPr/>
        </p:nvSpPr>
        <p:spPr bwMode="auto">
          <a:xfrm>
            <a:off x="814388" y="3254375"/>
            <a:ext cx="488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1600">
                <a:solidFill>
                  <a:srgbClr val="800000"/>
                </a:solidFill>
              </a:rPr>
              <a:t>NO</a:t>
            </a:r>
            <a:endParaRPr lang="en-US" altLang="en-US" sz="1600" b="0">
              <a:solidFill>
                <a:srgbClr val="00FFFF"/>
              </a:solidFill>
            </a:endParaRPr>
          </a:p>
        </p:txBody>
      </p:sp>
      <p:sp>
        <p:nvSpPr>
          <p:cNvPr id="18448" name="AutoShape 18"/>
          <p:cNvSpPr>
            <a:spLocks noChangeArrowheads="1"/>
          </p:cNvSpPr>
          <p:nvPr/>
        </p:nvSpPr>
        <p:spPr bwMode="auto">
          <a:xfrm>
            <a:off x="3860800" y="4259263"/>
            <a:ext cx="752475" cy="466725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8449" name="Text Box 19"/>
          <p:cNvSpPr txBox="1">
            <a:spLocks noChangeArrowheads="1"/>
          </p:cNvSpPr>
          <p:nvPr/>
        </p:nvSpPr>
        <p:spPr bwMode="auto">
          <a:xfrm>
            <a:off x="3968750" y="4259263"/>
            <a:ext cx="4905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1600">
                <a:solidFill>
                  <a:srgbClr val="800000"/>
                </a:solidFill>
              </a:rPr>
              <a:t>NO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8450" name="Text Box 20"/>
          <p:cNvSpPr txBox="1">
            <a:spLocks noChangeArrowheads="1"/>
          </p:cNvSpPr>
          <p:nvPr/>
        </p:nvSpPr>
        <p:spPr bwMode="auto">
          <a:xfrm>
            <a:off x="860425" y="2686050"/>
            <a:ext cx="533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1600" b="0"/>
              <a:t>Yes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8451" name="Text Box 21"/>
          <p:cNvSpPr txBox="1">
            <a:spLocks noChangeArrowheads="1"/>
          </p:cNvSpPr>
          <p:nvPr/>
        </p:nvSpPr>
        <p:spPr bwMode="auto">
          <a:xfrm>
            <a:off x="2897188" y="2686050"/>
            <a:ext cx="4429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1600" b="0">
                <a:solidFill>
                  <a:srgbClr val="FF0000"/>
                </a:solidFill>
              </a:rPr>
              <a:t>No</a:t>
            </a:r>
          </a:p>
        </p:txBody>
      </p:sp>
      <p:sp>
        <p:nvSpPr>
          <p:cNvPr id="18452" name="Text Box 22"/>
          <p:cNvSpPr txBox="1">
            <a:spLocks noChangeArrowheads="1"/>
          </p:cNvSpPr>
          <p:nvPr/>
        </p:nvSpPr>
        <p:spPr bwMode="auto">
          <a:xfrm>
            <a:off x="4022725" y="3624263"/>
            <a:ext cx="930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1600" b="0">
                <a:solidFill>
                  <a:srgbClr val="FF0000"/>
                </a:solidFill>
              </a:rPr>
              <a:t>Married </a:t>
            </a:r>
          </a:p>
        </p:txBody>
      </p:sp>
      <p:sp>
        <p:nvSpPr>
          <p:cNvPr id="18453" name="Text Box 23"/>
          <p:cNvSpPr txBox="1">
            <a:spLocks noChangeArrowheads="1"/>
          </p:cNvSpPr>
          <p:nvPr/>
        </p:nvSpPr>
        <p:spPr bwMode="auto">
          <a:xfrm>
            <a:off x="1662113" y="3659188"/>
            <a:ext cx="1660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1600" b="0"/>
              <a:t>Single, Divorced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8454" name="Text Box 24"/>
          <p:cNvSpPr txBox="1">
            <a:spLocks noChangeArrowheads="1"/>
          </p:cNvSpPr>
          <p:nvPr/>
        </p:nvSpPr>
        <p:spPr bwMode="auto">
          <a:xfrm>
            <a:off x="1155700" y="4630738"/>
            <a:ext cx="720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1600" b="0"/>
              <a:t>&lt; 80K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8455" name="Text Box 25"/>
          <p:cNvSpPr txBox="1">
            <a:spLocks noChangeArrowheads="1"/>
          </p:cNvSpPr>
          <p:nvPr/>
        </p:nvSpPr>
        <p:spPr bwMode="auto">
          <a:xfrm>
            <a:off x="3101975" y="4630738"/>
            <a:ext cx="720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1600" b="0"/>
              <a:t>&gt; 80K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graphicFrame>
        <p:nvGraphicFramePr>
          <p:cNvPr id="18456" name="Object 26"/>
          <p:cNvGraphicFramePr>
            <a:graphicFrameLocks noChangeAspect="1"/>
          </p:cNvGraphicFramePr>
          <p:nvPr/>
        </p:nvGraphicFramePr>
        <p:xfrm>
          <a:off x="4957763" y="1604963"/>
          <a:ext cx="3657600" cy="1108075"/>
        </p:xfrm>
        <a:graphic>
          <a:graphicData uri="http://schemas.openxmlformats.org/presentationml/2006/ole">
            <p:oleObj spid="_x0000_s487426" name="Document" r:id="rId3" imgW="5164549" imgH="1564535" progId="Word.Document.8">
              <p:embed/>
            </p:oleObj>
          </a:graphicData>
        </a:graphic>
      </p:graphicFrame>
      <p:sp>
        <p:nvSpPr>
          <p:cNvPr id="18457" name="Text Box 27"/>
          <p:cNvSpPr txBox="1">
            <a:spLocks noChangeArrowheads="1"/>
          </p:cNvSpPr>
          <p:nvPr/>
        </p:nvSpPr>
        <p:spPr bwMode="auto">
          <a:xfrm>
            <a:off x="4800600" y="1143000"/>
            <a:ext cx="1600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2000">
                <a:solidFill>
                  <a:schemeClr val="tx2"/>
                </a:solidFill>
              </a:rPr>
              <a:t>Test Data</a:t>
            </a:r>
            <a:endParaRPr lang="en-US" altLang="en-US" sz="2000" b="0">
              <a:solidFill>
                <a:schemeClr val="bg2"/>
              </a:solidFill>
            </a:endParaRPr>
          </a:p>
        </p:txBody>
      </p:sp>
      <p:sp>
        <p:nvSpPr>
          <p:cNvPr id="18458" name="Line 28"/>
          <p:cNvSpPr>
            <a:spLocks noChangeShapeType="1"/>
          </p:cNvSpPr>
          <p:nvPr/>
        </p:nvSpPr>
        <p:spPr bwMode="auto">
          <a:xfrm flipH="1">
            <a:off x="4495800" y="2590800"/>
            <a:ext cx="3124200" cy="1828800"/>
          </a:xfrm>
          <a:prstGeom prst="line">
            <a:avLst/>
          </a:prstGeom>
          <a:noFill/>
          <a:ln w="15875">
            <a:solidFill>
              <a:srgbClr val="FF0000"/>
            </a:solidFill>
            <a:prstDash val="dash"/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8459" name="Text Box 29"/>
          <p:cNvSpPr txBox="1">
            <a:spLocks noChangeArrowheads="1"/>
          </p:cNvSpPr>
          <p:nvPr/>
        </p:nvSpPr>
        <p:spPr bwMode="auto">
          <a:xfrm>
            <a:off x="6019800" y="3581400"/>
            <a:ext cx="2667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2000" b="0"/>
              <a:t>Assign Defaulted to “No”</a:t>
            </a:r>
          </a:p>
        </p:txBody>
      </p:sp>
      <p:sp>
        <p:nvSpPr>
          <p:cNvPr id="18460" name="Text Box 30"/>
          <p:cNvSpPr txBox="1">
            <a:spLocks noChangeArrowheads="1"/>
          </p:cNvSpPr>
          <p:nvPr/>
        </p:nvSpPr>
        <p:spPr bwMode="auto">
          <a:xfrm>
            <a:off x="1606550" y="2362200"/>
            <a:ext cx="1027113" cy="593725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1600">
                <a:solidFill>
                  <a:srgbClr val="2D1993"/>
                </a:solidFill>
              </a:rPr>
              <a:t>Home Owner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770502E7-8D1D-4345-869A-BC6E31665A57}" type="datetime1">
              <a:rPr lang="en-US"/>
              <a:pPr/>
              <a:t>11/23/2018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</a:t>
            </a:r>
            <a:r>
              <a:rPr lang="en-US" baseline="30000"/>
              <a:t>nd</a:t>
            </a:r>
            <a:r>
              <a:rPr lang="en-US"/>
              <a:t> Edition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92E1B-15F3-4EAB-B420-E1E55DDD7437}" type="slidenum">
              <a:rPr lang="en-US"/>
              <a:pPr/>
              <a:t>46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Decision Tree Induction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Many Algorithms:</a:t>
            </a:r>
          </a:p>
          <a:p>
            <a:pPr lvl="1"/>
            <a:r>
              <a:rPr lang="en-US" altLang="en-US" smtClean="0">
                <a:ea typeface="ＭＳ Ｐゴシック" pitchFamily="34" charset="-128"/>
              </a:rPr>
              <a:t>Hunt’s Algorithm (one of the earliest)</a:t>
            </a:r>
          </a:p>
          <a:p>
            <a:pPr lvl="1"/>
            <a:r>
              <a:rPr lang="en-US" altLang="en-US" smtClean="0">
                <a:ea typeface="ＭＳ Ｐゴシック" pitchFamily="34" charset="-128"/>
              </a:rPr>
              <a:t>CART</a:t>
            </a:r>
          </a:p>
          <a:p>
            <a:pPr lvl="1"/>
            <a:r>
              <a:rPr lang="en-US" altLang="en-US" smtClean="0">
                <a:ea typeface="ＭＳ Ｐゴシック" pitchFamily="34" charset="-128"/>
              </a:rPr>
              <a:t>ID3, C4.5</a:t>
            </a:r>
          </a:p>
          <a:p>
            <a:pPr lvl="1"/>
            <a:r>
              <a:rPr lang="en-US" altLang="en-US" smtClean="0">
                <a:ea typeface="ＭＳ Ｐゴシック" pitchFamily="34" charset="-128"/>
              </a:rPr>
              <a:t>SLIQ,SPRINT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mtClean="0">
                <a:ea typeface="ＭＳ Ｐゴシック" pitchFamily="34" charset="-128"/>
              </a:rPr>
              <a:t>General Structure of Hunt’s Algorithm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000" smtClean="0">
                <a:ea typeface="ＭＳ Ｐゴシック" pitchFamily="34" charset="-128"/>
              </a:rPr>
              <a:t>Let D</a:t>
            </a:r>
            <a:r>
              <a:rPr lang="en-US" sz="2000" baseline="-25000" smtClean="0">
                <a:ea typeface="ＭＳ Ｐゴシック" pitchFamily="34" charset="-128"/>
              </a:rPr>
              <a:t>t</a:t>
            </a:r>
            <a:r>
              <a:rPr lang="en-US" sz="2000" smtClean="0">
                <a:ea typeface="ＭＳ Ｐゴシック" pitchFamily="34" charset="-128"/>
              </a:rPr>
              <a:t> be the set of training records that reach a node t</a:t>
            </a:r>
          </a:p>
          <a:p>
            <a:pPr lvl="4"/>
            <a:endParaRPr lang="en-US" sz="1600" smtClean="0">
              <a:ea typeface="ＭＳ Ｐゴシック" pitchFamily="34" charset="-128"/>
            </a:endParaRPr>
          </a:p>
          <a:p>
            <a:r>
              <a:rPr lang="en-US" sz="2000" smtClean="0">
                <a:ea typeface="ＭＳ Ｐゴシック" pitchFamily="34" charset="-128"/>
              </a:rPr>
              <a:t>General Procedure:</a:t>
            </a:r>
          </a:p>
          <a:p>
            <a:pPr lvl="1"/>
            <a:r>
              <a:rPr lang="en-US" sz="2000" smtClean="0">
                <a:ea typeface="ＭＳ Ｐゴシック" pitchFamily="34" charset="-128"/>
              </a:rPr>
              <a:t>If D</a:t>
            </a:r>
            <a:r>
              <a:rPr lang="en-US" sz="2000" baseline="-25000" smtClean="0">
                <a:ea typeface="ＭＳ Ｐゴシック" pitchFamily="34" charset="-128"/>
              </a:rPr>
              <a:t>t</a:t>
            </a:r>
            <a:r>
              <a:rPr lang="en-US" sz="2000" smtClean="0">
                <a:ea typeface="ＭＳ Ｐゴシック" pitchFamily="34" charset="-128"/>
              </a:rPr>
              <a:t> contains records that belong the same class y</a:t>
            </a:r>
            <a:r>
              <a:rPr lang="en-US" sz="2000" baseline="-25000" smtClean="0">
                <a:ea typeface="ＭＳ Ｐゴシック" pitchFamily="34" charset="-128"/>
              </a:rPr>
              <a:t>t</a:t>
            </a:r>
            <a:r>
              <a:rPr lang="en-US" sz="2000" smtClean="0">
                <a:ea typeface="ＭＳ Ｐゴシック" pitchFamily="34" charset="-128"/>
              </a:rPr>
              <a:t>, then t is a leaf node labeled as y</a:t>
            </a:r>
            <a:r>
              <a:rPr lang="en-US" sz="2000" baseline="-25000" smtClean="0">
                <a:ea typeface="ＭＳ Ｐゴシック" pitchFamily="34" charset="-128"/>
              </a:rPr>
              <a:t>t</a:t>
            </a:r>
          </a:p>
          <a:p>
            <a:pPr lvl="1"/>
            <a:r>
              <a:rPr lang="en-US" sz="2000" smtClean="0">
                <a:ea typeface="ＭＳ Ｐゴシック" pitchFamily="34" charset="-128"/>
              </a:rPr>
              <a:t>If D</a:t>
            </a:r>
            <a:r>
              <a:rPr lang="en-US" sz="2000" baseline="-25000" smtClean="0">
                <a:ea typeface="ＭＳ Ｐゴシック" pitchFamily="34" charset="-128"/>
              </a:rPr>
              <a:t>t</a:t>
            </a:r>
            <a:r>
              <a:rPr lang="en-US" sz="2000" smtClean="0">
                <a:ea typeface="ＭＳ Ｐゴシック" pitchFamily="34" charset="-128"/>
              </a:rPr>
              <a:t> contains records that belong to more than one class, use an attribute test to split the data into smaller subsets. Recursively apply the procedure to each subset.</a:t>
            </a:r>
          </a:p>
        </p:txBody>
      </p:sp>
      <p:sp>
        <p:nvSpPr>
          <p:cNvPr id="21507" name="Oval 11"/>
          <p:cNvSpPr>
            <a:spLocks noChangeArrowheads="1"/>
          </p:cNvSpPr>
          <p:nvPr/>
        </p:nvSpPr>
        <p:spPr bwMode="auto">
          <a:xfrm>
            <a:off x="6019800" y="4800600"/>
            <a:ext cx="1447800" cy="762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1508" name="Line 12"/>
          <p:cNvSpPr>
            <a:spLocks noChangeShapeType="1"/>
          </p:cNvSpPr>
          <p:nvPr/>
        </p:nvSpPr>
        <p:spPr bwMode="auto">
          <a:xfrm flipH="1">
            <a:off x="5715000" y="5562600"/>
            <a:ext cx="9906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21509" name="Line 13"/>
          <p:cNvSpPr>
            <a:spLocks noChangeShapeType="1"/>
          </p:cNvSpPr>
          <p:nvPr/>
        </p:nvSpPr>
        <p:spPr bwMode="auto">
          <a:xfrm>
            <a:off x="6858000" y="55626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21510" name="Line 14"/>
          <p:cNvSpPr>
            <a:spLocks noChangeShapeType="1"/>
          </p:cNvSpPr>
          <p:nvPr/>
        </p:nvSpPr>
        <p:spPr bwMode="auto">
          <a:xfrm>
            <a:off x="7010400" y="5562600"/>
            <a:ext cx="9906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21511" name="Line 15"/>
          <p:cNvSpPr>
            <a:spLocks noChangeShapeType="1"/>
          </p:cNvSpPr>
          <p:nvPr/>
        </p:nvSpPr>
        <p:spPr bwMode="auto">
          <a:xfrm flipH="1">
            <a:off x="6705600" y="4419600"/>
            <a:ext cx="2286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21512" name="Text Box 16"/>
          <p:cNvSpPr txBox="1">
            <a:spLocks noChangeArrowheads="1"/>
          </p:cNvSpPr>
          <p:nvPr/>
        </p:nvSpPr>
        <p:spPr bwMode="auto">
          <a:xfrm>
            <a:off x="6934200" y="42672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/>
              <a:t>D</a:t>
            </a:r>
            <a:r>
              <a:rPr lang="en-US" altLang="en-US" sz="2000" baseline="-25000"/>
              <a:t>t</a:t>
            </a:r>
          </a:p>
        </p:txBody>
      </p:sp>
      <p:sp>
        <p:nvSpPr>
          <p:cNvPr id="21513" name="Text Box 17"/>
          <p:cNvSpPr txBox="1">
            <a:spLocks noChangeArrowheads="1"/>
          </p:cNvSpPr>
          <p:nvPr/>
        </p:nvSpPr>
        <p:spPr bwMode="auto">
          <a:xfrm>
            <a:off x="6553200" y="49530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/>
              <a:t>?</a:t>
            </a:r>
          </a:p>
        </p:txBody>
      </p:sp>
      <p:graphicFrame>
        <p:nvGraphicFramePr>
          <p:cNvPr id="21514" name="Object 21"/>
          <p:cNvGraphicFramePr>
            <a:graphicFrameLocks noGrp="1" noChangeAspect="1"/>
          </p:cNvGraphicFramePr>
          <p:nvPr>
            <p:ph sz="half" idx="2"/>
          </p:nvPr>
        </p:nvGraphicFramePr>
        <p:xfrm>
          <a:off x="5410200" y="1143000"/>
          <a:ext cx="3200400" cy="3154363"/>
        </p:xfrm>
        <a:graphic>
          <a:graphicData uri="http://schemas.openxmlformats.org/presentationml/2006/ole">
            <p:oleObj spid="_x0000_s488450" name="Document" r:id="rId3" imgW="5857196" imgH="5776579" progId="Word.Document.8">
              <p:embed/>
            </p:oleObj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C185E-C132-49A5-B492-53886DDBE844}" type="slidenum">
              <a:rPr lang="en-US"/>
              <a:pPr/>
              <a:t>48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Hunt’s Algorithm</a:t>
            </a:r>
          </a:p>
        </p:txBody>
      </p:sp>
      <p:graphicFrame>
        <p:nvGraphicFramePr>
          <p:cNvPr id="25602" name="Object 56"/>
          <p:cNvGraphicFramePr>
            <a:graphicFrameLocks noChangeAspect="1"/>
          </p:cNvGraphicFramePr>
          <p:nvPr>
            <p:ph sz="half" idx="2"/>
          </p:nvPr>
        </p:nvGraphicFramePr>
        <p:xfrm>
          <a:off x="76200" y="1174750"/>
          <a:ext cx="6324600" cy="5073650"/>
        </p:xfrm>
        <a:graphic>
          <a:graphicData uri="http://schemas.openxmlformats.org/presentationml/2006/ole">
            <p:oleObj spid="_x0000_s492546" name="Visio" r:id="rId3" imgW="8190179" imgH="6570560" progId="">
              <p:embed/>
            </p:oleObj>
          </a:graphicData>
        </a:graphic>
      </p:graphicFrame>
      <p:sp>
        <p:nvSpPr>
          <p:cNvPr id="25603" name="TextBox 1"/>
          <p:cNvSpPr txBox="1">
            <a:spLocks noChangeArrowheads="1"/>
          </p:cNvSpPr>
          <p:nvPr/>
        </p:nvSpPr>
        <p:spPr bwMode="auto">
          <a:xfrm>
            <a:off x="3733800" y="2209800"/>
            <a:ext cx="5524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/>
              <a:t>(3,0)</a:t>
            </a:r>
          </a:p>
        </p:txBody>
      </p:sp>
      <p:sp>
        <p:nvSpPr>
          <p:cNvPr id="25604" name="TextBox 5"/>
          <p:cNvSpPr txBox="1">
            <a:spLocks noChangeArrowheads="1"/>
          </p:cNvSpPr>
          <p:nvPr/>
        </p:nvSpPr>
        <p:spPr bwMode="auto">
          <a:xfrm>
            <a:off x="5010150" y="2209800"/>
            <a:ext cx="5524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/>
              <a:t>(4,3)</a:t>
            </a:r>
          </a:p>
        </p:txBody>
      </p:sp>
      <p:sp>
        <p:nvSpPr>
          <p:cNvPr id="25605" name="TextBox 6"/>
          <p:cNvSpPr txBox="1">
            <a:spLocks noChangeArrowheads="1"/>
          </p:cNvSpPr>
          <p:nvPr/>
        </p:nvSpPr>
        <p:spPr bwMode="auto">
          <a:xfrm>
            <a:off x="152400" y="4648200"/>
            <a:ext cx="5524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/>
              <a:t>(3,0)</a:t>
            </a:r>
          </a:p>
        </p:txBody>
      </p:sp>
      <p:sp>
        <p:nvSpPr>
          <p:cNvPr id="25606" name="TextBox 7"/>
          <p:cNvSpPr txBox="1">
            <a:spLocks noChangeArrowheads="1"/>
          </p:cNvSpPr>
          <p:nvPr/>
        </p:nvSpPr>
        <p:spPr bwMode="auto">
          <a:xfrm>
            <a:off x="609600" y="5407025"/>
            <a:ext cx="5524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/>
              <a:t>(1,3)</a:t>
            </a:r>
          </a:p>
        </p:txBody>
      </p:sp>
      <p:sp>
        <p:nvSpPr>
          <p:cNvPr id="25607" name="TextBox 8"/>
          <p:cNvSpPr txBox="1">
            <a:spLocks noChangeArrowheads="1"/>
          </p:cNvSpPr>
          <p:nvPr/>
        </p:nvSpPr>
        <p:spPr bwMode="auto">
          <a:xfrm>
            <a:off x="2038350" y="5407025"/>
            <a:ext cx="5524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/>
              <a:t>(3,0)</a:t>
            </a:r>
          </a:p>
        </p:txBody>
      </p:sp>
      <p:sp>
        <p:nvSpPr>
          <p:cNvPr id="25608" name="TextBox 9"/>
          <p:cNvSpPr txBox="1">
            <a:spLocks noChangeArrowheads="1"/>
          </p:cNvSpPr>
          <p:nvPr/>
        </p:nvSpPr>
        <p:spPr bwMode="auto">
          <a:xfrm>
            <a:off x="3657600" y="4187825"/>
            <a:ext cx="5524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/>
              <a:t>(3,0)</a:t>
            </a:r>
          </a:p>
        </p:txBody>
      </p:sp>
      <p:sp>
        <p:nvSpPr>
          <p:cNvPr id="25609" name="TextBox 10"/>
          <p:cNvSpPr txBox="1">
            <a:spLocks noChangeArrowheads="1"/>
          </p:cNvSpPr>
          <p:nvPr/>
        </p:nvSpPr>
        <p:spPr bwMode="auto">
          <a:xfrm>
            <a:off x="3657600" y="5635625"/>
            <a:ext cx="5524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/>
              <a:t>(1,0)</a:t>
            </a:r>
          </a:p>
        </p:txBody>
      </p:sp>
      <p:sp>
        <p:nvSpPr>
          <p:cNvPr id="25610" name="TextBox 11"/>
          <p:cNvSpPr txBox="1">
            <a:spLocks noChangeArrowheads="1"/>
          </p:cNvSpPr>
          <p:nvPr/>
        </p:nvSpPr>
        <p:spPr bwMode="auto">
          <a:xfrm>
            <a:off x="4857750" y="5635625"/>
            <a:ext cx="5524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/>
              <a:t>(0,3)</a:t>
            </a:r>
          </a:p>
        </p:txBody>
      </p:sp>
      <p:sp>
        <p:nvSpPr>
          <p:cNvPr id="25611" name="TextBox 12"/>
          <p:cNvSpPr txBox="1">
            <a:spLocks noChangeArrowheads="1"/>
          </p:cNvSpPr>
          <p:nvPr/>
        </p:nvSpPr>
        <p:spPr bwMode="auto">
          <a:xfrm>
            <a:off x="5543550" y="4873625"/>
            <a:ext cx="5524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/>
              <a:t>(3,0)</a:t>
            </a:r>
          </a:p>
        </p:txBody>
      </p:sp>
      <p:sp>
        <p:nvSpPr>
          <p:cNvPr id="25612" name="TextBox 13"/>
          <p:cNvSpPr txBox="1">
            <a:spLocks noChangeArrowheads="1"/>
          </p:cNvSpPr>
          <p:nvPr/>
        </p:nvSpPr>
        <p:spPr bwMode="auto">
          <a:xfrm>
            <a:off x="990600" y="2054225"/>
            <a:ext cx="5524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/>
              <a:t>(7,3)</a:t>
            </a:r>
          </a:p>
        </p:txBody>
      </p:sp>
      <p:graphicFrame>
        <p:nvGraphicFramePr>
          <p:cNvPr id="25613" name="Object 54"/>
          <p:cNvGraphicFramePr>
            <a:graphicFrameLocks noChangeAspect="1"/>
          </p:cNvGraphicFramePr>
          <p:nvPr>
            <p:ph sz="half" idx="1"/>
          </p:nvPr>
        </p:nvGraphicFramePr>
        <p:xfrm>
          <a:off x="6019800" y="914400"/>
          <a:ext cx="2979738" cy="3276600"/>
        </p:xfrm>
        <a:graphic>
          <a:graphicData uri="http://schemas.openxmlformats.org/presentationml/2006/ole">
            <p:oleObj spid="_x0000_s492547" name="Document" r:id="rId4" imgW="5517727" imgH="6068827" progId="Word.Document.8">
              <p:embed/>
            </p:oleObj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706AC-4C0F-4081-8EC0-0783BBADAD86}" type="slidenum">
              <a:rPr lang="en-US"/>
              <a:pPr/>
              <a:t>49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Graphical Example of Regression</a:t>
            </a:r>
            <a:endParaRPr lang="en-US" dirty="0">
              <a:ea typeface="+mj-ea"/>
            </a:endParaRPr>
          </a:p>
        </p:txBody>
      </p:sp>
      <p:cxnSp>
        <p:nvCxnSpPr>
          <p:cNvPr id="5" name="Straight Connector 4"/>
          <p:cNvCxnSpPr>
            <a:cxnSpLocks noChangeShapeType="1"/>
          </p:cNvCxnSpPr>
          <p:nvPr/>
        </p:nvCxnSpPr>
        <p:spPr bwMode="auto">
          <a:xfrm rot="16200000" flipH="1">
            <a:off x="-854868" y="4421981"/>
            <a:ext cx="3960812" cy="349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6" name="Straight Connector 5"/>
          <p:cNvCxnSpPr>
            <a:cxnSpLocks noChangeShapeType="1"/>
          </p:cNvCxnSpPr>
          <p:nvPr/>
        </p:nvCxnSpPr>
        <p:spPr bwMode="auto">
          <a:xfrm>
            <a:off x="889000" y="6165850"/>
            <a:ext cx="7239000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6194425" y="3336925"/>
            <a:ext cx="473075" cy="47307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5484813" y="2695575"/>
            <a:ext cx="473075" cy="47307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4248150" y="4897438"/>
            <a:ext cx="474663" cy="47307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2420938" y="3405188"/>
            <a:ext cx="473075" cy="474662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3621088" y="3336925"/>
            <a:ext cx="474662" cy="47307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2184400" y="4897438"/>
            <a:ext cx="473075" cy="47307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1549400" y="4424363"/>
            <a:ext cx="473075" cy="47307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1238250" y="5230813"/>
            <a:ext cx="473075" cy="47307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3148013" y="4424363"/>
            <a:ext cx="473075" cy="47307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4722813" y="2932113"/>
            <a:ext cx="473075" cy="47307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cxnSp>
        <p:nvCxnSpPr>
          <p:cNvPr id="17" name="Straight Connector 16"/>
          <p:cNvCxnSpPr>
            <a:cxnSpLocks noChangeShapeType="1"/>
          </p:cNvCxnSpPr>
          <p:nvPr/>
        </p:nvCxnSpPr>
        <p:spPr bwMode="auto">
          <a:xfrm rot="5400000">
            <a:off x="4987131" y="4064794"/>
            <a:ext cx="4987925" cy="1588"/>
          </a:xfrm>
          <a:prstGeom prst="line">
            <a:avLst/>
          </a:prstGeom>
          <a:noFill/>
          <a:ln w="63500">
            <a:solidFill>
              <a:srgbClr val="0000FF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8" name="Straight Connector 17"/>
          <p:cNvCxnSpPr>
            <a:cxnSpLocks noChangeShapeType="1"/>
          </p:cNvCxnSpPr>
          <p:nvPr/>
        </p:nvCxnSpPr>
        <p:spPr bwMode="auto">
          <a:xfrm flipV="1">
            <a:off x="242888" y="1743075"/>
            <a:ext cx="7885112" cy="3798888"/>
          </a:xfrm>
          <a:prstGeom prst="line">
            <a:avLst/>
          </a:prstGeom>
          <a:noFill/>
          <a:ln w="127000">
            <a:solidFill>
              <a:srgbClr val="008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7245350" y="1787525"/>
            <a:ext cx="473075" cy="473075"/>
          </a:xfrm>
          <a:prstGeom prst="ellipse">
            <a:avLst/>
          </a:prstGeom>
          <a:solidFill>
            <a:srgbClr val="797979"/>
          </a:solidFill>
          <a:ln w="9525">
            <a:noFill/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24594" name="Picture 19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40713" y="6057900"/>
            <a:ext cx="2413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5" name="Picture 20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0450" y="1962150"/>
            <a:ext cx="152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2465" name="Object 7"/>
          <p:cNvGraphicFramePr>
            <a:graphicFrameLocks noChangeAspect="1"/>
          </p:cNvGraphicFramePr>
          <p:nvPr/>
        </p:nvGraphicFramePr>
        <p:xfrm>
          <a:off x="5368925" y="1435100"/>
          <a:ext cx="1803400" cy="747713"/>
        </p:xfrm>
        <a:graphic>
          <a:graphicData uri="http://schemas.openxmlformats.org/presentationml/2006/ole">
            <p:oleObj spid="_x0000_s62465" name="Εξίσωση" r:id="rId6" imgW="520560" imgH="215640" progId="Equation.3">
              <p:embed/>
            </p:oleObj>
          </a:graphicData>
        </a:graphic>
      </p:graphicFrame>
      <p:graphicFrame>
        <p:nvGraphicFramePr>
          <p:cNvPr id="62466" name="Object 7"/>
          <p:cNvGraphicFramePr>
            <a:graphicFrameLocks noChangeAspect="1"/>
          </p:cNvGraphicFramePr>
          <p:nvPr/>
        </p:nvGraphicFramePr>
        <p:xfrm>
          <a:off x="6748463" y="5549900"/>
          <a:ext cx="703262" cy="615950"/>
        </p:xfrm>
        <a:graphic>
          <a:graphicData uri="http://schemas.openxmlformats.org/presentationml/2006/ole">
            <p:oleObj spid="_x0000_s62466" name="Εξίσωση" r:id="rId7" imgW="203040" imgH="177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34000" y="1009650"/>
            <a:ext cx="3170238" cy="3105150"/>
          </a:xfrm>
        </p:spPr>
      </p:pic>
      <p:sp>
        <p:nvSpPr>
          <p:cNvPr id="26627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How to determine the Best Split</a:t>
            </a:r>
          </a:p>
        </p:txBody>
      </p:sp>
      <p:graphicFrame>
        <p:nvGraphicFramePr>
          <p:cNvPr id="32771" name="Object 5"/>
          <p:cNvGraphicFramePr>
            <a:graphicFrameLocks noChangeAspect="1"/>
          </p:cNvGraphicFramePr>
          <p:nvPr>
            <p:ph sz="half" idx="1"/>
          </p:nvPr>
        </p:nvGraphicFramePr>
        <p:xfrm>
          <a:off x="1020763" y="4129088"/>
          <a:ext cx="7589837" cy="1770062"/>
        </p:xfrm>
        <a:graphic>
          <a:graphicData uri="http://schemas.openxmlformats.org/presentationml/2006/ole">
            <p:oleObj spid="_x0000_s493570" name="Visio" r:id="rId4" imgW="9637116" imgH="2242367" progId="">
              <p:embed/>
            </p:oleObj>
          </a:graphicData>
        </a:graphic>
      </p:graphicFrame>
      <p:sp>
        <p:nvSpPr>
          <p:cNvPr id="32772" name="Text Box 8"/>
          <p:cNvSpPr txBox="1">
            <a:spLocks noChangeArrowheads="1"/>
          </p:cNvSpPr>
          <p:nvPr/>
        </p:nvSpPr>
        <p:spPr bwMode="auto">
          <a:xfrm>
            <a:off x="533400" y="2286000"/>
            <a:ext cx="5105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/>
              <a:t>Before Splitting: 10 records of class 0,</a:t>
            </a:r>
            <a:br>
              <a:rPr lang="en-US" altLang="en-US" sz="1800"/>
            </a:br>
            <a:r>
              <a:rPr lang="en-US" altLang="en-US" sz="1800"/>
              <a:t>		10 records of class 1</a:t>
            </a:r>
          </a:p>
        </p:txBody>
      </p:sp>
      <p:sp>
        <p:nvSpPr>
          <p:cNvPr id="32773" name="Text Box 9"/>
          <p:cNvSpPr txBox="1">
            <a:spLocks noChangeArrowheads="1"/>
          </p:cNvSpPr>
          <p:nvPr/>
        </p:nvSpPr>
        <p:spPr bwMode="auto">
          <a:xfrm>
            <a:off x="1981200" y="5957888"/>
            <a:ext cx="5105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/>
              <a:t>Which test condition is the best?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F7BB-C6B2-49D6-83B7-1D3B5F217534}" type="slidenum">
              <a:rPr lang="en-US"/>
              <a:pPr/>
              <a:t>50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How to determine the Best Split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Greedy approach: 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Nodes with </a:t>
            </a:r>
            <a:r>
              <a:rPr lang="en-US" smtClean="0">
                <a:solidFill>
                  <a:srgbClr val="FF0000"/>
                </a:solidFill>
                <a:ea typeface="ＭＳ Ｐゴシック" pitchFamily="34" charset="-128"/>
              </a:rPr>
              <a:t>purer</a:t>
            </a:r>
            <a:r>
              <a:rPr lang="en-US" smtClean="0">
                <a:ea typeface="ＭＳ Ｐゴシック" pitchFamily="34" charset="-128"/>
              </a:rPr>
              <a:t> class distribution are preferred</a:t>
            </a:r>
          </a:p>
          <a:p>
            <a:pPr lvl="4"/>
            <a:endParaRPr lang="en-US" smtClean="0">
              <a:ea typeface="ＭＳ Ｐゴシック" pitchFamily="34" charset="-128"/>
            </a:endParaRPr>
          </a:p>
          <a:p>
            <a:r>
              <a:rPr lang="en-US" smtClean="0">
                <a:ea typeface="ＭＳ Ｐゴシック" pitchFamily="34" charset="-128"/>
              </a:rPr>
              <a:t>Need a measure of node impurity:</a:t>
            </a:r>
          </a:p>
          <a:p>
            <a:pPr lvl="1">
              <a:buFont typeface="Arial" pitchFamily="34" charset="0"/>
              <a:buNone/>
            </a:pPr>
            <a:endParaRPr lang="en-US" smtClean="0">
              <a:ea typeface="ＭＳ Ｐゴシック" pitchFamily="34" charset="-128"/>
            </a:endParaRPr>
          </a:p>
        </p:txBody>
      </p:sp>
      <p:graphicFrame>
        <p:nvGraphicFramePr>
          <p:cNvPr id="33795" name="Object 6"/>
          <p:cNvGraphicFramePr>
            <a:graphicFrameLocks noChangeAspect="1"/>
          </p:cNvGraphicFramePr>
          <p:nvPr>
            <p:ph sz="half" idx="4294967295"/>
          </p:nvPr>
        </p:nvGraphicFramePr>
        <p:xfrm>
          <a:off x="2209800" y="4038600"/>
          <a:ext cx="912813" cy="815975"/>
        </p:xfrm>
        <a:graphic>
          <a:graphicData uri="http://schemas.openxmlformats.org/presentationml/2006/ole">
            <p:oleObj spid="_x0000_s494594" name="Visio" r:id="rId3" imgW="655371" imgH="585812" progId="">
              <p:embed/>
            </p:oleObj>
          </a:graphicData>
        </a:graphic>
      </p:graphicFrame>
      <p:graphicFrame>
        <p:nvGraphicFramePr>
          <p:cNvPr id="33796" name="Object 10"/>
          <p:cNvGraphicFramePr>
            <a:graphicFrameLocks noChangeAspect="1"/>
          </p:cNvGraphicFramePr>
          <p:nvPr>
            <p:ph sz="half" idx="4294967295"/>
          </p:nvPr>
        </p:nvGraphicFramePr>
        <p:xfrm>
          <a:off x="5715000" y="4038600"/>
          <a:ext cx="912813" cy="815975"/>
        </p:xfrm>
        <a:graphic>
          <a:graphicData uri="http://schemas.openxmlformats.org/presentationml/2006/ole">
            <p:oleObj spid="_x0000_s494595" name="Visio" r:id="rId4" imgW="655371" imgH="585812" progId="">
              <p:embed/>
            </p:oleObj>
          </a:graphicData>
        </a:graphic>
      </p:graphicFrame>
      <p:sp>
        <p:nvSpPr>
          <p:cNvPr id="33797" name="Text Box 12"/>
          <p:cNvSpPr txBox="1">
            <a:spLocks noChangeArrowheads="1"/>
          </p:cNvSpPr>
          <p:nvPr/>
        </p:nvSpPr>
        <p:spPr bwMode="auto">
          <a:xfrm>
            <a:off x="1371600" y="5029200"/>
            <a:ext cx="2819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/>
              <a:t>High degree of impurity</a:t>
            </a:r>
          </a:p>
        </p:txBody>
      </p:sp>
      <p:sp>
        <p:nvSpPr>
          <p:cNvPr id="33798" name="Text Box 13"/>
          <p:cNvSpPr txBox="1">
            <a:spLocks noChangeArrowheads="1"/>
          </p:cNvSpPr>
          <p:nvPr/>
        </p:nvSpPr>
        <p:spPr bwMode="auto">
          <a:xfrm>
            <a:off x="5181600" y="5029200"/>
            <a:ext cx="2819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/>
              <a:t>Low degree of impurity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Measures of Node Impurity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Gini Index</a:t>
            </a:r>
          </a:p>
          <a:p>
            <a:endParaRPr lang="en-US" smtClean="0">
              <a:ea typeface="ＭＳ Ｐゴシック" pitchFamily="34" charset="-128"/>
            </a:endParaRPr>
          </a:p>
          <a:p>
            <a:endParaRPr lang="en-US" smtClean="0">
              <a:ea typeface="ＭＳ Ｐゴシック" pitchFamily="34" charset="-128"/>
            </a:endParaRPr>
          </a:p>
          <a:p>
            <a:r>
              <a:rPr lang="en-US" smtClean="0">
                <a:ea typeface="ＭＳ Ｐゴシック" pitchFamily="34" charset="-128"/>
              </a:rPr>
              <a:t>Entropy</a:t>
            </a:r>
          </a:p>
          <a:p>
            <a:endParaRPr lang="en-US" smtClean="0">
              <a:ea typeface="ＭＳ Ｐゴシック" pitchFamily="34" charset="-128"/>
            </a:endParaRPr>
          </a:p>
          <a:p>
            <a:endParaRPr lang="en-US" smtClean="0">
              <a:ea typeface="ＭＳ Ｐゴシック" pitchFamily="34" charset="-128"/>
            </a:endParaRPr>
          </a:p>
          <a:p>
            <a:r>
              <a:rPr lang="en-US" smtClean="0">
                <a:ea typeface="ＭＳ Ｐゴシック" pitchFamily="34" charset="-128"/>
              </a:rPr>
              <a:t>Misclassification error</a:t>
            </a:r>
          </a:p>
        </p:txBody>
      </p:sp>
      <p:graphicFrame>
        <p:nvGraphicFramePr>
          <p:cNvPr id="34819" name="Object 4"/>
          <p:cNvGraphicFramePr>
            <a:graphicFrameLocks noChangeAspect="1"/>
          </p:cNvGraphicFramePr>
          <p:nvPr>
            <p:ph sz="quarter" idx="4294967295"/>
          </p:nvPr>
        </p:nvGraphicFramePr>
        <p:xfrm>
          <a:off x="2819400" y="1600200"/>
          <a:ext cx="3733800" cy="823913"/>
        </p:xfrm>
        <a:graphic>
          <a:graphicData uri="http://schemas.openxmlformats.org/presentationml/2006/ole">
            <p:oleObj spid="_x0000_s495618" name="Equation" r:id="rId3" imgW="1612900" imgH="355600" progId="Equation.3">
              <p:embed/>
            </p:oleObj>
          </a:graphicData>
        </a:graphic>
      </p:graphicFrame>
      <p:graphicFrame>
        <p:nvGraphicFramePr>
          <p:cNvPr id="34820" name="Object 6"/>
          <p:cNvGraphicFramePr>
            <a:graphicFrameLocks noChangeAspect="1"/>
          </p:cNvGraphicFramePr>
          <p:nvPr>
            <p:ph sz="quarter" idx="4294967295"/>
          </p:nvPr>
        </p:nvGraphicFramePr>
        <p:xfrm>
          <a:off x="2819400" y="3200400"/>
          <a:ext cx="5943600" cy="631825"/>
        </p:xfrm>
        <a:graphic>
          <a:graphicData uri="http://schemas.openxmlformats.org/presentationml/2006/ole">
            <p:oleObj spid="_x0000_s495619" name="Equation" r:id="rId4" imgW="4165600" imgH="444500" progId="Equation.3">
              <p:embed/>
            </p:oleObj>
          </a:graphicData>
        </a:graphic>
      </p:graphicFrame>
      <p:graphicFrame>
        <p:nvGraphicFramePr>
          <p:cNvPr id="34821" name="Object 8"/>
          <p:cNvGraphicFramePr>
            <a:graphicFrameLocks noChangeAspect="1"/>
          </p:cNvGraphicFramePr>
          <p:nvPr/>
        </p:nvGraphicFramePr>
        <p:xfrm>
          <a:off x="2843808" y="5445224"/>
          <a:ext cx="4495800" cy="590550"/>
        </p:xfrm>
        <a:graphic>
          <a:graphicData uri="http://schemas.openxmlformats.org/presentationml/2006/ole">
            <p:oleObj spid="_x0000_s495620" name="Equation" r:id="rId5" imgW="3073400" imgH="406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Finding the Best Split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533400" indent="-533400">
              <a:buNone/>
            </a:pPr>
            <a:endParaRPr lang="en-US" dirty="0" smtClean="0">
              <a:ea typeface="ＭＳ Ｐゴシック" pitchFamily="34" charset="-128"/>
            </a:endParaRPr>
          </a:p>
          <a:p>
            <a:pPr marL="533400" indent="-533400">
              <a:buNone/>
            </a:pPr>
            <a:r>
              <a:rPr lang="en-US" dirty="0" smtClean="0">
                <a:ea typeface="ＭＳ Ｐゴシック" pitchFamily="34" charset="-128"/>
              </a:rPr>
              <a:t>- Compute impurity measure (M) after splitting</a:t>
            </a:r>
          </a:p>
          <a:p>
            <a:pPr marL="1371600" lvl="2" indent="-457200">
              <a:buFont typeface="Monotype Sorts" pitchFamily="2" charset="2"/>
              <a:buChar char="l"/>
            </a:pPr>
            <a:r>
              <a:rPr lang="en-US" sz="2800" dirty="0" smtClean="0">
                <a:ea typeface="ＭＳ Ｐゴシック" pitchFamily="34" charset="-128"/>
              </a:rPr>
              <a:t>Compute impurity measure of each child node</a:t>
            </a:r>
          </a:p>
          <a:p>
            <a:pPr marL="1371600" lvl="2" indent="-457200">
              <a:buFont typeface="Monotype Sorts" pitchFamily="2" charset="2"/>
              <a:buChar char="l"/>
            </a:pPr>
            <a:r>
              <a:rPr lang="en-US" sz="2800" dirty="0" smtClean="0">
                <a:ea typeface="ＭＳ Ｐゴシック" pitchFamily="34" charset="-128"/>
              </a:rPr>
              <a:t>M is the weighted impurity of children</a:t>
            </a:r>
          </a:p>
          <a:p>
            <a:pPr marL="533400" indent="-533400">
              <a:buNone/>
            </a:pPr>
            <a:endParaRPr lang="en-US" dirty="0" smtClean="0">
              <a:ea typeface="ＭＳ Ｐゴシック" pitchFamily="34" charset="-128"/>
            </a:endParaRPr>
          </a:p>
          <a:p>
            <a:pPr marL="533400" indent="-533400">
              <a:buNone/>
            </a:pPr>
            <a:r>
              <a:rPr lang="en-US" dirty="0" smtClean="0">
                <a:ea typeface="ＭＳ Ｐゴシック" pitchFamily="34" charset="-128"/>
              </a:rPr>
              <a:t>- Choose the attribute test condition that produces lowest impurity measure after splitting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730623"/>
          </a:xfrm>
        </p:spPr>
        <p:txBody>
          <a:bodyPr>
            <a:normAutofit/>
          </a:bodyPr>
          <a:lstStyle/>
          <a:p>
            <a:r>
              <a:rPr lang="en-US" dirty="0" smtClean="0"/>
              <a:t>Neural Networks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Artificial Neuron </a:t>
            </a:r>
            <a:br>
              <a:rPr lang="en-US" dirty="0" smtClean="0"/>
            </a:br>
            <a:r>
              <a:rPr lang="en-US" dirty="0" smtClean="0"/>
              <a:t>(generalized linear model)</a:t>
            </a:r>
            <a:endParaRPr lang="el-GR" dirty="0"/>
          </a:p>
        </p:txBody>
      </p:sp>
      <p:sp>
        <p:nvSpPr>
          <p:cNvPr id="32" name="2 - Θέση περιεχομένου"/>
          <p:cNvSpPr txBox="1">
            <a:spLocks/>
          </p:cNvSpPr>
          <p:nvPr/>
        </p:nvSpPr>
        <p:spPr>
          <a:xfrm>
            <a:off x="467544" y="4149080"/>
            <a:ext cx="8424936" cy="2160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noProof="0" dirty="0" smtClean="0"/>
              <a:t>d inputs</a:t>
            </a:r>
            <a:r>
              <a:rPr lang="el-GR" sz="2400" noProof="0" dirty="0" smtClean="0"/>
              <a:t>,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dirty="0" smtClean="0"/>
              <a:t>input signal</a:t>
            </a:r>
            <a:r>
              <a:rPr lang="el-GR" sz="2400" dirty="0" smtClean="0"/>
              <a:t> x</a:t>
            </a:r>
            <a:r>
              <a:rPr lang="en-US" sz="2400" baseline="-25000" dirty="0" err="1" smtClean="0"/>
              <a:t>i</a:t>
            </a:r>
            <a:r>
              <a:rPr lang="el-GR" sz="2400" dirty="0" smtClean="0"/>
              <a:t> (</a:t>
            </a:r>
            <a:r>
              <a:rPr lang="en-US" sz="2400" dirty="0" err="1" smtClean="0"/>
              <a:t>i</a:t>
            </a:r>
            <a:r>
              <a:rPr lang="el-GR" sz="2400" dirty="0" smtClean="0"/>
              <a:t>=1,…,</a:t>
            </a:r>
            <a:r>
              <a:rPr lang="en-US" sz="2400" dirty="0" smtClean="0"/>
              <a:t>d</a:t>
            </a:r>
            <a:r>
              <a:rPr lang="el-GR" sz="2400" dirty="0" smtClean="0"/>
              <a:t>)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dirty="0" smtClean="0"/>
              <a:t>connection weights</a:t>
            </a:r>
            <a:r>
              <a:rPr lang="el-GR" sz="2400" dirty="0" smtClean="0"/>
              <a:t> w</a:t>
            </a:r>
            <a:r>
              <a:rPr lang="en-US" sz="2400" baseline="-25000" dirty="0" err="1" smtClean="0"/>
              <a:t>i</a:t>
            </a:r>
            <a:r>
              <a:rPr lang="el-GR" sz="2400" dirty="0" smtClean="0"/>
              <a:t>, (</a:t>
            </a:r>
            <a:r>
              <a:rPr lang="en-US" sz="2400" dirty="0" err="1" smtClean="0"/>
              <a:t>i</a:t>
            </a:r>
            <a:r>
              <a:rPr lang="el-GR" sz="2400" dirty="0" smtClean="0"/>
              <a:t>=1,…,d)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noProof="0" dirty="0" smtClean="0"/>
              <a:t>bias</a:t>
            </a:r>
            <a:r>
              <a:rPr kumimoji="0" lang="el-G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lang="el-GR" sz="2400" dirty="0" smtClean="0"/>
              <a:t>w</a:t>
            </a:r>
            <a:r>
              <a:rPr lang="el-GR" sz="2400" baseline="-25000" dirty="0" smtClean="0"/>
              <a:t>0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) </a:t>
            </a:r>
            <a:r>
              <a:rPr lang="en-US" sz="2400" dirty="0" smtClean="0">
                <a:sym typeface="Wingdings" pitchFamily="2" charset="2"/>
              </a:rPr>
              <a:t> weight of a connection whose input is </a:t>
            </a:r>
            <a:r>
              <a:rPr lang="el-GR" sz="2400" dirty="0" smtClean="0"/>
              <a:t>1</a:t>
            </a:r>
            <a:endParaRPr kumimoji="0" lang="el-G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74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pSp>
        <p:nvGrpSpPr>
          <p:cNvPr id="3" name="Group 1"/>
          <p:cNvGrpSpPr>
            <a:grpSpLocks noChangeAspect="1"/>
          </p:cNvGrpSpPr>
          <p:nvPr/>
        </p:nvGrpSpPr>
        <p:grpSpPr bwMode="auto">
          <a:xfrm>
            <a:off x="1547664" y="1556792"/>
            <a:ext cx="5771606" cy="2522519"/>
            <a:chOff x="3134" y="3504"/>
            <a:chExt cx="4539" cy="2028"/>
          </a:xfrm>
        </p:grpSpPr>
        <p:sp>
          <p:nvSpPr>
            <p:cNvPr id="2072" name="Line 24"/>
            <p:cNvSpPr>
              <a:spLocks noChangeShapeType="1"/>
            </p:cNvSpPr>
            <p:nvPr/>
          </p:nvSpPr>
          <p:spPr bwMode="auto">
            <a:xfrm>
              <a:off x="4855" y="4624"/>
              <a:ext cx="62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2071" name="Text Box 23"/>
            <p:cNvSpPr txBox="1">
              <a:spLocks noChangeArrowheads="1"/>
            </p:cNvSpPr>
            <p:nvPr/>
          </p:nvSpPr>
          <p:spPr bwMode="auto">
            <a:xfrm>
              <a:off x="5456" y="4372"/>
              <a:ext cx="628" cy="4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g</a:t>
              </a: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(u)</a:t>
              </a:r>
            </a:p>
          </p:txBody>
        </p:sp>
        <p:sp>
          <p:nvSpPr>
            <p:cNvPr id="2070" name="Line 22"/>
            <p:cNvSpPr>
              <a:spLocks noChangeShapeType="1"/>
            </p:cNvSpPr>
            <p:nvPr/>
          </p:nvSpPr>
          <p:spPr bwMode="auto">
            <a:xfrm>
              <a:off x="6108" y="4624"/>
              <a:ext cx="46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2069" name="Text Box 21"/>
            <p:cNvSpPr txBox="1">
              <a:spLocks noChangeArrowheads="1"/>
            </p:cNvSpPr>
            <p:nvPr/>
          </p:nvSpPr>
          <p:spPr bwMode="auto">
            <a:xfrm>
              <a:off x="6577" y="4464"/>
              <a:ext cx="1096" cy="32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o (output)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8" name="Text Box 20"/>
            <p:cNvSpPr txBox="1">
              <a:spLocks noChangeArrowheads="1"/>
            </p:cNvSpPr>
            <p:nvPr/>
          </p:nvSpPr>
          <p:spPr bwMode="auto">
            <a:xfrm>
              <a:off x="4855" y="4304"/>
              <a:ext cx="470" cy="32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0000" tIns="45720" rIns="9144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u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7" name="Oval 19"/>
            <p:cNvSpPr>
              <a:spLocks noChangeArrowheads="1"/>
            </p:cNvSpPr>
            <p:nvPr/>
          </p:nvSpPr>
          <p:spPr bwMode="auto">
            <a:xfrm>
              <a:off x="3916" y="4624"/>
              <a:ext cx="50" cy="5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2066" name="Oval 18"/>
            <p:cNvSpPr>
              <a:spLocks noChangeArrowheads="1"/>
            </p:cNvSpPr>
            <p:nvPr/>
          </p:nvSpPr>
          <p:spPr bwMode="auto">
            <a:xfrm>
              <a:off x="3916" y="4784"/>
              <a:ext cx="50" cy="5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2065" name="Text Box 17"/>
            <p:cNvSpPr txBox="1">
              <a:spLocks noChangeArrowheads="1"/>
            </p:cNvSpPr>
            <p:nvPr/>
          </p:nvSpPr>
          <p:spPr bwMode="auto">
            <a:xfrm>
              <a:off x="4699" y="3984"/>
              <a:ext cx="626" cy="26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w</a:t>
              </a:r>
              <a:r>
                <a:rPr kumimoji="0" lang="en-US" sz="1000" b="0" i="0" u="none" strike="noStrike" cap="none" normalizeH="0" baseline="-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4" name="Oval 16"/>
            <p:cNvSpPr>
              <a:spLocks noChangeArrowheads="1"/>
            </p:cNvSpPr>
            <p:nvPr/>
          </p:nvSpPr>
          <p:spPr bwMode="auto">
            <a:xfrm>
              <a:off x="3916" y="4944"/>
              <a:ext cx="50" cy="5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2063" name="Text Box 15"/>
            <p:cNvSpPr txBox="1">
              <a:spLocks noChangeArrowheads="1"/>
            </p:cNvSpPr>
            <p:nvPr/>
          </p:nvSpPr>
          <p:spPr bwMode="auto">
            <a:xfrm>
              <a:off x="4153" y="3909"/>
              <a:ext cx="626" cy="48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w</a:t>
              </a:r>
              <a:r>
                <a:rPr kumimoji="0" lang="en-US" sz="1000" b="0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1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2" name="Line 14"/>
            <p:cNvSpPr>
              <a:spLocks noChangeShapeType="1"/>
            </p:cNvSpPr>
            <p:nvPr/>
          </p:nvSpPr>
          <p:spPr bwMode="auto">
            <a:xfrm>
              <a:off x="4699" y="3824"/>
              <a:ext cx="0" cy="6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2061" name="Oval 13"/>
            <p:cNvSpPr>
              <a:spLocks noChangeArrowheads="1"/>
            </p:cNvSpPr>
            <p:nvPr/>
          </p:nvSpPr>
          <p:spPr bwMode="auto">
            <a:xfrm>
              <a:off x="4542" y="4464"/>
              <a:ext cx="313" cy="32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2060" name="Text Box 12"/>
            <p:cNvSpPr txBox="1">
              <a:spLocks noChangeArrowheads="1"/>
            </p:cNvSpPr>
            <p:nvPr/>
          </p:nvSpPr>
          <p:spPr bwMode="auto">
            <a:xfrm>
              <a:off x="3603" y="4144"/>
              <a:ext cx="625" cy="26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w</a:t>
              </a:r>
              <a:r>
                <a:rPr kumimoji="0" lang="en-US" sz="1000" b="0" i="0" u="none" strike="noStrike" cap="none" normalizeH="0" baseline="-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9" name="Text Box 11"/>
            <p:cNvSpPr txBox="1">
              <a:spLocks noChangeArrowheads="1"/>
            </p:cNvSpPr>
            <p:nvPr/>
          </p:nvSpPr>
          <p:spPr bwMode="auto">
            <a:xfrm>
              <a:off x="4153" y="4951"/>
              <a:ext cx="625" cy="26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w</a:t>
              </a:r>
              <a:r>
                <a:rPr kumimoji="0" lang="en-US" sz="1000" b="0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d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8" name="Text Box 10"/>
            <p:cNvSpPr txBox="1">
              <a:spLocks noChangeArrowheads="1"/>
            </p:cNvSpPr>
            <p:nvPr/>
          </p:nvSpPr>
          <p:spPr bwMode="auto">
            <a:xfrm>
              <a:off x="3447" y="3504"/>
              <a:ext cx="625" cy="26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x</a:t>
              </a:r>
              <a:r>
                <a:rPr kumimoji="0" lang="en-US" sz="1000" b="0" i="0" u="none" strike="noStrike" cap="none" normalizeH="0" baseline="-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7" name="Text Box 9"/>
            <p:cNvSpPr txBox="1">
              <a:spLocks noChangeArrowheads="1"/>
            </p:cNvSpPr>
            <p:nvPr/>
          </p:nvSpPr>
          <p:spPr bwMode="auto">
            <a:xfrm>
              <a:off x="3134" y="3984"/>
              <a:ext cx="469" cy="26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x</a:t>
              </a:r>
              <a:r>
                <a:rPr kumimoji="0" lang="en-US" sz="1000" b="0" i="0" u="none" strike="noStrike" cap="none" normalizeH="0" baseline="-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6" name="Line 8"/>
            <p:cNvSpPr>
              <a:spLocks noChangeShapeType="1"/>
            </p:cNvSpPr>
            <p:nvPr/>
          </p:nvSpPr>
          <p:spPr bwMode="auto">
            <a:xfrm>
              <a:off x="3447" y="4304"/>
              <a:ext cx="1095" cy="3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2055" name="Text Box 7"/>
            <p:cNvSpPr txBox="1">
              <a:spLocks noChangeArrowheads="1"/>
            </p:cNvSpPr>
            <p:nvPr/>
          </p:nvSpPr>
          <p:spPr bwMode="auto">
            <a:xfrm>
              <a:off x="3290" y="5264"/>
              <a:ext cx="470" cy="26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x</a:t>
              </a:r>
              <a:r>
                <a:rPr kumimoji="0" lang="en-US" sz="1000" b="0" i="0" u="none" strike="noStrike" cap="none" normalizeH="0" baseline="-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d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4" name="Line 6"/>
            <p:cNvSpPr>
              <a:spLocks noChangeShapeType="1"/>
            </p:cNvSpPr>
            <p:nvPr/>
          </p:nvSpPr>
          <p:spPr bwMode="auto">
            <a:xfrm flipV="1">
              <a:off x="3760" y="4624"/>
              <a:ext cx="782" cy="8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2053" name="Line 5"/>
            <p:cNvSpPr>
              <a:spLocks noChangeShapeType="1"/>
            </p:cNvSpPr>
            <p:nvPr/>
          </p:nvSpPr>
          <p:spPr bwMode="auto">
            <a:xfrm>
              <a:off x="3760" y="3824"/>
              <a:ext cx="782" cy="8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2052" name="Text Box 4"/>
            <p:cNvSpPr txBox="1">
              <a:spLocks noChangeArrowheads="1"/>
            </p:cNvSpPr>
            <p:nvPr/>
          </p:nvSpPr>
          <p:spPr bwMode="auto">
            <a:xfrm>
              <a:off x="4386" y="3504"/>
              <a:ext cx="782" cy="26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x</a:t>
              </a:r>
              <a:r>
                <a:rPr kumimoji="0" lang="en-US" sz="1000" b="0" i="0" u="none" strike="noStrike" cap="none" normalizeH="0" baseline="-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0</a:t>
              </a: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=1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1" name="Text Box 3"/>
            <p:cNvSpPr txBox="1">
              <a:spLocks noChangeArrowheads="1"/>
            </p:cNvSpPr>
            <p:nvPr/>
          </p:nvSpPr>
          <p:spPr bwMode="auto">
            <a:xfrm>
              <a:off x="5481" y="3504"/>
              <a:ext cx="1566" cy="64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000" dirty="0" smtClean="0">
                  <a:latin typeface="Arial" pitchFamily="34" charset="0"/>
                  <a:ea typeface="Times New Roman" pitchFamily="18" charset="0"/>
                  <a:cs typeface="Arial" pitchFamily="34" charset="0"/>
                </a:rPr>
                <a:t>a</a:t>
              </a: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ctivation</a:t>
              </a:r>
              <a:r>
                <a:rPr kumimoji="0" lang="en-US" sz="10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function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0" name="Line 2"/>
            <p:cNvSpPr>
              <a:spLocks noChangeShapeType="1"/>
            </p:cNvSpPr>
            <p:nvPr/>
          </p:nvSpPr>
          <p:spPr bwMode="auto">
            <a:xfrm flipH="1">
              <a:off x="5794" y="3984"/>
              <a:ext cx="314" cy="48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Artificial Neuron</a:t>
            </a:r>
            <a:endParaRPr lang="el-GR" dirty="0"/>
          </a:p>
        </p:txBody>
      </p:sp>
      <p:sp>
        <p:nvSpPr>
          <p:cNvPr id="2074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9" name="2 - Θέση περιεχομένου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75252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Two stage computation</a:t>
            </a:r>
            <a:r>
              <a:rPr lang="el-GR" sz="2400" dirty="0" smtClean="0"/>
              <a:t>: </a:t>
            </a:r>
          </a:p>
          <a:p>
            <a:pPr lvl="1"/>
            <a:r>
              <a:rPr lang="en-US" sz="2400" dirty="0" smtClean="0"/>
              <a:t>Compute activation (total input):</a:t>
            </a:r>
            <a:r>
              <a:rPr lang="el-GR" sz="2400" dirty="0" smtClean="0"/>
              <a:t> </a:t>
            </a:r>
          </a:p>
          <a:p>
            <a:pPr lvl="1">
              <a:buNone/>
            </a:pPr>
            <a:endParaRPr lang="el-GR" dirty="0" smtClean="0"/>
          </a:p>
          <a:p>
            <a:pPr lvl="1"/>
            <a:endParaRPr lang="el-GR" dirty="0" smtClean="0"/>
          </a:p>
          <a:p>
            <a:pPr lvl="1"/>
            <a:r>
              <a:rPr lang="en-US" sz="2400" dirty="0" smtClean="0"/>
              <a:t>Compute output o</a:t>
            </a:r>
            <a:r>
              <a:rPr lang="el-GR" sz="2400" dirty="0" smtClean="0"/>
              <a:t>(</a:t>
            </a:r>
            <a:r>
              <a:rPr lang="en-US" sz="2400" dirty="0" smtClean="0"/>
              <a:t>x</a:t>
            </a:r>
            <a:r>
              <a:rPr lang="el-GR" sz="2400" dirty="0" smtClean="0"/>
              <a:t>) </a:t>
            </a:r>
            <a:r>
              <a:rPr lang="en-US" sz="2400" dirty="0" smtClean="0"/>
              <a:t>using </a:t>
            </a:r>
            <a:r>
              <a:rPr lang="en-US" sz="2400" b="1" dirty="0" smtClean="0"/>
              <a:t>activation function</a:t>
            </a:r>
            <a:r>
              <a:rPr lang="el-GR" sz="2400" dirty="0" smtClean="0"/>
              <a:t> </a:t>
            </a:r>
          </a:p>
          <a:p>
            <a:pPr lvl="1" algn="ctr">
              <a:buNone/>
            </a:pPr>
            <a:r>
              <a:rPr lang="en-US" sz="3200" dirty="0" smtClean="0"/>
              <a:t>o(x)</a:t>
            </a:r>
            <a:r>
              <a:rPr lang="el-GR" sz="3200" dirty="0" smtClean="0"/>
              <a:t>=g(u)</a:t>
            </a:r>
            <a:endParaRPr lang="en-US" sz="3200" dirty="0" smtClean="0"/>
          </a:p>
          <a:p>
            <a:pPr lvl="1"/>
            <a:r>
              <a:rPr lang="en-US" sz="3200" dirty="0" smtClean="0"/>
              <a:t> </a:t>
            </a:r>
            <a:r>
              <a:rPr lang="en-US" sz="2400" b="1" dirty="0" smtClean="0"/>
              <a:t>inner–product unit</a:t>
            </a:r>
            <a:endParaRPr lang="el-GR" sz="2400" b="1" dirty="0" smtClean="0"/>
          </a:p>
          <a:p>
            <a:pPr lvl="1" algn="ctr">
              <a:buNone/>
            </a:pPr>
            <a:r>
              <a:rPr lang="en-US" sz="3200" dirty="0" smtClean="0"/>
              <a:t>u(x)=</a:t>
            </a:r>
            <a:r>
              <a:rPr lang="en-US" sz="3200" dirty="0" err="1" smtClean="0"/>
              <a:t>w</a:t>
            </a:r>
            <a:r>
              <a:rPr lang="en-US" sz="3200" baseline="30000" dirty="0" err="1" smtClean="0"/>
              <a:t>T</a:t>
            </a:r>
            <a:r>
              <a:rPr lang="en-US" sz="3200" dirty="0" err="1" smtClean="0"/>
              <a:t>x</a:t>
            </a:r>
            <a:r>
              <a:rPr lang="en-US" sz="3200" dirty="0" smtClean="0"/>
              <a:t> +w</a:t>
            </a:r>
            <a:r>
              <a:rPr lang="en-US" sz="3200" baseline="-25000" dirty="0" smtClean="0"/>
              <a:t>0</a:t>
            </a:r>
            <a:endParaRPr lang="el-GR" sz="3200" dirty="0" smtClean="0"/>
          </a:p>
          <a:p>
            <a:pPr>
              <a:buNone/>
            </a:pPr>
            <a:endParaRPr lang="el-GR" dirty="0" smtClean="0"/>
          </a:p>
          <a:p>
            <a:endParaRPr lang="en-US" dirty="0" smtClean="0"/>
          </a:p>
          <a:p>
            <a:pPr lvl="1">
              <a:buNone/>
            </a:pPr>
            <a:endParaRPr lang="el-GR" dirty="0"/>
          </a:p>
        </p:txBody>
      </p:sp>
      <p:graphicFrame>
        <p:nvGraphicFramePr>
          <p:cNvPr id="37890" name="Object 2"/>
          <p:cNvGraphicFramePr>
            <a:graphicFrameLocks noChangeAspect="1"/>
          </p:cNvGraphicFramePr>
          <p:nvPr/>
        </p:nvGraphicFramePr>
        <p:xfrm>
          <a:off x="2771800" y="2348880"/>
          <a:ext cx="3319491" cy="792088"/>
        </p:xfrm>
        <a:graphic>
          <a:graphicData uri="http://schemas.openxmlformats.org/presentationml/2006/ole">
            <p:oleObj spid="_x0000_s500738" name="Equation" r:id="rId3" imgW="1244520" imgH="29196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4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pSp>
        <p:nvGrpSpPr>
          <p:cNvPr id="3" name="Group 204"/>
          <p:cNvGrpSpPr>
            <a:grpSpLocks noChangeAspect="1"/>
          </p:cNvGrpSpPr>
          <p:nvPr/>
        </p:nvGrpSpPr>
        <p:grpSpPr bwMode="auto">
          <a:xfrm>
            <a:off x="4572000" y="1268760"/>
            <a:ext cx="4054475" cy="3048000"/>
            <a:chOff x="0" y="0"/>
            <a:chExt cx="6384" cy="4800"/>
          </a:xfrm>
        </p:grpSpPr>
        <p:sp>
          <p:nvSpPr>
            <p:cNvPr id="57097" name="AutoShape 777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6384" cy="4800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grpSp>
          <p:nvGrpSpPr>
            <p:cNvPr id="4" name="Group 576"/>
            <p:cNvGrpSpPr>
              <a:grpSpLocks/>
            </p:cNvGrpSpPr>
            <p:nvPr/>
          </p:nvGrpSpPr>
          <p:grpSpPr bwMode="auto">
            <a:xfrm>
              <a:off x="0" y="0"/>
              <a:ext cx="6392" cy="4800"/>
              <a:chOff x="0" y="0"/>
              <a:chExt cx="6392" cy="4800"/>
            </a:xfrm>
          </p:grpSpPr>
          <p:sp>
            <p:nvSpPr>
              <p:cNvPr id="57096" name="Rectangle 77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6384" cy="4800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7095" name="Rectangle 77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6392" cy="4789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7094" name="Rectangle 774"/>
              <p:cNvSpPr>
                <a:spLocks noChangeArrowheads="1"/>
              </p:cNvSpPr>
              <p:nvPr/>
            </p:nvSpPr>
            <p:spPr bwMode="auto">
              <a:xfrm>
                <a:off x="832" y="361"/>
                <a:ext cx="4952" cy="3900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7093" name="Rectangle 773"/>
              <p:cNvSpPr>
                <a:spLocks noChangeArrowheads="1"/>
              </p:cNvSpPr>
              <p:nvPr/>
            </p:nvSpPr>
            <p:spPr bwMode="auto">
              <a:xfrm>
                <a:off x="832" y="361"/>
                <a:ext cx="4952" cy="3900"/>
              </a:xfrm>
              <a:prstGeom prst="rect">
                <a:avLst/>
              </a:prstGeom>
              <a:noFill/>
              <a:ln w="508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7092" name="Line 772"/>
              <p:cNvSpPr>
                <a:spLocks noChangeShapeType="1"/>
              </p:cNvSpPr>
              <p:nvPr/>
            </p:nvSpPr>
            <p:spPr bwMode="auto">
              <a:xfrm>
                <a:off x="832" y="361"/>
                <a:ext cx="4952" cy="1"/>
              </a:xfrm>
              <a:prstGeom prst="line">
                <a:avLst/>
              </a:prstGeom>
              <a:noFill/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7091" name="Line 771"/>
              <p:cNvSpPr>
                <a:spLocks noChangeShapeType="1"/>
              </p:cNvSpPr>
              <p:nvPr/>
            </p:nvSpPr>
            <p:spPr bwMode="auto">
              <a:xfrm>
                <a:off x="832" y="4261"/>
                <a:ext cx="4952" cy="1"/>
              </a:xfrm>
              <a:prstGeom prst="line">
                <a:avLst/>
              </a:prstGeom>
              <a:noFill/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7090" name="Line 770"/>
              <p:cNvSpPr>
                <a:spLocks noChangeShapeType="1"/>
              </p:cNvSpPr>
              <p:nvPr/>
            </p:nvSpPr>
            <p:spPr bwMode="auto">
              <a:xfrm flipV="1">
                <a:off x="5784" y="361"/>
                <a:ext cx="1" cy="3900"/>
              </a:xfrm>
              <a:prstGeom prst="line">
                <a:avLst/>
              </a:prstGeom>
              <a:noFill/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7089" name="Line 769"/>
              <p:cNvSpPr>
                <a:spLocks noChangeShapeType="1"/>
              </p:cNvSpPr>
              <p:nvPr/>
            </p:nvSpPr>
            <p:spPr bwMode="auto">
              <a:xfrm flipV="1">
                <a:off x="832" y="361"/>
                <a:ext cx="1" cy="3900"/>
              </a:xfrm>
              <a:prstGeom prst="line">
                <a:avLst/>
              </a:prstGeom>
              <a:noFill/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7088" name="Line 768"/>
              <p:cNvSpPr>
                <a:spLocks noChangeShapeType="1"/>
              </p:cNvSpPr>
              <p:nvPr/>
            </p:nvSpPr>
            <p:spPr bwMode="auto">
              <a:xfrm>
                <a:off x="832" y="4261"/>
                <a:ext cx="4952" cy="1"/>
              </a:xfrm>
              <a:prstGeom prst="line">
                <a:avLst/>
              </a:prstGeom>
              <a:noFill/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7087" name="Line 767"/>
              <p:cNvSpPr>
                <a:spLocks noChangeShapeType="1"/>
              </p:cNvSpPr>
              <p:nvPr/>
            </p:nvSpPr>
            <p:spPr bwMode="auto">
              <a:xfrm flipV="1">
                <a:off x="832" y="361"/>
                <a:ext cx="1" cy="3900"/>
              </a:xfrm>
              <a:prstGeom prst="line">
                <a:avLst/>
              </a:prstGeom>
              <a:noFill/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7086" name="Line 766"/>
              <p:cNvSpPr>
                <a:spLocks noChangeShapeType="1"/>
              </p:cNvSpPr>
              <p:nvPr/>
            </p:nvSpPr>
            <p:spPr bwMode="auto">
              <a:xfrm flipV="1">
                <a:off x="832" y="4211"/>
                <a:ext cx="1" cy="50"/>
              </a:xfrm>
              <a:prstGeom prst="line">
                <a:avLst/>
              </a:prstGeom>
              <a:noFill/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7085" name="Line 765"/>
              <p:cNvSpPr>
                <a:spLocks noChangeShapeType="1"/>
              </p:cNvSpPr>
              <p:nvPr/>
            </p:nvSpPr>
            <p:spPr bwMode="auto">
              <a:xfrm>
                <a:off x="832" y="361"/>
                <a:ext cx="1" cy="49"/>
              </a:xfrm>
              <a:prstGeom prst="line">
                <a:avLst/>
              </a:prstGeom>
              <a:noFill/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7084" name="Rectangle 764"/>
              <p:cNvSpPr>
                <a:spLocks noChangeArrowheads="1"/>
              </p:cNvSpPr>
              <p:nvPr/>
            </p:nvSpPr>
            <p:spPr bwMode="auto">
              <a:xfrm>
                <a:off x="665" y="4397"/>
                <a:ext cx="38" cy="1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7083" name="Freeform 763"/>
              <p:cNvSpPr>
                <a:spLocks/>
              </p:cNvSpPr>
              <p:nvPr/>
            </p:nvSpPr>
            <p:spPr bwMode="auto">
              <a:xfrm>
                <a:off x="714" y="4337"/>
                <a:ext cx="73" cy="106"/>
              </a:xfrm>
              <a:custGeom>
                <a:avLst/>
                <a:gdLst/>
                <a:ahLst/>
                <a:cxnLst>
                  <a:cxn ang="0">
                    <a:pos x="73" y="95"/>
                  </a:cxn>
                  <a:cxn ang="0">
                    <a:pos x="73" y="106"/>
                  </a:cxn>
                  <a:cxn ang="0">
                    <a:pos x="0" y="106"/>
                  </a:cxn>
                  <a:cxn ang="0">
                    <a:pos x="0" y="102"/>
                  </a:cxn>
                  <a:cxn ang="0">
                    <a:pos x="0" y="98"/>
                  </a:cxn>
                  <a:cxn ang="0">
                    <a:pos x="4" y="91"/>
                  </a:cxn>
                  <a:cxn ang="0">
                    <a:pos x="8" y="83"/>
                  </a:cxn>
                  <a:cxn ang="0">
                    <a:pos x="16" y="76"/>
                  </a:cxn>
                  <a:cxn ang="0">
                    <a:pos x="27" y="68"/>
                  </a:cxn>
                  <a:cxn ang="0">
                    <a:pos x="38" y="57"/>
                  </a:cxn>
                  <a:cxn ang="0">
                    <a:pos x="46" y="49"/>
                  </a:cxn>
                  <a:cxn ang="0">
                    <a:pos x="50" y="45"/>
                  </a:cxn>
                  <a:cxn ang="0">
                    <a:pos x="54" y="38"/>
                  </a:cxn>
                  <a:cxn ang="0">
                    <a:pos x="54" y="30"/>
                  </a:cxn>
                  <a:cxn ang="0">
                    <a:pos x="54" y="22"/>
                  </a:cxn>
                  <a:cxn ang="0">
                    <a:pos x="50" y="15"/>
                  </a:cxn>
                  <a:cxn ang="0">
                    <a:pos x="42" y="11"/>
                  </a:cxn>
                  <a:cxn ang="0">
                    <a:pos x="35" y="11"/>
                  </a:cxn>
                  <a:cxn ang="0">
                    <a:pos x="27" y="11"/>
                  </a:cxn>
                  <a:cxn ang="0">
                    <a:pos x="23" y="15"/>
                  </a:cxn>
                  <a:cxn ang="0">
                    <a:pos x="16" y="22"/>
                  </a:cxn>
                  <a:cxn ang="0">
                    <a:pos x="16" y="30"/>
                  </a:cxn>
                  <a:cxn ang="0">
                    <a:pos x="0" y="26"/>
                  </a:cxn>
                  <a:cxn ang="0">
                    <a:pos x="4" y="15"/>
                  </a:cxn>
                  <a:cxn ang="0">
                    <a:pos x="12" y="7"/>
                  </a:cxn>
                  <a:cxn ang="0">
                    <a:pos x="23" y="0"/>
                  </a:cxn>
                  <a:cxn ang="0">
                    <a:pos x="35" y="0"/>
                  </a:cxn>
                  <a:cxn ang="0">
                    <a:pos x="50" y="0"/>
                  </a:cxn>
                  <a:cxn ang="0">
                    <a:pos x="61" y="7"/>
                  </a:cxn>
                  <a:cxn ang="0">
                    <a:pos x="69" y="15"/>
                  </a:cxn>
                  <a:cxn ang="0">
                    <a:pos x="69" y="26"/>
                  </a:cxn>
                  <a:cxn ang="0">
                    <a:pos x="69" y="34"/>
                  </a:cxn>
                  <a:cxn ang="0">
                    <a:pos x="69" y="41"/>
                  </a:cxn>
                  <a:cxn ang="0">
                    <a:pos x="65" y="49"/>
                  </a:cxn>
                  <a:cxn ang="0">
                    <a:pos x="57" y="53"/>
                  </a:cxn>
                  <a:cxn ang="0">
                    <a:pos x="50" y="60"/>
                  </a:cxn>
                  <a:cxn ang="0">
                    <a:pos x="38" y="72"/>
                  </a:cxn>
                  <a:cxn ang="0">
                    <a:pos x="31" y="79"/>
                  </a:cxn>
                  <a:cxn ang="0">
                    <a:pos x="23" y="87"/>
                  </a:cxn>
                  <a:cxn ang="0">
                    <a:pos x="19" y="91"/>
                  </a:cxn>
                  <a:cxn ang="0">
                    <a:pos x="19" y="95"/>
                  </a:cxn>
                  <a:cxn ang="0">
                    <a:pos x="73" y="95"/>
                  </a:cxn>
                </a:cxnLst>
                <a:rect l="0" t="0" r="r" b="b"/>
                <a:pathLst>
                  <a:path w="73" h="106">
                    <a:moveTo>
                      <a:pt x="73" y="95"/>
                    </a:moveTo>
                    <a:lnTo>
                      <a:pt x="73" y="106"/>
                    </a:lnTo>
                    <a:lnTo>
                      <a:pt x="0" y="106"/>
                    </a:lnTo>
                    <a:lnTo>
                      <a:pt x="0" y="102"/>
                    </a:lnTo>
                    <a:lnTo>
                      <a:pt x="0" y="98"/>
                    </a:lnTo>
                    <a:lnTo>
                      <a:pt x="4" y="91"/>
                    </a:lnTo>
                    <a:lnTo>
                      <a:pt x="8" y="83"/>
                    </a:lnTo>
                    <a:lnTo>
                      <a:pt x="16" y="76"/>
                    </a:lnTo>
                    <a:lnTo>
                      <a:pt x="27" y="68"/>
                    </a:lnTo>
                    <a:lnTo>
                      <a:pt x="38" y="57"/>
                    </a:lnTo>
                    <a:lnTo>
                      <a:pt x="46" y="49"/>
                    </a:lnTo>
                    <a:lnTo>
                      <a:pt x="50" y="45"/>
                    </a:lnTo>
                    <a:lnTo>
                      <a:pt x="54" y="38"/>
                    </a:lnTo>
                    <a:lnTo>
                      <a:pt x="54" y="30"/>
                    </a:lnTo>
                    <a:lnTo>
                      <a:pt x="54" y="22"/>
                    </a:lnTo>
                    <a:lnTo>
                      <a:pt x="50" y="15"/>
                    </a:lnTo>
                    <a:lnTo>
                      <a:pt x="42" y="11"/>
                    </a:lnTo>
                    <a:lnTo>
                      <a:pt x="35" y="11"/>
                    </a:lnTo>
                    <a:lnTo>
                      <a:pt x="27" y="11"/>
                    </a:lnTo>
                    <a:lnTo>
                      <a:pt x="23" y="15"/>
                    </a:lnTo>
                    <a:lnTo>
                      <a:pt x="16" y="22"/>
                    </a:lnTo>
                    <a:lnTo>
                      <a:pt x="16" y="30"/>
                    </a:lnTo>
                    <a:lnTo>
                      <a:pt x="0" y="26"/>
                    </a:lnTo>
                    <a:lnTo>
                      <a:pt x="4" y="15"/>
                    </a:lnTo>
                    <a:lnTo>
                      <a:pt x="12" y="7"/>
                    </a:lnTo>
                    <a:lnTo>
                      <a:pt x="23" y="0"/>
                    </a:lnTo>
                    <a:lnTo>
                      <a:pt x="35" y="0"/>
                    </a:lnTo>
                    <a:lnTo>
                      <a:pt x="50" y="0"/>
                    </a:lnTo>
                    <a:lnTo>
                      <a:pt x="61" y="7"/>
                    </a:lnTo>
                    <a:lnTo>
                      <a:pt x="69" y="15"/>
                    </a:lnTo>
                    <a:lnTo>
                      <a:pt x="69" y="26"/>
                    </a:lnTo>
                    <a:lnTo>
                      <a:pt x="69" y="34"/>
                    </a:lnTo>
                    <a:lnTo>
                      <a:pt x="69" y="41"/>
                    </a:lnTo>
                    <a:lnTo>
                      <a:pt x="65" y="49"/>
                    </a:lnTo>
                    <a:lnTo>
                      <a:pt x="57" y="53"/>
                    </a:lnTo>
                    <a:lnTo>
                      <a:pt x="50" y="60"/>
                    </a:lnTo>
                    <a:lnTo>
                      <a:pt x="38" y="72"/>
                    </a:lnTo>
                    <a:lnTo>
                      <a:pt x="31" y="79"/>
                    </a:lnTo>
                    <a:lnTo>
                      <a:pt x="23" y="87"/>
                    </a:lnTo>
                    <a:lnTo>
                      <a:pt x="19" y="91"/>
                    </a:lnTo>
                    <a:lnTo>
                      <a:pt x="19" y="95"/>
                    </a:lnTo>
                    <a:lnTo>
                      <a:pt x="73" y="9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7082" name="Freeform 762"/>
              <p:cNvSpPr>
                <a:spLocks noEditPoints="1"/>
              </p:cNvSpPr>
              <p:nvPr/>
            </p:nvSpPr>
            <p:spPr bwMode="auto">
              <a:xfrm>
                <a:off x="798" y="4337"/>
                <a:ext cx="72" cy="110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4" y="38"/>
                  </a:cxn>
                  <a:cxn ang="0">
                    <a:pos x="4" y="22"/>
                  </a:cxn>
                  <a:cxn ang="0">
                    <a:pos x="11" y="11"/>
                  </a:cxn>
                  <a:cxn ang="0">
                    <a:pos x="19" y="4"/>
                  </a:cxn>
                  <a:cxn ang="0">
                    <a:pos x="27" y="0"/>
                  </a:cxn>
                  <a:cxn ang="0">
                    <a:pos x="38" y="0"/>
                  </a:cxn>
                  <a:cxn ang="0">
                    <a:pos x="46" y="0"/>
                  </a:cxn>
                  <a:cxn ang="0">
                    <a:pos x="53" y="4"/>
                  </a:cxn>
                  <a:cxn ang="0">
                    <a:pos x="61" y="7"/>
                  </a:cxn>
                  <a:cxn ang="0">
                    <a:pos x="65" y="11"/>
                  </a:cxn>
                  <a:cxn ang="0">
                    <a:pos x="68" y="19"/>
                  </a:cxn>
                  <a:cxn ang="0">
                    <a:pos x="72" y="26"/>
                  </a:cxn>
                  <a:cxn ang="0">
                    <a:pos x="72" y="38"/>
                  </a:cxn>
                  <a:cxn ang="0">
                    <a:pos x="72" y="53"/>
                  </a:cxn>
                  <a:cxn ang="0">
                    <a:pos x="72" y="72"/>
                  </a:cxn>
                  <a:cxn ang="0">
                    <a:pos x="68" y="83"/>
                  </a:cxn>
                  <a:cxn ang="0">
                    <a:pos x="65" y="95"/>
                  </a:cxn>
                  <a:cxn ang="0">
                    <a:pos x="57" y="102"/>
                  </a:cxn>
                  <a:cxn ang="0">
                    <a:pos x="49" y="106"/>
                  </a:cxn>
                  <a:cxn ang="0">
                    <a:pos x="38" y="110"/>
                  </a:cxn>
                  <a:cxn ang="0">
                    <a:pos x="27" y="106"/>
                  </a:cxn>
                  <a:cxn ang="0">
                    <a:pos x="19" y="106"/>
                  </a:cxn>
                  <a:cxn ang="0">
                    <a:pos x="11" y="98"/>
                  </a:cxn>
                  <a:cxn ang="0">
                    <a:pos x="8" y="87"/>
                  </a:cxn>
                  <a:cxn ang="0">
                    <a:pos x="4" y="72"/>
                  </a:cxn>
                  <a:cxn ang="0">
                    <a:pos x="0" y="53"/>
                  </a:cxn>
                  <a:cxn ang="0">
                    <a:pos x="15" y="53"/>
                  </a:cxn>
                  <a:cxn ang="0">
                    <a:pos x="15" y="68"/>
                  </a:cxn>
                  <a:cxn ang="0">
                    <a:pos x="19" y="79"/>
                  </a:cxn>
                  <a:cxn ang="0">
                    <a:pos x="23" y="87"/>
                  </a:cxn>
                  <a:cxn ang="0">
                    <a:pos x="30" y="95"/>
                  </a:cxn>
                  <a:cxn ang="0">
                    <a:pos x="38" y="95"/>
                  </a:cxn>
                  <a:cxn ang="0">
                    <a:pos x="46" y="95"/>
                  </a:cxn>
                  <a:cxn ang="0">
                    <a:pos x="53" y="87"/>
                  </a:cxn>
                  <a:cxn ang="0">
                    <a:pos x="57" y="79"/>
                  </a:cxn>
                  <a:cxn ang="0">
                    <a:pos x="57" y="68"/>
                  </a:cxn>
                  <a:cxn ang="0">
                    <a:pos x="57" y="53"/>
                  </a:cxn>
                  <a:cxn ang="0">
                    <a:pos x="57" y="38"/>
                  </a:cxn>
                  <a:cxn ang="0">
                    <a:pos x="57" y="26"/>
                  </a:cxn>
                  <a:cxn ang="0">
                    <a:pos x="53" y="19"/>
                  </a:cxn>
                  <a:cxn ang="0">
                    <a:pos x="46" y="11"/>
                  </a:cxn>
                  <a:cxn ang="0">
                    <a:pos x="38" y="11"/>
                  </a:cxn>
                  <a:cxn ang="0">
                    <a:pos x="30" y="11"/>
                  </a:cxn>
                  <a:cxn ang="0">
                    <a:pos x="23" y="19"/>
                  </a:cxn>
                  <a:cxn ang="0">
                    <a:pos x="19" y="26"/>
                  </a:cxn>
                  <a:cxn ang="0">
                    <a:pos x="15" y="38"/>
                  </a:cxn>
                  <a:cxn ang="0">
                    <a:pos x="15" y="53"/>
                  </a:cxn>
                </a:cxnLst>
                <a:rect l="0" t="0" r="r" b="b"/>
                <a:pathLst>
                  <a:path w="72" h="110">
                    <a:moveTo>
                      <a:pt x="0" y="53"/>
                    </a:moveTo>
                    <a:lnTo>
                      <a:pt x="4" y="38"/>
                    </a:lnTo>
                    <a:lnTo>
                      <a:pt x="4" y="22"/>
                    </a:lnTo>
                    <a:lnTo>
                      <a:pt x="11" y="11"/>
                    </a:lnTo>
                    <a:lnTo>
                      <a:pt x="19" y="4"/>
                    </a:lnTo>
                    <a:lnTo>
                      <a:pt x="27" y="0"/>
                    </a:lnTo>
                    <a:lnTo>
                      <a:pt x="38" y="0"/>
                    </a:lnTo>
                    <a:lnTo>
                      <a:pt x="46" y="0"/>
                    </a:lnTo>
                    <a:lnTo>
                      <a:pt x="53" y="4"/>
                    </a:lnTo>
                    <a:lnTo>
                      <a:pt x="61" y="7"/>
                    </a:lnTo>
                    <a:lnTo>
                      <a:pt x="65" y="11"/>
                    </a:lnTo>
                    <a:lnTo>
                      <a:pt x="68" y="19"/>
                    </a:lnTo>
                    <a:lnTo>
                      <a:pt x="72" y="26"/>
                    </a:lnTo>
                    <a:lnTo>
                      <a:pt x="72" y="38"/>
                    </a:lnTo>
                    <a:lnTo>
                      <a:pt x="72" y="53"/>
                    </a:lnTo>
                    <a:lnTo>
                      <a:pt x="72" y="72"/>
                    </a:lnTo>
                    <a:lnTo>
                      <a:pt x="68" y="83"/>
                    </a:lnTo>
                    <a:lnTo>
                      <a:pt x="65" y="95"/>
                    </a:lnTo>
                    <a:lnTo>
                      <a:pt x="57" y="102"/>
                    </a:lnTo>
                    <a:lnTo>
                      <a:pt x="49" y="106"/>
                    </a:lnTo>
                    <a:lnTo>
                      <a:pt x="38" y="110"/>
                    </a:lnTo>
                    <a:lnTo>
                      <a:pt x="27" y="106"/>
                    </a:lnTo>
                    <a:lnTo>
                      <a:pt x="19" y="106"/>
                    </a:lnTo>
                    <a:lnTo>
                      <a:pt x="11" y="98"/>
                    </a:lnTo>
                    <a:lnTo>
                      <a:pt x="8" y="87"/>
                    </a:lnTo>
                    <a:lnTo>
                      <a:pt x="4" y="72"/>
                    </a:lnTo>
                    <a:lnTo>
                      <a:pt x="0" y="53"/>
                    </a:lnTo>
                    <a:close/>
                    <a:moveTo>
                      <a:pt x="15" y="53"/>
                    </a:moveTo>
                    <a:lnTo>
                      <a:pt x="15" y="68"/>
                    </a:lnTo>
                    <a:lnTo>
                      <a:pt x="19" y="79"/>
                    </a:lnTo>
                    <a:lnTo>
                      <a:pt x="23" y="87"/>
                    </a:lnTo>
                    <a:lnTo>
                      <a:pt x="30" y="95"/>
                    </a:lnTo>
                    <a:lnTo>
                      <a:pt x="38" y="95"/>
                    </a:lnTo>
                    <a:lnTo>
                      <a:pt x="46" y="95"/>
                    </a:lnTo>
                    <a:lnTo>
                      <a:pt x="53" y="87"/>
                    </a:lnTo>
                    <a:lnTo>
                      <a:pt x="57" y="79"/>
                    </a:lnTo>
                    <a:lnTo>
                      <a:pt x="57" y="68"/>
                    </a:lnTo>
                    <a:lnTo>
                      <a:pt x="57" y="53"/>
                    </a:lnTo>
                    <a:lnTo>
                      <a:pt x="57" y="38"/>
                    </a:lnTo>
                    <a:lnTo>
                      <a:pt x="57" y="26"/>
                    </a:lnTo>
                    <a:lnTo>
                      <a:pt x="53" y="19"/>
                    </a:lnTo>
                    <a:lnTo>
                      <a:pt x="46" y="11"/>
                    </a:lnTo>
                    <a:lnTo>
                      <a:pt x="38" y="11"/>
                    </a:lnTo>
                    <a:lnTo>
                      <a:pt x="30" y="11"/>
                    </a:lnTo>
                    <a:lnTo>
                      <a:pt x="23" y="19"/>
                    </a:lnTo>
                    <a:lnTo>
                      <a:pt x="19" y="26"/>
                    </a:lnTo>
                    <a:lnTo>
                      <a:pt x="15" y="38"/>
                    </a:lnTo>
                    <a:lnTo>
                      <a:pt x="15" y="5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7081" name="Line 761"/>
              <p:cNvSpPr>
                <a:spLocks noChangeShapeType="1"/>
              </p:cNvSpPr>
              <p:nvPr/>
            </p:nvSpPr>
            <p:spPr bwMode="auto">
              <a:xfrm flipV="1">
                <a:off x="1448" y="4211"/>
                <a:ext cx="1" cy="50"/>
              </a:xfrm>
              <a:prstGeom prst="line">
                <a:avLst/>
              </a:prstGeom>
              <a:noFill/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7080" name="Line 760"/>
              <p:cNvSpPr>
                <a:spLocks noChangeShapeType="1"/>
              </p:cNvSpPr>
              <p:nvPr/>
            </p:nvSpPr>
            <p:spPr bwMode="auto">
              <a:xfrm>
                <a:off x="1448" y="361"/>
                <a:ext cx="1" cy="49"/>
              </a:xfrm>
              <a:prstGeom prst="line">
                <a:avLst/>
              </a:prstGeom>
              <a:noFill/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7079" name="Rectangle 759"/>
              <p:cNvSpPr>
                <a:spLocks noChangeArrowheads="1"/>
              </p:cNvSpPr>
              <p:nvPr/>
            </p:nvSpPr>
            <p:spPr bwMode="auto">
              <a:xfrm>
                <a:off x="1281" y="4397"/>
                <a:ext cx="41" cy="1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7078" name="Freeform 758"/>
              <p:cNvSpPr>
                <a:spLocks/>
              </p:cNvSpPr>
              <p:nvPr/>
            </p:nvSpPr>
            <p:spPr bwMode="auto">
              <a:xfrm>
                <a:off x="1345" y="4337"/>
                <a:ext cx="38" cy="106"/>
              </a:xfrm>
              <a:custGeom>
                <a:avLst/>
                <a:gdLst/>
                <a:ahLst/>
                <a:cxnLst>
                  <a:cxn ang="0">
                    <a:pos x="38" y="106"/>
                  </a:cxn>
                  <a:cxn ang="0">
                    <a:pos x="23" y="106"/>
                  </a:cxn>
                  <a:cxn ang="0">
                    <a:pos x="23" y="22"/>
                  </a:cxn>
                  <a:cxn ang="0">
                    <a:pos x="19" y="26"/>
                  </a:cxn>
                  <a:cxn ang="0">
                    <a:pos x="12" y="30"/>
                  </a:cxn>
                  <a:cxn ang="0">
                    <a:pos x="4" y="34"/>
                  </a:cxn>
                  <a:cxn ang="0">
                    <a:pos x="0" y="38"/>
                  </a:cxn>
                  <a:cxn ang="0">
                    <a:pos x="0" y="26"/>
                  </a:cxn>
                  <a:cxn ang="0">
                    <a:pos x="8" y="19"/>
                  </a:cxn>
                  <a:cxn ang="0">
                    <a:pos x="15" y="11"/>
                  </a:cxn>
                  <a:cxn ang="0">
                    <a:pos x="23" y="4"/>
                  </a:cxn>
                  <a:cxn ang="0">
                    <a:pos x="31" y="0"/>
                  </a:cxn>
                  <a:cxn ang="0">
                    <a:pos x="38" y="0"/>
                  </a:cxn>
                  <a:cxn ang="0">
                    <a:pos x="38" y="106"/>
                  </a:cxn>
                </a:cxnLst>
                <a:rect l="0" t="0" r="r" b="b"/>
                <a:pathLst>
                  <a:path w="38" h="106">
                    <a:moveTo>
                      <a:pt x="38" y="106"/>
                    </a:moveTo>
                    <a:lnTo>
                      <a:pt x="23" y="106"/>
                    </a:lnTo>
                    <a:lnTo>
                      <a:pt x="23" y="22"/>
                    </a:lnTo>
                    <a:lnTo>
                      <a:pt x="19" y="26"/>
                    </a:lnTo>
                    <a:lnTo>
                      <a:pt x="12" y="30"/>
                    </a:lnTo>
                    <a:lnTo>
                      <a:pt x="4" y="34"/>
                    </a:lnTo>
                    <a:lnTo>
                      <a:pt x="0" y="38"/>
                    </a:lnTo>
                    <a:lnTo>
                      <a:pt x="0" y="26"/>
                    </a:lnTo>
                    <a:lnTo>
                      <a:pt x="8" y="19"/>
                    </a:lnTo>
                    <a:lnTo>
                      <a:pt x="15" y="11"/>
                    </a:lnTo>
                    <a:lnTo>
                      <a:pt x="23" y="4"/>
                    </a:lnTo>
                    <a:lnTo>
                      <a:pt x="31" y="0"/>
                    </a:lnTo>
                    <a:lnTo>
                      <a:pt x="38" y="0"/>
                    </a:lnTo>
                    <a:lnTo>
                      <a:pt x="38" y="10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7077" name="Freeform 757"/>
              <p:cNvSpPr>
                <a:spLocks/>
              </p:cNvSpPr>
              <p:nvPr/>
            </p:nvSpPr>
            <p:spPr bwMode="auto">
              <a:xfrm>
                <a:off x="1417" y="4337"/>
                <a:ext cx="73" cy="110"/>
              </a:xfrm>
              <a:custGeom>
                <a:avLst/>
                <a:gdLst/>
                <a:ahLst/>
                <a:cxnLst>
                  <a:cxn ang="0">
                    <a:pos x="0" y="79"/>
                  </a:cxn>
                  <a:cxn ang="0">
                    <a:pos x="16" y="76"/>
                  </a:cxn>
                  <a:cxn ang="0">
                    <a:pos x="16" y="87"/>
                  </a:cxn>
                  <a:cxn ang="0">
                    <a:pos x="23" y="91"/>
                  </a:cxn>
                  <a:cxn ang="0">
                    <a:pos x="27" y="95"/>
                  </a:cxn>
                  <a:cxn ang="0">
                    <a:pos x="35" y="95"/>
                  </a:cxn>
                  <a:cxn ang="0">
                    <a:pos x="46" y="95"/>
                  </a:cxn>
                  <a:cxn ang="0">
                    <a:pos x="54" y="91"/>
                  </a:cxn>
                  <a:cxn ang="0">
                    <a:pos x="57" y="79"/>
                  </a:cxn>
                  <a:cxn ang="0">
                    <a:pos x="57" y="72"/>
                  </a:cxn>
                  <a:cxn ang="0">
                    <a:pos x="57" y="60"/>
                  </a:cxn>
                  <a:cxn ang="0">
                    <a:pos x="54" y="53"/>
                  </a:cxn>
                  <a:cxn ang="0">
                    <a:pos x="46" y="49"/>
                  </a:cxn>
                  <a:cxn ang="0">
                    <a:pos x="35" y="45"/>
                  </a:cxn>
                  <a:cxn ang="0">
                    <a:pos x="31" y="49"/>
                  </a:cxn>
                  <a:cxn ang="0">
                    <a:pos x="23" y="49"/>
                  </a:cxn>
                  <a:cxn ang="0">
                    <a:pos x="19" y="53"/>
                  </a:cxn>
                  <a:cxn ang="0">
                    <a:pos x="16" y="57"/>
                  </a:cxn>
                  <a:cxn ang="0">
                    <a:pos x="0" y="57"/>
                  </a:cxn>
                  <a:cxn ang="0">
                    <a:pos x="12" y="0"/>
                  </a:cxn>
                  <a:cxn ang="0">
                    <a:pos x="65" y="0"/>
                  </a:cxn>
                  <a:cxn ang="0">
                    <a:pos x="65" y="15"/>
                  </a:cxn>
                  <a:cxn ang="0">
                    <a:pos x="23" y="15"/>
                  </a:cxn>
                  <a:cxn ang="0">
                    <a:pos x="19" y="41"/>
                  </a:cxn>
                  <a:cxn ang="0">
                    <a:pos x="31" y="38"/>
                  </a:cxn>
                  <a:cxn ang="0">
                    <a:pos x="38" y="34"/>
                  </a:cxn>
                  <a:cxn ang="0">
                    <a:pos x="54" y="38"/>
                  </a:cxn>
                  <a:cxn ang="0">
                    <a:pos x="61" y="45"/>
                  </a:cxn>
                  <a:cxn ang="0">
                    <a:pos x="69" y="57"/>
                  </a:cxn>
                  <a:cxn ang="0">
                    <a:pos x="73" y="68"/>
                  </a:cxn>
                  <a:cxn ang="0">
                    <a:pos x="69" y="83"/>
                  </a:cxn>
                  <a:cxn ang="0">
                    <a:pos x="65" y="95"/>
                  </a:cxn>
                  <a:cxn ang="0">
                    <a:pos x="57" y="102"/>
                  </a:cxn>
                  <a:cxn ang="0">
                    <a:pos x="46" y="106"/>
                  </a:cxn>
                  <a:cxn ang="0">
                    <a:pos x="35" y="110"/>
                  </a:cxn>
                  <a:cxn ang="0">
                    <a:pos x="23" y="106"/>
                  </a:cxn>
                  <a:cxn ang="0">
                    <a:pos x="12" y="102"/>
                  </a:cxn>
                  <a:cxn ang="0">
                    <a:pos x="4" y="91"/>
                  </a:cxn>
                  <a:cxn ang="0">
                    <a:pos x="0" y="79"/>
                  </a:cxn>
                </a:cxnLst>
                <a:rect l="0" t="0" r="r" b="b"/>
                <a:pathLst>
                  <a:path w="73" h="110">
                    <a:moveTo>
                      <a:pt x="0" y="79"/>
                    </a:moveTo>
                    <a:lnTo>
                      <a:pt x="16" y="76"/>
                    </a:lnTo>
                    <a:lnTo>
                      <a:pt x="16" y="87"/>
                    </a:lnTo>
                    <a:lnTo>
                      <a:pt x="23" y="91"/>
                    </a:lnTo>
                    <a:lnTo>
                      <a:pt x="27" y="95"/>
                    </a:lnTo>
                    <a:lnTo>
                      <a:pt x="35" y="95"/>
                    </a:lnTo>
                    <a:lnTo>
                      <a:pt x="46" y="95"/>
                    </a:lnTo>
                    <a:lnTo>
                      <a:pt x="54" y="91"/>
                    </a:lnTo>
                    <a:lnTo>
                      <a:pt x="57" y="79"/>
                    </a:lnTo>
                    <a:lnTo>
                      <a:pt x="57" y="72"/>
                    </a:lnTo>
                    <a:lnTo>
                      <a:pt x="57" y="60"/>
                    </a:lnTo>
                    <a:lnTo>
                      <a:pt x="54" y="53"/>
                    </a:lnTo>
                    <a:lnTo>
                      <a:pt x="46" y="49"/>
                    </a:lnTo>
                    <a:lnTo>
                      <a:pt x="35" y="45"/>
                    </a:lnTo>
                    <a:lnTo>
                      <a:pt x="31" y="49"/>
                    </a:lnTo>
                    <a:lnTo>
                      <a:pt x="23" y="49"/>
                    </a:lnTo>
                    <a:lnTo>
                      <a:pt x="19" y="53"/>
                    </a:lnTo>
                    <a:lnTo>
                      <a:pt x="16" y="57"/>
                    </a:lnTo>
                    <a:lnTo>
                      <a:pt x="0" y="57"/>
                    </a:lnTo>
                    <a:lnTo>
                      <a:pt x="12" y="0"/>
                    </a:lnTo>
                    <a:lnTo>
                      <a:pt x="65" y="0"/>
                    </a:lnTo>
                    <a:lnTo>
                      <a:pt x="65" y="15"/>
                    </a:lnTo>
                    <a:lnTo>
                      <a:pt x="23" y="15"/>
                    </a:lnTo>
                    <a:lnTo>
                      <a:pt x="19" y="41"/>
                    </a:lnTo>
                    <a:lnTo>
                      <a:pt x="31" y="38"/>
                    </a:lnTo>
                    <a:lnTo>
                      <a:pt x="38" y="34"/>
                    </a:lnTo>
                    <a:lnTo>
                      <a:pt x="54" y="38"/>
                    </a:lnTo>
                    <a:lnTo>
                      <a:pt x="61" y="45"/>
                    </a:lnTo>
                    <a:lnTo>
                      <a:pt x="69" y="57"/>
                    </a:lnTo>
                    <a:lnTo>
                      <a:pt x="73" y="68"/>
                    </a:lnTo>
                    <a:lnTo>
                      <a:pt x="69" y="83"/>
                    </a:lnTo>
                    <a:lnTo>
                      <a:pt x="65" y="95"/>
                    </a:lnTo>
                    <a:lnTo>
                      <a:pt x="57" y="102"/>
                    </a:lnTo>
                    <a:lnTo>
                      <a:pt x="46" y="106"/>
                    </a:lnTo>
                    <a:lnTo>
                      <a:pt x="35" y="110"/>
                    </a:lnTo>
                    <a:lnTo>
                      <a:pt x="23" y="106"/>
                    </a:lnTo>
                    <a:lnTo>
                      <a:pt x="12" y="102"/>
                    </a:lnTo>
                    <a:lnTo>
                      <a:pt x="4" y="91"/>
                    </a:lnTo>
                    <a:lnTo>
                      <a:pt x="0" y="7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7076" name="Line 756"/>
              <p:cNvSpPr>
                <a:spLocks noChangeShapeType="1"/>
              </p:cNvSpPr>
              <p:nvPr/>
            </p:nvSpPr>
            <p:spPr bwMode="auto">
              <a:xfrm flipV="1">
                <a:off x="2067" y="4211"/>
                <a:ext cx="1" cy="50"/>
              </a:xfrm>
              <a:prstGeom prst="line">
                <a:avLst/>
              </a:prstGeom>
              <a:noFill/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7075" name="Line 755"/>
              <p:cNvSpPr>
                <a:spLocks noChangeShapeType="1"/>
              </p:cNvSpPr>
              <p:nvPr/>
            </p:nvSpPr>
            <p:spPr bwMode="auto">
              <a:xfrm>
                <a:off x="2067" y="361"/>
                <a:ext cx="1" cy="49"/>
              </a:xfrm>
              <a:prstGeom prst="line">
                <a:avLst/>
              </a:prstGeom>
              <a:noFill/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7074" name="Rectangle 754"/>
              <p:cNvSpPr>
                <a:spLocks noChangeArrowheads="1"/>
              </p:cNvSpPr>
              <p:nvPr/>
            </p:nvSpPr>
            <p:spPr bwMode="auto">
              <a:xfrm>
                <a:off x="1900" y="4397"/>
                <a:ext cx="42" cy="1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7073" name="Freeform 753"/>
              <p:cNvSpPr>
                <a:spLocks/>
              </p:cNvSpPr>
              <p:nvPr/>
            </p:nvSpPr>
            <p:spPr bwMode="auto">
              <a:xfrm>
                <a:off x="1965" y="4337"/>
                <a:ext cx="38" cy="106"/>
              </a:xfrm>
              <a:custGeom>
                <a:avLst/>
                <a:gdLst/>
                <a:ahLst/>
                <a:cxnLst>
                  <a:cxn ang="0">
                    <a:pos x="38" y="106"/>
                  </a:cxn>
                  <a:cxn ang="0">
                    <a:pos x="22" y="106"/>
                  </a:cxn>
                  <a:cxn ang="0">
                    <a:pos x="22" y="22"/>
                  </a:cxn>
                  <a:cxn ang="0">
                    <a:pos x="19" y="26"/>
                  </a:cxn>
                  <a:cxn ang="0">
                    <a:pos x="11" y="30"/>
                  </a:cxn>
                  <a:cxn ang="0">
                    <a:pos x="3" y="34"/>
                  </a:cxn>
                  <a:cxn ang="0">
                    <a:pos x="0" y="38"/>
                  </a:cxn>
                  <a:cxn ang="0">
                    <a:pos x="0" y="26"/>
                  </a:cxn>
                  <a:cxn ang="0">
                    <a:pos x="7" y="19"/>
                  </a:cxn>
                  <a:cxn ang="0">
                    <a:pos x="15" y="11"/>
                  </a:cxn>
                  <a:cxn ang="0">
                    <a:pos x="22" y="4"/>
                  </a:cxn>
                  <a:cxn ang="0">
                    <a:pos x="30" y="0"/>
                  </a:cxn>
                  <a:cxn ang="0">
                    <a:pos x="38" y="0"/>
                  </a:cxn>
                  <a:cxn ang="0">
                    <a:pos x="38" y="106"/>
                  </a:cxn>
                </a:cxnLst>
                <a:rect l="0" t="0" r="r" b="b"/>
                <a:pathLst>
                  <a:path w="38" h="106">
                    <a:moveTo>
                      <a:pt x="38" y="106"/>
                    </a:moveTo>
                    <a:lnTo>
                      <a:pt x="22" y="106"/>
                    </a:lnTo>
                    <a:lnTo>
                      <a:pt x="22" y="22"/>
                    </a:lnTo>
                    <a:lnTo>
                      <a:pt x="19" y="26"/>
                    </a:lnTo>
                    <a:lnTo>
                      <a:pt x="11" y="30"/>
                    </a:lnTo>
                    <a:lnTo>
                      <a:pt x="3" y="34"/>
                    </a:lnTo>
                    <a:lnTo>
                      <a:pt x="0" y="38"/>
                    </a:lnTo>
                    <a:lnTo>
                      <a:pt x="0" y="26"/>
                    </a:lnTo>
                    <a:lnTo>
                      <a:pt x="7" y="19"/>
                    </a:lnTo>
                    <a:lnTo>
                      <a:pt x="15" y="11"/>
                    </a:lnTo>
                    <a:lnTo>
                      <a:pt x="22" y="4"/>
                    </a:lnTo>
                    <a:lnTo>
                      <a:pt x="30" y="0"/>
                    </a:lnTo>
                    <a:lnTo>
                      <a:pt x="38" y="0"/>
                    </a:lnTo>
                    <a:lnTo>
                      <a:pt x="38" y="10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7072" name="Freeform 752"/>
              <p:cNvSpPr>
                <a:spLocks noEditPoints="1"/>
              </p:cNvSpPr>
              <p:nvPr/>
            </p:nvSpPr>
            <p:spPr bwMode="auto">
              <a:xfrm>
                <a:off x="2037" y="4337"/>
                <a:ext cx="72" cy="110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8"/>
                  </a:cxn>
                  <a:cxn ang="0">
                    <a:pos x="4" y="22"/>
                  </a:cxn>
                  <a:cxn ang="0">
                    <a:pos x="7" y="11"/>
                  </a:cxn>
                  <a:cxn ang="0">
                    <a:pos x="15" y="4"/>
                  </a:cxn>
                  <a:cxn ang="0">
                    <a:pos x="26" y="0"/>
                  </a:cxn>
                  <a:cxn ang="0">
                    <a:pos x="34" y="0"/>
                  </a:cxn>
                  <a:cxn ang="0">
                    <a:pos x="45" y="0"/>
                  </a:cxn>
                  <a:cxn ang="0">
                    <a:pos x="53" y="4"/>
                  </a:cxn>
                  <a:cxn ang="0">
                    <a:pos x="57" y="7"/>
                  </a:cxn>
                  <a:cxn ang="0">
                    <a:pos x="64" y="11"/>
                  </a:cxn>
                  <a:cxn ang="0">
                    <a:pos x="64" y="19"/>
                  </a:cxn>
                  <a:cxn ang="0">
                    <a:pos x="68" y="26"/>
                  </a:cxn>
                  <a:cxn ang="0">
                    <a:pos x="72" y="38"/>
                  </a:cxn>
                  <a:cxn ang="0">
                    <a:pos x="72" y="53"/>
                  </a:cxn>
                  <a:cxn ang="0">
                    <a:pos x="72" y="72"/>
                  </a:cxn>
                  <a:cxn ang="0">
                    <a:pos x="68" y="83"/>
                  </a:cxn>
                  <a:cxn ang="0">
                    <a:pos x="61" y="95"/>
                  </a:cxn>
                  <a:cxn ang="0">
                    <a:pos x="57" y="102"/>
                  </a:cxn>
                  <a:cxn ang="0">
                    <a:pos x="45" y="106"/>
                  </a:cxn>
                  <a:cxn ang="0">
                    <a:pos x="34" y="110"/>
                  </a:cxn>
                  <a:cxn ang="0">
                    <a:pos x="26" y="106"/>
                  </a:cxn>
                  <a:cxn ang="0">
                    <a:pos x="19" y="106"/>
                  </a:cxn>
                  <a:cxn ang="0">
                    <a:pos x="11" y="98"/>
                  </a:cxn>
                  <a:cxn ang="0">
                    <a:pos x="4" y="87"/>
                  </a:cxn>
                  <a:cxn ang="0">
                    <a:pos x="0" y="72"/>
                  </a:cxn>
                  <a:cxn ang="0">
                    <a:pos x="0" y="53"/>
                  </a:cxn>
                  <a:cxn ang="0">
                    <a:pos x="15" y="53"/>
                  </a:cxn>
                  <a:cxn ang="0">
                    <a:pos x="15" y="68"/>
                  </a:cxn>
                  <a:cxn ang="0">
                    <a:pos x="19" y="79"/>
                  </a:cxn>
                  <a:cxn ang="0">
                    <a:pos x="19" y="87"/>
                  </a:cxn>
                  <a:cxn ang="0">
                    <a:pos x="26" y="95"/>
                  </a:cxn>
                  <a:cxn ang="0">
                    <a:pos x="34" y="95"/>
                  </a:cxn>
                  <a:cxn ang="0">
                    <a:pos x="45" y="95"/>
                  </a:cxn>
                  <a:cxn ang="0">
                    <a:pos x="49" y="87"/>
                  </a:cxn>
                  <a:cxn ang="0">
                    <a:pos x="53" y="79"/>
                  </a:cxn>
                  <a:cxn ang="0">
                    <a:pos x="57" y="68"/>
                  </a:cxn>
                  <a:cxn ang="0">
                    <a:pos x="57" y="53"/>
                  </a:cxn>
                  <a:cxn ang="0">
                    <a:pos x="57" y="38"/>
                  </a:cxn>
                  <a:cxn ang="0">
                    <a:pos x="53" y="26"/>
                  </a:cxn>
                  <a:cxn ang="0">
                    <a:pos x="53" y="19"/>
                  </a:cxn>
                  <a:cxn ang="0">
                    <a:pos x="45" y="11"/>
                  </a:cxn>
                  <a:cxn ang="0">
                    <a:pos x="34" y="11"/>
                  </a:cxn>
                  <a:cxn ang="0">
                    <a:pos x="26" y="11"/>
                  </a:cxn>
                  <a:cxn ang="0">
                    <a:pos x="23" y="19"/>
                  </a:cxn>
                  <a:cxn ang="0">
                    <a:pos x="19" y="26"/>
                  </a:cxn>
                  <a:cxn ang="0">
                    <a:pos x="15" y="38"/>
                  </a:cxn>
                  <a:cxn ang="0">
                    <a:pos x="15" y="53"/>
                  </a:cxn>
                </a:cxnLst>
                <a:rect l="0" t="0" r="r" b="b"/>
                <a:pathLst>
                  <a:path w="72" h="110">
                    <a:moveTo>
                      <a:pt x="0" y="53"/>
                    </a:moveTo>
                    <a:lnTo>
                      <a:pt x="0" y="38"/>
                    </a:lnTo>
                    <a:lnTo>
                      <a:pt x="4" y="22"/>
                    </a:lnTo>
                    <a:lnTo>
                      <a:pt x="7" y="11"/>
                    </a:lnTo>
                    <a:lnTo>
                      <a:pt x="15" y="4"/>
                    </a:lnTo>
                    <a:lnTo>
                      <a:pt x="26" y="0"/>
                    </a:lnTo>
                    <a:lnTo>
                      <a:pt x="34" y="0"/>
                    </a:lnTo>
                    <a:lnTo>
                      <a:pt x="45" y="0"/>
                    </a:lnTo>
                    <a:lnTo>
                      <a:pt x="53" y="4"/>
                    </a:lnTo>
                    <a:lnTo>
                      <a:pt x="57" y="7"/>
                    </a:lnTo>
                    <a:lnTo>
                      <a:pt x="64" y="11"/>
                    </a:lnTo>
                    <a:lnTo>
                      <a:pt x="64" y="19"/>
                    </a:lnTo>
                    <a:lnTo>
                      <a:pt x="68" y="26"/>
                    </a:lnTo>
                    <a:lnTo>
                      <a:pt x="72" y="38"/>
                    </a:lnTo>
                    <a:lnTo>
                      <a:pt x="72" y="53"/>
                    </a:lnTo>
                    <a:lnTo>
                      <a:pt x="72" y="72"/>
                    </a:lnTo>
                    <a:lnTo>
                      <a:pt x="68" y="83"/>
                    </a:lnTo>
                    <a:lnTo>
                      <a:pt x="61" y="95"/>
                    </a:lnTo>
                    <a:lnTo>
                      <a:pt x="57" y="102"/>
                    </a:lnTo>
                    <a:lnTo>
                      <a:pt x="45" y="106"/>
                    </a:lnTo>
                    <a:lnTo>
                      <a:pt x="34" y="110"/>
                    </a:lnTo>
                    <a:lnTo>
                      <a:pt x="26" y="106"/>
                    </a:lnTo>
                    <a:lnTo>
                      <a:pt x="19" y="106"/>
                    </a:lnTo>
                    <a:lnTo>
                      <a:pt x="11" y="98"/>
                    </a:lnTo>
                    <a:lnTo>
                      <a:pt x="4" y="87"/>
                    </a:lnTo>
                    <a:lnTo>
                      <a:pt x="0" y="72"/>
                    </a:lnTo>
                    <a:lnTo>
                      <a:pt x="0" y="53"/>
                    </a:lnTo>
                    <a:close/>
                    <a:moveTo>
                      <a:pt x="15" y="53"/>
                    </a:moveTo>
                    <a:lnTo>
                      <a:pt x="15" y="68"/>
                    </a:lnTo>
                    <a:lnTo>
                      <a:pt x="19" y="79"/>
                    </a:lnTo>
                    <a:lnTo>
                      <a:pt x="19" y="87"/>
                    </a:lnTo>
                    <a:lnTo>
                      <a:pt x="26" y="95"/>
                    </a:lnTo>
                    <a:lnTo>
                      <a:pt x="34" y="95"/>
                    </a:lnTo>
                    <a:lnTo>
                      <a:pt x="45" y="95"/>
                    </a:lnTo>
                    <a:lnTo>
                      <a:pt x="49" y="87"/>
                    </a:lnTo>
                    <a:lnTo>
                      <a:pt x="53" y="79"/>
                    </a:lnTo>
                    <a:lnTo>
                      <a:pt x="57" y="68"/>
                    </a:lnTo>
                    <a:lnTo>
                      <a:pt x="57" y="53"/>
                    </a:lnTo>
                    <a:lnTo>
                      <a:pt x="57" y="38"/>
                    </a:lnTo>
                    <a:lnTo>
                      <a:pt x="53" y="26"/>
                    </a:lnTo>
                    <a:lnTo>
                      <a:pt x="53" y="19"/>
                    </a:lnTo>
                    <a:lnTo>
                      <a:pt x="45" y="11"/>
                    </a:lnTo>
                    <a:lnTo>
                      <a:pt x="34" y="11"/>
                    </a:lnTo>
                    <a:lnTo>
                      <a:pt x="26" y="11"/>
                    </a:lnTo>
                    <a:lnTo>
                      <a:pt x="23" y="19"/>
                    </a:lnTo>
                    <a:lnTo>
                      <a:pt x="19" y="26"/>
                    </a:lnTo>
                    <a:lnTo>
                      <a:pt x="15" y="38"/>
                    </a:lnTo>
                    <a:lnTo>
                      <a:pt x="15" y="5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7071" name="Line 751"/>
              <p:cNvSpPr>
                <a:spLocks noChangeShapeType="1"/>
              </p:cNvSpPr>
              <p:nvPr/>
            </p:nvSpPr>
            <p:spPr bwMode="auto">
              <a:xfrm flipV="1">
                <a:off x="2687" y="4211"/>
                <a:ext cx="1" cy="50"/>
              </a:xfrm>
              <a:prstGeom prst="line">
                <a:avLst/>
              </a:prstGeom>
              <a:noFill/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7070" name="Line 750"/>
              <p:cNvSpPr>
                <a:spLocks noChangeShapeType="1"/>
              </p:cNvSpPr>
              <p:nvPr/>
            </p:nvSpPr>
            <p:spPr bwMode="auto">
              <a:xfrm>
                <a:off x="2687" y="361"/>
                <a:ext cx="1" cy="49"/>
              </a:xfrm>
              <a:prstGeom prst="line">
                <a:avLst/>
              </a:prstGeom>
              <a:noFill/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7069" name="Rectangle 749"/>
              <p:cNvSpPr>
                <a:spLocks noChangeArrowheads="1"/>
              </p:cNvSpPr>
              <p:nvPr/>
            </p:nvSpPr>
            <p:spPr bwMode="auto">
              <a:xfrm>
                <a:off x="2561" y="4397"/>
                <a:ext cx="42" cy="1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7068" name="Freeform 748"/>
              <p:cNvSpPr>
                <a:spLocks/>
              </p:cNvSpPr>
              <p:nvPr/>
            </p:nvSpPr>
            <p:spPr bwMode="auto">
              <a:xfrm>
                <a:off x="2614" y="4337"/>
                <a:ext cx="73" cy="110"/>
              </a:xfrm>
              <a:custGeom>
                <a:avLst/>
                <a:gdLst/>
                <a:ahLst/>
                <a:cxnLst>
                  <a:cxn ang="0">
                    <a:pos x="0" y="79"/>
                  </a:cxn>
                  <a:cxn ang="0">
                    <a:pos x="16" y="76"/>
                  </a:cxn>
                  <a:cxn ang="0">
                    <a:pos x="16" y="87"/>
                  </a:cxn>
                  <a:cxn ang="0">
                    <a:pos x="19" y="91"/>
                  </a:cxn>
                  <a:cxn ang="0">
                    <a:pos x="27" y="95"/>
                  </a:cxn>
                  <a:cxn ang="0">
                    <a:pos x="35" y="95"/>
                  </a:cxn>
                  <a:cxn ang="0">
                    <a:pos x="46" y="95"/>
                  </a:cxn>
                  <a:cxn ang="0">
                    <a:pos x="50" y="91"/>
                  </a:cxn>
                  <a:cxn ang="0">
                    <a:pos x="57" y="79"/>
                  </a:cxn>
                  <a:cxn ang="0">
                    <a:pos x="57" y="72"/>
                  </a:cxn>
                  <a:cxn ang="0">
                    <a:pos x="57" y="60"/>
                  </a:cxn>
                  <a:cxn ang="0">
                    <a:pos x="54" y="53"/>
                  </a:cxn>
                  <a:cxn ang="0">
                    <a:pos x="46" y="49"/>
                  </a:cxn>
                  <a:cxn ang="0">
                    <a:pos x="35" y="45"/>
                  </a:cxn>
                  <a:cxn ang="0">
                    <a:pos x="27" y="49"/>
                  </a:cxn>
                  <a:cxn ang="0">
                    <a:pos x="23" y="49"/>
                  </a:cxn>
                  <a:cxn ang="0">
                    <a:pos x="19" y="53"/>
                  </a:cxn>
                  <a:cxn ang="0">
                    <a:pos x="16" y="57"/>
                  </a:cxn>
                  <a:cxn ang="0">
                    <a:pos x="0" y="57"/>
                  </a:cxn>
                  <a:cxn ang="0">
                    <a:pos x="12" y="0"/>
                  </a:cxn>
                  <a:cxn ang="0">
                    <a:pos x="65" y="0"/>
                  </a:cxn>
                  <a:cxn ang="0">
                    <a:pos x="65" y="15"/>
                  </a:cxn>
                  <a:cxn ang="0">
                    <a:pos x="23" y="15"/>
                  </a:cxn>
                  <a:cxn ang="0">
                    <a:pos x="19" y="41"/>
                  </a:cxn>
                  <a:cxn ang="0">
                    <a:pos x="31" y="38"/>
                  </a:cxn>
                  <a:cxn ang="0">
                    <a:pos x="38" y="34"/>
                  </a:cxn>
                  <a:cxn ang="0">
                    <a:pos x="54" y="38"/>
                  </a:cxn>
                  <a:cxn ang="0">
                    <a:pos x="61" y="45"/>
                  </a:cxn>
                  <a:cxn ang="0">
                    <a:pos x="69" y="57"/>
                  </a:cxn>
                  <a:cxn ang="0">
                    <a:pos x="73" y="68"/>
                  </a:cxn>
                  <a:cxn ang="0">
                    <a:pos x="69" y="83"/>
                  </a:cxn>
                  <a:cxn ang="0">
                    <a:pos x="65" y="95"/>
                  </a:cxn>
                  <a:cxn ang="0">
                    <a:pos x="54" y="102"/>
                  </a:cxn>
                  <a:cxn ang="0">
                    <a:pos x="46" y="106"/>
                  </a:cxn>
                  <a:cxn ang="0">
                    <a:pos x="35" y="110"/>
                  </a:cxn>
                  <a:cxn ang="0">
                    <a:pos x="23" y="106"/>
                  </a:cxn>
                  <a:cxn ang="0">
                    <a:pos x="12" y="102"/>
                  </a:cxn>
                  <a:cxn ang="0">
                    <a:pos x="4" y="91"/>
                  </a:cxn>
                  <a:cxn ang="0">
                    <a:pos x="0" y="79"/>
                  </a:cxn>
                </a:cxnLst>
                <a:rect l="0" t="0" r="r" b="b"/>
                <a:pathLst>
                  <a:path w="73" h="110">
                    <a:moveTo>
                      <a:pt x="0" y="79"/>
                    </a:moveTo>
                    <a:lnTo>
                      <a:pt x="16" y="76"/>
                    </a:lnTo>
                    <a:lnTo>
                      <a:pt x="16" y="87"/>
                    </a:lnTo>
                    <a:lnTo>
                      <a:pt x="19" y="91"/>
                    </a:lnTo>
                    <a:lnTo>
                      <a:pt x="27" y="95"/>
                    </a:lnTo>
                    <a:lnTo>
                      <a:pt x="35" y="95"/>
                    </a:lnTo>
                    <a:lnTo>
                      <a:pt x="46" y="95"/>
                    </a:lnTo>
                    <a:lnTo>
                      <a:pt x="50" y="91"/>
                    </a:lnTo>
                    <a:lnTo>
                      <a:pt x="57" y="79"/>
                    </a:lnTo>
                    <a:lnTo>
                      <a:pt x="57" y="72"/>
                    </a:lnTo>
                    <a:lnTo>
                      <a:pt x="57" y="60"/>
                    </a:lnTo>
                    <a:lnTo>
                      <a:pt x="54" y="53"/>
                    </a:lnTo>
                    <a:lnTo>
                      <a:pt x="46" y="49"/>
                    </a:lnTo>
                    <a:lnTo>
                      <a:pt x="35" y="45"/>
                    </a:lnTo>
                    <a:lnTo>
                      <a:pt x="27" y="49"/>
                    </a:lnTo>
                    <a:lnTo>
                      <a:pt x="23" y="49"/>
                    </a:lnTo>
                    <a:lnTo>
                      <a:pt x="19" y="53"/>
                    </a:lnTo>
                    <a:lnTo>
                      <a:pt x="16" y="57"/>
                    </a:lnTo>
                    <a:lnTo>
                      <a:pt x="0" y="57"/>
                    </a:lnTo>
                    <a:lnTo>
                      <a:pt x="12" y="0"/>
                    </a:lnTo>
                    <a:lnTo>
                      <a:pt x="65" y="0"/>
                    </a:lnTo>
                    <a:lnTo>
                      <a:pt x="65" y="15"/>
                    </a:lnTo>
                    <a:lnTo>
                      <a:pt x="23" y="15"/>
                    </a:lnTo>
                    <a:lnTo>
                      <a:pt x="19" y="41"/>
                    </a:lnTo>
                    <a:lnTo>
                      <a:pt x="31" y="38"/>
                    </a:lnTo>
                    <a:lnTo>
                      <a:pt x="38" y="34"/>
                    </a:lnTo>
                    <a:lnTo>
                      <a:pt x="54" y="38"/>
                    </a:lnTo>
                    <a:lnTo>
                      <a:pt x="61" y="45"/>
                    </a:lnTo>
                    <a:lnTo>
                      <a:pt x="69" y="57"/>
                    </a:lnTo>
                    <a:lnTo>
                      <a:pt x="73" y="68"/>
                    </a:lnTo>
                    <a:lnTo>
                      <a:pt x="69" y="83"/>
                    </a:lnTo>
                    <a:lnTo>
                      <a:pt x="65" y="95"/>
                    </a:lnTo>
                    <a:lnTo>
                      <a:pt x="54" y="102"/>
                    </a:lnTo>
                    <a:lnTo>
                      <a:pt x="46" y="106"/>
                    </a:lnTo>
                    <a:lnTo>
                      <a:pt x="35" y="110"/>
                    </a:lnTo>
                    <a:lnTo>
                      <a:pt x="23" y="106"/>
                    </a:lnTo>
                    <a:lnTo>
                      <a:pt x="12" y="102"/>
                    </a:lnTo>
                    <a:lnTo>
                      <a:pt x="4" y="91"/>
                    </a:lnTo>
                    <a:lnTo>
                      <a:pt x="0" y="7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7067" name="Line 747"/>
              <p:cNvSpPr>
                <a:spLocks noChangeShapeType="1"/>
              </p:cNvSpPr>
              <p:nvPr/>
            </p:nvSpPr>
            <p:spPr bwMode="auto">
              <a:xfrm flipV="1">
                <a:off x="3306" y="4211"/>
                <a:ext cx="1" cy="50"/>
              </a:xfrm>
              <a:prstGeom prst="line">
                <a:avLst/>
              </a:prstGeom>
              <a:noFill/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7066" name="Line 746"/>
              <p:cNvSpPr>
                <a:spLocks noChangeShapeType="1"/>
              </p:cNvSpPr>
              <p:nvPr/>
            </p:nvSpPr>
            <p:spPr bwMode="auto">
              <a:xfrm>
                <a:off x="3306" y="361"/>
                <a:ext cx="1" cy="49"/>
              </a:xfrm>
              <a:prstGeom prst="line">
                <a:avLst/>
              </a:prstGeom>
              <a:noFill/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7065" name="Freeform 745"/>
              <p:cNvSpPr>
                <a:spLocks noEditPoints="1"/>
              </p:cNvSpPr>
              <p:nvPr/>
            </p:nvSpPr>
            <p:spPr bwMode="auto">
              <a:xfrm>
                <a:off x="3272" y="4337"/>
                <a:ext cx="72" cy="110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8"/>
                  </a:cxn>
                  <a:cxn ang="0">
                    <a:pos x="4" y="22"/>
                  </a:cxn>
                  <a:cxn ang="0">
                    <a:pos x="7" y="11"/>
                  </a:cxn>
                  <a:cxn ang="0">
                    <a:pos x="15" y="4"/>
                  </a:cxn>
                  <a:cxn ang="0">
                    <a:pos x="26" y="0"/>
                  </a:cxn>
                  <a:cxn ang="0">
                    <a:pos x="34" y="0"/>
                  </a:cxn>
                  <a:cxn ang="0">
                    <a:pos x="45" y="0"/>
                  </a:cxn>
                  <a:cxn ang="0">
                    <a:pos x="53" y="4"/>
                  </a:cxn>
                  <a:cxn ang="0">
                    <a:pos x="57" y="7"/>
                  </a:cxn>
                  <a:cxn ang="0">
                    <a:pos x="61" y="11"/>
                  </a:cxn>
                  <a:cxn ang="0">
                    <a:pos x="64" y="19"/>
                  </a:cxn>
                  <a:cxn ang="0">
                    <a:pos x="68" y="26"/>
                  </a:cxn>
                  <a:cxn ang="0">
                    <a:pos x="72" y="38"/>
                  </a:cxn>
                  <a:cxn ang="0">
                    <a:pos x="72" y="53"/>
                  </a:cxn>
                  <a:cxn ang="0">
                    <a:pos x="68" y="72"/>
                  </a:cxn>
                  <a:cxn ang="0">
                    <a:pos x="68" y="83"/>
                  </a:cxn>
                  <a:cxn ang="0">
                    <a:pos x="61" y="95"/>
                  </a:cxn>
                  <a:cxn ang="0">
                    <a:pos x="57" y="102"/>
                  </a:cxn>
                  <a:cxn ang="0">
                    <a:pos x="45" y="106"/>
                  </a:cxn>
                  <a:cxn ang="0">
                    <a:pos x="34" y="110"/>
                  </a:cxn>
                  <a:cxn ang="0">
                    <a:pos x="26" y="106"/>
                  </a:cxn>
                  <a:cxn ang="0">
                    <a:pos x="19" y="106"/>
                  </a:cxn>
                  <a:cxn ang="0">
                    <a:pos x="11" y="98"/>
                  </a:cxn>
                  <a:cxn ang="0">
                    <a:pos x="4" y="87"/>
                  </a:cxn>
                  <a:cxn ang="0">
                    <a:pos x="0" y="72"/>
                  </a:cxn>
                  <a:cxn ang="0">
                    <a:pos x="0" y="53"/>
                  </a:cxn>
                  <a:cxn ang="0">
                    <a:pos x="15" y="53"/>
                  </a:cxn>
                  <a:cxn ang="0">
                    <a:pos x="15" y="68"/>
                  </a:cxn>
                  <a:cxn ang="0">
                    <a:pos x="15" y="79"/>
                  </a:cxn>
                  <a:cxn ang="0">
                    <a:pos x="19" y="87"/>
                  </a:cxn>
                  <a:cxn ang="0">
                    <a:pos x="26" y="95"/>
                  </a:cxn>
                  <a:cxn ang="0">
                    <a:pos x="34" y="95"/>
                  </a:cxn>
                  <a:cxn ang="0">
                    <a:pos x="45" y="95"/>
                  </a:cxn>
                  <a:cxn ang="0">
                    <a:pos x="49" y="87"/>
                  </a:cxn>
                  <a:cxn ang="0">
                    <a:pos x="53" y="79"/>
                  </a:cxn>
                  <a:cxn ang="0">
                    <a:pos x="57" y="68"/>
                  </a:cxn>
                  <a:cxn ang="0">
                    <a:pos x="57" y="53"/>
                  </a:cxn>
                  <a:cxn ang="0">
                    <a:pos x="57" y="38"/>
                  </a:cxn>
                  <a:cxn ang="0">
                    <a:pos x="53" y="26"/>
                  </a:cxn>
                  <a:cxn ang="0">
                    <a:pos x="49" y="19"/>
                  </a:cxn>
                  <a:cxn ang="0">
                    <a:pos x="45" y="11"/>
                  </a:cxn>
                  <a:cxn ang="0">
                    <a:pos x="34" y="11"/>
                  </a:cxn>
                  <a:cxn ang="0">
                    <a:pos x="26" y="11"/>
                  </a:cxn>
                  <a:cxn ang="0">
                    <a:pos x="19" y="19"/>
                  </a:cxn>
                  <a:cxn ang="0">
                    <a:pos x="15" y="26"/>
                  </a:cxn>
                  <a:cxn ang="0">
                    <a:pos x="15" y="38"/>
                  </a:cxn>
                  <a:cxn ang="0">
                    <a:pos x="15" y="53"/>
                  </a:cxn>
                </a:cxnLst>
                <a:rect l="0" t="0" r="r" b="b"/>
                <a:pathLst>
                  <a:path w="72" h="110">
                    <a:moveTo>
                      <a:pt x="0" y="53"/>
                    </a:moveTo>
                    <a:lnTo>
                      <a:pt x="0" y="38"/>
                    </a:lnTo>
                    <a:lnTo>
                      <a:pt x="4" y="22"/>
                    </a:lnTo>
                    <a:lnTo>
                      <a:pt x="7" y="11"/>
                    </a:lnTo>
                    <a:lnTo>
                      <a:pt x="15" y="4"/>
                    </a:lnTo>
                    <a:lnTo>
                      <a:pt x="26" y="0"/>
                    </a:lnTo>
                    <a:lnTo>
                      <a:pt x="34" y="0"/>
                    </a:lnTo>
                    <a:lnTo>
                      <a:pt x="45" y="0"/>
                    </a:lnTo>
                    <a:lnTo>
                      <a:pt x="53" y="4"/>
                    </a:lnTo>
                    <a:lnTo>
                      <a:pt x="57" y="7"/>
                    </a:lnTo>
                    <a:lnTo>
                      <a:pt x="61" y="11"/>
                    </a:lnTo>
                    <a:lnTo>
                      <a:pt x="64" y="19"/>
                    </a:lnTo>
                    <a:lnTo>
                      <a:pt x="68" y="26"/>
                    </a:lnTo>
                    <a:lnTo>
                      <a:pt x="72" y="38"/>
                    </a:lnTo>
                    <a:lnTo>
                      <a:pt x="72" y="53"/>
                    </a:lnTo>
                    <a:lnTo>
                      <a:pt x="68" y="72"/>
                    </a:lnTo>
                    <a:lnTo>
                      <a:pt x="68" y="83"/>
                    </a:lnTo>
                    <a:lnTo>
                      <a:pt x="61" y="95"/>
                    </a:lnTo>
                    <a:lnTo>
                      <a:pt x="57" y="102"/>
                    </a:lnTo>
                    <a:lnTo>
                      <a:pt x="45" y="106"/>
                    </a:lnTo>
                    <a:lnTo>
                      <a:pt x="34" y="110"/>
                    </a:lnTo>
                    <a:lnTo>
                      <a:pt x="26" y="106"/>
                    </a:lnTo>
                    <a:lnTo>
                      <a:pt x="19" y="106"/>
                    </a:lnTo>
                    <a:lnTo>
                      <a:pt x="11" y="98"/>
                    </a:lnTo>
                    <a:lnTo>
                      <a:pt x="4" y="87"/>
                    </a:lnTo>
                    <a:lnTo>
                      <a:pt x="0" y="72"/>
                    </a:lnTo>
                    <a:lnTo>
                      <a:pt x="0" y="53"/>
                    </a:lnTo>
                    <a:close/>
                    <a:moveTo>
                      <a:pt x="15" y="53"/>
                    </a:moveTo>
                    <a:lnTo>
                      <a:pt x="15" y="68"/>
                    </a:lnTo>
                    <a:lnTo>
                      <a:pt x="15" y="79"/>
                    </a:lnTo>
                    <a:lnTo>
                      <a:pt x="19" y="87"/>
                    </a:lnTo>
                    <a:lnTo>
                      <a:pt x="26" y="95"/>
                    </a:lnTo>
                    <a:lnTo>
                      <a:pt x="34" y="95"/>
                    </a:lnTo>
                    <a:lnTo>
                      <a:pt x="45" y="95"/>
                    </a:lnTo>
                    <a:lnTo>
                      <a:pt x="49" y="87"/>
                    </a:lnTo>
                    <a:lnTo>
                      <a:pt x="53" y="79"/>
                    </a:lnTo>
                    <a:lnTo>
                      <a:pt x="57" y="68"/>
                    </a:lnTo>
                    <a:lnTo>
                      <a:pt x="57" y="53"/>
                    </a:lnTo>
                    <a:lnTo>
                      <a:pt x="57" y="38"/>
                    </a:lnTo>
                    <a:lnTo>
                      <a:pt x="53" y="26"/>
                    </a:lnTo>
                    <a:lnTo>
                      <a:pt x="49" y="19"/>
                    </a:lnTo>
                    <a:lnTo>
                      <a:pt x="45" y="11"/>
                    </a:lnTo>
                    <a:lnTo>
                      <a:pt x="34" y="11"/>
                    </a:lnTo>
                    <a:lnTo>
                      <a:pt x="26" y="11"/>
                    </a:lnTo>
                    <a:lnTo>
                      <a:pt x="19" y="19"/>
                    </a:lnTo>
                    <a:lnTo>
                      <a:pt x="15" y="26"/>
                    </a:lnTo>
                    <a:lnTo>
                      <a:pt x="15" y="38"/>
                    </a:lnTo>
                    <a:lnTo>
                      <a:pt x="15" y="5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7064" name="Line 744"/>
              <p:cNvSpPr>
                <a:spLocks noChangeShapeType="1"/>
              </p:cNvSpPr>
              <p:nvPr/>
            </p:nvSpPr>
            <p:spPr bwMode="auto">
              <a:xfrm flipV="1">
                <a:off x="3925" y="4211"/>
                <a:ext cx="1" cy="50"/>
              </a:xfrm>
              <a:prstGeom prst="line">
                <a:avLst/>
              </a:prstGeom>
              <a:noFill/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7063" name="Line 743"/>
              <p:cNvSpPr>
                <a:spLocks noChangeShapeType="1"/>
              </p:cNvSpPr>
              <p:nvPr/>
            </p:nvSpPr>
            <p:spPr bwMode="auto">
              <a:xfrm>
                <a:off x="3925" y="361"/>
                <a:ext cx="1" cy="49"/>
              </a:xfrm>
              <a:prstGeom prst="line">
                <a:avLst/>
              </a:prstGeom>
              <a:noFill/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7062" name="Freeform 742"/>
              <p:cNvSpPr>
                <a:spLocks/>
              </p:cNvSpPr>
              <p:nvPr/>
            </p:nvSpPr>
            <p:spPr bwMode="auto">
              <a:xfrm>
                <a:off x="3891" y="4337"/>
                <a:ext cx="69" cy="110"/>
              </a:xfrm>
              <a:custGeom>
                <a:avLst/>
                <a:gdLst/>
                <a:ahLst/>
                <a:cxnLst>
                  <a:cxn ang="0">
                    <a:pos x="0" y="79"/>
                  </a:cxn>
                  <a:cxn ang="0">
                    <a:pos x="12" y="76"/>
                  </a:cxn>
                  <a:cxn ang="0">
                    <a:pos x="15" y="87"/>
                  </a:cxn>
                  <a:cxn ang="0">
                    <a:pos x="19" y="91"/>
                  </a:cxn>
                  <a:cxn ang="0">
                    <a:pos x="27" y="95"/>
                  </a:cxn>
                  <a:cxn ang="0">
                    <a:pos x="34" y="95"/>
                  </a:cxn>
                  <a:cxn ang="0">
                    <a:pos x="42" y="95"/>
                  </a:cxn>
                  <a:cxn ang="0">
                    <a:pos x="50" y="91"/>
                  </a:cxn>
                  <a:cxn ang="0">
                    <a:pos x="53" y="79"/>
                  </a:cxn>
                  <a:cxn ang="0">
                    <a:pos x="57" y="72"/>
                  </a:cxn>
                  <a:cxn ang="0">
                    <a:pos x="53" y="60"/>
                  </a:cxn>
                  <a:cxn ang="0">
                    <a:pos x="50" y="53"/>
                  </a:cxn>
                  <a:cxn ang="0">
                    <a:pos x="42" y="49"/>
                  </a:cxn>
                  <a:cxn ang="0">
                    <a:pos x="34" y="45"/>
                  </a:cxn>
                  <a:cxn ang="0">
                    <a:pos x="27" y="49"/>
                  </a:cxn>
                  <a:cxn ang="0">
                    <a:pos x="23" y="49"/>
                  </a:cxn>
                  <a:cxn ang="0">
                    <a:pos x="19" y="53"/>
                  </a:cxn>
                  <a:cxn ang="0">
                    <a:pos x="15" y="57"/>
                  </a:cxn>
                  <a:cxn ang="0">
                    <a:pos x="0" y="57"/>
                  </a:cxn>
                  <a:cxn ang="0">
                    <a:pos x="12" y="0"/>
                  </a:cxn>
                  <a:cxn ang="0">
                    <a:pos x="65" y="0"/>
                  </a:cxn>
                  <a:cxn ang="0">
                    <a:pos x="65" y="15"/>
                  </a:cxn>
                  <a:cxn ang="0">
                    <a:pos x="23" y="15"/>
                  </a:cxn>
                  <a:cxn ang="0">
                    <a:pos x="19" y="41"/>
                  </a:cxn>
                  <a:cxn ang="0">
                    <a:pos x="27" y="38"/>
                  </a:cxn>
                  <a:cxn ang="0">
                    <a:pos x="38" y="34"/>
                  </a:cxn>
                  <a:cxn ang="0">
                    <a:pos x="50" y="38"/>
                  </a:cxn>
                  <a:cxn ang="0">
                    <a:pos x="61" y="45"/>
                  </a:cxn>
                  <a:cxn ang="0">
                    <a:pos x="69" y="57"/>
                  </a:cxn>
                  <a:cxn ang="0">
                    <a:pos x="69" y="68"/>
                  </a:cxn>
                  <a:cxn ang="0">
                    <a:pos x="69" y="83"/>
                  </a:cxn>
                  <a:cxn ang="0">
                    <a:pos x="61" y="95"/>
                  </a:cxn>
                  <a:cxn ang="0">
                    <a:pos x="53" y="102"/>
                  </a:cxn>
                  <a:cxn ang="0">
                    <a:pos x="46" y="106"/>
                  </a:cxn>
                  <a:cxn ang="0">
                    <a:pos x="34" y="110"/>
                  </a:cxn>
                  <a:cxn ang="0">
                    <a:pos x="19" y="106"/>
                  </a:cxn>
                  <a:cxn ang="0">
                    <a:pos x="8" y="102"/>
                  </a:cxn>
                  <a:cxn ang="0">
                    <a:pos x="4" y="91"/>
                  </a:cxn>
                  <a:cxn ang="0">
                    <a:pos x="0" y="79"/>
                  </a:cxn>
                </a:cxnLst>
                <a:rect l="0" t="0" r="r" b="b"/>
                <a:pathLst>
                  <a:path w="69" h="110">
                    <a:moveTo>
                      <a:pt x="0" y="79"/>
                    </a:moveTo>
                    <a:lnTo>
                      <a:pt x="12" y="76"/>
                    </a:lnTo>
                    <a:lnTo>
                      <a:pt x="15" y="87"/>
                    </a:lnTo>
                    <a:lnTo>
                      <a:pt x="19" y="91"/>
                    </a:lnTo>
                    <a:lnTo>
                      <a:pt x="27" y="95"/>
                    </a:lnTo>
                    <a:lnTo>
                      <a:pt x="34" y="95"/>
                    </a:lnTo>
                    <a:lnTo>
                      <a:pt x="42" y="95"/>
                    </a:lnTo>
                    <a:lnTo>
                      <a:pt x="50" y="91"/>
                    </a:lnTo>
                    <a:lnTo>
                      <a:pt x="53" y="79"/>
                    </a:lnTo>
                    <a:lnTo>
                      <a:pt x="57" y="72"/>
                    </a:lnTo>
                    <a:lnTo>
                      <a:pt x="53" y="60"/>
                    </a:lnTo>
                    <a:lnTo>
                      <a:pt x="50" y="53"/>
                    </a:lnTo>
                    <a:lnTo>
                      <a:pt x="42" y="49"/>
                    </a:lnTo>
                    <a:lnTo>
                      <a:pt x="34" y="45"/>
                    </a:lnTo>
                    <a:lnTo>
                      <a:pt x="27" y="49"/>
                    </a:lnTo>
                    <a:lnTo>
                      <a:pt x="23" y="49"/>
                    </a:lnTo>
                    <a:lnTo>
                      <a:pt x="19" y="53"/>
                    </a:lnTo>
                    <a:lnTo>
                      <a:pt x="15" y="57"/>
                    </a:lnTo>
                    <a:lnTo>
                      <a:pt x="0" y="57"/>
                    </a:lnTo>
                    <a:lnTo>
                      <a:pt x="12" y="0"/>
                    </a:lnTo>
                    <a:lnTo>
                      <a:pt x="65" y="0"/>
                    </a:lnTo>
                    <a:lnTo>
                      <a:pt x="65" y="15"/>
                    </a:lnTo>
                    <a:lnTo>
                      <a:pt x="23" y="15"/>
                    </a:lnTo>
                    <a:lnTo>
                      <a:pt x="19" y="41"/>
                    </a:lnTo>
                    <a:lnTo>
                      <a:pt x="27" y="38"/>
                    </a:lnTo>
                    <a:lnTo>
                      <a:pt x="38" y="34"/>
                    </a:lnTo>
                    <a:lnTo>
                      <a:pt x="50" y="38"/>
                    </a:lnTo>
                    <a:lnTo>
                      <a:pt x="61" y="45"/>
                    </a:lnTo>
                    <a:lnTo>
                      <a:pt x="69" y="57"/>
                    </a:lnTo>
                    <a:lnTo>
                      <a:pt x="69" y="68"/>
                    </a:lnTo>
                    <a:lnTo>
                      <a:pt x="69" y="83"/>
                    </a:lnTo>
                    <a:lnTo>
                      <a:pt x="61" y="95"/>
                    </a:lnTo>
                    <a:lnTo>
                      <a:pt x="53" y="102"/>
                    </a:lnTo>
                    <a:lnTo>
                      <a:pt x="46" y="106"/>
                    </a:lnTo>
                    <a:lnTo>
                      <a:pt x="34" y="110"/>
                    </a:lnTo>
                    <a:lnTo>
                      <a:pt x="19" y="106"/>
                    </a:lnTo>
                    <a:lnTo>
                      <a:pt x="8" y="102"/>
                    </a:lnTo>
                    <a:lnTo>
                      <a:pt x="4" y="91"/>
                    </a:lnTo>
                    <a:lnTo>
                      <a:pt x="0" y="7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7061" name="Line 741"/>
              <p:cNvSpPr>
                <a:spLocks noChangeShapeType="1"/>
              </p:cNvSpPr>
              <p:nvPr/>
            </p:nvSpPr>
            <p:spPr bwMode="auto">
              <a:xfrm flipV="1">
                <a:off x="4545" y="4211"/>
                <a:ext cx="1" cy="50"/>
              </a:xfrm>
              <a:prstGeom prst="line">
                <a:avLst/>
              </a:prstGeom>
              <a:noFill/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7060" name="Line 740"/>
              <p:cNvSpPr>
                <a:spLocks noChangeShapeType="1"/>
              </p:cNvSpPr>
              <p:nvPr/>
            </p:nvSpPr>
            <p:spPr bwMode="auto">
              <a:xfrm>
                <a:off x="4545" y="361"/>
                <a:ext cx="1" cy="49"/>
              </a:xfrm>
              <a:prstGeom prst="line">
                <a:avLst/>
              </a:prstGeom>
              <a:noFill/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7059" name="Freeform 739"/>
              <p:cNvSpPr>
                <a:spLocks/>
              </p:cNvSpPr>
              <p:nvPr/>
            </p:nvSpPr>
            <p:spPr bwMode="auto">
              <a:xfrm>
                <a:off x="4476" y="4337"/>
                <a:ext cx="42" cy="106"/>
              </a:xfrm>
              <a:custGeom>
                <a:avLst/>
                <a:gdLst/>
                <a:ahLst/>
                <a:cxnLst>
                  <a:cxn ang="0">
                    <a:pos x="42" y="106"/>
                  </a:cxn>
                  <a:cxn ang="0">
                    <a:pos x="27" y="106"/>
                  </a:cxn>
                  <a:cxn ang="0">
                    <a:pos x="27" y="22"/>
                  </a:cxn>
                  <a:cxn ang="0">
                    <a:pos x="19" y="26"/>
                  </a:cxn>
                  <a:cxn ang="0">
                    <a:pos x="16" y="30"/>
                  </a:cxn>
                  <a:cxn ang="0">
                    <a:pos x="8" y="34"/>
                  </a:cxn>
                  <a:cxn ang="0">
                    <a:pos x="0" y="38"/>
                  </a:cxn>
                  <a:cxn ang="0">
                    <a:pos x="0" y="26"/>
                  </a:cxn>
                  <a:cxn ang="0">
                    <a:pos x="12" y="19"/>
                  </a:cxn>
                  <a:cxn ang="0">
                    <a:pos x="19" y="11"/>
                  </a:cxn>
                  <a:cxn ang="0">
                    <a:pos x="27" y="4"/>
                  </a:cxn>
                  <a:cxn ang="0">
                    <a:pos x="31" y="0"/>
                  </a:cxn>
                  <a:cxn ang="0">
                    <a:pos x="42" y="0"/>
                  </a:cxn>
                  <a:cxn ang="0">
                    <a:pos x="42" y="106"/>
                  </a:cxn>
                </a:cxnLst>
                <a:rect l="0" t="0" r="r" b="b"/>
                <a:pathLst>
                  <a:path w="42" h="106">
                    <a:moveTo>
                      <a:pt x="42" y="106"/>
                    </a:moveTo>
                    <a:lnTo>
                      <a:pt x="27" y="106"/>
                    </a:lnTo>
                    <a:lnTo>
                      <a:pt x="27" y="22"/>
                    </a:lnTo>
                    <a:lnTo>
                      <a:pt x="19" y="26"/>
                    </a:lnTo>
                    <a:lnTo>
                      <a:pt x="16" y="30"/>
                    </a:lnTo>
                    <a:lnTo>
                      <a:pt x="8" y="34"/>
                    </a:lnTo>
                    <a:lnTo>
                      <a:pt x="0" y="38"/>
                    </a:lnTo>
                    <a:lnTo>
                      <a:pt x="0" y="26"/>
                    </a:lnTo>
                    <a:lnTo>
                      <a:pt x="12" y="19"/>
                    </a:lnTo>
                    <a:lnTo>
                      <a:pt x="19" y="11"/>
                    </a:lnTo>
                    <a:lnTo>
                      <a:pt x="27" y="4"/>
                    </a:lnTo>
                    <a:lnTo>
                      <a:pt x="31" y="0"/>
                    </a:lnTo>
                    <a:lnTo>
                      <a:pt x="42" y="0"/>
                    </a:lnTo>
                    <a:lnTo>
                      <a:pt x="42" y="10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7058" name="Freeform 738"/>
              <p:cNvSpPr>
                <a:spLocks noEditPoints="1"/>
              </p:cNvSpPr>
              <p:nvPr/>
            </p:nvSpPr>
            <p:spPr bwMode="auto">
              <a:xfrm>
                <a:off x="4552" y="4337"/>
                <a:ext cx="73" cy="110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8"/>
                  </a:cxn>
                  <a:cxn ang="0">
                    <a:pos x="4" y="22"/>
                  </a:cxn>
                  <a:cxn ang="0">
                    <a:pos x="8" y="11"/>
                  </a:cxn>
                  <a:cxn ang="0">
                    <a:pos x="16" y="4"/>
                  </a:cxn>
                  <a:cxn ang="0">
                    <a:pos x="23" y="0"/>
                  </a:cxn>
                  <a:cxn ang="0">
                    <a:pos x="35" y="0"/>
                  </a:cxn>
                  <a:cxn ang="0">
                    <a:pos x="42" y="0"/>
                  </a:cxn>
                  <a:cxn ang="0">
                    <a:pos x="50" y="4"/>
                  </a:cxn>
                  <a:cxn ang="0">
                    <a:pos x="57" y="7"/>
                  </a:cxn>
                  <a:cxn ang="0">
                    <a:pos x="61" y="11"/>
                  </a:cxn>
                  <a:cxn ang="0">
                    <a:pos x="65" y="19"/>
                  </a:cxn>
                  <a:cxn ang="0">
                    <a:pos x="69" y="26"/>
                  </a:cxn>
                  <a:cxn ang="0">
                    <a:pos x="69" y="38"/>
                  </a:cxn>
                  <a:cxn ang="0">
                    <a:pos x="73" y="53"/>
                  </a:cxn>
                  <a:cxn ang="0">
                    <a:pos x="69" y="72"/>
                  </a:cxn>
                  <a:cxn ang="0">
                    <a:pos x="65" y="83"/>
                  </a:cxn>
                  <a:cxn ang="0">
                    <a:pos x="61" y="95"/>
                  </a:cxn>
                  <a:cxn ang="0">
                    <a:pos x="54" y="102"/>
                  </a:cxn>
                  <a:cxn ang="0">
                    <a:pos x="46" y="106"/>
                  </a:cxn>
                  <a:cxn ang="0">
                    <a:pos x="35" y="110"/>
                  </a:cxn>
                  <a:cxn ang="0">
                    <a:pos x="27" y="106"/>
                  </a:cxn>
                  <a:cxn ang="0">
                    <a:pos x="16" y="106"/>
                  </a:cxn>
                  <a:cxn ang="0">
                    <a:pos x="12" y="98"/>
                  </a:cxn>
                  <a:cxn ang="0">
                    <a:pos x="4" y="87"/>
                  </a:cxn>
                  <a:cxn ang="0">
                    <a:pos x="0" y="72"/>
                  </a:cxn>
                  <a:cxn ang="0">
                    <a:pos x="0" y="53"/>
                  </a:cxn>
                  <a:cxn ang="0">
                    <a:pos x="16" y="53"/>
                  </a:cxn>
                  <a:cxn ang="0">
                    <a:pos x="16" y="68"/>
                  </a:cxn>
                  <a:cxn ang="0">
                    <a:pos x="16" y="79"/>
                  </a:cxn>
                  <a:cxn ang="0">
                    <a:pos x="19" y="87"/>
                  </a:cxn>
                  <a:cxn ang="0">
                    <a:pos x="27" y="95"/>
                  </a:cxn>
                  <a:cxn ang="0">
                    <a:pos x="35" y="95"/>
                  </a:cxn>
                  <a:cxn ang="0">
                    <a:pos x="42" y="95"/>
                  </a:cxn>
                  <a:cxn ang="0">
                    <a:pos x="50" y="87"/>
                  </a:cxn>
                  <a:cxn ang="0">
                    <a:pos x="54" y="79"/>
                  </a:cxn>
                  <a:cxn ang="0">
                    <a:pos x="57" y="68"/>
                  </a:cxn>
                  <a:cxn ang="0">
                    <a:pos x="57" y="53"/>
                  </a:cxn>
                  <a:cxn ang="0">
                    <a:pos x="57" y="38"/>
                  </a:cxn>
                  <a:cxn ang="0">
                    <a:pos x="54" y="26"/>
                  </a:cxn>
                  <a:cxn ang="0">
                    <a:pos x="50" y="19"/>
                  </a:cxn>
                  <a:cxn ang="0">
                    <a:pos x="42" y="11"/>
                  </a:cxn>
                  <a:cxn ang="0">
                    <a:pos x="35" y="11"/>
                  </a:cxn>
                  <a:cxn ang="0">
                    <a:pos x="27" y="11"/>
                  </a:cxn>
                  <a:cxn ang="0">
                    <a:pos x="19" y="19"/>
                  </a:cxn>
                  <a:cxn ang="0">
                    <a:pos x="16" y="26"/>
                  </a:cxn>
                  <a:cxn ang="0">
                    <a:pos x="16" y="38"/>
                  </a:cxn>
                  <a:cxn ang="0">
                    <a:pos x="16" y="53"/>
                  </a:cxn>
                </a:cxnLst>
                <a:rect l="0" t="0" r="r" b="b"/>
                <a:pathLst>
                  <a:path w="73" h="110">
                    <a:moveTo>
                      <a:pt x="0" y="53"/>
                    </a:moveTo>
                    <a:lnTo>
                      <a:pt x="0" y="38"/>
                    </a:lnTo>
                    <a:lnTo>
                      <a:pt x="4" y="22"/>
                    </a:lnTo>
                    <a:lnTo>
                      <a:pt x="8" y="11"/>
                    </a:lnTo>
                    <a:lnTo>
                      <a:pt x="16" y="4"/>
                    </a:lnTo>
                    <a:lnTo>
                      <a:pt x="23" y="0"/>
                    </a:lnTo>
                    <a:lnTo>
                      <a:pt x="35" y="0"/>
                    </a:lnTo>
                    <a:lnTo>
                      <a:pt x="42" y="0"/>
                    </a:lnTo>
                    <a:lnTo>
                      <a:pt x="50" y="4"/>
                    </a:lnTo>
                    <a:lnTo>
                      <a:pt x="57" y="7"/>
                    </a:lnTo>
                    <a:lnTo>
                      <a:pt x="61" y="11"/>
                    </a:lnTo>
                    <a:lnTo>
                      <a:pt x="65" y="19"/>
                    </a:lnTo>
                    <a:lnTo>
                      <a:pt x="69" y="26"/>
                    </a:lnTo>
                    <a:lnTo>
                      <a:pt x="69" y="38"/>
                    </a:lnTo>
                    <a:lnTo>
                      <a:pt x="73" y="53"/>
                    </a:lnTo>
                    <a:lnTo>
                      <a:pt x="69" y="72"/>
                    </a:lnTo>
                    <a:lnTo>
                      <a:pt x="65" y="83"/>
                    </a:lnTo>
                    <a:lnTo>
                      <a:pt x="61" y="95"/>
                    </a:lnTo>
                    <a:lnTo>
                      <a:pt x="54" y="102"/>
                    </a:lnTo>
                    <a:lnTo>
                      <a:pt x="46" y="106"/>
                    </a:lnTo>
                    <a:lnTo>
                      <a:pt x="35" y="110"/>
                    </a:lnTo>
                    <a:lnTo>
                      <a:pt x="27" y="106"/>
                    </a:lnTo>
                    <a:lnTo>
                      <a:pt x="16" y="106"/>
                    </a:lnTo>
                    <a:lnTo>
                      <a:pt x="12" y="98"/>
                    </a:lnTo>
                    <a:lnTo>
                      <a:pt x="4" y="87"/>
                    </a:lnTo>
                    <a:lnTo>
                      <a:pt x="0" y="72"/>
                    </a:lnTo>
                    <a:lnTo>
                      <a:pt x="0" y="53"/>
                    </a:lnTo>
                    <a:close/>
                    <a:moveTo>
                      <a:pt x="16" y="53"/>
                    </a:moveTo>
                    <a:lnTo>
                      <a:pt x="16" y="68"/>
                    </a:lnTo>
                    <a:lnTo>
                      <a:pt x="16" y="79"/>
                    </a:lnTo>
                    <a:lnTo>
                      <a:pt x="19" y="87"/>
                    </a:lnTo>
                    <a:lnTo>
                      <a:pt x="27" y="95"/>
                    </a:lnTo>
                    <a:lnTo>
                      <a:pt x="35" y="95"/>
                    </a:lnTo>
                    <a:lnTo>
                      <a:pt x="42" y="95"/>
                    </a:lnTo>
                    <a:lnTo>
                      <a:pt x="50" y="87"/>
                    </a:lnTo>
                    <a:lnTo>
                      <a:pt x="54" y="79"/>
                    </a:lnTo>
                    <a:lnTo>
                      <a:pt x="57" y="68"/>
                    </a:lnTo>
                    <a:lnTo>
                      <a:pt x="57" y="53"/>
                    </a:lnTo>
                    <a:lnTo>
                      <a:pt x="57" y="38"/>
                    </a:lnTo>
                    <a:lnTo>
                      <a:pt x="54" y="26"/>
                    </a:lnTo>
                    <a:lnTo>
                      <a:pt x="50" y="19"/>
                    </a:lnTo>
                    <a:lnTo>
                      <a:pt x="42" y="11"/>
                    </a:lnTo>
                    <a:lnTo>
                      <a:pt x="35" y="11"/>
                    </a:lnTo>
                    <a:lnTo>
                      <a:pt x="27" y="11"/>
                    </a:lnTo>
                    <a:lnTo>
                      <a:pt x="19" y="19"/>
                    </a:lnTo>
                    <a:lnTo>
                      <a:pt x="16" y="26"/>
                    </a:lnTo>
                    <a:lnTo>
                      <a:pt x="16" y="38"/>
                    </a:lnTo>
                    <a:lnTo>
                      <a:pt x="16" y="5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7057" name="Line 737"/>
              <p:cNvSpPr>
                <a:spLocks noChangeShapeType="1"/>
              </p:cNvSpPr>
              <p:nvPr/>
            </p:nvSpPr>
            <p:spPr bwMode="auto">
              <a:xfrm flipV="1">
                <a:off x="5164" y="4211"/>
                <a:ext cx="1" cy="50"/>
              </a:xfrm>
              <a:prstGeom prst="line">
                <a:avLst/>
              </a:prstGeom>
              <a:noFill/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7056" name="Line 736"/>
              <p:cNvSpPr>
                <a:spLocks noChangeShapeType="1"/>
              </p:cNvSpPr>
              <p:nvPr/>
            </p:nvSpPr>
            <p:spPr bwMode="auto">
              <a:xfrm>
                <a:off x="5164" y="361"/>
                <a:ext cx="1" cy="49"/>
              </a:xfrm>
              <a:prstGeom prst="line">
                <a:avLst/>
              </a:prstGeom>
              <a:noFill/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7055" name="Freeform 735"/>
              <p:cNvSpPr>
                <a:spLocks/>
              </p:cNvSpPr>
              <p:nvPr/>
            </p:nvSpPr>
            <p:spPr bwMode="auto">
              <a:xfrm>
                <a:off x="5096" y="4337"/>
                <a:ext cx="42" cy="106"/>
              </a:xfrm>
              <a:custGeom>
                <a:avLst/>
                <a:gdLst/>
                <a:ahLst/>
                <a:cxnLst>
                  <a:cxn ang="0">
                    <a:pos x="42" y="106"/>
                  </a:cxn>
                  <a:cxn ang="0">
                    <a:pos x="26" y="106"/>
                  </a:cxn>
                  <a:cxn ang="0">
                    <a:pos x="26" y="22"/>
                  </a:cxn>
                  <a:cxn ang="0">
                    <a:pos x="19" y="26"/>
                  </a:cxn>
                  <a:cxn ang="0">
                    <a:pos x="15" y="30"/>
                  </a:cxn>
                  <a:cxn ang="0">
                    <a:pos x="7" y="34"/>
                  </a:cxn>
                  <a:cxn ang="0">
                    <a:pos x="0" y="38"/>
                  </a:cxn>
                  <a:cxn ang="0">
                    <a:pos x="0" y="26"/>
                  </a:cxn>
                  <a:cxn ang="0">
                    <a:pos x="11" y="19"/>
                  </a:cxn>
                  <a:cxn ang="0">
                    <a:pos x="19" y="11"/>
                  </a:cxn>
                  <a:cxn ang="0">
                    <a:pos x="26" y="4"/>
                  </a:cxn>
                  <a:cxn ang="0">
                    <a:pos x="30" y="0"/>
                  </a:cxn>
                  <a:cxn ang="0">
                    <a:pos x="42" y="0"/>
                  </a:cxn>
                  <a:cxn ang="0">
                    <a:pos x="42" y="106"/>
                  </a:cxn>
                </a:cxnLst>
                <a:rect l="0" t="0" r="r" b="b"/>
                <a:pathLst>
                  <a:path w="42" h="106">
                    <a:moveTo>
                      <a:pt x="42" y="106"/>
                    </a:moveTo>
                    <a:lnTo>
                      <a:pt x="26" y="106"/>
                    </a:lnTo>
                    <a:lnTo>
                      <a:pt x="26" y="22"/>
                    </a:lnTo>
                    <a:lnTo>
                      <a:pt x="19" y="26"/>
                    </a:lnTo>
                    <a:lnTo>
                      <a:pt x="15" y="30"/>
                    </a:lnTo>
                    <a:lnTo>
                      <a:pt x="7" y="34"/>
                    </a:lnTo>
                    <a:lnTo>
                      <a:pt x="0" y="38"/>
                    </a:lnTo>
                    <a:lnTo>
                      <a:pt x="0" y="26"/>
                    </a:lnTo>
                    <a:lnTo>
                      <a:pt x="11" y="19"/>
                    </a:lnTo>
                    <a:lnTo>
                      <a:pt x="19" y="11"/>
                    </a:lnTo>
                    <a:lnTo>
                      <a:pt x="26" y="4"/>
                    </a:lnTo>
                    <a:lnTo>
                      <a:pt x="30" y="0"/>
                    </a:lnTo>
                    <a:lnTo>
                      <a:pt x="42" y="0"/>
                    </a:lnTo>
                    <a:lnTo>
                      <a:pt x="42" y="10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7054" name="Freeform 734"/>
              <p:cNvSpPr>
                <a:spLocks/>
              </p:cNvSpPr>
              <p:nvPr/>
            </p:nvSpPr>
            <p:spPr bwMode="auto">
              <a:xfrm>
                <a:off x="5172" y="4337"/>
                <a:ext cx="72" cy="110"/>
              </a:xfrm>
              <a:custGeom>
                <a:avLst/>
                <a:gdLst/>
                <a:ahLst/>
                <a:cxnLst>
                  <a:cxn ang="0">
                    <a:pos x="0" y="79"/>
                  </a:cxn>
                  <a:cxn ang="0">
                    <a:pos x="15" y="76"/>
                  </a:cxn>
                  <a:cxn ang="0">
                    <a:pos x="15" y="87"/>
                  </a:cxn>
                  <a:cxn ang="0">
                    <a:pos x="19" y="91"/>
                  </a:cxn>
                  <a:cxn ang="0">
                    <a:pos x="26" y="95"/>
                  </a:cxn>
                  <a:cxn ang="0">
                    <a:pos x="34" y="95"/>
                  </a:cxn>
                  <a:cxn ang="0">
                    <a:pos x="42" y="95"/>
                  </a:cxn>
                  <a:cxn ang="0">
                    <a:pos x="49" y="91"/>
                  </a:cxn>
                  <a:cxn ang="0">
                    <a:pos x="53" y="79"/>
                  </a:cxn>
                  <a:cxn ang="0">
                    <a:pos x="57" y="72"/>
                  </a:cxn>
                  <a:cxn ang="0">
                    <a:pos x="53" y="60"/>
                  </a:cxn>
                  <a:cxn ang="0">
                    <a:pos x="49" y="53"/>
                  </a:cxn>
                  <a:cxn ang="0">
                    <a:pos x="42" y="49"/>
                  </a:cxn>
                  <a:cxn ang="0">
                    <a:pos x="34" y="45"/>
                  </a:cxn>
                  <a:cxn ang="0">
                    <a:pos x="26" y="49"/>
                  </a:cxn>
                  <a:cxn ang="0">
                    <a:pos x="23" y="49"/>
                  </a:cxn>
                  <a:cxn ang="0">
                    <a:pos x="19" y="53"/>
                  </a:cxn>
                  <a:cxn ang="0">
                    <a:pos x="15" y="57"/>
                  </a:cxn>
                  <a:cxn ang="0">
                    <a:pos x="0" y="57"/>
                  </a:cxn>
                  <a:cxn ang="0">
                    <a:pos x="11" y="0"/>
                  </a:cxn>
                  <a:cxn ang="0">
                    <a:pos x="64" y="0"/>
                  </a:cxn>
                  <a:cxn ang="0">
                    <a:pos x="64" y="15"/>
                  </a:cxn>
                  <a:cxn ang="0">
                    <a:pos x="23" y="15"/>
                  </a:cxn>
                  <a:cxn ang="0">
                    <a:pos x="19" y="41"/>
                  </a:cxn>
                  <a:cxn ang="0">
                    <a:pos x="26" y="38"/>
                  </a:cxn>
                  <a:cxn ang="0">
                    <a:pos x="38" y="34"/>
                  </a:cxn>
                  <a:cxn ang="0">
                    <a:pos x="49" y="38"/>
                  </a:cxn>
                  <a:cxn ang="0">
                    <a:pos x="61" y="45"/>
                  </a:cxn>
                  <a:cxn ang="0">
                    <a:pos x="68" y="57"/>
                  </a:cxn>
                  <a:cxn ang="0">
                    <a:pos x="72" y="68"/>
                  </a:cxn>
                  <a:cxn ang="0">
                    <a:pos x="68" y="83"/>
                  </a:cxn>
                  <a:cxn ang="0">
                    <a:pos x="61" y="95"/>
                  </a:cxn>
                  <a:cxn ang="0">
                    <a:pos x="53" y="102"/>
                  </a:cxn>
                  <a:cxn ang="0">
                    <a:pos x="45" y="106"/>
                  </a:cxn>
                  <a:cxn ang="0">
                    <a:pos x="34" y="110"/>
                  </a:cxn>
                  <a:cxn ang="0">
                    <a:pos x="19" y="106"/>
                  </a:cxn>
                  <a:cxn ang="0">
                    <a:pos x="11" y="102"/>
                  </a:cxn>
                  <a:cxn ang="0">
                    <a:pos x="4" y="91"/>
                  </a:cxn>
                  <a:cxn ang="0">
                    <a:pos x="0" y="79"/>
                  </a:cxn>
                </a:cxnLst>
                <a:rect l="0" t="0" r="r" b="b"/>
                <a:pathLst>
                  <a:path w="72" h="110">
                    <a:moveTo>
                      <a:pt x="0" y="79"/>
                    </a:moveTo>
                    <a:lnTo>
                      <a:pt x="15" y="76"/>
                    </a:lnTo>
                    <a:lnTo>
                      <a:pt x="15" y="87"/>
                    </a:lnTo>
                    <a:lnTo>
                      <a:pt x="19" y="91"/>
                    </a:lnTo>
                    <a:lnTo>
                      <a:pt x="26" y="95"/>
                    </a:lnTo>
                    <a:lnTo>
                      <a:pt x="34" y="95"/>
                    </a:lnTo>
                    <a:lnTo>
                      <a:pt x="42" y="95"/>
                    </a:lnTo>
                    <a:lnTo>
                      <a:pt x="49" y="91"/>
                    </a:lnTo>
                    <a:lnTo>
                      <a:pt x="53" y="79"/>
                    </a:lnTo>
                    <a:lnTo>
                      <a:pt x="57" y="72"/>
                    </a:lnTo>
                    <a:lnTo>
                      <a:pt x="53" y="60"/>
                    </a:lnTo>
                    <a:lnTo>
                      <a:pt x="49" y="53"/>
                    </a:lnTo>
                    <a:lnTo>
                      <a:pt x="42" y="49"/>
                    </a:lnTo>
                    <a:lnTo>
                      <a:pt x="34" y="45"/>
                    </a:lnTo>
                    <a:lnTo>
                      <a:pt x="26" y="49"/>
                    </a:lnTo>
                    <a:lnTo>
                      <a:pt x="23" y="49"/>
                    </a:lnTo>
                    <a:lnTo>
                      <a:pt x="19" y="53"/>
                    </a:lnTo>
                    <a:lnTo>
                      <a:pt x="15" y="57"/>
                    </a:lnTo>
                    <a:lnTo>
                      <a:pt x="0" y="57"/>
                    </a:lnTo>
                    <a:lnTo>
                      <a:pt x="11" y="0"/>
                    </a:lnTo>
                    <a:lnTo>
                      <a:pt x="64" y="0"/>
                    </a:lnTo>
                    <a:lnTo>
                      <a:pt x="64" y="15"/>
                    </a:lnTo>
                    <a:lnTo>
                      <a:pt x="23" y="15"/>
                    </a:lnTo>
                    <a:lnTo>
                      <a:pt x="19" y="41"/>
                    </a:lnTo>
                    <a:lnTo>
                      <a:pt x="26" y="38"/>
                    </a:lnTo>
                    <a:lnTo>
                      <a:pt x="38" y="34"/>
                    </a:lnTo>
                    <a:lnTo>
                      <a:pt x="49" y="38"/>
                    </a:lnTo>
                    <a:lnTo>
                      <a:pt x="61" y="45"/>
                    </a:lnTo>
                    <a:lnTo>
                      <a:pt x="68" y="57"/>
                    </a:lnTo>
                    <a:lnTo>
                      <a:pt x="72" y="68"/>
                    </a:lnTo>
                    <a:lnTo>
                      <a:pt x="68" y="83"/>
                    </a:lnTo>
                    <a:lnTo>
                      <a:pt x="61" y="95"/>
                    </a:lnTo>
                    <a:lnTo>
                      <a:pt x="53" y="102"/>
                    </a:lnTo>
                    <a:lnTo>
                      <a:pt x="45" y="106"/>
                    </a:lnTo>
                    <a:lnTo>
                      <a:pt x="34" y="110"/>
                    </a:lnTo>
                    <a:lnTo>
                      <a:pt x="19" y="106"/>
                    </a:lnTo>
                    <a:lnTo>
                      <a:pt x="11" y="102"/>
                    </a:lnTo>
                    <a:lnTo>
                      <a:pt x="4" y="91"/>
                    </a:lnTo>
                    <a:lnTo>
                      <a:pt x="0" y="7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7053" name="Line 733"/>
              <p:cNvSpPr>
                <a:spLocks noChangeShapeType="1"/>
              </p:cNvSpPr>
              <p:nvPr/>
            </p:nvSpPr>
            <p:spPr bwMode="auto">
              <a:xfrm flipV="1">
                <a:off x="5784" y="4211"/>
                <a:ext cx="1" cy="50"/>
              </a:xfrm>
              <a:prstGeom prst="line">
                <a:avLst/>
              </a:prstGeom>
              <a:noFill/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7052" name="Line 732"/>
              <p:cNvSpPr>
                <a:spLocks noChangeShapeType="1"/>
              </p:cNvSpPr>
              <p:nvPr/>
            </p:nvSpPr>
            <p:spPr bwMode="auto">
              <a:xfrm>
                <a:off x="5784" y="361"/>
                <a:ext cx="1" cy="49"/>
              </a:xfrm>
              <a:prstGeom prst="line">
                <a:avLst/>
              </a:prstGeom>
              <a:noFill/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7051" name="Freeform 731"/>
              <p:cNvSpPr>
                <a:spLocks/>
              </p:cNvSpPr>
              <p:nvPr/>
            </p:nvSpPr>
            <p:spPr bwMode="auto">
              <a:xfrm>
                <a:off x="5704" y="4337"/>
                <a:ext cx="72" cy="106"/>
              </a:xfrm>
              <a:custGeom>
                <a:avLst/>
                <a:gdLst/>
                <a:ahLst/>
                <a:cxnLst>
                  <a:cxn ang="0">
                    <a:pos x="72" y="95"/>
                  </a:cxn>
                  <a:cxn ang="0">
                    <a:pos x="72" y="106"/>
                  </a:cxn>
                  <a:cxn ang="0">
                    <a:pos x="0" y="106"/>
                  </a:cxn>
                  <a:cxn ang="0">
                    <a:pos x="0" y="102"/>
                  </a:cxn>
                  <a:cxn ang="0">
                    <a:pos x="4" y="98"/>
                  </a:cxn>
                  <a:cxn ang="0">
                    <a:pos x="4" y="91"/>
                  </a:cxn>
                  <a:cxn ang="0">
                    <a:pos x="11" y="83"/>
                  </a:cxn>
                  <a:cxn ang="0">
                    <a:pos x="19" y="76"/>
                  </a:cxn>
                  <a:cxn ang="0">
                    <a:pos x="26" y="68"/>
                  </a:cxn>
                  <a:cxn ang="0">
                    <a:pos x="38" y="57"/>
                  </a:cxn>
                  <a:cxn ang="0">
                    <a:pos x="45" y="49"/>
                  </a:cxn>
                  <a:cxn ang="0">
                    <a:pos x="49" y="45"/>
                  </a:cxn>
                  <a:cxn ang="0">
                    <a:pos x="53" y="38"/>
                  </a:cxn>
                  <a:cxn ang="0">
                    <a:pos x="57" y="30"/>
                  </a:cxn>
                  <a:cxn ang="0">
                    <a:pos x="53" y="22"/>
                  </a:cxn>
                  <a:cxn ang="0">
                    <a:pos x="49" y="15"/>
                  </a:cxn>
                  <a:cxn ang="0">
                    <a:pos x="45" y="11"/>
                  </a:cxn>
                  <a:cxn ang="0">
                    <a:pos x="38" y="11"/>
                  </a:cxn>
                  <a:cxn ang="0">
                    <a:pos x="30" y="11"/>
                  </a:cxn>
                  <a:cxn ang="0">
                    <a:pos x="23" y="15"/>
                  </a:cxn>
                  <a:cxn ang="0">
                    <a:pos x="19" y="22"/>
                  </a:cxn>
                  <a:cxn ang="0">
                    <a:pos x="15" y="30"/>
                  </a:cxn>
                  <a:cxn ang="0">
                    <a:pos x="4" y="26"/>
                  </a:cxn>
                  <a:cxn ang="0">
                    <a:pos x="7" y="15"/>
                  </a:cxn>
                  <a:cxn ang="0">
                    <a:pos x="11" y="7"/>
                  </a:cxn>
                  <a:cxn ang="0">
                    <a:pos x="23" y="0"/>
                  </a:cxn>
                  <a:cxn ang="0">
                    <a:pos x="38" y="0"/>
                  </a:cxn>
                  <a:cxn ang="0">
                    <a:pos x="49" y="0"/>
                  </a:cxn>
                  <a:cxn ang="0">
                    <a:pos x="61" y="7"/>
                  </a:cxn>
                  <a:cxn ang="0">
                    <a:pos x="68" y="15"/>
                  </a:cxn>
                  <a:cxn ang="0">
                    <a:pos x="72" y="26"/>
                  </a:cxn>
                  <a:cxn ang="0">
                    <a:pos x="68" y="34"/>
                  </a:cxn>
                  <a:cxn ang="0">
                    <a:pos x="68" y="41"/>
                  </a:cxn>
                  <a:cxn ang="0">
                    <a:pos x="64" y="49"/>
                  </a:cxn>
                  <a:cxn ang="0">
                    <a:pos x="61" y="53"/>
                  </a:cxn>
                  <a:cxn ang="0">
                    <a:pos x="53" y="60"/>
                  </a:cxn>
                  <a:cxn ang="0">
                    <a:pos x="42" y="72"/>
                  </a:cxn>
                  <a:cxn ang="0">
                    <a:pos x="30" y="79"/>
                  </a:cxn>
                  <a:cxn ang="0">
                    <a:pos x="26" y="87"/>
                  </a:cxn>
                  <a:cxn ang="0">
                    <a:pos x="23" y="91"/>
                  </a:cxn>
                  <a:cxn ang="0">
                    <a:pos x="19" y="95"/>
                  </a:cxn>
                  <a:cxn ang="0">
                    <a:pos x="72" y="95"/>
                  </a:cxn>
                </a:cxnLst>
                <a:rect l="0" t="0" r="r" b="b"/>
                <a:pathLst>
                  <a:path w="72" h="106">
                    <a:moveTo>
                      <a:pt x="72" y="95"/>
                    </a:moveTo>
                    <a:lnTo>
                      <a:pt x="72" y="106"/>
                    </a:lnTo>
                    <a:lnTo>
                      <a:pt x="0" y="106"/>
                    </a:lnTo>
                    <a:lnTo>
                      <a:pt x="0" y="102"/>
                    </a:lnTo>
                    <a:lnTo>
                      <a:pt x="4" y="98"/>
                    </a:lnTo>
                    <a:lnTo>
                      <a:pt x="4" y="91"/>
                    </a:lnTo>
                    <a:lnTo>
                      <a:pt x="11" y="83"/>
                    </a:lnTo>
                    <a:lnTo>
                      <a:pt x="19" y="76"/>
                    </a:lnTo>
                    <a:lnTo>
                      <a:pt x="26" y="68"/>
                    </a:lnTo>
                    <a:lnTo>
                      <a:pt x="38" y="57"/>
                    </a:lnTo>
                    <a:lnTo>
                      <a:pt x="45" y="49"/>
                    </a:lnTo>
                    <a:lnTo>
                      <a:pt x="49" y="45"/>
                    </a:lnTo>
                    <a:lnTo>
                      <a:pt x="53" y="38"/>
                    </a:lnTo>
                    <a:lnTo>
                      <a:pt x="57" y="30"/>
                    </a:lnTo>
                    <a:lnTo>
                      <a:pt x="53" y="22"/>
                    </a:lnTo>
                    <a:lnTo>
                      <a:pt x="49" y="15"/>
                    </a:lnTo>
                    <a:lnTo>
                      <a:pt x="45" y="11"/>
                    </a:lnTo>
                    <a:lnTo>
                      <a:pt x="38" y="11"/>
                    </a:lnTo>
                    <a:lnTo>
                      <a:pt x="30" y="11"/>
                    </a:lnTo>
                    <a:lnTo>
                      <a:pt x="23" y="15"/>
                    </a:lnTo>
                    <a:lnTo>
                      <a:pt x="19" y="22"/>
                    </a:lnTo>
                    <a:lnTo>
                      <a:pt x="15" y="30"/>
                    </a:lnTo>
                    <a:lnTo>
                      <a:pt x="4" y="26"/>
                    </a:lnTo>
                    <a:lnTo>
                      <a:pt x="7" y="15"/>
                    </a:lnTo>
                    <a:lnTo>
                      <a:pt x="11" y="7"/>
                    </a:lnTo>
                    <a:lnTo>
                      <a:pt x="23" y="0"/>
                    </a:lnTo>
                    <a:lnTo>
                      <a:pt x="38" y="0"/>
                    </a:lnTo>
                    <a:lnTo>
                      <a:pt x="49" y="0"/>
                    </a:lnTo>
                    <a:lnTo>
                      <a:pt x="61" y="7"/>
                    </a:lnTo>
                    <a:lnTo>
                      <a:pt x="68" y="15"/>
                    </a:lnTo>
                    <a:lnTo>
                      <a:pt x="72" y="26"/>
                    </a:lnTo>
                    <a:lnTo>
                      <a:pt x="68" y="34"/>
                    </a:lnTo>
                    <a:lnTo>
                      <a:pt x="68" y="41"/>
                    </a:lnTo>
                    <a:lnTo>
                      <a:pt x="64" y="49"/>
                    </a:lnTo>
                    <a:lnTo>
                      <a:pt x="61" y="53"/>
                    </a:lnTo>
                    <a:lnTo>
                      <a:pt x="53" y="60"/>
                    </a:lnTo>
                    <a:lnTo>
                      <a:pt x="42" y="72"/>
                    </a:lnTo>
                    <a:lnTo>
                      <a:pt x="30" y="79"/>
                    </a:lnTo>
                    <a:lnTo>
                      <a:pt x="26" y="87"/>
                    </a:lnTo>
                    <a:lnTo>
                      <a:pt x="23" y="91"/>
                    </a:lnTo>
                    <a:lnTo>
                      <a:pt x="19" y="95"/>
                    </a:lnTo>
                    <a:lnTo>
                      <a:pt x="72" y="9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7050" name="Freeform 730"/>
              <p:cNvSpPr>
                <a:spLocks noEditPoints="1"/>
              </p:cNvSpPr>
              <p:nvPr/>
            </p:nvSpPr>
            <p:spPr bwMode="auto">
              <a:xfrm>
                <a:off x="5791" y="4337"/>
                <a:ext cx="72" cy="110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8"/>
                  </a:cxn>
                  <a:cxn ang="0">
                    <a:pos x="4" y="22"/>
                  </a:cxn>
                  <a:cxn ang="0">
                    <a:pos x="8" y="11"/>
                  </a:cxn>
                  <a:cxn ang="0">
                    <a:pos x="15" y="4"/>
                  </a:cxn>
                  <a:cxn ang="0">
                    <a:pos x="23" y="0"/>
                  </a:cxn>
                  <a:cxn ang="0">
                    <a:pos x="34" y="0"/>
                  </a:cxn>
                  <a:cxn ang="0">
                    <a:pos x="42" y="0"/>
                  </a:cxn>
                  <a:cxn ang="0">
                    <a:pos x="50" y="4"/>
                  </a:cxn>
                  <a:cxn ang="0">
                    <a:pos x="57" y="7"/>
                  </a:cxn>
                  <a:cxn ang="0">
                    <a:pos x="61" y="11"/>
                  </a:cxn>
                  <a:cxn ang="0">
                    <a:pos x="65" y="19"/>
                  </a:cxn>
                  <a:cxn ang="0">
                    <a:pos x="69" y="26"/>
                  </a:cxn>
                  <a:cxn ang="0">
                    <a:pos x="69" y="38"/>
                  </a:cxn>
                  <a:cxn ang="0">
                    <a:pos x="72" y="53"/>
                  </a:cxn>
                  <a:cxn ang="0">
                    <a:pos x="69" y="72"/>
                  </a:cxn>
                  <a:cxn ang="0">
                    <a:pos x="65" y="83"/>
                  </a:cxn>
                  <a:cxn ang="0">
                    <a:pos x="61" y="95"/>
                  </a:cxn>
                  <a:cxn ang="0">
                    <a:pos x="53" y="102"/>
                  </a:cxn>
                  <a:cxn ang="0">
                    <a:pos x="46" y="106"/>
                  </a:cxn>
                  <a:cxn ang="0">
                    <a:pos x="34" y="110"/>
                  </a:cxn>
                  <a:cxn ang="0">
                    <a:pos x="27" y="106"/>
                  </a:cxn>
                  <a:cxn ang="0">
                    <a:pos x="15" y="106"/>
                  </a:cxn>
                  <a:cxn ang="0">
                    <a:pos x="12" y="98"/>
                  </a:cxn>
                  <a:cxn ang="0">
                    <a:pos x="4" y="87"/>
                  </a:cxn>
                  <a:cxn ang="0">
                    <a:pos x="0" y="72"/>
                  </a:cxn>
                  <a:cxn ang="0">
                    <a:pos x="0" y="53"/>
                  </a:cxn>
                  <a:cxn ang="0">
                    <a:pos x="15" y="53"/>
                  </a:cxn>
                  <a:cxn ang="0">
                    <a:pos x="15" y="68"/>
                  </a:cxn>
                  <a:cxn ang="0">
                    <a:pos x="15" y="79"/>
                  </a:cxn>
                  <a:cxn ang="0">
                    <a:pos x="19" y="87"/>
                  </a:cxn>
                  <a:cxn ang="0">
                    <a:pos x="27" y="95"/>
                  </a:cxn>
                  <a:cxn ang="0">
                    <a:pos x="34" y="95"/>
                  </a:cxn>
                  <a:cxn ang="0">
                    <a:pos x="42" y="95"/>
                  </a:cxn>
                  <a:cxn ang="0">
                    <a:pos x="50" y="87"/>
                  </a:cxn>
                  <a:cxn ang="0">
                    <a:pos x="53" y="79"/>
                  </a:cxn>
                  <a:cxn ang="0">
                    <a:pos x="57" y="68"/>
                  </a:cxn>
                  <a:cxn ang="0">
                    <a:pos x="57" y="53"/>
                  </a:cxn>
                  <a:cxn ang="0">
                    <a:pos x="57" y="38"/>
                  </a:cxn>
                  <a:cxn ang="0">
                    <a:pos x="53" y="26"/>
                  </a:cxn>
                  <a:cxn ang="0">
                    <a:pos x="50" y="19"/>
                  </a:cxn>
                  <a:cxn ang="0">
                    <a:pos x="42" y="11"/>
                  </a:cxn>
                  <a:cxn ang="0">
                    <a:pos x="34" y="11"/>
                  </a:cxn>
                  <a:cxn ang="0">
                    <a:pos x="27" y="11"/>
                  </a:cxn>
                  <a:cxn ang="0">
                    <a:pos x="19" y="19"/>
                  </a:cxn>
                  <a:cxn ang="0">
                    <a:pos x="15" y="26"/>
                  </a:cxn>
                  <a:cxn ang="0">
                    <a:pos x="15" y="38"/>
                  </a:cxn>
                  <a:cxn ang="0">
                    <a:pos x="15" y="53"/>
                  </a:cxn>
                </a:cxnLst>
                <a:rect l="0" t="0" r="r" b="b"/>
                <a:pathLst>
                  <a:path w="72" h="110">
                    <a:moveTo>
                      <a:pt x="0" y="53"/>
                    </a:moveTo>
                    <a:lnTo>
                      <a:pt x="0" y="38"/>
                    </a:lnTo>
                    <a:lnTo>
                      <a:pt x="4" y="22"/>
                    </a:lnTo>
                    <a:lnTo>
                      <a:pt x="8" y="11"/>
                    </a:lnTo>
                    <a:lnTo>
                      <a:pt x="15" y="4"/>
                    </a:lnTo>
                    <a:lnTo>
                      <a:pt x="23" y="0"/>
                    </a:lnTo>
                    <a:lnTo>
                      <a:pt x="34" y="0"/>
                    </a:lnTo>
                    <a:lnTo>
                      <a:pt x="42" y="0"/>
                    </a:lnTo>
                    <a:lnTo>
                      <a:pt x="50" y="4"/>
                    </a:lnTo>
                    <a:lnTo>
                      <a:pt x="57" y="7"/>
                    </a:lnTo>
                    <a:lnTo>
                      <a:pt x="61" y="11"/>
                    </a:lnTo>
                    <a:lnTo>
                      <a:pt x="65" y="19"/>
                    </a:lnTo>
                    <a:lnTo>
                      <a:pt x="69" y="26"/>
                    </a:lnTo>
                    <a:lnTo>
                      <a:pt x="69" y="38"/>
                    </a:lnTo>
                    <a:lnTo>
                      <a:pt x="72" y="53"/>
                    </a:lnTo>
                    <a:lnTo>
                      <a:pt x="69" y="72"/>
                    </a:lnTo>
                    <a:lnTo>
                      <a:pt x="65" y="83"/>
                    </a:lnTo>
                    <a:lnTo>
                      <a:pt x="61" y="95"/>
                    </a:lnTo>
                    <a:lnTo>
                      <a:pt x="53" y="102"/>
                    </a:lnTo>
                    <a:lnTo>
                      <a:pt x="46" y="106"/>
                    </a:lnTo>
                    <a:lnTo>
                      <a:pt x="34" y="110"/>
                    </a:lnTo>
                    <a:lnTo>
                      <a:pt x="27" y="106"/>
                    </a:lnTo>
                    <a:lnTo>
                      <a:pt x="15" y="106"/>
                    </a:lnTo>
                    <a:lnTo>
                      <a:pt x="12" y="98"/>
                    </a:lnTo>
                    <a:lnTo>
                      <a:pt x="4" y="87"/>
                    </a:lnTo>
                    <a:lnTo>
                      <a:pt x="0" y="72"/>
                    </a:lnTo>
                    <a:lnTo>
                      <a:pt x="0" y="53"/>
                    </a:lnTo>
                    <a:close/>
                    <a:moveTo>
                      <a:pt x="15" y="53"/>
                    </a:moveTo>
                    <a:lnTo>
                      <a:pt x="15" y="68"/>
                    </a:lnTo>
                    <a:lnTo>
                      <a:pt x="15" y="79"/>
                    </a:lnTo>
                    <a:lnTo>
                      <a:pt x="19" y="87"/>
                    </a:lnTo>
                    <a:lnTo>
                      <a:pt x="27" y="95"/>
                    </a:lnTo>
                    <a:lnTo>
                      <a:pt x="34" y="95"/>
                    </a:lnTo>
                    <a:lnTo>
                      <a:pt x="42" y="95"/>
                    </a:lnTo>
                    <a:lnTo>
                      <a:pt x="50" y="87"/>
                    </a:lnTo>
                    <a:lnTo>
                      <a:pt x="53" y="79"/>
                    </a:lnTo>
                    <a:lnTo>
                      <a:pt x="57" y="68"/>
                    </a:lnTo>
                    <a:lnTo>
                      <a:pt x="57" y="53"/>
                    </a:lnTo>
                    <a:lnTo>
                      <a:pt x="57" y="38"/>
                    </a:lnTo>
                    <a:lnTo>
                      <a:pt x="53" y="26"/>
                    </a:lnTo>
                    <a:lnTo>
                      <a:pt x="50" y="19"/>
                    </a:lnTo>
                    <a:lnTo>
                      <a:pt x="42" y="11"/>
                    </a:lnTo>
                    <a:lnTo>
                      <a:pt x="34" y="11"/>
                    </a:lnTo>
                    <a:lnTo>
                      <a:pt x="27" y="11"/>
                    </a:lnTo>
                    <a:lnTo>
                      <a:pt x="19" y="19"/>
                    </a:lnTo>
                    <a:lnTo>
                      <a:pt x="15" y="26"/>
                    </a:lnTo>
                    <a:lnTo>
                      <a:pt x="15" y="38"/>
                    </a:lnTo>
                    <a:lnTo>
                      <a:pt x="15" y="5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7049" name="Line 729"/>
              <p:cNvSpPr>
                <a:spLocks noChangeShapeType="1"/>
              </p:cNvSpPr>
              <p:nvPr/>
            </p:nvSpPr>
            <p:spPr bwMode="auto">
              <a:xfrm>
                <a:off x="832" y="4261"/>
                <a:ext cx="50" cy="1"/>
              </a:xfrm>
              <a:prstGeom prst="line">
                <a:avLst/>
              </a:prstGeom>
              <a:noFill/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7048" name="Line 728"/>
              <p:cNvSpPr>
                <a:spLocks noChangeShapeType="1"/>
              </p:cNvSpPr>
              <p:nvPr/>
            </p:nvSpPr>
            <p:spPr bwMode="auto">
              <a:xfrm flipH="1">
                <a:off x="5734" y="4261"/>
                <a:ext cx="50" cy="1"/>
              </a:xfrm>
              <a:prstGeom prst="line">
                <a:avLst/>
              </a:prstGeom>
              <a:noFill/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7047" name="Freeform 727"/>
              <p:cNvSpPr>
                <a:spLocks noEditPoints="1"/>
              </p:cNvSpPr>
              <p:nvPr/>
            </p:nvSpPr>
            <p:spPr bwMode="auto">
              <a:xfrm>
                <a:off x="711" y="4208"/>
                <a:ext cx="68" cy="110"/>
              </a:xfrm>
              <a:custGeom>
                <a:avLst/>
                <a:gdLst/>
                <a:ahLst/>
                <a:cxnLst>
                  <a:cxn ang="0">
                    <a:pos x="0" y="57"/>
                  </a:cxn>
                  <a:cxn ang="0">
                    <a:pos x="0" y="38"/>
                  </a:cxn>
                  <a:cxn ang="0">
                    <a:pos x="3" y="22"/>
                  </a:cxn>
                  <a:cxn ang="0">
                    <a:pos x="7" y="11"/>
                  </a:cxn>
                  <a:cxn ang="0">
                    <a:pos x="15" y="3"/>
                  </a:cxn>
                  <a:cxn ang="0">
                    <a:pos x="22" y="0"/>
                  </a:cxn>
                  <a:cxn ang="0">
                    <a:pos x="34" y="0"/>
                  </a:cxn>
                  <a:cxn ang="0">
                    <a:pos x="41" y="0"/>
                  </a:cxn>
                  <a:cxn ang="0">
                    <a:pos x="49" y="3"/>
                  </a:cxn>
                  <a:cxn ang="0">
                    <a:pos x="57" y="7"/>
                  </a:cxn>
                  <a:cxn ang="0">
                    <a:pos x="60" y="15"/>
                  </a:cxn>
                  <a:cxn ang="0">
                    <a:pos x="64" y="19"/>
                  </a:cxn>
                  <a:cxn ang="0">
                    <a:pos x="68" y="30"/>
                  </a:cxn>
                  <a:cxn ang="0">
                    <a:pos x="68" y="41"/>
                  </a:cxn>
                  <a:cxn ang="0">
                    <a:pos x="68" y="57"/>
                  </a:cxn>
                  <a:cxn ang="0">
                    <a:pos x="68" y="72"/>
                  </a:cxn>
                  <a:cxn ang="0">
                    <a:pos x="64" y="87"/>
                  </a:cxn>
                  <a:cxn ang="0">
                    <a:pos x="60" y="98"/>
                  </a:cxn>
                  <a:cxn ang="0">
                    <a:pos x="53" y="106"/>
                  </a:cxn>
                  <a:cxn ang="0">
                    <a:pos x="45" y="110"/>
                  </a:cxn>
                  <a:cxn ang="0">
                    <a:pos x="34" y="110"/>
                  </a:cxn>
                  <a:cxn ang="0">
                    <a:pos x="22" y="110"/>
                  </a:cxn>
                  <a:cxn ang="0">
                    <a:pos x="15" y="106"/>
                  </a:cxn>
                  <a:cxn ang="0">
                    <a:pos x="11" y="98"/>
                  </a:cxn>
                  <a:cxn ang="0">
                    <a:pos x="3" y="87"/>
                  </a:cxn>
                  <a:cxn ang="0">
                    <a:pos x="0" y="72"/>
                  </a:cxn>
                  <a:cxn ang="0">
                    <a:pos x="0" y="57"/>
                  </a:cxn>
                  <a:cxn ang="0">
                    <a:pos x="11" y="57"/>
                  </a:cxn>
                  <a:cxn ang="0">
                    <a:pos x="15" y="72"/>
                  </a:cxn>
                  <a:cxn ang="0">
                    <a:pos x="15" y="83"/>
                  </a:cxn>
                  <a:cxn ang="0">
                    <a:pos x="19" y="91"/>
                  </a:cxn>
                  <a:cxn ang="0">
                    <a:pos x="26" y="95"/>
                  </a:cxn>
                  <a:cxn ang="0">
                    <a:pos x="34" y="98"/>
                  </a:cxn>
                  <a:cxn ang="0">
                    <a:pos x="41" y="95"/>
                  </a:cxn>
                  <a:cxn ang="0">
                    <a:pos x="49" y="91"/>
                  </a:cxn>
                  <a:cxn ang="0">
                    <a:pos x="53" y="83"/>
                  </a:cxn>
                  <a:cxn ang="0">
                    <a:pos x="53" y="72"/>
                  </a:cxn>
                  <a:cxn ang="0">
                    <a:pos x="57" y="57"/>
                  </a:cxn>
                  <a:cxn ang="0">
                    <a:pos x="53" y="38"/>
                  </a:cxn>
                  <a:cxn ang="0">
                    <a:pos x="53" y="26"/>
                  </a:cxn>
                  <a:cxn ang="0">
                    <a:pos x="49" y="19"/>
                  </a:cxn>
                  <a:cxn ang="0">
                    <a:pos x="41" y="15"/>
                  </a:cxn>
                  <a:cxn ang="0">
                    <a:pos x="34" y="11"/>
                  </a:cxn>
                  <a:cxn ang="0">
                    <a:pos x="26" y="15"/>
                  </a:cxn>
                  <a:cxn ang="0">
                    <a:pos x="19" y="19"/>
                  </a:cxn>
                  <a:cxn ang="0">
                    <a:pos x="15" y="26"/>
                  </a:cxn>
                  <a:cxn ang="0">
                    <a:pos x="15" y="38"/>
                  </a:cxn>
                  <a:cxn ang="0">
                    <a:pos x="11" y="57"/>
                  </a:cxn>
                </a:cxnLst>
                <a:rect l="0" t="0" r="r" b="b"/>
                <a:pathLst>
                  <a:path w="68" h="110">
                    <a:moveTo>
                      <a:pt x="0" y="57"/>
                    </a:moveTo>
                    <a:lnTo>
                      <a:pt x="0" y="38"/>
                    </a:lnTo>
                    <a:lnTo>
                      <a:pt x="3" y="22"/>
                    </a:lnTo>
                    <a:lnTo>
                      <a:pt x="7" y="11"/>
                    </a:lnTo>
                    <a:lnTo>
                      <a:pt x="15" y="3"/>
                    </a:lnTo>
                    <a:lnTo>
                      <a:pt x="22" y="0"/>
                    </a:lnTo>
                    <a:lnTo>
                      <a:pt x="34" y="0"/>
                    </a:lnTo>
                    <a:lnTo>
                      <a:pt x="41" y="0"/>
                    </a:lnTo>
                    <a:lnTo>
                      <a:pt x="49" y="3"/>
                    </a:lnTo>
                    <a:lnTo>
                      <a:pt x="57" y="7"/>
                    </a:lnTo>
                    <a:lnTo>
                      <a:pt x="60" y="15"/>
                    </a:lnTo>
                    <a:lnTo>
                      <a:pt x="64" y="19"/>
                    </a:lnTo>
                    <a:lnTo>
                      <a:pt x="68" y="30"/>
                    </a:lnTo>
                    <a:lnTo>
                      <a:pt x="68" y="41"/>
                    </a:lnTo>
                    <a:lnTo>
                      <a:pt x="68" y="57"/>
                    </a:lnTo>
                    <a:lnTo>
                      <a:pt x="68" y="72"/>
                    </a:lnTo>
                    <a:lnTo>
                      <a:pt x="64" y="87"/>
                    </a:lnTo>
                    <a:lnTo>
                      <a:pt x="60" y="98"/>
                    </a:lnTo>
                    <a:lnTo>
                      <a:pt x="53" y="106"/>
                    </a:lnTo>
                    <a:lnTo>
                      <a:pt x="45" y="110"/>
                    </a:lnTo>
                    <a:lnTo>
                      <a:pt x="34" y="110"/>
                    </a:lnTo>
                    <a:lnTo>
                      <a:pt x="22" y="110"/>
                    </a:lnTo>
                    <a:lnTo>
                      <a:pt x="15" y="106"/>
                    </a:lnTo>
                    <a:lnTo>
                      <a:pt x="11" y="98"/>
                    </a:lnTo>
                    <a:lnTo>
                      <a:pt x="3" y="87"/>
                    </a:lnTo>
                    <a:lnTo>
                      <a:pt x="0" y="72"/>
                    </a:lnTo>
                    <a:lnTo>
                      <a:pt x="0" y="57"/>
                    </a:lnTo>
                    <a:close/>
                    <a:moveTo>
                      <a:pt x="11" y="57"/>
                    </a:moveTo>
                    <a:lnTo>
                      <a:pt x="15" y="72"/>
                    </a:lnTo>
                    <a:lnTo>
                      <a:pt x="15" y="83"/>
                    </a:lnTo>
                    <a:lnTo>
                      <a:pt x="19" y="91"/>
                    </a:lnTo>
                    <a:lnTo>
                      <a:pt x="26" y="95"/>
                    </a:lnTo>
                    <a:lnTo>
                      <a:pt x="34" y="98"/>
                    </a:lnTo>
                    <a:lnTo>
                      <a:pt x="41" y="95"/>
                    </a:lnTo>
                    <a:lnTo>
                      <a:pt x="49" y="91"/>
                    </a:lnTo>
                    <a:lnTo>
                      <a:pt x="53" y="83"/>
                    </a:lnTo>
                    <a:lnTo>
                      <a:pt x="53" y="72"/>
                    </a:lnTo>
                    <a:lnTo>
                      <a:pt x="57" y="57"/>
                    </a:lnTo>
                    <a:lnTo>
                      <a:pt x="53" y="38"/>
                    </a:lnTo>
                    <a:lnTo>
                      <a:pt x="53" y="26"/>
                    </a:lnTo>
                    <a:lnTo>
                      <a:pt x="49" y="19"/>
                    </a:lnTo>
                    <a:lnTo>
                      <a:pt x="41" y="15"/>
                    </a:lnTo>
                    <a:lnTo>
                      <a:pt x="34" y="11"/>
                    </a:lnTo>
                    <a:lnTo>
                      <a:pt x="26" y="15"/>
                    </a:lnTo>
                    <a:lnTo>
                      <a:pt x="19" y="19"/>
                    </a:lnTo>
                    <a:lnTo>
                      <a:pt x="15" y="26"/>
                    </a:lnTo>
                    <a:lnTo>
                      <a:pt x="15" y="38"/>
                    </a:lnTo>
                    <a:lnTo>
                      <a:pt x="11" y="5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7046" name="Line 726"/>
              <p:cNvSpPr>
                <a:spLocks noChangeShapeType="1"/>
              </p:cNvSpPr>
              <p:nvPr/>
            </p:nvSpPr>
            <p:spPr bwMode="auto">
              <a:xfrm>
                <a:off x="832" y="3870"/>
                <a:ext cx="50" cy="1"/>
              </a:xfrm>
              <a:prstGeom prst="line">
                <a:avLst/>
              </a:prstGeom>
              <a:noFill/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7045" name="Line 725"/>
              <p:cNvSpPr>
                <a:spLocks noChangeShapeType="1"/>
              </p:cNvSpPr>
              <p:nvPr/>
            </p:nvSpPr>
            <p:spPr bwMode="auto">
              <a:xfrm flipH="1">
                <a:off x="5734" y="3870"/>
                <a:ext cx="50" cy="1"/>
              </a:xfrm>
              <a:prstGeom prst="line">
                <a:avLst/>
              </a:prstGeom>
              <a:noFill/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7044" name="Freeform 724"/>
              <p:cNvSpPr>
                <a:spLocks noEditPoints="1"/>
              </p:cNvSpPr>
              <p:nvPr/>
            </p:nvSpPr>
            <p:spPr bwMode="auto">
              <a:xfrm>
                <a:off x="581" y="3816"/>
                <a:ext cx="73" cy="111"/>
              </a:xfrm>
              <a:custGeom>
                <a:avLst/>
                <a:gdLst/>
                <a:ahLst/>
                <a:cxnLst>
                  <a:cxn ang="0">
                    <a:pos x="0" y="57"/>
                  </a:cxn>
                  <a:cxn ang="0">
                    <a:pos x="4" y="38"/>
                  </a:cxn>
                  <a:cxn ang="0">
                    <a:pos x="4" y="23"/>
                  </a:cxn>
                  <a:cxn ang="0">
                    <a:pos x="12" y="12"/>
                  </a:cxn>
                  <a:cxn ang="0">
                    <a:pos x="19" y="4"/>
                  </a:cxn>
                  <a:cxn ang="0">
                    <a:pos x="27" y="0"/>
                  </a:cxn>
                  <a:cxn ang="0">
                    <a:pos x="38" y="0"/>
                  </a:cxn>
                  <a:cxn ang="0">
                    <a:pos x="46" y="0"/>
                  </a:cxn>
                  <a:cxn ang="0">
                    <a:pos x="54" y="4"/>
                  </a:cxn>
                  <a:cxn ang="0">
                    <a:pos x="61" y="8"/>
                  </a:cxn>
                  <a:cxn ang="0">
                    <a:pos x="65" y="16"/>
                  </a:cxn>
                  <a:cxn ang="0">
                    <a:pos x="69" y="19"/>
                  </a:cxn>
                  <a:cxn ang="0">
                    <a:pos x="69" y="31"/>
                  </a:cxn>
                  <a:cxn ang="0">
                    <a:pos x="73" y="42"/>
                  </a:cxn>
                  <a:cxn ang="0">
                    <a:pos x="73" y="57"/>
                  </a:cxn>
                  <a:cxn ang="0">
                    <a:pos x="73" y="73"/>
                  </a:cxn>
                  <a:cxn ang="0">
                    <a:pos x="69" y="88"/>
                  </a:cxn>
                  <a:cxn ang="0">
                    <a:pos x="65" y="99"/>
                  </a:cxn>
                  <a:cxn ang="0">
                    <a:pos x="57" y="107"/>
                  </a:cxn>
                  <a:cxn ang="0">
                    <a:pos x="50" y="111"/>
                  </a:cxn>
                  <a:cxn ang="0">
                    <a:pos x="38" y="111"/>
                  </a:cxn>
                  <a:cxn ang="0">
                    <a:pos x="27" y="111"/>
                  </a:cxn>
                  <a:cxn ang="0">
                    <a:pos x="19" y="107"/>
                  </a:cxn>
                  <a:cxn ang="0">
                    <a:pos x="12" y="99"/>
                  </a:cxn>
                  <a:cxn ang="0">
                    <a:pos x="8" y="88"/>
                  </a:cxn>
                  <a:cxn ang="0">
                    <a:pos x="4" y="73"/>
                  </a:cxn>
                  <a:cxn ang="0">
                    <a:pos x="0" y="57"/>
                  </a:cxn>
                  <a:cxn ang="0">
                    <a:pos x="16" y="57"/>
                  </a:cxn>
                  <a:cxn ang="0">
                    <a:pos x="16" y="73"/>
                  </a:cxn>
                  <a:cxn ang="0">
                    <a:pos x="19" y="84"/>
                  </a:cxn>
                  <a:cxn ang="0">
                    <a:pos x="23" y="92"/>
                  </a:cxn>
                  <a:cxn ang="0">
                    <a:pos x="31" y="95"/>
                  </a:cxn>
                  <a:cxn ang="0">
                    <a:pos x="38" y="99"/>
                  </a:cxn>
                  <a:cxn ang="0">
                    <a:pos x="46" y="95"/>
                  </a:cxn>
                  <a:cxn ang="0">
                    <a:pos x="54" y="92"/>
                  </a:cxn>
                  <a:cxn ang="0">
                    <a:pos x="57" y="84"/>
                  </a:cxn>
                  <a:cxn ang="0">
                    <a:pos x="57" y="73"/>
                  </a:cxn>
                  <a:cxn ang="0">
                    <a:pos x="57" y="57"/>
                  </a:cxn>
                  <a:cxn ang="0">
                    <a:pos x="57" y="38"/>
                  </a:cxn>
                  <a:cxn ang="0">
                    <a:pos x="57" y="27"/>
                  </a:cxn>
                  <a:cxn ang="0">
                    <a:pos x="54" y="19"/>
                  </a:cxn>
                  <a:cxn ang="0">
                    <a:pos x="46" y="16"/>
                  </a:cxn>
                  <a:cxn ang="0">
                    <a:pos x="38" y="12"/>
                  </a:cxn>
                  <a:cxn ang="0">
                    <a:pos x="31" y="16"/>
                  </a:cxn>
                  <a:cxn ang="0">
                    <a:pos x="23" y="19"/>
                  </a:cxn>
                  <a:cxn ang="0">
                    <a:pos x="19" y="27"/>
                  </a:cxn>
                  <a:cxn ang="0">
                    <a:pos x="16" y="38"/>
                  </a:cxn>
                  <a:cxn ang="0">
                    <a:pos x="16" y="57"/>
                  </a:cxn>
                </a:cxnLst>
                <a:rect l="0" t="0" r="r" b="b"/>
                <a:pathLst>
                  <a:path w="73" h="111">
                    <a:moveTo>
                      <a:pt x="0" y="57"/>
                    </a:moveTo>
                    <a:lnTo>
                      <a:pt x="4" y="38"/>
                    </a:lnTo>
                    <a:lnTo>
                      <a:pt x="4" y="23"/>
                    </a:lnTo>
                    <a:lnTo>
                      <a:pt x="12" y="12"/>
                    </a:lnTo>
                    <a:lnTo>
                      <a:pt x="19" y="4"/>
                    </a:lnTo>
                    <a:lnTo>
                      <a:pt x="27" y="0"/>
                    </a:lnTo>
                    <a:lnTo>
                      <a:pt x="38" y="0"/>
                    </a:lnTo>
                    <a:lnTo>
                      <a:pt x="46" y="0"/>
                    </a:lnTo>
                    <a:lnTo>
                      <a:pt x="54" y="4"/>
                    </a:lnTo>
                    <a:lnTo>
                      <a:pt x="61" y="8"/>
                    </a:lnTo>
                    <a:lnTo>
                      <a:pt x="65" y="16"/>
                    </a:lnTo>
                    <a:lnTo>
                      <a:pt x="69" y="19"/>
                    </a:lnTo>
                    <a:lnTo>
                      <a:pt x="69" y="31"/>
                    </a:lnTo>
                    <a:lnTo>
                      <a:pt x="73" y="42"/>
                    </a:lnTo>
                    <a:lnTo>
                      <a:pt x="73" y="57"/>
                    </a:lnTo>
                    <a:lnTo>
                      <a:pt x="73" y="73"/>
                    </a:lnTo>
                    <a:lnTo>
                      <a:pt x="69" y="88"/>
                    </a:lnTo>
                    <a:lnTo>
                      <a:pt x="65" y="99"/>
                    </a:lnTo>
                    <a:lnTo>
                      <a:pt x="57" y="107"/>
                    </a:lnTo>
                    <a:lnTo>
                      <a:pt x="50" y="111"/>
                    </a:lnTo>
                    <a:lnTo>
                      <a:pt x="38" y="111"/>
                    </a:lnTo>
                    <a:lnTo>
                      <a:pt x="27" y="111"/>
                    </a:lnTo>
                    <a:lnTo>
                      <a:pt x="19" y="107"/>
                    </a:lnTo>
                    <a:lnTo>
                      <a:pt x="12" y="99"/>
                    </a:lnTo>
                    <a:lnTo>
                      <a:pt x="8" y="88"/>
                    </a:lnTo>
                    <a:lnTo>
                      <a:pt x="4" y="73"/>
                    </a:lnTo>
                    <a:lnTo>
                      <a:pt x="0" y="57"/>
                    </a:lnTo>
                    <a:close/>
                    <a:moveTo>
                      <a:pt x="16" y="57"/>
                    </a:moveTo>
                    <a:lnTo>
                      <a:pt x="16" y="73"/>
                    </a:lnTo>
                    <a:lnTo>
                      <a:pt x="19" y="84"/>
                    </a:lnTo>
                    <a:lnTo>
                      <a:pt x="23" y="92"/>
                    </a:lnTo>
                    <a:lnTo>
                      <a:pt x="31" y="95"/>
                    </a:lnTo>
                    <a:lnTo>
                      <a:pt x="38" y="99"/>
                    </a:lnTo>
                    <a:lnTo>
                      <a:pt x="46" y="95"/>
                    </a:lnTo>
                    <a:lnTo>
                      <a:pt x="54" y="92"/>
                    </a:lnTo>
                    <a:lnTo>
                      <a:pt x="57" y="84"/>
                    </a:lnTo>
                    <a:lnTo>
                      <a:pt x="57" y="73"/>
                    </a:lnTo>
                    <a:lnTo>
                      <a:pt x="57" y="57"/>
                    </a:lnTo>
                    <a:lnTo>
                      <a:pt x="57" y="38"/>
                    </a:lnTo>
                    <a:lnTo>
                      <a:pt x="57" y="27"/>
                    </a:lnTo>
                    <a:lnTo>
                      <a:pt x="54" y="19"/>
                    </a:lnTo>
                    <a:lnTo>
                      <a:pt x="46" y="16"/>
                    </a:lnTo>
                    <a:lnTo>
                      <a:pt x="38" y="12"/>
                    </a:lnTo>
                    <a:lnTo>
                      <a:pt x="31" y="16"/>
                    </a:lnTo>
                    <a:lnTo>
                      <a:pt x="23" y="19"/>
                    </a:lnTo>
                    <a:lnTo>
                      <a:pt x="19" y="27"/>
                    </a:lnTo>
                    <a:lnTo>
                      <a:pt x="16" y="38"/>
                    </a:lnTo>
                    <a:lnTo>
                      <a:pt x="16" y="5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7043" name="Rectangle 723"/>
              <p:cNvSpPr>
                <a:spLocks noChangeArrowheads="1"/>
              </p:cNvSpPr>
              <p:nvPr/>
            </p:nvSpPr>
            <p:spPr bwMode="auto">
              <a:xfrm>
                <a:off x="676" y="3911"/>
                <a:ext cx="12" cy="1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7042" name="Freeform 722"/>
              <p:cNvSpPr>
                <a:spLocks/>
              </p:cNvSpPr>
              <p:nvPr/>
            </p:nvSpPr>
            <p:spPr bwMode="auto">
              <a:xfrm>
                <a:off x="718" y="3816"/>
                <a:ext cx="42" cy="111"/>
              </a:xfrm>
              <a:custGeom>
                <a:avLst/>
                <a:gdLst/>
                <a:ahLst/>
                <a:cxnLst>
                  <a:cxn ang="0">
                    <a:pos x="42" y="111"/>
                  </a:cxn>
                  <a:cxn ang="0">
                    <a:pos x="27" y="111"/>
                  </a:cxn>
                  <a:cxn ang="0">
                    <a:pos x="27" y="23"/>
                  </a:cxn>
                  <a:cxn ang="0">
                    <a:pos x="19" y="27"/>
                  </a:cxn>
                  <a:cxn ang="0">
                    <a:pos x="15" y="35"/>
                  </a:cxn>
                  <a:cxn ang="0">
                    <a:pos x="8" y="38"/>
                  </a:cxn>
                  <a:cxn ang="0">
                    <a:pos x="0" y="42"/>
                  </a:cxn>
                  <a:cxn ang="0">
                    <a:pos x="0" y="27"/>
                  </a:cxn>
                  <a:cxn ang="0">
                    <a:pos x="12" y="23"/>
                  </a:cxn>
                  <a:cxn ang="0">
                    <a:pos x="19" y="16"/>
                  </a:cxn>
                  <a:cxn ang="0">
                    <a:pos x="27" y="8"/>
                  </a:cxn>
                  <a:cxn ang="0">
                    <a:pos x="31" y="0"/>
                  </a:cxn>
                  <a:cxn ang="0">
                    <a:pos x="42" y="0"/>
                  </a:cxn>
                  <a:cxn ang="0">
                    <a:pos x="42" y="111"/>
                  </a:cxn>
                </a:cxnLst>
                <a:rect l="0" t="0" r="r" b="b"/>
                <a:pathLst>
                  <a:path w="42" h="111">
                    <a:moveTo>
                      <a:pt x="42" y="111"/>
                    </a:moveTo>
                    <a:lnTo>
                      <a:pt x="27" y="111"/>
                    </a:lnTo>
                    <a:lnTo>
                      <a:pt x="27" y="23"/>
                    </a:lnTo>
                    <a:lnTo>
                      <a:pt x="19" y="27"/>
                    </a:lnTo>
                    <a:lnTo>
                      <a:pt x="15" y="35"/>
                    </a:lnTo>
                    <a:lnTo>
                      <a:pt x="8" y="38"/>
                    </a:lnTo>
                    <a:lnTo>
                      <a:pt x="0" y="42"/>
                    </a:lnTo>
                    <a:lnTo>
                      <a:pt x="0" y="27"/>
                    </a:lnTo>
                    <a:lnTo>
                      <a:pt x="12" y="23"/>
                    </a:lnTo>
                    <a:lnTo>
                      <a:pt x="19" y="16"/>
                    </a:lnTo>
                    <a:lnTo>
                      <a:pt x="27" y="8"/>
                    </a:lnTo>
                    <a:lnTo>
                      <a:pt x="31" y="0"/>
                    </a:lnTo>
                    <a:lnTo>
                      <a:pt x="42" y="0"/>
                    </a:lnTo>
                    <a:lnTo>
                      <a:pt x="42" y="11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7041" name="Line 721"/>
              <p:cNvSpPr>
                <a:spLocks noChangeShapeType="1"/>
              </p:cNvSpPr>
              <p:nvPr/>
            </p:nvSpPr>
            <p:spPr bwMode="auto">
              <a:xfrm>
                <a:off x="832" y="3478"/>
                <a:ext cx="50" cy="1"/>
              </a:xfrm>
              <a:prstGeom prst="line">
                <a:avLst/>
              </a:prstGeom>
              <a:noFill/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7040" name="Line 720"/>
              <p:cNvSpPr>
                <a:spLocks noChangeShapeType="1"/>
              </p:cNvSpPr>
              <p:nvPr/>
            </p:nvSpPr>
            <p:spPr bwMode="auto">
              <a:xfrm flipH="1">
                <a:off x="5734" y="3478"/>
                <a:ext cx="50" cy="1"/>
              </a:xfrm>
              <a:prstGeom prst="line">
                <a:avLst/>
              </a:prstGeom>
              <a:noFill/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7039" name="Freeform 719"/>
              <p:cNvSpPr>
                <a:spLocks noEditPoints="1"/>
              </p:cNvSpPr>
              <p:nvPr/>
            </p:nvSpPr>
            <p:spPr bwMode="auto">
              <a:xfrm>
                <a:off x="581" y="3425"/>
                <a:ext cx="73" cy="110"/>
              </a:xfrm>
              <a:custGeom>
                <a:avLst/>
                <a:gdLst/>
                <a:ahLst/>
                <a:cxnLst>
                  <a:cxn ang="0">
                    <a:pos x="0" y="57"/>
                  </a:cxn>
                  <a:cxn ang="0">
                    <a:pos x="4" y="38"/>
                  </a:cxn>
                  <a:cxn ang="0">
                    <a:pos x="4" y="27"/>
                  </a:cxn>
                  <a:cxn ang="0">
                    <a:pos x="12" y="16"/>
                  </a:cxn>
                  <a:cxn ang="0">
                    <a:pos x="19" y="8"/>
                  </a:cxn>
                  <a:cxn ang="0">
                    <a:pos x="27" y="4"/>
                  </a:cxn>
                  <a:cxn ang="0">
                    <a:pos x="38" y="0"/>
                  </a:cxn>
                  <a:cxn ang="0">
                    <a:pos x="46" y="0"/>
                  </a:cxn>
                  <a:cxn ang="0">
                    <a:pos x="54" y="4"/>
                  </a:cxn>
                  <a:cxn ang="0">
                    <a:pos x="61" y="8"/>
                  </a:cxn>
                  <a:cxn ang="0">
                    <a:pos x="65" y="16"/>
                  </a:cxn>
                  <a:cxn ang="0">
                    <a:pos x="69" y="23"/>
                  </a:cxn>
                  <a:cxn ang="0">
                    <a:pos x="69" y="31"/>
                  </a:cxn>
                  <a:cxn ang="0">
                    <a:pos x="73" y="42"/>
                  </a:cxn>
                  <a:cxn ang="0">
                    <a:pos x="73" y="57"/>
                  </a:cxn>
                  <a:cxn ang="0">
                    <a:pos x="73" y="72"/>
                  </a:cxn>
                  <a:cxn ang="0">
                    <a:pos x="69" y="88"/>
                  </a:cxn>
                  <a:cxn ang="0">
                    <a:pos x="65" y="99"/>
                  </a:cxn>
                  <a:cxn ang="0">
                    <a:pos x="57" y="107"/>
                  </a:cxn>
                  <a:cxn ang="0">
                    <a:pos x="50" y="110"/>
                  </a:cxn>
                  <a:cxn ang="0">
                    <a:pos x="38" y="110"/>
                  </a:cxn>
                  <a:cxn ang="0">
                    <a:pos x="27" y="110"/>
                  </a:cxn>
                  <a:cxn ang="0">
                    <a:pos x="19" y="107"/>
                  </a:cxn>
                  <a:cxn ang="0">
                    <a:pos x="12" y="103"/>
                  </a:cxn>
                  <a:cxn ang="0">
                    <a:pos x="8" y="91"/>
                  </a:cxn>
                  <a:cxn ang="0">
                    <a:pos x="4" y="76"/>
                  </a:cxn>
                  <a:cxn ang="0">
                    <a:pos x="0" y="57"/>
                  </a:cxn>
                  <a:cxn ang="0">
                    <a:pos x="16" y="57"/>
                  </a:cxn>
                  <a:cxn ang="0">
                    <a:pos x="16" y="72"/>
                  </a:cxn>
                  <a:cxn ang="0">
                    <a:pos x="19" y="84"/>
                  </a:cxn>
                  <a:cxn ang="0">
                    <a:pos x="23" y="91"/>
                  </a:cxn>
                  <a:cxn ang="0">
                    <a:pos x="31" y="99"/>
                  </a:cxn>
                  <a:cxn ang="0">
                    <a:pos x="38" y="99"/>
                  </a:cxn>
                  <a:cxn ang="0">
                    <a:pos x="46" y="99"/>
                  </a:cxn>
                  <a:cxn ang="0">
                    <a:pos x="54" y="91"/>
                  </a:cxn>
                  <a:cxn ang="0">
                    <a:pos x="57" y="84"/>
                  </a:cxn>
                  <a:cxn ang="0">
                    <a:pos x="57" y="72"/>
                  </a:cxn>
                  <a:cxn ang="0">
                    <a:pos x="57" y="57"/>
                  </a:cxn>
                  <a:cxn ang="0">
                    <a:pos x="57" y="42"/>
                  </a:cxn>
                  <a:cxn ang="0">
                    <a:pos x="57" y="31"/>
                  </a:cxn>
                  <a:cxn ang="0">
                    <a:pos x="54" y="23"/>
                  </a:cxn>
                  <a:cxn ang="0">
                    <a:pos x="46" y="16"/>
                  </a:cxn>
                  <a:cxn ang="0">
                    <a:pos x="38" y="16"/>
                  </a:cxn>
                  <a:cxn ang="0">
                    <a:pos x="31" y="16"/>
                  </a:cxn>
                  <a:cxn ang="0">
                    <a:pos x="23" y="23"/>
                  </a:cxn>
                  <a:cxn ang="0">
                    <a:pos x="19" y="31"/>
                  </a:cxn>
                  <a:cxn ang="0">
                    <a:pos x="16" y="42"/>
                  </a:cxn>
                  <a:cxn ang="0">
                    <a:pos x="16" y="57"/>
                  </a:cxn>
                </a:cxnLst>
                <a:rect l="0" t="0" r="r" b="b"/>
                <a:pathLst>
                  <a:path w="73" h="110">
                    <a:moveTo>
                      <a:pt x="0" y="57"/>
                    </a:moveTo>
                    <a:lnTo>
                      <a:pt x="4" y="38"/>
                    </a:lnTo>
                    <a:lnTo>
                      <a:pt x="4" y="27"/>
                    </a:lnTo>
                    <a:lnTo>
                      <a:pt x="12" y="16"/>
                    </a:lnTo>
                    <a:lnTo>
                      <a:pt x="19" y="8"/>
                    </a:lnTo>
                    <a:lnTo>
                      <a:pt x="27" y="4"/>
                    </a:lnTo>
                    <a:lnTo>
                      <a:pt x="38" y="0"/>
                    </a:lnTo>
                    <a:lnTo>
                      <a:pt x="46" y="0"/>
                    </a:lnTo>
                    <a:lnTo>
                      <a:pt x="54" y="4"/>
                    </a:lnTo>
                    <a:lnTo>
                      <a:pt x="61" y="8"/>
                    </a:lnTo>
                    <a:lnTo>
                      <a:pt x="65" y="16"/>
                    </a:lnTo>
                    <a:lnTo>
                      <a:pt x="69" y="23"/>
                    </a:lnTo>
                    <a:lnTo>
                      <a:pt x="69" y="31"/>
                    </a:lnTo>
                    <a:lnTo>
                      <a:pt x="73" y="42"/>
                    </a:lnTo>
                    <a:lnTo>
                      <a:pt x="73" y="57"/>
                    </a:lnTo>
                    <a:lnTo>
                      <a:pt x="73" y="72"/>
                    </a:lnTo>
                    <a:lnTo>
                      <a:pt x="69" y="88"/>
                    </a:lnTo>
                    <a:lnTo>
                      <a:pt x="65" y="99"/>
                    </a:lnTo>
                    <a:lnTo>
                      <a:pt x="57" y="107"/>
                    </a:lnTo>
                    <a:lnTo>
                      <a:pt x="50" y="110"/>
                    </a:lnTo>
                    <a:lnTo>
                      <a:pt x="38" y="110"/>
                    </a:lnTo>
                    <a:lnTo>
                      <a:pt x="27" y="110"/>
                    </a:lnTo>
                    <a:lnTo>
                      <a:pt x="19" y="107"/>
                    </a:lnTo>
                    <a:lnTo>
                      <a:pt x="12" y="103"/>
                    </a:lnTo>
                    <a:lnTo>
                      <a:pt x="8" y="91"/>
                    </a:lnTo>
                    <a:lnTo>
                      <a:pt x="4" y="76"/>
                    </a:lnTo>
                    <a:lnTo>
                      <a:pt x="0" y="57"/>
                    </a:lnTo>
                    <a:close/>
                    <a:moveTo>
                      <a:pt x="16" y="57"/>
                    </a:moveTo>
                    <a:lnTo>
                      <a:pt x="16" y="72"/>
                    </a:lnTo>
                    <a:lnTo>
                      <a:pt x="19" y="84"/>
                    </a:lnTo>
                    <a:lnTo>
                      <a:pt x="23" y="91"/>
                    </a:lnTo>
                    <a:lnTo>
                      <a:pt x="31" y="99"/>
                    </a:lnTo>
                    <a:lnTo>
                      <a:pt x="38" y="99"/>
                    </a:lnTo>
                    <a:lnTo>
                      <a:pt x="46" y="99"/>
                    </a:lnTo>
                    <a:lnTo>
                      <a:pt x="54" y="91"/>
                    </a:lnTo>
                    <a:lnTo>
                      <a:pt x="57" y="84"/>
                    </a:lnTo>
                    <a:lnTo>
                      <a:pt x="57" y="72"/>
                    </a:lnTo>
                    <a:lnTo>
                      <a:pt x="57" y="57"/>
                    </a:lnTo>
                    <a:lnTo>
                      <a:pt x="57" y="42"/>
                    </a:lnTo>
                    <a:lnTo>
                      <a:pt x="57" y="31"/>
                    </a:lnTo>
                    <a:lnTo>
                      <a:pt x="54" y="23"/>
                    </a:lnTo>
                    <a:lnTo>
                      <a:pt x="46" y="16"/>
                    </a:lnTo>
                    <a:lnTo>
                      <a:pt x="38" y="16"/>
                    </a:lnTo>
                    <a:lnTo>
                      <a:pt x="31" y="16"/>
                    </a:lnTo>
                    <a:lnTo>
                      <a:pt x="23" y="23"/>
                    </a:lnTo>
                    <a:lnTo>
                      <a:pt x="19" y="31"/>
                    </a:lnTo>
                    <a:lnTo>
                      <a:pt x="16" y="42"/>
                    </a:lnTo>
                    <a:lnTo>
                      <a:pt x="16" y="5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7038" name="Rectangle 718"/>
              <p:cNvSpPr>
                <a:spLocks noChangeArrowheads="1"/>
              </p:cNvSpPr>
              <p:nvPr/>
            </p:nvSpPr>
            <p:spPr bwMode="auto">
              <a:xfrm>
                <a:off x="676" y="3520"/>
                <a:ext cx="12" cy="15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7037" name="Freeform 717"/>
              <p:cNvSpPr>
                <a:spLocks/>
              </p:cNvSpPr>
              <p:nvPr/>
            </p:nvSpPr>
            <p:spPr bwMode="auto">
              <a:xfrm>
                <a:off x="707" y="3425"/>
                <a:ext cx="72" cy="110"/>
              </a:xfrm>
              <a:custGeom>
                <a:avLst/>
                <a:gdLst/>
                <a:ahLst/>
                <a:cxnLst>
                  <a:cxn ang="0">
                    <a:pos x="72" y="95"/>
                  </a:cxn>
                  <a:cxn ang="0">
                    <a:pos x="72" y="110"/>
                  </a:cxn>
                  <a:cxn ang="0">
                    <a:pos x="0" y="110"/>
                  </a:cxn>
                  <a:cxn ang="0">
                    <a:pos x="0" y="107"/>
                  </a:cxn>
                  <a:cxn ang="0">
                    <a:pos x="4" y="99"/>
                  </a:cxn>
                  <a:cxn ang="0">
                    <a:pos x="4" y="91"/>
                  </a:cxn>
                  <a:cxn ang="0">
                    <a:pos x="11" y="84"/>
                  </a:cxn>
                  <a:cxn ang="0">
                    <a:pos x="19" y="76"/>
                  </a:cxn>
                  <a:cxn ang="0">
                    <a:pos x="26" y="69"/>
                  </a:cxn>
                  <a:cxn ang="0">
                    <a:pos x="38" y="61"/>
                  </a:cxn>
                  <a:cxn ang="0">
                    <a:pos x="45" y="53"/>
                  </a:cxn>
                  <a:cxn ang="0">
                    <a:pos x="49" y="46"/>
                  </a:cxn>
                  <a:cxn ang="0">
                    <a:pos x="53" y="38"/>
                  </a:cxn>
                  <a:cxn ang="0">
                    <a:pos x="57" y="31"/>
                  </a:cxn>
                  <a:cxn ang="0">
                    <a:pos x="53" y="23"/>
                  </a:cxn>
                  <a:cxn ang="0">
                    <a:pos x="49" y="19"/>
                  </a:cxn>
                  <a:cxn ang="0">
                    <a:pos x="45" y="16"/>
                  </a:cxn>
                  <a:cxn ang="0">
                    <a:pos x="38" y="16"/>
                  </a:cxn>
                  <a:cxn ang="0">
                    <a:pos x="30" y="16"/>
                  </a:cxn>
                  <a:cxn ang="0">
                    <a:pos x="23" y="19"/>
                  </a:cxn>
                  <a:cxn ang="0">
                    <a:pos x="19" y="23"/>
                  </a:cxn>
                  <a:cxn ang="0">
                    <a:pos x="15" y="34"/>
                  </a:cxn>
                  <a:cxn ang="0">
                    <a:pos x="4" y="31"/>
                  </a:cxn>
                  <a:cxn ang="0">
                    <a:pos x="7" y="19"/>
                  </a:cxn>
                  <a:cxn ang="0">
                    <a:pos x="11" y="8"/>
                  </a:cxn>
                  <a:cxn ang="0">
                    <a:pos x="23" y="4"/>
                  </a:cxn>
                  <a:cxn ang="0">
                    <a:pos x="38" y="0"/>
                  </a:cxn>
                  <a:cxn ang="0">
                    <a:pos x="49" y="4"/>
                  </a:cxn>
                  <a:cxn ang="0">
                    <a:pos x="61" y="12"/>
                  </a:cxn>
                  <a:cxn ang="0">
                    <a:pos x="68" y="19"/>
                  </a:cxn>
                  <a:cxn ang="0">
                    <a:pos x="72" y="31"/>
                  </a:cxn>
                  <a:cxn ang="0">
                    <a:pos x="68" y="38"/>
                  </a:cxn>
                  <a:cxn ang="0">
                    <a:pos x="68" y="46"/>
                  </a:cxn>
                  <a:cxn ang="0">
                    <a:pos x="64" y="50"/>
                  </a:cxn>
                  <a:cxn ang="0">
                    <a:pos x="61" y="57"/>
                  </a:cxn>
                  <a:cxn ang="0">
                    <a:pos x="53" y="65"/>
                  </a:cxn>
                  <a:cxn ang="0">
                    <a:pos x="42" y="76"/>
                  </a:cxn>
                  <a:cxn ang="0">
                    <a:pos x="30" y="84"/>
                  </a:cxn>
                  <a:cxn ang="0">
                    <a:pos x="26" y="88"/>
                  </a:cxn>
                  <a:cxn ang="0">
                    <a:pos x="23" y="91"/>
                  </a:cxn>
                  <a:cxn ang="0">
                    <a:pos x="19" y="95"/>
                  </a:cxn>
                  <a:cxn ang="0">
                    <a:pos x="72" y="95"/>
                  </a:cxn>
                </a:cxnLst>
                <a:rect l="0" t="0" r="r" b="b"/>
                <a:pathLst>
                  <a:path w="72" h="110">
                    <a:moveTo>
                      <a:pt x="72" y="95"/>
                    </a:moveTo>
                    <a:lnTo>
                      <a:pt x="72" y="110"/>
                    </a:lnTo>
                    <a:lnTo>
                      <a:pt x="0" y="110"/>
                    </a:lnTo>
                    <a:lnTo>
                      <a:pt x="0" y="107"/>
                    </a:lnTo>
                    <a:lnTo>
                      <a:pt x="4" y="99"/>
                    </a:lnTo>
                    <a:lnTo>
                      <a:pt x="4" y="91"/>
                    </a:lnTo>
                    <a:lnTo>
                      <a:pt x="11" y="84"/>
                    </a:lnTo>
                    <a:lnTo>
                      <a:pt x="19" y="76"/>
                    </a:lnTo>
                    <a:lnTo>
                      <a:pt x="26" y="69"/>
                    </a:lnTo>
                    <a:lnTo>
                      <a:pt x="38" y="61"/>
                    </a:lnTo>
                    <a:lnTo>
                      <a:pt x="45" y="53"/>
                    </a:lnTo>
                    <a:lnTo>
                      <a:pt x="49" y="46"/>
                    </a:lnTo>
                    <a:lnTo>
                      <a:pt x="53" y="38"/>
                    </a:lnTo>
                    <a:lnTo>
                      <a:pt x="57" y="31"/>
                    </a:lnTo>
                    <a:lnTo>
                      <a:pt x="53" y="23"/>
                    </a:lnTo>
                    <a:lnTo>
                      <a:pt x="49" y="19"/>
                    </a:lnTo>
                    <a:lnTo>
                      <a:pt x="45" y="16"/>
                    </a:lnTo>
                    <a:lnTo>
                      <a:pt x="38" y="16"/>
                    </a:lnTo>
                    <a:lnTo>
                      <a:pt x="30" y="16"/>
                    </a:lnTo>
                    <a:lnTo>
                      <a:pt x="23" y="19"/>
                    </a:lnTo>
                    <a:lnTo>
                      <a:pt x="19" y="23"/>
                    </a:lnTo>
                    <a:lnTo>
                      <a:pt x="15" y="34"/>
                    </a:lnTo>
                    <a:lnTo>
                      <a:pt x="4" y="31"/>
                    </a:lnTo>
                    <a:lnTo>
                      <a:pt x="7" y="19"/>
                    </a:lnTo>
                    <a:lnTo>
                      <a:pt x="11" y="8"/>
                    </a:lnTo>
                    <a:lnTo>
                      <a:pt x="23" y="4"/>
                    </a:lnTo>
                    <a:lnTo>
                      <a:pt x="38" y="0"/>
                    </a:lnTo>
                    <a:lnTo>
                      <a:pt x="49" y="4"/>
                    </a:lnTo>
                    <a:lnTo>
                      <a:pt x="61" y="12"/>
                    </a:lnTo>
                    <a:lnTo>
                      <a:pt x="68" y="19"/>
                    </a:lnTo>
                    <a:lnTo>
                      <a:pt x="72" y="31"/>
                    </a:lnTo>
                    <a:lnTo>
                      <a:pt x="68" y="38"/>
                    </a:lnTo>
                    <a:lnTo>
                      <a:pt x="68" y="46"/>
                    </a:lnTo>
                    <a:lnTo>
                      <a:pt x="64" y="50"/>
                    </a:lnTo>
                    <a:lnTo>
                      <a:pt x="61" y="57"/>
                    </a:lnTo>
                    <a:lnTo>
                      <a:pt x="53" y="65"/>
                    </a:lnTo>
                    <a:lnTo>
                      <a:pt x="42" y="76"/>
                    </a:lnTo>
                    <a:lnTo>
                      <a:pt x="30" y="84"/>
                    </a:lnTo>
                    <a:lnTo>
                      <a:pt x="26" y="88"/>
                    </a:lnTo>
                    <a:lnTo>
                      <a:pt x="23" y="91"/>
                    </a:lnTo>
                    <a:lnTo>
                      <a:pt x="19" y="95"/>
                    </a:lnTo>
                    <a:lnTo>
                      <a:pt x="72" y="9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7036" name="Line 716"/>
              <p:cNvSpPr>
                <a:spLocks noChangeShapeType="1"/>
              </p:cNvSpPr>
              <p:nvPr/>
            </p:nvSpPr>
            <p:spPr bwMode="auto">
              <a:xfrm>
                <a:off x="832" y="3091"/>
                <a:ext cx="50" cy="1"/>
              </a:xfrm>
              <a:prstGeom prst="line">
                <a:avLst/>
              </a:prstGeom>
              <a:noFill/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7035" name="Line 715"/>
              <p:cNvSpPr>
                <a:spLocks noChangeShapeType="1"/>
              </p:cNvSpPr>
              <p:nvPr/>
            </p:nvSpPr>
            <p:spPr bwMode="auto">
              <a:xfrm flipH="1">
                <a:off x="5734" y="3091"/>
                <a:ext cx="50" cy="1"/>
              </a:xfrm>
              <a:prstGeom prst="line">
                <a:avLst/>
              </a:prstGeom>
              <a:noFill/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7034" name="Freeform 714"/>
              <p:cNvSpPr>
                <a:spLocks noEditPoints="1"/>
              </p:cNvSpPr>
              <p:nvPr/>
            </p:nvSpPr>
            <p:spPr bwMode="auto">
              <a:xfrm>
                <a:off x="581" y="3038"/>
                <a:ext cx="73" cy="110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4" y="38"/>
                  </a:cxn>
                  <a:cxn ang="0">
                    <a:pos x="4" y="23"/>
                  </a:cxn>
                  <a:cxn ang="0">
                    <a:pos x="12" y="11"/>
                  </a:cxn>
                  <a:cxn ang="0">
                    <a:pos x="19" y="4"/>
                  </a:cxn>
                  <a:cxn ang="0">
                    <a:pos x="27" y="0"/>
                  </a:cxn>
                  <a:cxn ang="0">
                    <a:pos x="38" y="0"/>
                  </a:cxn>
                  <a:cxn ang="0">
                    <a:pos x="46" y="0"/>
                  </a:cxn>
                  <a:cxn ang="0">
                    <a:pos x="54" y="4"/>
                  </a:cxn>
                  <a:cxn ang="0">
                    <a:pos x="61" y="8"/>
                  </a:cxn>
                  <a:cxn ang="0">
                    <a:pos x="65" y="11"/>
                  </a:cxn>
                  <a:cxn ang="0">
                    <a:pos x="69" y="19"/>
                  </a:cxn>
                  <a:cxn ang="0">
                    <a:pos x="69" y="27"/>
                  </a:cxn>
                  <a:cxn ang="0">
                    <a:pos x="73" y="38"/>
                  </a:cxn>
                  <a:cxn ang="0">
                    <a:pos x="73" y="53"/>
                  </a:cxn>
                  <a:cxn ang="0">
                    <a:pos x="73" y="72"/>
                  </a:cxn>
                  <a:cxn ang="0">
                    <a:pos x="69" y="84"/>
                  </a:cxn>
                  <a:cxn ang="0">
                    <a:pos x="65" y="95"/>
                  </a:cxn>
                  <a:cxn ang="0">
                    <a:pos x="57" y="103"/>
                  </a:cxn>
                  <a:cxn ang="0">
                    <a:pos x="50" y="106"/>
                  </a:cxn>
                  <a:cxn ang="0">
                    <a:pos x="38" y="110"/>
                  </a:cxn>
                  <a:cxn ang="0">
                    <a:pos x="27" y="106"/>
                  </a:cxn>
                  <a:cxn ang="0">
                    <a:pos x="19" y="106"/>
                  </a:cxn>
                  <a:cxn ang="0">
                    <a:pos x="12" y="99"/>
                  </a:cxn>
                  <a:cxn ang="0">
                    <a:pos x="8" y="87"/>
                  </a:cxn>
                  <a:cxn ang="0">
                    <a:pos x="4" y="72"/>
                  </a:cxn>
                  <a:cxn ang="0">
                    <a:pos x="0" y="53"/>
                  </a:cxn>
                  <a:cxn ang="0">
                    <a:pos x="16" y="53"/>
                  </a:cxn>
                  <a:cxn ang="0">
                    <a:pos x="16" y="68"/>
                  </a:cxn>
                  <a:cxn ang="0">
                    <a:pos x="19" y="80"/>
                  </a:cxn>
                  <a:cxn ang="0">
                    <a:pos x="23" y="87"/>
                  </a:cxn>
                  <a:cxn ang="0">
                    <a:pos x="31" y="95"/>
                  </a:cxn>
                  <a:cxn ang="0">
                    <a:pos x="38" y="95"/>
                  </a:cxn>
                  <a:cxn ang="0">
                    <a:pos x="46" y="95"/>
                  </a:cxn>
                  <a:cxn ang="0">
                    <a:pos x="54" y="87"/>
                  </a:cxn>
                  <a:cxn ang="0">
                    <a:pos x="57" y="80"/>
                  </a:cxn>
                  <a:cxn ang="0">
                    <a:pos x="57" y="68"/>
                  </a:cxn>
                  <a:cxn ang="0">
                    <a:pos x="57" y="53"/>
                  </a:cxn>
                  <a:cxn ang="0">
                    <a:pos x="57" y="38"/>
                  </a:cxn>
                  <a:cxn ang="0">
                    <a:pos x="57" y="27"/>
                  </a:cxn>
                  <a:cxn ang="0">
                    <a:pos x="54" y="19"/>
                  </a:cxn>
                  <a:cxn ang="0">
                    <a:pos x="46" y="11"/>
                  </a:cxn>
                  <a:cxn ang="0">
                    <a:pos x="38" y="11"/>
                  </a:cxn>
                  <a:cxn ang="0">
                    <a:pos x="31" y="11"/>
                  </a:cxn>
                  <a:cxn ang="0">
                    <a:pos x="23" y="19"/>
                  </a:cxn>
                  <a:cxn ang="0">
                    <a:pos x="19" y="27"/>
                  </a:cxn>
                  <a:cxn ang="0">
                    <a:pos x="16" y="38"/>
                  </a:cxn>
                  <a:cxn ang="0">
                    <a:pos x="16" y="53"/>
                  </a:cxn>
                </a:cxnLst>
                <a:rect l="0" t="0" r="r" b="b"/>
                <a:pathLst>
                  <a:path w="73" h="110">
                    <a:moveTo>
                      <a:pt x="0" y="53"/>
                    </a:moveTo>
                    <a:lnTo>
                      <a:pt x="4" y="38"/>
                    </a:lnTo>
                    <a:lnTo>
                      <a:pt x="4" y="23"/>
                    </a:lnTo>
                    <a:lnTo>
                      <a:pt x="12" y="11"/>
                    </a:lnTo>
                    <a:lnTo>
                      <a:pt x="19" y="4"/>
                    </a:lnTo>
                    <a:lnTo>
                      <a:pt x="27" y="0"/>
                    </a:lnTo>
                    <a:lnTo>
                      <a:pt x="38" y="0"/>
                    </a:lnTo>
                    <a:lnTo>
                      <a:pt x="46" y="0"/>
                    </a:lnTo>
                    <a:lnTo>
                      <a:pt x="54" y="4"/>
                    </a:lnTo>
                    <a:lnTo>
                      <a:pt x="61" y="8"/>
                    </a:lnTo>
                    <a:lnTo>
                      <a:pt x="65" y="11"/>
                    </a:lnTo>
                    <a:lnTo>
                      <a:pt x="69" y="19"/>
                    </a:lnTo>
                    <a:lnTo>
                      <a:pt x="69" y="27"/>
                    </a:lnTo>
                    <a:lnTo>
                      <a:pt x="73" y="38"/>
                    </a:lnTo>
                    <a:lnTo>
                      <a:pt x="73" y="53"/>
                    </a:lnTo>
                    <a:lnTo>
                      <a:pt x="73" y="72"/>
                    </a:lnTo>
                    <a:lnTo>
                      <a:pt x="69" y="84"/>
                    </a:lnTo>
                    <a:lnTo>
                      <a:pt x="65" y="95"/>
                    </a:lnTo>
                    <a:lnTo>
                      <a:pt x="57" y="103"/>
                    </a:lnTo>
                    <a:lnTo>
                      <a:pt x="50" y="106"/>
                    </a:lnTo>
                    <a:lnTo>
                      <a:pt x="38" y="110"/>
                    </a:lnTo>
                    <a:lnTo>
                      <a:pt x="27" y="106"/>
                    </a:lnTo>
                    <a:lnTo>
                      <a:pt x="19" y="106"/>
                    </a:lnTo>
                    <a:lnTo>
                      <a:pt x="12" y="99"/>
                    </a:lnTo>
                    <a:lnTo>
                      <a:pt x="8" y="87"/>
                    </a:lnTo>
                    <a:lnTo>
                      <a:pt x="4" y="72"/>
                    </a:lnTo>
                    <a:lnTo>
                      <a:pt x="0" y="53"/>
                    </a:lnTo>
                    <a:close/>
                    <a:moveTo>
                      <a:pt x="16" y="53"/>
                    </a:moveTo>
                    <a:lnTo>
                      <a:pt x="16" y="68"/>
                    </a:lnTo>
                    <a:lnTo>
                      <a:pt x="19" y="80"/>
                    </a:lnTo>
                    <a:lnTo>
                      <a:pt x="23" y="87"/>
                    </a:lnTo>
                    <a:lnTo>
                      <a:pt x="31" y="95"/>
                    </a:lnTo>
                    <a:lnTo>
                      <a:pt x="38" y="95"/>
                    </a:lnTo>
                    <a:lnTo>
                      <a:pt x="46" y="95"/>
                    </a:lnTo>
                    <a:lnTo>
                      <a:pt x="54" y="87"/>
                    </a:lnTo>
                    <a:lnTo>
                      <a:pt x="57" y="80"/>
                    </a:lnTo>
                    <a:lnTo>
                      <a:pt x="57" y="68"/>
                    </a:lnTo>
                    <a:lnTo>
                      <a:pt x="57" y="53"/>
                    </a:lnTo>
                    <a:lnTo>
                      <a:pt x="57" y="38"/>
                    </a:lnTo>
                    <a:lnTo>
                      <a:pt x="57" y="27"/>
                    </a:lnTo>
                    <a:lnTo>
                      <a:pt x="54" y="19"/>
                    </a:lnTo>
                    <a:lnTo>
                      <a:pt x="46" y="11"/>
                    </a:lnTo>
                    <a:lnTo>
                      <a:pt x="38" y="11"/>
                    </a:lnTo>
                    <a:lnTo>
                      <a:pt x="31" y="11"/>
                    </a:lnTo>
                    <a:lnTo>
                      <a:pt x="23" y="19"/>
                    </a:lnTo>
                    <a:lnTo>
                      <a:pt x="19" y="27"/>
                    </a:lnTo>
                    <a:lnTo>
                      <a:pt x="16" y="38"/>
                    </a:lnTo>
                    <a:lnTo>
                      <a:pt x="16" y="5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7033" name="Rectangle 713"/>
              <p:cNvSpPr>
                <a:spLocks noChangeArrowheads="1"/>
              </p:cNvSpPr>
              <p:nvPr/>
            </p:nvSpPr>
            <p:spPr bwMode="auto">
              <a:xfrm>
                <a:off x="676" y="3133"/>
                <a:ext cx="12" cy="11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7032" name="Freeform 712"/>
              <p:cNvSpPr>
                <a:spLocks/>
              </p:cNvSpPr>
              <p:nvPr/>
            </p:nvSpPr>
            <p:spPr bwMode="auto">
              <a:xfrm>
                <a:off x="711" y="3038"/>
                <a:ext cx="68" cy="110"/>
              </a:xfrm>
              <a:custGeom>
                <a:avLst/>
                <a:gdLst/>
                <a:ahLst/>
                <a:cxnLst>
                  <a:cxn ang="0">
                    <a:pos x="0" y="80"/>
                  </a:cxn>
                  <a:cxn ang="0">
                    <a:pos x="11" y="76"/>
                  </a:cxn>
                  <a:cxn ang="0">
                    <a:pos x="15" y="87"/>
                  </a:cxn>
                  <a:cxn ang="0">
                    <a:pos x="19" y="91"/>
                  </a:cxn>
                  <a:cxn ang="0">
                    <a:pos x="26" y="95"/>
                  </a:cxn>
                  <a:cxn ang="0">
                    <a:pos x="34" y="95"/>
                  </a:cxn>
                  <a:cxn ang="0">
                    <a:pos x="41" y="95"/>
                  </a:cxn>
                  <a:cxn ang="0">
                    <a:pos x="49" y="91"/>
                  </a:cxn>
                  <a:cxn ang="0">
                    <a:pos x="53" y="84"/>
                  </a:cxn>
                  <a:cxn ang="0">
                    <a:pos x="57" y="76"/>
                  </a:cxn>
                  <a:cxn ang="0">
                    <a:pos x="53" y="65"/>
                  </a:cxn>
                  <a:cxn ang="0">
                    <a:pos x="49" y="61"/>
                  </a:cxn>
                  <a:cxn ang="0">
                    <a:pos x="41" y="57"/>
                  </a:cxn>
                  <a:cxn ang="0">
                    <a:pos x="34" y="53"/>
                  </a:cxn>
                  <a:cxn ang="0">
                    <a:pos x="30" y="53"/>
                  </a:cxn>
                  <a:cxn ang="0">
                    <a:pos x="26" y="57"/>
                  </a:cxn>
                  <a:cxn ang="0">
                    <a:pos x="26" y="42"/>
                  </a:cxn>
                  <a:cxn ang="0">
                    <a:pos x="26" y="42"/>
                  </a:cxn>
                  <a:cxn ang="0">
                    <a:pos x="30" y="42"/>
                  </a:cxn>
                  <a:cxn ang="0">
                    <a:pos x="38" y="42"/>
                  </a:cxn>
                  <a:cxn ang="0">
                    <a:pos x="41" y="38"/>
                  </a:cxn>
                  <a:cxn ang="0">
                    <a:pos x="49" y="34"/>
                  </a:cxn>
                  <a:cxn ang="0">
                    <a:pos x="49" y="27"/>
                  </a:cxn>
                  <a:cxn ang="0">
                    <a:pos x="49" y="19"/>
                  </a:cxn>
                  <a:cxn ang="0">
                    <a:pos x="45" y="15"/>
                  </a:cxn>
                  <a:cxn ang="0">
                    <a:pos x="38" y="11"/>
                  </a:cxn>
                  <a:cxn ang="0">
                    <a:pos x="34" y="11"/>
                  </a:cxn>
                  <a:cxn ang="0">
                    <a:pos x="26" y="11"/>
                  </a:cxn>
                  <a:cxn ang="0">
                    <a:pos x="19" y="15"/>
                  </a:cxn>
                  <a:cxn ang="0">
                    <a:pos x="15" y="19"/>
                  </a:cxn>
                  <a:cxn ang="0">
                    <a:pos x="15" y="27"/>
                  </a:cxn>
                  <a:cxn ang="0">
                    <a:pos x="0" y="27"/>
                  </a:cxn>
                  <a:cxn ang="0">
                    <a:pos x="3" y="15"/>
                  </a:cxn>
                  <a:cxn ang="0">
                    <a:pos x="11" y="8"/>
                  </a:cxn>
                  <a:cxn ang="0">
                    <a:pos x="19" y="0"/>
                  </a:cxn>
                  <a:cxn ang="0">
                    <a:pos x="34" y="0"/>
                  </a:cxn>
                  <a:cxn ang="0">
                    <a:pos x="41" y="0"/>
                  </a:cxn>
                  <a:cxn ang="0">
                    <a:pos x="49" y="4"/>
                  </a:cxn>
                  <a:cxn ang="0">
                    <a:pos x="53" y="8"/>
                  </a:cxn>
                  <a:cxn ang="0">
                    <a:pos x="60" y="11"/>
                  </a:cxn>
                  <a:cxn ang="0">
                    <a:pos x="60" y="19"/>
                  </a:cxn>
                  <a:cxn ang="0">
                    <a:pos x="64" y="27"/>
                  </a:cxn>
                  <a:cxn ang="0">
                    <a:pos x="64" y="34"/>
                  </a:cxn>
                  <a:cxn ang="0">
                    <a:pos x="60" y="38"/>
                  </a:cxn>
                  <a:cxn ang="0">
                    <a:pos x="57" y="42"/>
                  </a:cxn>
                  <a:cxn ang="0">
                    <a:pos x="49" y="46"/>
                  </a:cxn>
                  <a:cxn ang="0">
                    <a:pos x="57" y="49"/>
                  </a:cxn>
                  <a:cxn ang="0">
                    <a:pos x="64" y="57"/>
                  </a:cxn>
                  <a:cxn ang="0">
                    <a:pos x="68" y="65"/>
                  </a:cxn>
                  <a:cxn ang="0">
                    <a:pos x="68" y="76"/>
                  </a:cxn>
                  <a:cxn ang="0">
                    <a:pos x="68" y="87"/>
                  </a:cxn>
                  <a:cxn ang="0">
                    <a:pos x="60" y="99"/>
                  </a:cxn>
                  <a:cxn ang="0">
                    <a:pos x="53" y="106"/>
                  </a:cxn>
                  <a:cxn ang="0">
                    <a:pos x="41" y="106"/>
                  </a:cxn>
                  <a:cxn ang="0">
                    <a:pos x="34" y="110"/>
                  </a:cxn>
                  <a:cxn ang="0">
                    <a:pos x="19" y="106"/>
                  </a:cxn>
                  <a:cxn ang="0">
                    <a:pos x="11" y="103"/>
                  </a:cxn>
                  <a:cxn ang="0">
                    <a:pos x="3" y="91"/>
                  </a:cxn>
                  <a:cxn ang="0">
                    <a:pos x="0" y="80"/>
                  </a:cxn>
                </a:cxnLst>
                <a:rect l="0" t="0" r="r" b="b"/>
                <a:pathLst>
                  <a:path w="68" h="110">
                    <a:moveTo>
                      <a:pt x="0" y="80"/>
                    </a:moveTo>
                    <a:lnTo>
                      <a:pt x="11" y="76"/>
                    </a:lnTo>
                    <a:lnTo>
                      <a:pt x="15" y="87"/>
                    </a:lnTo>
                    <a:lnTo>
                      <a:pt x="19" y="91"/>
                    </a:lnTo>
                    <a:lnTo>
                      <a:pt x="26" y="95"/>
                    </a:lnTo>
                    <a:lnTo>
                      <a:pt x="34" y="95"/>
                    </a:lnTo>
                    <a:lnTo>
                      <a:pt x="41" y="95"/>
                    </a:lnTo>
                    <a:lnTo>
                      <a:pt x="49" y="91"/>
                    </a:lnTo>
                    <a:lnTo>
                      <a:pt x="53" y="84"/>
                    </a:lnTo>
                    <a:lnTo>
                      <a:pt x="57" y="76"/>
                    </a:lnTo>
                    <a:lnTo>
                      <a:pt x="53" y="65"/>
                    </a:lnTo>
                    <a:lnTo>
                      <a:pt x="49" y="61"/>
                    </a:lnTo>
                    <a:lnTo>
                      <a:pt x="41" y="57"/>
                    </a:lnTo>
                    <a:lnTo>
                      <a:pt x="34" y="53"/>
                    </a:lnTo>
                    <a:lnTo>
                      <a:pt x="30" y="53"/>
                    </a:lnTo>
                    <a:lnTo>
                      <a:pt x="26" y="57"/>
                    </a:lnTo>
                    <a:lnTo>
                      <a:pt x="26" y="42"/>
                    </a:lnTo>
                    <a:lnTo>
                      <a:pt x="30" y="42"/>
                    </a:lnTo>
                    <a:lnTo>
                      <a:pt x="38" y="42"/>
                    </a:lnTo>
                    <a:lnTo>
                      <a:pt x="41" y="38"/>
                    </a:lnTo>
                    <a:lnTo>
                      <a:pt x="49" y="34"/>
                    </a:lnTo>
                    <a:lnTo>
                      <a:pt x="49" y="27"/>
                    </a:lnTo>
                    <a:lnTo>
                      <a:pt x="49" y="19"/>
                    </a:lnTo>
                    <a:lnTo>
                      <a:pt x="45" y="15"/>
                    </a:lnTo>
                    <a:lnTo>
                      <a:pt x="38" y="11"/>
                    </a:lnTo>
                    <a:lnTo>
                      <a:pt x="34" y="11"/>
                    </a:lnTo>
                    <a:lnTo>
                      <a:pt x="26" y="11"/>
                    </a:lnTo>
                    <a:lnTo>
                      <a:pt x="19" y="15"/>
                    </a:lnTo>
                    <a:lnTo>
                      <a:pt x="15" y="19"/>
                    </a:lnTo>
                    <a:lnTo>
                      <a:pt x="15" y="27"/>
                    </a:lnTo>
                    <a:lnTo>
                      <a:pt x="0" y="27"/>
                    </a:lnTo>
                    <a:lnTo>
                      <a:pt x="3" y="15"/>
                    </a:lnTo>
                    <a:lnTo>
                      <a:pt x="11" y="8"/>
                    </a:lnTo>
                    <a:lnTo>
                      <a:pt x="19" y="0"/>
                    </a:lnTo>
                    <a:lnTo>
                      <a:pt x="34" y="0"/>
                    </a:lnTo>
                    <a:lnTo>
                      <a:pt x="41" y="0"/>
                    </a:lnTo>
                    <a:lnTo>
                      <a:pt x="49" y="4"/>
                    </a:lnTo>
                    <a:lnTo>
                      <a:pt x="53" y="8"/>
                    </a:lnTo>
                    <a:lnTo>
                      <a:pt x="60" y="11"/>
                    </a:lnTo>
                    <a:lnTo>
                      <a:pt x="60" y="19"/>
                    </a:lnTo>
                    <a:lnTo>
                      <a:pt x="64" y="27"/>
                    </a:lnTo>
                    <a:lnTo>
                      <a:pt x="64" y="34"/>
                    </a:lnTo>
                    <a:lnTo>
                      <a:pt x="60" y="38"/>
                    </a:lnTo>
                    <a:lnTo>
                      <a:pt x="57" y="42"/>
                    </a:lnTo>
                    <a:lnTo>
                      <a:pt x="49" y="46"/>
                    </a:lnTo>
                    <a:lnTo>
                      <a:pt x="57" y="49"/>
                    </a:lnTo>
                    <a:lnTo>
                      <a:pt x="64" y="57"/>
                    </a:lnTo>
                    <a:lnTo>
                      <a:pt x="68" y="65"/>
                    </a:lnTo>
                    <a:lnTo>
                      <a:pt x="68" y="76"/>
                    </a:lnTo>
                    <a:lnTo>
                      <a:pt x="68" y="87"/>
                    </a:lnTo>
                    <a:lnTo>
                      <a:pt x="60" y="99"/>
                    </a:lnTo>
                    <a:lnTo>
                      <a:pt x="53" y="106"/>
                    </a:lnTo>
                    <a:lnTo>
                      <a:pt x="41" y="106"/>
                    </a:lnTo>
                    <a:lnTo>
                      <a:pt x="34" y="110"/>
                    </a:lnTo>
                    <a:lnTo>
                      <a:pt x="19" y="106"/>
                    </a:lnTo>
                    <a:lnTo>
                      <a:pt x="11" y="103"/>
                    </a:lnTo>
                    <a:lnTo>
                      <a:pt x="3" y="91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7031" name="Line 711"/>
              <p:cNvSpPr>
                <a:spLocks noChangeShapeType="1"/>
              </p:cNvSpPr>
              <p:nvPr/>
            </p:nvSpPr>
            <p:spPr bwMode="auto">
              <a:xfrm>
                <a:off x="832" y="2700"/>
                <a:ext cx="50" cy="1"/>
              </a:xfrm>
              <a:prstGeom prst="line">
                <a:avLst/>
              </a:prstGeom>
              <a:noFill/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7030" name="Line 710"/>
              <p:cNvSpPr>
                <a:spLocks noChangeShapeType="1"/>
              </p:cNvSpPr>
              <p:nvPr/>
            </p:nvSpPr>
            <p:spPr bwMode="auto">
              <a:xfrm flipH="1">
                <a:off x="5734" y="2700"/>
                <a:ext cx="50" cy="1"/>
              </a:xfrm>
              <a:prstGeom prst="line">
                <a:avLst/>
              </a:prstGeom>
              <a:noFill/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7029" name="Freeform 709"/>
              <p:cNvSpPr>
                <a:spLocks noEditPoints="1"/>
              </p:cNvSpPr>
              <p:nvPr/>
            </p:nvSpPr>
            <p:spPr bwMode="auto">
              <a:xfrm>
                <a:off x="581" y="2647"/>
                <a:ext cx="73" cy="110"/>
              </a:xfrm>
              <a:custGeom>
                <a:avLst/>
                <a:gdLst/>
                <a:ahLst/>
                <a:cxnLst>
                  <a:cxn ang="0">
                    <a:pos x="0" y="57"/>
                  </a:cxn>
                  <a:cxn ang="0">
                    <a:pos x="4" y="38"/>
                  </a:cxn>
                  <a:cxn ang="0">
                    <a:pos x="4" y="23"/>
                  </a:cxn>
                  <a:cxn ang="0">
                    <a:pos x="12" y="11"/>
                  </a:cxn>
                  <a:cxn ang="0">
                    <a:pos x="19" y="4"/>
                  </a:cxn>
                  <a:cxn ang="0">
                    <a:pos x="27" y="0"/>
                  </a:cxn>
                  <a:cxn ang="0">
                    <a:pos x="38" y="0"/>
                  </a:cxn>
                  <a:cxn ang="0">
                    <a:pos x="46" y="0"/>
                  </a:cxn>
                  <a:cxn ang="0">
                    <a:pos x="54" y="4"/>
                  </a:cxn>
                  <a:cxn ang="0">
                    <a:pos x="61" y="7"/>
                  </a:cxn>
                  <a:cxn ang="0">
                    <a:pos x="65" y="15"/>
                  </a:cxn>
                  <a:cxn ang="0">
                    <a:pos x="69" y="19"/>
                  </a:cxn>
                  <a:cxn ang="0">
                    <a:pos x="69" y="30"/>
                  </a:cxn>
                  <a:cxn ang="0">
                    <a:pos x="73" y="42"/>
                  </a:cxn>
                  <a:cxn ang="0">
                    <a:pos x="73" y="57"/>
                  </a:cxn>
                  <a:cxn ang="0">
                    <a:pos x="73" y="72"/>
                  </a:cxn>
                  <a:cxn ang="0">
                    <a:pos x="69" y="87"/>
                  </a:cxn>
                  <a:cxn ang="0">
                    <a:pos x="65" y="99"/>
                  </a:cxn>
                  <a:cxn ang="0">
                    <a:pos x="57" y="106"/>
                  </a:cxn>
                  <a:cxn ang="0">
                    <a:pos x="50" y="110"/>
                  </a:cxn>
                  <a:cxn ang="0">
                    <a:pos x="38" y="110"/>
                  </a:cxn>
                  <a:cxn ang="0">
                    <a:pos x="27" y="110"/>
                  </a:cxn>
                  <a:cxn ang="0">
                    <a:pos x="19" y="106"/>
                  </a:cxn>
                  <a:cxn ang="0">
                    <a:pos x="12" y="99"/>
                  </a:cxn>
                  <a:cxn ang="0">
                    <a:pos x="8" y="87"/>
                  </a:cxn>
                  <a:cxn ang="0">
                    <a:pos x="4" y="72"/>
                  </a:cxn>
                  <a:cxn ang="0">
                    <a:pos x="0" y="57"/>
                  </a:cxn>
                  <a:cxn ang="0">
                    <a:pos x="16" y="57"/>
                  </a:cxn>
                  <a:cxn ang="0">
                    <a:pos x="16" y="72"/>
                  </a:cxn>
                  <a:cxn ang="0">
                    <a:pos x="19" y="83"/>
                  </a:cxn>
                  <a:cxn ang="0">
                    <a:pos x="23" y="91"/>
                  </a:cxn>
                  <a:cxn ang="0">
                    <a:pos x="31" y="95"/>
                  </a:cxn>
                  <a:cxn ang="0">
                    <a:pos x="38" y="99"/>
                  </a:cxn>
                  <a:cxn ang="0">
                    <a:pos x="46" y="95"/>
                  </a:cxn>
                  <a:cxn ang="0">
                    <a:pos x="54" y="91"/>
                  </a:cxn>
                  <a:cxn ang="0">
                    <a:pos x="57" y="83"/>
                  </a:cxn>
                  <a:cxn ang="0">
                    <a:pos x="57" y="72"/>
                  </a:cxn>
                  <a:cxn ang="0">
                    <a:pos x="57" y="57"/>
                  </a:cxn>
                  <a:cxn ang="0">
                    <a:pos x="57" y="38"/>
                  </a:cxn>
                  <a:cxn ang="0">
                    <a:pos x="57" y="26"/>
                  </a:cxn>
                  <a:cxn ang="0">
                    <a:pos x="54" y="19"/>
                  </a:cxn>
                  <a:cxn ang="0">
                    <a:pos x="46" y="15"/>
                  </a:cxn>
                  <a:cxn ang="0">
                    <a:pos x="38" y="11"/>
                  </a:cxn>
                  <a:cxn ang="0">
                    <a:pos x="31" y="15"/>
                  </a:cxn>
                  <a:cxn ang="0">
                    <a:pos x="23" y="19"/>
                  </a:cxn>
                  <a:cxn ang="0">
                    <a:pos x="19" y="26"/>
                  </a:cxn>
                  <a:cxn ang="0">
                    <a:pos x="16" y="38"/>
                  </a:cxn>
                  <a:cxn ang="0">
                    <a:pos x="16" y="57"/>
                  </a:cxn>
                </a:cxnLst>
                <a:rect l="0" t="0" r="r" b="b"/>
                <a:pathLst>
                  <a:path w="73" h="110">
                    <a:moveTo>
                      <a:pt x="0" y="57"/>
                    </a:moveTo>
                    <a:lnTo>
                      <a:pt x="4" y="38"/>
                    </a:lnTo>
                    <a:lnTo>
                      <a:pt x="4" y="23"/>
                    </a:lnTo>
                    <a:lnTo>
                      <a:pt x="12" y="11"/>
                    </a:lnTo>
                    <a:lnTo>
                      <a:pt x="19" y="4"/>
                    </a:lnTo>
                    <a:lnTo>
                      <a:pt x="27" y="0"/>
                    </a:lnTo>
                    <a:lnTo>
                      <a:pt x="38" y="0"/>
                    </a:lnTo>
                    <a:lnTo>
                      <a:pt x="46" y="0"/>
                    </a:lnTo>
                    <a:lnTo>
                      <a:pt x="54" y="4"/>
                    </a:lnTo>
                    <a:lnTo>
                      <a:pt x="61" y="7"/>
                    </a:lnTo>
                    <a:lnTo>
                      <a:pt x="65" y="15"/>
                    </a:lnTo>
                    <a:lnTo>
                      <a:pt x="69" y="19"/>
                    </a:lnTo>
                    <a:lnTo>
                      <a:pt x="69" y="30"/>
                    </a:lnTo>
                    <a:lnTo>
                      <a:pt x="73" y="42"/>
                    </a:lnTo>
                    <a:lnTo>
                      <a:pt x="73" y="57"/>
                    </a:lnTo>
                    <a:lnTo>
                      <a:pt x="73" y="72"/>
                    </a:lnTo>
                    <a:lnTo>
                      <a:pt x="69" y="87"/>
                    </a:lnTo>
                    <a:lnTo>
                      <a:pt x="65" y="99"/>
                    </a:lnTo>
                    <a:lnTo>
                      <a:pt x="57" y="106"/>
                    </a:lnTo>
                    <a:lnTo>
                      <a:pt x="50" y="110"/>
                    </a:lnTo>
                    <a:lnTo>
                      <a:pt x="38" y="110"/>
                    </a:lnTo>
                    <a:lnTo>
                      <a:pt x="27" y="110"/>
                    </a:lnTo>
                    <a:lnTo>
                      <a:pt x="19" y="106"/>
                    </a:lnTo>
                    <a:lnTo>
                      <a:pt x="12" y="99"/>
                    </a:lnTo>
                    <a:lnTo>
                      <a:pt x="8" y="87"/>
                    </a:lnTo>
                    <a:lnTo>
                      <a:pt x="4" y="72"/>
                    </a:lnTo>
                    <a:lnTo>
                      <a:pt x="0" y="57"/>
                    </a:lnTo>
                    <a:close/>
                    <a:moveTo>
                      <a:pt x="16" y="57"/>
                    </a:moveTo>
                    <a:lnTo>
                      <a:pt x="16" y="72"/>
                    </a:lnTo>
                    <a:lnTo>
                      <a:pt x="19" y="83"/>
                    </a:lnTo>
                    <a:lnTo>
                      <a:pt x="23" y="91"/>
                    </a:lnTo>
                    <a:lnTo>
                      <a:pt x="31" y="95"/>
                    </a:lnTo>
                    <a:lnTo>
                      <a:pt x="38" y="99"/>
                    </a:lnTo>
                    <a:lnTo>
                      <a:pt x="46" y="95"/>
                    </a:lnTo>
                    <a:lnTo>
                      <a:pt x="54" y="91"/>
                    </a:lnTo>
                    <a:lnTo>
                      <a:pt x="57" y="83"/>
                    </a:lnTo>
                    <a:lnTo>
                      <a:pt x="57" y="72"/>
                    </a:lnTo>
                    <a:lnTo>
                      <a:pt x="57" y="57"/>
                    </a:lnTo>
                    <a:lnTo>
                      <a:pt x="57" y="38"/>
                    </a:lnTo>
                    <a:lnTo>
                      <a:pt x="57" y="26"/>
                    </a:lnTo>
                    <a:lnTo>
                      <a:pt x="54" y="19"/>
                    </a:lnTo>
                    <a:lnTo>
                      <a:pt x="46" y="15"/>
                    </a:lnTo>
                    <a:lnTo>
                      <a:pt x="38" y="11"/>
                    </a:lnTo>
                    <a:lnTo>
                      <a:pt x="31" y="15"/>
                    </a:lnTo>
                    <a:lnTo>
                      <a:pt x="23" y="19"/>
                    </a:lnTo>
                    <a:lnTo>
                      <a:pt x="19" y="26"/>
                    </a:lnTo>
                    <a:lnTo>
                      <a:pt x="16" y="38"/>
                    </a:lnTo>
                    <a:lnTo>
                      <a:pt x="16" y="5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7028" name="Rectangle 708"/>
              <p:cNvSpPr>
                <a:spLocks noChangeArrowheads="1"/>
              </p:cNvSpPr>
              <p:nvPr/>
            </p:nvSpPr>
            <p:spPr bwMode="auto">
              <a:xfrm>
                <a:off x="676" y="2742"/>
                <a:ext cx="12" cy="15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7027" name="Freeform 707"/>
              <p:cNvSpPr>
                <a:spLocks noEditPoints="1"/>
              </p:cNvSpPr>
              <p:nvPr/>
            </p:nvSpPr>
            <p:spPr bwMode="auto">
              <a:xfrm>
                <a:off x="703" y="2647"/>
                <a:ext cx="76" cy="110"/>
              </a:xfrm>
              <a:custGeom>
                <a:avLst/>
                <a:gdLst/>
                <a:ahLst/>
                <a:cxnLst>
                  <a:cxn ang="0">
                    <a:pos x="49" y="110"/>
                  </a:cxn>
                  <a:cxn ang="0">
                    <a:pos x="49" y="83"/>
                  </a:cxn>
                  <a:cxn ang="0">
                    <a:pos x="0" y="83"/>
                  </a:cxn>
                  <a:cxn ang="0">
                    <a:pos x="0" y="68"/>
                  </a:cxn>
                  <a:cxn ang="0">
                    <a:pos x="53" y="0"/>
                  </a:cxn>
                  <a:cxn ang="0">
                    <a:pos x="65" y="0"/>
                  </a:cxn>
                  <a:cxn ang="0">
                    <a:pos x="65" y="68"/>
                  </a:cxn>
                  <a:cxn ang="0">
                    <a:pos x="76" y="68"/>
                  </a:cxn>
                  <a:cxn ang="0">
                    <a:pos x="76" y="83"/>
                  </a:cxn>
                  <a:cxn ang="0">
                    <a:pos x="65" y="83"/>
                  </a:cxn>
                  <a:cxn ang="0">
                    <a:pos x="65" y="110"/>
                  </a:cxn>
                  <a:cxn ang="0">
                    <a:pos x="49" y="110"/>
                  </a:cxn>
                  <a:cxn ang="0">
                    <a:pos x="49" y="68"/>
                  </a:cxn>
                  <a:cxn ang="0">
                    <a:pos x="49" y="26"/>
                  </a:cxn>
                  <a:cxn ang="0">
                    <a:pos x="19" y="68"/>
                  </a:cxn>
                  <a:cxn ang="0">
                    <a:pos x="49" y="68"/>
                  </a:cxn>
                </a:cxnLst>
                <a:rect l="0" t="0" r="r" b="b"/>
                <a:pathLst>
                  <a:path w="76" h="110">
                    <a:moveTo>
                      <a:pt x="49" y="110"/>
                    </a:moveTo>
                    <a:lnTo>
                      <a:pt x="49" y="83"/>
                    </a:lnTo>
                    <a:lnTo>
                      <a:pt x="0" y="83"/>
                    </a:lnTo>
                    <a:lnTo>
                      <a:pt x="0" y="68"/>
                    </a:lnTo>
                    <a:lnTo>
                      <a:pt x="53" y="0"/>
                    </a:lnTo>
                    <a:lnTo>
                      <a:pt x="65" y="0"/>
                    </a:lnTo>
                    <a:lnTo>
                      <a:pt x="65" y="68"/>
                    </a:lnTo>
                    <a:lnTo>
                      <a:pt x="76" y="68"/>
                    </a:lnTo>
                    <a:lnTo>
                      <a:pt x="76" y="83"/>
                    </a:lnTo>
                    <a:lnTo>
                      <a:pt x="65" y="83"/>
                    </a:lnTo>
                    <a:lnTo>
                      <a:pt x="65" y="110"/>
                    </a:lnTo>
                    <a:lnTo>
                      <a:pt x="49" y="110"/>
                    </a:lnTo>
                    <a:close/>
                    <a:moveTo>
                      <a:pt x="49" y="68"/>
                    </a:moveTo>
                    <a:lnTo>
                      <a:pt x="49" y="26"/>
                    </a:lnTo>
                    <a:lnTo>
                      <a:pt x="19" y="68"/>
                    </a:lnTo>
                    <a:lnTo>
                      <a:pt x="49" y="6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7026" name="Line 706"/>
              <p:cNvSpPr>
                <a:spLocks noChangeShapeType="1"/>
              </p:cNvSpPr>
              <p:nvPr/>
            </p:nvSpPr>
            <p:spPr bwMode="auto">
              <a:xfrm>
                <a:off x="832" y="2309"/>
                <a:ext cx="50" cy="1"/>
              </a:xfrm>
              <a:prstGeom prst="line">
                <a:avLst/>
              </a:prstGeom>
              <a:noFill/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7025" name="Line 705"/>
              <p:cNvSpPr>
                <a:spLocks noChangeShapeType="1"/>
              </p:cNvSpPr>
              <p:nvPr/>
            </p:nvSpPr>
            <p:spPr bwMode="auto">
              <a:xfrm flipH="1">
                <a:off x="5734" y="2309"/>
                <a:ext cx="50" cy="1"/>
              </a:xfrm>
              <a:prstGeom prst="line">
                <a:avLst/>
              </a:prstGeom>
              <a:noFill/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7024" name="Freeform 704"/>
              <p:cNvSpPr>
                <a:spLocks noEditPoints="1"/>
              </p:cNvSpPr>
              <p:nvPr/>
            </p:nvSpPr>
            <p:spPr bwMode="auto">
              <a:xfrm>
                <a:off x="581" y="2256"/>
                <a:ext cx="73" cy="110"/>
              </a:xfrm>
              <a:custGeom>
                <a:avLst/>
                <a:gdLst/>
                <a:ahLst/>
                <a:cxnLst>
                  <a:cxn ang="0">
                    <a:pos x="0" y="57"/>
                  </a:cxn>
                  <a:cxn ang="0">
                    <a:pos x="4" y="38"/>
                  </a:cxn>
                  <a:cxn ang="0">
                    <a:pos x="4" y="26"/>
                  </a:cxn>
                  <a:cxn ang="0">
                    <a:pos x="12" y="15"/>
                  </a:cxn>
                  <a:cxn ang="0">
                    <a:pos x="19" y="7"/>
                  </a:cxn>
                  <a:cxn ang="0">
                    <a:pos x="27" y="3"/>
                  </a:cxn>
                  <a:cxn ang="0">
                    <a:pos x="38" y="0"/>
                  </a:cxn>
                  <a:cxn ang="0">
                    <a:pos x="46" y="0"/>
                  </a:cxn>
                  <a:cxn ang="0">
                    <a:pos x="54" y="3"/>
                  </a:cxn>
                  <a:cxn ang="0">
                    <a:pos x="61" y="7"/>
                  </a:cxn>
                  <a:cxn ang="0">
                    <a:pos x="65" y="15"/>
                  </a:cxn>
                  <a:cxn ang="0">
                    <a:pos x="69" y="22"/>
                  </a:cxn>
                  <a:cxn ang="0">
                    <a:pos x="69" y="30"/>
                  </a:cxn>
                  <a:cxn ang="0">
                    <a:pos x="73" y="41"/>
                  </a:cxn>
                  <a:cxn ang="0">
                    <a:pos x="73" y="57"/>
                  </a:cxn>
                  <a:cxn ang="0">
                    <a:pos x="73" y="72"/>
                  </a:cxn>
                  <a:cxn ang="0">
                    <a:pos x="69" y="87"/>
                  </a:cxn>
                  <a:cxn ang="0">
                    <a:pos x="65" y="98"/>
                  </a:cxn>
                  <a:cxn ang="0">
                    <a:pos x="57" y="106"/>
                  </a:cxn>
                  <a:cxn ang="0">
                    <a:pos x="50" y="110"/>
                  </a:cxn>
                  <a:cxn ang="0">
                    <a:pos x="38" y="110"/>
                  </a:cxn>
                  <a:cxn ang="0">
                    <a:pos x="27" y="110"/>
                  </a:cxn>
                  <a:cxn ang="0">
                    <a:pos x="19" y="106"/>
                  </a:cxn>
                  <a:cxn ang="0">
                    <a:pos x="12" y="102"/>
                  </a:cxn>
                  <a:cxn ang="0">
                    <a:pos x="8" y="91"/>
                  </a:cxn>
                  <a:cxn ang="0">
                    <a:pos x="4" y="76"/>
                  </a:cxn>
                  <a:cxn ang="0">
                    <a:pos x="0" y="57"/>
                  </a:cxn>
                  <a:cxn ang="0">
                    <a:pos x="16" y="57"/>
                  </a:cxn>
                  <a:cxn ang="0">
                    <a:pos x="16" y="72"/>
                  </a:cxn>
                  <a:cxn ang="0">
                    <a:pos x="19" y="83"/>
                  </a:cxn>
                  <a:cxn ang="0">
                    <a:pos x="23" y="91"/>
                  </a:cxn>
                  <a:cxn ang="0">
                    <a:pos x="31" y="98"/>
                  </a:cxn>
                  <a:cxn ang="0">
                    <a:pos x="38" y="98"/>
                  </a:cxn>
                  <a:cxn ang="0">
                    <a:pos x="46" y="98"/>
                  </a:cxn>
                  <a:cxn ang="0">
                    <a:pos x="54" y="91"/>
                  </a:cxn>
                  <a:cxn ang="0">
                    <a:pos x="57" y="83"/>
                  </a:cxn>
                  <a:cxn ang="0">
                    <a:pos x="57" y="72"/>
                  </a:cxn>
                  <a:cxn ang="0">
                    <a:pos x="57" y="57"/>
                  </a:cxn>
                  <a:cxn ang="0">
                    <a:pos x="57" y="41"/>
                  </a:cxn>
                  <a:cxn ang="0">
                    <a:pos x="57" y="30"/>
                  </a:cxn>
                  <a:cxn ang="0">
                    <a:pos x="54" y="22"/>
                  </a:cxn>
                  <a:cxn ang="0">
                    <a:pos x="46" y="15"/>
                  </a:cxn>
                  <a:cxn ang="0">
                    <a:pos x="38" y="15"/>
                  </a:cxn>
                  <a:cxn ang="0">
                    <a:pos x="31" y="15"/>
                  </a:cxn>
                  <a:cxn ang="0">
                    <a:pos x="23" y="22"/>
                  </a:cxn>
                  <a:cxn ang="0">
                    <a:pos x="19" y="30"/>
                  </a:cxn>
                  <a:cxn ang="0">
                    <a:pos x="16" y="41"/>
                  </a:cxn>
                  <a:cxn ang="0">
                    <a:pos x="16" y="57"/>
                  </a:cxn>
                </a:cxnLst>
                <a:rect l="0" t="0" r="r" b="b"/>
                <a:pathLst>
                  <a:path w="73" h="110">
                    <a:moveTo>
                      <a:pt x="0" y="57"/>
                    </a:moveTo>
                    <a:lnTo>
                      <a:pt x="4" y="38"/>
                    </a:lnTo>
                    <a:lnTo>
                      <a:pt x="4" y="26"/>
                    </a:lnTo>
                    <a:lnTo>
                      <a:pt x="12" y="15"/>
                    </a:lnTo>
                    <a:lnTo>
                      <a:pt x="19" y="7"/>
                    </a:lnTo>
                    <a:lnTo>
                      <a:pt x="27" y="3"/>
                    </a:lnTo>
                    <a:lnTo>
                      <a:pt x="38" y="0"/>
                    </a:lnTo>
                    <a:lnTo>
                      <a:pt x="46" y="0"/>
                    </a:lnTo>
                    <a:lnTo>
                      <a:pt x="54" y="3"/>
                    </a:lnTo>
                    <a:lnTo>
                      <a:pt x="61" y="7"/>
                    </a:lnTo>
                    <a:lnTo>
                      <a:pt x="65" y="15"/>
                    </a:lnTo>
                    <a:lnTo>
                      <a:pt x="69" y="22"/>
                    </a:lnTo>
                    <a:lnTo>
                      <a:pt x="69" y="30"/>
                    </a:lnTo>
                    <a:lnTo>
                      <a:pt x="73" y="41"/>
                    </a:lnTo>
                    <a:lnTo>
                      <a:pt x="73" y="57"/>
                    </a:lnTo>
                    <a:lnTo>
                      <a:pt x="73" y="72"/>
                    </a:lnTo>
                    <a:lnTo>
                      <a:pt x="69" y="87"/>
                    </a:lnTo>
                    <a:lnTo>
                      <a:pt x="65" y="98"/>
                    </a:lnTo>
                    <a:lnTo>
                      <a:pt x="57" y="106"/>
                    </a:lnTo>
                    <a:lnTo>
                      <a:pt x="50" y="110"/>
                    </a:lnTo>
                    <a:lnTo>
                      <a:pt x="38" y="110"/>
                    </a:lnTo>
                    <a:lnTo>
                      <a:pt x="27" y="110"/>
                    </a:lnTo>
                    <a:lnTo>
                      <a:pt x="19" y="106"/>
                    </a:lnTo>
                    <a:lnTo>
                      <a:pt x="12" y="102"/>
                    </a:lnTo>
                    <a:lnTo>
                      <a:pt x="8" y="91"/>
                    </a:lnTo>
                    <a:lnTo>
                      <a:pt x="4" y="76"/>
                    </a:lnTo>
                    <a:lnTo>
                      <a:pt x="0" y="57"/>
                    </a:lnTo>
                    <a:close/>
                    <a:moveTo>
                      <a:pt x="16" y="57"/>
                    </a:moveTo>
                    <a:lnTo>
                      <a:pt x="16" y="72"/>
                    </a:lnTo>
                    <a:lnTo>
                      <a:pt x="19" y="83"/>
                    </a:lnTo>
                    <a:lnTo>
                      <a:pt x="23" y="91"/>
                    </a:lnTo>
                    <a:lnTo>
                      <a:pt x="31" y="98"/>
                    </a:lnTo>
                    <a:lnTo>
                      <a:pt x="38" y="98"/>
                    </a:lnTo>
                    <a:lnTo>
                      <a:pt x="46" y="98"/>
                    </a:lnTo>
                    <a:lnTo>
                      <a:pt x="54" y="91"/>
                    </a:lnTo>
                    <a:lnTo>
                      <a:pt x="57" y="83"/>
                    </a:lnTo>
                    <a:lnTo>
                      <a:pt x="57" y="72"/>
                    </a:lnTo>
                    <a:lnTo>
                      <a:pt x="57" y="57"/>
                    </a:lnTo>
                    <a:lnTo>
                      <a:pt x="57" y="41"/>
                    </a:lnTo>
                    <a:lnTo>
                      <a:pt x="57" y="30"/>
                    </a:lnTo>
                    <a:lnTo>
                      <a:pt x="54" y="22"/>
                    </a:lnTo>
                    <a:lnTo>
                      <a:pt x="46" y="15"/>
                    </a:lnTo>
                    <a:lnTo>
                      <a:pt x="38" y="15"/>
                    </a:lnTo>
                    <a:lnTo>
                      <a:pt x="31" y="15"/>
                    </a:lnTo>
                    <a:lnTo>
                      <a:pt x="23" y="22"/>
                    </a:lnTo>
                    <a:lnTo>
                      <a:pt x="19" y="30"/>
                    </a:lnTo>
                    <a:lnTo>
                      <a:pt x="16" y="41"/>
                    </a:lnTo>
                    <a:lnTo>
                      <a:pt x="16" y="5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7023" name="Rectangle 703"/>
              <p:cNvSpPr>
                <a:spLocks noChangeArrowheads="1"/>
              </p:cNvSpPr>
              <p:nvPr/>
            </p:nvSpPr>
            <p:spPr bwMode="auto">
              <a:xfrm>
                <a:off x="676" y="2351"/>
                <a:ext cx="12" cy="15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7022" name="Freeform 702"/>
              <p:cNvSpPr>
                <a:spLocks/>
              </p:cNvSpPr>
              <p:nvPr/>
            </p:nvSpPr>
            <p:spPr bwMode="auto">
              <a:xfrm>
                <a:off x="711" y="2259"/>
                <a:ext cx="68" cy="107"/>
              </a:xfrm>
              <a:custGeom>
                <a:avLst/>
                <a:gdLst/>
                <a:ahLst/>
                <a:cxnLst>
                  <a:cxn ang="0">
                    <a:pos x="0" y="76"/>
                  </a:cxn>
                  <a:cxn ang="0">
                    <a:pos x="11" y="76"/>
                  </a:cxn>
                  <a:cxn ang="0">
                    <a:pos x="15" y="84"/>
                  </a:cxn>
                  <a:cxn ang="0">
                    <a:pos x="19" y="92"/>
                  </a:cxn>
                  <a:cxn ang="0">
                    <a:pos x="26" y="95"/>
                  </a:cxn>
                  <a:cxn ang="0">
                    <a:pos x="34" y="95"/>
                  </a:cxn>
                  <a:cxn ang="0">
                    <a:pos x="41" y="95"/>
                  </a:cxn>
                  <a:cxn ang="0">
                    <a:pos x="49" y="88"/>
                  </a:cxn>
                  <a:cxn ang="0">
                    <a:pos x="53" y="80"/>
                  </a:cxn>
                  <a:cxn ang="0">
                    <a:pos x="57" y="69"/>
                  </a:cxn>
                  <a:cxn ang="0">
                    <a:pos x="53" y="61"/>
                  </a:cxn>
                  <a:cxn ang="0">
                    <a:pos x="49" y="54"/>
                  </a:cxn>
                  <a:cxn ang="0">
                    <a:pos x="41" y="50"/>
                  </a:cxn>
                  <a:cxn ang="0">
                    <a:pos x="34" y="46"/>
                  </a:cxn>
                  <a:cxn ang="0">
                    <a:pos x="26" y="46"/>
                  </a:cxn>
                  <a:cxn ang="0">
                    <a:pos x="22" y="50"/>
                  </a:cxn>
                  <a:cxn ang="0">
                    <a:pos x="19" y="54"/>
                  </a:cxn>
                  <a:cxn ang="0">
                    <a:pos x="15" y="57"/>
                  </a:cxn>
                  <a:cxn ang="0">
                    <a:pos x="0" y="54"/>
                  </a:cxn>
                  <a:cxn ang="0">
                    <a:pos x="11" y="0"/>
                  </a:cxn>
                  <a:cxn ang="0">
                    <a:pos x="64" y="0"/>
                  </a:cxn>
                  <a:cxn ang="0">
                    <a:pos x="64" y="12"/>
                  </a:cxn>
                  <a:cxn ang="0">
                    <a:pos x="22" y="12"/>
                  </a:cxn>
                  <a:cxn ang="0">
                    <a:pos x="19" y="42"/>
                  </a:cxn>
                  <a:cxn ang="0">
                    <a:pos x="26" y="35"/>
                  </a:cxn>
                  <a:cxn ang="0">
                    <a:pos x="38" y="35"/>
                  </a:cxn>
                  <a:cxn ang="0">
                    <a:pos x="49" y="35"/>
                  </a:cxn>
                  <a:cxn ang="0">
                    <a:pos x="60" y="42"/>
                  </a:cxn>
                  <a:cxn ang="0">
                    <a:pos x="68" y="54"/>
                  </a:cxn>
                  <a:cxn ang="0">
                    <a:pos x="68" y="69"/>
                  </a:cxn>
                  <a:cxn ang="0">
                    <a:pos x="68" y="84"/>
                  </a:cxn>
                  <a:cxn ang="0">
                    <a:pos x="60" y="95"/>
                  </a:cxn>
                  <a:cxn ang="0">
                    <a:pos x="53" y="103"/>
                  </a:cxn>
                  <a:cxn ang="0">
                    <a:pos x="45" y="107"/>
                  </a:cxn>
                  <a:cxn ang="0">
                    <a:pos x="34" y="107"/>
                  </a:cxn>
                  <a:cxn ang="0">
                    <a:pos x="19" y="107"/>
                  </a:cxn>
                  <a:cxn ang="0">
                    <a:pos x="7" y="99"/>
                  </a:cxn>
                  <a:cxn ang="0">
                    <a:pos x="3" y="92"/>
                  </a:cxn>
                  <a:cxn ang="0">
                    <a:pos x="0" y="76"/>
                  </a:cxn>
                </a:cxnLst>
                <a:rect l="0" t="0" r="r" b="b"/>
                <a:pathLst>
                  <a:path w="68" h="107">
                    <a:moveTo>
                      <a:pt x="0" y="76"/>
                    </a:moveTo>
                    <a:lnTo>
                      <a:pt x="11" y="76"/>
                    </a:lnTo>
                    <a:lnTo>
                      <a:pt x="15" y="84"/>
                    </a:lnTo>
                    <a:lnTo>
                      <a:pt x="19" y="92"/>
                    </a:lnTo>
                    <a:lnTo>
                      <a:pt x="26" y="95"/>
                    </a:lnTo>
                    <a:lnTo>
                      <a:pt x="34" y="95"/>
                    </a:lnTo>
                    <a:lnTo>
                      <a:pt x="41" y="95"/>
                    </a:lnTo>
                    <a:lnTo>
                      <a:pt x="49" y="88"/>
                    </a:lnTo>
                    <a:lnTo>
                      <a:pt x="53" y="80"/>
                    </a:lnTo>
                    <a:lnTo>
                      <a:pt x="57" y="69"/>
                    </a:lnTo>
                    <a:lnTo>
                      <a:pt x="53" y="61"/>
                    </a:lnTo>
                    <a:lnTo>
                      <a:pt x="49" y="54"/>
                    </a:lnTo>
                    <a:lnTo>
                      <a:pt x="41" y="50"/>
                    </a:lnTo>
                    <a:lnTo>
                      <a:pt x="34" y="46"/>
                    </a:lnTo>
                    <a:lnTo>
                      <a:pt x="26" y="46"/>
                    </a:lnTo>
                    <a:lnTo>
                      <a:pt x="22" y="50"/>
                    </a:lnTo>
                    <a:lnTo>
                      <a:pt x="19" y="54"/>
                    </a:lnTo>
                    <a:lnTo>
                      <a:pt x="15" y="57"/>
                    </a:lnTo>
                    <a:lnTo>
                      <a:pt x="0" y="54"/>
                    </a:lnTo>
                    <a:lnTo>
                      <a:pt x="11" y="0"/>
                    </a:lnTo>
                    <a:lnTo>
                      <a:pt x="64" y="0"/>
                    </a:lnTo>
                    <a:lnTo>
                      <a:pt x="64" y="12"/>
                    </a:lnTo>
                    <a:lnTo>
                      <a:pt x="22" y="12"/>
                    </a:lnTo>
                    <a:lnTo>
                      <a:pt x="19" y="42"/>
                    </a:lnTo>
                    <a:lnTo>
                      <a:pt x="26" y="35"/>
                    </a:lnTo>
                    <a:lnTo>
                      <a:pt x="38" y="35"/>
                    </a:lnTo>
                    <a:lnTo>
                      <a:pt x="49" y="35"/>
                    </a:lnTo>
                    <a:lnTo>
                      <a:pt x="60" y="42"/>
                    </a:lnTo>
                    <a:lnTo>
                      <a:pt x="68" y="54"/>
                    </a:lnTo>
                    <a:lnTo>
                      <a:pt x="68" y="69"/>
                    </a:lnTo>
                    <a:lnTo>
                      <a:pt x="68" y="84"/>
                    </a:lnTo>
                    <a:lnTo>
                      <a:pt x="60" y="95"/>
                    </a:lnTo>
                    <a:lnTo>
                      <a:pt x="53" y="103"/>
                    </a:lnTo>
                    <a:lnTo>
                      <a:pt x="45" y="107"/>
                    </a:lnTo>
                    <a:lnTo>
                      <a:pt x="34" y="107"/>
                    </a:lnTo>
                    <a:lnTo>
                      <a:pt x="19" y="107"/>
                    </a:lnTo>
                    <a:lnTo>
                      <a:pt x="7" y="99"/>
                    </a:lnTo>
                    <a:lnTo>
                      <a:pt x="3" y="92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7021" name="Line 701"/>
              <p:cNvSpPr>
                <a:spLocks noChangeShapeType="1"/>
              </p:cNvSpPr>
              <p:nvPr/>
            </p:nvSpPr>
            <p:spPr bwMode="auto">
              <a:xfrm>
                <a:off x="832" y="1918"/>
                <a:ext cx="50" cy="1"/>
              </a:xfrm>
              <a:prstGeom prst="line">
                <a:avLst/>
              </a:prstGeom>
              <a:noFill/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7020" name="Line 700"/>
              <p:cNvSpPr>
                <a:spLocks noChangeShapeType="1"/>
              </p:cNvSpPr>
              <p:nvPr/>
            </p:nvSpPr>
            <p:spPr bwMode="auto">
              <a:xfrm flipH="1">
                <a:off x="5734" y="1918"/>
                <a:ext cx="50" cy="1"/>
              </a:xfrm>
              <a:prstGeom prst="line">
                <a:avLst/>
              </a:prstGeom>
              <a:noFill/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7019" name="Freeform 699"/>
              <p:cNvSpPr>
                <a:spLocks noEditPoints="1"/>
              </p:cNvSpPr>
              <p:nvPr/>
            </p:nvSpPr>
            <p:spPr bwMode="auto">
              <a:xfrm>
                <a:off x="581" y="1865"/>
                <a:ext cx="73" cy="110"/>
              </a:xfrm>
              <a:custGeom>
                <a:avLst/>
                <a:gdLst/>
                <a:ahLst/>
                <a:cxnLst>
                  <a:cxn ang="0">
                    <a:pos x="0" y="57"/>
                  </a:cxn>
                  <a:cxn ang="0">
                    <a:pos x="4" y="38"/>
                  </a:cxn>
                  <a:cxn ang="0">
                    <a:pos x="4" y="26"/>
                  </a:cxn>
                  <a:cxn ang="0">
                    <a:pos x="12" y="15"/>
                  </a:cxn>
                  <a:cxn ang="0">
                    <a:pos x="19" y="7"/>
                  </a:cxn>
                  <a:cxn ang="0">
                    <a:pos x="27" y="3"/>
                  </a:cxn>
                  <a:cxn ang="0">
                    <a:pos x="38" y="0"/>
                  </a:cxn>
                  <a:cxn ang="0">
                    <a:pos x="46" y="0"/>
                  </a:cxn>
                  <a:cxn ang="0">
                    <a:pos x="54" y="3"/>
                  </a:cxn>
                  <a:cxn ang="0">
                    <a:pos x="61" y="7"/>
                  </a:cxn>
                  <a:cxn ang="0">
                    <a:pos x="65" y="15"/>
                  </a:cxn>
                  <a:cxn ang="0">
                    <a:pos x="69" y="22"/>
                  </a:cxn>
                  <a:cxn ang="0">
                    <a:pos x="69" y="30"/>
                  </a:cxn>
                  <a:cxn ang="0">
                    <a:pos x="73" y="41"/>
                  </a:cxn>
                  <a:cxn ang="0">
                    <a:pos x="73" y="57"/>
                  </a:cxn>
                  <a:cxn ang="0">
                    <a:pos x="73" y="72"/>
                  </a:cxn>
                  <a:cxn ang="0">
                    <a:pos x="69" y="87"/>
                  </a:cxn>
                  <a:cxn ang="0">
                    <a:pos x="65" y="98"/>
                  </a:cxn>
                  <a:cxn ang="0">
                    <a:pos x="57" y="106"/>
                  </a:cxn>
                  <a:cxn ang="0">
                    <a:pos x="50" y="110"/>
                  </a:cxn>
                  <a:cxn ang="0">
                    <a:pos x="38" y="110"/>
                  </a:cxn>
                  <a:cxn ang="0">
                    <a:pos x="27" y="110"/>
                  </a:cxn>
                  <a:cxn ang="0">
                    <a:pos x="19" y="106"/>
                  </a:cxn>
                  <a:cxn ang="0">
                    <a:pos x="12" y="102"/>
                  </a:cxn>
                  <a:cxn ang="0">
                    <a:pos x="8" y="91"/>
                  </a:cxn>
                  <a:cxn ang="0">
                    <a:pos x="4" y="76"/>
                  </a:cxn>
                  <a:cxn ang="0">
                    <a:pos x="0" y="57"/>
                  </a:cxn>
                  <a:cxn ang="0">
                    <a:pos x="16" y="57"/>
                  </a:cxn>
                  <a:cxn ang="0">
                    <a:pos x="16" y="72"/>
                  </a:cxn>
                  <a:cxn ang="0">
                    <a:pos x="19" y="83"/>
                  </a:cxn>
                  <a:cxn ang="0">
                    <a:pos x="23" y="91"/>
                  </a:cxn>
                  <a:cxn ang="0">
                    <a:pos x="31" y="98"/>
                  </a:cxn>
                  <a:cxn ang="0">
                    <a:pos x="38" y="98"/>
                  </a:cxn>
                  <a:cxn ang="0">
                    <a:pos x="46" y="98"/>
                  </a:cxn>
                  <a:cxn ang="0">
                    <a:pos x="54" y="91"/>
                  </a:cxn>
                  <a:cxn ang="0">
                    <a:pos x="57" y="83"/>
                  </a:cxn>
                  <a:cxn ang="0">
                    <a:pos x="57" y="72"/>
                  </a:cxn>
                  <a:cxn ang="0">
                    <a:pos x="57" y="57"/>
                  </a:cxn>
                  <a:cxn ang="0">
                    <a:pos x="57" y="41"/>
                  </a:cxn>
                  <a:cxn ang="0">
                    <a:pos x="57" y="30"/>
                  </a:cxn>
                  <a:cxn ang="0">
                    <a:pos x="54" y="22"/>
                  </a:cxn>
                  <a:cxn ang="0">
                    <a:pos x="46" y="15"/>
                  </a:cxn>
                  <a:cxn ang="0">
                    <a:pos x="38" y="15"/>
                  </a:cxn>
                  <a:cxn ang="0">
                    <a:pos x="31" y="15"/>
                  </a:cxn>
                  <a:cxn ang="0">
                    <a:pos x="23" y="22"/>
                  </a:cxn>
                  <a:cxn ang="0">
                    <a:pos x="19" y="30"/>
                  </a:cxn>
                  <a:cxn ang="0">
                    <a:pos x="16" y="41"/>
                  </a:cxn>
                  <a:cxn ang="0">
                    <a:pos x="16" y="57"/>
                  </a:cxn>
                </a:cxnLst>
                <a:rect l="0" t="0" r="r" b="b"/>
                <a:pathLst>
                  <a:path w="73" h="110">
                    <a:moveTo>
                      <a:pt x="0" y="57"/>
                    </a:moveTo>
                    <a:lnTo>
                      <a:pt x="4" y="38"/>
                    </a:lnTo>
                    <a:lnTo>
                      <a:pt x="4" y="26"/>
                    </a:lnTo>
                    <a:lnTo>
                      <a:pt x="12" y="15"/>
                    </a:lnTo>
                    <a:lnTo>
                      <a:pt x="19" y="7"/>
                    </a:lnTo>
                    <a:lnTo>
                      <a:pt x="27" y="3"/>
                    </a:lnTo>
                    <a:lnTo>
                      <a:pt x="38" y="0"/>
                    </a:lnTo>
                    <a:lnTo>
                      <a:pt x="46" y="0"/>
                    </a:lnTo>
                    <a:lnTo>
                      <a:pt x="54" y="3"/>
                    </a:lnTo>
                    <a:lnTo>
                      <a:pt x="61" y="7"/>
                    </a:lnTo>
                    <a:lnTo>
                      <a:pt x="65" y="15"/>
                    </a:lnTo>
                    <a:lnTo>
                      <a:pt x="69" y="22"/>
                    </a:lnTo>
                    <a:lnTo>
                      <a:pt x="69" y="30"/>
                    </a:lnTo>
                    <a:lnTo>
                      <a:pt x="73" y="41"/>
                    </a:lnTo>
                    <a:lnTo>
                      <a:pt x="73" y="57"/>
                    </a:lnTo>
                    <a:lnTo>
                      <a:pt x="73" y="72"/>
                    </a:lnTo>
                    <a:lnTo>
                      <a:pt x="69" y="87"/>
                    </a:lnTo>
                    <a:lnTo>
                      <a:pt x="65" y="98"/>
                    </a:lnTo>
                    <a:lnTo>
                      <a:pt x="57" y="106"/>
                    </a:lnTo>
                    <a:lnTo>
                      <a:pt x="50" y="110"/>
                    </a:lnTo>
                    <a:lnTo>
                      <a:pt x="38" y="110"/>
                    </a:lnTo>
                    <a:lnTo>
                      <a:pt x="27" y="110"/>
                    </a:lnTo>
                    <a:lnTo>
                      <a:pt x="19" y="106"/>
                    </a:lnTo>
                    <a:lnTo>
                      <a:pt x="12" y="102"/>
                    </a:lnTo>
                    <a:lnTo>
                      <a:pt x="8" y="91"/>
                    </a:lnTo>
                    <a:lnTo>
                      <a:pt x="4" y="76"/>
                    </a:lnTo>
                    <a:lnTo>
                      <a:pt x="0" y="57"/>
                    </a:lnTo>
                    <a:close/>
                    <a:moveTo>
                      <a:pt x="16" y="57"/>
                    </a:moveTo>
                    <a:lnTo>
                      <a:pt x="16" y="72"/>
                    </a:lnTo>
                    <a:lnTo>
                      <a:pt x="19" y="83"/>
                    </a:lnTo>
                    <a:lnTo>
                      <a:pt x="23" y="91"/>
                    </a:lnTo>
                    <a:lnTo>
                      <a:pt x="31" y="98"/>
                    </a:lnTo>
                    <a:lnTo>
                      <a:pt x="38" y="98"/>
                    </a:lnTo>
                    <a:lnTo>
                      <a:pt x="46" y="98"/>
                    </a:lnTo>
                    <a:lnTo>
                      <a:pt x="54" y="91"/>
                    </a:lnTo>
                    <a:lnTo>
                      <a:pt x="57" y="83"/>
                    </a:lnTo>
                    <a:lnTo>
                      <a:pt x="57" y="72"/>
                    </a:lnTo>
                    <a:lnTo>
                      <a:pt x="57" y="57"/>
                    </a:lnTo>
                    <a:lnTo>
                      <a:pt x="57" y="41"/>
                    </a:lnTo>
                    <a:lnTo>
                      <a:pt x="57" y="30"/>
                    </a:lnTo>
                    <a:lnTo>
                      <a:pt x="54" y="22"/>
                    </a:lnTo>
                    <a:lnTo>
                      <a:pt x="46" y="15"/>
                    </a:lnTo>
                    <a:lnTo>
                      <a:pt x="38" y="15"/>
                    </a:lnTo>
                    <a:lnTo>
                      <a:pt x="31" y="15"/>
                    </a:lnTo>
                    <a:lnTo>
                      <a:pt x="23" y="22"/>
                    </a:lnTo>
                    <a:lnTo>
                      <a:pt x="19" y="30"/>
                    </a:lnTo>
                    <a:lnTo>
                      <a:pt x="16" y="41"/>
                    </a:lnTo>
                    <a:lnTo>
                      <a:pt x="16" y="5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7018" name="Rectangle 698"/>
              <p:cNvSpPr>
                <a:spLocks noChangeArrowheads="1"/>
              </p:cNvSpPr>
              <p:nvPr/>
            </p:nvSpPr>
            <p:spPr bwMode="auto">
              <a:xfrm>
                <a:off x="676" y="1959"/>
                <a:ext cx="12" cy="16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7017" name="Freeform 697"/>
              <p:cNvSpPr>
                <a:spLocks noEditPoints="1"/>
              </p:cNvSpPr>
              <p:nvPr/>
            </p:nvSpPr>
            <p:spPr bwMode="auto">
              <a:xfrm>
                <a:off x="707" y="1865"/>
                <a:ext cx="72" cy="110"/>
              </a:xfrm>
              <a:custGeom>
                <a:avLst/>
                <a:gdLst/>
                <a:ahLst/>
                <a:cxnLst>
                  <a:cxn ang="0">
                    <a:pos x="72" y="30"/>
                  </a:cxn>
                  <a:cxn ang="0">
                    <a:pos x="57" y="30"/>
                  </a:cxn>
                  <a:cxn ang="0">
                    <a:pos x="57" y="22"/>
                  </a:cxn>
                  <a:cxn ang="0">
                    <a:pos x="53" y="19"/>
                  </a:cxn>
                  <a:cxn ang="0">
                    <a:pos x="45" y="15"/>
                  </a:cxn>
                  <a:cxn ang="0">
                    <a:pos x="38" y="15"/>
                  </a:cxn>
                  <a:cxn ang="0">
                    <a:pos x="34" y="15"/>
                  </a:cxn>
                  <a:cxn ang="0">
                    <a:pos x="26" y="15"/>
                  </a:cxn>
                  <a:cxn ang="0">
                    <a:pos x="23" y="22"/>
                  </a:cxn>
                  <a:cxn ang="0">
                    <a:pos x="19" y="30"/>
                  </a:cxn>
                  <a:cxn ang="0">
                    <a:pos x="15" y="38"/>
                  </a:cxn>
                  <a:cxn ang="0">
                    <a:pos x="15" y="53"/>
                  </a:cxn>
                  <a:cxn ang="0">
                    <a:pos x="19" y="45"/>
                  </a:cxn>
                  <a:cxn ang="0">
                    <a:pos x="26" y="41"/>
                  </a:cxn>
                  <a:cxn ang="0">
                    <a:pos x="34" y="38"/>
                  </a:cxn>
                  <a:cxn ang="0">
                    <a:pos x="42" y="38"/>
                  </a:cxn>
                  <a:cxn ang="0">
                    <a:pos x="53" y="41"/>
                  </a:cxn>
                  <a:cxn ang="0">
                    <a:pos x="64" y="49"/>
                  </a:cxn>
                  <a:cxn ang="0">
                    <a:pos x="72" y="60"/>
                  </a:cxn>
                  <a:cxn ang="0">
                    <a:pos x="72" y="76"/>
                  </a:cxn>
                  <a:cxn ang="0">
                    <a:pos x="72" y="83"/>
                  </a:cxn>
                  <a:cxn ang="0">
                    <a:pos x="68" y="94"/>
                  </a:cxn>
                  <a:cxn ang="0">
                    <a:pos x="64" y="102"/>
                  </a:cxn>
                  <a:cxn ang="0">
                    <a:pos x="57" y="106"/>
                  </a:cxn>
                  <a:cxn ang="0">
                    <a:pos x="49" y="110"/>
                  </a:cxn>
                  <a:cxn ang="0">
                    <a:pos x="38" y="110"/>
                  </a:cxn>
                  <a:cxn ang="0">
                    <a:pos x="30" y="110"/>
                  </a:cxn>
                  <a:cxn ang="0">
                    <a:pos x="19" y="106"/>
                  </a:cxn>
                  <a:cxn ang="0">
                    <a:pos x="11" y="98"/>
                  </a:cxn>
                  <a:cxn ang="0">
                    <a:pos x="7" y="91"/>
                  </a:cxn>
                  <a:cxn ang="0">
                    <a:pos x="4" y="76"/>
                  </a:cxn>
                  <a:cxn ang="0">
                    <a:pos x="0" y="60"/>
                  </a:cxn>
                  <a:cxn ang="0">
                    <a:pos x="4" y="41"/>
                  </a:cxn>
                  <a:cxn ang="0">
                    <a:pos x="7" y="26"/>
                  </a:cxn>
                  <a:cxn ang="0">
                    <a:pos x="11" y="15"/>
                  </a:cxn>
                  <a:cxn ang="0">
                    <a:pos x="19" y="7"/>
                  </a:cxn>
                  <a:cxn ang="0">
                    <a:pos x="30" y="3"/>
                  </a:cxn>
                  <a:cxn ang="0">
                    <a:pos x="42" y="0"/>
                  </a:cxn>
                  <a:cxn ang="0">
                    <a:pos x="53" y="3"/>
                  </a:cxn>
                  <a:cxn ang="0">
                    <a:pos x="61" y="7"/>
                  </a:cxn>
                  <a:cxn ang="0">
                    <a:pos x="68" y="19"/>
                  </a:cxn>
                  <a:cxn ang="0">
                    <a:pos x="72" y="30"/>
                  </a:cxn>
                  <a:cxn ang="0">
                    <a:pos x="15" y="76"/>
                  </a:cxn>
                  <a:cxn ang="0">
                    <a:pos x="15" y="79"/>
                  </a:cxn>
                  <a:cxn ang="0">
                    <a:pos x="19" y="87"/>
                  </a:cxn>
                  <a:cxn ang="0">
                    <a:pos x="23" y="91"/>
                  </a:cxn>
                  <a:cxn ang="0">
                    <a:pos x="26" y="94"/>
                  </a:cxn>
                  <a:cxn ang="0">
                    <a:pos x="30" y="98"/>
                  </a:cxn>
                  <a:cxn ang="0">
                    <a:pos x="38" y="98"/>
                  </a:cxn>
                  <a:cxn ang="0">
                    <a:pos x="45" y="98"/>
                  </a:cxn>
                  <a:cxn ang="0">
                    <a:pos x="53" y="91"/>
                  </a:cxn>
                  <a:cxn ang="0">
                    <a:pos x="57" y="83"/>
                  </a:cxn>
                  <a:cxn ang="0">
                    <a:pos x="61" y="76"/>
                  </a:cxn>
                  <a:cxn ang="0">
                    <a:pos x="57" y="64"/>
                  </a:cxn>
                  <a:cxn ang="0">
                    <a:pos x="53" y="57"/>
                  </a:cxn>
                  <a:cxn ang="0">
                    <a:pos x="45" y="53"/>
                  </a:cxn>
                  <a:cxn ang="0">
                    <a:pos x="38" y="53"/>
                  </a:cxn>
                  <a:cxn ang="0">
                    <a:pos x="30" y="53"/>
                  </a:cxn>
                  <a:cxn ang="0">
                    <a:pos x="23" y="57"/>
                  </a:cxn>
                  <a:cxn ang="0">
                    <a:pos x="15" y="64"/>
                  </a:cxn>
                  <a:cxn ang="0">
                    <a:pos x="15" y="76"/>
                  </a:cxn>
                </a:cxnLst>
                <a:rect l="0" t="0" r="r" b="b"/>
                <a:pathLst>
                  <a:path w="72" h="110">
                    <a:moveTo>
                      <a:pt x="72" y="30"/>
                    </a:moveTo>
                    <a:lnTo>
                      <a:pt x="57" y="30"/>
                    </a:lnTo>
                    <a:lnTo>
                      <a:pt x="57" y="22"/>
                    </a:lnTo>
                    <a:lnTo>
                      <a:pt x="53" y="19"/>
                    </a:lnTo>
                    <a:lnTo>
                      <a:pt x="45" y="15"/>
                    </a:lnTo>
                    <a:lnTo>
                      <a:pt x="38" y="15"/>
                    </a:lnTo>
                    <a:lnTo>
                      <a:pt x="34" y="15"/>
                    </a:lnTo>
                    <a:lnTo>
                      <a:pt x="26" y="15"/>
                    </a:lnTo>
                    <a:lnTo>
                      <a:pt x="23" y="22"/>
                    </a:lnTo>
                    <a:lnTo>
                      <a:pt x="19" y="30"/>
                    </a:lnTo>
                    <a:lnTo>
                      <a:pt x="15" y="38"/>
                    </a:lnTo>
                    <a:lnTo>
                      <a:pt x="15" y="53"/>
                    </a:lnTo>
                    <a:lnTo>
                      <a:pt x="19" y="45"/>
                    </a:lnTo>
                    <a:lnTo>
                      <a:pt x="26" y="41"/>
                    </a:lnTo>
                    <a:lnTo>
                      <a:pt x="34" y="38"/>
                    </a:lnTo>
                    <a:lnTo>
                      <a:pt x="42" y="38"/>
                    </a:lnTo>
                    <a:lnTo>
                      <a:pt x="53" y="41"/>
                    </a:lnTo>
                    <a:lnTo>
                      <a:pt x="64" y="49"/>
                    </a:lnTo>
                    <a:lnTo>
                      <a:pt x="72" y="60"/>
                    </a:lnTo>
                    <a:lnTo>
                      <a:pt x="72" y="76"/>
                    </a:lnTo>
                    <a:lnTo>
                      <a:pt x="72" y="83"/>
                    </a:lnTo>
                    <a:lnTo>
                      <a:pt x="68" y="94"/>
                    </a:lnTo>
                    <a:lnTo>
                      <a:pt x="64" y="102"/>
                    </a:lnTo>
                    <a:lnTo>
                      <a:pt x="57" y="106"/>
                    </a:lnTo>
                    <a:lnTo>
                      <a:pt x="49" y="110"/>
                    </a:lnTo>
                    <a:lnTo>
                      <a:pt x="38" y="110"/>
                    </a:lnTo>
                    <a:lnTo>
                      <a:pt x="30" y="110"/>
                    </a:lnTo>
                    <a:lnTo>
                      <a:pt x="19" y="106"/>
                    </a:lnTo>
                    <a:lnTo>
                      <a:pt x="11" y="98"/>
                    </a:lnTo>
                    <a:lnTo>
                      <a:pt x="7" y="91"/>
                    </a:lnTo>
                    <a:lnTo>
                      <a:pt x="4" y="76"/>
                    </a:lnTo>
                    <a:lnTo>
                      <a:pt x="0" y="60"/>
                    </a:lnTo>
                    <a:lnTo>
                      <a:pt x="4" y="41"/>
                    </a:lnTo>
                    <a:lnTo>
                      <a:pt x="7" y="26"/>
                    </a:lnTo>
                    <a:lnTo>
                      <a:pt x="11" y="15"/>
                    </a:lnTo>
                    <a:lnTo>
                      <a:pt x="19" y="7"/>
                    </a:lnTo>
                    <a:lnTo>
                      <a:pt x="30" y="3"/>
                    </a:lnTo>
                    <a:lnTo>
                      <a:pt x="42" y="0"/>
                    </a:lnTo>
                    <a:lnTo>
                      <a:pt x="53" y="3"/>
                    </a:lnTo>
                    <a:lnTo>
                      <a:pt x="61" y="7"/>
                    </a:lnTo>
                    <a:lnTo>
                      <a:pt x="68" y="19"/>
                    </a:lnTo>
                    <a:lnTo>
                      <a:pt x="72" y="30"/>
                    </a:lnTo>
                    <a:close/>
                    <a:moveTo>
                      <a:pt x="15" y="76"/>
                    </a:moveTo>
                    <a:lnTo>
                      <a:pt x="15" y="79"/>
                    </a:lnTo>
                    <a:lnTo>
                      <a:pt x="19" y="87"/>
                    </a:lnTo>
                    <a:lnTo>
                      <a:pt x="23" y="91"/>
                    </a:lnTo>
                    <a:lnTo>
                      <a:pt x="26" y="94"/>
                    </a:lnTo>
                    <a:lnTo>
                      <a:pt x="30" y="98"/>
                    </a:lnTo>
                    <a:lnTo>
                      <a:pt x="38" y="98"/>
                    </a:lnTo>
                    <a:lnTo>
                      <a:pt x="45" y="98"/>
                    </a:lnTo>
                    <a:lnTo>
                      <a:pt x="53" y="91"/>
                    </a:lnTo>
                    <a:lnTo>
                      <a:pt x="57" y="83"/>
                    </a:lnTo>
                    <a:lnTo>
                      <a:pt x="61" y="76"/>
                    </a:lnTo>
                    <a:lnTo>
                      <a:pt x="57" y="64"/>
                    </a:lnTo>
                    <a:lnTo>
                      <a:pt x="53" y="57"/>
                    </a:lnTo>
                    <a:lnTo>
                      <a:pt x="45" y="53"/>
                    </a:lnTo>
                    <a:lnTo>
                      <a:pt x="38" y="53"/>
                    </a:lnTo>
                    <a:lnTo>
                      <a:pt x="30" y="53"/>
                    </a:lnTo>
                    <a:lnTo>
                      <a:pt x="23" y="57"/>
                    </a:lnTo>
                    <a:lnTo>
                      <a:pt x="15" y="64"/>
                    </a:lnTo>
                    <a:lnTo>
                      <a:pt x="15" y="7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7016" name="Line 696"/>
              <p:cNvSpPr>
                <a:spLocks noChangeShapeType="1"/>
              </p:cNvSpPr>
              <p:nvPr/>
            </p:nvSpPr>
            <p:spPr bwMode="auto">
              <a:xfrm>
                <a:off x="832" y="1530"/>
                <a:ext cx="50" cy="1"/>
              </a:xfrm>
              <a:prstGeom prst="line">
                <a:avLst/>
              </a:prstGeom>
              <a:noFill/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7015" name="Line 695"/>
              <p:cNvSpPr>
                <a:spLocks noChangeShapeType="1"/>
              </p:cNvSpPr>
              <p:nvPr/>
            </p:nvSpPr>
            <p:spPr bwMode="auto">
              <a:xfrm flipH="1">
                <a:off x="5734" y="1530"/>
                <a:ext cx="50" cy="1"/>
              </a:xfrm>
              <a:prstGeom prst="line">
                <a:avLst/>
              </a:prstGeom>
              <a:noFill/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7014" name="Freeform 694"/>
              <p:cNvSpPr>
                <a:spLocks noEditPoints="1"/>
              </p:cNvSpPr>
              <p:nvPr/>
            </p:nvSpPr>
            <p:spPr bwMode="auto">
              <a:xfrm>
                <a:off x="581" y="1477"/>
                <a:ext cx="73" cy="110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4" y="38"/>
                  </a:cxn>
                  <a:cxn ang="0">
                    <a:pos x="4" y="23"/>
                  </a:cxn>
                  <a:cxn ang="0">
                    <a:pos x="12" y="12"/>
                  </a:cxn>
                  <a:cxn ang="0">
                    <a:pos x="19" y="4"/>
                  </a:cxn>
                  <a:cxn ang="0">
                    <a:pos x="27" y="0"/>
                  </a:cxn>
                  <a:cxn ang="0">
                    <a:pos x="38" y="0"/>
                  </a:cxn>
                  <a:cxn ang="0">
                    <a:pos x="46" y="0"/>
                  </a:cxn>
                  <a:cxn ang="0">
                    <a:pos x="54" y="4"/>
                  </a:cxn>
                  <a:cxn ang="0">
                    <a:pos x="61" y="8"/>
                  </a:cxn>
                  <a:cxn ang="0">
                    <a:pos x="65" y="12"/>
                  </a:cxn>
                  <a:cxn ang="0">
                    <a:pos x="69" y="19"/>
                  </a:cxn>
                  <a:cxn ang="0">
                    <a:pos x="69" y="27"/>
                  </a:cxn>
                  <a:cxn ang="0">
                    <a:pos x="73" y="38"/>
                  </a:cxn>
                  <a:cxn ang="0">
                    <a:pos x="73" y="53"/>
                  </a:cxn>
                  <a:cxn ang="0">
                    <a:pos x="73" y="72"/>
                  </a:cxn>
                  <a:cxn ang="0">
                    <a:pos x="69" y="84"/>
                  </a:cxn>
                  <a:cxn ang="0">
                    <a:pos x="65" y="95"/>
                  </a:cxn>
                  <a:cxn ang="0">
                    <a:pos x="57" y="103"/>
                  </a:cxn>
                  <a:cxn ang="0">
                    <a:pos x="50" y="107"/>
                  </a:cxn>
                  <a:cxn ang="0">
                    <a:pos x="38" y="110"/>
                  </a:cxn>
                  <a:cxn ang="0">
                    <a:pos x="27" y="107"/>
                  </a:cxn>
                  <a:cxn ang="0">
                    <a:pos x="19" y="107"/>
                  </a:cxn>
                  <a:cxn ang="0">
                    <a:pos x="12" y="99"/>
                  </a:cxn>
                  <a:cxn ang="0">
                    <a:pos x="8" y="88"/>
                  </a:cxn>
                  <a:cxn ang="0">
                    <a:pos x="4" y="72"/>
                  </a:cxn>
                  <a:cxn ang="0">
                    <a:pos x="0" y="53"/>
                  </a:cxn>
                  <a:cxn ang="0">
                    <a:pos x="16" y="53"/>
                  </a:cxn>
                  <a:cxn ang="0">
                    <a:pos x="16" y="69"/>
                  </a:cxn>
                  <a:cxn ang="0">
                    <a:pos x="19" y="80"/>
                  </a:cxn>
                  <a:cxn ang="0">
                    <a:pos x="23" y="88"/>
                  </a:cxn>
                  <a:cxn ang="0">
                    <a:pos x="31" y="95"/>
                  </a:cxn>
                  <a:cxn ang="0">
                    <a:pos x="38" y="95"/>
                  </a:cxn>
                  <a:cxn ang="0">
                    <a:pos x="46" y="95"/>
                  </a:cxn>
                  <a:cxn ang="0">
                    <a:pos x="54" y="88"/>
                  </a:cxn>
                  <a:cxn ang="0">
                    <a:pos x="57" y="80"/>
                  </a:cxn>
                  <a:cxn ang="0">
                    <a:pos x="57" y="69"/>
                  </a:cxn>
                  <a:cxn ang="0">
                    <a:pos x="57" y="53"/>
                  </a:cxn>
                  <a:cxn ang="0">
                    <a:pos x="57" y="38"/>
                  </a:cxn>
                  <a:cxn ang="0">
                    <a:pos x="57" y="27"/>
                  </a:cxn>
                  <a:cxn ang="0">
                    <a:pos x="54" y="19"/>
                  </a:cxn>
                  <a:cxn ang="0">
                    <a:pos x="46" y="12"/>
                  </a:cxn>
                  <a:cxn ang="0">
                    <a:pos x="38" y="12"/>
                  </a:cxn>
                  <a:cxn ang="0">
                    <a:pos x="31" y="12"/>
                  </a:cxn>
                  <a:cxn ang="0">
                    <a:pos x="23" y="19"/>
                  </a:cxn>
                  <a:cxn ang="0">
                    <a:pos x="19" y="27"/>
                  </a:cxn>
                  <a:cxn ang="0">
                    <a:pos x="16" y="38"/>
                  </a:cxn>
                  <a:cxn ang="0">
                    <a:pos x="16" y="53"/>
                  </a:cxn>
                </a:cxnLst>
                <a:rect l="0" t="0" r="r" b="b"/>
                <a:pathLst>
                  <a:path w="73" h="110">
                    <a:moveTo>
                      <a:pt x="0" y="53"/>
                    </a:moveTo>
                    <a:lnTo>
                      <a:pt x="4" y="38"/>
                    </a:lnTo>
                    <a:lnTo>
                      <a:pt x="4" y="23"/>
                    </a:lnTo>
                    <a:lnTo>
                      <a:pt x="12" y="12"/>
                    </a:lnTo>
                    <a:lnTo>
                      <a:pt x="19" y="4"/>
                    </a:lnTo>
                    <a:lnTo>
                      <a:pt x="27" y="0"/>
                    </a:lnTo>
                    <a:lnTo>
                      <a:pt x="38" y="0"/>
                    </a:lnTo>
                    <a:lnTo>
                      <a:pt x="46" y="0"/>
                    </a:lnTo>
                    <a:lnTo>
                      <a:pt x="54" y="4"/>
                    </a:lnTo>
                    <a:lnTo>
                      <a:pt x="61" y="8"/>
                    </a:lnTo>
                    <a:lnTo>
                      <a:pt x="65" y="12"/>
                    </a:lnTo>
                    <a:lnTo>
                      <a:pt x="69" y="19"/>
                    </a:lnTo>
                    <a:lnTo>
                      <a:pt x="69" y="27"/>
                    </a:lnTo>
                    <a:lnTo>
                      <a:pt x="73" y="38"/>
                    </a:lnTo>
                    <a:lnTo>
                      <a:pt x="73" y="53"/>
                    </a:lnTo>
                    <a:lnTo>
                      <a:pt x="73" y="72"/>
                    </a:lnTo>
                    <a:lnTo>
                      <a:pt x="69" y="84"/>
                    </a:lnTo>
                    <a:lnTo>
                      <a:pt x="65" y="95"/>
                    </a:lnTo>
                    <a:lnTo>
                      <a:pt x="57" y="103"/>
                    </a:lnTo>
                    <a:lnTo>
                      <a:pt x="50" y="107"/>
                    </a:lnTo>
                    <a:lnTo>
                      <a:pt x="38" y="110"/>
                    </a:lnTo>
                    <a:lnTo>
                      <a:pt x="27" y="107"/>
                    </a:lnTo>
                    <a:lnTo>
                      <a:pt x="19" y="107"/>
                    </a:lnTo>
                    <a:lnTo>
                      <a:pt x="12" y="99"/>
                    </a:lnTo>
                    <a:lnTo>
                      <a:pt x="8" y="88"/>
                    </a:lnTo>
                    <a:lnTo>
                      <a:pt x="4" y="72"/>
                    </a:lnTo>
                    <a:lnTo>
                      <a:pt x="0" y="53"/>
                    </a:lnTo>
                    <a:close/>
                    <a:moveTo>
                      <a:pt x="16" y="53"/>
                    </a:moveTo>
                    <a:lnTo>
                      <a:pt x="16" y="69"/>
                    </a:lnTo>
                    <a:lnTo>
                      <a:pt x="19" y="80"/>
                    </a:lnTo>
                    <a:lnTo>
                      <a:pt x="23" y="88"/>
                    </a:lnTo>
                    <a:lnTo>
                      <a:pt x="31" y="95"/>
                    </a:lnTo>
                    <a:lnTo>
                      <a:pt x="38" y="95"/>
                    </a:lnTo>
                    <a:lnTo>
                      <a:pt x="46" y="95"/>
                    </a:lnTo>
                    <a:lnTo>
                      <a:pt x="54" y="88"/>
                    </a:lnTo>
                    <a:lnTo>
                      <a:pt x="57" y="80"/>
                    </a:lnTo>
                    <a:lnTo>
                      <a:pt x="57" y="69"/>
                    </a:lnTo>
                    <a:lnTo>
                      <a:pt x="57" y="53"/>
                    </a:lnTo>
                    <a:lnTo>
                      <a:pt x="57" y="38"/>
                    </a:lnTo>
                    <a:lnTo>
                      <a:pt x="57" y="27"/>
                    </a:lnTo>
                    <a:lnTo>
                      <a:pt x="54" y="19"/>
                    </a:lnTo>
                    <a:lnTo>
                      <a:pt x="46" y="12"/>
                    </a:lnTo>
                    <a:lnTo>
                      <a:pt x="38" y="12"/>
                    </a:lnTo>
                    <a:lnTo>
                      <a:pt x="31" y="12"/>
                    </a:lnTo>
                    <a:lnTo>
                      <a:pt x="23" y="19"/>
                    </a:lnTo>
                    <a:lnTo>
                      <a:pt x="19" y="27"/>
                    </a:lnTo>
                    <a:lnTo>
                      <a:pt x="16" y="38"/>
                    </a:lnTo>
                    <a:lnTo>
                      <a:pt x="16" y="5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7013" name="Rectangle 693"/>
              <p:cNvSpPr>
                <a:spLocks noChangeArrowheads="1"/>
              </p:cNvSpPr>
              <p:nvPr/>
            </p:nvSpPr>
            <p:spPr bwMode="auto">
              <a:xfrm>
                <a:off x="676" y="1572"/>
                <a:ext cx="12" cy="12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7012" name="Freeform 692"/>
              <p:cNvSpPr>
                <a:spLocks/>
              </p:cNvSpPr>
              <p:nvPr/>
            </p:nvSpPr>
            <p:spPr bwMode="auto">
              <a:xfrm>
                <a:off x="711" y="1477"/>
                <a:ext cx="68" cy="107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8" y="12"/>
                  </a:cxn>
                  <a:cxn ang="0">
                    <a:pos x="60" y="23"/>
                  </a:cxn>
                  <a:cxn ang="0">
                    <a:pos x="49" y="42"/>
                  </a:cxn>
                  <a:cxn ang="0">
                    <a:pos x="41" y="61"/>
                  </a:cxn>
                  <a:cxn ang="0">
                    <a:pos x="34" y="80"/>
                  </a:cxn>
                  <a:cxn ang="0">
                    <a:pos x="30" y="91"/>
                  </a:cxn>
                  <a:cxn ang="0">
                    <a:pos x="30" y="107"/>
                  </a:cxn>
                  <a:cxn ang="0">
                    <a:pos x="15" y="107"/>
                  </a:cxn>
                  <a:cxn ang="0">
                    <a:pos x="19" y="95"/>
                  </a:cxn>
                  <a:cxn ang="0">
                    <a:pos x="22" y="76"/>
                  </a:cxn>
                  <a:cxn ang="0">
                    <a:pos x="26" y="61"/>
                  </a:cxn>
                  <a:cxn ang="0">
                    <a:pos x="34" y="42"/>
                  </a:cxn>
                  <a:cxn ang="0">
                    <a:pos x="45" y="27"/>
                  </a:cxn>
                  <a:cxn ang="0">
                    <a:pos x="57" y="15"/>
                  </a:cxn>
                  <a:cxn ang="0">
                    <a:pos x="0" y="15"/>
                  </a:cxn>
                </a:cxnLst>
                <a:rect l="0" t="0" r="r" b="b"/>
                <a:pathLst>
                  <a:path w="68" h="107">
                    <a:moveTo>
                      <a:pt x="0" y="15"/>
                    </a:moveTo>
                    <a:lnTo>
                      <a:pt x="0" y="0"/>
                    </a:lnTo>
                    <a:lnTo>
                      <a:pt x="68" y="0"/>
                    </a:lnTo>
                    <a:lnTo>
                      <a:pt x="68" y="12"/>
                    </a:lnTo>
                    <a:lnTo>
                      <a:pt x="60" y="23"/>
                    </a:lnTo>
                    <a:lnTo>
                      <a:pt x="49" y="42"/>
                    </a:lnTo>
                    <a:lnTo>
                      <a:pt x="41" y="61"/>
                    </a:lnTo>
                    <a:lnTo>
                      <a:pt x="34" y="80"/>
                    </a:lnTo>
                    <a:lnTo>
                      <a:pt x="30" y="91"/>
                    </a:lnTo>
                    <a:lnTo>
                      <a:pt x="30" y="107"/>
                    </a:lnTo>
                    <a:lnTo>
                      <a:pt x="15" y="107"/>
                    </a:lnTo>
                    <a:lnTo>
                      <a:pt x="19" y="95"/>
                    </a:lnTo>
                    <a:lnTo>
                      <a:pt x="22" y="76"/>
                    </a:lnTo>
                    <a:lnTo>
                      <a:pt x="26" y="61"/>
                    </a:lnTo>
                    <a:lnTo>
                      <a:pt x="34" y="42"/>
                    </a:lnTo>
                    <a:lnTo>
                      <a:pt x="45" y="27"/>
                    </a:lnTo>
                    <a:lnTo>
                      <a:pt x="57" y="15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7011" name="Line 691"/>
              <p:cNvSpPr>
                <a:spLocks noChangeShapeType="1"/>
              </p:cNvSpPr>
              <p:nvPr/>
            </p:nvSpPr>
            <p:spPr bwMode="auto">
              <a:xfrm>
                <a:off x="832" y="1139"/>
                <a:ext cx="50" cy="1"/>
              </a:xfrm>
              <a:prstGeom prst="line">
                <a:avLst/>
              </a:prstGeom>
              <a:noFill/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7010" name="Line 690"/>
              <p:cNvSpPr>
                <a:spLocks noChangeShapeType="1"/>
              </p:cNvSpPr>
              <p:nvPr/>
            </p:nvSpPr>
            <p:spPr bwMode="auto">
              <a:xfrm flipH="1">
                <a:off x="5734" y="1139"/>
                <a:ext cx="50" cy="1"/>
              </a:xfrm>
              <a:prstGeom prst="line">
                <a:avLst/>
              </a:prstGeom>
              <a:noFill/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7009" name="Freeform 689"/>
              <p:cNvSpPr>
                <a:spLocks noEditPoints="1"/>
              </p:cNvSpPr>
              <p:nvPr/>
            </p:nvSpPr>
            <p:spPr bwMode="auto">
              <a:xfrm>
                <a:off x="581" y="1086"/>
                <a:ext cx="73" cy="110"/>
              </a:xfrm>
              <a:custGeom>
                <a:avLst/>
                <a:gdLst/>
                <a:ahLst/>
                <a:cxnLst>
                  <a:cxn ang="0">
                    <a:pos x="0" y="57"/>
                  </a:cxn>
                  <a:cxn ang="0">
                    <a:pos x="4" y="38"/>
                  </a:cxn>
                  <a:cxn ang="0">
                    <a:pos x="4" y="23"/>
                  </a:cxn>
                  <a:cxn ang="0">
                    <a:pos x="12" y="11"/>
                  </a:cxn>
                  <a:cxn ang="0">
                    <a:pos x="19" y="4"/>
                  </a:cxn>
                  <a:cxn ang="0">
                    <a:pos x="27" y="0"/>
                  </a:cxn>
                  <a:cxn ang="0">
                    <a:pos x="38" y="0"/>
                  </a:cxn>
                  <a:cxn ang="0">
                    <a:pos x="46" y="0"/>
                  </a:cxn>
                  <a:cxn ang="0">
                    <a:pos x="54" y="4"/>
                  </a:cxn>
                  <a:cxn ang="0">
                    <a:pos x="61" y="8"/>
                  </a:cxn>
                  <a:cxn ang="0">
                    <a:pos x="65" y="15"/>
                  </a:cxn>
                  <a:cxn ang="0">
                    <a:pos x="69" y="19"/>
                  </a:cxn>
                  <a:cxn ang="0">
                    <a:pos x="69" y="30"/>
                  </a:cxn>
                  <a:cxn ang="0">
                    <a:pos x="73" y="42"/>
                  </a:cxn>
                  <a:cxn ang="0">
                    <a:pos x="73" y="57"/>
                  </a:cxn>
                  <a:cxn ang="0">
                    <a:pos x="73" y="72"/>
                  </a:cxn>
                  <a:cxn ang="0">
                    <a:pos x="69" y="87"/>
                  </a:cxn>
                  <a:cxn ang="0">
                    <a:pos x="65" y="99"/>
                  </a:cxn>
                  <a:cxn ang="0">
                    <a:pos x="57" y="106"/>
                  </a:cxn>
                  <a:cxn ang="0">
                    <a:pos x="50" y="110"/>
                  </a:cxn>
                  <a:cxn ang="0">
                    <a:pos x="38" y="110"/>
                  </a:cxn>
                  <a:cxn ang="0">
                    <a:pos x="27" y="110"/>
                  </a:cxn>
                  <a:cxn ang="0">
                    <a:pos x="19" y="106"/>
                  </a:cxn>
                  <a:cxn ang="0">
                    <a:pos x="12" y="99"/>
                  </a:cxn>
                  <a:cxn ang="0">
                    <a:pos x="8" y="87"/>
                  </a:cxn>
                  <a:cxn ang="0">
                    <a:pos x="4" y="72"/>
                  </a:cxn>
                  <a:cxn ang="0">
                    <a:pos x="0" y="57"/>
                  </a:cxn>
                  <a:cxn ang="0">
                    <a:pos x="16" y="53"/>
                  </a:cxn>
                  <a:cxn ang="0">
                    <a:pos x="16" y="72"/>
                  </a:cxn>
                  <a:cxn ang="0">
                    <a:pos x="19" y="84"/>
                  </a:cxn>
                  <a:cxn ang="0">
                    <a:pos x="23" y="91"/>
                  </a:cxn>
                  <a:cxn ang="0">
                    <a:pos x="31" y="95"/>
                  </a:cxn>
                  <a:cxn ang="0">
                    <a:pos x="38" y="99"/>
                  </a:cxn>
                  <a:cxn ang="0">
                    <a:pos x="46" y="95"/>
                  </a:cxn>
                  <a:cxn ang="0">
                    <a:pos x="54" y="91"/>
                  </a:cxn>
                  <a:cxn ang="0">
                    <a:pos x="57" y="84"/>
                  </a:cxn>
                  <a:cxn ang="0">
                    <a:pos x="57" y="72"/>
                  </a:cxn>
                  <a:cxn ang="0">
                    <a:pos x="57" y="53"/>
                  </a:cxn>
                  <a:cxn ang="0">
                    <a:pos x="57" y="38"/>
                  </a:cxn>
                  <a:cxn ang="0">
                    <a:pos x="57" y="27"/>
                  </a:cxn>
                  <a:cxn ang="0">
                    <a:pos x="54" y="19"/>
                  </a:cxn>
                  <a:cxn ang="0">
                    <a:pos x="46" y="15"/>
                  </a:cxn>
                  <a:cxn ang="0">
                    <a:pos x="38" y="11"/>
                  </a:cxn>
                  <a:cxn ang="0">
                    <a:pos x="31" y="15"/>
                  </a:cxn>
                  <a:cxn ang="0">
                    <a:pos x="23" y="19"/>
                  </a:cxn>
                  <a:cxn ang="0">
                    <a:pos x="19" y="27"/>
                  </a:cxn>
                  <a:cxn ang="0">
                    <a:pos x="16" y="38"/>
                  </a:cxn>
                  <a:cxn ang="0">
                    <a:pos x="16" y="53"/>
                  </a:cxn>
                </a:cxnLst>
                <a:rect l="0" t="0" r="r" b="b"/>
                <a:pathLst>
                  <a:path w="73" h="110">
                    <a:moveTo>
                      <a:pt x="0" y="57"/>
                    </a:moveTo>
                    <a:lnTo>
                      <a:pt x="4" y="38"/>
                    </a:lnTo>
                    <a:lnTo>
                      <a:pt x="4" y="23"/>
                    </a:lnTo>
                    <a:lnTo>
                      <a:pt x="12" y="11"/>
                    </a:lnTo>
                    <a:lnTo>
                      <a:pt x="19" y="4"/>
                    </a:lnTo>
                    <a:lnTo>
                      <a:pt x="27" y="0"/>
                    </a:lnTo>
                    <a:lnTo>
                      <a:pt x="38" y="0"/>
                    </a:lnTo>
                    <a:lnTo>
                      <a:pt x="46" y="0"/>
                    </a:lnTo>
                    <a:lnTo>
                      <a:pt x="54" y="4"/>
                    </a:lnTo>
                    <a:lnTo>
                      <a:pt x="61" y="8"/>
                    </a:lnTo>
                    <a:lnTo>
                      <a:pt x="65" y="15"/>
                    </a:lnTo>
                    <a:lnTo>
                      <a:pt x="69" y="19"/>
                    </a:lnTo>
                    <a:lnTo>
                      <a:pt x="69" y="30"/>
                    </a:lnTo>
                    <a:lnTo>
                      <a:pt x="73" y="42"/>
                    </a:lnTo>
                    <a:lnTo>
                      <a:pt x="73" y="57"/>
                    </a:lnTo>
                    <a:lnTo>
                      <a:pt x="73" y="72"/>
                    </a:lnTo>
                    <a:lnTo>
                      <a:pt x="69" y="87"/>
                    </a:lnTo>
                    <a:lnTo>
                      <a:pt x="65" y="99"/>
                    </a:lnTo>
                    <a:lnTo>
                      <a:pt x="57" y="106"/>
                    </a:lnTo>
                    <a:lnTo>
                      <a:pt x="50" y="110"/>
                    </a:lnTo>
                    <a:lnTo>
                      <a:pt x="38" y="110"/>
                    </a:lnTo>
                    <a:lnTo>
                      <a:pt x="27" y="110"/>
                    </a:lnTo>
                    <a:lnTo>
                      <a:pt x="19" y="106"/>
                    </a:lnTo>
                    <a:lnTo>
                      <a:pt x="12" y="99"/>
                    </a:lnTo>
                    <a:lnTo>
                      <a:pt x="8" y="87"/>
                    </a:lnTo>
                    <a:lnTo>
                      <a:pt x="4" y="72"/>
                    </a:lnTo>
                    <a:lnTo>
                      <a:pt x="0" y="57"/>
                    </a:lnTo>
                    <a:close/>
                    <a:moveTo>
                      <a:pt x="16" y="53"/>
                    </a:moveTo>
                    <a:lnTo>
                      <a:pt x="16" y="72"/>
                    </a:lnTo>
                    <a:lnTo>
                      <a:pt x="19" y="84"/>
                    </a:lnTo>
                    <a:lnTo>
                      <a:pt x="23" y="91"/>
                    </a:lnTo>
                    <a:lnTo>
                      <a:pt x="31" y="95"/>
                    </a:lnTo>
                    <a:lnTo>
                      <a:pt x="38" y="99"/>
                    </a:lnTo>
                    <a:lnTo>
                      <a:pt x="46" y="95"/>
                    </a:lnTo>
                    <a:lnTo>
                      <a:pt x="54" y="91"/>
                    </a:lnTo>
                    <a:lnTo>
                      <a:pt x="57" y="84"/>
                    </a:lnTo>
                    <a:lnTo>
                      <a:pt x="57" y="72"/>
                    </a:lnTo>
                    <a:lnTo>
                      <a:pt x="57" y="53"/>
                    </a:lnTo>
                    <a:lnTo>
                      <a:pt x="57" y="38"/>
                    </a:lnTo>
                    <a:lnTo>
                      <a:pt x="57" y="27"/>
                    </a:lnTo>
                    <a:lnTo>
                      <a:pt x="54" y="19"/>
                    </a:lnTo>
                    <a:lnTo>
                      <a:pt x="46" y="15"/>
                    </a:lnTo>
                    <a:lnTo>
                      <a:pt x="38" y="11"/>
                    </a:lnTo>
                    <a:lnTo>
                      <a:pt x="31" y="15"/>
                    </a:lnTo>
                    <a:lnTo>
                      <a:pt x="23" y="19"/>
                    </a:lnTo>
                    <a:lnTo>
                      <a:pt x="19" y="27"/>
                    </a:lnTo>
                    <a:lnTo>
                      <a:pt x="16" y="38"/>
                    </a:lnTo>
                    <a:lnTo>
                      <a:pt x="16" y="5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7008" name="Rectangle 688"/>
              <p:cNvSpPr>
                <a:spLocks noChangeArrowheads="1"/>
              </p:cNvSpPr>
              <p:nvPr/>
            </p:nvSpPr>
            <p:spPr bwMode="auto">
              <a:xfrm>
                <a:off x="676" y="1181"/>
                <a:ext cx="12" cy="15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7007" name="Freeform 687"/>
              <p:cNvSpPr>
                <a:spLocks noEditPoints="1"/>
              </p:cNvSpPr>
              <p:nvPr/>
            </p:nvSpPr>
            <p:spPr bwMode="auto">
              <a:xfrm>
                <a:off x="711" y="1086"/>
                <a:ext cx="68" cy="110"/>
              </a:xfrm>
              <a:custGeom>
                <a:avLst/>
                <a:gdLst/>
                <a:ahLst/>
                <a:cxnLst>
                  <a:cxn ang="0">
                    <a:pos x="11" y="46"/>
                  </a:cxn>
                  <a:cxn ang="0">
                    <a:pos x="3" y="34"/>
                  </a:cxn>
                  <a:cxn ang="0">
                    <a:pos x="3" y="15"/>
                  </a:cxn>
                  <a:cxn ang="0">
                    <a:pos x="19" y="0"/>
                  </a:cxn>
                  <a:cxn ang="0">
                    <a:pos x="45" y="0"/>
                  </a:cxn>
                  <a:cxn ang="0">
                    <a:pos x="64" y="15"/>
                  </a:cxn>
                  <a:cxn ang="0">
                    <a:pos x="64" y="34"/>
                  </a:cxn>
                  <a:cxn ang="0">
                    <a:pos x="57" y="46"/>
                  </a:cxn>
                  <a:cxn ang="0">
                    <a:pos x="57" y="53"/>
                  </a:cxn>
                  <a:cxn ang="0">
                    <a:pos x="68" y="68"/>
                  </a:cxn>
                  <a:cxn ang="0">
                    <a:pos x="64" y="91"/>
                  </a:cxn>
                  <a:cxn ang="0">
                    <a:pos x="53" y="106"/>
                  </a:cxn>
                  <a:cxn ang="0">
                    <a:pos x="34" y="110"/>
                  </a:cxn>
                  <a:cxn ang="0">
                    <a:pos x="15" y="106"/>
                  </a:cxn>
                  <a:cxn ang="0">
                    <a:pos x="0" y="91"/>
                  </a:cxn>
                  <a:cxn ang="0">
                    <a:pos x="0" y="68"/>
                  </a:cxn>
                  <a:cxn ang="0">
                    <a:pos x="11" y="53"/>
                  </a:cxn>
                  <a:cxn ang="0">
                    <a:pos x="15" y="27"/>
                  </a:cxn>
                  <a:cxn ang="0">
                    <a:pos x="19" y="38"/>
                  </a:cxn>
                  <a:cxn ang="0">
                    <a:pos x="34" y="42"/>
                  </a:cxn>
                  <a:cxn ang="0">
                    <a:pos x="45" y="38"/>
                  </a:cxn>
                  <a:cxn ang="0">
                    <a:pos x="49" y="27"/>
                  </a:cxn>
                  <a:cxn ang="0">
                    <a:pos x="45" y="15"/>
                  </a:cxn>
                  <a:cxn ang="0">
                    <a:pos x="34" y="11"/>
                  </a:cxn>
                  <a:cxn ang="0">
                    <a:pos x="19" y="15"/>
                  </a:cxn>
                  <a:cxn ang="0">
                    <a:pos x="15" y="27"/>
                  </a:cxn>
                  <a:cxn ang="0">
                    <a:pos x="15" y="84"/>
                  </a:cxn>
                  <a:cxn ang="0">
                    <a:pos x="19" y="91"/>
                  </a:cxn>
                  <a:cxn ang="0">
                    <a:pos x="26" y="99"/>
                  </a:cxn>
                  <a:cxn ang="0">
                    <a:pos x="41" y="95"/>
                  </a:cxn>
                  <a:cxn ang="0">
                    <a:pos x="53" y="84"/>
                  </a:cxn>
                  <a:cxn ang="0">
                    <a:pos x="53" y="68"/>
                  </a:cxn>
                  <a:cxn ang="0">
                    <a:pos x="41" y="57"/>
                  </a:cxn>
                  <a:cxn ang="0">
                    <a:pos x="26" y="57"/>
                  </a:cxn>
                  <a:cxn ang="0">
                    <a:pos x="15" y="68"/>
                  </a:cxn>
                </a:cxnLst>
                <a:rect l="0" t="0" r="r" b="b"/>
                <a:pathLst>
                  <a:path w="68" h="110">
                    <a:moveTo>
                      <a:pt x="19" y="49"/>
                    </a:moveTo>
                    <a:lnTo>
                      <a:pt x="11" y="46"/>
                    </a:lnTo>
                    <a:lnTo>
                      <a:pt x="7" y="42"/>
                    </a:lnTo>
                    <a:lnTo>
                      <a:pt x="3" y="34"/>
                    </a:lnTo>
                    <a:lnTo>
                      <a:pt x="3" y="27"/>
                    </a:lnTo>
                    <a:lnTo>
                      <a:pt x="3" y="15"/>
                    </a:lnTo>
                    <a:lnTo>
                      <a:pt x="11" y="8"/>
                    </a:lnTo>
                    <a:lnTo>
                      <a:pt x="19" y="0"/>
                    </a:lnTo>
                    <a:lnTo>
                      <a:pt x="34" y="0"/>
                    </a:lnTo>
                    <a:lnTo>
                      <a:pt x="45" y="0"/>
                    </a:lnTo>
                    <a:lnTo>
                      <a:pt x="57" y="8"/>
                    </a:lnTo>
                    <a:lnTo>
                      <a:pt x="64" y="15"/>
                    </a:lnTo>
                    <a:lnTo>
                      <a:pt x="64" y="27"/>
                    </a:lnTo>
                    <a:lnTo>
                      <a:pt x="64" y="34"/>
                    </a:lnTo>
                    <a:lnTo>
                      <a:pt x="60" y="42"/>
                    </a:lnTo>
                    <a:lnTo>
                      <a:pt x="57" y="46"/>
                    </a:lnTo>
                    <a:lnTo>
                      <a:pt x="49" y="49"/>
                    </a:lnTo>
                    <a:lnTo>
                      <a:pt x="57" y="53"/>
                    </a:lnTo>
                    <a:lnTo>
                      <a:pt x="64" y="61"/>
                    </a:lnTo>
                    <a:lnTo>
                      <a:pt x="68" y="68"/>
                    </a:lnTo>
                    <a:lnTo>
                      <a:pt x="68" y="76"/>
                    </a:lnTo>
                    <a:lnTo>
                      <a:pt x="64" y="91"/>
                    </a:lnTo>
                    <a:lnTo>
                      <a:pt x="57" y="103"/>
                    </a:lnTo>
                    <a:lnTo>
                      <a:pt x="53" y="106"/>
                    </a:lnTo>
                    <a:lnTo>
                      <a:pt x="41" y="110"/>
                    </a:lnTo>
                    <a:lnTo>
                      <a:pt x="34" y="110"/>
                    </a:lnTo>
                    <a:lnTo>
                      <a:pt x="22" y="110"/>
                    </a:lnTo>
                    <a:lnTo>
                      <a:pt x="15" y="106"/>
                    </a:lnTo>
                    <a:lnTo>
                      <a:pt x="7" y="103"/>
                    </a:lnTo>
                    <a:lnTo>
                      <a:pt x="0" y="91"/>
                    </a:lnTo>
                    <a:lnTo>
                      <a:pt x="0" y="76"/>
                    </a:lnTo>
                    <a:lnTo>
                      <a:pt x="0" y="68"/>
                    </a:lnTo>
                    <a:lnTo>
                      <a:pt x="3" y="57"/>
                    </a:lnTo>
                    <a:lnTo>
                      <a:pt x="11" y="53"/>
                    </a:lnTo>
                    <a:lnTo>
                      <a:pt x="19" y="49"/>
                    </a:lnTo>
                    <a:close/>
                    <a:moveTo>
                      <a:pt x="15" y="27"/>
                    </a:moveTo>
                    <a:lnTo>
                      <a:pt x="19" y="34"/>
                    </a:lnTo>
                    <a:lnTo>
                      <a:pt x="19" y="38"/>
                    </a:lnTo>
                    <a:lnTo>
                      <a:pt x="26" y="42"/>
                    </a:lnTo>
                    <a:lnTo>
                      <a:pt x="34" y="42"/>
                    </a:lnTo>
                    <a:lnTo>
                      <a:pt x="41" y="42"/>
                    </a:lnTo>
                    <a:lnTo>
                      <a:pt x="45" y="38"/>
                    </a:lnTo>
                    <a:lnTo>
                      <a:pt x="49" y="34"/>
                    </a:lnTo>
                    <a:lnTo>
                      <a:pt x="49" y="27"/>
                    </a:lnTo>
                    <a:lnTo>
                      <a:pt x="49" y="23"/>
                    </a:lnTo>
                    <a:lnTo>
                      <a:pt x="45" y="15"/>
                    </a:lnTo>
                    <a:lnTo>
                      <a:pt x="41" y="15"/>
                    </a:lnTo>
                    <a:lnTo>
                      <a:pt x="34" y="11"/>
                    </a:lnTo>
                    <a:lnTo>
                      <a:pt x="26" y="15"/>
                    </a:lnTo>
                    <a:lnTo>
                      <a:pt x="19" y="15"/>
                    </a:lnTo>
                    <a:lnTo>
                      <a:pt x="19" y="23"/>
                    </a:lnTo>
                    <a:lnTo>
                      <a:pt x="15" y="27"/>
                    </a:lnTo>
                    <a:close/>
                    <a:moveTo>
                      <a:pt x="11" y="76"/>
                    </a:moveTo>
                    <a:lnTo>
                      <a:pt x="15" y="84"/>
                    </a:lnTo>
                    <a:lnTo>
                      <a:pt x="15" y="87"/>
                    </a:lnTo>
                    <a:lnTo>
                      <a:pt x="19" y="91"/>
                    </a:lnTo>
                    <a:lnTo>
                      <a:pt x="22" y="95"/>
                    </a:lnTo>
                    <a:lnTo>
                      <a:pt x="26" y="99"/>
                    </a:lnTo>
                    <a:lnTo>
                      <a:pt x="34" y="99"/>
                    </a:lnTo>
                    <a:lnTo>
                      <a:pt x="41" y="95"/>
                    </a:lnTo>
                    <a:lnTo>
                      <a:pt x="49" y="91"/>
                    </a:lnTo>
                    <a:lnTo>
                      <a:pt x="53" y="84"/>
                    </a:lnTo>
                    <a:lnTo>
                      <a:pt x="53" y="76"/>
                    </a:lnTo>
                    <a:lnTo>
                      <a:pt x="53" y="68"/>
                    </a:lnTo>
                    <a:lnTo>
                      <a:pt x="49" y="61"/>
                    </a:lnTo>
                    <a:lnTo>
                      <a:pt x="41" y="57"/>
                    </a:lnTo>
                    <a:lnTo>
                      <a:pt x="34" y="53"/>
                    </a:lnTo>
                    <a:lnTo>
                      <a:pt x="26" y="57"/>
                    </a:lnTo>
                    <a:lnTo>
                      <a:pt x="19" y="61"/>
                    </a:lnTo>
                    <a:lnTo>
                      <a:pt x="15" y="68"/>
                    </a:lnTo>
                    <a:lnTo>
                      <a:pt x="11" y="7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7006" name="Line 686"/>
              <p:cNvSpPr>
                <a:spLocks noChangeShapeType="1"/>
              </p:cNvSpPr>
              <p:nvPr/>
            </p:nvSpPr>
            <p:spPr bwMode="auto">
              <a:xfrm>
                <a:off x="832" y="748"/>
                <a:ext cx="50" cy="1"/>
              </a:xfrm>
              <a:prstGeom prst="line">
                <a:avLst/>
              </a:prstGeom>
              <a:noFill/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7005" name="Line 685"/>
              <p:cNvSpPr>
                <a:spLocks noChangeShapeType="1"/>
              </p:cNvSpPr>
              <p:nvPr/>
            </p:nvSpPr>
            <p:spPr bwMode="auto">
              <a:xfrm flipH="1">
                <a:off x="5734" y="748"/>
                <a:ext cx="50" cy="1"/>
              </a:xfrm>
              <a:prstGeom prst="line">
                <a:avLst/>
              </a:prstGeom>
              <a:noFill/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7004" name="Freeform 684"/>
              <p:cNvSpPr>
                <a:spLocks noEditPoints="1"/>
              </p:cNvSpPr>
              <p:nvPr/>
            </p:nvSpPr>
            <p:spPr bwMode="auto">
              <a:xfrm>
                <a:off x="581" y="695"/>
                <a:ext cx="73" cy="110"/>
              </a:xfrm>
              <a:custGeom>
                <a:avLst/>
                <a:gdLst/>
                <a:ahLst/>
                <a:cxnLst>
                  <a:cxn ang="0">
                    <a:pos x="0" y="57"/>
                  </a:cxn>
                  <a:cxn ang="0">
                    <a:pos x="4" y="38"/>
                  </a:cxn>
                  <a:cxn ang="0">
                    <a:pos x="4" y="27"/>
                  </a:cxn>
                  <a:cxn ang="0">
                    <a:pos x="12" y="15"/>
                  </a:cxn>
                  <a:cxn ang="0">
                    <a:pos x="19" y="8"/>
                  </a:cxn>
                  <a:cxn ang="0">
                    <a:pos x="27" y="4"/>
                  </a:cxn>
                  <a:cxn ang="0">
                    <a:pos x="38" y="0"/>
                  </a:cxn>
                  <a:cxn ang="0">
                    <a:pos x="46" y="0"/>
                  </a:cxn>
                  <a:cxn ang="0">
                    <a:pos x="54" y="4"/>
                  </a:cxn>
                  <a:cxn ang="0">
                    <a:pos x="61" y="8"/>
                  </a:cxn>
                  <a:cxn ang="0">
                    <a:pos x="65" y="15"/>
                  </a:cxn>
                  <a:cxn ang="0">
                    <a:pos x="69" y="23"/>
                  </a:cxn>
                  <a:cxn ang="0">
                    <a:pos x="69" y="30"/>
                  </a:cxn>
                  <a:cxn ang="0">
                    <a:pos x="73" y="42"/>
                  </a:cxn>
                  <a:cxn ang="0">
                    <a:pos x="73" y="57"/>
                  </a:cxn>
                  <a:cxn ang="0">
                    <a:pos x="73" y="72"/>
                  </a:cxn>
                  <a:cxn ang="0">
                    <a:pos x="69" y="87"/>
                  </a:cxn>
                  <a:cxn ang="0">
                    <a:pos x="65" y="99"/>
                  </a:cxn>
                  <a:cxn ang="0">
                    <a:pos x="57" y="106"/>
                  </a:cxn>
                  <a:cxn ang="0">
                    <a:pos x="50" y="110"/>
                  </a:cxn>
                  <a:cxn ang="0">
                    <a:pos x="38" y="110"/>
                  </a:cxn>
                  <a:cxn ang="0">
                    <a:pos x="27" y="110"/>
                  </a:cxn>
                  <a:cxn ang="0">
                    <a:pos x="19" y="106"/>
                  </a:cxn>
                  <a:cxn ang="0">
                    <a:pos x="12" y="102"/>
                  </a:cxn>
                  <a:cxn ang="0">
                    <a:pos x="8" y="91"/>
                  </a:cxn>
                  <a:cxn ang="0">
                    <a:pos x="4" y="76"/>
                  </a:cxn>
                  <a:cxn ang="0">
                    <a:pos x="0" y="57"/>
                  </a:cxn>
                  <a:cxn ang="0">
                    <a:pos x="16" y="57"/>
                  </a:cxn>
                  <a:cxn ang="0">
                    <a:pos x="16" y="72"/>
                  </a:cxn>
                  <a:cxn ang="0">
                    <a:pos x="19" y="83"/>
                  </a:cxn>
                  <a:cxn ang="0">
                    <a:pos x="23" y="91"/>
                  </a:cxn>
                  <a:cxn ang="0">
                    <a:pos x="31" y="99"/>
                  </a:cxn>
                  <a:cxn ang="0">
                    <a:pos x="38" y="99"/>
                  </a:cxn>
                  <a:cxn ang="0">
                    <a:pos x="46" y="99"/>
                  </a:cxn>
                  <a:cxn ang="0">
                    <a:pos x="54" y="91"/>
                  </a:cxn>
                  <a:cxn ang="0">
                    <a:pos x="57" y="83"/>
                  </a:cxn>
                  <a:cxn ang="0">
                    <a:pos x="57" y="72"/>
                  </a:cxn>
                  <a:cxn ang="0">
                    <a:pos x="57" y="57"/>
                  </a:cxn>
                  <a:cxn ang="0">
                    <a:pos x="57" y="42"/>
                  </a:cxn>
                  <a:cxn ang="0">
                    <a:pos x="57" y="30"/>
                  </a:cxn>
                  <a:cxn ang="0">
                    <a:pos x="54" y="23"/>
                  </a:cxn>
                  <a:cxn ang="0">
                    <a:pos x="46" y="15"/>
                  </a:cxn>
                  <a:cxn ang="0">
                    <a:pos x="38" y="15"/>
                  </a:cxn>
                  <a:cxn ang="0">
                    <a:pos x="31" y="15"/>
                  </a:cxn>
                  <a:cxn ang="0">
                    <a:pos x="23" y="23"/>
                  </a:cxn>
                  <a:cxn ang="0">
                    <a:pos x="19" y="30"/>
                  </a:cxn>
                  <a:cxn ang="0">
                    <a:pos x="16" y="42"/>
                  </a:cxn>
                  <a:cxn ang="0">
                    <a:pos x="16" y="57"/>
                  </a:cxn>
                </a:cxnLst>
                <a:rect l="0" t="0" r="r" b="b"/>
                <a:pathLst>
                  <a:path w="73" h="110">
                    <a:moveTo>
                      <a:pt x="0" y="57"/>
                    </a:moveTo>
                    <a:lnTo>
                      <a:pt x="4" y="38"/>
                    </a:lnTo>
                    <a:lnTo>
                      <a:pt x="4" y="27"/>
                    </a:lnTo>
                    <a:lnTo>
                      <a:pt x="12" y="15"/>
                    </a:lnTo>
                    <a:lnTo>
                      <a:pt x="19" y="8"/>
                    </a:lnTo>
                    <a:lnTo>
                      <a:pt x="27" y="4"/>
                    </a:lnTo>
                    <a:lnTo>
                      <a:pt x="38" y="0"/>
                    </a:lnTo>
                    <a:lnTo>
                      <a:pt x="46" y="0"/>
                    </a:lnTo>
                    <a:lnTo>
                      <a:pt x="54" y="4"/>
                    </a:lnTo>
                    <a:lnTo>
                      <a:pt x="61" y="8"/>
                    </a:lnTo>
                    <a:lnTo>
                      <a:pt x="65" y="15"/>
                    </a:lnTo>
                    <a:lnTo>
                      <a:pt x="69" y="23"/>
                    </a:lnTo>
                    <a:lnTo>
                      <a:pt x="69" y="30"/>
                    </a:lnTo>
                    <a:lnTo>
                      <a:pt x="73" y="42"/>
                    </a:lnTo>
                    <a:lnTo>
                      <a:pt x="73" y="57"/>
                    </a:lnTo>
                    <a:lnTo>
                      <a:pt x="73" y="72"/>
                    </a:lnTo>
                    <a:lnTo>
                      <a:pt x="69" y="87"/>
                    </a:lnTo>
                    <a:lnTo>
                      <a:pt x="65" y="99"/>
                    </a:lnTo>
                    <a:lnTo>
                      <a:pt x="57" y="106"/>
                    </a:lnTo>
                    <a:lnTo>
                      <a:pt x="50" y="110"/>
                    </a:lnTo>
                    <a:lnTo>
                      <a:pt x="38" y="110"/>
                    </a:lnTo>
                    <a:lnTo>
                      <a:pt x="27" y="110"/>
                    </a:lnTo>
                    <a:lnTo>
                      <a:pt x="19" y="106"/>
                    </a:lnTo>
                    <a:lnTo>
                      <a:pt x="12" y="102"/>
                    </a:lnTo>
                    <a:lnTo>
                      <a:pt x="8" y="91"/>
                    </a:lnTo>
                    <a:lnTo>
                      <a:pt x="4" y="76"/>
                    </a:lnTo>
                    <a:lnTo>
                      <a:pt x="0" y="57"/>
                    </a:lnTo>
                    <a:close/>
                    <a:moveTo>
                      <a:pt x="16" y="57"/>
                    </a:moveTo>
                    <a:lnTo>
                      <a:pt x="16" y="72"/>
                    </a:lnTo>
                    <a:lnTo>
                      <a:pt x="19" y="83"/>
                    </a:lnTo>
                    <a:lnTo>
                      <a:pt x="23" y="91"/>
                    </a:lnTo>
                    <a:lnTo>
                      <a:pt x="31" y="99"/>
                    </a:lnTo>
                    <a:lnTo>
                      <a:pt x="38" y="99"/>
                    </a:lnTo>
                    <a:lnTo>
                      <a:pt x="46" y="99"/>
                    </a:lnTo>
                    <a:lnTo>
                      <a:pt x="54" y="91"/>
                    </a:lnTo>
                    <a:lnTo>
                      <a:pt x="57" y="83"/>
                    </a:lnTo>
                    <a:lnTo>
                      <a:pt x="57" y="72"/>
                    </a:lnTo>
                    <a:lnTo>
                      <a:pt x="57" y="57"/>
                    </a:lnTo>
                    <a:lnTo>
                      <a:pt x="57" y="42"/>
                    </a:lnTo>
                    <a:lnTo>
                      <a:pt x="57" y="30"/>
                    </a:lnTo>
                    <a:lnTo>
                      <a:pt x="54" y="23"/>
                    </a:lnTo>
                    <a:lnTo>
                      <a:pt x="46" y="15"/>
                    </a:lnTo>
                    <a:lnTo>
                      <a:pt x="38" y="15"/>
                    </a:lnTo>
                    <a:lnTo>
                      <a:pt x="31" y="15"/>
                    </a:lnTo>
                    <a:lnTo>
                      <a:pt x="23" y="23"/>
                    </a:lnTo>
                    <a:lnTo>
                      <a:pt x="19" y="30"/>
                    </a:lnTo>
                    <a:lnTo>
                      <a:pt x="16" y="42"/>
                    </a:lnTo>
                    <a:lnTo>
                      <a:pt x="16" y="5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7003" name="Rectangle 683"/>
              <p:cNvSpPr>
                <a:spLocks noChangeArrowheads="1"/>
              </p:cNvSpPr>
              <p:nvPr/>
            </p:nvSpPr>
            <p:spPr bwMode="auto">
              <a:xfrm>
                <a:off x="676" y="790"/>
                <a:ext cx="12" cy="15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7002" name="Freeform 682"/>
              <p:cNvSpPr>
                <a:spLocks noEditPoints="1"/>
              </p:cNvSpPr>
              <p:nvPr/>
            </p:nvSpPr>
            <p:spPr bwMode="auto">
              <a:xfrm>
                <a:off x="711" y="695"/>
                <a:ext cx="68" cy="110"/>
              </a:xfrm>
              <a:custGeom>
                <a:avLst/>
                <a:gdLst/>
                <a:ahLst/>
                <a:cxnLst>
                  <a:cxn ang="0">
                    <a:pos x="0" y="83"/>
                  </a:cxn>
                  <a:cxn ang="0">
                    <a:pos x="15" y="80"/>
                  </a:cxn>
                  <a:cxn ang="0">
                    <a:pos x="15" y="91"/>
                  </a:cxn>
                  <a:cxn ang="0">
                    <a:pos x="19" y="95"/>
                  </a:cxn>
                  <a:cxn ang="0">
                    <a:pos x="26" y="99"/>
                  </a:cxn>
                  <a:cxn ang="0">
                    <a:pos x="30" y="99"/>
                  </a:cxn>
                  <a:cxn ang="0">
                    <a:pos x="38" y="99"/>
                  </a:cxn>
                  <a:cxn ang="0">
                    <a:pos x="41" y="95"/>
                  </a:cxn>
                  <a:cxn ang="0">
                    <a:pos x="45" y="95"/>
                  </a:cxn>
                  <a:cxn ang="0">
                    <a:pos x="49" y="91"/>
                  </a:cxn>
                  <a:cxn ang="0">
                    <a:pos x="53" y="83"/>
                  </a:cxn>
                  <a:cxn ang="0">
                    <a:pos x="53" y="80"/>
                  </a:cxn>
                  <a:cxn ang="0">
                    <a:pos x="57" y="68"/>
                  </a:cxn>
                  <a:cxn ang="0">
                    <a:pos x="57" y="61"/>
                  </a:cxn>
                  <a:cxn ang="0">
                    <a:pos x="57" y="61"/>
                  </a:cxn>
                  <a:cxn ang="0">
                    <a:pos x="57" y="61"/>
                  </a:cxn>
                  <a:cxn ang="0">
                    <a:pos x="49" y="64"/>
                  </a:cxn>
                  <a:cxn ang="0">
                    <a:pos x="45" y="68"/>
                  </a:cxn>
                  <a:cxn ang="0">
                    <a:pos x="38" y="72"/>
                  </a:cxn>
                  <a:cxn ang="0">
                    <a:pos x="30" y="72"/>
                  </a:cxn>
                  <a:cxn ang="0">
                    <a:pos x="19" y="72"/>
                  </a:cxn>
                  <a:cxn ang="0">
                    <a:pos x="7" y="64"/>
                  </a:cxn>
                  <a:cxn ang="0">
                    <a:pos x="3" y="57"/>
                  </a:cxn>
                  <a:cxn ang="0">
                    <a:pos x="0" y="49"/>
                  </a:cxn>
                  <a:cxn ang="0">
                    <a:pos x="0" y="38"/>
                  </a:cxn>
                  <a:cxn ang="0">
                    <a:pos x="0" y="27"/>
                  </a:cxn>
                  <a:cxn ang="0">
                    <a:pos x="3" y="19"/>
                  </a:cxn>
                  <a:cxn ang="0">
                    <a:pos x="7" y="11"/>
                  </a:cxn>
                  <a:cxn ang="0">
                    <a:pos x="19" y="4"/>
                  </a:cxn>
                  <a:cxn ang="0">
                    <a:pos x="34" y="0"/>
                  </a:cxn>
                  <a:cxn ang="0">
                    <a:pos x="41" y="4"/>
                  </a:cxn>
                  <a:cxn ang="0">
                    <a:pos x="53" y="8"/>
                  </a:cxn>
                  <a:cxn ang="0">
                    <a:pos x="60" y="15"/>
                  </a:cxn>
                  <a:cxn ang="0">
                    <a:pos x="64" y="23"/>
                  </a:cxn>
                  <a:cxn ang="0">
                    <a:pos x="68" y="34"/>
                  </a:cxn>
                  <a:cxn ang="0">
                    <a:pos x="68" y="53"/>
                  </a:cxn>
                  <a:cxn ang="0">
                    <a:pos x="68" y="72"/>
                  </a:cxn>
                  <a:cxn ang="0">
                    <a:pos x="64" y="87"/>
                  </a:cxn>
                  <a:cxn ang="0">
                    <a:pos x="60" y="99"/>
                  </a:cxn>
                  <a:cxn ang="0">
                    <a:pos x="53" y="106"/>
                  </a:cxn>
                  <a:cxn ang="0">
                    <a:pos x="41" y="110"/>
                  </a:cxn>
                  <a:cxn ang="0">
                    <a:pos x="30" y="110"/>
                  </a:cxn>
                  <a:cxn ang="0">
                    <a:pos x="19" y="110"/>
                  </a:cxn>
                  <a:cxn ang="0">
                    <a:pos x="11" y="102"/>
                  </a:cxn>
                  <a:cxn ang="0">
                    <a:pos x="3" y="95"/>
                  </a:cxn>
                  <a:cxn ang="0">
                    <a:pos x="0" y="83"/>
                  </a:cxn>
                  <a:cxn ang="0">
                    <a:pos x="57" y="38"/>
                  </a:cxn>
                  <a:cxn ang="0">
                    <a:pos x="53" y="27"/>
                  </a:cxn>
                  <a:cxn ang="0">
                    <a:pos x="49" y="19"/>
                  </a:cxn>
                  <a:cxn ang="0">
                    <a:pos x="41" y="15"/>
                  </a:cxn>
                  <a:cxn ang="0">
                    <a:pos x="34" y="15"/>
                  </a:cxn>
                  <a:cxn ang="0">
                    <a:pos x="26" y="15"/>
                  </a:cxn>
                  <a:cxn ang="0">
                    <a:pos x="19" y="19"/>
                  </a:cxn>
                  <a:cxn ang="0">
                    <a:pos x="15" y="30"/>
                  </a:cxn>
                  <a:cxn ang="0">
                    <a:pos x="11" y="38"/>
                  </a:cxn>
                  <a:cxn ang="0">
                    <a:pos x="15" y="49"/>
                  </a:cxn>
                  <a:cxn ang="0">
                    <a:pos x="19" y="53"/>
                  </a:cxn>
                  <a:cxn ang="0">
                    <a:pos x="26" y="61"/>
                  </a:cxn>
                  <a:cxn ang="0">
                    <a:pos x="34" y="61"/>
                  </a:cxn>
                  <a:cxn ang="0">
                    <a:pos x="41" y="61"/>
                  </a:cxn>
                  <a:cxn ang="0">
                    <a:pos x="49" y="53"/>
                  </a:cxn>
                  <a:cxn ang="0">
                    <a:pos x="53" y="46"/>
                  </a:cxn>
                  <a:cxn ang="0">
                    <a:pos x="57" y="38"/>
                  </a:cxn>
                </a:cxnLst>
                <a:rect l="0" t="0" r="r" b="b"/>
                <a:pathLst>
                  <a:path w="68" h="110">
                    <a:moveTo>
                      <a:pt x="0" y="83"/>
                    </a:moveTo>
                    <a:lnTo>
                      <a:pt x="15" y="80"/>
                    </a:lnTo>
                    <a:lnTo>
                      <a:pt x="15" y="91"/>
                    </a:lnTo>
                    <a:lnTo>
                      <a:pt x="19" y="95"/>
                    </a:lnTo>
                    <a:lnTo>
                      <a:pt x="26" y="99"/>
                    </a:lnTo>
                    <a:lnTo>
                      <a:pt x="30" y="99"/>
                    </a:lnTo>
                    <a:lnTo>
                      <a:pt x="38" y="99"/>
                    </a:lnTo>
                    <a:lnTo>
                      <a:pt x="41" y="95"/>
                    </a:lnTo>
                    <a:lnTo>
                      <a:pt x="45" y="95"/>
                    </a:lnTo>
                    <a:lnTo>
                      <a:pt x="49" y="91"/>
                    </a:lnTo>
                    <a:lnTo>
                      <a:pt x="53" y="83"/>
                    </a:lnTo>
                    <a:lnTo>
                      <a:pt x="53" y="80"/>
                    </a:lnTo>
                    <a:lnTo>
                      <a:pt x="57" y="68"/>
                    </a:lnTo>
                    <a:lnTo>
                      <a:pt x="57" y="61"/>
                    </a:lnTo>
                    <a:lnTo>
                      <a:pt x="49" y="64"/>
                    </a:lnTo>
                    <a:lnTo>
                      <a:pt x="45" y="68"/>
                    </a:lnTo>
                    <a:lnTo>
                      <a:pt x="38" y="72"/>
                    </a:lnTo>
                    <a:lnTo>
                      <a:pt x="30" y="72"/>
                    </a:lnTo>
                    <a:lnTo>
                      <a:pt x="19" y="72"/>
                    </a:lnTo>
                    <a:lnTo>
                      <a:pt x="7" y="64"/>
                    </a:lnTo>
                    <a:lnTo>
                      <a:pt x="3" y="57"/>
                    </a:lnTo>
                    <a:lnTo>
                      <a:pt x="0" y="49"/>
                    </a:lnTo>
                    <a:lnTo>
                      <a:pt x="0" y="38"/>
                    </a:lnTo>
                    <a:lnTo>
                      <a:pt x="0" y="27"/>
                    </a:lnTo>
                    <a:lnTo>
                      <a:pt x="3" y="19"/>
                    </a:lnTo>
                    <a:lnTo>
                      <a:pt x="7" y="11"/>
                    </a:lnTo>
                    <a:lnTo>
                      <a:pt x="19" y="4"/>
                    </a:lnTo>
                    <a:lnTo>
                      <a:pt x="34" y="0"/>
                    </a:lnTo>
                    <a:lnTo>
                      <a:pt x="41" y="4"/>
                    </a:lnTo>
                    <a:lnTo>
                      <a:pt x="53" y="8"/>
                    </a:lnTo>
                    <a:lnTo>
                      <a:pt x="60" y="15"/>
                    </a:lnTo>
                    <a:lnTo>
                      <a:pt x="64" y="23"/>
                    </a:lnTo>
                    <a:lnTo>
                      <a:pt x="68" y="34"/>
                    </a:lnTo>
                    <a:lnTo>
                      <a:pt x="68" y="53"/>
                    </a:lnTo>
                    <a:lnTo>
                      <a:pt x="68" y="72"/>
                    </a:lnTo>
                    <a:lnTo>
                      <a:pt x="64" y="87"/>
                    </a:lnTo>
                    <a:lnTo>
                      <a:pt x="60" y="99"/>
                    </a:lnTo>
                    <a:lnTo>
                      <a:pt x="53" y="106"/>
                    </a:lnTo>
                    <a:lnTo>
                      <a:pt x="41" y="110"/>
                    </a:lnTo>
                    <a:lnTo>
                      <a:pt x="30" y="110"/>
                    </a:lnTo>
                    <a:lnTo>
                      <a:pt x="19" y="110"/>
                    </a:lnTo>
                    <a:lnTo>
                      <a:pt x="11" y="102"/>
                    </a:lnTo>
                    <a:lnTo>
                      <a:pt x="3" y="95"/>
                    </a:lnTo>
                    <a:lnTo>
                      <a:pt x="0" y="83"/>
                    </a:lnTo>
                    <a:close/>
                    <a:moveTo>
                      <a:pt x="57" y="38"/>
                    </a:moveTo>
                    <a:lnTo>
                      <a:pt x="53" y="27"/>
                    </a:lnTo>
                    <a:lnTo>
                      <a:pt x="49" y="19"/>
                    </a:lnTo>
                    <a:lnTo>
                      <a:pt x="41" y="15"/>
                    </a:lnTo>
                    <a:lnTo>
                      <a:pt x="34" y="15"/>
                    </a:lnTo>
                    <a:lnTo>
                      <a:pt x="26" y="15"/>
                    </a:lnTo>
                    <a:lnTo>
                      <a:pt x="19" y="19"/>
                    </a:lnTo>
                    <a:lnTo>
                      <a:pt x="15" y="30"/>
                    </a:lnTo>
                    <a:lnTo>
                      <a:pt x="11" y="38"/>
                    </a:lnTo>
                    <a:lnTo>
                      <a:pt x="15" y="49"/>
                    </a:lnTo>
                    <a:lnTo>
                      <a:pt x="19" y="53"/>
                    </a:lnTo>
                    <a:lnTo>
                      <a:pt x="26" y="61"/>
                    </a:lnTo>
                    <a:lnTo>
                      <a:pt x="34" y="61"/>
                    </a:lnTo>
                    <a:lnTo>
                      <a:pt x="41" y="61"/>
                    </a:lnTo>
                    <a:lnTo>
                      <a:pt x="49" y="53"/>
                    </a:lnTo>
                    <a:lnTo>
                      <a:pt x="53" y="46"/>
                    </a:lnTo>
                    <a:lnTo>
                      <a:pt x="57" y="3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7001" name="Line 681"/>
              <p:cNvSpPr>
                <a:spLocks noChangeShapeType="1"/>
              </p:cNvSpPr>
              <p:nvPr/>
            </p:nvSpPr>
            <p:spPr bwMode="auto">
              <a:xfrm>
                <a:off x="832" y="361"/>
                <a:ext cx="50" cy="1"/>
              </a:xfrm>
              <a:prstGeom prst="line">
                <a:avLst/>
              </a:prstGeom>
              <a:noFill/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7000" name="Line 680"/>
              <p:cNvSpPr>
                <a:spLocks noChangeShapeType="1"/>
              </p:cNvSpPr>
              <p:nvPr/>
            </p:nvSpPr>
            <p:spPr bwMode="auto">
              <a:xfrm flipH="1">
                <a:off x="5734" y="361"/>
                <a:ext cx="50" cy="1"/>
              </a:xfrm>
              <a:prstGeom prst="line">
                <a:avLst/>
              </a:prstGeom>
              <a:noFill/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999" name="Freeform 679"/>
              <p:cNvSpPr>
                <a:spLocks/>
              </p:cNvSpPr>
              <p:nvPr/>
            </p:nvSpPr>
            <p:spPr bwMode="auto">
              <a:xfrm>
                <a:off x="718" y="308"/>
                <a:ext cx="42" cy="106"/>
              </a:xfrm>
              <a:custGeom>
                <a:avLst/>
                <a:gdLst/>
                <a:ahLst/>
                <a:cxnLst>
                  <a:cxn ang="0">
                    <a:pos x="42" y="106"/>
                  </a:cxn>
                  <a:cxn ang="0">
                    <a:pos x="27" y="106"/>
                  </a:cxn>
                  <a:cxn ang="0">
                    <a:pos x="27" y="22"/>
                  </a:cxn>
                  <a:cxn ang="0">
                    <a:pos x="19" y="26"/>
                  </a:cxn>
                  <a:cxn ang="0">
                    <a:pos x="15" y="30"/>
                  </a:cxn>
                  <a:cxn ang="0">
                    <a:pos x="8" y="34"/>
                  </a:cxn>
                  <a:cxn ang="0">
                    <a:pos x="0" y="38"/>
                  </a:cxn>
                  <a:cxn ang="0">
                    <a:pos x="0" y="26"/>
                  </a:cxn>
                  <a:cxn ang="0">
                    <a:pos x="12" y="19"/>
                  </a:cxn>
                  <a:cxn ang="0">
                    <a:pos x="19" y="11"/>
                  </a:cxn>
                  <a:cxn ang="0">
                    <a:pos x="27" y="3"/>
                  </a:cxn>
                  <a:cxn ang="0">
                    <a:pos x="31" y="0"/>
                  </a:cxn>
                  <a:cxn ang="0">
                    <a:pos x="42" y="0"/>
                  </a:cxn>
                  <a:cxn ang="0">
                    <a:pos x="42" y="106"/>
                  </a:cxn>
                </a:cxnLst>
                <a:rect l="0" t="0" r="r" b="b"/>
                <a:pathLst>
                  <a:path w="42" h="106">
                    <a:moveTo>
                      <a:pt x="42" y="106"/>
                    </a:moveTo>
                    <a:lnTo>
                      <a:pt x="27" y="106"/>
                    </a:lnTo>
                    <a:lnTo>
                      <a:pt x="27" y="22"/>
                    </a:lnTo>
                    <a:lnTo>
                      <a:pt x="19" y="26"/>
                    </a:lnTo>
                    <a:lnTo>
                      <a:pt x="15" y="30"/>
                    </a:lnTo>
                    <a:lnTo>
                      <a:pt x="8" y="34"/>
                    </a:lnTo>
                    <a:lnTo>
                      <a:pt x="0" y="38"/>
                    </a:lnTo>
                    <a:lnTo>
                      <a:pt x="0" y="26"/>
                    </a:lnTo>
                    <a:lnTo>
                      <a:pt x="12" y="19"/>
                    </a:lnTo>
                    <a:lnTo>
                      <a:pt x="19" y="11"/>
                    </a:lnTo>
                    <a:lnTo>
                      <a:pt x="27" y="3"/>
                    </a:lnTo>
                    <a:lnTo>
                      <a:pt x="31" y="0"/>
                    </a:lnTo>
                    <a:lnTo>
                      <a:pt x="42" y="0"/>
                    </a:lnTo>
                    <a:lnTo>
                      <a:pt x="42" y="10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998" name="Line 678"/>
              <p:cNvSpPr>
                <a:spLocks noChangeShapeType="1"/>
              </p:cNvSpPr>
              <p:nvPr/>
            </p:nvSpPr>
            <p:spPr bwMode="auto">
              <a:xfrm>
                <a:off x="832" y="361"/>
                <a:ext cx="4952" cy="1"/>
              </a:xfrm>
              <a:prstGeom prst="line">
                <a:avLst/>
              </a:prstGeom>
              <a:noFill/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997" name="Line 677"/>
              <p:cNvSpPr>
                <a:spLocks noChangeShapeType="1"/>
              </p:cNvSpPr>
              <p:nvPr/>
            </p:nvSpPr>
            <p:spPr bwMode="auto">
              <a:xfrm>
                <a:off x="832" y="4261"/>
                <a:ext cx="4952" cy="1"/>
              </a:xfrm>
              <a:prstGeom prst="line">
                <a:avLst/>
              </a:prstGeom>
              <a:noFill/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996" name="Line 676"/>
              <p:cNvSpPr>
                <a:spLocks noChangeShapeType="1"/>
              </p:cNvSpPr>
              <p:nvPr/>
            </p:nvSpPr>
            <p:spPr bwMode="auto">
              <a:xfrm flipV="1">
                <a:off x="5784" y="361"/>
                <a:ext cx="1" cy="3900"/>
              </a:xfrm>
              <a:prstGeom prst="line">
                <a:avLst/>
              </a:prstGeom>
              <a:noFill/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995" name="Line 675"/>
              <p:cNvSpPr>
                <a:spLocks noChangeShapeType="1"/>
              </p:cNvSpPr>
              <p:nvPr/>
            </p:nvSpPr>
            <p:spPr bwMode="auto">
              <a:xfrm flipV="1">
                <a:off x="832" y="361"/>
                <a:ext cx="1" cy="3900"/>
              </a:xfrm>
              <a:prstGeom prst="line">
                <a:avLst/>
              </a:prstGeom>
              <a:noFill/>
              <a:ln w="5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994" name="Freeform 674"/>
              <p:cNvSpPr>
                <a:spLocks/>
              </p:cNvSpPr>
              <p:nvPr/>
            </p:nvSpPr>
            <p:spPr bwMode="auto">
              <a:xfrm>
                <a:off x="2082" y="361"/>
                <a:ext cx="3702" cy="3900"/>
              </a:xfrm>
              <a:custGeom>
                <a:avLst/>
                <a:gdLst/>
                <a:ahLst/>
                <a:cxnLst>
                  <a:cxn ang="0">
                    <a:pos x="50" y="3900"/>
                  </a:cxn>
                  <a:cxn ang="0">
                    <a:pos x="111" y="3900"/>
                  </a:cxn>
                  <a:cxn ang="0">
                    <a:pos x="171" y="3900"/>
                  </a:cxn>
                  <a:cxn ang="0">
                    <a:pos x="236" y="3896"/>
                  </a:cxn>
                  <a:cxn ang="0">
                    <a:pos x="297" y="3896"/>
                  </a:cxn>
                  <a:cxn ang="0">
                    <a:pos x="358" y="3896"/>
                  </a:cxn>
                  <a:cxn ang="0">
                    <a:pos x="418" y="3892"/>
                  </a:cxn>
                  <a:cxn ang="0">
                    <a:pos x="483" y="3888"/>
                  </a:cxn>
                  <a:cxn ang="0">
                    <a:pos x="544" y="3885"/>
                  </a:cxn>
                  <a:cxn ang="0">
                    <a:pos x="605" y="3873"/>
                  </a:cxn>
                  <a:cxn ang="0">
                    <a:pos x="669" y="3858"/>
                  </a:cxn>
                  <a:cxn ang="0">
                    <a:pos x="730" y="3828"/>
                  </a:cxn>
                  <a:cxn ang="0">
                    <a:pos x="791" y="3786"/>
                  </a:cxn>
                  <a:cxn ang="0">
                    <a:pos x="852" y="3714"/>
                  </a:cxn>
                  <a:cxn ang="0">
                    <a:pos x="916" y="3604"/>
                  </a:cxn>
                  <a:cxn ang="0">
                    <a:pos x="977" y="3433"/>
                  </a:cxn>
                  <a:cxn ang="0">
                    <a:pos x="1038" y="3186"/>
                  </a:cxn>
                  <a:cxn ang="0">
                    <a:pos x="1102" y="2852"/>
                  </a:cxn>
                  <a:cxn ang="0">
                    <a:pos x="1163" y="2426"/>
                  </a:cxn>
                  <a:cxn ang="0">
                    <a:pos x="1224" y="1948"/>
                  </a:cxn>
                  <a:cxn ang="0">
                    <a:pos x="1285" y="1469"/>
                  </a:cxn>
                  <a:cxn ang="0">
                    <a:pos x="1349" y="1048"/>
                  </a:cxn>
                  <a:cxn ang="0">
                    <a:pos x="1410" y="710"/>
                  </a:cxn>
                  <a:cxn ang="0">
                    <a:pos x="1471" y="463"/>
                  </a:cxn>
                  <a:cxn ang="0">
                    <a:pos x="1536" y="292"/>
                  </a:cxn>
                  <a:cxn ang="0">
                    <a:pos x="1596" y="182"/>
                  </a:cxn>
                  <a:cxn ang="0">
                    <a:pos x="1657" y="114"/>
                  </a:cxn>
                  <a:cxn ang="0">
                    <a:pos x="1722" y="68"/>
                  </a:cxn>
                  <a:cxn ang="0">
                    <a:pos x="1783" y="42"/>
                  </a:cxn>
                  <a:cxn ang="0">
                    <a:pos x="1843" y="23"/>
                  </a:cxn>
                  <a:cxn ang="0">
                    <a:pos x="1904" y="15"/>
                  </a:cxn>
                  <a:cxn ang="0">
                    <a:pos x="1969" y="7"/>
                  </a:cxn>
                  <a:cxn ang="0">
                    <a:pos x="2030" y="4"/>
                  </a:cxn>
                  <a:cxn ang="0">
                    <a:pos x="2090" y="0"/>
                  </a:cxn>
                  <a:cxn ang="0">
                    <a:pos x="2155" y="0"/>
                  </a:cxn>
                  <a:cxn ang="0">
                    <a:pos x="2216" y="0"/>
                  </a:cxn>
                  <a:cxn ang="0">
                    <a:pos x="2277" y="0"/>
                  </a:cxn>
                  <a:cxn ang="0">
                    <a:pos x="2337" y="0"/>
                  </a:cxn>
                  <a:cxn ang="0">
                    <a:pos x="2402" y="0"/>
                  </a:cxn>
                  <a:cxn ang="0">
                    <a:pos x="2463" y="0"/>
                  </a:cxn>
                  <a:cxn ang="0">
                    <a:pos x="2524" y="0"/>
                  </a:cxn>
                  <a:cxn ang="0">
                    <a:pos x="2588" y="0"/>
                  </a:cxn>
                  <a:cxn ang="0">
                    <a:pos x="2649" y="0"/>
                  </a:cxn>
                  <a:cxn ang="0">
                    <a:pos x="2710" y="0"/>
                  </a:cxn>
                  <a:cxn ang="0">
                    <a:pos x="2771" y="0"/>
                  </a:cxn>
                  <a:cxn ang="0">
                    <a:pos x="2835" y="0"/>
                  </a:cxn>
                  <a:cxn ang="0">
                    <a:pos x="2896" y="0"/>
                  </a:cxn>
                  <a:cxn ang="0">
                    <a:pos x="2957" y="0"/>
                  </a:cxn>
                  <a:cxn ang="0">
                    <a:pos x="3021" y="0"/>
                  </a:cxn>
                  <a:cxn ang="0">
                    <a:pos x="3082" y="0"/>
                  </a:cxn>
                  <a:cxn ang="0">
                    <a:pos x="3143" y="0"/>
                  </a:cxn>
                  <a:cxn ang="0">
                    <a:pos x="3208" y="0"/>
                  </a:cxn>
                  <a:cxn ang="0">
                    <a:pos x="3268" y="0"/>
                  </a:cxn>
                  <a:cxn ang="0">
                    <a:pos x="3329" y="0"/>
                  </a:cxn>
                  <a:cxn ang="0">
                    <a:pos x="3390" y="0"/>
                  </a:cxn>
                  <a:cxn ang="0">
                    <a:pos x="3455" y="0"/>
                  </a:cxn>
                  <a:cxn ang="0">
                    <a:pos x="3515" y="0"/>
                  </a:cxn>
                  <a:cxn ang="0">
                    <a:pos x="3576" y="0"/>
                  </a:cxn>
                  <a:cxn ang="0">
                    <a:pos x="3641" y="0"/>
                  </a:cxn>
                  <a:cxn ang="0">
                    <a:pos x="3702" y="0"/>
                  </a:cxn>
                </a:cxnLst>
                <a:rect l="0" t="0" r="r" b="b"/>
                <a:pathLst>
                  <a:path w="3702" h="3900">
                    <a:moveTo>
                      <a:pt x="0" y="3900"/>
                    </a:moveTo>
                    <a:lnTo>
                      <a:pt x="12" y="3900"/>
                    </a:lnTo>
                    <a:lnTo>
                      <a:pt x="23" y="3900"/>
                    </a:lnTo>
                    <a:lnTo>
                      <a:pt x="35" y="3900"/>
                    </a:lnTo>
                    <a:lnTo>
                      <a:pt x="50" y="3900"/>
                    </a:lnTo>
                    <a:lnTo>
                      <a:pt x="61" y="3900"/>
                    </a:lnTo>
                    <a:lnTo>
                      <a:pt x="73" y="3900"/>
                    </a:lnTo>
                    <a:lnTo>
                      <a:pt x="84" y="3900"/>
                    </a:lnTo>
                    <a:lnTo>
                      <a:pt x="99" y="3900"/>
                    </a:lnTo>
                    <a:lnTo>
                      <a:pt x="111" y="3900"/>
                    </a:lnTo>
                    <a:lnTo>
                      <a:pt x="122" y="3900"/>
                    </a:lnTo>
                    <a:lnTo>
                      <a:pt x="133" y="3900"/>
                    </a:lnTo>
                    <a:lnTo>
                      <a:pt x="149" y="3900"/>
                    </a:lnTo>
                    <a:lnTo>
                      <a:pt x="160" y="3900"/>
                    </a:lnTo>
                    <a:lnTo>
                      <a:pt x="171" y="3900"/>
                    </a:lnTo>
                    <a:lnTo>
                      <a:pt x="183" y="3900"/>
                    </a:lnTo>
                    <a:lnTo>
                      <a:pt x="198" y="3900"/>
                    </a:lnTo>
                    <a:lnTo>
                      <a:pt x="209" y="3900"/>
                    </a:lnTo>
                    <a:lnTo>
                      <a:pt x="221" y="3900"/>
                    </a:lnTo>
                    <a:lnTo>
                      <a:pt x="236" y="3896"/>
                    </a:lnTo>
                    <a:lnTo>
                      <a:pt x="247" y="3896"/>
                    </a:lnTo>
                    <a:lnTo>
                      <a:pt x="259" y="3896"/>
                    </a:lnTo>
                    <a:lnTo>
                      <a:pt x="270" y="3896"/>
                    </a:lnTo>
                    <a:lnTo>
                      <a:pt x="285" y="3896"/>
                    </a:lnTo>
                    <a:lnTo>
                      <a:pt x="297" y="3896"/>
                    </a:lnTo>
                    <a:lnTo>
                      <a:pt x="308" y="3896"/>
                    </a:lnTo>
                    <a:lnTo>
                      <a:pt x="320" y="3896"/>
                    </a:lnTo>
                    <a:lnTo>
                      <a:pt x="335" y="3896"/>
                    </a:lnTo>
                    <a:lnTo>
                      <a:pt x="346" y="3896"/>
                    </a:lnTo>
                    <a:lnTo>
                      <a:pt x="358" y="3896"/>
                    </a:lnTo>
                    <a:lnTo>
                      <a:pt x="369" y="3896"/>
                    </a:lnTo>
                    <a:lnTo>
                      <a:pt x="384" y="3896"/>
                    </a:lnTo>
                    <a:lnTo>
                      <a:pt x="396" y="3896"/>
                    </a:lnTo>
                    <a:lnTo>
                      <a:pt x="407" y="3892"/>
                    </a:lnTo>
                    <a:lnTo>
                      <a:pt x="418" y="3892"/>
                    </a:lnTo>
                    <a:lnTo>
                      <a:pt x="434" y="3892"/>
                    </a:lnTo>
                    <a:lnTo>
                      <a:pt x="445" y="3892"/>
                    </a:lnTo>
                    <a:lnTo>
                      <a:pt x="456" y="3892"/>
                    </a:lnTo>
                    <a:lnTo>
                      <a:pt x="468" y="3892"/>
                    </a:lnTo>
                    <a:lnTo>
                      <a:pt x="483" y="3888"/>
                    </a:lnTo>
                    <a:lnTo>
                      <a:pt x="494" y="3888"/>
                    </a:lnTo>
                    <a:lnTo>
                      <a:pt x="506" y="3888"/>
                    </a:lnTo>
                    <a:lnTo>
                      <a:pt x="517" y="3885"/>
                    </a:lnTo>
                    <a:lnTo>
                      <a:pt x="532" y="3885"/>
                    </a:lnTo>
                    <a:lnTo>
                      <a:pt x="544" y="3885"/>
                    </a:lnTo>
                    <a:lnTo>
                      <a:pt x="555" y="3881"/>
                    </a:lnTo>
                    <a:lnTo>
                      <a:pt x="567" y="3881"/>
                    </a:lnTo>
                    <a:lnTo>
                      <a:pt x="582" y="3877"/>
                    </a:lnTo>
                    <a:lnTo>
                      <a:pt x="593" y="3877"/>
                    </a:lnTo>
                    <a:lnTo>
                      <a:pt x="605" y="3873"/>
                    </a:lnTo>
                    <a:lnTo>
                      <a:pt x="620" y="3869"/>
                    </a:lnTo>
                    <a:lnTo>
                      <a:pt x="631" y="3866"/>
                    </a:lnTo>
                    <a:lnTo>
                      <a:pt x="643" y="3866"/>
                    </a:lnTo>
                    <a:lnTo>
                      <a:pt x="654" y="3862"/>
                    </a:lnTo>
                    <a:lnTo>
                      <a:pt x="669" y="3858"/>
                    </a:lnTo>
                    <a:lnTo>
                      <a:pt x="681" y="3850"/>
                    </a:lnTo>
                    <a:lnTo>
                      <a:pt x="692" y="3847"/>
                    </a:lnTo>
                    <a:lnTo>
                      <a:pt x="703" y="3843"/>
                    </a:lnTo>
                    <a:lnTo>
                      <a:pt x="719" y="3835"/>
                    </a:lnTo>
                    <a:lnTo>
                      <a:pt x="730" y="3828"/>
                    </a:lnTo>
                    <a:lnTo>
                      <a:pt x="741" y="3820"/>
                    </a:lnTo>
                    <a:lnTo>
                      <a:pt x="753" y="3812"/>
                    </a:lnTo>
                    <a:lnTo>
                      <a:pt x="768" y="3805"/>
                    </a:lnTo>
                    <a:lnTo>
                      <a:pt x="779" y="3797"/>
                    </a:lnTo>
                    <a:lnTo>
                      <a:pt x="791" y="3786"/>
                    </a:lnTo>
                    <a:lnTo>
                      <a:pt x="802" y="3774"/>
                    </a:lnTo>
                    <a:lnTo>
                      <a:pt x="817" y="3759"/>
                    </a:lnTo>
                    <a:lnTo>
                      <a:pt x="829" y="3748"/>
                    </a:lnTo>
                    <a:lnTo>
                      <a:pt x="840" y="3733"/>
                    </a:lnTo>
                    <a:lnTo>
                      <a:pt x="852" y="3714"/>
                    </a:lnTo>
                    <a:lnTo>
                      <a:pt x="867" y="3695"/>
                    </a:lnTo>
                    <a:lnTo>
                      <a:pt x="878" y="3676"/>
                    </a:lnTo>
                    <a:lnTo>
                      <a:pt x="890" y="3653"/>
                    </a:lnTo>
                    <a:lnTo>
                      <a:pt x="901" y="3630"/>
                    </a:lnTo>
                    <a:lnTo>
                      <a:pt x="916" y="3604"/>
                    </a:lnTo>
                    <a:lnTo>
                      <a:pt x="928" y="3573"/>
                    </a:lnTo>
                    <a:lnTo>
                      <a:pt x="939" y="3543"/>
                    </a:lnTo>
                    <a:lnTo>
                      <a:pt x="950" y="3509"/>
                    </a:lnTo>
                    <a:lnTo>
                      <a:pt x="966" y="3474"/>
                    </a:lnTo>
                    <a:lnTo>
                      <a:pt x="977" y="3433"/>
                    </a:lnTo>
                    <a:lnTo>
                      <a:pt x="988" y="3391"/>
                    </a:lnTo>
                    <a:lnTo>
                      <a:pt x="1004" y="3345"/>
                    </a:lnTo>
                    <a:lnTo>
                      <a:pt x="1015" y="3296"/>
                    </a:lnTo>
                    <a:lnTo>
                      <a:pt x="1026" y="3243"/>
                    </a:lnTo>
                    <a:lnTo>
                      <a:pt x="1038" y="3186"/>
                    </a:lnTo>
                    <a:lnTo>
                      <a:pt x="1053" y="3129"/>
                    </a:lnTo>
                    <a:lnTo>
                      <a:pt x="1064" y="3064"/>
                    </a:lnTo>
                    <a:lnTo>
                      <a:pt x="1076" y="2996"/>
                    </a:lnTo>
                    <a:lnTo>
                      <a:pt x="1087" y="2924"/>
                    </a:lnTo>
                    <a:lnTo>
                      <a:pt x="1102" y="2852"/>
                    </a:lnTo>
                    <a:lnTo>
                      <a:pt x="1114" y="2772"/>
                    </a:lnTo>
                    <a:lnTo>
                      <a:pt x="1125" y="2688"/>
                    </a:lnTo>
                    <a:lnTo>
                      <a:pt x="1137" y="2605"/>
                    </a:lnTo>
                    <a:lnTo>
                      <a:pt x="1152" y="2517"/>
                    </a:lnTo>
                    <a:lnTo>
                      <a:pt x="1163" y="2426"/>
                    </a:lnTo>
                    <a:lnTo>
                      <a:pt x="1175" y="2335"/>
                    </a:lnTo>
                    <a:lnTo>
                      <a:pt x="1186" y="2240"/>
                    </a:lnTo>
                    <a:lnTo>
                      <a:pt x="1201" y="2142"/>
                    </a:lnTo>
                    <a:lnTo>
                      <a:pt x="1213" y="2047"/>
                    </a:lnTo>
                    <a:lnTo>
                      <a:pt x="1224" y="1948"/>
                    </a:lnTo>
                    <a:lnTo>
                      <a:pt x="1235" y="1853"/>
                    </a:lnTo>
                    <a:lnTo>
                      <a:pt x="1251" y="1754"/>
                    </a:lnTo>
                    <a:lnTo>
                      <a:pt x="1262" y="1659"/>
                    </a:lnTo>
                    <a:lnTo>
                      <a:pt x="1273" y="1564"/>
                    </a:lnTo>
                    <a:lnTo>
                      <a:pt x="1285" y="1469"/>
                    </a:lnTo>
                    <a:lnTo>
                      <a:pt x="1300" y="1382"/>
                    </a:lnTo>
                    <a:lnTo>
                      <a:pt x="1311" y="1291"/>
                    </a:lnTo>
                    <a:lnTo>
                      <a:pt x="1323" y="1207"/>
                    </a:lnTo>
                    <a:lnTo>
                      <a:pt x="1334" y="1124"/>
                    </a:lnTo>
                    <a:lnTo>
                      <a:pt x="1349" y="1048"/>
                    </a:lnTo>
                    <a:lnTo>
                      <a:pt x="1361" y="972"/>
                    </a:lnTo>
                    <a:lnTo>
                      <a:pt x="1372" y="900"/>
                    </a:lnTo>
                    <a:lnTo>
                      <a:pt x="1387" y="835"/>
                    </a:lnTo>
                    <a:lnTo>
                      <a:pt x="1399" y="771"/>
                    </a:lnTo>
                    <a:lnTo>
                      <a:pt x="1410" y="710"/>
                    </a:lnTo>
                    <a:lnTo>
                      <a:pt x="1422" y="653"/>
                    </a:lnTo>
                    <a:lnTo>
                      <a:pt x="1437" y="600"/>
                    </a:lnTo>
                    <a:lnTo>
                      <a:pt x="1448" y="550"/>
                    </a:lnTo>
                    <a:lnTo>
                      <a:pt x="1460" y="505"/>
                    </a:lnTo>
                    <a:lnTo>
                      <a:pt x="1471" y="463"/>
                    </a:lnTo>
                    <a:lnTo>
                      <a:pt x="1486" y="425"/>
                    </a:lnTo>
                    <a:lnTo>
                      <a:pt x="1498" y="387"/>
                    </a:lnTo>
                    <a:lnTo>
                      <a:pt x="1509" y="353"/>
                    </a:lnTo>
                    <a:lnTo>
                      <a:pt x="1520" y="323"/>
                    </a:lnTo>
                    <a:lnTo>
                      <a:pt x="1536" y="292"/>
                    </a:lnTo>
                    <a:lnTo>
                      <a:pt x="1547" y="269"/>
                    </a:lnTo>
                    <a:lnTo>
                      <a:pt x="1558" y="243"/>
                    </a:lnTo>
                    <a:lnTo>
                      <a:pt x="1570" y="220"/>
                    </a:lnTo>
                    <a:lnTo>
                      <a:pt x="1585" y="201"/>
                    </a:lnTo>
                    <a:lnTo>
                      <a:pt x="1596" y="182"/>
                    </a:lnTo>
                    <a:lnTo>
                      <a:pt x="1608" y="167"/>
                    </a:lnTo>
                    <a:lnTo>
                      <a:pt x="1619" y="152"/>
                    </a:lnTo>
                    <a:lnTo>
                      <a:pt x="1634" y="136"/>
                    </a:lnTo>
                    <a:lnTo>
                      <a:pt x="1646" y="125"/>
                    </a:lnTo>
                    <a:lnTo>
                      <a:pt x="1657" y="114"/>
                    </a:lnTo>
                    <a:lnTo>
                      <a:pt x="1669" y="102"/>
                    </a:lnTo>
                    <a:lnTo>
                      <a:pt x="1684" y="91"/>
                    </a:lnTo>
                    <a:lnTo>
                      <a:pt x="1695" y="83"/>
                    </a:lnTo>
                    <a:lnTo>
                      <a:pt x="1707" y="76"/>
                    </a:lnTo>
                    <a:lnTo>
                      <a:pt x="1722" y="68"/>
                    </a:lnTo>
                    <a:lnTo>
                      <a:pt x="1733" y="61"/>
                    </a:lnTo>
                    <a:lnTo>
                      <a:pt x="1745" y="57"/>
                    </a:lnTo>
                    <a:lnTo>
                      <a:pt x="1756" y="49"/>
                    </a:lnTo>
                    <a:lnTo>
                      <a:pt x="1771" y="45"/>
                    </a:lnTo>
                    <a:lnTo>
                      <a:pt x="1783" y="42"/>
                    </a:lnTo>
                    <a:lnTo>
                      <a:pt x="1794" y="38"/>
                    </a:lnTo>
                    <a:lnTo>
                      <a:pt x="1805" y="34"/>
                    </a:lnTo>
                    <a:lnTo>
                      <a:pt x="1821" y="30"/>
                    </a:lnTo>
                    <a:lnTo>
                      <a:pt x="1832" y="26"/>
                    </a:lnTo>
                    <a:lnTo>
                      <a:pt x="1843" y="23"/>
                    </a:lnTo>
                    <a:lnTo>
                      <a:pt x="1855" y="23"/>
                    </a:lnTo>
                    <a:lnTo>
                      <a:pt x="1870" y="19"/>
                    </a:lnTo>
                    <a:lnTo>
                      <a:pt x="1881" y="19"/>
                    </a:lnTo>
                    <a:lnTo>
                      <a:pt x="1893" y="15"/>
                    </a:lnTo>
                    <a:lnTo>
                      <a:pt x="1904" y="15"/>
                    </a:lnTo>
                    <a:lnTo>
                      <a:pt x="1919" y="11"/>
                    </a:lnTo>
                    <a:lnTo>
                      <a:pt x="1931" y="11"/>
                    </a:lnTo>
                    <a:lnTo>
                      <a:pt x="1942" y="11"/>
                    </a:lnTo>
                    <a:lnTo>
                      <a:pt x="1954" y="7"/>
                    </a:lnTo>
                    <a:lnTo>
                      <a:pt x="1969" y="7"/>
                    </a:lnTo>
                    <a:lnTo>
                      <a:pt x="1980" y="7"/>
                    </a:lnTo>
                    <a:lnTo>
                      <a:pt x="1992" y="7"/>
                    </a:lnTo>
                    <a:lnTo>
                      <a:pt x="2003" y="4"/>
                    </a:lnTo>
                    <a:lnTo>
                      <a:pt x="2018" y="4"/>
                    </a:lnTo>
                    <a:lnTo>
                      <a:pt x="2030" y="4"/>
                    </a:lnTo>
                    <a:lnTo>
                      <a:pt x="2041" y="4"/>
                    </a:lnTo>
                    <a:lnTo>
                      <a:pt x="2052" y="4"/>
                    </a:lnTo>
                    <a:lnTo>
                      <a:pt x="2068" y="4"/>
                    </a:lnTo>
                    <a:lnTo>
                      <a:pt x="2079" y="4"/>
                    </a:lnTo>
                    <a:lnTo>
                      <a:pt x="2090" y="0"/>
                    </a:lnTo>
                    <a:lnTo>
                      <a:pt x="2106" y="0"/>
                    </a:lnTo>
                    <a:lnTo>
                      <a:pt x="2117" y="0"/>
                    </a:lnTo>
                    <a:lnTo>
                      <a:pt x="2128" y="0"/>
                    </a:lnTo>
                    <a:lnTo>
                      <a:pt x="2140" y="0"/>
                    </a:lnTo>
                    <a:lnTo>
                      <a:pt x="2155" y="0"/>
                    </a:lnTo>
                    <a:lnTo>
                      <a:pt x="2166" y="0"/>
                    </a:lnTo>
                    <a:lnTo>
                      <a:pt x="2178" y="0"/>
                    </a:lnTo>
                    <a:lnTo>
                      <a:pt x="2189" y="0"/>
                    </a:lnTo>
                    <a:lnTo>
                      <a:pt x="2204" y="0"/>
                    </a:lnTo>
                    <a:lnTo>
                      <a:pt x="2216" y="0"/>
                    </a:lnTo>
                    <a:lnTo>
                      <a:pt x="2227" y="0"/>
                    </a:lnTo>
                    <a:lnTo>
                      <a:pt x="2239" y="0"/>
                    </a:lnTo>
                    <a:lnTo>
                      <a:pt x="2254" y="0"/>
                    </a:lnTo>
                    <a:lnTo>
                      <a:pt x="2265" y="0"/>
                    </a:lnTo>
                    <a:lnTo>
                      <a:pt x="2277" y="0"/>
                    </a:lnTo>
                    <a:lnTo>
                      <a:pt x="2288" y="0"/>
                    </a:lnTo>
                    <a:lnTo>
                      <a:pt x="2303" y="0"/>
                    </a:lnTo>
                    <a:lnTo>
                      <a:pt x="2315" y="0"/>
                    </a:lnTo>
                    <a:lnTo>
                      <a:pt x="2326" y="0"/>
                    </a:lnTo>
                    <a:lnTo>
                      <a:pt x="2337" y="0"/>
                    </a:lnTo>
                    <a:lnTo>
                      <a:pt x="2353" y="0"/>
                    </a:lnTo>
                    <a:lnTo>
                      <a:pt x="2364" y="0"/>
                    </a:lnTo>
                    <a:lnTo>
                      <a:pt x="2375" y="0"/>
                    </a:lnTo>
                    <a:lnTo>
                      <a:pt x="2387" y="0"/>
                    </a:lnTo>
                    <a:lnTo>
                      <a:pt x="2402" y="0"/>
                    </a:lnTo>
                    <a:lnTo>
                      <a:pt x="2413" y="0"/>
                    </a:lnTo>
                    <a:lnTo>
                      <a:pt x="2425" y="0"/>
                    </a:lnTo>
                    <a:lnTo>
                      <a:pt x="2436" y="0"/>
                    </a:lnTo>
                    <a:lnTo>
                      <a:pt x="2451" y="0"/>
                    </a:lnTo>
                    <a:lnTo>
                      <a:pt x="2463" y="0"/>
                    </a:lnTo>
                    <a:lnTo>
                      <a:pt x="2474" y="0"/>
                    </a:lnTo>
                    <a:lnTo>
                      <a:pt x="2489" y="0"/>
                    </a:lnTo>
                    <a:lnTo>
                      <a:pt x="2501" y="0"/>
                    </a:lnTo>
                    <a:lnTo>
                      <a:pt x="2512" y="0"/>
                    </a:lnTo>
                    <a:lnTo>
                      <a:pt x="2524" y="0"/>
                    </a:lnTo>
                    <a:lnTo>
                      <a:pt x="2539" y="0"/>
                    </a:lnTo>
                    <a:lnTo>
                      <a:pt x="2550" y="0"/>
                    </a:lnTo>
                    <a:lnTo>
                      <a:pt x="2562" y="0"/>
                    </a:lnTo>
                    <a:lnTo>
                      <a:pt x="2573" y="0"/>
                    </a:lnTo>
                    <a:lnTo>
                      <a:pt x="2588" y="0"/>
                    </a:lnTo>
                    <a:lnTo>
                      <a:pt x="2600" y="0"/>
                    </a:lnTo>
                    <a:lnTo>
                      <a:pt x="2611" y="0"/>
                    </a:lnTo>
                    <a:lnTo>
                      <a:pt x="2622" y="0"/>
                    </a:lnTo>
                    <a:lnTo>
                      <a:pt x="2638" y="0"/>
                    </a:lnTo>
                    <a:lnTo>
                      <a:pt x="2649" y="0"/>
                    </a:lnTo>
                    <a:lnTo>
                      <a:pt x="2660" y="0"/>
                    </a:lnTo>
                    <a:lnTo>
                      <a:pt x="2672" y="0"/>
                    </a:lnTo>
                    <a:lnTo>
                      <a:pt x="2687" y="0"/>
                    </a:lnTo>
                    <a:lnTo>
                      <a:pt x="2698" y="0"/>
                    </a:lnTo>
                    <a:lnTo>
                      <a:pt x="2710" y="0"/>
                    </a:lnTo>
                    <a:lnTo>
                      <a:pt x="2721" y="0"/>
                    </a:lnTo>
                    <a:lnTo>
                      <a:pt x="2736" y="0"/>
                    </a:lnTo>
                    <a:lnTo>
                      <a:pt x="2748" y="0"/>
                    </a:lnTo>
                    <a:lnTo>
                      <a:pt x="2759" y="0"/>
                    </a:lnTo>
                    <a:lnTo>
                      <a:pt x="2771" y="0"/>
                    </a:lnTo>
                    <a:lnTo>
                      <a:pt x="2786" y="0"/>
                    </a:lnTo>
                    <a:lnTo>
                      <a:pt x="2797" y="0"/>
                    </a:lnTo>
                    <a:lnTo>
                      <a:pt x="2809" y="0"/>
                    </a:lnTo>
                    <a:lnTo>
                      <a:pt x="2820" y="0"/>
                    </a:lnTo>
                    <a:lnTo>
                      <a:pt x="2835" y="0"/>
                    </a:lnTo>
                    <a:lnTo>
                      <a:pt x="2847" y="0"/>
                    </a:lnTo>
                    <a:lnTo>
                      <a:pt x="2858" y="0"/>
                    </a:lnTo>
                    <a:lnTo>
                      <a:pt x="2873" y="0"/>
                    </a:lnTo>
                    <a:lnTo>
                      <a:pt x="2885" y="0"/>
                    </a:lnTo>
                    <a:lnTo>
                      <a:pt x="2896" y="0"/>
                    </a:lnTo>
                    <a:lnTo>
                      <a:pt x="2907" y="0"/>
                    </a:lnTo>
                    <a:lnTo>
                      <a:pt x="2923" y="0"/>
                    </a:lnTo>
                    <a:lnTo>
                      <a:pt x="2934" y="0"/>
                    </a:lnTo>
                    <a:lnTo>
                      <a:pt x="2945" y="0"/>
                    </a:lnTo>
                    <a:lnTo>
                      <a:pt x="2957" y="0"/>
                    </a:lnTo>
                    <a:lnTo>
                      <a:pt x="2972" y="0"/>
                    </a:lnTo>
                    <a:lnTo>
                      <a:pt x="2983" y="0"/>
                    </a:lnTo>
                    <a:lnTo>
                      <a:pt x="2995" y="0"/>
                    </a:lnTo>
                    <a:lnTo>
                      <a:pt x="3006" y="0"/>
                    </a:lnTo>
                    <a:lnTo>
                      <a:pt x="3021" y="0"/>
                    </a:lnTo>
                    <a:lnTo>
                      <a:pt x="3033" y="0"/>
                    </a:lnTo>
                    <a:lnTo>
                      <a:pt x="3044" y="0"/>
                    </a:lnTo>
                    <a:lnTo>
                      <a:pt x="3056" y="0"/>
                    </a:lnTo>
                    <a:lnTo>
                      <a:pt x="3071" y="0"/>
                    </a:lnTo>
                    <a:lnTo>
                      <a:pt x="3082" y="0"/>
                    </a:lnTo>
                    <a:lnTo>
                      <a:pt x="3094" y="0"/>
                    </a:lnTo>
                    <a:lnTo>
                      <a:pt x="3105" y="0"/>
                    </a:lnTo>
                    <a:lnTo>
                      <a:pt x="3120" y="0"/>
                    </a:lnTo>
                    <a:lnTo>
                      <a:pt x="3132" y="0"/>
                    </a:lnTo>
                    <a:lnTo>
                      <a:pt x="3143" y="0"/>
                    </a:lnTo>
                    <a:lnTo>
                      <a:pt x="3154" y="0"/>
                    </a:lnTo>
                    <a:lnTo>
                      <a:pt x="3170" y="0"/>
                    </a:lnTo>
                    <a:lnTo>
                      <a:pt x="3181" y="0"/>
                    </a:lnTo>
                    <a:lnTo>
                      <a:pt x="3192" y="0"/>
                    </a:lnTo>
                    <a:lnTo>
                      <a:pt x="3208" y="0"/>
                    </a:lnTo>
                    <a:lnTo>
                      <a:pt x="3219" y="0"/>
                    </a:lnTo>
                    <a:lnTo>
                      <a:pt x="3230" y="0"/>
                    </a:lnTo>
                    <a:lnTo>
                      <a:pt x="3242" y="0"/>
                    </a:lnTo>
                    <a:lnTo>
                      <a:pt x="3257" y="0"/>
                    </a:lnTo>
                    <a:lnTo>
                      <a:pt x="3268" y="0"/>
                    </a:lnTo>
                    <a:lnTo>
                      <a:pt x="3280" y="0"/>
                    </a:lnTo>
                    <a:lnTo>
                      <a:pt x="3291" y="0"/>
                    </a:lnTo>
                    <a:lnTo>
                      <a:pt x="3306" y="0"/>
                    </a:lnTo>
                    <a:lnTo>
                      <a:pt x="3318" y="0"/>
                    </a:lnTo>
                    <a:lnTo>
                      <a:pt x="3329" y="0"/>
                    </a:lnTo>
                    <a:lnTo>
                      <a:pt x="3341" y="0"/>
                    </a:lnTo>
                    <a:lnTo>
                      <a:pt x="3356" y="0"/>
                    </a:lnTo>
                    <a:lnTo>
                      <a:pt x="3367" y="0"/>
                    </a:lnTo>
                    <a:lnTo>
                      <a:pt x="3379" y="0"/>
                    </a:lnTo>
                    <a:lnTo>
                      <a:pt x="3390" y="0"/>
                    </a:lnTo>
                    <a:lnTo>
                      <a:pt x="3405" y="0"/>
                    </a:lnTo>
                    <a:lnTo>
                      <a:pt x="3417" y="0"/>
                    </a:lnTo>
                    <a:lnTo>
                      <a:pt x="3428" y="0"/>
                    </a:lnTo>
                    <a:lnTo>
                      <a:pt x="3439" y="0"/>
                    </a:lnTo>
                    <a:lnTo>
                      <a:pt x="3455" y="0"/>
                    </a:lnTo>
                    <a:lnTo>
                      <a:pt x="3466" y="0"/>
                    </a:lnTo>
                    <a:lnTo>
                      <a:pt x="3477" y="0"/>
                    </a:lnTo>
                    <a:lnTo>
                      <a:pt x="3489" y="0"/>
                    </a:lnTo>
                    <a:lnTo>
                      <a:pt x="3504" y="0"/>
                    </a:lnTo>
                    <a:lnTo>
                      <a:pt x="3515" y="0"/>
                    </a:lnTo>
                    <a:lnTo>
                      <a:pt x="3527" y="0"/>
                    </a:lnTo>
                    <a:lnTo>
                      <a:pt x="3538" y="0"/>
                    </a:lnTo>
                    <a:lnTo>
                      <a:pt x="3553" y="0"/>
                    </a:lnTo>
                    <a:lnTo>
                      <a:pt x="3565" y="0"/>
                    </a:lnTo>
                    <a:lnTo>
                      <a:pt x="3576" y="0"/>
                    </a:lnTo>
                    <a:lnTo>
                      <a:pt x="3591" y="0"/>
                    </a:lnTo>
                    <a:lnTo>
                      <a:pt x="3603" y="0"/>
                    </a:lnTo>
                    <a:lnTo>
                      <a:pt x="3614" y="0"/>
                    </a:lnTo>
                    <a:lnTo>
                      <a:pt x="3626" y="0"/>
                    </a:lnTo>
                    <a:lnTo>
                      <a:pt x="3641" y="0"/>
                    </a:lnTo>
                    <a:lnTo>
                      <a:pt x="3652" y="0"/>
                    </a:lnTo>
                    <a:lnTo>
                      <a:pt x="3664" y="0"/>
                    </a:lnTo>
                    <a:lnTo>
                      <a:pt x="3675" y="0"/>
                    </a:lnTo>
                    <a:lnTo>
                      <a:pt x="3690" y="0"/>
                    </a:lnTo>
                    <a:lnTo>
                      <a:pt x="3702" y="0"/>
                    </a:lnTo>
                  </a:path>
                </a:pathLst>
              </a:cu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993" name="Freeform 673"/>
              <p:cNvSpPr>
                <a:spLocks/>
              </p:cNvSpPr>
              <p:nvPr/>
            </p:nvSpPr>
            <p:spPr bwMode="auto">
              <a:xfrm>
                <a:off x="832" y="4261"/>
                <a:ext cx="1250" cy="1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34" y="0"/>
                  </a:cxn>
                  <a:cxn ang="0">
                    <a:pos x="61" y="0"/>
                  </a:cxn>
                  <a:cxn ang="0">
                    <a:pos x="84" y="0"/>
                  </a:cxn>
                  <a:cxn ang="0">
                    <a:pos x="110" y="0"/>
                  </a:cxn>
                  <a:cxn ang="0">
                    <a:pos x="133" y="0"/>
                  </a:cxn>
                  <a:cxn ang="0">
                    <a:pos x="160" y="0"/>
                  </a:cxn>
                  <a:cxn ang="0">
                    <a:pos x="183" y="0"/>
                  </a:cxn>
                  <a:cxn ang="0">
                    <a:pos x="209" y="0"/>
                  </a:cxn>
                  <a:cxn ang="0">
                    <a:pos x="232" y="0"/>
                  </a:cxn>
                  <a:cxn ang="0">
                    <a:pos x="259" y="0"/>
                  </a:cxn>
                  <a:cxn ang="0">
                    <a:pos x="281" y="0"/>
                  </a:cxn>
                  <a:cxn ang="0">
                    <a:pos x="308" y="0"/>
                  </a:cxn>
                  <a:cxn ang="0">
                    <a:pos x="331" y="0"/>
                  </a:cxn>
                  <a:cxn ang="0">
                    <a:pos x="357" y="0"/>
                  </a:cxn>
                  <a:cxn ang="0">
                    <a:pos x="384" y="0"/>
                  </a:cxn>
                  <a:cxn ang="0">
                    <a:pos x="407" y="0"/>
                  </a:cxn>
                  <a:cxn ang="0">
                    <a:pos x="433" y="0"/>
                  </a:cxn>
                  <a:cxn ang="0">
                    <a:pos x="456" y="0"/>
                  </a:cxn>
                  <a:cxn ang="0">
                    <a:pos x="483" y="0"/>
                  </a:cxn>
                  <a:cxn ang="0">
                    <a:pos x="506" y="0"/>
                  </a:cxn>
                  <a:cxn ang="0">
                    <a:pos x="532" y="0"/>
                  </a:cxn>
                  <a:cxn ang="0">
                    <a:pos x="555" y="0"/>
                  </a:cxn>
                  <a:cxn ang="0">
                    <a:pos x="582" y="0"/>
                  </a:cxn>
                  <a:cxn ang="0">
                    <a:pos x="604" y="0"/>
                  </a:cxn>
                  <a:cxn ang="0">
                    <a:pos x="631" y="0"/>
                  </a:cxn>
                  <a:cxn ang="0">
                    <a:pos x="654" y="0"/>
                  </a:cxn>
                  <a:cxn ang="0">
                    <a:pos x="680" y="0"/>
                  </a:cxn>
                  <a:cxn ang="0">
                    <a:pos x="703" y="0"/>
                  </a:cxn>
                  <a:cxn ang="0">
                    <a:pos x="730" y="0"/>
                  </a:cxn>
                  <a:cxn ang="0">
                    <a:pos x="753" y="0"/>
                  </a:cxn>
                  <a:cxn ang="0">
                    <a:pos x="779" y="0"/>
                  </a:cxn>
                  <a:cxn ang="0">
                    <a:pos x="802" y="0"/>
                  </a:cxn>
                  <a:cxn ang="0">
                    <a:pos x="829" y="0"/>
                  </a:cxn>
                  <a:cxn ang="0">
                    <a:pos x="851" y="0"/>
                  </a:cxn>
                  <a:cxn ang="0">
                    <a:pos x="878" y="0"/>
                  </a:cxn>
                  <a:cxn ang="0">
                    <a:pos x="901" y="0"/>
                  </a:cxn>
                  <a:cxn ang="0">
                    <a:pos x="927" y="0"/>
                  </a:cxn>
                  <a:cxn ang="0">
                    <a:pos x="950" y="0"/>
                  </a:cxn>
                  <a:cxn ang="0">
                    <a:pos x="977" y="0"/>
                  </a:cxn>
                  <a:cxn ang="0">
                    <a:pos x="1000" y="0"/>
                  </a:cxn>
                  <a:cxn ang="0">
                    <a:pos x="1026" y="0"/>
                  </a:cxn>
                  <a:cxn ang="0">
                    <a:pos x="1049" y="0"/>
                  </a:cxn>
                  <a:cxn ang="0">
                    <a:pos x="1076" y="0"/>
                  </a:cxn>
                  <a:cxn ang="0">
                    <a:pos x="1098" y="0"/>
                  </a:cxn>
                  <a:cxn ang="0">
                    <a:pos x="1125" y="0"/>
                  </a:cxn>
                  <a:cxn ang="0">
                    <a:pos x="1152" y="0"/>
                  </a:cxn>
                  <a:cxn ang="0">
                    <a:pos x="1174" y="0"/>
                  </a:cxn>
                  <a:cxn ang="0">
                    <a:pos x="1201" y="0"/>
                  </a:cxn>
                  <a:cxn ang="0">
                    <a:pos x="1224" y="0"/>
                  </a:cxn>
                  <a:cxn ang="0">
                    <a:pos x="1250" y="0"/>
                  </a:cxn>
                </a:cxnLst>
                <a:rect l="0" t="0" r="r" b="b"/>
                <a:pathLst>
                  <a:path w="1250">
                    <a:moveTo>
                      <a:pt x="0" y="0"/>
                    </a:moveTo>
                    <a:lnTo>
                      <a:pt x="12" y="0"/>
                    </a:lnTo>
                    <a:lnTo>
                      <a:pt x="23" y="0"/>
                    </a:lnTo>
                    <a:lnTo>
                      <a:pt x="34" y="0"/>
                    </a:lnTo>
                    <a:lnTo>
                      <a:pt x="50" y="0"/>
                    </a:lnTo>
                    <a:lnTo>
                      <a:pt x="61" y="0"/>
                    </a:lnTo>
                    <a:lnTo>
                      <a:pt x="72" y="0"/>
                    </a:lnTo>
                    <a:lnTo>
                      <a:pt x="84" y="0"/>
                    </a:lnTo>
                    <a:lnTo>
                      <a:pt x="99" y="0"/>
                    </a:lnTo>
                    <a:lnTo>
                      <a:pt x="110" y="0"/>
                    </a:lnTo>
                    <a:lnTo>
                      <a:pt x="122" y="0"/>
                    </a:lnTo>
                    <a:lnTo>
                      <a:pt x="133" y="0"/>
                    </a:lnTo>
                    <a:lnTo>
                      <a:pt x="148" y="0"/>
                    </a:lnTo>
                    <a:lnTo>
                      <a:pt x="160" y="0"/>
                    </a:lnTo>
                    <a:lnTo>
                      <a:pt x="171" y="0"/>
                    </a:lnTo>
                    <a:lnTo>
                      <a:pt x="183" y="0"/>
                    </a:lnTo>
                    <a:lnTo>
                      <a:pt x="198" y="0"/>
                    </a:lnTo>
                    <a:lnTo>
                      <a:pt x="209" y="0"/>
                    </a:lnTo>
                    <a:lnTo>
                      <a:pt x="221" y="0"/>
                    </a:lnTo>
                    <a:lnTo>
                      <a:pt x="232" y="0"/>
                    </a:lnTo>
                    <a:lnTo>
                      <a:pt x="247" y="0"/>
                    </a:lnTo>
                    <a:lnTo>
                      <a:pt x="259" y="0"/>
                    </a:lnTo>
                    <a:lnTo>
                      <a:pt x="270" y="0"/>
                    </a:lnTo>
                    <a:lnTo>
                      <a:pt x="281" y="0"/>
                    </a:lnTo>
                    <a:lnTo>
                      <a:pt x="297" y="0"/>
                    </a:lnTo>
                    <a:lnTo>
                      <a:pt x="308" y="0"/>
                    </a:lnTo>
                    <a:lnTo>
                      <a:pt x="319" y="0"/>
                    </a:lnTo>
                    <a:lnTo>
                      <a:pt x="331" y="0"/>
                    </a:lnTo>
                    <a:lnTo>
                      <a:pt x="346" y="0"/>
                    </a:lnTo>
                    <a:lnTo>
                      <a:pt x="357" y="0"/>
                    </a:lnTo>
                    <a:lnTo>
                      <a:pt x="369" y="0"/>
                    </a:lnTo>
                    <a:lnTo>
                      <a:pt x="384" y="0"/>
                    </a:lnTo>
                    <a:lnTo>
                      <a:pt x="395" y="0"/>
                    </a:lnTo>
                    <a:lnTo>
                      <a:pt x="407" y="0"/>
                    </a:lnTo>
                    <a:lnTo>
                      <a:pt x="418" y="0"/>
                    </a:lnTo>
                    <a:lnTo>
                      <a:pt x="433" y="0"/>
                    </a:lnTo>
                    <a:lnTo>
                      <a:pt x="445" y="0"/>
                    </a:lnTo>
                    <a:lnTo>
                      <a:pt x="456" y="0"/>
                    </a:lnTo>
                    <a:lnTo>
                      <a:pt x="468" y="0"/>
                    </a:lnTo>
                    <a:lnTo>
                      <a:pt x="483" y="0"/>
                    </a:lnTo>
                    <a:lnTo>
                      <a:pt x="494" y="0"/>
                    </a:lnTo>
                    <a:lnTo>
                      <a:pt x="506" y="0"/>
                    </a:lnTo>
                    <a:lnTo>
                      <a:pt x="517" y="0"/>
                    </a:lnTo>
                    <a:lnTo>
                      <a:pt x="532" y="0"/>
                    </a:lnTo>
                    <a:lnTo>
                      <a:pt x="544" y="0"/>
                    </a:lnTo>
                    <a:lnTo>
                      <a:pt x="555" y="0"/>
                    </a:lnTo>
                    <a:lnTo>
                      <a:pt x="566" y="0"/>
                    </a:lnTo>
                    <a:lnTo>
                      <a:pt x="582" y="0"/>
                    </a:lnTo>
                    <a:lnTo>
                      <a:pt x="593" y="0"/>
                    </a:lnTo>
                    <a:lnTo>
                      <a:pt x="604" y="0"/>
                    </a:lnTo>
                    <a:lnTo>
                      <a:pt x="616" y="0"/>
                    </a:lnTo>
                    <a:lnTo>
                      <a:pt x="631" y="0"/>
                    </a:lnTo>
                    <a:lnTo>
                      <a:pt x="642" y="0"/>
                    </a:lnTo>
                    <a:lnTo>
                      <a:pt x="654" y="0"/>
                    </a:lnTo>
                    <a:lnTo>
                      <a:pt x="665" y="0"/>
                    </a:lnTo>
                    <a:lnTo>
                      <a:pt x="680" y="0"/>
                    </a:lnTo>
                    <a:lnTo>
                      <a:pt x="692" y="0"/>
                    </a:lnTo>
                    <a:lnTo>
                      <a:pt x="703" y="0"/>
                    </a:lnTo>
                    <a:lnTo>
                      <a:pt x="715" y="0"/>
                    </a:lnTo>
                    <a:lnTo>
                      <a:pt x="730" y="0"/>
                    </a:lnTo>
                    <a:lnTo>
                      <a:pt x="741" y="0"/>
                    </a:lnTo>
                    <a:lnTo>
                      <a:pt x="753" y="0"/>
                    </a:lnTo>
                    <a:lnTo>
                      <a:pt x="768" y="0"/>
                    </a:lnTo>
                    <a:lnTo>
                      <a:pt x="779" y="0"/>
                    </a:lnTo>
                    <a:lnTo>
                      <a:pt x="791" y="0"/>
                    </a:lnTo>
                    <a:lnTo>
                      <a:pt x="802" y="0"/>
                    </a:lnTo>
                    <a:lnTo>
                      <a:pt x="817" y="0"/>
                    </a:lnTo>
                    <a:lnTo>
                      <a:pt x="829" y="0"/>
                    </a:lnTo>
                    <a:lnTo>
                      <a:pt x="840" y="0"/>
                    </a:lnTo>
                    <a:lnTo>
                      <a:pt x="851" y="0"/>
                    </a:lnTo>
                    <a:lnTo>
                      <a:pt x="867" y="0"/>
                    </a:lnTo>
                    <a:lnTo>
                      <a:pt x="878" y="0"/>
                    </a:lnTo>
                    <a:lnTo>
                      <a:pt x="889" y="0"/>
                    </a:lnTo>
                    <a:lnTo>
                      <a:pt x="901" y="0"/>
                    </a:lnTo>
                    <a:lnTo>
                      <a:pt x="916" y="0"/>
                    </a:lnTo>
                    <a:lnTo>
                      <a:pt x="927" y="0"/>
                    </a:lnTo>
                    <a:lnTo>
                      <a:pt x="939" y="0"/>
                    </a:lnTo>
                    <a:lnTo>
                      <a:pt x="950" y="0"/>
                    </a:lnTo>
                    <a:lnTo>
                      <a:pt x="965" y="0"/>
                    </a:lnTo>
                    <a:lnTo>
                      <a:pt x="977" y="0"/>
                    </a:lnTo>
                    <a:lnTo>
                      <a:pt x="988" y="0"/>
                    </a:lnTo>
                    <a:lnTo>
                      <a:pt x="1000" y="0"/>
                    </a:lnTo>
                    <a:lnTo>
                      <a:pt x="1015" y="0"/>
                    </a:lnTo>
                    <a:lnTo>
                      <a:pt x="1026" y="0"/>
                    </a:lnTo>
                    <a:lnTo>
                      <a:pt x="1038" y="0"/>
                    </a:lnTo>
                    <a:lnTo>
                      <a:pt x="1049" y="0"/>
                    </a:lnTo>
                    <a:lnTo>
                      <a:pt x="1064" y="0"/>
                    </a:lnTo>
                    <a:lnTo>
                      <a:pt x="1076" y="0"/>
                    </a:lnTo>
                    <a:lnTo>
                      <a:pt x="1087" y="0"/>
                    </a:lnTo>
                    <a:lnTo>
                      <a:pt x="1098" y="0"/>
                    </a:lnTo>
                    <a:lnTo>
                      <a:pt x="1114" y="0"/>
                    </a:lnTo>
                    <a:lnTo>
                      <a:pt x="1125" y="0"/>
                    </a:lnTo>
                    <a:lnTo>
                      <a:pt x="1136" y="0"/>
                    </a:lnTo>
                    <a:lnTo>
                      <a:pt x="1152" y="0"/>
                    </a:lnTo>
                    <a:lnTo>
                      <a:pt x="1163" y="0"/>
                    </a:lnTo>
                    <a:lnTo>
                      <a:pt x="1174" y="0"/>
                    </a:lnTo>
                    <a:lnTo>
                      <a:pt x="1186" y="0"/>
                    </a:lnTo>
                    <a:lnTo>
                      <a:pt x="1201" y="0"/>
                    </a:lnTo>
                    <a:lnTo>
                      <a:pt x="1212" y="0"/>
                    </a:lnTo>
                    <a:lnTo>
                      <a:pt x="1224" y="0"/>
                    </a:lnTo>
                    <a:lnTo>
                      <a:pt x="1235" y="0"/>
                    </a:lnTo>
                    <a:lnTo>
                      <a:pt x="1250" y="0"/>
                    </a:lnTo>
                  </a:path>
                </a:pathLst>
              </a:cu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992" name="Line 672"/>
              <p:cNvSpPr>
                <a:spLocks noChangeShapeType="1"/>
              </p:cNvSpPr>
              <p:nvPr/>
            </p:nvSpPr>
            <p:spPr bwMode="auto">
              <a:xfrm flipV="1">
                <a:off x="2082" y="3949"/>
                <a:ext cx="12" cy="8"/>
              </a:xfrm>
              <a:prstGeom prst="line">
                <a:avLst/>
              </a:pr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991" name="Line 671"/>
              <p:cNvSpPr>
                <a:spLocks noChangeShapeType="1"/>
              </p:cNvSpPr>
              <p:nvPr/>
            </p:nvSpPr>
            <p:spPr bwMode="auto">
              <a:xfrm flipV="1">
                <a:off x="2094" y="3942"/>
                <a:ext cx="11" cy="7"/>
              </a:xfrm>
              <a:prstGeom prst="line">
                <a:avLst/>
              </a:pr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990" name="Line 670"/>
              <p:cNvSpPr>
                <a:spLocks noChangeShapeType="1"/>
              </p:cNvSpPr>
              <p:nvPr/>
            </p:nvSpPr>
            <p:spPr bwMode="auto">
              <a:xfrm flipV="1">
                <a:off x="2105" y="3934"/>
                <a:ext cx="12" cy="8"/>
              </a:xfrm>
              <a:prstGeom prst="line">
                <a:avLst/>
              </a:pr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989" name="Line 669"/>
              <p:cNvSpPr>
                <a:spLocks noChangeShapeType="1"/>
              </p:cNvSpPr>
              <p:nvPr/>
            </p:nvSpPr>
            <p:spPr bwMode="auto">
              <a:xfrm flipV="1">
                <a:off x="2117" y="3927"/>
                <a:ext cx="15" cy="7"/>
              </a:xfrm>
              <a:prstGeom prst="line">
                <a:avLst/>
              </a:pr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988" name="Line 668"/>
              <p:cNvSpPr>
                <a:spLocks noChangeShapeType="1"/>
              </p:cNvSpPr>
              <p:nvPr/>
            </p:nvSpPr>
            <p:spPr bwMode="auto">
              <a:xfrm flipV="1">
                <a:off x="2132" y="3919"/>
                <a:ext cx="11" cy="8"/>
              </a:xfrm>
              <a:prstGeom prst="line">
                <a:avLst/>
              </a:pr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987" name="Freeform 667"/>
              <p:cNvSpPr>
                <a:spLocks/>
              </p:cNvSpPr>
              <p:nvPr/>
            </p:nvSpPr>
            <p:spPr bwMode="auto">
              <a:xfrm>
                <a:off x="2143" y="3911"/>
                <a:ext cx="15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2" y="0"/>
                  </a:cxn>
                  <a:cxn ang="0">
                    <a:pos x="15" y="0"/>
                  </a:cxn>
                </a:cxnLst>
                <a:rect l="0" t="0" r="r" b="b"/>
                <a:pathLst>
                  <a:path w="15" h="8">
                    <a:moveTo>
                      <a:pt x="0" y="8"/>
                    </a:moveTo>
                    <a:lnTo>
                      <a:pt x="12" y="0"/>
                    </a:lnTo>
                    <a:lnTo>
                      <a:pt x="15" y="0"/>
                    </a:lnTo>
                  </a:path>
                </a:pathLst>
              </a:cu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986" name="Line 666"/>
              <p:cNvSpPr>
                <a:spLocks noChangeShapeType="1"/>
              </p:cNvSpPr>
              <p:nvPr/>
            </p:nvSpPr>
            <p:spPr bwMode="auto">
              <a:xfrm flipV="1">
                <a:off x="2234" y="3854"/>
                <a:ext cx="8" cy="4"/>
              </a:xfrm>
              <a:prstGeom prst="line">
                <a:avLst/>
              </a:pr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985" name="Line 665"/>
              <p:cNvSpPr>
                <a:spLocks noChangeShapeType="1"/>
              </p:cNvSpPr>
              <p:nvPr/>
            </p:nvSpPr>
            <p:spPr bwMode="auto">
              <a:xfrm flipV="1">
                <a:off x="2242" y="3843"/>
                <a:ext cx="11" cy="11"/>
              </a:xfrm>
              <a:prstGeom prst="line">
                <a:avLst/>
              </a:pr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984" name="Line 664"/>
              <p:cNvSpPr>
                <a:spLocks noChangeShapeType="1"/>
              </p:cNvSpPr>
              <p:nvPr/>
            </p:nvSpPr>
            <p:spPr bwMode="auto">
              <a:xfrm flipV="1">
                <a:off x="2253" y="3835"/>
                <a:ext cx="12" cy="8"/>
              </a:xfrm>
              <a:prstGeom prst="line">
                <a:avLst/>
              </a:pr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983" name="Line 663"/>
              <p:cNvSpPr>
                <a:spLocks noChangeShapeType="1"/>
              </p:cNvSpPr>
              <p:nvPr/>
            </p:nvSpPr>
            <p:spPr bwMode="auto">
              <a:xfrm flipV="1">
                <a:off x="2265" y="3824"/>
                <a:ext cx="15" cy="11"/>
              </a:xfrm>
              <a:prstGeom prst="line">
                <a:avLst/>
              </a:pr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982" name="Line 662"/>
              <p:cNvSpPr>
                <a:spLocks noChangeShapeType="1"/>
              </p:cNvSpPr>
              <p:nvPr/>
            </p:nvSpPr>
            <p:spPr bwMode="auto">
              <a:xfrm flipV="1">
                <a:off x="2280" y="3816"/>
                <a:ext cx="11" cy="8"/>
              </a:xfrm>
              <a:prstGeom prst="line">
                <a:avLst/>
              </a:pr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981" name="Freeform 661"/>
              <p:cNvSpPr>
                <a:spLocks/>
              </p:cNvSpPr>
              <p:nvPr/>
            </p:nvSpPr>
            <p:spPr bwMode="auto">
              <a:xfrm>
                <a:off x="2291" y="3801"/>
                <a:ext cx="16" cy="15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12" y="4"/>
                  </a:cxn>
                  <a:cxn ang="0">
                    <a:pos x="16" y="0"/>
                  </a:cxn>
                </a:cxnLst>
                <a:rect l="0" t="0" r="r" b="b"/>
                <a:pathLst>
                  <a:path w="16" h="15">
                    <a:moveTo>
                      <a:pt x="0" y="15"/>
                    </a:moveTo>
                    <a:lnTo>
                      <a:pt x="12" y="4"/>
                    </a:lnTo>
                    <a:lnTo>
                      <a:pt x="16" y="0"/>
                    </a:lnTo>
                  </a:path>
                </a:pathLst>
              </a:cu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980" name="Line 660"/>
              <p:cNvSpPr>
                <a:spLocks noChangeShapeType="1"/>
              </p:cNvSpPr>
              <p:nvPr/>
            </p:nvSpPr>
            <p:spPr bwMode="auto">
              <a:xfrm flipV="1">
                <a:off x="2375" y="3741"/>
                <a:ext cx="4" cy="3"/>
              </a:xfrm>
              <a:prstGeom prst="line">
                <a:avLst/>
              </a:pr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979" name="Line 659"/>
              <p:cNvSpPr>
                <a:spLocks noChangeShapeType="1"/>
              </p:cNvSpPr>
              <p:nvPr/>
            </p:nvSpPr>
            <p:spPr bwMode="auto">
              <a:xfrm flipV="1">
                <a:off x="2379" y="3729"/>
                <a:ext cx="11" cy="12"/>
              </a:xfrm>
              <a:prstGeom prst="line">
                <a:avLst/>
              </a:pr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978" name="Line 658"/>
              <p:cNvSpPr>
                <a:spLocks noChangeShapeType="1"/>
              </p:cNvSpPr>
              <p:nvPr/>
            </p:nvSpPr>
            <p:spPr bwMode="auto">
              <a:xfrm flipV="1">
                <a:off x="2390" y="3718"/>
                <a:ext cx="12" cy="11"/>
              </a:xfrm>
              <a:prstGeom prst="line">
                <a:avLst/>
              </a:pr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977" name="Line 657"/>
              <p:cNvSpPr>
                <a:spLocks noChangeShapeType="1"/>
              </p:cNvSpPr>
              <p:nvPr/>
            </p:nvSpPr>
            <p:spPr bwMode="auto">
              <a:xfrm flipV="1">
                <a:off x="2402" y="3706"/>
                <a:ext cx="15" cy="12"/>
              </a:xfrm>
              <a:prstGeom prst="line">
                <a:avLst/>
              </a:pr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976" name="Line 656"/>
              <p:cNvSpPr>
                <a:spLocks noChangeShapeType="1"/>
              </p:cNvSpPr>
              <p:nvPr/>
            </p:nvSpPr>
            <p:spPr bwMode="auto">
              <a:xfrm flipV="1">
                <a:off x="2417" y="3695"/>
                <a:ext cx="11" cy="11"/>
              </a:xfrm>
              <a:prstGeom prst="line">
                <a:avLst/>
              </a:pr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975" name="Freeform 655"/>
              <p:cNvSpPr>
                <a:spLocks/>
              </p:cNvSpPr>
              <p:nvPr/>
            </p:nvSpPr>
            <p:spPr bwMode="auto">
              <a:xfrm>
                <a:off x="2428" y="3680"/>
                <a:ext cx="12" cy="15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12" y="4"/>
                  </a:cxn>
                  <a:cxn ang="0">
                    <a:pos x="12" y="0"/>
                  </a:cxn>
                </a:cxnLst>
                <a:rect l="0" t="0" r="r" b="b"/>
                <a:pathLst>
                  <a:path w="12" h="15">
                    <a:moveTo>
                      <a:pt x="0" y="15"/>
                    </a:moveTo>
                    <a:lnTo>
                      <a:pt x="12" y="4"/>
                    </a:lnTo>
                    <a:lnTo>
                      <a:pt x="12" y="0"/>
                    </a:lnTo>
                  </a:path>
                </a:pathLst>
              </a:cu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974" name="Line 654"/>
              <p:cNvSpPr>
                <a:spLocks noChangeShapeType="1"/>
              </p:cNvSpPr>
              <p:nvPr/>
            </p:nvSpPr>
            <p:spPr bwMode="auto">
              <a:xfrm flipV="1">
                <a:off x="2504" y="3604"/>
                <a:ext cx="12" cy="11"/>
              </a:xfrm>
              <a:prstGeom prst="line">
                <a:avLst/>
              </a:pr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973" name="Line 653"/>
              <p:cNvSpPr>
                <a:spLocks noChangeShapeType="1"/>
              </p:cNvSpPr>
              <p:nvPr/>
            </p:nvSpPr>
            <p:spPr bwMode="auto">
              <a:xfrm flipV="1">
                <a:off x="2516" y="3592"/>
                <a:ext cx="11" cy="12"/>
              </a:xfrm>
              <a:prstGeom prst="line">
                <a:avLst/>
              </a:pr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972" name="Line 652"/>
              <p:cNvSpPr>
                <a:spLocks noChangeShapeType="1"/>
              </p:cNvSpPr>
              <p:nvPr/>
            </p:nvSpPr>
            <p:spPr bwMode="auto">
              <a:xfrm flipV="1">
                <a:off x="2527" y="3577"/>
                <a:ext cx="11" cy="15"/>
              </a:xfrm>
              <a:prstGeom prst="line">
                <a:avLst/>
              </a:pr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971" name="Line 651"/>
              <p:cNvSpPr>
                <a:spLocks noChangeShapeType="1"/>
              </p:cNvSpPr>
              <p:nvPr/>
            </p:nvSpPr>
            <p:spPr bwMode="auto">
              <a:xfrm flipV="1">
                <a:off x="2538" y="3562"/>
                <a:ext cx="12" cy="15"/>
              </a:xfrm>
              <a:prstGeom prst="line">
                <a:avLst/>
              </a:pr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970" name="Freeform 650"/>
              <p:cNvSpPr>
                <a:spLocks/>
              </p:cNvSpPr>
              <p:nvPr/>
            </p:nvSpPr>
            <p:spPr bwMode="auto">
              <a:xfrm>
                <a:off x="2550" y="3547"/>
                <a:ext cx="15" cy="15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15" y="0"/>
                  </a:cxn>
                  <a:cxn ang="0">
                    <a:pos x="15" y="0"/>
                  </a:cxn>
                </a:cxnLst>
                <a:rect l="0" t="0" r="r" b="b"/>
                <a:pathLst>
                  <a:path w="15" h="15">
                    <a:moveTo>
                      <a:pt x="0" y="15"/>
                    </a:moveTo>
                    <a:lnTo>
                      <a:pt x="15" y="0"/>
                    </a:lnTo>
                  </a:path>
                </a:pathLst>
              </a:cu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969" name="Line 649"/>
              <p:cNvSpPr>
                <a:spLocks noChangeShapeType="1"/>
              </p:cNvSpPr>
              <p:nvPr/>
            </p:nvSpPr>
            <p:spPr bwMode="auto">
              <a:xfrm>
                <a:off x="2622" y="3475"/>
                <a:ext cx="4" cy="1"/>
              </a:xfrm>
              <a:prstGeom prst="line">
                <a:avLst/>
              </a:pr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968" name="Line 648"/>
              <p:cNvSpPr>
                <a:spLocks noChangeShapeType="1"/>
              </p:cNvSpPr>
              <p:nvPr/>
            </p:nvSpPr>
            <p:spPr bwMode="auto">
              <a:xfrm flipV="1">
                <a:off x="2626" y="3456"/>
                <a:ext cx="11" cy="19"/>
              </a:xfrm>
              <a:prstGeom prst="line">
                <a:avLst/>
              </a:pr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967" name="Line 647"/>
              <p:cNvSpPr>
                <a:spLocks noChangeShapeType="1"/>
              </p:cNvSpPr>
              <p:nvPr/>
            </p:nvSpPr>
            <p:spPr bwMode="auto">
              <a:xfrm flipV="1">
                <a:off x="2637" y="3441"/>
                <a:ext cx="12" cy="15"/>
              </a:xfrm>
              <a:prstGeom prst="line">
                <a:avLst/>
              </a:pr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966" name="Line 646"/>
              <p:cNvSpPr>
                <a:spLocks noChangeShapeType="1"/>
              </p:cNvSpPr>
              <p:nvPr/>
            </p:nvSpPr>
            <p:spPr bwMode="auto">
              <a:xfrm flipV="1">
                <a:off x="2649" y="3425"/>
                <a:ext cx="15" cy="16"/>
              </a:xfrm>
              <a:prstGeom prst="line">
                <a:avLst/>
              </a:pr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965" name="Freeform 645"/>
              <p:cNvSpPr>
                <a:spLocks/>
              </p:cNvSpPr>
              <p:nvPr/>
            </p:nvSpPr>
            <p:spPr bwMode="auto">
              <a:xfrm>
                <a:off x="2664" y="3403"/>
                <a:ext cx="15" cy="22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11" y="3"/>
                  </a:cxn>
                  <a:cxn ang="0">
                    <a:pos x="15" y="0"/>
                  </a:cxn>
                </a:cxnLst>
                <a:rect l="0" t="0" r="r" b="b"/>
                <a:pathLst>
                  <a:path w="15" h="22">
                    <a:moveTo>
                      <a:pt x="0" y="22"/>
                    </a:moveTo>
                    <a:lnTo>
                      <a:pt x="11" y="3"/>
                    </a:lnTo>
                    <a:lnTo>
                      <a:pt x="15" y="0"/>
                    </a:lnTo>
                  </a:path>
                </a:pathLst>
              </a:cu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964" name="Line 644"/>
              <p:cNvSpPr>
                <a:spLocks noChangeShapeType="1"/>
              </p:cNvSpPr>
              <p:nvPr/>
            </p:nvSpPr>
            <p:spPr bwMode="auto">
              <a:xfrm flipV="1">
                <a:off x="2732" y="3323"/>
                <a:ext cx="4" cy="7"/>
              </a:xfrm>
              <a:prstGeom prst="line">
                <a:avLst/>
              </a:pr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963" name="Line 643"/>
              <p:cNvSpPr>
                <a:spLocks noChangeShapeType="1"/>
              </p:cNvSpPr>
              <p:nvPr/>
            </p:nvSpPr>
            <p:spPr bwMode="auto">
              <a:xfrm flipV="1">
                <a:off x="2736" y="3304"/>
                <a:ext cx="15" cy="19"/>
              </a:xfrm>
              <a:prstGeom prst="line">
                <a:avLst/>
              </a:pr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962" name="Line 642"/>
              <p:cNvSpPr>
                <a:spLocks noChangeShapeType="1"/>
              </p:cNvSpPr>
              <p:nvPr/>
            </p:nvSpPr>
            <p:spPr bwMode="auto">
              <a:xfrm flipV="1">
                <a:off x="2751" y="3285"/>
                <a:ext cx="12" cy="19"/>
              </a:xfrm>
              <a:prstGeom prst="line">
                <a:avLst/>
              </a:pr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961" name="Freeform 641"/>
              <p:cNvSpPr>
                <a:spLocks/>
              </p:cNvSpPr>
              <p:nvPr/>
            </p:nvSpPr>
            <p:spPr bwMode="auto">
              <a:xfrm>
                <a:off x="2763" y="3254"/>
                <a:ext cx="19" cy="31"/>
              </a:xfrm>
              <a:custGeom>
                <a:avLst/>
                <a:gdLst/>
                <a:ahLst/>
                <a:cxnLst>
                  <a:cxn ang="0">
                    <a:pos x="0" y="31"/>
                  </a:cxn>
                  <a:cxn ang="0">
                    <a:pos x="11" y="12"/>
                  </a:cxn>
                  <a:cxn ang="0">
                    <a:pos x="19" y="0"/>
                  </a:cxn>
                </a:cxnLst>
                <a:rect l="0" t="0" r="r" b="b"/>
                <a:pathLst>
                  <a:path w="19" h="31">
                    <a:moveTo>
                      <a:pt x="0" y="31"/>
                    </a:moveTo>
                    <a:lnTo>
                      <a:pt x="11" y="12"/>
                    </a:lnTo>
                    <a:lnTo>
                      <a:pt x="19" y="0"/>
                    </a:lnTo>
                  </a:path>
                </a:pathLst>
              </a:cu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960" name="Line 640"/>
              <p:cNvSpPr>
                <a:spLocks noChangeShapeType="1"/>
              </p:cNvSpPr>
              <p:nvPr/>
            </p:nvSpPr>
            <p:spPr bwMode="auto">
              <a:xfrm flipV="1">
                <a:off x="2831" y="3171"/>
                <a:ext cx="4" cy="7"/>
              </a:xfrm>
              <a:prstGeom prst="line">
                <a:avLst/>
              </a:pr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959" name="Line 639"/>
              <p:cNvSpPr>
                <a:spLocks noChangeShapeType="1"/>
              </p:cNvSpPr>
              <p:nvPr/>
            </p:nvSpPr>
            <p:spPr bwMode="auto">
              <a:xfrm flipV="1">
                <a:off x="2835" y="3152"/>
                <a:ext cx="15" cy="19"/>
              </a:xfrm>
              <a:prstGeom prst="line">
                <a:avLst/>
              </a:pr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958" name="Line 638"/>
              <p:cNvSpPr>
                <a:spLocks noChangeShapeType="1"/>
              </p:cNvSpPr>
              <p:nvPr/>
            </p:nvSpPr>
            <p:spPr bwMode="auto">
              <a:xfrm flipV="1">
                <a:off x="2850" y="3133"/>
                <a:ext cx="11" cy="19"/>
              </a:xfrm>
              <a:prstGeom prst="line">
                <a:avLst/>
              </a:pr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957" name="Freeform 637"/>
              <p:cNvSpPr>
                <a:spLocks/>
              </p:cNvSpPr>
              <p:nvPr/>
            </p:nvSpPr>
            <p:spPr bwMode="auto">
              <a:xfrm>
                <a:off x="2861" y="3103"/>
                <a:ext cx="19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12" y="11"/>
                  </a:cxn>
                  <a:cxn ang="0">
                    <a:pos x="19" y="0"/>
                  </a:cxn>
                </a:cxnLst>
                <a:rect l="0" t="0" r="r" b="b"/>
                <a:pathLst>
                  <a:path w="19" h="30">
                    <a:moveTo>
                      <a:pt x="0" y="30"/>
                    </a:moveTo>
                    <a:lnTo>
                      <a:pt x="12" y="11"/>
                    </a:lnTo>
                    <a:lnTo>
                      <a:pt x="19" y="0"/>
                    </a:lnTo>
                  </a:path>
                </a:pathLst>
              </a:cu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956" name="Line 636"/>
              <p:cNvSpPr>
                <a:spLocks noChangeShapeType="1"/>
              </p:cNvSpPr>
              <p:nvPr/>
            </p:nvSpPr>
            <p:spPr bwMode="auto">
              <a:xfrm flipV="1">
                <a:off x="2926" y="3008"/>
                <a:ext cx="8" cy="15"/>
              </a:xfrm>
              <a:prstGeom prst="line">
                <a:avLst/>
              </a:pr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955" name="Line 635"/>
              <p:cNvSpPr>
                <a:spLocks noChangeShapeType="1"/>
              </p:cNvSpPr>
              <p:nvPr/>
            </p:nvSpPr>
            <p:spPr bwMode="auto">
              <a:xfrm flipV="1">
                <a:off x="2934" y="2989"/>
                <a:ext cx="15" cy="19"/>
              </a:xfrm>
              <a:prstGeom prst="line">
                <a:avLst/>
              </a:pr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954" name="Line 634"/>
              <p:cNvSpPr>
                <a:spLocks noChangeShapeType="1"/>
              </p:cNvSpPr>
              <p:nvPr/>
            </p:nvSpPr>
            <p:spPr bwMode="auto">
              <a:xfrm flipV="1">
                <a:off x="2949" y="2966"/>
                <a:ext cx="11" cy="23"/>
              </a:xfrm>
              <a:prstGeom prst="line">
                <a:avLst/>
              </a:pr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953" name="Freeform 633"/>
              <p:cNvSpPr>
                <a:spLocks/>
              </p:cNvSpPr>
              <p:nvPr/>
            </p:nvSpPr>
            <p:spPr bwMode="auto">
              <a:xfrm>
                <a:off x="2960" y="2943"/>
                <a:ext cx="12" cy="23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3">
                    <a:moveTo>
                      <a:pt x="0" y="23"/>
                    </a:moveTo>
                    <a:lnTo>
                      <a:pt x="12" y="0"/>
                    </a:lnTo>
                  </a:path>
                </a:pathLst>
              </a:cu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952" name="Line 632"/>
              <p:cNvSpPr>
                <a:spLocks noChangeShapeType="1"/>
              </p:cNvSpPr>
              <p:nvPr/>
            </p:nvSpPr>
            <p:spPr bwMode="auto">
              <a:xfrm flipV="1">
                <a:off x="3017" y="2856"/>
                <a:ext cx="4" cy="7"/>
              </a:xfrm>
              <a:prstGeom prst="line">
                <a:avLst/>
              </a:pr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951" name="Line 631"/>
              <p:cNvSpPr>
                <a:spLocks noChangeShapeType="1"/>
              </p:cNvSpPr>
              <p:nvPr/>
            </p:nvSpPr>
            <p:spPr bwMode="auto">
              <a:xfrm flipV="1">
                <a:off x="3021" y="2833"/>
                <a:ext cx="11" cy="23"/>
              </a:xfrm>
              <a:prstGeom prst="line">
                <a:avLst/>
              </a:pr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950" name="Line 630"/>
              <p:cNvSpPr>
                <a:spLocks noChangeShapeType="1"/>
              </p:cNvSpPr>
              <p:nvPr/>
            </p:nvSpPr>
            <p:spPr bwMode="auto">
              <a:xfrm flipV="1">
                <a:off x="3032" y="2810"/>
                <a:ext cx="16" cy="23"/>
              </a:xfrm>
              <a:prstGeom prst="line">
                <a:avLst/>
              </a:pr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949" name="Freeform 629"/>
              <p:cNvSpPr>
                <a:spLocks/>
              </p:cNvSpPr>
              <p:nvPr/>
            </p:nvSpPr>
            <p:spPr bwMode="auto">
              <a:xfrm>
                <a:off x="3048" y="2784"/>
                <a:ext cx="11" cy="26"/>
              </a:xfrm>
              <a:custGeom>
                <a:avLst/>
                <a:gdLst/>
                <a:ahLst/>
                <a:cxnLst>
                  <a:cxn ang="0">
                    <a:pos x="0" y="26"/>
                  </a:cxn>
                  <a:cxn ang="0">
                    <a:pos x="11" y="3"/>
                  </a:cxn>
                  <a:cxn ang="0">
                    <a:pos x="11" y="0"/>
                  </a:cxn>
                </a:cxnLst>
                <a:rect l="0" t="0" r="r" b="b"/>
                <a:pathLst>
                  <a:path w="11" h="26">
                    <a:moveTo>
                      <a:pt x="0" y="26"/>
                    </a:moveTo>
                    <a:lnTo>
                      <a:pt x="11" y="3"/>
                    </a:lnTo>
                    <a:lnTo>
                      <a:pt x="11" y="0"/>
                    </a:lnTo>
                  </a:path>
                </a:pathLst>
              </a:cu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948" name="Line 628"/>
              <p:cNvSpPr>
                <a:spLocks noChangeShapeType="1"/>
              </p:cNvSpPr>
              <p:nvPr/>
            </p:nvSpPr>
            <p:spPr bwMode="auto">
              <a:xfrm flipV="1">
                <a:off x="3105" y="2696"/>
                <a:ext cx="3" cy="8"/>
              </a:xfrm>
              <a:prstGeom prst="line">
                <a:avLst/>
              </a:pr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947" name="Line 627"/>
              <p:cNvSpPr>
                <a:spLocks noChangeShapeType="1"/>
              </p:cNvSpPr>
              <p:nvPr/>
            </p:nvSpPr>
            <p:spPr bwMode="auto">
              <a:xfrm flipV="1">
                <a:off x="3108" y="2670"/>
                <a:ext cx="12" cy="26"/>
              </a:xfrm>
              <a:prstGeom prst="line">
                <a:avLst/>
              </a:pr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946" name="Line 626"/>
              <p:cNvSpPr>
                <a:spLocks noChangeShapeType="1"/>
              </p:cNvSpPr>
              <p:nvPr/>
            </p:nvSpPr>
            <p:spPr bwMode="auto">
              <a:xfrm flipV="1">
                <a:off x="3120" y="2647"/>
                <a:ext cx="15" cy="23"/>
              </a:xfrm>
              <a:prstGeom prst="line">
                <a:avLst/>
              </a:pr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945" name="Freeform 625"/>
              <p:cNvSpPr>
                <a:spLocks/>
              </p:cNvSpPr>
              <p:nvPr/>
            </p:nvSpPr>
            <p:spPr bwMode="auto">
              <a:xfrm>
                <a:off x="3135" y="2624"/>
                <a:ext cx="11" cy="23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11" y="0"/>
                  </a:cxn>
                  <a:cxn ang="0">
                    <a:pos x="11" y="0"/>
                  </a:cxn>
                </a:cxnLst>
                <a:rect l="0" t="0" r="r" b="b"/>
                <a:pathLst>
                  <a:path w="11" h="23">
                    <a:moveTo>
                      <a:pt x="0" y="23"/>
                    </a:moveTo>
                    <a:lnTo>
                      <a:pt x="11" y="0"/>
                    </a:lnTo>
                  </a:path>
                </a:pathLst>
              </a:cu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944" name="Line 624"/>
              <p:cNvSpPr>
                <a:spLocks noChangeShapeType="1"/>
              </p:cNvSpPr>
              <p:nvPr/>
            </p:nvSpPr>
            <p:spPr bwMode="auto">
              <a:xfrm flipV="1">
                <a:off x="3188" y="2529"/>
                <a:ext cx="8" cy="12"/>
              </a:xfrm>
              <a:prstGeom prst="line">
                <a:avLst/>
              </a:pr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943" name="Line 623"/>
              <p:cNvSpPr>
                <a:spLocks noChangeShapeType="1"/>
              </p:cNvSpPr>
              <p:nvPr/>
            </p:nvSpPr>
            <p:spPr bwMode="auto">
              <a:xfrm flipV="1">
                <a:off x="3196" y="2503"/>
                <a:ext cx="11" cy="26"/>
              </a:xfrm>
              <a:prstGeom prst="line">
                <a:avLst/>
              </a:pr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942" name="Freeform 622"/>
              <p:cNvSpPr>
                <a:spLocks/>
              </p:cNvSpPr>
              <p:nvPr/>
            </p:nvSpPr>
            <p:spPr bwMode="auto">
              <a:xfrm>
                <a:off x="3207" y="2461"/>
                <a:ext cx="23" cy="42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12" y="19"/>
                  </a:cxn>
                  <a:cxn ang="0">
                    <a:pos x="23" y="0"/>
                  </a:cxn>
                </a:cxnLst>
                <a:rect l="0" t="0" r="r" b="b"/>
                <a:pathLst>
                  <a:path w="23" h="42">
                    <a:moveTo>
                      <a:pt x="0" y="42"/>
                    </a:moveTo>
                    <a:lnTo>
                      <a:pt x="12" y="19"/>
                    </a:lnTo>
                    <a:lnTo>
                      <a:pt x="23" y="0"/>
                    </a:lnTo>
                  </a:path>
                </a:pathLst>
              </a:cu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941" name="Line 621"/>
              <p:cNvSpPr>
                <a:spLocks noChangeShapeType="1"/>
              </p:cNvSpPr>
              <p:nvPr/>
            </p:nvSpPr>
            <p:spPr bwMode="auto">
              <a:xfrm flipV="1">
                <a:off x="3272" y="2358"/>
                <a:ext cx="11" cy="23"/>
              </a:xfrm>
              <a:prstGeom prst="line">
                <a:avLst/>
              </a:pr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940" name="Line 620"/>
              <p:cNvSpPr>
                <a:spLocks noChangeShapeType="1"/>
              </p:cNvSpPr>
              <p:nvPr/>
            </p:nvSpPr>
            <p:spPr bwMode="auto">
              <a:xfrm flipV="1">
                <a:off x="3283" y="2335"/>
                <a:ext cx="12" cy="23"/>
              </a:xfrm>
              <a:prstGeom prst="line">
                <a:avLst/>
              </a:pr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939" name="Freeform 619"/>
              <p:cNvSpPr>
                <a:spLocks/>
              </p:cNvSpPr>
              <p:nvPr/>
            </p:nvSpPr>
            <p:spPr bwMode="auto">
              <a:xfrm>
                <a:off x="3295" y="2297"/>
                <a:ext cx="19" cy="38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11" y="12"/>
                  </a:cxn>
                  <a:cxn ang="0">
                    <a:pos x="19" y="0"/>
                  </a:cxn>
                </a:cxnLst>
                <a:rect l="0" t="0" r="r" b="b"/>
                <a:pathLst>
                  <a:path w="19" h="38">
                    <a:moveTo>
                      <a:pt x="0" y="38"/>
                    </a:moveTo>
                    <a:lnTo>
                      <a:pt x="11" y="12"/>
                    </a:lnTo>
                    <a:lnTo>
                      <a:pt x="19" y="0"/>
                    </a:lnTo>
                  </a:path>
                </a:pathLst>
              </a:cu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938" name="Line 618"/>
              <p:cNvSpPr>
                <a:spLocks noChangeShapeType="1"/>
              </p:cNvSpPr>
              <p:nvPr/>
            </p:nvSpPr>
            <p:spPr bwMode="auto">
              <a:xfrm flipV="1">
                <a:off x="3355" y="2214"/>
                <a:ext cx="1" cy="4"/>
              </a:xfrm>
              <a:prstGeom prst="line">
                <a:avLst/>
              </a:pr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937" name="Line 617"/>
              <p:cNvSpPr>
                <a:spLocks noChangeShapeType="1"/>
              </p:cNvSpPr>
              <p:nvPr/>
            </p:nvSpPr>
            <p:spPr bwMode="auto">
              <a:xfrm flipV="1">
                <a:off x="3355" y="2187"/>
                <a:ext cx="12" cy="27"/>
              </a:xfrm>
              <a:prstGeom prst="line">
                <a:avLst/>
              </a:pr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936" name="Line 616"/>
              <p:cNvSpPr>
                <a:spLocks noChangeShapeType="1"/>
              </p:cNvSpPr>
              <p:nvPr/>
            </p:nvSpPr>
            <p:spPr bwMode="auto">
              <a:xfrm flipV="1">
                <a:off x="3367" y="2165"/>
                <a:ext cx="15" cy="22"/>
              </a:xfrm>
              <a:prstGeom prst="line">
                <a:avLst/>
              </a:pr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935" name="Freeform 615"/>
              <p:cNvSpPr>
                <a:spLocks/>
              </p:cNvSpPr>
              <p:nvPr/>
            </p:nvSpPr>
            <p:spPr bwMode="auto">
              <a:xfrm>
                <a:off x="3382" y="2138"/>
                <a:ext cx="11" cy="27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11" y="0"/>
                  </a:cxn>
                  <a:cxn ang="0">
                    <a:pos x="11" y="0"/>
                  </a:cxn>
                </a:cxnLst>
                <a:rect l="0" t="0" r="r" b="b"/>
                <a:pathLst>
                  <a:path w="11" h="27">
                    <a:moveTo>
                      <a:pt x="0" y="27"/>
                    </a:moveTo>
                    <a:lnTo>
                      <a:pt x="11" y="0"/>
                    </a:lnTo>
                  </a:path>
                </a:pathLst>
              </a:cu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934" name="Line 614"/>
              <p:cNvSpPr>
                <a:spLocks noChangeShapeType="1"/>
              </p:cNvSpPr>
              <p:nvPr/>
            </p:nvSpPr>
            <p:spPr bwMode="auto">
              <a:xfrm flipV="1">
                <a:off x="3435" y="2043"/>
                <a:ext cx="8" cy="11"/>
              </a:xfrm>
              <a:prstGeom prst="line">
                <a:avLst/>
              </a:pr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933" name="Line 613"/>
              <p:cNvSpPr>
                <a:spLocks noChangeShapeType="1"/>
              </p:cNvSpPr>
              <p:nvPr/>
            </p:nvSpPr>
            <p:spPr bwMode="auto">
              <a:xfrm flipV="1">
                <a:off x="3443" y="2020"/>
                <a:ext cx="11" cy="23"/>
              </a:xfrm>
              <a:prstGeom prst="line">
                <a:avLst/>
              </a:pr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932" name="Freeform 612"/>
              <p:cNvSpPr>
                <a:spLocks/>
              </p:cNvSpPr>
              <p:nvPr/>
            </p:nvSpPr>
            <p:spPr bwMode="auto">
              <a:xfrm>
                <a:off x="3454" y="1975"/>
                <a:ext cx="23" cy="45"/>
              </a:xfrm>
              <a:custGeom>
                <a:avLst/>
                <a:gdLst/>
                <a:ahLst/>
                <a:cxnLst>
                  <a:cxn ang="0">
                    <a:pos x="0" y="45"/>
                  </a:cxn>
                  <a:cxn ang="0">
                    <a:pos x="15" y="19"/>
                  </a:cxn>
                  <a:cxn ang="0">
                    <a:pos x="23" y="0"/>
                  </a:cxn>
                </a:cxnLst>
                <a:rect l="0" t="0" r="r" b="b"/>
                <a:pathLst>
                  <a:path w="23" h="45">
                    <a:moveTo>
                      <a:pt x="0" y="45"/>
                    </a:moveTo>
                    <a:lnTo>
                      <a:pt x="15" y="19"/>
                    </a:lnTo>
                    <a:lnTo>
                      <a:pt x="23" y="0"/>
                    </a:lnTo>
                  </a:path>
                </a:pathLst>
              </a:cu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931" name="Line 611"/>
              <p:cNvSpPr>
                <a:spLocks noChangeShapeType="1"/>
              </p:cNvSpPr>
              <p:nvPr/>
            </p:nvSpPr>
            <p:spPr bwMode="auto">
              <a:xfrm flipV="1">
                <a:off x="3523" y="1880"/>
                <a:ext cx="7" cy="15"/>
              </a:xfrm>
              <a:prstGeom prst="line">
                <a:avLst/>
              </a:pr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930" name="Line 610"/>
              <p:cNvSpPr>
                <a:spLocks noChangeShapeType="1"/>
              </p:cNvSpPr>
              <p:nvPr/>
            </p:nvSpPr>
            <p:spPr bwMode="auto">
              <a:xfrm flipV="1">
                <a:off x="3530" y="1853"/>
                <a:ext cx="12" cy="27"/>
              </a:xfrm>
              <a:prstGeom prst="line">
                <a:avLst/>
              </a:pr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929" name="Freeform 609"/>
              <p:cNvSpPr>
                <a:spLocks/>
              </p:cNvSpPr>
              <p:nvPr/>
            </p:nvSpPr>
            <p:spPr bwMode="auto">
              <a:xfrm>
                <a:off x="3542" y="1815"/>
                <a:ext cx="22" cy="38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11" y="15"/>
                  </a:cxn>
                  <a:cxn ang="0">
                    <a:pos x="22" y="0"/>
                  </a:cxn>
                </a:cxnLst>
                <a:rect l="0" t="0" r="r" b="b"/>
                <a:pathLst>
                  <a:path w="22" h="38">
                    <a:moveTo>
                      <a:pt x="0" y="38"/>
                    </a:moveTo>
                    <a:lnTo>
                      <a:pt x="11" y="15"/>
                    </a:lnTo>
                    <a:lnTo>
                      <a:pt x="22" y="0"/>
                    </a:lnTo>
                  </a:path>
                </a:pathLst>
              </a:cu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928" name="Line 608"/>
              <p:cNvSpPr>
                <a:spLocks noChangeShapeType="1"/>
              </p:cNvSpPr>
              <p:nvPr/>
            </p:nvSpPr>
            <p:spPr bwMode="auto">
              <a:xfrm flipV="1">
                <a:off x="3610" y="1720"/>
                <a:ext cx="8" cy="12"/>
              </a:xfrm>
              <a:prstGeom prst="line">
                <a:avLst/>
              </a:pr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927" name="Line 607"/>
              <p:cNvSpPr>
                <a:spLocks noChangeShapeType="1"/>
              </p:cNvSpPr>
              <p:nvPr/>
            </p:nvSpPr>
            <p:spPr bwMode="auto">
              <a:xfrm flipV="1">
                <a:off x="3618" y="1697"/>
                <a:ext cx="11" cy="23"/>
              </a:xfrm>
              <a:prstGeom prst="line">
                <a:avLst/>
              </a:pr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926" name="Freeform 606"/>
              <p:cNvSpPr>
                <a:spLocks/>
              </p:cNvSpPr>
              <p:nvPr/>
            </p:nvSpPr>
            <p:spPr bwMode="auto">
              <a:xfrm>
                <a:off x="3629" y="1656"/>
                <a:ext cx="23" cy="41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11" y="19"/>
                  </a:cxn>
                  <a:cxn ang="0">
                    <a:pos x="23" y="0"/>
                  </a:cxn>
                </a:cxnLst>
                <a:rect l="0" t="0" r="r" b="b"/>
                <a:pathLst>
                  <a:path w="23" h="41">
                    <a:moveTo>
                      <a:pt x="0" y="41"/>
                    </a:moveTo>
                    <a:lnTo>
                      <a:pt x="11" y="19"/>
                    </a:lnTo>
                    <a:lnTo>
                      <a:pt x="23" y="0"/>
                    </a:lnTo>
                  </a:path>
                </a:pathLst>
              </a:cu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925" name="Line 605"/>
              <p:cNvSpPr>
                <a:spLocks noChangeShapeType="1"/>
              </p:cNvSpPr>
              <p:nvPr/>
            </p:nvSpPr>
            <p:spPr bwMode="auto">
              <a:xfrm flipV="1">
                <a:off x="3697" y="1568"/>
                <a:ext cx="4" cy="8"/>
              </a:xfrm>
              <a:prstGeom prst="line">
                <a:avLst/>
              </a:pr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924" name="Line 604"/>
              <p:cNvSpPr>
                <a:spLocks noChangeShapeType="1"/>
              </p:cNvSpPr>
              <p:nvPr/>
            </p:nvSpPr>
            <p:spPr bwMode="auto">
              <a:xfrm flipV="1">
                <a:off x="3701" y="1549"/>
                <a:ext cx="15" cy="19"/>
              </a:xfrm>
              <a:prstGeom prst="line">
                <a:avLst/>
              </a:pr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923" name="Line 603"/>
              <p:cNvSpPr>
                <a:spLocks noChangeShapeType="1"/>
              </p:cNvSpPr>
              <p:nvPr/>
            </p:nvSpPr>
            <p:spPr bwMode="auto">
              <a:xfrm flipV="1">
                <a:off x="3716" y="1527"/>
                <a:ext cx="12" cy="22"/>
              </a:xfrm>
              <a:prstGeom prst="line">
                <a:avLst/>
              </a:pr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922" name="Freeform 602"/>
              <p:cNvSpPr>
                <a:spLocks/>
              </p:cNvSpPr>
              <p:nvPr/>
            </p:nvSpPr>
            <p:spPr bwMode="auto">
              <a:xfrm>
                <a:off x="3728" y="1496"/>
                <a:ext cx="19" cy="31"/>
              </a:xfrm>
              <a:custGeom>
                <a:avLst/>
                <a:gdLst/>
                <a:ahLst/>
                <a:cxnLst>
                  <a:cxn ang="0">
                    <a:pos x="0" y="31"/>
                  </a:cxn>
                  <a:cxn ang="0">
                    <a:pos x="11" y="12"/>
                  </a:cxn>
                  <a:cxn ang="0">
                    <a:pos x="19" y="0"/>
                  </a:cxn>
                </a:cxnLst>
                <a:rect l="0" t="0" r="r" b="b"/>
                <a:pathLst>
                  <a:path w="19" h="31">
                    <a:moveTo>
                      <a:pt x="0" y="31"/>
                    </a:moveTo>
                    <a:lnTo>
                      <a:pt x="11" y="12"/>
                    </a:lnTo>
                    <a:lnTo>
                      <a:pt x="19" y="0"/>
                    </a:lnTo>
                  </a:path>
                </a:pathLst>
              </a:cu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921" name="Line 601"/>
              <p:cNvSpPr>
                <a:spLocks noChangeShapeType="1"/>
              </p:cNvSpPr>
              <p:nvPr/>
            </p:nvSpPr>
            <p:spPr bwMode="auto">
              <a:xfrm flipV="1">
                <a:off x="3796" y="1409"/>
                <a:ext cx="8" cy="11"/>
              </a:xfrm>
              <a:prstGeom prst="line">
                <a:avLst/>
              </a:pr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920" name="Line 600"/>
              <p:cNvSpPr>
                <a:spLocks noChangeShapeType="1"/>
              </p:cNvSpPr>
              <p:nvPr/>
            </p:nvSpPr>
            <p:spPr bwMode="auto">
              <a:xfrm flipV="1">
                <a:off x="3804" y="1390"/>
                <a:ext cx="11" cy="19"/>
              </a:xfrm>
              <a:prstGeom prst="line">
                <a:avLst/>
              </a:pr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919" name="Line 599"/>
              <p:cNvSpPr>
                <a:spLocks noChangeShapeType="1"/>
              </p:cNvSpPr>
              <p:nvPr/>
            </p:nvSpPr>
            <p:spPr bwMode="auto">
              <a:xfrm flipV="1">
                <a:off x="3815" y="1371"/>
                <a:ext cx="12" cy="19"/>
              </a:xfrm>
              <a:prstGeom prst="line">
                <a:avLst/>
              </a:pr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918" name="Freeform 598"/>
              <p:cNvSpPr>
                <a:spLocks/>
              </p:cNvSpPr>
              <p:nvPr/>
            </p:nvSpPr>
            <p:spPr bwMode="auto">
              <a:xfrm>
                <a:off x="3827" y="1344"/>
                <a:ext cx="19" cy="27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11" y="8"/>
                  </a:cxn>
                  <a:cxn ang="0">
                    <a:pos x="19" y="0"/>
                  </a:cxn>
                </a:cxnLst>
                <a:rect l="0" t="0" r="r" b="b"/>
                <a:pathLst>
                  <a:path w="19" h="27">
                    <a:moveTo>
                      <a:pt x="0" y="27"/>
                    </a:moveTo>
                    <a:lnTo>
                      <a:pt x="11" y="8"/>
                    </a:lnTo>
                    <a:lnTo>
                      <a:pt x="19" y="0"/>
                    </a:lnTo>
                  </a:path>
                </a:pathLst>
              </a:cu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917" name="Line 597"/>
              <p:cNvSpPr>
                <a:spLocks noChangeShapeType="1"/>
              </p:cNvSpPr>
              <p:nvPr/>
            </p:nvSpPr>
            <p:spPr bwMode="auto">
              <a:xfrm flipV="1">
                <a:off x="3895" y="1261"/>
                <a:ext cx="8" cy="7"/>
              </a:xfrm>
              <a:prstGeom prst="line">
                <a:avLst/>
              </a:pr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916" name="Line 596"/>
              <p:cNvSpPr>
                <a:spLocks noChangeShapeType="1"/>
              </p:cNvSpPr>
              <p:nvPr/>
            </p:nvSpPr>
            <p:spPr bwMode="auto">
              <a:xfrm flipV="1">
                <a:off x="3903" y="1246"/>
                <a:ext cx="11" cy="15"/>
              </a:xfrm>
              <a:prstGeom prst="line">
                <a:avLst/>
              </a:pr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915" name="Line 595"/>
              <p:cNvSpPr>
                <a:spLocks noChangeShapeType="1"/>
              </p:cNvSpPr>
              <p:nvPr/>
            </p:nvSpPr>
            <p:spPr bwMode="auto">
              <a:xfrm flipV="1">
                <a:off x="3914" y="1227"/>
                <a:ext cx="11" cy="19"/>
              </a:xfrm>
              <a:prstGeom prst="line">
                <a:avLst/>
              </a:pr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914" name="Freeform 594"/>
              <p:cNvSpPr>
                <a:spLocks/>
              </p:cNvSpPr>
              <p:nvPr/>
            </p:nvSpPr>
            <p:spPr bwMode="auto">
              <a:xfrm>
                <a:off x="3925" y="1196"/>
                <a:ext cx="27" cy="31"/>
              </a:xfrm>
              <a:custGeom>
                <a:avLst/>
                <a:gdLst/>
                <a:ahLst/>
                <a:cxnLst>
                  <a:cxn ang="0">
                    <a:pos x="0" y="31"/>
                  </a:cxn>
                  <a:cxn ang="0">
                    <a:pos x="12" y="15"/>
                  </a:cxn>
                  <a:cxn ang="0">
                    <a:pos x="27" y="0"/>
                  </a:cxn>
                </a:cxnLst>
                <a:rect l="0" t="0" r="r" b="b"/>
                <a:pathLst>
                  <a:path w="27" h="31">
                    <a:moveTo>
                      <a:pt x="0" y="31"/>
                    </a:moveTo>
                    <a:lnTo>
                      <a:pt x="12" y="15"/>
                    </a:lnTo>
                    <a:lnTo>
                      <a:pt x="27" y="0"/>
                    </a:lnTo>
                  </a:path>
                </a:pathLst>
              </a:cu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913" name="Line 593"/>
              <p:cNvSpPr>
                <a:spLocks noChangeShapeType="1"/>
              </p:cNvSpPr>
              <p:nvPr/>
            </p:nvSpPr>
            <p:spPr bwMode="auto">
              <a:xfrm flipV="1">
                <a:off x="4005" y="1116"/>
                <a:ext cx="8" cy="8"/>
              </a:xfrm>
              <a:prstGeom prst="line">
                <a:avLst/>
              </a:pr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912" name="Line 592"/>
              <p:cNvSpPr>
                <a:spLocks noChangeShapeType="1"/>
              </p:cNvSpPr>
              <p:nvPr/>
            </p:nvSpPr>
            <p:spPr bwMode="auto">
              <a:xfrm flipV="1">
                <a:off x="4013" y="1101"/>
                <a:ext cx="11" cy="15"/>
              </a:xfrm>
              <a:prstGeom prst="line">
                <a:avLst/>
              </a:pr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911" name="Line 591"/>
              <p:cNvSpPr>
                <a:spLocks noChangeShapeType="1"/>
              </p:cNvSpPr>
              <p:nvPr/>
            </p:nvSpPr>
            <p:spPr bwMode="auto">
              <a:xfrm flipV="1">
                <a:off x="4024" y="1086"/>
                <a:ext cx="12" cy="15"/>
              </a:xfrm>
              <a:prstGeom prst="line">
                <a:avLst/>
              </a:pr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910" name="Line 590"/>
              <p:cNvSpPr>
                <a:spLocks noChangeShapeType="1"/>
              </p:cNvSpPr>
              <p:nvPr/>
            </p:nvSpPr>
            <p:spPr bwMode="auto">
              <a:xfrm flipV="1">
                <a:off x="4036" y="1071"/>
                <a:ext cx="15" cy="15"/>
              </a:xfrm>
              <a:prstGeom prst="line">
                <a:avLst/>
              </a:pr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909" name="Freeform 589"/>
              <p:cNvSpPr>
                <a:spLocks/>
              </p:cNvSpPr>
              <p:nvPr/>
            </p:nvSpPr>
            <p:spPr bwMode="auto">
              <a:xfrm>
                <a:off x="4051" y="1052"/>
                <a:ext cx="15" cy="19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11" y="4"/>
                  </a:cxn>
                  <a:cxn ang="0">
                    <a:pos x="15" y="0"/>
                  </a:cxn>
                </a:cxnLst>
                <a:rect l="0" t="0" r="r" b="b"/>
                <a:pathLst>
                  <a:path w="15" h="19">
                    <a:moveTo>
                      <a:pt x="0" y="19"/>
                    </a:moveTo>
                    <a:lnTo>
                      <a:pt x="11" y="4"/>
                    </a:lnTo>
                    <a:lnTo>
                      <a:pt x="15" y="0"/>
                    </a:lnTo>
                  </a:path>
                </a:pathLst>
              </a:cu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908" name="Line 588"/>
              <p:cNvSpPr>
                <a:spLocks noChangeShapeType="1"/>
              </p:cNvSpPr>
              <p:nvPr/>
            </p:nvSpPr>
            <p:spPr bwMode="auto">
              <a:xfrm flipV="1">
                <a:off x="4127" y="976"/>
                <a:ext cx="7" cy="11"/>
              </a:xfrm>
              <a:prstGeom prst="line">
                <a:avLst/>
              </a:pr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907" name="Line 587"/>
              <p:cNvSpPr>
                <a:spLocks noChangeShapeType="1"/>
              </p:cNvSpPr>
              <p:nvPr/>
            </p:nvSpPr>
            <p:spPr bwMode="auto">
              <a:xfrm flipV="1">
                <a:off x="4134" y="961"/>
                <a:ext cx="16" cy="15"/>
              </a:xfrm>
              <a:prstGeom prst="line">
                <a:avLst/>
              </a:pr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906" name="Line 586"/>
              <p:cNvSpPr>
                <a:spLocks noChangeShapeType="1"/>
              </p:cNvSpPr>
              <p:nvPr/>
            </p:nvSpPr>
            <p:spPr bwMode="auto">
              <a:xfrm flipV="1">
                <a:off x="4150" y="949"/>
                <a:ext cx="11" cy="12"/>
              </a:xfrm>
              <a:prstGeom prst="line">
                <a:avLst/>
              </a:pr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905" name="Line 585"/>
              <p:cNvSpPr>
                <a:spLocks noChangeShapeType="1"/>
              </p:cNvSpPr>
              <p:nvPr/>
            </p:nvSpPr>
            <p:spPr bwMode="auto">
              <a:xfrm flipV="1">
                <a:off x="4161" y="938"/>
                <a:ext cx="11" cy="11"/>
              </a:xfrm>
              <a:prstGeom prst="line">
                <a:avLst/>
              </a:pr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904" name="Freeform 584"/>
              <p:cNvSpPr>
                <a:spLocks/>
              </p:cNvSpPr>
              <p:nvPr/>
            </p:nvSpPr>
            <p:spPr bwMode="auto">
              <a:xfrm>
                <a:off x="4172" y="923"/>
                <a:ext cx="16" cy="15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16" y="0"/>
                  </a:cxn>
                  <a:cxn ang="0">
                    <a:pos x="16" y="0"/>
                  </a:cxn>
                </a:cxnLst>
                <a:rect l="0" t="0" r="r" b="b"/>
                <a:pathLst>
                  <a:path w="16" h="15">
                    <a:moveTo>
                      <a:pt x="0" y="15"/>
                    </a:moveTo>
                    <a:lnTo>
                      <a:pt x="16" y="0"/>
                    </a:lnTo>
                  </a:path>
                </a:pathLst>
              </a:cu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903" name="Line 583"/>
              <p:cNvSpPr>
                <a:spLocks noChangeShapeType="1"/>
              </p:cNvSpPr>
              <p:nvPr/>
            </p:nvSpPr>
            <p:spPr bwMode="auto">
              <a:xfrm flipV="1">
                <a:off x="4256" y="854"/>
                <a:ext cx="4" cy="4"/>
              </a:xfrm>
              <a:prstGeom prst="line">
                <a:avLst/>
              </a:pr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902" name="Line 582"/>
              <p:cNvSpPr>
                <a:spLocks noChangeShapeType="1"/>
              </p:cNvSpPr>
              <p:nvPr/>
            </p:nvSpPr>
            <p:spPr bwMode="auto">
              <a:xfrm flipV="1">
                <a:off x="4260" y="843"/>
                <a:ext cx="11" cy="11"/>
              </a:xfrm>
              <a:prstGeom prst="line">
                <a:avLst/>
              </a:pr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901" name="Line 581"/>
              <p:cNvSpPr>
                <a:spLocks noChangeShapeType="1"/>
              </p:cNvSpPr>
              <p:nvPr/>
            </p:nvSpPr>
            <p:spPr bwMode="auto">
              <a:xfrm flipV="1">
                <a:off x="4271" y="835"/>
                <a:ext cx="15" cy="8"/>
              </a:xfrm>
              <a:prstGeom prst="line">
                <a:avLst/>
              </a:pr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900" name="Line 580"/>
              <p:cNvSpPr>
                <a:spLocks noChangeShapeType="1"/>
              </p:cNvSpPr>
              <p:nvPr/>
            </p:nvSpPr>
            <p:spPr bwMode="auto">
              <a:xfrm flipV="1">
                <a:off x="4286" y="824"/>
                <a:ext cx="12" cy="11"/>
              </a:xfrm>
              <a:prstGeom prst="line">
                <a:avLst/>
              </a:pr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899" name="Line 579"/>
              <p:cNvSpPr>
                <a:spLocks noChangeShapeType="1"/>
              </p:cNvSpPr>
              <p:nvPr/>
            </p:nvSpPr>
            <p:spPr bwMode="auto">
              <a:xfrm flipV="1">
                <a:off x="4298" y="813"/>
                <a:ext cx="11" cy="11"/>
              </a:xfrm>
              <a:prstGeom prst="line">
                <a:avLst/>
              </a:pr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898" name="Freeform 578"/>
              <p:cNvSpPr>
                <a:spLocks/>
              </p:cNvSpPr>
              <p:nvPr/>
            </p:nvSpPr>
            <p:spPr bwMode="auto">
              <a:xfrm>
                <a:off x="4309" y="801"/>
                <a:ext cx="15" cy="12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12" y="4"/>
                  </a:cxn>
                  <a:cxn ang="0">
                    <a:pos x="15" y="0"/>
                  </a:cxn>
                </a:cxnLst>
                <a:rect l="0" t="0" r="r" b="b"/>
                <a:pathLst>
                  <a:path w="15" h="12">
                    <a:moveTo>
                      <a:pt x="0" y="12"/>
                    </a:moveTo>
                    <a:lnTo>
                      <a:pt x="12" y="4"/>
                    </a:lnTo>
                    <a:lnTo>
                      <a:pt x="15" y="0"/>
                    </a:lnTo>
                  </a:path>
                </a:pathLst>
              </a:cu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897" name="Line 577"/>
              <p:cNvSpPr>
                <a:spLocks noChangeShapeType="1"/>
              </p:cNvSpPr>
              <p:nvPr/>
            </p:nvSpPr>
            <p:spPr bwMode="auto">
              <a:xfrm flipV="1">
                <a:off x="4400" y="741"/>
                <a:ext cx="8" cy="3"/>
              </a:xfrm>
              <a:prstGeom prst="line">
                <a:avLst/>
              </a:pr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</p:grpSp>
        <p:grpSp>
          <p:nvGrpSpPr>
            <p:cNvPr id="5" name="Group 375"/>
            <p:cNvGrpSpPr>
              <a:grpSpLocks/>
            </p:cNvGrpSpPr>
            <p:nvPr/>
          </p:nvGrpSpPr>
          <p:grpSpPr bwMode="auto">
            <a:xfrm>
              <a:off x="832" y="361"/>
              <a:ext cx="4868" cy="3901"/>
              <a:chOff x="832" y="361"/>
              <a:chExt cx="4868" cy="3901"/>
            </a:xfrm>
          </p:grpSpPr>
          <p:sp>
            <p:nvSpPr>
              <p:cNvPr id="56895" name="Line 575"/>
              <p:cNvSpPr>
                <a:spLocks noChangeShapeType="1"/>
              </p:cNvSpPr>
              <p:nvPr/>
            </p:nvSpPr>
            <p:spPr bwMode="auto">
              <a:xfrm flipV="1">
                <a:off x="4408" y="729"/>
                <a:ext cx="11" cy="12"/>
              </a:xfrm>
              <a:prstGeom prst="line">
                <a:avLst/>
              </a:pr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894" name="Line 574"/>
              <p:cNvSpPr>
                <a:spLocks noChangeShapeType="1"/>
              </p:cNvSpPr>
              <p:nvPr/>
            </p:nvSpPr>
            <p:spPr bwMode="auto">
              <a:xfrm flipV="1">
                <a:off x="4419" y="722"/>
                <a:ext cx="16" cy="7"/>
              </a:xfrm>
              <a:prstGeom prst="line">
                <a:avLst/>
              </a:pr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893" name="Line 573"/>
              <p:cNvSpPr>
                <a:spLocks noChangeShapeType="1"/>
              </p:cNvSpPr>
              <p:nvPr/>
            </p:nvSpPr>
            <p:spPr bwMode="auto">
              <a:xfrm flipV="1">
                <a:off x="4435" y="714"/>
                <a:ext cx="11" cy="8"/>
              </a:xfrm>
              <a:prstGeom prst="line">
                <a:avLst/>
              </a:pr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892" name="Line 572"/>
              <p:cNvSpPr>
                <a:spLocks noChangeShapeType="1"/>
              </p:cNvSpPr>
              <p:nvPr/>
            </p:nvSpPr>
            <p:spPr bwMode="auto">
              <a:xfrm flipV="1">
                <a:off x="4446" y="706"/>
                <a:ext cx="11" cy="8"/>
              </a:xfrm>
              <a:prstGeom prst="line">
                <a:avLst/>
              </a:pr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891" name="Freeform 571"/>
              <p:cNvSpPr>
                <a:spLocks/>
              </p:cNvSpPr>
              <p:nvPr/>
            </p:nvSpPr>
            <p:spPr bwMode="auto">
              <a:xfrm>
                <a:off x="4457" y="695"/>
                <a:ext cx="19" cy="11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12" y="4"/>
                  </a:cxn>
                  <a:cxn ang="0">
                    <a:pos x="19" y="0"/>
                  </a:cxn>
                </a:cxnLst>
                <a:rect l="0" t="0" r="r" b="b"/>
                <a:pathLst>
                  <a:path w="19" h="11">
                    <a:moveTo>
                      <a:pt x="0" y="11"/>
                    </a:moveTo>
                    <a:lnTo>
                      <a:pt x="12" y="4"/>
                    </a:lnTo>
                    <a:lnTo>
                      <a:pt x="19" y="0"/>
                    </a:lnTo>
                  </a:path>
                </a:pathLst>
              </a:cu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890" name="Line 570"/>
              <p:cNvSpPr>
                <a:spLocks noChangeShapeType="1"/>
              </p:cNvSpPr>
              <p:nvPr/>
            </p:nvSpPr>
            <p:spPr bwMode="auto">
              <a:xfrm>
                <a:off x="4552" y="649"/>
                <a:ext cx="4" cy="1"/>
              </a:xfrm>
              <a:prstGeom prst="line">
                <a:avLst/>
              </a:pr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889" name="Line 569"/>
              <p:cNvSpPr>
                <a:spLocks noChangeShapeType="1"/>
              </p:cNvSpPr>
              <p:nvPr/>
            </p:nvSpPr>
            <p:spPr bwMode="auto">
              <a:xfrm flipV="1">
                <a:off x="4556" y="642"/>
                <a:ext cx="15" cy="7"/>
              </a:xfrm>
              <a:prstGeom prst="line">
                <a:avLst/>
              </a:pr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888" name="Line 568"/>
              <p:cNvSpPr>
                <a:spLocks noChangeShapeType="1"/>
              </p:cNvSpPr>
              <p:nvPr/>
            </p:nvSpPr>
            <p:spPr bwMode="auto">
              <a:xfrm flipV="1">
                <a:off x="4571" y="634"/>
                <a:ext cx="12" cy="8"/>
              </a:xfrm>
              <a:prstGeom prst="line">
                <a:avLst/>
              </a:pr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887" name="Line 567"/>
              <p:cNvSpPr>
                <a:spLocks noChangeShapeType="1"/>
              </p:cNvSpPr>
              <p:nvPr/>
            </p:nvSpPr>
            <p:spPr bwMode="auto">
              <a:xfrm flipV="1">
                <a:off x="4583" y="630"/>
                <a:ext cx="11" cy="4"/>
              </a:xfrm>
              <a:prstGeom prst="line">
                <a:avLst/>
              </a:pr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886" name="Line 566"/>
              <p:cNvSpPr>
                <a:spLocks noChangeShapeType="1"/>
              </p:cNvSpPr>
              <p:nvPr/>
            </p:nvSpPr>
            <p:spPr bwMode="auto">
              <a:xfrm flipV="1">
                <a:off x="4594" y="623"/>
                <a:ext cx="12" cy="7"/>
              </a:xfrm>
              <a:prstGeom prst="line">
                <a:avLst/>
              </a:pr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885" name="Line 565"/>
              <p:cNvSpPr>
                <a:spLocks noChangeShapeType="1"/>
              </p:cNvSpPr>
              <p:nvPr/>
            </p:nvSpPr>
            <p:spPr bwMode="auto">
              <a:xfrm flipV="1">
                <a:off x="4606" y="615"/>
                <a:ext cx="15" cy="8"/>
              </a:xfrm>
              <a:prstGeom prst="line">
                <a:avLst/>
              </a:pr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884" name="Freeform 564"/>
              <p:cNvSpPr>
                <a:spLocks/>
              </p:cNvSpPr>
              <p:nvPr/>
            </p:nvSpPr>
            <p:spPr bwMode="auto">
              <a:xfrm>
                <a:off x="4621" y="608"/>
                <a:ext cx="15" cy="7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1" y="3"/>
                  </a:cxn>
                  <a:cxn ang="0">
                    <a:pos x="15" y="0"/>
                  </a:cxn>
                </a:cxnLst>
                <a:rect l="0" t="0" r="r" b="b"/>
                <a:pathLst>
                  <a:path w="15" h="7">
                    <a:moveTo>
                      <a:pt x="0" y="7"/>
                    </a:moveTo>
                    <a:lnTo>
                      <a:pt x="11" y="3"/>
                    </a:lnTo>
                    <a:lnTo>
                      <a:pt x="15" y="0"/>
                    </a:lnTo>
                  </a:path>
                </a:pathLst>
              </a:cu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883" name="Line 563"/>
              <p:cNvSpPr>
                <a:spLocks noChangeShapeType="1"/>
              </p:cNvSpPr>
              <p:nvPr/>
            </p:nvSpPr>
            <p:spPr bwMode="auto">
              <a:xfrm flipV="1">
                <a:off x="4720" y="566"/>
                <a:ext cx="11" cy="7"/>
              </a:xfrm>
              <a:prstGeom prst="line">
                <a:avLst/>
              </a:pr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882" name="Line 562"/>
              <p:cNvSpPr>
                <a:spLocks noChangeShapeType="1"/>
              </p:cNvSpPr>
              <p:nvPr/>
            </p:nvSpPr>
            <p:spPr bwMode="auto">
              <a:xfrm flipV="1">
                <a:off x="4731" y="562"/>
                <a:ext cx="11" cy="4"/>
              </a:xfrm>
              <a:prstGeom prst="line">
                <a:avLst/>
              </a:pr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881" name="Line 561"/>
              <p:cNvSpPr>
                <a:spLocks noChangeShapeType="1"/>
              </p:cNvSpPr>
              <p:nvPr/>
            </p:nvSpPr>
            <p:spPr bwMode="auto">
              <a:xfrm flipV="1">
                <a:off x="4742" y="558"/>
                <a:ext cx="12" cy="4"/>
              </a:xfrm>
              <a:prstGeom prst="line">
                <a:avLst/>
              </a:pr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880" name="Line 560"/>
              <p:cNvSpPr>
                <a:spLocks noChangeShapeType="1"/>
              </p:cNvSpPr>
              <p:nvPr/>
            </p:nvSpPr>
            <p:spPr bwMode="auto">
              <a:xfrm flipV="1">
                <a:off x="4754" y="554"/>
                <a:ext cx="15" cy="4"/>
              </a:xfrm>
              <a:prstGeom prst="line">
                <a:avLst/>
              </a:pr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879" name="Line 559"/>
              <p:cNvSpPr>
                <a:spLocks noChangeShapeType="1"/>
              </p:cNvSpPr>
              <p:nvPr/>
            </p:nvSpPr>
            <p:spPr bwMode="auto">
              <a:xfrm flipV="1">
                <a:off x="4769" y="547"/>
                <a:ext cx="11" cy="7"/>
              </a:xfrm>
              <a:prstGeom prst="line">
                <a:avLst/>
              </a:pr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878" name="Freeform 558"/>
              <p:cNvSpPr>
                <a:spLocks/>
              </p:cNvSpPr>
              <p:nvPr/>
            </p:nvSpPr>
            <p:spPr bwMode="auto">
              <a:xfrm>
                <a:off x="4780" y="539"/>
                <a:ext cx="23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2" y="4"/>
                  </a:cxn>
                  <a:cxn ang="0">
                    <a:pos x="23" y="0"/>
                  </a:cxn>
                </a:cxnLst>
                <a:rect l="0" t="0" r="r" b="b"/>
                <a:pathLst>
                  <a:path w="23" h="8">
                    <a:moveTo>
                      <a:pt x="0" y="8"/>
                    </a:moveTo>
                    <a:lnTo>
                      <a:pt x="12" y="4"/>
                    </a:lnTo>
                    <a:lnTo>
                      <a:pt x="23" y="0"/>
                    </a:lnTo>
                  </a:path>
                </a:pathLst>
              </a:cu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877" name="Line 557"/>
              <p:cNvSpPr>
                <a:spLocks noChangeShapeType="1"/>
              </p:cNvSpPr>
              <p:nvPr/>
            </p:nvSpPr>
            <p:spPr bwMode="auto">
              <a:xfrm>
                <a:off x="4891" y="513"/>
                <a:ext cx="1" cy="1"/>
              </a:xfrm>
              <a:prstGeom prst="line">
                <a:avLst/>
              </a:pr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876" name="Line 556"/>
              <p:cNvSpPr>
                <a:spLocks noChangeShapeType="1"/>
              </p:cNvSpPr>
              <p:nvPr/>
            </p:nvSpPr>
            <p:spPr bwMode="auto">
              <a:xfrm flipV="1">
                <a:off x="4891" y="509"/>
                <a:ext cx="11" cy="4"/>
              </a:xfrm>
              <a:prstGeom prst="line">
                <a:avLst/>
              </a:pr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875" name="Line 555"/>
              <p:cNvSpPr>
                <a:spLocks noChangeShapeType="1"/>
              </p:cNvSpPr>
              <p:nvPr/>
            </p:nvSpPr>
            <p:spPr bwMode="auto">
              <a:xfrm flipV="1">
                <a:off x="4902" y="505"/>
                <a:ext cx="15" cy="4"/>
              </a:xfrm>
              <a:prstGeom prst="line">
                <a:avLst/>
              </a:pr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874" name="Line 554"/>
              <p:cNvSpPr>
                <a:spLocks noChangeShapeType="1"/>
              </p:cNvSpPr>
              <p:nvPr/>
            </p:nvSpPr>
            <p:spPr bwMode="auto">
              <a:xfrm flipV="1">
                <a:off x="4917" y="501"/>
                <a:ext cx="12" cy="4"/>
              </a:xfrm>
              <a:prstGeom prst="line">
                <a:avLst/>
              </a:pr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873" name="Line 553"/>
              <p:cNvSpPr>
                <a:spLocks noChangeShapeType="1"/>
              </p:cNvSpPr>
              <p:nvPr/>
            </p:nvSpPr>
            <p:spPr bwMode="auto">
              <a:xfrm flipV="1">
                <a:off x="4929" y="497"/>
                <a:ext cx="11" cy="4"/>
              </a:xfrm>
              <a:prstGeom prst="line">
                <a:avLst/>
              </a:pr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872" name="Line 552"/>
              <p:cNvSpPr>
                <a:spLocks noChangeShapeType="1"/>
              </p:cNvSpPr>
              <p:nvPr/>
            </p:nvSpPr>
            <p:spPr bwMode="auto">
              <a:xfrm flipV="1">
                <a:off x="4940" y="494"/>
                <a:ext cx="15" cy="3"/>
              </a:xfrm>
              <a:prstGeom prst="line">
                <a:avLst/>
              </a:pr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871" name="Line 551"/>
              <p:cNvSpPr>
                <a:spLocks noChangeShapeType="1"/>
              </p:cNvSpPr>
              <p:nvPr/>
            </p:nvSpPr>
            <p:spPr bwMode="auto">
              <a:xfrm flipV="1">
                <a:off x="4955" y="490"/>
                <a:ext cx="12" cy="4"/>
              </a:xfrm>
              <a:prstGeom prst="line">
                <a:avLst/>
              </a:pr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870" name="Freeform 550"/>
              <p:cNvSpPr>
                <a:spLocks/>
              </p:cNvSpPr>
              <p:nvPr/>
            </p:nvSpPr>
            <p:spPr bwMode="auto">
              <a:xfrm>
                <a:off x="4967" y="486"/>
                <a:ext cx="11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1" y="0"/>
                  </a:cxn>
                  <a:cxn ang="0">
                    <a:pos x="11" y="0"/>
                  </a:cxn>
                </a:cxnLst>
                <a:rect l="0" t="0" r="r" b="b"/>
                <a:pathLst>
                  <a:path w="11" h="4">
                    <a:moveTo>
                      <a:pt x="0" y="4"/>
                    </a:moveTo>
                    <a:lnTo>
                      <a:pt x="11" y="0"/>
                    </a:lnTo>
                  </a:path>
                </a:pathLst>
              </a:cu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869" name="Line 549"/>
              <p:cNvSpPr>
                <a:spLocks noChangeShapeType="1"/>
              </p:cNvSpPr>
              <p:nvPr/>
            </p:nvSpPr>
            <p:spPr bwMode="auto">
              <a:xfrm flipV="1">
                <a:off x="5065" y="463"/>
                <a:ext cx="12" cy="4"/>
              </a:xfrm>
              <a:prstGeom prst="line">
                <a:avLst/>
              </a:pr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868" name="Line 548"/>
              <p:cNvSpPr>
                <a:spLocks noChangeShapeType="1"/>
              </p:cNvSpPr>
              <p:nvPr/>
            </p:nvSpPr>
            <p:spPr bwMode="auto">
              <a:xfrm>
                <a:off x="5077" y="463"/>
                <a:ext cx="11" cy="1"/>
              </a:xfrm>
              <a:prstGeom prst="line">
                <a:avLst/>
              </a:pr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867" name="Line 547"/>
              <p:cNvSpPr>
                <a:spLocks noChangeShapeType="1"/>
              </p:cNvSpPr>
              <p:nvPr/>
            </p:nvSpPr>
            <p:spPr bwMode="auto">
              <a:xfrm flipV="1">
                <a:off x="5088" y="459"/>
                <a:ext cx="15" cy="4"/>
              </a:xfrm>
              <a:prstGeom prst="line">
                <a:avLst/>
              </a:pr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866" name="Line 546"/>
              <p:cNvSpPr>
                <a:spLocks noChangeShapeType="1"/>
              </p:cNvSpPr>
              <p:nvPr/>
            </p:nvSpPr>
            <p:spPr bwMode="auto">
              <a:xfrm>
                <a:off x="5103" y="459"/>
                <a:ext cx="12" cy="1"/>
              </a:xfrm>
              <a:prstGeom prst="line">
                <a:avLst/>
              </a:pr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865" name="Line 545"/>
              <p:cNvSpPr>
                <a:spLocks noChangeShapeType="1"/>
              </p:cNvSpPr>
              <p:nvPr/>
            </p:nvSpPr>
            <p:spPr bwMode="auto">
              <a:xfrm flipV="1">
                <a:off x="5115" y="456"/>
                <a:ext cx="11" cy="3"/>
              </a:xfrm>
              <a:prstGeom prst="line">
                <a:avLst/>
              </a:pr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864" name="Line 544"/>
              <p:cNvSpPr>
                <a:spLocks noChangeShapeType="1"/>
              </p:cNvSpPr>
              <p:nvPr/>
            </p:nvSpPr>
            <p:spPr bwMode="auto">
              <a:xfrm flipV="1">
                <a:off x="5126" y="452"/>
                <a:ext cx="12" cy="4"/>
              </a:xfrm>
              <a:prstGeom prst="line">
                <a:avLst/>
              </a:pr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863" name="Freeform 543"/>
              <p:cNvSpPr>
                <a:spLocks/>
              </p:cNvSpPr>
              <p:nvPr/>
            </p:nvSpPr>
            <p:spPr bwMode="auto">
              <a:xfrm>
                <a:off x="5138" y="448"/>
                <a:ext cx="19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5" y="4"/>
                  </a:cxn>
                  <a:cxn ang="0">
                    <a:pos x="19" y="0"/>
                  </a:cxn>
                </a:cxnLst>
                <a:rect l="0" t="0" r="r" b="b"/>
                <a:pathLst>
                  <a:path w="19" h="4">
                    <a:moveTo>
                      <a:pt x="0" y="4"/>
                    </a:moveTo>
                    <a:lnTo>
                      <a:pt x="15" y="4"/>
                    </a:lnTo>
                    <a:lnTo>
                      <a:pt x="19" y="0"/>
                    </a:lnTo>
                  </a:path>
                </a:pathLst>
              </a:cu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862" name="Line 542"/>
              <p:cNvSpPr>
                <a:spLocks noChangeShapeType="1"/>
              </p:cNvSpPr>
              <p:nvPr/>
            </p:nvSpPr>
            <p:spPr bwMode="auto">
              <a:xfrm flipV="1">
                <a:off x="5248" y="433"/>
                <a:ext cx="4" cy="4"/>
              </a:xfrm>
              <a:prstGeom prst="line">
                <a:avLst/>
              </a:pr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861" name="Line 541"/>
              <p:cNvSpPr>
                <a:spLocks noChangeShapeType="1"/>
              </p:cNvSpPr>
              <p:nvPr/>
            </p:nvSpPr>
            <p:spPr bwMode="auto">
              <a:xfrm>
                <a:off x="5252" y="433"/>
                <a:ext cx="11" cy="1"/>
              </a:xfrm>
              <a:prstGeom prst="line">
                <a:avLst/>
              </a:pr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860" name="Line 540"/>
              <p:cNvSpPr>
                <a:spLocks noChangeShapeType="1"/>
              </p:cNvSpPr>
              <p:nvPr/>
            </p:nvSpPr>
            <p:spPr bwMode="auto">
              <a:xfrm flipV="1">
                <a:off x="5263" y="429"/>
                <a:ext cx="11" cy="4"/>
              </a:xfrm>
              <a:prstGeom prst="line">
                <a:avLst/>
              </a:pr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859" name="Line 539"/>
              <p:cNvSpPr>
                <a:spLocks noChangeShapeType="1"/>
              </p:cNvSpPr>
              <p:nvPr/>
            </p:nvSpPr>
            <p:spPr bwMode="auto">
              <a:xfrm>
                <a:off x="5274" y="429"/>
                <a:ext cx="16" cy="1"/>
              </a:xfrm>
              <a:prstGeom prst="line">
                <a:avLst/>
              </a:pr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858" name="Line 538"/>
              <p:cNvSpPr>
                <a:spLocks noChangeShapeType="1"/>
              </p:cNvSpPr>
              <p:nvPr/>
            </p:nvSpPr>
            <p:spPr bwMode="auto">
              <a:xfrm>
                <a:off x="5290" y="429"/>
                <a:ext cx="11" cy="1"/>
              </a:xfrm>
              <a:prstGeom prst="line">
                <a:avLst/>
              </a:pr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857" name="Line 537"/>
              <p:cNvSpPr>
                <a:spLocks noChangeShapeType="1"/>
              </p:cNvSpPr>
              <p:nvPr/>
            </p:nvSpPr>
            <p:spPr bwMode="auto">
              <a:xfrm flipV="1">
                <a:off x="5301" y="425"/>
                <a:ext cx="11" cy="4"/>
              </a:xfrm>
              <a:prstGeom prst="line">
                <a:avLst/>
              </a:pr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856" name="Freeform 536"/>
              <p:cNvSpPr>
                <a:spLocks/>
              </p:cNvSpPr>
              <p:nvPr/>
            </p:nvSpPr>
            <p:spPr bwMode="auto">
              <a:xfrm>
                <a:off x="5312" y="422"/>
                <a:ext cx="23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2" y="3"/>
                  </a:cxn>
                  <a:cxn ang="0">
                    <a:pos x="23" y="0"/>
                  </a:cxn>
                </a:cxnLst>
                <a:rect l="0" t="0" r="r" b="b"/>
                <a:pathLst>
                  <a:path w="23" h="3">
                    <a:moveTo>
                      <a:pt x="0" y="3"/>
                    </a:moveTo>
                    <a:lnTo>
                      <a:pt x="12" y="3"/>
                    </a:lnTo>
                    <a:lnTo>
                      <a:pt x="23" y="0"/>
                    </a:lnTo>
                  </a:path>
                </a:pathLst>
              </a:cu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855" name="Line 535"/>
              <p:cNvSpPr>
                <a:spLocks noChangeShapeType="1"/>
              </p:cNvSpPr>
              <p:nvPr/>
            </p:nvSpPr>
            <p:spPr bwMode="auto">
              <a:xfrm flipV="1">
                <a:off x="5426" y="410"/>
                <a:ext cx="12" cy="4"/>
              </a:xfrm>
              <a:prstGeom prst="line">
                <a:avLst/>
              </a:pr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854" name="Line 534"/>
              <p:cNvSpPr>
                <a:spLocks noChangeShapeType="1"/>
              </p:cNvSpPr>
              <p:nvPr/>
            </p:nvSpPr>
            <p:spPr bwMode="auto">
              <a:xfrm>
                <a:off x="5438" y="410"/>
                <a:ext cx="11" cy="1"/>
              </a:xfrm>
              <a:prstGeom prst="line">
                <a:avLst/>
              </a:pr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853" name="Line 533"/>
              <p:cNvSpPr>
                <a:spLocks noChangeShapeType="1"/>
              </p:cNvSpPr>
              <p:nvPr/>
            </p:nvSpPr>
            <p:spPr bwMode="auto">
              <a:xfrm>
                <a:off x="5449" y="410"/>
                <a:ext cx="12" cy="1"/>
              </a:xfrm>
              <a:prstGeom prst="line">
                <a:avLst/>
              </a:pr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852" name="Line 532"/>
              <p:cNvSpPr>
                <a:spLocks noChangeShapeType="1"/>
              </p:cNvSpPr>
              <p:nvPr/>
            </p:nvSpPr>
            <p:spPr bwMode="auto">
              <a:xfrm flipV="1">
                <a:off x="5461" y="406"/>
                <a:ext cx="11" cy="4"/>
              </a:xfrm>
              <a:prstGeom prst="line">
                <a:avLst/>
              </a:pr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851" name="Line 531"/>
              <p:cNvSpPr>
                <a:spLocks noChangeShapeType="1"/>
              </p:cNvSpPr>
              <p:nvPr/>
            </p:nvSpPr>
            <p:spPr bwMode="auto">
              <a:xfrm>
                <a:off x="5472" y="406"/>
                <a:ext cx="15" cy="1"/>
              </a:xfrm>
              <a:prstGeom prst="line">
                <a:avLst/>
              </a:pr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850" name="Line 530"/>
              <p:cNvSpPr>
                <a:spLocks noChangeShapeType="1"/>
              </p:cNvSpPr>
              <p:nvPr/>
            </p:nvSpPr>
            <p:spPr bwMode="auto">
              <a:xfrm>
                <a:off x="5487" y="406"/>
                <a:ext cx="12" cy="1"/>
              </a:xfrm>
              <a:prstGeom prst="line">
                <a:avLst/>
              </a:pr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849" name="Freeform 529"/>
              <p:cNvSpPr>
                <a:spLocks/>
              </p:cNvSpPr>
              <p:nvPr/>
            </p:nvSpPr>
            <p:spPr bwMode="auto">
              <a:xfrm>
                <a:off x="5499" y="403"/>
                <a:ext cx="19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1" y="0"/>
                  </a:cxn>
                  <a:cxn ang="0">
                    <a:pos x="19" y="0"/>
                  </a:cxn>
                </a:cxnLst>
                <a:rect l="0" t="0" r="r" b="b"/>
                <a:pathLst>
                  <a:path w="19" h="3">
                    <a:moveTo>
                      <a:pt x="0" y="3"/>
                    </a:moveTo>
                    <a:lnTo>
                      <a:pt x="11" y="0"/>
                    </a:lnTo>
                    <a:lnTo>
                      <a:pt x="19" y="0"/>
                    </a:lnTo>
                  </a:path>
                </a:pathLst>
              </a:cu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848" name="Line 528"/>
              <p:cNvSpPr>
                <a:spLocks noChangeShapeType="1"/>
              </p:cNvSpPr>
              <p:nvPr/>
            </p:nvSpPr>
            <p:spPr bwMode="auto">
              <a:xfrm>
                <a:off x="5609" y="395"/>
                <a:ext cx="1" cy="1"/>
              </a:xfrm>
              <a:prstGeom prst="line">
                <a:avLst/>
              </a:pr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847" name="Line 527"/>
              <p:cNvSpPr>
                <a:spLocks noChangeShapeType="1"/>
              </p:cNvSpPr>
              <p:nvPr/>
            </p:nvSpPr>
            <p:spPr bwMode="auto">
              <a:xfrm>
                <a:off x="5609" y="395"/>
                <a:ext cx="11" cy="1"/>
              </a:xfrm>
              <a:prstGeom prst="line">
                <a:avLst/>
              </a:pr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846" name="Line 526"/>
              <p:cNvSpPr>
                <a:spLocks noChangeShapeType="1"/>
              </p:cNvSpPr>
              <p:nvPr/>
            </p:nvSpPr>
            <p:spPr bwMode="auto">
              <a:xfrm>
                <a:off x="5620" y="395"/>
                <a:ext cx="15" cy="1"/>
              </a:xfrm>
              <a:prstGeom prst="line">
                <a:avLst/>
              </a:pr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845" name="Line 525"/>
              <p:cNvSpPr>
                <a:spLocks noChangeShapeType="1"/>
              </p:cNvSpPr>
              <p:nvPr/>
            </p:nvSpPr>
            <p:spPr bwMode="auto">
              <a:xfrm>
                <a:off x="5635" y="395"/>
                <a:ext cx="12" cy="1"/>
              </a:xfrm>
              <a:prstGeom prst="line">
                <a:avLst/>
              </a:pr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844" name="Line 524"/>
              <p:cNvSpPr>
                <a:spLocks noChangeShapeType="1"/>
              </p:cNvSpPr>
              <p:nvPr/>
            </p:nvSpPr>
            <p:spPr bwMode="auto">
              <a:xfrm flipV="1">
                <a:off x="5647" y="391"/>
                <a:ext cx="11" cy="4"/>
              </a:xfrm>
              <a:prstGeom prst="line">
                <a:avLst/>
              </a:pr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843" name="Line 523"/>
              <p:cNvSpPr>
                <a:spLocks noChangeShapeType="1"/>
              </p:cNvSpPr>
              <p:nvPr/>
            </p:nvSpPr>
            <p:spPr bwMode="auto">
              <a:xfrm>
                <a:off x="5658" y="391"/>
                <a:ext cx="15" cy="1"/>
              </a:xfrm>
              <a:prstGeom prst="line">
                <a:avLst/>
              </a:pr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842" name="Line 522"/>
              <p:cNvSpPr>
                <a:spLocks noChangeShapeType="1"/>
              </p:cNvSpPr>
              <p:nvPr/>
            </p:nvSpPr>
            <p:spPr bwMode="auto">
              <a:xfrm>
                <a:off x="5673" y="391"/>
                <a:ext cx="12" cy="1"/>
              </a:xfrm>
              <a:prstGeom prst="line">
                <a:avLst/>
              </a:pr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841" name="Freeform 521"/>
              <p:cNvSpPr>
                <a:spLocks/>
              </p:cNvSpPr>
              <p:nvPr/>
            </p:nvSpPr>
            <p:spPr bwMode="auto">
              <a:xfrm>
                <a:off x="5685" y="391"/>
                <a:ext cx="15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" y="0"/>
                  </a:cxn>
                  <a:cxn ang="0">
                    <a:pos x="15" y="0"/>
                  </a:cxn>
                </a:cxnLst>
                <a:rect l="0" t="0" r="r" b="b"/>
                <a:pathLst>
                  <a:path w="15">
                    <a:moveTo>
                      <a:pt x="0" y="0"/>
                    </a:moveTo>
                    <a:lnTo>
                      <a:pt x="11" y="0"/>
                    </a:lnTo>
                    <a:lnTo>
                      <a:pt x="15" y="0"/>
                    </a:lnTo>
                  </a:path>
                </a:pathLst>
              </a:cu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840" name="Line 520"/>
              <p:cNvSpPr>
                <a:spLocks noChangeShapeType="1"/>
              </p:cNvSpPr>
              <p:nvPr/>
            </p:nvSpPr>
            <p:spPr bwMode="auto">
              <a:xfrm>
                <a:off x="832" y="4234"/>
                <a:ext cx="12" cy="1"/>
              </a:xfrm>
              <a:prstGeom prst="line">
                <a:avLst/>
              </a:pr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839" name="Line 519"/>
              <p:cNvSpPr>
                <a:spLocks noChangeShapeType="1"/>
              </p:cNvSpPr>
              <p:nvPr/>
            </p:nvSpPr>
            <p:spPr bwMode="auto">
              <a:xfrm>
                <a:off x="844" y="4234"/>
                <a:ext cx="11" cy="1"/>
              </a:xfrm>
              <a:prstGeom prst="line">
                <a:avLst/>
              </a:pr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838" name="Line 518"/>
              <p:cNvSpPr>
                <a:spLocks noChangeShapeType="1"/>
              </p:cNvSpPr>
              <p:nvPr/>
            </p:nvSpPr>
            <p:spPr bwMode="auto">
              <a:xfrm flipV="1">
                <a:off x="855" y="4230"/>
                <a:ext cx="11" cy="4"/>
              </a:xfrm>
              <a:prstGeom prst="line">
                <a:avLst/>
              </a:pr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837" name="Line 517"/>
              <p:cNvSpPr>
                <a:spLocks noChangeShapeType="1"/>
              </p:cNvSpPr>
              <p:nvPr/>
            </p:nvSpPr>
            <p:spPr bwMode="auto">
              <a:xfrm>
                <a:off x="866" y="4230"/>
                <a:ext cx="16" cy="1"/>
              </a:xfrm>
              <a:prstGeom prst="line">
                <a:avLst/>
              </a:pr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836" name="Line 516"/>
              <p:cNvSpPr>
                <a:spLocks noChangeShapeType="1"/>
              </p:cNvSpPr>
              <p:nvPr/>
            </p:nvSpPr>
            <p:spPr bwMode="auto">
              <a:xfrm>
                <a:off x="882" y="4230"/>
                <a:ext cx="11" cy="1"/>
              </a:xfrm>
              <a:prstGeom prst="line">
                <a:avLst/>
              </a:pr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835" name="Line 515"/>
              <p:cNvSpPr>
                <a:spLocks noChangeShapeType="1"/>
              </p:cNvSpPr>
              <p:nvPr/>
            </p:nvSpPr>
            <p:spPr bwMode="auto">
              <a:xfrm>
                <a:off x="893" y="4230"/>
                <a:ext cx="11" cy="1"/>
              </a:xfrm>
              <a:prstGeom prst="line">
                <a:avLst/>
              </a:pr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834" name="Freeform 514"/>
              <p:cNvSpPr>
                <a:spLocks/>
              </p:cNvSpPr>
              <p:nvPr/>
            </p:nvSpPr>
            <p:spPr bwMode="auto">
              <a:xfrm>
                <a:off x="904" y="4230"/>
                <a:ext cx="19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" y="0"/>
                  </a:cxn>
                  <a:cxn ang="0">
                    <a:pos x="19" y="0"/>
                  </a:cxn>
                </a:cxnLst>
                <a:rect l="0" t="0" r="r" b="b"/>
                <a:pathLst>
                  <a:path w="19">
                    <a:moveTo>
                      <a:pt x="0" y="0"/>
                    </a:moveTo>
                    <a:lnTo>
                      <a:pt x="12" y="0"/>
                    </a:lnTo>
                    <a:lnTo>
                      <a:pt x="19" y="0"/>
                    </a:lnTo>
                  </a:path>
                </a:pathLst>
              </a:cu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833" name="Line 513"/>
              <p:cNvSpPr>
                <a:spLocks noChangeShapeType="1"/>
              </p:cNvSpPr>
              <p:nvPr/>
            </p:nvSpPr>
            <p:spPr bwMode="auto">
              <a:xfrm>
                <a:off x="1015" y="4223"/>
                <a:ext cx="1" cy="1"/>
              </a:xfrm>
              <a:prstGeom prst="line">
                <a:avLst/>
              </a:pr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832" name="Line 512"/>
              <p:cNvSpPr>
                <a:spLocks noChangeShapeType="1"/>
              </p:cNvSpPr>
              <p:nvPr/>
            </p:nvSpPr>
            <p:spPr bwMode="auto">
              <a:xfrm>
                <a:off x="1015" y="4223"/>
                <a:ext cx="15" cy="1"/>
              </a:xfrm>
              <a:prstGeom prst="line">
                <a:avLst/>
              </a:pr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831" name="Line 511"/>
              <p:cNvSpPr>
                <a:spLocks noChangeShapeType="1"/>
              </p:cNvSpPr>
              <p:nvPr/>
            </p:nvSpPr>
            <p:spPr bwMode="auto">
              <a:xfrm flipV="1">
                <a:off x="1030" y="4219"/>
                <a:ext cx="11" cy="4"/>
              </a:xfrm>
              <a:prstGeom prst="line">
                <a:avLst/>
              </a:pr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830" name="Line 510"/>
              <p:cNvSpPr>
                <a:spLocks noChangeShapeType="1"/>
              </p:cNvSpPr>
              <p:nvPr/>
            </p:nvSpPr>
            <p:spPr bwMode="auto">
              <a:xfrm>
                <a:off x="1041" y="4219"/>
                <a:ext cx="12" cy="1"/>
              </a:xfrm>
              <a:prstGeom prst="line">
                <a:avLst/>
              </a:pr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829" name="Line 509"/>
              <p:cNvSpPr>
                <a:spLocks noChangeShapeType="1"/>
              </p:cNvSpPr>
              <p:nvPr/>
            </p:nvSpPr>
            <p:spPr bwMode="auto">
              <a:xfrm>
                <a:off x="1053" y="4219"/>
                <a:ext cx="11" cy="1"/>
              </a:xfrm>
              <a:prstGeom prst="line">
                <a:avLst/>
              </a:pr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828" name="Line 508"/>
              <p:cNvSpPr>
                <a:spLocks noChangeShapeType="1"/>
              </p:cNvSpPr>
              <p:nvPr/>
            </p:nvSpPr>
            <p:spPr bwMode="auto">
              <a:xfrm>
                <a:off x="1064" y="4219"/>
                <a:ext cx="15" cy="1"/>
              </a:xfrm>
              <a:prstGeom prst="line">
                <a:avLst/>
              </a:pr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827" name="Line 507"/>
              <p:cNvSpPr>
                <a:spLocks noChangeShapeType="1"/>
              </p:cNvSpPr>
              <p:nvPr/>
            </p:nvSpPr>
            <p:spPr bwMode="auto">
              <a:xfrm flipV="1">
                <a:off x="1079" y="4215"/>
                <a:ext cx="12" cy="4"/>
              </a:xfrm>
              <a:prstGeom prst="line">
                <a:avLst/>
              </a:pr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826" name="Freeform 506"/>
              <p:cNvSpPr>
                <a:spLocks/>
              </p:cNvSpPr>
              <p:nvPr/>
            </p:nvSpPr>
            <p:spPr bwMode="auto">
              <a:xfrm>
                <a:off x="1091" y="4215"/>
                <a:ext cx="1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" y="0"/>
                  </a:cxn>
                  <a:cxn ang="0">
                    <a:pos x="11" y="0"/>
                  </a:cxn>
                </a:cxnLst>
                <a:rect l="0" t="0" r="r" b="b"/>
                <a:pathLst>
                  <a:path w="11">
                    <a:moveTo>
                      <a:pt x="0" y="0"/>
                    </a:moveTo>
                    <a:lnTo>
                      <a:pt x="11" y="0"/>
                    </a:lnTo>
                  </a:path>
                </a:pathLst>
              </a:cu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825" name="Line 505"/>
              <p:cNvSpPr>
                <a:spLocks noChangeShapeType="1"/>
              </p:cNvSpPr>
              <p:nvPr/>
            </p:nvSpPr>
            <p:spPr bwMode="auto">
              <a:xfrm flipV="1">
                <a:off x="1193" y="4204"/>
                <a:ext cx="8" cy="4"/>
              </a:xfrm>
              <a:prstGeom prst="line">
                <a:avLst/>
              </a:pr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824" name="Line 504"/>
              <p:cNvSpPr>
                <a:spLocks noChangeShapeType="1"/>
              </p:cNvSpPr>
              <p:nvPr/>
            </p:nvSpPr>
            <p:spPr bwMode="auto">
              <a:xfrm>
                <a:off x="1201" y="4204"/>
                <a:ext cx="15" cy="1"/>
              </a:xfrm>
              <a:prstGeom prst="line">
                <a:avLst/>
              </a:pr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823" name="Line 503"/>
              <p:cNvSpPr>
                <a:spLocks noChangeShapeType="1"/>
              </p:cNvSpPr>
              <p:nvPr/>
            </p:nvSpPr>
            <p:spPr bwMode="auto">
              <a:xfrm>
                <a:off x="1216" y="4204"/>
                <a:ext cx="11" cy="1"/>
              </a:xfrm>
              <a:prstGeom prst="line">
                <a:avLst/>
              </a:pr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822" name="Line 502"/>
              <p:cNvSpPr>
                <a:spLocks noChangeShapeType="1"/>
              </p:cNvSpPr>
              <p:nvPr/>
            </p:nvSpPr>
            <p:spPr bwMode="auto">
              <a:xfrm flipV="1">
                <a:off x="1227" y="4200"/>
                <a:ext cx="12" cy="4"/>
              </a:xfrm>
              <a:prstGeom prst="line">
                <a:avLst/>
              </a:pr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821" name="Line 501"/>
              <p:cNvSpPr>
                <a:spLocks noChangeShapeType="1"/>
              </p:cNvSpPr>
              <p:nvPr/>
            </p:nvSpPr>
            <p:spPr bwMode="auto">
              <a:xfrm>
                <a:off x="1239" y="4200"/>
                <a:ext cx="11" cy="1"/>
              </a:xfrm>
              <a:prstGeom prst="line">
                <a:avLst/>
              </a:pr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820" name="Line 500"/>
              <p:cNvSpPr>
                <a:spLocks noChangeShapeType="1"/>
              </p:cNvSpPr>
              <p:nvPr/>
            </p:nvSpPr>
            <p:spPr bwMode="auto">
              <a:xfrm flipV="1">
                <a:off x="1250" y="4196"/>
                <a:ext cx="15" cy="4"/>
              </a:xfrm>
              <a:prstGeom prst="line">
                <a:avLst/>
              </a:pr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819" name="Freeform 499"/>
              <p:cNvSpPr>
                <a:spLocks/>
              </p:cNvSpPr>
              <p:nvPr/>
            </p:nvSpPr>
            <p:spPr bwMode="auto">
              <a:xfrm>
                <a:off x="1265" y="4196"/>
                <a:ext cx="19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" y="0"/>
                  </a:cxn>
                  <a:cxn ang="0">
                    <a:pos x="19" y="0"/>
                  </a:cxn>
                </a:cxnLst>
                <a:rect l="0" t="0" r="r" b="b"/>
                <a:pathLst>
                  <a:path w="19">
                    <a:moveTo>
                      <a:pt x="0" y="0"/>
                    </a:moveTo>
                    <a:lnTo>
                      <a:pt x="12" y="0"/>
                    </a:lnTo>
                    <a:lnTo>
                      <a:pt x="19" y="0"/>
                    </a:lnTo>
                  </a:path>
                </a:pathLst>
              </a:cu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818" name="Line 498"/>
              <p:cNvSpPr>
                <a:spLocks noChangeShapeType="1"/>
              </p:cNvSpPr>
              <p:nvPr/>
            </p:nvSpPr>
            <p:spPr bwMode="auto">
              <a:xfrm>
                <a:off x="1376" y="4181"/>
                <a:ext cx="1" cy="1"/>
              </a:xfrm>
              <a:prstGeom prst="line">
                <a:avLst/>
              </a:pr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817" name="Line 497"/>
              <p:cNvSpPr>
                <a:spLocks noChangeShapeType="1"/>
              </p:cNvSpPr>
              <p:nvPr/>
            </p:nvSpPr>
            <p:spPr bwMode="auto">
              <a:xfrm>
                <a:off x="1376" y="4181"/>
                <a:ext cx="11" cy="1"/>
              </a:xfrm>
              <a:prstGeom prst="line">
                <a:avLst/>
              </a:pr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816" name="Line 496"/>
              <p:cNvSpPr>
                <a:spLocks noChangeShapeType="1"/>
              </p:cNvSpPr>
              <p:nvPr/>
            </p:nvSpPr>
            <p:spPr bwMode="auto">
              <a:xfrm flipV="1">
                <a:off x="1387" y="4177"/>
                <a:ext cx="11" cy="4"/>
              </a:xfrm>
              <a:prstGeom prst="line">
                <a:avLst/>
              </a:pr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815" name="Line 495"/>
              <p:cNvSpPr>
                <a:spLocks noChangeShapeType="1"/>
              </p:cNvSpPr>
              <p:nvPr/>
            </p:nvSpPr>
            <p:spPr bwMode="auto">
              <a:xfrm>
                <a:off x="1398" y="4177"/>
                <a:ext cx="16" cy="1"/>
              </a:xfrm>
              <a:prstGeom prst="line">
                <a:avLst/>
              </a:pr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814" name="Line 494"/>
              <p:cNvSpPr>
                <a:spLocks noChangeShapeType="1"/>
              </p:cNvSpPr>
              <p:nvPr/>
            </p:nvSpPr>
            <p:spPr bwMode="auto">
              <a:xfrm flipV="1">
                <a:off x="1414" y="4173"/>
                <a:ext cx="11" cy="4"/>
              </a:xfrm>
              <a:prstGeom prst="line">
                <a:avLst/>
              </a:pr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813" name="Line 493"/>
              <p:cNvSpPr>
                <a:spLocks noChangeShapeType="1"/>
              </p:cNvSpPr>
              <p:nvPr/>
            </p:nvSpPr>
            <p:spPr bwMode="auto">
              <a:xfrm>
                <a:off x="1425" y="4173"/>
                <a:ext cx="11" cy="1"/>
              </a:xfrm>
              <a:prstGeom prst="line">
                <a:avLst/>
              </a:pr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812" name="Line 492"/>
              <p:cNvSpPr>
                <a:spLocks noChangeShapeType="1"/>
              </p:cNvSpPr>
              <p:nvPr/>
            </p:nvSpPr>
            <p:spPr bwMode="auto">
              <a:xfrm flipV="1">
                <a:off x="1436" y="4170"/>
                <a:ext cx="12" cy="3"/>
              </a:xfrm>
              <a:prstGeom prst="line">
                <a:avLst/>
              </a:pr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811" name="Freeform 491"/>
              <p:cNvSpPr>
                <a:spLocks/>
              </p:cNvSpPr>
              <p:nvPr/>
            </p:nvSpPr>
            <p:spPr bwMode="auto">
              <a:xfrm>
                <a:off x="1448" y="4170"/>
                <a:ext cx="15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" y="0"/>
                  </a:cxn>
                  <a:cxn ang="0">
                    <a:pos x="15" y="0"/>
                  </a:cxn>
                </a:cxnLst>
                <a:rect l="0" t="0" r="r" b="b"/>
                <a:pathLst>
                  <a:path w="15">
                    <a:moveTo>
                      <a:pt x="0" y="0"/>
                    </a:moveTo>
                    <a:lnTo>
                      <a:pt x="15" y="0"/>
                    </a:lnTo>
                  </a:path>
                </a:pathLst>
              </a:cu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810" name="Line 490"/>
              <p:cNvSpPr>
                <a:spLocks noChangeShapeType="1"/>
              </p:cNvSpPr>
              <p:nvPr/>
            </p:nvSpPr>
            <p:spPr bwMode="auto">
              <a:xfrm flipV="1">
                <a:off x="1554" y="4147"/>
                <a:ext cx="8" cy="4"/>
              </a:xfrm>
              <a:prstGeom prst="line">
                <a:avLst/>
              </a:pr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809" name="Line 489"/>
              <p:cNvSpPr>
                <a:spLocks noChangeShapeType="1"/>
              </p:cNvSpPr>
              <p:nvPr/>
            </p:nvSpPr>
            <p:spPr bwMode="auto">
              <a:xfrm>
                <a:off x="1562" y="4147"/>
                <a:ext cx="11" cy="1"/>
              </a:xfrm>
              <a:prstGeom prst="line">
                <a:avLst/>
              </a:pr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808" name="Line 488"/>
              <p:cNvSpPr>
                <a:spLocks noChangeShapeType="1"/>
              </p:cNvSpPr>
              <p:nvPr/>
            </p:nvSpPr>
            <p:spPr bwMode="auto">
              <a:xfrm flipV="1">
                <a:off x="1573" y="4143"/>
                <a:ext cx="12" cy="4"/>
              </a:xfrm>
              <a:prstGeom prst="line">
                <a:avLst/>
              </a:pr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807" name="Line 487"/>
              <p:cNvSpPr>
                <a:spLocks noChangeShapeType="1"/>
              </p:cNvSpPr>
              <p:nvPr/>
            </p:nvSpPr>
            <p:spPr bwMode="auto">
              <a:xfrm flipV="1">
                <a:off x="1585" y="4139"/>
                <a:ext cx="15" cy="4"/>
              </a:xfrm>
              <a:prstGeom prst="line">
                <a:avLst/>
              </a:pr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806" name="Line 486"/>
              <p:cNvSpPr>
                <a:spLocks noChangeShapeType="1"/>
              </p:cNvSpPr>
              <p:nvPr/>
            </p:nvSpPr>
            <p:spPr bwMode="auto">
              <a:xfrm flipV="1">
                <a:off x="1600" y="4135"/>
                <a:ext cx="11" cy="4"/>
              </a:xfrm>
              <a:prstGeom prst="line">
                <a:avLst/>
              </a:pr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805" name="Line 485"/>
              <p:cNvSpPr>
                <a:spLocks noChangeShapeType="1"/>
              </p:cNvSpPr>
              <p:nvPr/>
            </p:nvSpPr>
            <p:spPr bwMode="auto">
              <a:xfrm>
                <a:off x="1611" y="4135"/>
                <a:ext cx="12" cy="1"/>
              </a:xfrm>
              <a:prstGeom prst="line">
                <a:avLst/>
              </a:pr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804" name="Freeform 484"/>
              <p:cNvSpPr>
                <a:spLocks/>
              </p:cNvSpPr>
              <p:nvPr/>
            </p:nvSpPr>
            <p:spPr bwMode="auto">
              <a:xfrm>
                <a:off x="1623" y="4128"/>
                <a:ext cx="19" cy="7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1" y="4"/>
                  </a:cxn>
                  <a:cxn ang="0">
                    <a:pos x="19" y="0"/>
                  </a:cxn>
                </a:cxnLst>
                <a:rect l="0" t="0" r="r" b="b"/>
                <a:pathLst>
                  <a:path w="19" h="7">
                    <a:moveTo>
                      <a:pt x="0" y="7"/>
                    </a:moveTo>
                    <a:lnTo>
                      <a:pt x="11" y="4"/>
                    </a:lnTo>
                    <a:lnTo>
                      <a:pt x="19" y="0"/>
                    </a:lnTo>
                  </a:path>
                </a:pathLst>
              </a:cu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803" name="Line 483"/>
              <p:cNvSpPr>
                <a:spLocks noChangeShapeType="1"/>
              </p:cNvSpPr>
              <p:nvPr/>
            </p:nvSpPr>
            <p:spPr bwMode="auto">
              <a:xfrm>
                <a:off x="1729" y="4105"/>
                <a:ext cx="4" cy="1"/>
              </a:xfrm>
              <a:prstGeom prst="line">
                <a:avLst/>
              </a:pr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802" name="Line 482"/>
              <p:cNvSpPr>
                <a:spLocks noChangeShapeType="1"/>
              </p:cNvSpPr>
              <p:nvPr/>
            </p:nvSpPr>
            <p:spPr bwMode="auto">
              <a:xfrm flipV="1">
                <a:off x="1733" y="4101"/>
                <a:ext cx="15" cy="4"/>
              </a:xfrm>
              <a:prstGeom prst="line">
                <a:avLst/>
              </a:pr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801" name="Line 481"/>
              <p:cNvSpPr>
                <a:spLocks noChangeShapeType="1"/>
              </p:cNvSpPr>
              <p:nvPr/>
            </p:nvSpPr>
            <p:spPr bwMode="auto">
              <a:xfrm flipV="1">
                <a:off x="1748" y="4097"/>
                <a:ext cx="11" cy="4"/>
              </a:xfrm>
              <a:prstGeom prst="line">
                <a:avLst/>
              </a:pr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800" name="Line 480"/>
              <p:cNvSpPr>
                <a:spLocks noChangeShapeType="1"/>
              </p:cNvSpPr>
              <p:nvPr/>
            </p:nvSpPr>
            <p:spPr bwMode="auto">
              <a:xfrm flipV="1">
                <a:off x="1759" y="4094"/>
                <a:ext cx="12" cy="3"/>
              </a:xfrm>
              <a:prstGeom prst="line">
                <a:avLst/>
              </a:pr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799" name="Line 479"/>
              <p:cNvSpPr>
                <a:spLocks noChangeShapeType="1"/>
              </p:cNvSpPr>
              <p:nvPr/>
            </p:nvSpPr>
            <p:spPr bwMode="auto">
              <a:xfrm flipV="1">
                <a:off x="1771" y="4086"/>
                <a:ext cx="11" cy="8"/>
              </a:xfrm>
              <a:prstGeom prst="line">
                <a:avLst/>
              </a:pr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798" name="Line 478"/>
              <p:cNvSpPr>
                <a:spLocks noChangeShapeType="1"/>
              </p:cNvSpPr>
              <p:nvPr/>
            </p:nvSpPr>
            <p:spPr bwMode="auto">
              <a:xfrm flipV="1">
                <a:off x="1782" y="4082"/>
                <a:ext cx="15" cy="4"/>
              </a:xfrm>
              <a:prstGeom prst="line">
                <a:avLst/>
              </a:pr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797" name="Freeform 477"/>
              <p:cNvSpPr>
                <a:spLocks/>
              </p:cNvSpPr>
              <p:nvPr/>
            </p:nvSpPr>
            <p:spPr bwMode="auto">
              <a:xfrm>
                <a:off x="1797" y="4075"/>
                <a:ext cx="19" cy="7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2" y="3"/>
                  </a:cxn>
                  <a:cxn ang="0">
                    <a:pos x="19" y="0"/>
                  </a:cxn>
                </a:cxnLst>
                <a:rect l="0" t="0" r="r" b="b"/>
                <a:pathLst>
                  <a:path w="19" h="7">
                    <a:moveTo>
                      <a:pt x="0" y="7"/>
                    </a:moveTo>
                    <a:lnTo>
                      <a:pt x="12" y="3"/>
                    </a:lnTo>
                    <a:lnTo>
                      <a:pt x="19" y="0"/>
                    </a:lnTo>
                  </a:path>
                </a:pathLst>
              </a:cu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796" name="Line 476"/>
              <p:cNvSpPr>
                <a:spLocks noChangeShapeType="1"/>
              </p:cNvSpPr>
              <p:nvPr/>
            </p:nvSpPr>
            <p:spPr bwMode="auto">
              <a:xfrm flipV="1">
                <a:off x="1904" y="4041"/>
                <a:ext cx="4" cy="3"/>
              </a:xfrm>
              <a:prstGeom prst="line">
                <a:avLst/>
              </a:pr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795" name="Line 475"/>
              <p:cNvSpPr>
                <a:spLocks noChangeShapeType="1"/>
              </p:cNvSpPr>
              <p:nvPr/>
            </p:nvSpPr>
            <p:spPr bwMode="auto">
              <a:xfrm flipV="1">
                <a:off x="1908" y="4037"/>
                <a:ext cx="11" cy="4"/>
              </a:xfrm>
              <a:prstGeom prst="line">
                <a:avLst/>
              </a:pr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794" name="Line 474"/>
              <p:cNvSpPr>
                <a:spLocks noChangeShapeType="1"/>
              </p:cNvSpPr>
              <p:nvPr/>
            </p:nvSpPr>
            <p:spPr bwMode="auto">
              <a:xfrm flipV="1">
                <a:off x="1919" y="4033"/>
                <a:ext cx="11" cy="4"/>
              </a:xfrm>
              <a:prstGeom prst="line">
                <a:avLst/>
              </a:pr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793" name="Line 473"/>
              <p:cNvSpPr>
                <a:spLocks noChangeShapeType="1"/>
              </p:cNvSpPr>
              <p:nvPr/>
            </p:nvSpPr>
            <p:spPr bwMode="auto">
              <a:xfrm flipV="1">
                <a:off x="1930" y="4025"/>
                <a:ext cx="16" cy="8"/>
              </a:xfrm>
              <a:prstGeom prst="line">
                <a:avLst/>
              </a:pr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792" name="Line 472"/>
              <p:cNvSpPr>
                <a:spLocks noChangeShapeType="1"/>
              </p:cNvSpPr>
              <p:nvPr/>
            </p:nvSpPr>
            <p:spPr bwMode="auto">
              <a:xfrm flipV="1">
                <a:off x="1946" y="4022"/>
                <a:ext cx="11" cy="3"/>
              </a:xfrm>
              <a:prstGeom prst="line">
                <a:avLst/>
              </a:pr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791" name="Line 471"/>
              <p:cNvSpPr>
                <a:spLocks noChangeShapeType="1"/>
              </p:cNvSpPr>
              <p:nvPr/>
            </p:nvSpPr>
            <p:spPr bwMode="auto">
              <a:xfrm flipV="1">
                <a:off x="1957" y="4014"/>
                <a:ext cx="11" cy="8"/>
              </a:xfrm>
              <a:prstGeom prst="line">
                <a:avLst/>
              </a:pr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790" name="Freeform 470"/>
              <p:cNvSpPr>
                <a:spLocks/>
              </p:cNvSpPr>
              <p:nvPr/>
            </p:nvSpPr>
            <p:spPr bwMode="auto">
              <a:xfrm>
                <a:off x="1968" y="4006"/>
                <a:ext cx="19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6" y="4"/>
                  </a:cxn>
                  <a:cxn ang="0">
                    <a:pos x="19" y="0"/>
                  </a:cxn>
                </a:cxnLst>
                <a:rect l="0" t="0" r="r" b="b"/>
                <a:pathLst>
                  <a:path w="19" h="8">
                    <a:moveTo>
                      <a:pt x="0" y="8"/>
                    </a:moveTo>
                    <a:lnTo>
                      <a:pt x="16" y="4"/>
                    </a:lnTo>
                    <a:lnTo>
                      <a:pt x="19" y="0"/>
                    </a:lnTo>
                  </a:path>
                </a:pathLst>
              </a:cu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789" name="Line 469"/>
              <p:cNvSpPr>
                <a:spLocks noChangeShapeType="1"/>
              </p:cNvSpPr>
              <p:nvPr/>
            </p:nvSpPr>
            <p:spPr bwMode="auto">
              <a:xfrm>
                <a:off x="2067" y="3965"/>
                <a:ext cx="1" cy="1"/>
              </a:xfrm>
              <a:prstGeom prst="line">
                <a:avLst/>
              </a:pr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788" name="Line 468"/>
              <p:cNvSpPr>
                <a:spLocks noChangeShapeType="1"/>
              </p:cNvSpPr>
              <p:nvPr/>
            </p:nvSpPr>
            <p:spPr bwMode="auto">
              <a:xfrm flipV="1">
                <a:off x="2067" y="3957"/>
                <a:ext cx="15" cy="8"/>
              </a:xfrm>
              <a:prstGeom prst="line">
                <a:avLst/>
              </a:pr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787" name="Line 467"/>
              <p:cNvSpPr>
                <a:spLocks noChangeShapeType="1"/>
              </p:cNvSpPr>
              <p:nvPr/>
            </p:nvSpPr>
            <p:spPr bwMode="auto">
              <a:xfrm>
                <a:off x="2082" y="4261"/>
                <a:ext cx="8" cy="1"/>
              </a:xfrm>
              <a:prstGeom prst="line">
                <a:avLst/>
              </a:pr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786" name="Line 466"/>
              <p:cNvSpPr>
                <a:spLocks noChangeShapeType="1"/>
              </p:cNvSpPr>
              <p:nvPr/>
            </p:nvSpPr>
            <p:spPr bwMode="auto">
              <a:xfrm>
                <a:off x="2151" y="4261"/>
                <a:ext cx="4" cy="1"/>
              </a:xfrm>
              <a:prstGeom prst="line">
                <a:avLst/>
              </a:pr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785" name="Line 465"/>
              <p:cNvSpPr>
                <a:spLocks noChangeShapeType="1"/>
              </p:cNvSpPr>
              <p:nvPr/>
            </p:nvSpPr>
            <p:spPr bwMode="auto">
              <a:xfrm>
                <a:off x="2155" y="4261"/>
                <a:ext cx="11" cy="1"/>
              </a:xfrm>
              <a:prstGeom prst="line">
                <a:avLst/>
              </a:pr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784" name="Line 464"/>
              <p:cNvSpPr>
                <a:spLocks noChangeShapeType="1"/>
              </p:cNvSpPr>
              <p:nvPr/>
            </p:nvSpPr>
            <p:spPr bwMode="auto">
              <a:xfrm>
                <a:off x="2166" y="4261"/>
                <a:ext cx="15" cy="1"/>
              </a:xfrm>
              <a:prstGeom prst="line">
                <a:avLst/>
              </a:pr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783" name="Line 463"/>
              <p:cNvSpPr>
                <a:spLocks noChangeShapeType="1"/>
              </p:cNvSpPr>
              <p:nvPr/>
            </p:nvSpPr>
            <p:spPr bwMode="auto">
              <a:xfrm>
                <a:off x="2181" y="4261"/>
                <a:ext cx="12" cy="1"/>
              </a:xfrm>
              <a:prstGeom prst="line">
                <a:avLst/>
              </a:pr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782" name="Line 462"/>
              <p:cNvSpPr>
                <a:spLocks noChangeShapeType="1"/>
              </p:cNvSpPr>
              <p:nvPr/>
            </p:nvSpPr>
            <p:spPr bwMode="auto">
              <a:xfrm>
                <a:off x="2193" y="4261"/>
                <a:ext cx="11" cy="1"/>
              </a:xfrm>
              <a:prstGeom prst="line">
                <a:avLst/>
              </a:pr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781" name="Line 461"/>
              <p:cNvSpPr>
                <a:spLocks noChangeShapeType="1"/>
              </p:cNvSpPr>
              <p:nvPr/>
            </p:nvSpPr>
            <p:spPr bwMode="auto">
              <a:xfrm>
                <a:off x="2204" y="4261"/>
                <a:ext cx="11" cy="1"/>
              </a:xfrm>
              <a:prstGeom prst="line">
                <a:avLst/>
              </a:pr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780" name="Freeform 460"/>
              <p:cNvSpPr>
                <a:spLocks/>
              </p:cNvSpPr>
              <p:nvPr/>
            </p:nvSpPr>
            <p:spPr bwMode="auto">
              <a:xfrm>
                <a:off x="2215" y="4261"/>
                <a:ext cx="27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" y="0"/>
                  </a:cxn>
                  <a:cxn ang="0">
                    <a:pos x="27" y="0"/>
                  </a:cxn>
                </a:cxnLst>
                <a:rect l="0" t="0" r="r" b="b"/>
                <a:pathLst>
                  <a:path w="27">
                    <a:moveTo>
                      <a:pt x="0" y="0"/>
                    </a:moveTo>
                    <a:lnTo>
                      <a:pt x="16" y="0"/>
                    </a:lnTo>
                    <a:lnTo>
                      <a:pt x="27" y="0"/>
                    </a:lnTo>
                  </a:path>
                </a:pathLst>
              </a:cu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779" name="Freeform 459"/>
              <p:cNvSpPr>
                <a:spLocks/>
              </p:cNvSpPr>
              <p:nvPr/>
            </p:nvSpPr>
            <p:spPr bwMode="auto">
              <a:xfrm>
                <a:off x="2303" y="4261"/>
                <a:ext cx="7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7" y="0"/>
                  </a:cxn>
                </a:cxnLst>
                <a:rect l="0" t="0" r="r" b="b"/>
                <a:pathLst>
                  <a:path w="7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778" name="Line 458"/>
              <p:cNvSpPr>
                <a:spLocks noChangeShapeType="1"/>
              </p:cNvSpPr>
              <p:nvPr/>
            </p:nvSpPr>
            <p:spPr bwMode="auto">
              <a:xfrm>
                <a:off x="2371" y="4261"/>
                <a:ext cx="8" cy="1"/>
              </a:xfrm>
              <a:prstGeom prst="line">
                <a:avLst/>
              </a:pr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777" name="Line 457"/>
              <p:cNvSpPr>
                <a:spLocks noChangeShapeType="1"/>
              </p:cNvSpPr>
              <p:nvPr/>
            </p:nvSpPr>
            <p:spPr bwMode="auto">
              <a:xfrm>
                <a:off x="2379" y="4261"/>
                <a:ext cx="11" cy="1"/>
              </a:xfrm>
              <a:prstGeom prst="line">
                <a:avLst/>
              </a:pr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776" name="Line 456"/>
              <p:cNvSpPr>
                <a:spLocks noChangeShapeType="1"/>
              </p:cNvSpPr>
              <p:nvPr/>
            </p:nvSpPr>
            <p:spPr bwMode="auto">
              <a:xfrm>
                <a:off x="2390" y="4261"/>
                <a:ext cx="12" cy="1"/>
              </a:xfrm>
              <a:prstGeom prst="line">
                <a:avLst/>
              </a:pr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775" name="Line 455"/>
              <p:cNvSpPr>
                <a:spLocks noChangeShapeType="1"/>
              </p:cNvSpPr>
              <p:nvPr/>
            </p:nvSpPr>
            <p:spPr bwMode="auto">
              <a:xfrm>
                <a:off x="2402" y="4261"/>
                <a:ext cx="15" cy="1"/>
              </a:xfrm>
              <a:prstGeom prst="line">
                <a:avLst/>
              </a:pr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774" name="Line 454"/>
              <p:cNvSpPr>
                <a:spLocks noChangeShapeType="1"/>
              </p:cNvSpPr>
              <p:nvPr/>
            </p:nvSpPr>
            <p:spPr bwMode="auto">
              <a:xfrm>
                <a:off x="2417" y="4261"/>
                <a:ext cx="11" cy="1"/>
              </a:xfrm>
              <a:prstGeom prst="line">
                <a:avLst/>
              </a:pr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773" name="Line 453"/>
              <p:cNvSpPr>
                <a:spLocks noChangeShapeType="1"/>
              </p:cNvSpPr>
              <p:nvPr/>
            </p:nvSpPr>
            <p:spPr bwMode="auto">
              <a:xfrm>
                <a:off x="2428" y="4261"/>
                <a:ext cx="12" cy="1"/>
              </a:xfrm>
              <a:prstGeom prst="line">
                <a:avLst/>
              </a:pr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772" name="Freeform 452"/>
              <p:cNvSpPr>
                <a:spLocks/>
              </p:cNvSpPr>
              <p:nvPr/>
            </p:nvSpPr>
            <p:spPr bwMode="auto">
              <a:xfrm>
                <a:off x="2440" y="4261"/>
                <a:ext cx="22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" y="0"/>
                  </a:cxn>
                  <a:cxn ang="0">
                    <a:pos x="22" y="0"/>
                  </a:cxn>
                </a:cxnLst>
                <a:rect l="0" t="0" r="r" b="b"/>
                <a:pathLst>
                  <a:path w="22">
                    <a:moveTo>
                      <a:pt x="0" y="0"/>
                    </a:moveTo>
                    <a:lnTo>
                      <a:pt x="11" y="0"/>
                    </a:lnTo>
                    <a:lnTo>
                      <a:pt x="22" y="0"/>
                    </a:lnTo>
                  </a:path>
                </a:pathLst>
              </a:cu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771" name="Freeform 451"/>
              <p:cNvSpPr>
                <a:spLocks/>
              </p:cNvSpPr>
              <p:nvPr/>
            </p:nvSpPr>
            <p:spPr bwMode="auto">
              <a:xfrm>
                <a:off x="2523" y="4261"/>
                <a:ext cx="8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8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4" y="0"/>
                    </a:lnTo>
                    <a:lnTo>
                      <a:pt x="8" y="0"/>
                    </a:lnTo>
                  </a:path>
                </a:pathLst>
              </a:cu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770" name="Line 450"/>
              <p:cNvSpPr>
                <a:spLocks noChangeShapeType="1"/>
              </p:cNvSpPr>
              <p:nvPr/>
            </p:nvSpPr>
            <p:spPr bwMode="auto">
              <a:xfrm>
                <a:off x="2592" y="4261"/>
                <a:ext cx="7" cy="1"/>
              </a:xfrm>
              <a:prstGeom prst="line">
                <a:avLst/>
              </a:pr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769" name="Line 449"/>
              <p:cNvSpPr>
                <a:spLocks noChangeShapeType="1"/>
              </p:cNvSpPr>
              <p:nvPr/>
            </p:nvSpPr>
            <p:spPr bwMode="auto">
              <a:xfrm>
                <a:off x="2599" y="4261"/>
                <a:ext cx="15" cy="1"/>
              </a:xfrm>
              <a:prstGeom prst="line">
                <a:avLst/>
              </a:pr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768" name="Line 448"/>
              <p:cNvSpPr>
                <a:spLocks noChangeShapeType="1"/>
              </p:cNvSpPr>
              <p:nvPr/>
            </p:nvSpPr>
            <p:spPr bwMode="auto">
              <a:xfrm>
                <a:off x="2614" y="4261"/>
                <a:ext cx="12" cy="1"/>
              </a:xfrm>
              <a:prstGeom prst="line">
                <a:avLst/>
              </a:pr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767" name="Line 447"/>
              <p:cNvSpPr>
                <a:spLocks noChangeShapeType="1"/>
              </p:cNvSpPr>
              <p:nvPr/>
            </p:nvSpPr>
            <p:spPr bwMode="auto">
              <a:xfrm>
                <a:off x="2626" y="4261"/>
                <a:ext cx="11" cy="1"/>
              </a:xfrm>
              <a:prstGeom prst="line">
                <a:avLst/>
              </a:pr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766" name="Line 446"/>
              <p:cNvSpPr>
                <a:spLocks noChangeShapeType="1"/>
              </p:cNvSpPr>
              <p:nvPr/>
            </p:nvSpPr>
            <p:spPr bwMode="auto">
              <a:xfrm>
                <a:off x="2637" y="4261"/>
                <a:ext cx="12" cy="1"/>
              </a:xfrm>
              <a:prstGeom prst="line">
                <a:avLst/>
              </a:pr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765" name="Line 445"/>
              <p:cNvSpPr>
                <a:spLocks noChangeShapeType="1"/>
              </p:cNvSpPr>
              <p:nvPr/>
            </p:nvSpPr>
            <p:spPr bwMode="auto">
              <a:xfrm>
                <a:off x="2649" y="4261"/>
                <a:ext cx="15" cy="1"/>
              </a:xfrm>
              <a:prstGeom prst="line">
                <a:avLst/>
              </a:pr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764" name="Freeform 444"/>
              <p:cNvSpPr>
                <a:spLocks/>
              </p:cNvSpPr>
              <p:nvPr/>
            </p:nvSpPr>
            <p:spPr bwMode="auto">
              <a:xfrm>
                <a:off x="2664" y="4261"/>
                <a:ext cx="19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" y="0"/>
                  </a:cxn>
                  <a:cxn ang="0">
                    <a:pos x="19" y="0"/>
                  </a:cxn>
                </a:cxnLst>
                <a:rect l="0" t="0" r="r" b="b"/>
                <a:pathLst>
                  <a:path w="19">
                    <a:moveTo>
                      <a:pt x="0" y="0"/>
                    </a:moveTo>
                    <a:lnTo>
                      <a:pt x="11" y="0"/>
                    </a:lnTo>
                    <a:lnTo>
                      <a:pt x="19" y="0"/>
                    </a:lnTo>
                  </a:path>
                </a:pathLst>
              </a:cu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763" name="Line 443"/>
              <p:cNvSpPr>
                <a:spLocks noChangeShapeType="1"/>
              </p:cNvSpPr>
              <p:nvPr/>
            </p:nvSpPr>
            <p:spPr bwMode="auto">
              <a:xfrm>
                <a:off x="2744" y="4261"/>
                <a:ext cx="7" cy="1"/>
              </a:xfrm>
              <a:prstGeom prst="line">
                <a:avLst/>
              </a:pr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762" name="Line 442"/>
              <p:cNvSpPr>
                <a:spLocks noChangeShapeType="1"/>
              </p:cNvSpPr>
              <p:nvPr/>
            </p:nvSpPr>
            <p:spPr bwMode="auto">
              <a:xfrm>
                <a:off x="2812" y="4261"/>
                <a:ext cx="1" cy="1"/>
              </a:xfrm>
              <a:prstGeom prst="line">
                <a:avLst/>
              </a:pr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761" name="Line 441"/>
              <p:cNvSpPr>
                <a:spLocks noChangeShapeType="1"/>
              </p:cNvSpPr>
              <p:nvPr/>
            </p:nvSpPr>
            <p:spPr bwMode="auto">
              <a:xfrm>
                <a:off x="2812" y="4261"/>
                <a:ext cx="11" cy="1"/>
              </a:xfrm>
              <a:prstGeom prst="line">
                <a:avLst/>
              </a:pr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760" name="Line 440"/>
              <p:cNvSpPr>
                <a:spLocks noChangeShapeType="1"/>
              </p:cNvSpPr>
              <p:nvPr/>
            </p:nvSpPr>
            <p:spPr bwMode="auto">
              <a:xfrm>
                <a:off x="2823" y="4261"/>
                <a:ext cx="12" cy="1"/>
              </a:xfrm>
              <a:prstGeom prst="line">
                <a:avLst/>
              </a:pr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759" name="Line 439"/>
              <p:cNvSpPr>
                <a:spLocks noChangeShapeType="1"/>
              </p:cNvSpPr>
              <p:nvPr/>
            </p:nvSpPr>
            <p:spPr bwMode="auto">
              <a:xfrm>
                <a:off x="2835" y="4261"/>
                <a:ext cx="15" cy="1"/>
              </a:xfrm>
              <a:prstGeom prst="line">
                <a:avLst/>
              </a:pr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758" name="Line 438"/>
              <p:cNvSpPr>
                <a:spLocks noChangeShapeType="1"/>
              </p:cNvSpPr>
              <p:nvPr/>
            </p:nvSpPr>
            <p:spPr bwMode="auto">
              <a:xfrm>
                <a:off x="2850" y="4261"/>
                <a:ext cx="11" cy="1"/>
              </a:xfrm>
              <a:prstGeom prst="line">
                <a:avLst/>
              </a:pr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757" name="Line 437"/>
              <p:cNvSpPr>
                <a:spLocks noChangeShapeType="1"/>
              </p:cNvSpPr>
              <p:nvPr/>
            </p:nvSpPr>
            <p:spPr bwMode="auto">
              <a:xfrm>
                <a:off x="2861" y="4261"/>
                <a:ext cx="12" cy="1"/>
              </a:xfrm>
              <a:prstGeom prst="line">
                <a:avLst/>
              </a:pr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756" name="Line 436"/>
              <p:cNvSpPr>
                <a:spLocks noChangeShapeType="1"/>
              </p:cNvSpPr>
              <p:nvPr/>
            </p:nvSpPr>
            <p:spPr bwMode="auto">
              <a:xfrm>
                <a:off x="2873" y="4261"/>
                <a:ext cx="11" cy="1"/>
              </a:xfrm>
              <a:prstGeom prst="line">
                <a:avLst/>
              </a:pr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755" name="Freeform 435"/>
              <p:cNvSpPr>
                <a:spLocks/>
              </p:cNvSpPr>
              <p:nvPr/>
            </p:nvSpPr>
            <p:spPr bwMode="auto">
              <a:xfrm>
                <a:off x="2884" y="4261"/>
                <a:ext cx="19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" y="0"/>
                  </a:cxn>
                  <a:cxn ang="0">
                    <a:pos x="19" y="0"/>
                  </a:cxn>
                </a:cxnLst>
                <a:rect l="0" t="0" r="r" b="b"/>
                <a:pathLst>
                  <a:path w="19">
                    <a:moveTo>
                      <a:pt x="0" y="0"/>
                    </a:moveTo>
                    <a:lnTo>
                      <a:pt x="15" y="0"/>
                    </a:lnTo>
                    <a:lnTo>
                      <a:pt x="19" y="0"/>
                    </a:lnTo>
                  </a:path>
                </a:pathLst>
              </a:cu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754" name="Line 434"/>
              <p:cNvSpPr>
                <a:spLocks noChangeShapeType="1"/>
              </p:cNvSpPr>
              <p:nvPr/>
            </p:nvSpPr>
            <p:spPr bwMode="auto">
              <a:xfrm>
                <a:off x="2964" y="4261"/>
                <a:ext cx="8" cy="1"/>
              </a:xfrm>
              <a:prstGeom prst="line">
                <a:avLst/>
              </a:pr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753" name="Line 433"/>
              <p:cNvSpPr>
                <a:spLocks noChangeShapeType="1"/>
              </p:cNvSpPr>
              <p:nvPr/>
            </p:nvSpPr>
            <p:spPr bwMode="auto">
              <a:xfrm>
                <a:off x="3032" y="4261"/>
                <a:ext cx="1" cy="1"/>
              </a:xfrm>
              <a:prstGeom prst="line">
                <a:avLst/>
              </a:pr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752" name="Line 432"/>
              <p:cNvSpPr>
                <a:spLocks noChangeShapeType="1"/>
              </p:cNvSpPr>
              <p:nvPr/>
            </p:nvSpPr>
            <p:spPr bwMode="auto">
              <a:xfrm>
                <a:off x="3032" y="4261"/>
                <a:ext cx="16" cy="1"/>
              </a:xfrm>
              <a:prstGeom prst="line">
                <a:avLst/>
              </a:pr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751" name="Line 431"/>
              <p:cNvSpPr>
                <a:spLocks noChangeShapeType="1"/>
              </p:cNvSpPr>
              <p:nvPr/>
            </p:nvSpPr>
            <p:spPr bwMode="auto">
              <a:xfrm flipV="1">
                <a:off x="3048" y="4257"/>
                <a:ext cx="11" cy="4"/>
              </a:xfrm>
              <a:prstGeom prst="line">
                <a:avLst/>
              </a:pr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750" name="Line 430"/>
              <p:cNvSpPr>
                <a:spLocks noChangeShapeType="1"/>
              </p:cNvSpPr>
              <p:nvPr/>
            </p:nvSpPr>
            <p:spPr bwMode="auto">
              <a:xfrm>
                <a:off x="3059" y="4257"/>
                <a:ext cx="11" cy="1"/>
              </a:xfrm>
              <a:prstGeom prst="line">
                <a:avLst/>
              </a:pr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749" name="Line 429"/>
              <p:cNvSpPr>
                <a:spLocks noChangeShapeType="1"/>
              </p:cNvSpPr>
              <p:nvPr/>
            </p:nvSpPr>
            <p:spPr bwMode="auto">
              <a:xfrm>
                <a:off x="3070" y="4257"/>
                <a:ext cx="16" cy="1"/>
              </a:xfrm>
              <a:prstGeom prst="line">
                <a:avLst/>
              </a:pr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748" name="Line 428"/>
              <p:cNvSpPr>
                <a:spLocks noChangeShapeType="1"/>
              </p:cNvSpPr>
              <p:nvPr/>
            </p:nvSpPr>
            <p:spPr bwMode="auto">
              <a:xfrm>
                <a:off x="3086" y="4257"/>
                <a:ext cx="11" cy="1"/>
              </a:xfrm>
              <a:prstGeom prst="line">
                <a:avLst/>
              </a:pr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747" name="Line 427"/>
              <p:cNvSpPr>
                <a:spLocks noChangeShapeType="1"/>
              </p:cNvSpPr>
              <p:nvPr/>
            </p:nvSpPr>
            <p:spPr bwMode="auto">
              <a:xfrm flipV="1">
                <a:off x="3097" y="4253"/>
                <a:ext cx="11" cy="4"/>
              </a:xfrm>
              <a:prstGeom prst="line">
                <a:avLst/>
              </a:pr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746" name="Freeform 426"/>
              <p:cNvSpPr>
                <a:spLocks/>
              </p:cNvSpPr>
              <p:nvPr/>
            </p:nvSpPr>
            <p:spPr bwMode="auto">
              <a:xfrm>
                <a:off x="3108" y="4249"/>
                <a:ext cx="12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4">
                    <a:moveTo>
                      <a:pt x="0" y="4"/>
                    </a:moveTo>
                    <a:lnTo>
                      <a:pt x="12" y="0"/>
                    </a:lnTo>
                  </a:path>
                </a:pathLst>
              </a:cu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745" name="Freeform 425"/>
              <p:cNvSpPr>
                <a:spLocks/>
              </p:cNvSpPr>
              <p:nvPr/>
            </p:nvSpPr>
            <p:spPr bwMode="auto">
              <a:xfrm>
                <a:off x="3169" y="4208"/>
                <a:ext cx="4" cy="7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0" y="3"/>
                  </a:cxn>
                  <a:cxn ang="0">
                    <a:pos x="4" y="0"/>
                  </a:cxn>
                </a:cxnLst>
                <a:rect l="0" t="0" r="r" b="b"/>
                <a:pathLst>
                  <a:path w="4" h="7">
                    <a:moveTo>
                      <a:pt x="0" y="7"/>
                    </a:moveTo>
                    <a:lnTo>
                      <a:pt x="0" y="3"/>
                    </a:lnTo>
                    <a:lnTo>
                      <a:pt x="4" y="0"/>
                    </a:lnTo>
                  </a:path>
                </a:pathLst>
              </a:cu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744" name="Freeform 424"/>
              <p:cNvSpPr>
                <a:spLocks/>
              </p:cNvSpPr>
              <p:nvPr/>
            </p:nvSpPr>
            <p:spPr bwMode="auto">
              <a:xfrm>
                <a:off x="3196" y="4063"/>
                <a:ext cx="19" cy="88"/>
              </a:xfrm>
              <a:custGeom>
                <a:avLst/>
                <a:gdLst/>
                <a:ahLst/>
                <a:cxnLst>
                  <a:cxn ang="0">
                    <a:pos x="0" y="88"/>
                  </a:cxn>
                  <a:cxn ang="0">
                    <a:pos x="11" y="46"/>
                  </a:cxn>
                  <a:cxn ang="0">
                    <a:pos x="19" y="0"/>
                  </a:cxn>
                </a:cxnLst>
                <a:rect l="0" t="0" r="r" b="b"/>
                <a:pathLst>
                  <a:path w="19" h="88">
                    <a:moveTo>
                      <a:pt x="0" y="88"/>
                    </a:moveTo>
                    <a:lnTo>
                      <a:pt x="11" y="46"/>
                    </a:lnTo>
                    <a:lnTo>
                      <a:pt x="19" y="0"/>
                    </a:lnTo>
                  </a:path>
                </a:pathLst>
              </a:cu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743" name="Line 423"/>
              <p:cNvSpPr>
                <a:spLocks noChangeShapeType="1"/>
              </p:cNvSpPr>
              <p:nvPr/>
            </p:nvSpPr>
            <p:spPr bwMode="auto">
              <a:xfrm flipV="1">
                <a:off x="3222" y="3995"/>
                <a:ext cx="4" cy="8"/>
              </a:xfrm>
              <a:prstGeom prst="line">
                <a:avLst/>
              </a:pr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742" name="Line 422"/>
              <p:cNvSpPr>
                <a:spLocks noChangeShapeType="1"/>
              </p:cNvSpPr>
              <p:nvPr/>
            </p:nvSpPr>
            <p:spPr bwMode="auto">
              <a:xfrm flipV="1">
                <a:off x="3234" y="3843"/>
                <a:ext cx="7" cy="91"/>
              </a:xfrm>
              <a:prstGeom prst="line">
                <a:avLst/>
              </a:pr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741" name="Line 421"/>
              <p:cNvSpPr>
                <a:spLocks noChangeShapeType="1"/>
              </p:cNvSpPr>
              <p:nvPr/>
            </p:nvSpPr>
            <p:spPr bwMode="auto">
              <a:xfrm flipV="1">
                <a:off x="3245" y="3775"/>
                <a:ext cx="1" cy="7"/>
              </a:xfrm>
              <a:prstGeom prst="line">
                <a:avLst/>
              </a:pr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740" name="Line 420"/>
              <p:cNvSpPr>
                <a:spLocks noChangeShapeType="1"/>
              </p:cNvSpPr>
              <p:nvPr/>
            </p:nvSpPr>
            <p:spPr bwMode="auto">
              <a:xfrm flipV="1">
                <a:off x="3249" y="3623"/>
                <a:ext cx="8" cy="91"/>
              </a:xfrm>
              <a:prstGeom prst="line">
                <a:avLst/>
              </a:pr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739" name="Line 419"/>
              <p:cNvSpPr>
                <a:spLocks noChangeShapeType="1"/>
              </p:cNvSpPr>
              <p:nvPr/>
            </p:nvSpPr>
            <p:spPr bwMode="auto">
              <a:xfrm flipV="1">
                <a:off x="3260" y="3558"/>
                <a:ext cx="1" cy="4"/>
              </a:xfrm>
              <a:prstGeom prst="line">
                <a:avLst/>
              </a:pr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738" name="Line 418"/>
              <p:cNvSpPr>
                <a:spLocks noChangeShapeType="1"/>
              </p:cNvSpPr>
              <p:nvPr/>
            </p:nvSpPr>
            <p:spPr bwMode="auto">
              <a:xfrm flipV="1">
                <a:off x="3260" y="3406"/>
                <a:ext cx="8" cy="91"/>
              </a:xfrm>
              <a:prstGeom prst="line">
                <a:avLst/>
              </a:pr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737" name="Line 417"/>
              <p:cNvSpPr>
                <a:spLocks noChangeShapeType="1"/>
              </p:cNvSpPr>
              <p:nvPr/>
            </p:nvSpPr>
            <p:spPr bwMode="auto">
              <a:xfrm flipV="1">
                <a:off x="3268" y="3338"/>
                <a:ext cx="4" cy="8"/>
              </a:xfrm>
              <a:prstGeom prst="line">
                <a:avLst/>
              </a:pr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736" name="Line 416"/>
              <p:cNvSpPr>
                <a:spLocks noChangeShapeType="1"/>
              </p:cNvSpPr>
              <p:nvPr/>
            </p:nvSpPr>
            <p:spPr bwMode="auto">
              <a:xfrm flipV="1">
                <a:off x="3272" y="3186"/>
                <a:ext cx="4" cy="91"/>
              </a:xfrm>
              <a:prstGeom prst="line">
                <a:avLst/>
              </a:pr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735" name="Line 415"/>
              <p:cNvSpPr>
                <a:spLocks noChangeShapeType="1"/>
              </p:cNvSpPr>
              <p:nvPr/>
            </p:nvSpPr>
            <p:spPr bwMode="auto">
              <a:xfrm flipV="1">
                <a:off x="3279" y="3118"/>
                <a:ext cx="1" cy="7"/>
              </a:xfrm>
              <a:prstGeom prst="line">
                <a:avLst/>
              </a:pr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734" name="Freeform 414"/>
              <p:cNvSpPr>
                <a:spLocks/>
              </p:cNvSpPr>
              <p:nvPr/>
            </p:nvSpPr>
            <p:spPr bwMode="auto">
              <a:xfrm>
                <a:off x="3283" y="2966"/>
                <a:ext cx="1" cy="91"/>
              </a:xfrm>
              <a:custGeom>
                <a:avLst/>
                <a:gdLst/>
                <a:ahLst/>
                <a:cxnLst>
                  <a:cxn ang="0">
                    <a:pos x="0" y="91"/>
                  </a:cxn>
                  <a:cxn ang="0">
                    <a:pos x="0" y="83"/>
                  </a:cxn>
                  <a:cxn ang="0">
                    <a:pos x="0" y="0"/>
                  </a:cxn>
                </a:cxnLst>
                <a:rect l="0" t="0" r="r" b="b"/>
                <a:pathLst>
                  <a:path h="91">
                    <a:moveTo>
                      <a:pt x="0" y="91"/>
                    </a:moveTo>
                    <a:lnTo>
                      <a:pt x="0" y="83"/>
                    </a:lnTo>
                    <a:lnTo>
                      <a:pt x="0" y="0"/>
                    </a:lnTo>
                  </a:path>
                </a:pathLst>
              </a:cu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733" name="Line 413"/>
              <p:cNvSpPr>
                <a:spLocks noChangeShapeType="1"/>
              </p:cNvSpPr>
              <p:nvPr/>
            </p:nvSpPr>
            <p:spPr bwMode="auto">
              <a:xfrm flipV="1">
                <a:off x="3287" y="2897"/>
                <a:ext cx="1" cy="8"/>
              </a:xfrm>
              <a:prstGeom prst="line">
                <a:avLst/>
              </a:pr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732" name="Line 412"/>
              <p:cNvSpPr>
                <a:spLocks noChangeShapeType="1"/>
              </p:cNvSpPr>
              <p:nvPr/>
            </p:nvSpPr>
            <p:spPr bwMode="auto">
              <a:xfrm flipV="1">
                <a:off x="3291" y="2746"/>
                <a:ext cx="4" cy="91"/>
              </a:xfrm>
              <a:prstGeom prst="line">
                <a:avLst/>
              </a:pr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731" name="Line 411"/>
              <p:cNvSpPr>
                <a:spLocks noChangeShapeType="1"/>
              </p:cNvSpPr>
              <p:nvPr/>
            </p:nvSpPr>
            <p:spPr bwMode="auto">
              <a:xfrm flipV="1">
                <a:off x="3295" y="2677"/>
                <a:ext cx="1" cy="8"/>
              </a:xfrm>
              <a:prstGeom prst="line">
                <a:avLst/>
              </a:pr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730" name="Line 410"/>
              <p:cNvSpPr>
                <a:spLocks noChangeShapeType="1"/>
              </p:cNvSpPr>
              <p:nvPr/>
            </p:nvSpPr>
            <p:spPr bwMode="auto">
              <a:xfrm flipV="1">
                <a:off x="3298" y="2525"/>
                <a:ext cx="1" cy="91"/>
              </a:xfrm>
              <a:prstGeom prst="line">
                <a:avLst/>
              </a:pr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729" name="Line 409"/>
              <p:cNvSpPr>
                <a:spLocks noChangeShapeType="1"/>
              </p:cNvSpPr>
              <p:nvPr/>
            </p:nvSpPr>
            <p:spPr bwMode="auto">
              <a:xfrm flipV="1">
                <a:off x="3302" y="2457"/>
                <a:ext cx="1" cy="8"/>
              </a:xfrm>
              <a:prstGeom prst="line">
                <a:avLst/>
              </a:pr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728" name="Freeform 408"/>
              <p:cNvSpPr>
                <a:spLocks/>
              </p:cNvSpPr>
              <p:nvPr/>
            </p:nvSpPr>
            <p:spPr bwMode="auto">
              <a:xfrm>
                <a:off x="3306" y="2305"/>
                <a:ext cx="1" cy="91"/>
              </a:xfrm>
              <a:custGeom>
                <a:avLst/>
                <a:gdLst/>
                <a:ahLst/>
                <a:cxnLst>
                  <a:cxn ang="0">
                    <a:pos x="0" y="91"/>
                  </a:cxn>
                  <a:cxn ang="0">
                    <a:pos x="0" y="4"/>
                  </a:cxn>
                  <a:cxn ang="0">
                    <a:pos x="0" y="0"/>
                  </a:cxn>
                </a:cxnLst>
                <a:rect l="0" t="0" r="r" b="b"/>
                <a:pathLst>
                  <a:path h="91">
                    <a:moveTo>
                      <a:pt x="0" y="91"/>
                    </a:moveTo>
                    <a:lnTo>
                      <a:pt x="0" y="4"/>
                    </a:lnTo>
                    <a:lnTo>
                      <a:pt x="0" y="0"/>
                    </a:lnTo>
                  </a:path>
                </a:pathLst>
              </a:cu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727" name="Line 407"/>
              <p:cNvSpPr>
                <a:spLocks noChangeShapeType="1"/>
              </p:cNvSpPr>
              <p:nvPr/>
            </p:nvSpPr>
            <p:spPr bwMode="auto">
              <a:xfrm flipV="1">
                <a:off x="3310" y="2237"/>
                <a:ext cx="1" cy="7"/>
              </a:xfrm>
              <a:prstGeom prst="line">
                <a:avLst/>
              </a:pr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726" name="Line 406"/>
              <p:cNvSpPr>
                <a:spLocks noChangeShapeType="1"/>
              </p:cNvSpPr>
              <p:nvPr/>
            </p:nvSpPr>
            <p:spPr bwMode="auto">
              <a:xfrm flipV="1">
                <a:off x="3310" y="2085"/>
                <a:ext cx="4" cy="91"/>
              </a:xfrm>
              <a:prstGeom prst="line">
                <a:avLst/>
              </a:pr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725" name="Line 405"/>
              <p:cNvSpPr>
                <a:spLocks noChangeShapeType="1"/>
              </p:cNvSpPr>
              <p:nvPr/>
            </p:nvSpPr>
            <p:spPr bwMode="auto">
              <a:xfrm flipV="1">
                <a:off x="3317" y="2016"/>
                <a:ext cx="1" cy="8"/>
              </a:xfrm>
              <a:prstGeom prst="line">
                <a:avLst/>
              </a:pr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724" name="Freeform 404"/>
              <p:cNvSpPr>
                <a:spLocks/>
              </p:cNvSpPr>
              <p:nvPr/>
            </p:nvSpPr>
            <p:spPr bwMode="auto">
              <a:xfrm>
                <a:off x="3317" y="1865"/>
                <a:ext cx="4" cy="91"/>
              </a:xfrm>
              <a:custGeom>
                <a:avLst/>
                <a:gdLst/>
                <a:ahLst/>
                <a:cxnLst>
                  <a:cxn ang="0">
                    <a:pos x="0" y="91"/>
                  </a:cxn>
                  <a:cxn ang="0">
                    <a:pos x="0" y="60"/>
                  </a:cxn>
                  <a:cxn ang="0">
                    <a:pos x="4" y="0"/>
                  </a:cxn>
                </a:cxnLst>
                <a:rect l="0" t="0" r="r" b="b"/>
                <a:pathLst>
                  <a:path w="4" h="91">
                    <a:moveTo>
                      <a:pt x="0" y="91"/>
                    </a:moveTo>
                    <a:lnTo>
                      <a:pt x="0" y="60"/>
                    </a:lnTo>
                    <a:lnTo>
                      <a:pt x="4" y="0"/>
                    </a:lnTo>
                  </a:path>
                </a:pathLst>
              </a:cu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723" name="Line 403"/>
              <p:cNvSpPr>
                <a:spLocks noChangeShapeType="1"/>
              </p:cNvSpPr>
              <p:nvPr/>
            </p:nvSpPr>
            <p:spPr bwMode="auto">
              <a:xfrm flipV="1">
                <a:off x="3321" y="1796"/>
                <a:ext cx="4" cy="8"/>
              </a:xfrm>
              <a:prstGeom prst="line">
                <a:avLst/>
              </a:pr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722" name="Line 402"/>
              <p:cNvSpPr>
                <a:spLocks noChangeShapeType="1"/>
              </p:cNvSpPr>
              <p:nvPr/>
            </p:nvSpPr>
            <p:spPr bwMode="auto">
              <a:xfrm flipV="1">
                <a:off x="3325" y="1644"/>
                <a:ext cx="4" cy="91"/>
              </a:xfrm>
              <a:prstGeom prst="line">
                <a:avLst/>
              </a:pr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721" name="Line 401"/>
              <p:cNvSpPr>
                <a:spLocks noChangeShapeType="1"/>
              </p:cNvSpPr>
              <p:nvPr/>
            </p:nvSpPr>
            <p:spPr bwMode="auto">
              <a:xfrm flipV="1">
                <a:off x="3333" y="1576"/>
                <a:ext cx="1" cy="8"/>
              </a:xfrm>
              <a:prstGeom prst="line">
                <a:avLst/>
              </a:pr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720" name="Line 400"/>
              <p:cNvSpPr>
                <a:spLocks noChangeShapeType="1"/>
              </p:cNvSpPr>
              <p:nvPr/>
            </p:nvSpPr>
            <p:spPr bwMode="auto">
              <a:xfrm flipV="1">
                <a:off x="3333" y="1424"/>
                <a:ext cx="3" cy="91"/>
              </a:xfrm>
              <a:prstGeom prst="line">
                <a:avLst/>
              </a:pr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719" name="Line 399"/>
              <p:cNvSpPr>
                <a:spLocks noChangeShapeType="1"/>
              </p:cNvSpPr>
              <p:nvPr/>
            </p:nvSpPr>
            <p:spPr bwMode="auto">
              <a:xfrm flipV="1">
                <a:off x="3340" y="1356"/>
                <a:ext cx="1" cy="7"/>
              </a:xfrm>
              <a:prstGeom prst="line">
                <a:avLst/>
              </a:pr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718" name="Freeform 398"/>
              <p:cNvSpPr>
                <a:spLocks/>
              </p:cNvSpPr>
              <p:nvPr/>
            </p:nvSpPr>
            <p:spPr bwMode="auto">
              <a:xfrm>
                <a:off x="3344" y="1204"/>
                <a:ext cx="4" cy="91"/>
              </a:xfrm>
              <a:custGeom>
                <a:avLst/>
                <a:gdLst/>
                <a:ahLst/>
                <a:cxnLst>
                  <a:cxn ang="0">
                    <a:pos x="0" y="91"/>
                  </a:cxn>
                  <a:cxn ang="0">
                    <a:pos x="0" y="57"/>
                  </a:cxn>
                  <a:cxn ang="0">
                    <a:pos x="4" y="0"/>
                  </a:cxn>
                </a:cxnLst>
                <a:rect l="0" t="0" r="r" b="b"/>
                <a:pathLst>
                  <a:path w="4" h="91">
                    <a:moveTo>
                      <a:pt x="0" y="91"/>
                    </a:moveTo>
                    <a:lnTo>
                      <a:pt x="0" y="57"/>
                    </a:lnTo>
                    <a:lnTo>
                      <a:pt x="4" y="0"/>
                    </a:lnTo>
                  </a:path>
                </a:pathLst>
              </a:cu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717" name="Line 397"/>
              <p:cNvSpPr>
                <a:spLocks noChangeShapeType="1"/>
              </p:cNvSpPr>
              <p:nvPr/>
            </p:nvSpPr>
            <p:spPr bwMode="auto">
              <a:xfrm flipV="1">
                <a:off x="3352" y="1135"/>
                <a:ext cx="1" cy="8"/>
              </a:xfrm>
              <a:prstGeom prst="line">
                <a:avLst/>
              </a:pr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716" name="Freeform 396"/>
              <p:cNvSpPr>
                <a:spLocks/>
              </p:cNvSpPr>
              <p:nvPr/>
            </p:nvSpPr>
            <p:spPr bwMode="auto">
              <a:xfrm>
                <a:off x="3355" y="984"/>
                <a:ext cx="4" cy="91"/>
              </a:xfrm>
              <a:custGeom>
                <a:avLst/>
                <a:gdLst/>
                <a:ahLst/>
                <a:cxnLst>
                  <a:cxn ang="0">
                    <a:pos x="0" y="91"/>
                  </a:cxn>
                  <a:cxn ang="0">
                    <a:pos x="0" y="30"/>
                  </a:cxn>
                  <a:cxn ang="0">
                    <a:pos x="4" y="0"/>
                  </a:cxn>
                </a:cxnLst>
                <a:rect l="0" t="0" r="r" b="b"/>
                <a:pathLst>
                  <a:path w="4" h="91">
                    <a:moveTo>
                      <a:pt x="0" y="91"/>
                    </a:moveTo>
                    <a:lnTo>
                      <a:pt x="0" y="30"/>
                    </a:lnTo>
                    <a:lnTo>
                      <a:pt x="4" y="0"/>
                    </a:lnTo>
                  </a:path>
                </a:pathLst>
              </a:cu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715" name="Line 395"/>
              <p:cNvSpPr>
                <a:spLocks noChangeShapeType="1"/>
              </p:cNvSpPr>
              <p:nvPr/>
            </p:nvSpPr>
            <p:spPr bwMode="auto">
              <a:xfrm flipV="1">
                <a:off x="3363" y="915"/>
                <a:ext cx="1" cy="8"/>
              </a:xfrm>
              <a:prstGeom prst="line">
                <a:avLst/>
              </a:pr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714" name="Freeform 394"/>
              <p:cNvSpPr>
                <a:spLocks/>
              </p:cNvSpPr>
              <p:nvPr/>
            </p:nvSpPr>
            <p:spPr bwMode="auto">
              <a:xfrm>
                <a:off x="3367" y="763"/>
                <a:ext cx="7" cy="91"/>
              </a:xfrm>
              <a:custGeom>
                <a:avLst/>
                <a:gdLst/>
                <a:ahLst/>
                <a:cxnLst>
                  <a:cxn ang="0">
                    <a:pos x="0" y="91"/>
                  </a:cxn>
                  <a:cxn ang="0">
                    <a:pos x="0" y="61"/>
                  </a:cxn>
                  <a:cxn ang="0">
                    <a:pos x="7" y="0"/>
                  </a:cxn>
                </a:cxnLst>
                <a:rect l="0" t="0" r="r" b="b"/>
                <a:pathLst>
                  <a:path w="7" h="91">
                    <a:moveTo>
                      <a:pt x="0" y="91"/>
                    </a:moveTo>
                    <a:lnTo>
                      <a:pt x="0" y="61"/>
                    </a:lnTo>
                    <a:lnTo>
                      <a:pt x="7" y="0"/>
                    </a:lnTo>
                  </a:path>
                </a:pathLst>
              </a:cu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713" name="Line 393"/>
              <p:cNvSpPr>
                <a:spLocks noChangeShapeType="1"/>
              </p:cNvSpPr>
              <p:nvPr/>
            </p:nvSpPr>
            <p:spPr bwMode="auto">
              <a:xfrm flipV="1">
                <a:off x="3378" y="695"/>
                <a:ext cx="1" cy="8"/>
              </a:xfrm>
              <a:prstGeom prst="line">
                <a:avLst/>
              </a:pr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712" name="Freeform 392"/>
              <p:cNvSpPr>
                <a:spLocks/>
              </p:cNvSpPr>
              <p:nvPr/>
            </p:nvSpPr>
            <p:spPr bwMode="auto">
              <a:xfrm>
                <a:off x="3386" y="547"/>
                <a:ext cx="15" cy="87"/>
              </a:xfrm>
              <a:custGeom>
                <a:avLst/>
                <a:gdLst/>
                <a:ahLst/>
                <a:cxnLst>
                  <a:cxn ang="0">
                    <a:pos x="0" y="87"/>
                  </a:cxn>
                  <a:cxn ang="0">
                    <a:pos x="7" y="34"/>
                  </a:cxn>
                  <a:cxn ang="0">
                    <a:pos x="15" y="0"/>
                  </a:cxn>
                </a:cxnLst>
                <a:rect l="0" t="0" r="r" b="b"/>
                <a:pathLst>
                  <a:path w="15" h="87">
                    <a:moveTo>
                      <a:pt x="0" y="87"/>
                    </a:moveTo>
                    <a:lnTo>
                      <a:pt x="7" y="34"/>
                    </a:lnTo>
                    <a:lnTo>
                      <a:pt x="15" y="0"/>
                    </a:lnTo>
                  </a:path>
                </a:pathLst>
              </a:cu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711" name="Line 391"/>
              <p:cNvSpPr>
                <a:spLocks noChangeShapeType="1"/>
              </p:cNvSpPr>
              <p:nvPr/>
            </p:nvSpPr>
            <p:spPr bwMode="auto">
              <a:xfrm flipV="1">
                <a:off x="3412" y="478"/>
                <a:ext cx="1" cy="8"/>
              </a:xfrm>
              <a:prstGeom prst="line">
                <a:avLst/>
              </a:pr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710" name="Line 390"/>
              <p:cNvSpPr>
                <a:spLocks noChangeShapeType="1"/>
              </p:cNvSpPr>
              <p:nvPr/>
            </p:nvSpPr>
            <p:spPr bwMode="auto">
              <a:xfrm flipV="1">
                <a:off x="3435" y="406"/>
                <a:ext cx="8" cy="16"/>
              </a:xfrm>
              <a:prstGeom prst="line">
                <a:avLst/>
              </a:pr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709" name="Line 389"/>
              <p:cNvSpPr>
                <a:spLocks noChangeShapeType="1"/>
              </p:cNvSpPr>
              <p:nvPr/>
            </p:nvSpPr>
            <p:spPr bwMode="auto">
              <a:xfrm flipV="1">
                <a:off x="3443" y="391"/>
                <a:ext cx="11" cy="15"/>
              </a:xfrm>
              <a:prstGeom prst="line">
                <a:avLst/>
              </a:pr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708" name="Line 388"/>
              <p:cNvSpPr>
                <a:spLocks noChangeShapeType="1"/>
              </p:cNvSpPr>
              <p:nvPr/>
            </p:nvSpPr>
            <p:spPr bwMode="auto">
              <a:xfrm flipV="1">
                <a:off x="3454" y="380"/>
                <a:ext cx="15" cy="11"/>
              </a:xfrm>
              <a:prstGeom prst="line">
                <a:avLst/>
              </a:pr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707" name="Line 387"/>
              <p:cNvSpPr>
                <a:spLocks noChangeShapeType="1"/>
              </p:cNvSpPr>
              <p:nvPr/>
            </p:nvSpPr>
            <p:spPr bwMode="auto">
              <a:xfrm flipV="1">
                <a:off x="3469" y="372"/>
                <a:ext cx="12" cy="8"/>
              </a:xfrm>
              <a:prstGeom prst="line">
                <a:avLst/>
              </a:pr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706" name="Freeform 386"/>
              <p:cNvSpPr>
                <a:spLocks/>
              </p:cNvSpPr>
              <p:nvPr/>
            </p:nvSpPr>
            <p:spPr bwMode="auto">
              <a:xfrm>
                <a:off x="3481" y="365"/>
                <a:ext cx="23" cy="7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1" y="3"/>
                  </a:cxn>
                  <a:cxn ang="0">
                    <a:pos x="23" y="0"/>
                  </a:cxn>
                </a:cxnLst>
                <a:rect l="0" t="0" r="r" b="b"/>
                <a:pathLst>
                  <a:path w="23" h="7">
                    <a:moveTo>
                      <a:pt x="0" y="7"/>
                    </a:moveTo>
                    <a:lnTo>
                      <a:pt x="11" y="3"/>
                    </a:lnTo>
                    <a:lnTo>
                      <a:pt x="23" y="0"/>
                    </a:lnTo>
                  </a:path>
                </a:pathLst>
              </a:cu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705" name="Freeform 385"/>
              <p:cNvSpPr>
                <a:spLocks/>
              </p:cNvSpPr>
              <p:nvPr/>
            </p:nvSpPr>
            <p:spPr bwMode="auto">
              <a:xfrm>
                <a:off x="3564" y="361"/>
                <a:ext cx="8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8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4" y="0"/>
                    </a:lnTo>
                    <a:lnTo>
                      <a:pt x="8" y="0"/>
                    </a:lnTo>
                  </a:path>
                </a:pathLst>
              </a:cu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704" name="Line 384"/>
              <p:cNvSpPr>
                <a:spLocks noChangeShapeType="1"/>
              </p:cNvSpPr>
              <p:nvPr/>
            </p:nvSpPr>
            <p:spPr bwMode="auto">
              <a:xfrm>
                <a:off x="3633" y="361"/>
                <a:ext cx="7" cy="1"/>
              </a:xfrm>
              <a:prstGeom prst="line">
                <a:avLst/>
              </a:pr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703" name="Line 383"/>
              <p:cNvSpPr>
                <a:spLocks noChangeShapeType="1"/>
              </p:cNvSpPr>
              <p:nvPr/>
            </p:nvSpPr>
            <p:spPr bwMode="auto">
              <a:xfrm>
                <a:off x="3640" y="361"/>
                <a:ext cx="12" cy="1"/>
              </a:xfrm>
              <a:prstGeom prst="line">
                <a:avLst/>
              </a:pr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702" name="Line 382"/>
              <p:cNvSpPr>
                <a:spLocks noChangeShapeType="1"/>
              </p:cNvSpPr>
              <p:nvPr/>
            </p:nvSpPr>
            <p:spPr bwMode="auto">
              <a:xfrm>
                <a:off x="3652" y="361"/>
                <a:ext cx="15" cy="1"/>
              </a:xfrm>
              <a:prstGeom prst="line">
                <a:avLst/>
              </a:pr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701" name="Line 381"/>
              <p:cNvSpPr>
                <a:spLocks noChangeShapeType="1"/>
              </p:cNvSpPr>
              <p:nvPr/>
            </p:nvSpPr>
            <p:spPr bwMode="auto">
              <a:xfrm>
                <a:off x="3667" y="361"/>
                <a:ext cx="11" cy="1"/>
              </a:xfrm>
              <a:prstGeom prst="line">
                <a:avLst/>
              </a:pr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700" name="Line 380"/>
              <p:cNvSpPr>
                <a:spLocks noChangeShapeType="1"/>
              </p:cNvSpPr>
              <p:nvPr/>
            </p:nvSpPr>
            <p:spPr bwMode="auto">
              <a:xfrm>
                <a:off x="3678" y="361"/>
                <a:ext cx="12" cy="1"/>
              </a:xfrm>
              <a:prstGeom prst="line">
                <a:avLst/>
              </a:pr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699" name="Line 379"/>
              <p:cNvSpPr>
                <a:spLocks noChangeShapeType="1"/>
              </p:cNvSpPr>
              <p:nvPr/>
            </p:nvSpPr>
            <p:spPr bwMode="auto">
              <a:xfrm>
                <a:off x="3690" y="361"/>
                <a:ext cx="11" cy="1"/>
              </a:xfrm>
              <a:prstGeom prst="line">
                <a:avLst/>
              </a:pr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698" name="Freeform 378"/>
              <p:cNvSpPr>
                <a:spLocks/>
              </p:cNvSpPr>
              <p:nvPr/>
            </p:nvSpPr>
            <p:spPr bwMode="auto">
              <a:xfrm>
                <a:off x="3701" y="361"/>
                <a:ext cx="23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" y="0"/>
                  </a:cxn>
                  <a:cxn ang="0">
                    <a:pos x="23" y="0"/>
                  </a:cxn>
                </a:cxnLst>
                <a:rect l="0" t="0" r="r" b="b"/>
                <a:pathLst>
                  <a:path w="23">
                    <a:moveTo>
                      <a:pt x="0" y="0"/>
                    </a:moveTo>
                    <a:lnTo>
                      <a:pt x="15" y="0"/>
                    </a:lnTo>
                    <a:lnTo>
                      <a:pt x="23" y="0"/>
                    </a:lnTo>
                  </a:path>
                </a:pathLst>
              </a:cu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697" name="Freeform 377"/>
              <p:cNvSpPr>
                <a:spLocks/>
              </p:cNvSpPr>
              <p:nvPr/>
            </p:nvSpPr>
            <p:spPr bwMode="auto">
              <a:xfrm>
                <a:off x="3785" y="361"/>
                <a:ext cx="7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7" y="0"/>
                  </a:cxn>
                </a:cxnLst>
                <a:rect l="0" t="0" r="r" b="b"/>
                <a:pathLst>
                  <a:path w="7">
                    <a:moveTo>
                      <a:pt x="0" y="0"/>
                    </a:moveTo>
                    <a:lnTo>
                      <a:pt x="4" y="0"/>
                    </a:lnTo>
                    <a:lnTo>
                      <a:pt x="7" y="0"/>
                    </a:lnTo>
                  </a:path>
                </a:pathLst>
              </a:cu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56696" name="Line 376"/>
              <p:cNvSpPr>
                <a:spLocks noChangeShapeType="1"/>
              </p:cNvSpPr>
              <p:nvPr/>
            </p:nvSpPr>
            <p:spPr bwMode="auto">
              <a:xfrm>
                <a:off x="3853" y="361"/>
                <a:ext cx="1" cy="1"/>
              </a:xfrm>
              <a:prstGeom prst="line">
                <a:avLst/>
              </a:prstGeom>
              <a:noFill/>
              <a:ln w="508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</p:grpSp>
        <p:sp>
          <p:nvSpPr>
            <p:cNvPr id="56694" name="Line 374"/>
            <p:cNvSpPr>
              <a:spLocks noChangeShapeType="1"/>
            </p:cNvSpPr>
            <p:nvPr/>
          </p:nvSpPr>
          <p:spPr bwMode="auto">
            <a:xfrm>
              <a:off x="3853" y="361"/>
              <a:ext cx="12" cy="1"/>
            </a:xfrm>
            <a:prstGeom prst="line">
              <a:avLst/>
            </a:prstGeom>
            <a:noFill/>
            <a:ln w="508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56693" name="Line 373"/>
            <p:cNvSpPr>
              <a:spLocks noChangeShapeType="1"/>
            </p:cNvSpPr>
            <p:nvPr/>
          </p:nvSpPr>
          <p:spPr bwMode="auto">
            <a:xfrm>
              <a:off x="3865" y="361"/>
              <a:ext cx="11" cy="1"/>
            </a:xfrm>
            <a:prstGeom prst="line">
              <a:avLst/>
            </a:prstGeom>
            <a:noFill/>
            <a:ln w="508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56692" name="Line 372"/>
            <p:cNvSpPr>
              <a:spLocks noChangeShapeType="1"/>
            </p:cNvSpPr>
            <p:nvPr/>
          </p:nvSpPr>
          <p:spPr bwMode="auto">
            <a:xfrm>
              <a:off x="3876" y="361"/>
              <a:ext cx="11" cy="1"/>
            </a:xfrm>
            <a:prstGeom prst="line">
              <a:avLst/>
            </a:prstGeom>
            <a:noFill/>
            <a:ln w="508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56691" name="Line 371"/>
            <p:cNvSpPr>
              <a:spLocks noChangeShapeType="1"/>
            </p:cNvSpPr>
            <p:nvPr/>
          </p:nvSpPr>
          <p:spPr bwMode="auto">
            <a:xfrm>
              <a:off x="3887" y="361"/>
              <a:ext cx="16" cy="1"/>
            </a:xfrm>
            <a:prstGeom prst="line">
              <a:avLst/>
            </a:prstGeom>
            <a:noFill/>
            <a:ln w="508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56690" name="Line 370"/>
            <p:cNvSpPr>
              <a:spLocks noChangeShapeType="1"/>
            </p:cNvSpPr>
            <p:nvPr/>
          </p:nvSpPr>
          <p:spPr bwMode="auto">
            <a:xfrm>
              <a:off x="3903" y="361"/>
              <a:ext cx="11" cy="1"/>
            </a:xfrm>
            <a:prstGeom prst="line">
              <a:avLst/>
            </a:prstGeom>
            <a:noFill/>
            <a:ln w="508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56689" name="Line 369"/>
            <p:cNvSpPr>
              <a:spLocks noChangeShapeType="1"/>
            </p:cNvSpPr>
            <p:nvPr/>
          </p:nvSpPr>
          <p:spPr bwMode="auto">
            <a:xfrm>
              <a:off x="3914" y="361"/>
              <a:ext cx="11" cy="1"/>
            </a:xfrm>
            <a:prstGeom prst="line">
              <a:avLst/>
            </a:prstGeom>
            <a:noFill/>
            <a:ln w="508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56688" name="Freeform 368"/>
            <p:cNvSpPr>
              <a:spLocks/>
            </p:cNvSpPr>
            <p:nvPr/>
          </p:nvSpPr>
          <p:spPr bwMode="auto">
            <a:xfrm>
              <a:off x="3925" y="361"/>
              <a:ext cx="19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19" y="0"/>
                </a:cxn>
              </a:cxnLst>
              <a:rect l="0" t="0" r="r" b="b"/>
              <a:pathLst>
                <a:path w="19">
                  <a:moveTo>
                    <a:pt x="0" y="0"/>
                  </a:moveTo>
                  <a:lnTo>
                    <a:pt x="12" y="0"/>
                  </a:lnTo>
                  <a:lnTo>
                    <a:pt x="19" y="0"/>
                  </a:lnTo>
                </a:path>
              </a:pathLst>
            </a:custGeom>
            <a:noFill/>
            <a:ln w="508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56687" name="Line 367"/>
            <p:cNvSpPr>
              <a:spLocks noChangeShapeType="1"/>
            </p:cNvSpPr>
            <p:nvPr/>
          </p:nvSpPr>
          <p:spPr bwMode="auto">
            <a:xfrm>
              <a:off x="4005" y="361"/>
              <a:ext cx="8" cy="1"/>
            </a:xfrm>
            <a:prstGeom prst="line">
              <a:avLst/>
            </a:prstGeom>
            <a:noFill/>
            <a:ln w="508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56686" name="Line 366"/>
            <p:cNvSpPr>
              <a:spLocks noChangeShapeType="1"/>
            </p:cNvSpPr>
            <p:nvPr/>
          </p:nvSpPr>
          <p:spPr bwMode="auto">
            <a:xfrm>
              <a:off x="4074" y="361"/>
              <a:ext cx="1" cy="1"/>
            </a:xfrm>
            <a:prstGeom prst="line">
              <a:avLst/>
            </a:prstGeom>
            <a:noFill/>
            <a:ln w="508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56685" name="Line 365"/>
            <p:cNvSpPr>
              <a:spLocks noChangeShapeType="1"/>
            </p:cNvSpPr>
            <p:nvPr/>
          </p:nvSpPr>
          <p:spPr bwMode="auto">
            <a:xfrm>
              <a:off x="4074" y="361"/>
              <a:ext cx="11" cy="1"/>
            </a:xfrm>
            <a:prstGeom prst="line">
              <a:avLst/>
            </a:prstGeom>
            <a:noFill/>
            <a:ln w="508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56684" name="Line 364"/>
            <p:cNvSpPr>
              <a:spLocks noChangeShapeType="1"/>
            </p:cNvSpPr>
            <p:nvPr/>
          </p:nvSpPr>
          <p:spPr bwMode="auto">
            <a:xfrm>
              <a:off x="4085" y="361"/>
              <a:ext cx="15" cy="1"/>
            </a:xfrm>
            <a:prstGeom prst="line">
              <a:avLst/>
            </a:prstGeom>
            <a:noFill/>
            <a:ln w="508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56683" name="Line 363"/>
            <p:cNvSpPr>
              <a:spLocks noChangeShapeType="1"/>
            </p:cNvSpPr>
            <p:nvPr/>
          </p:nvSpPr>
          <p:spPr bwMode="auto">
            <a:xfrm>
              <a:off x="4100" y="361"/>
              <a:ext cx="12" cy="1"/>
            </a:xfrm>
            <a:prstGeom prst="line">
              <a:avLst/>
            </a:prstGeom>
            <a:noFill/>
            <a:ln w="508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56682" name="Line 362"/>
            <p:cNvSpPr>
              <a:spLocks noChangeShapeType="1"/>
            </p:cNvSpPr>
            <p:nvPr/>
          </p:nvSpPr>
          <p:spPr bwMode="auto">
            <a:xfrm>
              <a:off x="4112" y="361"/>
              <a:ext cx="11" cy="1"/>
            </a:xfrm>
            <a:prstGeom prst="line">
              <a:avLst/>
            </a:prstGeom>
            <a:noFill/>
            <a:ln w="508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56681" name="Line 361"/>
            <p:cNvSpPr>
              <a:spLocks noChangeShapeType="1"/>
            </p:cNvSpPr>
            <p:nvPr/>
          </p:nvSpPr>
          <p:spPr bwMode="auto">
            <a:xfrm>
              <a:off x="4123" y="361"/>
              <a:ext cx="11" cy="1"/>
            </a:xfrm>
            <a:prstGeom prst="line">
              <a:avLst/>
            </a:prstGeom>
            <a:noFill/>
            <a:ln w="508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56680" name="Line 360"/>
            <p:cNvSpPr>
              <a:spLocks noChangeShapeType="1"/>
            </p:cNvSpPr>
            <p:nvPr/>
          </p:nvSpPr>
          <p:spPr bwMode="auto">
            <a:xfrm>
              <a:off x="4134" y="361"/>
              <a:ext cx="16" cy="1"/>
            </a:xfrm>
            <a:prstGeom prst="line">
              <a:avLst/>
            </a:prstGeom>
            <a:noFill/>
            <a:ln w="508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56679" name="Freeform 359"/>
            <p:cNvSpPr>
              <a:spLocks/>
            </p:cNvSpPr>
            <p:nvPr/>
          </p:nvSpPr>
          <p:spPr bwMode="auto">
            <a:xfrm>
              <a:off x="4150" y="361"/>
              <a:ext cx="1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" y="0"/>
                </a:cxn>
                <a:cxn ang="0">
                  <a:pos x="15" y="0"/>
                </a:cxn>
              </a:cxnLst>
              <a:rect l="0" t="0" r="r" b="b"/>
              <a:pathLst>
                <a:path w="15">
                  <a:moveTo>
                    <a:pt x="0" y="0"/>
                  </a:moveTo>
                  <a:lnTo>
                    <a:pt x="11" y="0"/>
                  </a:lnTo>
                  <a:lnTo>
                    <a:pt x="15" y="0"/>
                  </a:lnTo>
                </a:path>
              </a:pathLst>
            </a:custGeom>
            <a:noFill/>
            <a:ln w="508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56678" name="Line 358"/>
            <p:cNvSpPr>
              <a:spLocks noChangeShapeType="1"/>
            </p:cNvSpPr>
            <p:nvPr/>
          </p:nvSpPr>
          <p:spPr bwMode="auto">
            <a:xfrm>
              <a:off x="4226" y="361"/>
              <a:ext cx="7" cy="1"/>
            </a:xfrm>
            <a:prstGeom prst="line">
              <a:avLst/>
            </a:prstGeom>
            <a:noFill/>
            <a:ln w="508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56677" name="Line 357"/>
            <p:cNvSpPr>
              <a:spLocks noChangeShapeType="1"/>
            </p:cNvSpPr>
            <p:nvPr/>
          </p:nvSpPr>
          <p:spPr bwMode="auto">
            <a:xfrm>
              <a:off x="4294" y="361"/>
              <a:ext cx="4" cy="1"/>
            </a:xfrm>
            <a:prstGeom prst="line">
              <a:avLst/>
            </a:prstGeom>
            <a:noFill/>
            <a:ln w="508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56676" name="Line 356"/>
            <p:cNvSpPr>
              <a:spLocks noChangeShapeType="1"/>
            </p:cNvSpPr>
            <p:nvPr/>
          </p:nvSpPr>
          <p:spPr bwMode="auto">
            <a:xfrm>
              <a:off x="4298" y="361"/>
              <a:ext cx="11" cy="1"/>
            </a:xfrm>
            <a:prstGeom prst="line">
              <a:avLst/>
            </a:prstGeom>
            <a:noFill/>
            <a:ln w="508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56675" name="Line 355"/>
            <p:cNvSpPr>
              <a:spLocks noChangeShapeType="1"/>
            </p:cNvSpPr>
            <p:nvPr/>
          </p:nvSpPr>
          <p:spPr bwMode="auto">
            <a:xfrm>
              <a:off x="4309" y="361"/>
              <a:ext cx="12" cy="1"/>
            </a:xfrm>
            <a:prstGeom prst="line">
              <a:avLst/>
            </a:prstGeom>
            <a:noFill/>
            <a:ln w="508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56674" name="Line 354"/>
            <p:cNvSpPr>
              <a:spLocks noChangeShapeType="1"/>
            </p:cNvSpPr>
            <p:nvPr/>
          </p:nvSpPr>
          <p:spPr bwMode="auto">
            <a:xfrm>
              <a:off x="4321" y="361"/>
              <a:ext cx="15" cy="1"/>
            </a:xfrm>
            <a:prstGeom prst="line">
              <a:avLst/>
            </a:prstGeom>
            <a:noFill/>
            <a:ln w="508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56673" name="Line 353"/>
            <p:cNvSpPr>
              <a:spLocks noChangeShapeType="1"/>
            </p:cNvSpPr>
            <p:nvPr/>
          </p:nvSpPr>
          <p:spPr bwMode="auto">
            <a:xfrm>
              <a:off x="4336" y="361"/>
              <a:ext cx="11" cy="1"/>
            </a:xfrm>
            <a:prstGeom prst="line">
              <a:avLst/>
            </a:prstGeom>
            <a:noFill/>
            <a:ln w="508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56672" name="Line 352"/>
            <p:cNvSpPr>
              <a:spLocks noChangeShapeType="1"/>
            </p:cNvSpPr>
            <p:nvPr/>
          </p:nvSpPr>
          <p:spPr bwMode="auto">
            <a:xfrm>
              <a:off x="4347" y="361"/>
              <a:ext cx="12" cy="1"/>
            </a:xfrm>
            <a:prstGeom prst="line">
              <a:avLst/>
            </a:prstGeom>
            <a:noFill/>
            <a:ln w="508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56671" name="Freeform 351"/>
            <p:cNvSpPr>
              <a:spLocks/>
            </p:cNvSpPr>
            <p:nvPr/>
          </p:nvSpPr>
          <p:spPr bwMode="auto">
            <a:xfrm>
              <a:off x="4359" y="361"/>
              <a:ext cx="26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" y="0"/>
                </a:cxn>
                <a:cxn ang="0">
                  <a:pos x="26" y="0"/>
                </a:cxn>
              </a:cxnLst>
              <a:rect l="0" t="0" r="r" b="b"/>
              <a:pathLst>
                <a:path w="26">
                  <a:moveTo>
                    <a:pt x="0" y="0"/>
                  </a:moveTo>
                  <a:lnTo>
                    <a:pt x="11" y="0"/>
                  </a:lnTo>
                  <a:lnTo>
                    <a:pt x="26" y="0"/>
                  </a:lnTo>
                </a:path>
              </a:pathLst>
            </a:custGeom>
            <a:noFill/>
            <a:ln w="508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56670" name="Freeform 350"/>
            <p:cNvSpPr>
              <a:spLocks/>
            </p:cNvSpPr>
            <p:nvPr/>
          </p:nvSpPr>
          <p:spPr bwMode="auto">
            <a:xfrm>
              <a:off x="4446" y="361"/>
              <a:ext cx="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8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</a:path>
              </a:pathLst>
            </a:custGeom>
            <a:noFill/>
            <a:ln w="508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56669" name="Line 349"/>
            <p:cNvSpPr>
              <a:spLocks noChangeShapeType="1"/>
            </p:cNvSpPr>
            <p:nvPr/>
          </p:nvSpPr>
          <p:spPr bwMode="auto">
            <a:xfrm>
              <a:off x="4514" y="361"/>
              <a:ext cx="4" cy="1"/>
            </a:xfrm>
            <a:prstGeom prst="line">
              <a:avLst/>
            </a:prstGeom>
            <a:noFill/>
            <a:ln w="508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56668" name="Line 348"/>
            <p:cNvSpPr>
              <a:spLocks noChangeShapeType="1"/>
            </p:cNvSpPr>
            <p:nvPr/>
          </p:nvSpPr>
          <p:spPr bwMode="auto">
            <a:xfrm>
              <a:off x="4518" y="361"/>
              <a:ext cx="15" cy="1"/>
            </a:xfrm>
            <a:prstGeom prst="line">
              <a:avLst/>
            </a:prstGeom>
            <a:noFill/>
            <a:ln w="508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56667" name="Line 347"/>
            <p:cNvSpPr>
              <a:spLocks noChangeShapeType="1"/>
            </p:cNvSpPr>
            <p:nvPr/>
          </p:nvSpPr>
          <p:spPr bwMode="auto">
            <a:xfrm>
              <a:off x="4533" y="361"/>
              <a:ext cx="12" cy="1"/>
            </a:xfrm>
            <a:prstGeom prst="line">
              <a:avLst/>
            </a:prstGeom>
            <a:noFill/>
            <a:ln w="508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56666" name="Line 346"/>
            <p:cNvSpPr>
              <a:spLocks noChangeShapeType="1"/>
            </p:cNvSpPr>
            <p:nvPr/>
          </p:nvSpPr>
          <p:spPr bwMode="auto">
            <a:xfrm>
              <a:off x="4545" y="361"/>
              <a:ext cx="11" cy="1"/>
            </a:xfrm>
            <a:prstGeom prst="line">
              <a:avLst/>
            </a:prstGeom>
            <a:noFill/>
            <a:ln w="508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56665" name="Line 345"/>
            <p:cNvSpPr>
              <a:spLocks noChangeShapeType="1"/>
            </p:cNvSpPr>
            <p:nvPr/>
          </p:nvSpPr>
          <p:spPr bwMode="auto">
            <a:xfrm>
              <a:off x="4556" y="361"/>
              <a:ext cx="15" cy="1"/>
            </a:xfrm>
            <a:prstGeom prst="line">
              <a:avLst/>
            </a:prstGeom>
            <a:noFill/>
            <a:ln w="508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56664" name="Line 344"/>
            <p:cNvSpPr>
              <a:spLocks noChangeShapeType="1"/>
            </p:cNvSpPr>
            <p:nvPr/>
          </p:nvSpPr>
          <p:spPr bwMode="auto">
            <a:xfrm>
              <a:off x="4571" y="361"/>
              <a:ext cx="12" cy="1"/>
            </a:xfrm>
            <a:prstGeom prst="line">
              <a:avLst/>
            </a:prstGeom>
            <a:noFill/>
            <a:ln w="508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56663" name="Freeform 343"/>
            <p:cNvSpPr>
              <a:spLocks/>
            </p:cNvSpPr>
            <p:nvPr/>
          </p:nvSpPr>
          <p:spPr bwMode="auto">
            <a:xfrm>
              <a:off x="4583" y="361"/>
              <a:ext cx="23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" y="0"/>
                </a:cxn>
                <a:cxn ang="0">
                  <a:pos x="23" y="0"/>
                </a:cxn>
              </a:cxnLst>
              <a:rect l="0" t="0" r="r" b="b"/>
              <a:pathLst>
                <a:path w="23">
                  <a:moveTo>
                    <a:pt x="0" y="0"/>
                  </a:moveTo>
                  <a:lnTo>
                    <a:pt x="11" y="0"/>
                  </a:lnTo>
                  <a:lnTo>
                    <a:pt x="23" y="0"/>
                  </a:lnTo>
                </a:path>
              </a:pathLst>
            </a:custGeom>
            <a:noFill/>
            <a:ln w="508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56662" name="Freeform 342"/>
            <p:cNvSpPr>
              <a:spLocks/>
            </p:cNvSpPr>
            <p:nvPr/>
          </p:nvSpPr>
          <p:spPr bwMode="auto">
            <a:xfrm>
              <a:off x="4666" y="361"/>
              <a:ext cx="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8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4" y="0"/>
                  </a:lnTo>
                  <a:lnTo>
                    <a:pt x="8" y="0"/>
                  </a:lnTo>
                </a:path>
              </a:pathLst>
            </a:custGeom>
            <a:noFill/>
            <a:ln w="508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56661" name="Line 341"/>
            <p:cNvSpPr>
              <a:spLocks noChangeShapeType="1"/>
            </p:cNvSpPr>
            <p:nvPr/>
          </p:nvSpPr>
          <p:spPr bwMode="auto">
            <a:xfrm>
              <a:off x="4735" y="361"/>
              <a:ext cx="7" cy="1"/>
            </a:xfrm>
            <a:prstGeom prst="line">
              <a:avLst/>
            </a:prstGeom>
            <a:noFill/>
            <a:ln w="508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56660" name="Line 340"/>
            <p:cNvSpPr>
              <a:spLocks noChangeShapeType="1"/>
            </p:cNvSpPr>
            <p:nvPr/>
          </p:nvSpPr>
          <p:spPr bwMode="auto">
            <a:xfrm>
              <a:off x="4742" y="361"/>
              <a:ext cx="12" cy="1"/>
            </a:xfrm>
            <a:prstGeom prst="line">
              <a:avLst/>
            </a:prstGeom>
            <a:noFill/>
            <a:ln w="508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56659" name="Line 339"/>
            <p:cNvSpPr>
              <a:spLocks noChangeShapeType="1"/>
            </p:cNvSpPr>
            <p:nvPr/>
          </p:nvSpPr>
          <p:spPr bwMode="auto">
            <a:xfrm>
              <a:off x="4754" y="361"/>
              <a:ext cx="15" cy="1"/>
            </a:xfrm>
            <a:prstGeom prst="line">
              <a:avLst/>
            </a:prstGeom>
            <a:noFill/>
            <a:ln w="508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56658" name="Line 338"/>
            <p:cNvSpPr>
              <a:spLocks noChangeShapeType="1"/>
            </p:cNvSpPr>
            <p:nvPr/>
          </p:nvSpPr>
          <p:spPr bwMode="auto">
            <a:xfrm>
              <a:off x="4769" y="361"/>
              <a:ext cx="11" cy="1"/>
            </a:xfrm>
            <a:prstGeom prst="line">
              <a:avLst/>
            </a:prstGeom>
            <a:noFill/>
            <a:ln w="508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56657" name="Line 337"/>
            <p:cNvSpPr>
              <a:spLocks noChangeShapeType="1"/>
            </p:cNvSpPr>
            <p:nvPr/>
          </p:nvSpPr>
          <p:spPr bwMode="auto">
            <a:xfrm>
              <a:off x="4780" y="361"/>
              <a:ext cx="12" cy="1"/>
            </a:xfrm>
            <a:prstGeom prst="line">
              <a:avLst/>
            </a:prstGeom>
            <a:noFill/>
            <a:ln w="508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56656" name="Line 336"/>
            <p:cNvSpPr>
              <a:spLocks noChangeShapeType="1"/>
            </p:cNvSpPr>
            <p:nvPr/>
          </p:nvSpPr>
          <p:spPr bwMode="auto">
            <a:xfrm>
              <a:off x="4792" y="361"/>
              <a:ext cx="11" cy="1"/>
            </a:xfrm>
            <a:prstGeom prst="line">
              <a:avLst/>
            </a:prstGeom>
            <a:noFill/>
            <a:ln w="508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56655" name="Freeform 335"/>
            <p:cNvSpPr>
              <a:spLocks/>
            </p:cNvSpPr>
            <p:nvPr/>
          </p:nvSpPr>
          <p:spPr bwMode="auto">
            <a:xfrm>
              <a:off x="4803" y="361"/>
              <a:ext cx="23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0"/>
                </a:cxn>
                <a:cxn ang="0">
                  <a:pos x="23" y="0"/>
                </a:cxn>
              </a:cxnLst>
              <a:rect l="0" t="0" r="r" b="b"/>
              <a:pathLst>
                <a:path w="23">
                  <a:moveTo>
                    <a:pt x="0" y="0"/>
                  </a:moveTo>
                  <a:lnTo>
                    <a:pt x="15" y="0"/>
                  </a:lnTo>
                  <a:lnTo>
                    <a:pt x="23" y="0"/>
                  </a:lnTo>
                </a:path>
              </a:pathLst>
            </a:custGeom>
            <a:noFill/>
            <a:ln w="508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56654" name="Freeform 334"/>
            <p:cNvSpPr>
              <a:spLocks/>
            </p:cNvSpPr>
            <p:nvPr/>
          </p:nvSpPr>
          <p:spPr bwMode="auto">
            <a:xfrm>
              <a:off x="4887" y="361"/>
              <a:ext cx="7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7" y="0"/>
                </a:cxn>
              </a:cxnLst>
              <a:rect l="0" t="0" r="r" b="b"/>
              <a:pathLst>
                <a:path w="7">
                  <a:moveTo>
                    <a:pt x="0" y="0"/>
                  </a:moveTo>
                  <a:lnTo>
                    <a:pt x="4" y="0"/>
                  </a:lnTo>
                  <a:lnTo>
                    <a:pt x="7" y="0"/>
                  </a:lnTo>
                </a:path>
              </a:pathLst>
            </a:custGeom>
            <a:noFill/>
            <a:ln w="508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56653" name="Line 333"/>
            <p:cNvSpPr>
              <a:spLocks noChangeShapeType="1"/>
            </p:cNvSpPr>
            <p:nvPr/>
          </p:nvSpPr>
          <p:spPr bwMode="auto">
            <a:xfrm>
              <a:off x="4955" y="361"/>
              <a:ext cx="1" cy="1"/>
            </a:xfrm>
            <a:prstGeom prst="line">
              <a:avLst/>
            </a:prstGeom>
            <a:noFill/>
            <a:ln w="508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56652" name="Line 332"/>
            <p:cNvSpPr>
              <a:spLocks noChangeShapeType="1"/>
            </p:cNvSpPr>
            <p:nvPr/>
          </p:nvSpPr>
          <p:spPr bwMode="auto">
            <a:xfrm>
              <a:off x="4955" y="361"/>
              <a:ext cx="12" cy="1"/>
            </a:xfrm>
            <a:prstGeom prst="line">
              <a:avLst/>
            </a:prstGeom>
            <a:noFill/>
            <a:ln w="508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56651" name="Line 331"/>
            <p:cNvSpPr>
              <a:spLocks noChangeShapeType="1"/>
            </p:cNvSpPr>
            <p:nvPr/>
          </p:nvSpPr>
          <p:spPr bwMode="auto">
            <a:xfrm>
              <a:off x="4967" y="361"/>
              <a:ext cx="11" cy="1"/>
            </a:xfrm>
            <a:prstGeom prst="line">
              <a:avLst/>
            </a:prstGeom>
            <a:noFill/>
            <a:ln w="508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56650" name="Line 330"/>
            <p:cNvSpPr>
              <a:spLocks noChangeShapeType="1"/>
            </p:cNvSpPr>
            <p:nvPr/>
          </p:nvSpPr>
          <p:spPr bwMode="auto">
            <a:xfrm>
              <a:off x="4978" y="361"/>
              <a:ext cx="11" cy="1"/>
            </a:xfrm>
            <a:prstGeom prst="line">
              <a:avLst/>
            </a:prstGeom>
            <a:noFill/>
            <a:ln w="508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56649" name="Line 329"/>
            <p:cNvSpPr>
              <a:spLocks noChangeShapeType="1"/>
            </p:cNvSpPr>
            <p:nvPr/>
          </p:nvSpPr>
          <p:spPr bwMode="auto">
            <a:xfrm>
              <a:off x="4989" y="361"/>
              <a:ext cx="16" cy="1"/>
            </a:xfrm>
            <a:prstGeom prst="line">
              <a:avLst/>
            </a:prstGeom>
            <a:noFill/>
            <a:ln w="508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56648" name="Line 328"/>
            <p:cNvSpPr>
              <a:spLocks noChangeShapeType="1"/>
            </p:cNvSpPr>
            <p:nvPr/>
          </p:nvSpPr>
          <p:spPr bwMode="auto">
            <a:xfrm>
              <a:off x="5005" y="361"/>
              <a:ext cx="11" cy="1"/>
            </a:xfrm>
            <a:prstGeom prst="line">
              <a:avLst/>
            </a:prstGeom>
            <a:noFill/>
            <a:ln w="508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56647" name="Line 327"/>
            <p:cNvSpPr>
              <a:spLocks noChangeShapeType="1"/>
            </p:cNvSpPr>
            <p:nvPr/>
          </p:nvSpPr>
          <p:spPr bwMode="auto">
            <a:xfrm>
              <a:off x="5016" y="361"/>
              <a:ext cx="11" cy="1"/>
            </a:xfrm>
            <a:prstGeom prst="line">
              <a:avLst/>
            </a:prstGeom>
            <a:noFill/>
            <a:ln w="508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56646" name="Freeform 326"/>
            <p:cNvSpPr>
              <a:spLocks/>
            </p:cNvSpPr>
            <p:nvPr/>
          </p:nvSpPr>
          <p:spPr bwMode="auto">
            <a:xfrm>
              <a:off x="5027" y="361"/>
              <a:ext cx="19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19" y="0"/>
                </a:cxn>
              </a:cxnLst>
              <a:rect l="0" t="0" r="r" b="b"/>
              <a:pathLst>
                <a:path w="19">
                  <a:moveTo>
                    <a:pt x="0" y="0"/>
                  </a:moveTo>
                  <a:lnTo>
                    <a:pt x="12" y="0"/>
                  </a:lnTo>
                  <a:lnTo>
                    <a:pt x="19" y="0"/>
                  </a:lnTo>
                </a:path>
              </a:pathLst>
            </a:custGeom>
            <a:noFill/>
            <a:ln w="508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56645" name="Line 325"/>
            <p:cNvSpPr>
              <a:spLocks noChangeShapeType="1"/>
            </p:cNvSpPr>
            <p:nvPr/>
          </p:nvSpPr>
          <p:spPr bwMode="auto">
            <a:xfrm>
              <a:off x="5107" y="361"/>
              <a:ext cx="8" cy="1"/>
            </a:xfrm>
            <a:prstGeom prst="line">
              <a:avLst/>
            </a:prstGeom>
            <a:noFill/>
            <a:ln w="508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56644" name="Line 324"/>
            <p:cNvSpPr>
              <a:spLocks noChangeShapeType="1"/>
            </p:cNvSpPr>
            <p:nvPr/>
          </p:nvSpPr>
          <p:spPr bwMode="auto">
            <a:xfrm>
              <a:off x="5176" y="361"/>
              <a:ext cx="1" cy="1"/>
            </a:xfrm>
            <a:prstGeom prst="line">
              <a:avLst/>
            </a:prstGeom>
            <a:noFill/>
            <a:ln w="508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56643" name="Line 323"/>
            <p:cNvSpPr>
              <a:spLocks noChangeShapeType="1"/>
            </p:cNvSpPr>
            <p:nvPr/>
          </p:nvSpPr>
          <p:spPr bwMode="auto">
            <a:xfrm>
              <a:off x="5176" y="361"/>
              <a:ext cx="11" cy="1"/>
            </a:xfrm>
            <a:prstGeom prst="line">
              <a:avLst/>
            </a:prstGeom>
            <a:noFill/>
            <a:ln w="508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56642" name="Line 322"/>
            <p:cNvSpPr>
              <a:spLocks noChangeShapeType="1"/>
            </p:cNvSpPr>
            <p:nvPr/>
          </p:nvSpPr>
          <p:spPr bwMode="auto">
            <a:xfrm>
              <a:off x="5187" y="361"/>
              <a:ext cx="15" cy="1"/>
            </a:xfrm>
            <a:prstGeom prst="line">
              <a:avLst/>
            </a:prstGeom>
            <a:noFill/>
            <a:ln w="508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56641" name="Line 321"/>
            <p:cNvSpPr>
              <a:spLocks noChangeShapeType="1"/>
            </p:cNvSpPr>
            <p:nvPr/>
          </p:nvSpPr>
          <p:spPr bwMode="auto">
            <a:xfrm>
              <a:off x="5202" y="361"/>
              <a:ext cx="12" cy="1"/>
            </a:xfrm>
            <a:prstGeom prst="line">
              <a:avLst/>
            </a:prstGeom>
            <a:noFill/>
            <a:ln w="508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56640" name="Line 320"/>
            <p:cNvSpPr>
              <a:spLocks noChangeShapeType="1"/>
            </p:cNvSpPr>
            <p:nvPr/>
          </p:nvSpPr>
          <p:spPr bwMode="auto">
            <a:xfrm>
              <a:off x="5214" y="361"/>
              <a:ext cx="11" cy="1"/>
            </a:xfrm>
            <a:prstGeom prst="line">
              <a:avLst/>
            </a:prstGeom>
            <a:noFill/>
            <a:ln w="508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56639" name="Line 319"/>
            <p:cNvSpPr>
              <a:spLocks noChangeShapeType="1"/>
            </p:cNvSpPr>
            <p:nvPr/>
          </p:nvSpPr>
          <p:spPr bwMode="auto">
            <a:xfrm>
              <a:off x="5225" y="361"/>
              <a:ext cx="11" cy="1"/>
            </a:xfrm>
            <a:prstGeom prst="line">
              <a:avLst/>
            </a:prstGeom>
            <a:noFill/>
            <a:ln w="508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56638" name="Line 318"/>
            <p:cNvSpPr>
              <a:spLocks noChangeShapeType="1"/>
            </p:cNvSpPr>
            <p:nvPr/>
          </p:nvSpPr>
          <p:spPr bwMode="auto">
            <a:xfrm>
              <a:off x="5236" y="361"/>
              <a:ext cx="16" cy="1"/>
            </a:xfrm>
            <a:prstGeom prst="line">
              <a:avLst/>
            </a:prstGeom>
            <a:noFill/>
            <a:ln w="508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56637" name="Freeform 317"/>
            <p:cNvSpPr>
              <a:spLocks/>
            </p:cNvSpPr>
            <p:nvPr/>
          </p:nvSpPr>
          <p:spPr bwMode="auto">
            <a:xfrm>
              <a:off x="5252" y="361"/>
              <a:ext cx="1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" y="0"/>
                </a:cxn>
                <a:cxn ang="0">
                  <a:pos x="15" y="0"/>
                </a:cxn>
              </a:cxnLst>
              <a:rect l="0" t="0" r="r" b="b"/>
              <a:pathLst>
                <a:path w="15">
                  <a:moveTo>
                    <a:pt x="0" y="0"/>
                  </a:moveTo>
                  <a:lnTo>
                    <a:pt x="11" y="0"/>
                  </a:lnTo>
                  <a:lnTo>
                    <a:pt x="15" y="0"/>
                  </a:lnTo>
                </a:path>
              </a:pathLst>
            </a:custGeom>
            <a:noFill/>
            <a:ln w="508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56636" name="Line 316"/>
            <p:cNvSpPr>
              <a:spLocks noChangeShapeType="1"/>
            </p:cNvSpPr>
            <p:nvPr/>
          </p:nvSpPr>
          <p:spPr bwMode="auto">
            <a:xfrm>
              <a:off x="5328" y="361"/>
              <a:ext cx="7" cy="1"/>
            </a:xfrm>
            <a:prstGeom prst="line">
              <a:avLst/>
            </a:prstGeom>
            <a:noFill/>
            <a:ln w="508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56635" name="Line 315"/>
            <p:cNvSpPr>
              <a:spLocks noChangeShapeType="1"/>
            </p:cNvSpPr>
            <p:nvPr/>
          </p:nvSpPr>
          <p:spPr bwMode="auto">
            <a:xfrm>
              <a:off x="5396" y="361"/>
              <a:ext cx="4" cy="1"/>
            </a:xfrm>
            <a:prstGeom prst="line">
              <a:avLst/>
            </a:prstGeom>
            <a:noFill/>
            <a:ln w="508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56634" name="Line 314"/>
            <p:cNvSpPr>
              <a:spLocks noChangeShapeType="1"/>
            </p:cNvSpPr>
            <p:nvPr/>
          </p:nvSpPr>
          <p:spPr bwMode="auto">
            <a:xfrm>
              <a:off x="5400" y="361"/>
              <a:ext cx="11" cy="1"/>
            </a:xfrm>
            <a:prstGeom prst="line">
              <a:avLst/>
            </a:prstGeom>
            <a:noFill/>
            <a:ln w="508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56633" name="Line 313"/>
            <p:cNvSpPr>
              <a:spLocks noChangeShapeType="1"/>
            </p:cNvSpPr>
            <p:nvPr/>
          </p:nvSpPr>
          <p:spPr bwMode="auto">
            <a:xfrm>
              <a:off x="5411" y="361"/>
              <a:ext cx="12" cy="1"/>
            </a:xfrm>
            <a:prstGeom prst="line">
              <a:avLst/>
            </a:prstGeom>
            <a:noFill/>
            <a:ln w="508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56632" name="Line 312"/>
            <p:cNvSpPr>
              <a:spLocks noChangeShapeType="1"/>
            </p:cNvSpPr>
            <p:nvPr/>
          </p:nvSpPr>
          <p:spPr bwMode="auto">
            <a:xfrm>
              <a:off x="5423" y="361"/>
              <a:ext cx="15" cy="1"/>
            </a:xfrm>
            <a:prstGeom prst="line">
              <a:avLst/>
            </a:prstGeom>
            <a:noFill/>
            <a:ln w="508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56631" name="Line 311"/>
            <p:cNvSpPr>
              <a:spLocks noChangeShapeType="1"/>
            </p:cNvSpPr>
            <p:nvPr/>
          </p:nvSpPr>
          <p:spPr bwMode="auto">
            <a:xfrm>
              <a:off x="5438" y="361"/>
              <a:ext cx="11" cy="1"/>
            </a:xfrm>
            <a:prstGeom prst="line">
              <a:avLst/>
            </a:prstGeom>
            <a:noFill/>
            <a:ln w="508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56630" name="Line 310"/>
            <p:cNvSpPr>
              <a:spLocks noChangeShapeType="1"/>
            </p:cNvSpPr>
            <p:nvPr/>
          </p:nvSpPr>
          <p:spPr bwMode="auto">
            <a:xfrm>
              <a:off x="5449" y="361"/>
              <a:ext cx="12" cy="1"/>
            </a:xfrm>
            <a:prstGeom prst="line">
              <a:avLst/>
            </a:prstGeom>
            <a:noFill/>
            <a:ln w="508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56629" name="Freeform 309"/>
            <p:cNvSpPr>
              <a:spLocks/>
            </p:cNvSpPr>
            <p:nvPr/>
          </p:nvSpPr>
          <p:spPr bwMode="auto">
            <a:xfrm>
              <a:off x="5461" y="361"/>
              <a:ext cx="26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" y="0"/>
                </a:cxn>
                <a:cxn ang="0">
                  <a:pos x="26" y="0"/>
                </a:cxn>
              </a:cxnLst>
              <a:rect l="0" t="0" r="r" b="b"/>
              <a:pathLst>
                <a:path w="26">
                  <a:moveTo>
                    <a:pt x="0" y="0"/>
                  </a:moveTo>
                  <a:lnTo>
                    <a:pt x="11" y="0"/>
                  </a:lnTo>
                  <a:lnTo>
                    <a:pt x="26" y="0"/>
                  </a:lnTo>
                </a:path>
              </a:pathLst>
            </a:custGeom>
            <a:noFill/>
            <a:ln w="508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56628" name="Freeform 308"/>
            <p:cNvSpPr>
              <a:spLocks/>
            </p:cNvSpPr>
            <p:nvPr/>
          </p:nvSpPr>
          <p:spPr bwMode="auto">
            <a:xfrm>
              <a:off x="5548" y="361"/>
              <a:ext cx="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8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</a:path>
              </a:pathLst>
            </a:custGeom>
            <a:noFill/>
            <a:ln w="508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56627" name="Line 307"/>
            <p:cNvSpPr>
              <a:spLocks noChangeShapeType="1"/>
            </p:cNvSpPr>
            <p:nvPr/>
          </p:nvSpPr>
          <p:spPr bwMode="auto">
            <a:xfrm>
              <a:off x="5616" y="361"/>
              <a:ext cx="4" cy="1"/>
            </a:xfrm>
            <a:prstGeom prst="line">
              <a:avLst/>
            </a:prstGeom>
            <a:noFill/>
            <a:ln w="508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56626" name="Line 306"/>
            <p:cNvSpPr>
              <a:spLocks noChangeShapeType="1"/>
            </p:cNvSpPr>
            <p:nvPr/>
          </p:nvSpPr>
          <p:spPr bwMode="auto">
            <a:xfrm>
              <a:off x="5620" y="361"/>
              <a:ext cx="15" cy="1"/>
            </a:xfrm>
            <a:prstGeom prst="line">
              <a:avLst/>
            </a:prstGeom>
            <a:noFill/>
            <a:ln w="508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56625" name="Line 305"/>
            <p:cNvSpPr>
              <a:spLocks noChangeShapeType="1"/>
            </p:cNvSpPr>
            <p:nvPr/>
          </p:nvSpPr>
          <p:spPr bwMode="auto">
            <a:xfrm>
              <a:off x="5635" y="361"/>
              <a:ext cx="12" cy="1"/>
            </a:xfrm>
            <a:prstGeom prst="line">
              <a:avLst/>
            </a:prstGeom>
            <a:noFill/>
            <a:ln w="508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56624" name="Line 304"/>
            <p:cNvSpPr>
              <a:spLocks noChangeShapeType="1"/>
            </p:cNvSpPr>
            <p:nvPr/>
          </p:nvSpPr>
          <p:spPr bwMode="auto">
            <a:xfrm>
              <a:off x="5647" y="361"/>
              <a:ext cx="11" cy="1"/>
            </a:xfrm>
            <a:prstGeom prst="line">
              <a:avLst/>
            </a:prstGeom>
            <a:noFill/>
            <a:ln w="508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56623" name="Line 303"/>
            <p:cNvSpPr>
              <a:spLocks noChangeShapeType="1"/>
            </p:cNvSpPr>
            <p:nvPr/>
          </p:nvSpPr>
          <p:spPr bwMode="auto">
            <a:xfrm>
              <a:off x="5658" y="361"/>
              <a:ext cx="15" cy="1"/>
            </a:xfrm>
            <a:prstGeom prst="line">
              <a:avLst/>
            </a:prstGeom>
            <a:noFill/>
            <a:ln w="508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56622" name="Line 302"/>
            <p:cNvSpPr>
              <a:spLocks noChangeShapeType="1"/>
            </p:cNvSpPr>
            <p:nvPr/>
          </p:nvSpPr>
          <p:spPr bwMode="auto">
            <a:xfrm>
              <a:off x="5673" y="361"/>
              <a:ext cx="12" cy="1"/>
            </a:xfrm>
            <a:prstGeom prst="line">
              <a:avLst/>
            </a:prstGeom>
            <a:noFill/>
            <a:ln w="508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56621" name="Freeform 301"/>
            <p:cNvSpPr>
              <a:spLocks/>
            </p:cNvSpPr>
            <p:nvPr/>
          </p:nvSpPr>
          <p:spPr bwMode="auto">
            <a:xfrm>
              <a:off x="5685" y="361"/>
              <a:ext cx="23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" y="0"/>
                </a:cxn>
                <a:cxn ang="0">
                  <a:pos x="23" y="0"/>
                </a:cxn>
              </a:cxnLst>
              <a:rect l="0" t="0" r="r" b="b"/>
              <a:pathLst>
                <a:path w="23">
                  <a:moveTo>
                    <a:pt x="0" y="0"/>
                  </a:moveTo>
                  <a:lnTo>
                    <a:pt x="11" y="0"/>
                  </a:lnTo>
                  <a:lnTo>
                    <a:pt x="23" y="0"/>
                  </a:lnTo>
                </a:path>
              </a:pathLst>
            </a:custGeom>
            <a:noFill/>
            <a:ln w="508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56620" name="Freeform 300"/>
            <p:cNvSpPr>
              <a:spLocks/>
            </p:cNvSpPr>
            <p:nvPr/>
          </p:nvSpPr>
          <p:spPr bwMode="auto">
            <a:xfrm>
              <a:off x="5768" y="361"/>
              <a:ext cx="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8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4" y="0"/>
                  </a:lnTo>
                  <a:lnTo>
                    <a:pt x="8" y="0"/>
                  </a:lnTo>
                </a:path>
              </a:pathLst>
            </a:custGeom>
            <a:noFill/>
            <a:ln w="508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56619" name="Line 299"/>
            <p:cNvSpPr>
              <a:spLocks noChangeShapeType="1"/>
            </p:cNvSpPr>
            <p:nvPr/>
          </p:nvSpPr>
          <p:spPr bwMode="auto">
            <a:xfrm>
              <a:off x="832" y="4261"/>
              <a:ext cx="8" cy="1"/>
            </a:xfrm>
            <a:prstGeom prst="line">
              <a:avLst/>
            </a:prstGeom>
            <a:noFill/>
            <a:ln w="508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56618" name="Line 298"/>
            <p:cNvSpPr>
              <a:spLocks noChangeShapeType="1"/>
            </p:cNvSpPr>
            <p:nvPr/>
          </p:nvSpPr>
          <p:spPr bwMode="auto">
            <a:xfrm>
              <a:off x="901" y="4261"/>
              <a:ext cx="3" cy="1"/>
            </a:xfrm>
            <a:prstGeom prst="line">
              <a:avLst/>
            </a:prstGeom>
            <a:noFill/>
            <a:ln w="508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56617" name="Line 297"/>
            <p:cNvSpPr>
              <a:spLocks noChangeShapeType="1"/>
            </p:cNvSpPr>
            <p:nvPr/>
          </p:nvSpPr>
          <p:spPr bwMode="auto">
            <a:xfrm>
              <a:off x="904" y="4261"/>
              <a:ext cx="12" cy="1"/>
            </a:xfrm>
            <a:prstGeom prst="line">
              <a:avLst/>
            </a:prstGeom>
            <a:noFill/>
            <a:ln w="508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56616" name="Line 296"/>
            <p:cNvSpPr>
              <a:spLocks noChangeShapeType="1"/>
            </p:cNvSpPr>
            <p:nvPr/>
          </p:nvSpPr>
          <p:spPr bwMode="auto">
            <a:xfrm>
              <a:off x="916" y="4261"/>
              <a:ext cx="15" cy="1"/>
            </a:xfrm>
            <a:prstGeom prst="line">
              <a:avLst/>
            </a:prstGeom>
            <a:noFill/>
            <a:ln w="508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56615" name="Line 295"/>
            <p:cNvSpPr>
              <a:spLocks noChangeShapeType="1"/>
            </p:cNvSpPr>
            <p:nvPr/>
          </p:nvSpPr>
          <p:spPr bwMode="auto">
            <a:xfrm>
              <a:off x="931" y="4261"/>
              <a:ext cx="11" cy="1"/>
            </a:xfrm>
            <a:prstGeom prst="line">
              <a:avLst/>
            </a:prstGeom>
            <a:noFill/>
            <a:ln w="508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56614" name="Line 294"/>
            <p:cNvSpPr>
              <a:spLocks noChangeShapeType="1"/>
            </p:cNvSpPr>
            <p:nvPr/>
          </p:nvSpPr>
          <p:spPr bwMode="auto">
            <a:xfrm>
              <a:off x="942" y="4261"/>
              <a:ext cx="12" cy="1"/>
            </a:xfrm>
            <a:prstGeom prst="line">
              <a:avLst/>
            </a:prstGeom>
            <a:noFill/>
            <a:ln w="508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56613" name="Line 293"/>
            <p:cNvSpPr>
              <a:spLocks noChangeShapeType="1"/>
            </p:cNvSpPr>
            <p:nvPr/>
          </p:nvSpPr>
          <p:spPr bwMode="auto">
            <a:xfrm>
              <a:off x="954" y="4261"/>
              <a:ext cx="11" cy="1"/>
            </a:xfrm>
            <a:prstGeom prst="line">
              <a:avLst/>
            </a:prstGeom>
            <a:noFill/>
            <a:ln w="508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56612" name="Freeform 292"/>
            <p:cNvSpPr>
              <a:spLocks/>
            </p:cNvSpPr>
            <p:nvPr/>
          </p:nvSpPr>
          <p:spPr bwMode="auto">
            <a:xfrm>
              <a:off x="965" y="4261"/>
              <a:ext cx="27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0"/>
                </a:cxn>
                <a:cxn ang="0">
                  <a:pos x="27" y="0"/>
                </a:cxn>
              </a:cxnLst>
              <a:rect l="0" t="0" r="r" b="b"/>
              <a:pathLst>
                <a:path w="27">
                  <a:moveTo>
                    <a:pt x="0" y="0"/>
                  </a:moveTo>
                  <a:lnTo>
                    <a:pt x="15" y="0"/>
                  </a:lnTo>
                  <a:lnTo>
                    <a:pt x="27" y="0"/>
                  </a:lnTo>
                </a:path>
              </a:pathLst>
            </a:custGeom>
            <a:noFill/>
            <a:ln w="508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56611" name="Freeform 291"/>
            <p:cNvSpPr>
              <a:spLocks/>
            </p:cNvSpPr>
            <p:nvPr/>
          </p:nvSpPr>
          <p:spPr bwMode="auto">
            <a:xfrm>
              <a:off x="1053" y="4261"/>
              <a:ext cx="7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7" y="0"/>
                </a:cxn>
              </a:cxnLst>
              <a:rect l="0" t="0" r="r" b="b"/>
              <a:pathLst>
                <a:path w="7">
                  <a:moveTo>
                    <a:pt x="0" y="0"/>
                  </a:moveTo>
                  <a:lnTo>
                    <a:pt x="0" y="0"/>
                  </a:lnTo>
                  <a:lnTo>
                    <a:pt x="7" y="0"/>
                  </a:lnTo>
                </a:path>
              </a:pathLst>
            </a:custGeom>
            <a:noFill/>
            <a:ln w="508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56610" name="Line 290"/>
            <p:cNvSpPr>
              <a:spLocks noChangeShapeType="1"/>
            </p:cNvSpPr>
            <p:nvPr/>
          </p:nvSpPr>
          <p:spPr bwMode="auto">
            <a:xfrm>
              <a:off x="1121" y="4261"/>
              <a:ext cx="8" cy="1"/>
            </a:xfrm>
            <a:prstGeom prst="line">
              <a:avLst/>
            </a:prstGeom>
            <a:noFill/>
            <a:ln w="508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56609" name="Line 289"/>
            <p:cNvSpPr>
              <a:spLocks noChangeShapeType="1"/>
            </p:cNvSpPr>
            <p:nvPr/>
          </p:nvSpPr>
          <p:spPr bwMode="auto">
            <a:xfrm>
              <a:off x="1129" y="4261"/>
              <a:ext cx="11" cy="1"/>
            </a:xfrm>
            <a:prstGeom prst="line">
              <a:avLst/>
            </a:prstGeom>
            <a:noFill/>
            <a:ln w="508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56608" name="Line 288"/>
            <p:cNvSpPr>
              <a:spLocks noChangeShapeType="1"/>
            </p:cNvSpPr>
            <p:nvPr/>
          </p:nvSpPr>
          <p:spPr bwMode="auto">
            <a:xfrm>
              <a:off x="1140" y="4261"/>
              <a:ext cx="11" cy="1"/>
            </a:xfrm>
            <a:prstGeom prst="line">
              <a:avLst/>
            </a:prstGeom>
            <a:noFill/>
            <a:ln w="508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56607" name="Line 287"/>
            <p:cNvSpPr>
              <a:spLocks noChangeShapeType="1"/>
            </p:cNvSpPr>
            <p:nvPr/>
          </p:nvSpPr>
          <p:spPr bwMode="auto">
            <a:xfrm>
              <a:off x="1151" y="4261"/>
              <a:ext cx="12" cy="1"/>
            </a:xfrm>
            <a:prstGeom prst="line">
              <a:avLst/>
            </a:prstGeom>
            <a:noFill/>
            <a:ln w="508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56606" name="Line 286"/>
            <p:cNvSpPr>
              <a:spLocks noChangeShapeType="1"/>
            </p:cNvSpPr>
            <p:nvPr/>
          </p:nvSpPr>
          <p:spPr bwMode="auto">
            <a:xfrm>
              <a:off x="1163" y="4261"/>
              <a:ext cx="15" cy="1"/>
            </a:xfrm>
            <a:prstGeom prst="line">
              <a:avLst/>
            </a:prstGeom>
            <a:noFill/>
            <a:ln w="508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56605" name="Line 285"/>
            <p:cNvSpPr>
              <a:spLocks noChangeShapeType="1"/>
            </p:cNvSpPr>
            <p:nvPr/>
          </p:nvSpPr>
          <p:spPr bwMode="auto">
            <a:xfrm>
              <a:off x="1178" y="4261"/>
              <a:ext cx="11" cy="1"/>
            </a:xfrm>
            <a:prstGeom prst="line">
              <a:avLst/>
            </a:prstGeom>
            <a:noFill/>
            <a:ln w="508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56604" name="Freeform 284"/>
            <p:cNvSpPr>
              <a:spLocks/>
            </p:cNvSpPr>
            <p:nvPr/>
          </p:nvSpPr>
          <p:spPr bwMode="auto">
            <a:xfrm>
              <a:off x="1189" y="4261"/>
              <a:ext cx="23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23" y="0"/>
                </a:cxn>
              </a:cxnLst>
              <a:rect l="0" t="0" r="r" b="b"/>
              <a:pathLst>
                <a:path w="23">
                  <a:moveTo>
                    <a:pt x="0" y="0"/>
                  </a:moveTo>
                  <a:lnTo>
                    <a:pt x="12" y="0"/>
                  </a:lnTo>
                  <a:lnTo>
                    <a:pt x="23" y="0"/>
                  </a:lnTo>
                </a:path>
              </a:pathLst>
            </a:custGeom>
            <a:noFill/>
            <a:ln w="508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56603" name="Freeform 283"/>
            <p:cNvSpPr>
              <a:spLocks/>
            </p:cNvSpPr>
            <p:nvPr/>
          </p:nvSpPr>
          <p:spPr bwMode="auto">
            <a:xfrm>
              <a:off x="1273" y="4261"/>
              <a:ext cx="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8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4" y="0"/>
                  </a:lnTo>
                  <a:lnTo>
                    <a:pt x="8" y="0"/>
                  </a:lnTo>
                </a:path>
              </a:pathLst>
            </a:custGeom>
            <a:noFill/>
            <a:ln w="508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56602" name="Line 282"/>
            <p:cNvSpPr>
              <a:spLocks noChangeShapeType="1"/>
            </p:cNvSpPr>
            <p:nvPr/>
          </p:nvSpPr>
          <p:spPr bwMode="auto">
            <a:xfrm>
              <a:off x="1341" y="4261"/>
              <a:ext cx="8" cy="1"/>
            </a:xfrm>
            <a:prstGeom prst="line">
              <a:avLst/>
            </a:prstGeom>
            <a:noFill/>
            <a:ln w="508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56601" name="Line 281"/>
            <p:cNvSpPr>
              <a:spLocks noChangeShapeType="1"/>
            </p:cNvSpPr>
            <p:nvPr/>
          </p:nvSpPr>
          <p:spPr bwMode="auto">
            <a:xfrm>
              <a:off x="1349" y="4261"/>
              <a:ext cx="15" cy="1"/>
            </a:xfrm>
            <a:prstGeom prst="line">
              <a:avLst/>
            </a:prstGeom>
            <a:noFill/>
            <a:ln w="508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56600" name="Line 280"/>
            <p:cNvSpPr>
              <a:spLocks noChangeShapeType="1"/>
            </p:cNvSpPr>
            <p:nvPr/>
          </p:nvSpPr>
          <p:spPr bwMode="auto">
            <a:xfrm>
              <a:off x="1364" y="4261"/>
              <a:ext cx="12" cy="1"/>
            </a:xfrm>
            <a:prstGeom prst="line">
              <a:avLst/>
            </a:prstGeom>
            <a:noFill/>
            <a:ln w="508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56599" name="Line 279"/>
            <p:cNvSpPr>
              <a:spLocks noChangeShapeType="1"/>
            </p:cNvSpPr>
            <p:nvPr/>
          </p:nvSpPr>
          <p:spPr bwMode="auto">
            <a:xfrm>
              <a:off x="1376" y="4261"/>
              <a:ext cx="11" cy="1"/>
            </a:xfrm>
            <a:prstGeom prst="line">
              <a:avLst/>
            </a:prstGeom>
            <a:noFill/>
            <a:ln w="508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56598" name="Line 278"/>
            <p:cNvSpPr>
              <a:spLocks noChangeShapeType="1"/>
            </p:cNvSpPr>
            <p:nvPr/>
          </p:nvSpPr>
          <p:spPr bwMode="auto">
            <a:xfrm>
              <a:off x="1387" y="4261"/>
              <a:ext cx="11" cy="1"/>
            </a:xfrm>
            <a:prstGeom prst="line">
              <a:avLst/>
            </a:prstGeom>
            <a:noFill/>
            <a:ln w="508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56597" name="Line 277"/>
            <p:cNvSpPr>
              <a:spLocks noChangeShapeType="1"/>
            </p:cNvSpPr>
            <p:nvPr/>
          </p:nvSpPr>
          <p:spPr bwMode="auto">
            <a:xfrm>
              <a:off x="1398" y="4261"/>
              <a:ext cx="16" cy="1"/>
            </a:xfrm>
            <a:prstGeom prst="line">
              <a:avLst/>
            </a:prstGeom>
            <a:noFill/>
            <a:ln w="508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56596" name="Freeform 276"/>
            <p:cNvSpPr>
              <a:spLocks/>
            </p:cNvSpPr>
            <p:nvPr/>
          </p:nvSpPr>
          <p:spPr bwMode="auto">
            <a:xfrm>
              <a:off x="1414" y="4261"/>
              <a:ext cx="19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" y="0"/>
                </a:cxn>
                <a:cxn ang="0">
                  <a:pos x="19" y="0"/>
                </a:cxn>
              </a:cxnLst>
              <a:rect l="0" t="0" r="r" b="b"/>
              <a:pathLst>
                <a:path w="19">
                  <a:moveTo>
                    <a:pt x="0" y="0"/>
                  </a:moveTo>
                  <a:lnTo>
                    <a:pt x="11" y="0"/>
                  </a:lnTo>
                  <a:lnTo>
                    <a:pt x="19" y="0"/>
                  </a:lnTo>
                </a:path>
              </a:pathLst>
            </a:custGeom>
            <a:noFill/>
            <a:ln w="508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56595" name="Freeform 275"/>
            <p:cNvSpPr>
              <a:spLocks/>
            </p:cNvSpPr>
            <p:nvPr/>
          </p:nvSpPr>
          <p:spPr bwMode="auto">
            <a:xfrm>
              <a:off x="1493" y="4261"/>
              <a:ext cx="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8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4" y="0"/>
                  </a:lnTo>
                  <a:lnTo>
                    <a:pt x="8" y="0"/>
                  </a:lnTo>
                </a:path>
              </a:pathLst>
            </a:custGeom>
            <a:noFill/>
            <a:ln w="508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56594" name="Line 274"/>
            <p:cNvSpPr>
              <a:spLocks noChangeShapeType="1"/>
            </p:cNvSpPr>
            <p:nvPr/>
          </p:nvSpPr>
          <p:spPr bwMode="auto">
            <a:xfrm>
              <a:off x="1562" y="4261"/>
              <a:ext cx="1" cy="1"/>
            </a:xfrm>
            <a:prstGeom prst="line">
              <a:avLst/>
            </a:prstGeom>
            <a:noFill/>
            <a:ln w="508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56593" name="Line 273"/>
            <p:cNvSpPr>
              <a:spLocks noChangeShapeType="1"/>
            </p:cNvSpPr>
            <p:nvPr/>
          </p:nvSpPr>
          <p:spPr bwMode="auto">
            <a:xfrm>
              <a:off x="1562" y="4261"/>
              <a:ext cx="11" cy="1"/>
            </a:xfrm>
            <a:prstGeom prst="line">
              <a:avLst/>
            </a:prstGeom>
            <a:noFill/>
            <a:ln w="508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56592" name="Line 272"/>
            <p:cNvSpPr>
              <a:spLocks noChangeShapeType="1"/>
            </p:cNvSpPr>
            <p:nvPr/>
          </p:nvSpPr>
          <p:spPr bwMode="auto">
            <a:xfrm>
              <a:off x="1573" y="4261"/>
              <a:ext cx="12" cy="1"/>
            </a:xfrm>
            <a:prstGeom prst="line">
              <a:avLst/>
            </a:prstGeom>
            <a:noFill/>
            <a:ln w="508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56591" name="Line 271"/>
            <p:cNvSpPr>
              <a:spLocks noChangeShapeType="1"/>
            </p:cNvSpPr>
            <p:nvPr/>
          </p:nvSpPr>
          <p:spPr bwMode="auto">
            <a:xfrm>
              <a:off x="1585" y="4261"/>
              <a:ext cx="15" cy="1"/>
            </a:xfrm>
            <a:prstGeom prst="line">
              <a:avLst/>
            </a:prstGeom>
            <a:noFill/>
            <a:ln w="508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56590" name="Line 270"/>
            <p:cNvSpPr>
              <a:spLocks noChangeShapeType="1"/>
            </p:cNvSpPr>
            <p:nvPr/>
          </p:nvSpPr>
          <p:spPr bwMode="auto">
            <a:xfrm>
              <a:off x="1600" y="4261"/>
              <a:ext cx="11" cy="1"/>
            </a:xfrm>
            <a:prstGeom prst="line">
              <a:avLst/>
            </a:prstGeom>
            <a:noFill/>
            <a:ln w="508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56589" name="Line 269"/>
            <p:cNvSpPr>
              <a:spLocks noChangeShapeType="1"/>
            </p:cNvSpPr>
            <p:nvPr/>
          </p:nvSpPr>
          <p:spPr bwMode="auto">
            <a:xfrm>
              <a:off x="1611" y="4261"/>
              <a:ext cx="12" cy="1"/>
            </a:xfrm>
            <a:prstGeom prst="line">
              <a:avLst/>
            </a:prstGeom>
            <a:noFill/>
            <a:ln w="508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56588" name="Line 268"/>
            <p:cNvSpPr>
              <a:spLocks noChangeShapeType="1"/>
            </p:cNvSpPr>
            <p:nvPr/>
          </p:nvSpPr>
          <p:spPr bwMode="auto">
            <a:xfrm>
              <a:off x="1623" y="4261"/>
              <a:ext cx="11" cy="1"/>
            </a:xfrm>
            <a:prstGeom prst="line">
              <a:avLst/>
            </a:prstGeom>
            <a:noFill/>
            <a:ln w="508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56587" name="Freeform 267"/>
            <p:cNvSpPr>
              <a:spLocks/>
            </p:cNvSpPr>
            <p:nvPr/>
          </p:nvSpPr>
          <p:spPr bwMode="auto">
            <a:xfrm>
              <a:off x="1634" y="4261"/>
              <a:ext cx="19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0"/>
                </a:cxn>
                <a:cxn ang="0">
                  <a:pos x="19" y="0"/>
                </a:cxn>
              </a:cxnLst>
              <a:rect l="0" t="0" r="r" b="b"/>
              <a:pathLst>
                <a:path w="19">
                  <a:moveTo>
                    <a:pt x="0" y="0"/>
                  </a:moveTo>
                  <a:lnTo>
                    <a:pt x="15" y="0"/>
                  </a:lnTo>
                  <a:lnTo>
                    <a:pt x="19" y="0"/>
                  </a:lnTo>
                </a:path>
              </a:pathLst>
            </a:custGeom>
            <a:noFill/>
            <a:ln w="508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56586" name="Line 266"/>
            <p:cNvSpPr>
              <a:spLocks noChangeShapeType="1"/>
            </p:cNvSpPr>
            <p:nvPr/>
          </p:nvSpPr>
          <p:spPr bwMode="auto">
            <a:xfrm>
              <a:off x="1714" y="4261"/>
              <a:ext cx="7" cy="1"/>
            </a:xfrm>
            <a:prstGeom prst="line">
              <a:avLst/>
            </a:prstGeom>
            <a:noFill/>
            <a:ln w="508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56585" name="Line 265"/>
            <p:cNvSpPr>
              <a:spLocks noChangeShapeType="1"/>
            </p:cNvSpPr>
            <p:nvPr/>
          </p:nvSpPr>
          <p:spPr bwMode="auto">
            <a:xfrm>
              <a:off x="1782" y="4261"/>
              <a:ext cx="1" cy="1"/>
            </a:xfrm>
            <a:prstGeom prst="line">
              <a:avLst/>
            </a:prstGeom>
            <a:noFill/>
            <a:ln w="508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56584" name="Line 264"/>
            <p:cNvSpPr>
              <a:spLocks noChangeShapeType="1"/>
            </p:cNvSpPr>
            <p:nvPr/>
          </p:nvSpPr>
          <p:spPr bwMode="auto">
            <a:xfrm>
              <a:off x="1782" y="4261"/>
              <a:ext cx="15" cy="1"/>
            </a:xfrm>
            <a:prstGeom prst="line">
              <a:avLst/>
            </a:prstGeom>
            <a:noFill/>
            <a:ln w="508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56583" name="Line 263"/>
            <p:cNvSpPr>
              <a:spLocks noChangeShapeType="1"/>
            </p:cNvSpPr>
            <p:nvPr/>
          </p:nvSpPr>
          <p:spPr bwMode="auto">
            <a:xfrm>
              <a:off x="1797" y="4261"/>
              <a:ext cx="12" cy="1"/>
            </a:xfrm>
            <a:prstGeom prst="line">
              <a:avLst/>
            </a:prstGeom>
            <a:noFill/>
            <a:ln w="508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56582" name="Line 262"/>
            <p:cNvSpPr>
              <a:spLocks noChangeShapeType="1"/>
            </p:cNvSpPr>
            <p:nvPr/>
          </p:nvSpPr>
          <p:spPr bwMode="auto">
            <a:xfrm>
              <a:off x="1809" y="4261"/>
              <a:ext cx="11" cy="1"/>
            </a:xfrm>
            <a:prstGeom prst="line">
              <a:avLst/>
            </a:prstGeom>
            <a:noFill/>
            <a:ln w="508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56581" name="Line 261"/>
            <p:cNvSpPr>
              <a:spLocks noChangeShapeType="1"/>
            </p:cNvSpPr>
            <p:nvPr/>
          </p:nvSpPr>
          <p:spPr bwMode="auto">
            <a:xfrm>
              <a:off x="1820" y="4261"/>
              <a:ext cx="12" cy="1"/>
            </a:xfrm>
            <a:prstGeom prst="line">
              <a:avLst/>
            </a:prstGeom>
            <a:noFill/>
            <a:ln w="508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56580" name="Line 260"/>
            <p:cNvSpPr>
              <a:spLocks noChangeShapeType="1"/>
            </p:cNvSpPr>
            <p:nvPr/>
          </p:nvSpPr>
          <p:spPr bwMode="auto">
            <a:xfrm>
              <a:off x="1832" y="4261"/>
              <a:ext cx="15" cy="1"/>
            </a:xfrm>
            <a:prstGeom prst="line">
              <a:avLst/>
            </a:prstGeom>
            <a:noFill/>
            <a:ln w="508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56579" name="Line 259"/>
            <p:cNvSpPr>
              <a:spLocks noChangeShapeType="1"/>
            </p:cNvSpPr>
            <p:nvPr/>
          </p:nvSpPr>
          <p:spPr bwMode="auto">
            <a:xfrm>
              <a:off x="1847" y="4261"/>
              <a:ext cx="11" cy="1"/>
            </a:xfrm>
            <a:prstGeom prst="line">
              <a:avLst/>
            </a:prstGeom>
            <a:noFill/>
            <a:ln w="508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56578" name="Freeform 258"/>
            <p:cNvSpPr>
              <a:spLocks/>
            </p:cNvSpPr>
            <p:nvPr/>
          </p:nvSpPr>
          <p:spPr bwMode="auto">
            <a:xfrm>
              <a:off x="1858" y="4261"/>
              <a:ext cx="1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15" y="0"/>
                </a:cxn>
              </a:cxnLst>
              <a:rect l="0" t="0" r="r" b="b"/>
              <a:pathLst>
                <a:path w="15">
                  <a:moveTo>
                    <a:pt x="0" y="0"/>
                  </a:moveTo>
                  <a:lnTo>
                    <a:pt x="12" y="0"/>
                  </a:lnTo>
                  <a:lnTo>
                    <a:pt x="15" y="0"/>
                  </a:lnTo>
                </a:path>
              </a:pathLst>
            </a:custGeom>
            <a:noFill/>
            <a:ln w="508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56577" name="Line 257"/>
            <p:cNvSpPr>
              <a:spLocks noChangeShapeType="1"/>
            </p:cNvSpPr>
            <p:nvPr/>
          </p:nvSpPr>
          <p:spPr bwMode="auto">
            <a:xfrm>
              <a:off x="1934" y="4261"/>
              <a:ext cx="8" cy="1"/>
            </a:xfrm>
            <a:prstGeom prst="line">
              <a:avLst/>
            </a:prstGeom>
            <a:noFill/>
            <a:ln w="508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56576" name="Line 256"/>
            <p:cNvSpPr>
              <a:spLocks noChangeShapeType="1"/>
            </p:cNvSpPr>
            <p:nvPr/>
          </p:nvSpPr>
          <p:spPr bwMode="auto">
            <a:xfrm>
              <a:off x="2003" y="4261"/>
              <a:ext cx="3" cy="1"/>
            </a:xfrm>
            <a:prstGeom prst="line">
              <a:avLst/>
            </a:prstGeom>
            <a:noFill/>
            <a:ln w="508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56575" name="Line 255"/>
            <p:cNvSpPr>
              <a:spLocks noChangeShapeType="1"/>
            </p:cNvSpPr>
            <p:nvPr/>
          </p:nvSpPr>
          <p:spPr bwMode="auto">
            <a:xfrm>
              <a:off x="2006" y="4261"/>
              <a:ext cx="12" cy="1"/>
            </a:xfrm>
            <a:prstGeom prst="line">
              <a:avLst/>
            </a:prstGeom>
            <a:noFill/>
            <a:ln w="508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56574" name="Line 254"/>
            <p:cNvSpPr>
              <a:spLocks noChangeShapeType="1"/>
            </p:cNvSpPr>
            <p:nvPr/>
          </p:nvSpPr>
          <p:spPr bwMode="auto">
            <a:xfrm>
              <a:off x="2018" y="4261"/>
              <a:ext cx="15" cy="1"/>
            </a:xfrm>
            <a:prstGeom prst="line">
              <a:avLst/>
            </a:prstGeom>
            <a:noFill/>
            <a:ln w="508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56573" name="Line 253"/>
            <p:cNvSpPr>
              <a:spLocks noChangeShapeType="1"/>
            </p:cNvSpPr>
            <p:nvPr/>
          </p:nvSpPr>
          <p:spPr bwMode="auto">
            <a:xfrm>
              <a:off x="2033" y="4261"/>
              <a:ext cx="11" cy="1"/>
            </a:xfrm>
            <a:prstGeom prst="line">
              <a:avLst/>
            </a:prstGeom>
            <a:noFill/>
            <a:ln w="508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56572" name="Line 252"/>
            <p:cNvSpPr>
              <a:spLocks noChangeShapeType="1"/>
            </p:cNvSpPr>
            <p:nvPr/>
          </p:nvSpPr>
          <p:spPr bwMode="auto">
            <a:xfrm>
              <a:off x="2044" y="4261"/>
              <a:ext cx="12" cy="1"/>
            </a:xfrm>
            <a:prstGeom prst="line">
              <a:avLst/>
            </a:prstGeom>
            <a:noFill/>
            <a:ln w="508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56571" name="Line 251"/>
            <p:cNvSpPr>
              <a:spLocks noChangeShapeType="1"/>
            </p:cNvSpPr>
            <p:nvPr/>
          </p:nvSpPr>
          <p:spPr bwMode="auto">
            <a:xfrm>
              <a:off x="2056" y="4261"/>
              <a:ext cx="11" cy="1"/>
            </a:xfrm>
            <a:prstGeom prst="line">
              <a:avLst/>
            </a:prstGeom>
            <a:noFill/>
            <a:ln w="508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56570" name="Line 250"/>
            <p:cNvSpPr>
              <a:spLocks noChangeShapeType="1"/>
            </p:cNvSpPr>
            <p:nvPr/>
          </p:nvSpPr>
          <p:spPr bwMode="auto">
            <a:xfrm>
              <a:off x="2067" y="4261"/>
              <a:ext cx="15" cy="1"/>
            </a:xfrm>
            <a:prstGeom prst="line">
              <a:avLst/>
            </a:prstGeom>
            <a:noFill/>
            <a:ln w="508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56569" name="Freeform 249"/>
            <p:cNvSpPr>
              <a:spLocks/>
            </p:cNvSpPr>
            <p:nvPr/>
          </p:nvSpPr>
          <p:spPr bwMode="auto">
            <a:xfrm>
              <a:off x="3268" y="4546"/>
              <a:ext cx="72" cy="79"/>
            </a:xfrm>
            <a:custGeom>
              <a:avLst/>
              <a:gdLst/>
              <a:ahLst/>
              <a:cxnLst>
                <a:cxn ang="0">
                  <a:pos x="0" y="79"/>
                </a:cxn>
                <a:cxn ang="0">
                  <a:pos x="30" y="41"/>
                </a:cxn>
                <a:cxn ang="0">
                  <a:pos x="4" y="0"/>
                </a:cxn>
                <a:cxn ang="0">
                  <a:pos x="19" y="0"/>
                </a:cxn>
                <a:cxn ang="0">
                  <a:pos x="34" y="19"/>
                </a:cxn>
                <a:cxn ang="0">
                  <a:pos x="34" y="22"/>
                </a:cxn>
                <a:cxn ang="0">
                  <a:pos x="38" y="26"/>
                </a:cxn>
                <a:cxn ang="0">
                  <a:pos x="42" y="22"/>
                </a:cxn>
                <a:cxn ang="0">
                  <a:pos x="42" y="19"/>
                </a:cxn>
                <a:cxn ang="0">
                  <a:pos x="57" y="0"/>
                </a:cxn>
                <a:cxn ang="0">
                  <a:pos x="72" y="0"/>
                </a:cxn>
                <a:cxn ang="0">
                  <a:pos x="46" y="41"/>
                </a:cxn>
                <a:cxn ang="0">
                  <a:pos x="72" y="79"/>
                </a:cxn>
                <a:cxn ang="0">
                  <a:pos x="57" y="79"/>
                </a:cxn>
                <a:cxn ang="0">
                  <a:pos x="42" y="57"/>
                </a:cxn>
                <a:cxn ang="0">
                  <a:pos x="38" y="53"/>
                </a:cxn>
                <a:cxn ang="0">
                  <a:pos x="19" y="79"/>
                </a:cxn>
                <a:cxn ang="0">
                  <a:pos x="0" y="79"/>
                </a:cxn>
              </a:cxnLst>
              <a:rect l="0" t="0" r="r" b="b"/>
              <a:pathLst>
                <a:path w="72" h="79">
                  <a:moveTo>
                    <a:pt x="0" y="79"/>
                  </a:moveTo>
                  <a:lnTo>
                    <a:pt x="30" y="41"/>
                  </a:lnTo>
                  <a:lnTo>
                    <a:pt x="4" y="0"/>
                  </a:lnTo>
                  <a:lnTo>
                    <a:pt x="19" y="0"/>
                  </a:lnTo>
                  <a:lnTo>
                    <a:pt x="34" y="19"/>
                  </a:lnTo>
                  <a:lnTo>
                    <a:pt x="34" y="22"/>
                  </a:lnTo>
                  <a:lnTo>
                    <a:pt x="38" y="26"/>
                  </a:lnTo>
                  <a:lnTo>
                    <a:pt x="42" y="22"/>
                  </a:lnTo>
                  <a:lnTo>
                    <a:pt x="42" y="19"/>
                  </a:lnTo>
                  <a:lnTo>
                    <a:pt x="57" y="0"/>
                  </a:lnTo>
                  <a:lnTo>
                    <a:pt x="72" y="0"/>
                  </a:lnTo>
                  <a:lnTo>
                    <a:pt x="46" y="41"/>
                  </a:lnTo>
                  <a:lnTo>
                    <a:pt x="72" y="79"/>
                  </a:lnTo>
                  <a:lnTo>
                    <a:pt x="57" y="79"/>
                  </a:lnTo>
                  <a:lnTo>
                    <a:pt x="42" y="57"/>
                  </a:lnTo>
                  <a:lnTo>
                    <a:pt x="38" y="53"/>
                  </a:lnTo>
                  <a:lnTo>
                    <a:pt x="19" y="79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56568" name="Rectangle 248"/>
            <p:cNvSpPr>
              <a:spLocks noChangeArrowheads="1"/>
            </p:cNvSpPr>
            <p:nvPr/>
          </p:nvSpPr>
          <p:spPr bwMode="auto">
            <a:xfrm>
              <a:off x="365" y="2605"/>
              <a:ext cx="106" cy="11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56567" name="Freeform 247"/>
            <p:cNvSpPr>
              <a:spLocks noEditPoints="1"/>
            </p:cNvSpPr>
            <p:nvPr/>
          </p:nvSpPr>
          <p:spPr bwMode="auto">
            <a:xfrm>
              <a:off x="391" y="2518"/>
              <a:ext cx="84" cy="72"/>
            </a:xfrm>
            <a:custGeom>
              <a:avLst/>
              <a:gdLst/>
              <a:ahLst/>
              <a:cxnLst>
                <a:cxn ang="0">
                  <a:pos x="42" y="72"/>
                </a:cxn>
                <a:cxn ang="0">
                  <a:pos x="27" y="72"/>
                </a:cxn>
                <a:cxn ang="0">
                  <a:pos x="19" y="68"/>
                </a:cxn>
                <a:cxn ang="0">
                  <a:pos x="8" y="60"/>
                </a:cxn>
                <a:cxn ang="0">
                  <a:pos x="4" y="49"/>
                </a:cxn>
                <a:cxn ang="0">
                  <a:pos x="0" y="38"/>
                </a:cxn>
                <a:cxn ang="0">
                  <a:pos x="0" y="26"/>
                </a:cxn>
                <a:cxn ang="0">
                  <a:pos x="4" y="19"/>
                </a:cxn>
                <a:cxn ang="0">
                  <a:pos x="12" y="11"/>
                </a:cxn>
                <a:cxn ang="0">
                  <a:pos x="19" y="4"/>
                </a:cxn>
                <a:cxn ang="0">
                  <a:pos x="31" y="0"/>
                </a:cxn>
                <a:cxn ang="0">
                  <a:pos x="42" y="0"/>
                </a:cxn>
                <a:cxn ang="0">
                  <a:pos x="54" y="0"/>
                </a:cxn>
                <a:cxn ang="0">
                  <a:pos x="65" y="4"/>
                </a:cxn>
                <a:cxn ang="0">
                  <a:pos x="73" y="11"/>
                </a:cxn>
                <a:cxn ang="0">
                  <a:pos x="76" y="19"/>
                </a:cxn>
                <a:cxn ang="0">
                  <a:pos x="80" y="26"/>
                </a:cxn>
                <a:cxn ang="0">
                  <a:pos x="84" y="38"/>
                </a:cxn>
                <a:cxn ang="0">
                  <a:pos x="80" y="45"/>
                </a:cxn>
                <a:cxn ang="0">
                  <a:pos x="80" y="53"/>
                </a:cxn>
                <a:cxn ang="0">
                  <a:pos x="73" y="60"/>
                </a:cxn>
                <a:cxn ang="0">
                  <a:pos x="65" y="68"/>
                </a:cxn>
                <a:cxn ang="0">
                  <a:pos x="54" y="72"/>
                </a:cxn>
                <a:cxn ang="0">
                  <a:pos x="42" y="72"/>
                </a:cxn>
                <a:cxn ang="0">
                  <a:pos x="42" y="57"/>
                </a:cxn>
                <a:cxn ang="0">
                  <a:pos x="54" y="57"/>
                </a:cxn>
                <a:cxn ang="0">
                  <a:pos x="65" y="53"/>
                </a:cxn>
                <a:cxn ang="0">
                  <a:pos x="69" y="45"/>
                </a:cxn>
                <a:cxn ang="0">
                  <a:pos x="69" y="38"/>
                </a:cxn>
                <a:cxn ang="0">
                  <a:pos x="69" y="26"/>
                </a:cxn>
                <a:cxn ang="0">
                  <a:pos x="65" y="23"/>
                </a:cxn>
                <a:cxn ang="0">
                  <a:pos x="54" y="15"/>
                </a:cxn>
                <a:cxn ang="0">
                  <a:pos x="42" y="15"/>
                </a:cxn>
                <a:cxn ang="0">
                  <a:pos x="31" y="15"/>
                </a:cxn>
                <a:cxn ang="0">
                  <a:pos x="19" y="23"/>
                </a:cxn>
                <a:cxn ang="0">
                  <a:pos x="16" y="26"/>
                </a:cxn>
                <a:cxn ang="0">
                  <a:pos x="12" y="38"/>
                </a:cxn>
                <a:cxn ang="0">
                  <a:pos x="16" y="45"/>
                </a:cxn>
                <a:cxn ang="0">
                  <a:pos x="19" y="53"/>
                </a:cxn>
                <a:cxn ang="0">
                  <a:pos x="31" y="57"/>
                </a:cxn>
                <a:cxn ang="0">
                  <a:pos x="42" y="57"/>
                </a:cxn>
              </a:cxnLst>
              <a:rect l="0" t="0" r="r" b="b"/>
              <a:pathLst>
                <a:path w="84" h="72">
                  <a:moveTo>
                    <a:pt x="42" y="72"/>
                  </a:moveTo>
                  <a:lnTo>
                    <a:pt x="27" y="72"/>
                  </a:lnTo>
                  <a:lnTo>
                    <a:pt x="19" y="68"/>
                  </a:lnTo>
                  <a:lnTo>
                    <a:pt x="8" y="60"/>
                  </a:lnTo>
                  <a:lnTo>
                    <a:pt x="4" y="49"/>
                  </a:lnTo>
                  <a:lnTo>
                    <a:pt x="0" y="38"/>
                  </a:lnTo>
                  <a:lnTo>
                    <a:pt x="0" y="26"/>
                  </a:lnTo>
                  <a:lnTo>
                    <a:pt x="4" y="19"/>
                  </a:lnTo>
                  <a:lnTo>
                    <a:pt x="12" y="11"/>
                  </a:lnTo>
                  <a:lnTo>
                    <a:pt x="19" y="4"/>
                  </a:lnTo>
                  <a:lnTo>
                    <a:pt x="31" y="0"/>
                  </a:lnTo>
                  <a:lnTo>
                    <a:pt x="42" y="0"/>
                  </a:lnTo>
                  <a:lnTo>
                    <a:pt x="54" y="0"/>
                  </a:lnTo>
                  <a:lnTo>
                    <a:pt x="65" y="4"/>
                  </a:lnTo>
                  <a:lnTo>
                    <a:pt x="73" y="11"/>
                  </a:lnTo>
                  <a:lnTo>
                    <a:pt x="76" y="19"/>
                  </a:lnTo>
                  <a:lnTo>
                    <a:pt x="80" y="26"/>
                  </a:lnTo>
                  <a:lnTo>
                    <a:pt x="84" y="38"/>
                  </a:lnTo>
                  <a:lnTo>
                    <a:pt x="80" y="45"/>
                  </a:lnTo>
                  <a:lnTo>
                    <a:pt x="80" y="53"/>
                  </a:lnTo>
                  <a:lnTo>
                    <a:pt x="73" y="60"/>
                  </a:lnTo>
                  <a:lnTo>
                    <a:pt x="65" y="68"/>
                  </a:lnTo>
                  <a:lnTo>
                    <a:pt x="54" y="72"/>
                  </a:lnTo>
                  <a:lnTo>
                    <a:pt x="42" y="72"/>
                  </a:lnTo>
                  <a:close/>
                  <a:moveTo>
                    <a:pt x="42" y="57"/>
                  </a:moveTo>
                  <a:lnTo>
                    <a:pt x="54" y="57"/>
                  </a:lnTo>
                  <a:lnTo>
                    <a:pt x="65" y="53"/>
                  </a:lnTo>
                  <a:lnTo>
                    <a:pt x="69" y="45"/>
                  </a:lnTo>
                  <a:lnTo>
                    <a:pt x="69" y="38"/>
                  </a:lnTo>
                  <a:lnTo>
                    <a:pt x="69" y="26"/>
                  </a:lnTo>
                  <a:lnTo>
                    <a:pt x="65" y="23"/>
                  </a:lnTo>
                  <a:lnTo>
                    <a:pt x="54" y="15"/>
                  </a:lnTo>
                  <a:lnTo>
                    <a:pt x="42" y="15"/>
                  </a:lnTo>
                  <a:lnTo>
                    <a:pt x="31" y="15"/>
                  </a:lnTo>
                  <a:lnTo>
                    <a:pt x="19" y="23"/>
                  </a:lnTo>
                  <a:lnTo>
                    <a:pt x="16" y="26"/>
                  </a:lnTo>
                  <a:lnTo>
                    <a:pt x="12" y="38"/>
                  </a:lnTo>
                  <a:lnTo>
                    <a:pt x="16" y="45"/>
                  </a:lnTo>
                  <a:lnTo>
                    <a:pt x="19" y="53"/>
                  </a:lnTo>
                  <a:lnTo>
                    <a:pt x="31" y="57"/>
                  </a:lnTo>
                  <a:lnTo>
                    <a:pt x="42" y="5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56566" name="Freeform 246"/>
            <p:cNvSpPr>
              <a:spLocks noEditPoints="1"/>
            </p:cNvSpPr>
            <p:nvPr/>
          </p:nvSpPr>
          <p:spPr bwMode="auto">
            <a:xfrm>
              <a:off x="391" y="2438"/>
              <a:ext cx="114" cy="68"/>
            </a:xfrm>
            <a:custGeom>
              <a:avLst/>
              <a:gdLst/>
              <a:ahLst/>
              <a:cxnLst>
                <a:cxn ang="0">
                  <a:pos x="88" y="68"/>
                </a:cxn>
                <a:cxn ang="0">
                  <a:pos x="88" y="53"/>
                </a:cxn>
                <a:cxn ang="0">
                  <a:pos x="95" y="53"/>
                </a:cxn>
                <a:cxn ang="0">
                  <a:pos x="95" y="49"/>
                </a:cxn>
                <a:cxn ang="0">
                  <a:pos x="99" y="42"/>
                </a:cxn>
                <a:cxn ang="0">
                  <a:pos x="99" y="38"/>
                </a:cxn>
                <a:cxn ang="0">
                  <a:pos x="99" y="30"/>
                </a:cxn>
                <a:cxn ang="0">
                  <a:pos x="95" y="23"/>
                </a:cxn>
                <a:cxn ang="0">
                  <a:pos x="92" y="19"/>
                </a:cxn>
                <a:cxn ang="0">
                  <a:pos x="88" y="15"/>
                </a:cxn>
                <a:cxn ang="0">
                  <a:pos x="80" y="15"/>
                </a:cxn>
                <a:cxn ang="0">
                  <a:pos x="73" y="15"/>
                </a:cxn>
                <a:cxn ang="0">
                  <a:pos x="80" y="27"/>
                </a:cxn>
                <a:cxn ang="0">
                  <a:pos x="80" y="38"/>
                </a:cxn>
                <a:cxn ang="0">
                  <a:pos x="80" y="46"/>
                </a:cxn>
                <a:cxn ang="0">
                  <a:pos x="76" y="53"/>
                </a:cxn>
                <a:cxn ang="0">
                  <a:pos x="69" y="61"/>
                </a:cxn>
                <a:cxn ang="0">
                  <a:pos x="57" y="68"/>
                </a:cxn>
                <a:cxn ang="0">
                  <a:pos x="42" y="68"/>
                </a:cxn>
                <a:cxn ang="0">
                  <a:pos x="31" y="68"/>
                </a:cxn>
                <a:cxn ang="0">
                  <a:pos x="19" y="65"/>
                </a:cxn>
                <a:cxn ang="0">
                  <a:pos x="12" y="61"/>
                </a:cxn>
                <a:cxn ang="0">
                  <a:pos x="4" y="53"/>
                </a:cxn>
                <a:cxn ang="0">
                  <a:pos x="0" y="46"/>
                </a:cxn>
                <a:cxn ang="0">
                  <a:pos x="0" y="38"/>
                </a:cxn>
                <a:cxn ang="0">
                  <a:pos x="0" y="30"/>
                </a:cxn>
                <a:cxn ang="0">
                  <a:pos x="4" y="23"/>
                </a:cxn>
                <a:cxn ang="0">
                  <a:pos x="12" y="15"/>
                </a:cxn>
                <a:cxn ang="0">
                  <a:pos x="4" y="15"/>
                </a:cxn>
                <a:cxn ang="0">
                  <a:pos x="4" y="0"/>
                </a:cxn>
                <a:cxn ang="0">
                  <a:pos x="69" y="0"/>
                </a:cxn>
                <a:cxn ang="0">
                  <a:pos x="88" y="4"/>
                </a:cxn>
                <a:cxn ang="0">
                  <a:pos x="95" y="4"/>
                </a:cxn>
                <a:cxn ang="0">
                  <a:pos x="103" y="11"/>
                </a:cxn>
                <a:cxn ang="0">
                  <a:pos x="107" y="15"/>
                </a:cxn>
                <a:cxn ang="0">
                  <a:pos x="111" y="27"/>
                </a:cxn>
                <a:cxn ang="0">
                  <a:pos x="114" y="38"/>
                </a:cxn>
                <a:cxn ang="0">
                  <a:pos x="111" y="49"/>
                </a:cxn>
                <a:cxn ang="0">
                  <a:pos x="107" y="61"/>
                </a:cxn>
                <a:cxn ang="0">
                  <a:pos x="103" y="65"/>
                </a:cxn>
                <a:cxn ang="0">
                  <a:pos x="95" y="68"/>
                </a:cxn>
                <a:cxn ang="0">
                  <a:pos x="88" y="68"/>
                </a:cxn>
                <a:cxn ang="0">
                  <a:pos x="42" y="53"/>
                </a:cxn>
                <a:cxn ang="0">
                  <a:pos x="54" y="53"/>
                </a:cxn>
                <a:cxn ang="0">
                  <a:pos x="61" y="49"/>
                </a:cxn>
                <a:cxn ang="0">
                  <a:pos x="69" y="42"/>
                </a:cxn>
                <a:cxn ang="0">
                  <a:pos x="69" y="34"/>
                </a:cxn>
                <a:cxn ang="0">
                  <a:pos x="69" y="27"/>
                </a:cxn>
                <a:cxn ang="0">
                  <a:pos x="61" y="23"/>
                </a:cxn>
                <a:cxn ang="0">
                  <a:pos x="54" y="15"/>
                </a:cxn>
                <a:cxn ang="0">
                  <a:pos x="42" y="15"/>
                </a:cxn>
                <a:cxn ang="0">
                  <a:pos x="31" y="15"/>
                </a:cxn>
                <a:cxn ang="0">
                  <a:pos x="19" y="23"/>
                </a:cxn>
                <a:cxn ang="0">
                  <a:pos x="16" y="27"/>
                </a:cxn>
                <a:cxn ang="0">
                  <a:pos x="12" y="34"/>
                </a:cxn>
                <a:cxn ang="0">
                  <a:pos x="16" y="42"/>
                </a:cxn>
                <a:cxn ang="0">
                  <a:pos x="19" y="49"/>
                </a:cxn>
                <a:cxn ang="0">
                  <a:pos x="27" y="53"/>
                </a:cxn>
                <a:cxn ang="0">
                  <a:pos x="42" y="53"/>
                </a:cxn>
              </a:cxnLst>
              <a:rect l="0" t="0" r="r" b="b"/>
              <a:pathLst>
                <a:path w="114" h="68">
                  <a:moveTo>
                    <a:pt x="88" y="68"/>
                  </a:moveTo>
                  <a:lnTo>
                    <a:pt x="88" y="53"/>
                  </a:lnTo>
                  <a:lnTo>
                    <a:pt x="95" y="53"/>
                  </a:lnTo>
                  <a:lnTo>
                    <a:pt x="95" y="49"/>
                  </a:lnTo>
                  <a:lnTo>
                    <a:pt x="99" y="42"/>
                  </a:lnTo>
                  <a:lnTo>
                    <a:pt x="99" y="38"/>
                  </a:lnTo>
                  <a:lnTo>
                    <a:pt x="99" y="30"/>
                  </a:lnTo>
                  <a:lnTo>
                    <a:pt x="95" y="23"/>
                  </a:lnTo>
                  <a:lnTo>
                    <a:pt x="92" y="19"/>
                  </a:lnTo>
                  <a:lnTo>
                    <a:pt x="88" y="15"/>
                  </a:lnTo>
                  <a:lnTo>
                    <a:pt x="80" y="15"/>
                  </a:lnTo>
                  <a:lnTo>
                    <a:pt x="73" y="15"/>
                  </a:lnTo>
                  <a:lnTo>
                    <a:pt x="80" y="27"/>
                  </a:lnTo>
                  <a:lnTo>
                    <a:pt x="80" y="38"/>
                  </a:lnTo>
                  <a:lnTo>
                    <a:pt x="80" y="46"/>
                  </a:lnTo>
                  <a:lnTo>
                    <a:pt x="76" y="53"/>
                  </a:lnTo>
                  <a:lnTo>
                    <a:pt x="69" y="61"/>
                  </a:lnTo>
                  <a:lnTo>
                    <a:pt x="57" y="68"/>
                  </a:lnTo>
                  <a:lnTo>
                    <a:pt x="42" y="68"/>
                  </a:lnTo>
                  <a:lnTo>
                    <a:pt x="31" y="68"/>
                  </a:lnTo>
                  <a:lnTo>
                    <a:pt x="19" y="65"/>
                  </a:lnTo>
                  <a:lnTo>
                    <a:pt x="12" y="61"/>
                  </a:lnTo>
                  <a:lnTo>
                    <a:pt x="4" y="53"/>
                  </a:lnTo>
                  <a:lnTo>
                    <a:pt x="0" y="46"/>
                  </a:lnTo>
                  <a:lnTo>
                    <a:pt x="0" y="38"/>
                  </a:lnTo>
                  <a:lnTo>
                    <a:pt x="0" y="30"/>
                  </a:lnTo>
                  <a:lnTo>
                    <a:pt x="4" y="23"/>
                  </a:lnTo>
                  <a:lnTo>
                    <a:pt x="12" y="15"/>
                  </a:lnTo>
                  <a:lnTo>
                    <a:pt x="4" y="15"/>
                  </a:lnTo>
                  <a:lnTo>
                    <a:pt x="4" y="0"/>
                  </a:lnTo>
                  <a:lnTo>
                    <a:pt x="69" y="0"/>
                  </a:lnTo>
                  <a:lnTo>
                    <a:pt x="88" y="4"/>
                  </a:lnTo>
                  <a:lnTo>
                    <a:pt x="95" y="4"/>
                  </a:lnTo>
                  <a:lnTo>
                    <a:pt x="103" y="11"/>
                  </a:lnTo>
                  <a:lnTo>
                    <a:pt x="107" y="15"/>
                  </a:lnTo>
                  <a:lnTo>
                    <a:pt x="111" y="27"/>
                  </a:lnTo>
                  <a:lnTo>
                    <a:pt x="114" y="38"/>
                  </a:lnTo>
                  <a:lnTo>
                    <a:pt x="111" y="49"/>
                  </a:lnTo>
                  <a:lnTo>
                    <a:pt x="107" y="61"/>
                  </a:lnTo>
                  <a:lnTo>
                    <a:pt x="103" y="65"/>
                  </a:lnTo>
                  <a:lnTo>
                    <a:pt x="95" y="68"/>
                  </a:lnTo>
                  <a:lnTo>
                    <a:pt x="88" y="68"/>
                  </a:lnTo>
                  <a:close/>
                  <a:moveTo>
                    <a:pt x="42" y="53"/>
                  </a:moveTo>
                  <a:lnTo>
                    <a:pt x="54" y="53"/>
                  </a:lnTo>
                  <a:lnTo>
                    <a:pt x="61" y="49"/>
                  </a:lnTo>
                  <a:lnTo>
                    <a:pt x="69" y="42"/>
                  </a:lnTo>
                  <a:lnTo>
                    <a:pt x="69" y="34"/>
                  </a:lnTo>
                  <a:lnTo>
                    <a:pt x="69" y="27"/>
                  </a:lnTo>
                  <a:lnTo>
                    <a:pt x="61" y="23"/>
                  </a:lnTo>
                  <a:lnTo>
                    <a:pt x="54" y="15"/>
                  </a:lnTo>
                  <a:lnTo>
                    <a:pt x="42" y="15"/>
                  </a:lnTo>
                  <a:lnTo>
                    <a:pt x="31" y="15"/>
                  </a:lnTo>
                  <a:lnTo>
                    <a:pt x="19" y="23"/>
                  </a:lnTo>
                  <a:lnTo>
                    <a:pt x="16" y="27"/>
                  </a:lnTo>
                  <a:lnTo>
                    <a:pt x="12" y="34"/>
                  </a:lnTo>
                  <a:lnTo>
                    <a:pt x="16" y="42"/>
                  </a:lnTo>
                  <a:lnTo>
                    <a:pt x="19" y="49"/>
                  </a:lnTo>
                  <a:lnTo>
                    <a:pt x="27" y="53"/>
                  </a:lnTo>
                  <a:lnTo>
                    <a:pt x="42" y="5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56565" name="Freeform 245"/>
            <p:cNvSpPr>
              <a:spLocks noEditPoints="1"/>
            </p:cNvSpPr>
            <p:nvPr/>
          </p:nvSpPr>
          <p:spPr bwMode="auto">
            <a:xfrm>
              <a:off x="365" y="2404"/>
              <a:ext cx="106" cy="11"/>
            </a:xfrm>
            <a:custGeom>
              <a:avLst/>
              <a:gdLst/>
              <a:ahLst/>
              <a:cxnLst>
                <a:cxn ang="0">
                  <a:pos x="11" y="11"/>
                </a:cxn>
                <a:cxn ang="0">
                  <a:pos x="0" y="11"/>
                </a:cxn>
                <a:cxn ang="0">
                  <a:pos x="0" y="0"/>
                </a:cxn>
                <a:cxn ang="0">
                  <a:pos x="11" y="0"/>
                </a:cxn>
                <a:cxn ang="0">
                  <a:pos x="11" y="11"/>
                </a:cxn>
                <a:cxn ang="0">
                  <a:pos x="106" y="11"/>
                </a:cxn>
                <a:cxn ang="0">
                  <a:pos x="30" y="11"/>
                </a:cxn>
                <a:cxn ang="0">
                  <a:pos x="30" y="0"/>
                </a:cxn>
                <a:cxn ang="0">
                  <a:pos x="106" y="0"/>
                </a:cxn>
                <a:cxn ang="0">
                  <a:pos x="106" y="11"/>
                </a:cxn>
              </a:cxnLst>
              <a:rect l="0" t="0" r="r" b="b"/>
              <a:pathLst>
                <a:path w="106" h="11">
                  <a:moveTo>
                    <a:pt x="11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11" y="0"/>
                  </a:lnTo>
                  <a:lnTo>
                    <a:pt x="11" y="11"/>
                  </a:lnTo>
                  <a:close/>
                  <a:moveTo>
                    <a:pt x="106" y="11"/>
                  </a:moveTo>
                  <a:lnTo>
                    <a:pt x="30" y="11"/>
                  </a:lnTo>
                  <a:lnTo>
                    <a:pt x="30" y="0"/>
                  </a:lnTo>
                  <a:lnTo>
                    <a:pt x="106" y="0"/>
                  </a:lnTo>
                  <a:lnTo>
                    <a:pt x="106" y="1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56564" name="Freeform 244"/>
            <p:cNvSpPr>
              <a:spLocks/>
            </p:cNvSpPr>
            <p:nvPr/>
          </p:nvSpPr>
          <p:spPr bwMode="auto">
            <a:xfrm>
              <a:off x="391" y="2324"/>
              <a:ext cx="84" cy="65"/>
            </a:xfrm>
            <a:custGeom>
              <a:avLst/>
              <a:gdLst/>
              <a:ahLst/>
              <a:cxnLst>
                <a:cxn ang="0">
                  <a:pos x="57" y="53"/>
                </a:cxn>
                <a:cxn ang="0">
                  <a:pos x="65" y="46"/>
                </a:cxn>
                <a:cxn ang="0">
                  <a:pos x="69" y="34"/>
                </a:cxn>
                <a:cxn ang="0">
                  <a:pos x="69" y="19"/>
                </a:cxn>
                <a:cxn ang="0">
                  <a:pos x="57" y="15"/>
                </a:cxn>
                <a:cxn ang="0">
                  <a:pos x="54" y="19"/>
                </a:cxn>
                <a:cxn ang="0">
                  <a:pos x="50" y="34"/>
                </a:cxn>
                <a:cxn ang="0">
                  <a:pos x="42" y="53"/>
                </a:cxn>
                <a:cxn ang="0">
                  <a:pos x="35" y="61"/>
                </a:cxn>
                <a:cxn ang="0">
                  <a:pos x="23" y="65"/>
                </a:cxn>
                <a:cxn ang="0">
                  <a:pos x="16" y="61"/>
                </a:cxn>
                <a:cxn ang="0">
                  <a:pos x="8" y="57"/>
                </a:cxn>
                <a:cxn ang="0">
                  <a:pos x="4" y="49"/>
                </a:cxn>
                <a:cxn ang="0">
                  <a:pos x="0" y="38"/>
                </a:cxn>
                <a:cxn ang="0">
                  <a:pos x="4" y="19"/>
                </a:cxn>
                <a:cxn ang="0">
                  <a:pos x="12" y="11"/>
                </a:cxn>
                <a:cxn ang="0">
                  <a:pos x="23" y="8"/>
                </a:cxn>
                <a:cxn ang="0">
                  <a:pos x="19" y="23"/>
                </a:cxn>
                <a:cxn ang="0">
                  <a:pos x="16" y="30"/>
                </a:cxn>
                <a:cxn ang="0">
                  <a:pos x="16" y="42"/>
                </a:cxn>
                <a:cxn ang="0">
                  <a:pos x="19" y="49"/>
                </a:cxn>
                <a:cxn ang="0">
                  <a:pos x="23" y="49"/>
                </a:cxn>
                <a:cxn ang="0">
                  <a:pos x="27" y="46"/>
                </a:cxn>
                <a:cxn ang="0">
                  <a:pos x="31" y="42"/>
                </a:cxn>
                <a:cxn ang="0">
                  <a:pos x="35" y="23"/>
                </a:cxn>
                <a:cxn ang="0">
                  <a:pos x="42" y="8"/>
                </a:cxn>
                <a:cxn ang="0">
                  <a:pos x="50" y="4"/>
                </a:cxn>
                <a:cxn ang="0">
                  <a:pos x="65" y="4"/>
                </a:cxn>
                <a:cxn ang="0">
                  <a:pos x="76" y="11"/>
                </a:cxn>
                <a:cxn ang="0">
                  <a:pos x="84" y="23"/>
                </a:cxn>
                <a:cxn ang="0">
                  <a:pos x="80" y="46"/>
                </a:cxn>
                <a:cxn ang="0">
                  <a:pos x="69" y="61"/>
                </a:cxn>
              </a:cxnLst>
              <a:rect l="0" t="0" r="r" b="b"/>
              <a:pathLst>
                <a:path w="84" h="65">
                  <a:moveTo>
                    <a:pt x="57" y="65"/>
                  </a:moveTo>
                  <a:lnTo>
                    <a:pt x="57" y="53"/>
                  </a:lnTo>
                  <a:lnTo>
                    <a:pt x="61" y="49"/>
                  </a:lnTo>
                  <a:lnTo>
                    <a:pt x="65" y="46"/>
                  </a:lnTo>
                  <a:lnTo>
                    <a:pt x="69" y="42"/>
                  </a:lnTo>
                  <a:lnTo>
                    <a:pt x="69" y="34"/>
                  </a:lnTo>
                  <a:lnTo>
                    <a:pt x="69" y="27"/>
                  </a:lnTo>
                  <a:lnTo>
                    <a:pt x="69" y="19"/>
                  </a:lnTo>
                  <a:lnTo>
                    <a:pt x="65" y="15"/>
                  </a:lnTo>
                  <a:lnTo>
                    <a:pt x="57" y="15"/>
                  </a:lnTo>
                  <a:lnTo>
                    <a:pt x="54" y="19"/>
                  </a:lnTo>
                  <a:lnTo>
                    <a:pt x="50" y="27"/>
                  </a:lnTo>
                  <a:lnTo>
                    <a:pt x="50" y="34"/>
                  </a:lnTo>
                  <a:lnTo>
                    <a:pt x="46" y="46"/>
                  </a:lnTo>
                  <a:lnTo>
                    <a:pt x="42" y="53"/>
                  </a:lnTo>
                  <a:lnTo>
                    <a:pt x="38" y="57"/>
                  </a:lnTo>
                  <a:lnTo>
                    <a:pt x="35" y="61"/>
                  </a:lnTo>
                  <a:lnTo>
                    <a:pt x="31" y="65"/>
                  </a:lnTo>
                  <a:lnTo>
                    <a:pt x="23" y="65"/>
                  </a:lnTo>
                  <a:lnTo>
                    <a:pt x="19" y="65"/>
                  </a:lnTo>
                  <a:lnTo>
                    <a:pt x="16" y="61"/>
                  </a:lnTo>
                  <a:lnTo>
                    <a:pt x="8" y="61"/>
                  </a:lnTo>
                  <a:lnTo>
                    <a:pt x="8" y="57"/>
                  </a:lnTo>
                  <a:lnTo>
                    <a:pt x="4" y="53"/>
                  </a:lnTo>
                  <a:lnTo>
                    <a:pt x="4" y="49"/>
                  </a:lnTo>
                  <a:lnTo>
                    <a:pt x="0" y="42"/>
                  </a:lnTo>
                  <a:lnTo>
                    <a:pt x="0" y="38"/>
                  </a:lnTo>
                  <a:lnTo>
                    <a:pt x="0" y="27"/>
                  </a:lnTo>
                  <a:lnTo>
                    <a:pt x="4" y="19"/>
                  </a:lnTo>
                  <a:lnTo>
                    <a:pt x="8" y="15"/>
                  </a:lnTo>
                  <a:lnTo>
                    <a:pt x="12" y="11"/>
                  </a:lnTo>
                  <a:lnTo>
                    <a:pt x="16" y="8"/>
                  </a:lnTo>
                  <a:lnTo>
                    <a:pt x="23" y="8"/>
                  </a:lnTo>
                  <a:lnTo>
                    <a:pt x="23" y="19"/>
                  </a:lnTo>
                  <a:lnTo>
                    <a:pt x="19" y="23"/>
                  </a:lnTo>
                  <a:lnTo>
                    <a:pt x="16" y="27"/>
                  </a:lnTo>
                  <a:lnTo>
                    <a:pt x="16" y="30"/>
                  </a:lnTo>
                  <a:lnTo>
                    <a:pt x="12" y="34"/>
                  </a:lnTo>
                  <a:lnTo>
                    <a:pt x="16" y="42"/>
                  </a:lnTo>
                  <a:lnTo>
                    <a:pt x="16" y="46"/>
                  </a:lnTo>
                  <a:lnTo>
                    <a:pt x="19" y="49"/>
                  </a:lnTo>
                  <a:lnTo>
                    <a:pt x="23" y="49"/>
                  </a:lnTo>
                  <a:lnTo>
                    <a:pt x="27" y="49"/>
                  </a:lnTo>
                  <a:lnTo>
                    <a:pt x="27" y="46"/>
                  </a:lnTo>
                  <a:lnTo>
                    <a:pt x="31" y="46"/>
                  </a:lnTo>
                  <a:lnTo>
                    <a:pt x="31" y="42"/>
                  </a:lnTo>
                  <a:lnTo>
                    <a:pt x="35" y="34"/>
                  </a:lnTo>
                  <a:lnTo>
                    <a:pt x="35" y="23"/>
                  </a:lnTo>
                  <a:lnTo>
                    <a:pt x="38" y="15"/>
                  </a:lnTo>
                  <a:lnTo>
                    <a:pt x="42" y="8"/>
                  </a:lnTo>
                  <a:lnTo>
                    <a:pt x="46" y="4"/>
                  </a:lnTo>
                  <a:lnTo>
                    <a:pt x="50" y="4"/>
                  </a:lnTo>
                  <a:lnTo>
                    <a:pt x="57" y="0"/>
                  </a:lnTo>
                  <a:lnTo>
                    <a:pt x="65" y="4"/>
                  </a:lnTo>
                  <a:lnTo>
                    <a:pt x="69" y="4"/>
                  </a:lnTo>
                  <a:lnTo>
                    <a:pt x="76" y="11"/>
                  </a:lnTo>
                  <a:lnTo>
                    <a:pt x="80" y="15"/>
                  </a:lnTo>
                  <a:lnTo>
                    <a:pt x="84" y="23"/>
                  </a:lnTo>
                  <a:lnTo>
                    <a:pt x="84" y="34"/>
                  </a:lnTo>
                  <a:lnTo>
                    <a:pt x="80" y="46"/>
                  </a:lnTo>
                  <a:lnTo>
                    <a:pt x="76" y="57"/>
                  </a:lnTo>
                  <a:lnTo>
                    <a:pt x="69" y="61"/>
                  </a:lnTo>
                  <a:lnTo>
                    <a:pt x="57" y="6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56563" name="Freeform 243"/>
            <p:cNvSpPr>
              <a:spLocks/>
            </p:cNvSpPr>
            <p:nvPr/>
          </p:nvSpPr>
          <p:spPr bwMode="auto">
            <a:xfrm>
              <a:off x="365" y="2278"/>
              <a:ext cx="110" cy="38"/>
            </a:xfrm>
            <a:custGeom>
              <a:avLst/>
              <a:gdLst/>
              <a:ahLst/>
              <a:cxnLst>
                <a:cxn ang="0">
                  <a:pos x="95" y="0"/>
                </a:cxn>
                <a:cxn ang="0">
                  <a:pos x="106" y="0"/>
                </a:cxn>
                <a:cxn ang="0">
                  <a:pos x="110" y="4"/>
                </a:cxn>
                <a:cxn ang="0">
                  <a:pos x="110" y="8"/>
                </a:cxn>
                <a:cxn ang="0">
                  <a:pos x="110" y="16"/>
                </a:cxn>
                <a:cxn ang="0">
                  <a:pos x="106" y="19"/>
                </a:cxn>
                <a:cxn ang="0">
                  <a:pos x="102" y="23"/>
                </a:cxn>
                <a:cxn ang="0">
                  <a:pos x="102" y="27"/>
                </a:cxn>
                <a:cxn ang="0">
                  <a:pos x="95" y="27"/>
                </a:cxn>
                <a:cxn ang="0">
                  <a:pos x="87" y="27"/>
                </a:cxn>
                <a:cxn ang="0">
                  <a:pos x="42" y="27"/>
                </a:cxn>
                <a:cxn ang="0">
                  <a:pos x="42" y="38"/>
                </a:cxn>
                <a:cxn ang="0">
                  <a:pos x="30" y="38"/>
                </a:cxn>
                <a:cxn ang="0">
                  <a:pos x="30" y="27"/>
                </a:cxn>
                <a:cxn ang="0">
                  <a:pos x="7" y="27"/>
                </a:cxn>
                <a:cxn ang="0">
                  <a:pos x="0" y="16"/>
                </a:cxn>
                <a:cxn ang="0">
                  <a:pos x="30" y="16"/>
                </a:cxn>
                <a:cxn ang="0">
                  <a:pos x="30" y="0"/>
                </a:cxn>
                <a:cxn ang="0">
                  <a:pos x="42" y="0"/>
                </a:cxn>
                <a:cxn ang="0">
                  <a:pos x="42" y="16"/>
                </a:cxn>
                <a:cxn ang="0">
                  <a:pos x="87" y="16"/>
                </a:cxn>
                <a:cxn ang="0">
                  <a:pos x="91" y="16"/>
                </a:cxn>
                <a:cxn ang="0">
                  <a:pos x="95" y="12"/>
                </a:cxn>
                <a:cxn ang="0">
                  <a:pos x="95" y="12"/>
                </a:cxn>
                <a:cxn ang="0">
                  <a:pos x="95" y="12"/>
                </a:cxn>
                <a:cxn ang="0">
                  <a:pos x="95" y="8"/>
                </a:cxn>
                <a:cxn ang="0">
                  <a:pos x="95" y="8"/>
                </a:cxn>
                <a:cxn ang="0">
                  <a:pos x="95" y="4"/>
                </a:cxn>
                <a:cxn ang="0">
                  <a:pos x="95" y="0"/>
                </a:cxn>
              </a:cxnLst>
              <a:rect l="0" t="0" r="r" b="b"/>
              <a:pathLst>
                <a:path w="110" h="38">
                  <a:moveTo>
                    <a:pt x="95" y="0"/>
                  </a:moveTo>
                  <a:lnTo>
                    <a:pt x="106" y="0"/>
                  </a:lnTo>
                  <a:lnTo>
                    <a:pt x="110" y="4"/>
                  </a:lnTo>
                  <a:lnTo>
                    <a:pt x="110" y="8"/>
                  </a:lnTo>
                  <a:lnTo>
                    <a:pt x="110" y="16"/>
                  </a:lnTo>
                  <a:lnTo>
                    <a:pt x="106" y="19"/>
                  </a:lnTo>
                  <a:lnTo>
                    <a:pt x="102" y="23"/>
                  </a:lnTo>
                  <a:lnTo>
                    <a:pt x="102" y="27"/>
                  </a:lnTo>
                  <a:lnTo>
                    <a:pt x="95" y="27"/>
                  </a:lnTo>
                  <a:lnTo>
                    <a:pt x="87" y="27"/>
                  </a:lnTo>
                  <a:lnTo>
                    <a:pt x="42" y="27"/>
                  </a:lnTo>
                  <a:lnTo>
                    <a:pt x="42" y="38"/>
                  </a:lnTo>
                  <a:lnTo>
                    <a:pt x="30" y="38"/>
                  </a:lnTo>
                  <a:lnTo>
                    <a:pt x="30" y="27"/>
                  </a:lnTo>
                  <a:lnTo>
                    <a:pt x="7" y="27"/>
                  </a:lnTo>
                  <a:lnTo>
                    <a:pt x="0" y="16"/>
                  </a:lnTo>
                  <a:lnTo>
                    <a:pt x="30" y="16"/>
                  </a:lnTo>
                  <a:lnTo>
                    <a:pt x="30" y="0"/>
                  </a:lnTo>
                  <a:lnTo>
                    <a:pt x="42" y="0"/>
                  </a:lnTo>
                  <a:lnTo>
                    <a:pt x="42" y="16"/>
                  </a:lnTo>
                  <a:lnTo>
                    <a:pt x="87" y="16"/>
                  </a:lnTo>
                  <a:lnTo>
                    <a:pt x="91" y="16"/>
                  </a:lnTo>
                  <a:lnTo>
                    <a:pt x="95" y="12"/>
                  </a:lnTo>
                  <a:lnTo>
                    <a:pt x="95" y="8"/>
                  </a:lnTo>
                  <a:lnTo>
                    <a:pt x="95" y="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56562" name="Freeform 242"/>
            <p:cNvSpPr>
              <a:spLocks noEditPoints="1"/>
            </p:cNvSpPr>
            <p:nvPr/>
          </p:nvSpPr>
          <p:spPr bwMode="auto">
            <a:xfrm>
              <a:off x="365" y="2252"/>
              <a:ext cx="106" cy="11"/>
            </a:xfrm>
            <a:custGeom>
              <a:avLst/>
              <a:gdLst/>
              <a:ahLst/>
              <a:cxnLst>
                <a:cxn ang="0">
                  <a:pos x="11" y="11"/>
                </a:cxn>
                <a:cxn ang="0">
                  <a:pos x="0" y="11"/>
                </a:cxn>
                <a:cxn ang="0">
                  <a:pos x="0" y="0"/>
                </a:cxn>
                <a:cxn ang="0">
                  <a:pos x="11" y="0"/>
                </a:cxn>
                <a:cxn ang="0">
                  <a:pos x="11" y="11"/>
                </a:cxn>
                <a:cxn ang="0">
                  <a:pos x="106" y="11"/>
                </a:cxn>
                <a:cxn ang="0">
                  <a:pos x="30" y="11"/>
                </a:cxn>
                <a:cxn ang="0">
                  <a:pos x="30" y="0"/>
                </a:cxn>
                <a:cxn ang="0">
                  <a:pos x="106" y="0"/>
                </a:cxn>
                <a:cxn ang="0">
                  <a:pos x="106" y="11"/>
                </a:cxn>
              </a:cxnLst>
              <a:rect l="0" t="0" r="r" b="b"/>
              <a:pathLst>
                <a:path w="106" h="11">
                  <a:moveTo>
                    <a:pt x="11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11" y="0"/>
                  </a:lnTo>
                  <a:lnTo>
                    <a:pt x="11" y="11"/>
                  </a:lnTo>
                  <a:close/>
                  <a:moveTo>
                    <a:pt x="106" y="11"/>
                  </a:moveTo>
                  <a:lnTo>
                    <a:pt x="30" y="11"/>
                  </a:lnTo>
                  <a:lnTo>
                    <a:pt x="30" y="0"/>
                  </a:lnTo>
                  <a:lnTo>
                    <a:pt x="106" y="0"/>
                  </a:lnTo>
                  <a:lnTo>
                    <a:pt x="106" y="1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56561" name="Freeform 241"/>
            <p:cNvSpPr>
              <a:spLocks/>
            </p:cNvSpPr>
            <p:nvPr/>
          </p:nvSpPr>
          <p:spPr bwMode="auto">
            <a:xfrm>
              <a:off x="391" y="2168"/>
              <a:ext cx="84" cy="69"/>
            </a:xfrm>
            <a:custGeom>
              <a:avLst/>
              <a:gdLst/>
              <a:ahLst/>
              <a:cxnLst>
                <a:cxn ang="0">
                  <a:pos x="54" y="16"/>
                </a:cxn>
                <a:cxn ang="0">
                  <a:pos x="54" y="0"/>
                </a:cxn>
                <a:cxn ang="0">
                  <a:pos x="65" y="4"/>
                </a:cxn>
                <a:cxn ang="0">
                  <a:pos x="76" y="12"/>
                </a:cxn>
                <a:cxn ang="0">
                  <a:pos x="80" y="23"/>
                </a:cxn>
                <a:cxn ang="0">
                  <a:pos x="84" y="35"/>
                </a:cxn>
                <a:cxn ang="0">
                  <a:pos x="80" y="42"/>
                </a:cxn>
                <a:cxn ang="0">
                  <a:pos x="80" y="54"/>
                </a:cxn>
                <a:cxn ang="0">
                  <a:pos x="73" y="57"/>
                </a:cxn>
                <a:cxn ang="0">
                  <a:pos x="65" y="65"/>
                </a:cxn>
                <a:cxn ang="0">
                  <a:pos x="54" y="69"/>
                </a:cxn>
                <a:cxn ang="0">
                  <a:pos x="42" y="69"/>
                </a:cxn>
                <a:cxn ang="0">
                  <a:pos x="31" y="69"/>
                </a:cxn>
                <a:cxn ang="0">
                  <a:pos x="19" y="65"/>
                </a:cxn>
                <a:cxn ang="0">
                  <a:pos x="12" y="61"/>
                </a:cxn>
                <a:cxn ang="0">
                  <a:pos x="4" y="54"/>
                </a:cxn>
                <a:cxn ang="0">
                  <a:pos x="0" y="42"/>
                </a:cxn>
                <a:cxn ang="0">
                  <a:pos x="0" y="35"/>
                </a:cxn>
                <a:cxn ang="0">
                  <a:pos x="4" y="23"/>
                </a:cxn>
                <a:cxn ang="0">
                  <a:pos x="8" y="12"/>
                </a:cxn>
                <a:cxn ang="0">
                  <a:pos x="16" y="4"/>
                </a:cxn>
                <a:cxn ang="0">
                  <a:pos x="27" y="0"/>
                </a:cxn>
                <a:cxn ang="0">
                  <a:pos x="27" y="16"/>
                </a:cxn>
                <a:cxn ang="0">
                  <a:pos x="23" y="19"/>
                </a:cxn>
                <a:cxn ang="0">
                  <a:pos x="16" y="23"/>
                </a:cxn>
                <a:cxn ang="0">
                  <a:pos x="16" y="27"/>
                </a:cxn>
                <a:cxn ang="0">
                  <a:pos x="12" y="35"/>
                </a:cxn>
                <a:cxn ang="0">
                  <a:pos x="16" y="42"/>
                </a:cxn>
                <a:cxn ang="0">
                  <a:pos x="19" y="50"/>
                </a:cxn>
                <a:cxn ang="0">
                  <a:pos x="31" y="54"/>
                </a:cxn>
                <a:cxn ang="0">
                  <a:pos x="42" y="54"/>
                </a:cxn>
                <a:cxn ang="0">
                  <a:pos x="54" y="54"/>
                </a:cxn>
                <a:cxn ang="0">
                  <a:pos x="65" y="50"/>
                </a:cxn>
                <a:cxn ang="0">
                  <a:pos x="69" y="42"/>
                </a:cxn>
                <a:cxn ang="0">
                  <a:pos x="69" y="35"/>
                </a:cxn>
                <a:cxn ang="0">
                  <a:pos x="69" y="27"/>
                </a:cxn>
                <a:cxn ang="0">
                  <a:pos x="65" y="19"/>
                </a:cxn>
                <a:cxn ang="0">
                  <a:pos x="61" y="16"/>
                </a:cxn>
                <a:cxn ang="0">
                  <a:pos x="54" y="16"/>
                </a:cxn>
              </a:cxnLst>
              <a:rect l="0" t="0" r="r" b="b"/>
              <a:pathLst>
                <a:path w="84" h="69">
                  <a:moveTo>
                    <a:pt x="54" y="16"/>
                  </a:moveTo>
                  <a:lnTo>
                    <a:pt x="54" y="0"/>
                  </a:lnTo>
                  <a:lnTo>
                    <a:pt x="65" y="4"/>
                  </a:lnTo>
                  <a:lnTo>
                    <a:pt x="76" y="12"/>
                  </a:lnTo>
                  <a:lnTo>
                    <a:pt x="80" y="23"/>
                  </a:lnTo>
                  <a:lnTo>
                    <a:pt x="84" y="35"/>
                  </a:lnTo>
                  <a:lnTo>
                    <a:pt x="80" y="42"/>
                  </a:lnTo>
                  <a:lnTo>
                    <a:pt x="80" y="54"/>
                  </a:lnTo>
                  <a:lnTo>
                    <a:pt x="73" y="57"/>
                  </a:lnTo>
                  <a:lnTo>
                    <a:pt x="65" y="65"/>
                  </a:lnTo>
                  <a:lnTo>
                    <a:pt x="54" y="69"/>
                  </a:lnTo>
                  <a:lnTo>
                    <a:pt x="42" y="69"/>
                  </a:lnTo>
                  <a:lnTo>
                    <a:pt x="31" y="69"/>
                  </a:lnTo>
                  <a:lnTo>
                    <a:pt x="19" y="65"/>
                  </a:lnTo>
                  <a:lnTo>
                    <a:pt x="12" y="61"/>
                  </a:lnTo>
                  <a:lnTo>
                    <a:pt x="4" y="54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4" y="23"/>
                  </a:lnTo>
                  <a:lnTo>
                    <a:pt x="8" y="12"/>
                  </a:lnTo>
                  <a:lnTo>
                    <a:pt x="16" y="4"/>
                  </a:lnTo>
                  <a:lnTo>
                    <a:pt x="27" y="0"/>
                  </a:lnTo>
                  <a:lnTo>
                    <a:pt x="27" y="16"/>
                  </a:lnTo>
                  <a:lnTo>
                    <a:pt x="23" y="19"/>
                  </a:lnTo>
                  <a:lnTo>
                    <a:pt x="16" y="23"/>
                  </a:lnTo>
                  <a:lnTo>
                    <a:pt x="16" y="27"/>
                  </a:lnTo>
                  <a:lnTo>
                    <a:pt x="12" y="35"/>
                  </a:lnTo>
                  <a:lnTo>
                    <a:pt x="16" y="42"/>
                  </a:lnTo>
                  <a:lnTo>
                    <a:pt x="19" y="50"/>
                  </a:lnTo>
                  <a:lnTo>
                    <a:pt x="31" y="54"/>
                  </a:lnTo>
                  <a:lnTo>
                    <a:pt x="42" y="54"/>
                  </a:lnTo>
                  <a:lnTo>
                    <a:pt x="54" y="54"/>
                  </a:lnTo>
                  <a:lnTo>
                    <a:pt x="65" y="50"/>
                  </a:lnTo>
                  <a:lnTo>
                    <a:pt x="69" y="42"/>
                  </a:lnTo>
                  <a:lnTo>
                    <a:pt x="69" y="35"/>
                  </a:lnTo>
                  <a:lnTo>
                    <a:pt x="69" y="27"/>
                  </a:lnTo>
                  <a:lnTo>
                    <a:pt x="65" y="19"/>
                  </a:lnTo>
                  <a:lnTo>
                    <a:pt x="61" y="16"/>
                  </a:lnTo>
                  <a:lnTo>
                    <a:pt x="54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56560" name="Freeform 240"/>
            <p:cNvSpPr>
              <a:spLocks/>
            </p:cNvSpPr>
            <p:nvPr/>
          </p:nvSpPr>
          <p:spPr bwMode="auto">
            <a:xfrm>
              <a:off x="365" y="2123"/>
              <a:ext cx="137" cy="34"/>
            </a:xfrm>
            <a:custGeom>
              <a:avLst/>
              <a:gdLst/>
              <a:ahLst/>
              <a:cxnLst>
                <a:cxn ang="0">
                  <a:pos x="137" y="7"/>
                </a:cxn>
                <a:cxn ang="0">
                  <a:pos x="121" y="19"/>
                </a:cxn>
                <a:cxn ang="0">
                  <a:pos x="106" y="26"/>
                </a:cxn>
                <a:cxn ang="0">
                  <a:pos x="87" y="34"/>
                </a:cxn>
                <a:cxn ang="0">
                  <a:pos x="68" y="34"/>
                </a:cxn>
                <a:cxn ang="0">
                  <a:pos x="49" y="34"/>
                </a:cxn>
                <a:cxn ang="0">
                  <a:pos x="34" y="30"/>
                </a:cxn>
                <a:cxn ang="0">
                  <a:pos x="15" y="19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11" y="7"/>
                </a:cxn>
                <a:cxn ang="0">
                  <a:pos x="19" y="11"/>
                </a:cxn>
                <a:cxn ang="0">
                  <a:pos x="30" y="15"/>
                </a:cxn>
                <a:cxn ang="0">
                  <a:pos x="42" y="19"/>
                </a:cxn>
                <a:cxn ang="0">
                  <a:pos x="53" y="19"/>
                </a:cxn>
                <a:cxn ang="0">
                  <a:pos x="68" y="19"/>
                </a:cxn>
                <a:cxn ang="0">
                  <a:pos x="102" y="15"/>
                </a:cxn>
                <a:cxn ang="0">
                  <a:pos x="137" y="0"/>
                </a:cxn>
                <a:cxn ang="0">
                  <a:pos x="137" y="7"/>
                </a:cxn>
              </a:cxnLst>
              <a:rect l="0" t="0" r="r" b="b"/>
              <a:pathLst>
                <a:path w="137" h="34">
                  <a:moveTo>
                    <a:pt x="137" y="7"/>
                  </a:moveTo>
                  <a:lnTo>
                    <a:pt x="121" y="19"/>
                  </a:lnTo>
                  <a:lnTo>
                    <a:pt x="106" y="26"/>
                  </a:lnTo>
                  <a:lnTo>
                    <a:pt x="87" y="34"/>
                  </a:lnTo>
                  <a:lnTo>
                    <a:pt x="68" y="34"/>
                  </a:lnTo>
                  <a:lnTo>
                    <a:pt x="49" y="34"/>
                  </a:lnTo>
                  <a:lnTo>
                    <a:pt x="34" y="30"/>
                  </a:lnTo>
                  <a:lnTo>
                    <a:pt x="15" y="19"/>
                  </a:lnTo>
                  <a:lnTo>
                    <a:pt x="0" y="7"/>
                  </a:lnTo>
                  <a:lnTo>
                    <a:pt x="0" y="0"/>
                  </a:lnTo>
                  <a:lnTo>
                    <a:pt x="11" y="7"/>
                  </a:lnTo>
                  <a:lnTo>
                    <a:pt x="19" y="11"/>
                  </a:lnTo>
                  <a:lnTo>
                    <a:pt x="30" y="15"/>
                  </a:lnTo>
                  <a:lnTo>
                    <a:pt x="42" y="19"/>
                  </a:lnTo>
                  <a:lnTo>
                    <a:pt x="53" y="19"/>
                  </a:lnTo>
                  <a:lnTo>
                    <a:pt x="68" y="19"/>
                  </a:lnTo>
                  <a:lnTo>
                    <a:pt x="102" y="15"/>
                  </a:lnTo>
                  <a:lnTo>
                    <a:pt x="137" y="0"/>
                  </a:lnTo>
                  <a:lnTo>
                    <a:pt x="137" y="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56559" name="Freeform 239"/>
            <p:cNvSpPr>
              <a:spLocks/>
            </p:cNvSpPr>
            <p:nvPr/>
          </p:nvSpPr>
          <p:spPr bwMode="auto">
            <a:xfrm>
              <a:off x="395" y="2043"/>
              <a:ext cx="76" cy="72"/>
            </a:xfrm>
            <a:custGeom>
              <a:avLst/>
              <a:gdLst/>
              <a:ahLst/>
              <a:cxnLst>
                <a:cxn ang="0">
                  <a:pos x="76" y="72"/>
                </a:cxn>
                <a:cxn ang="0">
                  <a:pos x="38" y="46"/>
                </a:cxn>
                <a:cxn ang="0">
                  <a:pos x="0" y="68"/>
                </a:cxn>
                <a:cxn ang="0">
                  <a:pos x="0" y="53"/>
                </a:cxn>
                <a:cxn ang="0">
                  <a:pos x="15" y="42"/>
                </a:cxn>
                <a:cxn ang="0">
                  <a:pos x="23" y="38"/>
                </a:cxn>
                <a:cxn ang="0">
                  <a:pos x="27" y="34"/>
                </a:cxn>
                <a:cxn ang="0">
                  <a:pos x="23" y="34"/>
                </a:cxn>
                <a:cxn ang="0">
                  <a:pos x="19" y="30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38" y="27"/>
                </a:cxn>
                <a:cxn ang="0">
                  <a:pos x="76" y="0"/>
                </a:cxn>
                <a:cxn ang="0">
                  <a:pos x="76" y="19"/>
                </a:cxn>
                <a:cxn ang="0">
                  <a:pos x="53" y="34"/>
                </a:cxn>
                <a:cxn ang="0">
                  <a:pos x="50" y="34"/>
                </a:cxn>
                <a:cxn ang="0">
                  <a:pos x="76" y="53"/>
                </a:cxn>
                <a:cxn ang="0">
                  <a:pos x="76" y="72"/>
                </a:cxn>
              </a:cxnLst>
              <a:rect l="0" t="0" r="r" b="b"/>
              <a:pathLst>
                <a:path w="76" h="72">
                  <a:moveTo>
                    <a:pt x="76" y="72"/>
                  </a:moveTo>
                  <a:lnTo>
                    <a:pt x="38" y="46"/>
                  </a:lnTo>
                  <a:lnTo>
                    <a:pt x="0" y="68"/>
                  </a:lnTo>
                  <a:lnTo>
                    <a:pt x="0" y="53"/>
                  </a:lnTo>
                  <a:lnTo>
                    <a:pt x="15" y="42"/>
                  </a:lnTo>
                  <a:lnTo>
                    <a:pt x="23" y="38"/>
                  </a:lnTo>
                  <a:lnTo>
                    <a:pt x="27" y="34"/>
                  </a:lnTo>
                  <a:lnTo>
                    <a:pt x="23" y="34"/>
                  </a:lnTo>
                  <a:lnTo>
                    <a:pt x="19" y="30"/>
                  </a:lnTo>
                  <a:lnTo>
                    <a:pt x="0" y="15"/>
                  </a:lnTo>
                  <a:lnTo>
                    <a:pt x="0" y="0"/>
                  </a:lnTo>
                  <a:lnTo>
                    <a:pt x="38" y="27"/>
                  </a:lnTo>
                  <a:lnTo>
                    <a:pt x="76" y="0"/>
                  </a:lnTo>
                  <a:lnTo>
                    <a:pt x="76" y="19"/>
                  </a:lnTo>
                  <a:lnTo>
                    <a:pt x="53" y="34"/>
                  </a:lnTo>
                  <a:lnTo>
                    <a:pt x="50" y="34"/>
                  </a:lnTo>
                  <a:lnTo>
                    <a:pt x="76" y="53"/>
                  </a:lnTo>
                  <a:lnTo>
                    <a:pt x="76" y="7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56558" name="Freeform 238"/>
            <p:cNvSpPr>
              <a:spLocks/>
            </p:cNvSpPr>
            <p:nvPr/>
          </p:nvSpPr>
          <p:spPr bwMode="auto">
            <a:xfrm>
              <a:off x="365" y="2001"/>
              <a:ext cx="137" cy="34"/>
            </a:xfrm>
            <a:custGeom>
              <a:avLst/>
              <a:gdLst/>
              <a:ahLst/>
              <a:cxnLst>
                <a:cxn ang="0">
                  <a:pos x="137" y="27"/>
                </a:cxn>
                <a:cxn ang="0">
                  <a:pos x="137" y="34"/>
                </a:cxn>
                <a:cxn ang="0">
                  <a:pos x="102" y="19"/>
                </a:cxn>
                <a:cxn ang="0">
                  <a:pos x="68" y="15"/>
                </a:cxn>
                <a:cxn ang="0">
                  <a:pos x="53" y="15"/>
                </a:cxn>
                <a:cxn ang="0">
                  <a:pos x="42" y="19"/>
                </a:cxn>
                <a:cxn ang="0">
                  <a:pos x="30" y="19"/>
                </a:cxn>
                <a:cxn ang="0">
                  <a:pos x="19" y="23"/>
                </a:cxn>
                <a:cxn ang="0">
                  <a:pos x="11" y="31"/>
                </a:cxn>
                <a:cxn ang="0">
                  <a:pos x="0" y="34"/>
                </a:cxn>
                <a:cxn ang="0">
                  <a:pos x="0" y="27"/>
                </a:cxn>
                <a:cxn ang="0">
                  <a:pos x="15" y="15"/>
                </a:cxn>
                <a:cxn ang="0">
                  <a:pos x="34" y="4"/>
                </a:cxn>
                <a:cxn ang="0">
                  <a:pos x="49" y="0"/>
                </a:cxn>
                <a:cxn ang="0">
                  <a:pos x="68" y="0"/>
                </a:cxn>
                <a:cxn ang="0">
                  <a:pos x="87" y="0"/>
                </a:cxn>
                <a:cxn ang="0">
                  <a:pos x="106" y="8"/>
                </a:cxn>
                <a:cxn ang="0">
                  <a:pos x="121" y="15"/>
                </a:cxn>
                <a:cxn ang="0">
                  <a:pos x="137" y="27"/>
                </a:cxn>
              </a:cxnLst>
              <a:rect l="0" t="0" r="r" b="b"/>
              <a:pathLst>
                <a:path w="137" h="34">
                  <a:moveTo>
                    <a:pt x="137" y="27"/>
                  </a:moveTo>
                  <a:lnTo>
                    <a:pt x="137" y="34"/>
                  </a:lnTo>
                  <a:lnTo>
                    <a:pt x="102" y="19"/>
                  </a:lnTo>
                  <a:lnTo>
                    <a:pt x="68" y="15"/>
                  </a:lnTo>
                  <a:lnTo>
                    <a:pt x="53" y="15"/>
                  </a:lnTo>
                  <a:lnTo>
                    <a:pt x="42" y="19"/>
                  </a:lnTo>
                  <a:lnTo>
                    <a:pt x="30" y="19"/>
                  </a:lnTo>
                  <a:lnTo>
                    <a:pt x="19" y="23"/>
                  </a:lnTo>
                  <a:lnTo>
                    <a:pt x="11" y="31"/>
                  </a:lnTo>
                  <a:lnTo>
                    <a:pt x="0" y="34"/>
                  </a:lnTo>
                  <a:lnTo>
                    <a:pt x="0" y="27"/>
                  </a:lnTo>
                  <a:lnTo>
                    <a:pt x="15" y="15"/>
                  </a:lnTo>
                  <a:lnTo>
                    <a:pt x="34" y="4"/>
                  </a:lnTo>
                  <a:lnTo>
                    <a:pt x="49" y="0"/>
                  </a:lnTo>
                  <a:lnTo>
                    <a:pt x="68" y="0"/>
                  </a:lnTo>
                  <a:lnTo>
                    <a:pt x="87" y="0"/>
                  </a:lnTo>
                  <a:lnTo>
                    <a:pt x="106" y="8"/>
                  </a:lnTo>
                  <a:lnTo>
                    <a:pt x="121" y="15"/>
                  </a:lnTo>
                  <a:lnTo>
                    <a:pt x="137" y="2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56557" name="Rectangle 237"/>
            <p:cNvSpPr>
              <a:spLocks noChangeArrowheads="1"/>
            </p:cNvSpPr>
            <p:nvPr/>
          </p:nvSpPr>
          <p:spPr bwMode="auto">
            <a:xfrm>
              <a:off x="4606" y="1078"/>
              <a:ext cx="1117" cy="692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56556" name="Rectangle 236"/>
            <p:cNvSpPr>
              <a:spLocks noChangeArrowheads="1"/>
            </p:cNvSpPr>
            <p:nvPr/>
          </p:nvSpPr>
          <p:spPr bwMode="auto">
            <a:xfrm>
              <a:off x="4606" y="1078"/>
              <a:ext cx="1117" cy="692"/>
            </a:xfrm>
            <a:prstGeom prst="rect">
              <a:avLst/>
            </a:prstGeom>
            <a:noFill/>
            <a:ln w="5080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56555" name="Line 235"/>
            <p:cNvSpPr>
              <a:spLocks noChangeShapeType="1"/>
            </p:cNvSpPr>
            <p:nvPr/>
          </p:nvSpPr>
          <p:spPr bwMode="auto">
            <a:xfrm>
              <a:off x="4606" y="1078"/>
              <a:ext cx="1117" cy="1"/>
            </a:xfrm>
            <a:prstGeom prst="line">
              <a:avLst/>
            </a:prstGeom>
            <a:noFill/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56554" name="Line 234"/>
            <p:cNvSpPr>
              <a:spLocks noChangeShapeType="1"/>
            </p:cNvSpPr>
            <p:nvPr/>
          </p:nvSpPr>
          <p:spPr bwMode="auto">
            <a:xfrm>
              <a:off x="4606" y="1770"/>
              <a:ext cx="1117" cy="1"/>
            </a:xfrm>
            <a:prstGeom prst="line">
              <a:avLst/>
            </a:prstGeom>
            <a:noFill/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56553" name="Line 233"/>
            <p:cNvSpPr>
              <a:spLocks noChangeShapeType="1"/>
            </p:cNvSpPr>
            <p:nvPr/>
          </p:nvSpPr>
          <p:spPr bwMode="auto">
            <a:xfrm flipV="1">
              <a:off x="5723" y="1078"/>
              <a:ext cx="1" cy="692"/>
            </a:xfrm>
            <a:prstGeom prst="line">
              <a:avLst/>
            </a:prstGeom>
            <a:noFill/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56552" name="Line 232"/>
            <p:cNvSpPr>
              <a:spLocks noChangeShapeType="1"/>
            </p:cNvSpPr>
            <p:nvPr/>
          </p:nvSpPr>
          <p:spPr bwMode="auto">
            <a:xfrm flipV="1">
              <a:off x="4606" y="1078"/>
              <a:ext cx="1" cy="692"/>
            </a:xfrm>
            <a:prstGeom prst="line">
              <a:avLst/>
            </a:prstGeom>
            <a:noFill/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56551" name="Line 231"/>
            <p:cNvSpPr>
              <a:spLocks noChangeShapeType="1"/>
            </p:cNvSpPr>
            <p:nvPr/>
          </p:nvSpPr>
          <p:spPr bwMode="auto">
            <a:xfrm>
              <a:off x="4606" y="1770"/>
              <a:ext cx="1117" cy="1"/>
            </a:xfrm>
            <a:prstGeom prst="line">
              <a:avLst/>
            </a:prstGeom>
            <a:noFill/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56550" name="Line 230"/>
            <p:cNvSpPr>
              <a:spLocks noChangeShapeType="1"/>
            </p:cNvSpPr>
            <p:nvPr/>
          </p:nvSpPr>
          <p:spPr bwMode="auto">
            <a:xfrm flipV="1">
              <a:off x="4606" y="1078"/>
              <a:ext cx="1" cy="692"/>
            </a:xfrm>
            <a:prstGeom prst="line">
              <a:avLst/>
            </a:prstGeom>
            <a:noFill/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56549" name="Line 229"/>
            <p:cNvSpPr>
              <a:spLocks noChangeShapeType="1"/>
            </p:cNvSpPr>
            <p:nvPr/>
          </p:nvSpPr>
          <p:spPr bwMode="auto">
            <a:xfrm>
              <a:off x="4606" y="1078"/>
              <a:ext cx="1117" cy="1"/>
            </a:xfrm>
            <a:prstGeom prst="line">
              <a:avLst/>
            </a:prstGeom>
            <a:noFill/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56548" name="Line 228"/>
            <p:cNvSpPr>
              <a:spLocks noChangeShapeType="1"/>
            </p:cNvSpPr>
            <p:nvPr/>
          </p:nvSpPr>
          <p:spPr bwMode="auto">
            <a:xfrm>
              <a:off x="4606" y="1770"/>
              <a:ext cx="1117" cy="1"/>
            </a:xfrm>
            <a:prstGeom prst="line">
              <a:avLst/>
            </a:prstGeom>
            <a:noFill/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56547" name="Line 227"/>
            <p:cNvSpPr>
              <a:spLocks noChangeShapeType="1"/>
            </p:cNvSpPr>
            <p:nvPr/>
          </p:nvSpPr>
          <p:spPr bwMode="auto">
            <a:xfrm flipV="1">
              <a:off x="5723" y="1078"/>
              <a:ext cx="1" cy="692"/>
            </a:xfrm>
            <a:prstGeom prst="line">
              <a:avLst/>
            </a:prstGeom>
            <a:noFill/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56546" name="Line 226"/>
            <p:cNvSpPr>
              <a:spLocks noChangeShapeType="1"/>
            </p:cNvSpPr>
            <p:nvPr/>
          </p:nvSpPr>
          <p:spPr bwMode="auto">
            <a:xfrm flipV="1">
              <a:off x="4606" y="1078"/>
              <a:ext cx="1" cy="692"/>
            </a:xfrm>
            <a:prstGeom prst="line">
              <a:avLst/>
            </a:prstGeom>
            <a:noFill/>
            <a:ln w="508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56545" name="Freeform 225"/>
            <p:cNvSpPr>
              <a:spLocks noEditPoints="1"/>
            </p:cNvSpPr>
            <p:nvPr/>
          </p:nvSpPr>
          <p:spPr bwMode="auto">
            <a:xfrm>
              <a:off x="5206" y="1181"/>
              <a:ext cx="68" cy="84"/>
            </a:xfrm>
            <a:custGeom>
              <a:avLst/>
              <a:gdLst/>
              <a:ahLst/>
              <a:cxnLst>
                <a:cxn ang="0">
                  <a:pos x="46" y="80"/>
                </a:cxn>
                <a:cxn ang="0">
                  <a:pos x="30" y="84"/>
                </a:cxn>
                <a:cxn ang="0">
                  <a:pos x="11" y="84"/>
                </a:cxn>
                <a:cxn ang="0">
                  <a:pos x="0" y="68"/>
                </a:cxn>
                <a:cxn ang="0">
                  <a:pos x="0" y="57"/>
                </a:cxn>
                <a:cxn ang="0">
                  <a:pos x="4" y="46"/>
                </a:cxn>
                <a:cxn ang="0">
                  <a:pos x="11" y="42"/>
                </a:cxn>
                <a:cxn ang="0">
                  <a:pos x="23" y="38"/>
                </a:cxn>
                <a:cxn ang="0">
                  <a:pos x="42" y="34"/>
                </a:cxn>
                <a:cxn ang="0">
                  <a:pos x="49" y="30"/>
                </a:cxn>
                <a:cxn ang="0">
                  <a:pos x="49" y="23"/>
                </a:cxn>
                <a:cxn ang="0">
                  <a:pos x="42" y="15"/>
                </a:cxn>
                <a:cxn ang="0">
                  <a:pos x="27" y="15"/>
                </a:cxn>
                <a:cxn ang="0">
                  <a:pos x="15" y="23"/>
                </a:cxn>
                <a:cxn ang="0">
                  <a:pos x="0" y="27"/>
                </a:cxn>
                <a:cxn ang="0">
                  <a:pos x="8" y="11"/>
                </a:cxn>
                <a:cxn ang="0">
                  <a:pos x="19" y="4"/>
                </a:cxn>
                <a:cxn ang="0">
                  <a:pos x="34" y="0"/>
                </a:cxn>
                <a:cxn ang="0">
                  <a:pos x="53" y="4"/>
                </a:cxn>
                <a:cxn ang="0">
                  <a:pos x="61" y="11"/>
                </a:cxn>
                <a:cxn ang="0">
                  <a:pos x="65" y="19"/>
                </a:cxn>
                <a:cxn ang="0">
                  <a:pos x="65" y="30"/>
                </a:cxn>
                <a:cxn ang="0">
                  <a:pos x="65" y="65"/>
                </a:cxn>
                <a:cxn ang="0">
                  <a:pos x="68" y="76"/>
                </a:cxn>
                <a:cxn ang="0">
                  <a:pos x="57" y="84"/>
                </a:cxn>
                <a:cxn ang="0">
                  <a:pos x="49" y="72"/>
                </a:cxn>
                <a:cxn ang="0">
                  <a:pos x="42" y="46"/>
                </a:cxn>
                <a:cxn ang="0">
                  <a:pos x="23" y="49"/>
                </a:cxn>
                <a:cxn ang="0">
                  <a:pos x="15" y="53"/>
                </a:cxn>
                <a:cxn ang="0">
                  <a:pos x="15" y="57"/>
                </a:cxn>
                <a:cxn ang="0">
                  <a:pos x="15" y="65"/>
                </a:cxn>
                <a:cxn ang="0">
                  <a:pos x="23" y="72"/>
                </a:cxn>
                <a:cxn ang="0">
                  <a:pos x="34" y="72"/>
                </a:cxn>
                <a:cxn ang="0">
                  <a:pos x="46" y="65"/>
                </a:cxn>
                <a:cxn ang="0">
                  <a:pos x="49" y="53"/>
                </a:cxn>
                <a:cxn ang="0">
                  <a:pos x="49" y="46"/>
                </a:cxn>
              </a:cxnLst>
              <a:rect l="0" t="0" r="r" b="b"/>
              <a:pathLst>
                <a:path w="68" h="84">
                  <a:moveTo>
                    <a:pt x="49" y="72"/>
                  </a:moveTo>
                  <a:lnTo>
                    <a:pt x="46" y="80"/>
                  </a:lnTo>
                  <a:lnTo>
                    <a:pt x="38" y="80"/>
                  </a:lnTo>
                  <a:lnTo>
                    <a:pt x="30" y="84"/>
                  </a:lnTo>
                  <a:lnTo>
                    <a:pt x="23" y="84"/>
                  </a:lnTo>
                  <a:lnTo>
                    <a:pt x="11" y="84"/>
                  </a:lnTo>
                  <a:lnTo>
                    <a:pt x="4" y="76"/>
                  </a:lnTo>
                  <a:lnTo>
                    <a:pt x="0" y="68"/>
                  </a:lnTo>
                  <a:lnTo>
                    <a:pt x="0" y="61"/>
                  </a:lnTo>
                  <a:lnTo>
                    <a:pt x="0" y="57"/>
                  </a:lnTo>
                  <a:lnTo>
                    <a:pt x="0" y="49"/>
                  </a:lnTo>
                  <a:lnTo>
                    <a:pt x="4" y="46"/>
                  </a:lnTo>
                  <a:lnTo>
                    <a:pt x="8" y="42"/>
                  </a:lnTo>
                  <a:lnTo>
                    <a:pt x="11" y="42"/>
                  </a:lnTo>
                  <a:lnTo>
                    <a:pt x="15" y="38"/>
                  </a:lnTo>
                  <a:lnTo>
                    <a:pt x="23" y="38"/>
                  </a:lnTo>
                  <a:lnTo>
                    <a:pt x="27" y="38"/>
                  </a:lnTo>
                  <a:lnTo>
                    <a:pt x="42" y="34"/>
                  </a:lnTo>
                  <a:lnTo>
                    <a:pt x="49" y="30"/>
                  </a:lnTo>
                  <a:lnTo>
                    <a:pt x="49" y="23"/>
                  </a:lnTo>
                  <a:lnTo>
                    <a:pt x="46" y="19"/>
                  </a:lnTo>
                  <a:lnTo>
                    <a:pt x="42" y="15"/>
                  </a:lnTo>
                  <a:lnTo>
                    <a:pt x="34" y="15"/>
                  </a:lnTo>
                  <a:lnTo>
                    <a:pt x="27" y="15"/>
                  </a:lnTo>
                  <a:lnTo>
                    <a:pt x="19" y="15"/>
                  </a:lnTo>
                  <a:lnTo>
                    <a:pt x="15" y="23"/>
                  </a:lnTo>
                  <a:lnTo>
                    <a:pt x="15" y="27"/>
                  </a:lnTo>
                  <a:lnTo>
                    <a:pt x="0" y="27"/>
                  </a:lnTo>
                  <a:lnTo>
                    <a:pt x="4" y="19"/>
                  </a:lnTo>
                  <a:lnTo>
                    <a:pt x="8" y="11"/>
                  </a:lnTo>
                  <a:lnTo>
                    <a:pt x="11" y="8"/>
                  </a:lnTo>
                  <a:lnTo>
                    <a:pt x="19" y="4"/>
                  </a:lnTo>
                  <a:lnTo>
                    <a:pt x="27" y="4"/>
                  </a:lnTo>
                  <a:lnTo>
                    <a:pt x="34" y="0"/>
                  </a:lnTo>
                  <a:lnTo>
                    <a:pt x="46" y="4"/>
                  </a:lnTo>
                  <a:lnTo>
                    <a:pt x="53" y="4"/>
                  </a:lnTo>
                  <a:lnTo>
                    <a:pt x="57" y="8"/>
                  </a:lnTo>
                  <a:lnTo>
                    <a:pt x="61" y="11"/>
                  </a:lnTo>
                  <a:lnTo>
                    <a:pt x="65" y="15"/>
                  </a:lnTo>
                  <a:lnTo>
                    <a:pt x="65" y="19"/>
                  </a:lnTo>
                  <a:lnTo>
                    <a:pt x="65" y="23"/>
                  </a:lnTo>
                  <a:lnTo>
                    <a:pt x="65" y="30"/>
                  </a:lnTo>
                  <a:lnTo>
                    <a:pt x="65" y="49"/>
                  </a:lnTo>
                  <a:lnTo>
                    <a:pt x="65" y="65"/>
                  </a:lnTo>
                  <a:lnTo>
                    <a:pt x="65" y="72"/>
                  </a:lnTo>
                  <a:lnTo>
                    <a:pt x="68" y="76"/>
                  </a:lnTo>
                  <a:lnTo>
                    <a:pt x="68" y="84"/>
                  </a:lnTo>
                  <a:lnTo>
                    <a:pt x="57" y="84"/>
                  </a:lnTo>
                  <a:lnTo>
                    <a:pt x="53" y="80"/>
                  </a:lnTo>
                  <a:lnTo>
                    <a:pt x="49" y="72"/>
                  </a:lnTo>
                  <a:close/>
                  <a:moveTo>
                    <a:pt x="49" y="46"/>
                  </a:moveTo>
                  <a:lnTo>
                    <a:pt x="42" y="46"/>
                  </a:lnTo>
                  <a:lnTo>
                    <a:pt x="30" y="49"/>
                  </a:lnTo>
                  <a:lnTo>
                    <a:pt x="23" y="49"/>
                  </a:lnTo>
                  <a:lnTo>
                    <a:pt x="19" y="49"/>
                  </a:lnTo>
                  <a:lnTo>
                    <a:pt x="15" y="53"/>
                  </a:lnTo>
                  <a:lnTo>
                    <a:pt x="15" y="57"/>
                  </a:lnTo>
                  <a:lnTo>
                    <a:pt x="11" y="61"/>
                  </a:lnTo>
                  <a:lnTo>
                    <a:pt x="15" y="65"/>
                  </a:lnTo>
                  <a:lnTo>
                    <a:pt x="15" y="68"/>
                  </a:lnTo>
                  <a:lnTo>
                    <a:pt x="23" y="72"/>
                  </a:lnTo>
                  <a:lnTo>
                    <a:pt x="27" y="72"/>
                  </a:lnTo>
                  <a:lnTo>
                    <a:pt x="34" y="72"/>
                  </a:lnTo>
                  <a:lnTo>
                    <a:pt x="38" y="68"/>
                  </a:lnTo>
                  <a:lnTo>
                    <a:pt x="46" y="65"/>
                  </a:lnTo>
                  <a:lnTo>
                    <a:pt x="46" y="61"/>
                  </a:lnTo>
                  <a:lnTo>
                    <a:pt x="49" y="53"/>
                  </a:lnTo>
                  <a:lnTo>
                    <a:pt x="49" y="49"/>
                  </a:lnTo>
                  <a:lnTo>
                    <a:pt x="49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56544" name="Freeform 224"/>
            <p:cNvSpPr>
              <a:spLocks noEditPoints="1"/>
            </p:cNvSpPr>
            <p:nvPr/>
          </p:nvSpPr>
          <p:spPr bwMode="auto">
            <a:xfrm>
              <a:off x="5290" y="1185"/>
              <a:ext cx="72" cy="45"/>
            </a:xfrm>
            <a:custGeom>
              <a:avLst/>
              <a:gdLst/>
              <a:ahLst/>
              <a:cxnLst>
                <a:cxn ang="0">
                  <a:pos x="72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72" y="0"/>
                </a:cxn>
                <a:cxn ang="0">
                  <a:pos x="72" y="15"/>
                </a:cxn>
                <a:cxn ang="0">
                  <a:pos x="72" y="45"/>
                </a:cxn>
                <a:cxn ang="0">
                  <a:pos x="0" y="45"/>
                </a:cxn>
                <a:cxn ang="0">
                  <a:pos x="0" y="34"/>
                </a:cxn>
                <a:cxn ang="0">
                  <a:pos x="72" y="34"/>
                </a:cxn>
                <a:cxn ang="0">
                  <a:pos x="72" y="45"/>
                </a:cxn>
              </a:cxnLst>
              <a:rect l="0" t="0" r="r" b="b"/>
              <a:pathLst>
                <a:path w="72" h="45">
                  <a:moveTo>
                    <a:pt x="72" y="15"/>
                  </a:moveTo>
                  <a:lnTo>
                    <a:pt x="0" y="15"/>
                  </a:lnTo>
                  <a:lnTo>
                    <a:pt x="0" y="0"/>
                  </a:lnTo>
                  <a:lnTo>
                    <a:pt x="72" y="0"/>
                  </a:lnTo>
                  <a:lnTo>
                    <a:pt x="72" y="15"/>
                  </a:lnTo>
                  <a:close/>
                  <a:moveTo>
                    <a:pt x="72" y="45"/>
                  </a:moveTo>
                  <a:lnTo>
                    <a:pt x="0" y="45"/>
                  </a:lnTo>
                  <a:lnTo>
                    <a:pt x="0" y="34"/>
                  </a:lnTo>
                  <a:lnTo>
                    <a:pt x="72" y="34"/>
                  </a:lnTo>
                  <a:lnTo>
                    <a:pt x="72" y="4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56543" name="Freeform 223"/>
            <p:cNvSpPr>
              <a:spLocks/>
            </p:cNvSpPr>
            <p:nvPr/>
          </p:nvSpPr>
          <p:spPr bwMode="auto">
            <a:xfrm>
              <a:off x="5388" y="1154"/>
              <a:ext cx="38" cy="111"/>
            </a:xfrm>
            <a:custGeom>
              <a:avLst/>
              <a:gdLst/>
              <a:ahLst/>
              <a:cxnLst>
                <a:cxn ang="0">
                  <a:pos x="38" y="111"/>
                </a:cxn>
                <a:cxn ang="0">
                  <a:pos x="23" y="111"/>
                </a:cxn>
                <a:cxn ang="0">
                  <a:pos x="23" y="23"/>
                </a:cxn>
                <a:cxn ang="0">
                  <a:pos x="19" y="27"/>
                </a:cxn>
                <a:cxn ang="0">
                  <a:pos x="12" y="35"/>
                </a:cxn>
                <a:cxn ang="0">
                  <a:pos x="4" y="38"/>
                </a:cxn>
                <a:cxn ang="0">
                  <a:pos x="0" y="42"/>
                </a:cxn>
                <a:cxn ang="0">
                  <a:pos x="0" y="27"/>
                </a:cxn>
                <a:cxn ang="0">
                  <a:pos x="8" y="23"/>
                </a:cxn>
                <a:cxn ang="0">
                  <a:pos x="19" y="16"/>
                </a:cxn>
                <a:cxn ang="0">
                  <a:pos x="23" y="8"/>
                </a:cxn>
                <a:cxn ang="0">
                  <a:pos x="31" y="0"/>
                </a:cxn>
                <a:cxn ang="0">
                  <a:pos x="38" y="0"/>
                </a:cxn>
                <a:cxn ang="0">
                  <a:pos x="38" y="111"/>
                </a:cxn>
              </a:cxnLst>
              <a:rect l="0" t="0" r="r" b="b"/>
              <a:pathLst>
                <a:path w="38" h="111">
                  <a:moveTo>
                    <a:pt x="38" y="111"/>
                  </a:moveTo>
                  <a:lnTo>
                    <a:pt x="23" y="111"/>
                  </a:lnTo>
                  <a:lnTo>
                    <a:pt x="23" y="23"/>
                  </a:lnTo>
                  <a:lnTo>
                    <a:pt x="19" y="27"/>
                  </a:lnTo>
                  <a:lnTo>
                    <a:pt x="12" y="35"/>
                  </a:lnTo>
                  <a:lnTo>
                    <a:pt x="4" y="38"/>
                  </a:lnTo>
                  <a:lnTo>
                    <a:pt x="0" y="42"/>
                  </a:lnTo>
                  <a:lnTo>
                    <a:pt x="0" y="27"/>
                  </a:lnTo>
                  <a:lnTo>
                    <a:pt x="8" y="23"/>
                  </a:lnTo>
                  <a:lnTo>
                    <a:pt x="19" y="16"/>
                  </a:lnTo>
                  <a:lnTo>
                    <a:pt x="23" y="8"/>
                  </a:lnTo>
                  <a:lnTo>
                    <a:pt x="31" y="0"/>
                  </a:lnTo>
                  <a:lnTo>
                    <a:pt x="38" y="0"/>
                  </a:lnTo>
                  <a:lnTo>
                    <a:pt x="38" y="11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56542" name="Line 222"/>
            <p:cNvSpPr>
              <a:spLocks noChangeShapeType="1"/>
            </p:cNvSpPr>
            <p:nvPr/>
          </p:nvSpPr>
          <p:spPr bwMode="auto">
            <a:xfrm>
              <a:off x="4697" y="1211"/>
              <a:ext cx="456" cy="1"/>
            </a:xfrm>
            <a:prstGeom prst="line">
              <a:avLst/>
            </a:prstGeom>
            <a:noFill/>
            <a:ln w="508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56541" name="Freeform 221"/>
            <p:cNvSpPr>
              <a:spLocks noEditPoints="1"/>
            </p:cNvSpPr>
            <p:nvPr/>
          </p:nvSpPr>
          <p:spPr bwMode="auto">
            <a:xfrm>
              <a:off x="5206" y="1397"/>
              <a:ext cx="68" cy="80"/>
            </a:xfrm>
            <a:custGeom>
              <a:avLst/>
              <a:gdLst/>
              <a:ahLst/>
              <a:cxnLst>
                <a:cxn ang="0">
                  <a:pos x="46" y="76"/>
                </a:cxn>
                <a:cxn ang="0">
                  <a:pos x="30" y="80"/>
                </a:cxn>
                <a:cxn ang="0">
                  <a:pos x="11" y="80"/>
                </a:cxn>
                <a:cxn ang="0">
                  <a:pos x="0" y="69"/>
                </a:cxn>
                <a:cxn ang="0">
                  <a:pos x="0" y="54"/>
                </a:cxn>
                <a:cxn ang="0">
                  <a:pos x="4" y="42"/>
                </a:cxn>
                <a:cxn ang="0">
                  <a:pos x="11" y="38"/>
                </a:cxn>
                <a:cxn ang="0">
                  <a:pos x="23" y="35"/>
                </a:cxn>
                <a:cxn ang="0">
                  <a:pos x="42" y="31"/>
                </a:cxn>
                <a:cxn ang="0">
                  <a:pos x="49" y="27"/>
                </a:cxn>
                <a:cxn ang="0">
                  <a:pos x="49" y="19"/>
                </a:cxn>
                <a:cxn ang="0">
                  <a:pos x="42" y="12"/>
                </a:cxn>
                <a:cxn ang="0">
                  <a:pos x="27" y="12"/>
                </a:cxn>
                <a:cxn ang="0">
                  <a:pos x="15" y="19"/>
                </a:cxn>
                <a:cxn ang="0">
                  <a:pos x="0" y="23"/>
                </a:cxn>
                <a:cxn ang="0">
                  <a:pos x="8" y="12"/>
                </a:cxn>
                <a:cxn ang="0">
                  <a:pos x="19" y="0"/>
                </a:cxn>
                <a:cxn ang="0">
                  <a:pos x="34" y="0"/>
                </a:cxn>
                <a:cxn ang="0">
                  <a:pos x="53" y="0"/>
                </a:cxn>
                <a:cxn ang="0">
                  <a:pos x="61" y="8"/>
                </a:cxn>
                <a:cxn ang="0">
                  <a:pos x="65" y="16"/>
                </a:cxn>
                <a:cxn ang="0">
                  <a:pos x="65" y="27"/>
                </a:cxn>
                <a:cxn ang="0">
                  <a:pos x="65" y="61"/>
                </a:cxn>
                <a:cxn ang="0">
                  <a:pos x="68" y="76"/>
                </a:cxn>
                <a:cxn ang="0">
                  <a:pos x="57" y="80"/>
                </a:cxn>
                <a:cxn ang="0">
                  <a:pos x="49" y="69"/>
                </a:cxn>
                <a:cxn ang="0">
                  <a:pos x="42" y="46"/>
                </a:cxn>
                <a:cxn ang="0">
                  <a:pos x="23" y="46"/>
                </a:cxn>
                <a:cxn ang="0">
                  <a:pos x="15" y="50"/>
                </a:cxn>
                <a:cxn ang="0">
                  <a:pos x="15" y="54"/>
                </a:cxn>
                <a:cxn ang="0">
                  <a:pos x="15" y="61"/>
                </a:cxn>
                <a:cxn ang="0">
                  <a:pos x="23" y="69"/>
                </a:cxn>
                <a:cxn ang="0">
                  <a:pos x="34" y="69"/>
                </a:cxn>
                <a:cxn ang="0">
                  <a:pos x="46" y="61"/>
                </a:cxn>
                <a:cxn ang="0">
                  <a:pos x="49" y="54"/>
                </a:cxn>
                <a:cxn ang="0">
                  <a:pos x="49" y="42"/>
                </a:cxn>
              </a:cxnLst>
              <a:rect l="0" t="0" r="r" b="b"/>
              <a:pathLst>
                <a:path w="68" h="80">
                  <a:moveTo>
                    <a:pt x="49" y="69"/>
                  </a:moveTo>
                  <a:lnTo>
                    <a:pt x="46" y="76"/>
                  </a:lnTo>
                  <a:lnTo>
                    <a:pt x="38" y="80"/>
                  </a:lnTo>
                  <a:lnTo>
                    <a:pt x="30" y="80"/>
                  </a:lnTo>
                  <a:lnTo>
                    <a:pt x="23" y="80"/>
                  </a:lnTo>
                  <a:lnTo>
                    <a:pt x="11" y="80"/>
                  </a:lnTo>
                  <a:lnTo>
                    <a:pt x="4" y="76"/>
                  </a:lnTo>
                  <a:lnTo>
                    <a:pt x="0" y="69"/>
                  </a:lnTo>
                  <a:lnTo>
                    <a:pt x="0" y="57"/>
                  </a:lnTo>
                  <a:lnTo>
                    <a:pt x="0" y="54"/>
                  </a:lnTo>
                  <a:lnTo>
                    <a:pt x="0" y="50"/>
                  </a:lnTo>
                  <a:lnTo>
                    <a:pt x="4" y="42"/>
                  </a:lnTo>
                  <a:lnTo>
                    <a:pt x="8" y="42"/>
                  </a:lnTo>
                  <a:lnTo>
                    <a:pt x="11" y="38"/>
                  </a:lnTo>
                  <a:lnTo>
                    <a:pt x="15" y="35"/>
                  </a:lnTo>
                  <a:lnTo>
                    <a:pt x="23" y="35"/>
                  </a:lnTo>
                  <a:lnTo>
                    <a:pt x="27" y="35"/>
                  </a:lnTo>
                  <a:lnTo>
                    <a:pt x="42" y="31"/>
                  </a:lnTo>
                  <a:lnTo>
                    <a:pt x="49" y="31"/>
                  </a:lnTo>
                  <a:lnTo>
                    <a:pt x="49" y="27"/>
                  </a:lnTo>
                  <a:lnTo>
                    <a:pt x="49" y="19"/>
                  </a:lnTo>
                  <a:lnTo>
                    <a:pt x="46" y="16"/>
                  </a:lnTo>
                  <a:lnTo>
                    <a:pt x="42" y="12"/>
                  </a:lnTo>
                  <a:lnTo>
                    <a:pt x="34" y="12"/>
                  </a:lnTo>
                  <a:lnTo>
                    <a:pt x="27" y="12"/>
                  </a:lnTo>
                  <a:lnTo>
                    <a:pt x="19" y="16"/>
                  </a:lnTo>
                  <a:lnTo>
                    <a:pt x="15" y="19"/>
                  </a:lnTo>
                  <a:lnTo>
                    <a:pt x="15" y="23"/>
                  </a:lnTo>
                  <a:lnTo>
                    <a:pt x="0" y="23"/>
                  </a:lnTo>
                  <a:lnTo>
                    <a:pt x="4" y="16"/>
                  </a:lnTo>
                  <a:lnTo>
                    <a:pt x="8" y="12"/>
                  </a:lnTo>
                  <a:lnTo>
                    <a:pt x="11" y="4"/>
                  </a:lnTo>
                  <a:lnTo>
                    <a:pt x="19" y="0"/>
                  </a:lnTo>
                  <a:lnTo>
                    <a:pt x="27" y="0"/>
                  </a:lnTo>
                  <a:lnTo>
                    <a:pt x="34" y="0"/>
                  </a:lnTo>
                  <a:lnTo>
                    <a:pt x="46" y="0"/>
                  </a:lnTo>
                  <a:lnTo>
                    <a:pt x="53" y="0"/>
                  </a:lnTo>
                  <a:lnTo>
                    <a:pt x="57" y="4"/>
                  </a:lnTo>
                  <a:lnTo>
                    <a:pt x="61" y="8"/>
                  </a:lnTo>
                  <a:lnTo>
                    <a:pt x="65" y="12"/>
                  </a:lnTo>
                  <a:lnTo>
                    <a:pt x="65" y="16"/>
                  </a:lnTo>
                  <a:lnTo>
                    <a:pt x="65" y="23"/>
                  </a:lnTo>
                  <a:lnTo>
                    <a:pt x="65" y="27"/>
                  </a:lnTo>
                  <a:lnTo>
                    <a:pt x="65" y="46"/>
                  </a:lnTo>
                  <a:lnTo>
                    <a:pt x="65" y="61"/>
                  </a:lnTo>
                  <a:lnTo>
                    <a:pt x="65" y="69"/>
                  </a:lnTo>
                  <a:lnTo>
                    <a:pt x="68" y="76"/>
                  </a:lnTo>
                  <a:lnTo>
                    <a:pt x="68" y="80"/>
                  </a:lnTo>
                  <a:lnTo>
                    <a:pt x="57" y="80"/>
                  </a:lnTo>
                  <a:lnTo>
                    <a:pt x="53" y="76"/>
                  </a:lnTo>
                  <a:lnTo>
                    <a:pt x="49" y="69"/>
                  </a:lnTo>
                  <a:close/>
                  <a:moveTo>
                    <a:pt x="49" y="42"/>
                  </a:moveTo>
                  <a:lnTo>
                    <a:pt x="42" y="46"/>
                  </a:lnTo>
                  <a:lnTo>
                    <a:pt x="30" y="46"/>
                  </a:lnTo>
                  <a:lnTo>
                    <a:pt x="23" y="46"/>
                  </a:lnTo>
                  <a:lnTo>
                    <a:pt x="19" y="50"/>
                  </a:lnTo>
                  <a:lnTo>
                    <a:pt x="15" y="50"/>
                  </a:lnTo>
                  <a:lnTo>
                    <a:pt x="15" y="54"/>
                  </a:lnTo>
                  <a:lnTo>
                    <a:pt x="11" y="57"/>
                  </a:lnTo>
                  <a:lnTo>
                    <a:pt x="15" y="61"/>
                  </a:lnTo>
                  <a:lnTo>
                    <a:pt x="15" y="65"/>
                  </a:lnTo>
                  <a:lnTo>
                    <a:pt x="23" y="69"/>
                  </a:lnTo>
                  <a:lnTo>
                    <a:pt x="27" y="69"/>
                  </a:lnTo>
                  <a:lnTo>
                    <a:pt x="34" y="69"/>
                  </a:lnTo>
                  <a:lnTo>
                    <a:pt x="38" y="65"/>
                  </a:lnTo>
                  <a:lnTo>
                    <a:pt x="46" y="61"/>
                  </a:lnTo>
                  <a:lnTo>
                    <a:pt x="46" y="57"/>
                  </a:lnTo>
                  <a:lnTo>
                    <a:pt x="49" y="54"/>
                  </a:lnTo>
                  <a:lnTo>
                    <a:pt x="49" y="46"/>
                  </a:lnTo>
                  <a:lnTo>
                    <a:pt x="49" y="4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56540" name="Freeform 220"/>
            <p:cNvSpPr>
              <a:spLocks noEditPoints="1"/>
            </p:cNvSpPr>
            <p:nvPr/>
          </p:nvSpPr>
          <p:spPr bwMode="auto">
            <a:xfrm>
              <a:off x="5290" y="1401"/>
              <a:ext cx="72" cy="46"/>
            </a:xfrm>
            <a:custGeom>
              <a:avLst/>
              <a:gdLst/>
              <a:ahLst/>
              <a:cxnLst>
                <a:cxn ang="0">
                  <a:pos x="72" y="12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72" y="0"/>
                </a:cxn>
                <a:cxn ang="0">
                  <a:pos x="72" y="12"/>
                </a:cxn>
                <a:cxn ang="0">
                  <a:pos x="72" y="46"/>
                </a:cxn>
                <a:cxn ang="0">
                  <a:pos x="0" y="46"/>
                </a:cxn>
                <a:cxn ang="0">
                  <a:pos x="0" y="31"/>
                </a:cxn>
                <a:cxn ang="0">
                  <a:pos x="72" y="31"/>
                </a:cxn>
                <a:cxn ang="0">
                  <a:pos x="72" y="46"/>
                </a:cxn>
              </a:cxnLst>
              <a:rect l="0" t="0" r="r" b="b"/>
              <a:pathLst>
                <a:path w="72" h="46">
                  <a:moveTo>
                    <a:pt x="72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72" y="0"/>
                  </a:lnTo>
                  <a:lnTo>
                    <a:pt x="72" y="12"/>
                  </a:lnTo>
                  <a:close/>
                  <a:moveTo>
                    <a:pt x="72" y="46"/>
                  </a:moveTo>
                  <a:lnTo>
                    <a:pt x="0" y="46"/>
                  </a:lnTo>
                  <a:lnTo>
                    <a:pt x="0" y="31"/>
                  </a:lnTo>
                  <a:lnTo>
                    <a:pt x="72" y="31"/>
                  </a:lnTo>
                  <a:lnTo>
                    <a:pt x="72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56539" name="Freeform 219"/>
            <p:cNvSpPr>
              <a:spLocks noEditPoints="1"/>
            </p:cNvSpPr>
            <p:nvPr/>
          </p:nvSpPr>
          <p:spPr bwMode="auto">
            <a:xfrm>
              <a:off x="5377" y="1367"/>
              <a:ext cx="72" cy="110"/>
            </a:xfrm>
            <a:custGeom>
              <a:avLst/>
              <a:gdLst/>
              <a:ahLst/>
              <a:cxnLst>
                <a:cxn ang="0">
                  <a:pos x="0" y="57"/>
                </a:cxn>
                <a:cxn ang="0">
                  <a:pos x="0" y="38"/>
                </a:cxn>
                <a:cxn ang="0">
                  <a:pos x="4" y="27"/>
                </a:cxn>
                <a:cxn ang="0">
                  <a:pos x="8" y="15"/>
                </a:cxn>
                <a:cxn ang="0">
                  <a:pos x="15" y="8"/>
                </a:cxn>
                <a:cxn ang="0">
                  <a:pos x="27" y="4"/>
                </a:cxn>
                <a:cxn ang="0">
                  <a:pos x="34" y="0"/>
                </a:cxn>
                <a:cxn ang="0">
                  <a:pos x="46" y="0"/>
                </a:cxn>
                <a:cxn ang="0">
                  <a:pos x="53" y="4"/>
                </a:cxn>
                <a:cxn ang="0">
                  <a:pos x="57" y="8"/>
                </a:cxn>
                <a:cxn ang="0">
                  <a:pos x="65" y="15"/>
                </a:cxn>
                <a:cxn ang="0">
                  <a:pos x="65" y="23"/>
                </a:cxn>
                <a:cxn ang="0">
                  <a:pos x="68" y="30"/>
                </a:cxn>
                <a:cxn ang="0">
                  <a:pos x="72" y="42"/>
                </a:cxn>
                <a:cxn ang="0">
                  <a:pos x="72" y="57"/>
                </a:cxn>
                <a:cxn ang="0">
                  <a:pos x="72" y="72"/>
                </a:cxn>
                <a:cxn ang="0">
                  <a:pos x="68" y="87"/>
                </a:cxn>
                <a:cxn ang="0">
                  <a:pos x="61" y="99"/>
                </a:cxn>
                <a:cxn ang="0">
                  <a:pos x="57" y="106"/>
                </a:cxn>
                <a:cxn ang="0">
                  <a:pos x="46" y="110"/>
                </a:cxn>
                <a:cxn ang="0">
                  <a:pos x="34" y="110"/>
                </a:cxn>
                <a:cxn ang="0">
                  <a:pos x="27" y="110"/>
                </a:cxn>
                <a:cxn ang="0">
                  <a:pos x="19" y="106"/>
                </a:cxn>
                <a:cxn ang="0">
                  <a:pos x="11" y="103"/>
                </a:cxn>
                <a:cxn ang="0">
                  <a:pos x="4" y="91"/>
                </a:cxn>
                <a:cxn ang="0">
                  <a:pos x="0" y="76"/>
                </a:cxn>
                <a:cxn ang="0">
                  <a:pos x="0" y="57"/>
                </a:cxn>
                <a:cxn ang="0">
                  <a:pos x="15" y="57"/>
                </a:cxn>
                <a:cxn ang="0">
                  <a:pos x="15" y="72"/>
                </a:cxn>
                <a:cxn ang="0">
                  <a:pos x="19" y="84"/>
                </a:cxn>
                <a:cxn ang="0">
                  <a:pos x="19" y="91"/>
                </a:cxn>
                <a:cxn ang="0">
                  <a:pos x="27" y="99"/>
                </a:cxn>
                <a:cxn ang="0">
                  <a:pos x="34" y="99"/>
                </a:cxn>
                <a:cxn ang="0">
                  <a:pos x="46" y="99"/>
                </a:cxn>
                <a:cxn ang="0">
                  <a:pos x="49" y="91"/>
                </a:cxn>
                <a:cxn ang="0">
                  <a:pos x="53" y="84"/>
                </a:cxn>
                <a:cxn ang="0">
                  <a:pos x="57" y="72"/>
                </a:cxn>
                <a:cxn ang="0">
                  <a:pos x="57" y="57"/>
                </a:cxn>
                <a:cxn ang="0">
                  <a:pos x="57" y="42"/>
                </a:cxn>
                <a:cxn ang="0">
                  <a:pos x="53" y="30"/>
                </a:cxn>
                <a:cxn ang="0">
                  <a:pos x="53" y="23"/>
                </a:cxn>
                <a:cxn ang="0">
                  <a:pos x="46" y="15"/>
                </a:cxn>
                <a:cxn ang="0">
                  <a:pos x="34" y="15"/>
                </a:cxn>
                <a:cxn ang="0">
                  <a:pos x="27" y="15"/>
                </a:cxn>
                <a:cxn ang="0">
                  <a:pos x="23" y="23"/>
                </a:cxn>
                <a:cxn ang="0">
                  <a:pos x="19" y="30"/>
                </a:cxn>
                <a:cxn ang="0">
                  <a:pos x="15" y="42"/>
                </a:cxn>
                <a:cxn ang="0">
                  <a:pos x="15" y="57"/>
                </a:cxn>
              </a:cxnLst>
              <a:rect l="0" t="0" r="r" b="b"/>
              <a:pathLst>
                <a:path w="72" h="110">
                  <a:moveTo>
                    <a:pt x="0" y="57"/>
                  </a:moveTo>
                  <a:lnTo>
                    <a:pt x="0" y="38"/>
                  </a:lnTo>
                  <a:lnTo>
                    <a:pt x="4" y="27"/>
                  </a:lnTo>
                  <a:lnTo>
                    <a:pt x="8" y="15"/>
                  </a:lnTo>
                  <a:lnTo>
                    <a:pt x="15" y="8"/>
                  </a:lnTo>
                  <a:lnTo>
                    <a:pt x="27" y="4"/>
                  </a:lnTo>
                  <a:lnTo>
                    <a:pt x="34" y="0"/>
                  </a:lnTo>
                  <a:lnTo>
                    <a:pt x="46" y="0"/>
                  </a:lnTo>
                  <a:lnTo>
                    <a:pt x="53" y="4"/>
                  </a:lnTo>
                  <a:lnTo>
                    <a:pt x="57" y="8"/>
                  </a:lnTo>
                  <a:lnTo>
                    <a:pt x="65" y="15"/>
                  </a:lnTo>
                  <a:lnTo>
                    <a:pt x="65" y="23"/>
                  </a:lnTo>
                  <a:lnTo>
                    <a:pt x="68" y="30"/>
                  </a:lnTo>
                  <a:lnTo>
                    <a:pt x="72" y="42"/>
                  </a:lnTo>
                  <a:lnTo>
                    <a:pt x="72" y="57"/>
                  </a:lnTo>
                  <a:lnTo>
                    <a:pt x="72" y="72"/>
                  </a:lnTo>
                  <a:lnTo>
                    <a:pt x="68" y="87"/>
                  </a:lnTo>
                  <a:lnTo>
                    <a:pt x="61" y="99"/>
                  </a:lnTo>
                  <a:lnTo>
                    <a:pt x="57" y="106"/>
                  </a:lnTo>
                  <a:lnTo>
                    <a:pt x="46" y="110"/>
                  </a:lnTo>
                  <a:lnTo>
                    <a:pt x="34" y="110"/>
                  </a:lnTo>
                  <a:lnTo>
                    <a:pt x="27" y="110"/>
                  </a:lnTo>
                  <a:lnTo>
                    <a:pt x="19" y="106"/>
                  </a:lnTo>
                  <a:lnTo>
                    <a:pt x="11" y="103"/>
                  </a:lnTo>
                  <a:lnTo>
                    <a:pt x="4" y="91"/>
                  </a:lnTo>
                  <a:lnTo>
                    <a:pt x="0" y="76"/>
                  </a:lnTo>
                  <a:lnTo>
                    <a:pt x="0" y="57"/>
                  </a:lnTo>
                  <a:close/>
                  <a:moveTo>
                    <a:pt x="15" y="57"/>
                  </a:moveTo>
                  <a:lnTo>
                    <a:pt x="15" y="72"/>
                  </a:lnTo>
                  <a:lnTo>
                    <a:pt x="19" y="84"/>
                  </a:lnTo>
                  <a:lnTo>
                    <a:pt x="19" y="91"/>
                  </a:lnTo>
                  <a:lnTo>
                    <a:pt x="27" y="99"/>
                  </a:lnTo>
                  <a:lnTo>
                    <a:pt x="34" y="99"/>
                  </a:lnTo>
                  <a:lnTo>
                    <a:pt x="46" y="99"/>
                  </a:lnTo>
                  <a:lnTo>
                    <a:pt x="49" y="91"/>
                  </a:lnTo>
                  <a:lnTo>
                    <a:pt x="53" y="84"/>
                  </a:lnTo>
                  <a:lnTo>
                    <a:pt x="57" y="72"/>
                  </a:lnTo>
                  <a:lnTo>
                    <a:pt x="57" y="57"/>
                  </a:lnTo>
                  <a:lnTo>
                    <a:pt x="57" y="42"/>
                  </a:lnTo>
                  <a:lnTo>
                    <a:pt x="53" y="30"/>
                  </a:lnTo>
                  <a:lnTo>
                    <a:pt x="53" y="23"/>
                  </a:lnTo>
                  <a:lnTo>
                    <a:pt x="46" y="15"/>
                  </a:lnTo>
                  <a:lnTo>
                    <a:pt x="34" y="15"/>
                  </a:lnTo>
                  <a:lnTo>
                    <a:pt x="27" y="15"/>
                  </a:lnTo>
                  <a:lnTo>
                    <a:pt x="23" y="23"/>
                  </a:lnTo>
                  <a:lnTo>
                    <a:pt x="19" y="30"/>
                  </a:lnTo>
                  <a:lnTo>
                    <a:pt x="15" y="42"/>
                  </a:lnTo>
                  <a:lnTo>
                    <a:pt x="15" y="5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56538" name="Rectangle 218"/>
            <p:cNvSpPr>
              <a:spLocks noChangeArrowheads="1"/>
            </p:cNvSpPr>
            <p:nvPr/>
          </p:nvSpPr>
          <p:spPr bwMode="auto">
            <a:xfrm>
              <a:off x="5468" y="1462"/>
              <a:ext cx="15" cy="15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56537" name="Freeform 217"/>
            <p:cNvSpPr>
              <a:spLocks/>
            </p:cNvSpPr>
            <p:nvPr/>
          </p:nvSpPr>
          <p:spPr bwMode="auto">
            <a:xfrm>
              <a:off x="5502" y="1367"/>
              <a:ext cx="73" cy="110"/>
            </a:xfrm>
            <a:custGeom>
              <a:avLst/>
              <a:gdLst/>
              <a:ahLst/>
              <a:cxnLst>
                <a:cxn ang="0">
                  <a:pos x="73" y="95"/>
                </a:cxn>
                <a:cxn ang="0">
                  <a:pos x="73" y="110"/>
                </a:cxn>
                <a:cxn ang="0">
                  <a:pos x="0" y="110"/>
                </a:cxn>
                <a:cxn ang="0">
                  <a:pos x="0" y="106"/>
                </a:cxn>
                <a:cxn ang="0">
                  <a:pos x="0" y="99"/>
                </a:cxn>
                <a:cxn ang="0">
                  <a:pos x="4" y="91"/>
                </a:cxn>
                <a:cxn ang="0">
                  <a:pos x="8" y="84"/>
                </a:cxn>
                <a:cxn ang="0">
                  <a:pos x="16" y="76"/>
                </a:cxn>
                <a:cxn ang="0">
                  <a:pos x="27" y="68"/>
                </a:cxn>
                <a:cxn ang="0">
                  <a:pos x="38" y="61"/>
                </a:cxn>
                <a:cxn ang="0">
                  <a:pos x="46" y="53"/>
                </a:cxn>
                <a:cxn ang="0">
                  <a:pos x="50" y="46"/>
                </a:cxn>
                <a:cxn ang="0">
                  <a:pos x="54" y="38"/>
                </a:cxn>
                <a:cxn ang="0">
                  <a:pos x="57" y="30"/>
                </a:cxn>
                <a:cxn ang="0">
                  <a:pos x="54" y="23"/>
                </a:cxn>
                <a:cxn ang="0">
                  <a:pos x="50" y="19"/>
                </a:cxn>
                <a:cxn ang="0">
                  <a:pos x="46" y="15"/>
                </a:cxn>
                <a:cxn ang="0">
                  <a:pos x="35" y="15"/>
                </a:cxn>
                <a:cxn ang="0">
                  <a:pos x="27" y="15"/>
                </a:cxn>
                <a:cxn ang="0">
                  <a:pos x="23" y="19"/>
                </a:cxn>
                <a:cxn ang="0">
                  <a:pos x="19" y="23"/>
                </a:cxn>
                <a:cxn ang="0">
                  <a:pos x="16" y="34"/>
                </a:cxn>
                <a:cxn ang="0">
                  <a:pos x="0" y="30"/>
                </a:cxn>
                <a:cxn ang="0">
                  <a:pos x="4" y="19"/>
                </a:cxn>
                <a:cxn ang="0">
                  <a:pos x="12" y="8"/>
                </a:cxn>
                <a:cxn ang="0">
                  <a:pos x="23" y="4"/>
                </a:cxn>
                <a:cxn ang="0">
                  <a:pos x="38" y="0"/>
                </a:cxn>
                <a:cxn ang="0">
                  <a:pos x="50" y="4"/>
                </a:cxn>
                <a:cxn ang="0">
                  <a:pos x="61" y="11"/>
                </a:cxn>
                <a:cxn ang="0">
                  <a:pos x="69" y="19"/>
                </a:cxn>
                <a:cxn ang="0">
                  <a:pos x="69" y="30"/>
                </a:cxn>
                <a:cxn ang="0">
                  <a:pos x="69" y="38"/>
                </a:cxn>
                <a:cxn ang="0">
                  <a:pos x="69" y="46"/>
                </a:cxn>
                <a:cxn ang="0">
                  <a:pos x="65" y="49"/>
                </a:cxn>
                <a:cxn ang="0">
                  <a:pos x="61" y="57"/>
                </a:cxn>
                <a:cxn ang="0">
                  <a:pos x="54" y="65"/>
                </a:cxn>
                <a:cxn ang="0">
                  <a:pos x="38" y="76"/>
                </a:cxn>
                <a:cxn ang="0">
                  <a:pos x="31" y="84"/>
                </a:cxn>
                <a:cxn ang="0">
                  <a:pos x="23" y="87"/>
                </a:cxn>
                <a:cxn ang="0">
                  <a:pos x="23" y="91"/>
                </a:cxn>
                <a:cxn ang="0">
                  <a:pos x="19" y="95"/>
                </a:cxn>
                <a:cxn ang="0">
                  <a:pos x="73" y="95"/>
                </a:cxn>
              </a:cxnLst>
              <a:rect l="0" t="0" r="r" b="b"/>
              <a:pathLst>
                <a:path w="73" h="110">
                  <a:moveTo>
                    <a:pt x="73" y="95"/>
                  </a:moveTo>
                  <a:lnTo>
                    <a:pt x="73" y="110"/>
                  </a:lnTo>
                  <a:lnTo>
                    <a:pt x="0" y="110"/>
                  </a:lnTo>
                  <a:lnTo>
                    <a:pt x="0" y="106"/>
                  </a:lnTo>
                  <a:lnTo>
                    <a:pt x="0" y="99"/>
                  </a:lnTo>
                  <a:lnTo>
                    <a:pt x="4" y="91"/>
                  </a:lnTo>
                  <a:lnTo>
                    <a:pt x="8" y="84"/>
                  </a:lnTo>
                  <a:lnTo>
                    <a:pt x="16" y="76"/>
                  </a:lnTo>
                  <a:lnTo>
                    <a:pt x="27" y="68"/>
                  </a:lnTo>
                  <a:lnTo>
                    <a:pt x="38" y="61"/>
                  </a:lnTo>
                  <a:lnTo>
                    <a:pt x="46" y="53"/>
                  </a:lnTo>
                  <a:lnTo>
                    <a:pt x="50" y="46"/>
                  </a:lnTo>
                  <a:lnTo>
                    <a:pt x="54" y="38"/>
                  </a:lnTo>
                  <a:lnTo>
                    <a:pt x="57" y="30"/>
                  </a:lnTo>
                  <a:lnTo>
                    <a:pt x="54" y="23"/>
                  </a:lnTo>
                  <a:lnTo>
                    <a:pt x="50" y="19"/>
                  </a:lnTo>
                  <a:lnTo>
                    <a:pt x="46" y="15"/>
                  </a:lnTo>
                  <a:lnTo>
                    <a:pt x="35" y="15"/>
                  </a:lnTo>
                  <a:lnTo>
                    <a:pt x="27" y="15"/>
                  </a:lnTo>
                  <a:lnTo>
                    <a:pt x="23" y="19"/>
                  </a:lnTo>
                  <a:lnTo>
                    <a:pt x="19" y="23"/>
                  </a:lnTo>
                  <a:lnTo>
                    <a:pt x="16" y="34"/>
                  </a:lnTo>
                  <a:lnTo>
                    <a:pt x="0" y="30"/>
                  </a:lnTo>
                  <a:lnTo>
                    <a:pt x="4" y="19"/>
                  </a:lnTo>
                  <a:lnTo>
                    <a:pt x="12" y="8"/>
                  </a:lnTo>
                  <a:lnTo>
                    <a:pt x="23" y="4"/>
                  </a:lnTo>
                  <a:lnTo>
                    <a:pt x="38" y="0"/>
                  </a:lnTo>
                  <a:lnTo>
                    <a:pt x="50" y="4"/>
                  </a:lnTo>
                  <a:lnTo>
                    <a:pt x="61" y="11"/>
                  </a:lnTo>
                  <a:lnTo>
                    <a:pt x="69" y="19"/>
                  </a:lnTo>
                  <a:lnTo>
                    <a:pt x="69" y="30"/>
                  </a:lnTo>
                  <a:lnTo>
                    <a:pt x="69" y="38"/>
                  </a:lnTo>
                  <a:lnTo>
                    <a:pt x="69" y="46"/>
                  </a:lnTo>
                  <a:lnTo>
                    <a:pt x="65" y="49"/>
                  </a:lnTo>
                  <a:lnTo>
                    <a:pt x="61" y="57"/>
                  </a:lnTo>
                  <a:lnTo>
                    <a:pt x="54" y="65"/>
                  </a:lnTo>
                  <a:lnTo>
                    <a:pt x="38" y="76"/>
                  </a:lnTo>
                  <a:lnTo>
                    <a:pt x="31" y="84"/>
                  </a:lnTo>
                  <a:lnTo>
                    <a:pt x="23" y="87"/>
                  </a:lnTo>
                  <a:lnTo>
                    <a:pt x="23" y="91"/>
                  </a:lnTo>
                  <a:lnTo>
                    <a:pt x="19" y="95"/>
                  </a:lnTo>
                  <a:lnTo>
                    <a:pt x="73" y="9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56536" name="Freeform 216"/>
            <p:cNvSpPr>
              <a:spLocks/>
            </p:cNvSpPr>
            <p:nvPr/>
          </p:nvSpPr>
          <p:spPr bwMode="auto">
            <a:xfrm>
              <a:off x="5590" y="1371"/>
              <a:ext cx="68" cy="106"/>
            </a:xfrm>
            <a:custGeom>
              <a:avLst/>
              <a:gdLst/>
              <a:ahLst/>
              <a:cxnLst>
                <a:cxn ang="0">
                  <a:pos x="0" y="76"/>
                </a:cxn>
                <a:cxn ang="0">
                  <a:pos x="11" y="76"/>
                </a:cxn>
                <a:cxn ang="0">
                  <a:pos x="15" y="83"/>
                </a:cxn>
                <a:cxn ang="0">
                  <a:pos x="19" y="91"/>
                </a:cxn>
                <a:cxn ang="0">
                  <a:pos x="26" y="95"/>
                </a:cxn>
                <a:cxn ang="0">
                  <a:pos x="34" y="95"/>
                </a:cxn>
                <a:cxn ang="0">
                  <a:pos x="42" y="95"/>
                </a:cxn>
                <a:cxn ang="0">
                  <a:pos x="49" y="87"/>
                </a:cxn>
                <a:cxn ang="0">
                  <a:pos x="53" y="80"/>
                </a:cxn>
                <a:cxn ang="0">
                  <a:pos x="57" y="68"/>
                </a:cxn>
                <a:cxn ang="0">
                  <a:pos x="53" y="61"/>
                </a:cxn>
                <a:cxn ang="0">
                  <a:pos x="49" y="53"/>
                </a:cxn>
                <a:cxn ang="0">
                  <a:pos x="42" y="49"/>
                </a:cxn>
                <a:cxn ang="0">
                  <a:pos x="34" y="45"/>
                </a:cxn>
                <a:cxn ang="0">
                  <a:pos x="26" y="45"/>
                </a:cxn>
                <a:cxn ang="0">
                  <a:pos x="23" y="49"/>
                </a:cxn>
                <a:cxn ang="0">
                  <a:pos x="19" y="53"/>
                </a:cxn>
                <a:cxn ang="0">
                  <a:pos x="15" y="57"/>
                </a:cxn>
                <a:cxn ang="0">
                  <a:pos x="0" y="53"/>
                </a:cxn>
                <a:cxn ang="0">
                  <a:pos x="11" y="0"/>
                </a:cxn>
                <a:cxn ang="0">
                  <a:pos x="64" y="0"/>
                </a:cxn>
                <a:cxn ang="0">
                  <a:pos x="64" y="11"/>
                </a:cxn>
                <a:cxn ang="0">
                  <a:pos x="23" y="11"/>
                </a:cxn>
                <a:cxn ang="0">
                  <a:pos x="15" y="42"/>
                </a:cxn>
                <a:cxn ang="0">
                  <a:pos x="26" y="34"/>
                </a:cxn>
                <a:cxn ang="0">
                  <a:pos x="38" y="34"/>
                </a:cxn>
                <a:cxn ang="0">
                  <a:pos x="49" y="34"/>
                </a:cxn>
                <a:cxn ang="0">
                  <a:pos x="61" y="42"/>
                </a:cxn>
                <a:cxn ang="0">
                  <a:pos x="68" y="53"/>
                </a:cxn>
                <a:cxn ang="0">
                  <a:pos x="68" y="68"/>
                </a:cxn>
                <a:cxn ang="0">
                  <a:pos x="68" y="83"/>
                </a:cxn>
                <a:cxn ang="0">
                  <a:pos x="61" y="95"/>
                </a:cxn>
                <a:cxn ang="0">
                  <a:pos x="53" y="102"/>
                </a:cxn>
                <a:cxn ang="0">
                  <a:pos x="45" y="106"/>
                </a:cxn>
                <a:cxn ang="0">
                  <a:pos x="34" y="106"/>
                </a:cxn>
                <a:cxn ang="0">
                  <a:pos x="19" y="106"/>
                </a:cxn>
                <a:cxn ang="0">
                  <a:pos x="7" y="99"/>
                </a:cxn>
                <a:cxn ang="0">
                  <a:pos x="0" y="91"/>
                </a:cxn>
                <a:cxn ang="0">
                  <a:pos x="0" y="76"/>
                </a:cxn>
              </a:cxnLst>
              <a:rect l="0" t="0" r="r" b="b"/>
              <a:pathLst>
                <a:path w="68" h="106">
                  <a:moveTo>
                    <a:pt x="0" y="76"/>
                  </a:moveTo>
                  <a:lnTo>
                    <a:pt x="11" y="76"/>
                  </a:lnTo>
                  <a:lnTo>
                    <a:pt x="15" y="83"/>
                  </a:lnTo>
                  <a:lnTo>
                    <a:pt x="19" y="91"/>
                  </a:lnTo>
                  <a:lnTo>
                    <a:pt x="26" y="95"/>
                  </a:lnTo>
                  <a:lnTo>
                    <a:pt x="34" y="95"/>
                  </a:lnTo>
                  <a:lnTo>
                    <a:pt x="42" y="95"/>
                  </a:lnTo>
                  <a:lnTo>
                    <a:pt x="49" y="87"/>
                  </a:lnTo>
                  <a:lnTo>
                    <a:pt x="53" y="80"/>
                  </a:lnTo>
                  <a:lnTo>
                    <a:pt x="57" y="68"/>
                  </a:lnTo>
                  <a:lnTo>
                    <a:pt x="53" y="61"/>
                  </a:lnTo>
                  <a:lnTo>
                    <a:pt x="49" y="53"/>
                  </a:lnTo>
                  <a:lnTo>
                    <a:pt x="42" y="49"/>
                  </a:lnTo>
                  <a:lnTo>
                    <a:pt x="34" y="45"/>
                  </a:lnTo>
                  <a:lnTo>
                    <a:pt x="26" y="45"/>
                  </a:lnTo>
                  <a:lnTo>
                    <a:pt x="23" y="49"/>
                  </a:lnTo>
                  <a:lnTo>
                    <a:pt x="19" y="53"/>
                  </a:lnTo>
                  <a:lnTo>
                    <a:pt x="15" y="57"/>
                  </a:lnTo>
                  <a:lnTo>
                    <a:pt x="0" y="53"/>
                  </a:lnTo>
                  <a:lnTo>
                    <a:pt x="11" y="0"/>
                  </a:lnTo>
                  <a:lnTo>
                    <a:pt x="64" y="0"/>
                  </a:lnTo>
                  <a:lnTo>
                    <a:pt x="64" y="11"/>
                  </a:lnTo>
                  <a:lnTo>
                    <a:pt x="23" y="11"/>
                  </a:lnTo>
                  <a:lnTo>
                    <a:pt x="15" y="42"/>
                  </a:lnTo>
                  <a:lnTo>
                    <a:pt x="26" y="34"/>
                  </a:lnTo>
                  <a:lnTo>
                    <a:pt x="38" y="34"/>
                  </a:lnTo>
                  <a:lnTo>
                    <a:pt x="49" y="34"/>
                  </a:lnTo>
                  <a:lnTo>
                    <a:pt x="61" y="42"/>
                  </a:lnTo>
                  <a:lnTo>
                    <a:pt x="68" y="53"/>
                  </a:lnTo>
                  <a:lnTo>
                    <a:pt x="68" y="68"/>
                  </a:lnTo>
                  <a:lnTo>
                    <a:pt x="68" y="83"/>
                  </a:lnTo>
                  <a:lnTo>
                    <a:pt x="61" y="95"/>
                  </a:lnTo>
                  <a:lnTo>
                    <a:pt x="53" y="102"/>
                  </a:lnTo>
                  <a:lnTo>
                    <a:pt x="45" y="106"/>
                  </a:lnTo>
                  <a:lnTo>
                    <a:pt x="34" y="106"/>
                  </a:lnTo>
                  <a:lnTo>
                    <a:pt x="19" y="106"/>
                  </a:lnTo>
                  <a:lnTo>
                    <a:pt x="7" y="99"/>
                  </a:lnTo>
                  <a:lnTo>
                    <a:pt x="0" y="91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56535" name="Line 215"/>
            <p:cNvSpPr>
              <a:spLocks noChangeShapeType="1"/>
            </p:cNvSpPr>
            <p:nvPr/>
          </p:nvSpPr>
          <p:spPr bwMode="auto">
            <a:xfrm>
              <a:off x="4697" y="1424"/>
              <a:ext cx="91" cy="1"/>
            </a:xfrm>
            <a:prstGeom prst="line">
              <a:avLst/>
            </a:prstGeom>
            <a:noFill/>
            <a:ln w="508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56534" name="Line 214"/>
            <p:cNvSpPr>
              <a:spLocks noChangeShapeType="1"/>
            </p:cNvSpPr>
            <p:nvPr/>
          </p:nvSpPr>
          <p:spPr bwMode="auto">
            <a:xfrm>
              <a:off x="4879" y="1424"/>
              <a:ext cx="91" cy="1"/>
            </a:xfrm>
            <a:prstGeom prst="line">
              <a:avLst/>
            </a:prstGeom>
            <a:noFill/>
            <a:ln w="508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56533" name="Line 213"/>
            <p:cNvSpPr>
              <a:spLocks noChangeShapeType="1"/>
            </p:cNvSpPr>
            <p:nvPr/>
          </p:nvSpPr>
          <p:spPr bwMode="auto">
            <a:xfrm>
              <a:off x="5062" y="1424"/>
              <a:ext cx="91" cy="1"/>
            </a:xfrm>
            <a:prstGeom prst="line">
              <a:avLst/>
            </a:prstGeom>
            <a:noFill/>
            <a:ln w="508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56532" name="Freeform 212"/>
            <p:cNvSpPr>
              <a:spLocks noEditPoints="1"/>
            </p:cNvSpPr>
            <p:nvPr/>
          </p:nvSpPr>
          <p:spPr bwMode="auto">
            <a:xfrm>
              <a:off x="5206" y="1610"/>
              <a:ext cx="68" cy="80"/>
            </a:xfrm>
            <a:custGeom>
              <a:avLst/>
              <a:gdLst/>
              <a:ahLst/>
              <a:cxnLst>
                <a:cxn ang="0">
                  <a:pos x="46" y="76"/>
                </a:cxn>
                <a:cxn ang="0">
                  <a:pos x="30" y="80"/>
                </a:cxn>
                <a:cxn ang="0">
                  <a:pos x="11" y="80"/>
                </a:cxn>
                <a:cxn ang="0">
                  <a:pos x="0" y="68"/>
                </a:cxn>
                <a:cxn ang="0">
                  <a:pos x="0" y="53"/>
                </a:cxn>
                <a:cxn ang="0">
                  <a:pos x="4" y="42"/>
                </a:cxn>
                <a:cxn ang="0">
                  <a:pos x="11" y="38"/>
                </a:cxn>
                <a:cxn ang="0">
                  <a:pos x="23" y="34"/>
                </a:cxn>
                <a:cxn ang="0">
                  <a:pos x="42" y="31"/>
                </a:cxn>
                <a:cxn ang="0">
                  <a:pos x="49" y="27"/>
                </a:cxn>
                <a:cxn ang="0">
                  <a:pos x="49" y="19"/>
                </a:cxn>
                <a:cxn ang="0">
                  <a:pos x="42" y="12"/>
                </a:cxn>
                <a:cxn ang="0">
                  <a:pos x="27" y="12"/>
                </a:cxn>
                <a:cxn ang="0">
                  <a:pos x="15" y="19"/>
                </a:cxn>
                <a:cxn ang="0">
                  <a:pos x="0" y="23"/>
                </a:cxn>
                <a:cxn ang="0">
                  <a:pos x="8" y="12"/>
                </a:cxn>
                <a:cxn ang="0">
                  <a:pos x="19" y="0"/>
                </a:cxn>
                <a:cxn ang="0">
                  <a:pos x="34" y="0"/>
                </a:cxn>
                <a:cxn ang="0">
                  <a:pos x="53" y="0"/>
                </a:cxn>
                <a:cxn ang="0">
                  <a:pos x="61" y="8"/>
                </a:cxn>
                <a:cxn ang="0">
                  <a:pos x="65" y="15"/>
                </a:cxn>
                <a:cxn ang="0">
                  <a:pos x="65" y="27"/>
                </a:cxn>
                <a:cxn ang="0">
                  <a:pos x="65" y="61"/>
                </a:cxn>
                <a:cxn ang="0">
                  <a:pos x="68" y="76"/>
                </a:cxn>
                <a:cxn ang="0">
                  <a:pos x="57" y="80"/>
                </a:cxn>
                <a:cxn ang="0">
                  <a:pos x="49" y="68"/>
                </a:cxn>
                <a:cxn ang="0">
                  <a:pos x="42" y="46"/>
                </a:cxn>
                <a:cxn ang="0">
                  <a:pos x="23" y="46"/>
                </a:cxn>
                <a:cxn ang="0">
                  <a:pos x="15" y="49"/>
                </a:cxn>
                <a:cxn ang="0">
                  <a:pos x="15" y="53"/>
                </a:cxn>
                <a:cxn ang="0">
                  <a:pos x="15" y="61"/>
                </a:cxn>
                <a:cxn ang="0">
                  <a:pos x="23" y="68"/>
                </a:cxn>
                <a:cxn ang="0">
                  <a:pos x="34" y="68"/>
                </a:cxn>
                <a:cxn ang="0">
                  <a:pos x="46" y="61"/>
                </a:cxn>
                <a:cxn ang="0">
                  <a:pos x="49" y="53"/>
                </a:cxn>
                <a:cxn ang="0">
                  <a:pos x="49" y="42"/>
                </a:cxn>
              </a:cxnLst>
              <a:rect l="0" t="0" r="r" b="b"/>
              <a:pathLst>
                <a:path w="68" h="80">
                  <a:moveTo>
                    <a:pt x="49" y="68"/>
                  </a:moveTo>
                  <a:lnTo>
                    <a:pt x="46" y="76"/>
                  </a:lnTo>
                  <a:lnTo>
                    <a:pt x="38" y="80"/>
                  </a:lnTo>
                  <a:lnTo>
                    <a:pt x="30" y="80"/>
                  </a:lnTo>
                  <a:lnTo>
                    <a:pt x="23" y="80"/>
                  </a:lnTo>
                  <a:lnTo>
                    <a:pt x="11" y="80"/>
                  </a:lnTo>
                  <a:lnTo>
                    <a:pt x="4" y="76"/>
                  </a:lnTo>
                  <a:lnTo>
                    <a:pt x="0" y="68"/>
                  </a:lnTo>
                  <a:lnTo>
                    <a:pt x="0" y="57"/>
                  </a:lnTo>
                  <a:lnTo>
                    <a:pt x="0" y="53"/>
                  </a:lnTo>
                  <a:lnTo>
                    <a:pt x="0" y="49"/>
                  </a:lnTo>
                  <a:lnTo>
                    <a:pt x="4" y="42"/>
                  </a:lnTo>
                  <a:lnTo>
                    <a:pt x="8" y="42"/>
                  </a:lnTo>
                  <a:lnTo>
                    <a:pt x="11" y="38"/>
                  </a:lnTo>
                  <a:lnTo>
                    <a:pt x="15" y="34"/>
                  </a:lnTo>
                  <a:lnTo>
                    <a:pt x="23" y="34"/>
                  </a:lnTo>
                  <a:lnTo>
                    <a:pt x="27" y="34"/>
                  </a:lnTo>
                  <a:lnTo>
                    <a:pt x="42" y="31"/>
                  </a:lnTo>
                  <a:lnTo>
                    <a:pt x="49" y="31"/>
                  </a:lnTo>
                  <a:lnTo>
                    <a:pt x="49" y="27"/>
                  </a:lnTo>
                  <a:lnTo>
                    <a:pt x="49" y="19"/>
                  </a:lnTo>
                  <a:lnTo>
                    <a:pt x="46" y="15"/>
                  </a:lnTo>
                  <a:lnTo>
                    <a:pt x="42" y="12"/>
                  </a:lnTo>
                  <a:lnTo>
                    <a:pt x="34" y="12"/>
                  </a:lnTo>
                  <a:lnTo>
                    <a:pt x="27" y="12"/>
                  </a:lnTo>
                  <a:lnTo>
                    <a:pt x="19" y="15"/>
                  </a:lnTo>
                  <a:lnTo>
                    <a:pt x="15" y="19"/>
                  </a:lnTo>
                  <a:lnTo>
                    <a:pt x="15" y="23"/>
                  </a:lnTo>
                  <a:lnTo>
                    <a:pt x="0" y="23"/>
                  </a:lnTo>
                  <a:lnTo>
                    <a:pt x="4" y="15"/>
                  </a:lnTo>
                  <a:lnTo>
                    <a:pt x="8" y="12"/>
                  </a:lnTo>
                  <a:lnTo>
                    <a:pt x="11" y="4"/>
                  </a:lnTo>
                  <a:lnTo>
                    <a:pt x="19" y="0"/>
                  </a:lnTo>
                  <a:lnTo>
                    <a:pt x="27" y="0"/>
                  </a:lnTo>
                  <a:lnTo>
                    <a:pt x="34" y="0"/>
                  </a:lnTo>
                  <a:lnTo>
                    <a:pt x="46" y="0"/>
                  </a:lnTo>
                  <a:lnTo>
                    <a:pt x="53" y="0"/>
                  </a:lnTo>
                  <a:lnTo>
                    <a:pt x="57" y="4"/>
                  </a:lnTo>
                  <a:lnTo>
                    <a:pt x="61" y="8"/>
                  </a:lnTo>
                  <a:lnTo>
                    <a:pt x="65" y="12"/>
                  </a:lnTo>
                  <a:lnTo>
                    <a:pt x="65" y="15"/>
                  </a:lnTo>
                  <a:lnTo>
                    <a:pt x="65" y="23"/>
                  </a:lnTo>
                  <a:lnTo>
                    <a:pt x="65" y="27"/>
                  </a:lnTo>
                  <a:lnTo>
                    <a:pt x="65" y="46"/>
                  </a:lnTo>
                  <a:lnTo>
                    <a:pt x="65" y="61"/>
                  </a:lnTo>
                  <a:lnTo>
                    <a:pt x="65" y="68"/>
                  </a:lnTo>
                  <a:lnTo>
                    <a:pt x="68" y="76"/>
                  </a:lnTo>
                  <a:lnTo>
                    <a:pt x="68" y="80"/>
                  </a:lnTo>
                  <a:lnTo>
                    <a:pt x="57" y="80"/>
                  </a:lnTo>
                  <a:lnTo>
                    <a:pt x="53" y="76"/>
                  </a:lnTo>
                  <a:lnTo>
                    <a:pt x="49" y="68"/>
                  </a:lnTo>
                  <a:close/>
                  <a:moveTo>
                    <a:pt x="49" y="42"/>
                  </a:moveTo>
                  <a:lnTo>
                    <a:pt x="42" y="46"/>
                  </a:lnTo>
                  <a:lnTo>
                    <a:pt x="30" y="46"/>
                  </a:lnTo>
                  <a:lnTo>
                    <a:pt x="23" y="46"/>
                  </a:lnTo>
                  <a:lnTo>
                    <a:pt x="19" y="49"/>
                  </a:lnTo>
                  <a:lnTo>
                    <a:pt x="15" y="49"/>
                  </a:lnTo>
                  <a:lnTo>
                    <a:pt x="15" y="53"/>
                  </a:lnTo>
                  <a:lnTo>
                    <a:pt x="11" y="57"/>
                  </a:lnTo>
                  <a:lnTo>
                    <a:pt x="15" y="61"/>
                  </a:lnTo>
                  <a:lnTo>
                    <a:pt x="15" y="65"/>
                  </a:lnTo>
                  <a:lnTo>
                    <a:pt x="23" y="68"/>
                  </a:lnTo>
                  <a:lnTo>
                    <a:pt x="27" y="68"/>
                  </a:lnTo>
                  <a:lnTo>
                    <a:pt x="34" y="68"/>
                  </a:lnTo>
                  <a:lnTo>
                    <a:pt x="38" y="65"/>
                  </a:lnTo>
                  <a:lnTo>
                    <a:pt x="46" y="61"/>
                  </a:lnTo>
                  <a:lnTo>
                    <a:pt x="46" y="57"/>
                  </a:lnTo>
                  <a:lnTo>
                    <a:pt x="49" y="53"/>
                  </a:lnTo>
                  <a:lnTo>
                    <a:pt x="49" y="46"/>
                  </a:lnTo>
                  <a:lnTo>
                    <a:pt x="49" y="4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56531" name="Freeform 211"/>
            <p:cNvSpPr>
              <a:spLocks noEditPoints="1"/>
            </p:cNvSpPr>
            <p:nvPr/>
          </p:nvSpPr>
          <p:spPr bwMode="auto">
            <a:xfrm>
              <a:off x="5290" y="1614"/>
              <a:ext cx="72" cy="45"/>
            </a:xfrm>
            <a:custGeom>
              <a:avLst/>
              <a:gdLst/>
              <a:ahLst/>
              <a:cxnLst>
                <a:cxn ang="0">
                  <a:pos x="72" y="11"/>
                </a:cxn>
                <a:cxn ang="0">
                  <a:pos x="0" y="11"/>
                </a:cxn>
                <a:cxn ang="0">
                  <a:pos x="0" y="0"/>
                </a:cxn>
                <a:cxn ang="0">
                  <a:pos x="72" y="0"/>
                </a:cxn>
                <a:cxn ang="0">
                  <a:pos x="72" y="11"/>
                </a:cxn>
                <a:cxn ang="0">
                  <a:pos x="72" y="45"/>
                </a:cxn>
                <a:cxn ang="0">
                  <a:pos x="0" y="45"/>
                </a:cxn>
                <a:cxn ang="0">
                  <a:pos x="0" y="30"/>
                </a:cxn>
                <a:cxn ang="0">
                  <a:pos x="72" y="30"/>
                </a:cxn>
                <a:cxn ang="0">
                  <a:pos x="72" y="45"/>
                </a:cxn>
              </a:cxnLst>
              <a:rect l="0" t="0" r="r" b="b"/>
              <a:pathLst>
                <a:path w="72" h="45">
                  <a:moveTo>
                    <a:pt x="72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72" y="0"/>
                  </a:lnTo>
                  <a:lnTo>
                    <a:pt x="72" y="11"/>
                  </a:lnTo>
                  <a:close/>
                  <a:moveTo>
                    <a:pt x="72" y="45"/>
                  </a:moveTo>
                  <a:lnTo>
                    <a:pt x="0" y="45"/>
                  </a:lnTo>
                  <a:lnTo>
                    <a:pt x="0" y="30"/>
                  </a:lnTo>
                  <a:lnTo>
                    <a:pt x="72" y="30"/>
                  </a:lnTo>
                  <a:lnTo>
                    <a:pt x="72" y="4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56530" name="Freeform 210"/>
            <p:cNvSpPr>
              <a:spLocks noEditPoints="1"/>
            </p:cNvSpPr>
            <p:nvPr/>
          </p:nvSpPr>
          <p:spPr bwMode="auto">
            <a:xfrm>
              <a:off x="5373" y="1584"/>
              <a:ext cx="76" cy="106"/>
            </a:xfrm>
            <a:custGeom>
              <a:avLst/>
              <a:gdLst/>
              <a:ahLst/>
              <a:cxnLst>
                <a:cxn ang="0">
                  <a:pos x="50" y="106"/>
                </a:cxn>
                <a:cxn ang="0">
                  <a:pos x="50" y="79"/>
                </a:cxn>
                <a:cxn ang="0">
                  <a:pos x="0" y="79"/>
                </a:cxn>
                <a:cxn ang="0">
                  <a:pos x="0" y="68"/>
                </a:cxn>
                <a:cxn ang="0">
                  <a:pos x="53" y="0"/>
                </a:cxn>
                <a:cxn ang="0">
                  <a:pos x="65" y="0"/>
                </a:cxn>
                <a:cxn ang="0">
                  <a:pos x="65" y="68"/>
                </a:cxn>
                <a:cxn ang="0">
                  <a:pos x="76" y="68"/>
                </a:cxn>
                <a:cxn ang="0">
                  <a:pos x="76" y="79"/>
                </a:cxn>
                <a:cxn ang="0">
                  <a:pos x="65" y="79"/>
                </a:cxn>
                <a:cxn ang="0">
                  <a:pos x="65" y="106"/>
                </a:cxn>
                <a:cxn ang="0">
                  <a:pos x="50" y="106"/>
                </a:cxn>
                <a:cxn ang="0">
                  <a:pos x="50" y="68"/>
                </a:cxn>
                <a:cxn ang="0">
                  <a:pos x="50" y="26"/>
                </a:cxn>
                <a:cxn ang="0">
                  <a:pos x="15" y="68"/>
                </a:cxn>
                <a:cxn ang="0">
                  <a:pos x="50" y="68"/>
                </a:cxn>
              </a:cxnLst>
              <a:rect l="0" t="0" r="r" b="b"/>
              <a:pathLst>
                <a:path w="76" h="106">
                  <a:moveTo>
                    <a:pt x="50" y="106"/>
                  </a:moveTo>
                  <a:lnTo>
                    <a:pt x="50" y="79"/>
                  </a:lnTo>
                  <a:lnTo>
                    <a:pt x="0" y="79"/>
                  </a:lnTo>
                  <a:lnTo>
                    <a:pt x="0" y="68"/>
                  </a:lnTo>
                  <a:lnTo>
                    <a:pt x="53" y="0"/>
                  </a:lnTo>
                  <a:lnTo>
                    <a:pt x="65" y="0"/>
                  </a:lnTo>
                  <a:lnTo>
                    <a:pt x="65" y="68"/>
                  </a:lnTo>
                  <a:lnTo>
                    <a:pt x="76" y="68"/>
                  </a:lnTo>
                  <a:lnTo>
                    <a:pt x="76" y="79"/>
                  </a:lnTo>
                  <a:lnTo>
                    <a:pt x="65" y="79"/>
                  </a:lnTo>
                  <a:lnTo>
                    <a:pt x="65" y="106"/>
                  </a:lnTo>
                  <a:lnTo>
                    <a:pt x="50" y="106"/>
                  </a:lnTo>
                  <a:close/>
                  <a:moveTo>
                    <a:pt x="50" y="68"/>
                  </a:moveTo>
                  <a:lnTo>
                    <a:pt x="50" y="26"/>
                  </a:lnTo>
                  <a:lnTo>
                    <a:pt x="15" y="68"/>
                  </a:lnTo>
                  <a:lnTo>
                    <a:pt x="50" y="6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56529" name="Line 209"/>
            <p:cNvSpPr>
              <a:spLocks noChangeShapeType="1"/>
            </p:cNvSpPr>
            <p:nvPr/>
          </p:nvSpPr>
          <p:spPr bwMode="auto">
            <a:xfrm>
              <a:off x="4697" y="1637"/>
              <a:ext cx="7" cy="1"/>
            </a:xfrm>
            <a:prstGeom prst="line">
              <a:avLst/>
            </a:prstGeom>
            <a:noFill/>
            <a:ln w="508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56528" name="Line 208"/>
            <p:cNvSpPr>
              <a:spLocks noChangeShapeType="1"/>
            </p:cNvSpPr>
            <p:nvPr/>
          </p:nvSpPr>
          <p:spPr bwMode="auto">
            <a:xfrm>
              <a:off x="4765" y="1637"/>
              <a:ext cx="91" cy="1"/>
            </a:xfrm>
            <a:prstGeom prst="line">
              <a:avLst/>
            </a:prstGeom>
            <a:noFill/>
            <a:ln w="508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56527" name="Line 207"/>
            <p:cNvSpPr>
              <a:spLocks noChangeShapeType="1"/>
            </p:cNvSpPr>
            <p:nvPr/>
          </p:nvSpPr>
          <p:spPr bwMode="auto">
            <a:xfrm>
              <a:off x="4917" y="1637"/>
              <a:ext cx="8" cy="1"/>
            </a:xfrm>
            <a:prstGeom prst="line">
              <a:avLst/>
            </a:prstGeom>
            <a:noFill/>
            <a:ln w="508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56526" name="Line 206"/>
            <p:cNvSpPr>
              <a:spLocks noChangeShapeType="1"/>
            </p:cNvSpPr>
            <p:nvPr/>
          </p:nvSpPr>
          <p:spPr bwMode="auto">
            <a:xfrm>
              <a:off x="4986" y="1637"/>
              <a:ext cx="91" cy="1"/>
            </a:xfrm>
            <a:prstGeom prst="line">
              <a:avLst/>
            </a:prstGeom>
            <a:noFill/>
            <a:ln w="508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56525" name="Line 205"/>
            <p:cNvSpPr>
              <a:spLocks noChangeShapeType="1"/>
            </p:cNvSpPr>
            <p:nvPr/>
          </p:nvSpPr>
          <p:spPr bwMode="auto">
            <a:xfrm>
              <a:off x="5138" y="1637"/>
              <a:ext cx="7" cy="1"/>
            </a:xfrm>
            <a:prstGeom prst="line">
              <a:avLst/>
            </a:prstGeom>
            <a:noFill/>
            <a:ln w="508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</p:grpSp>
      <p:sp>
        <p:nvSpPr>
          <p:cNvPr id="57098" name="Rectangle 778"/>
          <p:cNvSpPr>
            <a:spLocks noChangeArrowheads="1"/>
          </p:cNvSpPr>
          <p:nvPr/>
        </p:nvSpPr>
        <p:spPr bwMode="auto">
          <a:xfrm>
            <a:off x="0" y="-2232"/>
            <a:ext cx="3674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100" name="Rectangle 780"/>
          <p:cNvSpPr>
            <a:spLocks noChangeArrowheads="1"/>
          </p:cNvSpPr>
          <p:nvPr/>
        </p:nvSpPr>
        <p:spPr bwMode="auto">
          <a:xfrm>
            <a:off x="0" y="71024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Σχήμα 2.5: Η συνάρτηση υπερβολικής εφαπτομένης.</a:t>
            </a: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84" name="2 - Θέση περιεχομένου"/>
          <p:cNvSpPr>
            <a:spLocks noGrp="1"/>
          </p:cNvSpPr>
          <p:nvPr>
            <p:ph idx="1"/>
          </p:nvPr>
        </p:nvSpPr>
        <p:spPr>
          <a:xfrm>
            <a:off x="323528" y="1268760"/>
            <a:ext cx="8424936" cy="5328592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Logistic Sigmoid function</a:t>
            </a:r>
            <a:endParaRPr lang="el-GR" sz="2800" b="1" dirty="0" smtClean="0"/>
          </a:p>
          <a:p>
            <a:pPr marL="914400" lvl="1" indent="-457200">
              <a:buNone/>
            </a:pPr>
            <a:r>
              <a:rPr lang="en-US" b="1" dirty="0" smtClean="0"/>
              <a:t>	</a:t>
            </a:r>
            <a:r>
              <a:rPr lang="el-GR" b="1" dirty="0" smtClean="0"/>
              <a:t>σ(</a:t>
            </a:r>
            <a:r>
              <a:rPr lang="en-US" b="1" dirty="0" smtClean="0"/>
              <a:t>x)=1/(1+exp(-ax))</a:t>
            </a:r>
          </a:p>
          <a:p>
            <a:pPr marL="914400" lvl="1" indent="-457200">
              <a:buNone/>
            </a:pPr>
            <a:r>
              <a:rPr lang="en-US" dirty="0" smtClean="0"/>
              <a:t>	(a: slope</a:t>
            </a:r>
            <a:r>
              <a:rPr lang="el-GR" dirty="0" smtClean="0"/>
              <a:t>, </a:t>
            </a:r>
            <a:r>
              <a:rPr lang="en-US" dirty="0" smtClean="0"/>
              <a:t>usually</a:t>
            </a:r>
            <a:r>
              <a:rPr lang="el-GR" dirty="0" smtClean="0"/>
              <a:t> </a:t>
            </a:r>
            <a:r>
              <a:rPr lang="en-US" dirty="0" smtClean="0"/>
              <a:t>a=1)</a:t>
            </a:r>
            <a:endParaRPr lang="el-GR" dirty="0" smtClean="0"/>
          </a:p>
          <a:p>
            <a:pPr marL="914400" lvl="1" indent="-457200">
              <a:buNone/>
            </a:pPr>
            <a:r>
              <a:rPr lang="el-GR" dirty="0" smtClean="0"/>
              <a:t>	</a:t>
            </a:r>
            <a:r>
              <a:rPr lang="en-US" dirty="0" smtClean="0"/>
              <a:t>gives values in</a:t>
            </a:r>
            <a:r>
              <a:rPr lang="el-GR" dirty="0" smtClean="0"/>
              <a:t> (0,1)</a:t>
            </a:r>
          </a:p>
          <a:p>
            <a:pPr marL="914400" lvl="1" indent="-457200">
              <a:buNone/>
            </a:pPr>
            <a:r>
              <a:rPr lang="el-GR" dirty="0" smtClean="0"/>
              <a:t>       </a:t>
            </a:r>
            <a:endParaRPr lang="en-US" dirty="0" smtClean="0"/>
          </a:p>
          <a:p>
            <a:pPr marL="914400" lvl="1" indent="-457200">
              <a:buNone/>
            </a:pPr>
            <a:r>
              <a:rPr lang="el-GR" b="1" dirty="0" smtClean="0"/>
              <a:t>σ’(</a:t>
            </a:r>
            <a:r>
              <a:rPr lang="en-US" b="1" dirty="0" smtClean="0"/>
              <a:t>x)=</a:t>
            </a:r>
            <a:r>
              <a:rPr lang="el-GR" b="1" dirty="0" smtClean="0"/>
              <a:t>σ(</a:t>
            </a:r>
            <a:r>
              <a:rPr lang="en-US" b="1" dirty="0" smtClean="0"/>
              <a:t>x)(1-</a:t>
            </a:r>
            <a:r>
              <a:rPr lang="el-GR" b="1" dirty="0" smtClean="0"/>
              <a:t>σ(</a:t>
            </a:r>
            <a:r>
              <a:rPr lang="en-US" b="1" dirty="0" smtClean="0"/>
              <a:t>x))</a:t>
            </a:r>
          </a:p>
          <a:p>
            <a:pPr marL="914400" lvl="1" indent="-457200">
              <a:buNone/>
            </a:pPr>
            <a:endParaRPr lang="en-US" b="1" dirty="0" smtClean="0"/>
          </a:p>
          <a:p>
            <a:pPr>
              <a:buNone/>
            </a:pPr>
            <a:endParaRPr lang="en-US" dirty="0" smtClean="0"/>
          </a:p>
          <a:p>
            <a:pPr lvl="1">
              <a:buNone/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MultiLayer</a:t>
            </a:r>
            <a:r>
              <a:rPr lang="en-US" dirty="0" smtClean="0"/>
              <a:t> </a:t>
            </a:r>
            <a:r>
              <a:rPr lang="en-US" dirty="0" err="1" smtClean="0"/>
              <a:t>Perceptron</a:t>
            </a:r>
            <a:r>
              <a:rPr lang="en-US" dirty="0" smtClean="0"/>
              <a:t> (MLP)</a:t>
            </a:r>
            <a:endParaRPr lang="el-GR" dirty="0"/>
          </a:p>
        </p:txBody>
      </p:sp>
      <p:sp>
        <p:nvSpPr>
          <p:cNvPr id="2074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9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1124744"/>
            <a:ext cx="8424936" cy="3384376"/>
          </a:xfrm>
        </p:spPr>
        <p:txBody>
          <a:bodyPr>
            <a:normAutofit/>
          </a:bodyPr>
          <a:lstStyle/>
          <a:p>
            <a:r>
              <a:rPr lang="el-GR" sz="2400" dirty="0" smtClean="0"/>
              <a:t> </a:t>
            </a:r>
            <a:r>
              <a:rPr lang="en-US" sz="2400" dirty="0" smtClean="0"/>
              <a:t>Layered </a:t>
            </a:r>
            <a:r>
              <a:rPr lang="en-US" sz="2400" dirty="0" err="1" smtClean="0"/>
              <a:t>feedforward</a:t>
            </a:r>
            <a:r>
              <a:rPr lang="en-US" sz="2400" dirty="0" smtClean="0"/>
              <a:t> neural network</a:t>
            </a:r>
            <a:r>
              <a:rPr lang="el-GR" sz="2400" dirty="0" smtClean="0"/>
              <a:t>.</a:t>
            </a:r>
            <a:endParaRPr lang="en-US" sz="2400" dirty="0" smtClean="0"/>
          </a:p>
          <a:p>
            <a:r>
              <a:rPr lang="en-US" sz="2400" dirty="0" smtClean="0"/>
              <a:t>Inner-product units</a:t>
            </a:r>
          </a:p>
          <a:p>
            <a:r>
              <a:rPr lang="en-US" sz="2400" dirty="0" smtClean="0"/>
              <a:t>Non-linear activation (e.g. logistic sigmoid) in hidden units</a:t>
            </a:r>
          </a:p>
        </p:txBody>
      </p:sp>
      <p:grpSp>
        <p:nvGrpSpPr>
          <p:cNvPr id="3" name="Group 3"/>
          <p:cNvGrpSpPr>
            <a:grpSpLocks noChangeAspect="1"/>
          </p:cNvGrpSpPr>
          <p:nvPr/>
        </p:nvGrpSpPr>
        <p:grpSpPr bwMode="auto">
          <a:xfrm>
            <a:off x="1331640" y="2708920"/>
            <a:ext cx="5724525" cy="3287713"/>
            <a:chOff x="1474" y="2296"/>
            <a:chExt cx="3606" cy="2071"/>
          </a:xfrm>
        </p:grpSpPr>
        <p:sp>
          <p:nvSpPr>
            <p:cNvPr id="172034" name="AutoShape 2"/>
            <p:cNvSpPr>
              <a:spLocks noChangeAspect="1" noChangeArrowheads="1" noTextEdit="1"/>
            </p:cNvSpPr>
            <p:nvPr/>
          </p:nvSpPr>
          <p:spPr bwMode="auto">
            <a:xfrm>
              <a:off x="1474" y="2296"/>
              <a:ext cx="3606" cy="2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72036" name="Rectangle 4"/>
            <p:cNvSpPr>
              <a:spLocks noChangeArrowheads="1"/>
            </p:cNvSpPr>
            <p:nvPr/>
          </p:nvSpPr>
          <p:spPr bwMode="auto">
            <a:xfrm>
              <a:off x="3992" y="4224"/>
              <a:ext cx="68" cy="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2037" name="Freeform 5"/>
            <p:cNvSpPr>
              <a:spLocks noEditPoints="1"/>
            </p:cNvSpPr>
            <p:nvPr/>
          </p:nvSpPr>
          <p:spPr bwMode="auto">
            <a:xfrm>
              <a:off x="2191" y="3917"/>
              <a:ext cx="161" cy="52"/>
            </a:xfrm>
            <a:custGeom>
              <a:avLst/>
              <a:gdLst/>
              <a:ahLst/>
              <a:cxnLst>
                <a:cxn ang="0">
                  <a:pos x="67" y="329"/>
                </a:cxn>
                <a:cxn ang="0">
                  <a:pos x="1800" y="334"/>
                </a:cxn>
                <a:cxn ang="0">
                  <a:pos x="1866" y="401"/>
                </a:cxn>
                <a:cxn ang="0">
                  <a:pos x="1800" y="467"/>
                </a:cxn>
                <a:cxn ang="0">
                  <a:pos x="66" y="462"/>
                </a:cxn>
                <a:cxn ang="0">
                  <a:pos x="0" y="396"/>
                </a:cxn>
                <a:cxn ang="0">
                  <a:pos x="67" y="329"/>
                </a:cxn>
                <a:cxn ang="0">
                  <a:pos x="1668" y="0"/>
                </a:cxn>
                <a:cxn ang="0">
                  <a:pos x="2466" y="402"/>
                </a:cxn>
                <a:cxn ang="0">
                  <a:pos x="1665" y="800"/>
                </a:cxn>
                <a:cxn ang="0">
                  <a:pos x="1668" y="0"/>
                </a:cxn>
              </a:cxnLst>
              <a:rect l="0" t="0" r="r" b="b"/>
              <a:pathLst>
                <a:path w="2466" h="800">
                  <a:moveTo>
                    <a:pt x="67" y="329"/>
                  </a:moveTo>
                  <a:lnTo>
                    <a:pt x="1800" y="334"/>
                  </a:lnTo>
                  <a:cubicBezTo>
                    <a:pt x="1837" y="334"/>
                    <a:pt x="1867" y="364"/>
                    <a:pt x="1866" y="401"/>
                  </a:cubicBezTo>
                  <a:cubicBezTo>
                    <a:pt x="1866" y="438"/>
                    <a:pt x="1836" y="467"/>
                    <a:pt x="1800" y="467"/>
                  </a:cubicBezTo>
                  <a:lnTo>
                    <a:pt x="66" y="462"/>
                  </a:lnTo>
                  <a:cubicBezTo>
                    <a:pt x="29" y="462"/>
                    <a:pt x="0" y="432"/>
                    <a:pt x="0" y="396"/>
                  </a:cubicBezTo>
                  <a:cubicBezTo>
                    <a:pt x="0" y="359"/>
                    <a:pt x="30" y="329"/>
                    <a:pt x="67" y="329"/>
                  </a:cubicBezTo>
                  <a:close/>
                  <a:moveTo>
                    <a:pt x="1668" y="0"/>
                  </a:moveTo>
                  <a:lnTo>
                    <a:pt x="2466" y="402"/>
                  </a:lnTo>
                  <a:lnTo>
                    <a:pt x="1665" y="800"/>
                  </a:lnTo>
                  <a:lnTo>
                    <a:pt x="1668" y="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1911" y="2541"/>
              <a:ext cx="198" cy="198"/>
              <a:chOff x="1911" y="2541"/>
              <a:chExt cx="198" cy="198"/>
            </a:xfrm>
          </p:grpSpPr>
          <p:sp>
            <p:nvSpPr>
              <p:cNvPr id="172038" name="Oval 6"/>
              <p:cNvSpPr>
                <a:spLocks noChangeArrowheads="1"/>
              </p:cNvSpPr>
              <p:nvPr/>
            </p:nvSpPr>
            <p:spPr bwMode="auto">
              <a:xfrm>
                <a:off x="1911" y="2541"/>
                <a:ext cx="198" cy="198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172039" name="Oval 7"/>
              <p:cNvSpPr>
                <a:spLocks noChangeArrowheads="1"/>
              </p:cNvSpPr>
              <p:nvPr/>
            </p:nvSpPr>
            <p:spPr bwMode="auto">
              <a:xfrm>
                <a:off x="1911" y="2541"/>
                <a:ext cx="198" cy="197"/>
              </a:xfrm>
              <a:prstGeom prst="ellipse">
                <a:avLst/>
              </a:prstGeom>
              <a:noFill/>
              <a:ln w="1111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</p:grpSp>
        <p:grpSp>
          <p:nvGrpSpPr>
            <p:cNvPr id="5" name="Group 11"/>
            <p:cNvGrpSpPr>
              <a:grpSpLocks/>
            </p:cNvGrpSpPr>
            <p:nvPr/>
          </p:nvGrpSpPr>
          <p:grpSpPr bwMode="auto">
            <a:xfrm>
              <a:off x="1924" y="2880"/>
              <a:ext cx="198" cy="197"/>
              <a:chOff x="1924" y="2880"/>
              <a:chExt cx="198" cy="197"/>
            </a:xfrm>
          </p:grpSpPr>
          <p:sp>
            <p:nvSpPr>
              <p:cNvPr id="172041" name="Oval 9"/>
              <p:cNvSpPr>
                <a:spLocks noChangeArrowheads="1"/>
              </p:cNvSpPr>
              <p:nvPr/>
            </p:nvSpPr>
            <p:spPr bwMode="auto">
              <a:xfrm>
                <a:off x="1924" y="2880"/>
                <a:ext cx="198" cy="197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172042" name="Oval 10"/>
              <p:cNvSpPr>
                <a:spLocks noChangeArrowheads="1"/>
              </p:cNvSpPr>
              <p:nvPr/>
            </p:nvSpPr>
            <p:spPr bwMode="auto">
              <a:xfrm>
                <a:off x="1924" y="2880"/>
                <a:ext cx="198" cy="197"/>
              </a:xfrm>
              <a:prstGeom prst="ellipse">
                <a:avLst/>
              </a:prstGeom>
              <a:noFill/>
              <a:ln w="1111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</p:grpSp>
        <p:grpSp>
          <p:nvGrpSpPr>
            <p:cNvPr id="6" name="Group 14"/>
            <p:cNvGrpSpPr>
              <a:grpSpLocks/>
            </p:cNvGrpSpPr>
            <p:nvPr/>
          </p:nvGrpSpPr>
          <p:grpSpPr bwMode="auto">
            <a:xfrm>
              <a:off x="1931" y="3219"/>
              <a:ext cx="198" cy="199"/>
              <a:chOff x="1931" y="3219"/>
              <a:chExt cx="198" cy="199"/>
            </a:xfrm>
          </p:grpSpPr>
          <p:sp>
            <p:nvSpPr>
              <p:cNvPr id="172044" name="Oval 12"/>
              <p:cNvSpPr>
                <a:spLocks noChangeArrowheads="1"/>
              </p:cNvSpPr>
              <p:nvPr/>
            </p:nvSpPr>
            <p:spPr bwMode="auto">
              <a:xfrm>
                <a:off x="1931" y="3219"/>
                <a:ext cx="198" cy="199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172045" name="Oval 13"/>
              <p:cNvSpPr>
                <a:spLocks noChangeArrowheads="1"/>
              </p:cNvSpPr>
              <p:nvPr/>
            </p:nvSpPr>
            <p:spPr bwMode="auto">
              <a:xfrm>
                <a:off x="1931" y="3219"/>
                <a:ext cx="198" cy="199"/>
              </a:xfrm>
              <a:prstGeom prst="ellipse">
                <a:avLst/>
              </a:prstGeom>
              <a:noFill/>
              <a:ln w="1111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</p:grpSp>
        <p:grpSp>
          <p:nvGrpSpPr>
            <p:cNvPr id="7" name="Group 17"/>
            <p:cNvGrpSpPr>
              <a:grpSpLocks/>
            </p:cNvGrpSpPr>
            <p:nvPr/>
          </p:nvGrpSpPr>
          <p:grpSpPr bwMode="auto">
            <a:xfrm>
              <a:off x="2479" y="2723"/>
              <a:ext cx="198" cy="197"/>
              <a:chOff x="2479" y="2723"/>
              <a:chExt cx="198" cy="197"/>
            </a:xfrm>
          </p:grpSpPr>
          <p:sp>
            <p:nvSpPr>
              <p:cNvPr id="172047" name="Oval 15"/>
              <p:cNvSpPr>
                <a:spLocks noChangeArrowheads="1"/>
              </p:cNvSpPr>
              <p:nvPr/>
            </p:nvSpPr>
            <p:spPr bwMode="auto">
              <a:xfrm>
                <a:off x="2479" y="2723"/>
                <a:ext cx="198" cy="197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172048" name="Oval 16"/>
              <p:cNvSpPr>
                <a:spLocks noChangeArrowheads="1"/>
              </p:cNvSpPr>
              <p:nvPr/>
            </p:nvSpPr>
            <p:spPr bwMode="auto">
              <a:xfrm>
                <a:off x="2479" y="2723"/>
                <a:ext cx="198" cy="197"/>
              </a:xfrm>
              <a:prstGeom prst="ellipse">
                <a:avLst/>
              </a:prstGeom>
              <a:noFill/>
              <a:ln w="1111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</p:grpSp>
        <p:grpSp>
          <p:nvGrpSpPr>
            <p:cNvPr id="8" name="Group 20"/>
            <p:cNvGrpSpPr>
              <a:grpSpLocks/>
            </p:cNvGrpSpPr>
            <p:nvPr/>
          </p:nvGrpSpPr>
          <p:grpSpPr bwMode="auto">
            <a:xfrm>
              <a:off x="2472" y="3102"/>
              <a:ext cx="198" cy="198"/>
              <a:chOff x="2472" y="3102"/>
              <a:chExt cx="198" cy="198"/>
            </a:xfrm>
          </p:grpSpPr>
          <p:sp>
            <p:nvSpPr>
              <p:cNvPr id="172050" name="Oval 18"/>
              <p:cNvSpPr>
                <a:spLocks noChangeArrowheads="1"/>
              </p:cNvSpPr>
              <p:nvPr/>
            </p:nvSpPr>
            <p:spPr bwMode="auto">
              <a:xfrm>
                <a:off x="2472" y="3102"/>
                <a:ext cx="198" cy="198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172051" name="Oval 19"/>
              <p:cNvSpPr>
                <a:spLocks noChangeArrowheads="1"/>
              </p:cNvSpPr>
              <p:nvPr/>
            </p:nvSpPr>
            <p:spPr bwMode="auto">
              <a:xfrm>
                <a:off x="2472" y="3102"/>
                <a:ext cx="198" cy="198"/>
              </a:xfrm>
              <a:prstGeom prst="ellipse">
                <a:avLst/>
              </a:prstGeom>
              <a:noFill/>
              <a:ln w="1111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</p:grpSp>
        <p:grpSp>
          <p:nvGrpSpPr>
            <p:cNvPr id="9" name="Group 23"/>
            <p:cNvGrpSpPr>
              <a:grpSpLocks/>
            </p:cNvGrpSpPr>
            <p:nvPr/>
          </p:nvGrpSpPr>
          <p:grpSpPr bwMode="auto">
            <a:xfrm>
              <a:off x="2473" y="3513"/>
              <a:ext cx="197" cy="198"/>
              <a:chOff x="2473" y="3513"/>
              <a:chExt cx="197" cy="198"/>
            </a:xfrm>
          </p:grpSpPr>
          <p:sp>
            <p:nvSpPr>
              <p:cNvPr id="172053" name="Oval 21"/>
              <p:cNvSpPr>
                <a:spLocks noChangeArrowheads="1"/>
              </p:cNvSpPr>
              <p:nvPr/>
            </p:nvSpPr>
            <p:spPr bwMode="auto">
              <a:xfrm>
                <a:off x="2473" y="3513"/>
                <a:ext cx="197" cy="198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172054" name="Oval 22"/>
              <p:cNvSpPr>
                <a:spLocks noChangeArrowheads="1"/>
              </p:cNvSpPr>
              <p:nvPr/>
            </p:nvSpPr>
            <p:spPr bwMode="auto">
              <a:xfrm>
                <a:off x="2473" y="3513"/>
                <a:ext cx="197" cy="198"/>
              </a:xfrm>
              <a:prstGeom prst="ellipse">
                <a:avLst/>
              </a:prstGeom>
              <a:noFill/>
              <a:ln w="1111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</p:grpSp>
        <p:grpSp>
          <p:nvGrpSpPr>
            <p:cNvPr id="10" name="Group 26"/>
            <p:cNvGrpSpPr>
              <a:grpSpLocks/>
            </p:cNvGrpSpPr>
            <p:nvPr/>
          </p:nvGrpSpPr>
          <p:grpSpPr bwMode="auto">
            <a:xfrm>
              <a:off x="2955" y="2952"/>
              <a:ext cx="198" cy="197"/>
              <a:chOff x="2955" y="2952"/>
              <a:chExt cx="198" cy="197"/>
            </a:xfrm>
          </p:grpSpPr>
          <p:sp>
            <p:nvSpPr>
              <p:cNvPr id="172056" name="Oval 24"/>
              <p:cNvSpPr>
                <a:spLocks noChangeArrowheads="1"/>
              </p:cNvSpPr>
              <p:nvPr/>
            </p:nvSpPr>
            <p:spPr bwMode="auto">
              <a:xfrm>
                <a:off x="2955" y="2952"/>
                <a:ext cx="198" cy="197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172057" name="Oval 25"/>
              <p:cNvSpPr>
                <a:spLocks noChangeArrowheads="1"/>
              </p:cNvSpPr>
              <p:nvPr/>
            </p:nvSpPr>
            <p:spPr bwMode="auto">
              <a:xfrm>
                <a:off x="2955" y="2952"/>
                <a:ext cx="198" cy="197"/>
              </a:xfrm>
              <a:prstGeom prst="ellipse">
                <a:avLst/>
              </a:prstGeom>
              <a:noFill/>
              <a:ln w="1111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</p:grpSp>
        <p:grpSp>
          <p:nvGrpSpPr>
            <p:cNvPr id="11" name="Group 29"/>
            <p:cNvGrpSpPr>
              <a:grpSpLocks/>
            </p:cNvGrpSpPr>
            <p:nvPr/>
          </p:nvGrpSpPr>
          <p:grpSpPr bwMode="auto">
            <a:xfrm>
              <a:off x="1924" y="3618"/>
              <a:ext cx="198" cy="198"/>
              <a:chOff x="1924" y="3618"/>
              <a:chExt cx="198" cy="198"/>
            </a:xfrm>
          </p:grpSpPr>
          <p:sp>
            <p:nvSpPr>
              <p:cNvPr id="172059" name="Oval 27"/>
              <p:cNvSpPr>
                <a:spLocks noChangeArrowheads="1"/>
              </p:cNvSpPr>
              <p:nvPr/>
            </p:nvSpPr>
            <p:spPr bwMode="auto">
              <a:xfrm>
                <a:off x="1924" y="3618"/>
                <a:ext cx="198" cy="198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172060" name="Oval 28"/>
              <p:cNvSpPr>
                <a:spLocks noChangeArrowheads="1"/>
              </p:cNvSpPr>
              <p:nvPr/>
            </p:nvSpPr>
            <p:spPr bwMode="auto">
              <a:xfrm>
                <a:off x="1924" y="3618"/>
                <a:ext cx="198" cy="198"/>
              </a:xfrm>
              <a:prstGeom prst="ellipse">
                <a:avLst/>
              </a:prstGeom>
              <a:noFill/>
              <a:ln w="1111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</p:grpSp>
        <p:grpSp>
          <p:nvGrpSpPr>
            <p:cNvPr id="12" name="Group 32"/>
            <p:cNvGrpSpPr>
              <a:grpSpLocks/>
            </p:cNvGrpSpPr>
            <p:nvPr/>
          </p:nvGrpSpPr>
          <p:grpSpPr bwMode="auto">
            <a:xfrm>
              <a:off x="3380" y="2952"/>
              <a:ext cx="197" cy="198"/>
              <a:chOff x="3380" y="2952"/>
              <a:chExt cx="197" cy="198"/>
            </a:xfrm>
          </p:grpSpPr>
          <p:sp>
            <p:nvSpPr>
              <p:cNvPr id="172062" name="Oval 30"/>
              <p:cNvSpPr>
                <a:spLocks noChangeArrowheads="1"/>
              </p:cNvSpPr>
              <p:nvPr/>
            </p:nvSpPr>
            <p:spPr bwMode="auto">
              <a:xfrm>
                <a:off x="3380" y="2952"/>
                <a:ext cx="197" cy="198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172063" name="Oval 31"/>
              <p:cNvSpPr>
                <a:spLocks noChangeArrowheads="1"/>
              </p:cNvSpPr>
              <p:nvPr/>
            </p:nvSpPr>
            <p:spPr bwMode="auto">
              <a:xfrm>
                <a:off x="3380" y="2952"/>
                <a:ext cx="197" cy="198"/>
              </a:xfrm>
              <a:prstGeom prst="ellipse">
                <a:avLst/>
              </a:prstGeom>
              <a:noFill/>
              <a:ln w="1111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</p:grpSp>
        <p:grpSp>
          <p:nvGrpSpPr>
            <p:cNvPr id="13" name="Group 35"/>
            <p:cNvGrpSpPr>
              <a:grpSpLocks/>
            </p:cNvGrpSpPr>
            <p:nvPr/>
          </p:nvGrpSpPr>
          <p:grpSpPr bwMode="auto">
            <a:xfrm>
              <a:off x="2949" y="3272"/>
              <a:ext cx="198" cy="198"/>
              <a:chOff x="2949" y="3272"/>
              <a:chExt cx="198" cy="198"/>
            </a:xfrm>
          </p:grpSpPr>
          <p:sp>
            <p:nvSpPr>
              <p:cNvPr id="172065" name="Oval 33"/>
              <p:cNvSpPr>
                <a:spLocks noChangeArrowheads="1"/>
              </p:cNvSpPr>
              <p:nvPr/>
            </p:nvSpPr>
            <p:spPr bwMode="auto">
              <a:xfrm>
                <a:off x="2949" y="3272"/>
                <a:ext cx="198" cy="198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172066" name="Oval 34"/>
              <p:cNvSpPr>
                <a:spLocks noChangeArrowheads="1"/>
              </p:cNvSpPr>
              <p:nvPr/>
            </p:nvSpPr>
            <p:spPr bwMode="auto">
              <a:xfrm>
                <a:off x="2949" y="3272"/>
                <a:ext cx="198" cy="198"/>
              </a:xfrm>
              <a:prstGeom prst="ellipse">
                <a:avLst/>
              </a:prstGeom>
              <a:noFill/>
              <a:ln w="1111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</p:grpSp>
        <p:grpSp>
          <p:nvGrpSpPr>
            <p:cNvPr id="14" name="Group 38"/>
            <p:cNvGrpSpPr>
              <a:grpSpLocks/>
            </p:cNvGrpSpPr>
            <p:nvPr/>
          </p:nvGrpSpPr>
          <p:grpSpPr bwMode="auto">
            <a:xfrm>
              <a:off x="3367" y="3304"/>
              <a:ext cx="197" cy="198"/>
              <a:chOff x="3367" y="3304"/>
              <a:chExt cx="197" cy="198"/>
            </a:xfrm>
          </p:grpSpPr>
          <p:sp>
            <p:nvSpPr>
              <p:cNvPr id="172068" name="Oval 36"/>
              <p:cNvSpPr>
                <a:spLocks noChangeArrowheads="1"/>
              </p:cNvSpPr>
              <p:nvPr/>
            </p:nvSpPr>
            <p:spPr bwMode="auto">
              <a:xfrm>
                <a:off x="3367" y="3304"/>
                <a:ext cx="197" cy="198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172069" name="Oval 37"/>
              <p:cNvSpPr>
                <a:spLocks noChangeArrowheads="1"/>
              </p:cNvSpPr>
              <p:nvPr/>
            </p:nvSpPr>
            <p:spPr bwMode="auto">
              <a:xfrm>
                <a:off x="3367" y="3304"/>
                <a:ext cx="197" cy="198"/>
              </a:xfrm>
              <a:prstGeom prst="ellipse">
                <a:avLst/>
              </a:prstGeom>
              <a:noFill/>
              <a:ln w="1111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</p:grpSp>
        <p:sp>
          <p:nvSpPr>
            <p:cNvPr id="172071" name="Freeform 39"/>
            <p:cNvSpPr>
              <a:spLocks noEditPoints="1"/>
            </p:cNvSpPr>
            <p:nvPr/>
          </p:nvSpPr>
          <p:spPr bwMode="auto">
            <a:xfrm>
              <a:off x="2096" y="2643"/>
              <a:ext cx="389" cy="208"/>
            </a:xfrm>
            <a:custGeom>
              <a:avLst/>
              <a:gdLst/>
              <a:ahLst/>
              <a:cxnLst>
                <a:cxn ang="0">
                  <a:pos x="107" y="17"/>
                </a:cxn>
                <a:cxn ang="0">
                  <a:pos x="5410" y="2807"/>
                </a:cxn>
                <a:cxn ang="0">
                  <a:pos x="5438" y="2897"/>
                </a:cxn>
                <a:cxn ang="0">
                  <a:pos x="5348" y="2925"/>
                </a:cxn>
                <a:cxn ang="0">
                  <a:pos x="45" y="135"/>
                </a:cxn>
                <a:cxn ang="0">
                  <a:pos x="17" y="45"/>
                </a:cxn>
                <a:cxn ang="0">
                  <a:pos x="107" y="17"/>
                </a:cxn>
                <a:cxn ang="0">
                  <a:pos x="5448" y="2450"/>
                </a:cxn>
                <a:cxn ang="0">
                  <a:pos x="5969" y="3176"/>
                </a:cxn>
                <a:cxn ang="0">
                  <a:pos x="5075" y="3158"/>
                </a:cxn>
                <a:cxn ang="0">
                  <a:pos x="5448" y="2450"/>
                </a:cxn>
              </a:cxnLst>
              <a:rect l="0" t="0" r="r" b="b"/>
              <a:pathLst>
                <a:path w="5969" h="3176">
                  <a:moveTo>
                    <a:pt x="107" y="17"/>
                  </a:moveTo>
                  <a:lnTo>
                    <a:pt x="5410" y="2807"/>
                  </a:lnTo>
                  <a:cubicBezTo>
                    <a:pt x="5443" y="2824"/>
                    <a:pt x="5456" y="2864"/>
                    <a:pt x="5438" y="2897"/>
                  </a:cubicBezTo>
                  <a:cubicBezTo>
                    <a:pt x="5421" y="2929"/>
                    <a:pt x="5381" y="2942"/>
                    <a:pt x="5348" y="2925"/>
                  </a:cubicBezTo>
                  <a:lnTo>
                    <a:pt x="45" y="135"/>
                  </a:lnTo>
                  <a:cubicBezTo>
                    <a:pt x="13" y="118"/>
                    <a:pt x="0" y="78"/>
                    <a:pt x="17" y="45"/>
                  </a:cubicBezTo>
                  <a:cubicBezTo>
                    <a:pt x="34" y="13"/>
                    <a:pt x="75" y="0"/>
                    <a:pt x="107" y="17"/>
                  </a:cubicBezTo>
                  <a:close/>
                  <a:moveTo>
                    <a:pt x="5448" y="2450"/>
                  </a:moveTo>
                  <a:lnTo>
                    <a:pt x="5969" y="3176"/>
                  </a:lnTo>
                  <a:lnTo>
                    <a:pt x="5075" y="3158"/>
                  </a:lnTo>
                  <a:lnTo>
                    <a:pt x="5448" y="245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72072" name="Freeform 40"/>
            <p:cNvSpPr>
              <a:spLocks noEditPoints="1"/>
            </p:cNvSpPr>
            <p:nvPr/>
          </p:nvSpPr>
          <p:spPr bwMode="auto">
            <a:xfrm>
              <a:off x="2089" y="2643"/>
              <a:ext cx="383" cy="541"/>
            </a:xfrm>
            <a:custGeom>
              <a:avLst/>
              <a:gdLst/>
              <a:ahLst/>
              <a:cxnLst>
                <a:cxn ang="0">
                  <a:pos x="131" y="38"/>
                </a:cxn>
                <a:cxn ang="0">
                  <a:pos x="5539" y="7693"/>
                </a:cxn>
                <a:cxn ang="0">
                  <a:pos x="5523" y="7786"/>
                </a:cxn>
                <a:cxn ang="0">
                  <a:pos x="5430" y="7770"/>
                </a:cxn>
                <a:cxn ang="0">
                  <a:pos x="22" y="115"/>
                </a:cxn>
                <a:cxn ang="0">
                  <a:pos x="38" y="22"/>
                </a:cxn>
                <a:cxn ang="0">
                  <a:pos x="131" y="38"/>
                </a:cxn>
                <a:cxn ang="0">
                  <a:pos x="5735" y="7392"/>
                </a:cxn>
                <a:cxn ang="0">
                  <a:pos x="5869" y="8276"/>
                </a:cxn>
                <a:cxn ang="0">
                  <a:pos x="5081" y="7854"/>
                </a:cxn>
                <a:cxn ang="0">
                  <a:pos x="5735" y="7392"/>
                </a:cxn>
              </a:cxnLst>
              <a:rect l="0" t="0" r="r" b="b"/>
              <a:pathLst>
                <a:path w="5869" h="8276">
                  <a:moveTo>
                    <a:pt x="131" y="38"/>
                  </a:moveTo>
                  <a:lnTo>
                    <a:pt x="5539" y="7693"/>
                  </a:lnTo>
                  <a:cubicBezTo>
                    <a:pt x="5560" y="7723"/>
                    <a:pt x="5553" y="7765"/>
                    <a:pt x="5523" y="7786"/>
                  </a:cubicBezTo>
                  <a:cubicBezTo>
                    <a:pt x="5493" y="7807"/>
                    <a:pt x="5452" y="7800"/>
                    <a:pt x="5430" y="7770"/>
                  </a:cubicBezTo>
                  <a:lnTo>
                    <a:pt x="22" y="115"/>
                  </a:lnTo>
                  <a:cubicBezTo>
                    <a:pt x="0" y="85"/>
                    <a:pt x="8" y="43"/>
                    <a:pt x="38" y="22"/>
                  </a:cubicBezTo>
                  <a:cubicBezTo>
                    <a:pt x="68" y="0"/>
                    <a:pt x="109" y="8"/>
                    <a:pt x="131" y="38"/>
                  </a:cubicBezTo>
                  <a:close/>
                  <a:moveTo>
                    <a:pt x="5735" y="7392"/>
                  </a:moveTo>
                  <a:lnTo>
                    <a:pt x="5869" y="8276"/>
                  </a:lnTo>
                  <a:lnTo>
                    <a:pt x="5081" y="7854"/>
                  </a:lnTo>
                  <a:lnTo>
                    <a:pt x="5735" y="7392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72073" name="Freeform 41"/>
            <p:cNvSpPr>
              <a:spLocks noEditPoints="1"/>
            </p:cNvSpPr>
            <p:nvPr/>
          </p:nvSpPr>
          <p:spPr bwMode="auto">
            <a:xfrm>
              <a:off x="2096" y="2650"/>
              <a:ext cx="376" cy="964"/>
            </a:xfrm>
            <a:custGeom>
              <a:avLst/>
              <a:gdLst/>
              <a:ahLst/>
              <a:cxnLst>
                <a:cxn ang="0">
                  <a:pos x="137" y="51"/>
                </a:cxn>
                <a:cxn ang="0">
                  <a:pos x="5494" y="14128"/>
                </a:cxn>
                <a:cxn ang="0">
                  <a:pos x="5455" y="14214"/>
                </a:cxn>
                <a:cxn ang="0">
                  <a:pos x="5369" y="14176"/>
                </a:cxn>
                <a:cxn ang="0">
                  <a:pos x="13" y="99"/>
                </a:cxn>
                <a:cxn ang="0">
                  <a:pos x="51" y="13"/>
                </a:cxn>
                <a:cxn ang="0">
                  <a:pos x="137" y="51"/>
                </a:cxn>
                <a:cxn ang="0">
                  <a:pos x="5758" y="13885"/>
                </a:cxn>
                <a:cxn ang="0">
                  <a:pos x="5668" y="14775"/>
                </a:cxn>
                <a:cxn ang="0">
                  <a:pos x="5010" y="14170"/>
                </a:cxn>
                <a:cxn ang="0">
                  <a:pos x="5758" y="13885"/>
                </a:cxn>
              </a:cxnLst>
              <a:rect l="0" t="0" r="r" b="b"/>
              <a:pathLst>
                <a:path w="5758" h="14775">
                  <a:moveTo>
                    <a:pt x="137" y="51"/>
                  </a:moveTo>
                  <a:lnTo>
                    <a:pt x="5494" y="14128"/>
                  </a:lnTo>
                  <a:cubicBezTo>
                    <a:pt x="5507" y="14163"/>
                    <a:pt x="5490" y="14201"/>
                    <a:pt x="5455" y="14214"/>
                  </a:cubicBezTo>
                  <a:cubicBezTo>
                    <a:pt x="5421" y="14227"/>
                    <a:pt x="5382" y="14210"/>
                    <a:pt x="5369" y="14176"/>
                  </a:cubicBezTo>
                  <a:lnTo>
                    <a:pt x="13" y="99"/>
                  </a:lnTo>
                  <a:cubicBezTo>
                    <a:pt x="0" y="64"/>
                    <a:pt x="17" y="26"/>
                    <a:pt x="51" y="13"/>
                  </a:cubicBezTo>
                  <a:cubicBezTo>
                    <a:pt x="86" y="0"/>
                    <a:pt x="124" y="17"/>
                    <a:pt x="137" y="51"/>
                  </a:cubicBezTo>
                  <a:close/>
                  <a:moveTo>
                    <a:pt x="5758" y="13885"/>
                  </a:moveTo>
                  <a:lnTo>
                    <a:pt x="5668" y="14775"/>
                  </a:lnTo>
                  <a:lnTo>
                    <a:pt x="5010" y="14170"/>
                  </a:lnTo>
                  <a:lnTo>
                    <a:pt x="5758" y="13885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72074" name="Freeform 42"/>
            <p:cNvSpPr>
              <a:spLocks noEditPoints="1"/>
            </p:cNvSpPr>
            <p:nvPr/>
          </p:nvSpPr>
          <p:spPr bwMode="auto">
            <a:xfrm>
              <a:off x="2109" y="2838"/>
              <a:ext cx="363" cy="142"/>
            </a:xfrm>
            <a:custGeom>
              <a:avLst/>
              <a:gdLst/>
              <a:ahLst/>
              <a:cxnLst>
                <a:cxn ang="0">
                  <a:pos x="52" y="2039"/>
                </a:cxn>
                <a:cxn ang="0">
                  <a:pos x="4919" y="268"/>
                </a:cxn>
                <a:cxn ang="0">
                  <a:pos x="5005" y="307"/>
                </a:cxn>
                <a:cxn ang="0">
                  <a:pos x="4965" y="393"/>
                </a:cxn>
                <a:cxn ang="0">
                  <a:pos x="98" y="2165"/>
                </a:cxn>
                <a:cxn ang="0">
                  <a:pos x="12" y="2125"/>
                </a:cxn>
                <a:cxn ang="0">
                  <a:pos x="52" y="2039"/>
                </a:cxn>
                <a:cxn ang="0">
                  <a:pos x="4680" y="0"/>
                </a:cxn>
                <a:cxn ang="0">
                  <a:pos x="5568" y="102"/>
                </a:cxn>
                <a:cxn ang="0">
                  <a:pos x="4954" y="752"/>
                </a:cxn>
                <a:cxn ang="0">
                  <a:pos x="4680" y="0"/>
                </a:cxn>
              </a:cxnLst>
              <a:rect l="0" t="0" r="r" b="b"/>
              <a:pathLst>
                <a:path w="5568" h="2177">
                  <a:moveTo>
                    <a:pt x="52" y="2039"/>
                  </a:moveTo>
                  <a:lnTo>
                    <a:pt x="4919" y="268"/>
                  </a:lnTo>
                  <a:cubicBezTo>
                    <a:pt x="4954" y="255"/>
                    <a:pt x="4992" y="273"/>
                    <a:pt x="5005" y="307"/>
                  </a:cubicBezTo>
                  <a:cubicBezTo>
                    <a:pt x="5017" y="342"/>
                    <a:pt x="4999" y="380"/>
                    <a:pt x="4965" y="393"/>
                  </a:cubicBezTo>
                  <a:lnTo>
                    <a:pt x="98" y="2165"/>
                  </a:lnTo>
                  <a:cubicBezTo>
                    <a:pt x="63" y="2177"/>
                    <a:pt x="25" y="2160"/>
                    <a:pt x="12" y="2125"/>
                  </a:cubicBezTo>
                  <a:cubicBezTo>
                    <a:pt x="0" y="2090"/>
                    <a:pt x="18" y="2052"/>
                    <a:pt x="52" y="2039"/>
                  </a:cubicBezTo>
                  <a:close/>
                  <a:moveTo>
                    <a:pt x="4680" y="0"/>
                  </a:moveTo>
                  <a:lnTo>
                    <a:pt x="5568" y="102"/>
                  </a:lnTo>
                  <a:lnTo>
                    <a:pt x="4954" y="752"/>
                  </a:lnTo>
                  <a:lnTo>
                    <a:pt x="4680" y="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72075" name="Freeform 43"/>
            <p:cNvSpPr>
              <a:spLocks noEditPoints="1"/>
            </p:cNvSpPr>
            <p:nvPr/>
          </p:nvSpPr>
          <p:spPr bwMode="auto">
            <a:xfrm>
              <a:off x="2109" y="2976"/>
              <a:ext cx="357" cy="208"/>
            </a:xfrm>
            <a:custGeom>
              <a:avLst/>
              <a:gdLst/>
              <a:ahLst/>
              <a:cxnLst>
                <a:cxn ang="0">
                  <a:pos x="109" y="18"/>
                </a:cxn>
                <a:cxn ang="0">
                  <a:pos x="4925" y="2786"/>
                </a:cxn>
                <a:cxn ang="0">
                  <a:pos x="4949" y="2877"/>
                </a:cxn>
                <a:cxn ang="0">
                  <a:pos x="4858" y="2902"/>
                </a:cxn>
                <a:cxn ang="0">
                  <a:pos x="43" y="134"/>
                </a:cxn>
                <a:cxn ang="0">
                  <a:pos x="18" y="43"/>
                </a:cxn>
                <a:cxn ang="0">
                  <a:pos x="109" y="18"/>
                </a:cxn>
                <a:cxn ang="0">
                  <a:pos x="4975" y="2431"/>
                </a:cxn>
                <a:cxn ang="0">
                  <a:pos x="5469" y="3176"/>
                </a:cxn>
                <a:cxn ang="0">
                  <a:pos x="4577" y="3124"/>
                </a:cxn>
                <a:cxn ang="0">
                  <a:pos x="4975" y="2431"/>
                </a:cxn>
              </a:cxnLst>
              <a:rect l="0" t="0" r="r" b="b"/>
              <a:pathLst>
                <a:path w="5469" h="3176">
                  <a:moveTo>
                    <a:pt x="109" y="18"/>
                  </a:moveTo>
                  <a:lnTo>
                    <a:pt x="4925" y="2786"/>
                  </a:lnTo>
                  <a:cubicBezTo>
                    <a:pt x="4957" y="2804"/>
                    <a:pt x="4968" y="2845"/>
                    <a:pt x="4949" y="2877"/>
                  </a:cubicBezTo>
                  <a:cubicBezTo>
                    <a:pt x="4931" y="2909"/>
                    <a:pt x="4890" y="2920"/>
                    <a:pt x="4858" y="2902"/>
                  </a:cubicBezTo>
                  <a:lnTo>
                    <a:pt x="43" y="134"/>
                  </a:lnTo>
                  <a:cubicBezTo>
                    <a:pt x="11" y="116"/>
                    <a:pt x="0" y="75"/>
                    <a:pt x="18" y="43"/>
                  </a:cubicBezTo>
                  <a:cubicBezTo>
                    <a:pt x="37" y="11"/>
                    <a:pt x="77" y="0"/>
                    <a:pt x="109" y="18"/>
                  </a:cubicBezTo>
                  <a:close/>
                  <a:moveTo>
                    <a:pt x="4975" y="2431"/>
                  </a:moveTo>
                  <a:lnTo>
                    <a:pt x="5469" y="3176"/>
                  </a:lnTo>
                  <a:lnTo>
                    <a:pt x="4577" y="3124"/>
                  </a:lnTo>
                  <a:lnTo>
                    <a:pt x="4975" y="2431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72076" name="Freeform 44"/>
            <p:cNvSpPr>
              <a:spLocks noEditPoints="1"/>
            </p:cNvSpPr>
            <p:nvPr/>
          </p:nvSpPr>
          <p:spPr bwMode="auto">
            <a:xfrm>
              <a:off x="2115" y="3190"/>
              <a:ext cx="351" cy="136"/>
            </a:xfrm>
            <a:custGeom>
              <a:avLst/>
              <a:gdLst/>
              <a:ahLst/>
              <a:cxnLst>
                <a:cxn ang="0">
                  <a:pos x="53" y="1943"/>
                </a:cxn>
                <a:cxn ang="0">
                  <a:pos x="4718" y="269"/>
                </a:cxn>
                <a:cxn ang="0">
                  <a:pos x="4804" y="309"/>
                </a:cxn>
                <a:cxn ang="0">
                  <a:pos x="4764" y="394"/>
                </a:cxn>
                <a:cxn ang="0">
                  <a:pos x="98" y="2069"/>
                </a:cxn>
                <a:cxn ang="0">
                  <a:pos x="12" y="2029"/>
                </a:cxn>
                <a:cxn ang="0">
                  <a:pos x="53" y="1943"/>
                </a:cxn>
                <a:cxn ang="0">
                  <a:pos x="4480" y="0"/>
                </a:cxn>
                <a:cxn ang="0">
                  <a:pos x="5368" y="106"/>
                </a:cxn>
                <a:cxn ang="0">
                  <a:pos x="4751" y="753"/>
                </a:cxn>
                <a:cxn ang="0">
                  <a:pos x="4480" y="0"/>
                </a:cxn>
              </a:cxnLst>
              <a:rect l="0" t="0" r="r" b="b"/>
              <a:pathLst>
                <a:path w="5368" h="2081">
                  <a:moveTo>
                    <a:pt x="53" y="1943"/>
                  </a:moveTo>
                  <a:lnTo>
                    <a:pt x="4718" y="269"/>
                  </a:lnTo>
                  <a:cubicBezTo>
                    <a:pt x="4753" y="256"/>
                    <a:pt x="4791" y="274"/>
                    <a:pt x="4804" y="309"/>
                  </a:cubicBezTo>
                  <a:cubicBezTo>
                    <a:pt x="4816" y="343"/>
                    <a:pt x="4798" y="382"/>
                    <a:pt x="4764" y="394"/>
                  </a:cubicBezTo>
                  <a:lnTo>
                    <a:pt x="98" y="2069"/>
                  </a:lnTo>
                  <a:cubicBezTo>
                    <a:pt x="63" y="2081"/>
                    <a:pt x="25" y="2063"/>
                    <a:pt x="12" y="2029"/>
                  </a:cubicBezTo>
                  <a:cubicBezTo>
                    <a:pt x="0" y="1994"/>
                    <a:pt x="18" y="1956"/>
                    <a:pt x="53" y="1943"/>
                  </a:cubicBezTo>
                  <a:close/>
                  <a:moveTo>
                    <a:pt x="4480" y="0"/>
                  </a:moveTo>
                  <a:lnTo>
                    <a:pt x="5368" y="106"/>
                  </a:lnTo>
                  <a:lnTo>
                    <a:pt x="4751" y="753"/>
                  </a:lnTo>
                  <a:lnTo>
                    <a:pt x="4480" y="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72077" name="Freeform 45"/>
            <p:cNvSpPr>
              <a:spLocks noEditPoints="1"/>
            </p:cNvSpPr>
            <p:nvPr/>
          </p:nvSpPr>
          <p:spPr bwMode="auto">
            <a:xfrm>
              <a:off x="2115" y="2976"/>
              <a:ext cx="351" cy="638"/>
            </a:xfrm>
            <a:custGeom>
              <a:avLst/>
              <a:gdLst/>
              <a:ahLst/>
              <a:cxnLst>
                <a:cxn ang="0">
                  <a:pos x="135" y="44"/>
                </a:cxn>
                <a:cxn ang="0">
                  <a:pos x="5109" y="9159"/>
                </a:cxn>
                <a:cxn ang="0">
                  <a:pos x="5082" y="9249"/>
                </a:cxn>
                <a:cxn ang="0">
                  <a:pos x="4992" y="9223"/>
                </a:cxn>
                <a:cxn ang="0">
                  <a:pos x="18" y="108"/>
                </a:cxn>
                <a:cxn ang="0">
                  <a:pos x="44" y="18"/>
                </a:cxn>
                <a:cxn ang="0">
                  <a:pos x="135" y="44"/>
                </a:cxn>
                <a:cxn ang="0">
                  <a:pos x="5337" y="8882"/>
                </a:cxn>
                <a:cxn ang="0">
                  <a:pos x="5369" y="9776"/>
                </a:cxn>
                <a:cxn ang="0">
                  <a:pos x="4635" y="9266"/>
                </a:cxn>
                <a:cxn ang="0">
                  <a:pos x="5337" y="8882"/>
                </a:cxn>
              </a:cxnLst>
              <a:rect l="0" t="0" r="r" b="b"/>
              <a:pathLst>
                <a:path w="5369" h="9776">
                  <a:moveTo>
                    <a:pt x="135" y="44"/>
                  </a:moveTo>
                  <a:lnTo>
                    <a:pt x="5109" y="9159"/>
                  </a:lnTo>
                  <a:cubicBezTo>
                    <a:pt x="5126" y="9191"/>
                    <a:pt x="5114" y="9232"/>
                    <a:pt x="5082" y="9249"/>
                  </a:cubicBezTo>
                  <a:cubicBezTo>
                    <a:pt x="5050" y="9267"/>
                    <a:pt x="5009" y="9255"/>
                    <a:pt x="4992" y="9223"/>
                  </a:cubicBezTo>
                  <a:lnTo>
                    <a:pt x="18" y="108"/>
                  </a:lnTo>
                  <a:cubicBezTo>
                    <a:pt x="0" y="76"/>
                    <a:pt x="12" y="35"/>
                    <a:pt x="44" y="18"/>
                  </a:cubicBezTo>
                  <a:cubicBezTo>
                    <a:pt x="77" y="0"/>
                    <a:pt x="117" y="12"/>
                    <a:pt x="135" y="44"/>
                  </a:cubicBezTo>
                  <a:close/>
                  <a:moveTo>
                    <a:pt x="5337" y="8882"/>
                  </a:moveTo>
                  <a:lnTo>
                    <a:pt x="5369" y="9776"/>
                  </a:lnTo>
                  <a:lnTo>
                    <a:pt x="4635" y="9266"/>
                  </a:lnTo>
                  <a:lnTo>
                    <a:pt x="5337" y="8882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72078" name="Freeform 46"/>
            <p:cNvSpPr>
              <a:spLocks noEditPoints="1"/>
            </p:cNvSpPr>
            <p:nvPr/>
          </p:nvSpPr>
          <p:spPr bwMode="auto">
            <a:xfrm>
              <a:off x="2115" y="2870"/>
              <a:ext cx="383" cy="423"/>
            </a:xfrm>
            <a:custGeom>
              <a:avLst/>
              <a:gdLst/>
              <a:ahLst/>
              <a:cxnLst>
                <a:cxn ang="0">
                  <a:pos x="25" y="6355"/>
                </a:cxn>
                <a:cxn ang="0">
                  <a:pos x="5371" y="450"/>
                </a:cxn>
                <a:cxn ang="0">
                  <a:pos x="5465" y="445"/>
                </a:cxn>
                <a:cxn ang="0">
                  <a:pos x="5469" y="539"/>
                </a:cxn>
                <a:cxn ang="0">
                  <a:pos x="124" y="6445"/>
                </a:cxn>
                <a:cxn ang="0">
                  <a:pos x="29" y="6450"/>
                </a:cxn>
                <a:cxn ang="0">
                  <a:pos x="25" y="6355"/>
                </a:cxn>
                <a:cxn ang="0">
                  <a:pos x="5034" y="325"/>
                </a:cxn>
                <a:cxn ang="0">
                  <a:pos x="5867" y="0"/>
                </a:cxn>
                <a:cxn ang="0">
                  <a:pos x="5627" y="862"/>
                </a:cxn>
                <a:cxn ang="0">
                  <a:pos x="5034" y="325"/>
                </a:cxn>
              </a:cxnLst>
              <a:rect l="0" t="0" r="r" b="b"/>
              <a:pathLst>
                <a:path w="5867" h="6474">
                  <a:moveTo>
                    <a:pt x="25" y="6355"/>
                  </a:moveTo>
                  <a:lnTo>
                    <a:pt x="5371" y="450"/>
                  </a:lnTo>
                  <a:cubicBezTo>
                    <a:pt x="5395" y="422"/>
                    <a:pt x="5438" y="420"/>
                    <a:pt x="5465" y="445"/>
                  </a:cubicBezTo>
                  <a:cubicBezTo>
                    <a:pt x="5492" y="470"/>
                    <a:pt x="5494" y="512"/>
                    <a:pt x="5469" y="539"/>
                  </a:cubicBezTo>
                  <a:lnTo>
                    <a:pt x="124" y="6445"/>
                  </a:lnTo>
                  <a:cubicBezTo>
                    <a:pt x="99" y="6472"/>
                    <a:pt x="57" y="6474"/>
                    <a:pt x="29" y="6450"/>
                  </a:cubicBezTo>
                  <a:cubicBezTo>
                    <a:pt x="2" y="6425"/>
                    <a:pt x="0" y="6383"/>
                    <a:pt x="25" y="6355"/>
                  </a:cubicBezTo>
                  <a:close/>
                  <a:moveTo>
                    <a:pt x="5034" y="325"/>
                  </a:moveTo>
                  <a:lnTo>
                    <a:pt x="5867" y="0"/>
                  </a:lnTo>
                  <a:lnTo>
                    <a:pt x="5627" y="862"/>
                  </a:lnTo>
                  <a:lnTo>
                    <a:pt x="5034" y="325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72079" name="Freeform 47"/>
            <p:cNvSpPr>
              <a:spLocks noEditPoints="1"/>
            </p:cNvSpPr>
            <p:nvPr/>
          </p:nvSpPr>
          <p:spPr bwMode="auto">
            <a:xfrm>
              <a:off x="2122" y="3316"/>
              <a:ext cx="344" cy="298"/>
            </a:xfrm>
            <a:custGeom>
              <a:avLst/>
              <a:gdLst/>
              <a:ahLst/>
              <a:cxnLst>
                <a:cxn ang="0">
                  <a:pos x="118" y="24"/>
                </a:cxn>
                <a:cxn ang="0">
                  <a:pos x="4807" y="4087"/>
                </a:cxn>
                <a:cxn ang="0">
                  <a:pos x="4814" y="4181"/>
                </a:cxn>
                <a:cxn ang="0">
                  <a:pos x="4720" y="4188"/>
                </a:cxn>
                <a:cxn ang="0">
                  <a:pos x="30" y="125"/>
                </a:cxn>
                <a:cxn ang="0">
                  <a:pos x="24" y="30"/>
                </a:cxn>
                <a:cxn ang="0">
                  <a:pos x="118" y="24"/>
                </a:cxn>
                <a:cxn ang="0">
                  <a:pos x="4925" y="3748"/>
                </a:cxn>
                <a:cxn ang="0">
                  <a:pos x="5267" y="4574"/>
                </a:cxn>
                <a:cxn ang="0">
                  <a:pos x="4401" y="4353"/>
                </a:cxn>
                <a:cxn ang="0">
                  <a:pos x="4925" y="3748"/>
                </a:cxn>
              </a:cxnLst>
              <a:rect l="0" t="0" r="r" b="b"/>
              <a:pathLst>
                <a:path w="5267" h="4574">
                  <a:moveTo>
                    <a:pt x="118" y="24"/>
                  </a:moveTo>
                  <a:lnTo>
                    <a:pt x="4807" y="4087"/>
                  </a:lnTo>
                  <a:cubicBezTo>
                    <a:pt x="4835" y="4111"/>
                    <a:pt x="4838" y="4153"/>
                    <a:pt x="4814" y="4181"/>
                  </a:cubicBezTo>
                  <a:cubicBezTo>
                    <a:pt x="4790" y="4209"/>
                    <a:pt x="4748" y="4212"/>
                    <a:pt x="4720" y="4188"/>
                  </a:cubicBezTo>
                  <a:lnTo>
                    <a:pt x="30" y="125"/>
                  </a:lnTo>
                  <a:cubicBezTo>
                    <a:pt x="3" y="100"/>
                    <a:pt x="0" y="58"/>
                    <a:pt x="24" y="30"/>
                  </a:cubicBezTo>
                  <a:cubicBezTo>
                    <a:pt x="48" y="3"/>
                    <a:pt x="90" y="0"/>
                    <a:pt x="118" y="24"/>
                  </a:cubicBezTo>
                  <a:close/>
                  <a:moveTo>
                    <a:pt x="4925" y="3748"/>
                  </a:moveTo>
                  <a:lnTo>
                    <a:pt x="5267" y="4574"/>
                  </a:lnTo>
                  <a:lnTo>
                    <a:pt x="4401" y="4353"/>
                  </a:lnTo>
                  <a:lnTo>
                    <a:pt x="4925" y="3748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72080" name="Freeform 48"/>
            <p:cNvSpPr>
              <a:spLocks noEditPoints="1"/>
            </p:cNvSpPr>
            <p:nvPr/>
          </p:nvSpPr>
          <p:spPr bwMode="auto">
            <a:xfrm>
              <a:off x="2115" y="3604"/>
              <a:ext cx="351" cy="113"/>
            </a:xfrm>
            <a:custGeom>
              <a:avLst/>
              <a:gdLst/>
              <a:ahLst/>
              <a:cxnLst>
                <a:cxn ang="0">
                  <a:pos x="56" y="1603"/>
                </a:cxn>
                <a:cxn ang="0">
                  <a:pos x="4708" y="285"/>
                </a:cxn>
                <a:cxn ang="0">
                  <a:pos x="4790" y="331"/>
                </a:cxn>
                <a:cxn ang="0">
                  <a:pos x="4744" y="413"/>
                </a:cxn>
                <a:cxn ang="0">
                  <a:pos x="92" y="1731"/>
                </a:cxn>
                <a:cxn ang="0">
                  <a:pos x="10" y="1685"/>
                </a:cxn>
                <a:cxn ang="0">
                  <a:pos x="56" y="1603"/>
                </a:cxn>
                <a:cxn ang="0">
                  <a:pos x="4489" y="0"/>
                </a:cxn>
                <a:cxn ang="0">
                  <a:pos x="5367" y="167"/>
                </a:cxn>
                <a:cxn ang="0">
                  <a:pos x="4707" y="770"/>
                </a:cxn>
                <a:cxn ang="0">
                  <a:pos x="4489" y="0"/>
                </a:cxn>
              </a:cxnLst>
              <a:rect l="0" t="0" r="r" b="b"/>
              <a:pathLst>
                <a:path w="5367" h="1741">
                  <a:moveTo>
                    <a:pt x="56" y="1603"/>
                  </a:moveTo>
                  <a:lnTo>
                    <a:pt x="4708" y="285"/>
                  </a:lnTo>
                  <a:cubicBezTo>
                    <a:pt x="4743" y="275"/>
                    <a:pt x="4780" y="295"/>
                    <a:pt x="4790" y="331"/>
                  </a:cubicBezTo>
                  <a:cubicBezTo>
                    <a:pt x="4800" y="366"/>
                    <a:pt x="4780" y="403"/>
                    <a:pt x="4744" y="413"/>
                  </a:cubicBezTo>
                  <a:lnTo>
                    <a:pt x="92" y="1731"/>
                  </a:lnTo>
                  <a:cubicBezTo>
                    <a:pt x="57" y="1741"/>
                    <a:pt x="20" y="1721"/>
                    <a:pt x="10" y="1685"/>
                  </a:cubicBezTo>
                  <a:cubicBezTo>
                    <a:pt x="0" y="1650"/>
                    <a:pt x="21" y="1613"/>
                    <a:pt x="56" y="1603"/>
                  </a:cubicBezTo>
                  <a:close/>
                  <a:moveTo>
                    <a:pt x="4489" y="0"/>
                  </a:moveTo>
                  <a:lnTo>
                    <a:pt x="5367" y="167"/>
                  </a:lnTo>
                  <a:lnTo>
                    <a:pt x="4707" y="770"/>
                  </a:lnTo>
                  <a:lnTo>
                    <a:pt x="4489" y="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72081" name="Freeform 49"/>
            <p:cNvSpPr>
              <a:spLocks noEditPoints="1"/>
            </p:cNvSpPr>
            <p:nvPr/>
          </p:nvSpPr>
          <p:spPr bwMode="auto">
            <a:xfrm>
              <a:off x="2115" y="3223"/>
              <a:ext cx="351" cy="501"/>
            </a:xfrm>
            <a:custGeom>
              <a:avLst/>
              <a:gdLst/>
              <a:ahLst/>
              <a:cxnLst>
                <a:cxn ang="0">
                  <a:pos x="21" y="7562"/>
                </a:cxn>
                <a:cxn ang="0">
                  <a:pos x="4934" y="509"/>
                </a:cxn>
                <a:cxn ang="0">
                  <a:pos x="5027" y="492"/>
                </a:cxn>
                <a:cxn ang="0">
                  <a:pos x="5043" y="585"/>
                </a:cxn>
                <a:cxn ang="0">
                  <a:pos x="131" y="7638"/>
                </a:cxn>
                <a:cxn ang="0">
                  <a:pos x="38" y="7655"/>
                </a:cxn>
                <a:cxn ang="0">
                  <a:pos x="21" y="7562"/>
                </a:cxn>
                <a:cxn ang="0">
                  <a:pos x="4584" y="428"/>
                </a:cxn>
                <a:cxn ang="0">
                  <a:pos x="5369" y="0"/>
                </a:cxn>
                <a:cxn ang="0">
                  <a:pos x="5240" y="885"/>
                </a:cxn>
                <a:cxn ang="0">
                  <a:pos x="4584" y="428"/>
                </a:cxn>
              </a:cxnLst>
              <a:rect l="0" t="0" r="r" b="b"/>
              <a:pathLst>
                <a:path w="5369" h="7676">
                  <a:moveTo>
                    <a:pt x="21" y="7562"/>
                  </a:moveTo>
                  <a:lnTo>
                    <a:pt x="4934" y="509"/>
                  </a:lnTo>
                  <a:cubicBezTo>
                    <a:pt x="4955" y="479"/>
                    <a:pt x="4996" y="471"/>
                    <a:pt x="5027" y="492"/>
                  </a:cubicBezTo>
                  <a:cubicBezTo>
                    <a:pt x="5057" y="514"/>
                    <a:pt x="5064" y="555"/>
                    <a:pt x="5043" y="585"/>
                  </a:cubicBezTo>
                  <a:lnTo>
                    <a:pt x="131" y="7638"/>
                  </a:lnTo>
                  <a:cubicBezTo>
                    <a:pt x="110" y="7668"/>
                    <a:pt x="68" y="7676"/>
                    <a:pt x="38" y="7655"/>
                  </a:cubicBezTo>
                  <a:cubicBezTo>
                    <a:pt x="8" y="7634"/>
                    <a:pt x="0" y="7592"/>
                    <a:pt x="21" y="7562"/>
                  </a:cubicBezTo>
                  <a:close/>
                  <a:moveTo>
                    <a:pt x="4584" y="428"/>
                  </a:moveTo>
                  <a:lnTo>
                    <a:pt x="5369" y="0"/>
                  </a:lnTo>
                  <a:lnTo>
                    <a:pt x="5240" y="885"/>
                  </a:lnTo>
                  <a:lnTo>
                    <a:pt x="4584" y="428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72082" name="Freeform 50"/>
            <p:cNvSpPr>
              <a:spLocks noEditPoints="1"/>
            </p:cNvSpPr>
            <p:nvPr/>
          </p:nvSpPr>
          <p:spPr bwMode="auto">
            <a:xfrm>
              <a:off x="2115" y="2883"/>
              <a:ext cx="380" cy="841"/>
            </a:xfrm>
            <a:custGeom>
              <a:avLst/>
              <a:gdLst/>
              <a:ahLst/>
              <a:cxnLst>
                <a:cxn ang="0">
                  <a:pos x="15" y="12773"/>
                </a:cxn>
                <a:cxn ang="0">
                  <a:pos x="5438" y="582"/>
                </a:cxn>
                <a:cxn ang="0">
                  <a:pos x="5526" y="548"/>
                </a:cxn>
                <a:cxn ang="0">
                  <a:pos x="5559" y="636"/>
                </a:cxn>
                <a:cxn ang="0">
                  <a:pos x="137" y="12827"/>
                </a:cxn>
                <a:cxn ang="0">
                  <a:pos x="49" y="12861"/>
                </a:cxn>
                <a:cxn ang="0">
                  <a:pos x="15" y="12773"/>
                </a:cxn>
                <a:cxn ang="0">
                  <a:pos x="5079" y="569"/>
                </a:cxn>
                <a:cxn ang="0">
                  <a:pos x="5769" y="0"/>
                </a:cxn>
                <a:cxn ang="0">
                  <a:pos x="5810" y="894"/>
                </a:cxn>
                <a:cxn ang="0">
                  <a:pos x="5079" y="569"/>
                </a:cxn>
              </a:cxnLst>
              <a:rect l="0" t="0" r="r" b="b"/>
              <a:pathLst>
                <a:path w="5810" h="12876">
                  <a:moveTo>
                    <a:pt x="15" y="12773"/>
                  </a:moveTo>
                  <a:lnTo>
                    <a:pt x="5438" y="582"/>
                  </a:lnTo>
                  <a:cubicBezTo>
                    <a:pt x="5453" y="549"/>
                    <a:pt x="5492" y="533"/>
                    <a:pt x="5526" y="548"/>
                  </a:cubicBezTo>
                  <a:cubicBezTo>
                    <a:pt x="5559" y="563"/>
                    <a:pt x="5574" y="603"/>
                    <a:pt x="5559" y="636"/>
                  </a:cubicBezTo>
                  <a:lnTo>
                    <a:pt x="137" y="12827"/>
                  </a:lnTo>
                  <a:cubicBezTo>
                    <a:pt x="122" y="12861"/>
                    <a:pt x="83" y="12876"/>
                    <a:pt x="49" y="12861"/>
                  </a:cubicBezTo>
                  <a:cubicBezTo>
                    <a:pt x="15" y="12846"/>
                    <a:pt x="0" y="12807"/>
                    <a:pt x="15" y="12773"/>
                  </a:cubicBezTo>
                  <a:close/>
                  <a:moveTo>
                    <a:pt x="5079" y="569"/>
                  </a:moveTo>
                  <a:lnTo>
                    <a:pt x="5769" y="0"/>
                  </a:lnTo>
                  <a:lnTo>
                    <a:pt x="5810" y="894"/>
                  </a:lnTo>
                  <a:lnTo>
                    <a:pt x="5079" y="569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72083" name="Freeform 51"/>
            <p:cNvSpPr>
              <a:spLocks noEditPoints="1"/>
            </p:cNvSpPr>
            <p:nvPr/>
          </p:nvSpPr>
          <p:spPr bwMode="auto">
            <a:xfrm>
              <a:off x="2670" y="2813"/>
              <a:ext cx="285" cy="221"/>
            </a:xfrm>
            <a:custGeom>
              <a:avLst/>
              <a:gdLst/>
              <a:ahLst/>
              <a:cxnLst>
                <a:cxn ang="0">
                  <a:pos x="116" y="22"/>
                </a:cxn>
                <a:cxn ang="0">
                  <a:pos x="3887" y="2916"/>
                </a:cxn>
                <a:cxn ang="0">
                  <a:pos x="3899" y="3010"/>
                </a:cxn>
                <a:cxn ang="0">
                  <a:pos x="3806" y="3022"/>
                </a:cxn>
                <a:cxn ang="0">
                  <a:pos x="35" y="128"/>
                </a:cxn>
                <a:cxn ang="0">
                  <a:pos x="23" y="35"/>
                </a:cxn>
                <a:cxn ang="0">
                  <a:pos x="116" y="22"/>
                </a:cxn>
                <a:cxn ang="0">
                  <a:pos x="3984" y="2571"/>
                </a:cxn>
                <a:cxn ang="0">
                  <a:pos x="4375" y="3375"/>
                </a:cxn>
                <a:cxn ang="0">
                  <a:pos x="3497" y="3205"/>
                </a:cxn>
                <a:cxn ang="0">
                  <a:pos x="3984" y="2571"/>
                </a:cxn>
              </a:cxnLst>
              <a:rect l="0" t="0" r="r" b="b"/>
              <a:pathLst>
                <a:path w="4375" h="3375">
                  <a:moveTo>
                    <a:pt x="116" y="22"/>
                  </a:moveTo>
                  <a:lnTo>
                    <a:pt x="3887" y="2916"/>
                  </a:lnTo>
                  <a:cubicBezTo>
                    <a:pt x="3916" y="2939"/>
                    <a:pt x="3922" y="2981"/>
                    <a:pt x="3899" y="3010"/>
                  </a:cubicBezTo>
                  <a:cubicBezTo>
                    <a:pt x="3877" y="3039"/>
                    <a:pt x="3835" y="3045"/>
                    <a:pt x="3806" y="3022"/>
                  </a:cubicBezTo>
                  <a:lnTo>
                    <a:pt x="35" y="128"/>
                  </a:lnTo>
                  <a:cubicBezTo>
                    <a:pt x="6" y="106"/>
                    <a:pt x="0" y="64"/>
                    <a:pt x="23" y="35"/>
                  </a:cubicBezTo>
                  <a:cubicBezTo>
                    <a:pt x="45" y="5"/>
                    <a:pt x="87" y="0"/>
                    <a:pt x="116" y="22"/>
                  </a:cubicBezTo>
                  <a:close/>
                  <a:moveTo>
                    <a:pt x="3984" y="2571"/>
                  </a:moveTo>
                  <a:lnTo>
                    <a:pt x="4375" y="3375"/>
                  </a:lnTo>
                  <a:lnTo>
                    <a:pt x="3497" y="3205"/>
                  </a:lnTo>
                  <a:lnTo>
                    <a:pt x="3984" y="2571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72084" name="Freeform 52"/>
            <p:cNvSpPr>
              <a:spLocks noEditPoints="1"/>
            </p:cNvSpPr>
            <p:nvPr/>
          </p:nvSpPr>
          <p:spPr bwMode="auto">
            <a:xfrm>
              <a:off x="2670" y="2807"/>
              <a:ext cx="285" cy="527"/>
            </a:xfrm>
            <a:custGeom>
              <a:avLst/>
              <a:gdLst/>
              <a:ahLst/>
              <a:cxnLst>
                <a:cxn ang="0">
                  <a:pos x="135" y="45"/>
                </a:cxn>
                <a:cxn ang="0">
                  <a:pos x="4120" y="7457"/>
                </a:cxn>
                <a:cxn ang="0">
                  <a:pos x="4092" y="7548"/>
                </a:cxn>
                <a:cxn ang="0">
                  <a:pos x="4002" y="7520"/>
                </a:cxn>
                <a:cxn ang="0">
                  <a:pos x="18" y="108"/>
                </a:cxn>
                <a:cxn ang="0">
                  <a:pos x="45" y="17"/>
                </a:cxn>
                <a:cxn ang="0">
                  <a:pos x="135" y="45"/>
                </a:cxn>
                <a:cxn ang="0">
                  <a:pos x="4350" y="7182"/>
                </a:cxn>
                <a:cxn ang="0">
                  <a:pos x="4376" y="8076"/>
                </a:cxn>
                <a:cxn ang="0">
                  <a:pos x="3645" y="7561"/>
                </a:cxn>
                <a:cxn ang="0">
                  <a:pos x="4350" y="7182"/>
                </a:cxn>
              </a:cxnLst>
              <a:rect l="0" t="0" r="r" b="b"/>
              <a:pathLst>
                <a:path w="4376" h="8076">
                  <a:moveTo>
                    <a:pt x="135" y="45"/>
                  </a:moveTo>
                  <a:lnTo>
                    <a:pt x="4120" y="7457"/>
                  </a:lnTo>
                  <a:cubicBezTo>
                    <a:pt x="4137" y="7490"/>
                    <a:pt x="4125" y="7530"/>
                    <a:pt x="4092" y="7548"/>
                  </a:cubicBezTo>
                  <a:cubicBezTo>
                    <a:pt x="4060" y="7565"/>
                    <a:pt x="4020" y="7553"/>
                    <a:pt x="4002" y="7520"/>
                  </a:cubicBezTo>
                  <a:lnTo>
                    <a:pt x="18" y="108"/>
                  </a:lnTo>
                  <a:cubicBezTo>
                    <a:pt x="0" y="75"/>
                    <a:pt x="12" y="35"/>
                    <a:pt x="45" y="17"/>
                  </a:cubicBezTo>
                  <a:cubicBezTo>
                    <a:pt x="77" y="0"/>
                    <a:pt x="118" y="12"/>
                    <a:pt x="135" y="45"/>
                  </a:cubicBezTo>
                  <a:close/>
                  <a:moveTo>
                    <a:pt x="4350" y="7182"/>
                  </a:moveTo>
                  <a:lnTo>
                    <a:pt x="4376" y="8076"/>
                  </a:lnTo>
                  <a:lnTo>
                    <a:pt x="3645" y="7561"/>
                  </a:lnTo>
                  <a:lnTo>
                    <a:pt x="4350" y="7182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72085" name="Freeform 53"/>
            <p:cNvSpPr>
              <a:spLocks noEditPoints="1"/>
            </p:cNvSpPr>
            <p:nvPr/>
          </p:nvSpPr>
          <p:spPr bwMode="auto">
            <a:xfrm>
              <a:off x="2663" y="3034"/>
              <a:ext cx="279" cy="174"/>
            </a:xfrm>
            <a:custGeom>
              <a:avLst/>
              <a:gdLst/>
              <a:ahLst/>
              <a:cxnLst>
                <a:cxn ang="0">
                  <a:pos x="41" y="2543"/>
                </a:cxn>
                <a:cxn ang="0">
                  <a:pos x="3675" y="294"/>
                </a:cxn>
                <a:cxn ang="0">
                  <a:pos x="3766" y="316"/>
                </a:cxn>
                <a:cxn ang="0">
                  <a:pos x="3745" y="408"/>
                </a:cxn>
                <a:cxn ang="0">
                  <a:pos x="112" y="2657"/>
                </a:cxn>
                <a:cxn ang="0">
                  <a:pos x="20" y="2635"/>
                </a:cxn>
                <a:cxn ang="0">
                  <a:pos x="41" y="2543"/>
                </a:cxn>
                <a:cxn ang="0">
                  <a:pos x="3386" y="81"/>
                </a:cxn>
                <a:cxn ang="0">
                  <a:pos x="4276" y="0"/>
                </a:cxn>
                <a:cxn ang="0">
                  <a:pos x="3807" y="761"/>
                </a:cxn>
                <a:cxn ang="0">
                  <a:pos x="3386" y="81"/>
                </a:cxn>
              </a:cxnLst>
              <a:rect l="0" t="0" r="r" b="b"/>
              <a:pathLst>
                <a:path w="4276" h="2676">
                  <a:moveTo>
                    <a:pt x="41" y="2543"/>
                  </a:moveTo>
                  <a:lnTo>
                    <a:pt x="3675" y="294"/>
                  </a:lnTo>
                  <a:cubicBezTo>
                    <a:pt x="3706" y="275"/>
                    <a:pt x="3747" y="285"/>
                    <a:pt x="3766" y="316"/>
                  </a:cubicBezTo>
                  <a:cubicBezTo>
                    <a:pt x="3786" y="347"/>
                    <a:pt x="3776" y="388"/>
                    <a:pt x="3745" y="408"/>
                  </a:cubicBezTo>
                  <a:lnTo>
                    <a:pt x="112" y="2657"/>
                  </a:lnTo>
                  <a:cubicBezTo>
                    <a:pt x="80" y="2676"/>
                    <a:pt x="39" y="2667"/>
                    <a:pt x="20" y="2635"/>
                  </a:cubicBezTo>
                  <a:cubicBezTo>
                    <a:pt x="0" y="2604"/>
                    <a:pt x="10" y="2563"/>
                    <a:pt x="41" y="2543"/>
                  </a:cubicBezTo>
                  <a:close/>
                  <a:moveTo>
                    <a:pt x="3386" y="81"/>
                  </a:moveTo>
                  <a:lnTo>
                    <a:pt x="4276" y="0"/>
                  </a:lnTo>
                  <a:lnTo>
                    <a:pt x="3807" y="761"/>
                  </a:lnTo>
                  <a:lnTo>
                    <a:pt x="3386" y="81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72086" name="Freeform 54"/>
            <p:cNvSpPr>
              <a:spLocks noEditPoints="1"/>
            </p:cNvSpPr>
            <p:nvPr/>
          </p:nvSpPr>
          <p:spPr bwMode="auto">
            <a:xfrm>
              <a:off x="2663" y="3198"/>
              <a:ext cx="286" cy="143"/>
            </a:xfrm>
            <a:custGeom>
              <a:avLst/>
              <a:gdLst/>
              <a:ahLst/>
              <a:cxnLst>
                <a:cxn ang="0">
                  <a:pos x="106" y="16"/>
                </a:cxn>
                <a:cxn ang="0">
                  <a:pos x="3807" y="1824"/>
                </a:cxn>
                <a:cxn ang="0">
                  <a:pos x="3837" y="1913"/>
                </a:cxn>
                <a:cxn ang="0">
                  <a:pos x="3748" y="1943"/>
                </a:cxn>
                <a:cxn ang="0">
                  <a:pos x="47" y="136"/>
                </a:cxn>
                <a:cxn ang="0">
                  <a:pos x="17" y="47"/>
                </a:cxn>
                <a:cxn ang="0">
                  <a:pos x="106" y="16"/>
                </a:cxn>
                <a:cxn ang="0">
                  <a:pos x="3833" y="1466"/>
                </a:cxn>
                <a:cxn ang="0">
                  <a:pos x="4376" y="2176"/>
                </a:cxn>
                <a:cxn ang="0">
                  <a:pos x="3482" y="2184"/>
                </a:cxn>
                <a:cxn ang="0">
                  <a:pos x="3833" y="1466"/>
                </a:cxn>
              </a:cxnLst>
              <a:rect l="0" t="0" r="r" b="b"/>
              <a:pathLst>
                <a:path w="4376" h="2184">
                  <a:moveTo>
                    <a:pt x="106" y="16"/>
                  </a:moveTo>
                  <a:lnTo>
                    <a:pt x="3807" y="1824"/>
                  </a:lnTo>
                  <a:cubicBezTo>
                    <a:pt x="3840" y="1840"/>
                    <a:pt x="3853" y="1880"/>
                    <a:pt x="3837" y="1913"/>
                  </a:cubicBezTo>
                  <a:cubicBezTo>
                    <a:pt x="3821" y="1946"/>
                    <a:pt x="3781" y="1960"/>
                    <a:pt x="3748" y="1943"/>
                  </a:cubicBezTo>
                  <a:lnTo>
                    <a:pt x="47" y="136"/>
                  </a:lnTo>
                  <a:cubicBezTo>
                    <a:pt x="14" y="120"/>
                    <a:pt x="0" y="80"/>
                    <a:pt x="17" y="47"/>
                  </a:cubicBezTo>
                  <a:cubicBezTo>
                    <a:pt x="33" y="14"/>
                    <a:pt x="73" y="0"/>
                    <a:pt x="106" y="16"/>
                  </a:cubicBezTo>
                  <a:close/>
                  <a:moveTo>
                    <a:pt x="3833" y="1466"/>
                  </a:moveTo>
                  <a:lnTo>
                    <a:pt x="4376" y="2176"/>
                  </a:lnTo>
                  <a:lnTo>
                    <a:pt x="3482" y="2184"/>
                  </a:lnTo>
                  <a:lnTo>
                    <a:pt x="3833" y="1466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72087" name="Freeform 55"/>
            <p:cNvSpPr>
              <a:spLocks noEditPoints="1"/>
            </p:cNvSpPr>
            <p:nvPr/>
          </p:nvSpPr>
          <p:spPr bwMode="auto">
            <a:xfrm>
              <a:off x="2663" y="3047"/>
              <a:ext cx="279" cy="553"/>
            </a:xfrm>
            <a:custGeom>
              <a:avLst/>
              <a:gdLst/>
              <a:ahLst/>
              <a:cxnLst>
                <a:cxn ang="0">
                  <a:pos x="17" y="8370"/>
                </a:cxn>
                <a:cxn ang="0">
                  <a:pos x="3919" y="567"/>
                </a:cxn>
                <a:cxn ang="0">
                  <a:pos x="4008" y="537"/>
                </a:cxn>
                <a:cxn ang="0">
                  <a:pos x="4038" y="626"/>
                </a:cxn>
                <a:cxn ang="0">
                  <a:pos x="136" y="8430"/>
                </a:cxn>
                <a:cxn ang="0">
                  <a:pos x="47" y="8460"/>
                </a:cxn>
                <a:cxn ang="0">
                  <a:pos x="17" y="8370"/>
                </a:cxn>
                <a:cxn ang="0">
                  <a:pos x="3561" y="537"/>
                </a:cxn>
                <a:cxn ang="0">
                  <a:pos x="4276" y="0"/>
                </a:cxn>
                <a:cxn ang="0">
                  <a:pos x="4276" y="895"/>
                </a:cxn>
                <a:cxn ang="0">
                  <a:pos x="3561" y="537"/>
                </a:cxn>
              </a:cxnLst>
              <a:rect l="0" t="0" r="r" b="b"/>
              <a:pathLst>
                <a:path w="4276" h="8476">
                  <a:moveTo>
                    <a:pt x="17" y="8370"/>
                  </a:moveTo>
                  <a:lnTo>
                    <a:pt x="3919" y="567"/>
                  </a:lnTo>
                  <a:cubicBezTo>
                    <a:pt x="3935" y="534"/>
                    <a:pt x="3975" y="520"/>
                    <a:pt x="4008" y="537"/>
                  </a:cubicBezTo>
                  <a:cubicBezTo>
                    <a:pt x="4041" y="553"/>
                    <a:pt x="4054" y="593"/>
                    <a:pt x="4038" y="626"/>
                  </a:cubicBezTo>
                  <a:lnTo>
                    <a:pt x="136" y="8430"/>
                  </a:lnTo>
                  <a:cubicBezTo>
                    <a:pt x="120" y="8463"/>
                    <a:pt x="80" y="8476"/>
                    <a:pt x="47" y="8460"/>
                  </a:cubicBezTo>
                  <a:cubicBezTo>
                    <a:pt x="14" y="8443"/>
                    <a:pt x="0" y="8403"/>
                    <a:pt x="17" y="8370"/>
                  </a:cubicBezTo>
                  <a:close/>
                  <a:moveTo>
                    <a:pt x="3561" y="537"/>
                  </a:moveTo>
                  <a:lnTo>
                    <a:pt x="4276" y="0"/>
                  </a:lnTo>
                  <a:lnTo>
                    <a:pt x="4276" y="895"/>
                  </a:lnTo>
                  <a:lnTo>
                    <a:pt x="3561" y="537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72088" name="Freeform 56"/>
            <p:cNvSpPr>
              <a:spLocks noEditPoints="1"/>
            </p:cNvSpPr>
            <p:nvPr/>
          </p:nvSpPr>
          <p:spPr bwMode="auto">
            <a:xfrm>
              <a:off x="2663" y="3340"/>
              <a:ext cx="286" cy="260"/>
            </a:xfrm>
            <a:custGeom>
              <a:avLst/>
              <a:gdLst/>
              <a:ahLst/>
              <a:cxnLst>
                <a:cxn ang="0">
                  <a:pos x="30" y="3851"/>
                </a:cxn>
                <a:cxn ang="0">
                  <a:pos x="3836" y="399"/>
                </a:cxn>
                <a:cxn ang="0">
                  <a:pos x="3930" y="403"/>
                </a:cxn>
                <a:cxn ang="0">
                  <a:pos x="3925" y="497"/>
                </a:cxn>
                <a:cxn ang="0">
                  <a:pos x="119" y="3950"/>
                </a:cxn>
                <a:cxn ang="0">
                  <a:pos x="25" y="3945"/>
                </a:cxn>
                <a:cxn ang="0">
                  <a:pos x="30" y="3851"/>
                </a:cxn>
                <a:cxn ang="0">
                  <a:pos x="3513" y="241"/>
                </a:cxn>
                <a:cxn ang="0">
                  <a:pos x="4374" y="0"/>
                </a:cxn>
                <a:cxn ang="0">
                  <a:pos x="4051" y="834"/>
                </a:cxn>
                <a:cxn ang="0">
                  <a:pos x="3513" y="241"/>
                </a:cxn>
              </a:cxnLst>
              <a:rect l="0" t="0" r="r" b="b"/>
              <a:pathLst>
                <a:path w="4374" h="3974">
                  <a:moveTo>
                    <a:pt x="30" y="3851"/>
                  </a:moveTo>
                  <a:lnTo>
                    <a:pt x="3836" y="399"/>
                  </a:lnTo>
                  <a:cubicBezTo>
                    <a:pt x="3863" y="374"/>
                    <a:pt x="3905" y="376"/>
                    <a:pt x="3930" y="403"/>
                  </a:cubicBezTo>
                  <a:cubicBezTo>
                    <a:pt x="3955" y="430"/>
                    <a:pt x="3953" y="473"/>
                    <a:pt x="3925" y="497"/>
                  </a:cubicBezTo>
                  <a:lnTo>
                    <a:pt x="119" y="3950"/>
                  </a:lnTo>
                  <a:cubicBezTo>
                    <a:pt x="92" y="3974"/>
                    <a:pt x="50" y="3972"/>
                    <a:pt x="25" y="3945"/>
                  </a:cubicBezTo>
                  <a:cubicBezTo>
                    <a:pt x="0" y="3918"/>
                    <a:pt x="2" y="3875"/>
                    <a:pt x="30" y="3851"/>
                  </a:cubicBezTo>
                  <a:close/>
                  <a:moveTo>
                    <a:pt x="3513" y="241"/>
                  </a:moveTo>
                  <a:lnTo>
                    <a:pt x="4374" y="0"/>
                  </a:lnTo>
                  <a:lnTo>
                    <a:pt x="4051" y="834"/>
                  </a:lnTo>
                  <a:lnTo>
                    <a:pt x="3513" y="241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72089" name="Freeform 57"/>
            <p:cNvSpPr>
              <a:spLocks noEditPoints="1"/>
            </p:cNvSpPr>
            <p:nvPr/>
          </p:nvSpPr>
          <p:spPr bwMode="auto">
            <a:xfrm>
              <a:off x="3147" y="3020"/>
              <a:ext cx="240" cy="53"/>
            </a:xfrm>
            <a:custGeom>
              <a:avLst/>
              <a:gdLst/>
              <a:ahLst/>
              <a:cxnLst>
                <a:cxn ang="0">
                  <a:pos x="67" y="333"/>
                </a:cxn>
                <a:cxn ang="0">
                  <a:pos x="3000" y="333"/>
                </a:cxn>
                <a:cxn ang="0">
                  <a:pos x="3067" y="400"/>
                </a:cxn>
                <a:cxn ang="0">
                  <a:pos x="3000" y="467"/>
                </a:cxn>
                <a:cxn ang="0">
                  <a:pos x="67" y="467"/>
                </a:cxn>
                <a:cxn ang="0">
                  <a:pos x="0" y="400"/>
                </a:cxn>
                <a:cxn ang="0">
                  <a:pos x="67" y="333"/>
                </a:cxn>
                <a:cxn ang="0">
                  <a:pos x="2867" y="0"/>
                </a:cxn>
                <a:cxn ang="0">
                  <a:pos x="3667" y="400"/>
                </a:cxn>
                <a:cxn ang="0">
                  <a:pos x="2867" y="800"/>
                </a:cxn>
                <a:cxn ang="0">
                  <a:pos x="2867" y="0"/>
                </a:cxn>
              </a:cxnLst>
              <a:rect l="0" t="0" r="r" b="b"/>
              <a:pathLst>
                <a:path w="3667" h="800">
                  <a:moveTo>
                    <a:pt x="67" y="333"/>
                  </a:moveTo>
                  <a:lnTo>
                    <a:pt x="3000" y="333"/>
                  </a:lnTo>
                  <a:cubicBezTo>
                    <a:pt x="3037" y="333"/>
                    <a:pt x="3067" y="363"/>
                    <a:pt x="3067" y="400"/>
                  </a:cubicBezTo>
                  <a:cubicBezTo>
                    <a:pt x="3067" y="437"/>
                    <a:pt x="3037" y="467"/>
                    <a:pt x="3000" y="467"/>
                  </a:cubicBezTo>
                  <a:lnTo>
                    <a:pt x="67" y="467"/>
                  </a:lnTo>
                  <a:cubicBezTo>
                    <a:pt x="30" y="467"/>
                    <a:pt x="0" y="437"/>
                    <a:pt x="0" y="400"/>
                  </a:cubicBezTo>
                  <a:cubicBezTo>
                    <a:pt x="0" y="363"/>
                    <a:pt x="30" y="333"/>
                    <a:pt x="67" y="333"/>
                  </a:cubicBezTo>
                  <a:close/>
                  <a:moveTo>
                    <a:pt x="2867" y="0"/>
                  </a:moveTo>
                  <a:lnTo>
                    <a:pt x="3667" y="400"/>
                  </a:lnTo>
                  <a:lnTo>
                    <a:pt x="2867" y="800"/>
                  </a:lnTo>
                  <a:lnTo>
                    <a:pt x="2867" y="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72090" name="Freeform 58"/>
            <p:cNvSpPr>
              <a:spLocks noEditPoints="1"/>
            </p:cNvSpPr>
            <p:nvPr/>
          </p:nvSpPr>
          <p:spPr bwMode="auto">
            <a:xfrm>
              <a:off x="3141" y="3340"/>
              <a:ext cx="246" cy="53"/>
            </a:xfrm>
            <a:custGeom>
              <a:avLst/>
              <a:gdLst/>
              <a:ahLst/>
              <a:cxnLst>
                <a:cxn ang="0">
                  <a:pos x="67" y="333"/>
                </a:cxn>
                <a:cxn ang="0">
                  <a:pos x="3100" y="333"/>
                </a:cxn>
                <a:cxn ang="0">
                  <a:pos x="3167" y="400"/>
                </a:cxn>
                <a:cxn ang="0">
                  <a:pos x="3100" y="467"/>
                </a:cxn>
                <a:cxn ang="0">
                  <a:pos x="67" y="467"/>
                </a:cxn>
                <a:cxn ang="0">
                  <a:pos x="0" y="400"/>
                </a:cxn>
                <a:cxn ang="0">
                  <a:pos x="67" y="333"/>
                </a:cxn>
                <a:cxn ang="0">
                  <a:pos x="2967" y="0"/>
                </a:cxn>
                <a:cxn ang="0">
                  <a:pos x="3767" y="400"/>
                </a:cxn>
                <a:cxn ang="0">
                  <a:pos x="2967" y="800"/>
                </a:cxn>
                <a:cxn ang="0">
                  <a:pos x="2967" y="0"/>
                </a:cxn>
              </a:cxnLst>
              <a:rect l="0" t="0" r="r" b="b"/>
              <a:pathLst>
                <a:path w="3767" h="800">
                  <a:moveTo>
                    <a:pt x="67" y="333"/>
                  </a:moveTo>
                  <a:lnTo>
                    <a:pt x="3100" y="333"/>
                  </a:lnTo>
                  <a:cubicBezTo>
                    <a:pt x="3137" y="333"/>
                    <a:pt x="3167" y="363"/>
                    <a:pt x="3167" y="400"/>
                  </a:cubicBezTo>
                  <a:cubicBezTo>
                    <a:pt x="3167" y="437"/>
                    <a:pt x="3137" y="467"/>
                    <a:pt x="3100" y="467"/>
                  </a:cubicBezTo>
                  <a:lnTo>
                    <a:pt x="67" y="467"/>
                  </a:lnTo>
                  <a:cubicBezTo>
                    <a:pt x="30" y="467"/>
                    <a:pt x="0" y="437"/>
                    <a:pt x="0" y="400"/>
                  </a:cubicBezTo>
                  <a:cubicBezTo>
                    <a:pt x="0" y="363"/>
                    <a:pt x="30" y="333"/>
                    <a:pt x="67" y="333"/>
                  </a:cubicBezTo>
                  <a:close/>
                  <a:moveTo>
                    <a:pt x="2967" y="0"/>
                  </a:moveTo>
                  <a:lnTo>
                    <a:pt x="3767" y="400"/>
                  </a:lnTo>
                  <a:lnTo>
                    <a:pt x="2967" y="800"/>
                  </a:lnTo>
                  <a:lnTo>
                    <a:pt x="2967" y="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72091" name="Freeform 59"/>
            <p:cNvSpPr>
              <a:spLocks noEditPoints="1"/>
            </p:cNvSpPr>
            <p:nvPr/>
          </p:nvSpPr>
          <p:spPr bwMode="auto">
            <a:xfrm>
              <a:off x="3147" y="3042"/>
              <a:ext cx="220" cy="311"/>
            </a:xfrm>
            <a:custGeom>
              <a:avLst/>
              <a:gdLst/>
              <a:ahLst/>
              <a:cxnLst>
                <a:cxn ang="0">
                  <a:pos x="131" y="38"/>
                </a:cxn>
                <a:cxn ang="0">
                  <a:pos x="3048" y="4192"/>
                </a:cxn>
                <a:cxn ang="0">
                  <a:pos x="3031" y="4285"/>
                </a:cxn>
                <a:cxn ang="0">
                  <a:pos x="2938" y="4269"/>
                </a:cxn>
                <a:cxn ang="0">
                  <a:pos x="22" y="114"/>
                </a:cxn>
                <a:cxn ang="0">
                  <a:pos x="38" y="22"/>
                </a:cxn>
                <a:cxn ang="0">
                  <a:pos x="131" y="38"/>
                </a:cxn>
                <a:cxn ang="0">
                  <a:pos x="3244" y="3892"/>
                </a:cxn>
                <a:cxn ang="0">
                  <a:pos x="3376" y="4776"/>
                </a:cxn>
                <a:cxn ang="0">
                  <a:pos x="2589" y="4351"/>
                </a:cxn>
                <a:cxn ang="0">
                  <a:pos x="3244" y="3892"/>
                </a:cxn>
              </a:cxnLst>
              <a:rect l="0" t="0" r="r" b="b"/>
              <a:pathLst>
                <a:path w="3376" h="4776">
                  <a:moveTo>
                    <a:pt x="131" y="38"/>
                  </a:moveTo>
                  <a:lnTo>
                    <a:pt x="3048" y="4192"/>
                  </a:lnTo>
                  <a:cubicBezTo>
                    <a:pt x="3069" y="4222"/>
                    <a:pt x="3061" y="4264"/>
                    <a:pt x="3031" y="4285"/>
                  </a:cubicBezTo>
                  <a:cubicBezTo>
                    <a:pt x="3001" y="4306"/>
                    <a:pt x="2960" y="4299"/>
                    <a:pt x="2938" y="4269"/>
                  </a:cubicBezTo>
                  <a:lnTo>
                    <a:pt x="22" y="114"/>
                  </a:lnTo>
                  <a:cubicBezTo>
                    <a:pt x="0" y="84"/>
                    <a:pt x="8" y="43"/>
                    <a:pt x="38" y="22"/>
                  </a:cubicBezTo>
                  <a:cubicBezTo>
                    <a:pt x="68" y="0"/>
                    <a:pt x="110" y="8"/>
                    <a:pt x="131" y="38"/>
                  </a:cubicBezTo>
                  <a:close/>
                  <a:moveTo>
                    <a:pt x="3244" y="3892"/>
                  </a:moveTo>
                  <a:lnTo>
                    <a:pt x="3376" y="4776"/>
                  </a:lnTo>
                  <a:lnTo>
                    <a:pt x="2589" y="4351"/>
                  </a:lnTo>
                  <a:lnTo>
                    <a:pt x="3244" y="3892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72092" name="Freeform 60"/>
            <p:cNvSpPr>
              <a:spLocks noEditPoints="1"/>
            </p:cNvSpPr>
            <p:nvPr/>
          </p:nvSpPr>
          <p:spPr bwMode="auto">
            <a:xfrm>
              <a:off x="3134" y="3073"/>
              <a:ext cx="240" cy="305"/>
            </a:xfrm>
            <a:custGeom>
              <a:avLst/>
              <a:gdLst/>
              <a:ahLst/>
              <a:cxnLst>
                <a:cxn ang="0">
                  <a:pos x="23" y="4559"/>
                </a:cxn>
                <a:cxn ang="0">
                  <a:pos x="3212" y="484"/>
                </a:cxn>
                <a:cxn ang="0">
                  <a:pos x="3305" y="473"/>
                </a:cxn>
                <a:cxn ang="0">
                  <a:pos x="3317" y="566"/>
                </a:cxn>
                <a:cxn ang="0">
                  <a:pos x="128" y="4641"/>
                </a:cxn>
                <a:cxn ang="0">
                  <a:pos x="34" y="4653"/>
                </a:cxn>
                <a:cxn ang="0">
                  <a:pos x="23" y="4559"/>
                </a:cxn>
                <a:cxn ang="0">
                  <a:pos x="2867" y="384"/>
                </a:cxn>
                <a:cxn ang="0">
                  <a:pos x="3675" y="0"/>
                </a:cxn>
                <a:cxn ang="0">
                  <a:pos x="3497" y="877"/>
                </a:cxn>
                <a:cxn ang="0">
                  <a:pos x="2867" y="384"/>
                </a:cxn>
              </a:cxnLst>
              <a:rect l="0" t="0" r="r" b="b"/>
              <a:pathLst>
                <a:path w="3675" h="4675">
                  <a:moveTo>
                    <a:pt x="23" y="4559"/>
                  </a:moveTo>
                  <a:lnTo>
                    <a:pt x="3212" y="484"/>
                  </a:lnTo>
                  <a:cubicBezTo>
                    <a:pt x="3234" y="455"/>
                    <a:pt x="3276" y="450"/>
                    <a:pt x="3305" y="473"/>
                  </a:cubicBezTo>
                  <a:cubicBezTo>
                    <a:pt x="3334" y="495"/>
                    <a:pt x="3339" y="537"/>
                    <a:pt x="3317" y="566"/>
                  </a:cubicBezTo>
                  <a:lnTo>
                    <a:pt x="128" y="4641"/>
                  </a:lnTo>
                  <a:cubicBezTo>
                    <a:pt x="105" y="4670"/>
                    <a:pt x="63" y="4675"/>
                    <a:pt x="34" y="4653"/>
                  </a:cubicBezTo>
                  <a:cubicBezTo>
                    <a:pt x="5" y="4630"/>
                    <a:pt x="0" y="4588"/>
                    <a:pt x="23" y="4559"/>
                  </a:cubicBezTo>
                  <a:close/>
                  <a:moveTo>
                    <a:pt x="2867" y="384"/>
                  </a:moveTo>
                  <a:lnTo>
                    <a:pt x="3675" y="0"/>
                  </a:lnTo>
                  <a:lnTo>
                    <a:pt x="3497" y="877"/>
                  </a:lnTo>
                  <a:lnTo>
                    <a:pt x="2867" y="384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72093" name="Freeform 61"/>
            <p:cNvSpPr>
              <a:spLocks noEditPoints="1"/>
            </p:cNvSpPr>
            <p:nvPr/>
          </p:nvSpPr>
          <p:spPr bwMode="auto">
            <a:xfrm>
              <a:off x="1763" y="2596"/>
              <a:ext cx="161" cy="52"/>
            </a:xfrm>
            <a:custGeom>
              <a:avLst/>
              <a:gdLst/>
              <a:ahLst/>
              <a:cxnLst>
                <a:cxn ang="0">
                  <a:pos x="67" y="333"/>
                </a:cxn>
                <a:cxn ang="0">
                  <a:pos x="1800" y="333"/>
                </a:cxn>
                <a:cxn ang="0">
                  <a:pos x="1867" y="400"/>
                </a:cxn>
                <a:cxn ang="0">
                  <a:pos x="1800" y="467"/>
                </a:cxn>
                <a:cxn ang="0">
                  <a:pos x="67" y="467"/>
                </a:cxn>
                <a:cxn ang="0">
                  <a:pos x="0" y="400"/>
                </a:cxn>
                <a:cxn ang="0">
                  <a:pos x="67" y="333"/>
                </a:cxn>
                <a:cxn ang="0">
                  <a:pos x="1667" y="0"/>
                </a:cxn>
                <a:cxn ang="0">
                  <a:pos x="2467" y="400"/>
                </a:cxn>
                <a:cxn ang="0">
                  <a:pos x="1667" y="800"/>
                </a:cxn>
                <a:cxn ang="0">
                  <a:pos x="1667" y="0"/>
                </a:cxn>
              </a:cxnLst>
              <a:rect l="0" t="0" r="r" b="b"/>
              <a:pathLst>
                <a:path w="2467" h="800">
                  <a:moveTo>
                    <a:pt x="67" y="333"/>
                  </a:moveTo>
                  <a:lnTo>
                    <a:pt x="1800" y="333"/>
                  </a:lnTo>
                  <a:cubicBezTo>
                    <a:pt x="1837" y="333"/>
                    <a:pt x="1867" y="363"/>
                    <a:pt x="1867" y="400"/>
                  </a:cubicBezTo>
                  <a:cubicBezTo>
                    <a:pt x="1867" y="437"/>
                    <a:pt x="1837" y="467"/>
                    <a:pt x="1800" y="467"/>
                  </a:cubicBezTo>
                  <a:lnTo>
                    <a:pt x="67" y="467"/>
                  </a:lnTo>
                  <a:cubicBezTo>
                    <a:pt x="30" y="467"/>
                    <a:pt x="0" y="437"/>
                    <a:pt x="0" y="400"/>
                  </a:cubicBezTo>
                  <a:cubicBezTo>
                    <a:pt x="0" y="363"/>
                    <a:pt x="30" y="333"/>
                    <a:pt x="67" y="333"/>
                  </a:cubicBezTo>
                  <a:close/>
                  <a:moveTo>
                    <a:pt x="1667" y="0"/>
                  </a:moveTo>
                  <a:lnTo>
                    <a:pt x="2467" y="400"/>
                  </a:lnTo>
                  <a:lnTo>
                    <a:pt x="1667" y="800"/>
                  </a:lnTo>
                  <a:lnTo>
                    <a:pt x="1667" y="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72094" name="Freeform 62"/>
            <p:cNvSpPr>
              <a:spLocks noEditPoints="1"/>
            </p:cNvSpPr>
            <p:nvPr/>
          </p:nvSpPr>
          <p:spPr bwMode="auto">
            <a:xfrm>
              <a:off x="1776" y="2936"/>
              <a:ext cx="155" cy="52"/>
            </a:xfrm>
            <a:custGeom>
              <a:avLst/>
              <a:gdLst/>
              <a:ahLst/>
              <a:cxnLst>
                <a:cxn ang="0">
                  <a:pos x="67" y="333"/>
                </a:cxn>
                <a:cxn ang="0">
                  <a:pos x="1700" y="333"/>
                </a:cxn>
                <a:cxn ang="0">
                  <a:pos x="1767" y="400"/>
                </a:cxn>
                <a:cxn ang="0">
                  <a:pos x="1700" y="467"/>
                </a:cxn>
                <a:cxn ang="0">
                  <a:pos x="67" y="467"/>
                </a:cxn>
                <a:cxn ang="0">
                  <a:pos x="0" y="400"/>
                </a:cxn>
                <a:cxn ang="0">
                  <a:pos x="67" y="333"/>
                </a:cxn>
                <a:cxn ang="0">
                  <a:pos x="1567" y="0"/>
                </a:cxn>
                <a:cxn ang="0">
                  <a:pos x="2367" y="400"/>
                </a:cxn>
                <a:cxn ang="0">
                  <a:pos x="1567" y="800"/>
                </a:cxn>
                <a:cxn ang="0">
                  <a:pos x="1567" y="0"/>
                </a:cxn>
              </a:cxnLst>
              <a:rect l="0" t="0" r="r" b="b"/>
              <a:pathLst>
                <a:path w="2367" h="800">
                  <a:moveTo>
                    <a:pt x="67" y="333"/>
                  </a:moveTo>
                  <a:lnTo>
                    <a:pt x="1700" y="333"/>
                  </a:lnTo>
                  <a:cubicBezTo>
                    <a:pt x="1737" y="333"/>
                    <a:pt x="1767" y="363"/>
                    <a:pt x="1767" y="400"/>
                  </a:cubicBezTo>
                  <a:cubicBezTo>
                    <a:pt x="1767" y="437"/>
                    <a:pt x="1737" y="467"/>
                    <a:pt x="1700" y="467"/>
                  </a:cubicBezTo>
                  <a:lnTo>
                    <a:pt x="67" y="467"/>
                  </a:lnTo>
                  <a:cubicBezTo>
                    <a:pt x="30" y="467"/>
                    <a:pt x="0" y="437"/>
                    <a:pt x="0" y="400"/>
                  </a:cubicBezTo>
                  <a:cubicBezTo>
                    <a:pt x="0" y="363"/>
                    <a:pt x="30" y="333"/>
                    <a:pt x="67" y="333"/>
                  </a:cubicBezTo>
                  <a:close/>
                  <a:moveTo>
                    <a:pt x="1567" y="0"/>
                  </a:moveTo>
                  <a:lnTo>
                    <a:pt x="2367" y="400"/>
                  </a:lnTo>
                  <a:lnTo>
                    <a:pt x="1567" y="800"/>
                  </a:lnTo>
                  <a:lnTo>
                    <a:pt x="1567" y="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72095" name="Freeform 63"/>
            <p:cNvSpPr>
              <a:spLocks noEditPoints="1"/>
            </p:cNvSpPr>
            <p:nvPr/>
          </p:nvSpPr>
          <p:spPr bwMode="auto">
            <a:xfrm>
              <a:off x="1750" y="3288"/>
              <a:ext cx="174" cy="52"/>
            </a:xfrm>
            <a:custGeom>
              <a:avLst/>
              <a:gdLst/>
              <a:ahLst/>
              <a:cxnLst>
                <a:cxn ang="0">
                  <a:pos x="67" y="333"/>
                </a:cxn>
                <a:cxn ang="0">
                  <a:pos x="2000" y="333"/>
                </a:cxn>
                <a:cxn ang="0">
                  <a:pos x="2067" y="400"/>
                </a:cxn>
                <a:cxn ang="0">
                  <a:pos x="2000" y="467"/>
                </a:cxn>
                <a:cxn ang="0">
                  <a:pos x="67" y="467"/>
                </a:cxn>
                <a:cxn ang="0">
                  <a:pos x="0" y="400"/>
                </a:cxn>
                <a:cxn ang="0">
                  <a:pos x="67" y="333"/>
                </a:cxn>
                <a:cxn ang="0">
                  <a:pos x="1867" y="0"/>
                </a:cxn>
                <a:cxn ang="0">
                  <a:pos x="2667" y="400"/>
                </a:cxn>
                <a:cxn ang="0">
                  <a:pos x="1867" y="800"/>
                </a:cxn>
                <a:cxn ang="0">
                  <a:pos x="1867" y="0"/>
                </a:cxn>
              </a:cxnLst>
              <a:rect l="0" t="0" r="r" b="b"/>
              <a:pathLst>
                <a:path w="2667" h="800">
                  <a:moveTo>
                    <a:pt x="67" y="333"/>
                  </a:moveTo>
                  <a:lnTo>
                    <a:pt x="2000" y="333"/>
                  </a:lnTo>
                  <a:cubicBezTo>
                    <a:pt x="2037" y="333"/>
                    <a:pt x="2067" y="363"/>
                    <a:pt x="2067" y="400"/>
                  </a:cubicBezTo>
                  <a:cubicBezTo>
                    <a:pt x="2067" y="437"/>
                    <a:pt x="2037" y="467"/>
                    <a:pt x="2000" y="467"/>
                  </a:cubicBezTo>
                  <a:lnTo>
                    <a:pt x="67" y="467"/>
                  </a:lnTo>
                  <a:cubicBezTo>
                    <a:pt x="30" y="467"/>
                    <a:pt x="0" y="437"/>
                    <a:pt x="0" y="400"/>
                  </a:cubicBezTo>
                  <a:cubicBezTo>
                    <a:pt x="0" y="363"/>
                    <a:pt x="30" y="333"/>
                    <a:pt x="67" y="333"/>
                  </a:cubicBezTo>
                  <a:close/>
                  <a:moveTo>
                    <a:pt x="1867" y="0"/>
                  </a:moveTo>
                  <a:lnTo>
                    <a:pt x="2667" y="400"/>
                  </a:lnTo>
                  <a:lnTo>
                    <a:pt x="1867" y="800"/>
                  </a:lnTo>
                  <a:lnTo>
                    <a:pt x="1867" y="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72096" name="Freeform 64"/>
            <p:cNvSpPr>
              <a:spLocks noEditPoints="1"/>
            </p:cNvSpPr>
            <p:nvPr/>
          </p:nvSpPr>
          <p:spPr bwMode="auto">
            <a:xfrm>
              <a:off x="1757" y="3686"/>
              <a:ext cx="167" cy="53"/>
            </a:xfrm>
            <a:custGeom>
              <a:avLst/>
              <a:gdLst/>
              <a:ahLst/>
              <a:cxnLst>
                <a:cxn ang="0">
                  <a:pos x="67" y="333"/>
                </a:cxn>
                <a:cxn ang="0">
                  <a:pos x="1900" y="333"/>
                </a:cxn>
                <a:cxn ang="0">
                  <a:pos x="1967" y="400"/>
                </a:cxn>
                <a:cxn ang="0">
                  <a:pos x="1900" y="467"/>
                </a:cxn>
                <a:cxn ang="0">
                  <a:pos x="67" y="467"/>
                </a:cxn>
                <a:cxn ang="0">
                  <a:pos x="0" y="400"/>
                </a:cxn>
                <a:cxn ang="0">
                  <a:pos x="67" y="333"/>
                </a:cxn>
                <a:cxn ang="0">
                  <a:pos x="1767" y="0"/>
                </a:cxn>
                <a:cxn ang="0">
                  <a:pos x="2567" y="400"/>
                </a:cxn>
                <a:cxn ang="0">
                  <a:pos x="1767" y="800"/>
                </a:cxn>
                <a:cxn ang="0">
                  <a:pos x="1767" y="0"/>
                </a:cxn>
              </a:cxnLst>
              <a:rect l="0" t="0" r="r" b="b"/>
              <a:pathLst>
                <a:path w="2567" h="800">
                  <a:moveTo>
                    <a:pt x="67" y="333"/>
                  </a:moveTo>
                  <a:lnTo>
                    <a:pt x="1900" y="333"/>
                  </a:lnTo>
                  <a:cubicBezTo>
                    <a:pt x="1937" y="333"/>
                    <a:pt x="1967" y="363"/>
                    <a:pt x="1967" y="400"/>
                  </a:cubicBezTo>
                  <a:cubicBezTo>
                    <a:pt x="1967" y="437"/>
                    <a:pt x="1937" y="467"/>
                    <a:pt x="1900" y="467"/>
                  </a:cubicBezTo>
                  <a:lnTo>
                    <a:pt x="67" y="467"/>
                  </a:lnTo>
                  <a:cubicBezTo>
                    <a:pt x="30" y="467"/>
                    <a:pt x="0" y="437"/>
                    <a:pt x="0" y="400"/>
                  </a:cubicBezTo>
                  <a:cubicBezTo>
                    <a:pt x="0" y="363"/>
                    <a:pt x="30" y="333"/>
                    <a:pt x="67" y="333"/>
                  </a:cubicBezTo>
                  <a:close/>
                  <a:moveTo>
                    <a:pt x="1767" y="0"/>
                  </a:moveTo>
                  <a:lnTo>
                    <a:pt x="2567" y="400"/>
                  </a:lnTo>
                  <a:lnTo>
                    <a:pt x="1767" y="800"/>
                  </a:lnTo>
                  <a:lnTo>
                    <a:pt x="1767" y="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72097" name="Freeform 65"/>
            <p:cNvSpPr>
              <a:spLocks noEditPoints="1"/>
            </p:cNvSpPr>
            <p:nvPr/>
          </p:nvSpPr>
          <p:spPr bwMode="auto">
            <a:xfrm>
              <a:off x="3572" y="3034"/>
              <a:ext cx="187" cy="52"/>
            </a:xfrm>
            <a:custGeom>
              <a:avLst/>
              <a:gdLst/>
              <a:ahLst/>
              <a:cxnLst>
                <a:cxn ang="0">
                  <a:pos x="34" y="166"/>
                </a:cxn>
                <a:cxn ang="0">
                  <a:pos x="1100" y="166"/>
                </a:cxn>
                <a:cxn ang="0">
                  <a:pos x="1134" y="200"/>
                </a:cxn>
                <a:cxn ang="0">
                  <a:pos x="1100" y="233"/>
                </a:cxn>
                <a:cxn ang="0">
                  <a:pos x="34" y="233"/>
                </a:cxn>
                <a:cxn ang="0">
                  <a:pos x="0" y="200"/>
                </a:cxn>
                <a:cxn ang="0">
                  <a:pos x="34" y="166"/>
                </a:cxn>
                <a:cxn ang="0">
                  <a:pos x="1034" y="0"/>
                </a:cxn>
                <a:cxn ang="0">
                  <a:pos x="1434" y="200"/>
                </a:cxn>
                <a:cxn ang="0">
                  <a:pos x="1034" y="400"/>
                </a:cxn>
                <a:cxn ang="0">
                  <a:pos x="1034" y="0"/>
                </a:cxn>
              </a:cxnLst>
              <a:rect l="0" t="0" r="r" b="b"/>
              <a:pathLst>
                <a:path w="1434" h="400">
                  <a:moveTo>
                    <a:pt x="34" y="166"/>
                  </a:moveTo>
                  <a:lnTo>
                    <a:pt x="1100" y="166"/>
                  </a:lnTo>
                  <a:cubicBezTo>
                    <a:pt x="1119" y="166"/>
                    <a:pt x="1134" y="181"/>
                    <a:pt x="1134" y="200"/>
                  </a:cubicBezTo>
                  <a:cubicBezTo>
                    <a:pt x="1134" y="218"/>
                    <a:pt x="1119" y="233"/>
                    <a:pt x="1100" y="233"/>
                  </a:cubicBezTo>
                  <a:lnTo>
                    <a:pt x="34" y="233"/>
                  </a:lnTo>
                  <a:cubicBezTo>
                    <a:pt x="15" y="233"/>
                    <a:pt x="0" y="218"/>
                    <a:pt x="0" y="200"/>
                  </a:cubicBezTo>
                  <a:cubicBezTo>
                    <a:pt x="0" y="181"/>
                    <a:pt x="15" y="166"/>
                    <a:pt x="34" y="166"/>
                  </a:cubicBezTo>
                  <a:close/>
                  <a:moveTo>
                    <a:pt x="1034" y="0"/>
                  </a:moveTo>
                  <a:lnTo>
                    <a:pt x="1434" y="200"/>
                  </a:lnTo>
                  <a:lnTo>
                    <a:pt x="1034" y="400"/>
                  </a:lnTo>
                  <a:lnTo>
                    <a:pt x="1034" y="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72098" name="Freeform 66"/>
            <p:cNvSpPr>
              <a:spLocks noEditPoints="1"/>
            </p:cNvSpPr>
            <p:nvPr/>
          </p:nvSpPr>
          <p:spPr bwMode="auto">
            <a:xfrm>
              <a:off x="3559" y="3380"/>
              <a:ext cx="174" cy="52"/>
            </a:xfrm>
            <a:custGeom>
              <a:avLst/>
              <a:gdLst/>
              <a:ahLst/>
              <a:cxnLst>
                <a:cxn ang="0">
                  <a:pos x="34" y="166"/>
                </a:cxn>
                <a:cxn ang="0">
                  <a:pos x="1000" y="166"/>
                </a:cxn>
                <a:cxn ang="0">
                  <a:pos x="1034" y="200"/>
                </a:cxn>
                <a:cxn ang="0">
                  <a:pos x="1000" y="233"/>
                </a:cxn>
                <a:cxn ang="0">
                  <a:pos x="34" y="233"/>
                </a:cxn>
                <a:cxn ang="0">
                  <a:pos x="0" y="200"/>
                </a:cxn>
                <a:cxn ang="0">
                  <a:pos x="34" y="166"/>
                </a:cxn>
                <a:cxn ang="0">
                  <a:pos x="934" y="0"/>
                </a:cxn>
                <a:cxn ang="0">
                  <a:pos x="1334" y="200"/>
                </a:cxn>
                <a:cxn ang="0">
                  <a:pos x="934" y="400"/>
                </a:cxn>
                <a:cxn ang="0">
                  <a:pos x="934" y="0"/>
                </a:cxn>
              </a:cxnLst>
              <a:rect l="0" t="0" r="r" b="b"/>
              <a:pathLst>
                <a:path w="1334" h="400">
                  <a:moveTo>
                    <a:pt x="34" y="166"/>
                  </a:moveTo>
                  <a:lnTo>
                    <a:pt x="1000" y="166"/>
                  </a:lnTo>
                  <a:cubicBezTo>
                    <a:pt x="1019" y="166"/>
                    <a:pt x="1034" y="181"/>
                    <a:pt x="1034" y="200"/>
                  </a:cubicBezTo>
                  <a:cubicBezTo>
                    <a:pt x="1034" y="218"/>
                    <a:pt x="1019" y="233"/>
                    <a:pt x="1000" y="233"/>
                  </a:cubicBezTo>
                  <a:lnTo>
                    <a:pt x="34" y="233"/>
                  </a:lnTo>
                  <a:cubicBezTo>
                    <a:pt x="15" y="233"/>
                    <a:pt x="0" y="218"/>
                    <a:pt x="0" y="200"/>
                  </a:cubicBezTo>
                  <a:cubicBezTo>
                    <a:pt x="0" y="181"/>
                    <a:pt x="15" y="166"/>
                    <a:pt x="34" y="166"/>
                  </a:cubicBezTo>
                  <a:close/>
                  <a:moveTo>
                    <a:pt x="934" y="0"/>
                  </a:moveTo>
                  <a:lnTo>
                    <a:pt x="1334" y="200"/>
                  </a:lnTo>
                  <a:lnTo>
                    <a:pt x="934" y="400"/>
                  </a:lnTo>
                  <a:lnTo>
                    <a:pt x="934" y="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72099" name="Rectangle 67"/>
            <p:cNvSpPr>
              <a:spLocks noChangeArrowheads="1"/>
            </p:cNvSpPr>
            <p:nvPr/>
          </p:nvSpPr>
          <p:spPr bwMode="auto">
            <a:xfrm>
              <a:off x="1631" y="3869"/>
              <a:ext cx="483" cy="35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72100" name="Rectangle 68"/>
            <p:cNvSpPr>
              <a:spLocks noChangeArrowheads="1"/>
            </p:cNvSpPr>
            <p:nvPr/>
          </p:nvSpPr>
          <p:spPr bwMode="auto">
            <a:xfrm>
              <a:off x="1693" y="3903"/>
              <a:ext cx="182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100" dirty="0" smtClean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input</a:t>
              </a:r>
              <a:endPara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2101" name="Rectangle 69"/>
            <p:cNvSpPr>
              <a:spLocks noChangeArrowheads="1"/>
            </p:cNvSpPr>
            <p:nvPr/>
          </p:nvSpPr>
          <p:spPr bwMode="auto">
            <a:xfrm>
              <a:off x="1963" y="3903"/>
              <a:ext cx="57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2102" name="Rectangle 70"/>
            <p:cNvSpPr>
              <a:spLocks noChangeArrowheads="1"/>
            </p:cNvSpPr>
            <p:nvPr/>
          </p:nvSpPr>
          <p:spPr bwMode="auto">
            <a:xfrm>
              <a:off x="1693" y="4004"/>
              <a:ext cx="177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100" dirty="0" smtClean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layer</a:t>
              </a:r>
              <a:endPara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2103" name="Rectangle 71"/>
            <p:cNvSpPr>
              <a:spLocks noChangeArrowheads="1"/>
            </p:cNvSpPr>
            <p:nvPr/>
          </p:nvSpPr>
          <p:spPr bwMode="auto">
            <a:xfrm>
              <a:off x="1730" y="4004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2104" name="Rectangle 72"/>
            <p:cNvSpPr>
              <a:spLocks noChangeArrowheads="1"/>
            </p:cNvSpPr>
            <p:nvPr/>
          </p:nvSpPr>
          <p:spPr bwMode="auto">
            <a:xfrm>
              <a:off x="1971" y="4004"/>
              <a:ext cx="57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2105" name="Rectangle 73"/>
            <p:cNvSpPr>
              <a:spLocks noChangeArrowheads="1"/>
            </p:cNvSpPr>
            <p:nvPr/>
          </p:nvSpPr>
          <p:spPr bwMode="auto">
            <a:xfrm>
              <a:off x="2746" y="3863"/>
              <a:ext cx="614" cy="35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72106" name="Rectangle 74"/>
            <p:cNvSpPr>
              <a:spLocks noChangeArrowheads="1"/>
            </p:cNvSpPr>
            <p:nvPr/>
          </p:nvSpPr>
          <p:spPr bwMode="auto">
            <a:xfrm>
              <a:off x="2810" y="3895"/>
              <a:ext cx="87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2</a:t>
              </a:r>
              <a:endParaRPr kumimoji="0" 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2107" name="Rectangle 75"/>
            <p:cNvSpPr>
              <a:spLocks noChangeArrowheads="1"/>
            </p:cNvSpPr>
            <p:nvPr/>
          </p:nvSpPr>
          <p:spPr bwMode="auto">
            <a:xfrm>
              <a:off x="2858" y="3883"/>
              <a:ext cx="58" cy="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ο</a:t>
              </a:r>
              <a:endParaRPr kumimoji="0" 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2108" name="Rectangle 76"/>
            <p:cNvSpPr>
              <a:spLocks noChangeArrowheads="1"/>
            </p:cNvSpPr>
            <p:nvPr/>
          </p:nvSpPr>
          <p:spPr bwMode="auto">
            <a:xfrm>
              <a:off x="2888" y="3895"/>
              <a:ext cx="63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2109" name="Rectangle 77"/>
            <p:cNvSpPr>
              <a:spLocks noChangeArrowheads="1"/>
            </p:cNvSpPr>
            <p:nvPr/>
          </p:nvSpPr>
          <p:spPr bwMode="auto">
            <a:xfrm>
              <a:off x="2912" y="3895"/>
              <a:ext cx="265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hidden</a:t>
              </a:r>
              <a:endPara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2110" name="Rectangle 78"/>
            <p:cNvSpPr>
              <a:spLocks noChangeArrowheads="1"/>
            </p:cNvSpPr>
            <p:nvPr/>
          </p:nvSpPr>
          <p:spPr bwMode="auto">
            <a:xfrm>
              <a:off x="2810" y="4007"/>
              <a:ext cx="195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layer</a:t>
              </a:r>
              <a:endPara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2111" name="Rectangle 79"/>
            <p:cNvSpPr>
              <a:spLocks noChangeArrowheads="1"/>
            </p:cNvSpPr>
            <p:nvPr/>
          </p:nvSpPr>
          <p:spPr bwMode="auto">
            <a:xfrm>
              <a:off x="3105" y="4007"/>
              <a:ext cx="63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2112" name="Rectangle 80"/>
            <p:cNvSpPr>
              <a:spLocks noChangeArrowheads="1"/>
            </p:cNvSpPr>
            <p:nvPr/>
          </p:nvSpPr>
          <p:spPr bwMode="auto">
            <a:xfrm>
              <a:off x="3328" y="3869"/>
              <a:ext cx="613" cy="35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72113" name="Rectangle 81"/>
            <p:cNvSpPr>
              <a:spLocks noChangeArrowheads="1"/>
            </p:cNvSpPr>
            <p:nvPr/>
          </p:nvSpPr>
          <p:spPr bwMode="auto">
            <a:xfrm>
              <a:off x="3391" y="3902"/>
              <a:ext cx="248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 smtClean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output</a:t>
              </a:r>
              <a:endPara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2114" name="Rectangle 82"/>
            <p:cNvSpPr>
              <a:spLocks noChangeArrowheads="1"/>
            </p:cNvSpPr>
            <p:nvPr/>
          </p:nvSpPr>
          <p:spPr bwMode="auto">
            <a:xfrm>
              <a:off x="3431" y="3902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2115" name="Rectangle 83"/>
            <p:cNvSpPr>
              <a:spLocks noChangeArrowheads="1"/>
            </p:cNvSpPr>
            <p:nvPr/>
          </p:nvSpPr>
          <p:spPr bwMode="auto">
            <a:xfrm>
              <a:off x="3687" y="3902"/>
              <a:ext cx="63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2116" name="Rectangle 84"/>
            <p:cNvSpPr>
              <a:spLocks noChangeArrowheads="1"/>
            </p:cNvSpPr>
            <p:nvPr/>
          </p:nvSpPr>
          <p:spPr bwMode="auto">
            <a:xfrm>
              <a:off x="3391" y="4014"/>
              <a:ext cx="195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layer</a:t>
              </a:r>
              <a:endPara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2117" name="Rectangle 85"/>
            <p:cNvSpPr>
              <a:spLocks noChangeArrowheads="1"/>
            </p:cNvSpPr>
            <p:nvPr/>
          </p:nvSpPr>
          <p:spPr bwMode="auto">
            <a:xfrm>
              <a:off x="3662" y="4014"/>
              <a:ext cx="63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2118" name="Rectangle 86"/>
            <p:cNvSpPr>
              <a:spLocks noChangeArrowheads="1"/>
            </p:cNvSpPr>
            <p:nvPr/>
          </p:nvSpPr>
          <p:spPr bwMode="auto">
            <a:xfrm>
              <a:off x="2120" y="3883"/>
              <a:ext cx="613" cy="35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72119" name="Rectangle 87"/>
            <p:cNvSpPr>
              <a:spLocks noChangeArrowheads="1"/>
            </p:cNvSpPr>
            <p:nvPr/>
          </p:nvSpPr>
          <p:spPr bwMode="auto">
            <a:xfrm>
              <a:off x="2183" y="3915"/>
              <a:ext cx="87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1</a:t>
              </a:r>
              <a:endPara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2120" name="Rectangle 88"/>
            <p:cNvSpPr>
              <a:spLocks noChangeArrowheads="1"/>
            </p:cNvSpPr>
            <p:nvPr/>
          </p:nvSpPr>
          <p:spPr bwMode="auto">
            <a:xfrm>
              <a:off x="2231" y="3904"/>
              <a:ext cx="58" cy="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ο</a:t>
              </a:r>
              <a:endParaRPr kumimoji="0" 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2121" name="Rectangle 89"/>
            <p:cNvSpPr>
              <a:spLocks noChangeArrowheads="1"/>
            </p:cNvSpPr>
            <p:nvPr/>
          </p:nvSpPr>
          <p:spPr bwMode="auto">
            <a:xfrm>
              <a:off x="2262" y="3915"/>
              <a:ext cx="63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2122" name="Rectangle 90"/>
            <p:cNvSpPr>
              <a:spLocks noChangeArrowheads="1"/>
            </p:cNvSpPr>
            <p:nvPr/>
          </p:nvSpPr>
          <p:spPr bwMode="auto">
            <a:xfrm>
              <a:off x="2286" y="3915"/>
              <a:ext cx="265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hidden</a:t>
              </a:r>
              <a:endPara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2123" name="Rectangle 91"/>
            <p:cNvSpPr>
              <a:spLocks noChangeArrowheads="1"/>
            </p:cNvSpPr>
            <p:nvPr/>
          </p:nvSpPr>
          <p:spPr bwMode="auto">
            <a:xfrm>
              <a:off x="2183" y="4028"/>
              <a:ext cx="195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layer</a:t>
              </a:r>
              <a:endPara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MultiLayer</a:t>
            </a:r>
            <a:r>
              <a:rPr lang="en-US" dirty="0" smtClean="0"/>
              <a:t> </a:t>
            </a:r>
            <a:r>
              <a:rPr lang="en-US" dirty="0" err="1" smtClean="0"/>
              <a:t>Perceptron</a:t>
            </a:r>
            <a:r>
              <a:rPr lang="en-US" dirty="0" smtClean="0"/>
              <a:t> (MLP)</a:t>
            </a:r>
            <a:endParaRPr lang="el-GR" dirty="0"/>
          </a:p>
        </p:txBody>
      </p:sp>
      <p:sp>
        <p:nvSpPr>
          <p:cNvPr id="2074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9" name="2 - Θέση περιεχομένου"/>
          <p:cNvSpPr>
            <a:spLocks noGrp="1"/>
          </p:cNvSpPr>
          <p:nvPr>
            <p:ph idx="1"/>
          </p:nvPr>
        </p:nvSpPr>
        <p:spPr>
          <a:xfrm>
            <a:off x="611560" y="1412776"/>
            <a:ext cx="8424936" cy="4896544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Notation</a:t>
            </a:r>
            <a:r>
              <a:rPr lang="el-GR" sz="2800" dirty="0" smtClean="0"/>
              <a:t>  </a:t>
            </a:r>
            <a:r>
              <a:rPr lang="en-US" sz="2800" dirty="0" smtClean="0"/>
              <a:t>   : neuron</a:t>
            </a:r>
            <a:r>
              <a:rPr lang="el-GR" sz="2800" dirty="0" smtClean="0"/>
              <a:t> i </a:t>
            </a:r>
            <a:r>
              <a:rPr lang="en-US" sz="2800" dirty="0" smtClean="0"/>
              <a:t> in layer</a:t>
            </a:r>
            <a:endParaRPr lang="el-GR" sz="2800" dirty="0" smtClean="0"/>
          </a:p>
          <a:p>
            <a:r>
              <a:rPr lang="el-GR" sz="2800" dirty="0" smtClean="0"/>
              <a:t>      </a:t>
            </a:r>
            <a:r>
              <a:rPr lang="en-US" sz="2800" dirty="0" smtClean="0"/>
              <a:t>: total input</a:t>
            </a:r>
          </a:p>
          <a:p>
            <a:r>
              <a:rPr lang="en-US" sz="2800" dirty="0" smtClean="0"/>
              <a:t>      : output</a:t>
            </a:r>
          </a:p>
          <a:p>
            <a:r>
              <a:rPr lang="en-US" sz="2800" dirty="0" smtClean="0"/>
              <a:t>      :</a:t>
            </a:r>
            <a:r>
              <a:rPr lang="el-GR" sz="2800" dirty="0" smtClean="0"/>
              <a:t> </a:t>
            </a:r>
            <a:r>
              <a:rPr lang="en-US" sz="2800" dirty="0" smtClean="0"/>
              <a:t>error</a:t>
            </a:r>
          </a:p>
          <a:p>
            <a:r>
              <a:rPr lang="en-US" sz="2800" dirty="0" smtClean="0"/>
              <a:t>      : bias (or       </a:t>
            </a:r>
            <a:r>
              <a:rPr lang="el-GR" sz="2800" dirty="0" smtClean="0"/>
              <a:t>)</a:t>
            </a:r>
          </a:p>
          <a:p>
            <a:r>
              <a:rPr lang="el-GR" sz="2800" dirty="0" smtClean="0"/>
              <a:t>      </a:t>
            </a:r>
            <a:r>
              <a:rPr lang="en-US" sz="2800" dirty="0" smtClean="0"/>
              <a:t>: activation function in</a:t>
            </a:r>
          </a:p>
          <a:p>
            <a:pPr>
              <a:buNone/>
            </a:pPr>
            <a:r>
              <a:rPr lang="en-US" sz="2800" dirty="0" smtClean="0"/>
              <a:t>            layer</a:t>
            </a:r>
          </a:p>
          <a:p>
            <a:r>
              <a:rPr lang="en-US" sz="2800" dirty="0" smtClean="0"/>
              <a:t>      :</a:t>
            </a:r>
            <a:r>
              <a:rPr lang="el-GR" sz="2800" dirty="0" smtClean="0"/>
              <a:t> </a:t>
            </a:r>
            <a:r>
              <a:rPr lang="en-US" sz="2800" dirty="0" smtClean="0"/>
              <a:t>number of neurons in layer</a:t>
            </a:r>
            <a:r>
              <a:rPr lang="el-GR" sz="2800" dirty="0" smtClean="0"/>
              <a:t> </a:t>
            </a:r>
            <a:endParaRPr lang="en-US" sz="2800" dirty="0" smtClean="0"/>
          </a:p>
          <a:p>
            <a:r>
              <a:rPr lang="en-US" sz="2800" dirty="0" smtClean="0"/>
              <a:t>      : weight of connection from neuron</a:t>
            </a:r>
            <a:r>
              <a:rPr lang="el-GR" sz="2800" dirty="0" smtClean="0"/>
              <a:t> </a:t>
            </a:r>
            <a:r>
              <a:rPr lang="en-US" sz="2800" dirty="0" smtClean="0"/>
              <a:t>        to   	neuron</a:t>
            </a:r>
          </a:p>
          <a:p>
            <a:endParaRPr lang="el-GR" sz="2800" dirty="0" smtClean="0"/>
          </a:p>
          <a:p>
            <a:pPr>
              <a:buNone/>
            </a:pPr>
            <a:endParaRPr lang="el-GR" sz="2400" dirty="0"/>
          </a:p>
        </p:txBody>
      </p:sp>
      <p:graphicFrame>
        <p:nvGraphicFramePr>
          <p:cNvPr id="121858" name="Object 2"/>
          <p:cNvGraphicFramePr>
            <a:graphicFrameLocks noChangeAspect="1"/>
          </p:cNvGraphicFramePr>
          <p:nvPr/>
        </p:nvGraphicFramePr>
        <p:xfrm>
          <a:off x="2411760" y="1412776"/>
          <a:ext cx="216024" cy="336798"/>
        </p:xfrm>
        <a:graphic>
          <a:graphicData uri="http://schemas.openxmlformats.org/presentationml/2006/ole">
            <p:oleObj spid="_x0000_s503810" name="Equation" r:id="rId3" imgW="139680" imgH="190440" progId="Equation.DSMT4">
              <p:embed/>
            </p:oleObj>
          </a:graphicData>
        </a:graphic>
      </p:graphicFrame>
      <p:graphicFrame>
        <p:nvGraphicFramePr>
          <p:cNvPr id="121859" name="Object 3"/>
          <p:cNvGraphicFramePr>
            <a:graphicFrameLocks noChangeAspect="1"/>
          </p:cNvGraphicFramePr>
          <p:nvPr/>
        </p:nvGraphicFramePr>
        <p:xfrm>
          <a:off x="5364088" y="1484784"/>
          <a:ext cx="216024" cy="309116"/>
        </p:xfrm>
        <a:graphic>
          <a:graphicData uri="http://schemas.openxmlformats.org/presentationml/2006/ole">
            <p:oleObj spid="_x0000_s503811" name="Equation" r:id="rId4" imgW="114120" imgH="164880" progId="Equation.DSMT4">
              <p:embed/>
            </p:oleObj>
          </a:graphicData>
        </a:graphic>
      </p:graphicFrame>
      <p:graphicFrame>
        <p:nvGraphicFramePr>
          <p:cNvPr id="121860" name="Object 4"/>
          <p:cNvGraphicFramePr>
            <a:graphicFrameLocks noChangeAspect="1"/>
          </p:cNvGraphicFramePr>
          <p:nvPr/>
        </p:nvGraphicFramePr>
        <p:xfrm>
          <a:off x="971600" y="1916832"/>
          <a:ext cx="432048" cy="432048"/>
        </p:xfrm>
        <a:graphic>
          <a:graphicData uri="http://schemas.openxmlformats.org/presentationml/2006/ole">
            <p:oleObj spid="_x0000_s503812" name="Equation" r:id="rId5" imgW="241200" imgH="241200" progId="Equation.DSMT4">
              <p:embed/>
            </p:oleObj>
          </a:graphicData>
        </a:graphic>
      </p:graphicFrame>
      <p:graphicFrame>
        <p:nvGraphicFramePr>
          <p:cNvPr id="121861" name="Object 5"/>
          <p:cNvGraphicFramePr>
            <a:graphicFrameLocks noChangeAspect="1"/>
          </p:cNvGraphicFramePr>
          <p:nvPr/>
        </p:nvGraphicFramePr>
        <p:xfrm>
          <a:off x="971600" y="2348880"/>
          <a:ext cx="455612" cy="433388"/>
        </p:xfrm>
        <a:graphic>
          <a:graphicData uri="http://schemas.openxmlformats.org/presentationml/2006/ole">
            <p:oleObj spid="_x0000_s503813" name="Equation" r:id="rId6" imgW="253800" imgH="241200" progId="Equation.DSMT4">
              <p:embed/>
            </p:oleObj>
          </a:graphicData>
        </a:graphic>
      </p:graphicFrame>
      <p:graphicFrame>
        <p:nvGraphicFramePr>
          <p:cNvPr id="121862" name="Object 6"/>
          <p:cNvGraphicFramePr>
            <a:graphicFrameLocks noChangeAspect="1"/>
          </p:cNvGraphicFramePr>
          <p:nvPr/>
        </p:nvGraphicFramePr>
        <p:xfrm>
          <a:off x="899592" y="3284984"/>
          <a:ext cx="476250" cy="433387"/>
        </p:xfrm>
        <a:graphic>
          <a:graphicData uri="http://schemas.openxmlformats.org/presentationml/2006/ole">
            <p:oleObj spid="_x0000_s503814" name="Equation" r:id="rId7" imgW="266400" imgH="241200" progId="Equation.DSMT4">
              <p:embed/>
            </p:oleObj>
          </a:graphicData>
        </a:graphic>
      </p:graphicFrame>
      <p:graphicFrame>
        <p:nvGraphicFramePr>
          <p:cNvPr id="121863" name="Object 7"/>
          <p:cNvGraphicFramePr>
            <a:graphicFrameLocks noChangeAspect="1"/>
          </p:cNvGraphicFramePr>
          <p:nvPr/>
        </p:nvGraphicFramePr>
        <p:xfrm>
          <a:off x="971600" y="2852936"/>
          <a:ext cx="454025" cy="433388"/>
        </p:xfrm>
        <a:graphic>
          <a:graphicData uri="http://schemas.openxmlformats.org/presentationml/2006/ole">
            <p:oleObj spid="_x0000_s503815" name="Equation" r:id="rId8" imgW="253800" imgH="241200" progId="Equation.DSMT4">
              <p:embed/>
            </p:oleObj>
          </a:graphicData>
        </a:graphic>
      </p:graphicFrame>
      <p:graphicFrame>
        <p:nvGraphicFramePr>
          <p:cNvPr id="121864" name="Object 8"/>
          <p:cNvGraphicFramePr>
            <a:graphicFrameLocks noChangeAspect="1"/>
          </p:cNvGraphicFramePr>
          <p:nvPr/>
        </p:nvGraphicFramePr>
        <p:xfrm>
          <a:off x="2915816" y="3284984"/>
          <a:ext cx="431800" cy="433388"/>
        </p:xfrm>
        <a:graphic>
          <a:graphicData uri="http://schemas.openxmlformats.org/presentationml/2006/ole">
            <p:oleObj spid="_x0000_s503816" name="Equation" r:id="rId9" imgW="241200" imgH="241200" progId="Equation.DSMT4">
              <p:embed/>
            </p:oleObj>
          </a:graphicData>
        </a:graphic>
      </p:graphicFrame>
      <p:graphicFrame>
        <p:nvGraphicFramePr>
          <p:cNvPr id="121868" name="Object 12"/>
          <p:cNvGraphicFramePr>
            <a:graphicFrameLocks noChangeAspect="1"/>
          </p:cNvGraphicFramePr>
          <p:nvPr/>
        </p:nvGraphicFramePr>
        <p:xfrm>
          <a:off x="2483768" y="4293096"/>
          <a:ext cx="215900" cy="309562"/>
        </p:xfrm>
        <a:graphic>
          <a:graphicData uri="http://schemas.openxmlformats.org/presentationml/2006/ole">
            <p:oleObj spid="_x0000_s503817" name="Equation" r:id="rId10" imgW="114120" imgH="164880" progId="Equation.DSMT4">
              <p:embed/>
            </p:oleObj>
          </a:graphicData>
        </a:graphic>
      </p:graphicFrame>
      <p:graphicFrame>
        <p:nvGraphicFramePr>
          <p:cNvPr id="121869" name="Object 13"/>
          <p:cNvGraphicFramePr>
            <a:graphicFrameLocks noChangeAspect="1"/>
          </p:cNvGraphicFramePr>
          <p:nvPr/>
        </p:nvGraphicFramePr>
        <p:xfrm>
          <a:off x="899592" y="3717032"/>
          <a:ext cx="341313" cy="433387"/>
        </p:xfrm>
        <a:graphic>
          <a:graphicData uri="http://schemas.openxmlformats.org/presentationml/2006/ole">
            <p:oleObj spid="_x0000_s503818" name="Equation" r:id="rId11" imgW="190440" imgH="241200" progId="Equation.DSMT4">
              <p:embed/>
            </p:oleObj>
          </a:graphicData>
        </a:graphic>
      </p:graphicFrame>
      <p:graphicFrame>
        <p:nvGraphicFramePr>
          <p:cNvPr id="121871" name="Object 15"/>
          <p:cNvGraphicFramePr>
            <a:graphicFrameLocks noChangeAspect="1"/>
          </p:cNvGraphicFramePr>
          <p:nvPr/>
        </p:nvGraphicFramePr>
        <p:xfrm>
          <a:off x="5724128" y="4725144"/>
          <a:ext cx="215900" cy="381571"/>
        </p:xfrm>
        <a:graphic>
          <a:graphicData uri="http://schemas.openxmlformats.org/presentationml/2006/ole">
            <p:oleObj spid="_x0000_s503819" name="Equation" r:id="rId12" imgW="114120" imgH="164880" progId="Equation.DSMT4">
              <p:embed/>
            </p:oleObj>
          </a:graphicData>
        </a:graphic>
      </p:graphicFrame>
      <p:graphicFrame>
        <p:nvGraphicFramePr>
          <p:cNvPr id="121872" name="Object 16"/>
          <p:cNvGraphicFramePr>
            <a:graphicFrameLocks noChangeAspect="1"/>
          </p:cNvGraphicFramePr>
          <p:nvPr/>
        </p:nvGraphicFramePr>
        <p:xfrm>
          <a:off x="971600" y="4725144"/>
          <a:ext cx="341313" cy="433387"/>
        </p:xfrm>
        <a:graphic>
          <a:graphicData uri="http://schemas.openxmlformats.org/presentationml/2006/ole">
            <p:oleObj spid="_x0000_s503820" name="Equation" r:id="rId13" imgW="190440" imgH="241200" progId="Equation.DSMT4">
              <p:embed/>
            </p:oleObj>
          </a:graphicData>
        </a:graphic>
      </p:graphicFrame>
      <p:graphicFrame>
        <p:nvGraphicFramePr>
          <p:cNvPr id="121873" name="Object 17"/>
          <p:cNvGraphicFramePr>
            <a:graphicFrameLocks noChangeAspect="1"/>
          </p:cNvGraphicFramePr>
          <p:nvPr/>
        </p:nvGraphicFramePr>
        <p:xfrm>
          <a:off x="899592" y="5157192"/>
          <a:ext cx="476250" cy="455613"/>
        </p:xfrm>
        <a:graphic>
          <a:graphicData uri="http://schemas.openxmlformats.org/presentationml/2006/ole">
            <p:oleObj spid="_x0000_s503821" name="Equation" r:id="rId14" imgW="266400" imgH="253800" progId="Equation.DSMT4">
              <p:embed/>
            </p:oleObj>
          </a:graphicData>
        </a:graphic>
      </p:graphicFrame>
      <p:graphicFrame>
        <p:nvGraphicFramePr>
          <p:cNvPr id="121874" name="Object 18"/>
          <p:cNvGraphicFramePr>
            <a:graphicFrameLocks noChangeAspect="1"/>
          </p:cNvGraphicFramePr>
          <p:nvPr/>
        </p:nvGraphicFramePr>
        <p:xfrm>
          <a:off x="2771775" y="5502275"/>
          <a:ext cx="215900" cy="461963"/>
        </p:xfrm>
        <a:graphic>
          <a:graphicData uri="http://schemas.openxmlformats.org/presentationml/2006/ole">
            <p:oleObj spid="_x0000_s503822" name="Equation" r:id="rId15" imgW="139680" imgH="203040" progId="Equation.DSMT4">
              <p:embed/>
            </p:oleObj>
          </a:graphicData>
        </a:graphic>
      </p:graphicFrame>
      <p:graphicFrame>
        <p:nvGraphicFramePr>
          <p:cNvPr id="121876" name="Object 20"/>
          <p:cNvGraphicFramePr>
            <a:graphicFrameLocks noChangeAspect="1"/>
          </p:cNvGraphicFramePr>
          <p:nvPr/>
        </p:nvGraphicFramePr>
        <p:xfrm>
          <a:off x="6876256" y="5229200"/>
          <a:ext cx="393700" cy="403225"/>
        </p:xfrm>
        <a:graphic>
          <a:graphicData uri="http://schemas.openxmlformats.org/presentationml/2006/ole">
            <p:oleObj spid="_x0000_s503823" name="Equation" r:id="rId16" imgW="253800" imgH="2286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25760"/>
            <a:ext cx="8229600" cy="1431032"/>
          </a:xfr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 smtClean="0"/>
              <a:t>Linear regression: </a:t>
            </a:r>
            <a:br>
              <a:rPr lang="en-US" altLang="en-US" b="1" dirty="0" smtClean="0"/>
            </a:br>
            <a:r>
              <a:rPr lang="en-US" altLang="en-US" b="1" dirty="0" smtClean="0"/>
              <a:t>The case of </a:t>
            </a:r>
            <a:r>
              <a:rPr lang="en-US" altLang="en-US" b="1" dirty="0" smtClean="0">
                <a:solidFill>
                  <a:srgbClr val="0033CC"/>
                </a:solidFill>
              </a:rPr>
              <a:t>1-dimensional data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700808"/>
            <a:ext cx="8318500" cy="4623792"/>
          </a:xfrm>
        </p:spPr>
        <p:txBody>
          <a:bodyPr>
            <a:normAutofit/>
          </a:bodyPr>
          <a:lstStyle/>
          <a:p>
            <a:pPr eaLnBrk="1" hangingPunct="1"/>
            <a:endParaRPr lang="en-US" altLang="en-US" sz="2800" dirty="0" smtClean="0"/>
          </a:p>
          <a:p>
            <a:pPr eaLnBrk="1" hangingPunct="1"/>
            <a:endParaRPr lang="en-US" altLang="en-US" sz="2800" dirty="0" smtClean="0"/>
          </a:p>
          <a:p>
            <a:pPr eaLnBrk="1" hangingPunct="1"/>
            <a:endParaRPr lang="en-US" altLang="en-US" sz="2800" dirty="0" smtClean="0"/>
          </a:p>
          <a:p>
            <a:pPr eaLnBrk="1" hangingPunct="1"/>
            <a:endParaRPr lang="en-US" altLang="en-US" sz="2800" dirty="0" smtClean="0"/>
          </a:p>
          <a:p>
            <a:pPr eaLnBrk="1" hangingPunct="1"/>
            <a:endParaRPr lang="en-US" altLang="en-US" sz="2800" dirty="0" smtClean="0"/>
          </a:p>
          <a:p>
            <a:pPr eaLnBrk="1" hangingPunct="1"/>
            <a:endParaRPr lang="en-US" altLang="en-US" sz="2800" dirty="0" smtClean="0"/>
          </a:p>
          <a:p>
            <a:pPr eaLnBrk="1" hangingPunct="1"/>
            <a:endParaRPr lang="en-US" altLang="en-US" sz="4000" dirty="0" smtClean="0"/>
          </a:p>
        </p:txBody>
      </p:sp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544513" y="1924745"/>
            <a:ext cx="3763962" cy="274320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8436" name="Line 5"/>
          <p:cNvSpPr>
            <a:spLocks noChangeShapeType="1"/>
          </p:cNvSpPr>
          <p:nvPr/>
        </p:nvSpPr>
        <p:spPr bwMode="auto">
          <a:xfrm>
            <a:off x="544513" y="4667945"/>
            <a:ext cx="3763962" cy="1587"/>
          </a:xfrm>
          <a:prstGeom prst="line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7" name="Line 6"/>
          <p:cNvSpPr>
            <a:spLocks noChangeShapeType="1"/>
          </p:cNvSpPr>
          <p:nvPr/>
        </p:nvSpPr>
        <p:spPr bwMode="auto">
          <a:xfrm flipV="1">
            <a:off x="544513" y="1923157"/>
            <a:ext cx="1587" cy="2746375"/>
          </a:xfrm>
          <a:prstGeom prst="line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8" name="Line 7"/>
          <p:cNvSpPr>
            <a:spLocks noChangeShapeType="1"/>
          </p:cNvSpPr>
          <p:nvPr/>
        </p:nvSpPr>
        <p:spPr bwMode="auto">
          <a:xfrm flipV="1">
            <a:off x="544513" y="4625082"/>
            <a:ext cx="1587" cy="44450"/>
          </a:xfrm>
          <a:prstGeom prst="line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9" name="Rectangle 8"/>
          <p:cNvSpPr>
            <a:spLocks noChangeArrowheads="1"/>
          </p:cNvSpPr>
          <p:nvPr/>
        </p:nvSpPr>
        <p:spPr bwMode="auto">
          <a:xfrm>
            <a:off x="539750" y="4691757"/>
            <a:ext cx="71438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en-US" altLang="en-US" sz="1000" b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18440" name="Line 9"/>
          <p:cNvSpPr>
            <a:spLocks noChangeShapeType="1"/>
          </p:cNvSpPr>
          <p:nvPr/>
        </p:nvSpPr>
        <p:spPr bwMode="auto">
          <a:xfrm flipV="1">
            <a:off x="2425700" y="4625082"/>
            <a:ext cx="1588" cy="44450"/>
          </a:xfrm>
          <a:prstGeom prst="line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1" name="Rectangle 10"/>
          <p:cNvSpPr>
            <a:spLocks noChangeArrowheads="1"/>
          </p:cNvSpPr>
          <p:nvPr/>
        </p:nvSpPr>
        <p:spPr bwMode="auto">
          <a:xfrm>
            <a:off x="2381250" y="4691757"/>
            <a:ext cx="141288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en-US" altLang="en-US" sz="1000" b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10</a:t>
            </a:r>
          </a:p>
        </p:txBody>
      </p:sp>
      <p:sp>
        <p:nvSpPr>
          <p:cNvPr id="18442" name="Line 11"/>
          <p:cNvSpPr>
            <a:spLocks noChangeShapeType="1"/>
          </p:cNvSpPr>
          <p:nvPr/>
        </p:nvSpPr>
        <p:spPr bwMode="auto">
          <a:xfrm flipV="1">
            <a:off x="4308475" y="4625082"/>
            <a:ext cx="1588" cy="44450"/>
          </a:xfrm>
          <a:prstGeom prst="line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3" name="Rectangle 12"/>
          <p:cNvSpPr>
            <a:spLocks noChangeArrowheads="1"/>
          </p:cNvSpPr>
          <p:nvPr/>
        </p:nvSpPr>
        <p:spPr bwMode="auto">
          <a:xfrm>
            <a:off x="4264025" y="4691757"/>
            <a:ext cx="141288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en-US" altLang="en-US" sz="1000" b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20</a:t>
            </a:r>
          </a:p>
        </p:txBody>
      </p:sp>
      <p:sp>
        <p:nvSpPr>
          <p:cNvPr id="18444" name="Line 13"/>
          <p:cNvSpPr>
            <a:spLocks noChangeShapeType="1"/>
          </p:cNvSpPr>
          <p:nvPr/>
        </p:nvSpPr>
        <p:spPr bwMode="auto">
          <a:xfrm>
            <a:off x="544513" y="4667945"/>
            <a:ext cx="33337" cy="1587"/>
          </a:xfrm>
          <a:prstGeom prst="line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5" name="Rectangle 14"/>
          <p:cNvSpPr>
            <a:spLocks noChangeArrowheads="1"/>
          </p:cNvSpPr>
          <p:nvPr/>
        </p:nvSpPr>
        <p:spPr bwMode="auto">
          <a:xfrm>
            <a:off x="469900" y="4601270"/>
            <a:ext cx="71438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en-US" altLang="en-US" sz="1000" b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18446" name="Line 15"/>
          <p:cNvSpPr>
            <a:spLocks noChangeShapeType="1"/>
          </p:cNvSpPr>
          <p:nvPr/>
        </p:nvSpPr>
        <p:spPr bwMode="auto">
          <a:xfrm>
            <a:off x="544513" y="3296345"/>
            <a:ext cx="33337" cy="1587"/>
          </a:xfrm>
          <a:prstGeom prst="line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7" name="Rectangle 16"/>
          <p:cNvSpPr>
            <a:spLocks noChangeArrowheads="1"/>
          </p:cNvSpPr>
          <p:nvPr/>
        </p:nvSpPr>
        <p:spPr bwMode="auto">
          <a:xfrm>
            <a:off x="404813" y="3232845"/>
            <a:ext cx="141287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en-US" altLang="en-US" sz="1000" b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20</a:t>
            </a:r>
          </a:p>
        </p:txBody>
      </p:sp>
      <p:sp>
        <p:nvSpPr>
          <p:cNvPr id="18448" name="Line 17"/>
          <p:cNvSpPr>
            <a:spLocks noChangeShapeType="1"/>
          </p:cNvSpPr>
          <p:nvPr/>
        </p:nvSpPr>
        <p:spPr bwMode="auto">
          <a:xfrm>
            <a:off x="544513" y="1924745"/>
            <a:ext cx="33337" cy="1587"/>
          </a:xfrm>
          <a:prstGeom prst="line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9" name="Rectangle 18"/>
          <p:cNvSpPr>
            <a:spLocks noChangeArrowheads="1"/>
          </p:cNvSpPr>
          <p:nvPr/>
        </p:nvSpPr>
        <p:spPr bwMode="auto">
          <a:xfrm>
            <a:off x="404813" y="1861245"/>
            <a:ext cx="141287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en-US" altLang="en-US" sz="1000" b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40</a:t>
            </a:r>
          </a:p>
        </p:txBody>
      </p:sp>
      <p:sp>
        <p:nvSpPr>
          <p:cNvPr id="18450" name="TextBox 66"/>
          <p:cNvSpPr txBox="1">
            <a:spLocks noChangeArrowheads="1"/>
          </p:cNvSpPr>
          <p:nvPr/>
        </p:nvSpPr>
        <p:spPr bwMode="auto">
          <a:xfrm rot="-5400000">
            <a:off x="-174014" y="2462391"/>
            <a:ext cx="10227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800" dirty="0">
                <a:solidFill>
                  <a:schemeClr val="accent2">
                    <a:lumMod val="50000"/>
                  </a:schemeClr>
                </a:solidFill>
              </a:rPr>
              <a:t>Target  </a:t>
            </a:r>
            <a:r>
              <a:rPr lang="en-US" altLang="en-US" sz="1800" dirty="0" smtClean="0">
                <a:solidFill>
                  <a:schemeClr val="accent2">
                    <a:lumMod val="50000"/>
                  </a:schemeClr>
                </a:solidFill>
              </a:rPr>
              <a:t>t</a:t>
            </a:r>
            <a:endParaRPr lang="en-US" altLang="en-US" sz="1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8451" name="TextBox 67"/>
          <p:cNvSpPr txBox="1">
            <a:spLocks noChangeArrowheads="1"/>
          </p:cNvSpPr>
          <p:nvPr/>
        </p:nvSpPr>
        <p:spPr bwMode="auto">
          <a:xfrm>
            <a:off x="2681288" y="4718745"/>
            <a:ext cx="9092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800" dirty="0" smtClean="0">
                <a:solidFill>
                  <a:schemeClr val="accent2">
                    <a:lumMod val="50000"/>
                  </a:schemeClr>
                </a:solidFill>
              </a:rPr>
              <a:t>Input </a:t>
            </a:r>
            <a:r>
              <a:rPr lang="en-US" altLang="en-US" sz="1800" dirty="0">
                <a:solidFill>
                  <a:schemeClr val="accent2">
                    <a:lumMod val="50000"/>
                  </a:schemeClr>
                </a:solidFill>
              </a:rPr>
              <a:t>x</a:t>
            </a:r>
          </a:p>
        </p:txBody>
      </p:sp>
      <p:sp>
        <p:nvSpPr>
          <p:cNvPr id="18452" name="Oval 21"/>
          <p:cNvSpPr>
            <a:spLocks noChangeArrowheads="1"/>
          </p:cNvSpPr>
          <p:nvPr/>
        </p:nvSpPr>
        <p:spPr bwMode="auto">
          <a:xfrm>
            <a:off x="685800" y="4250432"/>
            <a:ext cx="77788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8453" name="Oval 26"/>
          <p:cNvSpPr>
            <a:spLocks noChangeArrowheads="1"/>
          </p:cNvSpPr>
          <p:nvPr/>
        </p:nvSpPr>
        <p:spPr bwMode="auto">
          <a:xfrm>
            <a:off x="1254125" y="3890070"/>
            <a:ext cx="79375" cy="73025"/>
          </a:xfrm>
          <a:prstGeom prst="ellipse">
            <a:avLst/>
          </a:prstGeom>
          <a:solidFill>
            <a:srgbClr val="FF0000"/>
          </a:solidFill>
          <a:ln w="936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8454" name="Oval 28"/>
          <p:cNvSpPr>
            <a:spLocks noChangeArrowheads="1"/>
          </p:cNvSpPr>
          <p:nvPr/>
        </p:nvSpPr>
        <p:spPr bwMode="auto">
          <a:xfrm>
            <a:off x="1446213" y="3690045"/>
            <a:ext cx="76200" cy="71437"/>
          </a:xfrm>
          <a:prstGeom prst="ellipse">
            <a:avLst/>
          </a:prstGeom>
          <a:solidFill>
            <a:srgbClr val="FF0000"/>
          </a:solidFill>
          <a:ln w="936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8455" name="Oval 29"/>
          <p:cNvSpPr>
            <a:spLocks noChangeArrowheads="1"/>
          </p:cNvSpPr>
          <p:nvPr/>
        </p:nvSpPr>
        <p:spPr bwMode="auto">
          <a:xfrm>
            <a:off x="1446213" y="3690045"/>
            <a:ext cx="76200" cy="714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8456" name="Oval 34"/>
          <p:cNvSpPr>
            <a:spLocks noChangeArrowheads="1"/>
          </p:cNvSpPr>
          <p:nvPr/>
        </p:nvSpPr>
        <p:spPr bwMode="auto">
          <a:xfrm>
            <a:off x="2009775" y="3480495"/>
            <a:ext cx="77788" cy="73025"/>
          </a:xfrm>
          <a:prstGeom prst="ellipse">
            <a:avLst/>
          </a:prstGeom>
          <a:solidFill>
            <a:srgbClr val="FF0000"/>
          </a:solidFill>
          <a:ln w="936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8457" name="Oval 35"/>
          <p:cNvSpPr>
            <a:spLocks noChangeArrowheads="1"/>
          </p:cNvSpPr>
          <p:nvPr/>
        </p:nvSpPr>
        <p:spPr bwMode="auto">
          <a:xfrm>
            <a:off x="2009775" y="3480495"/>
            <a:ext cx="77788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8458" name="Oval 36"/>
          <p:cNvSpPr>
            <a:spLocks noChangeArrowheads="1"/>
          </p:cNvSpPr>
          <p:nvPr/>
        </p:nvSpPr>
        <p:spPr bwMode="auto">
          <a:xfrm>
            <a:off x="2200275" y="3023295"/>
            <a:ext cx="77788" cy="73025"/>
          </a:xfrm>
          <a:prstGeom prst="ellipse">
            <a:avLst/>
          </a:prstGeom>
          <a:solidFill>
            <a:srgbClr val="FF0000"/>
          </a:solidFill>
          <a:ln w="936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8459" name="Oval 37"/>
          <p:cNvSpPr>
            <a:spLocks noChangeArrowheads="1"/>
          </p:cNvSpPr>
          <p:nvPr/>
        </p:nvSpPr>
        <p:spPr bwMode="auto">
          <a:xfrm>
            <a:off x="2200275" y="3023295"/>
            <a:ext cx="77788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8460" name="Oval 42"/>
          <p:cNvSpPr>
            <a:spLocks noChangeArrowheads="1"/>
          </p:cNvSpPr>
          <p:nvPr/>
        </p:nvSpPr>
        <p:spPr bwMode="auto">
          <a:xfrm>
            <a:off x="2765425" y="3207445"/>
            <a:ext cx="76200" cy="73025"/>
          </a:xfrm>
          <a:prstGeom prst="ellipse">
            <a:avLst/>
          </a:prstGeom>
          <a:solidFill>
            <a:srgbClr val="FF0000"/>
          </a:solidFill>
          <a:ln w="936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8461" name="Oval 43"/>
          <p:cNvSpPr>
            <a:spLocks noChangeArrowheads="1"/>
          </p:cNvSpPr>
          <p:nvPr/>
        </p:nvSpPr>
        <p:spPr bwMode="auto">
          <a:xfrm>
            <a:off x="2765425" y="3207445"/>
            <a:ext cx="76200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8462" name="Oval 46"/>
          <p:cNvSpPr>
            <a:spLocks noChangeArrowheads="1"/>
          </p:cNvSpPr>
          <p:nvPr/>
        </p:nvSpPr>
        <p:spPr bwMode="auto">
          <a:xfrm>
            <a:off x="3136900" y="3143945"/>
            <a:ext cx="79375" cy="73025"/>
          </a:xfrm>
          <a:prstGeom prst="ellipse">
            <a:avLst/>
          </a:prstGeom>
          <a:solidFill>
            <a:srgbClr val="FF0000"/>
          </a:solidFill>
          <a:ln w="936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8463" name="Oval 47"/>
          <p:cNvSpPr>
            <a:spLocks noChangeArrowheads="1"/>
          </p:cNvSpPr>
          <p:nvPr/>
        </p:nvSpPr>
        <p:spPr bwMode="auto">
          <a:xfrm>
            <a:off x="3136900" y="3143945"/>
            <a:ext cx="79375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8464" name="Oval 48"/>
          <p:cNvSpPr>
            <a:spLocks noChangeArrowheads="1"/>
          </p:cNvSpPr>
          <p:nvPr/>
        </p:nvSpPr>
        <p:spPr bwMode="auto">
          <a:xfrm>
            <a:off x="3327400" y="2823270"/>
            <a:ext cx="77788" cy="71437"/>
          </a:xfrm>
          <a:prstGeom prst="ellipse">
            <a:avLst/>
          </a:prstGeom>
          <a:solidFill>
            <a:srgbClr val="FF0000"/>
          </a:solidFill>
          <a:ln w="936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8465" name="Oval 49"/>
          <p:cNvSpPr>
            <a:spLocks noChangeArrowheads="1"/>
          </p:cNvSpPr>
          <p:nvPr/>
        </p:nvSpPr>
        <p:spPr bwMode="auto">
          <a:xfrm>
            <a:off x="3327400" y="2823270"/>
            <a:ext cx="77788" cy="714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8466" name="Oval 52"/>
          <p:cNvSpPr>
            <a:spLocks noChangeArrowheads="1"/>
          </p:cNvSpPr>
          <p:nvPr/>
        </p:nvSpPr>
        <p:spPr bwMode="auto">
          <a:xfrm>
            <a:off x="3700463" y="2710557"/>
            <a:ext cx="77787" cy="73025"/>
          </a:xfrm>
          <a:prstGeom prst="ellipse">
            <a:avLst/>
          </a:prstGeom>
          <a:solidFill>
            <a:srgbClr val="FF0000"/>
          </a:solidFill>
          <a:ln w="936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8467" name="Oval 53"/>
          <p:cNvSpPr>
            <a:spLocks noChangeArrowheads="1"/>
          </p:cNvSpPr>
          <p:nvPr/>
        </p:nvSpPr>
        <p:spPr bwMode="auto">
          <a:xfrm>
            <a:off x="3700463" y="2710557"/>
            <a:ext cx="77787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8468" name="Oval 56"/>
          <p:cNvSpPr>
            <a:spLocks noChangeArrowheads="1"/>
          </p:cNvSpPr>
          <p:nvPr/>
        </p:nvSpPr>
        <p:spPr bwMode="auto">
          <a:xfrm>
            <a:off x="4083050" y="2734370"/>
            <a:ext cx="77788" cy="73025"/>
          </a:xfrm>
          <a:prstGeom prst="ellipse">
            <a:avLst/>
          </a:prstGeom>
          <a:solidFill>
            <a:srgbClr val="FF0000"/>
          </a:solidFill>
          <a:ln w="936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8469" name="Oval 57"/>
          <p:cNvSpPr>
            <a:spLocks noChangeArrowheads="1"/>
          </p:cNvSpPr>
          <p:nvPr/>
        </p:nvSpPr>
        <p:spPr bwMode="auto">
          <a:xfrm>
            <a:off x="4083050" y="2734370"/>
            <a:ext cx="77788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8470" name="Oval 58"/>
          <p:cNvSpPr>
            <a:spLocks noChangeArrowheads="1"/>
          </p:cNvSpPr>
          <p:nvPr/>
        </p:nvSpPr>
        <p:spPr bwMode="auto">
          <a:xfrm>
            <a:off x="4273550" y="2110482"/>
            <a:ext cx="77788" cy="71438"/>
          </a:xfrm>
          <a:prstGeom prst="ellipse">
            <a:avLst/>
          </a:prstGeom>
          <a:solidFill>
            <a:srgbClr val="FF0000"/>
          </a:solidFill>
          <a:ln w="936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8471" name="Oval 59"/>
          <p:cNvSpPr>
            <a:spLocks noChangeArrowheads="1"/>
          </p:cNvSpPr>
          <p:nvPr/>
        </p:nvSpPr>
        <p:spPr bwMode="auto">
          <a:xfrm>
            <a:off x="4273550" y="2110482"/>
            <a:ext cx="77788" cy="714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7" name="46 - TextBox"/>
          <p:cNvSpPr txBox="1"/>
          <p:nvPr/>
        </p:nvSpPr>
        <p:spPr>
          <a:xfrm>
            <a:off x="5652120" y="1772816"/>
            <a:ext cx="280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>Input dataset</a:t>
            </a:r>
          </a:p>
        </p:txBody>
      </p:sp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4716016" y="2492896"/>
          <a:ext cx="4384550" cy="684753"/>
        </p:xfrm>
        <a:graphic>
          <a:graphicData uri="http://schemas.openxmlformats.org/presentationml/2006/ole">
            <p:oleObj spid="_x0000_s10242" name="Εξίσωση" r:id="rId4" imgW="1460160" imgH="228600" progId="Equation.3">
              <p:embed/>
            </p:oleObj>
          </a:graphicData>
        </a:graphic>
      </p:graphicFrame>
      <p:graphicFrame>
        <p:nvGraphicFramePr>
          <p:cNvPr id="10243" name="Object 3"/>
          <p:cNvGraphicFramePr>
            <a:graphicFrameLocks noChangeAspect="1"/>
          </p:cNvGraphicFramePr>
          <p:nvPr/>
        </p:nvGraphicFramePr>
        <p:xfrm>
          <a:off x="6084168" y="3501008"/>
          <a:ext cx="1062037" cy="581025"/>
        </p:xfrm>
        <a:graphic>
          <a:graphicData uri="http://schemas.openxmlformats.org/presentationml/2006/ole">
            <p:oleObj spid="_x0000_s10243" name="Εξίσωση" r:id="rId5" imgW="419040" imgH="228600" progId="Equation.3">
              <p:embed/>
            </p:oleObj>
          </a:graphicData>
        </a:graphic>
      </p:graphicFrame>
      <p:sp>
        <p:nvSpPr>
          <p:cNvPr id="50" name="49 - TextBox"/>
          <p:cNvSpPr txBox="1"/>
          <p:nvPr/>
        </p:nvSpPr>
        <p:spPr>
          <a:xfrm>
            <a:off x="7164288" y="3573016"/>
            <a:ext cx="15839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(</a:t>
            </a:r>
            <a:r>
              <a:rPr lang="en-US" sz="2000" b="1" dirty="0" smtClean="0">
                <a:solidFill>
                  <a:srgbClr val="FF0000"/>
                </a:solidFill>
              </a:rPr>
              <a:t>one feature</a:t>
            </a:r>
            <a:r>
              <a:rPr lang="en-US" sz="2000" b="1" dirty="0" smtClean="0"/>
              <a:t>)</a:t>
            </a:r>
            <a:endParaRPr lang="el-G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MultiLayer</a:t>
            </a:r>
            <a:r>
              <a:rPr lang="en-US" dirty="0" smtClean="0"/>
              <a:t> </a:t>
            </a:r>
            <a:r>
              <a:rPr lang="en-US" dirty="0" err="1" smtClean="0"/>
              <a:t>Perceptron</a:t>
            </a:r>
            <a:r>
              <a:rPr lang="el-GR" dirty="0" smtClean="0"/>
              <a:t>(</a:t>
            </a:r>
            <a:r>
              <a:rPr lang="en-US" dirty="0" smtClean="0"/>
              <a:t>MLP)</a:t>
            </a:r>
            <a:endParaRPr lang="el-GR" dirty="0"/>
          </a:p>
        </p:txBody>
      </p:sp>
      <p:sp>
        <p:nvSpPr>
          <p:cNvPr id="2074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9" name="2 - Θέση περιεχομένου"/>
          <p:cNvSpPr>
            <a:spLocks noGrp="1"/>
          </p:cNvSpPr>
          <p:nvPr>
            <p:ph idx="1"/>
          </p:nvPr>
        </p:nvSpPr>
        <p:spPr>
          <a:xfrm>
            <a:off x="539552" y="1412776"/>
            <a:ext cx="8229600" cy="518457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Consider </a:t>
            </a:r>
            <a:r>
              <a:rPr lang="el-GR" sz="2400" dirty="0" smtClean="0"/>
              <a:t>MLP </a:t>
            </a:r>
            <a:r>
              <a:rPr lang="en-US" sz="2400" dirty="0" smtClean="0"/>
              <a:t>with</a:t>
            </a:r>
            <a:r>
              <a:rPr lang="el-GR" sz="2400" dirty="0" smtClean="0"/>
              <a:t> </a:t>
            </a:r>
            <a:r>
              <a:rPr lang="el-GR" sz="2400" b="1" dirty="0" smtClean="0"/>
              <a:t>d</a:t>
            </a:r>
            <a:r>
              <a:rPr lang="el-GR" sz="2400" dirty="0" smtClean="0"/>
              <a:t> </a:t>
            </a:r>
            <a:r>
              <a:rPr lang="en-US" sz="2400" dirty="0" smtClean="0"/>
              <a:t>inputs</a:t>
            </a:r>
            <a:r>
              <a:rPr lang="el-GR" sz="2400" dirty="0" smtClean="0"/>
              <a:t>, </a:t>
            </a:r>
            <a:r>
              <a:rPr lang="el-GR" sz="2400" b="1" dirty="0" smtClean="0"/>
              <a:t>p</a:t>
            </a:r>
            <a:r>
              <a:rPr lang="el-GR" sz="2400" dirty="0" smtClean="0"/>
              <a:t> </a:t>
            </a:r>
            <a:r>
              <a:rPr lang="en-US" sz="2400" dirty="0" err="1" smtClean="0"/>
              <a:t>outpus</a:t>
            </a:r>
            <a:r>
              <a:rPr lang="el-GR" sz="2400" dirty="0" smtClean="0"/>
              <a:t> </a:t>
            </a:r>
            <a:r>
              <a:rPr lang="en-US" sz="2400" dirty="0" smtClean="0"/>
              <a:t>and</a:t>
            </a:r>
            <a:r>
              <a:rPr lang="el-GR" sz="2400" dirty="0" smtClean="0"/>
              <a:t> </a:t>
            </a:r>
            <a:r>
              <a:rPr lang="el-GR" sz="2400" b="1" dirty="0" smtClean="0"/>
              <a:t>Η</a:t>
            </a:r>
            <a:r>
              <a:rPr lang="el-GR" sz="2400" dirty="0" smtClean="0"/>
              <a:t> </a:t>
            </a:r>
            <a:r>
              <a:rPr lang="en-US" sz="2400" dirty="0" smtClean="0"/>
              <a:t>hidden layers</a:t>
            </a:r>
            <a:r>
              <a:rPr lang="el-GR" sz="2400" dirty="0" smtClean="0"/>
              <a:t>. </a:t>
            </a:r>
            <a:r>
              <a:rPr lang="en-US" sz="2400" dirty="0" smtClean="0"/>
              <a:t>Input layer is zero, output layer is </a:t>
            </a:r>
            <a:r>
              <a:rPr lang="el-GR" sz="2400" dirty="0" smtClean="0"/>
              <a:t> Η+1. (</a:t>
            </a:r>
            <a:r>
              <a:rPr lang="en-US" sz="2400" dirty="0" smtClean="0"/>
              <a:t>d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 = d, d</a:t>
            </a:r>
            <a:r>
              <a:rPr lang="en-US" sz="2400" baseline="-25000" dirty="0" smtClean="0"/>
              <a:t>H+1</a:t>
            </a:r>
            <a:r>
              <a:rPr lang="en-US" sz="2400" dirty="0" smtClean="0"/>
              <a:t> = p)</a:t>
            </a:r>
          </a:p>
          <a:p>
            <a:endParaRPr lang="el-GR" sz="2400" dirty="0" smtClean="0"/>
          </a:p>
          <a:p>
            <a:r>
              <a:rPr lang="en-US" sz="2400" b="1" dirty="0" smtClean="0"/>
              <a:t>Forward pass </a:t>
            </a:r>
            <a:r>
              <a:rPr lang="en-US" sz="2400" dirty="0" smtClean="0"/>
              <a:t>(given input vector compute output vector):</a:t>
            </a:r>
            <a:endParaRPr lang="el-GR" sz="2400" dirty="0" smtClean="0"/>
          </a:p>
          <a:p>
            <a:r>
              <a:rPr lang="en-US" sz="2400" dirty="0" smtClean="0"/>
              <a:t>Input layer:              , </a:t>
            </a:r>
            <a:endParaRPr lang="el-GR" sz="2400" dirty="0" smtClean="0"/>
          </a:p>
          <a:p>
            <a:r>
              <a:rPr lang="en-US" sz="2400" dirty="0" smtClean="0"/>
              <a:t>For</a:t>
            </a:r>
            <a:r>
              <a:rPr lang="el-GR" sz="2400" dirty="0" smtClean="0"/>
              <a:t> </a:t>
            </a:r>
            <a:r>
              <a:rPr lang="en-US" sz="2400" dirty="0" smtClean="0"/>
              <a:t>h</a:t>
            </a:r>
            <a:r>
              <a:rPr lang="el-GR" sz="2400" dirty="0" smtClean="0"/>
              <a:t>=1,…,</a:t>
            </a:r>
            <a:r>
              <a:rPr lang="en-US" sz="2400" dirty="0" smtClean="0"/>
              <a:t>H</a:t>
            </a:r>
            <a:r>
              <a:rPr lang="el-GR" sz="2400" dirty="0" smtClean="0"/>
              <a:t>+1</a:t>
            </a:r>
          </a:p>
          <a:p>
            <a:endParaRPr lang="el-GR" sz="2400" dirty="0" smtClean="0"/>
          </a:p>
          <a:p>
            <a:endParaRPr lang="el-GR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Output vector</a:t>
            </a:r>
            <a:r>
              <a:rPr lang="el-GR" sz="2400" dirty="0" smtClean="0"/>
              <a:t>:</a:t>
            </a:r>
            <a:endParaRPr lang="el-GR" sz="2400" dirty="0"/>
          </a:p>
        </p:txBody>
      </p:sp>
      <p:sp>
        <p:nvSpPr>
          <p:cNvPr id="1228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122884" name="Object 4"/>
          <p:cNvGraphicFramePr>
            <a:graphicFrameLocks noChangeAspect="1"/>
          </p:cNvGraphicFramePr>
          <p:nvPr/>
        </p:nvGraphicFramePr>
        <p:xfrm>
          <a:off x="2627784" y="3140968"/>
          <a:ext cx="720080" cy="432048"/>
        </p:xfrm>
        <a:graphic>
          <a:graphicData uri="http://schemas.openxmlformats.org/presentationml/2006/ole">
            <p:oleObj spid="_x0000_s504834" name="Equation" r:id="rId3" imgW="457200" imgH="241300" progId="Equation.DSMT4">
              <p:embed/>
            </p:oleObj>
          </a:graphicData>
        </a:graphic>
      </p:graphicFrame>
      <p:graphicFrame>
        <p:nvGraphicFramePr>
          <p:cNvPr id="122886" name="Object 6"/>
          <p:cNvGraphicFramePr>
            <a:graphicFrameLocks noChangeAspect="1"/>
          </p:cNvGraphicFramePr>
          <p:nvPr/>
        </p:nvGraphicFramePr>
        <p:xfrm>
          <a:off x="3635896" y="3140968"/>
          <a:ext cx="1077912" cy="431800"/>
        </p:xfrm>
        <a:graphic>
          <a:graphicData uri="http://schemas.openxmlformats.org/presentationml/2006/ole">
            <p:oleObj spid="_x0000_s504835" name="Equation" r:id="rId4" imgW="685800" imgH="241200" progId="Equation.DSMT4">
              <p:embed/>
            </p:oleObj>
          </a:graphicData>
        </a:graphic>
      </p:graphicFrame>
      <p:graphicFrame>
        <p:nvGraphicFramePr>
          <p:cNvPr id="122887" name="Object 7"/>
          <p:cNvGraphicFramePr>
            <a:graphicFrameLocks noChangeAspect="1"/>
          </p:cNvGraphicFramePr>
          <p:nvPr/>
        </p:nvGraphicFramePr>
        <p:xfrm>
          <a:off x="1475656" y="4293096"/>
          <a:ext cx="7300913" cy="792163"/>
        </p:xfrm>
        <a:graphic>
          <a:graphicData uri="http://schemas.openxmlformats.org/presentationml/2006/ole">
            <p:oleObj spid="_x0000_s504836" name="Equation" r:id="rId5" imgW="3441600" imgH="457200" progId="Equation.DSMT4">
              <p:embed/>
            </p:oleObj>
          </a:graphicData>
        </a:graphic>
      </p:graphicFrame>
      <p:graphicFrame>
        <p:nvGraphicFramePr>
          <p:cNvPr id="122888" name="Object 8"/>
          <p:cNvGraphicFramePr>
            <a:graphicFrameLocks noChangeAspect="1"/>
          </p:cNvGraphicFramePr>
          <p:nvPr/>
        </p:nvGraphicFramePr>
        <p:xfrm>
          <a:off x="3563888" y="5157192"/>
          <a:ext cx="3528392" cy="432048"/>
        </p:xfrm>
        <a:graphic>
          <a:graphicData uri="http://schemas.openxmlformats.org/presentationml/2006/ole">
            <p:oleObj spid="_x0000_s504837" name="Equation" r:id="rId6" imgW="2095200" imgH="241200" progId="Equation.DSMT4">
              <p:embed/>
            </p:oleObj>
          </a:graphicData>
        </a:graphic>
      </p:graphicFrame>
      <p:graphicFrame>
        <p:nvGraphicFramePr>
          <p:cNvPr id="122889" name="Object 9"/>
          <p:cNvGraphicFramePr>
            <a:graphicFrameLocks noChangeAspect="1"/>
          </p:cNvGraphicFramePr>
          <p:nvPr/>
        </p:nvGraphicFramePr>
        <p:xfrm>
          <a:off x="3491880" y="6021288"/>
          <a:ext cx="2736304" cy="457324"/>
        </p:xfrm>
        <a:graphic>
          <a:graphicData uri="http://schemas.openxmlformats.org/presentationml/2006/ole">
            <p:oleObj spid="_x0000_s504838" name="Equation" r:id="rId7" imgW="1231560" imgH="2412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MLP training</a:t>
            </a:r>
            <a:endParaRPr lang="el-GR" dirty="0"/>
          </a:p>
        </p:txBody>
      </p:sp>
      <p:sp>
        <p:nvSpPr>
          <p:cNvPr id="2074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9" name="2 - Θέση περιεχομένου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518457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Data set </a:t>
            </a:r>
            <a:r>
              <a:rPr lang="el-GR" sz="2400" b="1" dirty="0" smtClean="0"/>
              <a:t>D={(x</a:t>
            </a:r>
            <a:r>
              <a:rPr lang="en-US" sz="2400" b="1" baseline="30000" dirty="0" smtClean="0"/>
              <a:t>n</a:t>
            </a:r>
            <a:r>
              <a:rPr lang="el-GR" sz="2400" b="1" dirty="0" smtClean="0"/>
              <a:t>,</a:t>
            </a:r>
            <a:r>
              <a:rPr lang="en-US" sz="2400" b="1" dirty="0" err="1" smtClean="0"/>
              <a:t>t</a:t>
            </a:r>
            <a:r>
              <a:rPr lang="en-US" sz="2400" b="1" baseline="30000" dirty="0" err="1" smtClean="0"/>
              <a:t>n</a:t>
            </a:r>
            <a:r>
              <a:rPr lang="el-GR" sz="2400" b="1" dirty="0" smtClean="0"/>
              <a:t>)}</a:t>
            </a:r>
            <a:r>
              <a:rPr lang="el-GR" sz="2400" dirty="0" smtClean="0"/>
              <a:t>, </a:t>
            </a:r>
            <a:r>
              <a:rPr lang="en-US" sz="2400" dirty="0" smtClean="0"/>
              <a:t>n</a:t>
            </a:r>
            <a:r>
              <a:rPr lang="el-GR" sz="2400" dirty="0" smtClean="0"/>
              <a:t>=1,…,</a:t>
            </a:r>
            <a:r>
              <a:rPr lang="en-US" sz="2400" dirty="0" smtClean="0"/>
              <a:t>N</a:t>
            </a:r>
            <a:r>
              <a:rPr lang="el-GR" sz="2400" dirty="0" smtClean="0"/>
              <a:t>.</a:t>
            </a:r>
            <a:endParaRPr lang="en-US" sz="2400" dirty="0" smtClean="0"/>
          </a:p>
          <a:p>
            <a:r>
              <a:rPr lang="el-GR" sz="2400" dirty="0" smtClean="0"/>
              <a:t> </a:t>
            </a:r>
            <a:r>
              <a:rPr lang="el-GR" sz="2400" dirty="0" err="1" smtClean="0"/>
              <a:t>x</a:t>
            </a:r>
            <a:r>
              <a:rPr lang="el-GR" sz="2400" baseline="30000" dirty="0" err="1" smtClean="0"/>
              <a:t>n</a:t>
            </a:r>
            <a:r>
              <a:rPr lang="el-GR" sz="2400" dirty="0" smtClean="0"/>
              <a:t>=(</a:t>
            </a:r>
            <a:r>
              <a:rPr lang="en-US" sz="2400" dirty="0" err="1" smtClean="0"/>
              <a:t>x</a:t>
            </a:r>
            <a:r>
              <a:rPr lang="en-US" sz="2400" baseline="-25000" dirty="0" err="1" smtClean="0"/>
              <a:t>n</a:t>
            </a:r>
            <a:r>
              <a:rPr lang="el-GR" sz="2400" baseline="-25000" dirty="0" smtClean="0"/>
              <a:t>1,…,</a:t>
            </a:r>
            <a:r>
              <a:rPr lang="en-US" sz="2400" dirty="0" err="1" smtClean="0"/>
              <a:t>x</a:t>
            </a:r>
            <a:r>
              <a:rPr lang="en-US" sz="2400" baseline="-25000" dirty="0" err="1" smtClean="0"/>
              <a:t>nd</a:t>
            </a:r>
            <a:r>
              <a:rPr lang="el-GR" sz="2400" dirty="0" smtClean="0"/>
              <a:t>)</a:t>
            </a:r>
            <a:r>
              <a:rPr lang="en-US" sz="2400" baseline="30000" dirty="0" smtClean="0"/>
              <a:t>T</a:t>
            </a:r>
            <a:r>
              <a:rPr lang="el-GR" sz="2400" dirty="0" smtClean="0"/>
              <a:t> </a:t>
            </a:r>
            <a:r>
              <a:rPr lang="en-US" sz="2400" dirty="0" smtClean="0"/>
              <a:t>, t</a:t>
            </a:r>
            <a:r>
              <a:rPr lang="el-GR" sz="2400" baseline="30000" dirty="0" smtClean="0"/>
              <a:t>n</a:t>
            </a:r>
            <a:r>
              <a:rPr lang="el-GR" sz="2400" dirty="0" smtClean="0"/>
              <a:t>=(</a:t>
            </a:r>
            <a:r>
              <a:rPr lang="en-US" sz="2400" dirty="0" err="1" smtClean="0"/>
              <a:t>t</a:t>
            </a:r>
            <a:r>
              <a:rPr lang="en-US" sz="2400" baseline="-25000" dirty="0" err="1" smtClean="0"/>
              <a:t>n</a:t>
            </a:r>
            <a:r>
              <a:rPr lang="el-GR" sz="2400" baseline="-25000" dirty="0" smtClean="0"/>
              <a:t>1,…,</a:t>
            </a:r>
            <a:r>
              <a:rPr lang="en-US" sz="2400" dirty="0" err="1" smtClean="0"/>
              <a:t>t</a:t>
            </a:r>
            <a:r>
              <a:rPr lang="en-US" sz="2400" baseline="-25000" dirty="0" err="1" smtClean="0"/>
              <a:t>np</a:t>
            </a:r>
            <a:r>
              <a:rPr lang="el-GR" sz="2400" dirty="0" smtClean="0"/>
              <a:t>)</a:t>
            </a:r>
            <a:r>
              <a:rPr lang="en-US" sz="2400" baseline="30000" dirty="0" smtClean="0"/>
              <a:t>T</a:t>
            </a:r>
            <a:r>
              <a:rPr lang="el-GR" sz="2400" dirty="0" smtClean="0"/>
              <a:t> (</a:t>
            </a:r>
            <a:r>
              <a:rPr lang="en-US" sz="2400" dirty="0" smtClean="0"/>
              <a:t>regression problem</a:t>
            </a:r>
            <a:r>
              <a:rPr lang="el-GR" sz="2400" dirty="0" smtClean="0"/>
              <a:t>). </a:t>
            </a:r>
            <a:endParaRPr lang="en-US" sz="2400" dirty="0" smtClean="0"/>
          </a:p>
          <a:p>
            <a:r>
              <a:rPr lang="el-GR" sz="2400" dirty="0" smtClean="0"/>
              <a:t>MLP </a:t>
            </a:r>
            <a:r>
              <a:rPr lang="en-US" sz="2400" dirty="0" smtClean="0"/>
              <a:t>with </a:t>
            </a:r>
            <a:r>
              <a:rPr lang="el-GR" sz="2400" dirty="0" smtClean="0"/>
              <a:t>d </a:t>
            </a:r>
            <a:r>
              <a:rPr lang="en-US" sz="2400" dirty="0" smtClean="0"/>
              <a:t>inputs and </a:t>
            </a:r>
            <a:r>
              <a:rPr lang="el-GR" sz="2400" dirty="0" smtClean="0"/>
              <a:t>p </a:t>
            </a:r>
            <a:r>
              <a:rPr lang="en-US" sz="2400" dirty="0" smtClean="0"/>
              <a:t>outputs</a:t>
            </a:r>
            <a:r>
              <a:rPr lang="el-GR" sz="2400" dirty="0" smtClean="0"/>
              <a:t>. </a:t>
            </a:r>
          </a:p>
          <a:p>
            <a:r>
              <a:rPr lang="en-US" sz="2400" dirty="0" smtClean="0"/>
              <a:t>User should define the network architecture: number of hidden layers,</a:t>
            </a:r>
            <a:r>
              <a:rPr lang="el-GR" sz="2400" dirty="0" smtClean="0"/>
              <a:t> </a:t>
            </a:r>
            <a:r>
              <a:rPr lang="en-US" sz="2400" dirty="0" smtClean="0"/>
              <a:t>hidden units per layer, type of activation functions</a:t>
            </a:r>
            <a:r>
              <a:rPr lang="el-GR" sz="2400" dirty="0" smtClean="0"/>
              <a:t>. </a:t>
            </a:r>
          </a:p>
          <a:p>
            <a:r>
              <a:rPr lang="el-GR" sz="2400" dirty="0" smtClean="0"/>
              <a:t>ο(x</a:t>
            </a:r>
            <a:r>
              <a:rPr lang="en-US" sz="2400" baseline="30000" dirty="0" smtClean="0"/>
              <a:t>n</a:t>
            </a:r>
            <a:r>
              <a:rPr lang="el-GR" sz="2400" dirty="0" smtClean="0"/>
              <a:t>; </a:t>
            </a:r>
            <a:r>
              <a:rPr lang="en-US" sz="2400" dirty="0" smtClean="0"/>
              <a:t>w</a:t>
            </a:r>
            <a:r>
              <a:rPr lang="el-GR" sz="2400" dirty="0" smtClean="0"/>
              <a:t>)</a:t>
            </a:r>
            <a:r>
              <a:rPr lang="en-US" sz="2400" dirty="0" smtClean="0"/>
              <a:t>:</a:t>
            </a:r>
            <a:r>
              <a:rPr lang="el-GR" sz="2400" dirty="0" smtClean="0"/>
              <a:t> </a:t>
            </a:r>
            <a:r>
              <a:rPr lang="en-US" sz="2400" dirty="0" smtClean="0"/>
              <a:t>the MLP </a:t>
            </a:r>
            <a:r>
              <a:rPr lang="en-US" sz="2400" dirty="0" err="1" smtClean="0"/>
              <a:t>ouput</a:t>
            </a:r>
            <a:r>
              <a:rPr lang="en-US" sz="2400" dirty="0" smtClean="0"/>
              <a:t> vector with input </a:t>
            </a:r>
            <a:r>
              <a:rPr lang="el-GR" sz="2400" dirty="0" smtClean="0"/>
              <a:t>x</a:t>
            </a:r>
            <a:r>
              <a:rPr lang="en-US" sz="2400" baseline="30000" dirty="0" smtClean="0"/>
              <a:t>n</a:t>
            </a:r>
            <a:r>
              <a:rPr lang="el-GR" sz="2400" dirty="0" smtClean="0"/>
              <a:t>, </a:t>
            </a:r>
            <a:r>
              <a:rPr lang="en-US" sz="2400" dirty="0" smtClean="0"/>
              <a:t>and</a:t>
            </a:r>
            <a:r>
              <a:rPr lang="el-GR" sz="2400" dirty="0" smtClean="0"/>
              <a:t> </a:t>
            </a:r>
            <a:r>
              <a:rPr lang="en-US" sz="2400" b="1" dirty="0" smtClean="0"/>
              <a:t>w</a:t>
            </a:r>
            <a:r>
              <a:rPr lang="el-GR" sz="2400" b="1" dirty="0" smtClean="0"/>
              <a:t>=(</a:t>
            </a:r>
            <a:r>
              <a:rPr lang="en-US" sz="2400" b="1" dirty="0" smtClean="0"/>
              <a:t>w</a:t>
            </a:r>
            <a:r>
              <a:rPr lang="el-GR" sz="2400" b="1" baseline="-25000" dirty="0" smtClean="0"/>
              <a:t>1</a:t>
            </a:r>
            <a:r>
              <a:rPr lang="el-GR" sz="2400" b="1" dirty="0" smtClean="0"/>
              <a:t>,w</a:t>
            </a:r>
            <a:r>
              <a:rPr lang="el-GR" sz="2400" b="1" baseline="-25000" dirty="0" smtClean="0"/>
              <a:t>2</a:t>
            </a:r>
            <a:r>
              <a:rPr lang="el-GR" sz="2400" b="1" dirty="0" smtClean="0"/>
              <a:t>,…,</a:t>
            </a:r>
            <a:r>
              <a:rPr lang="en-US" sz="2400" b="1" dirty="0" smtClean="0"/>
              <a:t>w</a:t>
            </a:r>
            <a:r>
              <a:rPr lang="el-GR" sz="2400" b="1" baseline="-25000" dirty="0" smtClean="0"/>
              <a:t>L</a:t>
            </a:r>
            <a:r>
              <a:rPr lang="el-GR" sz="2400" b="1" dirty="0" smtClean="0"/>
              <a:t>)</a:t>
            </a:r>
            <a:r>
              <a:rPr lang="en-US" sz="2400" b="1" baseline="30000" dirty="0" smtClean="0"/>
              <a:t>T</a:t>
            </a:r>
            <a:r>
              <a:rPr lang="en-US" sz="2400" b="1" dirty="0" smtClean="0"/>
              <a:t> </a:t>
            </a:r>
            <a:r>
              <a:rPr lang="en-US" sz="2400" dirty="0" smtClean="0"/>
              <a:t>the vector of weights and biases</a:t>
            </a:r>
            <a:r>
              <a:rPr lang="el-GR" sz="2400" dirty="0" smtClean="0"/>
              <a:t>.</a:t>
            </a:r>
          </a:p>
          <a:p>
            <a:r>
              <a:rPr lang="en-US" sz="2400" dirty="0" smtClean="0"/>
              <a:t>Training: specify</a:t>
            </a:r>
            <a:r>
              <a:rPr lang="el-GR" sz="2400" dirty="0" smtClean="0"/>
              <a:t> </a:t>
            </a:r>
            <a:r>
              <a:rPr lang="en-US" sz="2400" b="1" dirty="0" smtClean="0"/>
              <a:t>w</a:t>
            </a:r>
            <a:r>
              <a:rPr lang="en-US" sz="2400" dirty="0" smtClean="0"/>
              <a:t>.</a:t>
            </a:r>
            <a:endParaRPr lang="el-GR" sz="2400" dirty="0" smtClean="0"/>
          </a:p>
          <a:p>
            <a:endParaRPr lang="el-GR" sz="2400" dirty="0" smtClean="0"/>
          </a:p>
          <a:p>
            <a:endParaRPr lang="el-GR" sz="2400" dirty="0" smtClean="0"/>
          </a:p>
          <a:p>
            <a:endParaRPr lang="el-GR" sz="2400" dirty="0"/>
          </a:p>
        </p:txBody>
      </p:sp>
      <p:sp>
        <p:nvSpPr>
          <p:cNvPr id="1228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MLP training</a:t>
            </a:r>
            <a:endParaRPr lang="el-GR" dirty="0"/>
          </a:p>
        </p:txBody>
      </p:sp>
      <p:sp>
        <p:nvSpPr>
          <p:cNvPr id="2074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9" name="2 - Θέση περιεχομένου"/>
          <p:cNvSpPr>
            <a:spLocks noGrp="1"/>
          </p:cNvSpPr>
          <p:nvPr>
            <p:ph idx="1"/>
          </p:nvPr>
        </p:nvSpPr>
        <p:spPr>
          <a:xfrm>
            <a:off x="539552" y="2132856"/>
            <a:ext cx="8229600" cy="4608512"/>
          </a:xfrm>
        </p:spPr>
        <p:txBody>
          <a:bodyPr>
            <a:normAutofit/>
          </a:bodyPr>
          <a:lstStyle/>
          <a:p>
            <a:r>
              <a:rPr lang="el-GR" sz="2400" dirty="0" smtClean="0"/>
              <a:t>Ε(</a:t>
            </a:r>
            <a:r>
              <a:rPr lang="en-US" sz="2400" dirty="0" smtClean="0"/>
              <a:t>w): error (loss) function to be minimized </a:t>
            </a:r>
            <a:r>
              <a:rPr lang="en-US" sz="2400" dirty="0" err="1" smtClean="0"/>
              <a:t>wrt</a:t>
            </a:r>
            <a:r>
              <a:rPr lang="en-US" sz="2400" dirty="0" smtClean="0"/>
              <a:t> to w (</a:t>
            </a:r>
            <a:r>
              <a:rPr lang="en-US" sz="2400" b="1" dirty="0" smtClean="0"/>
              <a:t>sum of squared errors for regression</a:t>
            </a:r>
            <a:r>
              <a:rPr lang="en-US" sz="2400" dirty="0" smtClean="0"/>
              <a:t>).</a:t>
            </a:r>
          </a:p>
          <a:p>
            <a:r>
              <a:rPr lang="en-US" sz="2400" dirty="0" smtClean="0"/>
              <a:t>Typically gradient descent approaches are used.</a:t>
            </a:r>
          </a:p>
          <a:p>
            <a:r>
              <a:rPr lang="en-US" sz="2400" dirty="0" smtClean="0"/>
              <a:t>The partial derivatives of</a:t>
            </a:r>
            <a:r>
              <a:rPr lang="el-GR" sz="2400" dirty="0" smtClean="0"/>
              <a:t> Ε</a:t>
            </a:r>
            <a:r>
              <a:rPr lang="en-US" sz="2400" baseline="30000" dirty="0" smtClean="0"/>
              <a:t>n</a:t>
            </a:r>
            <a:r>
              <a:rPr lang="en-US" sz="2400" dirty="0" smtClean="0"/>
              <a:t> </a:t>
            </a:r>
            <a:r>
              <a:rPr lang="en-US" sz="2400" baseline="30000" dirty="0" smtClean="0"/>
              <a:t> </a:t>
            </a:r>
            <a:r>
              <a:rPr lang="el-GR" sz="2400" dirty="0" smtClean="0"/>
              <a:t> </a:t>
            </a:r>
            <a:r>
              <a:rPr lang="en-US" sz="2400" dirty="0" err="1" smtClean="0"/>
              <a:t>wrt</a:t>
            </a:r>
            <a:r>
              <a:rPr lang="en-US" sz="2400" dirty="0" smtClean="0"/>
              <a:t> to </a:t>
            </a:r>
            <a:r>
              <a:rPr lang="en-US" sz="2400" dirty="0" err="1" smtClean="0"/>
              <a:t>w</a:t>
            </a:r>
            <a:r>
              <a:rPr lang="en-US" sz="2400" baseline="-25000" dirty="0" err="1" smtClean="0"/>
              <a:t>i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 is needed:</a:t>
            </a:r>
            <a:endParaRPr lang="el-GR" sz="2400" dirty="0" smtClean="0">
              <a:sym typeface="Wingdings" pitchFamily="2" charset="2"/>
            </a:endParaRPr>
          </a:p>
          <a:p>
            <a:pPr algn="ctr">
              <a:buNone/>
            </a:pPr>
            <a:r>
              <a:rPr lang="el-GR" sz="2400" b="1" dirty="0" err="1" smtClean="0"/>
              <a:t>error</a:t>
            </a:r>
            <a:r>
              <a:rPr lang="el-GR" sz="2400" b="1" dirty="0" smtClean="0"/>
              <a:t> </a:t>
            </a:r>
            <a:r>
              <a:rPr lang="el-GR" sz="2400" b="1" dirty="0" err="1" smtClean="0"/>
              <a:t>backpropagation</a:t>
            </a:r>
            <a:endParaRPr lang="en-US" sz="2400" b="1" dirty="0" smtClean="0"/>
          </a:p>
          <a:p>
            <a:r>
              <a:rPr lang="en-US" sz="2400" dirty="0" smtClean="0"/>
              <a:t>Given a training example </a:t>
            </a:r>
            <a:r>
              <a:rPr lang="el-GR" sz="2400" dirty="0" smtClean="0"/>
              <a:t>(</a:t>
            </a:r>
            <a:r>
              <a:rPr lang="en-US" sz="2400" dirty="0" err="1" smtClean="0"/>
              <a:t>x,t</a:t>
            </a:r>
            <a:r>
              <a:rPr lang="en-US" sz="2400" dirty="0" smtClean="0"/>
              <a:t>), </a:t>
            </a:r>
            <a:r>
              <a:rPr lang="el-GR" sz="2400" b="1" dirty="0" err="1" smtClean="0"/>
              <a:t>error</a:t>
            </a:r>
            <a:r>
              <a:rPr lang="el-GR" sz="2400" b="1" dirty="0" smtClean="0"/>
              <a:t> </a:t>
            </a:r>
            <a:r>
              <a:rPr lang="el-GR" sz="2400" b="1" dirty="0" err="1" smtClean="0"/>
              <a:t>backpropagation</a:t>
            </a:r>
            <a:r>
              <a:rPr lang="en-US" sz="2400" b="1" dirty="0" smtClean="0"/>
              <a:t> computes the partial derivatives of the loss (error) function for this training example </a:t>
            </a:r>
            <a:r>
              <a:rPr lang="en-US" sz="2400" b="1" dirty="0" err="1" smtClean="0"/>
              <a:t>wrt</a:t>
            </a:r>
            <a:r>
              <a:rPr lang="en-US" sz="2400" b="1" dirty="0" smtClean="0"/>
              <a:t> to the weights, </a:t>
            </a:r>
            <a:r>
              <a:rPr lang="en-US" sz="2400" dirty="0" smtClean="0"/>
              <a:t>in a </a:t>
            </a:r>
            <a:r>
              <a:rPr lang="en-US" sz="2400" dirty="0" err="1" smtClean="0"/>
              <a:t>feedforward</a:t>
            </a:r>
            <a:r>
              <a:rPr lang="en-US" sz="2400" dirty="0" smtClean="0"/>
              <a:t> neural network with inner-product units and differentiable activation functions (e.g. MLP).</a:t>
            </a:r>
            <a:endParaRPr lang="el-GR" sz="2400" b="1" dirty="0" smtClean="0"/>
          </a:p>
          <a:p>
            <a:endParaRPr lang="el-GR" sz="2400" b="1" dirty="0" smtClean="0"/>
          </a:p>
          <a:p>
            <a:endParaRPr lang="el-GR" sz="2400" b="1" dirty="0" smtClean="0"/>
          </a:p>
          <a:p>
            <a:endParaRPr lang="el-GR" sz="2400" b="1" dirty="0" smtClean="0"/>
          </a:p>
          <a:p>
            <a:endParaRPr lang="el-GR" sz="2400" dirty="0"/>
          </a:p>
        </p:txBody>
      </p:sp>
      <p:sp>
        <p:nvSpPr>
          <p:cNvPr id="1228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130051" name="Object 3"/>
          <p:cNvGraphicFramePr>
            <a:graphicFrameLocks noChangeAspect="1"/>
          </p:cNvGraphicFramePr>
          <p:nvPr/>
        </p:nvGraphicFramePr>
        <p:xfrm>
          <a:off x="755576" y="1268760"/>
          <a:ext cx="7344816" cy="791840"/>
        </p:xfrm>
        <a:graphic>
          <a:graphicData uri="http://schemas.openxmlformats.org/presentationml/2006/ole">
            <p:oleObj spid="_x0000_s509954" name="Equation" r:id="rId3" imgW="4025880" imgH="431640" progId="Equation.DSMT4">
              <p:embed/>
            </p:oleObj>
          </a:graphicData>
        </a:graphic>
      </p:graphicFrame>
      <p:cxnSp>
        <p:nvCxnSpPr>
          <p:cNvPr id="8" name="7 - Ευθύγραμμο βέλος σύνδεσης"/>
          <p:cNvCxnSpPr/>
          <p:nvPr/>
        </p:nvCxnSpPr>
        <p:spPr>
          <a:xfrm flipV="1">
            <a:off x="1907704" y="1916832"/>
            <a:ext cx="144016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MLP Computational Capabilities</a:t>
            </a:r>
            <a:endParaRPr lang="el-GR" dirty="0"/>
          </a:p>
        </p:txBody>
      </p:sp>
      <p:sp>
        <p:nvSpPr>
          <p:cNvPr id="2074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9" name="2 - Θέση περιεχομένου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5184576"/>
          </a:xfrm>
        </p:spPr>
        <p:txBody>
          <a:bodyPr>
            <a:normAutofit/>
          </a:bodyPr>
          <a:lstStyle/>
          <a:p>
            <a:r>
              <a:rPr lang="en-US" sz="2600" dirty="0" smtClean="0"/>
              <a:t>MLP implements a mapping from input space to output space</a:t>
            </a:r>
            <a:r>
              <a:rPr lang="el-GR" sz="2600" dirty="0" smtClean="0"/>
              <a:t>. </a:t>
            </a:r>
          </a:p>
          <a:p>
            <a:r>
              <a:rPr lang="en-US" sz="2600" dirty="0" smtClean="0"/>
              <a:t>The desired mapping is determined by training examples</a:t>
            </a:r>
            <a:r>
              <a:rPr lang="el-GR" sz="2600" dirty="0" smtClean="0"/>
              <a:t>.</a:t>
            </a:r>
          </a:p>
          <a:p>
            <a:r>
              <a:rPr lang="en-US" sz="2600" b="1" dirty="0" smtClean="0"/>
              <a:t>U</a:t>
            </a:r>
            <a:r>
              <a:rPr lang="el-GR" sz="2600" b="1" dirty="0" err="1" smtClean="0"/>
              <a:t>niversal</a:t>
            </a:r>
            <a:r>
              <a:rPr lang="el-GR" sz="2600" b="1" dirty="0" smtClean="0"/>
              <a:t> </a:t>
            </a:r>
            <a:r>
              <a:rPr lang="el-GR" sz="2600" b="1" dirty="0" err="1" smtClean="0"/>
              <a:t>approximation</a:t>
            </a:r>
            <a:r>
              <a:rPr lang="en-US" sz="2600" b="1" dirty="0" smtClean="0"/>
              <a:t> property</a:t>
            </a:r>
            <a:r>
              <a:rPr lang="en-US" sz="2600" dirty="0" smtClean="0"/>
              <a:t>: </a:t>
            </a:r>
            <a:r>
              <a:rPr lang="en-US" sz="2600" b="1" dirty="0" smtClean="0"/>
              <a:t>an MLP with at least one hidden layer with non-linear hidden units is able to implement any mapping</a:t>
            </a:r>
            <a:r>
              <a:rPr lang="en-US" sz="2600" dirty="0" smtClean="0"/>
              <a:t> with arbitrary accuracy if the number of hidden units becomes arbitrarily large</a:t>
            </a:r>
            <a:r>
              <a:rPr lang="el-GR" sz="2600" dirty="0" smtClean="0"/>
              <a:t>.</a:t>
            </a:r>
          </a:p>
          <a:p>
            <a:r>
              <a:rPr lang="en-US" sz="2600" dirty="0" smtClean="0"/>
              <a:t>Not useful in practice.</a:t>
            </a:r>
          </a:p>
          <a:p>
            <a:r>
              <a:rPr lang="en-US" sz="2600" dirty="0" smtClean="0"/>
              <a:t>Determining the number of hidden units is a </a:t>
            </a:r>
            <a:r>
              <a:rPr lang="el-GR" sz="2600" b="1" dirty="0" err="1" smtClean="0"/>
              <a:t>model</a:t>
            </a:r>
            <a:r>
              <a:rPr lang="el-GR" sz="2600" b="1" dirty="0" smtClean="0"/>
              <a:t> </a:t>
            </a:r>
            <a:r>
              <a:rPr lang="el-GR" sz="2600" b="1" dirty="0" err="1" smtClean="0"/>
              <a:t>selection</a:t>
            </a:r>
            <a:r>
              <a:rPr lang="en-US" sz="2600" dirty="0" smtClean="0"/>
              <a:t> problem.</a:t>
            </a:r>
            <a:endParaRPr lang="el-GR" sz="2600" dirty="0" smtClean="0"/>
          </a:p>
          <a:p>
            <a:pPr>
              <a:buNone/>
            </a:pPr>
            <a:endParaRPr lang="el-GR" sz="2400" dirty="0" smtClean="0"/>
          </a:p>
          <a:p>
            <a:pPr>
              <a:buNone/>
            </a:pPr>
            <a:endParaRPr lang="el-GR" sz="2400" b="1" dirty="0"/>
          </a:p>
        </p:txBody>
      </p:sp>
      <p:sp>
        <p:nvSpPr>
          <p:cNvPr id="1228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MLP computational capabilities</a:t>
            </a:r>
            <a:endParaRPr lang="el-GR" dirty="0"/>
          </a:p>
        </p:txBody>
      </p:sp>
      <p:sp>
        <p:nvSpPr>
          <p:cNvPr id="2074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9" name="2 - Θέση περιεχομένου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518457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use of non-linear hidden units provides increased computational capabilities</a:t>
            </a:r>
            <a:r>
              <a:rPr lang="el-GR" sz="2400" dirty="0" smtClean="0"/>
              <a:t>.</a:t>
            </a:r>
          </a:p>
          <a:p>
            <a:r>
              <a:rPr lang="en-US" sz="2400" dirty="0" smtClean="0"/>
              <a:t>MLP can solve non-linear separable problems</a:t>
            </a:r>
            <a:r>
              <a:rPr lang="el-GR" sz="2400" dirty="0" smtClean="0"/>
              <a:t>.</a:t>
            </a:r>
          </a:p>
          <a:p>
            <a:r>
              <a:rPr lang="en-US" sz="2400" dirty="0" smtClean="0"/>
              <a:t>Decision regions are defined as intersections among </a:t>
            </a:r>
            <a:r>
              <a:rPr lang="en-US" sz="2400" dirty="0" err="1" smtClean="0"/>
              <a:t>hyperplanes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Usually 1 or 2 hidden layers are used. Recently there is increased interest in </a:t>
            </a:r>
            <a:r>
              <a:rPr lang="en-US" sz="2400" b="1" dirty="0" smtClean="0"/>
              <a:t>deep neural networks </a:t>
            </a:r>
            <a:r>
              <a:rPr lang="en-US" sz="2400" dirty="0" smtClean="0"/>
              <a:t>(more than two hidden layers).</a:t>
            </a:r>
          </a:p>
        </p:txBody>
      </p:sp>
      <p:sp>
        <p:nvSpPr>
          <p:cNvPr id="1228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8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b="1" dirty="0" smtClean="0"/>
              <a:t>Unsupervised Learning </a:t>
            </a:r>
            <a:r>
              <a:rPr lang="en-US" b="1" smtClean="0"/>
              <a:t/>
            </a:r>
            <a:br>
              <a:rPr lang="en-US" b="1" smtClean="0"/>
            </a:br>
            <a:r>
              <a:rPr lang="en-US" smtClean="0"/>
              <a:t>PCA</a:t>
            </a:r>
            <a:r>
              <a:rPr lang="en-US" b="1" smtClean="0"/>
              <a:t> </a:t>
            </a:r>
            <a:r>
              <a:rPr lang="en-US" dirty="0" smtClean="0"/>
              <a:t>for Dimensionality Reduction</a:t>
            </a:r>
            <a:endParaRPr lang="en-US" dirty="0"/>
          </a:p>
        </p:txBody>
      </p:sp>
      <p:sp>
        <p:nvSpPr>
          <p:cNvPr id="84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b="1" dirty="0" smtClean="0"/>
              <a:t>Feature Extraction</a:t>
            </a:r>
            <a:r>
              <a:rPr lang="en-US" dirty="0" smtClean="0"/>
              <a:t>: </a:t>
            </a:r>
            <a:r>
              <a:rPr lang="en-US" b="1" dirty="0" smtClean="0"/>
              <a:t>new features are created by combining the original features</a:t>
            </a:r>
          </a:p>
          <a:p>
            <a:pPr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dirty="0" smtClean="0"/>
              <a:t>The new features are usually fewer than the original </a:t>
            </a:r>
          </a:p>
          <a:p>
            <a:pPr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dirty="0" smtClean="0"/>
              <a:t>No class labels available (unsupervised)</a:t>
            </a:r>
          </a:p>
          <a:p>
            <a:pPr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dirty="0" smtClean="0"/>
              <a:t>Purpose</a:t>
            </a:r>
            <a:r>
              <a:rPr lang="en-US" dirty="0"/>
              <a:t>:</a:t>
            </a:r>
          </a:p>
          <a:p>
            <a:pPr lvl="1">
              <a:lnSpc>
                <a:spcPct val="90000"/>
              </a:lnSpc>
              <a:buFont typeface="Arial" charset="0"/>
              <a:buChar char="–"/>
              <a:defRPr/>
            </a:pPr>
            <a:r>
              <a:rPr lang="en-US" dirty="0"/>
              <a:t>Avoid curse of dimensionality</a:t>
            </a:r>
          </a:p>
          <a:p>
            <a:pPr lvl="1">
              <a:lnSpc>
                <a:spcPct val="90000"/>
              </a:lnSpc>
              <a:buFont typeface="Arial" charset="0"/>
              <a:buChar char="–"/>
              <a:defRPr/>
            </a:pPr>
            <a:r>
              <a:rPr lang="en-US" dirty="0"/>
              <a:t>Reduce amount of time and memory required by data mining algorithms</a:t>
            </a:r>
          </a:p>
          <a:p>
            <a:pPr lvl="1">
              <a:lnSpc>
                <a:spcPct val="90000"/>
              </a:lnSpc>
              <a:buFont typeface="Arial" charset="0"/>
              <a:buChar char="–"/>
              <a:defRPr/>
            </a:pPr>
            <a:r>
              <a:rPr lang="en-US" dirty="0"/>
              <a:t>Allow data to be more easily visualized</a:t>
            </a:r>
          </a:p>
          <a:p>
            <a:pPr lvl="1">
              <a:lnSpc>
                <a:spcPct val="90000"/>
              </a:lnSpc>
              <a:buFont typeface="Arial" charset="0"/>
              <a:buChar char="–"/>
              <a:defRPr/>
            </a:pPr>
            <a:r>
              <a:rPr lang="en-US" dirty="0"/>
              <a:t>May help to eliminate irrelevant features or reduce noise</a:t>
            </a:r>
          </a:p>
          <a:p>
            <a:pPr lvl="4">
              <a:lnSpc>
                <a:spcPct val="90000"/>
              </a:lnSpc>
              <a:buFont typeface="Arial" charset="0"/>
              <a:buChar char="»"/>
              <a:defRPr/>
            </a:pPr>
            <a:endParaRPr lang="en-US" dirty="0"/>
          </a:p>
          <a:p>
            <a:pPr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dirty="0"/>
              <a:t>Techniques</a:t>
            </a:r>
          </a:p>
          <a:p>
            <a:pPr lvl="1">
              <a:lnSpc>
                <a:spcPct val="90000"/>
              </a:lnSpc>
              <a:buFont typeface="Arial" charset="0"/>
              <a:buChar char="–"/>
              <a:defRPr/>
            </a:pPr>
            <a:r>
              <a:rPr lang="en-US" b="1" dirty="0" smtClean="0"/>
              <a:t>Principal </a:t>
            </a:r>
            <a:r>
              <a:rPr lang="en-US" b="1" dirty="0"/>
              <a:t>Component </a:t>
            </a:r>
            <a:r>
              <a:rPr lang="en-US" b="1" dirty="0" smtClean="0"/>
              <a:t>Analysis </a:t>
            </a:r>
            <a:r>
              <a:rPr lang="en-US" dirty="0" smtClean="0"/>
              <a:t>(optimal linear approach)</a:t>
            </a:r>
            <a:endParaRPr lang="en-US" dirty="0"/>
          </a:p>
          <a:p>
            <a:pPr lvl="1">
              <a:lnSpc>
                <a:spcPct val="90000"/>
              </a:lnSpc>
              <a:buFont typeface="Arial" charset="0"/>
              <a:buChar char="–"/>
              <a:defRPr/>
            </a:pPr>
            <a:r>
              <a:rPr lang="en-US" dirty="0" smtClean="0"/>
              <a:t>Non-linear approaches (e.g. </a:t>
            </a:r>
            <a:r>
              <a:rPr lang="en-US" dirty="0" err="1" smtClean="0"/>
              <a:t>autoencoders</a:t>
            </a:r>
            <a:r>
              <a:rPr lang="en-US" dirty="0" smtClean="0"/>
              <a:t>, Kernel PCA)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066800"/>
            <a:ext cx="8135938" cy="4495800"/>
          </a:xfrm>
        </p:spPr>
        <p:txBody>
          <a:bodyPr/>
          <a:lstStyle/>
          <a:p>
            <a:pPr eaLnBrk="1" hangingPunct="1"/>
            <a:r>
              <a:rPr lang="en-CA" altLang="en-US" b="1" smtClean="0"/>
              <a:t>Principal components:</a:t>
            </a:r>
          </a:p>
          <a:p>
            <a:pPr eaLnBrk="1" hangingPunct="1"/>
            <a:r>
              <a:rPr lang="en-CA" altLang="en-US" b="1" smtClean="0"/>
              <a:t>Vectors</a:t>
            </a:r>
            <a:r>
              <a:rPr lang="en-CA" altLang="en-US" smtClean="0"/>
              <a:t> originating from the center of the dataset (data centering: use (x-m) instead of x, m=mean(X))</a:t>
            </a:r>
            <a:endParaRPr lang="hu-HU" altLang="en-US" smtClean="0"/>
          </a:p>
          <a:p>
            <a:pPr eaLnBrk="1" hangingPunct="1"/>
            <a:r>
              <a:rPr lang="en-CA" altLang="en-US" smtClean="0"/>
              <a:t>Principal component #1 points </a:t>
            </a:r>
            <a:br>
              <a:rPr lang="en-CA" altLang="en-US" smtClean="0"/>
            </a:br>
            <a:r>
              <a:rPr lang="en-CA" altLang="en-US" smtClean="0"/>
              <a:t>in the direction of the </a:t>
            </a:r>
            <a:r>
              <a:rPr lang="en-CA" altLang="en-US" b="1" smtClean="0"/>
              <a:t>largest variance</a:t>
            </a:r>
            <a:r>
              <a:rPr lang="en-CA" altLang="en-US" smtClean="0"/>
              <a:t>.</a:t>
            </a:r>
            <a:endParaRPr lang="en-US" altLang="en-US" smtClean="0"/>
          </a:p>
          <a:p>
            <a:pPr eaLnBrk="1" hangingPunct="1"/>
            <a:r>
              <a:rPr lang="en-CA" altLang="en-US" smtClean="0"/>
              <a:t>Each subsequent principal component</a:t>
            </a:r>
          </a:p>
          <a:p>
            <a:pPr lvl="1" eaLnBrk="1" hangingPunct="1"/>
            <a:r>
              <a:rPr lang="en-CA" altLang="en-US" sz="2800" smtClean="0"/>
              <a:t>is </a:t>
            </a:r>
            <a:r>
              <a:rPr lang="en-CA" altLang="en-US" sz="2800" b="1" smtClean="0"/>
              <a:t>orthogonal</a:t>
            </a:r>
            <a:r>
              <a:rPr lang="en-CA" altLang="en-US" sz="2800" smtClean="0"/>
              <a:t> to the previous ones, and </a:t>
            </a:r>
          </a:p>
          <a:p>
            <a:pPr lvl="1" eaLnBrk="1" hangingPunct="1"/>
            <a:r>
              <a:rPr lang="en-CA" altLang="en-US" sz="2800" smtClean="0"/>
              <a:t>points in the directions of the </a:t>
            </a:r>
            <a:r>
              <a:rPr lang="en-CA" altLang="en-US" sz="2800" b="1" smtClean="0"/>
              <a:t>largest variance of the residual subspace</a:t>
            </a:r>
            <a:endParaRPr lang="en-US" altLang="en-US" sz="2800" b="1" smtClean="0"/>
          </a:p>
        </p:txBody>
      </p:sp>
      <p:sp>
        <p:nvSpPr>
          <p:cNvPr id="30723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en-CA" altLang="en-US" sz="4000" smtClean="0"/>
              <a:t>PCA: Principal Component Analysis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PCA: </a:t>
            </a:r>
            <a:r>
              <a:rPr lang="hu-HU" altLang="en-US" smtClean="0"/>
              <a:t>2</a:t>
            </a:r>
            <a:r>
              <a:rPr lang="en-CA" altLang="en-US" smtClean="0"/>
              <a:t>D Gaussian dataset</a:t>
            </a:r>
            <a:endParaRPr lang="hu-HU" altLang="en-US" smtClean="0"/>
          </a:p>
        </p:txBody>
      </p:sp>
      <p:pic>
        <p:nvPicPr>
          <p:cNvPr id="31747" name="Picture 6" descr="2D_gau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1196975"/>
            <a:ext cx="6791325" cy="508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60350"/>
            <a:ext cx="8534400" cy="6858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CA" altLang="en-US" sz="4000" dirty="0" smtClean="0"/>
              <a:t>1</a:t>
            </a:r>
            <a:r>
              <a:rPr lang="en-CA" altLang="en-US" sz="4000" baseline="30000" dirty="0" smtClean="0"/>
              <a:t>st</a:t>
            </a:r>
            <a:r>
              <a:rPr lang="en-CA" altLang="en-US" sz="4000" dirty="0" smtClean="0"/>
              <a:t> PCA axis</a:t>
            </a:r>
          </a:p>
        </p:txBody>
      </p:sp>
      <p:pic>
        <p:nvPicPr>
          <p:cNvPr id="32771" name="Picture 5" descr="2D_gauss_1P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1196975"/>
            <a:ext cx="6792912" cy="508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sz="4000" smtClean="0"/>
              <a:t>2</a:t>
            </a:r>
            <a:r>
              <a:rPr lang="en-CA" altLang="en-US" sz="4000" baseline="30000" smtClean="0"/>
              <a:t>nd</a:t>
            </a:r>
            <a:r>
              <a:rPr lang="en-CA" altLang="en-US" sz="4000" smtClean="0"/>
              <a:t> PCA axis</a:t>
            </a:r>
          </a:p>
        </p:txBody>
      </p:sp>
      <p:pic>
        <p:nvPicPr>
          <p:cNvPr id="33795" name="Picture 4" descr="2D_gauss_2P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1268413"/>
            <a:ext cx="6769100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25760"/>
            <a:ext cx="8229600" cy="1431032"/>
          </a:xfr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 smtClean="0"/>
              <a:t>Linear regression: </a:t>
            </a:r>
            <a:br>
              <a:rPr lang="en-US" altLang="en-US" b="1" dirty="0" smtClean="0"/>
            </a:br>
            <a:r>
              <a:rPr lang="en-US" altLang="en-US" b="1" dirty="0" smtClean="0"/>
              <a:t>The case of </a:t>
            </a:r>
            <a:r>
              <a:rPr lang="en-US" altLang="en-US" b="1" dirty="0" smtClean="0">
                <a:solidFill>
                  <a:srgbClr val="0033CC"/>
                </a:solidFill>
              </a:rPr>
              <a:t>1-dimensional data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700808"/>
            <a:ext cx="8318500" cy="4623792"/>
          </a:xfrm>
        </p:spPr>
        <p:txBody>
          <a:bodyPr>
            <a:normAutofit/>
          </a:bodyPr>
          <a:lstStyle/>
          <a:p>
            <a:pPr eaLnBrk="1" hangingPunct="1"/>
            <a:endParaRPr lang="en-US" altLang="en-US" sz="2800" dirty="0" smtClean="0"/>
          </a:p>
          <a:p>
            <a:pPr eaLnBrk="1" hangingPunct="1"/>
            <a:endParaRPr lang="en-US" altLang="en-US" sz="2800" dirty="0" smtClean="0"/>
          </a:p>
          <a:p>
            <a:pPr eaLnBrk="1" hangingPunct="1"/>
            <a:endParaRPr lang="en-US" altLang="en-US" sz="2800" dirty="0" smtClean="0"/>
          </a:p>
          <a:p>
            <a:pPr eaLnBrk="1" hangingPunct="1"/>
            <a:endParaRPr lang="en-US" altLang="en-US" sz="2800" dirty="0" smtClean="0"/>
          </a:p>
          <a:p>
            <a:pPr eaLnBrk="1" hangingPunct="1"/>
            <a:endParaRPr lang="en-US" altLang="en-US" sz="2800" dirty="0" smtClean="0"/>
          </a:p>
          <a:p>
            <a:pPr eaLnBrk="1" hangingPunct="1"/>
            <a:endParaRPr lang="en-US" altLang="en-US" sz="2800" dirty="0" smtClean="0"/>
          </a:p>
          <a:p>
            <a:pPr eaLnBrk="1" hangingPunct="1"/>
            <a:endParaRPr lang="en-US" altLang="en-US" sz="4000" dirty="0" smtClean="0"/>
          </a:p>
          <a:p>
            <a:pPr eaLnBrk="1" hangingPunct="1">
              <a:buNone/>
            </a:pPr>
            <a:r>
              <a:rPr lang="en-US" altLang="en-US" sz="2800" b="1" dirty="0" smtClean="0">
                <a:solidFill>
                  <a:schemeClr val="accent2">
                    <a:lumMod val="50000"/>
                  </a:schemeClr>
                </a:solidFill>
              </a:rPr>
              <a:t>Predictor</a:t>
            </a:r>
            <a:r>
              <a:rPr lang="en-US" altLang="en-US" sz="2800" dirty="0" smtClean="0"/>
              <a:t>: Evaluate line</a:t>
            </a:r>
          </a:p>
        </p:txBody>
      </p:sp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544513" y="1924745"/>
            <a:ext cx="3763962" cy="274320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8436" name="Line 5"/>
          <p:cNvSpPr>
            <a:spLocks noChangeShapeType="1"/>
          </p:cNvSpPr>
          <p:nvPr/>
        </p:nvSpPr>
        <p:spPr bwMode="auto">
          <a:xfrm>
            <a:off x="544513" y="4667945"/>
            <a:ext cx="3763962" cy="1587"/>
          </a:xfrm>
          <a:prstGeom prst="line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7" name="Line 6"/>
          <p:cNvSpPr>
            <a:spLocks noChangeShapeType="1"/>
          </p:cNvSpPr>
          <p:nvPr/>
        </p:nvSpPr>
        <p:spPr bwMode="auto">
          <a:xfrm flipV="1">
            <a:off x="544513" y="1923157"/>
            <a:ext cx="1587" cy="2746375"/>
          </a:xfrm>
          <a:prstGeom prst="line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8" name="Line 7"/>
          <p:cNvSpPr>
            <a:spLocks noChangeShapeType="1"/>
          </p:cNvSpPr>
          <p:nvPr/>
        </p:nvSpPr>
        <p:spPr bwMode="auto">
          <a:xfrm flipV="1">
            <a:off x="544513" y="4625082"/>
            <a:ext cx="1587" cy="44450"/>
          </a:xfrm>
          <a:prstGeom prst="line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9" name="Rectangle 8"/>
          <p:cNvSpPr>
            <a:spLocks noChangeArrowheads="1"/>
          </p:cNvSpPr>
          <p:nvPr/>
        </p:nvSpPr>
        <p:spPr bwMode="auto">
          <a:xfrm>
            <a:off x="539750" y="4691757"/>
            <a:ext cx="71438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en-US" altLang="en-US" sz="1000" b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18440" name="Line 9"/>
          <p:cNvSpPr>
            <a:spLocks noChangeShapeType="1"/>
          </p:cNvSpPr>
          <p:nvPr/>
        </p:nvSpPr>
        <p:spPr bwMode="auto">
          <a:xfrm flipV="1">
            <a:off x="2425700" y="4625082"/>
            <a:ext cx="1588" cy="44450"/>
          </a:xfrm>
          <a:prstGeom prst="line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1" name="Rectangle 10"/>
          <p:cNvSpPr>
            <a:spLocks noChangeArrowheads="1"/>
          </p:cNvSpPr>
          <p:nvPr/>
        </p:nvSpPr>
        <p:spPr bwMode="auto">
          <a:xfrm>
            <a:off x="2381250" y="4691757"/>
            <a:ext cx="141288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en-US" altLang="en-US" sz="1000" b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10</a:t>
            </a:r>
          </a:p>
        </p:txBody>
      </p:sp>
      <p:sp>
        <p:nvSpPr>
          <p:cNvPr id="18442" name="Line 11"/>
          <p:cNvSpPr>
            <a:spLocks noChangeShapeType="1"/>
          </p:cNvSpPr>
          <p:nvPr/>
        </p:nvSpPr>
        <p:spPr bwMode="auto">
          <a:xfrm flipV="1">
            <a:off x="4308475" y="4625082"/>
            <a:ext cx="1588" cy="44450"/>
          </a:xfrm>
          <a:prstGeom prst="line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3" name="Rectangle 12"/>
          <p:cNvSpPr>
            <a:spLocks noChangeArrowheads="1"/>
          </p:cNvSpPr>
          <p:nvPr/>
        </p:nvSpPr>
        <p:spPr bwMode="auto">
          <a:xfrm>
            <a:off x="4264025" y="4691757"/>
            <a:ext cx="141288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en-US" altLang="en-US" sz="1000" b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20</a:t>
            </a:r>
          </a:p>
        </p:txBody>
      </p:sp>
      <p:sp>
        <p:nvSpPr>
          <p:cNvPr id="18444" name="Line 13"/>
          <p:cNvSpPr>
            <a:spLocks noChangeShapeType="1"/>
          </p:cNvSpPr>
          <p:nvPr/>
        </p:nvSpPr>
        <p:spPr bwMode="auto">
          <a:xfrm>
            <a:off x="544513" y="4667945"/>
            <a:ext cx="33337" cy="1587"/>
          </a:xfrm>
          <a:prstGeom prst="line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5" name="Rectangle 14"/>
          <p:cNvSpPr>
            <a:spLocks noChangeArrowheads="1"/>
          </p:cNvSpPr>
          <p:nvPr/>
        </p:nvSpPr>
        <p:spPr bwMode="auto">
          <a:xfrm>
            <a:off x="469900" y="4601270"/>
            <a:ext cx="71438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en-US" altLang="en-US" sz="1000" b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18446" name="Line 15"/>
          <p:cNvSpPr>
            <a:spLocks noChangeShapeType="1"/>
          </p:cNvSpPr>
          <p:nvPr/>
        </p:nvSpPr>
        <p:spPr bwMode="auto">
          <a:xfrm>
            <a:off x="544513" y="3296345"/>
            <a:ext cx="33337" cy="1587"/>
          </a:xfrm>
          <a:prstGeom prst="line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7" name="Rectangle 16"/>
          <p:cNvSpPr>
            <a:spLocks noChangeArrowheads="1"/>
          </p:cNvSpPr>
          <p:nvPr/>
        </p:nvSpPr>
        <p:spPr bwMode="auto">
          <a:xfrm>
            <a:off x="404813" y="3232845"/>
            <a:ext cx="141287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en-US" altLang="en-US" sz="1000" b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20</a:t>
            </a:r>
          </a:p>
        </p:txBody>
      </p:sp>
      <p:sp>
        <p:nvSpPr>
          <p:cNvPr id="18448" name="Line 17"/>
          <p:cNvSpPr>
            <a:spLocks noChangeShapeType="1"/>
          </p:cNvSpPr>
          <p:nvPr/>
        </p:nvSpPr>
        <p:spPr bwMode="auto">
          <a:xfrm>
            <a:off x="544513" y="1924745"/>
            <a:ext cx="33337" cy="1587"/>
          </a:xfrm>
          <a:prstGeom prst="line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9" name="Rectangle 18"/>
          <p:cNvSpPr>
            <a:spLocks noChangeArrowheads="1"/>
          </p:cNvSpPr>
          <p:nvPr/>
        </p:nvSpPr>
        <p:spPr bwMode="auto">
          <a:xfrm>
            <a:off x="404813" y="1861245"/>
            <a:ext cx="141287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en-US" altLang="en-US" sz="1000" b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40</a:t>
            </a:r>
          </a:p>
        </p:txBody>
      </p:sp>
      <p:sp>
        <p:nvSpPr>
          <p:cNvPr id="18450" name="TextBox 66"/>
          <p:cNvSpPr txBox="1">
            <a:spLocks noChangeArrowheads="1"/>
          </p:cNvSpPr>
          <p:nvPr/>
        </p:nvSpPr>
        <p:spPr bwMode="auto">
          <a:xfrm rot="-5400000">
            <a:off x="-174014" y="2462391"/>
            <a:ext cx="10227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800" dirty="0">
                <a:solidFill>
                  <a:schemeClr val="accent2">
                    <a:lumMod val="50000"/>
                  </a:schemeClr>
                </a:solidFill>
              </a:rPr>
              <a:t>Target  </a:t>
            </a:r>
            <a:r>
              <a:rPr lang="en-US" altLang="en-US" sz="1800" dirty="0" smtClean="0">
                <a:solidFill>
                  <a:schemeClr val="accent2">
                    <a:lumMod val="50000"/>
                  </a:schemeClr>
                </a:solidFill>
              </a:rPr>
              <a:t>t</a:t>
            </a:r>
            <a:endParaRPr lang="en-US" altLang="en-US" sz="1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8451" name="TextBox 67"/>
          <p:cNvSpPr txBox="1">
            <a:spLocks noChangeArrowheads="1"/>
          </p:cNvSpPr>
          <p:nvPr/>
        </p:nvSpPr>
        <p:spPr bwMode="auto">
          <a:xfrm>
            <a:off x="2681288" y="4718745"/>
            <a:ext cx="9092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800" dirty="0" smtClean="0">
                <a:solidFill>
                  <a:schemeClr val="accent2">
                    <a:lumMod val="50000"/>
                  </a:schemeClr>
                </a:solidFill>
              </a:rPr>
              <a:t>Input </a:t>
            </a:r>
            <a:r>
              <a:rPr lang="en-US" altLang="en-US" sz="1800" dirty="0">
                <a:solidFill>
                  <a:schemeClr val="accent2">
                    <a:lumMod val="50000"/>
                  </a:schemeClr>
                </a:solidFill>
              </a:rPr>
              <a:t>x</a:t>
            </a:r>
          </a:p>
        </p:txBody>
      </p:sp>
      <p:sp>
        <p:nvSpPr>
          <p:cNvPr id="18452" name="Oval 21"/>
          <p:cNvSpPr>
            <a:spLocks noChangeArrowheads="1"/>
          </p:cNvSpPr>
          <p:nvPr/>
        </p:nvSpPr>
        <p:spPr bwMode="auto">
          <a:xfrm>
            <a:off x="685800" y="4250432"/>
            <a:ext cx="77788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8453" name="Oval 26"/>
          <p:cNvSpPr>
            <a:spLocks noChangeArrowheads="1"/>
          </p:cNvSpPr>
          <p:nvPr/>
        </p:nvSpPr>
        <p:spPr bwMode="auto">
          <a:xfrm>
            <a:off x="1254125" y="3890070"/>
            <a:ext cx="79375" cy="73025"/>
          </a:xfrm>
          <a:prstGeom prst="ellipse">
            <a:avLst/>
          </a:prstGeom>
          <a:solidFill>
            <a:srgbClr val="FF0000"/>
          </a:solidFill>
          <a:ln w="936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8454" name="Oval 28"/>
          <p:cNvSpPr>
            <a:spLocks noChangeArrowheads="1"/>
          </p:cNvSpPr>
          <p:nvPr/>
        </p:nvSpPr>
        <p:spPr bwMode="auto">
          <a:xfrm>
            <a:off x="1446213" y="3690045"/>
            <a:ext cx="76200" cy="71437"/>
          </a:xfrm>
          <a:prstGeom prst="ellipse">
            <a:avLst/>
          </a:prstGeom>
          <a:solidFill>
            <a:srgbClr val="FF0000"/>
          </a:solidFill>
          <a:ln w="936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8455" name="Oval 29"/>
          <p:cNvSpPr>
            <a:spLocks noChangeArrowheads="1"/>
          </p:cNvSpPr>
          <p:nvPr/>
        </p:nvSpPr>
        <p:spPr bwMode="auto">
          <a:xfrm>
            <a:off x="1446213" y="3690045"/>
            <a:ext cx="76200" cy="714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8456" name="Oval 34"/>
          <p:cNvSpPr>
            <a:spLocks noChangeArrowheads="1"/>
          </p:cNvSpPr>
          <p:nvPr/>
        </p:nvSpPr>
        <p:spPr bwMode="auto">
          <a:xfrm>
            <a:off x="2009775" y="3480495"/>
            <a:ext cx="77788" cy="73025"/>
          </a:xfrm>
          <a:prstGeom prst="ellipse">
            <a:avLst/>
          </a:prstGeom>
          <a:solidFill>
            <a:srgbClr val="FF0000"/>
          </a:solidFill>
          <a:ln w="936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8457" name="Oval 35"/>
          <p:cNvSpPr>
            <a:spLocks noChangeArrowheads="1"/>
          </p:cNvSpPr>
          <p:nvPr/>
        </p:nvSpPr>
        <p:spPr bwMode="auto">
          <a:xfrm>
            <a:off x="2009775" y="3480495"/>
            <a:ext cx="77788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8458" name="Oval 36"/>
          <p:cNvSpPr>
            <a:spLocks noChangeArrowheads="1"/>
          </p:cNvSpPr>
          <p:nvPr/>
        </p:nvSpPr>
        <p:spPr bwMode="auto">
          <a:xfrm>
            <a:off x="2200275" y="3023295"/>
            <a:ext cx="77788" cy="73025"/>
          </a:xfrm>
          <a:prstGeom prst="ellipse">
            <a:avLst/>
          </a:prstGeom>
          <a:solidFill>
            <a:srgbClr val="FF0000"/>
          </a:solidFill>
          <a:ln w="936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8459" name="Oval 37"/>
          <p:cNvSpPr>
            <a:spLocks noChangeArrowheads="1"/>
          </p:cNvSpPr>
          <p:nvPr/>
        </p:nvSpPr>
        <p:spPr bwMode="auto">
          <a:xfrm>
            <a:off x="2200275" y="3023295"/>
            <a:ext cx="77788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8460" name="Oval 42"/>
          <p:cNvSpPr>
            <a:spLocks noChangeArrowheads="1"/>
          </p:cNvSpPr>
          <p:nvPr/>
        </p:nvSpPr>
        <p:spPr bwMode="auto">
          <a:xfrm>
            <a:off x="2765425" y="3207445"/>
            <a:ext cx="76200" cy="73025"/>
          </a:xfrm>
          <a:prstGeom prst="ellipse">
            <a:avLst/>
          </a:prstGeom>
          <a:solidFill>
            <a:srgbClr val="FF0000"/>
          </a:solidFill>
          <a:ln w="936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8461" name="Oval 43"/>
          <p:cNvSpPr>
            <a:spLocks noChangeArrowheads="1"/>
          </p:cNvSpPr>
          <p:nvPr/>
        </p:nvSpPr>
        <p:spPr bwMode="auto">
          <a:xfrm>
            <a:off x="2765425" y="3207445"/>
            <a:ext cx="76200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8462" name="Oval 46"/>
          <p:cNvSpPr>
            <a:spLocks noChangeArrowheads="1"/>
          </p:cNvSpPr>
          <p:nvPr/>
        </p:nvSpPr>
        <p:spPr bwMode="auto">
          <a:xfrm>
            <a:off x="3136900" y="3143945"/>
            <a:ext cx="79375" cy="73025"/>
          </a:xfrm>
          <a:prstGeom prst="ellipse">
            <a:avLst/>
          </a:prstGeom>
          <a:solidFill>
            <a:srgbClr val="FF0000"/>
          </a:solidFill>
          <a:ln w="936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8463" name="Oval 47"/>
          <p:cNvSpPr>
            <a:spLocks noChangeArrowheads="1"/>
          </p:cNvSpPr>
          <p:nvPr/>
        </p:nvSpPr>
        <p:spPr bwMode="auto">
          <a:xfrm>
            <a:off x="3136900" y="3143945"/>
            <a:ext cx="79375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8464" name="Oval 48"/>
          <p:cNvSpPr>
            <a:spLocks noChangeArrowheads="1"/>
          </p:cNvSpPr>
          <p:nvPr/>
        </p:nvSpPr>
        <p:spPr bwMode="auto">
          <a:xfrm>
            <a:off x="3327400" y="2823270"/>
            <a:ext cx="77788" cy="71437"/>
          </a:xfrm>
          <a:prstGeom prst="ellipse">
            <a:avLst/>
          </a:prstGeom>
          <a:solidFill>
            <a:srgbClr val="FF0000"/>
          </a:solidFill>
          <a:ln w="936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8465" name="Oval 49"/>
          <p:cNvSpPr>
            <a:spLocks noChangeArrowheads="1"/>
          </p:cNvSpPr>
          <p:nvPr/>
        </p:nvSpPr>
        <p:spPr bwMode="auto">
          <a:xfrm>
            <a:off x="3327400" y="2823270"/>
            <a:ext cx="77788" cy="714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8466" name="Oval 52"/>
          <p:cNvSpPr>
            <a:spLocks noChangeArrowheads="1"/>
          </p:cNvSpPr>
          <p:nvPr/>
        </p:nvSpPr>
        <p:spPr bwMode="auto">
          <a:xfrm>
            <a:off x="3700463" y="2710557"/>
            <a:ext cx="77787" cy="73025"/>
          </a:xfrm>
          <a:prstGeom prst="ellipse">
            <a:avLst/>
          </a:prstGeom>
          <a:solidFill>
            <a:srgbClr val="FF0000"/>
          </a:solidFill>
          <a:ln w="936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8467" name="Oval 53"/>
          <p:cNvSpPr>
            <a:spLocks noChangeArrowheads="1"/>
          </p:cNvSpPr>
          <p:nvPr/>
        </p:nvSpPr>
        <p:spPr bwMode="auto">
          <a:xfrm>
            <a:off x="3700463" y="2710557"/>
            <a:ext cx="77787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8468" name="Oval 56"/>
          <p:cNvSpPr>
            <a:spLocks noChangeArrowheads="1"/>
          </p:cNvSpPr>
          <p:nvPr/>
        </p:nvSpPr>
        <p:spPr bwMode="auto">
          <a:xfrm>
            <a:off x="4083050" y="2734370"/>
            <a:ext cx="77788" cy="73025"/>
          </a:xfrm>
          <a:prstGeom prst="ellipse">
            <a:avLst/>
          </a:prstGeom>
          <a:solidFill>
            <a:srgbClr val="FF0000"/>
          </a:solidFill>
          <a:ln w="936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8469" name="Oval 57"/>
          <p:cNvSpPr>
            <a:spLocks noChangeArrowheads="1"/>
          </p:cNvSpPr>
          <p:nvPr/>
        </p:nvSpPr>
        <p:spPr bwMode="auto">
          <a:xfrm>
            <a:off x="4083050" y="2734370"/>
            <a:ext cx="77788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8470" name="Oval 58"/>
          <p:cNvSpPr>
            <a:spLocks noChangeArrowheads="1"/>
          </p:cNvSpPr>
          <p:nvPr/>
        </p:nvSpPr>
        <p:spPr bwMode="auto">
          <a:xfrm>
            <a:off x="4273550" y="2110482"/>
            <a:ext cx="77788" cy="71438"/>
          </a:xfrm>
          <a:prstGeom prst="ellipse">
            <a:avLst/>
          </a:prstGeom>
          <a:solidFill>
            <a:srgbClr val="FF0000"/>
          </a:solidFill>
          <a:ln w="936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8471" name="Oval 59"/>
          <p:cNvSpPr>
            <a:spLocks noChangeArrowheads="1"/>
          </p:cNvSpPr>
          <p:nvPr/>
        </p:nvSpPr>
        <p:spPr bwMode="auto">
          <a:xfrm>
            <a:off x="4273550" y="2110482"/>
            <a:ext cx="77788" cy="714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cxnSp>
        <p:nvCxnSpPr>
          <p:cNvPr id="18472" name="Straight Connector 59"/>
          <p:cNvCxnSpPr>
            <a:cxnSpLocks noChangeShapeType="1"/>
          </p:cNvCxnSpPr>
          <p:nvPr/>
        </p:nvCxnSpPr>
        <p:spPr bwMode="auto">
          <a:xfrm flipV="1">
            <a:off x="609600" y="2154932"/>
            <a:ext cx="4133850" cy="2095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aphicFrame>
        <p:nvGraphicFramePr>
          <p:cNvPr id="10241" name="Object 7"/>
          <p:cNvGraphicFramePr>
            <a:graphicFrameLocks noChangeAspect="1"/>
          </p:cNvGraphicFramePr>
          <p:nvPr/>
        </p:nvGraphicFramePr>
        <p:xfrm>
          <a:off x="4024226" y="5373216"/>
          <a:ext cx="4004158" cy="792088"/>
        </p:xfrm>
        <a:graphic>
          <a:graphicData uri="http://schemas.openxmlformats.org/presentationml/2006/ole">
            <p:oleObj spid="_x0000_s262146" name="Εξίσωση" r:id="rId4" imgW="1155600" imgH="228600" progId="Equation.3">
              <p:embed/>
            </p:oleObj>
          </a:graphicData>
        </a:graphic>
      </p:graphicFrame>
      <p:sp>
        <p:nvSpPr>
          <p:cNvPr id="47" name="46 - TextBox"/>
          <p:cNvSpPr txBox="1"/>
          <p:nvPr/>
        </p:nvSpPr>
        <p:spPr>
          <a:xfrm>
            <a:off x="5652120" y="1772816"/>
            <a:ext cx="280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>Input dataset</a:t>
            </a:r>
          </a:p>
        </p:txBody>
      </p:sp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4716016" y="2492896"/>
          <a:ext cx="4384550" cy="684753"/>
        </p:xfrm>
        <a:graphic>
          <a:graphicData uri="http://schemas.openxmlformats.org/presentationml/2006/ole">
            <p:oleObj spid="_x0000_s262147" name="Εξίσωση" r:id="rId5" imgW="1460160" imgH="228600" progId="Equation.3">
              <p:embed/>
            </p:oleObj>
          </a:graphicData>
        </a:graphic>
      </p:graphicFrame>
      <p:graphicFrame>
        <p:nvGraphicFramePr>
          <p:cNvPr id="10243" name="Object 3"/>
          <p:cNvGraphicFramePr>
            <a:graphicFrameLocks noChangeAspect="1"/>
          </p:cNvGraphicFramePr>
          <p:nvPr/>
        </p:nvGraphicFramePr>
        <p:xfrm>
          <a:off x="6084168" y="3501008"/>
          <a:ext cx="1062037" cy="581025"/>
        </p:xfrm>
        <a:graphic>
          <a:graphicData uri="http://schemas.openxmlformats.org/presentationml/2006/ole">
            <p:oleObj spid="_x0000_s262148" name="Εξίσωση" r:id="rId6" imgW="419040" imgH="228600" progId="Equation.3">
              <p:embed/>
            </p:oleObj>
          </a:graphicData>
        </a:graphic>
      </p:graphicFrame>
      <p:sp>
        <p:nvSpPr>
          <p:cNvPr id="50" name="49 - TextBox"/>
          <p:cNvSpPr txBox="1"/>
          <p:nvPr/>
        </p:nvSpPr>
        <p:spPr>
          <a:xfrm>
            <a:off x="7164288" y="3573016"/>
            <a:ext cx="15839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(</a:t>
            </a:r>
            <a:r>
              <a:rPr lang="en-US" sz="2000" b="1" dirty="0" smtClean="0">
                <a:solidFill>
                  <a:srgbClr val="FF0000"/>
                </a:solidFill>
              </a:rPr>
              <a:t>one feature</a:t>
            </a:r>
            <a:r>
              <a:rPr lang="en-US" sz="2000" b="1" dirty="0" smtClean="0"/>
              <a:t>)</a:t>
            </a:r>
            <a:endParaRPr lang="el-GR" sz="2000" b="1" dirty="0"/>
          </a:p>
        </p:txBody>
      </p:sp>
      <p:sp>
        <p:nvSpPr>
          <p:cNvPr id="48" name="47 - TextBox"/>
          <p:cNvSpPr txBox="1"/>
          <p:nvPr/>
        </p:nvSpPr>
        <p:spPr>
          <a:xfrm>
            <a:off x="467544" y="6453336"/>
            <a:ext cx="82809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u="sng" dirty="0" smtClean="0">
                <a:latin typeface="Arial" pitchFamily="34" charset="0"/>
                <a:cs typeface="Arial" pitchFamily="34" charset="0"/>
              </a:rPr>
              <a:t>Machine Learning</a:t>
            </a:r>
            <a:r>
              <a:rPr lang="el-GR" sz="1200" i="1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i="1" u="sng" dirty="0" smtClean="0">
                <a:latin typeface="Arial" pitchFamily="34" charset="0"/>
                <a:cs typeface="Arial" pitchFamily="34" charset="0"/>
              </a:rPr>
              <a:t>2017</a:t>
            </a:r>
            <a:r>
              <a:rPr lang="el-GR" sz="1200" i="1" dirty="0" smtClean="0">
                <a:latin typeface="Arial" pitchFamily="34" charset="0"/>
                <a:cs typeface="Arial" pitchFamily="34" charset="0"/>
              </a:rPr>
              <a:t>  – </a:t>
            </a:r>
            <a:r>
              <a:rPr lang="en-US" sz="1200" i="1" dirty="0" smtClean="0">
                <a:latin typeface="Arial" pitchFamily="34" charset="0"/>
                <a:cs typeface="Arial" pitchFamily="34" charset="0"/>
              </a:rPr>
              <a:t>Computer Science &amp; Engineering</a:t>
            </a:r>
            <a:r>
              <a:rPr lang="el-GR" sz="1200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200" i="1" dirty="0" smtClean="0">
                <a:latin typeface="Arial" pitchFamily="34" charset="0"/>
                <a:cs typeface="Arial" pitchFamily="34" charset="0"/>
              </a:rPr>
              <a:t>University of </a:t>
            </a:r>
            <a:r>
              <a:rPr lang="en-US" sz="1200" i="1" dirty="0" err="1" smtClean="0">
                <a:latin typeface="Arial" pitchFamily="34" charset="0"/>
                <a:cs typeface="Arial" pitchFamily="34" charset="0"/>
              </a:rPr>
              <a:t>Ioannina</a:t>
            </a:r>
            <a:r>
              <a:rPr lang="el-GR" sz="1200" i="1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en-US" sz="1200" b="1" i="1" dirty="0" smtClean="0">
                <a:latin typeface="Arial" pitchFamily="34" charset="0"/>
                <a:cs typeface="Arial" pitchFamily="34" charset="0"/>
              </a:rPr>
              <a:t>ML1</a:t>
            </a:r>
            <a:r>
              <a:rPr lang="el-GR" sz="1200" i="1" dirty="0" smtClean="0">
                <a:latin typeface="Arial" pitchFamily="34" charset="0"/>
                <a:cs typeface="Arial" pitchFamily="34" charset="0"/>
              </a:rPr>
              <a:t> ( </a:t>
            </a:r>
            <a:fld id="{46778BBF-1D1C-41B0-8685-3AE8E567A1D7}" type="slidenum">
              <a:rPr lang="el-GR" sz="1200" b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pPr algn="ctr"/>
              <a:t>7</a:t>
            </a:fld>
            <a:r>
              <a:rPr lang="el-GR" sz="1200" dirty="0" smtClean="0">
                <a:latin typeface="Arial" pitchFamily="34" charset="0"/>
                <a:cs typeface="Arial" pitchFamily="34" charset="0"/>
              </a:rPr>
              <a:t> )</a:t>
            </a:r>
            <a:endParaRPr lang="el-GR" sz="1200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91600" cy="1125538"/>
          </a:xfrm>
        </p:spPr>
        <p:txBody>
          <a:bodyPr/>
          <a:lstStyle/>
          <a:p>
            <a:pPr eaLnBrk="1" hangingPunct="1"/>
            <a:r>
              <a:rPr lang="hu-HU" altLang="en-US" smtClean="0"/>
              <a:t>PCA algorit</a:t>
            </a:r>
            <a:r>
              <a:rPr lang="en-CA" altLang="en-US" smtClean="0"/>
              <a:t>h</a:t>
            </a:r>
            <a:r>
              <a:rPr lang="hu-HU" altLang="en-US" smtClean="0"/>
              <a:t>m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81075"/>
            <a:ext cx="9144000" cy="5343525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altLang="en-US" dirty="0" smtClean="0"/>
              <a:t>Given data {</a:t>
            </a:r>
            <a:r>
              <a:rPr lang="en-US" altLang="en-US" b="1" dirty="0" smtClean="0">
                <a:solidFill>
                  <a:schemeClr val="tx2"/>
                </a:solidFill>
              </a:rPr>
              <a:t>x</a:t>
            </a:r>
            <a:r>
              <a:rPr lang="en-US" altLang="en-US" baseline="-25000" dirty="0" smtClean="0">
                <a:solidFill>
                  <a:schemeClr val="tx2"/>
                </a:solidFill>
              </a:rPr>
              <a:t>1</a:t>
            </a:r>
            <a:r>
              <a:rPr lang="en-US" altLang="en-US" dirty="0" smtClean="0">
                <a:solidFill>
                  <a:schemeClr val="tx2"/>
                </a:solidFill>
              </a:rPr>
              <a:t>, …, </a:t>
            </a:r>
            <a:r>
              <a:rPr lang="en-US" altLang="en-US" b="1" dirty="0" err="1" smtClean="0">
                <a:solidFill>
                  <a:schemeClr val="tx2"/>
                </a:solidFill>
              </a:rPr>
              <a:t>x</a:t>
            </a:r>
            <a:r>
              <a:rPr lang="en-US" altLang="en-US" baseline="-25000" dirty="0" err="1" smtClean="0">
                <a:solidFill>
                  <a:schemeClr val="tx2"/>
                </a:solidFill>
              </a:rPr>
              <a:t>n</a:t>
            </a:r>
            <a:r>
              <a:rPr lang="en-US" altLang="en-US" dirty="0" smtClean="0"/>
              <a:t>}, compute </a:t>
            </a:r>
            <a:r>
              <a:rPr lang="en-CA" altLang="en-US" dirty="0" smtClean="0"/>
              <a:t>covariance matrix </a:t>
            </a:r>
            <a:r>
              <a:rPr lang="en-CA" altLang="en-US" sz="3600" b="1" dirty="0" smtClean="0">
                <a:solidFill>
                  <a:schemeClr val="tx2"/>
                </a:solidFill>
                <a:sym typeface="Symbol" pitchFamily="18" charset="2"/>
              </a:rPr>
              <a:t>:</a:t>
            </a:r>
            <a:r>
              <a:rPr lang="hu-HU" altLang="en-US" sz="2400" b="1" dirty="0" smtClean="0"/>
              <a:t> </a:t>
            </a:r>
            <a:endParaRPr lang="en-US" altLang="en-US" sz="2400" b="1" dirty="0" smtClean="0"/>
          </a:p>
          <a:p>
            <a:pPr eaLnBrk="1" hangingPunct="1">
              <a:buFontTx/>
              <a:buNone/>
              <a:defRPr/>
            </a:pPr>
            <a:endParaRPr lang="en-CA" altLang="en-US" sz="2400" b="1" dirty="0" smtClean="0"/>
          </a:p>
          <a:p>
            <a:pPr eaLnBrk="1" hangingPunct="1">
              <a:buFont typeface="Arial" charset="0"/>
              <a:buChar char="•"/>
              <a:defRPr/>
            </a:pPr>
            <a:endParaRPr lang="en-CA" altLang="en-US" sz="2400" b="1" dirty="0" smtClean="0"/>
          </a:p>
          <a:p>
            <a:pPr eaLnBrk="1" hangingPunct="1">
              <a:buFont typeface="Arial" charset="0"/>
              <a:buChar char="•"/>
              <a:defRPr/>
            </a:pPr>
            <a:endParaRPr lang="en-US" altLang="en-US" sz="2400" b="1" dirty="0" smtClean="0"/>
          </a:p>
          <a:p>
            <a:pPr eaLnBrk="1" hangingPunct="1">
              <a:buFont typeface="Arial" charset="0"/>
              <a:buNone/>
              <a:defRPr/>
            </a:pPr>
            <a:endParaRPr lang="en-US" altLang="en-US" sz="2400" b="1" dirty="0" smtClean="0"/>
          </a:p>
          <a:p>
            <a:pPr eaLnBrk="1" hangingPunct="1">
              <a:buFont typeface="Arial" charset="0"/>
              <a:buChar char="•"/>
              <a:defRPr/>
            </a:pPr>
            <a:r>
              <a:rPr lang="hu-HU" altLang="en-US" b="1" dirty="0" smtClean="0"/>
              <a:t>PCA </a:t>
            </a:r>
            <a:r>
              <a:rPr lang="en-CA" altLang="en-US" dirty="0" smtClean="0"/>
              <a:t>basis vectors</a:t>
            </a:r>
            <a:r>
              <a:rPr lang="en-US" altLang="en-US" dirty="0" smtClean="0"/>
              <a:t> = t</a:t>
            </a:r>
            <a:r>
              <a:rPr lang="en-CA" altLang="en-US" dirty="0" smtClean="0"/>
              <a:t>he eigenvectors of </a:t>
            </a:r>
            <a:r>
              <a:rPr lang="en-CA" altLang="en-US" b="1" dirty="0" smtClean="0">
                <a:sym typeface="Symbol" pitchFamily="18" charset="2"/>
              </a:rPr>
              <a:t> </a:t>
            </a:r>
            <a:r>
              <a:rPr lang="en-CA" altLang="en-US" dirty="0" smtClean="0">
                <a:sym typeface="Symbol" pitchFamily="18" charset="2"/>
              </a:rPr>
              <a:t>(</a:t>
            </a:r>
            <a:r>
              <a:rPr lang="en-CA" altLang="en-US" dirty="0" err="1" smtClean="0">
                <a:sym typeface="Symbol" pitchFamily="18" charset="2"/>
              </a:rPr>
              <a:t>dxd</a:t>
            </a:r>
            <a:r>
              <a:rPr lang="en-CA" altLang="en-US" dirty="0" smtClean="0">
                <a:sym typeface="Symbol" pitchFamily="18" charset="2"/>
              </a:rPr>
              <a:t>)</a:t>
            </a:r>
            <a:endParaRPr lang="en-US" altLang="en-US" dirty="0" smtClean="0"/>
          </a:p>
          <a:p>
            <a:pPr>
              <a:buFontTx/>
              <a:buChar char="•"/>
              <a:defRPr/>
            </a:pPr>
            <a:r>
              <a:rPr lang="en-US" altLang="en-US" dirty="0" smtClean="0"/>
              <a:t>{ </a:t>
            </a:r>
            <a:r>
              <a:rPr lang="en-US" altLang="en-US" dirty="0" smtClean="0">
                <a:solidFill>
                  <a:schemeClr val="tx2"/>
                </a:solidFill>
                <a:sym typeface="Symbol" pitchFamily="18" charset="2"/>
              </a:rPr>
              <a:t></a:t>
            </a:r>
            <a:r>
              <a:rPr lang="en-US" altLang="en-US" baseline="-25000" dirty="0" err="1" smtClean="0">
                <a:solidFill>
                  <a:schemeClr val="tx2"/>
                </a:solidFill>
                <a:sym typeface="Symbol" pitchFamily="18" charset="2"/>
              </a:rPr>
              <a:t>i</a:t>
            </a:r>
            <a:r>
              <a:rPr lang="en-US" altLang="en-US" dirty="0" smtClean="0">
                <a:solidFill>
                  <a:schemeClr val="tx2"/>
                </a:solidFill>
                <a:sym typeface="Symbol" pitchFamily="18" charset="2"/>
              </a:rPr>
              <a:t>, </a:t>
            </a:r>
            <a:r>
              <a:rPr lang="en-US" altLang="en-US" b="1" dirty="0" err="1" smtClean="0">
                <a:solidFill>
                  <a:schemeClr val="tx2"/>
                </a:solidFill>
                <a:sym typeface="Symbol" pitchFamily="18" charset="2"/>
              </a:rPr>
              <a:t>u</a:t>
            </a:r>
            <a:r>
              <a:rPr lang="en-US" altLang="en-US" baseline="-25000" dirty="0" err="1" smtClean="0">
                <a:solidFill>
                  <a:schemeClr val="tx2"/>
                </a:solidFill>
                <a:sym typeface="Symbol" pitchFamily="18" charset="2"/>
              </a:rPr>
              <a:t>i</a:t>
            </a:r>
            <a:r>
              <a:rPr lang="en-US" altLang="en-US" dirty="0" smtClean="0">
                <a:sym typeface="Symbol" pitchFamily="18" charset="2"/>
              </a:rPr>
              <a:t> }</a:t>
            </a:r>
            <a:r>
              <a:rPr lang="en-US" altLang="en-US" baseline="-25000" dirty="0" err="1" smtClean="0">
                <a:sym typeface="Symbol" pitchFamily="18" charset="2"/>
              </a:rPr>
              <a:t>i</a:t>
            </a:r>
            <a:r>
              <a:rPr lang="en-US" altLang="en-US" baseline="-25000" dirty="0" smtClean="0">
                <a:sym typeface="Symbol" pitchFamily="18" charset="2"/>
              </a:rPr>
              <a:t>=1..d</a:t>
            </a:r>
            <a:r>
              <a:rPr lang="en-US" altLang="en-US" dirty="0" smtClean="0">
                <a:sym typeface="Symbol" pitchFamily="18" charset="2"/>
              </a:rPr>
              <a:t> = </a:t>
            </a:r>
            <a:r>
              <a:rPr lang="en-US" altLang="en-US" dirty="0" smtClean="0"/>
              <a:t>eigenvectors/</a:t>
            </a:r>
            <a:r>
              <a:rPr lang="en-US" altLang="en-US" dirty="0" err="1" smtClean="0"/>
              <a:t>eigenvalues</a:t>
            </a:r>
            <a:r>
              <a:rPr lang="en-US" altLang="en-US" dirty="0" smtClean="0"/>
              <a:t> of </a:t>
            </a:r>
            <a:r>
              <a:rPr lang="en-US" altLang="en-US" b="1" dirty="0" smtClean="0">
                <a:solidFill>
                  <a:schemeClr val="tx2"/>
                </a:solidFill>
                <a:sym typeface="Symbol" pitchFamily="18" charset="2"/>
              </a:rPr>
              <a:t></a:t>
            </a:r>
            <a:r>
              <a:rPr lang="en-US" altLang="en-US" dirty="0" smtClean="0">
                <a:solidFill>
                  <a:schemeClr val="tx2"/>
                </a:solidFill>
                <a:sym typeface="Symbol" pitchFamily="18" charset="2"/>
              </a:rPr>
              <a:t> </a:t>
            </a:r>
          </a:p>
          <a:p>
            <a:pPr>
              <a:buFontTx/>
              <a:buChar char="•"/>
              <a:defRPr/>
            </a:pPr>
            <a:r>
              <a:rPr lang="en-US" altLang="en-US" dirty="0" smtClean="0">
                <a:solidFill>
                  <a:schemeClr val="tx2"/>
                </a:solidFill>
                <a:sym typeface="Symbol" pitchFamily="18" charset="2"/>
              </a:rPr>
              <a:t></a:t>
            </a:r>
            <a:r>
              <a:rPr lang="en-US" altLang="en-US" baseline="-25000" dirty="0" smtClean="0">
                <a:solidFill>
                  <a:schemeClr val="tx2"/>
                </a:solidFill>
                <a:sym typeface="Symbol" pitchFamily="18" charset="2"/>
              </a:rPr>
              <a:t>1</a:t>
            </a:r>
            <a:r>
              <a:rPr lang="en-US" altLang="en-US" dirty="0" smtClean="0">
                <a:sym typeface="Symbol" pitchFamily="18" charset="2"/>
              </a:rPr>
              <a:t>  </a:t>
            </a:r>
            <a:r>
              <a:rPr lang="en-US" altLang="en-US" dirty="0" smtClean="0">
                <a:solidFill>
                  <a:schemeClr val="tx2"/>
                </a:solidFill>
                <a:sym typeface="Symbol" pitchFamily="18" charset="2"/>
              </a:rPr>
              <a:t></a:t>
            </a:r>
            <a:r>
              <a:rPr lang="en-US" altLang="en-US" baseline="-25000" dirty="0" smtClean="0">
                <a:solidFill>
                  <a:schemeClr val="tx2"/>
                </a:solidFill>
                <a:sym typeface="Symbol" pitchFamily="18" charset="2"/>
              </a:rPr>
              <a:t>2</a:t>
            </a:r>
            <a:r>
              <a:rPr lang="en-US" altLang="en-US" dirty="0" smtClean="0">
                <a:sym typeface="Symbol" pitchFamily="18" charset="2"/>
              </a:rPr>
              <a:t>  …  </a:t>
            </a:r>
            <a:r>
              <a:rPr lang="en-US" altLang="en-US" dirty="0" smtClean="0">
                <a:solidFill>
                  <a:schemeClr val="tx2"/>
                </a:solidFill>
                <a:sym typeface="Symbol" pitchFamily="18" charset="2"/>
              </a:rPr>
              <a:t></a:t>
            </a:r>
            <a:r>
              <a:rPr lang="en-US" altLang="en-US" baseline="-25000" dirty="0" smtClean="0">
                <a:solidFill>
                  <a:schemeClr val="tx2"/>
                </a:solidFill>
                <a:sym typeface="Symbol" pitchFamily="18" charset="2"/>
              </a:rPr>
              <a:t>d</a:t>
            </a:r>
            <a:r>
              <a:rPr lang="en-US" altLang="en-US" dirty="0" smtClean="0">
                <a:solidFill>
                  <a:schemeClr val="tx2"/>
                </a:solidFill>
                <a:sym typeface="Symbol" pitchFamily="18" charset="2"/>
              </a:rPr>
              <a:t> (</a:t>
            </a:r>
            <a:r>
              <a:rPr lang="en-US" altLang="en-US" dirty="0" err="1" smtClean="0">
                <a:solidFill>
                  <a:schemeClr val="tx2"/>
                </a:solidFill>
                <a:sym typeface="Symbol" pitchFamily="18" charset="2"/>
              </a:rPr>
              <a:t>eigenvalue</a:t>
            </a:r>
            <a:r>
              <a:rPr lang="en-US" altLang="en-US" dirty="0" smtClean="0">
                <a:solidFill>
                  <a:schemeClr val="tx2"/>
                </a:solidFill>
                <a:sym typeface="Symbol" pitchFamily="18" charset="2"/>
              </a:rPr>
              <a:t> ordering)</a:t>
            </a:r>
            <a:endParaRPr lang="en-US" altLang="en-US" dirty="0" smtClean="0"/>
          </a:p>
          <a:p>
            <a:pPr>
              <a:buFontTx/>
              <a:buChar char="•"/>
              <a:defRPr/>
            </a:pPr>
            <a:r>
              <a:rPr lang="en-US" altLang="en-US" dirty="0" smtClean="0"/>
              <a:t>Select { </a:t>
            </a:r>
            <a:r>
              <a:rPr lang="en-US" altLang="en-US" dirty="0" smtClean="0">
                <a:solidFill>
                  <a:schemeClr val="tx2"/>
                </a:solidFill>
                <a:sym typeface="Symbol" pitchFamily="18" charset="2"/>
              </a:rPr>
              <a:t></a:t>
            </a:r>
            <a:r>
              <a:rPr lang="en-US" altLang="en-US" baseline="-25000" dirty="0" err="1" smtClean="0">
                <a:solidFill>
                  <a:schemeClr val="tx2"/>
                </a:solidFill>
                <a:sym typeface="Symbol" pitchFamily="18" charset="2"/>
              </a:rPr>
              <a:t>i</a:t>
            </a:r>
            <a:r>
              <a:rPr lang="en-US" altLang="en-US" dirty="0" smtClean="0">
                <a:solidFill>
                  <a:schemeClr val="tx2"/>
                </a:solidFill>
                <a:sym typeface="Symbol" pitchFamily="18" charset="2"/>
              </a:rPr>
              <a:t>, </a:t>
            </a:r>
            <a:r>
              <a:rPr lang="en-US" altLang="en-US" b="1" dirty="0" err="1" smtClean="0">
                <a:solidFill>
                  <a:schemeClr val="tx2"/>
                </a:solidFill>
                <a:sym typeface="Symbol" pitchFamily="18" charset="2"/>
              </a:rPr>
              <a:t>u</a:t>
            </a:r>
            <a:r>
              <a:rPr lang="en-US" altLang="en-US" baseline="-25000" dirty="0" err="1" smtClean="0">
                <a:solidFill>
                  <a:schemeClr val="tx2"/>
                </a:solidFill>
                <a:sym typeface="Symbol" pitchFamily="18" charset="2"/>
              </a:rPr>
              <a:t>i</a:t>
            </a:r>
            <a:r>
              <a:rPr lang="en-US" altLang="en-US" dirty="0" smtClean="0">
                <a:sym typeface="Symbol" pitchFamily="18" charset="2"/>
              </a:rPr>
              <a:t> }</a:t>
            </a:r>
            <a:r>
              <a:rPr lang="en-US" altLang="en-US" baseline="-25000" dirty="0" err="1" smtClean="0">
                <a:sym typeface="Symbol" pitchFamily="18" charset="2"/>
              </a:rPr>
              <a:t>i</a:t>
            </a:r>
            <a:r>
              <a:rPr lang="en-US" altLang="en-US" baseline="-25000" dirty="0" smtClean="0">
                <a:sym typeface="Symbol" pitchFamily="18" charset="2"/>
              </a:rPr>
              <a:t>=1..</a:t>
            </a:r>
            <a:r>
              <a:rPr lang="en-US" altLang="en-US" sz="4000" baseline="-25000" dirty="0" smtClean="0">
                <a:solidFill>
                  <a:schemeClr val="tx2"/>
                </a:solidFill>
                <a:sym typeface="Symbol" pitchFamily="18" charset="2"/>
              </a:rPr>
              <a:t>q</a:t>
            </a:r>
            <a:r>
              <a:rPr lang="en-US" altLang="en-US" dirty="0" smtClean="0">
                <a:sym typeface="Symbol" pitchFamily="18" charset="2"/>
              </a:rPr>
              <a:t> (top </a:t>
            </a:r>
            <a:r>
              <a:rPr lang="en-US" altLang="en-US" i="1" dirty="0" smtClean="0">
                <a:solidFill>
                  <a:schemeClr val="tx2"/>
                </a:solidFill>
                <a:sym typeface="Symbol" pitchFamily="18" charset="2"/>
              </a:rPr>
              <a:t>q</a:t>
            </a:r>
            <a:r>
              <a:rPr lang="en-US" altLang="en-US" dirty="0" smtClean="0">
                <a:sym typeface="Symbol" pitchFamily="18" charset="2"/>
              </a:rPr>
              <a:t> principal components)</a:t>
            </a:r>
          </a:p>
          <a:p>
            <a:pPr>
              <a:buFontTx/>
              <a:buChar char="•"/>
              <a:defRPr/>
            </a:pPr>
            <a:r>
              <a:rPr lang="en-US" altLang="en-US" dirty="0" smtClean="0">
                <a:sym typeface="Symbol" pitchFamily="18" charset="2"/>
              </a:rPr>
              <a:t>Usually few </a:t>
            </a:r>
            <a:r>
              <a:rPr lang="el-GR" altLang="en-US" dirty="0" smtClean="0">
                <a:sym typeface="Symbol" pitchFamily="18" charset="2"/>
              </a:rPr>
              <a:t>λ</a:t>
            </a:r>
            <a:r>
              <a:rPr lang="en-US" altLang="en-US" baseline="-25000" dirty="0" err="1" smtClean="0">
                <a:sym typeface="Symbol" pitchFamily="18" charset="2"/>
              </a:rPr>
              <a:t>i</a:t>
            </a:r>
            <a:r>
              <a:rPr lang="en-US" altLang="en-US" dirty="0" smtClean="0">
                <a:sym typeface="Symbol" pitchFamily="18" charset="2"/>
              </a:rPr>
              <a:t> are large and the remaining quite small</a:t>
            </a:r>
          </a:p>
          <a:p>
            <a:pPr>
              <a:buFontTx/>
              <a:buChar char="•"/>
              <a:defRPr/>
            </a:pPr>
            <a:r>
              <a:rPr lang="en-CA" altLang="en-US" dirty="0" smtClean="0"/>
              <a:t>Larger </a:t>
            </a:r>
            <a:r>
              <a:rPr lang="en-CA" altLang="en-US" dirty="0" err="1" smtClean="0"/>
              <a:t>eigenvalue</a:t>
            </a:r>
            <a:r>
              <a:rPr lang="en-CA" altLang="en-US" dirty="0" smtClean="0"/>
              <a:t> </a:t>
            </a:r>
            <a:r>
              <a:rPr lang="en-CA" altLang="en-US" dirty="0" smtClean="0">
                <a:sym typeface="Symbol" pitchFamily="18" charset="2"/>
              </a:rPr>
              <a:t></a:t>
            </a:r>
            <a:r>
              <a:rPr lang="en-CA" altLang="en-US" dirty="0" smtClean="0"/>
              <a:t> more important eigenvectors</a:t>
            </a:r>
          </a:p>
        </p:txBody>
      </p:sp>
      <p:graphicFrame>
        <p:nvGraphicFramePr>
          <p:cNvPr id="21506" name="Object 4"/>
          <p:cNvGraphicFramePr>
            <a:graphicFrameLocks noChangeAspect="1"/>
          </p:cNvGraphicFramePr>
          <p:nvPr/>
        </p:nvGraphicFramePr>
        <p:xfrm>
          <a:off x="827088" y="1844675"/>
          <a:ext cx="3816350" cy="1028700"/>
        </p:xfrm>
        <a:graphic>
          <a:graphicData uri="http://schemas.openxmlformats.org/presentationml/2006/ole">
            <p:oleObj spid="_x0000_s510978" name="Equation" r:id="rId4" imgW="1600200" imgH="431640" progId="Equation.DSMT4">
              <p:embed/>
            </p:oleObj>
          </a:graphicData>
        </a:graphic>
      </p:graphicFrame>
      <p:graphicFrame>
        <p:nvGraphicFramePr>
          <p:cNvPr id="21507" name="Object 5"/>
          <p:cNvGraphicFramePr>
            <a:graphicFrameLocks noChangeAspect="1"/>
          </p:cNvGraphicFramePr>
          <p:nvPr>
            <p:ph sz="half" idx="2"/>
          </p:nvPr>
        </p:nvGraphicFramePr>
        <p:xfrm>
          <a:off x="5508625" y="1916113"/>
          <a:ext cx="1423988" cy="835025"/>
        </p:xfrm>
        <a:graphic>
          <a:graphicData uri="http://schemas.openxmlformats.org/presentationml/2006/ole">
            <p:oleObj spid="_x0000_s510979" name="Equation" r:id="rId5" imgW="736560" imgH="4316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91600" cy="1125538"/>
          </a:xfrm>
        </p:spPr>
        <p:txBody>
          <a:bodyPr/>
          <a:lstStyle/>
          <a:p>
            <a:pPr eaLnBrk="1" hangingPunct="1"/>
            <a:r>
              <a:rPr lang="hu-HU" altLang="en-US" smtClean="0"/>
              <a:t>PCA algorit</a:t>
            </a:r>
            <a:r>
              <a:rPr lang="en-CA" altLang="en-US" smtClean="0"/>
              <a:t>h</a:t>
            </a:r>
            <a:r>
              <a:rPr lang="hu-HU" altLang="en-US" smtClean="0"/>
              <a:t>m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81075"/>
            <a:ext cx="9144000" cy="5343525"/>
          </a:xfrm>
        </p:spPr>
        <p:txBody>
          <a:bodyPr>
            <a:normAutofit lnSpcReduction="10000"/>
          </a:bodyPr>
          <a:lstStyle/>
          <a:p>
            <a:pPr eaLnBrk="1" hangingPunct="1">
              <a:buFont typeface="Arial" pitchFamily="34" charset="0"/>
              <a:buNone/>
            </a:pPr>
            <a:endParaRPr lang="en-US" altLang="en-US" sz="2400" b="1" smtClean="0"/>
          </a:p>
          <a:p>
            <a:r>
              <a:rPr lang="en-CA" altLang="en-US" smtClean="0"/>
              <a:t>W=[</a:t>
            </a:r>
            <a:r>
              <a:rPr lang="en-US" altLang="en-US" b="1" smtClean="0">
                <a:sym typeface="Symbol" pitchFamily="18" charset="2"/>
              </a:rPr>
              <a:t>u</a:t>
            </a:r>
            <a:r>
              <a:rPr lang="en-US" altLang="en-US" baseline="-25000" smtClean="0">
                <a:sym typeface="Symbol" pitchFamily="18" charset="2"/>
              </a:rPr>
              <a:t>1</a:t>
            </a:r>
            <a:r>
              <a:rPr lang="en-US" altLang="en-US" smtClean="0">
                <a:sym typeface="Symbol" pitchFamily="18" charset="2"/>
              </a:rPr>
              <a:t> </a:t>
            </a:r>
            <a:r>
              <a:rPr lang="en-US" altLang="en-US" b="1" smtClean="0">
                <a:sym typeface="Symbol" pitchFamily="18" charset="2"/>
              </a:rPr>
              <a:t>u</a:t>
            </a:r>
            <a:r>
              <a:rPr lang="en-US" altLang="en-US" baseline="-25000" smtClean="0">
                <a:sym typeface="Symbol" pitchFamily="18" charset="2"/>
              </a:rPr>
              <a:t>2</a:t>
            </a:r>
            <a:r>
              <a:rPr lang="en-US" altLang="en-US" smtClean="0">
                <a:sym typeface="Symbol" pitchFamily="18" charset="2"/>
              </a:rPr>
              <a:t> … </a:t>
            </a:r>
            <a:r>
              <a:rPr lang="en-US" altLang="en-US" b="1" smtClean="0">
                <a:sym typeface="Symbol" pitchFamily="18" charset="2"/>
              </a:rPr>
              <a:t>u</a:t>
            </a:r>
            <a:r>
              <a:rPr lang="en-US" altLang="en-US" baseline="-25000" smtClean="0">
                <a:sym typeface="Symbol" pitchFamily="18" charset="2"/>
              </a:rPr>
              <a:t>q </a:t>
            </a:r>
            <a:r>
              <a:rPr lang="en-US" altLang="en-US" smtClean="0">
                <a:sym typeface="Symbol" pitchFamily="18" charset="2"/>
              </a:rPr>
              <a:t>]</a:t>
            </a:r>
            <a:r>
              <a:rPr lang="en-US" altLang="en-US" baseline="30000" smtClean="0">
                <a:sym typeface="Symbol" pitchFamily="18" charset="2"/>
              </a:rPr>
              <a:t>T</a:t>
            </a:r>
            <a:r>
              <a:rPr lang="en-US" altLang="en-US" smtClean="0">
                <a:sym typeface="Symbol" pitchFamily="18" charset="2"/>
              </a:rPr>
              <a:t> (kxd projection matrix)</a:t>
            </a:r>
          </a:p>
          <a:p>
            <a:r>
              <a:rPr lang="en-US" altLang="en-US" smtClean="0">
                <a:sym typeface="Symbol" pitchFamily="18" charset="2"/>
              </a:rPr>
              <a:t>Z=X*W</a:t>
            </a:r>
            <a:r>
              <a:rPr lang="en-US" altLang="en-US" baseline="30000" smtClean="0">
                <a:sym typeface="Symbol" pitchFamily="18" charset="2"/>
              </a:rPr>
              <a:t>T</a:t>
            </a:r>
            <a:r>
              <a:rPr lang="en-US" altLang="en-US" smtClean="0">
                <a:sym typeface="Symbol" pitchFamily="18" charset="2"/>
              </a:rPr>
              <a:t> (nxq data projections)</a:t>
            </a:r>
          </a:p>
          <a:p>
            <a:r>
              <a:rPr lang="en-US" altLang="en-US" smtClean="0">
                <a:sym typeface="Symbol" pitchFamily="18" charset="2"/>
              </a:rPr>
              <a:t>Xrec=Z*W (nxd reconstructions of X from Z) </a:t>
            </a:r>
          </a:p>
          <a:p>
            <a:r>
              <a:rPr lang="en-US" smtClean="0"/>
              <a:t>PCA is optimal </a:t>
            </a:r>
            <a:r>
              <a:rPr lang="en-US" b="1" smtClean="0"/>
              <a:t>Linear</a:t>
            </a:r>
            <a:r>
              <a:rPr lang="en-US" smtClean="0"/>
              <a:t> Projection: minimizes the reconstruction error: </a:t>
            </a:r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In autoencoders we also minimize the same criterion, but the model is non-linear.</a:t>
            </a:r>
          </a:p>
          <a:p>
            <a:pPr>
              <a:buFont typeface="Arial" pitchFamily="34" charset="0"/>
              <a:buNone/>
            </a:pPr>
            <a:endParaRPr lang="en-US" altLang="en-US" smtClean="0">
              <a:solidFill>
                <a:schemeClr val="tx2"/>
              </a:solidFill>
              <a:sym typeface="Symbol" pitchFamily="18" charset="2"/>
            </a:endParaRPr>
          </a:p>
        </p:txBody>
      </p:sp>
      <p:sp>
        <p:nvSpPr>
          <p:cNvPr id="7" name="5 - Θέση περιεχομένου"/>
          <p:cNvSpPr txBox="1">
            <a:spLocks/>
          </p:cNvSpPr>
          <p:nvPr/>
        </p:nvSpPr>
        <p:spPr>
          <a:xfrm>
            <a:off x="179388" y="5876925"/>
            <a:ext cx="8229600" cy="7207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latin typeface="+mn-lt"/>
            </a:endParaRPr>
          </a:p>
        </p:txBody>
      </p:sp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2411413" y="4365625"/>
          <a:ext cx="3643312" cy="742950"/>
        </p:xfrm>
        <a:graphic>
          <a:graphicData uri="http://schemas.openxmlformats.org/presentationml/2006/ole">
            <p:oleObj spid="_x0000_s512002" name="Equation" r:id="rId4" imgW="965160" imgH="2538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91600" cy="1125538"/>
          </a:xfrm>
        </p:spPr>
        <p:txBody>
          <a:bodyPr/>
          <a:lstStyle/>
          <a:p>
            <a:pPr eaLnBrk="1" hangingPunct="1"/>
            <a:r>
              <a:rPr lang="hu-HU" altLang="en-US" smtClean="0"/>
              <a:t>PCA </a:t>
            </a:r>
            <a:r>
              <a:rPr lang="en-US" altLang="en-US" smtClean="0"/>
              <a:t>example: face analysis</a:t>
            </a:r>
            <a:endParaRPr lang="hu-HU" altLang="en-US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81075"/>
            <a:ext cx="9144000" cy="5343525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en-US" altLang="en-US" sz="2400" b="1" smtClean="0"/>
              <a:t>Original dataset: images 256x256</a:t>
            </a:r>
          </a:p>
        </p:txBody>
      </p:sp>
      <p:sp>
        <p:nvSpPr>
          <p:cNvPr id="7" name="5 - Θέση περιεχομένου"/>
          <p:cNvSpPr txBox="1">
            <a:spLocks/>
          </p:cNvSpPr>
          <p:nvPr/>
        </p:nvSpPr>
        <p:spPr>
          <a:xfrm>
            <a:off x="179388" y="5876925"/>
            <a:ext cx="8229600" cy="7207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latin typeface="+mn-lt"/>
            </a:endParaRPr>
          </a:p>
        </p:txBody>
      </p:sp>
      <p:pic>
        <p:nvPicPr>
          <p:cNvPr id="34821" name="Picture 4" descr="recognition_with_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1484313"/>
            <a:ext cx="58674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91600" cy="1125538"/>
          </a:xfrm>
        </p:spPr>
        <p:txBody>
          <a:bodyPr/>
          <a:lstStyle/>
          <a:p>
            <a:pPr eaLnBrk="1" hangingPunct="1"/>
            <a:r>
              <a:rPr lang="hu-HU" altLang="en-US" smtClean="0"/>
              <a:t>PCA </a:t>
            </a:r>
            <a:r>
              <a:rPr lang="en-US" altLang="en-US" smtClean="0"/>
              <a:t>example: face analysis</a:t>
            </a:r>
            <a:endParaRPr lang="hu-HU" altLang="en-US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81075"/>
            <a:ext cx="9144000" cy="5343525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en-US" altLang="en-US" sz="2400" b="1" smtClean="0"/>
              <a:t>Principal components: 25 top eigenfaces</a:t>
            </a:r>
          </a:p>
        </p:txBody>
      </p:sp>
      <p:sp>
        <p:nvSpPr>
          <p:cNvPr id="7" name="5 - Θέση περιεχομένου"/>
          <p:cNvSpPr txBox="1">
            <a:spLocks/>
          </p:cNvSpPr>
          <p:nvPr/>
        </p:nvSpPr>
        <p:spPr>
          <a:xfrm>
            <a:off x="179388" y="5876925"/>
            <a:ext cx="8229600" cy="7207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latin typeface="+mn-lt"/>
            </a:endParaRPr>
          </a:p>
        </p:txBody>
      </p:sp>
      <p:pic>
        <p:nvPicPr>
          <p:cNvPr id="35845" name="Picture 4" descr="eigenfac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1905000"/>
            <a:ext cx="525780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91600" cy="1125538"/>
          </a:xfrm>
        </p:spPr>
        <p:txBody>
          <a:bodyPr/>
          <a:lstStyle/>
          <a:p>
            <a:pPr eaLnBrk="1" hangingPunct="1"/>
            <a:r>
              <a:rPr lang="hu-HU" altLang="en-US" smtClean="0"/>
              <a:t>PCA </a:t>
            </a:r>
            <a:r>
              <a:rPr lang="en-US" altLang="en-US" smtClean="0"/>
              <a:t>example: face analysis</a:t>
            </a:r>
            <a:endParaRPr lang="hu-HU" altLang="en-US" smtClean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81075"/>
            <a:ext cx="9144000" cy="5343525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en-US" altLang="en-US" sz="2400" b="1" smtClean="0"/>
              <a:t>Reconstruction examples</a:t>
            </a:r>
          </a:p>
        </p:txBody>
      </p:sp>
      <p:sp>
        <p:nvSpPr>
          <p:cNvPr id="7" name="5 - Θέση περιεχομένου"/>
          <p:cNvSpPr txBox="1">
            <a:spLocks/>
          </p:cNvSpPr>
          <p:nvPr/>
        </p:nvSpPr>
        <p:spPr>
          <a:xfrm>
            <a:off x="179388" y="5876925"/>
            <a:ext cx="8229600" cy="7207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latin typeface="+mn-lt"/>
            </a:endParaRPr>
          </a:p>
        </p:txBody>
      </p:sp>
      <p:pic>
        <p:nvPicPr>
          <p:cNvPr id="36869" name="Picture 4" descr="reconstruction_with_glass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4075" y="2060575"/>
            <a:ext cx="4876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72608"/>
          </a:xfrm>
        </p:spPr>
        <p:txBody>
          <a:bodyPr>
            <a:normAutofit/>
          </a:bodyPr>
          <a:lstStyle/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b="1" dirty="0" smtClean="0"/>
          </a:p>
          <a:p>
            <a:r>
              <a:rPr lang="en-US" sz="2400" b="1" dirty="0" smtClean="0"/>
              <a:t>Agent</a:t>
            </a:r>
            <a:r>
              <a:rPr lang="en-US" sz="2400" dirty="0" smtClean="0"/>
              <a:t> </a:t>
            </a:r>
            <a:r>
              <a:rPr lang="en-US" sz="2400" b="1" dirty="0" smtClean="0"/>
              <a:t>receives</a:t>
            </a:r>
            <a:r>
              <a:rPr lang="en-US" sz="2400" dirty="0" smtClean="0"/>
              <a:t> sensory </a:t>
            </a:r>
            <a:r>
              <a:rPr lang="en-US" sz="2400" b="1" dirty="0" smtClean="0"/>
              <a:t>input</a:t>
            </a:r>
            <a:r>
              <a:rPr lang="en-US" sz="2400" dirty="0" smtClean="0"/>
              <a:t> and </a:t>
            </a:r>
            <a:r>
              <a:rPr lang="en-US" sz="2400" b="1" dirty="0" smtClean="0"/>
              <a:t>takes actions</a:t>
            </a:r>
            <a:endParaRPr lang="en-US" sz="2400" dirty="0" smtClean="0"/>
          </a:p>
          <a:p>
            <a:r>
              <a:rPr lang="en-US" sz="2400" dirty="0" smtClean="0"/>
              <a:t>The agent occasionally receives </a:t>
            </a:r>
            <a:r>
              <a:rPr lang="en-US" sz="2400" b="1" dirty="0" smtClean="0"/>
              <a:t>reinforcement signal</a:t>
            </a:r>
            <a:r>
              <a:rPr lang="en-US" sz="2400" dirty="0" smtClean="0"/>
              <a:t> (reward or penalty)</a:t>
            </a:r>
          </a:p>
          <a:p>
            <a:r>
              <a:rPr lang="en-US" sz="2400" dirty="0" smtClean="0"/>
              <a:t>The goal is to take actions that </a:t>
            </a:r>
            <a:r>
              <a:rPr lang="en-US" sz="2400" b="1" dirty="0" smtClean="0"/>
              <a:t>maximize the reinforcement </a:t>
            </a:r>
            <a:r>
              <a:rPr lang="en-US" sz="2400" dirty="0" smtClean="0"/>
              <a:t>it receives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US" b="1" dirty="0" smtClean="0"/>
              <a:t>Reinforcement Learning</a:t>
            </a:r>
            <a:endParaRPr lang="en-US" b="1" dirty="0"/>
          </a:p>
        </p:txBody>
      </p:sp>
      <p:pic>
        <p:nvPicPr>
          <p:cNvPr id="525313" name="Picture 1"/>
          <p:cNvPicPr>
            <a:picLocks noChangeAspect="1" noChangeArrowheads="1"/>
          </p:cNvPicPr>
          <p:nvPr/>
        </p:nvPicPr>
        <p:blipFill>
          <a:blip r:embed="rId2" cstate="print"/>
          <a:srcRect l="33479" t="25219" r="34422" b="30485"/>
          <a:stretch>
            <a:fillRect/>
          </a:stretch>
        </p:blipFill>
        <p:spPr bwMode="auto">
          <a:xfrm>
            <a:off x="2699792" y="1124744"/>
            <a:ext cx="3341171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4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D0FD75-5C67-4EB2-BCBA-40C405BDC7A0}" type="slidenum">
              <a:rPr lang="en-US" altLang="en-US"/>
              <a:pPr/>
              <a:t>76</a:t>
            </a:fld>
            <a:endParaRPr lang="en-US" alt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88640"/>
            <a:ext cx="8229600" cy="1143000"/>
          </a:xfr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en-US" altLang="en-US" dirty="0"/>
              <a:t>The Agent-Environment Interface</a:t>
            </a:r>
          </a:p>
        </p:txBody>
      </p:sp>
      <p:graphicFrame>
        <p:nvGraphicFramePr>
          <p:cNvPr id="4125" name="Object 29"/>
          <p:cNvGraphicFramePr>
            <a:graphicFrameLocks noChangeAspect="1"/>
          </p:cNvGraphicFramePr>
          <p:nvPr/>
        </p:nvGraphicFramePr>
        <p:xfrm>
          <a:off x="1727200" y="3823940"/>
          <a:ext cx="6640513" cy="1765300"/>
        </p:xfrm>
        <a:graphic>
          <a:graphicData uri="http://schemas.openxmlformats.org/presentationml/2006/ole">
            <p:oleObj spid="_x0000_s513026" name="Equation" r:id="rId4" imgW="4203700" imgH="1117600" progId="Equation.3">
              <p:embed/>
            </p:oleObj>
          </a:graphicData>
        </a:graphic>
      </p:graphicFrame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1295400" y="5710238"/>
            <a:ext cx="6738938" cy="639762"/>
            <a:chOff x="576" y="3533"/>
            <a:chExt cx="4245" cy="403"/>
          </a:xfrm>
        </p:grpSpPr>
        <p:sp>
          <p:nvSpPr>
            <p:cNvPr id="4128" name="Rectangle 32"/>
            <p:cNvSpPr>
              <a:spLocks noChangeArrowheads="1"/>
            </p:cNvSpPr>
            <p:nvPr/>
          </p:nvSpPr>
          <p:spPr bwMode="auto">
            <a:xfrm>
              <a:off x="1617" y="3803"/>
              <a:ext cx="42" cy="133"/>
            </a:xfrm>
            <a:prstGeom prst="rect">
              <a:avLst/>
            </a:prstGeom>
            <a:noFill/>
            <a:ln w="12700" cmpd="tri">
              <a:noFill/>
              <a:miter lim="800000"/>
              <a:headEnd/>
              <a:tailEnd/>
            </a:ln>
            <a:effectLst/>
          </p:spPr>
          <p:txBody>
            <a:bodyPr wrap="none" lIns="4089" tIns="1636" rIns="4089" bIns="1636">
              <a:spAutoFit/>
            </a:bodyPr>
            <a:lstStyle/>
            <a:p>
              <a:pPr defTabSz="809625">
                <a:lnSpc>
                  <a:spcPct val="85000"/>
                </a:lnSpc>
              </a:pPr>
              <a:r>
                <a:rPr lang="en-US" altLang="en-US" sz="1600" i="1" baseline="0"/>
                <a:t>t</a:t>
              </a:r>
            </a:p>
          </p:txBody>
        </p:sp>
        <p:sp>
          <p:nvSpPr>
            <p:cNvPr id="4129" name="Oval 33"/>
            <p:cNvSpPr>
              <a:spLocks noChangeArrowheads="1"/>
            </p:cNvSpPr>
            <p:nvPr/>
          </p:nvSpPr>
          <p:spPr bwMode="auto">
            <a:xfrm>
              <a:off x="2732" y="3725"/>
              <a:ext cx="57" cy="56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lIns="4089" tIns="1636" rIns="4089" bIns="1636">
              <a:spAutoFit/>
            </a:bodyPr>
            <a:lstStyle/>
            <a:p>
              <a:endParaRPr lang="el-GR"/>
            </a:p>
          </p:txBody>
        </p:sp>
        <p:sp>
          <p:nvSpPr>
            <p:cNvPr id="4130" name="Oval 34"/>
            <p:cNvSpPr>
              <a:spLocks noChangeArrowheads="1"/>
            </p:cNvSpPr>
            <p:nvPr/>
          </p:nvSpPr>
          <p:spPr bwMode="auto">
            <a:xfrm>
              <a:off x="3673" y="3725"/>
              <a:ext cx="57" cy="56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lIns="4089" tIns="1636" rIns="4089" bIns="1636">
              <a:spAutoFit/>
            </a:bodyPr>
            <a:lstStyle/>
            <a:p>
              <a:endParaRPr lang="el-GR"/>
            </a:p>
          </p:txBody>
        </p:sp>
        <p:sp>
          <p:nvSpPr>
            <p:cNvPr id="4131" name="Oval 35"/>
            <p:cNvSpPr>
              <a:spLocks noChangeArrowheads="1"/>
            </p:cNvSpPr>
            <p:nvPr/>
          </p:nvSpPr>
          <p:spPr bwMode="auto">
            <a:xfrm>
              <a:off x="1178" y="3585"/>
              <a:ext cx="336" cy="330"/>
            </a:xfrm>
            <a:prstGeom prst="ellips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lIns="4089" tIns="1636" rIns="4089" bIns="1636">
              <a:spAutoFit/>
            </a:bodyPr>
            <a:lstStyle/>
            <a:p>
              <a:endParaRPr lang="el-GR"/>
            </a:p>
          </p:txBody>
        </p:sp>
        <p:sp>
          <p:nvSpPr>
            <p:cNvPr id="4132" name="Line 36"/>
            <p:cNvSpPr>
              <a:spLocks noChangeShapeType="1"/>
            </p:cNvSpPr>
            <p:nvPr/>
          </p:nvSpPr>
          <p:spPr bwMode="auto">
            <a:xfrm>
              <a:off x="1521" y="3750"/>
              <a:ext cx="591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lIns="4089" tIns="1636" rIns="4089" bIns="1636">
              <a:spAutoFit/>
            </a:bodyPr>
            <a:lstStyle/>
            <a:p>
              <a:endParaRPr lang="el-GR"/>
            </a:p>
          </p:txBody>
        </p:sp>
        <p:sp>
          <p:nvSpPr>
            <p:cNvPr id="4133" name="Oval 37"/>
            <p:cNvSpPr>
              <a:spLocks noChangeArrowheads="1"/>
            </p:cNvSpPr>
            <p:nvPr/>
          </p:nvSpPr>
          <p:spPr bwMode="auto">
            <a:xfrm>
              <a:off x="1784" y="3725"/>
              <a:ext cx="57" cy="56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lIns="4089" tIns="1636" rIns="4089" bIns="1636">
              <a:spAutoFit/>
            </a:bodyPr>
            <a:lstStyle/>
            <a:p>
              <a:endParaRPr lang="el-GR"/>
            </a:p>
          </p:txBody>
        </p:sp>
        <p:sp>
          <p:nvSpPr>
            <p:cNvPr id="4134" name="Oval 38"/>
            <p:cNvSpPr>
              <a:spLocks noChangeArrowheads="1"/>
            </p:cNvSpPr>
            <p:nvPr/>
          </p:nvSpPr>
          <p:spPr bwMode="auto">
            <a:xfrm>
              <a:off x="2119" y="3585"/>
              <a:ext cx="336" cy="330"/>
            </a:xfrm>
            <a:prstGeom prst="ellips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lIns="4089" tIns="1636" rIns="4089" bIns="1636">
              <a:spAutoFit/>
            </a:bodyPr>
            <a:lstStyle/>
            <a:p>
              <a:endParaRPr lang="el-GR"/>
            </a:p>
          </p:txBody>
        </p:sp>
        <p:sp>
          <p:nvSpPr>
            <p:cNvPr id="4135" name="Line 39"/>
            <p:cNvSpPr>
              <a:spLocks noChangeShapeType="1"/>
            </p:cNvSpPr>
            <p:nvPr/>
          </p:nvSpPr>
          <p:spPr bwMode="auto">
            <a:xfrm>
              <a:off x="2462" y="3750"/>
              <a:ext cx="591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lIns="4089" tIns="1636" rIns="4089" bIns="1636">
              <a:spAutoFit/>
            </a:bodyPr>
            <a:lstStyle/>
            <a:p>
              <a:endParaRPr lang="el-GR"/>
            </a:p>
          </p:txBody>
        </p:sp>
        <p:sp>
          <p:nvSpPr>
            <p:cNvPr id="4136" name="Oval 40"/>
            <p:cNvSpPr>
              <a:spLocks noChangeArrowheads="1"/>
            </p:cNvSpPr>
            <p:nvPr/>
          </p:nvSpPr>
          <p:spPr bwMode="auto">
            <a:xfrm>
              <a:off x="3060" y="3585"/>
              <a:ext cx="335" cy="330"/>
            </a:xfrm>
            <a:prstGeom prst="ellips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lIns="4089" tIns="1636" rIns="4089" bIns="1636">
              <a:spAutoFit/>
            </a:bodyPr>
            <a:lstStyle/>
            <a:p>
              <a:endParaRPr lang="el-GR"/>
            </a:p>
          </p:txBody>
        </p:sp>
        <p:sp>
          <p:nvSpPr>
            <p:cNvPr id="4137" name="Oval 41"/>
            <p:cNvSpPr>
              <a:spLocks noChangeArrowheads="1"/>
            </p:cNvSpPr>
            <p:nvPr/>
          </p:nvSpPr>
          <p:spPr bwMode="auto">
            <a:xfrm>
              <a:off x="4001" y="3585"/>
              <a:ext cx="335" cy="330"/>
            </a:xfrm>
            <a:prstGeom prst="ellips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lIns="4089" tIns="1636" rIns="4089" bIns="1636">
              <a:spAutoFit/>
            </a:bodyPr>
            <a:lstStyle/>
            <a:p>
              <a:endParaRPr lang="el-GR"/>
            </a:p>
          </p:txBody>
        </p:sp>
        <p:sp>
          <p:nvSpPr>
            <p:cNvPr id="4138" name="Line 42"/>
            <p:cNvSpPr>
              <a:spLocks noChangeShapeType="1"/>
            </p:cNvSpPr>
            <p:nvPr/>
          </p:nvSpPr>
          <p:spPr bwMode="auto">
            <a:xfrm>
              <a:off x="3402" y="3750"/>
              <a:ext cx="591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lIns="4089" tIns="1636" rIns="4089" bIns="1636">
              <a:spAutoFit/>
            </a:bodyPr>
            <a:lstStyle/>
            <a:p>
              <a:endParaRPr lang="el-GR"/>
            </a:p>
          </p:txBody>
        </p:sp>
        <p:sp>
          <p:nvSpPr>
            <p:cNvPr id="4139" name="Line 43"/>
            <p:cNvSpPr>
              <a:spLocks noChangeShapeType="1"/>
            </p:cNvSpPr>
            <p:nvPr/>
          </p:nvSpPr>
          <p:spPr bwMode="auto">
            <a:xfrm flipH="1">
              <a:off x="961" y="3750"/>
              <a:ext cx="214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lIns="4089" tIns="1636" rIns="4089" bIns="1636">
              <a:spAutoFit/>
            </a:bodyPr>
            <a:lstStyle/>
            <a:p>
              <a:endParaRPr lang="el-GR"/>
            </a:p>
          </p:txBody>
        </p:sp>
        <p:sp>
          <p:nvSpPr>
            <p:cNvPr id="4140" name="Rectangle 44"/>
            <p:cNvSpPr>
              <a:spLocks noChangeArrowheads="1"/>
            </p:cNvSpPr>
            <p:nvPr/>
          </p:nvSpPr>
          <p:spPr bwMode="auto">
            <a:xfrm>
              <a:off x="576" y="3582"/>
              <a:ext cx="239" cy="174"/>
            </a:xfrm>
            <a:prstGeom prst="rect">
              <a:avLst/>
            </a:prstGeom>
            <a:noFill/>
            <a:ln w="12700" cmpd="tri">
              <a:noFill/>
              <a:miter lim="800000"/>
              <a:headEnd/>
              <a:tailEnd/>
            </a:ln>
            <a:effectLst/>
          </p:spPr>
          <p:txBody>
            <a:bodyPr wrap="none" lIns="4089" tIns="1636" rIns="4089" bIns="1636">
              <a:spAutoFit/>
            </a:bodyPr>
            <a:lstStyle/>
            <a:p>
              <a:pPr defTabSz="809625">
                <a:lnSpc>
                  <a:spcPct val="85000"/>
                </a:lnSpc>
              </a:pPr>
              <a:r>
                <a:rPr lang="en-US" altLang="en-US" sz="2100" b="1" baseline="0">
                  <a:latin typeface="Helvetica" charset="0"/>
                </a:rPr>
                <a:t>. . .</a:t>
              </a:r>
            </a:p>
          </p:txBody>
        </p:sp>
        <p:sp>
          <p:nvSpPr>
            <p:cNvPr id="4141" name="Rectangle 45"/>
            <p:cNvSpPr>
              <a:spLocks noChangeArrowheads="1"/>
            </p:cNvSpPr>
            <p:nvPr/>
          </p:nvSpPr>
          <p:spPr bwMode="auto">
            <a:xfrm>
              <a:off x="1287" y="3666"/>
              <a:ext cx="71" cy="174"/>
            </a:xfrm>
            <a:prstGeom prst="rect">
              <a:avLst/>
            </a:prstGeom>
            <a:noFill/>
            <a:ln w="12700" cmpd="tri">
              <a:noFill/>
              <a:miter lim="800000"/>
              <a:headEnd/>
              <a:tailEnd/>
            </a:ln>
            <a:effectLst/>
          </p:spPr>
          <p:txBody>
            <a:bodyPr wrap="none" lIns="4089" tIns="1636" rIns="4089" bIns="1636">
              <a:spAutoFit/>
            </a:bodyPr>
            <a:lstStyle/>
            <a:p>
              <a:pPr defTabSz="809625">
                <a:lnSpc>
                  <a:spcPct val="85000"/>
                </a:lnSpc>
              </a:pPr>
              <a:r>
                <a:rPr lang="en-US" altLang="en-US" sz="2100" i="1" baseline="0"/>
                <a:t>s</a:t>
              </a:r>
            </a:p>
          </p:txBody>
        </p:sp>
        <p:sp>
          <p:nvSpPr>
            <p:cNvPr id="4142" name="Rectangle 46"/>
            <p:cNvSpPr>
              <a:spLocks noChangeArrowheads="1"/>
            </p:cNvSpPr>
            <p:nvPr/>
          </p:nvSpPr>
          <p:spPr bwMode="auto">
            <a:xfrm>
              <a:off x="1344" y="3744"/>
              <a:ext cx="42" cy="133"/>
            </a:xfrm>
            <a:prstGeom prst="rect">
              <a:avLst/>
            </a:prstGeom>
            <a:noFill/>
            <a:ln w="12700" cmpd="tri">
              <a:noFill/>
              <a:miter lim="800000"/>
              <a:headEnd/>
              <a:tailEnd/>
            </a:ln>
            <a:effectLst/>
          </p:spPr>
          <p:txBody>
            <a:bodyPr wrap="none" lIns="4089" tIns="1636" rIns="4089" bIns="1636">
              <a:spAutoFit/>
            </a:bodyPr>
            <a:lstStyle/>
            <a:p>
              <a:pPr defTabSz="809625">
                <a:lnSpc>
                  <a:spcPct val="85000"/>
                </a:lnSpc>
              </a:pPr>
              <a:r>
                <a:rPr lang="en-US" altLang="en-US" sz="1600" i="1" baseline="0"/>
                <a:t>t</a:t>
              </a:r>
            </a:p>
          </p:txBody>
        </p:sp>
        <p:sp>
          <p:nvSpPr>
            <p:cNvPr id="4143" name="Rectangle 47"/>
            <p:cNvSpPr>
              <a:spLocks noChangeArrowheads="1"/>
            </p:cNvSpPr>
            <p:nvPr/>
          </p:nvSpPr>
          <p:spPr bwMode="auto">
            <a:xfrm>
              <a:off x="1553" y="3726"/>
              <a:ext cx="90" cy="174"/>
            </a:xfrm>
            <a:prstGeom prst="rect">
              <a:avLst/>
            </a:prstGeom>
            <a:noFill/>
            <a:ln w="12700" cmpd="tri">
              <a:noFill/>
              <a:miter lim="800000"/>
              <a:headEnd/>
              <a:tailEnd/>
            </a:ln>
            <a:effectLst/>
          </p:spPr>
          <p:txBody>
            <a:bodyPr wrap="none" lIns="4089" tIns="1636" rIns="4089" bIns="1636">
              <a:spAutoFit/>
            </a:bodyPr>
            <a:lstStyle/>
            <a:p>
              <a:pPr defTabSz="809625">
                <a:lnSpc>
                  <a:spcPct val="85000"/>
                </a:lnSpc>
              </a:pPr>
              <a:r>
                <a:rPr lang="en-US" altLang="en-US" sz="2100" i="1" baseline="0"/>
                <a:t>a</a:t>
              </a:r>
            </a:p>
          </p:txBody>
        </p:sp>
        <p:sp>
          <p:nvSpPr>
            <p:cNvPr id="4144" name="Rectangle 48"/>
            <p:cNvSpPr>
              <a:spLocks noChangeArrowheads="1"/>
            </p:cNvSpPr>
            <p:nvPr/>
          </p:nvSpPr>
          <p:spPr bwMode="auto">
            <a:xfrm>
              <a:off x="1845" y="3533"/>
              <a:ext cx="71" cy="174"/>
            </a:xfrm>
            <a:prstGeom prst="rect">
              <a:avLst/>
            </a:prstGeom>
            <a:noFill/>
            <a:ln w="12700" cmpd="tri">
              <a:noFill/>
              <a:miter lim="800000"/>
              <a:headEnd/>
              <a:tailEnd/>
            </a:ln>
            <a:effectLst/>
          </p:spPr>
          <p:txBody>
            <a:bodyPr wrap="none" lIns="4089" tIns="1636" rIns="4089" bIns="1636">
              <a:spAutoFit/>
            </a:bodyPr>
            <a:lstStyle/>
            <a:p>
              <a:pPr defTabSz="809625">
                <a:lnSpc>
                  <a:spcPct val="85000"/>
                </a:lnSpc>
              </a:pPr>
              <a:r>
                <a:rPr lang="en-US" altLang="en-US" sz="2100" i="1" baseline="0"/>
                <a:t>r</a:t>
              </a:r>
            </a:p>
          </p:txBody>
        </p:sp>
        <p:sp>
          <p:nvSpPr>
            <p:cNvPr id="4145" name="Rectangle 49"/>
            <p:cNvSpPr>
              <a:spLocks noChangeArrowheads="1"/>
            </p:cNvSpPr>
            <p:nvPr/>
          </p:nvSpPr>
          <p:spPr bwMode="auto">
            <a:xfrm>
              <a:off x="1902" y="3611"/>
              <a:ext cx="210" cy="133"/>
            </a:xfrm>
            <a:prstGeom prst="rect">
              <a:avLst/>
            </a:prstGeom>
            <a:noFill/>
            <a:ln w="12700" cmpd="tri">
              <a:noFill/>
              <a:miter lim="800000"/>
              <a:headEnd/>
              <a:tailEnd/>
            </a:ln>
            <a:effectLst/>
          </p:spPr>
          <p:txBody>
            <a:bodyPr wrap="none" lIns="4089" tIns="1636" rIns="4089" bIns="1636">
              <a:spAutoFit/>
            </a:bodyPr>
            <a:lstStyle/>
            <a:p>
              <a:pPr defTabSz="809625">
                <a:lnSpc>
                  <a:spcPct val="85000"/>
                </a:lnSpc>
              </a:pPr>
              <a:r>
                <a:rPr lang="en-US" altLang="en-US" sz="1600" i="1" baseline="0"/>
                <a:t>t</a:t>
              </a:r>
              <a:r>
                <a:rPr lang="en-US" altLang="en-US" sz="1600" baseline="0"/>
                <a:t> +1</a:t>
              </a:r>
            </a:p>
          </p:txBody>
        </p:sp>
        <p:sp>
          <p:nvSpPr>
            <p:cNvPr id="4146" name="Rectangle 50"/>
            <p:cNvSpPr>
              <a:spLocks noChangeArrowheads="1"/>
            </p:cNvSpPr>
            <p:nvPr/>
          </p:nvSpPr>
          <p:spPr bwMode="auto">
            <a:xfrm>
              <a:off x="2160" y="3630"/>
              <a:ext cx="71" cy="174"/>
            </a:xfrm>
            <a:prstGeom prst="rect">
              <a:avLst/>
            </a:prstGeom>
            <a:noFill/>
            <a:ln w="12700" cmpd="tri">
              <a:noFill/>
              <a:miter lim="800000"/>
              <a:headEnd/>
              <a:tailEnd/>
            </a:ln>
            <a:effectLst/>
          </p:spPr>
          <p:txBody>
            <a:bodyPr wrap="none" lIns="4089" tIns="1636" rIns="4089" bIns="1636">
              <a:spAutoFit/>
            </a:bodyPr>
            <a:lstStyle/>
            <a:p>
              <a:pPr defTabSz="809625">
                <a:lnSpc>
                  <a:spcPct val="85000"/>
                </a:lnSpc>
              </a:pPr>
              <a:r>
                <a:rPr lang="en-US" altLang="en-US" sz="2100" i="1" baseline="0"/>
                <a:t>s</a:t>
              </a:r>
            </a:p>
          </p:txBody>
        </p:sp>
        <p:sp>
          <p:nvSpPr>
            <p:cNvPr id="4147" name="Rectangle 51"/>
            <p:cNvSpPr>
              <a:spLocks noChangeArrowheads="1"/>
            </p:cNvSpPr>
            <p:nvPr/>
          </p:nvSpPr>
          <p:spPr bwMode="auto">
            <a:xfrm>
              <a:off x="2217" y="3707"/>
              <a:ext cx="210" cy="133"/>
            </a:xfrm>
            <a:prstGeom prst="rect">
              <a:avLst/>
            </a:prstGeom>
            <a:noFill/>
            <a:ln w="12700" cmpd="tri">
              <a:noFill/>
              <a:miter lim="800000"/>
              <a:headEnd/>
              <a:tailEnd/>
            </a:ln>
            <a:effectLst/>
          </p:spPr>
          <p:txBody>
            <a:bodyPr wrap="none" lIns="4089" tIns="1636" rIns="4089" bIns="1636">
              <a:spAutoFit/>
            </a:bodyPr>
            <a:lstStyle/>
            <a:p>
              <a:pPr defTabSz="809625">
                <a:lnSpc>
                  <a:spcPct val="85000"/>
                </a:lnSpc>
              </a:pPr>
              <a:r>
                <a:rPr lang="en-US" altLang="en-US" sz="1600" i="1" baseline="0"/>
                <a:t>t </a:t>
              </a:r>
              <a:r>
                <a:rPr lang="en-US" altLang="en-US" sz="1600" baseline="0"/>
                <a:t>+1</a:t>
              </a:r>
            </a:p>
          </p:txBody>
        </p:sp>
        <p:sp>
          <p:nvSpPr>
            <p:cNvPr id="4148" name="Rectangle 52"/>
            <p:cNvSpPr>
              <a:spLocks noChangeArrowheads="1"/>
            </p:cNvSpPr>
            <p:nvPr/>
          </p:nvSpPr>
          <p:spPr bwMode="auto">
            <a:xfrm>
              <a:off x="2522" y="3796"/>
              <a:ext cx="210" cy="133"/>
            </a:xfrm>
            <a:prstGeom prst="rect">
              <a:avLst/>
            </a:prstGeom>
            <a:noFill/>
            <a:ln w="12700" cmpd="tri">
              <a:noFill/>
              <a:miter lim="800000"/>
              <a:headEnd/>
              <a:tailEnd/>
            </a:ln>
            <a:effectLst/>
          </p:spPr>
          <p:txBody>
            <a:bodyPr wrap="none" lIns="4089" tIns="1636" rIns="4089" bIns="1636">
              <a:spAutoFit/>
            </a:bodyPr>
            <a:lstStyle/>
            <a:p>
              <a:pPr defTabSz="809625">
                <a:lnSpc>
                  <a:spcPct val="85000"/>
                </a:lnSpc>
              </a:pPr>
              <a:r>
                <a:rPr lang="en-US" altLang="en-US" sz="1600" i="1" baseline="0"/>
                <a:t>t</a:t>
              </a:r>
              <a:r>
                <a:rPr lang="en-US" altLang="en-US" sz="1600" baseline="0"/>
                <a:t> +1</a:t>
              </a:r>
            </a:p>
          </p:txBody>
        </p:sp>
        <p:sp>
          <p:nvSpPr>
            <p:cNvPr id="4149" name="Rectangle 53"/>
            <p:cNvSpPr>
              <a:spLocks noChangeArrowheads="1"/>
            </p:cNvSpPr>
            <p:nvPr/>
          </p:nvSpPr>
          <p:spPr bwMode="auto">
            <a:xfrm>
              <a:off x="2458" y="3719"/>
              <a:ext cx="90" cy="174"/>
            </a:xfrm>
            <a:prstGeom prst="rect">
              <a:avLst/>
            </a:prstGeom>
            <a:noFill/>
            <a:ln w="12700" cmpd="tri">
              <a:noFill/>
              <a:miter lim="800000"/>
              <a:headEnd/>
              <a:tailEnd/>
            </a:ln>
            <a:effectLst/>
          </p:spPr>
          <p:txBody>
            <a:bodyPr wrap="none" lIns="4089" tIns="1636" rIns="4089" bIns="1636">
              <a:spAutoFit/>
            </a:bodyPr>
            <a:lstStyle/>
            <a:p>
              <a:pPr defTabSz="809625">
                <a:lnSpc>
                  <a:spcPct val="85000"/>
                </a:lnSpc>
              </a:pPr>
              <a:r>
                <a:rPr lang="en-US" altLang="en-US" sz="2100" i="1" baseline="0"/>
                <a:t>a</a:t>
              </a:r>
            </a:p>
          </p:txBody>
        </p:sp>
        <p:sp>
          <p:nvSpPr>
            <p:cNvPr id="4150" name="Rectangle 54"/>
            <p:cNvSpPr>
              <a:spLocks noChangeArrowheads="1"/>
            </p:cNvSpPr>
            <p:nvPr/>
          </p:nvSpPr>
          <p:spPr bwMode="auto">
            <a:xfrm>
              <a:off x="2757" y="3533"/>
              <a:ext cx="71" cy="174"/>
            </a:xfrm>
            <a:prstGeom prst="rect">
              <a:avLst/>
            </a:prstGeom>
            <a:noFill/>
            <a:ln w="12700" cmpd="tri">
              <a:noFill/>
              <a:miter lim="800000"/>
              <a:headEnd/>
              <a:tailEnd/>
            </a:ln>
            <a:effectLst/>
          </p:spPr>
          <p:txBody>
            <a:bodyPr wrap="none" lIns="4089" tIns="1636" rIns="4089" bIns="1636">
              <a:spAutoFit/>
            </a:bodyPr>
            <a:lstStyle/>
            <a:p>
              <a:pPr defTabSz="809625">
                <a:lnSpc>
                  <a:spcPct val="85000"/>
                </a:lnSpc>
              </a:pPr>
              <a:r>
                <a:rPr lang="en-US" altLang="en-US" sz="2100" i="1" baseline="0"/>
                <a:t>r</a:t>
              </a:r>
            </a:p>
          </p:txBody>
        </p:sp>
        <p:sp>
          <p:nvSpPr>
            <p:cNvPr id="4151" name="Rectangle 55"/>
            <p:cNvSpPr>
              <a:spLocks noChangeArrowheads="1"/>
            </p:cNvSpPr>
            <p:nvPr/>
          </p:nvSpPr>
          <p:spPr bwMode="auto">
            <a:xfrm>
              <a:off x="2814" y="3611"/>
              <a:ext cx="210" cy="133"/>
            </a:xfrm>
            <a:prstGeom prst="rect">
              <a:avLst/>
            </a:prstGeom>
            <a:noFill/>
            <a:ln w="12700" cmpd="tri">
              <a:noFill/>
              <a:miter lim="800000"/>
              <a:headEnd/>
              <a:tailEnd/>
            </a:ln>
            <a:effectLst/>
          </p:spPr>
          <p:txBody>
            <a:bodyPr wrap="none" lIns="4089" tIns="1636" rIns="4089" bIns="1636">
              <a:spAutoFit/>
            </a:bodyPr>
            <a:lstStyle/>
            <a:p>
              <a:pPr defTabSz="809625">
                <a:lnSpc>
                  <a:spcPct val="85000"/>
                </a:lnSpc>
              </a:pPr>
              <a:r>
                <a:rPr lang="en-US" altLang="en-US" sz="1600" i="1" baseline="0"/>
                <a:t>t</a:t>
              </a:r>
              <a:r>
                <a:rPr lang="en-US" altLang="en-US" sz="1600" baseline="0"/>
                <a:t> +2</a:t>
              </a:r>
            </a:p>
          </p:txBody>
        </p:sp>
        <p:sp>
          <p:nvSpPr>
            <p:cNvPr id="4152" name="Rectangle 56"/>
            <p:cNvSpPr>
              <a:spLocks noChangeArrowheads="1"/>
            </p:cNvSpPr>
            <p:nvPr/>
          </p:nvSpPr>
          <p:spPr bwMode="auto">
            <a:xfrm>
              <a:off x="3092" y="3629"/>
              <a:ext cx="71" cy="174"/>
            </a:xfrm>
            <a:prstGeom prst="rect">
              <a:avLst/>
            </a:prstGeom>
            <a:noFill/>
            <a:ln w="12700" cmpd="tri">
              <a:noFill/>
              <a:miter lim="800000"/>
              <a:headEnd/>
              <a:tailEnd/>
            </a:ln>
            <a:effectLst/>
          </p:spPr>
          <p:txBody>
            <a:bodyPr wrap="none" lIns="4089" tIns="1636" rIns="4089" bIns="1636">
              <a:spAutoFit/>
            </a:bodyPr>
            <a:lstStyle/>
            <a:p>
              <a:pPr defTabSz="809625">
                <a:lnSpc>
                  <a:spcPct val="85000"/>
                </a:lnSpc>
              </a:pPr>
              <a:r>
                <a:rPr lang="en-US" altLang="en-US" sz="2100" i="1" baseline="0"/>
                <a:t>s</a:t>
              </a:r>
            </a:p>
          </p:txBody>
        </p:sp>
        <p:sp>
          <p:nvSpPr>
            <p:cNvPr id="4153" name="Rectangle 57"/>
            <p:cNvSpPr>
              <a:spLocks noChangeArrowheads="1"/>
            </p:cNvSpPr>
            <p:nvPr/>
          </p:nvSpPr>
          <p:spPr bwMode="auto">
            <a:xfrm>
              <a:off x="3150" y="3707"/>
              <a:ext cx="210" cy="133"/>
            </a:xfrm>
            <a:prstGeom prst="rect">
              <a:avLst/>
            </a:prstGeom>
            <a:noFill/>
            <a:ln w="12700" cmpd="tri">
              <a:noFill/>
              <a:miter lim="800000"/>
              <a:headEnd/>
              <a:tailEnd/>
            </a:ln>
            <a:effectLst/>
          </p:spPr>
          <p:txBody>
            <a:bodyPr wrap="none" lIns="4089" tIns="1636" rIns="4089" bIns="1636">
              <a:spAutoFit/>
            </a:bodyPr>
            <a:lstStyle/>
            <a:p>
              <a:pPr defTabSz="809625">
                <a:lnSpc>
                  <a:spcPct val="85000"/>
                </a:lnSpc>
              </a:pPr>
              <a:r>
                <a:rPr lang="en-US" altLang="en-US" sz="1600" i="1" baseline="0"/>
                <a:t>t </a:t>
              </a:r>
              <a:r>
                <a:rPr lang="en-US" altLang="en-US" sz="1600" baseline="0"/>
                <a:t>+2</a:t>
              </a:r>
            </a:p>
          </p:txBody>
        </p:sp>
        <p:sp>
          <p:nvSpPr>
            <p:cNvPr id="4154" name="Rectangle 58"/>
            <p:cNvSpPr>
              <a:spLocks noChangeArrowheads="1"/>
            </p:cNvSpPr>
            <p:nvPr/>
          </p:nvSpPr>
          <p:spPr bwMode="auto">
            <a:xfrm>
              <a:off x="3486" y="3796"/>
              <a:ext cx="210" cy="133"/>
            </a:xfrm>
            <a:prstGeom prst="rect">
              <a:avLst/>
            </a:prstGeom>
            <a:noFill/>
            <a:ln w="12700" cmpd="tri">
              <a:noFill/>
              <a:miter lim="800000"/>
              <a:headEnd/>
              <a:tailEnd/>
            </a:ln>
            <a:effectLst/>
          </p:spPr>
          <p:txBody>
            <a:bodyPr wrap="none" lIns="4089" tIns="1636" rIns="4089" bIns="1636">
              <a:spAutoFit/>
            </a:bodyPr>
            <a:lstStyle/>
            <a:p>
              <a:pPr defTabSz="809625">
                <a:lnSpc>
                  <a:spcPct val="85000"/>
                </a:lnSpc>
              </a:pPr>
              <a:r>
                <a:rPr lang="en-US" altLang="en-US" sz="1600" i="1" baseline="0"/>
                <a:t>t</a:t>
              </a:r>
              <a:r>
                <a:rPr lang="en-US" altLang="en-US" sz="1600" baseline="0"/>
                <a:t> +2</a:t>
              </a:r>
            </a:p>
          </p:txBody>
        </p:sp>
        <p:sp>
          <p:nvSpPr>
            <p:cNvPr id="4155" name="Rectangle 59"/>
            <p:cNvSpPr>
              <a:spLocks noChangeArrowheads="1"/>
            </p:cNvSpPr>
            <p:nvPr/>
          </p:nvSpPr>
          <p:spPr bwMode="auto">
            <a:xfrm>
              <a:off x="3422" y="3719"/>
              <a:ext cx="90" cy="174"/>
            </a:xfrm>
            <a:prstGeom prst="rect">
              <a:avLst/>
            </a:prstGeom>
            <a:noFill/>
            <a:ln w="12700" cmpd="tri">
              <a:noFill/>
              <a:miter lim="800000"/>
              <a:headEnd/>
              <a:tailEnd/>
            </a:ln>
            <a:effectLst/>
          </p:spPr>
          <p:txBody>
            <a:bodyPr wrap="none" lIns="4089" tIns="1636" rIns="4089" bIns="1636">
              <a:spAutoFit/>
            </a:bodyPr>
            <a:lstStyle/>
            <a:p>
              <a:pPr defTabSz="809625">
                <a:lnSpc>
                  <a:spcPct val="85000"/>
                </a:lnSpc>
              </a:pPr>
              <a:r>
                <a:rPr lang="en-US" altLang="en-US" sz="2100" i="1" baseline="0"/>
                <a:t>a</a:t>
              </a:r>
            </a:p>
          </p:txBody>
        </p:sp>
        <p:sp>
          <p:nvSpPr>
            <p:cNvPr id="4156" name="Rectangle 60"/>
            <p:cNvSpPr>
              <a:spLocks noChangeArrowheads="1"/>
            </p:cNvSpPr>
            <p:nvPr/>
          </p:nvSpPr>
          <p:spPr bwMode="auto">
            <a:xfrm>
              <a:off x="3696" y="3552"/>
              <a:ext cx="71" cy="174"/>
            </a:xfrm>
            <a:prstGeom prst="rect">
              <a:avLst/>
            </a:prstGeom>
            <a:noFill/>
            <a:ln w="12700" cmpd="tri">
              <a:noFill/>
              <a:miter lim="800000"/>
              <a:headEnd/>
              <a:tailEnd/>
            </a:ln>
            <a:effectLst/>
          </p:spPr>
          <p:txBody>
            <a:bodyPr wrap="none" lIns="4089" tIns="1636" rIns="4089" bIns="1636">
              <a:spAutoFit/>
            </a:bodyPr>
            <a:lstStyle/>
            <a:p>
              <a:pPr defTabSz="809625">
                <a:lnSpc>
                  <a:spcPct val="85000"/>
                </a:lnSpc>
              </a:pPr>
              <a:r>
                <a:rPr lang="en-US" altLang="en-US" sz="2100" i="1" baseline="0"/>
                <a:t>r</a:t>
              </a:r>
            </a:p>
          </p:txBody>
        </p:sp>
        <p:sp>
          <p:nvSpPr>
            <p:cNvPr id="4157" name="Rectangle 61"/>
            <p:cNvSpPr>
              <a:spLocks noChangeArrowheads="1"/>
            </p:cNvSpPr>
            <p:nvPr/>
          </p:nvSpPr>
          <p:spPr bwMode="auto">
            <a:xfrm>
              <a:off x="3753" y="3630"/>
              <a:ext cx="210" cy="133"/>
            </a:xfrm>
            <a:prstGeom prst="rect">
              <a:avLst/>
            </a:prstGeom>
            <a:noFill/>
            <a:ln w="12700" cmpd="tri">
              <a:noFill/>
              <a:miter lim="800000"/>
              <a:headEnd/>
              <a:tailEnd/>
            </a:ln>
            <a:effectLst/>
          </p:spPr>
          <p:txBody>
            <a:bodyPr wrap="none" lIns="4089" tIns="1636" rIns="4089" bIns="1636">
              <a:spAutoFit/>
            </a:bodyPr>
            <a:lstStyle/>
            <a:p>
              <a:pPr defTabSz="809625">
                <a:lnSpc>
                  <a:spcPct val="85000"/>
                </a:lnSpc>
              </a:pPr>
              <a:r>
                <a:rPr lang="en-US" altLang="en-US" sz="1600" i="1" baseline="0"/>
                <a:t>t</a:t>
              </a:r>
              <a:r>
                <a:rPr lang="en-US" altLang="en-US" sz="1600" baseline="0"/>
                <a:t> +3</a:t>
              </a:r>
            </a:p>
          </p:txBody>
        </p:sp>
        <p:sp>
          <p:nvSpPr>
            <p:cNvPr id="4158" name="Rectangle 62"/>
            <p:cNvSpPr>
              <a:spLocks noChangeArrowheads="1"/>
            </p:cNvSpPr>
            <p:nvPr/>
          </p:nvSpPr>
          <p:spPr bwMode="auto">
            <a:xfrm>
              <a:off x="4053" y="3631"/>
              <a:ext cx="71" cy="174"/>
            </a:xfrm>
            <a:prstGeom prst="rect">
              <a:avLst/>
            </a:prstGeom>
            <a:noFill/>
            <a:ln w="12700" cmpd="tri">
              <a:noFill/>
              <a:miter lim="800000"/>
              <a:headEnd/>
              <a:tailEnd/>
            </a:ln>
            <a:effectLst/>
          </p:spPr>
          <p:txBody>
            <a:bodyPr wrap="none" lIns="4089" tIns="1636" rIns="4089" bIns="1636">
              <a:spAutoFit/>
            </a:bodyPr>
            <a:lstStyle/>
            <a:p>
              <a:pPr defTabSz="809625">
                <a:lnSpc>
                  <a:spcPct val="85000"/>
                </a:lnSpc>
              </a:pPr>
              <a:r>
                <a:rPr lang="en-US" altLang="en-US" sz="2100" i="1" baseline="0"/>
                <a:t>s</a:t>
              </a:r>
            </a:p>
          </p:txBody>
        </p:sp>
        <p:sp>
          <p:nvSpPr>
            <p:cNvPr id="4159" name="Rectangle 63"/>
            <p:cNvSpPr>
              <a:spLocks noChangeArrowheads="1"/>
            </p:cNvSpPr>
            <p:nvPr/>
          </p:nvSpPr>
          <p:spPr bwMode="auto">
            <a:xfrm>
              <a:off x="4110" y="3707"/>
              <a:ext cx="210" cy="133"/>
            </a:xfrm>
            <a:prstGeom prst="rect">
              <a:avLst/>
            </a:prstGeom>
            <a:noFill/>
            <a:ln w="12700" cmpd="tri">
              <a:noFill/>
              <a:miter lim="800000"/>
              <a:headEnd/>
              <a:tailEnd/>
            </a:ln>
            <a:effectLst/>
          </p:spPr>
          <p:txBody>
            <a:bodyPr wrap="none" lIns="4089" tIns="1636" rIns="4089" bIns="1636">
              <a:spAutoFit/>
            </a:bodyPr>
            <a:lstStyle/>
            <a:p>
              <a:pPr defTabSz="809625">
                <a:lnSpc>
                  <a:spcPct val="85000"/>
                </a:lnSpc>
              </a:pPr>
              <a:r>
                <a:rPr lang="en-US" altLang="en-US" sz="1600" i="1" baseline="0"/>
                <a:t>t </a:t>
              </a:r>
              <a:r>
                <a:rPr lang="en-US" altLang="en-US" sz="1600" baseline="0"/>
                <a:t>+3</a:t>
              </a:r>
            </a:p>
          </p:txBody>
        </p:sp>
        <p:sp>
          <p:nvSpPr>
            <p:cNvPr id="4160" name="Line 64"/>
            <p:cNvSpPr>
              <a:spLocks noChangeShapeType="1"/>
            </p:cNvSpPr>
            <p:nvPr/>
          </p:nvSpPr>
          <p:spPr bwMode="auto">
            <a:xfrm flipH="1">
              <a:off x="4347" y="3750"/>
              <a:ext cx="214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lIns="4089" tIns="1636" rIns="4089" bIns="1636">
              <a:spAutoFit/>
            </a:bodyPr>
            <a:lstStyle/>
            <a:p>
              <a:endParaRPr lang="el-GR"/>
            </a:p>
          </p:txBody>
        </p:sp>
        <p:sp>
          <p:nvSpPr>
            <p:cNvPr id="4161" name="Rectangle 65"/>
            <p:cNvSpPr>
              <a:spLocks noChangeArrowheads="1"/>
            </p:cNvSpPr>
            <p:nvPr/>
          </p:nvSpPr>
          <p:spPr bwMode="auto">
            <a:xfrm>
              <a:off x="4582" y="3589"/>
              <a:ext cx="239" cy="174"/>
            </a:xfrm>
            <a:prstGeom prst="rect">
              <a:avLst/>
            </a:prstGeom>
            <a:noFill/>
            <a:ln w="12700" cmpd="tri">
              <a:noFill/>
              <a:miter lim="800000"/>
              <a:headEnd/>
              <a:tailEnd/>
            </a:ln>
            <a:effectLst/>
          </p:spPr>
          <p:txBody>
            <a:bodyPr wrap="none" lIns="4089" tIns="1636" rIns="4089" bIns="1636">
              <a:spAutoFit/>
            </a:bodyPr>
            <a:lstStyle/>
            <a:p>
              <a:pPr defTabSz="809625">
                <a:lnSpc>
                  <a:spcPct val="85000"/>
                </a:lnSpc>
              </a:pPr>
              <a:r>
                <a:rPr lang="en-US" altLang="en-US" sz="2100" b="1" baseline="0">
                  <a:latin typeface="Helvetica" charset="0"/>
                </a:rPr>
                <a:t>. . .</a:t>
              </a:r>
            </a:p>
          </p:txBody>
        </p:sp>
        <p:sp>
          <p:nvSpPr>
            <p:cNvPr id="4162" name="Rectangle 66"/>
            <p:cNvSpPr>
              <a:spLocks noChangeArrowheads="1"/>
            </p:cNvSpPr>
            <p:nvPr/>
          </p:nvSpPr>
          <p:spPr bwMode="auto">
            <a:xfrm>
              <a:off x="4404" y="3803"/>
              <a:ext cx="210" cy="133"/>
            </a:xfrm>
            <a:prstGeom prst="rect">
              <a:avLst/>
            </a:prstGeom>
            <a:noFill/>
            <a:ln w="12700" cmpd="tri">
              <a:noFill/>
              <a:miter lim="800000"/>
              <a:headEnd/>
              <a:tailEnd/>
            </a:ln>
            <a:effectLst/>
          </p:spPr>
          <p:txBody>
            <a:bodyPr wrap="none" lIns="4089" tIns="1636" rIns="4089" bIns="1636">
              <a:spAutoFit/>
            </a:bodyPr>
            <a:lstStyle/>
            <a:p>
              <a:pPr defTabSz="809625">
                <a:lnSpc>
                  <a:spcPct val="85000"/>
                </a:lnSpc>
              </a:pPr>
              <a:r>
                <a:rPr lang="en-US" altLang="en-US" sz="1600" i="1" baseline="0"/>
                <a:t>t</a:t>
              </a:r>
              <a:r>
                <a:rPr lang="en-US" altLang="en-US" sz="1600" baseline="0"/>
                <a:t> +3</a:t>
              </a:r>
            </a:p>
          </p:txBody>
        </p:sp>
        <p:sp>
          <p:nvSpPr>
            <p:cNvPr id="4163" name="Rectangle 67"/>
            <p:cNvSpPr>
              <a:spLocks noChangeArrowheads="1"/>
            </p:cNvSpPr>
            <p:nvPr/>
          </p:nvSpPr>
          <p:spPr bwMode="auto">
            <a:xfrm>
              <a:off x="4340" y="3726"/>
              <a:ext cx="90" cy="174"/>
            </a:xfrm>
            <a:prstGeom prst="rect">
              <a:avLst/>
            </a:prstGeom>
            <a:noFill/>
            <a:ln w="12700" cmpd="tri">
              <a:noFill/>
              <a:miter lim="800000"/>
              <a:headEnd/>
              <a:tailEnd/>
            </a:ln>
            <a:effectLst/>
          </p:spPr>
          <p:txBody>
            <a:bodyPr wrap="none" lIns="4089" tIns="1636" rIns="4089" bIns="1636">
              <a:spAutoFit/>
            </a:bodyPr>
            <a:lstStyle/>
            <a:p>
              <a:pPr defTabSz="809625">
                <a:lnSpc>
                  <a:spcPct val="85000"/>
                </a:lnSpc>
              </a:pPr>
              <a:r>
                <a:rPr lang="en-US" altLang="en-US" sz="2100" i="1" baseline="0"/>
                <a:t>a</a:t>
              </a:r>
            </a:p>
          </p:txBody>
        </p:sp>
      </p:grpSp>
      <p:pic>
        <p:nvPicPr>
          <p:cNvPr id="475139" name="Picture 3"/>
          <p:cNvPicPr>
            <a:picLocks noChangeAspect="1" noChangeArrowheads="1"/>
          </p:cNvPicPr>
          <p:nvPr/>
        </p:nvPicPr>
        <p:blipFill>
          <a:blip r:embed="rId5" cstate="print"/>
          <a:srcRect l="29051" t="35063" r="27781" b="31469"/>
          <a:stretch>
            <a:fillRect/>
          </a:stretch>
        </p:blipFill>
        <p:spPr bwMode="auto">
          <a:xfrm>
            <a:off x="1691680" y="1340768"/>
            <a:ext cx="561662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507288" cy="5334000"/>
          </a:xfrm>
        </p:spPr>
        <p:txBody>
          <a:bodyPr>
            <a:normAutofit/>
          </a:bodyPr>
          <a:lstStyle/>
          <a:p>
            <a:r>
              <a:rPr lang="en-US" dirty="0" smtClean="0"/>
              <a:t>It is a “</a:t>
            </a:r>
            <a:r>
              <a:rPr lang="en-US" b="1" dirty="0" smtClean="0">
                <a:solidFill>
                  <a:srgbClr val="C00000"/>
                </a:solidFill>
              </a:rPr>
              <a:t>program</a:t>
            </a:r>
            <a:r>
              <a:rPr lang="en-US" dirty="0" smtClean="0"/>
              <a:t>”, a </a:t>
            </a:r>
            <a:r>
              <a:rPr lang="en-US" b="1" dirty="0" smtClean="0">
                <a:solidFill>
                  <a:srgbClr val="C00000"/>
                </a:solidFill>
              </a:rPr>
              <a:t>decision mechanism</a:t>
            </a:r>
          </a:p>
          <a:p>
            <a:endParaRPr lang="en-US" sz="1000" b="1" dirty="0" smtClean="0"/>
          </a:p>
          <a:p>
            <a:r>
              <a:rPr lang="en-US" dirty="0" smtClean="0"/>
              <a:t>It contains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a</a:t>
            </a:r>
            <a:r>
              <a:rPr lang="en-US" b="1" dirty="0" smtClean="0">
                <a:solidFill>
                  <a:srgbClr val="C00000"/>
                </a:solidFill>
              </a:rPr>
              <a:t> map</a:t>
            </a:r>
            <a:r>
              <a:rPr lang="en-US" dirty="0" smtClean="0"/>
              <a:t> from states (or situations) to actions that could be taken</a:t>
            </a:r>
          </a:p>
          <a:p>
            <a:endParaRPr lang="en-US" sz="1100" dirty="0" smtClean="0"/>
          </a:p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C00000"/>
                </a:solidFill>
              </a:rPr>
              <a:t>probability distribution </a:t>
            </a:r>
            <a:r>
              <a:rPr lang="el-GR" b="1" dirty="0" smtClean="0"/>
              <a:t>π</a:t>
            </a:r>
            <a:r>
              <a:rPr lang="en-US" b="1" dirty="0" smtClean="0"/>
              <a:t>(</a:t>
            </a:r>
            <a:r>
              <a:rPr lang="en-US" b="1" dirty="0" err="1" smtClean="0"/>
              <a:t>s,a</a:t>
            </a:r>
            <a:r>
              <a:rPr lang="en-US" b="1" dirty="0" smtClean="0"/>
              <a:t>)</a:t>
            </a:r>
          </a:p>
          <a:p>
            <a:endParaRPr lang="en-US" b="1" dirty="0" smtClean="0"/>
          </a:p>
          <a:p>
            <a:pPr lvl="1"/>
            <a:r>
              <a:rPr lang="en-US" dirty="0" smtClean="0"/>
              <a:t>If in a state s, then with probability </a:t>
            </a:r>
            <a:r>
              <a:rPr lang="el-GR" dirty="0" smtClean="0"/>
              <a:t>π</a:t>
            </a:r>
            <a:r>
              <a:rPr lang="en-US" dirty="0" smtClean="0"/>
              <a:t>(s,</a:t>
            </a:r>
            <a:r>
              <a:rPr lang="en-US" i="1" dirty="0" smtClean="0"/>
              <a:t> a</a:t>
            </a:r>
            <a:r>
              <a:rPr lang="en-US" dirty="0" smtClean="0"/>
              <a:t>) take the action </a:t>
            </a:r>
            <a:r>
              <a:rPr lang="en-US" i="1" dirty="0" smtClean="0"/>
              <a:t>a</a:t>
            </a:r>
            <a:endParaRPr lang="en-US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008112"/>
          </a:xfrm>
          <a:noFill/>
        </p:spPr>
        <p:txBody>
          <a:bodyPr/>
          <a:lstStyle/>
          <a:p>
            <a:r>
              <a:rPr lang="en-US" b="1" dirty="0" smtClean="0"/>
              <a:t>Policy (</a:t>
            </a:r>
            <a:r>
              <a:rPr lang="el-GR" b="1" dirty="0" smtClean="0"/>
              <a:t>π)</a:t>
            </a:r>
            <a:endParaRPr lang="en-US" b="1" dirty="0"/>
          </a:p>
        </p:txBody>
      </p:sp>
      <p:graphicFrame>
        <p:nvGraphicFramePr>
          <p:cNvPr id="619521" name="Object 1"/>
          <p:cNvGraphicFramePr>
            <a:graphicFrameLocks noChangeAspect="1"/>
          </p:cNvGraphicFramePr>
          <p:nvPr/>
        </p:nvGraphicFramePr>
        <p:xfrm>
          <a:off x="2195736" y="3807892"/>
          <a:ext cx="4262925" cy="629220"/>
        </p:xfrm>
        <a:graphic>
          <a:graphicData uri="http://schemas.openxmlformats.org/presentationml/2006/ole">
            <p:oleObj spid="_x0000_s520194" name="Εξίσωση" r:id="rId3" imgW="154908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24744"/>
            <a:ext cx="8507288" cy="5428456"/>
          </a:xfrm>
        </p:spPr>
        <p:txBody>
          <a:bodyPr>
            <a:noAutofit/>
          </a:bodyPr>
          <a:lstStyle/>
          <a:p>
            <a:r>
              <a:rPr lang="en-US" sz="2800" dirty="0" smtClean="0"/>
              <a:t>Rewards specify what the agent needs to achieve, not HOW to achieve it</a:t>
            </a:r>
            <a:endParaRPr lang="el-GR" sz="2800" dirty="0" smtClean="0"/>
          </a:p>
          <a:p>
            <a:r>
              <a:rPr lang="en-US" sz="2800" dirty="0" smtClean="0"/>
              <a:t>The goal of an MDP is not to maximize immediate rewards but to </a:t>
            </a:r>
            <a:r>
              <a:rPr lang="en-US" sz="2800" b="1" dirty="0" smtClean="0">
                <a:solidFill>
                  <a:srgbClr val="C00000"/>
                </a:solidFill>
              </a:rPr>
              <a:t>maximize long term accumulated rewards</a:t>
            </a:r>
            <a:r>
              <a:rPr lang="en-US" sz="2800" dirty="0" smtClean="0"/>
              <a:t>.</a:t>
            </a:r>
          </a:p>
          <a:p>
            <a:r>
              <a:rPr lang="en-US" sz="2800" b="1" dirty="0" smtClean="0"/>
              <a:t>Average future return:</a:t>
            </a:r>
          </a:p>
          <a:p>
            <a:pPr lvl="1">
              <a:buNone/>
            </a:pPr>
            <a:endParaRPr lang="en-US" sz="400" dirty="0" smtClean="0"/>
          </a:p>
          <a:p>
            <a:pPr lvl="1">
              <a:buNone/>
            </a:pPr>
            <a:r>
              <a:rPr lang="en-US" dirty="0" smtClean="0"/>
              <a:t>This assumes that a reward into the future is as </a:t>
            </a:r>
          </a:p>
          <a:p>
            <a:pPr lvl="1">
              <a:buNone/>
            </a:pPr>
            <a:r>
              <a:rPr lang="en-US" dirty="0" smtClean="0"/>
              <a:t>valuable as a reward now (all have the same weight)</a:t>
            </a:r>
            <a:endParaRPr lang="en-US" sz="2400" dirty="0" smtClean="0"/>
          </a:p>
          <a:p>
            <a:endParaRPr lang="en-US" sz="600" dirty="0" smtClean="0"/>
          </a:p>
          <a:p>
            <a:r>
              <a:rPr lang="en-US" sz="2800" b="1" dirty="0" smtClean="0"/>
              <a:t>Discounted future return </a:t>
            </a:r>
            <a:r>
              <a:rPr lang="en-US" sz="2800" b="1" i="1" dirty="0" smtClean="0"/>
              <a:t>(</a:t>
            </a:r>
            <a:r>
              <a:rPr lang="el-GR" sz="2800" b="1" i="1" dirty="0" smtClean="0">
                <a:solidFill>
                  <a:srgbClr val="C00000"/>
                </a:solidFill>
              </a:rPr>
              <a:t>γ</a:t>
            </a:r>
            <a:r>
              <a:rPr lang="en-US" sz="2800" b="1" i="1" dirty="0" smtClean="0">
                <a:solidFill>
                  <a:srgbClr val="C00000"/>
                </a:solidFill>
              </a:rPr>
              <a:t>:</a:t>
            </a:r>
            <a:r>
              <a:rPr lang="en-US" sz="2800" i="1" dirty="0" smtClean="0"/>
              <a:t> discount factor)</a:t>
            </a:r>
            <a:endParaRPr lang="en-US" sz="2800" b="1" dirty="0" smtClean="0"/>
          </a:p>
          <a:p>
            <a:pPr>
              <a:buNone/>
            </a:pPr>
            <a:r>
              <a:rPr lang="el-GR" sz="2800" dirty="0" smtClean="0"/>
              <a:t>	</a:t>
            </a:r>
            <a:endParaRPr lang="en-US" sz="2800" i="1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64096"/>
          </a:xfrm>
          <a:noFill/>
        </p:spPr>
        <p:txBody>
          <a:bodyPr/>
          <a:lstStyle/>
          <a:p>
            <a:r>
              <a:rPr lang="en-US" b="1" dirty="0" smtClean="0"/>
              <a:t>Reward (r)</a:t>
            </a:r>
            <a:endParaRPr lang="en-US" b="1" dirty="0"/>
          </a:p>
        </p:txBody>
      </p:sp>
      <p:graphicFrame>
        <p:nvGraphicFramePr>
          <p:cNvPr id="513025" name="Object 1"/>
          <p:cNvGraphicFramePr>
            <a:graphicFrameLocks noChangeAspect="1"/>
          </p:cNvGraphicFramePr>
          <p:nvPr/>
        </p:nvGraphicFramePr>
        <p:xfrm>
          <a:off x="4420765" y="3240572"/>
          <a:ext cx="2455491" cy="836500"/>
        </p:xfrm>
        <a:graphic>
          <a:graphicData uri="http://schemas.openxmlformats.org/presentationml/2006/ole">
            <p:oleObj spid="_x0000_s515074" name="Εξίσωση" r:id="rId3" imgW="1155600" imgH="393480" progId="Equation.3">
              <p:embed/>
            </p:oleObj>
          </a:graphicData>
        </a:graphic>
      </p:graphicFrame>
      <p:graphicFrame>
        <p:nvGraphicFramePr>
          <p:cNvPr id="513026" name="Object 2"/>
          <p:cNvGraphicFramePr>
            <a:graphicFrameLocks noChangeAspect="1"/>
          </p:cNvGraphicFramePr>
          <p:nvPr/>
        </p:nvGraphicFramePr>
        <p:xfrm>
          <a:off x="1979712" y="5661248"/>
          <a:ext cx="4752528" cy="854010"/>
        </p:xfrm>
        <a:graphic>
          <a:graphicData uri="http://schemas.openxmlformats.org/presentationml/2006/ole">
            <p:oleObj spid="_x0000_s515075" name="Εξίσωση" r:id="rId4" imgW="2400120" imgH="431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1268760"/>
            <a:ext cx="8568952" cy="54006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State value function: </a:t>
            </a:r>
            <a:r>
              <a:rPr lang="en-US" sz="2600" dirty="0" smtClean="0"/>
              <a:t>Used to determine </a:t>
            </a:r>
            <a:r>
              <a:rPr lang="en-US" sz="2600" b="1" dirty="0" smtClean="0">
                <a:solidFill>
                  <a:srgbClr val="C00000"/>
                </a:solidFill>
              </a:rPr>
              <a:t>how good is it </a:t>
            </a:r>
            <a:r>
              <a:rPr lang="en-US" sz="2600" dirty="0" smtClean="0"/>
              <a:t>for the agent to be in a given state, </a:t>
            </a:r>
          </a:p>
          <a:p>
            <a:endParaRPr lang="en-US" sz="2600" dirty="0" smtClean="0"/>
          </a:p>
          <a:p>
            <a:endParaRPr lang="en-US" sz="3600" dirty="0" smtClean="0"/>
          </a:p>
          <a:p>
            <a:r>
              <a:rPr lang="en-US" b="1" dirty="0" smtClean="0">
                <a:solidFill>
                  <a:srgbClr val="C00000"/>
                </a:solidFill>
              </a:rPr>
              <a:t>State-action value function: </a:t>
            </a:r>
            <a:r>
              <a:rPr lang="en-US" sz="2600" b="1" dirty="0" smtClean="0">
                <a:solidFill>
                  <a:srgbClr val="C00000"/>
                </a:solidFill>
              </a:rPr>
              <a:t>how good is it</a:t>
            </a:r>
            <a:r>
              <a:rPr lang="en-US" sz="2600" dirty="0" smtClean="0"/>
              <a:t> to perform an action from a given state and then follow policy</a:t>
            </a:r>
          </a:p>
          <a:p>
            <a:endParaRPr lang="en-US" sz="2600" dirty="0" smtClean="0"/>
          </a:p>
          <a:p>
            <a:endParaRPr lang="en-US" sz="2600" dirty="0" smtClean="0"/>
          </a:p>
          <a:p>
            <a:endParaRPr lang="en-US" sz="2600" dirty="0" smtClean="0"/>
          </a:p>
          <a:p>
            <a:r>
              <a:rPr lang="en-US" sz="2600" dirty="0" smtClean="0"/>
              <a:t>This are defined </a:t>
            </a:r>
            <a:r>
              <a:rPr lang="en-US" sz="2600" b="1" u="sng" dirty="0" smtClean="0"/>
              <a:t>with respect to a specific policy</a:t>
            </a:r>
            <a:r>
              <a:rPr lang="en-US" sz="2600" dirty="0" smtClean="0"/>
              <a:t>, </a:t>
            </a:r>
            <a:r>
              <a:rPr lang="el-GR" sz="2600" dirty="0" smtClean="0"/>
              <a:t>π</a:t>
            </a:r>
            <a:r>
              <a:rPr lang="en-US" sz="2600" dirty="0" smtClean="0"/>
              <a:t>(</a:t>
            </a:r>
            <a:r>
              <a:rPr lang="en-US" sz="2600" dirty="0" err="1" smtClean="0"/>
              <a:t>s,a</a:t>
            </a:r>
            <a:r>
              <a:rPr lang="en-US" sz="2600" dirty="0" smtClean="0"/>
              <a:t>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008112"/>
          </a:xfr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en-US" sz="4800" b="1" dirty="0" smtClean="0"/>
              <a:t>Value Functions</a:t>
            </a:r>
            <a:endParaRPr lang="en-US" sz="4800" b="1" dirty="0"/>
          </a:p>
        </p:txBody>
      </p:sp>
      <p:graphicFrame>
        <p:nvGraphicFramePr>
          <p:cNvPr id="731137" name="Object 1"/>
          <p:cNvGraphicFramePr>
            <a:graphicFrameLocks noChangeAspect="1"/>
          </p:cNvGraphicFramePr>
          <p:nvPr/>
        </p:nvGraphicFramePr>
        <p:xfrm>
          <a:off x="1187624" y="2276872"/>
          <a:ext cx="6713657" cy="1080120"/>
        </p:xfrm>
        <a:graphic>
          <a:graphicData uri="http://schemas.openxmlformats.org/presentationml/2006/ole">
            <p:oleObj spid="_x0000_s517122" name="Εξίσωση" r:id="rId3" imgW="2857320" imgH="457200" progId="Equation.3">
              <p:embed/>
            </p:oleObj>
          </a:graphicData>
        </a:graphic>
      </p:graphicFrame>
      <p:graphicFrame>
        <p:nvGraphicFramePr>
          <p:cNvPr id="731138" name="Object 2"/>
          <p:cNvGraphicFramePr>
            <a:graphicFrameLocks noChangeAspect="1"/>
          </p:cNvGraphicFramePr>
          <p:nvPr/>
        </p:nvGraphicFramePr>
        <p:xfrm>
          <a:off x="467544" y="4437112"/>
          <a:ext cx="8383394" cy="1008112"/>
        </p:xfrm>
        <a:graphic>
          <a:graphicData uri="http://schemas.openxmlformats.org/presentationml/2006/ole">
            <p:oleObj spid="_x0000_s517123" name="Εξίσωση" r:id="rId4" imgW="3822480" imgH="457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25760"/>
            <a:ext cx="8229600" cy="1431032"/>
          </a:xfr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 smtClean="0"/>
              <a:t>Linear regression: </a:t>
            </a:r>
            <a:br>
              <a:rPr lang="en-US" altLang="en-US" b="1" dirty="0" smtClean="0"/>
            </a:br>
            <a:r>
              <a:rPr lang="en-US" altLang="en-US" b="1" dirty="0" smtClean="0"/>
              <a:t>The case of </a:t>
            </a:r>
            <a:r>
              <a:rPr lang="en-US" altLang="en-US" b="1" dirty="0" smtClean="0">
                <a:solidFill>
                  <a:srgbClr val="0033CC"/>
                </a:solidFill>
              </a:rPr>
              <a:t>1-dimensional data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700808"/>
            <a:ext cx="8318500" cy="4623792"/>
          </a:xfrm>
        </p:spPr>
        <p:txBody>
          <a:bodyPr>
            <a:normAutofit/>
          </a:bodyPr>
          <a:lstStyle/>
          <a:p>
            <a:pPr eaLnBrk="1" hangingPunct="1"/>
            <a:endParaRPr lang="en-US" altLang="en-US" sz="2800" dirty="0" smtClean="0"/>
          </a:p>
          <a:p>
            <a:pPr eaLnBrk="1" hangingPunct="1"/>
            <a:endParaRPr lang="en-US" altLang="en-US" sz="2800" dirty="0" smtClean="0"/>
          </a:p>
          <a:p>
            <a:pPr eaLnBrk="1" hangingPunct="1"/>
            <a:endParaRPr lang="en-US" altLang="en-US" sz="2800" dirty="0" smtClean="0"/>
          </a:p>
          <a:p>
            <a:pPr eaLnBrk="1" hangingPunct="1"/>
            <a:endParaRPr lang="en-US" altLang="en-US" sz="2800" dirty="0" smtClean="0"/>
          </a:p>
          <a:p>
            <a:pPr eaLnBrk="1" hangingPunct="1"/>
            <a:endParaRPr lang="en-US" altLang="en-US" sz="2800" dirty="0" smtClean="0"/>
          </a:p>
          <a:p>
            <a:pPr eaLnBrk="1" hangingPunct="1"/>
            <a:endParaRPr lang="en-US" altLang="en-US" sz="2800" dirty="0" smtClean="0"/>
          </a:p>
          <a:p>
            <a:pPr eaLnBrk="1" hangingPunct="1"/>
            <a:endParaRPr lang="en-US" altLang="en-US" sz="4000" dirty="0" smtClean="0"/>
          </a:p>
          <a:p>
            <a:pPr eaLnBrk="1" hangingPunct="1">
              <a:buNone/>
            </a:pPr>
            <a:r>
              <a:rPr lang="en-US" altLang="en-US" sz="2800" dirty="0" smtClean="0"/>
              <a:t>so as </a:t>
            </a:r>
          </a:p>
        </p:txBody>
      </p:sp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544513" y="1924745"/>
            <a:ext cx="3763962" cy="274320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8436" name="Line 5"/>
          <p:cNvSpPr>
            <a:spLocks noChangeShapeType="1"/>
          </p:cNvSpPr>
          <p:nvPr/>
        </p:nvSpPr>
        <p:spPr bwMode="auto">
          <a:xfrm>
            <a:off x="544513" y="4667945"/>
            <a:ext cx="3763962" cy="1587"/>
          </a:xfrm>
          <a:prstGeom prst="line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7" name="Line 6"/>
          <p:cNvSpPr>
            <a:spLocks noChangeShapeType="1"/>
          </p:cNvSpPr>
          <p:nvPr/>
        </p:nvSpPr>
        <p:spPr bwMode="auto">
          <a:xfrm flipV="1">
            <a:off x="544513" y="1923157"/>
            <a:ext cx="1587" cy="2746375"/>
          </a:xfrm>
          <a:prstGeom prst="line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8" name="Line 7"/>
          <p:cNvSpPr>
            <a:spLocks noChangeShapeType="1"/>
          </p:cNvSpPr>
          <p:nvPr/>
        </p:nvSpPr>
        <p:spPr bwMode="auto">
          <a:xfrm flipV="1">
            <a:off x="544513" y="4625082"/>
            <a:ext cx="1587" cy="44450"/>
          </a:xfrm>
          <a:prstGeom prst="line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9" name="Rectangle 8"/>
          <p:cNvSpPr>
            <a:spLocks noChangeArrowheads="1"/>
          </p:cNvSpPr>
          <p:nvPr/>
        </p:nvSpPr>
        <p:spPr bwMode="auto">
          <a:xfrm>
            <a:off x="539750" y="4691757"/>
            <a:ext cx="71438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en-US" altLang="en-US" sz="1000" b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18440" name="Line 9"/>
          <p:cNvSpPr>
            <a:spLocks noChangeShapeType="1"/>
          </p:cNvSpPr>
          <p:nvPr/>
        </p:nvSpPr>
        <p:spPr bwMode="auto">
          <a:xfrm flipV="1">
            <a:off x="2425700" y="4625082"/>
            <a:ext cx="1588" cy="44450"/>
          </a:xfrm>
          <a:prstGeom prst="line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1" name="Rectangle 10"/>
          <p:cNvSpPr>
            <a:spLocks noChangeArrowheads="1"/>
          </p:cNvSpPr>
          <p:nvPr/>
        </p:nvSpPr>
        <p:spPr bwMode="auto">
          <a:xfrm>
            <a:off x="2381250" y="4691757"/>
            <a:ext cx="141288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en-US" altLang="en-US" sz="1000" b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10</a:t>
            </a:r>
          </a:p>
        </p:txBody>
      </p:sp>
      <p:sp>
        <p:nvSpPr>
          <p:cNvPr id="18442" name="Line 11"/>
          <p:cNvSpPr>
            <a:spLocks noChangeShapeType="1"/>
          </p:cNvSpPr>
          <p:nvPr/>
        </p:nvSpPr>
        <p:spPr bwMode="auto">
          <a:xfrm flipV="1">
            <a:off x="4308475" y="4625082"/>
            <a:ext cx="1588" cy="44450"/>
          </a:xfrm>
          <a:prstGeom prst="line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3" name="Rectangle 12"/>
          <p:cNvSpPr>
            <a:spLocks noChangeArrowheads="1"/>
          </p:cNvSpPr>
          <p:nvPr/>
        </p:nvSpPr>
        <p:spPr bwMode="auto">
          <a:xfrm>
            <a:off x="4264025" y="4691757"/>
            <a:ext cx="141288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en-US" altLang="en-US" sz="1000" b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20</a:t>
            </a:r>
          </a:p>
        </p:txBody>
      </p:sp>
      <p:sp>
        <p:nvSpPr>
          <p:cNvPr id="18444" name="Line 13"/>
          <p:cNvSpPr>
            <a:spLocks noChangeShapeType="1"/>
          </p:cNvSpPr>
          <p:nvPr/>
        </p:nvSpPr>
        <p:spPr bwMode="auto">
          <a:xfrm>
            <a:off x="544513" y="4667945"/>
            <a:ext cx="33337" cy="1587"/>
          </a:xfrm>
          <a:prstGeom prst="line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5" name="Rectangle 14"/>
          <p:cNvSpPr>
            <a:spLocks noChangeArrowheads="1"/>
          </p:cNvSpPr>
          <p:nvPr/>
        </p:nvSpPr>
        <p:spPr bwMode="auto">
          <a:xfrm>
            <a:off x="469900" y="4601270"/>
            <a:ext cx="71438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en-US" altLang="en-US" sz="1000" b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18446" name="Line 15"/>
          <p:cNvSpPr>
            <a:spLocks noChangeShapeType="1"/>
          </p:cNvSpPr>
          <p:nvPr/>
        </p:nvSpPr>
        <p:spPr bwMode="auto">
          <a:xfrm>
            <a:off x="544513" y="3296345"/>
            <a:ext cx="33337" cy="1587"/>
          </a:xfrm>
          <a:prstGeom prst="line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7" name="Rectangle 16"/>
          <p:cNvSpPr>
            <a:spLocks noChangeArrowheads="1"/>
          </p:cNvSpPr>
          <p:nvPr/>
        </p:nvSpPr>
        <p:spPr bwMode="auto">
          <a:xfrm>
            <a:off x="404813" y="3232845"/>
            <a:ext cx="141287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en-US" altLang="en-US" sz="1000" b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20</a:t>
            </a:r>
          </a:p>
        </p:txBody>
      </p:sp>
      <p:sp>
        <p:nvSpPr>
          <p:cNvPr id="18448" name="Line 17"/>
          <p:cNvSpPr>
            <a:spLocks noChangeShapeType="1"/>
          </p:cNvSpPr>
          <p:nvPr/>
        </p:nvSpPr>
        <p:spPr bwMode="auto">
          <a:xfrm>
            <a:off x="544513" y="1924745"/>
            <a:ext cx="33337" cy="1587"/>
          </a:xfrm>
          <a:prstGeom prst="line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9" name="Rectangle 18"/>
          <p:cNvSpPr>
            <a:spLocks noChangeArrowheads="1"/>
          </p:cNvSpPr>
          <p:nvPr/>
        </p:nvSpPr>
        <p:spPr bwMode="auto">
          <a:xfrm>
            <a:off x="404813" y="1861245"/>
            <a:ext cx="141287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en-US" altLang="en-US" sz="1000" b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40</a:t>
            </a:r>
          </a:p>
        </p:txBody>
      </p:sp>
      <p:sp>
        <p:nvSpPr>
          <p:cNvPr id="18450" name="TextBox 66"/>
          <p:cNvSpPr txBox="1">
            <a:spLocks noChangeArrowheads="1"/>
          </p:cNvSpPr>
          <p:nvPr/>
        </p:nvSpPr>
        <p:spPr bwMode="auto">
          <a:xfrm rot="-5400000">
            <a:off x="-174014" y="2462391"/>
            <a:ext cx="10227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800" dirty="0">
                <a:solidFill>
                  <a:schemeClr val="accent2">
                    <a:lumMod val="50000"/>
                  </a:schemeClr>
                </a:solidFill>
              </a:rPr>
              <a:t>Target  </a:t>
            </a:r>
            <a:r>
              <a:rPr lang="en-US" altLang="en-US" sz="1800" dirty="0" smtClean="0">
                <a:solidFill>
                  <a:schemeClr val="accent2">
                    <a:lumMod val="50000"/>
                  </a:schemeClr>
                </a:solidFill>
              </a:rPr>
              <a:t>t</a:t>
            </a:r>
            <a:endParaRPr lang="en-US" altLang="en-US" sz="1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8451" name="TextBox 67"/>
          <p:cNvSpPr txBox="1">
            <a:spLocks noChangeArrowheads="1"/>
          </p:cNvSpPr>
          <p:nvPr/>
        </p:nvSpPr>
        <p:spPr bwMode="auto">
          <a:xfrm>
            <a:off x="2681288" y="4718745"/>
            <a:ext cx="9092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800" dirty="0" smtClean="0">
                <a:solidFill>
                  <a:schemeClr val="accent2">
                    <a:lumMod val="50000"/>
                  </a:schemeClr>
                </a:solidFill>
              </a:rPr>
              <a:t>Input </a:t>
            </a:r>
            <a:r>
              <a:rPr lang="en-US" altLang="en-US" sz="1800" dirty="0">
                <a:solidFill>
                  <a:schemeClr val="accent2">
                    <a:lumMod val="50000"/>
                  </a:schemeClr>
                </a:solidFill>
              </a:rPr>
              <a:t>x</a:t>
            </a:r>
          </a:p>
        </p:txBody>
      </p:sp>
      <p:sp>
        <p:nvSpPr>
          <p:cNvPr id="18452" name="Oval 21"/>
          <p:cNvSpPr>
            <a:spLocks noChangeArrowheads="1"/>
          </p:cNvSpPr>
          <p:nvPr/>
        </p:nvSpPr>
        <p:spPr bwMode="auto">
          <a:xfrm>
            <a:off x="685800" y="4250432"/>
            <a:ext cx="77788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8453" name="Oval 26"/>
          <p:cNvSpPr>
            <a:spLocks noChangeArrowheads="1"/>
          </p:cNvSpPr>
          <p:nvPr/>
        </p:nvSpPr>
        <p:spPr bwMode="auto">
          <a:xfrm>
            <a:off x="1254125" y="3890070"/>
            <a:ext cx="79375" cy="73025"/>
          </a:xfrm>
          <a:prstGeom prst="ellipse">
            <a:avLst/>
          </a:prstGeom>
          <a:solidFill>
            <a:srgbClr val="FF0000"/>
          </a:solidFill>
          <a:ln w="936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8454" name="Oval 28"/>
          <p:cNvSpPr>
            <a:spLocks noChangeArrowheads="1"/>
          </p:cNvSpPr>
          <p:nvPr/>
        </p:nvSpPr>
        <p:spPr bwMode="auto">
          <a:xfrm>
            <a:off x="1446213" y="3690045"/>
            <a:ext cx="76200" cy="71437"/>
          </a:xfrm>
          <a:prstGeom prst="ellipse">
            <a:avLst/>
          </a:prstGeom>
          <a:solidFill>
            <a:srgbClr val="FF0000"/>
          </a:solidFill>
          <a:ln w="936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8455" name="Oval 29"/>
          <p:cNvSpPr>
            <a:spLocks noChangeArrowheads="1"/>
          </p:cNvSpPr>
          <p:nvPr/>
        </p:nvSpPr>
        <p:spPr bwMode="auto">
          <a:xfrm>
            <a:off x="1446213" y="3690045"/>
            <a:ext cx="76200" cy="714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8456" name="Oval 34"/>
          <p:cNvSpPr>
            <a:spLocks noChangeArrowheads="1"/>
          </p:cNvSpPr>
          <p:nvPr/>
        </p:nvSpPr>
        <p:spPr bwMode="auto">
          <a:xfrm>
            <a:off x="2009775" y="3480495"/>
            <a:ext cx="77788" cy="73025"/>
          </a:xfrm>
          <a:prstGeom prst="ellipse">
            <a:avLst/>
          </a:prstGeom>
          <a:solidFill>
            <a:srgbClr val="FF0000"/>
          </a:solidFill>
          <a:ln w="936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8457" name="Oval 35"/>
          <p:cNvSpPr>
            <a:spLocks noChangeArrowheads="1"/>
          </p:cNvSpPr>
          <p:nvPr/>
        </p:nvSpPr>
        <p:spPr bwMode="auto">
          <a:xfrm>
            <a:off x="2009775" y="3480495"/>
            <a:ext cx="77788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8458" name="Oval 36"/>
          <p:cNvSpPr>
            <a:spLocks noChangeArrowheads="1"/>
          </p:cNvSpPr>
          <p:nvPr/>
        </p:nvSpPr>
        <p:spPr bwMode="auto">
          <a:xfrm>
            <a:off x="2200275" y="3023295"/>
            <a:ext cx="77788" cy="73025"/>
          </a:xfrm>
          <a:prstGeom prst="ellipse">
            <a:avLst/>
          </a:prstGeom>
          <a:solidFill>
            <a:srgbClr val="FF0000"/>
          </a:solidFill>
          <a:ln w="936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8459" name="Oval 37"/>
          <p:cNvSpPr>
            <a:spLocks noChangeArrowheads="1"/>
          </p:cNvSpPr>
          <p:nvPr/>
        </p:nvSpPr>
        <p:spPr bwMode="auto">
          <a:xfrm>
            <a:off x="2200275" y="3023295"/>
            <a:ext cx="77788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8460" name="Oval 42"/>
          <p:cNvSpPr>
            <a:spLocks noChangeArrowheads="1"/>
          </p:cNvSpPr>
          <p:nvPr/>
        </p:nvSpPr>
        <p:spPr bwMode="auto">
          <a:xfrm>
            <a:off x="2765425" y="3207445"/>
            <a:ext cx="76200" cy="73025"/>
          </a:xfrm>
          <a:prstGeom prst="ellipse">
            <a:avLst/>
          </a:prstGeom>
          <a:solidFill>
            <a:srgbClr val="FF0000"/>
          </a:solidFill>
          <a:ln w="936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8461" name="Oval 43"/>
          <p:cNvSpPr>
            <a:spLocks noChangeArrowheads="1"/>
          </p:cNvSpPr>
          <p:nvPr/>
        </p:nvSpPr>
        <p:spPr bwMode="auto">
          <a:xfrm>
            <a:off x="2765425" y="3207445"/>
            <a:ext cx="76200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8462" name="Oval 46"/>
          <p:cNvSpPr>
            <a:spLocks noChangeArrowheads="1"/>
          </p:cNvSpPr>
          <p:nvPr/>
        </p:nvSpPr>
        <p:spPr bwMode="auto">
          <a:xfrm>
            <a:off x="3136900" y="3143945"/>
            <a:ext cx="79375" cy="73025"/>
          </a:xfrm>
          <a:prstGeom prst="ellipse">
            <a:avLst/>
          </a:prstGeom>
          <a:solidFill>
            <a:srgbClr val="FF0000"/>
          </a:solidFill>
          <a:ln w="936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8463" name="Oval 47"/>
          <p:cNvSpPr>
            <a:spLocks noChangeArrowheads="1"/>
          </p:cNvSpPr>
          <p:nvPr/>
        </p:nvSpPr>
        <p:spPr bwMode="auto">
          <a:xfrm>
            <a:off x="3136900" y="3143945"/>
            <a:ext cx="79375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8464" name="Oval 48"/>
          <p:cNvSpPr>
            <a:spLocks noChangeArrowheads="1"/>
          </p:cNvSpPr>
          <p:nvPr/>
        </p:nvSpPr>
        <p:spPr bwMode="auto">
          <a:xfrm>
            <a:off x="3327400" y="2823270"/>
            <a:ext cx="77788" cy="71437"/>
          </a:xfrm>
          <a:prstGeom prst="ellipse">
            <a:avLst/>
          </a:prstGeom>
          <a:solidFill>
            <a:srgbClr val="FF0000"/>
          </a:solidFill>
          <a:ln w="936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8465" name="Oval 49"/>
          <p:cNvSpPr>
            <a:spLocks noChangeArrowheads="1"/>
          </p:cNvSpPr>
          <p:nvPr/>
        </p:nvSpPr>
        <p:spPr bwMode="auto">
          <a:xfrm>
            <a:off x="3327400" y="2823270"/>
            <a:ext cx="77788" cy="714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8466" name="Oval 52"/>
          <p:cNvSpPr>
            <a:spLocks noChangeArrowheads="1"/>
          </p:cNvSpPr>
          <p:nvPr/>
        </p:nvSpPr>
        <p:spPr bwMode="auto">
          <a:xfrm>
            <a:off x="3700463" y="2710557"/>
            <a:ext cx="77787" cy="73025"/>
          </a:xfrm>
          <a:prstGeom prst="ellipse">
            <a:avLst/>
          </a:prstGeom>
          <a:solidFill>
            <a:srgbClr val="FF0000"/>
          </a:solidFill>
          <a:ln w="936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8467" name="Oval 53"/>
          <p:cNvSpPr>
            <a:spLocks noChangeArrowheads="1"/>
          </p:cNvSpPr>
          <p:nvPr/>
        </p:nvSpPr>
        <p:spPr bwMode="auto">
          <a:xfrm>
            <a:off x="3700463" y="2710557"/>
            <a:ext cx="77787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8468" name="Oval 56"/>
          <p:cNvSpPr>
            <a:spLocks noChangeArrowheads="1"/>
          </p:cNvSpPr>
          <p:nvPr/>
        </p:nvSpPr>
        <p:spPr bwMode="auto">
          <a:xfrm>
            <a:off x="4083050" y="2734370"/>
            <a:ext cx="77788" cy="73025"/>
          </a:xfrm>
          <a:prstGeom prst="ellipse">
            <a:avLst/>
          </a:prstGeom>
          <a:solidFill>
            <a:srgbClr val="FF0000"/>
          </a:solidFill>
          <a:ln w="936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8469" name="Oval 57"/>
          <p:cNvSpPr>
            <a:spLocks noChangeArrowheads="1"/>
          </p:cNvSpPr>
          <p:nvPr/>
        </p:nvSpPr>
        <p:spPr bwMode="auto">
          <a:xfrm>
            <a:off x="4083050" y="2734370"/>
            <a:ext cx="77788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8470" name="Oval 58"/>
          <p:cNvSpPr>
            <a:spLocks noChangeArrowheads="1"/>
          </p:cNvSpPr>
          <p:nvPr/>
        </p:nvSpPr>
        <p:spPr bwMode="auto">
          <a:xfrm>
            <a:off x="4273550" y="2110482"/>
            <a:ext cx="77788" cy="71438"/>
          </a:xfrm>
          <a:prstGeom prst="ellipse">
            <a:avLst/>
          </a:prstGeom>
          <a:solidFill>
            <a:srgbClr val="FF0000"/>
          </a:solidFill>
          <a:ln w="936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8471" name="Oval 59"/>
          <p:cNvSpPr>
            <a:spLocks noChangeArrowheads="1"/>
          </p:cNvSpPr>
          <p:nvPr/>
        </p:nvSpPr>
        <p:spPr bwMode="auto">
          <a:xfrm>
            <a:off x="4273550" y="2110482"/>
            <a:ext cx="77788" cy="714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cxnSp>
        <p:nvCxnSpPr>
          <p:cNvPr id="18472" name="Straight Connector 59"/>
          <p:cNvCxnSpPr>
            <a:cxnSpLocks noChangeShapeType="1"/>
          </p:cNvCxnSpPr>
          <p:nvPr/>
        </p:nvCxnSpPr>
        <p:spPr bwMode="auto">
          <a:xfrm flipV="1">
            <a:off x="609600" y="2154932"/>
            <a:ext cx="4133850" cy="2095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aphicFrame>
        <p:nvGraphicFramePr>
          <p:cNvPr id="10241" name="Object 7"/>
          <p:cNvGraphicFramePr>
            <a:graphicFrameLocks noChangeAspect="1"/>
          </p:cNvGraphicFramePr>
          <p:nvPr/>
        </p:nvGraphicFramePr>
        <p:xfrm>
          <a:off x="5076056" y="4797152"/>
          <a:ext cx="3716126" cy="735111"/>
        </p:xfrm>
        <a:graphic>
          <a:graphicData uri="http://schemas.openxmlformats.org/presentationml/2006/ole">
            <p:oleObj spid="_x0000_s263170" name="Εξίσωση" r:id="rId4" imgW="1155600" imgH="228600" progId="Equation.3">
              <p:embed/>
            </p:oleObj>
          </a:graphicData>
        </a:graphic>
      </p:graphicFrame>
      <p:sp>
        <p:nvSpPr>
          <p:cNvPr id="47" name="46 - TextBox"/>
          <p:cNvSpPr txBox="1"/>
          <p:nvPr/>
        </p:nvSpPr>
        <p:spPr>
          <a:xfrm>
            <a:off x="5652120" y="1772816"/>
            <a:ext cx="280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>Input dataset</a:t>
            </a:r>
          </a:p>
        </p:txBody>
      </p:sp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4716016" y="2492896"/>
          <a:ext cx="4384550" cy="684753"/>
        </p:xfrm>
        <a:graphic>
          <a:graphicData uri="http://schemas.openxmlformats.org/presentationml/2006/ole">
            <p:oleObj spid="_x0000_s263171" name="Εξίσωση" r:id="rId5" imgW="1460160" imgH="228600" progId="Equation.3">
              <p:embed/>
            </p:oleObj>
          </a:graphicData>
        </a:graphic>
      </p:graphicFrame>
      <p:sp>
        <p:nvSpPr>
          <p:cNvPr id="50" name="49 - TextBox"/>
          <p:cNvSpPr txBox="1"/>
          <p:nvPr/>
        </p:nvSpPr>
        <p:spPr>
          <a:xfrm>
            <a:off x="4572000" y="3501008"/>
            <a:ext cx="45720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33CC"/>
                </a:solidFill>
              </a:rPr>
              <a:t>Learning: </a:t>
            </a:r>
            <a:r>
              <a:rPr lang="en-US" sz="2400" dirty="0" smtClean="0"/>
              <a:t>Estimating the regression</a:t>
            </a:r>
          </a:p>
          <a:p>
            <a:r>
              <a:rPr lang="en-US" sz="2400" dirty="0" smtClean="0"/>
              <a:t>coefficients {</a:t>
            </a:r>
            <a:r>
              <a:rPr lang="en-US" sz="2400" b="1" i="1" dirty="0" smtClean="0">
                <a:solidFill>
                  <a:srgbClr val="FF0000"/>
                </a:solidFill>
              </a:rPr>
              <a:t>w</a:t>
            </a:r>
            <a:r>
              <a:rPr lang="en-US" sz="2400" b="1" i="1" baseline="-25000" dirty="0" smtClean="0">
                <a:solidFill>
                  <a:srgbClr val="FF0000"/>
                </a:solidFill>
              </a:rPr>
              <a:t>0 </a:t>
            </a:r>
            <a:r>
              <a:rPr lang="en-US" sz="2400" b="1" i="1" dirty="0" smtClean="0">
                <a:solidFill>
                  <a:srgbClr val="FF0000"/>
                </a:solidFill>
              </a:rPr>
              <a:t>, w</a:t>
            </a:r>
            <a:r>
              <a:rPr lang="en-US" sz="2400" b="1" i="1" baseline="-25000" dirty="0" smtClean="0">
                <a:solidFill>
                  <a:srgbClr val="FF0000"/>
                </a:solidFill>
              </a:rPr>
              <a:t>1</a:t>
            </a:r>
            <a:r>
              <a:rPr lang="en-US" sz="2400" dirty="0" smtClean="0"/>
              <a:t>} which are the</a:t>
            </a:r>
          </a:p>
          <a:p>
            <a:r>
              <a:rPr lang="en-US" sz="2400" dirty="0" smtClean="0"/>
              <a:t>weights of the linear equation</a:t>
            </a:r>
            <a:endParaRPr lang="el-GR" sz="2400" dirty="0"/>
          </a:p>
        </p:txBody>
      </p:sp>
      <p:sp>
        <p:nvSpPr>
          <p:cNvPr id="49" name="48 - Έλλειψη"/>
          <p:cNvSpPr/>
          <p:nvPr/>
        </p:nvSpPr>
        <p:spPr>
          <a:xfrm>
            <a:off x="6948264" y="4725144"/>
            <a:ext cx="576064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1" name="50 - Έλλειψη"/>
          <p:cNvSpPr/>
          <p:nvPr/>
        </p:nvSpPr>
        <p:spPr>
          <a:xfrm>
            <a:off x="7884368" y="4725144"/>
            <a:ext cx="504056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aphicFrame>
        <p:nvGraphicFramePr>
          <p:cNvPr id="263173" name="Object 7"/>
          <p:cNvGraphicFramePr>
            <a:graphicFrameLocks noChangeAspect="1"/>
          </p:cNvGraphicFramePr>
          <p:nvPr/>
        </p:nvGraphicFramePr>
        <p:xfrm>
          <a:off x="1227757" y="5445224"/>
          <a:ext cx="4424363" cy="647700"/>
        </p:xfrm>
        <a:graphic>
          <a:graphicData uri="http://schemas.openxmlformats.org/presentationml/2006/ole">
            <p:oleObj spid="_x0000_s263173" name="Εξίσωση" r:id="rId6" imgW="156204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85" name="Rectangle 61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229600" cy="936104"/>
          </a:xfrm>
          <a:noFill/>
        </p:spPr>
        <p:txBody>
          <a:bodyPr/>
          <a:lstStyle/>
          <a:p>
            <a:r>
              <a:rPr lang="en-US" altLang="en-US" b="1" dirty="0" smtClean="0"/>
              <a:t>Optimal Policies and Values</a:t>
            </a:r>
            <a:endParaRPr lang="en-US" altLang="en-US" b="1" dirty="0"/>
          </a:p>
        </p:txBody>
      </p:sp>
      <p:sp>
        <p:nvSpPr>
          <p:cNvPr id="26686" name="Rectangle 62"/>
          <p:cNvSpPr>
            <a:spLocks noGrp="1" noChangeArrowheads="1"/>
          </p:cNvSpPr>
          <p:nvPr>
            <p:ph type="body" idx="1"/>
          </p:nvPr>
        </p:nvSpPr>
        <p:spPr>
          <a:xfrm>
            <a:off x="467544" y="1340768"/>
            <a:ext cx="8676456" cy="4824536"/>
          </a:xfrm>
        </p:spPr>
        <p:txBody>
          <a:bodyPr>
            <a:normAutofit/>
          </a:bodyPr>
          <a:lstStyle/>
          <a:p>
            <a:r>
              <a:rPr lang="en-US" altLang="en-US" b="1" dirty="0" smtClean="0"/>
              <a:t>Optimal </a:t>
            </a:r>
            <a:r>
              <a:rPr lang="en-US" altLang="en-US" b="1" dirty="0" smtClean="0">
                <a:solidFill>
                  <a:srgbClr val="C00000"/>
                </a:solidFill>
              </a:rPr>
              <a:t>Policy</a:t>
            </a:r>
            <a:r>
              <a:rPr lang="en-US" altLang="en-US" dirty="0" smtClean="0"/>
              <a:t>:</a:t>
            </a:r>
          </a:p>
          <a:p>
            <a:pPr>
              <a:buNone/>
            </a:pPr>
            <a:r>
              <a:rPr lang="en-US" altLang="en-US" dirty="0" smtClean="0"/>
              <a:t>	</a:t>
            </a:r>
            <a:r>
              <a:rPr lang="en-US" altLang="en-US" sz="2800" dirty="0" smtClean="0"/>
              <a:t>Possibly </a:t>
            </a:r>
            <a:r>
              <a:rPr lang="en-US" altLang="en-US" sz="2800" b="1" dirty="0" smtClean="0"/>
              <a:t>more than one </a:t>
            </a:r>
            <a:r>
              <a:rPr lang="en-US" altLang="en-US" sz="2800" dirty="0" smtClean="0"/>
              <a:t>optimal policy. Always there is </a:t>
            </a:r>
            <a:r>
              <a:rPr lang="en-US" altLang="en-US" sz="2800" b="1" dirty="0" smtClean="0"/>
              <a:t>at least one </a:t>
            </a:r>
            <a:r>
              <a:rPr lang="en-US" altLang="en-US" sz="2800" dirty="0" smtClean="0"/>
              <a:t>optimal policy</a:t>
            </a:r>
          </a:p>
          <a:p>
            <a:r>
              <a:rPr lang="en-US" altLang="en-US" b="1" dirty="0" smtClean="0"/>
              <a:t>Optimal </a:t>
            </a:r>
            <a:r>
              <a:rPr lang="en-US" altLang="en-US" b="1" dirty="0" smtClean="0">
                <a:solidFill>
                  <a:srgbClr val="C00000"/>
                </a:solidFill>
              </a:rPr>
              <a:t>state </a:t>
            </a:r>
            <a:r>
              <a:rPr lang="en-US" altLang="en-US" b="1" dirty="0" smtClean="0"/>
              <a:t>value function</a:t>
            </a:r>
            <a:r>
              <a:rPr lang="en-US" altLang="en-US" dirty="0" smtClean="0"/>
              <a:t>:</a:t>
            </a:r>
          </a:p>
          <a:p>
            <a:endParaRPr lang="en-US" altLang="en-US" dirty="0" smtClean="0"/>
          </a:p>
          <a:p>
            <a:endParaRPr lang="en-US" altLang="en-US" sz="4000" dirty="0" smtClean="0"/>
          </a:p>
          <a:p>
            <a:r>
              <a:rPr lang="en-US" altLang="en-US" sz="2800" dirty="0" smtClean="0"/>
              <a:t>If policy </a:t>
            </a:r>
            <a:r>
              <a:rPr lang="el-GR" altLang="en-US" sz="2800" dirty="0" smtClean="0"/>
              <a:t>π </a:t>
            </a:r>
            <a:r>
              <a:rPr lang="en-US" altLang="en-US" sz="2800" dirty="0" smtClean="0"/>
              <a:t>is such that in each state s it </a:t>
            </a:r>
            <a:r>
              <a:rPr lang="en-US" altLang="en-US" sz="2800" b="1" dirty="0" smtClean="0">
                <a:solidFill>
                  <a:srgbClr val="C00000"/>
                </a:solidFill>
              </a:rPr>
              <a:t>selects an action that maximizes value</a:t>
            </a:r>
            <a:r>
              <a:rPr lang="en-US" altLang="en-US" sz="2800" dirty="0" smtClean="0"/>
              <a:t>, then </a:t>
            </a:r>
            <a:r>
              <a:rPr lang="el-GR" altLang="en-US" sz="2800" dirty="0" smtClean="0"/>
              <a:t>π</a:t>
            </a:r>
            <a:r>
              <a:rPr lang="en-US" altLang="en-US" sz="2800" dirty="0" smtClean="0"/>
              <a:t>  is an optimal policy</a:t>
            </a:r>
            <a:endParaRPr lang="en-US" altLang="en-US" sz="2800" dirty="0"/>
          </a:p>
        </p:txBody>
      </p:sp>
      <p:graphicFrame>
        <p:nvGraphicFramePr>
          <p:cNvPr id="519169" name="Object 1"/>
          <p:cNvGraphicFramePr>
            <a:graphicFrameLocks noChangeAspect="1"/>
          </p:cNvGraphicFramePr>
          <p:nvPr/>
        </p:nvGraphicFramePr>
        <p:xfrm>
          <a:off x="3797300" y="1268413"/>
          <a:ext cx="4460875" cy="649287"/>
        </p:xfrm>
        <a:graphic>
          <a:graphicData uri="http://schemas.openxmlformats.org/presentationml/2006/ole">
            <p:oleObj spid="_x0000_s518146" name="Εξίσωση" r:id="rId4" imgW="1574640" imgH="228600" progId="Equation.3">
              <p:embed/>
            </p:oleObj>
          </a:graphicData>
        </a:graphic>
      </p:graphicFrame>
      <p:graphicFrame>
        <p:nvGraphicFramePr>
          <p:cNvPr id="519170" name="Object 1"/>
          <p:cNvGraphicFramePr>
            <a:graphicFrameLocks noChangeAspect="1"/>
          </p:cNvGraphicFramePr>
          <p:nvPr/>
        </p:nvGraphicFramePr>
        <p:xfrm>
          <a:off x="836613" y="3573463"/>
          <a:ext cx="7783512" cy="1150937"/>
        </p:xfrm>
        <a:graphic>
          <a:graphicData uri="http://schemas.openxmlformats.org/presentationml/2006/ole">
            <p:oleObj spid="_x0000_s518147" name="Εξίσωση" r:id="rId5" imgW="3098520" imgH="457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85" name="Rectangle 61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229600" cy="936104"/>
          </a:xfrm>
          <a:noFill/>
        </p:spPr>
        <p:txBody>
          <a:bodyPr/>
          <a:lstStyle/>
          <a:p>
            <a:r>
              <a:rPr lang="en-US" altLang="en-US" b="1" dirty="0" smtClean="0"/>
              <a:t>Optimal Policies and Values</a:t>
            </a:r>
            <a:endParaRPr lang="en-US" altLang="en-US" b="1" dirty="0"/>
          </a:p>
        </p:txBody>
      </p:sp>
      <p:sp>
        <p:nvSpPr>
          <p:cNvPr id="26686" name="Rectangle 62"/>
          <p:cNvSpPr>
            <a:spLocks noGrp="1" noChangeArrowheads="1"/>
          </p:cNvSpPr>
          <p:nvPr>
            <p:ph type="body" idx="1"/>
          </p:nvPr>
        </p:nvSpPr>
        <p:spPr>
          <a:xfrm>
            <a:off x="467544" y="1340768"/>
            <a:ext cx="8352606" cy="4824536"/>
          </a:xfrm>
        </p:spPr>
        <p:txBody>
          <a:bodyPr>
            <a:normAutofit/>
          </a:bodyPr>
          <a:lstStyle/>
          <a:p>
            <a:r>
              <a:rPr lang="en-US" altLang="en-US" b="1" dirty="0" smtClean="0"/>
              <a:t>Optimal </a:t>
            </a:r>
            <a:r>
              <a:rPr lang="en-US" altLang="en-US" b="1" dirty="0" smtClean="0">
                <a:solidFill>
                  <a:srgbClr val="C00000"/>
                </a:solidFill>
              </a:rPr>
              <a:t>state-action</a:t>
            </a:r>
            <a:r>
              <a:rPr lang="en-US" altLang="en-US" b="1" dirty="0" smtClean="0"/>
              <a:t> value function</a:t>
            </a:r>
            <a:endParaRPr lang="en-US" altLang="en-US" dirty="0" smtClean="0"/>
          </a:p>
          <a:p>
            <a:endParaRPr lang="en-US" altLang="en-US" sz="4000" b="1" dirty="0" smtClean="0">
              <a:solidFill>
                <a:srgbClr val="008000"/>
              </a:solidFill>
            </a:endParaRPr>
          </a:p>
          <a:p>
            <a:endParaRPr lang="en-US" altLang="en-US" sz="4000" b="1" dirty="0" smtClean="0">
              <a:solidFill>
                <a:srgbClr val="008000"/>
              </a:solidFill>
            </a:endParaRPr>
          </a:p>
          <a:p>
            <a:endParaRPr lang="en-US" altLang="en-US" sz="4000" b="1" dirty="0" smtClean="0">
              <a:solidFill>
                <a:srgbClr val="008000"/>
              </a:solidFill>
            </a:endParaRPr>
          </a:p>
        </p:txBody>
      </p:sp>
      <p:graphicFrame>
        <p:nvGraphicFramePr>
          <p:cNvPr id="519171" name="Object 1"/>
          <p:cNvGraphicFramePr>
            <a:graphicFrameLocks noChangeAspect="1"/>
          </p:cNvGraphicFramePr>
          <p:nvPr/>
        </p:nvGraphicFramePr>
        <p:xfrm>
          <a:off x="1835696" y="1988840"/>
          <a:ext cx="5168058" cy="864096"/>
        </p:xfrm>
        <a:graphic>
          <a:graphicData uri="http://schemas.openxmlformats.org/presentationml/2006/ole">
            <p:oleObj spid="_x0000_s519170" name="Εξίσωση" r:id="rId4" imgW="1752480" imgH="291960" progId="Equation.3">
              <p:embed/>
            </p:oleObj>
          </a:graphicData>
        </a:graphic>
      </p:graphicFrame>
      <p:graphicFrame>
        <p:nvGraphicFramePr>
          <p:cNvPr id="519172" name="Object 1"/>
          <p:cNvGraphicFramePr>
            <a:graphicFrameLocks noChangeAspect="1"/>
          </p:cNvGraphicFramePr>
          <p:nvPr/>
        </p:nvGraphicFramePr>
        <p:xfrm>
          <a:off x="1403648" y="4653136"/>
          <a:ext cx="6518275" cy="576262"/>
        </p:xfrm>
        <a:graphic>
          <a:graphicData uri="http://schemas.openxmlformats.org/presentationml/2006/ole">
            <p:oleObj spid="_x0000_s519171" name="Εξίσωση" r:id="rId5" imgW="2603160" imgH="228600" progId="Equation.3">
              <p:embed/>
            </p:oleObj>
          </a:graphicData>
        </a:graphic>
      </p:graphicFrame>
      <p:graphicFrame>
        <p:nvGraphicFramePr>
          <p:cNvPr id="519173" name="Object 5"/>
          <p:cNvGraphicFramePr>
            <a:graphicFrameLocks noChangeAspect="1"/>
          </p:cNvGraphicFramePr>
          <p:nvPr/>
        </p:nvGraphicFramePr>
        <p:xfrm>
          <a:off x="683568" y="3212976"/>
          <a:ext cx="7974974" cy="1080120"/>
        </p:xfrm>
        <a:graphic>
          <a:graphicData uri="http://schemas.openxmlformats.org/presentationml/2006/ole">
            <p:oleObj spid="_x0000_s519172" name="Εξίσωση" r:id="rId6" imgW="2539800" imgH="34272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612354" name="Picture 2"/>
          <p:cNvPicPr>
            <a:picLocks noChangeAspect="1" noChangeArrowheads="1"/>
          </p:cNvPicPr>
          <p:nvPr/>
        </p:nvPicPr>
        <p:blipFill>
          <a:blip r:embed="rId2" cstate="print"/>
          <a:srcRect l="16322" t="7501" r="17266" b="17688"/>
          <a:stretch>
            <a:fillRect/>
          </a:stretch>
        </p:blipFill>
        <p:spPr bwMode="auto">
          <a:xfrm>
            <a:off x="323528" y="404664"/>
            <a:ext cx="8640960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9552" y="1484784"/>
            <a:ext cx="8280920" cy="518457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Can’t always choose the action with highest Q-value</a:t>
            </a:r>
          </a:p>
          <a:p>
            <a:pPr lvl="1"/>
            <a:r>
              <a:rPr lang="en-US" sz="2400" dirty="0" smtClean="0"/>
              <a:t>The Q-function </a:t>
            </a:r>
            <a:r>
              <a:rPr lang="en-US" sz="2400" b="1" dirty="0" smtClean="0"/>
              <a:t>is initially unreliable</a:t>
            </a:r>
          </a:p>
          <a:p>
            <a:pPr lvl="1"/>
            <a:r>
              <a:rPr lang="en-US" sz="2400" dirty="0" smtClean="0"/>
              <a:t>Need to </a:t>
            </a:r>
            <a:r>
              <a:rPr lang="en-US" sz="2400" b="1" dirty="0" smtClean="0"/>
              <a:t>explore</a:t>
            </a:r>
            <a:r>
              <a:rPr lang="en-US" sz="2400" dirty="0" smtClean="0"/>
              <a:t> until it is optimal</a:t>
            </a:r>
          </a:p>
          <a:p>
            <a:r>
              <a:rPr lang="en-US" sz="2800" dirty="0" smtClean="0"/>
              <a:t>A </a:t>
            </a:r>
            <a:r>
              <a:rPr lang="en-US" sz="2800" b="1" dirty="0" smtClean="0"/>
              <a:t>trade-off </a:t>
            </a:r>
            <a:r>
              <a:rPr lang="en-US" sz="2800" dirty="0" smtClean="0"/>
              <a:t>is needed between exploration and exploitation</a:t>
            </a:r>
          </a:p>
          <a:p>
            <a:pPr>
              <a:buNone/>
            </a:pP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Exploitation</a:t>
            </a:r>
          </a:p>
          <a:p>
            <a:r>
              <a:rPr lang="en-US" sz="2800" dirty="0" smtClean="0"/>
              <a:t>To make the best decision given current information</a:t>
            </a:r>
          </a:p>
          <a:p>
            <a:pPr>
              <a:buNone/>
            </a:pP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Exploration</a:t>
            </a:r>
          </a:p>
          <a:p>
            <a:r>
              <a:rPr lang="en-US" sz="2800" dirty="0" smtClean="0"/>
              <a:t>To Gather more information to make a better decision</a:t>
            </a:r>
          </a:p>
          <a:p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  <a:noFill/>
        </p:spPr>
        <p:txBody>
          <a:bodyPr>
            <a:normAutofit/>
          </a:bodyPr>
          <a:lstStyle/>
          <a:p>
            <a:r>
              <a:rPr dirty="0" smtClean="0"/>
              <a:t>Explor</a:t>
            </a:r>
            <a:r>
              <a:rPr lang="en-US" dirty="0" smtClean="0"/>
              <a:t>ation vs. </a:t>
            </a:r>
            <a:r>
              <a:rPr dirty="0" smtClean="0"/>
              <a:t>Exploit</a:t>
            </a:r>
            <a:r>
              <a:rPr lang="en-US" dirty="0" smtClean="0"/>
              <a:t>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36232"/>
          </a:xfrm>
        </p:spPr>
        <p:txBody>
          <a:bodyPr>
            <a:normAutofit/>
          </a:bodyPr>
          <a:lstStyle/>
          <a:p>
            <a:r>
              <a:rPr lang="en-US" b="1" dirty="0" smtClean="0"/>
              <a:t>Backgammon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b="1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en-US" sz="3600" dirty="0" smtClean="0"/>
              <a:t>Reinforcement Learning in Board Games</a:t>
            </a:r>
            <a:endParaRPr lang="en-US" sz="3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3283" t="15375" r="19480" b="12766"/>
          <a:stretch>
            <a:fillRect/>
          </a:stretch>
        </p:blipFill>
        <p:spPr bwMode="auto">
          <a:xfrm>
            <a:off x="720080" y="1917759"/>
            <a:ext cx="7668344" cy="4607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Ορθογώνιο"/>
          <p:cNvSpPr/>
          <p:nvPr/>
        </p:nvSpPr>
        <p:spPr>
          <a:xfrm>
            <a:off x="6012160" y="1988840"/>
            <a:ext cx="936104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Deep Reinforcement Learning </a:t>
            </a:r>
            <a:br>
              <a:rPr lang="en-US" b="1" dirty="0" smtClean="0"/>
            </a:br>
            <a:r>
              <a:rPr lang="en-US" sz="3600" b="1" dirty="0" smtClean="0"/>
              <a:t>(Deep Mind Tech., Google - 2015)</a:t>
            </a:r>
            <a:endParaRPr lang="el-GR" sz="36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700418" name="Picture 2"/>
          <p:cNvPicPr>
            <a:picLocks noChangeAspect="1" noChangeArrowheads="1"/>
          </p:cNvPicPr>
          <p:nvPr/>
        </p:nvPicPr>
        <p:blipFill>
          <a:blip r:embed="rId2" cstate="print"/>
          <a:srcRect l="14109" t="17259" r="17266" b="7973"/>
          <a:stretch>
            <a:fillRect/>
          </a:stretch>
        </p:blipFill>
        <p:spPr bwMode="auto">
          <a:xfrm>
            <a:off x="107504" y="1484784"/>
            <a:ext cx="8928992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701442" name="Picture 2"/>
          <p:cNvPicPr>
            <a:picLocks noChangeAspect="1" noChangeArrowheads="1"/>
          </p:cNvPicPr>
          <p:nvPr/>
        </p:nvPicPr>
        <p:blipFill>
          <a:blip r:embed="rId2" cstate="print"/>
          <a:srcRect l="14662" t="14143" r="15052" b="18358"/>
          <a:stretch>
            <a:fillRect/>
          </a:stretch>
        </p:blipFill>
        <p:spPr bwMode="auto">
          <a:xfrm>
            <a:off x="-1016" y="620688"/>
            <a:ext cx="9145016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Content Placeholder 1"/>
          <p:cNvSpPr>
            <a:spLocks noGrp="1"/>
          </p:cNvSpPr>
          <p:nvPr>
            <p:ph idx="1"/>
          </p:nvPr>
        </p:nvSpPr>
        <p:spPr>
          <a:xfrm>
            <a:off x="381000" y="1066800"/>
            <a:ext cx="8318500" cy="5181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Most popular estimation method is </a:t>
            </a:r>
            <a:r>
              <a:rPr lang="en-US" sz="2800" b="1" dirty="0" smtClean="0">
                <a:solidFill>
                  <a:srgbClr val="FF0000"/>
                </a:solidFill>
              </a:rPr>
              <a:t>least squares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Determine linear weights </a:t>
            </a:r>
            <a:r>
              <a:rPr lang="en-US" sz="2800" i="1" dirty="0" smtClean="0">
                <a:sym typeface="Symbol" pitchFamily="18" charset="2"/>
              </a:rPr>
              <a:t>w </a:t>
            </a:r>
            <a:r>
              <a:rPr lang="en-US" sz="2800" dirty="0" smtClean="0"/>
              <a:t>that minimize the </a:t>
            </a:r>
            <a:r>
              <a:rPr lang="en-US" sz="2800" b="1" dirty="0" smtClean="0">
                <a:solidFill>
                  <a:srgbClr val="FF0000"/>
                </a:solidFill>
              </a:rPr>
              <a:t>sum of squared loss (SSL):</a:t>
            </a:r>
          </a:p>
          <a:p>
            <a:endParaRPr lang="en-US" sz="2800" b="1" dirty="0" smtClean="0">
              <a:solidFill>
                <a:srgbClr val="FF0000"/>
              </a:solidFill>
            </a:endParaRPr>
          </a:p>
          <a:p>
            <a:endParaRPr lang="en-US" sz="2800" b="1" dirty="0" smtClean="0">
              <a:solidFill>
                <a:srgbClr val="FF0000"/>
              </a:solidFill>
            </a:endParaRPr>
          </a:p>
          <a:p>
            <a:endParaRPr lang="en-US" sz="2800" b="1" dirty="0" smtClean="0">
              <a:solidFill>
                <a:srgbClr val="FF0000"/>
              </a:solidFill>
            </a:endParaRPr>
          </a:p>
          <a:p>
            <a:r>
              <a:rPr lang="en-US" sz="2800" dirty="0" smtClean="0"/>
              <a:t>Use standard differential calculus:</a:t>
            </a:r>
          </a:p>
          <a:p>
            <a:pPr lvl="1"/>
            <a:r>
              <a:rPr lang="en-US" sz="3200" dirty="0" smtClean="0"/>
              <a:t> </a:t>
            </a:r>
            <a:r>
              <a:rPr lang="en-US" dirty="0" smtClean="0"/>
              <a:t>differentiate SSL with respect to </a:t>
            </a:r>
            <a:r>
              <a:rPr lang="en-US" i="1" dirty="0" smtClean="0">
                <a:sym typeface="Symbol" pitchFamily="18" charset="2"/>
              </a:rPr>
              <a:t>w</a:t>
            </a:r>
            <a:r>
              <a:rPr lang="en-US" i="1" baseline="-25000" dirty="0" smtClean="0">
                <a:sym typeface="Symbol" pitchFamily="18" charset="2"/>
              </a:rPr>
              <a:t>0</a:t>
            </a:r>
            <a:r>
              <a:rPr lang="en-US" i="1" dirty="0" smtClean="0">
                <a:sym typeface="Symbol" pitchFamily="18" charset="2"/>
              </a:rPr>
              <a:t> , w</a:t>
            </a:r>
            <a:r>
              <a:rPr lang="en-US" i="1" baseline="-25000" dirty="0" smtClean="0">
                <a:sym typeface="Symbol" pitchFamily="18" charset="2"/>
              </a:rPr>
              <a:t>1</a:t>
            </a:r>
            <a:endParaRPr lang="en-US" dirty="0" smtClean="0">
              <a:sym typeface="Symbol" pitchFamily="18" charset="2"/>
            </a:endParaRPr>
          </a:p>
          <a:p>
            <a:pPr lvl="1"/>
            <a:r>
              <a:rPr lang="en-US" dirty="0" smtClean="0">
                <a:sym typeface="Symbol" pitchFamily="18" charset="2"/>
              </a:rPr>
              <a:t> </a:t>
            </a:r>
            <a:r>
              <a:rPr lang="en-US" dirty="0" smtClean="0"/>
              <a:t>find zeros of each partial differential equation</a:t>
            </a:r>
          </a:p>
          <a:p>
            <a:pPr lvl="1"/>
            <a:r>
              <a:rPr lang="en-US" dirty="0" smtClean="0"/>
              <a:t> solve for </a:t>
            </a:r>
            <a:r>
              <a:rPr lang="en-US" i="1" dirty="0" smtClean="0">
                <a:sym typeface="Symbol" pitchFamily="18" charset="2"/>
              </a:rPr>
              <a:t>w</a:t>
            </a:r>
            <a:r>
              <a:rPr lang="en-US" i="1" baseline="-25000" dirty="0" smtClean="0">
                <a:sym typeface="Symbol" pitchFamily="18" charset="2"/>
              </a:rPr>
              <a:t>0</a:t>
            </a:r>
            <a:r>
              <a:rPr lang="en-US" i="1" dirty="0" smtClean="0">
                <a:sym typeface="Symbol" pitchFamily="18" charset="2"/>
              </a:rPr>
              <a:t> , w</a:t>
            </a:r>
            <a:r>
              <a:rPr lang="en-US" i="1" baseline="-25000" dirty="0" smtClean="0">
                <a:sym typeface="Symbol" pitchFamily="18" charset="2"/>
              </a:rPr>
              <a:t>1 </a:t>
            </a:r>
            <a:endParaRPr lang="en-US" sz="1100" dirty="0" smtClean="0">
              <a:solidFill>
                <a:srgbClr val="FF0000"/>
              </a:solidFill>
            </a:endParaRPr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2052" name="Title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2088"/>
          </a:xfrm>
          <a:noFill/>
        </p:spPr>
        <p:txBody>
          <a:bodyPr/>
          <a:lstStyle/>
          <a:p>
            <a:r>
              <a:rPr lang="en-US" b="1" dirty="0" smtClean="0"/>
              <a:t>Least squares linear fit to data</a:t>
            </a:r>
          </a:p>
        </p:txBody>
      </p:sp>
      <p:graphicFrame>
        <p:nvGraphicFramePr>
          <p:cNvPr id="2" name="Object 7"/>
          <p:cNvGraphicFramePr>
            <a:graphicFrameLocks noChangeAspect="1"/>
          </p:cNvGraphicFramePr>
          <p:nvPr/>
        </p:nvGraphicFramePr>
        <p:xfrm>
          <a:off x="798586" y="2652836"/>
          <a:ext cx="7589838" cy="1136204"/>
        </p:xfrm>
        <a:graphic>
          <a:graphicData uri="http://schemas.openxmlformats.org/presentationml/2006/ole">
            <p:oleObj spid="_x0000_s2051" name="Εξίσωση" r:id="rId3" imgW="2882880" imgH="431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symb,amsfonts}&#10;\usepackage{ulem}&#10;\let\underbar\uline&#10;\begin{document}&#10;$$\theta_0$$&#10;\end{document}&#10;"/>
  <p:tag name="FILENAME" val="TP_tmp"/>
  <p:tag name="FORMAT" val="pngmono"/>
  <p:tag name="RES" val="600"/>
  <p:tag name="BLEND" val="0"/>
  <p:tag name="TRANSPARENT" val="0"/>
  <p:tag name="TBUG" val="0"/>
  <p:tag name="ALLOWFS" val="0"/>
  <p:tag name="ORIGWIDTH" val="9"/>
  <p:tag name="PICTUREFILESIZE" val="35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symb,amsfonts}&#10;\usepackage{ulem}&#10;\let\underbar\uline&#10;\begin{document}&#10;$$\theta_1$$&#10;\end{document}&#10;"/>
  <p:tag name="FILENAME" val="TP_tmp"/>
  <p:tag name="FORMAT" val="pngmono"/>
  <p:tag name="RES" val="600"/>
  <p:tag name="BLEND" val="0"/>
  <p:tag name="TRANSPARENT" val="0"/>
  <p:tag name="TBUG" val="0"/>
  <p:tag name="ALLOWFS" val="0"/>
  <p:tag name="ORIGWIDTH" val="9"/>
  <p:tag name="PICTUREFILESIZE" val="32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symb,amsfonts}&#10;\usepackage{ulem}&#10;\let\underbar\uline&#10;\begin{document}&#10;$$J(\underbar \theta)$$&#10;\end{document}&#10;"/>
  <p:tag name="FILENAME" val="TP_tmp"/>
  <p:tag name="FORMAT" val="pngmono"/>
  <p:tag name="RES" val="600"/>
  <p:tag name="BLEND" val="0"/>
  <p:tag name="TRANSPARENT" val="0"/>
  <p:tag name="TBUG" val="0"/>
  <p:tag name="ALLOWFS" val="0"/>
  <p:tag name="ORIGWIDTH" val="19"/>
  <p:tag name="PICTUREFILESIZE" val="60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symb,amsfonts}&#10;\usepackage{ulem}&#10;\let\underbar\uline&#10;\begin{document}&#10;$$\hat {\underbar{\theta}} = \arg \min_{\underbar \theta} J(\underbar \theta)$$&#10;\end{document}&#10;"/>
  <p:tag name="FILENAME" val="TP_tmp"/>
  <p:tag name="FORMAT" val="pngmono"/>
  <p:tag name="RES" val="600"/>
  <p:tag name="BLEND" val="0"/>
  <p:tag name="TRANSPARENT" val="0"/>
  <p:tag name="TBUG" val="0"/>
  <p:tag name="ALLOWFS" val="0"/>
  <p:tag name="ORIGWIDTH" val="72"/>
  <p:tag name="PICTUREFILESIZE" val="1474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2300</TotalTime>
  <Words>2503</Words>
  <Application>Microsoft Office PowerPoint</Application>
  <PresentationFormat>Προβολή στην οθόνη (4:3)</PresentationFormat>
  <Paragraphs>706</Paragraphs>
  <Slides>86</Slides>
  <Notes>23</Notes>
  <HiddenSlides>0</HiddenSlides>
  <MMClips>0</MMClips>
  <ScaleCrop>false</ScaleCrop>
  <HeadingPairs>
    <vt:vector size="6" baseType="variant"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5</vt:i4>
      </vt:variant>
      <vt:variant>
        <vt:lpstr>Τίτλοι διαφανειών</vt:lpstr>
      </vt:variant>
      <vt:variant>
        <vt:i4>86</vt:i4>
      </vt:variant>
    </vt:vector>
  </HeadingPairs>
  <TitlesOfParts>
    <vt:vector size="92" baseType="lpstr">
      <vt:lpstr>Θέμα του Office</vt:lpstr>
      <vt:lpstr>Εξίσωση</vt:lpstr>
      <vt:lpstr>Equation</vt:lpstr>
      <vt:lpstr>Visio</vt:lpstr>
      <vt:lpstr>MathType 6.0 Equation</vt:lpstr>
      <vt:lpstr>Document</vt:lpstr>
      <vt:lpstr>Machine Learning Categories</vt:lpstr>
      <vt:lpstr>Regression</vt:lpstr>
      <vt:lpstr>Graphical Example of Regression</vt:lpstr>
      <vt:lpstr>Graphical Example of Regression</vt:lpstr>
      <vt:lpstr>Graphical Example of Regression</vt:lpstr>
      <vt:lpstr>Linear regression:  The case of 1-dimensional data</vt:lpstr>
      <vt:lpstr>Linear regression:  The case of 1-dimensional data</vt:lpstr>
      <vt:lpstr>Linear regression:  The case of 1-dimensional data</vt:lpstr>
      <vt:lpstr>Least squares linear fit to data</vt:lpstr>
      <vt:lpstr>Διαφάνεια 10</vt:lpstr>
      <vt:lpstr>More dimensions (d&gt;1)</vt:lpstr>
      <vt:lpstr>Διαφάνεια 12</vt:lpstr>
      <vt:lpstr>Sum of Squared Error (SSE)</vt:lpstr>
      <vt:lpstr>Sum of Squared Error (SSE)</vt:lpstr>
      <vt:lpstr>Διαφάνεια 15</vt:lpstr>
      <vt:lpstr>Finding good parameters</vt:lpstr>
      <vt:lpstr>The general case</vt:lpstr>
      <vt:lpstr>Minimization of SSE</vt:lpstr>
      <vt:lpstr>Gradient Descent Optimization</vt:lpstr>
      <vt:lpstr>Gradient descent</vt:lpstr>
      <vt:lpstr>Non-linear Regression</vt:lpstr>
      <vt:lpstr>Classification</vt:lpstr>
      <vt:lpstr>Nearest Neighbor classifier</vt:lpstr>
      <vt:lpstr>Nearest Neighbor Classifier</vt:lpstr>
      <vt:lpstr>Διαφάνεια 25</vt:lpstr>
      <vt:lpstr>Linear Classifiers</vt:lpstr>
      <vt:lpstr>Διαφάνεια 27</vt:lpstr>
      <vt:lpstr>Διαφάνεια 28</vt:lpstr>
      <vt:lpstr>Διαφάνεια 29</vt:lpstr>
      <vt:lpstr>Διαφάνεια 30</vt:lpstr>
      <vt:lpstr>Διαφάνεια 31</vt:lpstr>
      <vt:lpstr>Διαφάνεια 32</vt:lpstr>
      <vt:lpstr>Διαφάνεια 33</vt:lpstr>
      <vt:lpstr>Support Vector Machines for Classification</vt:lpstr>
      <vt:lpstr>Διαφάνεια 35</vt:lpstr>
      <vt:lpstr>Διαφάνεια 36</vt:lpstr>
      <vt:lpstr>Support Vector Machines</vt:lpstr>
      <vt:lpstr>Linear Support Vector Machines</vt:lpstr>
      <vt:lpstr>Trainining Linear SVM</vt:lpstr>
      <vt:lpstr>Nonlinear Support Vector Machines</vt:lpstr>
      <vt:lpstr>Nonlinear Support Vector Machines</vt:lpstr>
      <vt:lpstr>Decision Trees for Classification</vt:lpstr>
      <vt:lpstr>Apply Model to Test Data</vt:lpstr>
      <vt:lpstr>Apply Model to Test Data</vt:lpstr>
      <vt:lpstr>Apply Model to Test Data</vt:lpstr>
      <vt:lpstr>Apply Model to Test Data</vt:lpstr>
      <vt:lpstr>Decision Tree Induction</vt:lpstr>
      <vt:lpstr>General Structure of Hunt’s Algorithm</vt:lpstr>
      <vt:lpstr>Hunt’s Algorithm</vt:lpstr>
      <vt:lpstr>How to determine the Best Split</vt:lpstr>
      <vt:lpstr>How to determine the Best Split</vt:lpstr>
      <vt:lpstr>Measures of Node Impurity</vt:lpstr>
      <vt:lpstr>Finding the Best Split</vt:lpstr>
      <vt:lpstr>Neural Networks</vt:lpstr>
      <vt:lpstr>Artificial Neuron  (generalized linear model)</vt:lpstr>
      <vt:lpstr>Artificial Neuron</vt:lpstr>
      <vt:lpstr>Διαφάνεια 57</vt:lpstr>
      <vt:lpstr>MultiLayer Perceptron (MLP)</vt:lpstr>
      <vt:lpstr>MultiLayer Perceptron (MLP)</vt:lpstr>
      <vt:lpstr>MultiLayer Perceptron(MLP)</vt:lpstr>
      <vt:lpstr>MLP training</vt:lpstr>
      <vt:lpstr>MLP training</vt:lpstr>
      <vt:lpstr>MLP Computational Capabilities</vt:lpstr>
      <vt:lpstr>MLP computational capabilities</vt:lpstr>
      <vt:lpstr>Unsupervised Learning  PCA for Dimensionality Reduction</vt:lpstr>
      <vt:lpstr>PCA: Principal Component Analysis</vt:lpstr>
      <vt:lpstr>PCA: 2D Gaussian dataset</vt:lpstr>
      <vt:lpstr>1st PCA axis</vt:lpstr>
      <vt:lpstr>2nd PCA axis</vt:lpstr>
      <vt:lpstr>PCA algorithm</vt:lpstr>
      <vt:lpstr>PCA algorithm</vt:lpstr>
      <vt:lpstr>PCA example: face analysis</vt:lpstr>
      <vt:lpstr>PCA example: face analysis</vt:lpstr>
      <vt:lpstr>PCA example: face analysis</vt:lpstr>
      <vt:lpstr>Reinforcement Learning</vt:lpstr>
      <vt:lpstr>The Agent-Environment Interface</vt:lpstr>
      <vt:lpstr>Policy (π)</vt:lpstr>
      <vt:lpstr>Reward (r)</vt:lpstr>
      <vt:lpstr>Value Functions</vt:lpstr>
      <vt:lpstr>Optimal Policies and Values</vt:lpstr>
      <vt:lpstr>Optimal Policies and Values</vt:lpstr>
      <vt:lpstr>Διαφάνεια 82</vt:lpstr>
      <vt:lpstr>Exploration vs. Exploitation</vt:lpstr>
      <vt:lpstr>Reinforcement Learning in Board Games</vt:lpstr>
      <vt:lpstr>Deep Reinforcement Learning  (Deep Mind Tech., Google - 2015)</vt:lpstr>
      <vt:lpstr>Διαφάνεια 86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 Learning</dc:title>
  <dc:creator>kblekas</dc:creator>
  <cp:lastModifiedBy>arly</cp:lastModifiedBy>
  <cp:revision>119</cp:revision>
  <dcterms:created xsi:type="dcterms:W3CDTF">2017-02-24T03:44:52Z</dcterms:created>
  <dcterms:modified xsi:type="dcterms:W3CDTF">2018-11-23T13:24:54Z</dcterms:modified>
</cp:coreProperties>
</file>