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76" r:id="rId3"/>
    <p:sldId id="257" r:id="rId4"/>
    <p:sldId id="258" r:id="rId5"/>
    <p:sldId id="285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7" r:id="rId20"/>
    <p:sldId id="274" r:id="rId21"/>
    <p:sldId id="275" r:id="rId22"/>
    <p:sldId id="278" r:id="rId23"/>
    <p:sldId id="279" r:id="rId24"/>
    <p:sldId id="281" r:id="rId25"/>
    <p:sldId id="282" r:id="rId26"/>
    <p:sldId id="283" r:id="rId27"/>
    <p:sldId id="280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52A7D-0E4D-4159-8133-F9AA7E4A40D0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59E48-F55E-4411-AF50-B73559ED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288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9AB58-243D-4A6B-B399-1373B65350D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D01AC-9262-480B-B9FB-046F4442D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9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8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343401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D01AC-9262-480B-B9FB-046F4442D06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D01AC-9262-480B-B9FB-046F4442D06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D01AC-9262-480B-B9FB-046F4442D06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D01AC-9262-480B-B9FB-046F4442D06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64931">
              <a:defRPr/>
            </a:pPr>
            <a:r>
              <a:rPr lang="en-US" sz="1100" dirty="0">
                <a:solidFill>
                  <a:srgbClr val="00CC00"/>
                </a:solidFill>
              </a:rPr>
              <a:t>So far, database systems assume their work is done once results are produced, effectively prohibiting even well-educated end-users to work with them. </a:t>
            </a:r>
            <a:endParaRPr lang="el-GR" sz="1100" dirty="0">
              <a:solidFill>
                <a:srgbClr val="00CC00"/>
              </a:solidFill>
            </a:endParaRP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6CD5E-B517-4D50-994D-00B80814F150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659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66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289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5144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6313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597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5913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7044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</p:spPr>
        <p:txBody>
          <a:bodyPr/>
          <a:lstStyle>
            <a:lvl1pPr>
              <a:defRPr b="1"/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1267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5604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4803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449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http://www.cs.uoi.gr/~pvassil/publications/2018_DOLAP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0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http://www.cs.uoi.gr/~pvassil/publications/2018_DOLAP</a:t>
            </a: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BB99B-9021-491F-85A2-084172B0D3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288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libri" pitchFamily="34" charset="0"/>
              </a:rPr>
              <a:t>The road to highlights is paved with good intentions: envisioning a paradigm shift in OLAP modeling</a:t>
            </a:r>
            <a:r>
              <a:rPr lang="en-US" b="1" dirty="0">
                <a:latin typeface="Calibri" pitchFamily="34" charset="0"/>
              </a:rPr>
              <a:t/>
            </a:r>
            <a:br>
              <a:rPr lang="en-US" b="1" dirty="0">
                <a:latin typeface="Calibri" pitchFamily="34" charset="0"/>
              </a:rPr>
            </a:br>
            <a:endParaRPr lang="el-GR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	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		</a:t>
            </a:r>
          </a:p>
          <a:p>
            <a:r>
              <a:rPr lang="en-US" dirty="0" smtClean="0"/>
              <a:t>		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810000"/>
          <a:ext cx="6096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Panos Vassiliadis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Patrick Marcel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University of Ioannina, Hellas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University</a:t>
                      </a:r>
                      <a:r>
                        <a:rPr lang="en-US" baseline="0" dirty="0" smtClean="0"/>
                        <a:t> of Tours, France 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0" name="Picture 9" descr="CSE-UOI-gr_blu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4560" y="4953000"/>
            <a:ext cx="1117303" cy="1086093"/>
          </a:xfrm>
          <a:prstGeom prst="rect">
            <a:avLst/>
          </a:prstGeom>
        </p:spPr>
      </p:pic>
      <p:pic>
        <p:nvPicPr>
          <p:cNvPr id="1026" name="Picture 2" descr="D:\Users\pvassil\RESEARCH\ACCEPTED\2018\18DOLAP\Presentation\draft\UnivTours-Logo vertic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952999"/>
            <a:ext cx="1670648" cy="108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Verify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Verify</a:t>
            </a:r>
            <a:r>
              <a:rPr lang="en-US" dirty="0" smtClean="0">
                <a:solidFill>
                  <a:srgbClr val="FF0000"/>
                </a:solidFill>
              </a:rPr>
              <a:t>: check if a pattern you observe happens also at a broader context</a:t>
            </a:r>
          </a:p>
          <a:p>
            <a:r>
              <a:rPr lang="en-US" dirty="0" smtClean="0"/>
              <a:t>Implemented via Relax operator (observe that the specific part on the left is generalized to all parts at the right)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971800" y="2286000"/>
            <a:ext cx="4343400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Abstract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Abstract</a:t>
            </a:r>
            <a:r>
              <a:rPr lang="en-US" dirty="0" smtClean="0">
                <a:solidFill>
                  <a:srgbClr val="FF0000"/>
                </a:solidFill>
              </a:rPr>
              <a:t>: show me less details and a broader context</a:t>
            </a:r>
          </a:p>
          <a:p>
            <a:r>
              <a:rPr lang="en-US" dirty="0" smtClean="0"/>
              <a:t>Implemented via Rollup, clustering, shrink, etc (here: abstract the year dimension)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953000" y="2362200"/>
            <a:ext cx="38862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Explain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Explain</a:t>
            </a:r>
            <a:r>
              <a:rPr lang="en-US" dirty="0" smtClean="0">
                <a:solidFill>
                  <a:srgbClr val="FF0000"/>
                </a:solidFill>
              </a:rPr>
              <a:t>: show me what makes a difference</a:t>
            </a:r>
          </a:p>
          <a:p>
            <a:r>
              <a:rPr lang="en-US" dirty="0" smtClean="0"/>
              <a:t>Implemented via the Diff operator (here in the Fig.) or outlier detection, etc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971800" y="3733800"/>
            <a:ext cx="2209800" cy="2209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</a:t>
            </a:r>
            <a:r>
              <a:rPr lang="en-US" dirty="0" err="1" smtClean="0"/>
              <a:t>FocusOn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Focus On</a:t>
            </a:r>
            <a:r>
              <a:rPr lang="en-US" sz="2400" dirty="0" smtClean="0">
                <a:solidFill>
                  <a:srgbClr val="FF0000"/>
                </a:solidFill>
              </a:rPr>
              <a:t>: constrain the scope of analysis</a:t>
            </a:r>
          </a:p>
          <a:p>
            <a:r>
              <a:rPr lang="en-US" sz="2400" dirty="0" smtClean="0"/>
              <a:t>Implemented via </a:t>
            </a:r>
            <a:r>
              <a:rPr lang="en-US" sz="2400" dirty="0" err="1" smtClean="0"/>
              <a:t>sliceNDice</a:t>
            </a:r>
            <a:r>
              <a:rPr lang="en-US" sz="2400" dirty="0" smtClean="0"/>
              <a:t>, skyline, winnow (top-k), etc.</a:t>
            </a:r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Parallelogram 7"/>
          <p:cNvSpPr/>
          <p:nvPr/>
        </p:nvSpPr>
        <p:spPr>
          <a:xfrm>
            <a:off x="2819400" y="4191000"/>
            <a:ext cx="3733800" cy="1676400"/>
          </a:xfrm>
          <a:prstGeom prst="parallelogram">
            <a:avLst>
              <a:gd name="adj" fmla="val 8345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Predict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Predict</a:t>
            </a:r>
            <a:r>
              <a:rPr lang="en-US" sz="2400" dirty="0" smtClean="0">
                <a:solidFill>
                  <a:srgbClr val="FF0000"/>
                </a:solidFill>
              </a:rPr>
              <a:t>: forecast future values</a:t>
            </a:r>
          </a:p>
          <a:p>
            <a:r>
              <a:rPr lang="en-US" sz="2400" dirty="0" smtClean="0"/>
              <a:t>Implemented via typical </a:t>
            </a:r>
            <a:r>
              <a:rPr lang="en-US" sz="2400" dirty="0" err="1" smtClean="0"/>
              <a:t>timeseries</a:t>
            </a:r>
            <a:r>
              <a:rPr lang="en-US" sz="2400" dirty="0" smtClean="0"/>
              <a:t> analysis methods (regression, ARIMA, …) as well as classification methods</a:t>
            </a:r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Parallelogram 7"/>
          <p:cNvSpPr/>
          <p:nvPr/>
        </p:nvSpPr>
        <p:spPr>
          <a:xfrm>
            <a:off x="4800600" y="3733800"/>
            <a:ext cx="4343400" cy="1143000"/>
          </a:xfrm>
          <a:prstGeom prst="parallelogram">
            <a:avLst>
              <a:gd name="adj" fmla="val 8345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Suggest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Suggest</a:t>
            </a:r>
            <a:r>
              <a:rPr lang="en-US" dirty="0" smtClean="0">
                <a:solidFill>
                  <a:srgbClr val="FF0000"/>
                </a:solidFill>
              </a:rPr>
              <a:t>: any hint on what should I ask now?</a:t>
            </a:r>
          </a:p>
          <a:p>
            <a:r>
              <a:rPr lang="en-US" dirty="0" smtClean="0"/>
              <a:t>Implemented via query recommendation techniques, or via operators like Inform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477000" y="3733800"/>
            <a:ext cx="2438400" cy="1905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</a:t>
            </a:r>
            <a:r>
              <a:rPr lang="en-US" dirty="0" smtClean="0">
                <a:solidFill>
                  <a:srgbClr val="FF0000"/>
                </a:solidFill>
              </a:rPr>
              <a:t>change querying?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Focus on the actual goal </a:t>
            </a:r>
            <a:r>
              <a:rPr lang="en-US" dirty="0" smtClean="0"/>
              <a:t>of the analyst and NOT on the data she wants to get</a:t>
            </a:r>
          </a:p>
          <a:p>
            <a:r>
              <a:rPr lang="en-US" b="1" dirty="0" smtClean="0"/>
              <a:t>Let the system decide which data to fetch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OPEN ISSUE: instead of executing EVERY single OLAP operator that corresponds to an intentional operator can we AUTOMATICALLY optimize (a) what we execute and (b) what we show (see next too) </a:t>
            </a:r>
          </a:p>
          <a:p>
            <a:r>
              <a:rPr lang="en-US" dirty="0" smtClean="0"/>
              <a:t>Also in the paper: vision of a language for composing operators</a:t>
            </a:r>
          </a:p>
          <a:p>
            <a:r>
              <a:rPr lang="en-US" b="1" dirty="0" smtClean="0"/>
              <a:t>On-Going work: further reduce the set of operators, by abstracting even more!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…Redefine what the answer to an OLAP query 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OK, we redefined what an OLAP query is, but this is not enough. We also suggest that we urgently need to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rgbClr val="000000"/>
          </a:solidFill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Caught somewhere in time</a:t>
            </a:r>
            <a:endParaRPr lang="el-GR" sz="3200" dirty="0">
              <a:solidFill>
                <a:srgbClr val="00CC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5257799"/>
          </a:xfrm>
          <a:solidFill>
            <a:srgbClr val="000000"/>
          </a:solidFill>
        </p:spPr>
        <p:txBody>
          <a:bodyPr>
            <a:noAutofit/>
          </a:bodyPr>
          <a:lstStyle/>
          <a:p>
            <a:endParaRPr lang="en-US" sz="2400" dirty="0" smtClean="0">
              <a:solidFill>
                <a:srgbClr val="00CC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Query result </a:t>
            </a:r>
            <a:r>
              <a:rPr lang="el-GR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u="sng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just</a:t>
            </a:r>
            <a:r>
              <a:rPr lang="el-GR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4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</a:rPr>
              <a:t> a set of tuples</a:t>
            </a:r>
            <a:endParaRPr lang="el-GR" sz="2400" dirty="0" smtClean="0">
              <a:solidFill>
                <a:srgbClr val="00CC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>
              <a:solidFill>
                <a:srgbClr val="00CC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No difference from the 70’s when this assumption was established and tailored for </a:t>
            </a:r>
          </a:p>
          <a:p>
            <a:pPr lvl="1"/>
            <a:r>
              <a:rPr lang="en-US" sz="20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what people had available then</a:t>
            </a:r>
          </a:p>
          <a:p>
            <a:pPr lvl="2"/>
            <a:r>
              <a:rPr lang="en-US" sz="16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… a green/orange monochrome screen </a:t>
            </a:r>
          </a:p>
          <a:p>
            <a:pPr lvl="2"/>
            <a:r>
              <a:rPr lang="en-US" sz="16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… a dot-matrix(?) printer</a:t>
            </a:r>
          </a:p>
          <a:p>
            <a:pPr lvl="2"/>
            <a:r>
              <a:rPr lang="en-US" sz="16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… nothing else </a:t>
            </a:r>
          </a:p>
          <a:p>
            <a:pPr lvl="1"/>
            <a:r>
              <a:rPr lang="en-US" sz="2000" dirty="0" smtClean="0">
                <a:solidFill>
                  <a:srgbClr val="00CC00"/>
                </a:solidFill>
                <a:latin typeface="Courier New" pitchFamily="49" charset="0"/>
                <a:cs typeface="Courier New" pitchFamily="49" charset="0"/>
              </a:rPr>
              <a:t>users being programmers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6525344"/>
            <a:ext cx="8424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</a:rPr>
              <a:t>Photos copied from  http://en.wikipedia.org/</a:t>
            </a:r>
            <a:endParaRPr lang="el-GR" sz="1000" dirty="0">
              <a:solidFill>
                <a:srgbClr val="FF6600"/>
              </a:solidFill>
            </a:endParaRPr>
          </a:p>
        </p:txBody>
      </p:sp>
      <p:pic>
        <p:nvPicPr>
          <p:cNvPr id="1029" name="Picture 5" descr="File:Televideo925Terminal adjust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194720"/>
            <a:ext cx="2041138" cy="1754560"/>
          </a:xfrm>
          <a:prstGeom prst="rect">
            <a:avLst/>
          </a:prstGeom>
          <a:noFill/>
        </p:spPr>
      </p:pic>
      <p:pic>
        <p:nvPicPr>
          <p:cNvPr id="1030" name="Picture 6" descr="D:\Users\pvassil\PERSONAL\TALKS\EDA-2014\TALK\WORKING\Back_to_the_Future_Part_I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332656"/>
            <a:ext cx="1707390" cy="1584176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to a query can be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… a set of tuples (traditionally)</a:t>
            </a:r>
          </a:p>
          <a:p>
            <a:r>
              <a:rPr lang="en-US" sz="2800" dirty="0" smtClean="0"/>
              <a:t>… a </a:t>
            </a:r>
            <a:r>
              <a:rPr lang="en-US" sz="2800" dirty="0" smtClean="0">
                <a:solidFill>
                  <a:srgbClr val="0000FF"/>
                </a:solidFill>
              </a:rPr>
              <a:t>data movie </a:t>
            </a:r>
            <a:r>
              <a:rPr lang="en-US" sz="2800" dirty="0" smtClean="0"/>
              <a:t>that includes a set of complementary queries supporting a </a:t>
            </a:r>
            <a:r>
              <a:rPr lang="en-US" sz="2800" dirty="0" smtClean="0">
                <a:solidFill>
                  <a:srgbClr val="0000FF"/>
                </a:solidFill>
              </a:rPr>
              <a:t>data story</a:t>
            </a:r>
            <a:r>
              <a:rPr lang="en-US" sz="2800" dirty="0" smtClean="0"/>
              <a:t>, whose results are properly visualized, enriched with textual comments, and vocally enriched    (</a:t>
            </a:r>
            <a:r>
              <a:rPr lang="en-US" sz="2400" dirty="0" smtClean="0">
                <a:solidFill>
                  <a:srgbClr val="0000FF"/>
                </a:solidFill>
              </a:rPr>
              <a:t>DOLAP13 </a:t>
            </a:r>
            <a:r>
              <a:rPr lang="en-US" sz="2400" dirty="0" err="1" smtClean="0">
                <a:solidFill>
                  <a:srgbClr val="0000FF"/>
                </a:solidFill>
              </a:rPr>
              <a:t>Cinecubes</a:t>
            </a:r>
            <a:r>
              <a:rPr lang="en-US" sz="2400" dirty="0" smtClean="0">
                <a:solidFill>
                  <a:srgbClr val="0000FF"/>
                </a:solidFill>
              </a:rPr>
              <a:t> for reporting</a:t>
            </a:r>
            <a:r>
              <a:rPr lang="en-US" sz="2800" dirty="0" smtClean="0"/>
              <a:t>)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need for a paradigm shift?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After many years of research on efficiency, ETL, highly distr. </a:t>
            </a:r>
            <a:r>
              <a:rPr lang="en-US" dirty="0" err="1" smtClean="0"/>
              <a:t>progr</a:t>
            </a:r>
            <a:r>
              <a:rPr lang="en-US" dirty="0" smtClean="0"/>
              <a:t>., …, we have neglected what kind of analysis we offer to end-users</a:t>
            </a:r>
          </a:p>
          <a:p>
            <a:r>
              <a:rPr lang="en-US" dirty="0" smtClean="0"/>
              <a:t>Unless we provide a principled way to handle end-user operations, the industry will do it before us (again) and in ad-hoc manner (again)</a:t>
            </a:r>
          </a:p>
          <a:p>
            <a:endParaRPr lang="en-US" dirty="0"/>
          </a:p>
          <a:p>
            <a:r>
              <a:rPr lang="en-US" dirty="0" smtClean="0"/>
              <a:t>We envision a </a:t>
            </a:r>
            <a:r>
              <a:rPr lang="en-US" b="1" dirty="0" smtClean="0"/>
              <a:t>paradigm shift for OLAP</a:t>
            </a:r>
            <a:r>
              <a:rPr lang="en-US" dirty="0" smtClean="0"/>
              <a:t>, meaning that we need to ….</a:t>
            </a:r>
          </a:p>
          <a:p>
            <a:r>
              <a:rPr lang="en-US" dirty="0" smtClean="0"/>
              <a:t>… Re-invent / Revive / Redefine OLAP with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 new model of what a query 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 new model of what a query answer is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to a query can be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strike="sngStrike" dirty="0" smtClean="0">
                <a:solidFill>
                  <a:schemeClr val="bg1">
                    <a:lumMod val="50000"/>
                  </a:schemeClr>
                </a:solidFill>
              </a:rPr>
              <a:t>… a set of tuples (traditionally)</a:t>
            </a:r>
          </a:p>
          <a:p>
            <a:r>
              <a:rPr lang="en-US" sz="2800" dirty="0" smtClean="0"/>
              <a:t>… a </a:t>
            </a:r>
            <a:r>
              <a:rPr lang="en-US" sz="2800" dirty="0" smtClean="0">
                <a:solidFill>
                  <a:srgbClr val="0000FF"/>
                </a:solidFill>
              </a:rPr>
              <a:t>data movie </a:t>
            </a:r>
            <a:r>
              <a:rPr lang="en-US" sz="2800" dirty="0" smtClean="0"/>
              <a:t>that includes a set of complementary queries supporting a </a:t>
            </a:r>
            <a:r>
              <a:rPr lang="en-US" sz="2800" dirty="0" smtClean="0">
                <a:solidFill>
                  <a:srgbClr val="0000FF"/>
                </a:solidFill>
              </a:rPr>
              <a:t>data story</a:t>
            </a:r>
            <a:r>
              <a:rPr lang="en-US" sz="2800" dirty="0" smtClean="0"/>
              <a:t>, whose results are properly visualized, enriched with textual comments, </a:t>
            </a:r>
            <a:r>
              <a:rPr lang="en-US" sz="2800" dirty="0"/>
              <a:t>and vocally enriched  </a:t>
            </a:r>
            <a:r>
              <a:rPr lang="en-US" sz="2800" dirty="0" smtClean="0"/>
              <a:t>  (</a:t>
            </a:r>
            <a:r>
              <a:rPr lang="en-US" sz="2400" dirty="0">
                <a:solidFill>
                  <a:srgbClr val="0000FF"/>
                </a:solidFill>
              </a:rPr>
              <a:t>DOLAP13 </a:t>
            </a:r>
            <a:r>
              <a:rPr lang="en-US" sz="2400" dirty="0" err="1">
                <a:solidFill>
                  <a:srgbClr val="0000FF"/>
                </a:solidFill>
              </a:rPr>
              <a:t>Cinecubes</a:t>
            </a:r>
            <a:r>
              <a:rPr lang="en-US" sz="2400" dirty="0">
                <a:solidFill>
                  <a:srgbClr val="0000FF"/>
                </a:solidFill>
              </a:rPr>
              <a:t> for reporting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… a </a:t>
            </a:r>
            <a:r>
              <a:rPr lang="en-US" sz="2800" dirty="0" smtClean="0">
                <a:solidFill>
                  <a:srgbClr val="FF0000"/>
                </a:solidFill>
              </a:rPr>
              <a:t>dashboard</a:t>
            </a:r>
            <a:r>
              <a:rPr lang="en-US" sz="2800" dirty="0" smtClean="0"/>
              <a:t> that apart from </a:t>
            </a:r>
            <a:r>
              <a:rPr lang="en-US" sz="2800" b="1" dirty="0" smtClean="0">
                <a:solidFill>
                  <a:srgbClr val="FF0000"/>
                </a:solidFill>
              </a:rPr>
              <a:t>data</a:t>
            </a:r>
            <a:r>
              <a:rPr lang="en-US" sz="2800" dirty="0" smtClean="0"/>
              <a:t>, also comes with (</a:t>
            </a:r>
            <a:r>
              <a:rPr lang="en-US" sz="2800" dirty="0" err="1" smtClean="0"/>
              <a:t>i</a:t>
            </a:r>
            <a:r>
              <a:rPr lang="en-US" sz="2800" dirty="0" smtClean="0"/>
              <a:t>) the automatic mining of </a:t>
            </a:r>
            <a:r>
              <a:rPr lang="en-US" sz="2800" b="1" dirty="0" smtClean="0">
                <a:solidFill>
                  <a:srgbClr val="FF0000"/>
                </a:solidFill>
              </a:rPr>
              <a:t>models</a:t>
            </a:r>
            <a:r>
              <a:rPr lang="en-US" sz="2800" dirty="0" smtClean="0"/>
              <a:t> and patterns, and (ii) the extraction of “jewels” hidden in the result, which we call </a:t>
            </a:r>
            <a:r>
              <a:rPr lang="en-US" sz="2800" b="1" dirty="0" smtClean="0">
                <a:solidFill>
                  <a:srgbClr val="FF0000"/>
                </a:solidFill>
              </a:rPr>
              <a:t>highlights</a:t>
            </a:r>
            <a:r>
              <a:rPr lang="en-US" sz="2800" dirty="0" smtClean="0"/>
              <a:t>, plus, the aforementioned (iii</a:t>
            </a:r>
            <a:r>
              <a:rPr lang="en-US" sz="2800" dirty="0"/>
              <a:t>) </a:t>
            </a:r>
            <a:r>
              <a:rPr lang="en-US" sz="2800" b="1" dirty="0" smtClean="0">
                <a:solidFill>
                  <a:srgbClr val="FF0000"/>
                </a:solidFill>
              </a:rPr>
              <a:t>visuals</a:t>
            </a:r>
            <a:r>
              <a:rPr lang="en-US" sz="2800" dirty="0" smtClean="0"/>
              <a:t> </a:t>
            </a:r>
            <a:r>
              <a:rPr lang="en-US" sz="2800" dirty="0"/>
              <a:t>and generated </a:t>
            </a:r>
            <a:r>
              <a:rPr lang="en-US" sz="2800" b="1" dirty="0">
                <a:solidFill>
                  <a:srgbClr val="FF0000"/>
                </a:solidFill>
              </a:rPr>
              <a:t>text</a:t>
            </a:r>
            <a:r>
              <a:rPr lang="en-US" sz="2800" dirty="0" smtClean="0"/>
              <a:t>                    (</a:t>
            </a:r>
            <a:r>
              <a:rPr lang="en-US" sz="2800" dirty="0" smtClean="0">
                <a:solidFill>
                  <a:srgbClr val="FF0000"/>
                </a:solidFill>
              </a:rPr>
              <a:t>for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OLAP</a:t>
            </a:r>
            <a:r>
              <a:rPr lang="en-US" sz="28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 and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consider the plugging of </a:t>
            </a:r>
            <a:r>
              <a:rPr lang="en-US" b="1" dirty="0" smtClean="0"/>
              <a:t>data analysis algorithms</a:t>
            </a:r>
            <a:r>
              <a:rPr lang="en-US" dirty="0" smtClean="0"/>
              <a:t> in the back-stage of a dashboard as an indispensable part of OLAP. </a:t>
            </a:r>
          </a:p>
          <a:p>
            <a:r>
              <a:rPr lang="en-US" dirty="0" smtClean="0"/>
              <a:t>These algorithms can range …</a:t>
            </a:r>
          </a:p>
          <a:p>
            <a:pPr lvl="1"/>
            <a:r>
              <a:rPr lang="en-US" dirty="0" smtClean="0"/>
              <a:t>… from very simple ones (e.g., finding the top values of a </a:t>
            </a:r>
            <a:r>
              <a:rPr lang="en-US" dirty="0" err="1" smtClean="0"/>
              <a:t>cuboid</a:t>
            </a:r>
            <a:r>
              <a:rPr lang="en-US" dirty="0" smtClean="0"/>
              <a:t>, or detecting whether a dimension value is systematically related to top or bottom sales) </a:t>
            </a:r>
          </a:p>
          <a:p>
            <a:pPr lvl="1"/>
            <a:r>
              <a:rPr lang="en-US" dirty="0" smtClean="0"/>
              <a:t>…to very complicated ones (like, classification, outlier detection, dimensionality reduction, etc).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findings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of these </a:t>
            </a:r>
            <a:r>
              <a:rPr lang="en-US" dirty="0" smtClean="0"/>
              <a:t>automatically invoked and executed data analysis </a:t>
            </a:r>
            <a:r>
              <a:rPr lang="en-US" dirty="0" smtClean="0">
                <a:solidFill>
                  <a:srgbClr val="FF0000"/>
                </a:solidFill>
              </a:rPr>
              <a:t>algorithms</a:t>
            </a:r>
            <a:r>
              <a:rPr lang="en-US" dirty="0" smtClean="0"/>
              <a:t> will be the </a:t>
            </a:r>
            <a:r>
              <a:rPr lang="en-US" b="1" dirty="0" smtClean="0">
                <a:solidFill>
                  <a:srgbClr val="FF0000"/>
                </a:solidFill>
              </a:rPr>
              <a:t>models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the data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 and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findings of automatically invoked and executed data analysis algorithms will be the </a:t>
            </a:r>
            <a:r>
              <a:rPr lang="en-US" b="1" dirty="0" smtClean="0">
                <a:solidFill>
                  <a:srgbClr val="0000FF"/>
                </a:solidFill>
              </a:rPr>
              <a:t>models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of the data </a:t>
            </a:r>
          </a:p>
          <a:p>
            <a:r>
              <a:rPr lang="en-US" dirty="0" smtClean="0"/>
              <a:t>Due to the vastness of the possible models, we need </a:t>
            </a:r>
            <a:r>
              <a:rPr lang="en-US" dirty="0" smtClean="0">
                <a:solidFill>
                  <a:srgbClr val="FF0000"/>
                </a:solidFill>
              </a:rPr>
              <a:t>to automatically assess them on their significance</a:t>
            </a:r>
            <a:r>
              <a:rPr lang="en-US" dirty="0" smtClean="0"/>
              <a:t> for the user and retain the most important ones, which we call </a:t>
            </a:r>
            <a:r>
              <a:rPr lang="en-US" b="1" dirty="0" smtClean="0">
                <a:solidFill>
                  <a:srgbClr val="FF0000"/>
                </a:solidFill>
              </a:rPr>
              <a:t>highlights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…and what are models and highlights?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Models</a:t>
            </a:r>
            <a:r>
              <a:rPr lang="en-US" dirty="0" smtClean="0"/>
              <a:t>: concise information-rich abstractions that “mine” relationships and properties from data</a:t>
            </a:r>
          </a:p>
          <a:p>
            <a:r>
              <a:rPr lang="en-US" dirty="0" smtClean="0"/>
              <a:t>Here: (@2) a </a:t>
            </a:r>
            <a:r>
              <a:rPr lang="en-US" dirty="0" smtClean="0">
                <a:solidFill>
                  <a:srgbClr val="0000FF"/>
                </a:solidFill>
              </a:rPr>
              <a:t>trend analysis</a:t>
            </a:r>
            <a:r>
              <a:rPr lang="en-US" dirty="0" smtClean="0"/>
              <a:t> of past sales produces a list of “expected” values + a </a:t>
            </a:r>
            <a:r>
              <a:rPr lang="en-US" dirty="0" smtClean="0">
                <a:solidFill>
                  <a:srgbClr val="0000FF"/>
                </a:solidFill>
              </a:rPr>
              <a:t>classification</a:t>
            </a:r>
            <a:r>
              <a:rPr lang="en-US" dirty="0" smtClean="0"/>
              <a:t> of deviation of achieved sales compared to the actual, labels the result; </a:t>
            </a:r>
            <a:r>
              <a:rPr lang="en-US" dirty="0" smtClean="0"/>
              <a:t>(@5) </a:t>
            </a:r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outlier</a:t>
            </a:r>
            <a:r>
              <a:rPr lang="en-US" dirty="0" smtClean="0"/>
              <a:t> analysis identifies points with high </a:t>
            </a:r>
            <a:r>
              <a:rPr lang="en-US" dirty="0" err="1" smtClean="0"/>
              <a:t>outlierness</a:t>
            </a: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6" name="Picture 2" descr="D:\Users\pvassil\RESEARCH\ACCEPTED\2018\18DOLAP\Presentation\draft\highlight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87820"/>
            <a:ext cx="3581399" cy="496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22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…and what are models and highlights?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Highlights</a:t>
            </a:r>
            <a:r>
              <a:rPr lang="en-US" dirty="0" smtClean="0"/>
              <a:t>: “important” parts of models, linked to data</a:t>
            </a:r>
          </a:p>
          <a:p>
            <a:r>
              <a:rPr lang="en-US" dirty="0" smtClean="0"/>
              <a:t>Here: (@2) </a:t>
            </a:r>
            <a:r>
              <a:rPr lang="en-US" dirty="0" smtClean="0">
                <a:solidFill>
                  <a:srgbClr val="FF0000"/>
                </a:solidFill>
              </a:rPr>
              <a:t>sales = 35 </a:t>
            </a:r>
            <a:r>
              <a:rPr lang="en-US" dirty="0" smtClean="0"/>
              <a:t>having a large deviation from expected and classified as “</a:t>
            </a:r>
            <a:r>
              <a:rPr lang="en-US" dirty="0" smtClean="0">
                <a:solidFill>
                  <a:srgbClr val="FF0000"/>
                </a:solidFill>
              </a:rPr>
              <a:t>important</a:t>
            </a:r>
            <a:r>
              <a:rPr lang="en-US" dirty="0" smtClean="0"/>
              <a:t>” is an important part of the model;  similarly, </a:t>
            </a:r>
            <a:r>
              <a:rPr lang="en-US" dirty="0" smtClean="0"/>
              <a:t>(@5)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outlier</a:t>
            </a:r>
            <a:r>
              <a:rPr lang="en-US" dirty="0" smtClean="0"/>
              <a:t> is important too</a:t>
            </a: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026" name="Picture 2" descr="D:\Users\pvassil\RESEARCH\ACCEPTED\2018\18DOLAP\Presentation\draft\highlight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87820"/>
            <a:ext cx="3581399" cy="496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components, data and highlights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Models have </a:t>
            </a:r>
            <a:r>
              <a:rPr lang="en-US" b="1" dirty="0" smtClean="0">
                <a:solidFill>
                  <a:srgbClr val="0000FF"/>
                </a:solidFill>
              </a:rPr>
              <a:t>model components</a:t>
            </a:r>
            <a:r>
              <a:rPr lang="en-US" dirty="0" smtClean="0"/>
              <a:t>, that </a:t>
            </a:r>
            <a:r>
              <a:rPr lang="en-US" b="1" dirty="0" smtClean="0">
                <a:solidFill>
                  <a:srgbClr val="0000FF"/>
                </a:solidFill>
              </a:rPr>
              <a:t>can link to source data </a:t>
            </a:r>
            <a:r>
              <a:rPr lang="en-US" dirty="0" smtClean="0"/>
              <a:t>e.g.,</a:t>
            </a:r>
          </a:p>
          <a:p>
            <a:pPr lvl="1"/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/>
              <a:t>time series model </a:t>
            </a:r>
            <a:r>
              <a:rPr lang="en-US" dirty="0" smtClean="0"/>
              <a:t>splits </a:t>
            </a:r>
            <a:r>
              <a:rPr lang="en-US" dirty="0"/>
              <a:t>a time series </a:t>
            </a:r>
            <a:r>
              <a:rPr lang="en-US" dirty="0" smtClean="0"/>
              <a:t>measure to </a:t>
            </a:r>
            <a:r>
              <a:rPr lang="en-US" dirty="0"/>
              <a:t>trend, seasonality and </a:t>
            </a:r>
            <a:r>
              <a:rPr lang="en-US" dirty="0" smtClean="0"/>
              <a:t>noise =&gt; the source measure is annotated with them</a:t>
            </a:r>
            <a:endParaRPr lang="el-GR" dirty="0"/>
          </a:p>
          <a:p>
            <a:pPr lvl="1"/>
            <a:r>
              <a:rPr lang="en-US" dirty="0" smtClean="0"/>
              <a:t>A cluster model = a set of clusters =&gt; the source cells can </a:t>
            </a:r>
            <a:r>
              <a:rPr lang="en-US" dirty="0"/>
              <a:t>be annotated with the id of the cluster to which they belong.</a:t>
            </a:r>
            <a:endParaRPr lang="el-GR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classification </a:t>
            </a:r>
            <a:r>
              <a:rPr lang="en-US" dirty="0" smtClean="0"/>
              <a:t>model groups source data by the label of the class to </a:t>
            </a:r>
            <a:r>
              <a:rPr lang="en-US" dirty="0"/>
              <a:t>which they belong.</a:t>
            </a:r>
            <a:endParaRPr lang="el-GR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model of top-k values of a </a:t>
            </a:r>
            <a:r>
              <a:rPr lang="en-US" dirty="0" smtClean="0"/>
              <a:t>measure labels source cells with </a:t>
            </a:r>
            <a:r>
              <a:rPr lang="en-US" dirty="0"/>
              <a:t>their </a:t>
            </a:r>
            <a:r>
              <a:rPr lang="en-US" dirty="0" smtClean="0"/>
              <a:t>rank.</a:t>
            </a:r>
          </a:p>
          <a:p>
            <a:pPr lvl="1"/>
            <a:endParaRPr lang="el-GR" dirty="0"/>
          </a:p>
          <a:p>
            <a:r>
              <a:rPr lang="en-US" dirty="0" smtClean="0"/>
              <a:t>Components are linked to their respective data: </a:t>
            </a:r>
          </a:p>
          <a:p>
            <a:pPr lvl="1"/>
            <a:r>
              <a:rPr lang="en-US" i="1" dirty="0" smtClean="0"/>
              <a:t>A </a:t>
            </a:r>
            <a:r>
              <a:rPr lang="en-US" i="1" dirty="0"/>
              <a:t>notable property of our modeling is that </a:t>
            </a:r>
            <a:r>
              <a:rPr lang="en-US" i="1" dirty="0">
                <a:solidFill>
                  <a:srgbClr val="0000FF"/>
                </a:solidFill>
              </a:rPr>
              <a:t>we require model components to be directly mapped and linked to their generating data in a bidirectional mapping</a:t>
            </a:r>
            <a:r>
              <a:rPr lang="en-US" i="1" dirty="0"/>
              <a:t>, so that the end-user can navigate back and forth between cube cells and their models. </a:t>
            </a:r>
            <a:endParaRPr lang="en-US" i="1" dirty="0" smtClean="0"/>
          </a:p>
          <a:p>
            <a:pPr lvl="1"/>
            <a:endParaRPr lang="el-GR" i="1" dirty="0"/>
          </a:p>
          <a:p>
            <a:r>
              <a:rPr lang="en-US" b="1" i="1" dirty="0" smtClean="0">
                <a:solidFill>
                  <a:srgbClr val="FF0000"/>
                </a:solidFill>
              </a:rPr>
              <a:t>Highlights are produced by identifying components with “interesting” information, according to the user’s intention</a:t>
            </a:r>
            <a:endParaRPr lang="el-GR" b="1" i="1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questions &amp;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1" indent="0">
              <a:buNone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Stay tuned for the 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long version of the paper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for …</a:t>
            </a:r>
          </a:p>
          <a:p>
            <a:pPr marL="0" lvl="1" indent="0"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lvl="1" indent="0" algn="r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… sketch of solutions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How do we select which algorithms to execute</a:t>
            </a:r>
            <a:r>
              <a:rPr lang="en-US" dirty="0" smtClean="0"/>
              <a:t>, how to fine-tune them, and how do we do it in real time?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How do we select highlights </a:t>
            </a:r>
            <a:r>
              <a:rPr lang="en-US" dirty="0" smtClean="0"/>
              <a:t>out of the vast number of models generated?</a:t>
            </a:r>
          </a:p>
          <a:p>
            <a:pPr lvl="1"/>
            <a:r>
              <a:rPr lang="en-US" dirty="0" smtClean="0"/>
              <a:t>Must investigate </a:t>
            </a:r>
            <a:r>
              <a:rPr lang="en-US" dirty="0" smtClean="0">
                <a:solidFill>
                  <a:srgbClr val="FF0000"/>
                </a:solidFill>
              </a:rPr>
              <a:t>interestingness </a:t>
            </a:r>
            <a:r>
              <a:rPr lang="en-US" dirty="0" err="1" smtClean="0">
                <a:solidFill>
                  <a:srgbClr val="FF0000"/>
                </a:solidFill>
              </a:rPr>
              <a:t>wrt</a:t>
            </a:r>
            <a:r>
              <a:rPr lang="en-US" dirty="0" smtClean="0">
                <a:solidFill>
                  <a:srgbClr val="FF0000"/>
                </a:solidFill>
              </a:rPr>
              <a:t> intention</a:t>
            </a:r>
          </a:p>
          <a:p>
            <a:pPr marL="457200" lvl="1" indent="0" algn="r"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 algn="r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… solutions for:</a:t>
            </a:r>
            <a:endParaRPr lang="en-US" dirty="0" smtClean="0"/>
          </a:p>
          <a:p>
            <a:r>
              <a:rPr lang="en-US" dirty="0" smtClean="0"/>
              <a:t>How do we handle the heterogeneity of models?</a:t>
            </a:r>
          </a:p>
          <a:p>
            <a:r>
              <a:rPr lang="en-US" dirty="0" smtClean="0"/>
              <a:t>How do we put data and highlights to work together?</a:t>
            </a:r>
          </a:p>
          <a:p>
            <a:endParaRPr lang="en-US" dirty="0" smtClean="0"/>
          </a:p>
          <a:p>
            <a:pPr marL="0" indent="0" algn="r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… open for the future: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How do we plug in (a) visualizations and (b) storytelling?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1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Concluding, we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4559"/>
            <a:ext cx="8229600" cy="4724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… redefine what </a:t>
            </a:r>
            <a:r>
              <a:rPr lang="en-US" sz="2400" dirty="0" smtClean="0">
                <a:solidFill>
                  <a:srgbClr val="FF0000"/>
                </a:solidFill>
              </a:rPr>
              <a:t>an OLAP query </a:t>
            </a:r>
            <a:r>
              <a:rPr lang="en-US" sz="2400" dirty="0" smtClean="0"/>
              <a:t>must be &amp; propose…</a:t>
            </a:r>
          </a:p>
          <a:p>
            <a:pPr lvl="1"/>
            <a:r>
              <a:rPr lang="en-US" sz="2000" dirty="0" smtClean="0"/>
              <a:t>Intention queries via </a:t>
            </a:r>
            <a:r>
              <a:rPr lang="en-US" sz="2000" b="1" dirty="0" smtClean="0">
                <a:solidFill>
                  <a:srgbClr val="FF0000"/>
                </a:solidFill>
              </a:rPr>
              <a:t>intentional operators</a:t>
            </a:r>
            <a:r>
              <a:rPr lang="en-US" sz="2000" dirty="0" smtClean="0"/>
              <a:t>, that the user can use instead of R-UP’s, DD’s with more ease</a:t>
            </a:r>
          </a:p>
          <a:p>
            <a:pPr lvl="1"/>
            <a:r>
              <a:rPr lang="en-US" sz="2000" i="1" dirty="0" smtClean="0">
                <a:solidFill>
                  <a:srgbClr val="FF0000"/>
                </a:solidFill>
              </a:rPr>
              <a:t>Compare, </a:t>
            </a:r>
            <a:r>
              <a:rPr lang="en-US" sz="2000" i="1" dirty="0">
                <a:solidFill>
                  <a:srgbClr val="FF0000"/>
                </a:solidFill>
              </a:rPr>
              <a:t>Analyze, Explain</a:t>
            </a:r>
            <a:r>
              <a:rPr lang="en-US" sz="2000" i="1" dirty="0" smtClean="0">
                <a:solidFill>
                  <a:srgbClr val="FF0000"/>
                </a:solidFill>
              </a:rPr>
              <a:t>, Predict, </a:t>
            </a:r>
            <a:r>
              <a:rPr lang="en-US" sz="2000" i="1" dirty="0">
                <a:solidFill>
                  <a:srgbClr val="FF0000"/>
                </a:solidFill>
              </a:rPr>
              <a:t>Verify, Focus, Abstract, …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pPr lvl="1"/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… redefine what </a:t>
            </a:r>
            <a:r>
              <a:rPr lang="en-US" sz="2400" dirty="0" smtClean="0">
                <a:solidFill>
                  <a:srgbClr val="0000FF"/>
                </a:solidFill>
              </a:rPr>
              <a:t>the answer to an OLAP query</a:t>
            </a:r>
            <a:r>
              <a:rPr lang="en-US" sz="2400" dirty="0" smtClean="0"/>
              <a:t> must be = a dashboard with …</a:t>
            </a:r>
          </a:p>
          <a:p>
            <a:pPr lvl="1"/>
            <a:r>
              <a:rPr lang="en-US" sz="2000" u="sng" dirty="0" smtClean="0"/>
              <a:t>Data</a:t>
            </a:r>
            <a:r>
              <a:rPr lang="en-US" sz="2000" dirty="0" smtClean="0"/>
              <a:t> from several data cubes </a:t>
            </a:r>
          </a:p>
          <a:p>
            <a:pPr lvl="1"/>
            <a:r>
              <a:rPr lang="en-US" sz="2000" b="1" u="sng" dirty="0" smtClean="0">
                <a:solidFill>
                  <a:srgbClr val="0000FF"/>
                </a:solidFill>
              </a:rPr>
              <a:t>Models</a:t>
            </a:r>
            <a:r>
              <a:rPr lang="en-US" sz="2000" b="1" dirty="0" smtClean="0"/>
              <a:t> </a:t>
            </a:r>
            <a:r>
              <a:rPr lang="en-US" sz="2000" dirty="0" smtClean="0"/>
              <a:t>with information-rich properties/relationships</a:t>
            </a:r>
          </a:p>
          <a:p>
            <a:pPr lvl="1"/>
            <a:r>
              <a:rPr lang="en-US" sz="2000" b="1" u="sng" dirty="0" smtClean="0">
                <a:solidFill>
                  <a:srgbClr val="0000FF"/>
                </a:solidFill>
              </a:rPr>
              <a:t>Highlights</a:t>
            </a:r>
            <a:r>
              <a:rPr lang="en-US" sz="2000" dirty="0" smtClean="0"/>
              <a:t> with interesting </a:t>
            </a:r>
            <a:r>
              <a:rPr lang="en-US" sz="2000" dirty="0" err="1" smtClean="0"/>
              <a:t>pointsOfFocus</a:t>
            </a:r>
            <a:endParaRPr lang="en-US" sz="2000" dirty="0" smtClean="0"/>
          </a:p>
          <a:p>
            <a:pPr lvl="1"/>
            <a:r>
              <a:rPr lang="en-US" sz="2000" u="sng" dirty="0" smtClean="0"/>
              <a:t>Visuals</a:t>
            </a:r>
            <a:r>
              <a:rPr lang="en-US" sz="2000" dirty="0" smtClean="0"/>
              <a:t> and </a:t>
            </a:r>
            <a:r>
              <a:rPr lang="en-US" sz="2000" u="sng" dirty="0"/>
              <a:t>G</a:t>
            </a:r>
            <a:r>
              <a:rPr lang="en-US" sz="2000" u="sng" dirty="0" smtClean="0"/>
              <a:t>enerated Text</a:t>
            </a:r>
          </a:p>
          <a:p>
            <a:pPr lvl="1"/>
            <a:endParaRPr lang="en-US" sz="2000" u="sng" dirty="0"/>
          </a:p>
          <a:p>
            <a:r>
              <a:rPr lang="en-US" sz="2400" dirty="0" smtClean="0"/>
              <a:t>… </a:t>
            </a:r>
            <a:r>
              <a:rPr lang="en-US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encourage &amp; invite the community to actively pursue this research avenue </a:t>
            </a:r>
            <a:r>
              <a:rPr lang="en-US" sz="2400" b="1" u="sng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now</a:t>
            </a:r>
            <a:r>
              <a:rPr lang="en-US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!</a:t>
            </a:r>
            <a:endParaRPr lang="en-US" sz="24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48400" y="6019800"/>
            <a:ext cx="2819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 smtClean="0"/>
              <a:t>Thank you!</a:t>
            </a:r>
            <a:endParaRPr lang="el-GR" sz="4400" b="1" dirty="0"/>
          </a:p>
        </p:txBody>
      </p:sp>
      <p:sp>
        <p:nvSpPr>
          <p:cNvPr id="7" name="Date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l-GR" smtClean="0"/>
              <a:t>http://www.cs.uoi.gr/~pvassil/publications/2018_DOLAP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8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intentional analytics 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Redefining what a query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 Analytics model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464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4400" y="4724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SQL aggregate queries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4763869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 implementation in </a:t>
            </a:r>
            <a:r>
              <a:rPr lang="en-US" dirty="0"/>
              <a:t>SQL at the </a:t>
            </a:r>
            <a:r>
              <a:rPr lang="en-US" dirty="0" err="1"/>
              <a:t>db</a:t>
            </a:r>
            <a:r>
              <a:rPr lang="en-US" dirty="0"/>
              <a:t> level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47244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At the beginning: </a:t>
            </a:r>
          </a:p>
          <a:p>
            <a:r>
              <a:rPr lang="en-US" b="1" dirty="0" smtClean="0"/>
              <a:t>Reporting, but the “kid-who-knows-programming”</a:t>
            </a:r>
          </a:p>
          <a:p>
            <a:r>
              <a:rPr lang="en-US" b="1" dirty="0" smtClean="0"/>
              <a:t>Focused on</a:t>
            </a:r>
          </a:p>
          <a:p>
            <a:r>
              <a:rPr lang="en-US" b="1" dirty="0" smtClean="0"/>
              <a:t>HOW TO GIVE THE BOSS WHAT I THINK HE NEEDS</a:t>
            </a:r>
            <a:endParaRPr lang="en-US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0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 Analytics model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464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4400" y="4724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SQL aggregate queries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4763869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 implementation in SQL at the </a:t>
            </a:r>
            <a:r>
              <a:rPr lang="en-US" dirty="0" err="1" smtClean="0"/>
              <a:t>db</a:t>
            </a:r>
            <a:r>
              <a:rPr lang="en-US" dirty="0" smtClean="0"/>
              <a:t>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47244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At the beginning: </a:t>
            </a:r>
          </a:p>
          <a:p>
            <a:r>
              <a:rPr lang="en-US" b="1" dirty="0" smtClean="0"/>
              <a:t>Reporting, but the “kid-who-knows-programming”</a:t>
            </a:r>
          </a:p>
          <a:p>
            <a:r>
              <a:rPr lang="en-US" b="1" dirty="0" smtClean="0"/>
              <a:t>Focused on</a:t>
            </a:r>
          </a:p>
          <a:p>
            <a:r>
              <a:rPr lang="en-US" b="1" dirty="0" smtClean="0"/>
              <a:t>HOW TO GIVE THE BOSS WHAT I THINK HE NEEDS</a:t>
            </a: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762000" y="342007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0" y="349627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OLAP: Roll-Up, Drill-Down, Drill-Across, Slice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353573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Manipulation at the cube level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349627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On-line processing, by the user himself, focused on </a:t>
            </a:r>
          </a:p>
          <a:p>
            <a:r>
              <a:rPr lang="en-US" b="1" dirty="0" smtClean="0"/>
              <a:t>WHAT DATA I NEED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 Analytics model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464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4400" y="4724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SQL aggregate queries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4763869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 implementation in </a:t>
            </a:r>
            <a:r>
              <a:rPr lang="en-US" u="sng" dirty="0" smtClean="0"/>
              <a:t>SQL </a:t>
            </a:r>
            <a:r>
              <a:rPr lang="en-US" dirty="0"/>
              <a:t>at the </a:t>
            </a:r>
            <a:r>
              <a:rPr lang="en-US" dirty="0" err="1"/>
              <a:t>db</a:t>
            </a:r>
            <a:r>
              <a:rPr lang="en-US" dirty="0"/>
              <a:t> level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47244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At the beginning: </a:t>
            </a:r>
          </a:p>
          <a:p>
            <a:r>
              <a:rPr lang="en-US" b="1" dirty="0" smtClean="0"/>
              <a:t>Reporting, but the “</a:t>
            </a:r>
            <a:r>
              <a:rPr lang="en-US" b="1" u="sng" dirty="0" smtClean="0"/>
              <a:t>kid-who-knows-programming</a:t>
            </a:r>
            <a:r>
              <a:rPr lang="en-US" b="1" dirty="0" smtClean="0"/>
              <a:t>”</a:t>
            </a:r>
          </a:p>
          <a:p>
            <a:r>
              <a:rPr lang="en-US" b="1" dirty="0" smtClean="0"/>
              <a:t>Focused on</a:t>
            </a:r>
          </a:p>
          <a:p>
            <a:r>
              <a:rPr lang="en-US" b="1" dirty="0" smtClean="0"/>
              <a:t>HOW TO GIVE THE BOSS WHAT I THINK HE NEEDS</a:t>
            </a: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762000" y="342007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0" y="349627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OLAP: Roll-Up, Drill-Down, Drill-Across, Slice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353573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Manipulation at the </a:t>
            </a:r>
            <a:r>
              <a:rPr lang="en-US" u="sng" dirty="0" smtClean="0"/>
              <a:t>cube</a:t>
            </a:r>
            <a:r>
              <a:rPr lang="en-US" dirty="0" smtClean="0"/>
              <a:t> level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349627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On-line processing, by the </a:t>
            </a:r>
            <a:r>
              <a:rPr lang="en-US" b="1" u="sng" dirty="0" smtClean="0"/>
              <a:t>user</a:t>
            </a:r>
            <a:r>
              <a:rPr lang="en-US" b="1" dirty="0" smtClean="0"/>
              <a:t> himself, focused on </a:t>
            </a:r>
          </a:p>
          <a:p>
            <a:r>
              <a:rPr lang="en-US" b="1" dirty="0" smtClean="0"/>
              <a:t>WHAT DATA I NEED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62000" y="1323108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14400" y="1399308"/>
            <a:ext cx="213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OLAP: Explain, Predict, Focus, …</a:t>
            </a:r>
          </a:p>
          <a:p>
            <a:endParaRPr lang="en-US" dirty="0" smtClean="0"/>
          </a:p>
          <a:p>
            <a:r>
              <a:rPr lang="en-US" dirty="0" smtClean="0"/>
              <a:t>“I  want the tool, to </a:t>
            </a:r>
            <a:r>
              <a:rPr lang="en-US" dirty="0" smtClean="0">
                <a:solidFill>
                  <a:srgbClr val="FF0000"/>
                </a:solidFill>
              </a:rPr>
              <a:t>explain</a:t>
            </a:r>
            <a:r>
              <a:rPr lang="en-US" dirty="0" smtClean="0"/>
              <a:t> to me, why sales are dropping”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1438777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Manipulation at the </a:t>
            </a:r>
            <a:r>
              <a:rPr lang="en-US" u="sng" dirty="0" smtClean="0">
                <a:solidFill>
                  <a:srgbClr val="FF0000"/>
                </a:solidFill>
              </a:rPr>
              <a:t>INTENTION</a:t>
            </a:r>
            <a:r>
              <a:rPr lang="en-US" dirty="0" smtClean="0"/>
              <a:t> level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67400" y="1399308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On-line processing, mostly by the </a:t>
            </a:r>
            <a:r>
              <a:rPr lang="en-US" b="1" u="sng" dirty="0" smtClean="0"/>
              <a:t>tool</a:t>
            </a:r>
            <a:r>
              <a:rPr lang="en-US" b="1" dirty="0" smtClean="0"/>
              <a:t>, focused on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WHAT IS THE GOAL OF MY ANALYSIS</a:t>
            </a:r>
          </a:p>
          <a:p>
            <a:r>
              <a:rPr lang="en-US" b="1" dirty="0" smtClean="0"/>
              <a:t>(data is for the db,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Info</a:t>
            </a:r>
            <a:r>
              <a:rPr lang="en-US" b="1" dirty="0" smtClean="0"/>
              <a:t> is for the user)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example-session-inten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Analyze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Analyze</a:t>
            </a:r>
            <a:r>
              <a:rPr lang="en-US" dirty="0" smtClean="0">
                <a:solidFill>
                  <a:srgbClr val="FF0000"/>
                </a:solidFill>
              </a:rPr>
              <a:t>: I want details on the data you present</a:t>
            </a:r>
          </a:p>
          <a:p>
            <a:r>
              <a:rPr lang="en-US" dirty="0" smtClean="0"/>
              <a:t>Implemented via one drill down or all possible (</a:t>
            </a:r>
            <a:r>
              <a:rPr lang="en-US" dirty="0" err="1" smtClean="0"/>
              <a:t>Cinecubes</a:t>
            </a:r>
            <a:r>
              <a:rPr lang="en-US" dirty="0" smtClean="0"/>
              <a:t>’ ‘detail’ operator)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19400" y="1371600"/>
            <a:ext cx="59436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Operator: Compare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36418" y="1600200"/>
            <a:ext cx="2362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Compare</a:t>
            </a:r>
            <a:r>
              <a:rPr lang="en-US" dirty="0" smtClean="0">
                <a:solidFill>
                  <a:srgbClr val="FF0000"/>
                </a:solidFill>
              </a:rPr>
              <a:t>: contrast a cube/cell with its peer, “similar” cubes/cells</a:t>
            </a:r>
          </a:p>
          <a:p>
            <a:r>
              <a:rPr lang="en-US" dirty="0" smtClean="0"/>
              <a:t>Implemented via drill across or </a:t>
            </a:r>
            <a:r>
              <a:rPr lang="en-US" dirty="0" err="1" smtClean="0"/>
              <a:t>Cinecubes</a:t>
            </a:r>
            <a:r>
              <a:rPr lang="en-US" dirty="0" smtClean="0"/>
              <a:t>’ ‘put-in-context’ operator</a:t>
            </a:r>
            <a:endParaRPr lang="en-US" dirty="0"/>
          </a:p>
        </p:txBody>
      </p:sp>
      <p:pic>
        <p:nvPicPr>
          <p:cNvPr id="2050" name="Picture 2" descr="E:\example-session-inten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447800"/>
            <a:ext cx="6096000" cy="4572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19400" y="1371600"/>
            <a:ext cx="2362200" cy="3505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495800" cy="365125"/>
          </a:xfrm>
        </p:spPr>
        <p:txBody>
          <a:bodyPr/>
          <a:lstStyle/>
          <a:p>
            <a:r>
              <a:rPr lang="el-GR" smtClean="0"/>
              <a:t>http://www.cs.uoi.gr/~pvassil/publications/2018_DOLAP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VASSIL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1760</Words>
  <Application>Microsoft Office PowerPoint</Application>
  <PresentationFormat>Προβολή στην οθόνη (4:3)</PresentationFormat>
  <Paragraphs>216</Paragraphs>
  <Slides>27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27</vt:i4>
      </vt:variant>
    </vt:vector>
  </HeadingPairs>
  <TitlesOfParts>
    <vt:vector size="29" baseType="lpstr">
      <vt:lpstr>Office Theme</vt:lpstr>
      <vt:lpstr>Προσαρμοσμένη σχεδίαση</vt:lpstr>
      <vt:lpstr>The road to highlights is paved with good intentions: envisioning a paradigm shift in OLAP modeling </vt:lpstr>
      <vt:lpstr>Why the need for a paradigm shift?</vt:lpstr>
      <vt:lpstr>The intentional analytics model</vt:lpstr>
      <vt:lpstr>Intentional Analytics model</vt:lpstr>
      <vt:lpstr>Intentional Analytics model</vt:lpstr>
      <vt:lpstr>Intentional Analytics model</vt:lpstr>
      <vt:lpstr>Παρουσίαση του PowerPoint</vt:lpstr>
      <vt:lpstr>Operator: Analyze</vt:lpstr>
      <vt:lpstr>Operator: Compare</vt:lpstr>
      <vt:lpstr>Operator: Verify</vt:lpstr>
      <vt:lpstr>Operator: Abstract</vt:lpstr>
      <vt:lpstr>Operator: Explain</vt:lpstr>
      <vt:lpstr>Operator: FocusOn</vt:lpstr>
      <vt:lpstr>Operator: Predict</vt:lpstr>
      <vt:lpstr>Operator: Suggest</vt:lpstr>
      <vt:lpstr>How do we change querying?</vt:lpstr>
      <vt:lpstr>…Redefine what the answer to an OLAP query is</vt:lpstr>
      <vt:lpstr>Caught somewhere in time</vt:lpstr>
      <vt:lpstr>The answer to a query can be …</vt:lpstr>
      <vt:lpstr>The answer to a query can be …</vt:lpstr>
      <vt:lpstr>Data analysis and models</vt:lpstr>
      <vt:lpstr>Data analysis and models</vt:lpstr>
      <vt:lpstr>…and what are models and highlights?</vt:lpstr>
      <vt:lpstr>…and what are models and highlights?</vt:lpstr>
      <vt:lpstr>Model components, data and highlights</vt:lpstr>
      <vt:lpstr>Important questions &amp; challenges</vt:lpstr>
      <vt:lpstr>Concluding, we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Try #1</dc:title>
  <dc:creator>pvassil</dc:creator>
  <cp:lastModifiedBy>pvassil</cp:lastModifiedBy>
  <cp:revision>91</cp:revision>
  <dcterms:created xsi:type="dcterms:W3CDTF">2006-08-16T00:00:00Z</dcterms:created>
  <dcterms:modified xsi:type="dcterms:W3CDTF">2018-03-23T11:01:16Z</dcterms:modified>
</cp:coreProperties>
</file>