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2"/>
  </p:notesMasterIdLst>
  <p:sldIdLst>
    <p:sldId id="369" r:id="rId2"/>
    <p:sldId id="551" r:id="rId3"/>
    <p:sldId id="552" r:id="rId4"/>
    <p:sldId id="553" r:id="rId5"/>
    <p:sldId id="554" r:id="rId6"/>
    <p:sldId id="555" r:id="rId7"/>
    <p:sldId id="556" r:id="rId8"/>
    <p:sldId id="642" r:id="rId9"/>
    <p:sldId id="61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639" r:id="rId18"/>
    <p:sldId id="567" r:id="rId19"/>
    <p:sldId id="568" r:id="rId20"/>
    <p:sldId id="620" r:id="rId21"/>
    <p:sldId id="569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577" r:id="rId30"/>
    <p:sldId id="622" r:id="rId31"/>
    <p:sldId id="623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644" r:id="rId41"/>
    <p:sldId id="645" r:id="rId42"/>
    <p:sldId id="646" r:id="rId43"/>
    <p:sldId id="647" r:id="rId44"/>
    <p:sldId id="648" r:id="rId45"/>
    <p:sldId id="649" r:id="rId46"/>
    <p:sldId id="650" r:id="rId47"/>
    <p:sldId id="651" r:id="rId48"/>
    <p:sldId id="652" r:id="rId49"/>
    <p:sldId id="653" r:id="rId50"/>
    <p:sldId id="654" r:id="rId51"/>
    <p:sldId id="655" r:id="rId52"/>
    <p:sldId id="656" r:id="rId53"/>
    <p:sldId id="657" r:id="rId54"/>
    <p:sldId id="658" r:id="rId55"/>
    <p:sldId id="659" r:id="rId56"/>
    <p:sldId id="660" r:id="rId57"/>
    <p:sldId id="661" r:id="rId58"/>
    <p:sldId id="662" r:id="rId59"/>
    <p:sldId id="663" r:id="rId60"/>
    <p:sldId id="664" r:id="rId61"/>
    <p:sldId id="665" r:id="rId62"/>
    <p:sldId id="666" r:id="rId63"/>
    <p:sldId id="667" r:id="rId64"/>
    <p:sldId id="668" r:id="rId65"/>
    <p:sldId id="669" r:id="rId66"/>
    <p:sldId id="670" r:id="rId67"/>
    <p:sldId id="671" r:id="rId68"/>
    <p:sldId id="672" r:id="rId69"/>
    <p:sldId id="673" r:id="rId70"/>
    <p:sldId id="674" r:id="rId71"/>
    <p:sldId id="675" r:id="rId72"/>
    <p:sldId id="676" r:id="rId73"/>
    <p:sldId id="677" r:id="rId74"/>
    <p:sldId id="678" r:id="rId75"/>
    <p:sldId id="679" r:id="rId76"/>
    <p:sldId id="680" r:id="rId77"/>
    <p:sldId id="681" r:id="rId78"/>
    <p:sldId id="682" r:id="rId79"/>
    <p:sldId id="683" r:id="rId80"/>
    <p:sldId id="714" r:id="rId81"/>
    <p:sldId id="684" r:id="rId82"/>
    <p:sldId id="685" r:id="rId83"/>
    <p:sldId id="686" r:id="rId84"/>
    <p:sldId id="687" r:id="rId85"/>
    <p:sldId id="688" r:id="rId86"/>
    <p:sldId id="689" r:id="rId87"/>
    <p:sldId id="690" r:id="rId88"/>
    <p:sldId id="691" r:id="rId89"/>
    <p:sldId id="692" r:id="rId90"/>
    <p:sldId id="693" r:id="rId91"/>
    <p:sldId id="694" r:id="rId92"/>
    <p:sldId id="695" r:id="rId93"/>
    <p:sldId id="698" r:id="rId94"/>
    <p:sldId id="699" r:id="rId95"/>
    <p:sldId id="700" r:id="rId96"/>
    <p:sldId id="701" r:id="rId97"/>
    <p:sldId id="702" r:id="rId98"/>
    <p:sldId id="703" r:id="rId99"/>
    <p:sldId id="704" r:id="rId100"/>
    <p:sldId id="715" r:id="rId101"/>
    <p:sldId id="716" r:id="rId102"/>
    <p:sldId id="705" r:id="rId103"/>
    <p:sldId id="706" r:id="rId104"/>
    <p:sldId id="707" r:id="rId105"/>
    <p:sldId id="708" r:id="rId106"/>
    <p:sldId id="709" r:id="rId107"/>
    <p:sldId id="710" r:id="rId108"/>
    <p:sldId id="711" r:id="rId109"/>
    <p:sldId id="712" r:id="rId110"/>
    <p:sldId id="713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4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8.png"/><Relationship Id="rId4" Type="http://schemas.openxmlformats.org/officeDocument/2006/relationships/oleObject" Target="../embeddings/oleObject1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7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Clustering</a:t>
            </a:r>
          </a:p>
          <a:p>
            <a:r>
              <a:rPr lang="en-US" dirty="0" smtClean="0"/>
              <a:t>The k-means algorithm</a:t>
            </a:r>
          </a:p>
          <a:p>
            <a:r>
              <a:rPr lang="en-US" dirty="0" smtClean="0"/>
              <a:t>Hierarchical Clustering</a:t>
            </a:r>
          </a:p>
          <a:p>
            <a:r>
              <a:rPr lang="en-US" dirty="0" smtClean="0"/>
              <a:t>The DBSCAN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Clustering Evaluation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561306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1447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6018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3506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2971800" y="6186487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“right” number of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Typical approach: find a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 smtClean="0"/>
              <a:t>” in an internal measure curve.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Question: why not the k that </a:t>
            </a:r>
            <a:r>
              <a:rPr lang="en-US" dirty="0" smtClean="0">
                <a:solidFill>
                  <a:srgbClr val="FF0000"/>
                </a:solidFill>
              </a:rPr>
              <a:t>minimizes</a:t>
            </a:r>
            <a:r>
              <a:rPr lang="en-US" dirty="0" smtClean="0"/>
              <a:t> the SSE?</a:t>
            </a:r>
          </a:p>
          <a:p>
            <a:pPr lvl="1"/>
            <a:r>
              <a:rPr lang="en-US" dirty="0" smtClean="0"/>
              <a:t>Forward reference: minimize a measure, but with a “</a:t>
            </a:r>
            <a:r>
              <a:rPr lang="en-US" dirty="0" smtClean="0">
                <a:solidFill>
                  <a:srgbClr val="00B0F0"/>
                </a:solidFill>
              </a:rPr>
              <a:t>simple</a:t>
            </a:r>
            <a:r>
              <a:rPr lang="en-US" dirty="0" smtClean="0"/>
              <a:t>” clustering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dirty="0" smtClean="0"/>
              <a:t>: the clustering algorithm does not require the number of clusters to be specified (e.g., DBSCAN)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2514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5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“right” number </a:t>
            </a:r>
            <a:r>
              <a:rPr lang="en-US" smtClean="0"/>
              <a:t>of clusters</a:t>
            </a:r>
            <a:endParaRPr lang="en-US" dirty="0"/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4495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28888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Measures for Clustering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that the data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 smtClean="0"/>
              <a:t> with some class labels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solidFill>
                  <a:srgbClr val="0070C0"/>
                </a:solidFill>
              </a:rPr>
              <a:t>documents</a:t>
            </a:r>
            <a:r>
              <a:rPr lang="en-US" dirty="0" smtClean="0"/>
              <a:t> are classified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people</a:t>
            </a:r>
            <a:r>
              <a:rPr lang="en-US" dirty="0" smtClean="0"/>
              <a:t> classified according to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politicians</a:t>
            </a:r>
            <a:r>
              <a:rPr lang="en-US" dirty="0" smtClean="0"/>
              <a:t> classified according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 smtClean="0"/>
              <a:t>In this case we want the clusters to be </a:t>
            </a:r>
            <a:r>
              <a:rPr lang="en-US" dirty="0" smtClean="0">
                <a:solidFill>
                  <a:srgbClr val="0070C0"/>
                </a:solidFill>
              </a:rPr>
              <a:t>homogeneous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with respect to classes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Each cluster </a:t>
            </a:r>
            <a:r>
              <a:rPr lang="en-US" dirty="0" smtClean="0"/>
              <a:t>should contain elements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Each class </a:t>
            </a:r>
            <a:r>
              <a:rPr lang="en-US" dirty="0" smtClean="0"/>
              <a:t>should ideally be assigned 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 smtClean="0"/>
              <a:t>This does not always make sense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is not the same as </a:t>
            </a:r>
            <a:r>
              <a:rPr lang="en-US" dirty="0" smtClean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 smtClean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20434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points in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= points 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points in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coming from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 probability of element from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to be assigned 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  <a:blipFill rotWithShape="1">
                <a:blip r:embed="rId2"/>
                <a:stretch>
                  <a:fillRect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05400" y="1143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26301"/>
                  </p:ext>
                </p:extLst>
              </p:nvPr>
            </p:nvGraphicFramePr>
            <p:xfrm>
              <a:off x="5105400" y="1143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05400" y="40386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58016"/>
                  </p:ext>
                </p:extLst>
              </p:nvPr>
            </p:nvGraphicFramePr>
            <p:xfrm>
              <a:off x="5105400" y="40386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577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62200"/>
                <a:ext cx="6248400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Entropy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pPr lvl="2"/>
                <a:r>
                  <a:rPr lang="en-US" dirty="0" smtClean="0"/>
                  <a:t>Highest when uniform, zero when single class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Purity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62200"/>
                <a:ext cx="6248400" cy="4038600"/>
              </a:xfrm>
              <a:blipFill rotWithShape="1">
                <a:blip r:embed="rId2"/>
                <a:stretch>
                  <a:fillRect l="-1268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592998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18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9906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438400"/>
                <a:ext cx="8229600" cy="4114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with respect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with respect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438400"/>
                <a:ext cx="8229600" cy="4114800"/>
              </a:xfrm>
              <a:blipFill rotWithShape="1">
                <a:blip r:embed="rId2"/>
                <a:stretch>
                  <a:fillRect l="-963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318976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84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3612"/>
            <a:ext cx="8229600" cy="9906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743200"/>
                <a:ext cx="8229600" cy="4114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 smtClean="0"/>
                  <a:t>Of the </a:t>
                </a:r>
                <a:r>
                  <a:rPr lang="en-US" b="0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the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743200"/>
                <a:ext cx="8229600" cy="4114800"/>
              </a:xfrm>
              <a:blipFill rotWithShape="1">
                <a:blip r:embed="rId2"/>
                <a:stretch>
                  <a:fillRect l="-593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10200" y="304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724513"/>
                  </p:ext>
                </p:extLst>
              </p:nvPr>
            </p:nvGraphicFramePr>
            <p:xfrm>
              <a:off x="5410200" y="304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101176" r="-24532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101176" r="-147101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101176" r="-46043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101176" r="-8475" b="-2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203571" r="-24532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203571" r="-147101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203571" r="-46043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203571" r="-8475" b="-1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300000" r="-2453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300000" r="-147101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300000" r="-46043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300000" r="-8475" b="-7647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548387" r="-24532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548387" r="-147101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548387" r="-46043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548387" r="-8475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52400" y="1995577"/>
            <a:ext cx="5144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Precision/Recall for clusters and </a:t>
            </a:r>
            <a:r>
              <a:rPr lang="en-US" sz="2000" dirty="0" err="1" smtClean="0">
                <a:solidFill>
                  <a:srgbClr val="C00000"/>
                </a:solidFill>
              </a:rPr>
              <a:t>clusterings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101176" r="-2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01176" r="-1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101176" r="-73188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101176" r="-4124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203571" r="-2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03571" r="-1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203571" r="-73188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203571" r="-4124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300000" r="-2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300000" r="-1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300000" r="-73188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300000" r="-4124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548387" r="-2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548387" r="-1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685800" y="4800600"/>
            <a:ext cx="3082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Purity</a:t>
            </a:r>
            <a:r>
              <a:rPr lang="en-US" dirty="0" smtClean="0"/>
              <a:t>: (0.94, 0.81, 0.85)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Precision</a:t>
            </a:r>
            <a:r>
              <a:rPr lang="en-US" dirty="0" smtClean="0"/>
              <a:t>: </a:t>
            </a:r>
            <a:r>
              <a:rPr lang="en-US" dirty="0"/>
              <a:t>(0.94, 0.81, 0.85</a:t>
            </a:r>
            <a:r>
              <a:rPr lang="en-US" dirty="0" smtClean="0"/>
              <a:t>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Recall</a:t>
            </a:r>
            <a:r>
              <a:rPr lang="en-US" dirty="0" smtClean="0"/>
              <a:t>: (0.85, 0.9, 0.85)  </a:t>
            </a:r>
          </a:p>
          <a:p>
            <a:r>
              <a:rPr lang="en-US" dirty="0"/>
              <a:t>	</a:t>
            </a:r>
            <a:r>
              <a:rPr lang="en-US" dirty="0" smtClean="0"/>
              <a:t>- overall 0.87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800600"/>
            <a:ext cx="3082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Purity</a:t>
            </a:r>
            <a:r>
              <a:rPr lang="en-US" dirty="0" smtClean="0"/>
              <a:t>: (0.38, 0.38, 0.38)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0.38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Precision</a:t>
            </a:r>
            <a:r>
              <a:rPr lang="en-US" dirty="0" smtClean="0"/>
              <a:t>: </a:t>
            </a:r>
            <a:r>
              <a:rPr lang="en-US" dirty="0"/>
              <a:t>(0.38, 0.38, 0.38)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– overall 0.38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Recall</a:t>
            </a:r>
            <a:r>
              <a:rPr lang="en-US" dirty="0" smtClean="0"/>
              <a:t>: (0.35, 0.42, 0.38)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0.39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019800" y="3581400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Cluster 1: </a:t>
            </a:r>
          </a:p>
          <a:p>
            <a:pPr lvl="1"/>
            <a:r>
              <a:rPr lang="en-US" dirty="0" smtClean="0"/>
              <a:t>Purity: 1</a:t>
            </a:r>
          </a:p>
          <a:p>
            <a:pPr lvl="1"/>
            <a:r>
              <a:rPr lang="en-US" dirty="0" smtClean="0"/>
              <a:t>Precision: 1</a:t>
            </a:r>
          </a:p>
          <a:p>
            <a:pPr lvl="1"/>
            <a:r>
              <a:rPr lang="en-US" dirty="0" smtClean="0"/>
              <a:t>Recall: 0.35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>
            <p:extLst/>
          </p:nvPr>
        </p:nvGraphicFramePr>
        <p:xfrm>
          <a:off x="533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5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Center-based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 A cluster is a set of objects such that an object in a cluster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sz="2000" dirty="0"/>
              <a:t> (more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sz="2000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The center of a cluster is often a </a:t>
            </a:r>
            <a:r>
              <a:rPr lang="en-US" sz="2000" dirty="0">
                <a:solidFill>
                  <a:srgbClr val="FF0000"/>
                </a:solidFill>
              </a:rPr>
              <a:t>centroid</a:t>
            </a:r>
            <a:r>
              <a:rPr lang="en-US" sz="2000" dirty="0"/>
              <a:t>, the </a:t>
            </a:r>
            <a:r>
              <a:rPr lang="en-US" sz="2000" dirty="0" smtClean="0"/>
              <a:t>minimizer of distances from </a:t>
            </a:r>
            <a:r>
              <a:rPr lang="en-US" sz="2000" dirty="0"/>
              <a:t>all the points in the cluster, or a </a:t>
            </a:r>
            <a:r>
              <a:rPr lang="en-US" sz="2000" dirty="0" err="1">
                <a:solidFill>
                  <a:srgbClr val="FF0000"/>
                </a:solidFill>
              </a:rPr>
              <a:t>medoid</a:t>
            </a:r>
            <a:r>
              <a:rPr lang="en-US" sz="2000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1143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2514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5322888" y="4708525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6694488" y="4708525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 dirty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27243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381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79393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Types of Clusters: Density-Based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8458" y="1534848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09000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4462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Shared Property or Conceptual Clusters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Finds clusters that share some common property or represent a particular concept.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2971800" y="60944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 Overlapping Circles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2819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3886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Types of Clusters: Objective Function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04237" cy="4953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Clustering as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Enumerate all possible ways of dividing the points into clusters and evaluate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potential set of clusters by using the given objective function.  (NP Hard)</a:t>
            </a:r>
          </a:p>
          <a:p>
            <a:pPr lvl="1"/>
            <a:r>
              <a:rPr lang="en-US" dirty="0"/>
              <a:t> 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 smtClean="0"/>
              <a:t> </a:t>
            </a:r>
            <a:r>
              <a:rPr lang="en-US" dirty="0"/>
              <a:t>for the model are determined from the </a:t>
            </a:r>
            <a:r>
              <a:rPr lang="en-US" dirty="0" smtClean="0"/>
              <a:t>data, and they determine the clustering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en-US" dirty="0" smtClean="0"/>
              <a:t>E.g., </a:t>
            </a:r>
            <a:r>
              <a:rPr lang="en-US" dirty="0" smtClean="0">
                <a:solidFill>
                  <a:srgbClr val="00B0F0"/>
                </a:solidFill>
              </a:rPr>
              <a:t>Mixture </a:t>
            </a:r>
            <a:r>
              <a:rPr lang="en-US" dirty="0">
                <a:solidFill>
                  <a:srgbClr val="00B0F0"/>
                </a:solidFill>
              </a:rPr>
              <a:t>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001000" cy="4572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</a:t>
            </a:r>
            <a:r>
              <a:rPr lang="en-US" dirty="0" smtClean="0"/>
              <a:t>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objective</a:t>
            </a:r>
            <a:r>
              <a:rPr lang="en-US" dirty="0" smtClean="0"/>
              <a:t> is find 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centroids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0070C0"/>
                </a:solidFill>
              </a:rPr>
              <a:t>assignment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points to clusters/centroids </a:t>
            </a:r>
            <a:r>
              <a:rPr lang="en-US" dirty="0" smtClean="0"/>
              <a:t>so as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Problem: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 smtClean="0"/>
                  <a:t>objects </a:t>
                </a:r>
                <a:r>
                  <a:rPr lang="en-US" dirty="0"/>
                  <a:t>and an integer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</a:t>
                </a:r>
                <a:r>
                  <a:rPr lang="en-US" dirty="0" smtClean="0"/>
                  <a:t>group 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	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centroid </a:t>
                </a:r>
                <a:r>
                  <a:rPr lang="en-US" dirty="0" smtClean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defRPr/>
                </a:pPr>
                <a:r>
                  <a:rPr lang="en-US" dirty="0" smtClean="0"/>
                  <a:t>Note: We need to find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both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grouping</a:t>
                </a:r>
                <a:r>
                  <a:rPr lang="en-US" dirty="0" smtClean="0"/>
                  <a:t> into clusters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and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centroids</a:t>
                </a:r>
                <a:r>
                  <a:rPr lang="en-US" dirty="0" smtClean="0"/>
                  <a:t> per cluster.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 lnSpcReduction="10000"/>
              </a:bodyPr>
              <a:lstStyle/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Most common definition is with </a:t>
                </a:r>
                <a:r>
                  <a:rPr lang="en-US" dirty="0" err="1" smtClean="0"/>
                  <a:t>euclidean</a:t>
                </a:r>
                <a:r>
                  <a:rPr lang="en-US" dirty="0" smtClean="0"/>
                  <a:t> distance, minimizing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 smtClean="0"/>
                  <a:t> function</a:t>
                </a:r>
              </a:p>
              <a:p>
                <a:pPr lvl="1">
                  <a:defRPr/>
                </a:pPr>
                <a:r>
                  <a:rPr lang="en-US" dirty="0" smtClean="0"/>
                  <a:t>Sometimes K-means is defined like that</a:t>
                </a:r>
              </a:p>
              <a:p>
                <a:pPr>
                  <a:defRPr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K </a:t>
                </a:r>
                <a:r>
                  <a:rPr lang="en-US" dirty="0" smtClean="0"/>
                  <a:t>group 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 smtClean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00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48281" y="60198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Sum of Squares Error (SSE)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058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Complexity of the k-means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NP-hard</a:t>
            </a:r>
            <a:r>
              <a:rPr lang="en-US" dirty="0" smtClean="0"/>
              <a:t> if the dimensionality of the data is at least 2 (</a:t>
            </a:r>
            <a:r>
              <a:rPr lang="en-US" dirty="0" smtClean="0">
                <a:solidFill>
                  <a:schemeClr val="accent1"/>
                </a:solidFill>
              </a:rPr>
              <a:t>d≥2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Finding the best solution in polynomial time is infeasible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</a:t>
            </a:r>
            <a:r>
              <a:rPr lang="en-US" dirty="0" smtClean="0">
                <a:solidFill>
                  <a:schemeClr val="accent1"/>
                </a:solidFill>
              </a:rPr>
              <a:t>d=1</a:t>
            </a:r>
            <a:r>
              <a:rPr lang="en-US" dirty="0" smtClean="0"/>
              <a:t> the problem is solvable in polynomial time (how?)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simple iterative algorithm works quite well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</a:t>
            </a:r>
            <a:endParaRPr lang="en-US" dirty="0"/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55827"/>
              </p:ext>
            </p:extLst>
          </p:nvPr>
        </p:nvGraphicFramePr>
        <p:xfrm>
          <a:off x="457200" y="388620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 smtClean="0"/>
              <a:t>.</a:t>
            </a:r>
          </a:p>
          <a:p>
            <a:r>
              <a:rPr lang="en-US" dirty="0" smtClean="0"/>
              <a:t>K-means is sometimes synonymous with this algorithm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3886200"/>
            <a:ext cx="5257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029200"/>
            <a:ext cx="7848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04800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954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5257800" y="192722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4" y="381000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609600" y="47847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048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609600" y="47275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609600" y="48609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609600" y="46513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 smtClean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 . E.g.,  pick the most distant (from each other) points as cluster centers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K-means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Applications of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83050" cy="5181600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Group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related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documents </a:t>
            </a:r>
            <a:r>
              <a:rPr lang="en-US" sz="2000" dirty="0"/>
              <a:t>for browsing,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genes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and proteins</a:t>
            </a:r>
            <a:r>
              <a:rPr lang="en-US" sz="2000" dirty="0"/>
              <a:t> that have similar functionality,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stocks </a:t>
            </a:r>
            <a:r>
              <a:rPr lang="en-US" sz="2000" dirty="0"/>
              <a:t>with similar price </a:t>
            </a:r>
            <a:r>
              <a:rPr lang="en-US" sz="2000" dirty="0" smtClean="0"/>
              <a:t>fluctuations,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sz="2000" dirty="0" smtClean="0"/>
              <a:t> with same behavior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</a:t>
            </a:r>
            <a:r>
              <a:rPr lang="en-US" sz="2000" dirty="0" smtClean="0"/>
              <a:t>sets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r>
              <a:rPr lang="en-US" sz="2400" b="1" dirty="0" smtClean="0"/>
              <a:t>Applications</a:t>
            </a:r>
          </a:p>
          <a:p>
            <a:pPr lvl="1"/>
            <a:r>
              <a:rPr lang="en-US" sz="2000" dirty="0"/>
              <a:t>Recommendation systems</a:t>
            </a:r>
          </a:p>
          <a:p>
            <a:pPr lvl="1"/>
            <a:r>
              <a:rPr lang="en-US" sz="2000" dirty="0" smtClean="0"/>
              <a:t>Search Personalization</a:t>
            </a:r>
            <a:endParaRPr lang="en-US" sz="2000" dirty="0"/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4343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5438775" y="4038600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5410200" y="6019799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minimizer</a:t>
            </a:r>
            <a:r>
              <a:rPr lang="en-US" dirty="0" smtClean="0"/>
              <a:t> for the distance function</a:t>
            </a:r>
            <a:endParaRPr lang="en-US" dirty="0"/>
          </a:p>
          <a:p>
            <a:r>
              <a:rPr lang="en-US" dirty="0" smtClean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</a:t>
            </a:r>
            <a:r>
              <a:rPr lang="en-US" dirty="0" smtClean="0"/>
              <a:t>by some similarity or distance function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Euclidean </a:t>
            </a:r>
            <a:r>
              <a:rPr lang="en-US" dirty="0" smtClean="0"/>
              <a:t>distance (SSE), </a:t>
            </a:r>
            <a:r>
              <a:rPr lang="en-US" dirty="0"/>
              <a:t>cosine similarity, correlation, etc.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Centroid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</a:t>
            </a:r>
            <a:r>
              <a:rPr lang="en-US" dirty="0" smtClean="0"/>
              <a:t>and cosine similarity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Finding the centroid is not always easy </a:t>
            </a:r>
          </a:p>
          <a:p>
            <a:pPr lvl="1"/>
            <a:r>
              <a:rPr lang="en-US" dirty="0" smtClean="0"/>
              <a:t>It can be an NP-hard problem for some distance functions</a:t>
            </a:r>
          </a:p>
          <a:p>
            <a:pPr lvl="2"/>
            <a:r>
              <a:rPr lang="en-US" dirty="0" smtClean="0"/>
              <a:t>E.g., median for multiple dimensions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K-means will </a:t>
            </a:r>
            <a:r>
              <a:rPr lang="en-US" dirty="0">
                <a:solidFill>
                  <a:srgbClr val="0070C0"/>
                </a:solidFill>
              </a:rPr>
              <a:t>converge</a:t>
            </a:r>
            <a:r>
              <a:rPr lang="en-US" dirty="0"/>
              <a:t> for common similarity measures mentioned above.</a:t>
            </a:r>
          </a:p>
          <a:p>
            <a:pPr lvl="1"/>
            <a:r>
              <a:rPr lang="en-US" dirty="0"/>
              <a:t>Most of the convergence happens in the first few iterations.</a:t>
            </a:r>
          </a:p>
          <a:p>
            <a:pPr lvl="1"/>
            <a:r>
              <a:rPr lang="en-US" dirty="0"/>
              <a:t>Often the stopping condition is changed to ‘</a:t>
            </a:r>
            <a:r>
              <a:rPr lang="en-US" dirty="0">
                <a:solidFill>
                  <a:srgbClr val="00B050"/>
                </a:solidFill>
              </a:rPr>
              <a:t>Until relatively few points change clusters</a:t>
            </a:r>
            <a:r>
              <a:rPr lang="en-US" dirty="0"/>
              <a:t>’</a:t>
            </a:r>
          </a:p>
          <a:p>
            <a:r>
              <a:rPr lang="en-US" dirty="0"/>
              <a:t>Complexity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O( n * K * I * d 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= number of points,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/>
              <a:t>= number of clusters,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/>
              <a:t>= number of iterations,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dimensionality</a:t>
            </a:r>
          </a:p>
          <a:p>
            <a:r>
              <a:rPr lang="en-US" dirty="0" smtClean="0"/>
              <a:t>In general a fast and efficient algorithm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</a:t>
            </a:r>
            <a:r>
              <a:rPr lang="en-US" dirty="0" smtClean="0"/>
              <a:t>different: 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izes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ensities</a:t>
            </a:r>
            <a:endParaRPr lang="en-US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on-globular</a:t>
            </a:r>
            <a:r>
              <a:rPr lang="en-US" dirty="0" smtClean="0"/>
              <a:t> </a:t>
            </a:r>
            <a:r>
              <a:rPr lang="en-US" dirty="0"/>
              <a:t>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4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762000" y="53482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5334000" y="52974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762000" y="5424487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5334000" y="53736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8176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1143000" y="55514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5334000" y="55768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1143000" y="55626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One solution is to use many clusters.</a:t>
            </a:r>
          </a:p>
          <a:p>
            <a:pPr lvl="1"/>
            <a:r>
              <a:rPr lang="en-US" sz="2000" b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57200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762000" y="55006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9192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1143000" y="56530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K-</a:t>
            </a:r>
            <a:r>
              <a:rPr lang="en-US" dirty="0" err="1" smtClean="0">
                <a:solidFill>
                  <a:srgbClr val="FF0000"/>
                </a:solidFill>
              </a:rPr>
              <a:t>medoids</a:t>
            </a:r>
            <a:r>
              <a:rPr lang="en-US" dirty="0" smtClean="0"/>
              <a:t>: Similar problem definition as in K-means, but the centroid of the cluster is defined to be one of the points in the cluster (the </a:t>
            </a:r>
            <a:r>
              <a:rPr lang="en-US" dirty="0" err="1" smtClean="0">
                <a:solidFill>
                  <a:srgbClr val="00B0F0"/>
                </a:solidFill>
              </a:rPr>
              <a:t>medoid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K-centers</a:t>
            </a:r>
            <a:r>
              <a:rPr lang="en-US" dirty="0" smtClean="0"/>
              <a:t>: Similar problem definition as in K-means, but the goal now is to minimize the maximum </a:t>
            </a:r>
            <a:r>
              <a:rPr lang="en-US" dirty="0" smtClean="0">
                <a:solidFill>
                  <a:srgbClr val="00B0F0"/>
                </a:solidFill>
              </a:rPr>
              <a:t>diameter </a:t>
            </a:r>
            <a:r>
              <a:rPr lang="en-US" dirty="0" smtClean="0"/>
              <a:t>of the clusters</a:t>
            </a:r>
          </a:p>
          <a:p>
            <a:pPr lvl="1"/>
            <a:r>
              <a:rPr lang="en-US" dirty="0" smtClean="0"/>
              <a:t>diameter of a cluster is maximum distance between any two points in the cluster.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applications of cluster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Snow, London 1854</a:t>
            </a:r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Two main types of hierarchical clustering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Agglomerative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the points as individual clusters</a:t>
            </a:r>
          </a:p>
          <a:p>
            <a:pPr lvl="2"/>
            <a:r>
              <a:rPr lang="en-US" sz="1800" dirty="0"/>
              <a:t> At each step, merge the closest pair of clusters until only one cluster (or k clusters) left</a:t>
            </a:r>
          </a:p>
          <a:p>
            <a:pPr lvl="4"/>
            <a:endParaRPr lang="en-US" sz="1800" dirty="0"/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one, all-inclusive cluster </a:t>
            </a:r>
          </a:p>
          <a:p>
            <a:pPr lvl="2"/>
            <a:r>
              <a:rPr lang="en-US" sz="1800" dirty="0"/>
              <a:t> At each step, split a cluster until each cluster contains a point (or there are k clusters)</a:t>
            </a:r>
          </a:p>
          <a:p>
            <a:pPr lvl="4"/>
            <a:endParaRPr lang="en-US" sz="1800" dirty="0"/>
          </a:p>
          <a:p>
            <a:r>
              <a:rPr lang="en-US" sz="2400" dirty="0"/>
              <a:t>Traditional hierarchical algorithms use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sz="2000" dirty="0"/>
              <a:t>Merge or split one cluster at a time</a:t>
            </a:r>
          </a:p>
          <a:p>
            <a:pPr lvl="4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Produces a set of nested clusters organized as a hierarchical tree</a:t>
            </a:r>
          </a:p>
          <a:p>
            <a:r>
              <a:rPr lang="en-US"/>
              <a:t>Can be visualized as a dendrogram</a:t>
            </a:r>
          </a:p>
          <a:p>
            <a:pPr lvl="1"/>
            <a:r>
              <a:rPr lang="en-US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78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>
            <p:extLst/>
          </p:nvPr>
        </p:nvGraphicFramePr>
        <p:xfrm>
          <a:off x="5257800" y="38576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VISIO" r:id="rId4" imgW="3168720" imgH="3227760" progId="Visio.Drawing.6">
                  <p:embed/>
                </p:oleObj>
              </mc:Choice>
              <mc:Fallback>
                <p:oleObj name="VISIO" r:id="rId4" imgW="3168720" imgH="322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576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1816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More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Different approaches to defining the distance between clusters distinguish the different algorithms</a:t>
            </a:r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721"/>
            <a:ext cx="8229600" cy="4876800"/>
          </a:xfrm>
        </p:spPr>
        <p:txBody>
          <a:bodyPr/>
          <a:lstStyle/>
          <a:p>
            <a:r>
              <a:rPr lang="en-US"/>
              <a:t>Start with clusters of individual points and a proximity matrix</a:t>
            </a:r>
          </a:p>
          <a:p>
            <a:pPr lvl="1"/>
            <a:endParaRPr lang="en-US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5257800" y="2265436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5791200" y="471805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0225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-10800000">
            <a:off x="3352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-10800000">
            <a:off x="2590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685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3428999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2743199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1752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5486400" y="1812915"/>
            <a:ext cx="2895600" cy="2212975"/>
            <a:chOff x="3456" y="1440"/>
            <a:chExt cx="1872" cy="1503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5856654" y="406161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433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609600" y="4249737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-5400000">
            <a:off x="1600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-10800000">
            <a:off x="3352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1295400" y="5316537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-10800000">
            <a:off x="2590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685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3428999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1524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2743199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1752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5486400" y="2039937"/>
            <a:ext cx="2971800" cy="2193925"/>
            <a:chOff x="3456" y="1094"/>
            <a:chExt cx="1920" cy="1503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990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5791200" y="423386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4648200" y="4859337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59337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609600" y="41910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-5400000">
            <a:off x="1600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-10800000">
            <a:off x="3314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1295400" y="5257800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3429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1905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</a:t>
            </a:r>
            <a:r>
              <a:rPr lang="en-US"/>
              <a:t>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5994400" y="3021231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?      ?       ?      ?    </a:t>
            </a:r>
            <a:r>
              <a:rPr lang="en-US" dirty="0"/>
              <a:t>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6651625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6651625" y="3505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6651625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6575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6096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6019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5715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5638800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5638800" y="3458527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5638800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4953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70866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7620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5715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5715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5715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5715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6553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7010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5791200" y="4267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4648200" y="4740275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40275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57199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5562600" y="1524000"/>
            <a:ext cx="3429000" cy="3508375"/>
            <a:chOff x="3456" y="1440"/>
            <a:chExt cx="2160" cy="221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716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2286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2286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4572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 dirty="0"/>
              <a:t>Ward’s Method uses squared error</a:t>
            </a:r>
            <a:endParaRPr lang="en-US" sz="2400" b="0" dirty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5389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182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1752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914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1979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3429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4953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3592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4114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4114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60198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22098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How many clusters?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4196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4196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22098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8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5486400" y="1524000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4627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175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1676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838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1903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3352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4876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3516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4038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4038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1981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59436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3810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9543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5486400" y="1676400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462757" y="18994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175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1676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838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1903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3352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4876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3516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4038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4038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914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5943600" y="4953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381000" y="38100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399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6495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5486400" y="1371600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462757" y="15946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175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1676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838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1903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3352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4876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3516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4038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4038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1828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1828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1828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1828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1981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1981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1981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1981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914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914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914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914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1752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1752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1752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1752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5943600" y="4648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381000" y="35052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1371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462757" y="18232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8781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5486400" y="1600200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175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1676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838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1903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3352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4876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3516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4038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4038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5943600" y="48768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381000" y="37338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12192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41148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Link – Complete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to view the processing of the hierarchical algorithm is that we create links between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 smtClean="0"/>
              <a:t> in order of </a:t>
            </a:r>
            <a:r>
              <a:rPr lang="en-US" dirty="0" smtClean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 smtClean="0"/>
              <a:t>The MIN – </a:t>
            </a:r>
            <a:r>
              <a:rPr lang="en-US" dirty="0" smtClean="0">
                <a:solidFill>
                  <a:srgbClr val="FF0000"/>
                </a:solidFill>
              </a:rPr>
              <a:t>Single Link</a:t>
            </a:r>
            <a:r>
              <a:rPr lang="en-US" dirty="0" smtClean="0"/>
              <a:t>, will merge two clusters when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 smtClean="0"/>
              <a:t>of elements is linked</a:t>
            </a:r>
          </a:p>
          <a:p>
            <a:pPr lvl="1"/>
            <a:r>
              <a:rPr lang="en-US" dirty="0" smtClean="0"/>
              <a:t>The MAX – </a:t>
            </a:r>
            <a:r>
              <a:rPr lang="en-US" dirty="0" smtClean="0">
                <a:solidFill>
                  <a:srgbClr val="FF0000"/>
                </a:solidFill>
              </a:rPr>
              <a:t>Complete Linkage </a:t>
            </a:r>
            <a:r>
              <a:rPr lang="en-US" dirty="0" smtClean="0"/>
              <a:t>will merge two clusters when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</a:t>
            </a:r>
            <a:r>
              <a:rPr lang="en-US" dirty="0" smtClean="0"/>
              <a:t>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1633289" idx="9"/>
            <a:endCxn id="1633286" idx="1"/>
          </p:cNvCxnSpPr>
          <p:nvPr/>
        </p:nvCxnSpPr>
        <p:spPr>
          <a:xfrm>
            <a:off x="881063" y="3086100"/>
            <a:ext cx="827088" cy="14763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633290" idx="9"/>
            <a:endCxn id="1633291" idx="0"/>
          </p:cNvCxnSpPr>
          <p:nvPr/>
        </p:nvCxnSpPr>
        <p:spPr>
          <a:xfrm>
            <a:off x="2755901" y="3778250"/>
            <a:ext cx="631825" cy="65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914400" y="60340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3486151" y="6034087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747713" y="2092325"/>
            <a:ext cx="3175000" cy="2790825"/>
            <a:chOff x="471" y="1117"/>
            <a:chExt cx="2000" cy="1758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2495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527050" y="2808287"/>
            <a:ext cx="1735138" cy="1158875"/>
            <a:chOff x="332" y="1568"/>
            <a:chExt cx="1093" cy="730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444500" y="2390775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382588" y="2270125"/>
            <a:ext cx="3795712" cy="2924175"/>
            <a:chOff x="241" y="1229"/>
            <a:chExt cx="2391" cy="1842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307975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3519"/>
              </p:ext>
            </p:extLst>
          </p:nvPr>
        </p:nvGraphicFramePr>
        <p:xfrm>
          <a:off x="5410200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03613"/>
              </p:ext>
            </p:extLst>
          </p:nvPr>
        </p:nvGraphicFramePr>
        <p:xfrm>
          <a:off x="5410200" y="13716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477"/>
              </p:ext>
            </p:extLst>
          </p:nvPr>
        </p:nvGraphicFramePr>
        <p:xfrm>
          <a:off x="5410200" y="13931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62177"/>
              </p:ext>
            </p:extLst>
          </p:nvPr>
        </p:nvGraphicFramePr>
        <p:xfrm>
          <a:off x="5410200" y="13868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92660"/>
              </p:ext>
            </p:extLst>
          </p:nvPr>
        </p:nvGraphicFramePr>
        <p:xfrm>
          <a:off x="5410200" y="139820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20132"/>
              </p:ext>
            </p:extLst>
          </p:nvPr>
        </p:nvGraphicFramePr>
        <p:xfrm>
          <a:off x="5410200" y="137731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Connector 46"/>
          <p:cNvCxnSpPr>
            <a:stCxn id="1633286" idx="10"/>
            <a:endCxn id="1633290" idx="1"/>
          </p:cNvCxnSpPr>
          <p:nvPr/>
        </p:nvCxnSpPr>
        <p:spPr>
          <a:xfrm>
            <a:off x="1822451" y="3309938"/>
            <a:ext cx="803275" cy="41433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33290" idx="13"/>
            <a:endCxn id="1633288" idx="6"/>
          </p:cNvCxnSpPr>
          <p:nvPr/>
        </p:nvCxnSpPr>
        <p:spPr>
          <a:xfrm flipH="1">
            <a:off x="2176463" y="3816350"/>
            <a:ext cx="487363" cy="7810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3287" idx="12"/>
            <a:endCxn id="1633290" idx="5"/>
          </p:cNvCxnSpPr>
          <p:nvPr/>
        </p:nvCxnSpPr>
        <p:spPr>
          <a:xfrm flipH="1">
            <a:off x="2717801" y="2311400"/>
            <a:ext cx="360363" cy="13747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33286" idx="11"/>
            <a:endCxn id="1633288" idx="3"/>
          </p:cNvCxnSpPr>
          <p:nvPr/>
        </p:nvCxnSpPr>
        <p:spPr>
          <a:xfrm>
            <a:off x="1798639" y="3325813"/>
            <a:ext cx="301624" cy="125888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4876800" y="1981200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4265613" y="1524000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0538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1098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3467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792163" y="2128838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2509838" y="3513138"/>
            <a:ext cx="1401762" cy="890587"/>
            <a:chOff x="1465" y="2309"/>
            <a:chExt cx="883" cy="561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704850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360363" y="1887538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1882775" y="3287713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615950" y="2025650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34928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6551"/>
              </p:ext>
            </p:extLst>
          </p:nvPr>
        </p:nvGraphicFramePr>
        <p:xfrm>
          <a:off x="5460999" y="15074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1742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9" name="Straight Connector 38"/>
          <p:cNvCxnSpPr>
            <a:stCxn id="1637387" idx="8"/>
            <a:endCxn id="1637388" idx="0"/>
          </p:cNvCxnSpPr>
          <p:nvPr/>
        </p:nvCxnSpPr>
        <p:spPr>
          <a:xfrm>
            <a:off x="2773362" y="3759200"/>
            <a:ext cx="614363" cy="904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37386" idx="8"/>
            <a:endCxn id="1637383" idx="0"/>
          </p:cNvCxnSpPr>
          <p:nvPr/>
        </p:nvCxnSpPr>
        <p:spPr>
          <a:xfrm>
            <a:off x="930275" y="3082925"/>
            <a:ext cx="800100" cy="1952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37383" idx="9"/>
            <a:endCxn id="1637387" idx="2"/>
          </p:cNvCxnSpPr>
          <p:nvPr/>
        </p:nvCxnSpPr>
        <p:spPr>
          <a:xfrm>
            <a:off x="1865312" y="3305175"/>
            <a:ext cx="790575" cy="403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37387" idx="14"/>
            <a:endCxn id="1637385" idx="5"/>
          </p:cNvCxnSpPr>
          <p:nvPr/>
        </p:nvCxnSpPr>
        <p:spPr>
          <a:xfrm flipH="1">
            <a:off x="2176463" y="3806825"/>
            <a:ext cx="479424" cy="7699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7383" idx="11"/>
            <a:endCxn id="1637385" idx="3"/>
          </p:cNvCxnSpPr>
          <p:nvPr/>
        </p:nvCxnSpPr>
        <p:spPr>
          <a:xfrm>
            <a:off x="1828800" y="3341687"/>
            <a:ext cx="293688" cy="123507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37385" idx="7"/>
            <a:endCxn id="1637388" idx="13"/>
          </p:cNvCxnSpPr>
          <p:nvPr/>
        </p:nvCxnSpPr>
        <p:spPr>
          <a:xfrm flipV="1">
            <a:off x="2212975" y="3914775"/>
            <a:ext cx="1219200" cy="700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37387" idx="4"/>
            <a:endCxn id="1637384" idx="12"/>
          </p:cNvCxnSpPr>
          <p:nvPr/>
        </p:nvCxnSpPr>
        <p:spPr>
          <a:xfrm flipV="1">
            <a:off x="2701925" y="2347912"/>
            <a:ext cx="382587" cy="133985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37388" idx="3"/>
            <a:endCxn id="1637384" idx="11"/>
          </p:cNvCxnSpPr>
          <p:nvPr/>
        </p:nvCxnSpPr>
        <p:spPr>
          <a:xfrm flipH="1" flipV="1">
            <a:off x="3108325" y="2341562"/>
            <a:ext cx="323850" cy="144462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37383" idx="7"/>
            <a:endCxn id="1637384" idx="13"/>
          </p:cNvCxnSpPr>
          <p:nvPr/>
        </p:nvCxnSpPr>
        <p:spPr>
          <a:xfrm flipV="1">
            <a:off x="1865312" y="2341562"/>
            <a:ext cx="1192213" cy="9096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37386" idx="6"/>
            <a:endCxn id="1637384" idx="15"/>
          </p:cNvCxnSpPr>
          <p:nvPr/>
        </p:nvCxnSpPr>
        <p:spPr>
          <a:xfrm flipV="1">
            <a:off x="909638" y="2305050"/>
            <a:ext cx="2109787" cy="7270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37387" idx="1"/>
            <a:endCxn id="1637386" idx="8"/>
          </p:cNvCxnSpPr>
          <p:nvPr/>
        </p:nvCxnSpPr>
        <p:spPr>
          <a:xfrm flipH="1" flipV="1">
            <a:off x="930275" y="3082925"/>
            <a:ext cx="1711325" cy="6492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37385" idx="2"/>
            <a:endCxn id="1637386" idx="9"/>
          </p:cNvCxnSpPr>
          <p:nvPr/>
        </p:nvCxnSpPr>
        <p:spPr>
          <a:xfrm flipH="1" flipV="1">
            <a:off x="927100" y="3109913"/>
            <a:ext cx="1171575" cy="148113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451"/>
              </p:ext>
            </p:extLst>
          </p:nvPr>
        </p:nvGraphicFramePr>
        <p:xfrm>
          <a:off x="5460999" y="150668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38570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26"/>
              </p:ext>
            </p:extLst>
          </p:nvPr>
        </p:nvGraphicFramePr>
        <p:xfrm>
          <a:off x="5460999" y="1523421"/>
          <a:ext cx="3219451" cy="236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4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12900"/>
              </p:ext>
            </p:extLst>
          </p:nvPr>
        </p:nvGraphicFramePr>
        <p:xfrm>
          <a:off x="5460999" y="151827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281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089"/>
              </p:ext>
            </p:extLst>
          </p:nvPr>
        </p:nvGraphicFramePr>
        <p:xfrm>
          <a:off x="5460999" y="1515427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05801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35039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0266"/>
              </p:ext>
            </p:extLst>
          </p:nvPr>
        </p:nvGraphicFramePr>
        <p:xfrm>
          <a:off x="5460999" y="152235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.34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.23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.34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.23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810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303213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4341813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 </a:t>
            </a:r>
            <a:r>
              <a:rPr lang="en-US" dirty="0"/>
              <a:t>is a set of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division data objects </a:t>
            </a:r>
            <a:r>
              <a:rPr lang="en-US" dirty="0" smtClean="0"/>
              <a:t>into </a:t>
            </a:r>
            <a:r>
              <a:rPr lang="en-US" dirty="0"/>
              <a:t>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4418013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/>
              <a:t>Cluster Similarity: Group Average</a:t>
            </a:r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85875"/>
            <a:ext cx="8318500" cy="3505200"/>
          </a:xfrm>
        </p:spPr>
        <p:txBody>
          <a:bodyPr/>
          <a:lstStyle/>
          <a:p>
            <a:r>
              <a:rPr lang="en-US" sz="2200" dirty="0"/>
              <a:t>Proximity of two clusters is the average of pairwise proximity between points in the two clusters.</a:t>
            </a:r>
          </a:p>
          <a:p>
            <a:endParaRPr lang="en-US" sz="2200" dirty="0"/>
          </a:p>
          <a:p>
            <a:endParaRPr lang="en-US" sz="2200" dirty="0"/>
          </a:p>
          <a:p>
            <a:pPr lvl="4"/>
            <a:endParaRPr lang="en-US" sz="1800" dirty="0"/>
          </a:p>
          <a:p>
            <a:r>
              <a:rPr lang="en-US" sz="2200" dirty="0"/>
              <a:t>Need to use average connectivity for scalability since total proximity favors large clusters</a:t>
            </a:r>
          </a:p>
          <a:p>
            <a:endParaRPr lang="en-US" sz="2200" dirty="0"/>
          </a:p>
        </p:txBody>
      </p:sp>
      <p:graphicFrame>
        <p:nvGraphicFramePr>
          <p:cNvPr id="1640452" name="Object 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3" imgW="3873240" imgH="698400" progId="Equation.3">
                  <p:embed/>
                </p:oleObj>
              </mc:Choice>
              <mc:Fallback>
                <p:oleObj name="Equation" r:id="rId3" imgW="38732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8200" y="41148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01625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914400" y="58054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3267076" y="580548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808038" y="2230437"/>
            <a:ext cx="2901950" cy="2544763"/>
            <a:chOff x="509" y="1252"/>
            <a:chExt cx="1828" cy="1603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2405063" y="3516312"/>
            <a:ext cx="1301750" cy="889000"/>
            <a:chOff x="1515" y="2062"/>
            <a:chExt cx="820" cy="560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717550" y="2625725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403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1931988" y="3344862"/>
            <a:ext cx="1800225" cy="1720850"/>
            <a:chOff x="1217" y="1954"/>
            <a:chExt cx="1134" cy="1084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1893888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460999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</a:t>
            </a:r>
            <a:r>
              <a:rPr lang="en-US" dirty="0" smtClean="0">
                <a:solidFill>
                  <a:srgbClr val="00B0F0"/>
                </a:solidFill>
              </a:rPr>
              <a:t>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distance squared</a:t>
            </a:r>
          </a:p>
          <a:p>
            <a:pPr lvl="4"/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clusters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25003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3235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4530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6270625" y="4589463"/>
            <a:ext cx="1858963" cy="1693862"/>
            <a:chOff x="509" y="1253"/>
            <a:chExt cx="1776" cy="1618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7324725" y="5437188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6211888" y="4849813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6003925" y="4348163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7011988" y="5322888"/>
            <a:ext cx="1187450" cy="1141412"/>
            <a:chOff x="1217" y="1954"/>
            <a:chExt cx="1134" cy="1090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6986588" y="4546600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3387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5292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954088" y="4502150"/>
            <a:ext cx="1978025" cy="1795463"/>
            <a:chOff x="438" y="1309"/>
            <a:chExt cx="1937" cy="1757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2076450" y="5408613"/>
            <a:ext cx="917575" cy="617537"/>
            <a:chOff x="1537" y="2197"/>
            <a:chExt cx="898" cy="604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893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668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1665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696913" y="4625975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6157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7285038" y="2817813"/>
            <a:ext cx="919162" cy="617537"/>
            <a:chOff x="1465" y="2309"/>
            <a:chExt cx="883" cy="594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6100763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5875338" y="1751013"/>
            <a:ext cx="2582862" cy="2287587"/>
            <a:chOff x="111" y="1285"/>
            <a:chExt cx="2481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6873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6043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1009650" y="1819275"/>
            <a:ext cx="1990725" cy="1806575"/>
            <a:chOff x="471" y="1117"/>
            <a:chExt cx="1935" cy="1755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2141538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865188" y="2282825"/>
            <a:ext cx="1125537" cy="742950"/>
            <a:chOff x="332" y="1568"/>
            <a:chExt cx="1093" cy="721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812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771525" y="1935163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723900" y="1673225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</a:t>
            </a:r>
            <a:r>
              <a:rPr lang="en-US" dirty="0"/>
              <a:t>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Computational complexity in time and space</a:t>
            </a:r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DBSCAN: Density-Based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DBSCAN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 smtClean="0"/>
              <a:t>algorithm</a:t>
            </a:r>
          </a:p>
          <a:p>
            <a:endParaRPr lang="en-US" dirty="0" smtClean="0"/>
          </a:p>
          <a:p>
            <a:r>
              <a:rPr lang="en-US" dirty="0" smtClean="0"/>
              <a:t>Reminder: In density 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 smtClean="0"/>
              <a:t>Important Questions:</a:t>
            </a:r>
          </a:p>
          <a:p>
            <a:pPr lvl="1"/>
            <a:r>
              <a:rPr lang="en-US" dirty="0" smtClean="0"/>
              <a:t>How do we measure density?</a:t>
            </a:r>
          </a:p>
          <a:p>
            <a:pPr lvl="1"/>
            <a:r>
              <a:rPr lang="en-US" dirty="0" smtClean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 smtClean="0"/>
              <a:t>DBSCAN: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dirty="0" smtClean="0"/>
              <a:t>: number of points within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 smtClean="0"/>
              <a:t>: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that contains at least 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318770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5183187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22971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492375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5183187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692400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88156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48005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24622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6034087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766887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VISIO" r:id="rId3" imgW="1549800" imgH="2097000" progId="Visio.Drawing.6">
                    <p:embed/>
                  </p:oleObj>
                </mc:Choice>
                <mc:Fallback>
                  <p:oleObj name="VISIO" r:id="rId3" imgW="1549800" imgH="209700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Characterization of points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 point is a </a:t>
            </a:r>
            <a:r>
              <a:rPr lang="en-US" dirty="0" smtClean="0">
                <a:solidFill>
                  <a:srgbClr val="FF0000"/>
                </a:solidFill>
              </a:rPr>
              <a:t>core point</a:t>
            </a:r>
            <a:r>
              <a:rPr lang="en-US" dirty="0" smtClean="0"/>
              <a:t> if it has more than a specified number of points (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/>
              <a:t>) within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smtClean="0"/>
              <a:t>These points belong in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dirty="0" smtClean="0"/>
              <a:t>and are </a:t>
            </a:r>
            <a:r>
              <a:rPr lang="en-US" dirty="0"/>
              <a:t>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dirty="0"/>
              <a:t> of a </a:t>
            </a:r>
            <a:r>
              <a:rPr lang="en-US" dirty="0" smtClean="0"/>
              <a:t>cluster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border point</a:t>
            </a:r>
            <a:r>
              <a:rPr lang="en-US" dirty="0"/>
              <a:t> has fewer than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within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/>
              <a:t>, but is in the neighborhood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dirty="0"/>
              <a:t> </a:t>
            </a:r>
            <a:r>
              <a:rPr lang="en-US" dirty="0" smtClean="0"/>
              <a:t>point.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noise point</a:t>
            </a:r>
            <a:r>
              <a:rPr lang="en-US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1998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" y="1558131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990600" y="5355992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5257800" y="5218674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Point types: </a:t>
            </a:r>
            <a:r>
              <a:rPr lang="en-US" sz="1800" dirty="0">
                <a:solidFill>
                  <a:srgbClr val="92D050"/>
                </a:solidFill>
              </a:rPr>
              <a:t>core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3399"/>
                </a:solidFill>
              </a:rPr>
              <a:t>border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07" y="1564249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2739483" y="5953474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Eps</a:t>
            </a:r>
            <a:r>
              <a:rPr lang="en-US" sz="1800" dirty="0"/>
              <a:t> = 10, </a:t>
            </a:r>
            <a:r>
              <a:rPr lang="en-US" sz="1800" dirty="0" err="1"/>
              <a:t>MinPts</a:t>
            </a:r>
            <a:r>
              <a:rPr lang="en-US" sz="18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0990" y="457200"/>
            <a:ext cx="8426450" cy="8382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Density-Connected points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638800" cy="5029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dirty="0" smtClean="0">
                <a:ea typeface="宋体" pitchFamily="2" charset="-122"/>
              </a:rPr>
              <a:t>We place an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dirty="0" smtClean="0">
                <a:ea typeface="宋体" pitchFamily="2" charset="-122"/>
              </a:rPr>
              <a:t> between two core points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dirty="0" smtClean="0">
                <a:ea typeface="宋体" pitchFamily="2" charset="-122"/>
              </a:rPr>
              <a:t> and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dirty="0" smtClean="0">
                <a:ea typeface="宋体" pitchFamily="2" charset="-122"/>
              </a:rPr>
              <a:t> if they are within distance </a:t>
            </a:r>
            <a:r>
              <a:rPr lang="en-US" altLang="zh-CN" dirty="0" err="1" smtClean="0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endParaRPr lang="en-US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>
                <a:ea typeface="宋体" pitchFamily="2" charset="-122"/>
              </a:rPr>
              <a:t> is 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400" dirty="0">
                <a:ea typeface="宋体" pitchFamily="2" charset="-122"/>
              </a:rPr>
              <a:t> to 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400" dirty="0" smtClean="0">
                <a:ea typeface="宋体" pitchFamily="2" charset="-122"/>
              </a:rPr>
              <a:t>if there is a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400" dirty="0" smtClean="0">
                <a:ea typeface="宋体" pitchFamily="2" charset="-122"/>
              </a:rPr>
              <a:t>from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 smtClean="0">
                <a:ea typeface="宋体" pitchFamily="2" charset="-122"/>
              </a:rPr>
              <a:t> to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endParaRPr lang="en-US" altLang="zh-CN" sz="2400" dirty="0">
              <a:solidFill>
                <a:srgbClr val="00B050"/>
              </a:solidFill>
              <a:ea typeface="宋体" pitchFamily="2" charset="-122"/>
            </a:endParaRP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7019925" y="2459038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7356475" y="2570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73564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6908800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7132638" y="2682875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7132638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7467600" y="3017838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7467600" y="20113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8137525" y="2682875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79152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7356475" y="27940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7578725" y="25701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7802563" y="2905125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8361363" y="3017838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7086600" y="2438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6370638" y="2311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7969250" y="20510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6597650" y="27368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7315200" y="1752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7359650" y="2508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7435850" y="2355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5867400" y="43434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6934200" y="26670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points as </a:t>
            </a:r>
            <a:r>
              <a:rPr lang="en-US" dirty="0">
                <a:solidFill>
                  <a:srgbClr val="92D050"/>
                </a:solidFill>
              </a:rPr>
              <a:t>core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border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endParaRPr lang="en-US" dirty="0" smtClean="0"/>
          </a:p>
          <a:p>
            <a:r>
              <a:rPr lang="en-US" dirty="0" smtClean="0"/>
              <a:t>Eliminate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r>
              <a:rPr lang="en-US" dirty="0"/>
              <a:t> points</a:t>
            </a:r>
          </a:p>
          <a:p>
            <a:r>
              <a:rPr lang="en-US" dirty="0" smtClean="0"/>
              <a:t>For every </a:t>
            </a:r>
            <a:r>
              <a:rPr lang="en-US" dirty="0" smtClean="0">
                <a:solidFill>
                  <a:srgbClr val="92D050"/>
                </a:solidFill>
              </a:rPr>
              <a:t>core</a:t>
            </a:r>
            <a:r>
              <a:rPr lang="en-US" dirty="0" smtClean="0"/>
              <a:t> point </a:t>
            </a:r>
            <a:r>
              <a:rPr lang="en-US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 that has not been assigned to a cluster</a:t>
            </a:r>
          </a:p>
          <a:p>
            <a:pPr lvl="1"/>
            <a:r>
              <a:rPr lang="en-US" sz="2800" dirty="0" smtClean="0"/>
              <a:t>Create a new cluster with the point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 and all the points that are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Assign </a:t>
            </a:r>
            <a:r>
              <a:rPr lang="en-US" dirty="0" smtClean="0">
                <a:solidFill>
                  <a:srgbClr val="0070C0"/>
                </a:solidFill>
              </a:rPr>
              <a:t>border</a:t>
            </a:r>
            <a:r>
              <a:rPr lang="en-US" dirty="0" smtClean="0"/>
              <a:t> points to </a:t>
            </a:r>
            <a:r>
              <a:rPr lang="en-US" dirty="0"/>
              <a:t>the cluster of </a:t>
            </a:r>
            <a:r>
              <a:rPr lang="en-US" dirty="0" smtClean="0"/>
              <a:t> the closest </a:t>
            </a:r>
            <a:r>
              <a:rPr lang="en-US" dirty="0"/>
              <a:t>core </a:t>
            </a:r>
            <a:r>
              <a:rPr lang="en-US" dirty="0" smtClean="0"/>
              <a:t>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Determining </a:t>
            </a:r>
            <a:r>
              <a:rPr lang="en-US" dirty="0" err="1" smtClean="0"/>
              <a:t>Eps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2209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Idea is that for points in a cluster, their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Noise points have the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So, plot sorted distance of every point to its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</a:t>
            </a:r>
            <a:r>
              <a:rPr lang="en-US" sz="2400" dirty="0" smtClean="0"/>
              <a:t>neighbor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the distance </a:t>
            </a:r>
            <a:r>
              <a:rPr lang="en-US" sz="2400" dirty="0" smtClean="0">
                <a:solidFill>
                  <a:srgbClr val="0070C0"/>
                </a:solidFill>
              </a:rPr>
              <a:t>d</a:t>
            </a:r>
            <a:r>
              <a:rPr lang="en-US" sz="2400" dirty="0" smtClean="0"/>
              <a:t> where there is a “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2400" dirty="0" smtClean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solidFill>
                  <a:srgbClr val="0070C0"/>
                </a:solidFill>
              </a:rPr>
              <a:t>Eps</a:t>
            </a:r>
            <a:r>
              <a:rPr lang="en-US" sz="2000" dirty="0" smtClean="0">
                <a:solidFill>
                  <a:srgbClr val="0070C0"/>
                </a:solidFill>
              </a:rPr>
              <a:t> = d, </a:t>
            </a:r>
            <a:r>
              <a:rPr lang="en-US" sz="2000" dirty="0" err="1" smtClean="0">
                <a:solidFill>
                  <a:srgbClr val="0070C0"/>
                </a:solidFill>
              </a:rPr>
              <a:t>MinPts</a:t>
            </a:r>
            <a:r>
              <a:rPr lang="en-US" sz="2000" dirty="0" smtClean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78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486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39000" y="5638799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Eps</a:t>
            </a:r>
            <a:r>
              <a:rPr lang="en-US" dirty="0" smtClean="0"/>
              <a:t> ~ 7-10</a:t>
            </a:r>
          </a:p>
          <a:p>
            <a:r>
              <a:rPr lang="en-US" dirty="0" err="1" smtClean="0"/>
              <a:t>MinPts</a:t>
            </a:r>
            <a:r>
              <a:rPr lang="en-US" dirty="0" smtClean="0"/>
              <a:t> 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500760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972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979449" y="4768329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4271962" y="1446485"/>
            <a:ext cx="4872037" cy="3871912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7741" y="5638800"/>
            <a:ext cx="6629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1116013" y="416022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>
            <p:extLst/>
          </p:nvPr>
        </p:nvGraphicFramePr>
        <p:xfrm>
          <a:off x="4648200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4800600" y="3702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(MinPts=4, Eps=9.75).</a:t>
            </a:r>
            <a:r>
              <a:rPr lang="en-US" sz="900" b="0">
                <a:latin typeface="Times New Roman" pitchFamily="18" charset="0"/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>
            <p:extLst/>
          </p:nvPr>
        </p:nvGraphicFramePr>
        <p:xfrm>
          <a:off x="4724400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4724400" y="6369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 (MinPts=4,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92124"/>
            <a:ext cx="7437437" cy="72707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 smtClean="0"/>
              <a:t>: Solutions for the </a:t>
            </a:r>
            <a:r>
              <a:rPr lang="en-US" dirty="0" smtClean="0">
                <a:solidFill>
                  <a:srgbClr val="0070C0"/>
                </a:solidFill>
              </a:rPr>
              <a:t>k-</a:t>
            </a:r>
            <a:r>
              <a:rPr lang="en-US" dirty="0" err="1" smtClean="0">
                <a:solidFill>
                  <a:srgbClr val="0070C0"/>
                </a:solidFill>
              </a:rPr>
              <a:t>medoids</a:t>
            </a:r>
            <a:r>
              <a:rPr lang="en-US" dirty="0" smtClean="0"/>
              <a:t> problem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 smtClean="0"/>
              <a:t>: Constructs a </a:t>
            </a:r>
            <a:r>
              <a:rPr lang="en-US" dirty="0" smtClean="0">
                <a:solidFill>
                  <a:srgbClr val="0070C0"/>
                </a:solidFill>
              </a:rPr>
              <a:t>hierarchical tree </a:t>
            </a:r>
            <a:r>
              <a:rPr lang="en-US" dirty="0" smtClean="0"/>
              <a:t>that acts a summary of the data, and then clusters the leaves.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 smtClean="0"/>
              <a:t>: Clustering using the </a:t>
            </a:r>
            <a:r>
              <a:rPr lang="en-US" dirty="0" smtClean="0">
                <a:solidFill>
                  <a:srgbClr val="0070C0"/>
                </a:solidFill>
              </a:rPr>
              <a:t>Minimum Spanning Tree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</a:t>
            </a:r>
            <a:r>
              <a:rPr lang="en-US" dirty="0" smtClean="0"/>
              <a:t>analysis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 smtClean="0"/>
              <a:t>: Clustering </a:t>
            </a:r>
            <a:r>
              <a:rPr lang="en-US" dirty="0" smtClean="0">
                <a:solidFill>
                  <a:srgbClr val="0070C0"/>
                </a:solidFill>
              </a:rPr>
              <a:t>categorical data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0070C0"/>
                </a:solidFill>
              </a:rPr>
              <a:t>information theoretic</a:t>
            </a:r>
            <a:r>
              <a:rPr lang="en-US" dirty="0" smtClean="0"/>
              <a:t> tools.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different representation of the cluster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</a:t>
            </a:r>
            <a:r>
              <a:rPr lang="en-US" dirty="0" smtClean="0">
                <a:solidFill>
                  <a:srgbClr val="0070C0"/>
                </a:solidFill>
              </a:rPr>
              <a:t>closeness and interconnectivity</a:t>
            </a:r>
            <a:r>
              <a:rPr lang="en-US" dirty="0" smtClean="0"/>
              <a:t> for merging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graphicFrame>
        <p:nvGraphicFramePr>
          <p:cNvPr id="1540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33447"/>
              </p:ext>
            </p:extLst>
          </p:nvPr>
        </p:nvGraphicFramePr>
        <p:xfrm>
          <a:off x="990600" y="4343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VISIO" r:id="rId3" imgW="2752560" imgH="1960200" progId="Visio.Drawing.6">
                  <p:embed/>
                </p:oleObj>
              </mc:Choice>
              <mc:Fallback>
                <p:oleObj name="VISIO" r:id="rId3" imgW="2752560" imgH="19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02884"/>
              </p:ext>
            </p:extLst>
          </p:nvPr>
        </p:nvGraphicFramePr>
        <p:xfrm>
          <a:off x="914400" y="1828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VISIO" r:id="rId5" imgW="2761200" imgH="1794600" progId="Visio.Drawing.6">
                  <p:embed/>
                </p:oleObj>
              </mc:Choice>
              <mc:Fallback>
                <p:oleObj name="VISIO" r:id="rId5" imgW="2761200" imgH="179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72167"/>
              </p:ext>
            </p:extLst>
          </p:nvPr>
        </p:nvGraphicFramePr>
        <p:xfrm>
          <a:off x="5400675" y="1447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VISIO" r:id="rId7" imgW="1380960" imgH="1779120" progId="Visio.Drawing.6">
                  <p:embed/>
                </p:oleObj>
              </mc:Choice>
              <mc:Fallback>
                <p:oleObj name="VISIO" r:id="rId7" imgW="1380960" imgH="1779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447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2263"/>
              </p:ext>
            </p:extLst>
          </p:nvPr>
        </p:nvGraphicFramePr>
        <p:xfrm>
          <a:off x="5400675" y="4038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VISIO" r:id="rId9" imgW="1473120" imgH="1760040" progId="Visio.Drawing.6">
                  <p:embed/>
                </p:oleObj>
              </mc:Choice>
              <mc:Fallback>
                <p:oleObj name="VISIO" r:id="rId9" imgW="1473120" imgH="176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038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103" name="Text Box 7"/>
          <p:cNvSpPr txBox="1">
            <a:spLocks noChangeArrowheads="1"/>
          </p:cNvSpPr>
          <p:nvPr/>
        </p:nvSpPr>
        <p:spPr bwMode="auto">
          <a:xfrm>
            <a:off x="9144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Hierarchical Clustering</a:t>
            </a:r>
          </a:p>
        </p:txBody>
      </p:sp>
      <p:sp>
        <p:nvSpPr>
          <p:cNvPr id="1540104" name="Text Box 8"/>
          <p:cNvSpPr txBox="1">
            <a:spLocks noChangeArrowheads="1"/>
          </p:cNvSpPr>
          <p:nvPr/>
        </p:nvSpPr>
        <p:spPr bwMode="auto">
          <a:xfrm>
            <a:off x="914400" y="61722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Hierarchical Clustering</a:t>
            </a:r>
          </a:p>
        </p:txBody>
      </p:sp>
      <p:sp>
        <p:nvSpPr>
          <p:cNvPr id="1540105" name="Text Box 9"/>
          <p:cNvSpPr txBox="1">
            <a:spLocks noChangeArrowheads="1"/>
          </p:cNvSpPr>
          <p:nvPr/>
        </p:nvSpPr>
        <p:spPr bwMode="auto">
          <a:xfrm>
            <a:off x="4800600" y="6172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Dendrogram</a:t>
            </a:r>
          </a:p>
        </p:txBody>
      </p:sp>
      <p:sp>
        <p:nvSpPr>
          <p:cNvPr id="1540106" name="Text Box 10"/>
          <p:cNvSpPr txBox="1">
            <a:spLocks noChangeArrowheads="1"/>
          </p:cNvSpPr>
          <p:nvPr/>
        </p:nvSpPr>
        <p:spPr bwMode="auto">
          <a:xfrm>
            <a:off x="48006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Dendrogram</a:t>
            </a:r>
          </a:p>
        </p:txBody>
      </p:sp>
    </p:spTree>
    <p:extLst>
      <p:ext uri="{BB962C8B-B14F-4D97-AF65-F5344CB8AC3E}">
        <p14:creationId xmlns:p14="http://schemas.microsoft.com/office/powerpoint/2010/main" val="5465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Evaluation</a:t>
            </a:r>
            <a:endParaRPr lang="en-US" dirty="0"/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We need to </a:t>
            </a:r>
            <a:r>
              <a:rPr lang="en-US" sz="2400" dirty="0"/>
              <a:t>evaluate the “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sz="2400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But “</a:t>
            </a:r>
            <a:r>
              <a:rPr lang="en-US" sz="2400" dirty="0" smtClean="0">
                <a:solidFill>
                  <a:srgbClr val="0070C0"/>
                </a:solidFill>
              </a:rPr>
              <a:t>clustering lies in </a:t>
            </a:r>
            <a:r>
              <a:rPr lang="en-US" sz="2400" dirty="0">
                <a:solidFill>
                  <a:srgbClr val="0070C0"/>
                </a:solidFill>
              </a:rPr>
              <a:t>the eye of the beholder</a:t>
            </a:r>
            <a:r>
              <a:rPr lang="en-US" sz="2400" dirty="0"/>
              <a:t>”!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</a:t>
            </a:r>
            <a:r>
              <a:rPr lang="en-US" sz="2000" dirty="0" err="1" smtClean="0"/>
              <a:t>clusterings</a:t>
            </a:r>
            <a:r>
              <a:rPr lang="en-US" sz="2000" dirty="0" smtClean="0"/>
              <a:t>, or clustering </a:t>
            </a:r>
            <a:r>
              <a:rPr lang="en-US" sz="2000" dirty="0"/>
              <a:t>algorithms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To compare against a “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90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Clusters found in Random Data</a:t>
            </a:r>
          </a:p>
        </p:txBody>
      </p:sp>
      <p:pic>
        <p:nvPicPr>
          <p:cNvPr id="1657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7860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52400" y="4038600"/>
            <a:ext cx="4113213" cy="2743200"/>
            <a:chOff x="96" y="2304"/>
            <a:chExt cx="2591" cy="1728"/>
          </a:xfrm>
        </p:grpSpPr>
        <p:pic>
          <p:nvPicPr>
            <p:cNvPr id="16578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4116388" y="1371600"/>
            <a:ext cx="4494212" cy="2743200"/>
            <a:chOff x="2593" y="624"/>
            <a:chExt cx="2831" cy="1728"/>
          </a:xfrm>
        </p:grpSpPr>
        <p:pic>
          <p:nvPicPr>
            <p:cNvPr id="16578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6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4116388" y="4038600"/>
            <a:ext cx="4799012" cy="2743200"/>
            <a:chOff x="2593" y="2304"/>
            <a:chExt cx="3023" cy="1728"/>
          </a:xfrm>
        </p:grpSpPr>
        <p:pic>
          <p:nvPicPr>
            <p:cNvPr id="165786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81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Complete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8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</a:t>
            </a:r>
            <a:r>
              <a:rPr lang="en-US" sz="2000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clustering tendency</a:t>
            </a:r>
            <a:r>
              <a:rPr lang="en-US" sz="20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a cluster analysis to externally known results, e.g., to externally given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0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Evaluating how well the results of a cluster analysis fit the data </a:t>
            </a:r>
            <a:r>
              <a:rPr lang="en-US" sz="2000" i="1" dirty="0"/>
              <a:t>without</a:t>
            </a:r>
            <a:r>
              <a:rPr lang="en-US" sz="2000" dirty="0"/>
              <a:t> reference to external 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sz="18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 </a:t>
            </a:r>
            <a:r>
              <a:rPr lang="en-US" sz="2000" dirty="0">
                <a:solidFill>
                  <a:srgbClr val="0070C0"/>
                </a:solidFill>
              </a:rPr>
              <a:t>‘correct’ number of clusters</a:t>
            </a:r>
            <a:r>
              <a:rPr lang="en-US" sz="2000" dirty="0"/>
              <a:t>.</a:t>
            </a:r>
          </a:p>
          <a:p>
            <a:pPr marL="533400" indent="-533400"/>
            <a:endParaRPr lang="en-US" sz="2000" dirty="0"/>
          </a:p>
          <a:p>
            <a:pPr marL="533400" indent="-533400">
              <a:buFont typeface="Monotype Sorts" pitchFamily="2" charset="2"/>
              <a:buNone/>
            </a:pPr>
            <a:r>
              <a:rPr lang="en-US" sz="2400" dirty="0"/>
              <a:t>	</a:t>
            </a:r>
            <a:r>
              <a:rPr lang="en-US" sz="2000" dirty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085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200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External Index:</a:t>
            </a:r>
            <a:r>
              <a:rPr lang="en-US" sz="2000" dirty="0"/>
              <a:t> Used to measure the extent to which cluster labels match </a:t>
            </a:r>
            <a:r>
              <a:rPr lang="en-US" sz="2000" dirty="0">
                <a:solidFill>
                  <a:srgbClr val="00B0F0"/>
                </a:solidFill>
              </a:rPr>
              <a:t>externally supplied class labels</a:t>
            </a:r>
            <a:r>
              <a:rPr lang="en-US" sz="20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entropy, precision, recall</a:t>
            </a:r>
            <a:endParaRPr lang="en-US" sz="1600" dirty="0"/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Internal Index:</a:t>
            </a:r>
            <a:r>
              <a:rPr lang="en-US" sz="2000" dirty="0"/>
              <a:t>  Used to measure the goodness of a clustering structure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000" dirty="0"/>
              <a:t> </a:t>
            </a:r>
            <a:r>
              <a:rPr lang="en-US" sz="2000" dirty="0" smtClean="0"/>
              <a:t>reference to </a:t>
            </a:r>
            <a:r>
              <a:rPr lang="en-US" sz="2000" dirty="0"/>
              <a:t>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Sum </a:t>
            </a:r>
            <a:r>
              <a:rPr lang="en-US" sz="1600" dirty="0"/>
              <a:t>of Squared Error (SSE)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Relative Index:</a:t>
            </a:r>
            <a:r>
              <a:rPr lang="en-US" sz="2000" dirty="0"/>
              <a:t> Used to compare two different </a:t>
            </a:r>
            <a:r>
              <a:rPr lang="en-US" sz="2000" dirty="0" err="1"/>
              <a:t>clusterings</a:t>
            </a:r>
            <a:r>
              <a:rPr lang="en-US" sz="2000" dirty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/>
              <a:t>Often an external or internal index is used for this function, e.g., SSE or entropy</a:t>
            </a:r>
          </a:p>
          <a:p>
            <a:pPr marL="342900" indent="-342900"/>
            <a:r>
              <a:rPr lang="en-US" sz="2200" dirty="0"/>
              <a:t>Sometimes these are referred to as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sz="2200" dirty="0"/>
              <a:t>instead of </a:t>
            </a:r>
            <a:r>
              <a:rPr lang="en-US" sz="2200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sz="1800" dirty="0"/>
              <a:t>However, sometimes criterion is 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sz="1800" dirty="0"/>
              <a:t>and index is the </a:t>
            </a:r>
            <a:r>
              <a:rPr lang="en-US" sz="1800" dirty="0">
                <a:solidFill>
                  <a:srgbClr val="00B0F0"/>
                </a:solidFill>
              </a:rPr>
              <a:t>numerical measure </a:t>
            </a:r>
            <a:r>
              <a:rPr lang="en-US" sz="1800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322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093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95400"/>
                <a:ext cx="8458200" cy="53340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Two matrices </a:t>
                </a:r>
                <a:endParaRPr lang="en-US" sz="24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Similarity</a:t>
                </a:r>
                <a:r>
                  <a:rPr lang="en-US" sz="1900" dirty="0" smtClean="0"/>
                  <a:t> or </a:t>
                </a:r>
                <a:r>
                  <a:rPr lang="en-US" sz="1900" dirty="0" smtClean="0">
                    <a:solidFill>
                      <a:srgbClr val="00B0F0"/>
                    </a:solidFill>
                  </a:rPr>
                  <a:t>Distance</a:t>
                </a:r>
                <a:r>
                  <a:rPr lang="en-US" sz="1900" dirty="0" smtClean="0"/>
                  <a:t> Matrix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700" dirty="0" smtClean="0"/>
                  <a:t>One </a:t>
                </a:r>
                <a:r>
                  <a:rPr lang="en-US" sz="1700" dirty="0"/>
                  <a:t>row and one column for each data </a:t>
                </a:r>
                <a:r>
                  <a:rPr lang="en-US" sz="1700" dirty="0" smtClean="0"/>
                  <a:t>point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700" dirty="0" smtClean="0"/>
                  <a:t>An </a:t>
                </a:r>
                <a:r>
                  <a:rPr lang="en-US" sz="1700" dirty="0"/>
                  <a:t>entry is </a:t>
                </a:r>
                <a:r>
                  <a:rPr lang="en-US" sz="1700" dirty="0" smtClean="0"/>
                  <a:t>the similarity or distance of the associated </a:t>
                </a:r>
                <a:r>
                  <a:rPr lang="en-US" sz="1700" dirty="0"/>
                  <a:t>pair of </a:t>
                </a:r>
                <a:r>
                  <a:rPr lang="en-US" sz="1700" dirty="0" smtClean="0"/>
                  <a:t>points</a:t>
                </a:r>
                <a:endParaRPr lang="en-US" sz="17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“Incidence</a:t>
                </a:r>
                <a:r>
                  <a:rPr lang="en-US" sz="1900" dirty="0">
                    <a:solidFill>
                      <a:schemeClr val="accent6">
                        <a:lumMod val="75000"/>
                      </a:schemeClr>
                    </a:solidFill>
                  </a:rPr>
                  <a:t>” </a:t>
                </a:r>
                <a:r>
                  <a:rPr lang="en-US" sz="1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Matrix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700" dirty="0" smtClean="0"/>
                  <a:t>One </a:t>
                </a:r>
                <a:r>
                  <a:rPr lang="en-US" sz="1700" dirty="0"/>
                  <a:t>row and one column for each data </a:t>
                </a:r>
                <a:r>
                  <a:rPr lang="en-US" sz="1700" dirty="0" smtClean="0"/>
                  <a:t>point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700" dirty="0" smtClean="0"/>
                  <a:t>An </a:t>
                </a:r>
                <a:r>
                  <a:rPr lang="en-US" sz="1700" dirty="0"/>
                  <a:t>entry is 1 if the associated pair of points belong to the same </a:t>
                </a:r>
                <a:r>
                  <a:rPr lang="en-US" sz="1700" dirty="0" smtClean="0"/>
                  <a:t>cluster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700" dirty="0" smtClean="0"/>
                  <a:t>An </a:t>
                </a:r>
                <a:r>
                  <a:rPr lang="en-US" sz="1700" dirty="0"/>
                  <a:t>entry is 0 if the associated pair of points belongs to different clusters</a:t>
                </a:r>
                <a:endParaRPr lang="en-US" sz="15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Compute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correlation </a:t>
                </a:r>
                <a:r>
                  <a:rPr lang="en-US" sz="2400" dirty="0"/>
                  <a:t>between the two </a:t>
                </a:r>
                <a:r>
                  <a:rPr lang="en-US" sz="2400" dirty="0" smtClean="0"/>
                  <a:t>matrices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900" dirty="0" smtClean="0"/>
                  <a:t>Since the </a:t>
                </a:r>
                <a:r>
                  <a:rPr lang="en-US" sz="1900" dirty="0"/>
                  <a:t>matrices are symmetric, only the correlation between </a:t>
                </a:r>
                <a:br>
                  <a:rPr lang="en-US" sz="1900" dirty="0"/>
                </a:br>
                <a:r>
                  <a:rPr lang="en-US" sz="1900" dirty="0"/>
                  <a:t>n(n-1) / 2 entries needs to be calculated</a:t>
                </a:r>
                <a:r>
                  <a:rPr lang="en-US" sz="1900" dirty="0" smtClean="0"/>
                  <a:t>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19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FF0000"/>
                    </a:solidFill>
                  </a:rPr>
                  <a:t>High </a:t>
                </a:r>
                <a:r>
                  <a:rPr lang="en-US" sz="2400" dirty="0" smtClean="0"/>
                  <a:t>correlation (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positive</a:t>
                </a:r>
                <a:r>
                  <a:rPr lang="en-US" sz="2400" dirty="0" smtClean="0"/>
                  <a:t> for similarity,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negative</a:t>
                </a:r>
                <a:r>
                  <a:rPr lang="en-US" sz="2400" dirty="0" smtClean="0"/>
                  <a:t> for distance) indicates </a:t>
                </a:r>
                <a:r>
                  <a:rPr lang="en-US" sz="2400" dirty="0"/>
                  <a:t>that points that belong to the same cluster are close to each other.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Not a good measure for some density or contiguity based clusters.</a:t>
                </a:r>
                <a:endParaRPr lang="en-US" sz="2000" dirty="0"/>
              </a:p>
            </p:txBody>
          </p:sp>
        </mc:Choice>
        <mc:Fallback xmlns="">
          <p:sp>
            <p:nvSpPr>
              <p:cNvPr id="16609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95400"/>
                <a:ext cx="8458200" cy="5334000"/>
              </a:xfrm>
              <a:blipFill rotWithShape="0">
                <a:blip r:embed="rId2"/>
                <a:stretch>
                  <a:fillRect l="-505" t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917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Cluster Validity Via Correlation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 of incidence and proximity matrices for the K-means clusterings of the following two data sets. </a:t>
            </a:r>
          </a:p>
          <a:p>
            <a:endParaRPr lang="en-US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156857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1295400" y="5998029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-0.9235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5030788" y="5943600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8001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922" y="1550020"/>
            <a:ext cx="84582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2310" y="4572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2" y="27432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56" y="25146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𝑖𝑚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1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pic>
        <p:nvPicPr>
          <p:cNvPr id="166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3124200" y="5638800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DBSCAN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93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9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8788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3505200" y="58213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2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</a:t>
            </a:r>
            <a:r>
              <a:rPr lang="en-US" dirty="0" smtClean="0"/>
              <a:t>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 smtClean="0"/>
              <a:t>Points that belong to multiple classes, </a:t>
            </a:r>
            <a:r>
              <a:rPr lang="en-US" dirty="0"/>
              <a:t>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 smtClean="0">
                <a:solidFill>
                  <a:srgbClr val="00B0F0"/>
                </a:solidFill>
              </a:rPr>
              <a:t>Fuzzy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00B0F0"/>
                </a:solidFill>
              </a:rPr>
              <a:t>soft</a:t>
            </a:r>
            <a:r>
              <a:rPr lang="en-US" dirty="0" smtClean="0"/>
              <a:t>) 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</a:t>
            </a:r>
            <a:r>
              <a:rPr lang="en-US" sz="1800" dirty="0" smtClean="0"/>
              <a:t>usually must </a:t>
            </a:r>
            <a:r>
              <a:rPr lang="en-US" sz="1800" dirty="0"/>
              <a:t>sum to </a:t>
            </a:r>
            <a:r>
              <a:rPr lang="en-US" sz="1800" dirty="0" smtClean="0"/>
              <a:t>1 (often interpreted as </a:t>
            </a:r>
            <a:r>
              <a:rPr lang="en-US" sz="1800" dirty="0" smtClean="0">
                <a:solidFill>
                  <a:srgbClr val="FF0000"/>
                </a:solidFill>
              </a:rPr>
              <a:t>probabilities</a:t>
            </a:r>
            <a:r>
              <a:rPr lang="en-US" sz="1800" dirty="0" smtClean="0"/>
              <a:t>)</a:t>
            </a:r>
            <a:endParaRPr lang="en-US" sz="1800" dirty="0"/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4" name="Text Box 6"/>
          <p:cNvSpPr txBox="1">
            <a:spLocks noChangeArrowheads="1"/>
          </p:cNvSpPr>
          <p:nvPr/>
        </p:nvSpPr>
        <p:spPr bwMode="auto">
          <a:xfrm>
            <a:off x="3505200" y="55927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  <p:extLst>
      <p:ext uri="{BB962C8B-B14F-4D97-AF65-F5344CB8AC3E}">
        <p14:creationId xmlns:p14="http://schemas.microsoft.com/office/powerpoint/2010/main" val="35749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33400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81200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3429000" y="4953000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524431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technique can only be used for small datasets since it requires a quadratic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Internal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Index</a:t>
            </a:r>
            <a:r>
              <a:rPr lang="en-US" sz="2400" dirty="0"/>
              <a:t>:  Used to measure the goodness of a clustering structure without </a:t>
            </a:r>
            <a:r>
              <a:rPr lang="en-US" sz="2400" dirty="0" smtClean="0"/>
              <a:t>reference to </a:t>
            </a:r>
            <a:r>
              <a:rPr lang="en-US" sz="2400" dirty="0"/>
              <a:t>external information</a:t>
            </a:r>
          </a:p>
          <a:p>
            <a:pPr marL="742950" lvl="1" indent="-285750"/>
            <a:r>
              <a:rPr lang="en-US" sz="2000" dirty="0" smtClean="0"/>
              <a:t>Example: SSE</a:t>
            </a:r>
            <a:endParaRPr lang="en-US" sz="2000" dirty="0"/>
          </a:p>
          <a:p>
            <a:pPr marL="342900" indent="-342900"/>
            <a:r>
              <a:rPr lang="en-US" sz="2400" dirty="0"/>
              <a:t>SSE is good for comparing two </a:t>
            </a:r>
            <a:r>
              <a:rPr lang="en-US" sz="2400" dirty="0" err="1"/>
              <a:t>clusterings</a:t>
            </a:r>
            <a:r>
              <a:rPr lang="en-US" sz="2400" dirty="0"/>
              <a:t> or two clusters (average SSE).</a:t>
            </a:r>
          </a:p>
          <a:p>
            <a:pPr marL="342900" indent="-342900"/>
            <a:r>
              <a:rPr lang="en-US" sz="2400" dirty="0"/>
              <a:t>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 dirty="0"/>
          </a:p>
          <a:p>
            <a:pPr marL="342900" indent="-342900"/>
            <a:endParaRPr lang="en-US" sz="2400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Measures: SSE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800600" y="41910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839787" y="42672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69741"/>
            <a:ext cx="8458200" cy="5486400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Cluster Cohesion</a:t>
            </a:r>
            <a:r>
              <a:rPr lang="en-US" dirty="0">
                <a:solidFill>
                  <a:srgbClr val="FF9900"/>
                </a:solidFill>
              </a:rPr>
              <a:t>:</a:t>
            </a:r>
            <a:r>
              <a:rPr lang="en-US" dirty="0"/>
              <a:t> Measures how closely related are objects in a cluster</a:t>
            </a:r>
          </a:p>
          <a:p>
            <a:pPr marL="342900" indent="-34290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Cluster </a:t>
            </a:r>
            <a:r>
              <a:rPr lang="en-US" dirty="0">
                <a:solidFill>
                  <a:srgbClr val="FF0000"/>
                </a:solidFill>
              </a:rPr>
              <a:t>Separation</a:t>
            </a:r>
            <a:r>
              <a:rPr 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sz="2400" dirty="0"/>
              <a:t>Example: Squared Error</a:t>
            </a:r>
          </a:p>
          <a:p>
            <a:pPr marL="742950" lvl="1" indent="-285750"/>
            <a:r>
              <a:rPr lang="en-US" sz="2000" dirty="0"/>
              <a:t>Cohesion is measured by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within cluster sum of squares </a:t>
            </a:r>
            <a:r>
              <a:rPr lang="en-US" sz="2000" dirty="0"/>
              <a:t>(SSE)</a:t>
            </a:r>
          </a:p>
          <a:p>
            <a:pPr marL="742950" lvl="1" indent="-285750"/>
            <a:endParaRPr lang="en-US" sz="2000" dirty="0"/>
          </a:p>
          <a:p>
            <a:pPr marL="742950" lvl="1" indent="-285750"/>
            <a:endParaRPr lang="en-US" sz="2000" dirty="0"/>
          </a:p>
          <a:p>
            <a:pPr marL="742950" lvl="1" indent="-285750"/>
            <a:r>
              <a:rPr lang="en-US" sz="2000" dirty="0"/>
              <a:t>Separation is measured by the </a:t>
            </a:r>
            <a:r>
              <a:rPr lang="en-US" sz="2000" dirty="0">
                <a:solidFill>
                  <a:srgbClr val="0070C0"/>
                </a:solidFill>
              </a:rPr>
              <a:t>between cluster sum of squares</a:t>
            </a:r>
          </a:p>
          <a:p>
            <a:pPr marL="742950" lvl="1" indent="-285750"/>
            <a:endParaRPr lang="en-US" sz="2000" dirty="0"/>
          </a:p>
          <a:p>
            <a:pPr marL="822960" lvl="3" indent="0">
              <a:buNone/>
            </a:pPr>
            <a:endParaRPr lang="en-US" dirty="0"/>
          </a:p>
          <a:p>
            <a:pPr lvl="3"/>
            <a:r>
              <a:rPr lang="en-US" sz="1800" dirty="0" smtClean="0"/>
              <a:t>Where </a:t>
            </a:r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is the size of cluster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smtClean="0"/>
              <a:t>, c the overall mean</a:t>
            </a:r>
          </a:p>
          <a:p>
            <a:pPr lvl="3"/>
            <a:endParaRPr lang="en-US" dirty="0"/>
          </a:p>
          <a:p>
            <a:pPr lvl="3"/>
            <a:endParaRPr lang="en-US" sz="1800" dirty="0" smtClean="0"/>
          </a:p>
          <a:p>
            <a:r>
              <a:rPr lang="en-US" sz="2800" dirty="0" smtClean="0"/>
              <a:t>Interesting observation: WSS+BSS = constant</a:t>
            </a:r>
            <a:endParaRPr lang="en-US" sz="2800" dirty="0"/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154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367301"/>
              </p:ext>
            </p:extLst>
          </p:nvPr>
        </p:nvGraphicFramePr>
        <p:xfrm>
          <a:off x="1752601" y="3733800"/>
          <a:ext cx="2666999" cy="67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Εξίσωση" r:id="rId3" imgW="1346040" imgH="368280" progId="Equation.3">
                  <p:embed/>
                </p:oleObj>
              </mc:Choice>
              <mc:Fallback>
                <p:oleObj name="Εξίσωση" r:id="rId3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3733800"/>
                        <a:ext cx="2666999" cy="675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877725"/>
              </p:ext>
            </p:extLst>
          </p:nvPr>
        </p:nvGraphicFramePr>
        <p:xfrm>
          <a:off x="1752600" y="4737371"/>
          <a:ext cx="2514600" cy="672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Εξίσωση" r:id="rId5" imgW="1282680" imgH="342720" progId="Equation.3">
                  <p:embed/>
                </p:oleObj>
              </mc:Choice>
              <mc:Fallback>
                <p:oleObj name="Εξίσωση" r:id="rId5" imgW="1282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37371"/>
                        <a:ext cx="2514600" cy="672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62817" y="3810000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want this to be small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8465" y="4876800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want this to be large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02484"/>
              </p:ext>
            </p:extLst>
          </p:nvPr>
        </p:nvGraphicFramePr>
        <p:xfrm>
          <a:off x="1703388" y="5638800"/>
          <a:ext cx="26130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Εξίσωση" r:id="rId7" imgW="1333440" imgH="380880" progId="Equation.3">
                  <p:embed/>
                </p:oleObj>
              </mc:Choice>
              <mc:Fallback>
                <p:oleObj name="Εξίσωση" r:id="rId7" imgW="13334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5638800"/>
                        <a:ext cx="26130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1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8457" y="1408113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2200" dirty="0"/>
              <a:t>A proximity graph based approach can also be used for cohesion and separation.</a:t>
            </a:r>
          </a:p>
          <a:p>
            <a:pPr marL="742950" lvl="1" indent="-285750"/>
            <a:r>
              <a:rPr lang="en-US" sz="1800" dirty="0"/>
              <a:t>Cluster cohesion is the sum of the weight of all links within a cluster.</a:t>
            </a:r>
          </a:p>
          <a:p>
            <a:pPr marL="742950" lvl="1" indent="-285750"/>
            <a:r>
              <a:rPr lang="en-US" sz="1800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756" y="457200"/>
            <a:ext cx="8452644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3815557" y="37885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510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5029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4191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5256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6705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8229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6869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7391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7391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5181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5181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5181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5181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5334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5334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5334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5334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4267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4267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4267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4267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5105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5105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5105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5105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843757" y="39409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2133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2057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1219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2284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1295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2057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1295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2057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1295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2133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1143000" y="5699125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5181600" y="5699125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5557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measures – caveats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measures have the problem that the clustering algorithm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 smtClean="0"/>
              <a:t>, so it is will not necessarily do well with respect to the measure.</a:t>
            </a:r>
          </a:p>
          <a:p>
            <a:endParaRPr lang="en-US" dirty="0" smtClean="0"/>
          </a:p>
          <a:p>
            <a:r>
              <a:rPr lang="en-US" dirty="0" smtClean="0"/>
              <a:t>An internal measure can also be used as an objective function for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35151"/>
            <a:ext cx="8458200" cy="50942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Need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r>
              <a:rPr lang="en-US" sz="2400" dirty="0"/>
              <a:t> to interpret any measure.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For </a:t>
            </a:r>
            <a:r>
              <a:rPr lang="en-US" sz="1800" dirty="0"/>
              <a:t>example, if our measure of evaluation has the value, 10, is that good, fair, or poor?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sz="2400" dirty="0"/>
              <a:t> provide a framework for cluster validity</a:t>
            </a:r>
          </a:p>
          <a:p>
            <a:pPr marL="742950" lvl="1" indent="-285750"/>
            <a:r>
              <a:rPr lang="en-US" sz="1800" dirty="0"/>
              <a:t>The more </a:t>
            </a:r>
            <a:r>
              <a:rPr lang="en-US" sz="1800" dirty="0" smtClean="0"/>
              <a:t>“</a:t>
            </a:r>
            <a:r>
              <a:rPr lang="en-US" sz="1800" dirty="0" smtClean="0">
                <a:solidFill>
                  <a:srgbClr val="0070C0"/>
                </a:solidFill>
              </a:rPr>
              <a:t>non-random</a:t>
            </a:r>
            <a:r>
              <a:rPr lang="en-US" sz="1800" dirty="0" smtClean="0"/>
              <a:t>” </a:t>
            </a:r>
            <a:r>
              <a:rPr lang="en-US" sz="1800" dirty="0"/>
              <a:t>a clustering result is, the more likely it represents valid structure in the data</a:t>
            </a:r>
          </a:p>
          <a:p>
            <a:pPr marL="742950" lvl="1" indent="-285750"/>
            <a:r>
              <a:rPr lang="en-US" sz="1800" dirty="0"/>
              <a:t>Can compare the values of an index that result from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en-US" sz="1800" dirty="0"/>
              <a:t> data or </a:t>
            </a:r>
            <a:r>
              <a:rPr lang="en-US" sz="1800" dirty="0" err="1"/>
              <a:t>clusterings</a:t>
            </a:r>
            <a:r>
              <a:rPr lang="en-US" sz="1800" dirty="0"/>
              <a:t> to those of a clustering result.</a:t>
            </a:r>
          </a:p>
          <a:p>
            <a:pPr marL="1200150" lvl="2" indent="-285750"/>
            <a:r>
              <a:rPr lang="en-US" sz="1600" dirty="0"/>
              <a:t>If the value of the index is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  <a:r>
              <a:rPr lang="en-US" sz="1600" dirty="0"/>
              <a:t>, then the cluster results are valid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comparing the results of two different sets of cluster analyses, a framework is less necessary.</a:t>
            </a:r>
          </a:p>
          <a:p>
            <a:pPr marL="742950" lvl="1" indent="-285750"/>
            <a:r>
              <a:rPr lang="en-US" sz="1800" dirty="0"/>
              <a:t>However, there is the question of whether the difference between two index values is </a:t>
            </a:r>
            <a:r>
              <a:rPr lang="en-US" sz="1800" dirty="0">
                <a:solidFill>
                  <a:srgbClr val="0070C0"/>
                </a:solidFill>
              </a:rPr>
              <a:t>significant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for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823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1624" y="14478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sz="2000" dirty="0"/>
              <a:t>Compare SSE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sz="2000" dirty="0"/>
              <a:t> against three clusters in random data</a:t>
            </a:r>
          </a:p>
          <a:p>
            <a:pPr marL="742950" lvl="1" indent="-285750"/>
            <a:r>
              <a:rPr lang="en-US" sz="2000" dirty="0"/>
              <a:t>Histogram </a:t>
            </a:r>
            <a:r>
              <a:rPr lang="en-US" sz="2000" dirty="0" smtClean="0"/>
              <a:t>of SSE for </a:t>
            </a:r>
            <a:r>
              <a:rPr lang="en-US" sz="2000" dirty="0"/>
              <a:t>three clusters </a:t>
            </a:r>
            <a:r>
              <a:rPr lang="en-US" sz="2000" dirty="0" smtClean="0"/>
              <a:t>in 500 </a:t>
            </a:r>
            <a:r>
              <a:rPr lang="en-US" sz="2000" dirty="0"/>
              <a:t>random data sets </a:t>
            </a:r>
            <a:r>
              <a:rPr lang="en-US" sz="2000" dirty="0" smtClean="0"/>
              <a:t>of </a:t>
            </a:r>
            <a:r>
              <a:rPr lang="en-US" sz="2000" dirty="0" smtClean="0">
                <a:solidFill>
                  <a:srgbClr val="0070C0"/>
                </a:solidFill>
              </a:rPr>
              <a:t>100 random </a:t>
            </a:r>
            <a:r>
              <a:rPr lang="en-US" sz="2000" dirty="0">
                <a:solidFill>
                  <a:srgbClr val="0070C0"/>
                </a:solidFill>
              </a:rPr>
              <a:t>points distributed in the range 0.2 – 0.8 </a:t>
            </a:r>
            <a:r>
              <a:rPr lang="en-US" sz="2000" dirty="0"/>
              <a:t>for x and </a:t>
            </a:r>
            <a:r>
              <a:rPr lang="en-US" sz="2000" dirty="0" smtClean="0"/>
              <a:t>y</a:t>
            </a:r>
          </a:p>
          <a:p>
            <a:pPr marL="1017270" lvl="2" indent="-285750"/>
            <a:r>
              <a:rPr lang="en-US" sz="1600" dirty="0" smtClean="0"/>
              <a:t>Value 0.005 is very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762000" y="34290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58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8198" y="1522412"/>
            <a:ext cx="84582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9588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6858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8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we have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 (e.g., the SSE value)</a:t>
            </a:r>
          </a:p>
          <a:p>
            <a:r>
              <a:rPr lang="en-US" dirty="0" smtClean="0"/>
              <a:t>..and we have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measurements on </a:t>
            </a:r>
            <a:r>
              <a:rPr lang="en-US" dirty="0" smtClean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 smtClean="0"/>
              <a:t>…the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of measurements in the random data that have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 equal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value </a:t>
            </a:r>
            <a:r>
              <a:rPr lang="en-US" dirty="0" smtClean="0">
                <a:solidFill>
                  <a:srgbClr val="00B050"/>
                </a:solidFill>
              </a:rPr>
              <a:t>v </a:t>
            </a:r>
            <a:r>
              <a:rPr lang="en-US" dirty="0" smtClean="0"/>
              <a:t>(or greater or equal if we want to maximize) </a:t>
            </a:r>
          </a:p>
          <a:p>
            <a:pPr lvl="1"/>
            <a:r>
              <a:rPr lang="en-US" dirty="0" smtClean="0"/>
              <a:t>i.e., the value in the random dataset is </a:t>
            </a:r>
            <a:r>
              <a:rPr lang="en-US" dirty="0" smtClean="0">
                <a:solidFill>
                  <a:srgbClr val="00B0F0"/>
                </a:solidFill>
              </a:rPr>
              <a:t>at least as good </a:t>
            </a:r>
            <a:r>
              <a:rPr lang="en-US" dirty="0" smtClean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 smtClean="0"/>
              <a:t>We usually require that </a:t>
            </a:r>
            <a:r>
              <a:rPr lang="en-US" dirty="0" smtClean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Hard question</a:t>
            </a:r>
            <a:r>
              <a:rPr lang="en-US" dirty="0" smtClean="0"/>
              <a:t>: what is the right notion of a random dataset?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9951</TotalTime>
  <Words>5877</Words>
  <Application>Microsoft Office PowerPoint</Application>
  <PresentationFormat>On-screen Show (4:3)</PresentationFormat>
  <Paragraphs>1955</Paragraphs>
  <Slides>110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110</vt:i4>
      </vt:variant>
    </vt:vector>
  </HeadingPairs>
  <TitlesOfParts>
    <vt:vector size="127" baseType="lpstr">
      <vt:lpstr>宋体</vt:lpstr>
      <vt:lpstr>Arial</vt:lpstr>
      <vt:lpstr>Calibri</vt:lpstr>
      <vt:lpstr>Cambria Math</vt:lpstr>
      <vt:lpstr>Monotype Sorts</vt:lpstr>
      <vt:lpstr>Symbol</vt:lpstr>
      <vt:lpstr>Tahoma</vt:lpstr>
      <vt:lpstr>Times New Roman</vt:lpstr>
      <vt:lpstr>Wingdings</vt:lpstr>
      <vt:lpstr>Clarity</vt:lpstr>
      <vt:lpstr>Εξίσωση</vt:lpstr>
      <vt:lpstr>Document</vt:lpstr>
      <vt:lpstr>VISIO</vt:lpstr>
      <vt:lpstr>Bitmap Image</vt:lpstr>
      <vt:lpstr>Visio</vt:lpstr>
      <vt:lpstr>Equation</vt:lpstr>
      <vt:lpstr>MSPhotoEd.3</vt:lpstr>
      <vt:lpstr>DATA MINING LECTURE 7</vt:lpstr>
      <vt:lpstr>What is a Clustering?</vt:lpstr>
      <vt:lpstr>Applications of Cluster Analysis</vt:lpstr>
      <vt:lpstr>Early applications of cluster analysis</vt:lpstr>
      <vt:lpstr>Notion of a Cluster can be Ambiguous</vt:lpstr>
      <vt:lpstr>Types of Clusterings</vt:lpstr>
      <vt:lpstr>Partitional Clustering</vt:lpstr>
      <vt:lpstr>Hierarchical Clustering</vt:lpstr>
      <vt:lpstr>Other types of clustering</vt:lpstr>
      <vt:lpstr>Clustering objectives</vt:lpstr>
      <vt:lpstr>Clustering objectives</vt:lpstr>
      <vt:lpstr>Clustering objectives</vt:lpstr>
      <vt:lpstr>Types of Clusters: Density-Based</vt:lpstr>
      <vt:lpstr>Clustering objectives</vt:lpstr>
      <vt:lpstr>Types of Clusters: Objective Function</vt:lpstr>
      <vt:lpstr>Clustering Algorithms</vt:lpstr>
      <vt:lpstr>K-means</vt:lpstr>
      <vt:lpstr>K-means Clustering</vt:lpstr>
      <vt:lpstr>K-means Clustering</vt:lpstr>
      <vt:lpstr>K-means Clustering</vt:lpstr>
      <vt:lpstr>Complexity of the k-means problem</vt:lpstr>
      <vt:lpstr>K-means Algorithm</vt:lpstr>
      <vt:lpstr>K-means Algorithm – Initialization</vt:lpstr>
      <vt:lpstr>Two different K-means Clusterings</vt:lpstr>
      <vt:lpstr>Importance of Choosing Initial Centroids</vt:lpstr>
      <vt:lpstr>Importance of Choosing Initial Centroids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 Time and Space requirements</vt:lpstr>
      <vt:lpstr>Hierarchical Clustering: 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When DBSCAN Does NOT Work Well</vt:lpstr>
      <vt:lpstr>DBSCAN: Sensitive to Parameters</vt:lpstr>
      <vt:lpstr>Other algorithms</vt:lpstr>
      <vt:lpstr>CLUSTERING Evaluation</vt:lpstr>
      <vt:lpstr>Clustering Evaluation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Internal Measures: Cohesion and Separation</vt:lpstr>
      <vt:lpstr>Internal Measures: Cohesion and Separation</vt:lpstr>
      <vt:lpstr>Internal measures – caveats </vt:lpstr>
      <vt:lpstr>Framework for Cluster Validity</vt:lpstr>
      <vt:lpstr>Statistical Framework for SSE</vt:lpstr>
      <vt:lpstr>Statistical Framework for Correlation</vt:lpstr>
      <vt:lpstr>Empirical p-value</vt:lpstr>
      <vt:lpstr>Estimating the “right” number of clusters</vt:lpstr>
      <vt:lpstr>Estimating the “right” number of clusters</vt:lpstr>
      <vt:lpstr>External Measures for Clustering Validity</vt:lpstr>
      <vt:lpstr>Confusion matrix</vt:lpstr>
      <vt:lpstr>Measures</vt:lpstr>
      <vt:lpstr>Measures</vt:lpstr>
      <vt:lpstr>Measures</vt:lpstr>
      <vt:lpstr>Good and bad clustering</vt:lpstr>
      <vt:lpstr>Another clustering</vt:lpstr>
      <vt:lpstr>External Measures of Cluster Validity: Entropy and Purity</vt:lpstr>
      <vt:lpstr>Final Comment on Cluster Validity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361</cp:revision>
  <dcterms:created xsi:type="dcterms:W3CDTF">2011-10-17T19:46:53Z</dcterms:created>
  <dcterms:modified xsi:type="dcterms:W3CDTF">2017-05-05T19:52:20Z</dcterms:modified>
</cp:coreProperties>
</file>