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71" r:id="rId2"/>
    <p:sldId id="407" r:id="rId3"/>
    <p:sldId id="425" r:id="rId4"/>
    <p:sldId id="426" r:id="rId5"/>
    <p:sldId id="415" r:id="rId6"/>
    <p:sldId id="428" r:id="rId7"/>
    <p:sldId id="416" r:id="rId8"/>
    <p:sldId id="433" r:id="rId9"/>
    <p:sldId id="434" r:id="rId10"/>
    <p:sldId id="435" r:id="rId11"/>
    <p:sldId id="436" r:id="rId12"/>
    <p:sldId id="429" r:id="rId13"/>
    <p:sldId id="438" r:id="rId14"/>
    <p:sldId id="439" r:id="rId15"/>
    <p:sldId id="437" r:id="rId16"/>
    <p:sldId id="440" r:id="rId17"/>
    <p:sldId id="473" r:id="rId18"/>
    <p:sldId id="474" r:id="rId19"/>
    <p:sldId id="475" r:id="rId20"/>
    <p:sldId id="476" r:id="rId21"/>
    <p:sldId id="446" r:id="rId22"/>
    <p:sldId id="471" r:id="rId23"/>
    <p:sldId id="452" r:id="rId24"/>
    <p:sldId id="451" r:id="rId25"/>
    <p:sldId id="447" r:id="rId26"/>
    <p:sldId id="448" r:id="rId27"/>
    <p:sldId id="457" r:id="rId28"/>
    <p:sldId id="453" r:id="rId29"/>
    <p:sldId id="458" r:id="rId30"/>
    <p:sldId id="459" r:id="rId31"/>
    <p:sldId id="456" r:id="rId32"/>
    <p:sldId id="460" r:id="rId33"/>
    <p:sldId id="461" r:id="rId34"/>
    <p:sldId id="449" r:id="rId35"/>
    <p:sldId id="462" r:id="rId36"/>
    <p:sldId id="450" r:id="rId37"/>
    <p:sldId id="463" r:id="rId38"/>
    <p:sldId id="464" r:id="rId39"/>
    <p:sldId id="465" r:id="rId40"/>
    <p:sldId id="466" r:id="rId41"/>
    <p:sldId id="467" r:id="rId42"/>
    <p:sldId id="468" r:id="rId43"/>
    <p:sldId id="469" r:id="rId44"/>
    <p:sldId id="481" r:id="rId45"/>
    <p:sldId id="470" r:id="rId46"/>
    <p:sldId id="477" r:id="rId47"/>
    <p:sldId id="427" r:id="rId48"/>
    <p:sldId id="480" r:id="rId49"/>
    <p:sldId id="478" r:id="rId50"/>
    <p:sldId id="479"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06" autoAdjust="0"/>
    <p:restoredTop sz="94660"/>
  </p:normalViewPr>
  <p:slideViewPr>
    <p:cSldViewPr>
      <p:cViewPr varScale="1">
        <p:scale>
          <a:sx n="107" d="100"/>
          <a:sy n="107" d="100"/>
        </p:scale>
        <p:origin x="-96" y="-12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380"/>
    </p:cViewPr>
  </p:sorterViewPr>
  <p:notesViewPr>
    <p:cSldViewPr>
      <p:cViewPr varScale="1">
        <p:scale>
          <a:sx n="82" d="100"/>
          <a:sy n="82" d="100"/>
        </p:scale>
        <p:origin x="-201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B57C5-3770-495C-8B92-F5FDF1A84E46}" type="datetimeFigureOut">
              <a:rPr lang="en-US" smtClean="0"/>
              <a:pPr/>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304180-1105-47D3-A5E8-12D0BE6D8163}" type="slidenum">
              <a:rPr lang="en-US" smtClean="0"/>
              <a:pPr/>
              <a:t>‹#›</a:t>
            </a:fld>
            <a:endParaRPr lang="en-US"/>
          </a:p>
        </p:txBody>
      </p:sp>
    </p:spTree>
    <p:extLst>
      <p:ext uri="{BB962C8B-B14F-4D97-AF65-F5344CB8AC3E}">
        <p14:creationId xmlns:p14="http://schemas.microsoft.com/office/powerpoint/2010/main" xmlns="" val="2565888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6CC3C5-CBBF-408B-BDA1-19EDB5143399}" type="slidenum">
              <a:rPr lang="en-US"/>
              <a:pPr/>
              <a:t>1</a:t>
            </a:fld>
            <a:endParaRPr lang="en-US" dirty="0"/>
          </a:p>
        </p:txBody>
      </p:sp>
      <p:sp>
        <p:nvSpPr>
          <p:cNvPr id="10242" name="Rectangle 2"/>
          <p:cNvSpPr>
            <a:spLocks noGrp="1" noRot="1" noChangeAspect="1" noChangeArrowheads="1" noTextEdit="1"/>
          </p:cNvSpPr>
          <p:nvPr>
            <p:ph type="sldImg"/>
          </p:nvPr>
        </p:nvSpPr>
        <p:spPr>
          <a:xfrm>
            <a:off x="1143000" y="685800"/>
            <a:ext cx="4572000" cy="3429000"/>
          </a:xfrm>
          <a:ln/>
        </p:spPr>
      </p:sp>
      <p:sp>
        <p:nvSpPr>
          <p:cNvPr id="10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304180-1105-47D3-A5E8-12D0BE6D816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5/12/2012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5/12/2012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5/12/2012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1FE3DD3-7DAA-4B2F-B53B-80398DB5F16E}" type="datetimeFigureOut">
              <a:rPr lang="el-GR" smtClean="0"/>
              <a:pPr/>
              <a:t>5/12/2012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E3DD3-7DAA-4B2F-B53B-80398DB5F16E}" type="datetimeFigureOut">
              <a:rPr lang="el-GR" smtClean="0"/>
              <a:pPr/>
              <a:t>5/12/2012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D1FE3DD3-7DAA-4B2F-B53B-80398DB5F16E}" type="datetimeFigureOut">
              <a:rPr lang="el-GR" smtClean="0"/>
              <a:pPr/>
              <a:t>5/12/2012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D1FE3DD3-7DAA-4B2F-B53B-80398DB5F16E}" type="datetimeFigureOut">
              <a:rPr lang="el-GR" smtClean="0"/>
              <a:pPr/>
              <a:t>5/12/2012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D1FE3DD3-7DAA-4B2F-B53B-80398DB5F16E}" type="datetimeFigureOut">
              <a:rPr lang="el-GR" smtClean="0"/>
              <a:pPr/>
              <a:t>5/12/2012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E3DD3-7DAA-4B2F-B53B-80398DB5F16E}" type="datetimeFigureOut">
              <a:rPr lang="el-GR" smtClean="0"/>
              <a:pPr/>
              <a:t>5/12/2012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5/12/2012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E3DD3-7DAA-4B2F-B53B-80398DB5F16E}" type="datetimeFigureOut">
              <a:rPr lang="el-GR" smtClean="0"/>
              <a:pPr/>
              <a:t>5/12/2012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78E0B35-C73E-49DE-9EA0-4D9F6C87E10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E3DD3-7DAA-4B2F-B53B-80398DB5F16E}" type="datetimeFigureOut">
              <a:rPr lang="el-GR" smtClean="0"/>
              <a:pPr/>
              <a:t>5/12/2012</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E0B35-C73E-49DE-9EA0-4D9F6C87E107}"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en.wikipedia.org/wiki/Zipf's_law"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hyperlink" Target="http://www.dmoz.or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r>
              <a:rPr lang="el-GR" dirty="0" smtClean="0">
                <a:solidFill>
                  <a:schemeClr val="accent6">
                    <a:lumMod val="50000"/>
                  </a:schemeClr>
                </a:solidFill>
              </a:rPr>
              <a:t>Λ14 Διαδικτυακά Κοινωνικά Δίκτυα και Μέσα</a:t>
            </a:r>
            <a:endParaRPr lang="en-US" dirty="0">
              <a:solidFill>
                <a:schemeClr val="accent6">
                  <a:lumMod val="50000"/>
                </a:schemeClr>
              </a:solidFill>
            </a:endParaRPr>
          </a:p>
        </p:txBody>
      </p:sp>
      <p:sp>
        <p:nvSpPr>
          <p:cNvPr id="4" name="Subtitle 3"/>
          <p:cNvSpPr>
            <a:spLocks noGrp="1"/>
          </p:cNvSpPr>
          <p:nvPr>
            <p:ph type="subTitle" idx="1"/>
          </p:nvPr>
        </p:nvSpPr>
        <p:spPr>
          <a:xfrm>
            <a:off x="1371600" y="3886200"/>
            <a:ext cx="6415110" cy="1257312"/>
          </a:xfrm>
        </p:spPr>
        <p:txBody>
          <a:bodyPr/>
          <a:lstStyle/>
          <a:p>
            <a:r>
              <a:rPr lang="en-US" dirty="0" smtClean="0"/>
              <a:t>Link Analysis and Web Search</a:t>
            </a:r>
            <a:endParaRPr lang="el-GR" dirty="0"/>
          </a:p>
        </p:txBody>
      </p:sp>
      <p:sp>
        <p:nvSpPr>
          <p:cNvPr id="6" name="TextBox 5"/>
          <p:cNvSpPr txBox="1"/>
          <p:nvPr/>
        </p:nvSpPr>
        <p:spPr>
          <a:xfrm>
            <a:off x="1187624" y="5517232"/>
            <a:ext cx="6929486" cy="584775"/>
          </a:xfrm>
          <a:prstGeom prst="rect">
            <a:avLst/>
          </a:prstGeom>
          <a:noFill/>
        </p:spPr>
        <p:txBody>
          <a:bodyPr wrap="square" rtlCol="0">
            <a:sp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solidFill>
                  <a:schemeClr val="tx2">
                    <a:lumMod val="50000"/>
                  </a:schemeClr>
                </a:solidFill>
              </a:rPr>
              <a:t>Chapter 14, from D. Easley and J. Kleinberg</a:t>
            </a:r>
          </a:p>
          <a:p>
            <a:r>
              <a:rPr lang="en-US" sz="1600" dirty="0" smtClean="0">
                <a:solidFill>
                  <a:schemeClr val="tx2">
                    <a:lumMod val="50000"/>
                  </a:schemeClr>
                </a:solidFill>
              </a:rPr>
              <a:t>Jure </a:t>
            </a:r>
            <a:r>
              <a:rPr lang="en-US" sz="1600" dirty="0" err="1" smtClean="0">
                <a:solidFill>
                  <a:schemeClr val="tx2">
                    <a:lumMod val="50000"/>
                  </a:schemeClr>
                </a:solidFill>
              </a:rPr>
              <a:t>Leskovez</a:t>
            </a:r>
            <a:r>
              <a:rPr lang="en-US" sz="1600" dirty="0" smtClean="0">
                <a:solidFill>
                  <a:schemeClr val="tx2">
                    <a:lumMod val="50000"/>
                  </a:schemeClr>
                </a:solidFill>
              </a:rPr>
              <a:t> slides CS224W course </a:t>
            </a:r>
            <a:endParaRPr lang="en-US" sz="1600" dirty="0">
              <a:solidFill>
                <a:schemeClr val="tx2">
                  <a:lumMod val="50000"/>
                </a:schemeClr>
              </a:solidFill>
            </a:endParaRPr>
          </a:p>
        </p:txBody>
      </p:sp>
    </p:spTree>
    <p:extLst>
      <p:ext uri="{BB962C8B-B14F-4D97-AF65-F5344CB8AC3E}">
        <p14:creationId xmlns:p14="http://schemas.microsoft.com/office/powerpoint/2010/main" xmlns="" val="27024679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892552"/>
          </a:xfrm>
          <a:prstGeom prst="rect">
            <a:avLst/>
          </a:prstGeom>
          <a:noFill/>
        </p:spPr>
        <p:txBody>
          <a:bodyPr wrap="square" rtlCol="0">
            <a:spAutoFit/>
          </a:bodyPr>
          <a:lstStyle/>
          <a:p>
            <a:pPr algn="ctr"/>
            <a:r>
              <a:rPr lang="en-US" sz="2800" dirty="0" smtClean="0">
                <a:solidFill>
                  <a:schemeClr val="accent6">
                    <a:lumMod val="75000"/>
                  </a:schemeClr>
                </a:solidFill>
              </a:rPr>
              <a:t>Link Analysis Using Hubs and Authorities: </a:t>
            </a:r>
            <a:r>
              <a:rPr lang="en-US" sz="2400" dirty="0" smtClean="0">
                <a:solidFill>
                  <a:schemeClr val="accent6">
                    <a:lumMod val="75000"/>
                  </a:schemeClr>
                </a:solidFill>
              </a:rPr>
              <a:t>the principle of repeated improvement</a:t>
            </a:r>
            <a:endParaRPr lang="en-US" sz="2400" dirty="0">
              <a:solidFill>
                <a:schemeClr val="accent6">
                  <a:lumMod val="75000"/>
                </a:schemeClr>
              </a:solidFill>
            </a:endParaRPr>
          </a:p>
        </p:txBody>
      </p:sp>
      <p:sp>
        <p:nvSpPr>
          <p:cNvPr id="8" name="TextBox 7"/>
          <p:cNvSpPr txBox="1"/>
          <p:nvPr/>
        </p:nvSpPr>
        <p:spPr>
          <a:xfrm>
            <a:off x="467544" y="1412776"/>
            <a:ext cx="7128792" cy="369332"/>
          </a:xfrm>
          <a:prstGeom prst="rect">
            <a:avLst/>
          </a:prstGeom>
          <a:noFill/>
        </p:spPr>
        <p:txBody>
          <a:bodyPr wrap="square" rtlCol="0">
            <a:spAutoFit/>
          </a:bodyPr>
          <a:lstStyle/>
          <a:p>
            <a:pPr>
              <a:buFont typeface="Wingdings" pitchFamily="2" charset="2"/>
              <a:buChar char="ü"/>
            </a:pPr>
            <a:r>
              <a:rPr lang="en-US" dirty="0" smtClean="0">
                <a:solidFill>
                  <a:schemeClr val="tx2">
                    <a:lumMod val="75000"/>
                  </a:schemeClr>
                </a:solidFill>
              </a:rPr>
              <a:t>Vote (link) from a good “hub” should count more!</a:t>
            </a:r>
            <a:endParaRPr lang="el-GR" dirty="0">
              <a:solidFill>
                <a:schemeClr val="tx2">
                  <a:lumMod val="75000"/>
                </a:schemeClr>
              </a:solidFill>
            </a:endParaRPr>
          </a:p>
        </p:txBody>
      </p:sp>
      <p:pic>
        <p:nvPicPr>
          <p:cNvPr id="7170" name="Picture 2"/>
          <p:cNvPicPr>
            <a:picLocks noChangeAspect="1" noChangeArrowheads="1"/>
          </p:cNvPicPr>
          <p:nvPr/>
        </p:nvPicPr>
        <p:blipFill>
          <a:blip r:embed="rId3" cstate="print"/>
          <a:srcRect/>
          <a:stretch>
            <a:fillRect/>
          </a:stretch>
        </p:blipFill>
        <p:spPr bwMode="auto">
          <a:xfrm>
            <a:off x="1907704" y="1844824"/>
            <a:ext cx="5153025" cy="3714750"/>
          </a:xfrm>
          <a:prstGeom prst="rect">
            <a:avLst/>
          </a:prstGeom>
          <a:noFill/>
          <a:ln w="9525">
            <a:noFill/>
            <a:miter lim="800000"/>
            <a:headEnd/>
            <a:tailEnd/>
          </a:ln>
        </p:spPr>
      </p:pic>
      <p:sp>
        <p:nvSpPr>
          <p:cNvPr id="6" name="TextBox 5"/>
          <p:cNvSpPr txBox="1"/>
          <p:nvPr/>
        </p:nvSpPr>
        <p:spPr>
          <a:xfrm>
            <a:off x="395536" y="5877272"/>
            <a:ext cx="5904656" cy="369332"/>
          </a:xfrm>
          <a:prstGeom prst="rect">
            <a:avLst/>
          </a:prstGeom>
          <a:noFill/>
        </p:spPr>
        <p:txBody>
          <a:bodyPr wrap="square" rtlCol="0">
            <a:spAutoFit/>
          </a:bodyPr>
          <a:lstStyle/>
          <a:p>
            <a:r>
              <a:rPr lang="en-US" dirty="0" smtClean="0">
                <a:solidFill>
                  <a:schemeClr val="bg1">
                    <a:lumMod val="50000"/>
                  </a:schemeClr>
                </a:solidFill>
              </a:rPr>
              <a:t>Think about restaurant recommendations!!</a:t>
            </a:r>
            <a:endParaRPr lang="el-GR" dirty="0">
              <a:solidFill>
                <a:schemeClr val="bg1">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892552"/>
          </a:xfrm>
          <a:prstGeom prst="rect">
            <a:avLst/>
          </a:prstGeom>
          <a:noFill/>
        </p:spPr>
        <p:txBody>
          <a:bodyPr wrap="square" rtlCol="0">
            <a:spAutoFit/>
          </a:bodyPr>
          <a:lstStyle/>
          <a:p>
            <a:pPr algn="ctr"/>
            <a:r>
              <a:rPr lang="en-US" sz="2800" dirty="0" smtClean="0">
                <a:solidFill>
                  <a:schemeClr val="accent6">
                    <a:lumMod val="75000"/>
                  </a:schemeClr>
                </a:solidFill>
              </a:rPr>
              <a:t>Link Analysis Using Hubs and Authorities: </a:t>
            </a:r>
            <a:r>
              <a:rPr lang="en-US" sz="2400" dirty="0" smtClean="0">
                <a:solidFill>
                  <a:schemeClr val="accent6">
                    <a:lumMod val="75000"/>
                  </a:schemeClr>
                </a:solidFill>
              </a:rPr>
              <a:t>the principle of repeated improvement</a:t>
            </a:r>
            <a:endParaRPr lang="en-US" sz="2400" dirty="0">
              <a:solidFill>
                <a:schemeClr val="accent6">
                  <a:lumMod val="75000"/>
                </a:schemeClr>
              </a:solidFill>
            </a:endParaRPr>
          </a:p>
        </p:txBody>
      </p:sp>
      <p:sp>
        <p:nvSpPr>
          <p:cNvPr id="8" name="TextBox 7"/>
          <p:cNvSpPr txBox="1"/>
          <p:nvPr/>
        </p:nvSpPr>
        <p:spPr>
          <a:xfrm>
            <a:off x="467544" y="1412776"/>
            <a:ext cx="7128792" cy="584775"/>
          </a:xfrm>
          <a:prstGeom prst="rect">
            <a:avLst/>
          </a:prstGeom>
          <a:noFill/>
        </p:spPr>
        <p:txBody>
          <a:bodyPr wrap="square" rtlCol="0">
            <a:spAutoFit/>
          </a:bodyPr>
          <a:lstStyle/>
          <a:p>
            <a:r>
              <a:rPr lang="en-US" sz="3200" dirty="0" smtClean="0">
                <a:solidFill>
                  <a:schemeClr val="accent3">
                    <a:lumMod val="75000"/>
                  </a:schemeClr>
                </a:solidFill>
              </a:rPr>
              <a:t>Why stop here?</a:t>
            </a:r>
            <a:endParaRPr lang="el-GR" sz="3200" dirty="0">
              <a:solidFill>
                <a:schemeClr val="accent3">
                  <a:lumMod val="75000"/>
                </a:schemeClr>
              </a:solidFill>
            </a:endParaRPr>
          </a:p>
        </p:txBody>
      </p:sp>
      <p:sp>
        <p:nvSpPr>
          <p:cNvPr id="7" name="TextBox 6"/>
          <p:cNvSpPr txBox="1"/>
          <p:nvPr/>
        </p:nvSpPr>
        <p:spPr>
          <a:xfrm>
            <a:off x="755576" y="2420888"/>
            <a:ext cx="7056784" cy="2246769"/>
          </a:xfrm>
          <a:prstGeom prst="rect">
            <a:avLst/>
          </a:prstGeom>
          <a:noFill/>
        </p:spPr>
        <p:txBody>
          <a:bodyPr wrap="square" rtlCol="0">
            <a:spAutoFit/>
          </a:bodyPr>
          <a:lstStyle/>
          <a:p>
            <a:pPr algn="just"/>
            <a:r>
              <a:rPr lang="en-US" sz="2000" dirty="0" err="1" smtClean="0">
                <a:solidFill>
                  <a:schemeClr val="tx2">
                    <a:lumMod val="75000"/>
                  </a:schemeClr>
                </a:solidFill>
              </a:rPr>
              <a:t>Recompute</a:t>
            </a:r>
            <a:r>
              <a:rPr lang="en-US" sz="2000" dirty="0" smtClean="0">
                <a:solidFill>
                  <a:schemeClr val="tx2">
                    <a:lumMod val="75000"/>
                  </a:schemeClr>
                </a:solidFill>
              </a:rPr>
              <a:t> the score of the hubs using the improved scores of the authorities!</a:t>
            </a:r>
          </a:p>
          <a:p>
            <a:pPr algn="just"/>
            <a:endParaRPr lang="en-US" sz="2000" dirty="0" smtClean="0">
              <a:solidFill>
                <a:schemeClr val="tx2">
                  <a:lumMod val="75000"/>
                </a:schemeClr>
              </a:solidFill>
            </a:endParaRPr>
          </a:p>
          <a:p>
            <a:pPr algn="just"/>
            <a:r>
              <a:rPr lang="en-US" sz="2000" dirty="0" smtClean="0">
                <a:solidFill>
                  <a:schemeClr val="tx2">
                    <a:lumMod val="75000"/>
                  </a:schemeClr>
                </a:solidFill>
              </a:rPr>
              <a:t>Repeat .. </a:t>
            </a:r>
            <a:r>
              <a:rPr lang="en-US" sz="2000" dirty="0" err="1" smtClean="0">
                <a:solidFill>
                  <a:schemeClr val="tx2">
                    <a:lumMod val="75000"/>
                  </a:schemeClr>
                </a:solidFill>
              </a:rPr>
              <a:t>Recompute</a:t>
            </a:r>
            <a:r>
              <a:rPr lang="en-US" sz="2000" dirty="0" smtClean="0">
                <a:solidFill>
                  <a:schemeClr val="tx2">
                    <a:lumMod val="75000"/>
                  </a:schemeClr>
                </a:solidFill>
              </a:rPr>
              <a:t> the score of the </a:t>
            </a:r>
            <a:r>
              <a:rPr lang="en-US" sz="2000" dirty="0" err="1" smtClean="0">
                <a:solidFill>
                  <a:schemeClr val="tx2">
                    <a:lumMod val="75000"/>
                  </a:schemeClr>
                </a:solidFill>
              </a:rPr>
              <a:t>authories</a:t>
            </a:r>
            <a:r>
              <a:rPr lang="en-US" sz="2000" dirty="0" smtClean="0">
                <a:solidFill>
                  <a:schemeClr val="tx2">
                    <a:lumMod val="75000"/>
                  </a:schemeClr>
                </a:solidFill>
              </a:rPr>
              <a:t> using the improved scores of the hubs!</a:t>
            </a:r>
          </a:p>
          <a:p>
            <a:pPr algn="just"/>
            <a:endParaRPr lang="en-US" sz="2000" dirty="0" smtClean="0">
              <a:solidFill>
                <a:schemeClr val="tx2">
                  <a:lumMod val="75000"/>
                </a:schemeClr>
              </a:solidFill>
            </a:endParaRPr>
          </a:p>
          <a:p>
            <a:pPr algn="just"/>
            <a:r>
              <a:rPr lang="en-US" sz="2000" dirty="0" smtClean="0">
                <a:solidFill>
                  <a:schemeClr val="tx2">
                    <a:lumMod val="75000"/>
                  </a:schemeClr>
                </a:solidFill>
              </a:rPr>
              <a:t>…</a:t>
            </a:r>
            <a:endParaRPr lang="el-GR" sz="2000"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584775"/>
          </a:xfrm>
          <a:prstGeom prst="rect">
            <a:avLst/>
          </a:prstGeom>
          <a:noFill/>
        </p:spPr>
        <p:txBody>
          <a:bodyPr wrap="square" rtlCol="0">
            <a:spAutoFit/>
          </a:bodyPr>
          <a:lstStyle/>
          <a:p>
            <a:pPr algn="ctr"/>
            <a:r>
              <a:rPr lang="en-US" sz="3200" dirty="0" smtClean="0">
                <a:solidFill>
                  <a:schemeClr val="accent6">
                    <a:lumMod val="75000"/>
                  </a:schemeClr>
                </a:solidFill>
              </a:rPr>
              <a:t>Link Analysis Using Hubs and Authorities</a:t>
            </a:r>
            <a:endParaRPr lang="en-US" sz="2800" dirty="0">
              <a:solidFill>
                <a:schemeClr val="accent6">
                  <a:lumMod val="75000"/>
                </a:schemeClr>
              </a:solidFill>
            </a:endParaRPr>
          </a:p>
        </p:txBody>
      </p:sp>
      <p:sp>
        <p:nvSpPr>
          <p:cNvPr id="12" name="TextBox 11"/>
          <p:cNvSpPr txBox="1"/>
          <p:nvPr/>
        </p:nvSpPr>
        <p:spPr>
          <a:xfrm>
            <a:off x="467544" y="1556792"/>
            <a:ext cx="8064896" cy="3231654"/>
          </a:xfrm>
          <a:prstGeom prst="rect">
            <a:avLst/>
          </a:prstGeom>
          <a:noFill/>
        </p:spPr>
        <p:txBody>
          <a:bodyPr wrap="square" rtlCol="0">
            <a:spAutoFit/>
          </a:bodyPr>
          <a:lstStyle/>
          <a:p>
            <a:pPr algn="just"/>
            <a:r>
              <a:rPr lang="en-US" sz="2000" dirty="0" smtClean="0">
                <a:solidFill>
                  <a:schemeClr val="tx2">
                    <a:lumMod val="50000"/>
                  </a:schemeClr>
                </a:solidFill>
              </a:rPr>
              <a:t>Interesting pages fall into two classes:</a:t>
            </a:r>
          </a:p>
          <a:p>
            <a:pPr algn="just">
              <a:buFont typeface="Wingdings" pitchFamily="2" charset="2"/>
              <a:buChar char="§"/>
            </a:pPr>
            <a:r>
              <a:rPr lang="en-US" sz="2000" dirty="0" smtClean="0">
                <a:solidFill>
                  <a:schemeClr val="tx2">
                    <a:lumMod val="50000"/>
                  </a:schemeClr>
                </a:solidFill>
              </a:rPr>
              <a:t> </a:t>
            </a:r>
            <a:r>
              <a:rPr lang="en-US" sz="2400" dirty="0" smtClean="0">
                <a:solidFill>
                  <a:schemeClr val="accent6">
                    <a:lumMod val="75000"/>
                  </a:schemeClr>
                </a:solidFill>
              </a:rPr>
              <a:t>Authorities</a:t>
            </a:r>
            <a:r>
              <a:rPr lang="en-US" sz="2000" dirty="0" smtClean="0">
                <a:solidFill>
                  <a:schemeClr val="tx2">
                    <a:lumMod val="50000"/>
                  </a:schemeClr>
                </a:solidFill>
              </a:rPr>
              <a:t> are pages containing useful information (the prominent, highly endorsed answers to the queries)</a:t>
            </a:r>
          </a:p>
          <a:p>
            <a:pPr algn="just"/>
            <a:r>
              <a:rPr lang="en-US" sz="2000" dirty="0" smtClean="0">
                <a:solidFill>
                  <a:schemeClr val="tx2">
                    <a:lumMod val="50000"/>
                  </a:schemeClr>
                </a:solidFill>
              </a:rPr>
              <a:t>	</a:t>
            </a:r>
            <a:r>
              <a:rPr lang="en-US" dirty="0" smtClean="0">
                <a:solidFill>
                  <a:schemeClr val="tx2">
                    <a:lumMod val="50000"/>
                  </a:schemeClr>
                </a:solidFill>
              </a:rPr>
              <a:t>Newspaper home pages</a:t>
            </a:r>
          </a:p>
          <a:p>
            <a:pPr lvl="1" algn="just"/>
            <a:r>
              <a:rPr lang="en-US" dirty="0" smtClean="0">
                <a:solidFill>
                  <a:schemeClr val="tx2">
                    <a:lumMod val="50000"/>
                  </a:schemeClr>
                </a:solidFill>
              </a:rPr>
              <a:t>	Course home pages</a:t>
            </a:r>
          </a:p>
          <a:p>
            <a:pPr lvl="2" algn="just"/>
            <a:r>
              <a:rPr lang="en-US" dirty="0" smtClean="0">
                <a:solidFill>
                  <a:schemeClr val="tx2">
                    <a:lumMod val="50000"/>
                  </a:schemeClr>
                </a:solidFill>
              </a:rPr>
              <a:t>Home pages of auto manufacturers</a:t>
            </a:r>
            <a:endParaRPr lang="en-US" sz="2000" dirty="0" smtClean="0">
              <a:solidFill>
                <a:schemeClr val="tx2">
                  <a:lumMod val="50000"/>
                </a:schemeClr>
              </a:solidFill>
            </a:endParaRPr>
          </a:p>
          <a:p>
            <a:pPr algn="just">
              <a:buFont typeface="Wingdings" pitchFamily="2" charset="2"/>
              <a:buChar char="§"/>
            </a:pPr>
            <a:r>
              <a:rPr lang="en-US" sz="2000" dirty="0" smtClean="0">
                <a:solidFill>
                  <a:schemeClr val="tx2">
                    <a:lumMod val="50000"/>
                  </a:schemeClr>
                </a:solidFill>
              </a:rPr>
              <a:t> </a:t>
            </a:r>
            <a:r>
              <a:rPr lang="en-US" sz="2400" dirty="0" smtClean="0">
                <a:solidFill>
                  <a:schemeClr val="accent6">
                    <a:lumMod val="75000"/>
                  </a:schemeClr>
                </a:solidFill>
              </a:rPr>
              <a:t>Hubs</a:t>
            </a:r>
            <a:r>
              <a:rPr lang="en-US" sz="2000" dirty="0" smtClean="0">
                <a:solidFill>
                  <a:schemeClr val="tx2">
                    <a:lumMod val="50000"/>
                  </a:schemeClr>
                </a:solidFill>
              </a:rPr>
              <a:t> are pages that link to authorities (highly value lists)</a:t>
            </a:r>
          </a:p>
          <a:p>
            <a:pPr algn="just"/>
            <a:r>
              <a:rPr lang="en-US" sz="2000" dirty="0" smtClean="0">
                <a:solidFill>
                  <a:schemeClr val="tx2">
                    <a:lumMod val="50000"/>
                  </a:schemeClr>
                </a:solidFill>
              </a:rPr>
              <a:t>	List of newspapers</a:t>
            </a:r>
          </a:p>
          <a:p>
            <a:pPr algn="just"/>
            <a:r>
              <a:rPr lang="en-US" sz="2000" dirty="0" smtClean="0">
                <a:solidFill>
                  <a:schemeClr val="tx2">
                    <a:lumMod val="50000"/>
                  </a:schemeClr>
                </a:solidFill>
              </a:rPr>
              <a:t>	Course bulletin</a:t>
            </a:r>
          </a:p>
          <a:p>
            <a:pPr algn="just"/>
            <a:r>
              <a:rPr lang="en-US" sz="2000" dirty="0" smtClean="0">
                <a:solidFill>
                  <a:schemeClr val="tx2">
                    <a:lumMod val="50000"/>
                  </a:schemeClr>
                </a:solidFill>
              </a:rPr>
              <a:t>	List of US auto manufacturers</a:t>
            </a:r>
            <a:endParaRPr lang="el-GR" sz="2000" dirty="0">
              <a:solidFill>
                <a:schemeClr val="tx2">
                  <a:lumMod val="50000"/>
                </a:schemeClr>
              </a:solidFill>
            </a:endParaRPr>
          </a:p>
        </p:txBody>
      </p:sp>
      <p:sp>
        <p:nvSpPr>
          <p:cNvPr id="6" name="TextBox 5"/>
          <p:cNvSpPr txBox="1"/>
          <p:nvPr/>
        </p:nvSpPr>
        <p:spPr>
          <a:xfrm>
            <a:off x="428596" y="5429264"/>
            <a:ext cx="7704856" cy="646331"/>
          </a:xfrm>
          <a:prstGeom prst="rect">
            <a:avLst/>
          </a:prstGeom>
          <a:noFill/>
        </p:spPr>
        <p:txBody>
          <a:bodyPr wrap="square" rtlCol="0">
            <a:spAutoFit/>
          </a:bodyPr>
          <a:lstStyle/>
          <a:p>
            <a:pPr>
              <a:buFont typeface="Wingdings" pitchFamily="2" charset="2"/>
              <a:buChar char="ü"/>
            </a:pPr>
            <a:r>
              <a:rPr lang="en-US" dirty="0" smtClean="0">
                <a:solidFill>
                  <a:schemeClr val="accent3">
                    <a:lumMod val="50000"/>
                  </a:schemeClr>
                </a:solidFill>
              </a:rPr>
              <a:t>A good hub links to many good authorities</a:t>
            </a:r>
          </a:p>
          <a:p>
            <a:pPr>
              <a:buFont typeface="Wingdings" pitchFamily="2" charset="2"/>
              <a:buChar char="ü"/>
            </a:pPr>
            <a:r>
              <a:rPr lang="en-US" dirty="0" smtClean="0">
                <a:solidFill>
                  <a:schemeClr val="accent3">
                    <a:lumMod val="50000"/>
                  </a:schemeClr>
                </a:solidFill>
              </a:rPr>
              <a:t>A good authority is linked from many good hubs</a:t>
            </a:r>
            <a:endParaRPr lang="el-GR"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14348" y="5929330"/>
            <a:ext cx="7704856" cy="646331"/>
          </a:xfrm>
          <a:prstGeom prst="rect">
            <a:avLst/>
          </a:prstGeom>
          <a:noFill/>
        </p:spPr>
        <p:txBody>
          <a:bodyPr wrap="square" rtlCol="0">
            <a:spAutoFit/>
          </a:bodyPr>
          <a:lstStyle/>
          <a:p>
            <a:pPr>
              <a:buFont typeface="Wingdings" pitchFamily="2" charset="2"/>
              <a:buChar char="ü"/>
            </a:pPr>
            <a:r>
              <a:rPr lang="en-US" dirty="0" smtClean="0">
                <a:solidFill>
                  <a:schemeClr val="accent3">
                    <a:lumMod val="50000"/>
                  </a:schemeClr>
                </a:solidFill>
              </a:rPr>
              <a:t>A good hub links to many good authorities</a:t>
            </a:r>
          </a:p>
          <a:p>
            <a:pPr>
              <a:buFont typeface="Wingdings" pitchFamily="2" charset="2"/>
              <a:buChar char="ü"/>
            </a:pPr>
            <a:r>
              <a:rPr lang="en-US" dirty="0" smtClean="0">
                <a:solidFill>
                  <a:schemeClr val="accent3">
                    <a:lumMod val="50000"/>
                  </a:schemeClr>
                </a:solidFill>
              </a:rPr>
              <a:t>A good authority is linked from many good hubs</a:t>
            </a:r>
            <a:endParaRPr lang="el-GR" dirty="0">
              <a:solidFill>
                <a:schemeClr val="accent3">
                  <a:lumMod val="50000"/>
                </a:schemeClr>
              </a:solidFill>
            </a:endParaRPr>
          </a:p>
        </p:txBody>
      </p:sp>
      <p:sp>
        <p:nvSpPr>
          <p:cNvPr id="7" name="TextBox 6"/>
          <p:cNvSpPr txBox="1"/>
          <p:nvPr/>
        </p:nvSpPr>
        <p:spPr>
          <a:xfrm>
            <a:off x="357158" y="4143380"/>
            <a:ext cx="8064896" cy="1477328"/>
          </a:xfrm>
          <a:prstGeom prst="rect">
            <a:avLst/>
          </a:prstGeom>
          <a:noFill/>
        </p:spPr>
        <p:txBody>
          <a:bodyPr wrap="square" rtlCol="0">
            <a:spAutoFit/>
          </a:bodyPr>
          <a:lstStyle/>
          <a:p>
            <a:pPr algn="just"/>
            <a:r>
              <a:rPr lang="en-US" b="1" i="1" dirty="0" smtClean="0">
                <a:solidFill>
                  <a:schemeClr val="tx2">
                    <a:lumMod val="50000"/>
                  </a:schemeClr>
                </a:solidFill>
              </a:rPr>
              <a:t>Authority Update Rule</a:t>
            </a:r>
            <a:r>
              <a:rPr lang="en-US" dirty="0" smtClean="0">
                <a:solidFill>
                  <a:schemeClr val="tx2">
                    <a:lumMod val="50000"/>
                  </a:schemeClr>
                </a:solidFill>
              </a:rPr>
              <a:t>: For each page </a:t>
            </a:r>
            <a:r>
              <a:rPr lang="en-US" dirty="0" err="1" smtClean="0">
                <a:solidFill>
                  <a:schemeClr val="tx2">
                    <a:lumMod val="50000"/>
                  </a:schemeClr>
                </a:solidFill>
              </a:rPr>
              <a:t>i</a:t>
            </a:r>
            <a:r>
              <a:rPr lang="en-US" dirty="0" smtClean="0">
                <a:solidFill>
                  <a:schemeClr val="tx2">
                    <a:lumMod val="50000"/>
                  </a:schemeClr>
                </a:solidFill>
              </a:rPr>
              <a:t>, update a(</a:t>
            </a:r>
            <a:r>
              <a:rPr lang="en-US" dirty="0" err="1" smtClean="0">
                <a:solidFill>
                  <a:schemeClr val="tx2">
                    <a:lumMod val="50000"/>
                  </a:schemeClr>
                </a:solidFill>
              </a:rPr>
              <a:t>i</a:t>
            </a:r>
            <a:r>
              <a:rPr lang="en-US" dirty="0" smtClean="0">
                <a:solidFill>
                  <a:schemeClr val="tx2">
                    <a:lumMod val="50000"/>
                  </a:schemeClr>
                </a:solidFill>
              </a:rPr>
              <a:t>) to be the sum of the hub scores of all pages that point to it.</a:t>
            </a:r>
          </a:p>
          <a:p>
            <a:pPr algn="just"/>
            <a:endParaRPr lang="en-US" dirty="0" smtClean="0">
              <a:solidFill>
                <a:schemeClr val="tx2">
                  <a:lumMod val="50000"/>
                </a:schemeClr>
              </a:solidFill>
            </a:endParaRPr>
          </a:p>
          <a:p>
            <a:pPr algn="just"/>
            <a:r>
              <a:rPr lang="en-US" b="1" i="1" dirty="0" smtClean="0">
                <a:solidFill>
                  <a:schemeClr val="tx2">
                    <a:lumMod val="50000"/>
                  </a:schemeClr>
                </a:solidFill>
              </a:rPr>
              <a:t>Hub Update Rule</a:t>
            </a:r>
            <a:r>
              <a:rPr lang="en-US" dirty="0" smtClean="0">
                <a:solidFill>
                  <a:schemeClr val="tx2">
                    <a:lumMod val="50000"/>
                  </a:schemeClr>
                </a:solidFill>
              </a:rPr>
              <a:t>: For each page </a:t>
            </a:r>
            <a:r>
              <a:rPr lang="en-US" dirty="0" err="1" smtClean="0">
                <a:solidFill>
                  <a:schemeClr val="tx2">
                    <a:lumMod val="50000"/>
                  </a:schemeClr>
                </a:solidFill>
              </a:rPr>
              <a:t>i</a:t>
            </a:r>
            <a:r>
              <a:rPr lang="en-US" dirty="0" smtClean="0">
                <a:solidFill>
                  <a:schemeClr val="tx2">
                    <a:lumMod val="50000"/>
                  </a:schemeClr>
                </a:solidFill>
              </a:rPr>
              <a:t>, update h(</a:t>
            </a:r>
            <a:r>
              <a:rPr lang="en-US" dirty="0" err="1" smtClean="0">
                <a:solidFill>
                  <a:schemeClr val="tx2">
                    <a:lumMod val="50000"/>
                  </a:schemeClr>
                </a:solidFill>
              </a:rPr>
              <a:t>i</a:t>
            </a:r>
            <a:r>
              <a:rPr lang="en-US" dirty="0" smtClean="0">
                <a:solidFill>
                  <a:schemeClr val="tx2">
                    <a:lumMod val="50000"/>
                  </a:schemeClr>
                </a:solidFill>
              </a:rPr>
              <a:t>) to be the sum of the authority scores of all pages that it points to.</a:t>
            </a:r>
            <a:endParaRPr lang="el-GR" dirty="0">
              <a:solidFill>
                <a:schemeClr val="tx2">
                  <a:lumMod val="50000"/>
                </a:schemeClr>
              </a:solidFill>
            </a:endParaRPr>
          </a:p>
        </p:txBody>
      </p:sp>
      <p:sp>
        <p:nvSpPr>
          <p:cNvPr id="8" name="TextBox 7"/>
          <p:cNvSpPr txBox="1"/>
          <p:nvPr/>
        </p:nvSpPr>
        <p:spPr>
          <a:xfrm>
            <a:off x="357158" y="142852"/>
            <a:ext cx="8143932" cy="523220"/>
          </a:xfrm>
          <a:prstGeom prst="rect">
            <a:avLst/>
          </a:prstGeom>
          <a:noFill/>
        </p:spPr>
        <p:txBody>
          <a:bodyPr wrap="square" rtlCol="0">
            <a:spAutoFit/>
          </a:bodyPr>
          <a:lstStyle/>
          <a:p>
            <a:pPr algn="ctr"/>
            <a:r>
              <a:rPr lang="en-US" sz="2800" dirty="0" smtClean="0">
                <a:solidFill>
                  <a:schemeClr val="accent6">
                    <a:lumMod val="75000"/>
                  </a:schemeClr>
                </a:solidFill>
              </a:rPr>
              <a:t>Link Analysis Using Hubs and Authorities: </a:t>
            </a:r>
            <a:r>
              <a:rPr lang="en-US" sz="2400" dirty="0" smtClean="0">
                <a:solidFill>
                  <a:schemeClr val="accent6">
                    <a:lumMod val="75000"/>
                  </a:schemeClr>
                </a:solidFill>
              </a:rPr>
              <a:t>HITS algorithm</a:t>
            </a:r>
            <a:endParaRPr lang="en-US" sz="2400" dirty="0">
              <a:solidFill>
                <a:schemeClr val="accent6">
                  <a:lumMod val="75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6572264" y="857232"/>
            <a:ext cx="2157297" cy="1847849"/>
          </a:xfrm>
          <a:prstGeom prst="rect">
            <a:avLst/>
          </a:prstGeom>
          <a:noFill/>
          <a:ln w="9525">
            <a:noFill/>
            <a:miter lim="800000"/>
            <a:headEnd/>
            <a:tailEnd/>
          </a:ln>
          <a:effectLst/>
        </p:spPr>
      </p:pic>
      <p:sp>
        <p:nvSpPr>
          <p:cNvPr id="5" name="TextBox 4"/>
          <p:cNvSpPr txBox="1"/>
          <p:nvPr/>
        </p:nvSpPr>
        <p:spPr>
          <a:xfrm>
            <a:off x="142844" y="1071546"/>
            <a:ext cx="5643602" cy="1631216"/>
          </a:xfrm>
          <a:prstGeom prst="rect">
            <a:avLst/>
          </a:prstGeom>
          <a:noFill/>
        </p:spPr>
        <p:txBody>
          <a:bodyPr wrap="square" rtlCol="0">
            <a:spAutoFit/>
          </a:bodyPr>
          <a:lstStyle/>
          <a:p>
            <a:r>
              <a:rPr lang="en-US" sz="2000" dirty="0" smtClean="0">
                <a:solidFill>
                  <a:schemeClr val="tx2">
                    <a:lumMod val="50000"/>
                  </a:schemeClr>
                </a:solidFill>
              </a:rPr>
              <a:t>Each page p, has two scores</a:t>
            </a:r>
          </a:p>
          <a:p>
            <a:pPr lvl="1">
              <a:buFont typeface="Wingdings" pitchFamily="2" charset="2"/>
              <a:buChar char="§"/>
            </a:pPr>
            <a:r>
              <a:rPr lang="en-US" sz="2000" dirty="0" smtClean="0">
                <a:solidFill>
                  <a:schemeClr val="tx2">
                    <a:lumMod val="50000"/>
                  </a:schemeClr>
                </a:solidFill>
              </a:rPr>
              <a:t> A </a:t>
            </a:r>
            <a:r>
              <a:rPr lang="en-US" sz="2000" i="1" dirty="0" smtClean="0">
                <a:solidFill>
                  <a:schemeClr val="accent6">
                    <a:lumMod val="75000"/>
                  </a:schemeClr>
                </a:solidFill>
              </a:rPr>
              <a:t>hub score </a:t>
            </a:r>
            <a:r>
              <a:rPr lang="en-US" sz="2000" dirty="0" smtClean="0">
                <a:solidFill>
                  <a:schemeClr val="tx2">
                    <a:lumMod val="50000"/>
                  </a:schemeClr>
                </a:solidFill>
              </a:rPr>
              <a:t>(h) quality as an expert</a:t>
            </a:r>
          </a:p>
          <a:p>
            <a:pPr lvl="1"/>
            <a:r>
              <a:rPr lang="en-US" sz="2000" dirty="0" smtClean="0">
                <a:solidFill>
                  <a:schemeClr val="tx2">
                    <a:lumMod val="50000"/>
                  </a:schemeClr>
                </a:solidFill>
              </a:rPr>
              <a:t>	Total sum of votes of pages pointed to</a:t>
            </a:r>
          </a:p>
          <a:p>
            <a:pPr lvl="1">
              <a:buFont typeface="Wingdings" pitchFamily="2" charset="2"/>
              <a:buChar char="§"/>
            </a:pPr>
            <a:r>
              <a:rPr lang="en-US" sz="2000" dirty="0" smtClean="0">
                <a:solidFill>
                  <a:schemeClr val="tx2">
                    <a:lumMod val="50000"/>
                  </a:schemeClr>
                </a:solidFill>
              </a:rPr>
              <a:t> An </a:t>
            </a:r>
            <a:r>
              <a:rPr lang="en-US" sz="2000" dirty="0" smtClean="0">
                <a:solidFill>
                  <a:schemeClr val="accent6">
                    <a:lumMod val="75000"/>
                  </a:schemeClr>
                </a:solidFill>
              </a:rPr>
              <a:t>authority score </a:t>
            </a:r>
            <a:r>
              <a:rPr lang="en-US" sz="2000" dirty="0" smtClean="0">
                <a:solidFill>
                  <a:schemeClr val="tx2">
                    <a:lumMod val="50000"/>
                  </a:schemeClr>
                </a:solidFill>
              </a:rPr>
              <a:t>(a) quality as content</a:t>
            </a:r>
          </a:p>
          <a:p>
            <a:r>
              <a:rPr lang="en-US" sz="2000" dirty="0" smtClean="0">
                <a:solidFill>
                  <a:schemeClr val="tx2">
                    <a:lumMod val="50000"/>
                  </a:schemeClr>
                </a:solidFill>
              </a:rPr>
              <a:t>	Total sum of votes of experts</a:t>
            </a:r>
          </a:p>
        </p:txBody>
      </p:sp>
      <p:grpSp>
        <p:nvGrpSpPr>
          <p:cNvPr id="10" name="Group 9"/>
          <p:cNvGrpSpPr/>
          <p:nvPr/>
        </p:nvGrpSpPr>
        <p:grpSpPr>
          <a:xfrm>
            <a:off x="5148064" y="2276872"/>
            <a:ext cx="1914305" cy="1752605"/>
            <a:chOff x="5072066" y="2214554"/>
            <a:chExt cx="1914305" cy="1752605"/>
          </a:xfrm>
        </p:grpSpPr>
        <p:pic>
          <p:nvPicPr>
            <p:cNvPr id="1027" name="Picture 3"/>
            <p:cNvPicPr>
              <a:picLocks noChangeAspect="1" noChangeArrowheads="1"/>
            </p:cNvPicPr>
            <p:nvPr/>
          </p:nvPicPr>
          <p:blipFill>
            <a:blip r:embed="rId4" cstate="print"/>
            <a:srcRect/>
            <a:stretch>
              <a:fillRect/>
            </a:stretch>
          </p:blipFill>
          <p:spPr bwMode="auto">
            <a:xfrm>
              <a:off x="5143504" y="2214554"/>
              <a:ext cx="1842867" cy="1752605"/>
            </a:xfrm>
            <a:prstGeom prst="rect">
              <a:avLst/>
            </a:prstGeom>
            <a:noFill/>
            <a:ln w="9525">
              <a:noFill/>
              <a:miter lim="800000"/>
              <a:headEnd/>
              <a:tailEnd/>
            </a:ln>
            <a:effectLst/>
          </p:spPr>
        </p:pic>
        <p:sp>
          <p:nvSpPr>
            <p:cNvPr id="9" name="TextBox 8"/>
            <p:cNvSpPr txBox="1"/>
            <p:nvPr/>
          </p:nvSpPr>
          <p:spPr>
            <a:xfrm>
              <a:off x="5072066" y="2285992"/>
              <a:ext cx="714380" cy="369332"/>
            </a:xfrm>
            <a:prstGeom prst="rect">
              <a:avLst/>
            </a:prstGeom>
            <a:solidFill>
              <a:schemeClr val="bg1"/>
            </a:solidFill>
          </p:spPr>
          <p:txBody>
            <a:bodyPr wrap="square" rtlCol="0">
              <a:spAutoFit/>
            </a:bodyPr>
            <a:lstStyle/>
            <a:p>
              <a:endParaRPr lang="en-US"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034" y="2000240"/>
            <a:ext cx="8136904" cy="3170099"/>
          </a:xfrm>
          <a:prstGeom prst="rect">
            <a:avLst/>
          </a:prstGeom>
          <a:noFill/>
        </p:spPr>
        <p:txBody>
          <a:bodyPr wrap="square" rtlCol="0">
            <a:spAutoFit/>
          </a:bodyPr>
          <a:lstStyle/>
          <a:p>
            <a:pPr algn="just">
              <a:buFont typeface="Wingdings" pitchFamily="2" charset="2"/>
              <a:buChar char="§"/>
            </a:pPr>
            <a:r>
              <a:rPr lang="en-US" sz="2000" dirty="0" smtClean="0">
                <a:solidFill>
                  <a:schemeClr val="tx2">
                    <a:lumMod val="50000"/>
                  </a:schemeClr>
                </a:solidFill>
              </a:rPr>
              <a:t> Start with all hub scores and all authority scores </a:t>
            </a:r>
            <a:r>
              <a:rPr lang="en-US" sz="2000" i="1" dirty="0" smtClean="0">
                <a:solidFill>
                  <a:schemeClr val="tx2">
                    <a:lumMod val="50000"/>
                  </a:schemeClr>
                </a:solidFill>
              </a:rPr>
              <a:t>equal to 1</a:t>
            </a:r>
            <a:r>
              <a:rPr lang="en-US" sz="2000" dirty="0" smtClean="0">
                <a:solidFill>
                  <a:schemeClr val="tx2">
                    <a:lumMod val="50000"/>
                  </a:schemeClr>
                </a:solidFill>
              </a:rPr>
              <a:t>.</a:t>
            </a:r>
          </a:p>
          <a:p>
            <a:pPr algn="just">
              <a:buFont typeface="Wingdings" pitchFamily="2" charset="2"/>
              <a:buChar char="§"/>
            </a:pPr>
            <a:r>
              <a:rPr lang="en-US" sz="2000" dirty="0" smtClean="0">
                <a:solidFill>
                  <a:schemeClr val="tx2">
                    <a:lumMod val="50000"/>
                  </a:schemeClr>
                </a:solidFill>
              </a:rPr>
              <a:t> Choose a number of </a:t>
            </a:r>
            <a:r>
              <a:rPr lang="en-US" sz="2000" i="1" dirty="0" smtClean="0">
                <a:solidFill>
                  <a:schemeClr val="tx2">
                    <a:lumMod val="50000"/>
                  </a:schemeClr>
                </a:solidFill>
              </a:rPr>
              <a:t>steps k</a:t>
            </a:r>
            <a:r>
              <a:rPr lang="en-US" sz="2000" dirty="0" smtClean="0">
                <a:solidFill>
                  <a:schemeClr val="tx2">
                    <a:lumMod val="50000"/>
                  </a:schemeClr>
                </a:solidFill>
              </a:rPr>
              <a:t>.</a:t>
            </a:r>
          </a:p>
          <a:p>
            <a:pPr algn="just">
              <a:buFont typeface="Wingdings" pitchFamily="2" charset="2"/>
              <a:buChar char="§"/>
            </a:pPr>
            <a:endParaRPr lang="en-US" sz="2000" dirty="0" smtClean="0">
              <a:solidFill>
                <a:schemeClr val="tx2">
                  <a:lumMod val="50000"/>
                </a:schemeClr>
              </a:solidFill>
            </a:endParaRPr>
          </a:p>
          <a:p>
            <a:pPr algn="just">
              <a:buFont typeface="Wingdings" pitchFamily="2" charset="2"/>
              <a:buChar char="§"/>
            </a:pPr>
            <a:r>
              <a:rPr lang="en-US" sz="2000" dirty="0" smtClean="0">
                <a:solidFill>
                  <a:schemeClr val="tx2">
                    <a:lumMod val="50000"/>
                  </a:schemeClr>
                </a:solidFill>
              </a:rPr>
              <a:t> Perform a sequence of k hub-authority updates. </a:t>
            </a:r>
            <a:r>
              <a:rPr lang="en-US" sz="2000" dirty="0" smtClean="0">
                <a:solidFill>
                  <a:schemeClr val="tx2">
                    <a:lumMod val="50000"/>
                  </a:schemeClr>
                </a:solidFill>
              </a:rPr>
              <a:t>For each node:</a:t>
            </a:r>
            <a:endParaRPr lang="en-US" sz="2000" dirty="0" smtClean="0">
              <a:solidFill>
                <a:schemeClr val="tx2">
                  <a:lumMod val="50000"/>
                </a:schemeClr>
              </a:solidFill>
            </a:endParaRPr>
          </a:p>
          <a:p>
            <a:pPr algn="just"/>
            <a:r>
              <a:rPr lang="en-US" sz="2000" dirty="0" smtClean="0">
                <a:solidFill>
                  <a:schemeClr val="tx2">
                    <a:lumMod val="50000"/>
                  </a:schemeClr>
                </a:solidFill>
              </a:rPr>
              <a:t>	- First, apply the </a:t>
            </a:r>
            <a:r>
              <a:rPr lang="en-US" sz="2000" i="1" dirty="0" smtClean="0">
                <a:solidFill>
                  <a:schemeClr val="tx2">
                    <a:lumMod val="50000"/>
                  </a:schemeClr>
                </a:solidFill>
              </a:rPr>
              <a:t>Authority Update Rule </a:t>
            </a:r>
            <a:r>
              <a:rPr lang="en-US" sz="2000" dirty="0" smtClean="0">
                <a:solidFill>
                  <a:schemeClr val="tx2">
                    <a:lumMod val="50000"/>
                  </a:schemeClr>
                </a:solidFill>
              </a:rPr>
              <a:t>to the current set of scores.</a:t>
            </a:r>
          </a:p>
          <a:p>
            <a:pPr algn="just"/>
            <a:r>
              <a:rPr lang="en-US" sz="2000" dirty="0" smtClean="0">
                <a:solidFill>
                  <a:schemeClr val="tx2">
                    <a:lumMod val="50000"/>
                  </a:schemeClr>
                </a:solidFill>
              </a:rPr>
              <a:t>	- Then, apply the </a:t>
            </a:r>
            <a:r>
              <a:rPr lang="en-US" sz="2000" i="1" dirty="0" smtClean="0">
                <a:solidFill>
                  <a:schemeClr val="tx2">
                    <a:lumMod val="50000"/>
                  </a:schemeClr>
                </a:solidFill>
              </a:rPr>
              <a:t>Hub Update Rule </a:t>
            </a:r>
            <a:r>
              <a:rPr lang="en-US" sz="2000" dirty="0" smtClean="0">
                <a:solidFill>
                  <a:schemeClr val="tx2">
                    <a:lumMod val="50000"/>
                  </a:schemeClr>
                </a:solidFill>
              </a:rPr>
              <a:t>to the resulting set of scores.</a:t>
            </a:r>
          </a:p>
          <a:p>
            <a:pPr algn="just"/>
            <a:endParaRPr lang="en-US" sz="2000" dirty="0" smtClean="0">
              <a:solidFill>
                <a:schemeClr val="tx2">
                  <a:lumMod val="50000"/>
                </a:schemeClr>
              </a:solidFill>
            </a:endParaRPr>
          </a:p>
          <a:p>
            <a:pPr algn="just">
              <a:buFont typeface="Wingdings" pitchFamily="2" charset="2"/>
              <a:buChar char="§"/>
            </a:pPr>
            <a:r>
              <a:rPr lang="en-US" sz="2000" dirty="0" smtClean="0">
                <a:solidFill>
                  <a:schemeClr val="tx2">
                    <a:lumMod val="50000"/>
                  </a:schemeClr>
                </a:solidFill>
              </a:rPr>
              <a:t> At the end, </a:t>
            </a:r>
            <a:r>
              <a:rPr lang="en-US" sz="2000" dirty="0" smtClean="0">
                <a:solidFill>
                  <a:schemeClr val="tx2">
                    <a:lumMod val="50000"/>
                  </a:schemeClr>
                </a:solidFill>
              </a:rPr>
              <a:t>hub </a:t>
            </a:r>
            <a:r>
              <a:rPr lang="en-US" sz="2000" dirty="0" smtClean="0">
                <a:solidFill>
                  <a:schemeClr val="tx2">
                    <a:lumMod val="50000"/>
                  </a:schemeClr>
                </a:solidFill>
              </a:rPr>
              <a:t>and authority scores may </a:t>
            </a:r>
            <a:r>
              <a:rPr lang="en-US" sz="2000" dirty="0" smtClean="0">
                <a:solidFill>
                  <a:schemeClr val="tx2">
                    <a:lumMod val="50000"/>
                  </a:schemeClr>
                </a:solidFill>
              </a:rPr>
              <a:t>be </a:t>
            </a:r>
            <a:r>
              <a:rPr lang="en-US" sz="2000" dirty="0" smtClean="0">
                <a:solidFill>
                  <a:schemeClr val="tx2">
                    <a:lumMod val="50000"/>
                  </a:schemeClr>
                </a:solidFill>
              </a:rPr>
              <a:t>very </a:t>
            </a:r>
            <a:r>
              <a:rPr lang="en-US" sz="2000" dirty="0" smtClean="0">
                <a:solidFill>
                  <a:schemeClr val="tx2">
                    <a:lumMod val="50000"/>
                  </a:schemeClr>
                </a:solidFill>
              </a:rPr>
              <a:t>large. </a:t>
            </a:r>
          </a:p>
          <a:p>
            <a:pPr algn="just"/>
            <a:r>
              <a:rPr lang="en-US" sz="2000" u="sng" dirty="0" smtClean="0">
                <a:solidFill>
                  <a:schemeClr val="tx2">
                    <a:lumMod val="50000"/>
                  </a:schemeClr>
                </a:solidFill>
              </a:rPr>
              <a:t>N</a:t>
            </a:r>
            <a:r>
              <a:rPr lang="en-US" sz="2000" i="1" u="sng" dirty="0" smtClean="0">
                <a:solidFill>
                  <a:schemeClr val="tx2">
                    <a:lumMod val="50000"/>
                  </a:schemeClr>
                </a:solidFill>
              </a:rPr>
              <a:t>ormalize</a:t>
            </a:r>
            <a:r>
              <a:rPr lang="en-US" sz="2000" dirty="0" smtClean="0">
                <a:solidFill>
                  <a:schemeClr val="tx2">
                    <a:lumMod val="50000"/>
                  </a:schemeClr>
                </a:solidFill>
              </a:rPr>
              <a:t>: divide each authority score by the sum of all authority scores, and each hub score by the sum of all hub scores. </a:t>
            </a:r>
          </a:p>
        </p:txBody>
      </p:sp>
      <p:sp>
        <p:nvSpPr>
          <p:cNvPr id="4" name="TextBox 3"/>
          <p:cNvSpPr txBox="1"/>
          <p:nvPr/>
        </p:nvSpPr>
        <p:spPr>
          <a:xfrm>
            <a:off x="1857356" y="1357298"/>
            <a:ext cx="5286412" cy="523220"/>
          </a:xfrm>
          <a:prstGeom prst="rect">
            <a:avLst/>
          </a:prstGeom>
          <a:noFill/>
        </p:spPr>
        <p:txBody>
          <a:bodyPr wrap="square" rtlCol="0">
            <a:spAutoFit/>
          </a:bodyPr>
          <a:lstStyle/>
          <a:p>
            <a:pPr algn="ctr"/>
            <a:r>
              <a:rPr lang="en-US" sz="2800" dirty="0" smtClean="0">
                <a:solidFill>
                  <a:schemeClr val="accent6">
                    <a:lumMod val="75000"/>
                  </a:schemeClr>
                </a:solidFill>
              </a:rPr>
              <a:t>HITS Algorithm</a:t>
            </a:r>
            <a:endParaRPr lang="en-US" sz="2800" dirty="0">
              <a:solidFill>
                <a:schemeClr val="accent6">
                  <a:lumMod val="75000"/>
                </a:schemeClr>
              </a:solidFill>
            </a:endParaRPr>
          </a:p>
        </p:txBody>
      </p:sp>
      <p:sp>
        <p:nvSpPr>
          <p:cNvPr id="6" name="TextBox 5"/>
          <p:cNvSpPr txBox="1"/>
          <p:nvPr/>
        </p:nvSpPr>
        <p:spPr>
          <a:xfrm>
            <a:off x="357158" y="142852"/>
            <a:ext cx="8143932" cy="523220"/>
          </a:xfrm>
          <a:prstGeom prst="rect">
            <a:avLst/>
          </a:prstGeom>
          <a:noFill/>
        </p:spPr>
        <p:txBody>
          <a:bodyPr wrap="square" rtlCol="0">
            <a:spAutoFit/>
          </a:bodyPr>
          <a:lstStyle/>
          <a:p>
            <a:pPr algn="ctr"/>
            <a:r>
              <a:rPr lang="en-US" sz="2800" dirty="0" smtClean="0">
                <a:solidFill>
                  <a:schemeClr val="accent6">
                    <a:lumMod val="75000"/>
                  </a:schemeClr>
                </a:solidFill>
              </a:rPr>
              <a:t>Link Analysis Using Hubs and Authorities: </a:t>
            </a:r>
            <a:r>
              <a:rPr lang="en-US" sz="2400" dirty="0" smtClean="0">
                <a:solidFill>
                  <a:schemeClr val="accent6">
                    <a:lumMod val="75000"/>
                  </a:schemeClr>
                </a:solidFill>
              </a:rPr>
              <a:t>HITS algorithm</a:t>
            </a:r>
            <a:endParaRPr lang="en-US" sz="24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a:stretch>
            <a:fillRect/>
          </a:stretch>
        </p:blipFill>
        <p:spPr bwMode="auto">
          <a:xfrm>
            <a:off x="1331640" y="1243301"/>
            <a:ext cx="5955004" cy="4666185"/>
          </a:xfrm>
          <a:prstGeom prst="rect">
            <a:avLst/>
          </a:prstGeom>
          <a:noFill/>
          <a:ln w="9525">
            <a:noFill/>
            <a:miter lim="800000"/>
            <a:headEnd/>
            <a:tailEnd/>
          </a:ln>
        </p:spPr>
      </p:pic>
      <p:sp>
        <p:nvSpPr>
          <p:cNvPr id="4" name="TextBox 3"/>
          <p:cNvSpPr txBox="1"/>
          <p:nvPr/>
        </p:nvSpPr>
        <p:spPr>
          <a:xfrm>
            <a:off x="357158" y="142852"/>
            <a:ext cx="8143932" cy="523220"/>
          </a:xfrm>
          <a:prstGeom prst="rect">
            <a:avLst/>
          </a:prstGeom>
          <a:noFill/>
        </p:spPr>
        <p:txBody>
          <a:bodyPr wrap="square" rtlCol="0">
            <a:spAutoFit/>
          </a:bodyPr>
          <a:lstStyle/>
          <a:p>
            <a:pPr algn="ctr"/>
            <a:r>
              <a:rPr lang="en-US" sz="2800" dirty="0" smtClean="0">
                <a:solidFill>
                  <a:schemeClr val="accent6">
                    <a:lumMod val="75000"/>
                  </a:schemeClr>
                </a:solidFill>
              </a:rPr>
              <a:t>Link Analysis Using Hubs and Authorities: </a:t>
            </a:r>
            <a:r>
              <a:rPr lang="en-US" sz="2400" dirty="0" smtClean="0">
                <a:solidFill>
                  <a:schemeClr val="accent6">
                    <a:lumMod val="75000"/>
                  </a:schemeClr>
                </a:solidFill>
              </a:rPr>
              <a:t>HITS algorithm</a:t>
            </a:r>
            <a:endParaRPr lang="en-US" sz="24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42852"/>
            <a:ext cx="8143932" cy="523220"/>
          </a:xfrm>
          <a:prstGeom prst="rect">
            <a:avLst/>
          </a:prstGeom>
          <a:noFill/>
        </p:spPr>
        <p:txBody>
          <a:bodyPr wrap="square" rtlCol="0">
            <a:spAutoFit/>
          </a:bodyPr>
          <a:lstStyle/>
          <a:p>
            <a:pPr algn="ctr"/>
            <a:r>
              <a:rPr lang="en-US" sz="2800" dirty="0" smtClean="0">
                <a:solidFill>
                  <a:schemeClr val="accent6">
                    <a:lumMod val="75000"/>
                  </a:schemeClr>
                </a:solidFill>
              </a:rPr>
              <a:t>Link Analysis Using Hubs and Authorities: </a:t>
            </a:r>
            <a:r>
              <a:rPr lang="en-US" sz="2400" dirty="0" smtClean="0">
                <a:solidFill>
                  <a:schemeClr val="accent6">
                    <a:lumMod val="75000"/>
                  </a:schemeClr>
                </a:solidFill>
              </a:rPr>
              <a:t>HITS algorithm</a:t>
            </a:r>
            <a:endParaRPr lang="en-US" sz="2400" dirty="0">
              <a:solidFill>
                <a:schemeClr val="accent6">
                  <a:lumMod val="75000"/>
                </a:schemeClr>
              </a:solidFill>
            </a:endParaRPr>
          </a:p>
        </p:txBody>
      </p:sp>
      <p:pic>
        <p:nvPicPr>
          <p:cNvPr id="9218" name="Picture 2"/>
          <p:cNvPicPr>
            <a:picLocks noChangeAspect="1" noChangeArrowheads="1"/>
          </p:cNvPicPr>
          <p:nvPr/>
        </p:nvPicPr>
        <p:blipFill>
          <a:blip r:embed="rId3" cstate="print"/>
          <a:srcRect/>
          <a:stretch>
            <a:fillRect/>
          </a:stretch>
        </p:blipFill>
        <p:spPr bwMode="auto">
          <a:xfrm>
            <a:off x="1331640" y="1052736"/>
            <a:ext cx="6382866" cy="4848787"/>
          </a:xfrm>
          <a:prstGeom prst="rect">
            <a:avLst/>
          </a:prstGeom>
          <a:noFill/>
          <a:ln w="9525">
            <a:noFill/>
            <a:miter lim="800000"/>
            <a:headEnd/>
            <a:tailEnd/>
          </a:ln>
        </p:spPr>
      </p:pic>
      <p:sp>
        <p:nvSpPr>
          <p:cNvPr id="5" name="TextBox 4"/>
          <p:cNvSpPr txBox="1"/>
          <p:nvPr/>
        </p:nvSpPr>
        <p:spPr>
          <a:xfrm>
            <a:off x="539552" y="1196752"/>
            <a:ext cx="2016224" cy="369332"/>
          </a:xfrm>
          <a:prstGeom prst="rect">
            <a:avLst/>
          </a:prstGeom>
          <a:noFill/>
        </p:spPr>
        <p:txBody>
          <a:bodyPr wrap="square" rtlCol="0">
            <a:spAutoFit/>
          </a:bodyPr>
          <a:lstStyle/>
          <a:p>
            <a:r>
              <a:rPr lang="en-US" dirty="0" smtClean="0">
                <a:solidFill>
                  <a:schemeClr val="tx2">
                    <a:lumMod val="50000"/>
                  </a:schemeClr>
                </a:solidFill>
              </a:rPr>
              <a:t>Converges?</a:t>
            </a:r>
            <a:endParaRPr lang="el-GR"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523220"/>
          </a:xfrm>
          <a:prstGeom prst="rect">
            <a:avLst/>
          </a:prstGeom>
          <a:noFill/>
        </p:spPr>
        <p:txBody>
          <a:bodyPr wrap="square" rtlCol="0">
            <a:spAutoFit/>
          </a:bodyPr>
          <a:lstStyle/>
          <a:p>
            <a:pPr algn="ctr"/>
            <a:r>
              <a:rPr lang="en-US" sz="2800" dirty="0" smtClean="0">
                <a:solidFill>
                  <a:schemeClr val="accent6">
                    <a:lumMod val="75000"/>
                  </a:schemeClr>
                </a:solidFill>
              </a:rPr>
              <a:t>Hubs and Authorities: Spectral Analysis</a:t>
            </a:r>
            <a:endParaRPr lang="en-US" sz="2400" dirty="0">
              <a:solidFill>
                <a:schemeClr val="accent6">
                  <a:lumMod val="75000"/>
                </a:schemeClr>
              </a:solidFill>
            </a:endParaRPr>
          </a:p>
        </p:txBody>
      </p:sp>
      <p:pic>
        <p:nvPicPr>
          <p:cNvPr id="11266" name="Picture 2"/>
          <p:cNvPicPr>
            <a:picLocks noChangeAspect="1" noChangeArrowheads="1"/>
          </p:cNvPicPr>
          <p:nvPr/>
        </p:nvPicPr>
        <p:blipFill>
          <a:blip r:embed="rId3" cstate="print"/>
          <a:srcRect/>
          <a:stretch>
            <a:fillRect/>
          </a:stretch>
        </p:blipFill>
        <p:spPr bwMode="auto">
          <a:xfrm>
            <a:off x="971600" y="2132856"/>
            <a:ext cx="6459956" cy="4124114"/>
          </a:xfrm>
          <a:prstGeom prst="rect">
            <a:avLst/>
          </a:prstGeom>
          <a:noFill/>
          <a:ln w="9525">
            <a:noFill/>
            <a:miter lim="800000"/>
            <a:headEnd/>
            <a:tailEnd/>
          </a:ln>
        </p:spPr>
      </p:pic>
      <p:sp>
        <p:nvSpPr>
          <p:cNvPr id="5" name="TextBox 4"/>
          <p:cNvSpPr txBox="1"/>
          <p:nvPr/>
        </p:nvSpPr>
        <p:spPr>
          <a:xfrm>
            <a:off x="611560" y="1196752"/>
            <a:ext cx="5328592" cy="584775"/>
          </a:xfrm>
          <a:prstGeom prst="rect">
            <a:avLst/>
          </a:prstGeom>
          <a:noFill/>
        </p:spPr>
        <p:txBody>
          <a:bodyPr wrap="square" rtlCol="0">
            <a:spAutoFit/>
          </a:bodyPr>
          <a:lstStyle/>
          <a:p>
            <a:r>
              <a:rPr lang="en-US" sz="3200" dirty="0" smtClean="0">
                <a:solidFill>
                  <a:schemeClr val="accent6">
                    <a:lumMod val="75000"/>
                  </a:schemeClr>
                </a:solidFill>
              </a:rPr>
              <a:t>Vector representation</a:t>
            </a:r>
            <a:endParaRPr lang="el-GR" sz="32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523220"/>
          </a:xfrm>
          <a:prstGeom prst="rect">
            <a:avLst/>
          </a:prstGeom>
          <a:noFill/>
        </p:spPr>
        <p:txBody>
          <a:bodyPr wrap="square" rtlCol="0">
            <a:spAutoFit/>
          </a:bodyPr>
          <a:lstStyle/>
          <a:p>
            <a:pPr algn="ctr"/>
            <a:r>
              <a:rPr lang="en-US" sz="2800" dirty="0" smtClean="0">
                <a:solidFill>
                  <a:schemeClr val="accent6">
                    <a:lumMod val="75000"/>
                  </a:schemeClr>
                </a:solidFill>
              </a:rPr>
              <a:t>Hubs and Authorities: Spectral Analysis</a:t>
            </a:r>
            <a:endParaRPr lang="en-US" sz="2400" dirty="0">
              <a:solidFill>
                <a:schemeClr val="accent6">
                  <a:lumMod val="75000"/>
                </a:schemeClr>
              </a:solidFill>
            </a:endParaRPr>
          </a:p>
        </p:txBody>
      </p:sp>
      <p:pic>
        <p:nvPicPr>
          <p:cNvPr id="12290" name="Picture 2"/>
          <p:cNvPicPr>
            <a:picLocks noChangeAspect="1" noChangeArrowheads="1"/>
          </p:cNvPicPr>
          <p:nvPr/>
        </p:nvPicPr>
        <p:blipFill>
          <a:blip r:embed="rId3" cstate="print"/>
          <a:srcRect/>
          <a:stretch>
            <a:fillRect/>
          </a:stretch>
        </p:blipFill>
        <p:spPr bwMode="auto">
          <a:xfrm>
            <a:off x="571472" y="1428736"/>
            <a:ext cx="7929618" cy="5018079"/>
          </a:xfrm>
          <a:prstGeom prst="rect">
            <a:avLst/>
          </a:prstGeom>
          <a:noFill/>
          <a:ln w="9525">
            <a:noFill/>
            <a:miter lim="800000"/>
            <a:headEnd/>
            <a:tailEnd/>
          </a:ln>
        </p:spPr>
      </p:pic>
      <p:sp>
        <p:nvSpPr>
          <p:cNvPr id="4" name="Rectangle 3"/>
          <p:cNvSpPr/>
          <p:nvPr/>
        </p:nvSpPr>
        <p:spPr>
          <a:xfrm>
            <a:off x="971600" y="5373216"/>
            <a:ext cx="2736304" cy="936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523220"/>
          </a:xfrm>
          <a:prstGeom prst="rect">
            <a:avLst/>
          </a:prstGeom>
          <a:noFill/>
        </p:spPr>
        <p:txBody>
          <a:bodyPr wrap="square" rtlCol="0">
            <a:spAutoFit/>
          </a:bodyPr>
          <a:lstStyle/>
          <a:p>
            <a:pPr algn="ctr"/>
            <a:r>
              <a:rPr lang="en-US" sz="2800" dirty="0" smtClean="0">
                <a:solidFill>
                  <a:schemeClr val="accent6">
                    <a:lumMod val="75000"/>
                  </a:schemeClr>
                </a:solidFill>
              </a:rPr>
              <a:t>Hubs and Authorities: Spectral Analysis</a:t>
            </a:r>
            <a:endParaRPr lang="en-US" sz="2400" dirty="0">
              <a:solidFill>
                <a:schemeClr val="accent6">
                  <a:lumMod val="75000"/>
                </a:schemeClr>
              </a:solidFill>
            </a:endParaRPr>
          </a:p>
        </p:txBody>
      </p:sp>
      <p:pic>
        <p:nvPicPr>
          <p:cNvPr id="13314" name="Picture 2"/>
          <p:cNvPicPr>
            <a:picLocks noChangeAspect="1" noChangeArrowheads="1"/>
          </p:cNvPicPr>
          <p:nvPr/>
        </p:nvPicPr>
        <p:blipFill>
          <a:blip r:embed="rId3" cstate="print"/>
          <a:srcRect/>
          <a:stretch>
            <a:fillRect/>
          </a:stretch>
        </p:blipFill>
        <p:spPr bwMode="auto">
          <a:xfrm>
            <a:off x="683568" y="1196752"/>
            <a:ext cx="8001860"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476672"/>
            <a:ext cx="7245448" cy="584775"/>
          </a:xfrm>
          <a:prstGeom prst="rect">
            <a:avLst/>
          </a:prstGeom>
          <a:noFill/>
        </p:spPr>
        <p:txBody>
          <a:bodyPr wrap="square" rtlCol="0">
            <a:spAutoFit/>
          </a:bodyPr>
          <a:lstStyle/>
          <a:p>
            <a:pPr algn="ctr"/>
            <a:r>
              <a:rPr lang="en-US" sz="3200" dirty="0" smtClean="0">
                <a:solidFill>
                  <a:schemeClr val="accent6">
                    <a:lumMod val="75000"/>
                  </a:schemeClr>
                </a:solidFill>
              </a:rPr>
              <a:t>Topics</a:t>
            </a:r>
            <a:endParaRPr lang="en-US" sz="3200" dirty="0">
              <a:solidFill>
                <a:schemeClr val="accent6">
                  <a:lumMod val="75000"/>
                </a:schemeClr>
              </a:solidFill>
            </a:endParaRPr>
          </a:p>
        </p:txBody>
      </p:sp>
      <p:sp>
        <p:nvSpPr>
          <p:cNvPr id="5" name="TextBox 4"/>
          <p:cNvSpPr txBox="1"/>
          <p:nvPr/>
        </p:nvSpPr>
        <p:spPr>
          <a:xfrm>
            <a:off x="611560" y="1988840"/>
            <a:ext cx="7488832" cy="2554545"/>
          </a:xfrm>
          <a:prstGeom prst="rect">
            <a:avLst/>
          </a:prstGeom>
          <a:noFill/>
        </p:spPr>
        <p:txBody>
          <a:bodyPr wrap="square" rtlCol="0">
            <a:spAutoFit/>
          </a:bodyPr>
          <a:lstStyle/>
          <a:p>
            <a:pPr>
              <a:buFont typeface="Wingdings" pitchFamily="2" charset="2"/>
              <a:buChar char="§"/>
            </a:pPr>
            <a:r>
              <a:rPr lang="en-US" sz="3200" dirty="0" smtClean="0">
                <a:solidFill>
                  <a:schemeClr val="accent1">
                    <a:lumMod val="50000"/>
                  </a:schemeClr>
                </a:solidFill>
              </a:rPr>
              <a:t> Web Search</a:t>
            </a:r>
            <a:endParaRPr lang="en-US" sz="3200" dirty="0" smtClean="0">
              <a:solidFill>
                <a:schemeClr val="accent6">
                  <a:lumMod val="50000"/>
                </a:schemeClr>
              </a:solidFill>
            </a:endParaRPr>
          </a:p>
          <a:p>
            <a:pPr>
              <a:buFont typeface="Wingdings" pitchFamily="2" charset="2"/>
              <a:buChar char="§"/>
            </a:pPr>
            <a:endParaRPr lang="en-US" sz="3200" dirty="0" smtClean="0">
              <a:solidFill>
                <a:schemeClr val="accent1">
                  <a:lumMod val="50000"/>
                </a:schemeClr>
              </a:solidFill>
            </a:endParaRPr>
          </a:p>
          <a:p>
            <a:pPr>
              <a:buFont typeface="Wingdings" pitchFamily="2" charset="2"/>
              <a:buChar char="§"/>
            </a:pPr>
            <a:r>
              <a:rPr lang="en-US" sz="3200" dirty="0" smtClean="0">
                <a:solidFill>
                  <a:schemeClr val="accent1">
                    <a:lumMod val="50000"/>
                  </a:schemeClr>
                </a:solidFill>
              </a:rPr>
              <a:t> HITS</a:t>
            </a:r>
          </a:p>
          <a:p>
            <a:pPr>
              <a:buFont typeface="Wingdings" pitchFamily="2" charset="2"/>
              <a:buChar char="§"/>
            </a:pPr>
            <a:endParaRPr lang="en-US" sz="3200" dirty="0" smtClean="0">
              <a:solidFill>
                <a:schemeClr val="accent1">
                  <a:lumMod val="50000"/>
                </a:schemeClr>
              </a:solidFill>
            </a:endParaRPr>
          </a:p>
          <a:p>
            <a:pPr>
              <a:buFont typeface="Wingdings" pitchFamily="2" charset="2"/>
              <a:buChar char="§"/>
            </a:pPr>
            <a:r>
              <a:rPr lang="en-US" sz="3200" dirty="0" smtClean="0">
                <a:solidFill>
                  <a:schemeClr val="accent1">
                    <a:lumMod val="50000"/>
                  </a:schemeClr>
                </a:solidFill>
              </a:rPr>
              <a:t> </a:t>
            </a:r>
            <a:r>
              <a:rPr lang="en-US" sz="3200" dirty="0" err="1" smtClean="0">
                <a:solidFill>
                  <a:schemeClr val="accent1">
                    <a:lumMod val="50000"/>
                  </a:schemeClr>
                </a:solidFill>
              </a:rPr>
              <a:t>PageRank</a:t>
            </a:r>
            <a:endParaRPr lang="el-GR" sz="3200"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523220"/>
          </a:xfrm>
          <a:prstGeom prst="rect">
            <a:avLst/>
          </a:prstGeom>
          <a:noFill/>
        </p:spPr>
        <p:txBody>
          <a:bodyPr wrap="square" rtlCol="0">
            <a:spAutoFit/>
          </a:bodyPr>
          <a:lstStyle/>
          <a:p>
            <a:pPr algn="ctr"/>
            <a:r>
              <a:rPr lang="en-US" sz="2800" dirty="0" smtClean="0">
                <a:solidFill>
                  <a:schemeClr val="accent6">
                    <a:lumMod val="75000"/>
                  </a:schemeClr>
                </a:solidFill>
              </a:rPr>
              <a:t>Hubs and Authorities: Spectral Analysis</a:t>
            </a:r>
            <a:endParaRPr lang="en-US" sz="2400" dirty="0">
              <a:solidFill>
                <a:schemeClr val="accent6">
                  <a:lumMod val="75000"/>
                </a:schemeClr>
              </a:solidFill>
            </a:endParaRPr>
          </a:p>
        </p:txBody>
      </p:sp>
      <p:pic>
        <p:nvPicPr>
          <p:cNvPr id="14338" name="Picture 2"/>
          <p:cNvPicPr>
            <a:picLocks noChangeAspect="1" noChangeArrowheads="1"/>
          </p:cNvPicPr>
          <p:nvPr/>
        </p:nvPicPr>
        <p:blipFill>
          <a:blip r:embed="rId3" cstate="print"/>
          <a:srcRect/>
          <a:stretch>
            <a:fillRect/>
          </a:stretch>
        </p:blipFill>
        <p:spPr bwMode="auto">
          <a:xfrm>
            <a:off x="395536" y="980728"/>
            <a:ext cx="7892486" cy="48992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996952"/>
            <a:ext cx="7749504" cy="646331"/>
          </a:xfrm>
          <a:prstGeom prst="rect">
            <a:avLst/>
          </a:prstGeom>
          <a:noFill/>
        </p:spPr>
        <p:txBody>
          <a:bodyPr wrap="square" rtlCol="0">
            <a:spAutoFit/>
          </a:bodyPr>
          <a:lstStyle/>
          <a:p>
            <a:pPr algn="ctr"/>
            <a:r>
              <a:rPr lang="en-US" sz="3600" dirty="0" err="1" smtClean="0">
                <a:solidFill>
                  <a:schemeClr val="accent6">
                    <a:lumMod val="75000"/>
                  </a:schemeClr>
                </a:solidFill>
                <a:latin typeface="+mj-lt"/>
              </a:rPr>
              <a:t>PageRank</a:t>
            </a:r>
            <a:endParaRPr lang="en-US" sz="3600" dirty="0">
              <a:solidFill>
                <a:schemeClr val="accent6">
                  <a:lumMod val="75000"/>
                </a:schemeClr>
              </a:solidFill>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357166"/>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endParaRPr lang="en-US" sz="2400" dirty="0">
              <a:solidFill>
                <a:schemeClr val="accent6">
                  <a:lumMod val="75000"/>
                </a:schemeClr>
              </a:solidFill>
            </a:endParaRPr>
          </a:p>
        </p:txBody>
      </p:sp>
      <p:sp>
        <p:nvSpPr>
          <p:cNvPr id="4" name="TextBox 3"/>
          <p:cNvSpPr txBox="1"/>
          <p:nvPr/>
        </p:nvSpPr>
        <p:spPr>
          <a:xfrm>
            <a:off x="642910" y="1714488"/>
            <a:ext cx="7488832" cy="2677656"/>
          </a:xfrm>
          <a:prstGeom prst="rect">
            <a:avLst/>
          </a:prstGeom>
          <a:noFill/>
        </p:spPr>
        <p:txBody>
          <a:bodyPr wrap="square" rtlCol="0">
            <a:spAutoFit/>
          </a:bodyPr>
          <a:lstStyle/>
          <a:p>
            <a:pPr algn="just">
              <a:buFont typeface="Wingdings" pitchFamily="2" charset="2"/>
              <a:buChar char="§"/>
            </a:pPr>
            <a:r>
              <a:rPr lang="en-US" sz="2400" dirty="0" smtClean="0">
                <a:solidFill>
                  <a:schemeClr val="tx2">
                    <a:lumMod val="50000"/>
                  </a:schemeClr>
                </a:solidFill>
              </a:rPr>
              <a:t> A page is important if it has many links (in-going? outgoing</a:t>
            </a:r>
            <a:r>
              <a:rPr lang="en-US" sz="2400" dirty="0" smtClean="0">
                <a:solidFill>
                  <a:schemeClr val="tx2">
                    <a:lumMod val="50000"/>
                  </a:schemeClr>
                </a:solidFill>
              </a:rPr>
              <a:t>?)</a:t>
            </a:r>
          </a:p>
          <a:p>
            <a:pPr algn="just"/>
            <a:endParaRPr lang="en-US" sz="2400" dirty="0" smtClean="0">
              <a:solidFill>
                <a:schemeClr val="tx2">
                  <a:lumMod val="50000"/>
                </a:schemeClr>
              </a:solidFill>
            </a:endParaRPr>
          </a:p>
          <a:p>
            <a:pPr algn="just">
              <a:buFont typeface="Wingdings" pitchFamily="2" charset="2"/>
              <a:buChar char="§"/>
            </a:pPr>
            <a:r>
              <a:rPr lang="en-US" sz="2400" dirty="0" smtClean="0">
                <a:solidFill>
                  <a:schemeClr val="tx2">
                    <a:lumMod val="50000"/>
                  </a:schemeClr>
                </a:solidFill>
              </a:rPr>
              <a:t> Are all links equal important?</a:t>
            </a:r>
          </a:p>
          <a:p>
            <a:pPr algn="just">
              <a:buFont typeface="Wingdings" pitchFamily="2" charset="2"/>
              <a:buChar char="§"/>
            </a:pPr>
            <a:endParaRPr lang="en-US" sz="2400" dirty="0" smtClean="0">
              <a:solidFill>
                <a:schemeClr val="accent2">
                  <a:lumMod val="50000"/>
                </a:schemeClr>
              </a:solidFill>
            </a:endParaRPr>
          </a:p>
          <a:p>
            <a:pPr algn="just">
              <a:buFont typeface="Wingdings" pitchFamily="2" charset="2"/>
              <a:buChar char="§"/>
            </a:pPr>
            <a:endParaRPr lang="en-US" sz="2400" dirty="0" smtClean="0">
              <a:solidFill>
                <a:schemeClr val="accent2">
                  <a:lumMod val="50000"/>
                </a:schemeClr>
              </a:solidFill>
            </a:endParaRPr>
          </a:p>
          <a:p>
            <a:pPr algn="just">
              <a:buFont typeface="Wingdings" pitchFamily="2" charset="2"/>
              <a:buChar char="§"/>
            </a:pPr>
            <a:r>
              <a:rPr lang="en-US" sz="2400" dirty="0" smtClean="0">
                <a:solidFill>
                  <a:schemeClr val="accent2">
                    <a:lumMod val="50000"/>
                  </a:schemeClr>
                </a:solidFill>
              </a:rPr>
              <a:t>A page is important if it is cited by other important pages</a:t>
            </a:r>
            <a:endParaRPr lang="el-GR" sz="2400"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flow equations</a:t>
            </a:r>
            <a:endParaRPr lang="en-US" sz="2400" dirty="0">
              <a:solidFill>
                <a:schemeClr val="accent6">
                  <a:lumMod val="75000"/>
                </a:schemeClr>
              </a:solidFill>
            </a:endParaRPr>
          </a:p>
        </p:txBody>
      </p:sp>
      <p:pic>
        <p:nvPicPr>
          <p:cNvPr id="18434" name="Picture 2"/>
          <p:cNvPicPr>
            <a:picLocks noChangeAspect="1" noChangeArrowheads="1"/>
          </p:cNvPicPr>
          <p:nvPr/>
        </p:nvPicPr>
        <p:blipFill>
          <a:blip r:embed="rId3" cstate="print"/>
          <a:srcRect/>
          <a:stretch>
            <a:fillRect/>
          </a:stretch>
        </p:blipFill>
        <p:spPr bwMode="auto">
          <a:xfrm>
            <a:off x="251520" y="1412776"/>
            <a:ext cx="7448587" cy="45213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Algorithm</a:t>
            </a:r>
            <a:endParaRPr lang="en-US" sz="2400" dirty="0">
              <a:solidFill>
                <a:schemeClr val="accent6">
                  <a:lumMod val="75000"/>
                </a:schemeClr>
              </a:solidFill>
            </a:endParaRPr>
          </a:p>
        </p:txBody>
      </p:sp>
      <p:sp>
        <p:nvSpPr>
          <p:cNvPr id="5" name="TextBox 4"/>
          <p:cNvSpPr txBox="1"/>
          <p:nvPr/>
        </p:nvSpPr>
        <p:spPr>
          <a:xfrm>
            <a:off x="467544" y="1412776"/>
            <a:ext cx="8136904" cy="4093428"/>
          </a:xfrm>
          <a:prstGeom prst="rect">
            <a:avLst/>
          </a:prstGeom>
          <a:noFill/>
        </p:spPr>
        <p:txBody>
          <a:bodyPr wrap="square" rtlCol="0">
            <a:spAutoFit/>
          </a:bodyPr>
          <a:lstStyle/>
          <a:p>
            <a:pPr>
              <a:buFont typeface="Wingdings" pitchFamily="2" charset="2"/>
              <a:buChar char="§"/>
            </a:pPr>
            <a:r>
              <a:rPr lang="en-US" sz="2000" dirty="0" smtClean="0">
                <a:solidFill>
                  <a:schemeClr val="tx2">
                    <a:lumMod val="50000"/>
                  </a:schemeClr>
                </a:solidFill>
              </a:rPr>
              <a:t> In a network with n nodes, assign all nodes the same initial </a:t>
            </a:r>
            <a:r>
              <a:rPr lang="en-US" sz="2000" dirty="0" err="1" smtClean="0">
                <a:solidFill>
                  <a:schemeClr val="tx2">
                    <a:lumMod val="50000"/>
                  </a:schemeClr>
                </a:solidFill>
              </a:rPr>
              <a:t>PageRank</a:t>
            </a:r>
            <a:r>
              <a:rPr lang="en-US" sz="2000" dirty="0" smtClean="0">
                <a:solidFill>
                  <a:schemeClr val="tx2">
                    <a:lumMod val="50000"/>
                  </a:schemeClr>
                </a:solidFill>
              </a:rPr>
              <a:t> = </a:t>
            </a:r>
            <a:r>
              <a:rPr lang="en-US" sz="2000" dirty="0" smtClean="0">
                <a:solidFill>
                  <a:schemeClr val="accent2">
                    <a:lumMod val="75000"/>
                  </a:schemeClr>
                </a:solidFill>
              </a:rPr>
              <a:t>1/n</a:t>
            </a:r>
            <a:r>
              <a:rPr lang="en-US" sz="2000" dirty="0" smtClean="0">
                <a:solidFill>
                  <a:schemeClr val="tx2">
                    <a:lumMod val="50000"/>
                  </a:schemeClr>
                </a:solidFill>
              </a:rPr>
              <a:t>.</a:t>
            </a:r>
          </a:p>
          <a:p>
            <a:pPr>
              <a:buFont typeface="Wingdings" pitchFamily="2" charset="2"/>
              <a:buChar char="§"/>
            </a:pPr>
            <a:r>
              <a:rPr lang="en-US" sz="2000" dirty="0" smtClean="0">
                <a:solidFill>
                  <a:schemeClr val="tx2">
                    <a:lumMod val="50000"/>
                  </a:schemeClr>
                </a:solidFill>
              </a:rPr>
              <a:t> Choose a number of steps </a:t>
            </a:r>
            <a:r>
              <a:rPr lang="en-US" sz="2000" i="1" dirty="0" smtClean="0">
                <a:solidFill>
                  <a:schemeClr val="tx2">
                    <a:lumMod val="50000"/>
                  </a:schemeClr>
                </a:solidFill>
              </a:rPr>
              <a:t>k</a:t>
            </a:r>
            <a:r>
              <a:rPr lang="en-US" sz="2000" dirty="0" smtClean="0">
                <a:solidFill>
                  <a:schemeClr val="tx2">
                    <a:lumMod val="50000"/>
                  </a:schemeClr>
                </a:solidFill>
              </a:rPr>
              <a:t>.</a:t>
            </a:r>
          </a:p>
          <a:p>
            <a:endParaRPr lang="en-US" sz="2000" dirty="0" smtClean="0">
              <a:solidFill>
                <a:schemeClr val="tx2">
                  <a:lumMod val="50000"/>
                </a:schemeClr>
              </a:solidFill>
            </a:endParaRPr>
          </a:p>
          <a:p>
            <a:pPr>
              <a:buFont typeface="Wingdings" pitchFamily="2" charset="2"/>
              <a:buChar char="§"/>
            </a:pPr>
            <a:r>
              <a:rPr lang="en-US" sz="2000" dirty="0" smtClean="0">
                <a:solidFill>
                  <a:schemeClr val="tx2">
                    <a:lumMod val="50000"/>
                  </a:schemeClr>
                </a:solidFill>
              </a:rPr>
              <a:t> Perform a sequence of </a:t>
            </a:r>
            <a:r>
              <a:rPr lang="en-US" sz="2000" i="1" dirty="0" smtClean="0">
                <a:solidFill>
                  <a:schemeClr val="tx2">
                    <a:lumMod val="50000"/>
                  </a:schemeClr>
                </a:solidFill>
              </a:rPr>
              <a:t>k</a:t>
            </a:r>
            <a:r>
              <a:rPr lang="en-US" sz="2000" dirty="0" smtClean="0">
                <a:solidFill>
                  <a:schemeClr val="tx2">
                    <a:lumMod val="50000"/>
                  </a:schemeClr>
                </a:solidFill>
              </a:rPr>
              <a:t> updates to the </a:t>
            </a:r>
            <a:r>
              <a:rPr lang="en-US" sz="2000" dirty="0" err="1" smtClean="0">
                <a:solidFill>
                  <a:schemeClr val="tx2">
                    <a:lumMod val="50000"/>
                  </a:schemeClr>
                </a:solidFill>
              </a:rPr>
              <a:t>PageRank</a:t>
            </a:r>
            <a:r>
              <a:rPr lang="en-US" sz="2000" dirty="0" smtClean="0">
                <a:solidFill>
                  <a:schemeClr val="tx2">
                    <a:lumMod val="50000"/>
                  </a:schemeClr>
                </a:solidFill>
              </a:rPr>
              <a:t> values, using the following rule:</a:t>
            </a:r>
          </a:p>
          <a:p>
            <a:endParaRPr lang="en-US" sz="2000" dirty="0" smtClean="0">
              <a:solidFill>
                <a:schemeClr val="tx2">
                  <a:lumMod val="50000"/>
                </a:schemeClr>
              </a:solidFill>
            </a:endParaRPr>
          </a:p>
          <a:p>
            <a:r>
              <a:rPr lang="en-US" sz="2000" i="1" dirty="0" smtClean="0">
                <a:solidFill>
                  <a:schemeClr val="tx2">
                    <a:lumMod val="50000"/>
                  </a:schemeClr>
                </a:solidFill>
              </a:rPr>
              <a:t>Basic </a:t>
            </a:r>
            <a:r>
              <a:rPr lang="en-US" sz="2000" i="1" dirty="0" err="1" smtClean="0">
                <a:solidFill>
                  <a:schemeClr val="tx2">
                    <a:lumMod val="50000"/>
                  </a:schemeClr>
                </a:solidFill>
              </a:rPr>
              <a:t>PageRank</a:t>
            </a:r>
            <a:r>
              <a:rPr lang="en-US" sz="2000" i="1" dirty="0" smtClean="0">
                <a:solidFill>
                  <a:schemeClr val="tx2">
                    <a:lumMod val="50000"/>
                  </a:schemeClr>
                </a:solidFill>
              </a:rPr>
              <a:t> Update Rule</a:t>
            </a:r>
            <a:r>
              <a:rPr lang="en-US" sz="2000" dirty="0" smtClean="0">
                <a:solidFill>
                  <a:schemeClr val="tx2">
                    <a:lumMod val="50000"/>
                  </a:schemeClr>
                </a:solidFill>
              </a:rPr>
              <a:t>: </a:t>
            </a:r>
          </a:p>
          <a:p>
            <a:r>
              <a:rPr lang="en-US" sz="2000" dirty="0" smtClean="0">
                <a:solidFill>
                  <a:schemeClr val="tx2">
                    <a:lumMod val="50000"/>
                  </a:schemeClr>
                </a:solidFill>
              </a:rPr>
              <a:t>	Each page </a:t>
            </a:r>
            <a:r>
              <a:rPr lang="en-US" sz="2000" b="1" i="1" dirty="0" smtClean="0">
                <a:solidFill>
                  <a:schemeClr val="accent2">
                    <a:lumMod val="75000"/>
                  </a:schemeClr>
                </a:solidFill>
              </a:rPr>
              <a:t>divides</a:t>
            </a:r>
            <a:r>
              <a:rPr lang="en-US" sz="2000" i="1" dirty="0" smtClean="0">
                <a:solidFill>
                  <a:schemeClr val="accent2">
                    <a:lumMod val="75000"/>
                  </a:schemeClr>
                </a:solidFill>
              </a:rPr>
              <a:t> its current </a:t>
            </a:r>
            <a:r>
              <a:rPr lang="en-US" sz="2000" i="1" dirty="0" err="1" smtClean="0">
                <a:solidFill>
                  <a:schemeClr val="accent2">
                    <a:lumMod val="75000"/>
                  </a:schemeClr>
                </a:solidFill>
              </a:rPr>
              <a:t>PageRank</a:t>
            </a:r>
            <a:r>
              <a:rPr lang="en-US" sz="2000" i="1" dirty="0" smtClean="0">
                <a:solidFill>
                  <a:schemeClr val="accent2">
                    <a:lumMod val="75000"/>
                  </a:schemeClr>
                </a:solidFill>
              </a:rPr>
              <a:t> equally across its </a:t>
            </a:r>
            <a:r>
              <a:rPr lang="en-US" sz="2000" b="1" i="1" dirty="0" smtClean="0">
                <a:solidFill>
                  <a:schemeClr val="accent2">
                    <a:lumMod val="75000"/>
                  </a:schemeClr>
                </a:solidFill>
              </a:rPr>
              <a:t>out-going</a:t>
            </a:r>
            <a:r>
              <a:rPr lang="en-US" sz="2000" i="1" dirty="0" smtClean="0">
                <a:solidFill>
                  <a:schemeClr val="accent2">
                    <a:lumMod val="75000"/>
                  </a:schemeClr>
                </a:solidFill>
              </a:rPr>
              <a:t> 	links</a:t>
            </a:r>
            <a:r>
              <a:rPr lang="en-US" sz="2000" dirty="0" smtClean="0">
                <a:solidFill>
                  <a:schemeClr val="tx2">
                    <a:lumMod val="50000"/>
                  </a:schemeClr>
                </a:solidFill>
              </a:rPr>
              <a:t>, and passes these equal shares to the pages it points to. </a:t>
            </a:r>
          </a:p>
          <a:p>
            <a:r>
              <a:rPr lang="en-US" sz="2000" dirty="0" smtClean="0">
                <a:solidFill>
                  <a:schemeClr val="tx2">
                    <a:lumMod val="50000"/>
                  </a:schemeClr>
                </a:solidFill>
              </a:rPr>
              <a:t>	</a:t>
            </a:r>
            <a:r>
              <a:rPr lang="en-US" sz="1600" dirty="0" smtClean="0">
                <a:solidFill>
                  <a:schemeClr val="tx2">
                    <a:lumMod val="50000"/>
                  </a:schemeClr>
                </a:solidFill>
              </a:rPr>
              <a:t>(If a page has no out-going links, it passes all its current </a:t>
            </a:r>
            <a:r>
              <a:rPr lang="en-US" sz="1600" dirty="0" err="1" smtClean="0">
                <a:solidFill>
                  <a:schemeClr val="tx2">
                    <a:lumMod val="50000"/>
                  </a:schemeClr>
                </a:solidFill>
              </a:rPr>
              <a:t>PageRank</a:t>
            </a:r>
            <a:r>
              <a:rPr lang="en-US" sz="1600" dirty="0" smtClean="0">
                <a:solidFill>
                  <a:schemeClr val="tx2">
                    <a:lumMod val="50000"/>
                  </a:schemeClr>
                </a:solidFill>
              </a:rPr>
              <a:t> to itself.)</a:t>
            </a:r>
          </a:p>
          <a:p>
            <a:r>
              <a:rPr lang="en-US" sz="2000" dirty="0" smtClean="0">
                <a:solidFill>
                  <a:schemeClr val="tx2">
                    <a:lumMod val="50000"/>
                  </a:schemeClr>
                </a:solidFill>
              </a:rPr>
              <a:t>	 Each page updates its new </a:t>
            </a:r>
            <a:r>
              <a:rPr lang="en-US" sz="2000" dirty="0" err="1" smtClean="0">
                <a:solidFill>
                  <a:schemeClr val="tx2">
                    <a:lumMod val="50000"/>
                  </a:schemeClr>
                </a:solidFill>
              </a:rPr>
              <a:t>PageRank</a:t>
            </a:r>
            <a:r>
              <a:rPr lang="en-US" sz="2000" dirty="0" smtClean="0">
                <a:solidFill>
                  <a:schemeClr val="tx2">
                    <a:lumMod val="50000"/>
                  </a:schemeClr>
                </a:solidFill>
              </a:rPr>
              <a:t> to be the sum of the shares it 	receives.</a:t>
            </a:r>
            <a:endParaRPr lang="el-GR" sz="20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srcRect/>
          <a:stretch>
            <a:fillRect/>
          </a:stretch>
        </p:blipFill>
        <p:spPr bwMode="auto">
          <a:xfrm>
            <a:off x="827584" y="4149080"/>
            <a:ext cx="6838950" cy="1181100"/>
          </a:xfrm>
          <a:prstGeom prst="rect">
            <a:avLst/>
          </a:prstGeom>
          <a:noFill/>
          <a:ln w="9525">
            <a:noFill/>
            <a:miter lim="800000"/>
            <a:headEnd/>
            <a:tailEnd/>
          </a:ln>
        </p:spPr>
      </p:pic>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endParaRPr lang="en-US" sz="2400" dirty="0">
              <a:solidFill>
                <a:schemeClr val="accent6">
                  <a:lumMod val="75000"/>
                </a:schemeClr>
              </a:solidFill>
            </a:endParaRPr>
          </a:p>
        </p:txBody>
      </p:sp>
      <p:pic>
        <p:nvPicPr>
          <p:cNvPr id="15362" name="Picture 2"/>
          <p:cNvPicPr>
            <a:picLocks noChangeAspect="1" noChangeArrowheads="1"/>
          </p:cNvPicPr>
          <p:nvPr/>
        </p:nvPicPr>
        <p:blipFill>
          <a:blip r:embed="rId4" cstate="print"/>
          <a:srcRect/>
          <a:stretch>
            <a:fillRect/>
          </a:stretch>
        </p:blipFill>
        <p:spPr bwMode="auto">
          <a:xfrm>
            <a:off x="4067944" y="692696"/>
            <a:ext cx="4248472" cy="3401913"/>
          </a:xfrm>
          <a:prstGeom prst="rect">
            <a:avLst/>
          </a:prstGeom>
          <a:noFill/>
          <a:ln w="9525">
            <a:noFill/>
            <a:miter lim="800000"/>
            <a:headEnd/>
            <a:tailEnd/>
          </a:ln>
        </p:spPr>
      </p:pic>
      <p:sp>
        <p:nvSpPr>
          <p:cNvPr id="5" name="TextBox 4"/>
          <p:cNvSpPr txBox="1"/>
          <p:nvPr/>
        </p:nvSpPr>
        <p:spPr>
          <a:xfrm>
            <a:off x="395536" y="1412776"/>
            <a:ext cx="3786214" cy="400110"/>
          </a:xfrm>
          <a:prstGeom prst="rect">
            <a:avLst/>
          </a:prstGeom>
          <a:noFill/>
        </p:spPr>
        <p:txBody>
          <a:bodyPr wrap="square" rtlCol="0">
            <a:spAutoFit/>
          </a:bodyPr>
          <a:lstStyle/>
          <a:p>
            <a:r>
              <a:rPr lang="en-US" sz="2000" dirty="0" smtClean="0">
                <a:solidFill>
                  <a:schemeClr val="tx2">
                    <a:lumMod val="50000"/>
                  </a:schemeClr>
                </a:solidFill>
              </a:rPr>
              <a:t>Initially, all nodes </a:t>
            </a:r>
            <a:r>
              <a:rPr lang="en-US" sz="2000" dirty="0" err="1" smtClean="0">
                <a:solidFill>
                  <a:schemeClr val="tx2">
                    <a:lumMod val="50000"/>
                  </a:schemeClr>
                </a:solidFill>
              </a:rPr>
              <a:t>PageRank</a:t>
            </a:r>
            <a:r>
              <a:rPr lang="en-US" sz="2000" dirty="0" smtClean="0">
                <a:solidFill>
                  <a:schemeClr val="tx2">
                    <a:lumMod val="50000"/>
                  </a:schemeClr>
                </a:solidFill>
              </a:rPr>
              <a:t> 1/8</a:t>
            </a:r>
            <a:endParaRPr lang="en-US" sz="2000" dirty="0">
              <a:solidFill>
                <a:schemeClr val="tx2">
                  <a:lumMod val="50000"/>
                </a:schemeClr>
              </a:solidFill>
            </a:endParaRPr>
          </a:p>
        </p:txBody>
      </p:sp>
      <p:sp>
        <p:nvSpPr>
          <p:cNvPr id="6" name="TextBox 5"/>
          <p:cNvSpPr txBox="1"/>
          <p:nvPr/>
        </p:nvSpPr>
        <p:spPr>
          <a:xfrm>
            <a:off x="467544" y="5517233"/>
            <a:ext cx="8208912" cy="1200330"/>
          </a:xfrm>
          <a:prstGeom prst="rect">
            <a:avLst/>
          </a:prstGeom>
          <a:noFill/>
        </p:spPr>
        <p:txBody>
          <a:bodyPr wrap="square" rtlCol="0">
            <a:spAutoFit/>
          </a:bodyPr>
          <a:lstStyle/>
          <a:p>
            <a:pPr>
              <a:buFont typeface="Wingdings" pitchFamily="2" charset="2"/>
              <a:buChar char="ü"/>
            </a:pPr>
            <a:r>
              <a:rPr lang="en-US" sz="2400" dirty="0" smtClean="0">
                <a:solidFill>
                  <a:schemeClr val="accent3">
                    <a:lumMod val="50000"/>
                  </a:schemeClr>
                </a:solidFill>
              </a:rPr>
              <a:t>As a kind of “fluid” that circulates through the network</a:t>
            </a:r>
          </a:p>
          <a:p>
            <a:pPr>
              <a:buFont typeface="Wingdings" pitchFamily="2" charset="2"/>
              <a:buChar char="ü"/>
            </a:pPr>
            <a:r>
              <a:rPr lang="en-US" sz="2400" dirty="0" smtClean="0">
                <a:solidFill>
                  <a:schemeClr val="accent3">
                    <a:lumMod val="50000"/>
                  </a:schemeClr>
                </a:solidFill>
              </a:rPr>
              <a:t>The total </a:t>
            </a:r>
            <a:r>
              <a:rPr lang="en-US" sz="2400" dirty="0" err="1" smtClean="0">
                <a:solidFill>
                  <a:schemeClr val="accent3">
                    <a:lumMod val="50000"/>
                  </a:schemeClr>
                </a:solidFill>
              </a:rPr>
              <a:t>PageRank</a:t>
            </a:r>
            <a:r>
              <a:rPr lang="en-US" sz="2400" dirty="0" smtClean="0">
                <a:solidFill>
                  <a:schemeClr val="accent3">
                    <a:lumMod val="50000"/>
                  </a:schemeClr>
                </a:solidFill>
              </a:rPr>
              <a:t> in the network remains constant (no need to normalize)</a:t>
            </a:r>
            <a:endParaRPr lang="el-GR" sz="24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equilibrium</a:t>
            </a:r>
            <a:endParaRPr lang="en-US" sz="2400" dirty="0">
              <a:solidFill>
                <a:schemeClr val="accent6">
                  <a:lumMod val="75000"/>
                </a:schemeClr>
              </a:solidFill>
            </a:endParaRPr>
          </a:p>
        </p:txBody>
      </p:sp>
      <p:pic>
        <p:nvPicPr>
          <p:cNvPr id="16386" name="Picture 2"/>
          <p:cNvPicPr>
            <a:picLocks noChangeAspect="1" noChangeArrowheads="1"/>
          </p:cNvPicPr>
          <p:nvPr/>
        </p:nvPicPr>
        <p:blipFill>
          <a:blip r:embed="rId3" cstate="print"/>
          <a:srcRect/>
          <a:stretch>
            <a:fillRect/>
          </a:stretch>
        </p:blipFill>
        <p:spPr bwMode="auto">
          <a:xfrm>
            <a:off x="1187624" y="908720"/>
            <a:ext cx="6715125" cy="4391025"/>
          </a:xfrm>
          <a:prstGeom prst="rect">
            <a:avLst/>
          </a:prstGeom>
          <a:noFill/>
          <a:ln w="9525">
            <a:noFill/>
            <a:miter lim="800000"/>
            <a:headEnd/>
            <a:tailEnd/>
          </a:ln>
        </p:spPr>
      </p:pic>
      <p:sp>
        <p:nvSpPr>
          <p:cNvPr id="6" name="TextBox 5"/>
          <p:cNvSpPr txBox="1"/>
          <p:nvPr/>
        </p:nvSpPr>
        <p:spPr>
          <a:xfrm>
            <a:off x="467544" y="5157192"/>
            <a:ext cx="8064896" cy="1169551"/>
          </a:xfrm>
          <a:prstGeom prst="rect">
            <a:avLst/>
          </a:prstGeom>
          <a:noFill/>
        </p:spPr>
        <p:txBody>
          <a:bodyPr wrap="square" rtlCol="0">
            <a:spAutoFit/>
          </a:bodyPr>
          <a:lstStyle/>
          <a:p>
            <a:pPr algn="just"/>
            <a:r>
              <a:rPr lang="en-US" sz="1400" dirty="0" smtClean="0">
                <a:solidFill>
                  <a:schemeClr val="tx2">
                    <a:lumMod val="50000"/>
                  </a:schemeClr>
                </a:solidFill>
              </a:rPr>
              <a:t>A simple way to check whether an assignment of numbers s forms  an equilibrium set of </a:t>
            </a:r>
            <a:r>
              <a:rPr lang="en-US" sz="1400" dirty="0" err="1" smtClean="0">
                <a:solidFill>
                  <a:schemeClr val="tx2">
                    <a:lumMod val="50000"/>
                  </a:schemeClr>
                </a:solidFill>
              </a:rPr>
              <a:t>PageRank</a:t>
            </a:r>
            <a:r>
              <a:rPr lang="en-US" sz="1400" dirty="0" smtClean="0">
                <a:solidFill>
                  <a:schemeClr val="tx2">
                    <a:lumMod val="50000"/>
                  </a:schemeClr>
                </a:solidFill>
              </a:rPr>
              <a:t> values: check that they sum to 1, and check that when apply the Basic </a:t>
            </a:r>
            <a:r>
              <a:rPr lang="en-US" sz="1400" dirty="0" err="1" smtClean="0">
                <a:solidFill>
                  <a:schemeClr val="tx2">
                    <a:lumMod val="50000"/>
                  </a:schemeClr>
                </a:solidFill>
              </a:rPr>
              <a:t>PageRank</a:t>
            </a:r>
            <a:r>
              <a:rPr lang="en-US" sz="1400" dirty="0" smtClean="0">
                <a:solidFill>
                  <a:schemeClr val="tx2">
                    <a:lumMod val="50000"/>
                  </a:schemeClr>
                </a:solidFill>
              </a:rPr>
              <a:t> Update Rule, we get the same values back.</a:t>
            </a:r>
          </a:p>
          <a:p>
            <a:pPr algn="just"/>
            <a:endParaRPr lang="en-US" sz="1400" dirty="0" smtClean="0">
              <a:solidFill>
                <a:schemeClr val="tx2">
                  <a:lumMod val="50000"/>
                </a:schemeClr>
              </a:solidFill>
            </a:endParaRPr>
          </a:p>
          <a:p>
            <a:pPr algn="just"/>
            <a:r>
              <a:rPr lang="en-US" sz="1400" dirty="0" smtClean="0">
                <a:solidFill>
                  <a:schemeClr val="tx2">
                    <a:lumMod val="50000"/>
                  </a:schemeClr>
                </a:solidFill>
              </a:rPr>
              <a:t>If the network is strongly connected then there is a unique set of equilibrium values.</a:t>
            </a:r>
            <a:endParaRPr lang="el-GR" sz="14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Algorithm</a:t>
            </a:r>
            <a:endParaRPr lang="en-US" sz="2400" dirty="0">
              <a:solidFill>
                <a:schemeClr val="accent6">
                  <a:lumMod val="75000"/>
                </a:schemeClr>
              </a:solidFill>
            </a:endParaRPr>
          </a:p>
        </p:txBody>
      </p:sp>
      <p:pic>
        <p:nvPicPr>
          <p:cNvPr id="22530" name="Picture 2"/>
          <p:cNvPicPr>
            <a:picLocks noChangeAspect="1" noChangeArrowheads="1"/>
          </p:cNvPicPr>
          <p:nvPr/>
        </p:nvPicPr>
        <p:blipFill>
          <a:blip r:embed="rId3" cstate="print"/>
          <a:srcRect/>
          <a:stretch>
            <a:fillRect/>
          </a:stretch>
        </p:blipFill>
        <p:spPr bwMode="auto">
          <a:xfrm>
            <a:off x="827584" y="1484784"/>
            <a:ext cx="6766148" cy="45415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a:t>
            </a:r>
            <a:r>
              <a:rPr lang="en-US" sz="2800" dirty="0" smtClean="0">
                <a:solidFill>
                  <a:schemeClr val="accent6">
                    <a:lumMod val="75000"/>
                  </a:schemeClr>
                </a:solidFill>
              </a:rPr>
              <a:t>analysis</a:t>
            </a:r>
            <a:endParaRPr lang="en-US" sz="2400" dirty="0">
              <a:solidFill>
                <a:schemeClr val="accent6">
                  <a:lumMod val="75000"/>
                </a:schemeClr>
              </a:solidFill>
            </a:endParaRPr>
          </a:p>
        </p:txBody>
      </p:sp>
      <p:pic>
        <p:nvPicPr>
          <p:cNvPr id="19458" name="Picture 2"/>
          <p:cNvPicPr>
            <a:picLocks noChangeAspect="1" noChangeArrowheads="1"/>
          </p:cNvPicPr>
          <p:nvPr/>
        </p:nvPicPr>
        <p:blipFill>
          <a:blip r:embed="rId3" cstate="print"/>
          <a:srcRect/>
          <a:stretch>
            <a:fillRect/>
          </a:stretch>
        </p:blipFill>
        <p:spPr bwMode="auto">
          <a:xfrm>
            <a:off x="323528" y="1532412"/>
            <a:ext cx="7891810" cy="4821531"/>
          </a:xfrm>
          <a:prstGeom prst="rect">
            <a:avLst/>
          </a:prstGeom>
          <a:noFill/>
          <a:ln w="9525">
            <a:noFill/>
            <a:miter lim="800000"/>
            <a:headEnd/>
            <a:tailEnd/>
          </a:ln>
        </p:spPr>
      </p:pic>
      <p:sp>
        <p:nvSpPr>
          <p:cNvPr id="4" name="TextBox 3"/>
          <p:cNvSpPr txBox="1"/>
          <p:nvPr/>
        </p:nvSpPr>
        <p:spPr>
          <a:xfrm>
            <a:off x="539552" y="908720"/>
            <a:ext cx="5328592" cy="584775"/>
          </a:xfrm>
          <a:prstGeom prst="rect">
            <a:avLst/>
          </a:prstGeom>
          <a:noFill/>
        </p:spPr>
        <p:txBody>
          <a:bodyPr wrap="square" rtlCol="0">
            <a:spAutoFit/>
          </a:bodyPr>
          <a:lstStyle/>
          <a:p>
            <a:r>
              <a:rPr lang="en-US" sz="3200" dirty="0" smtClean="0">
                <a:solidFill>
                  <a:schemeClr val="accent6">
                    <a:lumMod val="75000"/>
                  </a:schemeClr>
                </a:solidFill>
              </a:rPr>
              <a:t>Vector representation</a:t>
            </a:r>
            <a:endParaRPr lang="el-GR" sz="32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flow equations</a:t>
            </a:r>
            <a:endParaRPr lang="en-US" sz="2400" dirty="0">
              <a:solidFill>
                <a:schemeClr val="accent6">
                  <a:lumMod val="75000"/>
                </a:schemeClr>
              </a:solidFill>
            </a:endParaRPr>
          </a:p>
        </p:txBody>
      </p:sp>
      <p:pic>
        <p:nvPicPr>
          <p:cNvPr id="23554" name="Picture 2"/>
          <p:cNvPicPr>
            <a:picLocks noChangeAspect="1" noChangeArrowheads="1"/>
          </p:cNvPicPr>
          <p:nvPr/>
        </p:nvPicPr>
        <p:blipFill>
          <a:blip r:embed="rId3" cstate="print"/>
          <a:srcRect/>
          <a:stretch>
            <a:fillRect/>
          </a:stretch>
        </p:blipFill>
        <p:spPr bwMode="auto">
          <a:xfrm>
            <a:off x="1043608" y="1268760"/>
            <a:ext cx="7082506" cy="41490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7245448" cy="584775"/>
          </a:xfrm>
          <a:prstGeom prst="rect">
            <a:avLst/>
          </a:prstGeom>
          <a:noFill/>
        </p:spPr>
        <p:txBody>
          <a:bodyPr wrap="square" rtlCol="0">
            <a:spAutoFit/>
          </a:bodyPr>
          <a:lstStyle/>
          <a:p>
            <a:pPr algn="ctr"/>
            <a:r>
              <a:rPr lang="en-US" sz="3200" dirty="0" smtClean="0">
                <a:solidFill>
                  <a:schemeClr val="accent6">
                    <a:lumMod val="75000"/>
                  </a:schemeClr>
                </a:solidFill>
              </a:rPr>
              <a:t>How to Organize the Web</a:t>
            </a:r>
            <a:endParaRPr lang="en-US" sz="3200" dirty="0">
              <a:solidFill>
                <a:schemeClr val="accent6">
                  <a:lumMod val="75000"/>
                </a:schemeClr>
              </a:solidFill>
            </a:endParaRPr>
          </a:p>
        </p:txBody>
      </p:sp>
      <p:sp>
        <p:nvSpPr>
          <p:cNvPr id="5" name="TextBox 4"/>
          <p:cNvSpPr txBox="1"/>
          <p:nvPr/>
        </p:nvSpPr>
        <p:spPr>
          <a:xfrm>
            <a:off x="251520" y="1052736"/>
            <a:ext cx="8352928" cy="1200329"/>
          </a:xfrm>
          <a:prstGeom prst="rect">
            <a:avLst/>
          </a:prstGeom>
          <a:noFill/>
        </p:spPr>
        <p:txBody>
          <a:bodyPr wrap="square" rtlCol="0">
            <a:spAutoFit/>
          </a:bodyPr>
          <a:lstStyle/>
          <a:p>
            <a:r>
              <a:rPr lang="en-US" sz="2400" dirty="0" smtClean="0">
                <a:solidFill>
                  <a:schemeClr val="accent6">
                    <a:lumMod val="50000"/>
                  </a:schemeClr>
                </a:solidFill>
              </a:rPr>
              <a:t>First try</a:t>
            </a:r>
            <a:r>
              <a:rPr lang="en-US" sz="2400" dirty="0" smtClean="0"/>
              <a:t>: Human </a:t>
            </a:r>
            <a:r>
              <a:rPr lang="en-US" sz="2400" dirty="0" err="1" smtClean="0"/>
              <a:t>curated</a:t>
            </a:r>
            <a:r>
              <a:rPr lang="en-US" sz="2400" dirty="0" smtClean="0"/>
              <a:t> Web directories</a:t>
            </a:r>
          </a:p>
          <a:p>
            <a:pPr lvl="1"/>
            <a:r>
              <a:rPr lang="en-US" sz="2000" dirty="0" smtClean="0"/>
              <a:t>Yahoo, DMOZ, </a:t>
            </a:r>
            <a:r>
              <a:rPr lang="en-US" sz="2000" dirty="0" err="1" smtClean="0"/>
              <a:t>LookSmart</a:t>
            </a:r>
            <a:endParaRPr lang="en-US" sz="2000" dirty="0" smtClean="0"/>
          </a:p>
          <a:p>
            <a:pPr lvl="1"/>
            <a:endParaRPr lang="en-US" sz="2800" dirty="0" smtClean="0"/>
          </a:p>
        </p:txBody>
      </p:sp>
      <p:pic>
        <p:nvPicPr>
          <p:cNvPr id="7" name="Picture 2"/>
          <p:cNvPicPr>
            <a:picLocks noChangeAspect="1" noChangeArrowheads="1"/>
          </p:cNvPicPr>
          <p:nvPr/>
        </p:nvPicPr>
        <p:blipFill>
          <a:blip r:embed="rId3" cstate="print"/>
          <a:srcRect/>
          <a:stretch>
            <a:fillRect/>
          </a:stretch>
        </p:blipFill>
        <p:spPr bwMode="auto">
          <a:xfrm>
            <a:off x="0" y="2132856"/>
            <a:ext cx="4562470" cy="2999284"/>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499992" y="2780928"/>
            <a:ext cx="4501306" cy="37120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flow equations</a:t>
            </a:r>
            <a:endParaRPr lang="en-US" sz="2400" dirty="0">
              <a:solidFill>
                <a:schemeClr val="accent6">
                  <a:lumMod val="75000"/>
                </a:schemeClr>
              </a:solidFill>
            </a:endParaRPr>
          </a:p>
        </p:txBody>
      </p:sp>
      <p:pic>
        <p:nvPicPr>
          <p:cNvPr id="24578" name="Picture 2"/>
          <p:cNvPicPr>
            <a:picLocks noChangeAspect="1" noChangeArrowheads="1"/>
          </p:cNvPicPr>
          <p:nvPr/>
        </p:nvPicPr>
        <p:blipFill>
          <a:blip r:embed="rId3" cstate="print"/>
          <a:srcRect/>
          <a:stretch>
            <a:fillRect/>
          </a:stretch>
        </p:blipFill>
        <p:spPr bwMode="auto">
          <a:xfrm>
            <a:off x="1331640" y="1484784"/>
            <a:ext cx="6832501" cy="38381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Random walks</a:t>
            </a:r>
            <a:endParaRPr lang="en-US" sz="2400" dirty="0">
              <a:solidFill>
                <a:schemeClr val="accent6">
                  <a:lumMod val="75000"/>
                </a:schemeClr>
              </a:solidFill>
            </a:endParaRPr>
          </a:p>
        </p:txBody>
      </p:sp>
      <p:sp>
        <p:nvSpPr>
          <p:cNvPr id="8" name="TextBox 7"/>
          <p:cNvSpPr txBox="1"/>
          <p:nvPr/>
        </p:nvSpPr>
        <p:spPr>
          <a:xfrm>
            <a:off x="467544" y="1268760"/>
            <a:ext cx="8352928" cy="2369880"/>
          </a:xfrm>
          <a:prstGeom prst="rect">
            <a:avLst/>
          </a:prstGeom>
          <a:noFill/>
        </p:spPr>
        <p:txBody>
          <a:bodyPr wrap="square" rtlCol="0">
            <a:spAutoFit/>
          </a:bodyPr>
          <a:lstStyle/>
          <a:p>
            <a:pPr algn="ctr"/>
            <a:r>
              <a:rPr lang="en-US" sz="2800" dirty="0" smtClean="0">
                <a:solidFill>
                  <a:schemeClr val="accent6">
                    <a:lumMod val="75000"/>
                  </a:schemeClr>
                </a:solidFill>
              </a:rPr>
              <a:t>Random walk </a:t>
            </a:r>
            <a:r>
              <a:rPr lang="en-US" sz="2800" dirty="0" smtClean="0">
                <a:solidFill>
                  <a:schemeClr val="accent6">
                    <a:lumMod val="75000"/>
                  </a:schemeClr>
                </a:solidFill>
              </a:rPr>
              <a:t>interpretation</a:t>
            </a:r>
          </a:p>
          <a:p>
            <a:pPr algn="just"/>
            <a:endParaRPr lang="en-US" sz="2000" dirty="0" smtClean="0">
              <a:solidFill>
                <a:schemeClr val="accent6">
                  <a:lumMod val="75000"/>
                </a:schemeClr>
              </a:solidFill>
            </a:endParaRPr>
          </a:p>
          <a:p>
            <a:pPr algn="just"/>
            <a:r>
              <a:rPr lang="en-US" sz="2000" i="1" dirty="0" smtClean="0">
                <a:solidFill>
                  <a:schemeClr val="tx2">
                    <a:lumMod val="50000"/>
                  </a:schemeClr>
                </a:solidFill>
              </a:rPr>
              <a:t>Someone randomly browse a network of Web pages.</a:t>
            </a:r>
          </a:p>
          <a:p>
            <a:pPr algn="just">
              <a:buFont typeface="Wingdings" pitchFamily="2" charset="2"/>
              <a:buChar char="§"/>
            </a:pPr>
            <a:r>
              <a:rPr lang="en-US" sz="2000" dirty="0" smtClean="0">
                <a:solidFill>
                  <a:schemeClr val="tx2">
                    <a:lumMod val="50000"/>
                  </a:schemeClr>
                </a:solidFill>
              </a:rPr>
              <a:t> Starts by choosing a page at random, picking each page with equal probability. </a:t>
            </a:r>
          </a:p>
          <a:p>
            <a:pPr algn="just">
              <a:buFont typeface="Wingdings" pitchFamily="2" charset="2"/>
              <a:buChar char="§"/>
            </a:pPr>
            <a:r>
              <a:rPr lang="en-US" sz="2000" dirty="0" smtClean="0">
                <a:solidFill>
                  <a:schemeClr val="tx2">
                    <a:lumMod val="50000"/>
                  </a:schemeClr>
                </a:solidFill>
              </a:rPr>
              <a:t> Then follows links for a sequence of </a:t>
            </a:r>
            <a:r>
              <a:rPr lang="en-US" sz="2000" i="1" dirty="0" smtClean="0">
                <a:solidFill>
                  <a:schemeClr val="tx2">
                    <a:lumMod val="50000"/>
                  </a:schemeClr>
                </a:solidFill>
              </a:rPr>
              <a:t>k steps: </a:t>
            </a:r>
            <a:r>
              <a:rPr lang="en-US" sz="2000" i="1" dirty="0" smtClean="0">
                <a:solidFill>
                  <a:schemeClr val="tx2">
                    <a:lumMod val="50000"/>
                  </a:schemeClr>
                </a:solidFill>
              </a:rPr>
              <a:t>each </a:t>
            </a:r>
            <a:r>
              <a:rPr lang="en-US" sz="2000" i="1" dirty="0" smtClean="0">
                <a:solidFill>
                  <a:schemeClr val="tx2">
                    <a:lumMod val="50000"/>
                  </a:schemeClr>
                </a:solidFill>
              </a:rPr>
              <a:t>step, </a:t>
            </a:r>
            <a:r>
              <a:rPr lang="en-US" sz="2000" dirty="0" smtClean="0">
                <a:solidFill>
                  <a:schemeClr val="tx2">
                    <a:lumMod val="50000"/>
                  </a:schemeClr>
                </a:solidFill>
              </a:rPr>
              <a:t>picking a random out-going link from the current page, and follow it to where it leads</a:t>
            </a:r>
            <a:r>
              <a:rPr lang="en-US" sz="2000" i="1" dirty="0" smtClean="0">
                <a:solidFill>
                  <a:schemeClr val="tx2">
                    <a:lumMod val="50000"/>
                  </a:schemeClr>
                </a:solidFill>
              </a:rPr>
              <a:t>.</a:t>
            </a:r>
            <a:endParaRPr lang="el-GR" sz="2000" dirty="0">
              <a:solidFill>
                <a:schemeClr val="tx2">
                  <a:lumMod val="50000"/>
                </a:schemeClr>
              </a:solidFill>
            </a:endParaRPr>
          </a:p>
        </p:txBody>
      </p:sp>
      <p:sp>
        <p:nvSpPr>
          <p:cNvPr id="10" name="TextBox 9"/>
          <p:cNvSpPr txBox="1"/>
          <p:nvPr/>
        </p:nvSpPr>
        <p:spPr>
          <a:xfrm>
            <a:off x="467544" y="4365104"/>
            <a:ext cx="8352928" cy="646331"/>
          </a:xfrm>
          <a:prstGeom prst="rect">
            <a:avLst/>
          </a:prstGeom>
          <a:noFill/>
          <a:ln>
            <a:solidFill>
              <a:schemeClr val="accent2">
                <a:lumMod val="75000"/>
              </a:schemeClr>
            </a:solidFill>
          </a:ln>
        </p:spPr>
        <p:txBody>
          <a:bodyPr wrap="square" rtlCol="0">
            <a:spAutoFit/>
          </a:bodyPr>
          <a:lstStyle/>
          <a:p>
            <a:r>
              <a:rPr lang="en-US" i="1" dirty="0" smtClean="0">
                <a:solidFill>
                  <a:schemeClr val="tx2">
                    <a:lumMod val="50000"/>
                  </a:schemeClr>
                </a:solidFill>
              </a:rPr>
              <a:t>Claim: The probability of being at a page X after k steps of this random walk is precisely the </a:t>
            </a:r>
            <a:r>
              <a:rPr lang="en-US" i="1" dirty="0" err="1" smtClean="0">
                <a:solidFill>
                  <a:schemeClr val="tx2">
                    <a:lumMod val="50000"/>
                  </a:schemeClr>
                </a:solidFill>
              </a:rPr>
              <a:t>PageRank</a:t>
            </a:r>
            <a:r>
              <a:rPr lang="en-US" i="1" dirty="0" smtClean="0">
                <a:solidFill>
                  <a:schemeClr val="tx2">
                    <a:lumMod val="50000"/>
                  </a:schemeClr>
                </a:solidFill>
              </a:rPr>
              <a:t> of X after k applications of the Basic </a:t>
            </a:r>
            <a:r>
              <a:rPr lang="en-US" i="1" dirty="0" err="1" smtClean="0">
                <a:solidFill>
                  <a:schemeClr val="tx2">
                    <a:lumMod val="50000"/>
                  </a:schemeClr>
                </a:solidFill>
              </a:rPr>
              <a:t>PageRank</a:t>
            </a:r>
            <a:r>
              <a:rPr lang="en-US" i="1" dirty="0" smtClean="0">
                <a:solidFill>
                  <a:schemeClr val="tx2">
                    <a:lumMod val="50000"/>
                  </a:schemeClr>
                </a:solidFill>
              </a:rPr>
              <a:t> Update Rule.</a:t>
            </a:r>
            <a:endParaRPr lang="el-GR"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PageRank:extensions</a:t>
            </a:r>
            <a:endParaRPr lang="en-US" sz="2400" dirty="0">
              <a:solidFill>
                <a:schemeClr val="accent6">
                  <a:lumMod val="75000"/>
                </a:schemeClr>
              </a:solidFill>
            </a:endParaRPr>
          </a:p>
        </p:txBody>
      </p:sp>
      <p:pic>
        <p:nvPicPr>
          <p:cNvPr id="25602" name="Picture 2"/>
          <p:cNvPicPr>
            <a:picLocks noChangeAspect="1" noChangeArrowheads="1"/>
          </p:cNvPicPr>
          <p:nvPr/>
        </p:nvPicPr>
        <p:blipFill>
          <a:blip r:embed="rId3" cstate="print"/>
          <a:srcRect/>
          <a:stretch>
            <a:fillRect/>
          </a:stretch>
        </p:blipFill>
        <p:spPr bwMode="auto">
          <a:xfrm>
            <a:off x="827584" y="1484784"/>
            <a:ext cx="7376005" cy="43849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Spider Trap</a:t>
            </a:r>
            <a:endParaRPr lang="en-US" sz="2400" dirty="0">
              <a:solidFill>
                <a:schemeClr val="accent6">
                  <a:lumMod val="75000"/>
                </a:schemeClr>
              </a:solidFill>
            </a:endParaRPr>
          </a:p>
        </p:txBody>
      </p:sp>
      <p:pic>
        <p:nvPicPr>
          <p:cNvPr id="26626" name="Picture 2"/>
          <p:cNvPicPr>
            <a:picLocks noChangeAspect="1" noChangeArrowheads="1"/>
          </p:cNvPicPr>
          <p:nvPr/>
        </p:nvPicPr>
        <p:blipFill>
          <a:blip r:embed="rId3" cstate="print"/>
          <a:srcRect/>
          <a:stretch>
            <a:fillRect/>
          </a:stretch>
        </p:blipFill>
        <p:spPr bwMode="auto">
          <a:xfrm>
            <a:off x="395536" y="1124744"/>
            <a:ext cx="8081618" cy="49099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Spider Trap</a:t>
            </a:r>
            <a:endParaRPr lang="en-US" sz="2400" dirty="0">
              <a:solidFill>
                <a:schemeClr val="accent6">
                  <a:lumMod val="75000"/>
                </a:schemeClr>
              </a:solidFill>
            </a:endParaRPr>
          </a:p>
        </p:txBody>
      </p:sp>
      <p:pic>
        <p:nvPicPr>
          <p:cNvPr id="17410" name="Picture 2"/>
          <p:cNvPicPr>
            <a:picLocks noChangeAspect="1" noChangeArrowheads="1"/>
          </p:cNvPicPr>
          <p:nvPr/>
        </p:nvPicPr>
        <p:blipFill>
          <a:blip r:embed="rId3" cstate="print"/>
          <a:srcRect/>
          <a:stretch>
            <a:fillRect/>
          </a:stretch>
        </p:blipFill>
        <p:spPr bwMode="auto">
          <a:xfrm>
            <a:off x="1835696" y="692696"/>
            <a:ext cx="5296289" cy="4495006"/>
          </a:xfrm>
          <a:prstGeom prst="rect">
            <a:avLst/>
          </a:prstGeom>
          <a:noFill/>
          <a:ln w="9525">
            <a:noFill/>
            <a:miter lim="800000"/>
            <a:headEnd/>
            <a:tailEnd/>
          </a:ln>
        </p:spPr>
      </p:pic>
      <p:sp>
        <p:nvSpPr>
          <p:cNvPr id="7" name="Freeform 6"/>
          <p:cNvSpPr/>
          <p:nvPr/>
        </p:nvSpPr>
        <p:spPr>
          <a:xfrm>
            <a:off x="4712563" y="2787589"/>
            <a:ext cx="2849732" cy="1560990"/>
          </a:xfrm>
          <a:custGeom>
            <a:avLst/>
            <a:gdLst>
              <a:gd name="connsiteX0" fmla="*/ 2105487 w 2849732"/>
              <a:gd name="connsiteY0" fmla="*/ 88776 h 1560990"/>
              <a:gd name="connsiteX1" fmla="*/ 844858 w 2849732"/>
              <a:gd name="connsiteY1" fmla="*/ 44388 h 1560990"/>
              <a:gd name="connsiteX2" fmla="*/ 347709 w 2849732"/>
              <a:gd name="connsiteY2" fmla="*/ 355106 h 1560990"/>
              <a:gd name="connsiteX3" fmla="*/ 125767 w 2849732"/>
              <a:gd name="connsiteY3" fmla="*/ 1376038 h 1560990"/>
              <a:gd name="connsiteX4" fmla="*/ 1102311 w 2849732"/>
              <a:gd name="connsiteY4" fmla="*/ 1464815 h 1560990"/>
              <a:gd name="connsiteX5" fmla="*/ 2496105 w 2849732"/>
              <a:gd name="connsiteY5" fmla="*/ 1340528 h 1560990"/>
              <a:gd name="connsiteX6" fmla="*/ 2709169 w 2849732"/>
              <a:gd name="connsiteY6" fmla="*/ 1012054 h 1560990"/>
              <a:gd name="connsiteX7" fmla="*/ 2771313 w 2849732"/>
              <a:gd name="connsiteY7" fmla="*/ 292962 h 1560990"/>
              <a:gd name="connsiteX8" fmla="*/ 2238653 w 2849732"/>
              <a:gd name="connsiteY8" fmla="*/ 150920 h 1560990"/>
              <a:gd name="connsiteX9" fmla="*/ 2105487 w 2849732"/>
              <a:gd name="connsiteY9" fmla="*/ 88776 h 156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9732" h="1560990">
                <a:moveTo>
                  <a:pt x="2105487" y="88776"/>
                </a:moveTo>
                <a:cubicBezTo>
                  <a:pt x="1873188" y="71021"/>
                  <a:pt x="1137821" y="0"/>
                  <a:pt x="844858" y="44388"/>
                </a:cubicBezTo>
                <a:cubicBezTo>
                  <a:pt x="551895" y="88776"/>
                  <a:pt x="467558" y="133164"/>
                  <a:pt x="347709" y="355106"/>
                </a:cubicBezTo>
                <a:cubicBezTo>
                  <a:pt x="227860" y="577048"/>
                  <a:pt x="0" y="1191086"/>
                  <a:pt x="125767" y="1376038"/>
                </a:cubicBezTo>
                <a:cubicBezTo>
                  <a:pt x="251534" y="1560990"/>
                  <a:pt x="707255" y="1470733"/>
                  <a:pt x="1102311" y="1464815"/>
                </a:cubicBezTo>
                <a:cubicBezTo>
                  <a:pt x="1497367" y="1458897"/>
                  <a:pt x="2228295" y="1415988"/>
                  <a:pt x="2496105" y="1340528"/>
                </a:cubicBezTo>
                <a:cubicBezTo>
                  <a:pt x="2763915" y="1265068"/>
                  <a:pt x="2663301" y="1186648"/>
                  <a:pt x="2709169" y="1012054"/>
                </a:cubicBezTo>
                <a:cubicBezTo>
                  <a:pt x="2755037" y="837460"/>
                  <a:pt x="2849732" y="436484"/>
                  <a:pt x="2771313" y="292962"/>
                </a:cubicBezTo>
                <a:cubicBezTo>
                  <a:pt x="2692894" y="149440"/>
                  <a:pt x="2348144" y="187910"/>
                  <a:pt x="2238653" y="150920"/>
                </a:cubicBezTo>
                <a:cubicBezTo>
                  <a:pt x="2129162" y="113930"/>
                  <a:pt x="2337786" y="106531"/>
                  <a:pt x="2105487" y="88776"/>
                </a:cubicBezTo>
                <a:close/>
              </a:path>
            </a:pathLst>
          </a:custGeom>
          <a:noFill/>
          <a:ln>
            <a:solidFill>
              <a:schemeClr val="accent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TextBox 7"/>
          <p:cNvSpPr txBox="1"/>
          <p:nvPr/>
        </p:nvSpPr>
        <p:spPr>
          <a:xfrm>
            <a:off x="251520" y="4941169"/>
            <a:ext cx="8352928" cy="1200329"/>
          </a:xfrm>
          <a:prstGeom prst="rect">
            <a:avLst/>
          </a:prstGeom>
          <a:noFill/>
        </p:spPr>
        <p:txBody>
          <a:bodyPr wrap="square" rtlCol="0">
            <a:spAutoFit/>
          </a:bodyPr>
          <a:lstStyle/>
          <a:p>
            <a:pPr algn="just"/>
            <a:r>
              <a:rPr lang="en-US" b="1" i="1" dirty="0" smtClean="0">
                <a:solidFill>
                  <a:schemeClr val="tx2">
                    <a:lumMod val="50000"/>
                  </a:schemeClr>
                </a:solidFill>
              </a:rPr>
              <a:t>Scaled </a:t>
            </a:r>
            <a:r>
              <a:rPr lang="en-US" b="1" i="1" dirty="0" err="1" smtClean="0">
                <a:solidFill>
                  <a:schemeClr val="tx2">
                    <a:lumMod val="50000"/>
                  </a:schemeClr>
                </a:solidFill>
              </a:rPr>
              <a:t>PageRank</a:t>
            </a:r>
            <a:r>
              <a:rPr lang="en-US" b="1" i="1" dirty="0" smtClean="0">
                <a:solidFill>
                  <a:schemeClr val="tx2">
                    <a:lumMod val="50000"/>
                  </a:schemeClr>
                </a:solidFill>
              </a:rPr>
              <a:t> Update Rule</a:t>
            </a:r>
            <a:r>
              <a:rPr lang="en-US" dirty="0" smtClean="0">
                <a:solidFill>
                  <a:schemeClr val="tx2">
                    <a:lumMod val="50000"/>
                  </a:schemeClr>
                </a:solidFill>
              </a:rPr>
              <a:t>: First apply the Basic </a:t>
            </a:r>
            <a:r>
              <a:rPr lang="en-US" dirty="0" err="1" smtClean="0">
                <a:solidFill>
                  <a:schemeClr val="tx2">
                    <a:lumMod val="50000"/>
                  </a:schemeClr>
                </a:solidFill>
              </a:rPr>
              <a:t>PageRank</a:t>
            </a:r>
            <a:r>
              <a:rPr lang="en-US" dirty="0" smtClean="0">
                <a:solidFill>
                  <a:schemeClr val="tx2">
                    <a:lumMod val="50000"/>
                  </a:schemeClr>
                </a:solidFill>
              </a:rPr>
              <a:t> Update Rule. Then scale down all </a:t>
            </a:r>
            <a:r>
              <a:rPr lang="en-US" dirty="0" err="1" smtClean="0">
                <a:solidFill>
                  <a:schemeClr val="tx2">
                    <a:lumMod val="50000"/>
                  </a:schemeClr>
                </a:solidFill>
              </a:rPr>
              <a:t>PageRank</a:t>
            </a:r>
            <a:r>
              <a:rPr lang="en-US" dirty="0" smtClean="0">
                <a:solidFill>
                  <a:schemeClr val="tx2">
                    <a:lumMod val="50000"/>
                  </a:schemeClr>
                </a:solidFill>
              </a:rPr>
              <a:t> values by a factor of s. This means that the total </a:t>
            </a:r>
            <a:r>
              <a:rPr lang="en-US" dirty="0" err="1" smtClean="0">
                <a:solidFill>
                  <a:schemeClr val="tx2">
                    <a:lumMod val="50000"/>
                  </a:schemeClr>
                </a:solidFill>
              </a:rPr>
              <a:t>PageRank</a:t>
            </a:r>
            <a:r>
              <a:rPr lang="en-US" dirty="0" smtClean="0">
                <a:solidFill>
                  <a:schemeClr val="tx2">
                    <a:lumMod val="50000"/>
                  </a:schemeClr>
                </a:solidFill>
              </a:rPr>
              <a:t> in the network has shrunk from 1 to s. We divide the residual 1 − s units of </a:t>
            </a:r>
            <a:r>
              <a:rPr lang="en-US" dirty="0" err="1" smtClean="0">
                <a:solidFill>
                  <a:schemeClr val="tx2">
                    <a:lumMod val="50000"/>
                  </a:schemeClr>
                </a:solidFill>
              </a:rPr>
              <a:t>PageRank</a:t>
            </a:r>
            <a:r>
              <a:rPr lang="en-US" dirty="0" smtClean="0">
                <a:solidFill>
                  <a:schemeClr val="tx2">
                    <a:lumMod val="50000"/>
                  </a:schemeClr>
                </a:solidFill>
              </a:rPr>
              <a:t> equally over all nodes, giving (1 − s)/n to each.</a:t>
            </a:r>
            <a:endParaRPr lang="el-GR" dirty="0">
              <a:solidFill>
                <a:schemeClr val="tx2">
                  <a:lumMod val="50000"/>
                </a:schemeClr>
              </a:solidFill>
            </a:endParaRPr>
          </a:p>
        </p:txBody>
      </p:sp>
      <p:sp>
        <p:nvSpPr>
          <p:cNvPr id="9" name="TextBox 8"/>
          <p:cNvSpPr txBox="1"/>
          <p:nvPr/>
        </p:nvSpPr>
        <p:spPr>
          <a:xfrm>
            <a:off x="323528" y="6237312"/>
            <a:ext cx="6408712" cy="369332"/>
          </a:xfrm>
          <a:prstGeom prst="rect">
            <a:avLst/>
          </a:prstGeom>
          <a:noFill/>
        </p:spPr>
        <p:txBody>
          <a:bodyPr wrap="square" rtlCol="0">
            <a:spAutoFit/>
          </a:bodyPr>
          <a:lstStyle/>
          <a:p>
            <a:r>
              <a:rPr lang="en-US" dirty="0" smtClean="0">
                <a:solidFill>
                  <a:schemeClr val="tx2">
                    <a:lumMod val="50000"/>
                  </a:schemeClr>
                </a:solidFill>
              </a:rPr>
              <a:t>In practice, s between 0.8 and 0.9</a:t>
            </a:r>
            <a:endParaRPr lang="el-GR"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Spider Trap</a:t>
            </a:r>
            <a:endParaRPr lang="en-US" sz="2400" dirty="0">
              <a:solidFill>
                <a:schemeClr val="accent6">
                  <a:lumMod val="75000"/>
                </a:schemeClr>
              </a:solidFill>
            </a:endParaRPr>
          </a:p>
        </p:txBody>
      </p:sp>
      <p:pic>
        <p:nvPicPr>
          <p:cNvPr id="27650" name="Picture 2"/>
          <p:cNvPicPr>
            <a:picLocks noChangeAspect="1" noChangeArrowheads="1"/>
          </p:cNvPicPr>
          <p:nvPr/>
        </p:nvPicPr>
        <p:blipFill>
          <a:blip r:embed="rId3" cstate="print"/>
          <a:srcRect/>
          <a:stretch>
            <a:fillRect/>
          </a:stretch>
        </p:blipFill>
        <p:spPr bwMode="auto">
          <a:xfrm>
            <a:off x="395536" y="1196752"/>
            <a:ext cx="7560840" cy="45521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Random walks</a:t>
            </a:r>
            <a:endParaRPr lang="en-US" sz="2400" dirty="0">
              <a:solidFill>
                <a:schemeClr val="accent6">
                  <a:lumMod val="75000"/>
                </a:schemeClr>
              </a:solidFill>
            </a:endParaRPr>
          </a:p>
        </p:txBody>
      </p:sp>
      <p:sp>
        <p:nvSpPr>
          <p:cNvPr id="11" name="TextBox 10"/>
          <p:cNvSpPr txBox="1"/>
          <p:nvPr/>
        </p:nvSpPr>
        <p:spPr>
          <a:xfrm>
            <a:off x="395536" y="2060848"/>
            <a:ext cx="8352928" cy="1631216"/>
          </a:xfrm>
          <a:prstGeom prst="rect">
            <a:avLst/>
          </a:prstGeom>
          <a:noFill/>
        </p:spPr>
        <p:txBody>
          <a:bodyPr wrap="square" rtlCol="0">
            <a:spAutoFit/>
          </a:bodyPr>
          <a:lstStyle/>
          <a:p>
            <a:pPr algn="ctr"/>
            <a:r>
              <a:rPr lang="en-US" sz="2000" dirty="0" smtClean="0">
                <a:solidFill>
                  <a:schemeClr val="accent6">
                    <a:lumMod val="75000"/>
                  </a:schemeClr>
                </a:solidFill>
              </a:rPr>
              <a:t>Random walk with jumps</a:t>
            </a:r>
          </a:p>
          <a:p>
            <a:pPr algn="ctr"/>
            <a:endParaRPr lang="en-US" sz="2000" dirty="0" smtClean="0">
              <a:solidFill>
                <a:schemeClr val="accent6">
                  <a:lumMod val="75000"/>
                </a:schemeClr>
              </a:solidFill>
            </a:endParaRPr>
          </a:p>
          <a:p>
            <a:r>
              <a:rPr lang="en-US" sz="2000" dirty="0" smtClean="0">
                <a:solidFill>
                  <a:schemeClr val="tx2">
                    <a:lumMod val="50000"/>
                  </a:schemeClr>
                </a:solidFill>
              </a:rPr>
              <a:t>With probability </a:t>
            </a:r>
            <a:r>
              <a:rPr lang="en-US" sz="2000" i="1" dirty="0" smtClean="0">
                <a:solidFill>
                  <a:schemeClr val="tx2">
                    <a:lumMod val="50000"/>
                  </a:schemeClr>
                </a:solidFill>
              </a:rPr>
              <a:t>s, the walker </a:t>
            </a:r>
            <a:r>
              <a:rPr lang="en-US" sz="2000" dirty="0" smtClean="0">
                <a:solidFill>
                  <a:schemeClr val="tx2">
                    <a:lumMod val="50000"/>
                  </a:schemeClr>
                </a:solidFill>
              </a:rPr>
              <a:t>follows a random edge as before; and with probability 1 </a:t>
            </a:r>
            <a:r>
              <a:rPr lang="en-US" sz="2000" i="1" dirty="0" smtClean="0">
                <a:solidFill>
                  <a:schemeClr val="tx2">
                    <a:lumMod val="50000"/>
                  </a:schemeClr>
                </a:solidFill>
              </a:rPr>
              <a:t>− s, the walker jumps to a random </a:t>
            </a:r>
            <a:r>
              <a:rPr lang="en-US" sz="2000" dirty="0" smtClean="0">
                <a:solidFill>
                  <a:schemeClr val="tx2">
                    <a:lumMod val="50000"/>
                  </a:schemeClr>
                </a:solidFill>
              </a:rPr>
              <a:t>page anywhere in the network, choosing each node with equal probability</a:t>
            </a:r>
            <a:endParaRPr lang="el-GR" sz="20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Dead End</a:t>
            </a:r>
            <a:endParaRPr lang="en-US" sz="2400" dirty="0">
              <a:solidFill>
                <a:schemeClr val="accent6">
                  <a:lumMod val="75000"/>
                </a:schemeClr>
              </a:solidFill>
            </a:endParaRPr>
          </a:p>
        </p:txBody>
      </p:sp>
      <p:pic>
        <p:nvPicPr>
          <p:cNvPr id="28674" name="Picture 2"/>
          <p:cNvPicPr>
            <a:picLocks noChangeAspect="1" noChangeArrowheads="1"/>
          </p:cNvPicPr>
          <p:nvPr/>
        </p:nvPicPr>
        <p:blipFill>
          <a:blip r:embed="rId3" cstate="print"/>
          <a:srcRect/>
          <a:stretch>
            <a:fillRect/>
          </a:stretch>
        </p:blipFill>
        <p:spPr bwMode="auto">
          <a:xfrm>
            <a:off x="467544" y="1700808"/>
            <a:ext cx="7773379" cy="44325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Dead End</a:t>
            </a:r>
            <a:endParaRPr lang="en-US" sz="2400" dirty="0">
              <a:solidFill>
                <a:schemeClr val="accent6">
                  <a:lumMod val="75000"/>
                </a:schemeClr>
              </a:solidFill>
            </a:endParaRPr>
          </a:p>
        </p:txBody>
      </p:sp>
      <p:pic>
        <p:nvPicPr>
          <p:cNvPr id="29698" name="Picture 2"/>
          <p:cNvPicPr>
            <a:picLocks noChangeAspect="1" noChangeArrowheads="1"/>
          </p:cNvPicPr>
          <p:nvPr/>
        </p:nvPicPr>
        <p:blipFill>
          <a:blip r:embed="rId3" cstate="print"/>
          <a:srcRect/>
          <a:stretch>
            <a:fillRect/>
          </a:stretch>
        </p:blipFill>
        <p:spPr bwMode="auto">
          <a:xfrm>
            <a:off x="755576" y="1196752"/>
            <a:ext cx="7276377" cy="45940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Dead End</a:t>
            </a:r>
            <a:endParaRPr lang="en-US" sz="2400" dirty="0">
              <a:solidFill>
                <a:schemeClr val="accent6">
                  <a:lumMod val="75000"/>
                </a:schemeClr>
              </a:solidFill>
            </a:endParaRPr>
          </a:p>
        </p:txBody>
      </p:sp>
      <p:pic>
        <p:nvPicPr>
          <p:cNvPr id="30722" name="Picture 2"/>
          <p:cNvPicPr>
            <a:picLocks noChangeAspect="1" noChangeArrowheads="1"/>
          </p:cNvPicPr>
          <p:nvPr/>
        </p:nvPicPr>
        <p:blipFill>
          <a:blip r:embed="rId3" cstate="print"/>
          <a:srcRect/>
          <a:stretch>
            <a:fillRect/>
          </a:stretch>
        </p:blipFill>
        <p:spPr bwMode="auto">
          <a:xfrm>
            <a:off x="899592" y="1412776"/>
            <a:ext cx="7432485" cy="4549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0648"/>
            <a:ext cx="7245448" cy="584775"/>
          </a:xfrm>
          <a:prstGeom prst="rect">
            <a:avLst/>
          </a:prstGeom>
          <a:noFill/>
        </p:spPr>
        <p:txBody>
          <a:bodyPr wrap="square" rtlCol="0">
            <a:spAutoFit/>
          </a:bodyPr>
          <a:lstStyle/>
          <a:p>
            <a:pPr algn="ctr"/>
            <a:r>
              <a:rPr lang="en-US" sz="3200" dirty="0" smtClean="0">
                <a:solidFill>
                  <a:schemeClr val="accent6">
                    <a:lumMod val="75000"/>
                  </a:schemeClr>
                </a:solidFill>
              </a:rPr>
              <a:t>How to Organize the Web</a:t>
            </a:r>
            <a:endParaRPr lang="en-US" sz="3200" dirty="0">
              <a:solidFill>
                <a:schemeClr val="accent6">
                  <a:lumMod val="75000"/>
                </a:schemeClr>
              </a:solidFill>
            </a:endParaRPr>
          </a:p>
        </p:txBody>
      </p:sp>
      <p:sp>
        <p:nvSpPr>
          <p:cNvPr id="5" name="TextBox 4"/>
          <p:cNvSpPr txBox="1"/>
          <p:nvPr/>
        </p:nvSpPr>
        <p:spPr>
          <a:xfrm>
            <a:off x="251520" y="1340768"/>
            <a:ext cx="8352928" cy="3477875"/>
          </a:xfrm>
          <a:prstGeom prst="rect">
            <a:avLst/>
          </a:prstGeom>
          <a:noFill/>
        </p:spPr>
        <p:txBody>
          <a:bodyPr wrap="square" rtlCol="0">
            <a:spAutoFit/>
          </a:bodyPr>
          <a:lstStyle/>
          <a:p>
            <a:r>
              <a:rPr lang="en-US" sz="2400" dirty="0" smtClean="0">
                <a:solidFill>
                  <a:schemeClr val="accent6">
                    <a:lumMod val="50000"/>
                  </a:schemeClr>
                </a:solidFill>
              </a:rPr>
              <a:t>Second try</a:t>
            </a:r>
            <a:r>
              <a:rPr lang="en-US" sz="2400" dirty="0" smtClean="0"/>
              <a:t>: </a:t>
            </a:r>
            <a:r>
              <a:rPr lang="en-US" sz="2400" dirty="0" smtClean="0">
                <a:solidFill>
                  <a:schemeClr val="tx2">
                    <a:lumMod val="50000"/>
                  </a:schemeClr>
                </a:solidFill>
              </a:rPr>
              <a:t>Web Search</a:t>
            </a:r>
          </a:p>
          <a:p>
            <a:pPr lvl="1"/>
            <a:r>
              <a:rPr lang="en-US" sz="2000" dirty="0" smtClean="0">
                <a:solidFill>
                  <a:schemeClr val="tx2">
                    <a:lumMod val="50000"/>
                  </a:schemeClr>
                </a:solidFill>
              </a:rPr>
              <a:t>Information Retrieval investigates:</a:t>
            </a:r>
          </a:p>
          <a:p>
            <a:pPr lvl="2"/>
            <a:r>
              <a:rPr lang="en-US" sz="2000" dirty="0" smtClean="0">
                <a:solidFill>
                  <a:schemeClr val="tx2">
                    <a:lumMod val="50000"/>
                  </a:schemeClr>
                </a:solidFill>
              </a:rPr>
              <a:t>Find relevant docs in a small and trusted set e.g., Newspaper articles, Patents, etc. (“needle-in-a-haystack”)</a:t>
            </a:r>
          </a:p>
          <a:p>
            <a:pPr lvl="2"/>
            <a:r>
              <a:rPr lang="en-US" sz="2000" dirty="0" smtClean="0">
                <a:solidFill>
                  <a:schemeClr val="tx2">
                    <a:lumMod val="50000"/>
                  </a:schemeClr>
                </a:solidFill>
              </a:rPr>
              <a:t>Limitation of keywords (synonyms, </a:t>
            </a:r>
            <a:r>
              <a:rPr lang="en-US" sz="2000" dirty="0" err="1" smtClean="0">
                <a:solidFill>
                  <a:schemeClr val="tx2">
                    <a:lumMod val="50000"/>
                  </a:schemeClr>
                </a:solidFill>
              </a:rPr>
              <a:t>polysemy</a:t>
            </a:r>
            <a:r>
              <a:rPr lang="en-US" sz="2000" dirty="0" smtClean="0">
                <a:solidFill>
                  <a:schemeClr val="tx2">
                    <a:lumMod val="50000"/>
                  </a:schemeClr>
                </a:solidFill>
              </a:rPr>
              <a:t>, etc)</a:t>
            </a:r>
          </a:p>
          <a:p>
            <a:r>
              <a:rPr lang="en-US" sz="2400" dirty="0" smtClean="0"/>
              <a:t>       </a:t>
            </a:r>
            <a:r>
              <a:rPr lang="en-US" sz="2400" dirty="0" smtClean="0">
                <a:solidFill>
                  <a:schemeClr val="accent2">
                    <a:lumMod val="75000"/>
                  </a:schemeClr>
                </a:solidFill>
              </a:rPr>
              <a:t>But</a:t>
            </a:r>
            <a:r>
              <a:rPr lang="en-US" sz="2400" dirty="0" smtClean="0"/>
              <a:t>: </a:t>
            </a:r>
            <a:r>
              <a:rPr lang="en-US" sz="2000" dirty="0" smtClean="0">
                <a:solidFill>
                  <a:schemeClr val="tx2">
                    <a:lumMod val="50000"/>
                  </a:schemeClr>
                </a:solidFill>
              </a:rPr>
              <a:t>Web is huge, full of </a:t>
            </a:r>
            <a:r>
              <a:rPr lang="en-US" sz="2000" dirty="0" err="1" smtClean="0">
                <a:solidFill>
                  <a:schemeClr val="tx2">
                    <a:lumMod val="50000"/>
                  </a:schemeClr>
                </a:solidFill>
              </a:rPr>
              <a:t>untrusted</a:t>
            </a:r>
            <a:r>
              <a:rPr lang="en-US" sz="2000" dirty="0" smtClean="0">
                <a:solidFill>
                  <a:schemeClr val="tx2">
                    <a:lumMod val="50000"/>
                  </a:schemeClr>
                </a:solidFill>
              </a:rPr>
              <a:t> documents, random 	things, web 	spam, etc. </a:t>
            </a:r>
          </a:p>
          <a:p>
            <a:endParaRPr lang="en-US" dirty="0" smtClean="0">
              <a:solidFill>
                <a:schemeClr val="tx2">
                  <a:lumMod val="75000"/>
                </a:schemeClr>
              </a:solidFill>
            </a:endParaRPr>
          </a:p>
          <a:p>
            <a:pPr lvl="1">
              <a:buFont typeface="Wingdings" pitchFamily="2" charset="2"/>
              <a:buChar char="§"/>
            </a:pPr>
            <a:r>
              <a:rPr lang="en-US" dirty="0" smtClean="0">
                <a:solidFill>
                  <a:schemeClr val="tx2">
                    <a:lumMod val="75000"/>
                  </a:schemeClr>
                </a:solidFill>
              </a:rPr>
              <a:t>  Everyone can create a web page of high production value</a:t>
            </a:r>
          </a:p>
          <a:p>
            <a:pPr lvl="1">
              <a:buFont typeface="Wingdings" pitchFamily="2" charset="2"/>
              <a:buChar char="§"/>
            </a:pPr>
            <a:r>
              <a:rPr lang="en-US" dirty="0" smtClean="0">
                <a:solidFill>
                  <a:schemeClr val="tx2">
                    <a:lumMod val="75000"/>
                  </a:schemeClr>
                </a:solidFill>
              </a:rPr>
              <a:t>  Rich diversity of people issuing queries</a:t>
            </a:r>
            <a:endParaRPr lang="en-US" dirty="0" smtClean="0">
              <a:solidFill>
                <a:schemeClr val="accent4">
                  <a:lumMod val="75000"/>
                </a:schemeClr>
              </a:solidFill>
            </a:endParaRPr>
          </a:p>
          <a:p>
            <a:pPr lvl="1">
              <a:buFont typeface="Wingdings" pitchFamily="2" charset="2"/>
              <a:buChar char="§"/>
            </a:pPr>
            <a:r>
              <a:rPr lang="en-US" dirty="0" smtClean="0">
                <a:solidFill>
                  <a:schemeClr val="tx2">
                    <a:lumMod val="75000"/>
                  </a:schemeClr>
                </a:solidFill>
              </a:rPr>
              <a:t>  Dynamic and constantly-changing nature of web content</a:t>
            </a:r>
            <a:endParaRPr lang="el-GR"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Spectral Analysis</a:t>
            </a:r>
            <a:endParaRPr lang="en-US" sz="2400" dirty="0">
              <a:solidFill>
                <a:schemeClr val="accent6">
                  <a:lumMod val="75000"/>
                </a:schemeClr>
              </a:solidFill>
            </a:endParaRPr>
          </a:p>
        </p:txBody>
      </p:sp>
      <p:pic>
        <p:nvPicPr>
          <p:cNvPr id="31746" name="Picture 2"/>
          <p:cNvPicPr>
            <a:picLocks noChangeAspect="1" noChangeArrowheads="1"/>
          </p:cNvPicPr>
          <p:nvPr/>
        </p:nvPicPr>
        <p:blipFill>
          <a:blip r:embed="rId3" cstate="print"/>
          <a:srcRect/>
          <a:stretch>
            <a:fillRect/>
          </a:stretch>
        </p:blipFill>
        <p:spPr bwMode="auto">
          <a:xfrm>
            <a:off x="323528" y="1052736"/>
            <a:ext cx="8113988" cy="49861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Algorithm</a:t>
            </a:r>
            <a:endParaRPr lang="en-US" sz="2400" dirty="0">
              <a:solidFill>
                <a:schemeClr val="accent6">
                  <a:lumMod val="75000"/>
                </a:schemeClr>
              </a:solidFill>
            </a:endParaRPr>
          </a:p>
        </p:txBody>
      </p:sp>
      <p:pic>
        <p:nvPicPr>
          <p:cNvPr id="32770" name="Picture 2"/>
          <p:cNvPicPr>
            <a:picLocks noChangeAspect="1" noChangeArrowheads="1"/>
          </p:cNvPicPr>
          <p:nvPr/>
        </p:nvPicPr>
        <p:blipFill>
          <a:blip r:embed="rId3" cstate="print"/>
          <a:srcRect/>
          <a:stretch>
            <a:fillRect/>
          </a:stretch>
        </p:blipFill>
        <p:spPr bwMode="auto">
          <a:xfrm>
            <a:off x="323528" y="1052736"/>
            <a:ext cx="7673924" cy="49213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Example</a:t>
            </a:r>
            <a:endParaRPr lang="en-US" sz="2400" dirty="0">
              <a:solidFill>
                <a:schemeClr val="accent6">
                  <a:lumMod val="75000"/>
                </a:schemeClr>
              </a:solidFill>
            </a:endParaRPr>
          </a:p>
        </p:txBody>
      </p:sp>
      <p:pic>
        <p:nvPicPr>
          <p:cNvPr id="33794" name="Picture 2"/>
          <p:cNvPicPr>
            <a:picLocks noChangeAspect="1" noChangeArrowheads="1"/>
          </p:cNvPicPr>
          <p:nvPr/>
        </p:nvPicPr>
        <p:blipFill>
          <a:blip r:embed="rId3" cstate="print"/>
          <a:srcRect/>
          <a:stretch>
            <a:fillRect/>
          </a:stretch>
        </p:blipFill>
        <p:spPr bwMode="auto">
          <a:xfrm>
            <a:off x="252413" y="1206835"/>
            <a:ext cx="7559947" cy="5184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Personalized Page Rank</a:t>
            </a:r>
            <a:endParaRPr lang="en-US" sz="2400" dirty="0">
              <a:solidFill>
                <a:schemeClr val="accent6">
                  <a:lumMod val="75000"/>
                </a:schemeClr>
              </a:solidFill>
            </a:endParaRPr>
          </a:p>
        </p:txBody>
      </p:sp>
      <p:pic>
        <p:nvPicPr>
          <p:cNvPr id="34818" name="Picture 2"/>
          <p:cNvPicPr>
            <a:picLocks noChangeAspect="1" noChangeArrowheads="1"/>
          </p:cNvPicPr>
          <p:nvPr/>
        </p:nvPicPr>
        <p:blipFill>
          <a:blip r:embed="rId3" cstate="print"/>
          <a:srcRect/>
          <a:stretch>
            <a:fillRect/>
          </a:stretch>
        </p:blipFill>
        <p:spPr bwMode="auto">
          <a:xfrm>
            <a:off x="539552" y="1412776"/>
            <a:ext cx="7440458" cy="44600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smtClean="0">
                <a:solidFill>
                  <a:schemeClr val="accent6">
                    <a:lumMod val="75000"/>
                  </a:schemeClr>
                </a:solidFill>
              </a:rPr>
              <a:t>Other Issues</a:t>
            </a:r>
            <a:endParaRPr lang="en-US" sz="2400" dirty="0">
              <a:solidFill>
                <a:schemeClr val="accent6">
                  <a:lumMod val="75000"/>
                </a:schemeClr>
              </a:solidFill>
            </a:endParaRPr>
          </a:p>
        </p:txBody>
      </p:sp>
      <p:sp>
        <p:nvSpPr>
          <p:cNvPr id="4" name="TextBox 3"/>
          <p:cNvSpPr txBox="1"/>
          <p:nvPr/>
        </p:nvSpPr>
        <p:spPr>
          <a:xfrm>
            <a:off x="683568" y="1124744"/>
            <a:ext cx="7128792" cy="3323987"/>
          </a:xfrm>
          <a:prstGeom prst="rect">
            <a:avLst/>
          </a:prstGeom>
          <a:noFill/>
        </p:spPr>
        <p:txBody>
          <a:bodyPr wrap="square" rtlCol="0">
            <a:spAutoFit/>
          </a:bodyPr>
          <a:lstStyle/>
          <a:p>
            <a:pPr algn="just">
              <a:buFont typeface="Wingdings" pitchFamily="2" charset="2"/>
              <a:buChar char="§"/>
            </a:pPr>
            <a:r>
              <a:rPr lang="en-US" sz="2000" dirty="0" smtClean="0">
                <a:solidFill>
                  <a:schemeClr val="tx2">
                    <a:lumMod val="50000"/>
                  </a:schemeClr>
                </a:solidFill>
              </a:rPr>
              <a:t> Analysis of </a:t>
            </a:r>
            <a:r>
              <a:rPr lang="en-US" sz="2000" dirty="0" smtClean="0">
                <a:solidFill>
                  <a:schemeClr val="accent6">
                    <a:lumMod val="75000"/>
                  </a:schemeClr>
                </a:solidFill>
              </a:rPr>
              <a:t>anchor text</a:t>
            </a:r>
            <a:endParaRPr lang="en-US" sz="2000" dirty="0" smtClean="0">
              <a:solidFill>
                <a:schemeClr val="tx2">
                  <a:lumMod val="75000"/>
                </a:schemeClr>
              </a:solidFill>
            </a:endParaRPr>
          </a:p>
          <a:p>
            <a:pPr lvl="1" algn="just">
              <a:buFont typeface="Wingdings" pitchFamily="2" charset="2"/>
              <a:buChar char="§"/>
            </a:pPr>
            <a:r>
              <a:rPr lang="en-US" sz="2000" dirty="0" smtClean="0">
                <a:solidFill>
                  <a:schemeClr val="tx2">
                    <a:lumMod val="75000"/>
                  </a:schemeClr>
                </a:solidFill>
              </a:rPr>
              <a:t> </a:t>
            </a:r>
            <a:r>
              <a:rPr lang="en-US" dirty="0" smtClean="0">
                <a:solidFill>
                  <a:schemeClr val="tx2">
                    <a:lumMod val="75000"/>
                  </a:schemeClr>
                </a:solidFill>
              </a:rPr>
              <a:t>e.g., weight links by a factor indicating the quality of the associated anchor text</a:t>
            </a:r>
          </a:p>
          <a:p>
            <a:pPr lvl="1" algn="just">
              <a:buFont typeface="Wingdings" pitchFamily="2" charset="2"/>
              <a:buChar char="§"/>
            </a:pPr>
            <a:endParaRPr lang="en-US" dirty="0" smtClean="0">
              <a:solidFill>
                <a:schemeClr val="tx2">
                  <a:lumMod val="75000"/>
                </a:schemeClr>
              </a:solidFill>
            </a:endParaRPr>
          </a:p>
          <a:p>
            <a:pPr algn="just">
              <a:buFont typeface="Wingdings" pitchFamily="2" charset="2"/>
              <a:buChar char="§"/>
            </a:pPr>
            <a:r>
              <a:rPr lang="en-US" sz="2000" dirty="0" smtClean="0">
                <a:solidFill>
                  <a:schemeClr val="tx2">
                    <a:lumMod val="50000"/>
                  </a:schemeClr>
                </a:solidFill>
              </a:rPr>
              <a:t> User Feedback</a:t>
            </a:r>
            <a:endParaRPr lang="en-US" sz="2000" dirty="0" smtClean="0">
              <a:solidFill>
                <a:schemeClr val="tx2">
                  <a:lumMod val="75000"/>
                </a:schemeClr>
              </a:solidFill>
            </a:endParaRPr>
          </a:p>
          <a:p>
            <a:pPr lvl="1" algn="just">
              <a:buFont typeface="Wingdings" pitchFamily="2" charset="2"/>
              <a:buChar char="§"/>
            </a:pPr>
            <a:r>
              <a:rPr lang="en-US" sz="2000" dirty="0" smtClean="0">
                <a:solidFill>
                  <a:schemeClr val="tx2">
                    <a:lumMod val="75000"/>
                  </a:schemeClr>
                </a:solidFill>
              </a:rPr>
              <a:t> </a:t>
            </a:r>
            <a:r>
              <a:rPr lang="en-US" dirty="0" smtClean="0">
                <a:solidFill>
                  <a:schemeClr val="tx2">
                    <a:lumMod val="75000"/>
                  </a:schemeClr>
                </a:solidFill>
              </a:rPr>
              <a:t>click or not on a result</a:t>
            </a:r>
          </a:p>
          <a:p>
            <a:pPr lvl="1" algn="just">
              <a:buFont typeface="Wingdings" pitchFamily="2" charset="2"/>
              <a:buChar char="§"/>
            </a:pPr>
            <a:endParaRPr lang="en-US" dirty="0" smtClean="0">
              <a:solidFill>
                <a:schemeClr val="tx2">
                  <a:lumMod val="75000"/>
                </a:schemeClr>
              </a:solidFill>
            </a:endParaRPr>
          </a:p>
          <a:p>
            <a:pPr algn="just">
              <a:buFont typeface="Wingdings" pitchFamily="2" charset="2"/>
              <a:buChar char="§"/>
            </a:pPr>
            <a:r>
              <a:rPr lang="en-US" sz="2000" dirty="0" smtClean="0">
                <a:solidFill>
                  <a:schemeClr val="tx2">
                    <a:lumMod val="50000"/>
                  </a:schemeClr>
                </a:solidFill>
              </a:rPr>
              <a:t> Attempts to score highly in search engine rankings</a:t>
            </a:r>
            <a:endParaRPr lang="en-US" sz="2000" dirty="0" smtClean="0">
              <a:solidFill>
                <a:schemeClr val="tx2">
                  <a:lumMod val="75000"/>
                </a:schemeClr>
              </a:solidFill>
            </a:endParaRPr>
          </a:p>
          <a:p>
            <a:pPr lvl="1" algn="just">
              <a:buFont typeface="Wingdings" pitchFamily="2" charset="2"/>
              <a:buChar char="§"/>
            </a:pPr>
            <a:r>
              <a:rPr lang="en-US" sz="2000" dirty="0" smtClean="0">
                <a:solidFill>
                  <a:schemeClr val="tx2">
                    <a:lumMod val="75000"/>
                  </a:schemeClr>
                </a:solidFill>
              </a:rPr>
              <a:t> </a:t>
            </a:r>
            <a:r>
              <a:rPr lang="en-US" dirty="0" smtClean="0">
                <a:solidFill>
                  <a:schemeClr val="tx2">
                    <a:lumMod val="75000"/>
                  </a:schemeClr>
                </a:solidFill>
              </a:rPr>
              <a:t>a search engine optimization (SEO) industry  (perfect ranking a moving </a:t>
            </a:r>
            <a:r>
              <a:rPr lang="en-US" dirty="0" smtClean="0">
                <a:solidFill>
                  <a:schemeClr val="tx2">
                    <a:lumMod val="75000"/>
                  </a:schemeClr>
                </a:solidFill>
              </a:rPr>
              <a:t>target </a:t>
            </a:r>
            <a:r>
              <a:rPr lang="en-US" dirty="0" smtClean="0">
                <a:solidFill>
                  <a:schemeClr val="tx2">
                    <a:lumMod val="75000"/>
                  </a:schemeClr>
                </a:solidFill>
              </a:rPr>
              <a:t>+ </a:t>
            </a:r>
            <a:r>
              <a:rPr lang="en-US" dirty="0" smtClean="0">
                <a:solidFill>
                  <a:schemeClr val="tx2">
                    <a:lumMod val="75000"/>
                  </a:schemeClr>
                </a:solidFill>
              </a:rPr>
              <a:t>secretive)</a:t>
            </a:r>
            <a:endParaRPr lang="en-US" dirty="0" smtClean="0">
              <a:solidFill>
                <a:schemeClr val="tx2">
                  <a:lumMod val="75000"/>
                </a:schemeClr>
              </a:solidFill>
            </a:endParaRPr>
          </a:p>
          <a:p>
            <a:pPr lvl="1" algn="just">
              <a:buFont typeface="Wingdings" pitchFamily="2" charset="2"/>
              <a:buChar char="§"/>
            </a:pPr>
            <a:endParaRPr lang="en-US"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Trust Rank</a:t>
            </a:r>
            <a:endParaRPr lang="en-US" sz="2400" dirty="0">
              <a:solidFill>
                <a:schemeClr val="accent6">
                  <a:lumMod val="75000"/>
                </a:schemeClr>
              </a:solidFill>
            </a:endParaRPr>
          </a:p>
        </p:txBody>
      </p:sp>
      <p:pic>
        <p:nvPicPr>
          <p:cNvPr id="35843" name="Picture 3"/>
          <p:cNvPicPr>
            <a:picLocks noChangeAspect="1" noChangeArrowheads="1"/>
          </p:cNvPicPr>
          <p:nvPr/>
        </p:nvPicPr>
        <p:blipFill>
          <a:blip r:embed="rId3" cstate="print"/>
          <a:srcRect/>
          <a:stretch>
            <a:fillRect/>
          </a:stretch>
        </p:blipFill>
        <p:spPr bwMode="auto">
          <a:xfrm>
            <a:off x="467544" y="908720"/>
            <a:ext cx="7529189" cy="47880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584775"/>
          </a:xfrm>
          <a:prstGeom prst="rect">
            <a:avLst/>
          </a:prstGeom>
          <a:noFill/>
        </p:spPr>
        <p:txBody>
          <a:bodyPr wrap="square" rtlCol="0">
            <a:spAutoFit/>
          </a:bodyPr>
          <a:lstStyle/>
          <a:p>
            <a:pPr algn="ctr"/>
            <a:r>
              <a:rPr lang="en-US" sz="3200" dirty="0" smtClean="0">
                <a:solidFill>
                  <a:schemeClr val="accent6">
                    <a:lumMod val="75000"/>
                  </a:schemeClr>
                </a:solidFill>
              </a:rPr>
              <a:t>Size of the Search Index</a:t>
            </a:r>
            <a:endParaRPr lang="en-US" sz="2800" dirty="0">
              <a:solidFill>
                <a:schemeClr val="accent6">
                  <a:lumMod val="75000"/>
                </a:schemeClr>
              </a:solidFill>
            </a:endParaRPr>
          </a:p>
        </p:txBody>
      </p:sp>
      <p:sp>
        <p:nvSpPr>
          <p:cNvPr id="9" name="TextBox 8"/>
          <p:cNvSpPr txBox="1"/>
          <p:nvPr/>
        </p:nvSpPr>
        <p:spPr>
          <a:xfrm>
            <a:off x="2915816" y="5877272"/>
            <a:ext cx="4464496" cy="276999"/>
          </a:xfrm>
          <a:prstGeom prst="rect">
            <a:avLst/>
          </a:prstGeom>
          <a:noFill/>
        </p:spPr>
        <p:txBody>
          <a:bodyPr wrap="square" rtlCol="0">
            <a:spAutoFit/>
          </a:bodyPr>
          <a:lstStyle/>
          <a:p>
            <a:pPr algn="r"/>
            <a:r>
              <a:rPr lang="en-US" sz="1200" dirty="0" smtClean="0">
                <a:solidFill>
                  <a:schemeClr val="tx2">
                    <a:lumMod val="60000"/>
                    <a:lumOff val="40000"/>
                  </a:schemeClr>
                </a:solidFill>
                <a:latin typeface="Arial Narrow" pitchFamily="34" charset="0"/>
              </a:rPr>
              <a:t>http://www.worldwidewebsize.com/</a:t>
            </a:r>
            <a:endParaRPr lang="el-GR" sz="1200" dirty="0">
              <a:solidFill>
                <a:schemeClr val="tx2">
                  <a:lumMod val="60000"/>
                  <a:lumOff val="40000"/>
                </a:schemeClr>
              </a:solidFill>
              <a:latin typeface="Arial Narrow" pitchFamily="34" charset="0"/>
            </a:endParaRPr>
          </a:p>
        </p:txBody>
      </p:sp>
      <p:sp>
        <p:nvSpPr>
          <p:cNvPr id="11" name="Rectangle 10"/>
          <p:cNvSpPr/>
          <p:nvPr/>
        </p:nvSpPr>
        <p:spPr>
          <a:xfrm>
            <a:off x="899592" y="1484784"/>
            <a:ext cx="6840760" cy="2031325"/>
          </a:xfrm>
          <a:prstGeom prst="rect">
            <a:avLst/>
          </a:prstGeom>
        </p:spPr>
        <p:txBody>
          <a:bodyPr wrap="square">
            <a:spAutoFit/>
          </a:bodyPr>
          <a:lstStyle/>
          <a:p>
            <a:r>
              <a:rPr lang="en-US" sz="1200" dirty="0" smtClean="0"/>
              <a:t>a method that combines word frequencies obtained in a large offline text collection (corpus), and search counts returned by the engines. Each day 50 words are sent to all four search engines. The number of </a:t>
            </a:r>
            <a:r>
              <a:rPr lang="en-US" sz="1200" dirty="0" err="1" smtClean="0"/>
              <a:t>webpages</a:t>
            </a:r>
            <a:r>
              <a:rPr lang="en-US" sz="1200" dirty="0" smtClean="0"/>
              <a:t> found for these words are recorded; with their relative frequencies in the background corpus, multiple extrapolated estimations are made of the size of the engine's index, which are subsequently averaged. The 50 words have been selected evenly across logarithmic frequency intervals (see </a:t>
            </a:r>
            <a:r>
              <a:rPr lang="en-US" sz="1200" dirty="0" err="1" smtClean="0">
                <a:hlinkClick r:id="rId3"/>
              </a:rPr>
              <a:t>Zipf's</a:t>
            </a:r>
            <a:r>
              <a:rPr lang="en-US" sz="1200" dirty="0" smtClean="0">
                <a:hlinkClick r:id="rId3"/>
              </a:rPr>
              <a:t> Law</a:t>
            </a:r>
            <a:r>
              <a:rPr lang="en-US" sz="1200" dirty="0" smtClean="0"/>
              <a:t>). The background corpus contains more than 1 million </a:t>
            </a:r>
            <a:r>
              <a:rPr lang="en-US" sz="1200" dirty="0" err="1" smtClean="0"/>
              <a:t>webpages</a:t>
            </a:r>
            <a:r>
              <a:rPr lang="en-US" sz="1200" dirty="0" smtClean="0"/>
              <a:t> from </a:t>
            </a:r>
            <a:r>
              <a:rPr lang="en-US" sz="1200" dirty="0" smtClean="0">
                <a:hlinkClick r:id="rId4"/>
              </a:rPr>
              <a:t>DMOZ</a:t>
            </a:r>
            <a:r>
              <a:rPr lang="en-US" sz="1200" dirty="0" smtClean="0"/>
              <a:t>, and can be considered a representative sample of the World Wide Web. When you know, for example, that the word 'the' is present in 67,61% of all documents within the corpus, you can extrapolate the total size of the engine's index by the document count it reports for 'the'. If Google says that it found 'the' in 14.100.000.000 </a:t>
            </a:r>
            <a:r>
              <a:rPr lang="en-US" sz="1200" dirty="0" err="1" smtClean="0"/>
              <a:t>webpages</a:t>
            </a:r>
            <a:r>
              <a:rPr lang="en-US" sz="1200" dirty="0" smtClean="0"/>
              <a:t>, an estimated size of the Google's total index would be 23.633.010.000</a:t>
            </a:r>
            <a:r>
              <a:rPr lang="en-US" dirty="0" smtClean="0"/>
              <a:t>.</a:t>
            </a:r>
            <a:endParaRPr lang="el-GR"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539552" y="1052736"/>
            <a:ext cx="8063738" cy="4899298"/>
          </a:xfrm>
          <a:prstGeom prst="rect">
            <a:avLst/>
          </a:prstGeom>
          <a:noFill/>
          <a:ln w="9525">
            <a:noFill/>
            <a:miter lim="800000"/>
            <a:headEnd/>
            <a:tailEnd/>
          </a:ln>
        </p:spPr>
      </p:pic>
      <p:sp>
        <p:nvSpPr>
          <p:cNvPr id="4" name="TextBox 3"/>
          <p:cNvSpPr txBox="1"/>
          <p:nvPr/>
        </p:nvSpPr>
        <p:spPr>
          <a:xfrm>
            <a:off x="357158" y="142852"/>
            <a:ext cx="8143932" cy="892552"/>
          </a:xfrm>
          <a:prstGeom prst="rect">
            <a:avLst/>
          </a:prstGeom>
          <a:noFill/>
        </p:spPr>
        <p:txBody>
          <a:bodyPr wrap="square" rtlCol="0">
            <a:spAutoFit/>
          </a:bodyPr>
          <a:lstStyle/>
          <a:p>
            <a:pPr algn="ctr"/>
            <a:r>
              <a:rPr lang="en-US" sz="2800" dirty="0" smtClean="0">
                <a:solidFill>
                  <a:schemeClr val="accent6">
                    <a:lumMod val="75000"/>
                  </a:schemeClr>
                </a:solidFill>
              </a:rPr>
              <a:t>Link Analysis Using Hubs and Authorities: </a:t>
            </a:r>
            <a:r>
              <a:rPr lang="en-US" sz="2400" dirty="0" smtClean="0">
                <a:solidFill>
                  <a:schemeClr val="accent6">
                    <a:lumMod val="75000"/>
                  </a:schemeClr>
                </a:solidFill>
              </a:rPr>
              <a:t>HITS algorithm (again)</a:t>
            </a:r>
            <a:endParaRPr lang="en-US" sz="2400"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random web surfer</a:t>
            </a:r>
            <a:endParaRPr lang="en-US" sz="2400" dirty="0">
              <a:solidFill>
                <a:schemeClr val="accent6">
                  <a:lumMod val="75000"/>
                </a:schemeClr>
              </a:solidFill>
            </a:endParaRPr>
          </a:p>
        </p:txBody>
      </p:sp>
      <p:pic>
        <p:nvPicPr>
          <p:cNvPr id="20482" name="Picture 2"/>
          <p:cNvPicPr>
            <a:picLocks noChangeAspect="1" noChangeArrowheads="1"/>
          </p:cNvPicPr>
          <p:nvPr/>
        </p:nvPicPr>
        <p:blipFill>
          <a:blip r:embed="rId3" cstate="print"/>
          <a:srcRect/>
          <a:stretch>
            <a:fillRect/>
          </a:stretch>
        </p:blipFill>
        <p:spPr bwMode="auto">
          <a:xfrm>
            <a:off x="755576" y="1412776"/>
            <a:ext cx="6840760" cy="4172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584775"/>
          </a:xfrm>
          <a:prstGeom prst="rect">
            <a:avLst/>
          </a:prstGeom>
          <a:noFill/>
        </p:spPr>
        <p:txBody>
          <a:bodyPr wrap="square" rtlCol="0">
            <a:spAutoFit/>
          </a:bodyPr>
          <a:lstStyle/>
          <a:p>
            <a:pPr algn="ctr"/>
            <a:r>
              <a:rPr lang="en-US" sz="3200" dirty="0" smtClean="0">
                <a:solidFill>
                  <a:schemeClr val="accent6">
                    <a:lumMod val="75000"/>
                  </a:schemeClr>
                </a:solidFill>
              </a:rPr>
              <a:t>Size of the Search Index</a:t>
            </a:r>
            <a:endParaRPr lang="en-US" sz="2800" dirty="0">
              <a:solidFill>
                <a:schemeClr val="accent6">
                  <a:lumMod val="75000"/>
                </a:schemeClr>
              </a:solidFill>
            </a:endParaRPr>
          </a:p>
        </p:txBody>
      </p:sp>
      <p:pic>
        <p:nvPicPr>
          <p:cNvPr id="3074" name="Picture 2"/>
          <p:cNvPicPr>
            <a:picLocks noChangeAspect="1" noChangeArrowheads="1"/>
          </p:cNvPicPr>
          <p:nvPr/>
        </p:nvPicPr>
        <p:blipFill>
          <a:blip r:embed="rId3" cstate="print"/>
          <a:srcRect/>
          <a:stretch>
            <a:fillRect/>
          </a:stretch>
        </p:blipFill>
        <p:spPr bwMode="auto">
          <a:xfrm>
            <a:off x="395536" y="764704"/>
            <a:ext cx="4201077" cy="3024336"/>
          </a:xfrm>
          <a:prstGeom prst="rect">
            <a:avLst/>
          </a:prstGeom>
          <a:noFill/>
          <a:ln w="9525">
            <a:noFill/>
            <a:miter lim="800000"/>
            <a:headEnd/>
            <a:tailEnd/>
          </a:ln>
        </p:spPr>
      </p:pic>
      <p:sp>
        <p:nvSpPr>
          <p:cNvPr id="9" name="TextBox 8"/>
          <p:cNvSpPr txBox="1"/>
          <p:nvPr/>
        </p:nvSpPr>
        <p:spPr>
          <a:xfrm>
            <a:off x="4067944" y="6453336"/>
            <a:ext cx="4464496" cy="276999"/>
          </a:xfrm>
          <a:prstGeom prst="rect">
            <a:avLst/>
          </a:prstGeom>
          <a:noFill/>
        </p:spPr>
        <p:txBody>
          <a:bodyPr wrap="square" rtlCol="0">
            <a:spAutoFit/>
          </a:bodyPr>
          <a:lstStyle/>
          <a:p>
            <a:pPr algn="r"/>
            <a:r>
              <a:rPr lang="en-US" sz="1200" dirty="0" smtClean="0">
                <a:solidFill>
                  <a:schemeClr val="tx2">
                    <a:lumMod val="60000"/>
                    <a:lumOff val="40000"/>
                  </a:schemeClr>
                </a:solidFill>
              </a:rPr>
              <a:t>http://www.worldwidewebsize.com/</a:t>
            </a:r>
            <a:endParaRPr lang="el-GR" sz="1200" dirty="0">
              <a:solidFill>
                <a:schemeClr val="tx2">
                  <a:lumMod val="60000"/>
                  <a:lumOff val="40000"/>
                </a:schemeClr>
              </a:solidFill>
            </a:endParaRPr>
          </a:p>
        </p:txBody>
      </p:sp>
      <p:pic>
        <p:nvPicPr>
          <p:cNvPr id="3075" name="Picture 3"/>
          <p:cNvPicPr>
            <a:picLocks noChangeAspect="1" noChangeArrowheads="1"/>
          </p:cNvPicPr>
          <p:nvPr/>
        </p:nvPicPr>
        <p:blipFill>
          <a:blip r:embed="rId4" cstate="print"/>
          <a:srcRect/>
          <a:stretch>
            <a:fillRect/>
          </a:stretch>
        </p:blipFill>
        <p:spPr bwMode="auto">
          <a:xfrm>
            <a:off x="5004048" y="908720"/>
            <a:ext cx="3812700" cy="2664296"/>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1475656" y="3861048"/>
            <a:ext cx="3960440" cy="276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7749504" cy="523220"/>
          </a:xfrm>
          <a:prstGeom prst="rect">
            <a:avLst/>
          </a:prstGeom>
          <a:noFill/>
        </p:spPr>
        <p:txBody>
          <a:bodyPr wrap="square" rtlCol="0">
            <a:spAutoFit/>
          </a:bodyPr>
          <a:lstStyle/>
          <a:p>
            <a:pPr algn="ctr"/>
            <a:r>
              <a:rPr lang="en-US" sz="2800" dirty="0" err="1" smtClean="0">
                <a:solidFill>
                  <a:schemeClr val="accent6">
                    <a:lumMod val="75000"/>
                  </a:schemeClr>
                </a:solidFill>
              </a:rPr>
              <a:t>PageRank</a:t>
            </a:r>
            <a:r>
              <a:rPr lang="en-US" sz="2800" dirty="0" smtClean="0">
                <a:solidFill>
                  <a:schemeClr val="accent6">
                    <a:lumMod val="75000"/>
                  </a:schemeClr>
                </a:solidFill>
              </a:rPr>
              <a:t>: random web surfer</a:t>
            </a:r>
            <a:endParaRPr lang="en-US" sz="2400" dirty="0">
              <a:solidFill>
                <a:schemeClr val="accent6">
                  <a:lumMod val="75000"/>
                </a:schemeClr>
              </a:solidFill>
            </a:endParaRPr>
          </a:p>
        </p:txBody>
      </p:sp>
      <p:pic>
        <p:nvPicPr>
          <p:cNvPr id="21506" name="Picture 2"/>
          <p:cNvPicPr>
            <a:picLocks noChangeAspect="1" noChangeArrowheads="1"/>
          </p:cNvPicPr>
          <p:nvPr/>
        </p:nvPicPr>
        <p:blipFill>
          <a:blip r:embed="rId3" cstate="print"/>
          <a:srcRect/>
          <a:stretch>
            <a:fillRect/>
          </a:stretch>
        </p:blipFill>
        <p:spPr bwMode="auto">
          <a:xfrm>
            <a:off x="467544" y="1196752"/>
            <a:ext cx="8261560" cy="4581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584775"/>
          </a:xfrm>
          <a:prstGeom prst="rect">
            <a:avLst/>
          </a:prstGeom>
          <a:noFill/>
        </p:spPr>
        <p:txBody>
          <a:bodyPr wrap="square" rtlCol="0">
            <a:spAutoFit/>
          </a:bodyPr>
          <a:lstStyle/>
          <a:p>
            <a:pPr algn="ctr"/>
            <a:r>
              <a:rPr lang="en-US" sz="3200" dirty="0" smtClean="0">
                <a:solidFill>
                  <a:schemeClr val="accent6">
                    <a:lumMod val="75000"/>
                  </a:schemeClr>
                </a:solidFill>
              </a:rPr>
              <a:t>Link Analysis</a:t>
            </a:r>
            <a:endParaRPr lang="en-US" sz="2800" dirty="0">
              <a:solidFill>
                <a:schemeClr val="accent6">
                  <a:lumMod val="75000"/>
                </a:schemeClr>
              </a:solidFill>
            </a:endParaRPr>
          </a:p>
        </p:txBody>
      </p:sp>
      <p:sp>
        <p:nvSpPr>
          <p:cNvPr id="10" name="TextBox 9"/>
          <p:cNvSpPr txBox="1"/>
          <p:nvPr/>
        </p:nvSpPr>
        <p:spPr>
          <a:xfrm>
            <a:off x="357158" y="1785926"/>
            <a:ext cx="7632848" cy="584775"/>
          </a:xfrm>
          <a:prstGeom prst="rect">
            <a:avLst/>
          </a:prstGeom>
          <a:noFill/>
        </p:spPr>
        <p:txBody>
          <a:bodyPr wrap="square" rtlCol="0">
            <a:spAutoFit/>
          </a:bodyPr>
          <a:lstStyle/>
          <a:p>
            <a:r>
              <a:rPr lang="en-US" sz="3200" dirty="0" smtClean="0">
                <a:solidFill>
                  <a:schemeClr val="tx2">
                    <a:lumMod val="50000"/>
                  </a:schemeClr>
                </a:solidFill>
              </a:rPr>
              <a:t>Not all web pages are equal</a:t>
            </a:r>
            <a:endParaRPr lang="el-GR" sz="3200" dirty="0">
              <a:solidFill>
                <a:schemeClr val="tx2">
                  <a:lumMod val="50000"/>
                </a:schemeClr>
              </a:solidFill>
            </a:endParaRPr>
          </a:p>
        </p:txBody>
      </p:sp>
      <p:pic>
        <p:nvPicPr>
          <p:cNvPr id="4099" name="Picture 3"/>
          <p:cNvPicPr>
            <a:picLocks noChangeAspect="1" noChangeArrowheads="1"/>
          </p:cNvPicPr>
          <p:nvPr/>
        </p:nvPicPr>
        <p:blipFill>
          <a:blip r:embed="rId3" cstate="print"/>
          <a:srcRect/>
          <a:stretch>
            <a:fillRect/>
          </a:stretch>
        </p:blipFill>
        <p:spPr bwMode="auto">
          <a:xfrm>
            <a:off x="6084168" y="980728"/>
            <a:ext cx="2524125" cy="1838325"/>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2915816" y="3068960"/>
            <a:ext cx="428625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584775"/>
          </a:xfrm>
          <a:prstGeom prst="rect">
            <a:avLst/>
          </a:prstGeom>
          <a:noFill/>
        </p:spPr>
        <p:txBody>
          <a:bodyPr wrap="square" rtlCol="0">
            <a:spAutoFit/>
          </a:bodyPr>
          <a:lstStyle/>
          <a:p>
            <a:pPr algn="ctr"/>
            <a:r>
              <a:rPr lang="en-US" sz="3200" dirty="0" smtClean="0">
                <a:solidFill>
                  <a:schemeClr val="accent6">
                    <a:lumMod val="75000"/>
                  </a:schemeClr>
                </a:solidFill>
              </a:rPr>
              <a:t>Link Analysis Using Hubs and Authorities</a:t>
            </a:r>
            <a:endParaRPr lang="en-US" sz="2800" dirty="0">
              <a:solidFill>
                <a:schemeClr val="accent6">
                  <a:lumMod val="75000"/>
                </a:schemeClr>
              </a:solidFill>
            </a:endParaRPr>
          </a:p>
        </p:txBody>
      </p:sp>
      <p:sp>
        <p:nvSpPr>
          <p:cNvPr id="10" name="TextBox 9"/>
          <p:cNvSpPr txBox="1"/>
          <p:nvPr/>
        </p:nvSpPr>
        <p:spPr>
          <a:xfrm>
            <a:off x="285720" y="1571612"/>
            <a:ext cx="7632848" cy="461665"/>
          </a:xfrm>
          <a:prstGeom prst="rect">
            <a:avLst/>
          </a:prstGeom>
          <a:noFill/>
        </p:spPr>
        <p:txBody>
          <a:bodyPr wrap="square" rtlCol="0">
            <a:spAutoFit/>
          </a:bodyPr>
          <a:lstStyle/>
          <a:p>
            <a:r>
              <a:rPr lang="en-US" sz="2400" dirty="0" smtClean="0">
                <a:solidFill>
                  <a:schemeClr val="tx2">
                    <a:lumMod val="75000"/>
                  </a:schemeClr>
                </a:solidFill>
              </a:rPr>
              <a:t>Assume you search for “newspaper”</a:t>
            </a:r>
            <a:endParaRPr lang="el-GR" sz="2400" dirty="0">
              <a:solidFill>
                <a:schemeClr val="tx2">
                  <a:lumMod val="75000"/>
                </a:schemeClr>
              </a:solidFill>
            </a:endParaRPr>
          </a:p>
        </p:txBody>
      </p:sp>
      <p:sp>
        <p:nvSpPr>
          <p:cNvPr id="12" name="TextBox 11"/>
          <p:cNvSpPr txBox="1"/>
          <p:nvPr/>
        </p:nvSpPr>
        <p:spPr>
          <a:xfrm>
            <a:off x="395536" y="2214554"/>
            <a:ext cx="8105554" cy="3354765"/>
          </a:xfrm>
          <a:prstGeom prst="rect">
            <a:avLst/>
          </a:prstGeom>
          <a:noFill/>
        </p:spPr>
        <p:txBody>
          <a:bodyPr wrap="square" rtlCol="0">
            <a:spAutoFit/>
          </a:bodyPr>
          <a:lstStyle/>
          <a:p>
            <a:r>
              <a:rPr lang="en-US" sz="2000" dirty="0" smtClean="0">
                <a:solidFill>
                  <a:schemeClr val="tx2">
                    <a:lumMod val="75000"/>
                  </a:schemeClr>
                </a:solidFill>
              </a:rPr>
              <a:t>First collect a large number of pages that are </a:t>
            </a:r>
            <a:r>
              <a:rPr lang="en-US" sz="2000" i="1" dirty="0" smtClean="0">
                <a:solidFill>
                  <a:schemeClr val="tx2">
                    <a:lumMod val="75000"/>
                  </a:schemeClr>
                </a:solidFill>
              </a:rPr>
              <a:t>relevant</a:t>
            </a:r>
            <a:r>
              <a:rPr lang="en-US" sz="2000" dirty="0" smtClean="0">
                <a:solidFill>
                  <a:schemeClr val="tx2">
                    <a:lumMod val="75000"/>
                  </a:schemeClr>
                </a:solidFill>
              </a:rPr>
              <a:t> to the topic (e.g., using text-only IR)</a:t>
            </a:r>
          </a:p>
          <a:p>
            <a:endParaRPr lang="en-US" sz="2000" dirty="0" smtClean="0">
              <a:solidFill>
                <a:schemeClr val="tx2">
                  <a:lumMod val="75000"/>
                </a:schemeClr>
              </a:solidFill>
            </a:endParaRPr>
          </a:p>
          <a:p>
            <a:r>
              <a:rPr lang="en-US" sz="2000" dirty="0" smtClean="0">
                <a:solidFill>
                  <a:schemeClr val="tx2">
                    <a:lumMod val="75000"/>
                  </a:schemeClr>
                </a:solidFill>
              </a:rPr>
              <a:t>Note that the pages may not be actual web sites of a “newspaper” but we can use them to access the “</a:t>
            </a:r>
            <a:r>
              <a:rPr lang="en-US" sz="2000" b="1" dirty="0" smtClean="0">
                <a:solidFill>
                  <a:schemeClr val="accent6">
                    <a:lumMod val="75000"/>
                  </a:schemeClr>
                </a:solidFill>
              </a:rPr>
              <a:t>authority</a:t>
            </a:r>
            <a:r>
              <a:rPr lang="en-US" sz="2000" dirty="0" smtClean="0">
                <a:solidFill>
                  <a:schemeClr val="tx2">
                    <a:lumMod val="75000"/>
                  </a:schemeClr>
                </a:solidFill>
              </a:rPr>
              <a:t>” of a page on the topic</a:t>
            </a:r>
          </a:p>
          <a:p>
            <a:endParaRPr lang="en-US" sz="2000" dirty="0" smtClean="0">
              <a:solidFill>
                <a:schemeClr val="tx2">
                  <a:lumMod val="75000"/>
                </a:schemeClr>
              </a:solidFill>
            </a:endParaRPr>
          </a:p>
          <a:p>
            <a:r>
              <a:rPr lang="en-US" sz="3200" dirty="0" smtClean="0">
                <a:solidFill>
                  <a:schemeClr val="tx2">
                    <a:lumMod val="75000"/>
                  </a:schemeClr>
                </a:solidFill>
              </a:rPr>
              <a:t>How?</a:t>
            </a:r>
          </a:p>
          <a:p>
            <a:pPr lvl="1">
              <a:buFont typeface="Wingdings" pitchFamily="2" charset="2"/>
              <a:buChar char="§"/>
            </a:pPr>
            <a:r>
              <a:rPr lang="en-US" sz="2000" dirty="0" smtClean="0">
                <a:solidFill>
                  <a:schemeClr val="tx2">
                    <a:lumMod val="75000"/>
                  </a:schemeClr>
                </a:solidFill>
              </a:rPr>
              <a:t> Relevant pages “vote” through their links</a:t>
            </a:r>
          </a:p>
          <a:p>
            <a:pPr lvl="1">
              <a:buFont typeface="Wingdings" pitchFamily="2" charset="2"/>
              <a:buChar char="§"/>
            </a:pPr>
            <a:endParaRPr lang="en-US" sz="2000" dirty="0" smtClean="0">
              <a:solidFill>
                <a:schemeClr val="tx2">
                  <a:lumMod val="75000"/>
                </a:schemeClr>
              </a:solidFill>
            </a:endParaRPr>
          </a:p>
          <a:p>
            <a:pPr lvl="1">
              <a:buFont typeface="Wingdings" pitchFamily="2" charset="2"/>
              <a:buChar char="§"/>
            </a:pPr>
            <a:r>
              <a:rPr lang="en-US" sz="2000" dirty="0" smtClean="0">
                <a:solidFill>
                  <a:schemeClr val="tx2">
                    <a:lumMod val="75000"/>
                  </a:schemeClr>
                </a:solidFill>
              </a:rPr>
              <a:t> Authority = #in-links from relevant pages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584775"/>
          </a:xfrm>
          <a:prstGeom prst="rect">
            <a:avLst/>
          </a:prstGeom>
          <a:noFill/>
        </p:spPr>
        <p:txBody>
          <a:bodyPr wrap="square" rtlCol="0">
            <a:spAutoFit/>
          </a:bodyPr>
          <a:lstStyle/>
          <a:p>
            <a:pPr algn="ctr"/>
            <a:r>
              <a:rPr lang="en-US" sz="3200" dirty="0" smtClean="0">
                <a:solidFill>
                  <a:schemeClr val="accent6">
                    <a:lumMod val="75000"/>
                  </a:schemeClr>
                </a:solidFill>
              </a:rPr>
              <a:t>Link Analysis Using Hubs and Authorities</a:t>
            </a:r>
            <a:endParaRPr lang="en-US" sz="2800" dirty="0">
              <a:solidFill>
                <a:schemeClr val="accent6">
                  <a:lumMod val="75000"/>
                </a:schemeClr>
              </a:solidFill>
            </a:endParaRPr>
          </a:p>
        </p:txBody>
      </p:sp>
      <p:pic>
        <p:nvPicPr>
          <p:cNvPr id="5122" name="Picture 2"/>
          <p:cNvPicPr>
            <a:picLocks noChangeAspect="1" noChangeArrowheads="1"/>
          </p:cNvPicPr>
          <p:nvPr/>
        </p:nvPicPr>
        <p:blipFill>
          <a:blip r:embed="rId3" cstate="print"/>
          <a:srcRect/>
          <a:stretch>
            <a:fillRect/>
          </a:stretch>
        </p:blipFill>
        <p:spPr bwMode="auto">
          <a:xfrm>
            <a:off x="1619672" y="1052736"/>
            <a:ext cx="5598667" cy="4410422"/>
          </a:xfrm>
          <a:prstGeom prst="rect">
            <a:avLst/>
          </a:prstGeom>
          <a:noFill/>
          <a:ln w="9525">
            <a:noFill/>
            <a:miter lim="800000"/>
            <a:headEnd/>
            <a:tailEnd/>
          </a:ln>
        </p:spPr>
      </p:pic>
      <p:sp>
        <p:nvSpPr>
          <p:cNvPr id="6" name="Freeform 5"/>
          <p:cNvSpPr/>
          <p:nvPr/>
        </p:nvSpPr>
        <p:spPr>
          <a:xfrm>
            <a:off x="793072" y="941033"/>
            <a:ext cx="4850167" cy="4134035"/>
          </a:xfrm>
          <a:custGeom>
            <a:avLst/>
            <a:gdLst>
              <a:gd name="connsiteX0" fmla="*/ 1586144 w 4850167"/>
              <a:gd name="connsiteY0" fmla="*/ 630315 h 4134035"/>
              <a:gd name="connsiteX1" fmla="*/ 361025 w 4850167"/>
              <a:gd name="connsiteY1" fmla="*/ 2121763 h 4134035"/>
              <a:gd name="connsiteX2" fmla="*/ 254493 w 4850167"/>
              <a:gd name="connsiteY2" fmla="*/ 3355759 h 4134035"/>
              <a:gd name="connsiteX3" fmla="*/ 1887984 w 4850167"/>
              <a:gd name="connsiteY3" fmla="*/ 3826276 h 4134035"/>
              <a:gd name="connsiteX4" fmla="*/ 4533530 w 4850167"/>
              <a:gd name="connsiteY4" fmla="*/ 1509204 h 4134035"/>
              <a:gd name="connsiteX5" fmla="*/ 3787806 w 4850167"/>
              <a:gd name="connsiteY5" fmla="*/ 150920 h 4134035"/>
              <a:gd name="connsiteX6" fmla="*/ 1586144 w 4850167"/>
              <a:gd name="connsiteY6" fmla="*/ 630315 h 413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50167" h="4134035">
                <a:moveTo>
                  <a:pt x="1586144" y="630315"/>
                </a:moveTo>
                <a:cubicBezTo>
                  <a:pt x="1015014" y="958789"/>
                  <a:pt x="582967" y="1667522"/>
                  <a:pt x="361025" y="2121763"/>
                </a:cubicBezTo>
                <a:cubicBezTo>
                  <a:pt x="139083" y="2576004"/>
                  <a:pt x="0" y="3071674"/>
                  <a:pt x="254493" y="3355759"/>
                </a:cubicBezTo>
                <a:cubicBezTo>
                  <a:pt x="508986" y="3639844"/>
                  <a:pt x="1174811" y="4134035"/>
                  <a:pt x="1887984" y="3826276"/>
                </a:cubicBezTo>
                <a:cubicBezTo>
                  <a:pt x="2601157" y="3518517"/>
                  <a:pt x="4216893" y="2121763"/>
                  <a:pt x="4533530" y="1509204"/>
                </a:cubicBezTo>
                <a:cubicBezTo>
                  <a:pt x="4850167" y="896645"/>
                  <a:pt x="4274598" y="301840"/>
                  <a:pt x="3787806" y="150920"/>
                </a:cubicBezTo>
                <a:cubicBezTo>
                  <a:pt x="3301014" y="0"/>
                  <a:pt x="2157274" y="301841"/>
                  <a:pt x="1586144" y="630315"/>
                </a:cubicBezTo>
                <a:close/>
              </a:path>
            </a:pathLst>
          </a:cu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p:cNvSpPr txBox="1"/>
          <p:nvPr/>
        </p:nvSpPr>
        <p:spPr>
          <a:xfrm>
            <a:off x="2195736" y="1772816"/>
            <a:ext cx="1512168" cy="338554"/>
          </a:xfrm>
          <a:prstGeom prst="rect">
            <a:avLst/>
          </a:prstGeom>
          <a:noFill/>
        </p:spPr>
        <p:txBody>
          <a:bodyPr wrap="square" rtlCol="0">
            <a:spAutoFit/>
          </a:bodyPr>
          <a:lstStyle/>
          <a:p>
            <a:r>
              <a:rPr lang="en-US" sz="1600" dirty="0" smtClean="0">
                <a:solidFill>
                  <a:schemeClr val="tx2">
                    <a:lumMod val="60000"/>
                    <a:lumOff val="40000"/>
                  </a:schemeClr>
                </a:solidFill>
              </a:rPr>
              <a:t>Relevant pages</a:t>
            </a:r>
            <a:endParaRPr lang="el-GR" sz="1600" dirty="0">
              <a:solidFill>
                <a:schemeClr val="tx2">
                  <a:lumMod val="60000"/>
                  <a:lumOff val="40000"/>
                </a:schemeClr>
              </a:solidFill>
            </a:endParaRPr>
          </a:p>
        </p:txBody>
      </p:sp>
      <p:sp>
        <p:nvSpPr>
          <p:cNvPr id="8" name="TextBox 7"/>
          <p:cNvSpPr txBox="1"/>
          <p:nvPr/>
        </p:nvSpPr>
        <p:spPr>
          <a:xfrm>
            <a:off x="611560" y="5445224"/>
            <a:ext cx="7128792" cy="646331"/>
          </a:xfrm>
          <a:prstGeom prst="rect">
            <a:avLst/>
          </a:prstGeom>
          <a:noFill/>
        </p:spPr>
        <p:txBody>
          <a:bodyPr wrap="square" rtlCol="0">
            <a:spAutoFit/>
          </a:bodyPr>
          <a:lstStyle/>
          <a:p>
            <a:r>
              <a:rPr lang="en-US" dirty="0" smtClean="0">
                <a:solidFill>
                  <a:schemeClr val="tx2">
                    <a:lumMod val="75000"/>
                  </a:schemeClr>
                </a:solidFill>
              </a:rPr>
              <a:t>“quality” of relevant pages?</a:t>
            </a:r>
          </a:p>
          <a:p>
            <a:r>
              <a:rPr lang="en-US" dirty="0" smtClean="0">
                <a:solidFill>
                  <a:schemeClr val="tx2">
                    <a:lumMod val="75000"/>
                  </a:schemeClr>
                </a:solidFill>
              </a:rPr>
              <a:t>Best – pages that compile lists of resources relevant to the topic (</a:t>
            </a:r>
            <a:r>
              <a:rPr lang="en-US" dirty="0" smtClean="0">
                <a:solidFill>
                  <a:schemeClr val="accent6">
                    <a:lumMod val="75000"/>
                  </a:schemeClr>
                </a:solidFill>
              </a:rPr>
              <a:t>hubs</a:t>
            </a:r>
            <a:r>
              <a:rPr lang="en-US" dirty="0" smtClean="0">
                <a:solidFill>
                  <a:schemeClr val="tx2">
                    <a:lumMod val="75000"/>
                  </a:schemeClr>
                </a:solidFill>
              </a:rPr>
              <a:t>)</a:t>
            </a:r>
            <a:endParaRPr lang="el-GR"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60649"/>
            <a:ext cx="7749504" cy="584775"/>
          </a:xfrm>
          <a:prstGeom prst="rect">
            <a:avLst/>
          </a:prstGeom>
          <a:noFill/>
        </p:spPr>
        <p:txBody>
          <a:bodyPr wrap="square" rtlCol="0">
            <a:spAutoFit/>
          </a:bodyPr>
          <a:lstStyle/>
          <a:p>
            <a:pPr algn="ctr"/>
            <a:r>
              <a:rPr lang="en-US" sz="3200" dirty="0" smtClean="0">
                <a:solidFill>
                  <a:schemeClr val="accent6">
                    <a:lumMod val="75000"/>
                  </a:schemeClr>
                </a:solidFill>
              </a:rPr>
              <a:t>Link Analysis Using Hubs and Authorities</a:t>
            </a:r>
            <a:endParaRPr lang="en-US" sz="2800" dirty="0">
              <a:solidFill>
                <a:schemeClr val="accent6">
                  <a:lumMod val="75000"/>
                </a:schemeClr>
              </a:solidFill>
            </a:endParaRPr>
          </a:p>
        </p:txBody>
      </p:sp>
      <p:sp>
        <p:nvSpPr>
          <p:cNvPr id="8" name="TextBox 7"/>
          <p:cNvSpPr txBox="1"/>
          <p:nvPr/>
        </p:nvSpPr>
        <p:spPr>
          <a:xfrm>
            <a:off x="611560" y="5445224"/>
            <a:ext cx="7128792" cy="923330"/>
          </a:xfrm>
          <a:prstGeom prst="rect">
            <a:avLst/>
          </a:prstGeom>
          <a:noFill/>
        </p:spPr>
        <p:txBody>
          <a:bodyPr wrap="square" rtlCol="0">
            <a:spAutoFit/>
          </a:bodyPr>
          <a:lstStyle/>
          <a:p>
            <a:r>
              <a:rPr lang="en-US" dirty="0" smtClean="0">
                <a:solidFill>
                  <a:schemeClr val="tx2">
                    <a:lumMod val="75000"/>
                  </a:schemeClr>
                </a:solidFill>
              </a:rPr>
              <a:t>Hubs:</a:t>
            </a:r>
          </a:p>
          <a:p>
            <a:r>
              <a:rPr lang="en-US" dirty="0" smtClean="0">
                <a:solidFill>
                  <a:schemeClr val="tx2">
                    <a:lumMod val="75000"/>
                  </a:schemeClr>
                </a:solidFill>
              </a:rPr>
              <a:t>Voted for many of the pages</a:t>
            </a:r>
          </a:p>
          <a:p>
            <a:r>
              <a:rPr lang="en-US" dirty="0" smtClean="0">
                <a:solidFill>
                  <a:schemeClr val="accent6">
                    <a:lumMod val="75000"/>
                  </a:schemeClr>
                </a:solidFill>
              </a:rPr>
              <a:t>value of a hub </a:t>
            </a:r>
            <a:r>
              <a:rPr lang="en-US" dirty="0" smtClean="0">
                <a:solidFill>
                  <a:schemeClr val="tx2">
                    <a:lumMod val="75000"/>
                  </a:schemeClr>
                </a:solidFill>
              </a:rPr>
              <a:t>= sum of the votes received by all pages it voted for</a:t>
            </a:r>
            <a:endParaRPr lang="el-GR" dirty="0">
              <a:solidFill>
                <a:schemeClr val="tx2">
                  <a:lumMod val="75000"/>
                </a:schemeClr>
              </a:solidFill>
            </a:endParaRPr>
          </a:p>
        </p:txBody>
      </p:sp>
      <p:pic>
        <p:nvPicPr>
          <p:cNvPr id="6146" name="Picture 2"/>
          <p:cNvPicPr>
            <a:picLocks noChangeAspect="1" noChangeArrowheads="1"/>
          </p:cNvPicPr>
          <p:nvPr/>
        </p:nvPicPr>
        <p:blipFill>
          <a:blip r:embed="rId3" cstate="print"/>
          <a:srcRect/>
          <a:stretch>
            <a:fillRect/>
          </a:stretch>
        </p:blipFill>
        <p:spPr bwMode="auto">
          <a:xfrm>
            <a:off x="1619672" y="980728"/>
            <a:ext cx="5548461" cy="41037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1728</TotalTime>
  <Words>1376</Words>
  <Application>Microsoft Office PowerPoint</Application>
  <PresentationFormat>On-screen Show (4:3)</PresentationFormat>
  <Paragraphs>219</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Λ14 Διαδικτυακά Κοινωνικά Δίκτυα και Μέσα</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pitoura</dc:creator>
  <cp:lastModifiedBy>pitoura</cp:lastModifiedBy>
  <cp:revision>203</cp:revision>
  <dcterms:created xsi:type="dcterms:W3CDTF">2012-10-10T06:53:19Z</dcterms:created>
  <dcterms:modified xsi:type="dcterms:W3CDTF">2012-12-05T08:53:38Z</dcterms:modified>
</cp:coreProperties>
</file>