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90"/>
  </p:notesMasterIdLst>
  <p:handoutMasterIdLst>
    <p:handoutMasterId r:id="rId91"/>
  </p:handoutMasterIdLst>
  <p:sldIdLst>
    <p:sldId id="387" r:id="rId2"/>
    <p:sldId id="388" r:id="rId3"/>
    <p:sldId id="340" r:id="rId4"/>
    <p:sldId id="267" r:id="rId5"/>
    <p:sldId id="339" r:id="rId6"/>
    <p:sldId id="269" r:id="rId7"/>
    <p:sldId id="270" r:id="rId8"/>
    <p:sldId id="271" r:id="rId9"/>
    <p:sldId id="341" r:id="rId10"/>
    <p:sldId id="274" r:id="rId11"/>
    <p:sldId id="337" r:id="rId12"/>
    <p:sldId id="279" r:id="rId13"/>
    <p:sldId id="338" r:id="rId14"/>
    <p:sldId id="281" r:id="rId15"/>
    <p:sldId id="284" r:id="rId16"/>
    <p:sldId id="285" r:id="rId17"/>
    <p:sldId id="389" r:id="rId18"/>
    <p:sldId id="286" r:id="rId19"/>
    <p:sldId id="287" r:id="rId20"/>
    <p:sldId id="288" r:id="rId21"/>
    <p:sldId id="289" r:id="rId22"/>
    <p:sldId id="290" r:id="rId23"/>
    <p:sldId id="292" r:id="rId24"/>
    <p:sldId id="294" r:id="rId25"/>
    <p:sldId id="295" r:id="rId26"/>
    <p:sldId id="393" r:id="rId27"/>
    <p:sldId id="395" r:id="rId28"/>
    <p:sldId id="396" r:id="rId29"/>
    <p:sldId id="394" r:id="rId30"/>
    <p:sldId id="296" r:id="rId31"/>
    <p:sldId id="297" r:id="rId32"/>
    <p:sldId id="298" r:id="rId33"/>
    <p:sldId id="302" r:id="rId34"/>
    <p:sldId id="303" r:id="rId35"/>
    <p:sldId id="304" r:id="rId36"/>
    <p:sldId id="305" r:id="rId37"/>
    <p:sldId id="306" r:id="rId38"/>
    <p:sldId id="397" r:id="rId39"/>
    <p:sldId id="398" r:id="rId40"/>
    <p:sldId id="399" r:id="rId41"/>
    <p:sldId id="400" r:id="rId42"/>
    <p:sldId id="401" r:id="rId43"/>
    <p:sldId id="312" r:id="rId44"/>
    <p:sldId id="318" r:id="rId45"/>
    <p:sldId id="323" r:id="rId46"/>
    <p:sldId id="324" r:id="rId47"/>
    <p:sldId id="325" r:id="rId48"/>
    <p:sldId id="326" r:id="rId49"/>
    <p:sldId id="327" r:id="rId50"/>
    <p:sldId id="328" r:id="rId51"/>
    <p:sldId id="329" r:id="rId52"/>
    <p:sldId id="330" r:id="rId53"/>
    <p:sldId id="332" r:id="rId54"/>
    <p:sldId id="333" r:id="rId55"/>
    <p:sldId id="334" r:id="rId56"/>
    <p:sldId id="335" r:id="rId57"/>
    <p:sldId id="390" r:id="rId58"/>
    <p:sldId id="342" r:id="rId59"/>
    <p:sldId id="381" r:id="rId60"/>
    <p:sldId id="382" r:id="rId61"/>
    <p:sldId id="383" r:id="rId62"/>
    <p:sldId id="384" r:id="rId63"/>
    <p:sldId id="347" r:id="rId64"/>
    <p:sldId id="391" r:id="rId65"/>
    <p:sldId id="348" r:id="rId66"/>
    <p:sldId id="349" r:id="rId67"/>
    <p:sldId id="350" r:id="rId68"/>
    <p:sldId id="385" r:id="rId69"/>
    <p:sldId id="352" r:id="rId70"/>
    <p:sldId id="353" r:id="rId71"/>
    <p:sldId id="357" r:id="rId72"/>
    <p:sldId id="386" r:id="rId73"/>
    <p:sldId id="358" r:id="rId74"/>
    <p:sldId id="402" r:id="rId75"/>
    <p:sldId id="359" r:id="rId76"/>
    <p:sldId id="360" r:id="rId77"/>
    <p:sldId id="362" r:id="rId78"/>
    <p:sldId id="392" r:id="rId79"/>
    <p:sldId id="365" r:id="rId80"/>
    <p:sldId id="367" r:id="rId81"/>
    <p:sldId id="369" r:id="rId82"/>
    <p:sldId id="371" r:id="rId83"/>
    <p:sldId id="372" r:id="rId84"/>
    <p:sldId id="373" r:id="rId85"/>
    <p:sldId id="374" r:id="rId86"/>
    <p:sldId id="375" r:id="rId87"/>
    <p:sldId id="376" r:id="rId88"/>
    <p:sldId id="377" r:id="rId89"/>
  </p:sldIdLst>
  <p:sldSz cx="9144000" cy="6858000" type="screen4x3"/>
  <p:notesSz cx="6781800" cy="9918700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80" autoAdjust="0"/>
    <p:restoredTop sz="90829" autoAdjust="0"/>
  </p:normalViewPr>
  <p:slideViewPr>
    <p:cSldViewPr snapToGrid="0">
      <p:cViewPr varScale="1">
        <p:scale>
          <a:sx n="105" d="100"/>
          <a:sy n="105" d="100"/>
        </p:scale>
        <p:origin x="-9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7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78.xml"/><Relationship Id="rId5" Type="http://schemas.openxmlformats.org/officeDocument/2006/relationships/slide" Target="slides/slide64.xml"/><Relationship Id="rId4" Type="http://schemas.openxmlformats.org/officeDocument/2006/relationships/slide" Target="slides/slide5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3338" y="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340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3338" y="942340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6F530246-1BB1-4347-A300-376D1D6F0FB5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3338" y="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1700"/>
            <a:ext cx="4972050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340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3338" y="942340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C402D2AA-9690-4153-A3BD-DE77B7A1D57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34938" y="1905000"/>
            <a:ext cx="9009062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 dirty="0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 dirty="0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 dirty="0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 dirty="0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 dirty="0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 dirty="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 dirty="0"/>
            </a:p>
          </p:txBody>
        </p:sp>
      </p:grpSp>
      <p:sp>
        <p:nvSpPr>
          <p:cNvPr id="3175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2954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175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A58AE643-7BD7-4755-A2BA-5AF7364548D9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103D4-4DF1-429D-B4B2-75E89AF3EA22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004050" y="152400"/>
            <a:ext cx="1951038" cy="5980113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1150938" y="152400"/>
            <a:ext cx="5700712" cy="5980113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A2B7D-6C0C-4360-980C-4CCF84DA14FF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73693-6708-4462-A6EE-965C647609CF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93A24-94A0-4409-B75D-42A2B52A59E6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B077E-A409-4382-ADBE-4332F02C92E3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B6644-CA15-46CD-97B2-D4118193CA71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C1F5C-08C5-4DD5-8F6D-5162712DAC25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89CC0-6C23-42A8-B502-5E766B8E9A08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B8F4C-ECDD-47FB-B197-ADA35735F763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dirty="0" smtClean="0"/>
              <a:t>Κάντε κλικ στο εικονίδιο για να προσθέσετε μια εικόνα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AAB44-63BD-4C2B-A0A0-05E4F149BD3D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ChangeArrowheads="1"/>
          </p:cNvSpPr>
          <p:nvPr/>
        </p:nvSpPr>
        <p:spPr bwMode="ltGray">
          <a:xfrm>
            <a:off x="417513" y="579438"/>
            <a:ext cx="438150" cy="47466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el-GR" dirty="0"/>
          </a:p>
        </p:txBody>
      </p:sp>
      <p:sp>
        <p:nvSpPr>
          <p:cNvPr id="30723" name="Rectangle 1027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el-GR" dirty="0"/>
          </a:p>
        </p:txBody>
      </p:sp>
      <p:sp>
        <p:nvSpPr>
          <p:cNvPr id="30724" name="Rectangle 1028"/>
          <p:cNvSpPr>
            <a:spLocks noChangeArrowheads="1"/>
          </p:cNvSpPr>
          <p:nvPr/>
        </p:nvSpPr>
        <p:spPr bwMode="ltGray">
          <a:xfrm>
            <a:off x="541338" y="1001713"/>
            <a:ext cx="422275" cy="47466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el-GR" dirty="0"/>
          </a:p>
        </p:txBody>
      </p:sp>
      <p:sp>
        <p:nvSpPr>
          <p:cNvPr id="30725" name="Rectangle 1029"/>
          <p:cNvSpPr>
            <a:spLocks noChangeArrowheads="1"/>
          </p:cNvSpPr>
          <p:nvPr/>
        </p:nvSpPr>
        <p:spPr bwMode="ltGray">
          <a:xfrm>
            <a:off x="911225" y="1001713"/>
            <a:ext cx="368300" cy="4746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el-GR" dirty="0"/>
          </a:p>
        </p:txBody>
      </p:sp>
      <p:sp>
        <p:nvSpPr>
          <p:cNvPr id="30726" name="Rectangle 1030"/>
          <p:cNvSpPr>
            <a:spLocks noChangeArrowheads="1"/>
          </p:cNvSpPr>
          <p:nvPr/>
        </p:nvSpPr>
        <p:spPr bwMode="ltGray">
          <a:xfrm>
            <a:off x="127000" y="928688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el-GR" dirty="0"/>
          </a:p>
        </p:txBody>
      </p:sp>
      <p:sp>
        <p:nvSpPr>
          <p:cNvPr id="30727" name="Rectangle 1031"/>
          <p:cNvSpPr>
            <a:spLocks noChangeArrowheads="1"/>
          </p:cNvSpPr>
          <p:nvPr/>
        </p:nvSpPr>
        <p:spPr bwMode="gray">
          <a:xfrm>
            <a:off x="762000" y="471488"/>
            <a:ext cx="31750" cy="10525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el-GR" dirty="0"/>
          </a:p>
        </p:txBody>
      </p:sp>
      <p:sp>
        <p:nvSpPr>
          <p:cNvPr id="30728" name="Rectangle 1032"/>
          <p:cNvSpPr>
            <a:spLocks noChangeArrowheads="1"/>
          </p:cNvSpPr>
          <p:nvPr/>
        </p:nvSpPr>
        <p:spPr bwMode="gray">
          <a:xfrm>
            <a:off x="442913" y="1262063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el-GR" dirty="0"/>
          </a:p>
        </p:txBody>
      </p:sp>
      <p:sp>
        <p:nvSpPr>
          <p:cNvPr id="1033" name="Rectangle 1033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152400"/>
            <a:ext cx="7793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τον τίτλο</a:t>
            </a:r>
          </a:p>
        </p:txBody>
      </p:sp>
      <p:sp>
        <p:nvSpPr>
          <p:cNvPr id="1034" name="Rectangle 103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30731" name="Rectangle 10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0732" name="Rectangle 10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0733" name="Rectangle 10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E729510-3C87-4BA8-ACD2-134DAE39F42E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5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5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61728" y="742542"/>
            <a:ext cx="7675563" cy="2209800"/>
          </a:xfrm>
        </p:spPr>
        <p:txBody>
          <a:bodyPr/>
          <a:lstStyle/>
          <a:p>
            <a:pPr algn="ctr" eaLnBrk="1" hangingPunct="1"/>
            <a:r>
              <a:rPr lang="el-GR" sz="4800" b="1" dirty="0" smtClean="0">
                <a:solidFill>
                  <a:srgbClr val="002060"/>
                </a:solidFill>
                <a:latin typeface="Cambria" pitchFamily="18" charset="0"/>
              </a:rPr>
              <a:t>Αλγοριθμική Θεωρία</a:t>
            </a:r>
            <a:r>
              <a:rPr lang="en-US" sz="4800" b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l-GR" sz="4800" b="1" dirty="0" smtClean="0">
                <a:solidFill>
                  <a:srgbClr val="002060"/>
                </a:solidFill>
                <a:latin typeface="Cambria" pitchFamily="18" charset="0"/>
              </a:rPr>
              <a:t>Γραφημάτων </a:t>
            </a:r>
            <a:r>
              <a:rPr lang="en-US" sz="2800" dirty="0" smtClean="0">
                <a:solidFill>
                  <a:srgbClr val="009900"/>
                </a:solidFill>
                <a:latin typeface="Cambria" pitchFamily="18" charset="0"/>
              </a:rPr>
              <a:t/>
            </a:r>
            <a:br>
              <a:rPr lang="en-US" sz="2800" dirty="0" smtClean="0">
                <a:solidFill>
                  <a:srgbClr val="009900"/>
                </a:solidFill>
                <a:latin typeface="Cambria" pitchFamily="18" charset="0"/>
              </a:rPr>
            </a:br>
            <a:endParaRPr lang="en-GB" sz="2800" dirty="0" smtClean="0">
              <a:solidFill>
                <a:srgbClr val="009900"/>
              </a:solidFill>
              <a:latin typeface="Cambria" pitchFamily="18" charset="0"/>
            </a:endParaRP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119188" y="3283948"/>
            <a:ext cx="7110412" cy="2743200"/>
          </a:xfrm>
        </p:spPr>
        <p:txBody>
          <a:bodyPr/>
          <a:lstStyle/>
          <a:p>
            <a:pPr algn="r" eaLnBrk="1" hangingPunct="1"/>
            <a:r>
              <a:rPr lang="el-GR" sz="4400" b="1" dirty="0" smtClean="0">
                <a:solidFill>
                  <a:srgbClr val="C00000"/>
                </a:solidFill>
                <a:latin typeface="Garamond" pitchFamily="18" charset="0"/>
              </a:rPr>
              <a:t>Διάλεξη </a:t>
            </a:r>
            <a:r>
              <a:rPr lang="en-US" sz="4400" b="1" dirty="0" smtClean="0">
                <a:solidFill>
                  <a:srgbClr val="C00000"/>
                </a:solidFill>
                <a:latin typeface="Garamond" pitchFamily="18" charset="0"/>
              </a:rPr>
              <a:t>4</a:t>
            </a:r>
          </a:p>
          <a:p>
            <a:pPr algn="l" eaLnBrk="1" hangingPunct="1"/>
            <a:r>
              <a:rPr lang="en-US" sz="2800" b="1" dirty="0" smtClean="0">
                <a:solidFill>
                  <a:srgbClr val="C00000"/>
                </a:solidFill>
                <a:latin typeface="Monotype Corsiva" pitchFamily="66" charset="0"/>
              </a:rPr>
              <a:t>Permutation Graphs</a:t>
            </a:r>
            <a:endParaRPr lang="el-GR" sz="28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l" eaLnBrk="1" hangingPunct="1"/>
            <a:r>
              <a:rPr lang="en-US" sz="2800" b="1" dirty="0" smtClean="0">
                <a:solidFill>
                  <a:srgbClr val="C00000"/>
                </a:solidFill>
                <a:latin typeface="Monotype Corsiva" pitchFamily="66" charset="0"/>
              </a:rPr>
              <a:t>Split Graphs</a:t>
            </a:r>
            <a:endParaRPr lang="el-GR" sz="28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l" eaLnBrk="1" hangingPunct="1"/>
            <a:r>
              <a:rPr lang="en-US" sz="2800" b="1" dirty="0" err="1" smtClean="0">
                <a:solidFill>
                  <a:srgbClr val="C00000"/>
                </a:solidFill>
                <a:latin typeface="Monotype Corsiva" pitchFamily="66" charset="0"/>
              </a:rPr>
              <a:t>Cographs</a:t>
            </a:r>
            <a:r>
              <a:rPr lang="en-US" sz="2800" b="1" dirty="0" smtClean="0">
                <a:solidFill>
                  <a:srgbClr val="C00000"/>
                </a:solidFill>
                <a:latin typeface="Monotype Corsiva" pitchFamily="66" charset="0"/>
              </a:rPr>
              <a:t>, Threshold Graphs</a:t>
            </a:r>
            <a:endParaRPr lang="el-GR" sz="2800" b="1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3076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47638" y="6438900"/>
            <a:ext cx="2779712" cy="287338"/>
          </a:xfrm>
        </p:spPr>
        <p:txBody>
          <a:bodyPr/>
          <a:lstStyle/>
          <a:p>
            <a:pPr>
              <a:defRPr/>
            </a:pPr>
            <a:r>
              <a:rPr lang="el-GR" altLang="el-GR" sz="1100" b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Σταύρος Δ. Νικολόπουλος</a:t>
            </a:r>
            <a:endParaRPr lang="el-GR" altLang="el-GR" sz="1100" dirty="0" smtClean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07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C42D09A4-64D9-4005-858C-1F13DF9E55C1}" type="slidenum">
              <a:rPr lang="el-GR" altLang="el-GR" sz="1200" smtClean="0">
                <a:latin typeface="Cambria" pitchFamily="18" charset="0"/>
              </a:rPr>
              <a:pPr/>
              <a:t>1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3079" name="Rectangle 3"/>
          <p:cNvSpPr>
            <a:spLocks noChangeArrowheads="1"/>
          </p:cNvSpPr>
          <p:nvPr/>
        </p:nvSpPr>
        <p:spPr bwMode="auto">
          <a:xfrm rot="5400000">
            <a:off x="6669088" y="4243474"/>
            <a:ext cx="3527425" cy="53975"/>
          </a:xfrm>
          <a:prstGeom prst="rect">
            <a:avLst/>
          </a:prstGeom>
          <a:solidFill>
            <a:srgbClr val="C0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080" name="Rectangle 3"/>
          <p:cNvSpPr>
            <a:spLocks noChangeArrowheads="1"/>
          </p:cNvSpPr>
          <p:nvPr/>
        </p:nvSpPr>
        <p:spPr bwMode="auto">
          <a:xfrm>
            <a:off x="3851275" y="5894474"/>
            <a:ext cx="4752975" cy="46038"/>
          </a:xfrm>
          <a:prstGeom prst="rect">
            <a:avLst/>
          </a:prstGeom>
          <a:solidFill>
            <a:srgbClr val="C0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353425" y="5867487"/>
            <a:ext cx="138113" cy="96837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3082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063" y="1885950"/>
            <a:ext cx="73025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2 - Θέση περιεχομένου"/>
          <p:cNvSpPr>
            <a:spLocks noGrp="1"/>
          </p:cNvSpPr>
          <p:nvPr>
            <p:ph idx="1"/>
          </p:nvPr>
        </p:nvSpPr>
        <p:spPr>
          <a:xfrm>
            <a:off x="396875" y="1600200"/>
            <a:ext cx="8558213" cy="4906963"/>
          </a:xfrm>
        </p:spPr>
        <p:txBody>
          <a:bodyPr/>
          <a:lstStyle/>
          <a:p>
            <a:r>
              <a:rPr lang="en-US" sz="2800" dirty="0" smtClean="0"/>
              <a:t>The following figure shows a </a:t>
            </a:r>
            <a:r>
              <a:rPr lang="en-US" sz="2800" dirty="0" smtClean="0">
                <a:solidFill>
                  <a:schemeClr val="tx2"/>
                </a:solidFill>
              </a:rPr>
              <a:t>transitive orientation </a:t>
            </a:r>
            <a:r>
              <a:rPr lang="en-US" sz="2800" dirty="0" smtClean="0"/>
              <a:t>and the </a:t>
            </a:r>
            <a:r>
              <a:rPr lang="en-US" sz="2800" dirty="0" smtClean="0">
                <a:solidFill>
                  <a:schemeClr val="tx2"/>
                </a:solidFill>
              </a:rPr>
              <a:t>linear ordering </a:t>
            </a:r>
            <a:r>
              <a:rPr lang="en-US" sz="2800" dirty="0" smtClean="0"/>
              <a:t>of its vertices.</a:t>
            </a:r>
            <a:endParaRPr lang="el-GR" sz="2800" dirty="0" smtClean="0"/>
          </a:p>
        </p:txBody>
      </p:sp>
      <p:pic>
        <p:nvPicPr>
          <p:cNvPr id="10245" name="7 - Εικόνα" descr="2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8613" y="2727325"/>
            <a:ext cx="328612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271243" y="226223"/>
            <a:ext cx="7881796" cy="849630"/>
          </a:xfrm>
        </p:spPr>
        <p:txBody>
          <a:bodyPr/>
          <a:lstStyle/>
          <a:p>
            <a:pPr>
              <a:defRPr/>
            </a:pPr>
            <a:r>
              <a:rPr lang="en-US" sz="3200" b="1" kern="1200" dirty="0" smtClean="0">
                <a:solidFill>
                  <a:srgbClr val="002060"/>
                </a:solidFill>
                <a:latin typeface="Cambria" pitchFamily="18" charset="0"/>
              </a:rPr>
              <a:t>Construction of a </a:t>
            </a:r>
            <a:r>
              <a:rPr lang="el-GR" sz="3200" b="1" kern="1200" dirty="0" smtClean="0">
                <a:solidFill>
                  <a:srgbClr val="002060"/>
                </a:solidFill>
                <a:latin typeface="Cambria" pitchFamily="18" charset="0"/>
              </a:rPr>
              <a:t>π:</a:t>
            </a:r>
            <a:r>
              <a:rPr lang="en-US" sz="3200" b="1" kern="1200" dirty="0" smtClean="0">
                <a:solidFill>
                  <a:srgbClr val="002060"/>
                </a:solidFill>
                <a:latin typeface="Cambria" pitchFamily="18" charset="0"/>
              </a:rPr>
              <a:t> G </a:t>
            </a:r>
            <a:r>
              <a:rPr lang="en-US" sz="3200" b="1" kern="1200" dirty="0" smtClean="0">
                <a:solidFill>
                  <a:srgbClr val="002060"/>
                </a:solidFill>
                <a:latin typeface="Cambria" pitchFamily="18" charset="0"/>
                <a:sym typeface="Symbol" pitchFamily="18" charset="2"/>
              </a:rPr>
              <a:t></a:t>
            </a:r>
            <a:r>
              <a:rPr lang="en-US" sz="3200" b="1" kern="1200" dirty="0" smtClean="0">
                <a:solidFill>
                  <a:srgbClr val="002060"/>
                </a:solidFill>
                <a:latin typeface="Cambria" pitchFamily="18" charset="0"/>
              </a:rPr>
              <a:t> G[</a:t>
            </a:r>
            <a:r>
              <a:rPr lang="el-GR" sz="3200" b="1" kern="1200" dirty="0" smtClean="0">
                <a:solidFill>
                  <a:srgbClr val="002060"/>
                </a:solidFill>
                <a:latin typeface="Cambria" pitchFamily="18" charset="0"/>
              </a:rPr>
              <a:t>π]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74638" y="1820545"/>
            <a:ext cx="8594725" cy="4054475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u="sng" dirty="0" smtClean="0">
                <a:solidFill>
                  <a:schemeClr val="tx2"/>
                </a:solidFill>
                <a:uFill>
                  <a:solidFill>
                    <a:schemeClr val="tx2"/>
                  </a:solidFill>
                </a:uFill>
                <a:sym typeface="Symbol"/>
              </a:rPr>
              <a:t>Procedure:</a:t>
            </a:r>
          </a:p>
          <a:p>
            <a:pPr marL="1616075" indent="-1616075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0000"/>
                </a:solidFill>
                <a:sym typeface="Symbol"/>
              </a:rPr>
              <a:t>    Step I.  </a:t>
            </a:r>
            <a:r>
              <a:rPr lang="en-US" sz="2800" dirty="0" smtClean="0">
                <a:sym typeface="Symbol"/>
              </a:rPr>
              <a:t>Label the vertices according to the order            determined by </a:t>
            </a:r>
            <a:r>
              <a:rPr lang="en-US" sz="2800" dirty="0" smtClean="0">
                <a:solidFill>
                  <a:srgbClr val="009900"/>
                </a:solidFill>
                <a:sym typeface="Symbol"/>
              </a:rPr>
              <a:t>F</a:t>
            </a:r>
            <a:r>
              <a:rPr lang="en-US" sz="2800" baseline="-25000" dirty="0" smtClean="0">
                <a:solidFill>
                  <a:srgbClr val="009900"/>
                </a:solidFill>
                <a:sym typeface="Symbol"/>
              </a:rPr>
              <a:t>1</a:t>
            </a:r>
            <a:r>
              <a:rPr lang="en-US" sz="2800" dirty="0" smtClean="0">
                <a:solidFill>
                  <a:srgbClr val="009900"/>
                </a:solidFill>
                <a:sym typeface="Symbol"/>
              </a:rPr>
              <a:t>+F</a:t>
            </a:r>
            <a:r>
              <a:rPr lang="en-US" sz="2800" baseline="-25000" dirty="0" smtClean="0">
                <a:solidFill>
                  <a:srgbClr val="009900"/>
                </a:solidFill>
                <a:sym typeface="Symbol"/>
              </a:rPr>
              <a:t>2</a:t>
            </a:r>
            <a:r>
              <a:rPr lang="en-US" sz="2800" dirty="0" smtClean="0">
                <a:solidFill>
                  <a:srgbClr val="009900"/>
                </a:solidFill>
                <a:sym typeface="Symbol"/>
              </a:rPr>
              <a:t>;</a:t>
            </a:r>
            <a:r>
              <a:rPr lang="en-US" sz="2800" dirty="0" smtClean="0">
                <a:sym typeface="Symbol"/>
              </a:rPr>
              <a:t> namely, if </a:t>
            </a:r>
            <a:br>
              <a:rPr lang="en-US" sz="2800" dirty="0" smtClean="0">
                <a:sym typeface="Symbol"/>
              </a:rPr>
            </a:br>
            <a:r>
              <a:rPr lang="en-US" sz="2800" dirty="0" smtClean="0">
                <a:solidFill>
                  <a:srgbClr val="009900"/>
                </a:solidFill>
                <a:sym typeface="Symbol"/>
              </a:rPr>
              <a:t>in-degree(x) = i-1</a:t>
            </a:r>
            <a:r>
              <a:rPr lang="en-US" sz="2800" dirty="0" smtClean="0">
                <a:sym typeface="Symbol"/>
              </a:rPr>
              <a:t> then </a:t>
            </a:r>
            <a:r>
              <a:rPr lang="en-US" sz="2800" dirty="0" smtClean="0">
                <a:solidFill>
                  <a:srgbClr val="009900"/>
                </a:solidFill>
                <a:sym typeface="Symbol"/>
              </a:rPr>
              <a:t>L(x) = </a:t>
            </a:r>
            <a:r>
              <a:rPr lang="en-US" sz="2800" dirty="0" err="1" smtClean="0">
                <a:solidFill>
                  <a:srgbClr val="009900"/>
                </a:solidFill>
                <a:sym typeface="Symbol"/>
              </a:rPr>
              <a:t>i</a:t>
            </a:r>
            <a:r>
              <a:rPr lang="en-US" sz="2800" dirty="0" smtClean="0">
                <a:solidFill>
                  <a:srgbClr val="009900"/>
                </a:solidFill>
                <a:sym typeface="Symbol"/>
              </a:rPr>
              <a:t>.</a:t>
            </a:r>
            <a:endParaRPr lang="en-US" dirty="0" smtClean="0">
              <a:solidFill>
                <a:srgbClr val="009900"/>
              </a:solidFill>
              <a:sym typeface="Symbol"/>
            </a:endParaRPr>
          </a:p>
          <a:p>
            <a:pPr marL="1616075" indent="-1616075"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2000" dirty="0" smtClean="0">
              <a:solidFill>
                <a:srgbClr val="009900"/>
              </a:solidFill>
              <a:sym typeface="Symbol"/>
            </a:endParaRPr>
          </a:p>
          <a:p>
            <a:pPr marL="1616075" indent="-1616075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9900"/>
                </a:solidFill>
                <a:sym typeface="Symbol"/>
              </a:rPr>
              <a:t>   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Step II. </a:t>
            </a:r>
            <a:r>
              <a:rPr lang="en-US" sz="2800" dirty="0" smtClean="0">
                <a:sym typeface="Symbol"/>
              </a:rPr>
              <a:t>Label the vertices according to the order determined by  </a:t>
            </a:r>
            <a:r>
              <a:rPr lang="en-US" sz="2800" dirty="0" smtClean="0">
                <a:solidFill>
                  <a:srgbClr val="009900"/>
                </a:solidFill>
                <a:sym typeface="Symbol"/>
              </a:rPr>
              <a:t>F</a:t>
            </a:r>
            <a:r>
              <a:rPr lang="en-US" sz="2800" baseline="-25000" dirty="0" smtClean="0">
                <a:solidFill>
                  <a:srgbClr val="009900"/>
                </a:solidFill>
                <a:sym typeface="Symbol"/>
              </a:rPr>
              <a:t>1</a:t>
            </a:r>
            <a:r>
              <a:rPr lang="en-US" sz="2800" baseline="30000" dirty="0" smtClean="0">
                <a:solidFill>
                  <a:srgbClr val="009900"/>
                </a:solidFill>
                <a:sym typeface="Symbol"/>
              </a:rPr>
              <a:t>-1</a:t>
            </a:r>
            <a:r>
              <a:rPr lang="en-US" sz="2800" dirty="0" smtClean="0">
                <a:solidFill>
                  <a:srgbClr val="009900"/>
                </a:solidFill>
                <a:sym typeface="Symbol"/>
              </a:rPr>
              <a:t>+F</a:t>
            </a:r>
            <a:r>
              <a:rPr lang="en-US" sz="2800" baseline="-25000" dirty="0" smtClean="0">
                <a:solidFill>
                  <a:srgbClr val="009900"/>
                </a:solidFill>
                <a:sym typeface="Symbol"/>
              </a:rPr>
              <a:t>2</a:t>
            </a:r>
            <a:r>
              <a:rPr lang="en-US" sz="2800" dirty="0" smtClean="0">
                <a:solidFill>
                  <a:srgbClr val="009900"/>
                </a:solidFill>
                <a:sym typeface="Symbol"/>
              </a:rPr>
              <a:t>; </a:t>
            </a:r>
            <a:r>
              <a:rPr lang="en-US" sz="2800" dirty="0" smtClean="0">
                <a:sym typeface="Symbol"/>
              </a:rPr>
              <a:t>namely, if </a:t>
            </a:r>
            <a:br>
              <a:rPr lang="en-US" sz="2800" dirty="0" smtClean="0">
                <a:sym typeface="Symbol"/>
              </a:rPr>
            </a:br>
            <a:r>
              <a:rPr lang="en-US" sz="2800" dirty="0" smtClean="0">
                <a:solidFill>
                  <a:srgbClr val="009900"/>
                </a:solidFill>
                <a:sym typeface="Symbol"/>
              </a:rPr>
              <a:t>in-degree(x) = i-1 </a:t>
            </a:r>
            <a:r>
              <a:rPr lang="en-US" sz="2800" dirty="0" smtClean="0">
                <a:sym typeface="Symbol"/>
              </a:rPr>
              <a:t>then </a:t>
            </a:r>
            <a:r>
              <a:rPr lang="en-US" sz="2800" dirty="0" smtClean="0">
                <a:solidFill>
                  <a:srgbClr val="009900"/>
                </a:solidFill>
                <a:sym typeface="Symbol"/>
              </a:rPr>
              <a:t>L</a:t>
            </a:r>
            <a:r>
              <a:rPr lang="el-GR" sz="2800" dirty="0" smtClean="0">
                <a:solidFill>
                  <a:srgbClr val="009900"/>
                </a:solidFill>
                <a:sym typeface="Symbol"/>
              </a:rPr>
              <a:t>΄</a:t>
            </a:r>
            <a:r>
              <a:rPr lang="en-US" sz="2800" dirty="0" smtClean="0">
                <a:solidFill>
                  <a:srgbClr val="009900"/>
                </a:solidFill>
                <a:sym typeface="Symbol"/>
              </a:rPr>
              <a:t>(x) = </a:t>
            </a:r>
            <a:r>
              <a:rPr lang="en-US" sz="2800" dirty="0" err="1" smtClean="0">
                <a:solidFill>
                  <a:srgbClr val="009900"/>
                </a:solidFill>
                <a:sym typeface="Symbol"/>
              </a:rPr>
              <a:t>i</a:t>
            </a:r>
            <a:endParaRPr lang="el-GR" dirty="0">
              <a:solidFill>
                <a:srgbClr val="009900"/>
              </a:solidFill>
            </a:endParaRPr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1271243" y="226223"/>
            <a:ext cx="7881796" cy="849630"/>
          </a:xfrm>
        </p:spPr>
        <p:txBody>
          <a:bodyPr/>
          <a:lstStyle/>
          <a:p>
            <a:pPr>
              <a:defRPr/>
            </a:pPr>
            <a:r>
              <a:rPr lang="en-US" sz="3200" b="1" kern="1200" dirty="0" smtClean="0">
                <a:solidFill>
                  <a:srgbClr val="002060"/>
                </a:solidFill>
                <a:latin typeface="Cambria" pitchFamily="18" charset="0"/>
              </a:rPr>
              <a:t>Construction of a </a:t>
            </a:r>
            <a:r>
              <a:rPr lang="el-GR" sz="3200" b="1" kern="1200" dirty="0" smtClean="0">
                <a:solidFill>
                  <a:srgbClr val="002060"/>
                </a:solidFill>
                <a:latin typeface="Cambria" pitchFamily="18" charset="0"/>
              </a:rPr>
              <a:t>π:</a:t>
            </a:r>
            <a:r>
              <a:rPr lang="en-US" sz="3200" b="1" kern="1200" dirty="0" smtClean="0">
                <a:solidFill>
                  <a:srgbClr val="002060"/>
                </a:solidFill>
                <a:latin typeface="Cambria" pitchFamily="18" charset="0"/>
              </a:rPr>
              <a:t> G </a:t>
            </a:r>
            <a:r>
              <a:rPr lang="en-US" sz="3200" b="1" kern="1200" dirty="0" smtClean="0">
                <a:solidFill>
                  <a:srgbClr val="002060"/>
                </a:solidFill>
                <a:latin typeface="Cambria" pitchFamily="18" charset="0"/>
                <a:sym typeface="Symbol" pitchFamily="18" charset="2"/>
              </a:rPr>
              <a:t></a:t>
            </a:r>
            <a:r>
              <a:rPr lang="en-US" sz="3200" b="1" kern="1200" dirty="0" smtClean="0">
                <a:solidFill>
                  <a:srgbClr val="002060"/>
                </a:solidFill>
                <a:latin typeface="Cambria" pitchFamily="18" charset="0"/>
              </a:rPr>
              <a:t> G[</a:t>
            </a:r>
            <a:r>
              <a:rPr lang="el-GR" sz="3200" b="1" kern="1200" dirty="0" smtClean="0">
                <a:solidFill>
                  <a:srgbClr val="002060"/>
                </a:solidFill>
                <a:latin typeface="Cambria" pitchFamily="18" charset="0"/>
              </a:rPr>
              <a:t>π]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2 - Θέση περιεχομένου"/>
          <p:cNvSpPr>
            <a:spLocks noGrp="1"/>
          </p:cNvSpPr>
          <p:nvPr>
            <p:ph idx="1"/>
          </p:nvPr>
        </p:nvSpPr>
        <p:spPr>
          <a:xfrm>
            <a:off x="441325" y="1616075"/>
            <a:ext cx="8513763" cy="451643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2800" dirty="0" smtClean="0"/>
              <a:t>Notice that</a:t>
            </a:r>
          </a:p>
          <a:p>
            <a:pPr>
              <a:buNone/>
            </a:pP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2800" dirty="0" smtClean="0">
                <a:solidFill>
                  <a:srgbClr val="009900"/>
                </a:solidFill>
              </a:rPr>
              <a:t>    </a:t>
            </a:r>
            <a:r>
              <a:rPr lang="en-US" sz="2800" dirty="0" err="1" smtClean="0">
                <a:solidFill>
                  <a:srgbClr val="009900"/>
                </a:solidFill>
              </a:rPr>
              <a:t>xy</a:t>
            </a:r>
            <a:r>
              <a:rPr lang="en-US" sz="2800" dirty="0" smtClean="0">
                <a:solidFill>
                  <a:srgbClr val="009900"/>
                </a:solidFill>
                <a:sym typeface="Symbol" pitchFamily="18" charset="2"/>
              </a:rPr>
              <a:t> E </a:t>
            </a:r>
            <a:r>
              <a:rPr lang="en-US" sz="2800" dirty="0" smtClean="0">
                <a:solidFill>
                  <a:srgbClr val="009900"/>
                </a:solidFill>
                <a:sym typeface="Wingdings" pitchFamily="2" charset="2"/>
              </a:rPr>
              <a:t> [L(x)-L(y)][L</a:t>
            </a:r>
            <a:r>
              <a:rPr lang="el-GR" sz="2800" dirty="0" smtClean="0">
                <a:solidFill>
                  <a:srgbClr val="009900"/>
                </a:solidFill>
                <a:sym typeface="Wingdings" pitchFamily="2" charset="2"/>
              </a:rPr>
              <a:t>΄(</a:t>
            </a:r>
            <a:r>
              <a:rPr lang="en-US" sz="2800" dirty="0" smtClean="0">
                <a:solidFill>
                  <a:srgbClr val="009900"/>
                </a:solidFill>
                <a:sym typeface="Wingdings" pitchFamily="2" charset="2"/>
              </a:rPr>
              <a:t>x)-L</a:t>
            </a:r>
            <a:r>
              <a:rPr lang="el-GR" sz="2800" dirty="0" smtClean="0">
                <a:solidFill>
                  <a:srgbClr val="009900"/>
                </a:solidFill>
                <a:sym typeface="Wingdings" pitchFamily="2" charset="2"/>
              </a:rPr>
              <a:t>΄(</a:t>
            </a:r>
            <a:r>
              <a:rPr lang="en-US" sz="2800" dirty="0" smtClean="0">
                <a:solidFill>
                  <a:srgbClr val="009900"/>
                </a:solidFill>
                <a:sym typeface="Wingdings" pitchFamily="2" charset="2"/>
              </a:rPr>
              <a:t>y)] </a:t>
            </a:r>
            <a:r>
              <a:rPr lang="en-US" sz="2800" b="1" dirty="0" smtClean="0">
                <a:solidFill>
                  <a:srgbClr val="009900"/>
                </a:solidFill>
                <a:sym typeface="Wingdings" pitchFamily="2" charset="2"/>
              </a:rPr>
              <a:t>&lt;</a:t>
            </a:r>
            <a:r>
              <a:rPr lang="en-US" sz="2800" dirty="0" smtClean="0">
                <a:solidFill>
                  <a:srgbClr val="009900"/>
                </a:solidFill>
                <a:sym typeface="Wingdings" pitchFamily="2" charset="2"/>
              </a:rPr>
              <a:t> 0        (1)</a:t>
            </a:r>
            <a:br>
              <a:rPr lang="en-US" sz="2800" dirty="0" smtClean="0">
                <a:solidFill>
                  <a:srgbClr val="009900"/>
                </a:solidFill>
                <a:sym typeface="Wingdings" pitchFamily="2" charset="2"/>
              </a:rPr>
            </a:br>
            <a:endParaRPr lang="en-US" sz="1800" dirty="0" smtClean="0">
              <a:solidFill>
                <a:srgbClr val="009900"/>
              </a:solidFill>
              <a:sym typeface="Wingdings" pitchFamily="2" charset="2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009900"/>
                </a:solidFill>
                <a:sym typeface="Wingdings" pitchFamily="2" charset="2"/>
              </a:rPr>
              <a:t>	</a:t>
            </a:r>
            <a:r>
              <a:rPr lang="en-US" sz="2800" dirty="0" smtClean="0">
                <a:sym typeface="Wingdings" pitchFamily="2" charset="2"/>
              </a:rPr>
              <a:t>since it is the edges of E which have their orientations reversed between steps I and II.</a:t>
            </a: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Step III. 	</a:t>
            </a:r>
            <a:r>
              <a:rPr lang="en-US" sz="2800" dirty="0" smtClean="0"/>
              <a:t>Define </a:t>
            </a:r>
            <a:r>
              <a:rPr lang="el-GR" sz="2800" dirty="0" smtClean="0">
                <a:solidFill>
                  <a:srgbClr val="009900"/>
                </a:solidFill>
              </a:rPr>
              <a:t>π</a:t>
            </a:r>
            <a:r>
              <a:rPr lang="el-GR" sz="2800" dirty="0" smtClean="0"/>
              <a:t> </a:t>
            </a:r>
            <a:r>
              <a:rPr lang="en-US" sz="2800" dirty="0" smtClean="0"/>
              <a:t>as follows: For each vertex </a:t>
            </a:r>
            <a:r>
              <a:rPr lang="en-US" sz="2800" dirty="0" smtClean="0">
                <a:solidFill>
                  <a:srgbClr val="009900"/>
                </a:solidFill>
              </a:rPr>
              <a:t>x</a:t>
            </a:r>
            <a:r>
              <a:rPr lang="en-US" sz="2800" dirty="0" smtClean="0"/>
              <a:t>,              		if </a:t>
            </a:r>
            <a:r>
              <a:rPr lang="en-US" sz="2800" dirty="0" smtClean="0">
                <a:solidFill>
                  <a:srgbClr val="009900"/>
                </a:solidFill>
              </a:rPr>
              <a:t>L(x) = </a:t>
            </a:r>
            <a:r>
              <a:rPr lang="en-US" sz="2800" dirty="0" err="1" smtClean="0">
                <a:solidFill>
                  <a:srgbClr val="009900"/>
                </a:solidFill>
              </a:rPr>
              <a:t>i</a:t>
            </a:r>
            <a:r>
              <a:rPr lang="en-US" sz="2800" dirty="0" smtClean="0">
                <a:solidFill>
                  <a:srgbClr val="009900"/>
                </a:solidFill>
              </a:rPr>
              <a:t>, </a:t>
            </a:r>
            <a:r>
              <a:rPr lang="en-US" sz="2800" dirty="0" smtClean="0"/>
              <a:t>then </a:t>
            </a:r>
            <a:r>
              <a:rPr lang="el-GR" sz="2800" dirty="0" smtClean="0">
                <a:solidFill>
                  <a:srgbClr val="009900"/>
                </a:solidFill>
              </a:rPr>
              <a:t>π</a:t>
            </a:r>
            <a:r>
              <a:rPr lang="en-US" sz="2800" baseline="-25000" dirty="0" smtClean="0">
                <a:solidFill>
                  <a:srgbClr val="009900"/>
                </a:solidFill>
              </a:rPr>
              <a:t>i</a:t>
            </a:r>
            <a:r>
              <a:rPr lang="en-US" sz="2800" baseline="30000" dirty="0" smtClean="0">
                <a:solidFill>
                  <a:srgbClr val="009900"/>
                </a:solidFill>
              </a:rPr>
              <a:t>-1</a:t>
            </a:r>
            <a:r>
              <a:rPr lang="en-US" sz="2800" dirty="0" smtClean="0">
                <a:solidFill>
                  <a:srgbClr val="009900"/>
                </a:solidFill>
              </a:rPr>
              <a:t> = L</a:t>
            </a:r>
            <a:r>
              <a:rPr lang="el-GR" sz="2800" dirty="0" smtClean="0">
                <a:solidFill>
                  <a:srgbClr val="009900"/>
                </a:solidFill>
              </a:rPr>
              <a:t>΄(</a:t>
            </a:r>
            <a:r>
              <a:rPr lang="en-US" sz="2800" dirty="0" smtClean="0">
                <a:solidFill>
                  <a:srgbClr val="009900"/>
                </a:solidFill>
              </a:rPr>
              <a:t>x).</a:t>
            </a:r>
            <a:endParaRPr lang="el-GR" dirty="0" smtClean="0"/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1271243" y="226223"/>
            <a:ext cx="7881796" cy="849630"/>
          </a:xfrm>
        </p:spPr>
        <p:txBody>
          <a:bodyPr/>
          <a:lstStyle/>
          <a:p>
            <a:pPr>
              <a:defRPr/>
            </a:pPr>
            <a:r>
              <a:rPr lang="en-US" sz="3200" b="1" kern="1200" dirty="0" smtClean="0">
                <a:solidFill>
                  <a:srgbClr val="002060"/>
                </a:solidFill>
                <a:latin typeface="Cambria" pitchFamily="18" charset="0"/>
              </a:rPr>
              <a:t>Construction of a </a:t>
            </a:r>
            <a:r>
              <a:rPr lang="el-GR" sz="3200" b="1" kern="1200" dirty="0" smtClean="0">
                <a:solidFill>
                  <a:srgbClr val="002060"/>
                </a:solidFill>
                <a:latin typeface="Cambria" pitchFamily="18" charset="0"/>
              </a:rPr>
              <a:t>π:</a:t>
            </a:r>
            <a:r>
              <a:rPr lang="en-US" sz="3200" b="1" kern="1200" dirty="0" smtClean="0">
                <a:solidFill>
                  <a:srgbClr val="002060"/>
                </a:solidFill>
                <a:latin typeface="Cambria" pitchFamily="18" charset="0"/>
              </a:rPr>
              <a:t> G </a:t>
            </a:r>
            <a:r>
              <a:rPr lang="en-US" sz="3200" b="1" kern="1200" dirty="0" smtClean="0">
                <a:solidFill>
                  <a:srgbClr val="002060"/>
                </a:solidFill>
                <a:latin typeface="Cambria" pitchFamily="18" charset="0"/>
                <a:sym typeface="Symbol" pitchFamily="18" charset="2"/>
              </a:rPr>
              <a:t></a:t>
            </a:r>
            <a:r>
              <a:rPr lang="en-US" sz="3200" b="1" kern="1200" dirty="0" smtClean="0">
                <a:solidFill>
                  <a:srgbClr val="002060"/>
                </a:solidFill>
                <a:latin typeface="Cambria" pitchFamily="18" charset="0"/>
              </a:rPr>
              <a:t> G[</a:t>
            </a:r>
            <a:r>
              <a:rPr lang="el-GR" sz="3200" b="1" kern="1200" dirty="0" smtClean="0">
                <a:solidFill>
                  <a:srgbClr val="002060"/>
                </a:solidFill>
                <a:latin typeface="Cambria" pitchFamily="18" charset="0"/>
              </a:rPr>
              <a:t>π]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Θέση περιεχομένου" descr="3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30350" y="1508760"/>
            <a:ext cx="6116320" cy="3951288"/>
          </a:xfrm>
        </p:spPr>
      </p:pic>
      <p:sp>
        <p:nvSpPr>
          <p:cNvPr id="7" name="7 - TextBox"/>
          <p:cNvSpPr txBox="1">
            <a:spLocks noChangeArrowheads="1"/>
          </p:cNvSpPr>
          <p:nvPr/>
        </p:nvSpPr>
        <p:spPr bwMode="auto">
          <a:xfrm>
            <a:off x="1082675" y="5578475"/>
            <a:ext cx="681196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dirty="0">
                <a:latin typeface="Times New Roman" charset="0"/>
                <a:cs typeface="Times New Roman" charset="0"/>
              </a:rPr>
              <a:t>              </a:t>
            </a:r>
            <a:r>
              <a:rPr lang="en-US" dirty="0" smtClean="0">
                <a:latin typeface="Times New Roman" charset="0"/>
                <a:cs typeface="Times New Roman" charset="0"/>
              </a:rPr>
              <a:t>   </a:t>
            </a:r>
            <a:r>
              <a:rPr lang="en-US" dirty="0" smtClean="0">
                <a:solidFill>
                  <a:srgbClr val="009900"/>
                </a:solidFill>
                <a:latin typeface="Times New Roman" charset="0"/>
                <a:cs typeface="Times New Roman" charset="0"/>
              </a:rPr>
              <a:t>(</a:t>
            </a:r>
            <a:r>
              <a:rPr lang="en-US" dirty="0">
                <a:solidFill>
                  <a:srgbClr val="009900"/>
                </a:solidFill>
                <a:latin typeface="Times New Roman" charset="0"/>
                <a:cs typeface="Times New Roman" charset="0"/>
              </a:rPr>
              <a:t>V,</a:t>
            </a:r>
            <a:r>
              <a:rPr lang="en-US" dirty="0">
                <a:solidFill>
                  <a:srgbClr val="009900"/>
                </a:solidFill>
                <a:latin typeface="Times New Roman" charset="0"/>
                <a:cs typeface="Times New Roman" charset="0"/>
                <a:sym typeface="Symbol" pitchFamily="18" charset="2"/>
              </a:rPr>
              <a:t> F</a:t>
            </a:r>
            <a:r>
              <a:rPr lang="en-US" baseline="-25000" dirty="0">
                <a:solidFill>
                  <a:srgbClr val="009900"/>
                </a:solidFill>
                <a:latin typeface="Times New Roman" charset="0"/>
                <a:cs typeface="Times New Roman" charset="0"/>
                <a:sym typeface="Symbol" pitchFamily="18" charset="2"/>
              </a:rPr>
              <a:t>1</a:t>
            </a:r>
            <a:r>
              <a:rPr lang="en-US" dirty="0">
                <a:solidFill>
                  <a:srgbClr val="009900"/>
                </a:solidFill>
                <a:latin typeface="Times New Roman" charset="0"/>
                <a:cs typeface="Times New Roman" charset="0"/>
                <a:sym typeface="Symbol" pitchFamily="18" charset="2"/>
              </a:rPr>
              <a:t>+F</a:t>
            </a:r>
            <a:r>
              <a:rPr lang="en-US" baseline="-25000" dirty="0">
                <a:solidFill>
                  <a:srgbClr val="009900"/>
                </a:solidFill>
                <a:latin typeface="Times New Roman" charset="0"/>
                <a:cs typeface="Times New Roman" charset="0"/>
                <a:sym typeface="Symbol" pitchFamily="18" charset="2"/>
              </a:rPr>
              <a:t>2</a:t>
            </a:r>
            <a:r>
              <a:rPr lang="en-US" dirty="0">
                <a:solidFill>
                  <a:srgbClr val="009900"/>
                </a:solidFill>
                <a:latin typeface="Times New Roman" charset="0"/>
                <a:cs typeface="Times New Roman" charset="0"/>
                <a:sym typeface="Symbol" pitchFamily="18" charset="2"/>
              </a:rPr>
              <a:t>)                    (V, F</a:t>
            </a:r>
            <a:r>
              <a:rPr lang="en-US" baseline="-25000" dirty="0">
                <a:solidFill>
                  <a:srgbClr val="009900"/>
                </a:solidFill>
                <a:latin typeface="Times New Roman" charset="0"/>
                <a:cs typeface="Times New Roman" charset="0"/>
                <a:sym typeface="Symbol" pitchFamily="18" charset="2"/>
              </a:rPr>
              <a:t>1</a:t>
            </a:r>
            <a:r>
              <a:rPr lang="en-US" baseline="30000" dirty="0">
                <a:solidFill>
                  <a:srgbClr val="009900"/>
                </a:solidFill>
                <a:latin typeface="Times New Roman" charset="0"/>
                <a:cs typeface="Times New Roman" charset="0"/>
                <a:sym typeface="Symbol" pitchFamily="18" charset="2"/>
              </a:rPr>
              <a:t>-1</a:t>
            </a:r>
            <a:r>
              <a:rPr lang="en-US" dirty="0">
                <a:solidFill>
                  <a:srgbClr val="009900"/>
                </a:solidFill>
                <a:latin typeface="Times New Roman" charset="0"/>
                <a:cs typeface="Times New Roman" charset="0"/>
                <a:sym typeface="Symbol" pitchFamily="18" charset="2"/>
              </a:rPr>
              <a:t>+F</a:t>
            </a:r>
            <a:r>
              <a:rPr lang="en-US" baseline="-25000" dirty="0">
                <a:solidFill>
                  <a:srgbClr val="009900"/>
                </a:solidFill>
                <a:latin typeface="Times New Roman" charset="0"/>
                <a:cs typeface="Times New Roman" charset="0"/>
                <a:sym typeface="Symbol" pitchFamily="18" charset="2"/>
              </a:rPr>
              <a:t>2</a:t>
            </a:r>
            <a:r>
              <a:rPr lang="en-US" dirty="0" smtClean="0">
                <a:solidFill>
                  <a:srgbClr val="009900"/>
                </a:solidFill>
                <a:latin typeface="Times New Roman" charset="0"/>
                <a:cs typeface="Times New Roman" charset="0"/>
                <a:sym typeface="Symbol" pitchFamily="18" charset="2"/>
              </a:rPr>
              <a:t>)</a:t>
            </a:r>
          </a:p>
          <a:p>
            <a:pPr algn="l"/>
            <a:endParaRPr lang="en-US" sz="1100" dirty="0">
              <a:solidFill>
                <a:srgbClr val="009900"/>
              </a:solidFill>
              <a:latin typeface="Times New Roman" charset="0"/>
              <a:cs typeface="Times New Roman" charset="0"/>
              <a:sym typeface="Symbol" pitchFamily="18" charset="2"/>
            </a:endParaRPr>
          </a:p>
          <a:p>
            <a:pPr algn="l">
              <a:buFont typeface="Arial" charset="0"/>
              <a:buChar char="•"/>
            </a:pPr>
            <a:r>
              <a:rPr lang="el-GR" dirty="0">
                <a:solidFill>
                  <a:srgbClr val="FF0000"/>
                </a:solidFill>
                <a:latin typeface="Times New Roman" charset="0"/>
                <a:cs typeface="Times New Roman" charset="0"/>
                <a:sym typeface="Symbol" pitchFamily="18" charset="2"/>
              </a:rPr>
              <a:t> π = [5</a:t>
            </a:r>
            <a:r>
              <a:rPr lang="el-GR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Symbol" pitchFamily="18" charset="2"/>
              </a:rPr>
              <a:t>,</a:t>
            </a:r>
            <a:r>
              <a:rPr lang="en-US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Symbol" pitchFamily="18" charset="2"/>
              </a:rPr>
              <a:t> </a:t>
            </a:r>
            <a:r>
              <a:rPr lang="el-GR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Symbol" pitchFamily="18" charset="2"/>
              </a:rPr>
              <a:t>3,</a:t>
            </a:r>
            <a:r>
              <a:rPr lang="en-US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Symbol" pitchFamily="18" charset="2"/>
              </a:rPr>
              <a:t> </a:t>
            </a:r>
            <a:r>
              <a:rPr lang="el-GR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Symbol" pitchFamily="18" charset="2"/>
              </a:rPr>
              <a:t>1,</a:t>
            </a:r>
            <a:r>
              <a:rPr lang="en-US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Symbol" pitchFamily="18" charset="2"/>
              </a:rPr>
              <a:t> </a:t>
            </a:r>
            <a:r>
              <a:rPr lang="el-GR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Symbol" pitchFamily="18" charset="2"/>
              </a:rPr>
              <a:t>6,</a:t>
            </a:r>
            <a:r>
              <a:rPr lang="en-US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Symbol" pitchFamily="18" charset="2"/>
              </a:rPr>
              <a:t> </a:t>
            </a:r>
            <a:r>
              <a:rPr lang="el-GR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Symbol" pitchFamily="18" charset="2"/>
              </a:rPr>
              <a:t>4,</a:t>
            </a:r>
            <a:r>
              <a:rPr lang="en-US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Symbol" pitchFamily="18" charset="2"/>
              </a:rPr>
              <a:t> </a:t>
            </a:r>
            <a:r>
              <a:rPr lang="el-GR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Symbol" pitchFamily="18" charset="2"/>
              </a:rPr>
              <a:t>2</a:t>
            </a:r>
            <a:r>
              <a:rPr lang="el-GR" dirty="0">
                <a:solidFill>
                  <a:srgbClr val="FF0000"/>
                </a:solidFill>
                <a:latin typeface="Times New Roman" charset="0"/>
                <a:cs typeface="Times New Roman" charset="0"/>
                <a:sym typeface="Symbol" pitchFamily="18" charset="2"/>
              </a:rPr>
              <a:t>] </a:t>
            </a:r>
            <a:r>
              <a:rPr lang="en-US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Symbol" pitchFamily="18" charset="2"/>
              </a:rPr>
              <a:t>  </a:t>
            </a:r>
            <a:r>
              <a:rPr lang="el-GR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Symbol" pitchFamily="18" charset="2"/>
              </a:rPr>
              <a:t>(</a:t>
            </a:r>
            <a:r>
              <a:rPr lang="en-US" sz="1800" dirty="0">
                <a:solidFill>
                  <a:srgbClr val="FF0000"/>
                </a:solidFill>
                <a:latin typeface="Times New Roman" charset="0"/>
                <a:cs typeface="Times New Roman" charset="0"/>
                <a:sym typeface="Symbol" pitchFamily="18" charset="2"/>
              </a:rPr>
              <a:t>see Step III</a:t>
            </a:r>
            <a:r>
              <a:rPr lang="en-US" dirty="0">
                <a:solidFill>
                  <a:srgbClr val="FF0000"/>
                </a:solidFill>
                <a:latin typeface="Times New Roman" charset="0"/>
                <a:cs typeface="Times New Roman" charset="0"/>
                <a:sym typeface="Symbol" pitchFamily="18" charset="2"/>
              </a:rPr>
              <a:t>)</a:t>
            </a:r>
            <a:r>
              <a:rPr lang="el-GR" dirty="0">
                <a:solidFill>
                  <a:srgbClr val="FF0000"/>
                </a:solidFill>
                <a:latin typeface="Times New Roman" charset="0"/>
                <a:cs typeface="Times New Roman" charset="0"/>
                <a:sym typeface="Symbol" pitchFamily="18" charset="2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charset="0"/>
                <a:cs typeface="Times New Roman" charset="0"/>
                <a:sym typeface="Symbol" pitchFamily="18" charset="2"/>
              </a:rPr>
              <a:t>                     </a:t>
            </a:r>
            <a:r>
              <a:rPr lang="en-US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</a:t>
            </a:r>
            <a:endParaRPr lang="el-GR" dirty="0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8" name="1 - Τίτλος"/>
          <p:cNvSpPr>
            <a:spLocks noGrp="1"/>
          </p:cNvSpPr>
          <p:nvPr>
            <p:ph type="title"/>
          </p:nvPr>
        </p:nvSpPr>
        <p:spPr>
          <a:xfrm>
            <a:off x="1271243" y="226223"/>
            <a:ext cx="7881796" cy="849630"/>
          </a:xfrm>
        </p:spPr>
        <p:txBody>
          <a:bodyPr/>
          <a:lstStyle/>
          <a:p>
            <a:pPr>
              <a:defRPr/>
            </a:pPr>
            <a:r>
              <a:rPr lang="en-US" sz="3200" b="1" kern="1200" dirty="0" smtClean="0">
                <a:solidFill>
                  <a:srgbClr val="002060"/>
                </a:solidFill>
                <a:latin typeface="Cambria" pitchFamily="18" charset="0"/>
              </a:rPr>
              <a:t>Construction of a </a:t>
            </a:r>
            <a:r>
              <a:rPr lang="el-GR" sz="3200" b="1" kern="1200" dirty="0" smtClean="0">
                <a:solidFill>
                  <a:srgbClr val="002060"/>
                </a:solidFill>
                <a:latin typeface="Cambria" pitchFamily="18" charset="0"/>
              </a:rPr>
              <a:t>π:</a:t>
            </a:r>
            <a:r>
              <a:rPr lang="en-US" sz="3200" b="1" kern="1200" dirty="0" smtClean="0">
                <a:solidFill>
                  <a:srgbClr val="002060"/>
                </a:solidFill>
                <a:latin typeface="Cambria" pitchFamily="18" charset="0"/>
              </a:rPr>
              <a:t> G </a:t>
            </a:r>
            <a:r>
              <a:rPr lang="en-US" sz="3200" b="1" kern="1200" dirty="0" smtClean="0">
                <a:solidFill>
                  <a:srgbClr val="002060"/>
                </a:solidFill>
                <a:latin typeface="Cambria" pitchFamily="18" charset="0"/>
                <a:sym typeface="Symbol" pitchFamily="18" charset="2"/>
              </a:rPr>
              <a:t></a:t>
            </a:r>
            <a:r>
              <a:rPr lang="en-US" sz="3200" b="1" kern="1200" dirty="0" smtClean="0">
                <a:solidFill>
                  <a:srgbClr val="002060"/>
                </a:solidFill>
                <a:latin typeface="Cambria" pitchFamily="18" charset="0"/>
              </a:rPr>
              <a:t> G[</a:t>
            </a:r>
            <a:r>
              <a:rPr lang="el-GR" sz="3200" b="1" kern="1200" dirty="0" smtClean="0">
                <a:solidFill>
                  <a:srgbClr val="002060"/>
                </a:solidFill>
                <a:latin typeface="Cambria" pitchFamily="18" charset="0"/>
              </a:rPr>
              <a:t>π]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2 - Θέση περιεχομένου"/>
          <p:cNvSpPr>
            <a:spLocks noGrp="1"/>
          </p:cNvSpPr>
          <p:nvPr>
            <p:ph idx="1"/>
          </p:nvPr>
        </p:nvSpPr>
        <p:spPr>
          <a:xfrm>
            <a:off x="396875" y="1652973"/>
            <a:ext cx="8558213" cy="5121275"/>
          </a:xfrm>
        </p:spPr>
        <p:txBody>
          <a:bodyPr/>
          <a:lstStyle/>
          <a:p>
            <a:r>
              <a:rPr lang="en-US" sz="2800" dirty="0" smtClean="0"/>
              <a:t>We have shown that </a:t>
            </a:r>
            <a:r>
              <a:rPr lang="en-US" sz="2800" dirty="0" smtClean="0">
                <a:solidFill>
                  <a:srgbClr val="009900"/>
                </a:solidFill>
              </a:rPr>
              <a:t>G is a permutation graph </a:t>
            </a:r>
            <a:r>
              <a:rPr lang="en-US" sz="2800" dirty="0" smtClean="0"/>
              <a:t>if and only if </a:t>
            </a:r>
            <a:r>
              <a:rPr lang="en-US" sz="2800" dirty="0" smtClean="0">
                <a:solidFill>
                  <a:srgbClr val="009900"/>
                </a:solidFill>
              </a:rPr>
              <a:t>G and Ğ are comparability graphs</a:t>
            </a:r>
            <a:r>
              <a:rPr lang="en-US" sz="2800" dirty="0" smtClean="0"/>
              <a:t>.</a:t>
            </a:r>
          </a:p>
          <a:p>
            <a:endParaRPr lang="en-US" sz="1600" dirty="0" smtClean="0"/>
          </a:p>
          <a:p>
            <a:r>
              <a:rPr lang="en-US" sz="2800" dirty="0" smtClean="0"/>
              <a:t>This result suggests an algorithm for recognizing permutation graphs:</a:t>
            </a:r>
          </a:p>
          <a:p>
            <a:endParaRPr lang="en-US" sz="1100" dirty="0" smtClean="0"/>
          </a:p>
          <a:p>
            <a:pPr lvl="1"/>
            <a:r>
              <a:rPr lang="en-US" sz="2400" dirty="0" smtClean="0"/>
              <a:t>Applying the transitive orientation algorithm to the graph </a:t>
            </a:r>
            <a:r>
              <a:rPr lang="en-US" sz="2400" dirty="0" smtClean="0">
                <a:solidFill>
                  <a:srgbClr val="009900"/>
                </a:solidFill>
              </a:rPr>
              <a:t>G</a:t>
            </a:r>
            <a:r>
              <a:rPr lang="en-US" sz="2400" dirty="0" smtClean="0"/>
              <a:t> and to its complement </a:t>
            </a:r>
            <a:r>
              <a:rPr lang="en-US" sz="2400" dirty="0" smtClean="0">
                <a:solidFill>
                  <a:srgbClr val="009900"/>
                </a:solidFill>
              </a:rPr>
              <a:t>Ğ</a:t>
            </a:r>
            <a:r>
              <a:rPr lang="en-US" sz="2400" dirty="0" smtClean="0"/>
              <a:t>.</a:t>
            </a:r>
          </a:p>
          <a:p>
            <a:pPr lvl="1"/>
            <a:endParaRPr lang="en-US" sz="1050" dirty="0" smtClean="0"/>
          </a:p>
          <a:p>
            <a:pPr lvl="1"/>
            <a:r>
              <a:rPr lang="en-US" sz="2400" dirty="0" smtClean="0"/>
              <a:t>If we succeed in finding transitive orientations, then the graph is a permutation graph.</a:t>
            </a:r>
          </a:p>
          <a:p>
            <a:pPr>
              <a:buFont typeface="Wingdings" pitchFamily="2" charset="2"/>
              <a:buNone/>
            </a:pPr>
            <a:endParaRPr lang="el-GR" baseline="30000" dirty="0" smtClean="0"/>
          </a:p>
        </p:txBody>
      </p:sp>
      <p:pic>
        <p:nvPicPr>
          <p:cNvPr id="4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DB2D08D-215C-4936-A661-3CD9FE57680A}" type="slidenum">
              <a:rPr lang="el-GR" altLang="el-GR" sz="1200" smtClean="0">
                <a:latin typeface="Cambria" pitchFamily="18" charset="0"/>
              </a:rPr>
              <a:pPr/>
              <a:t>14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8" name="1 - Τίτλος"/>
          <p:cNvSpPr>
            <a:spLocks noGrp="1"/>
          </p:cNvSpPr>
          <p:nvPr>
            <p:ph type="title"/>
          </p:nvPr>
        </p:nvSpPr>
        <p:spPr>
          <a:xfrm>
            <a:off x="1271243" y="226223"/>
            <a:ext cx="7881796" cy="849630"/>
          </a:xfrm>
        </p:spPr>
        <p:txBody>
          <a:bodyPr/>
          <a:lstStyle/>
          <a:p>
            <a:pPr>
              <a:defRPr/>
            </a:pPr>
            <a:r>
              <a:rPr lang="en-US" sz="3200" b="1" kern="1200" dirty="0" smtClean="0">
                <a:solidFill>
                  <a:srgbClr val="002060"/>
                </a:solidFill>
                <a:latin typeface="Cambria" pitchFamily="18" charset="0"/>
              </a:rPr>
              <a:t>Construction of a </a:t>
            </a:r>
            <a:r>
              <a:rPr lang="el-GR" sz="3200" b="1" kern="1200" dirty="0" smtClean="0">
                <a:solidFill>
                  <a:srgbClr val="002060"/>
                </a:solidFill>
                <a:latin typeface="Cambria" pitchFamily="18" charset="0"/>
              </a:rPr>
              <a:t>π:</a:t>
            </a:r>
            <a:r>
              <a:rPr lang="en-US" sz="3200" b="1" kern="1200" dirty="0" smtClean="0">
                <a:solidFill>
                  <a:srgbClr val="002060"/>
                </a:solidFill>
                <a:latin typeface="Cambria" pitchFamily="18" charset="0"/>
              </a:rPr>
              <a:t> G </a:t>
            </a:r>
            <a:r>
              <a:rPr lang="en-US" sz="3200" b="1" kern="1200" dirty="0" smtClean="0">
                <a:solidFill>
                  <a:srgbClr val="002060"/>
                </a:solidFill>
                <a:latin typeface="Cambria" pitchFamily="18" charset="0"/>
                <a:sym typeface="Symbol" pitchFamily="18" charset="2"/>
              </a:rPr>
              <a:t></a:t>
            </a:r>
            <a:r>
              <a:rPr lang="en-US" sz="3200" b="1" kern="1200" dirty="0" smtClean="0">
                <a:solidFill>
                  <a:srgbClr val="002060"/>
                </a:solidFill>
                <a:latin typeface="Cambria" pitchFamily="18" charset="0"/>
              </a:rPr>
              <a:t> G[</a:t>
            </a:r>
            <a:r>
              <a:rPr lang="el-GR" sz="3200" b="1" kern="1200" dirty="0" smtClean="0">
                <a:solidFill>
                  <a:srgbClr val="002060"/>
                </a:solidFill>
                <a:latin typeface="Cambria" pitchFamily="18" charset="0"/>
              </a:rPr>
              <a:t>π]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- Θέση περιεχομένου"/>
          <p:cNvSpPr>
            <a:spLocks noGrp="1"/>
          </p:cNvSpPr>
          <p:nvPr>
            <p:ph idx="1"/>
          </p:nvPr>
        </p:nvSpPr>
        <p:spPr>
          <a:xfrm>
            <a:off x="365125" y="1630363"/>
            <a:ext cx="8589963" cy="3567112"/>
          </a:xfrm>
        </p:spPr>
        <p:txBody>
          <a:bodyPr/>
          <a:lstStyle/>
          <a:p>
            <a:r>
              <a:rPr lang="en-US" sz="2800" dirty="0" smtClean="0"/>
              <a:t>The following figure shows two </a:t>
            </a:r>
            <a:r>
              <a:rPr lang="en-US" sz="2800" dirty="0" err="1" smtClean="0"/>
              <a:t>labelings</a:t>
            </a:r>
            <a:r>
              <a:rPr lang="en-US" sz="2800" dirty="0" smtClean="0"/>
              <a:t> of the same graph</a:t>
            </a:r>
            <a:endParaRPr lang="el-GR" sz="2800" dirty="0" smtClean="0"/>
          </a:p>
        </p:txBody>
      </p:sp>
      <p:pic>
        <p:nvPicPr>
          <p:cNvPr id="20485" name="5 - Εικόνα" descr="4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6725" y="2697163"/>
            <a:ext cx="5137150" cy="24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6 - TextBox"/>
          <p:cNvSpPr txBox="1">
            <a:spLocks noChangeArrowheads="1"/>
          </p:cNvSpPr>
          <p:nvPr/>
        </p:nvSpPr>
        <p:spPr bwMode="auto">
          <a:xfrm>
            <a:off x="1295400" y="5257800"/>
            <a:ext cx="3063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9900"/>
                </a:solidFill>
                <a:latin typeface="Times New Roman" charset="0"/>
                <a:cs typeface="Times New Roman" charset="0"/>
              </a:rPr>
              <a:t>This labeling is a permutation labeling </a:t>
            </a:r>
          </a:p>
          <a:p>
            <a:pPr algn="l"/>
            <a:r>
              <a:rPr lang="en-US">
                <a:latin typeface="Times New Roman" charset="0"/>
                <a:cs typeface="Times New Roman" charset="0"/>
              </a:rPr>
              <a:t> {5,3} - (1) - {2,4,6} </a:t>
            </a:r>
            <a:endParaRPr lang="el-GR">
              <a:latin typeface="Times New Roman" charset="0"/>
              <a:cs typeface="Times New Roman" charset="0"/>
            </a:endParaRPr>
          </a:p>
        </p:txBody>
      </p:sp>
      <p:sp>
        <p:nvSpPr>
          <p:cNvPr id="20487" name="7 - TextBox"/>
          <p:cNvSpPr txBox="1">
            <a:spLocks noChangeArrowheads="1"/>
          </p:cNvSpPr>
          <p:nvPr/>
        </p:nvSpPr>
        <p:spPr bwMode="auto">
          <a:xfrm>
            <a:off x="4648200" y="5241925"/>
            <a:ext cx="3063875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9900"/>
                </a:solidFill>
                <a:latin typeface="Times New Roman" charset="0"/>
                <a:cs typeface="Times New Roman" charset="0"/>
              </a:rPr>
              <a:t>This labeling is not a permutation labeling </a:t>
            </a:r>
          </a:p>
          <a:p>
            <a:pPr algn="l"/>
            <a:r>
              <a:rPr lang="en-US">
                <a:latin typeface="Times New Roman" charset="0"/>
                <a:cs typeface="Times New Roman" charset="0"/>
              </a:rPr>
              <a:t> {5,6} - (1) - {2,3,4} </a:t>
            </a:r>
            <a:endParaRPr lang="el-GR">
              <a:latin typeface="Times New Roman" charset="0"/>
              <a:cs typeface="Times New Roman" charset="0"/>
            </a:endParaRPr>
          </a:p>
        </p:txBody>
      </p:sp>
      <p:sp>
        <p:nvSpPr>
          <p:cNvPr id="9" name="1 - Τίτλος"/>
          <p:cNvSpPr>
            <a:spLocks noGrp="1"/>
          </p:cNvSpPr>
          <p:nvPr>
            <p:ph type="title"/>
          </p:nvPr>
        </p:nvSpPr>
        <p:spPr>
          <a:xfrm>
            <a:off x="1322388" y="233354"/>
            <a:ext cx="7793037" cy="872490"/>
          </a:xfrm>
        </p:spPr>
        <p:txBody>
          <a:bodyPr/>
          <a:lstStyle/>
          <a:p>
            <a:r>
              <a:rPr lang="en-US" sz="3200" b="1" kern="1200" dirty="0" smtClean="0">
                <a:solidFill>
                  <a:srgbClr val="002060"/>
                </a:solidFill>
                <a:latin typeface="Cambria" pitchFamily="18" charset="0"/>
              </a:rPr>
              <a:t>Permutation Labeling </a:t>
            </a:r>
            <a:endParaRPr lang="el-GR" sz="3200" b="1" kern="1200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7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DB2D08D-215C-4936-A661-3CD9FE57680A}" type="slidenum">
              <a:rPr lang="el-GR" altLang="el-GR" sz="1200" smtClean="0">
                <a:latin typeface="Cambria" pitchFamily="18" charset="0"/>
              </a:rPr>
              <a:pPr/>
              <a:t>15</a:t>
            </a:fld>
            <a:endParaRPr lang="el-GR" altLang="el-GR" sz="1200" smtClean="0"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2 - Θέση περιεχομένου"/>
          <p:cNvSpPr>
            <a:spLocks noGrp="1"/>
          </p:cNvSpPr>
          <p:nvPr>
            <p:ph idx="1"/>
          </p:nvPr>
        </p:nvSpPr>
        <p:spPr>
          <a:xfrm>
            <a:off x="258763" y="1692275"/>
            <a:ext cx="8696325" cy="4754563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Theorem: </a:t>
            </a:r>
            <a:r>
              <a:rPr lang="en-US" sz="2800" dirty="0" smtClean="0"/>
              <a:t>Let </a:t>
            </a:r>
            <a:r>
              <a:rPr lang="en-US" sz="2800" dirty="0" smtClean="0">
                <a:solidFill>
                  <a:srgbClr val="009900"/>
                </a:solidFill>
              </a:rPr>
              <a:t>G</a:t>
            </a:r>
            <a:r>
              <a:rPr lang="en-US" sz="2800" dirty="0" smtClean="0"/>
              <a:t> be a graph. A </a:t>
            </a:r>
            <a:r>
              <a:rPr lang="en-US" sz="2800" dirty="0" err="1" smtClean="0"/>
              <a:t>bijection</a:t>
            </a:r>
            <a:r>
              <a:rPr lang="en-US" sz="2800" dirty="0" smtClean="0"/>
              <a:t> </a:t>
            </a:r>
          </a:p>
          <a:p>
            <a:pPr>
              <a:buFont typeface="Wingdings" pitchFamily="2" charset="2"/>
              <a:buNone/>
            </a:pPr>
            <a:r>
              <a:rPr lang="en-US" sz="2800" dirty="0" smtClean="0"/>
              <a:t>     			</a:t>
            </a:r>
            <a:r>
              <a:rPr lang="en-US" sz="2800" dirty="0" smtClean="0">
                <a:solidFill>
                  <a:srgbClr val="009900"/>
                </a:solidFill>
              </a:rPr>
              <a:t>L : V</a:t>
            </a:r>
            <a:r>
              <a:rPr lang="en-US" sz="2800" dirty="0" smtClean="0">
                <a:solidFill>
                  <a:srgbClr val="009900"/>
                </a:solidFill>
                <a:sym typeface="Symbol"/>
              </a:rPr>
              <a:t></a:t>
            </a:r>
            <a:r>
              <a:rPr lang="en-US" sz="2800" dirty="0" smtClean="0">
                <a:solidFill>
                  <a:srgbClr val="009900"/>
                </a:solidFill>
                <a:sym typeface="Wingdings" pitchFamily="2" charset="2"/>
              </a:rPr>
              <a:t> {1, 2, ….., n} </a:t>
            </a:r>
          </a:p>
          <a:p>
            <a:pPr>
              <a:buFont typeface="Wingdings" pitchFamily="2" charset="2"/>
              <a:buNone/>
            </a:pPr>
            <a:r>
              <a:rPr lang="en-US" sz="2800" dirty="0" smtClean="0">
                <a:solidFill>
                  <a:srgbClr val="009900"/>
                </a:solidFill>
                <a:sym typeface="Wingdings" pitchFamily="2" charset="2"/>
              </a:rPr>
              <a:t>	</a:t>
            </a:r>
            <a:r>
              <a:rPr lang="en-US" sz="2800" dirty="0" smtClean="0">
                <a:sym typeface="Wingdings" pitchFamily="2" charset="2"/>
              </a:rPr>
              <a:t>is a permutation labeling of </a:t>
            </a:r>
            <a:r>
              <a:rPr lang="en-US" sz="2800" dirty="0" smtClean="0">
                <a:solidFill>
                  <a:srgbClr val="009900"/>
                </a:solidFill>
                <a:sym typeface="Wingdings" pitchFamily="2" charset="2"/>
              </a:rPr>
              <a:t>G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iff</a:t>
            </a:r>
            <a:r>
              <a:rPr lang="en-US" sz="2800" dirty="0" smtClean="0">
                <a:sym typeface="Wingdings" pitchFamily="2" charset="2"/>
              </a:rPr>
              <a:t> the napping</a:t>
            </a:r>
            <a:br>
              <a:rPr lang="en-US" sz="2800" dirty="0" smtClean="0">
                <a:sym typeface="Wingdings" pitchFamily="2" charset="2"/>
              </a:rPr>
            </a:br>
            <a:r>
              <a:rPr lang="en-US" sz="2800" dirty="0" smtClean="0">
                <a:solidFill>
                  <a:schemeClr val="tx2"/>
                </a:solidFill>
                <a:sym typeface="Wingdings" pitchFamily="2" charset="2"/>
              </a:rPr>
              <a:t>   		      F: x </a:t>
            </a:r>
            <a:r>
              <a:rPr lang="en-US" sz="2800" dirty="0" smtClean="0">
                <a:solidFill>
                  <a:schemeClr val="tx2"/>
                </a:solidFill>
                <a:sym typeface="Symbol"/>
              </a:rPr>
              <a:t></a:t>
            </a:r>
            <a:r>
              <a:rPr lang="en-US" sz="2800" dirty="0" smtClean="0">
                <a:solidFill>
                  <a:schemeClr val="tx2"/>
                </a:solidFill>
                <a:sym typeface="Wingdings" pitchFamily="2" charset="2"/>
              </a:rPr>
              <a:t> L(x) - d</a:t>
            </a:r>
            <a:r>
              <a:rPr lang="en-US" sz="2800" baseline="30000" dirty="0" smtClean="0">
                <a:solidFill>
                  <a:schemeClr val="tx2"/>
                </a:solidFill>
                <a:sym typeface="Wingdings" pitchFamily="2" charset="2"/>
              </a:rPr>
              <a:t>-</a:t>
            </a:r>
            <a:r>
              <a:rPr lang="en-US" sz="2800" dirty="0" smtClean="0">
                <a:solidFill>
                  <a:schemeClr val="tx2"/>
                </a:solidFill>
                <a:sym typeface="Wingdings" pitchFamily="2" charset="2"/>
              </a:rPr>
              <a:t>(x) + d</a:t>
            </a:r>
            <a:r>
              <a:rPr lang="en-US" sz="2800" baseline="30000" dirty="0" smtClean="0">
                <a:solidFill>
                  <a:schemeClr val="tx2"/>
                </a:solidFill>
                <a:sym typeface="Wingdings" pitchFamily="2" charset="2"/>
              </a:rPr>
              <a:t>+</a:t>
            </a:r>
            <a:r>
              <a:rPr lang="en-US" sz="2800" dirty="0" smtClean="0">
                <a:solidFill>
                  <a:schemeClr val="tx2"/>
                </a:solidFill>
                <a:sym typeface="Wingdings" pitchFamily="2" charset="2"/>
              </a:rPr>
              <a:t>(x)  (x</a:t>
            </a:r>
            <a:r>
              <a:rPr lang="en-US" sz="2800" dirty="0" smtClean="0">
                <a:solidFill>
                  <a:schemeClr val="tx2"/>
                </a:solidFill>
                <a:sym typeface="Symbol" pitchFamily="18" charset="2"/>
              </a:rPr>
              <a:t></a:t>
            </a:r>
            <a:r>
              <a:rPr lang="el-GR" sz="2800" dirty="0" smtClean="0">
                <a:solidFill>
                  <a:schemeClr val="tx2"/>
                </a:solidFill>
                <a:sym typeface="Symbol" pitchFamily="18" charset="2"/>
              </a:rPr>
              <a:t>Γ)</a:t>
            </a:r>
          </a:p>
          <a:p>
            <a:pPr>
              <a:buFont typeface="Wingdings" pitchFamily="2" charset="2"/>
              <a:buNone/>
            </a:pPr>
            <a:r>
              <a:rPr lang="el-GR" sz="2800" dirty="0" smtClean="0">
                <a:sym typeface="Symbol" pitchFamily="18" charset="2"/>
              </a:rPr>
              <a:t>  </a:t>
            </a:r>
            <a:r>
              <a:rPr lang="en-US" sz="2800" dirty="0" smtClean="0">
                <a:sym typeface="Symbol" pitchFamily="18" charset="2"/>
              </a:rPr>
              <a:t>	is a injection, where</a:t>
            </a:r>
          </a:p>
          <a:p>
            <a:pPr>
              <a:buNone/>
            </a:pPr>
            <a:r>
              <a:rPr lang="en-US" sz="2800" dirty="0" smtClean="0">
                <a:sym typeface="Wingdings" pitchFamily="2" charset="2"/>
              </a:rPr>
              <a:t>    		    </a:t>
            </a:r>
            <a:r>
              <a:rPr lang="en-US" sz="2800" dirty="0" smtClean="0">
                <a:solidFill>
                  <a:schemeClr val="tx2"/>
                </a:solidFill>
                <a:sym typeface="Wingdings" pitchFamily="2" charset="2"/>
              </a:rPr>
              <a:t>d</a:t>
            </a:r>
            <a:r>
              <a:rPr lang="en-US" sz="2800" baseline="30000" dirty="0" smtClean="0">
                <a:solidFill>
                  <a:schemeClr val="tx2"/>
                </a:solidFill>
                <a:sym typeface="Wingdings" pitchFamily="2" charset="2"/>
              </a:rPr>
              <a:t>-</a:t>
            </a:r>
            <a:r>
              <a:rPr lang="en-US" sz="2800" dirty="0" smtClean="0">
                <a:solidFill>
                  <a:schemeClr val="tx2"/>
                </a:solidFill>
                <a:sym typeface="Wingdings" pitchFamily="2" charset="2"/>
              </a:rPr>
              <a:t>(x) = </a:t>
            </a:r>
            <a:r>
              <a:rPr lang="en-US" sz="2800" b="1" dirty="0" smtClean="0">
                <a:solidFill>
                  <a:schemeClr val="tx2"/>
                </a:solidFill>
                <a:sym typeface="Wingdings" pitchFamily="2" charset="2"/>
              </a:rPr>
              <a:t>|</a:t>
            </a:r>
            <a:r>
              <a:rPr lang="en-US" sz="2800" dirty="0" smtClean="0">
                <a:solidFill>
                  <a:schemeClr val="tx2"/>
                </a:solidFill>
                <a:sym typeface="Wingdings" pitchFamily="2" charset="2"/>
              </a:rPr>
              <a:t> {</a:t>
            </a:r>
            <a:r>
              <a:rPr lang="en-US" sz="2800" dirty="0" err="1" smtClean="0">
                <a:solidFill>
                  <a:schemeClr val="tx2"/>
                </a:solidFill>
                <a:sym typeface="Wingdings" pitchFamily="2" charset="2"/>
              </a:rPr>
              <a:t>y</a:t>
            </a:r>
            <a:r>
              <a:rPr lang="en-US" sz="2800" dirty="0" err="1" smtClean="0">
                <a:solidFill>
                  <a:schemeClr val="tx2"/>
                </a:solidFill>
                <a:sym typeface="Symbol" pitchFamily="18" charset="2"/>
              </a:rPr>
              <a:t>N</a:t>
            </a:r>
            <a:r>
              <a:rPr lang="en-US" sz="2800" dirty="0" smtClean="0">
                <a:solidFill>
                  <a:schemeClr val="tx2"/>
                </a:solidFill>
                <a:sym typeface="Symbol" pitchFamily="18" charset="2"/>
              </a:rPr>
              <a:t>(x) | L(y) &lt; L(x)} </a:t>
            </a:r>
            <a:r>
              <a:rPr lang="en-US" sz="2800" b="1" dirty="0" smtClean="0">
                <a:solidFill>
                  <a:schemeClr val="tx2"/>
                </a:solidFill>
                <a:sym typeface="Wingdings" pitchFamily="2" charset="2"/>
              </a:rPr>
              <a:t>|</a:t>
            </a:r>
            <a:endParaRPr lang="en-US" sz="2800" dirty="0" smtClean="0">
              <a:solidFill>
                <a:schemeClr val="tx2"/>
              </a:solidFill>
              <a:sym typeface="Wingdings" pitchFamily="2" charset="2"/>
            </a:endParaRPr>
          </a:p>
          <a:p>
            <a:pPr>
              <a:buNone/>
            </a:pPr>
            <a:r>
              <a:rPr lang="en-US" sz="2800" dirty="0" smtClean="0">
                <a:sym typeface="Wingdings" pitchFamily="2" charset="2"/>
              </a:rPr>
              <a:t>	and</a:t>
            </a:r>
            <a:r>
              <a:rPr lang="en-US" sz="2800" dirty="0" smtClean="0">
                <a:solidFill>
                  <a:srgbClr val="009900"/>
                </a:solidFill>
                <a:sym typeface="Wingdings" pitchFamily="2" charset="2"/>
              </a:rPr>
              <a:t/>
            </a:r>
            <a:br>
              <a:rPr lang="en-US" sz="2800" dirty="0" smtClean="0">
                <a:solidFill>
                  <a:srgbClr val="009900"/>
                </a:solidFill>
                <a:sym typeface="Wingdings" pitchFamily="2" charset="2"/>
              </a:rPr>
            </a:br>
            <a:r>
              <a:rPr lang="en-US" sz="2800" dirty="0" smtClean="0">
                <a:solidFill>
                  <a:schemeClr val="tx2"/>
                </a:solidFill>
                <a:sym typeface="Wingdings" pitchFamily="2" charset="2"/>
              </a:rPr>
              <a:t> 		    d</a:t>
            </a:r>
            <a:r>
              <a:rPr lang="en-US" sz="2800" baseline="30000" dirty="0" smtClean="0">
                <a:solidFill>
                  <a:schemeClr val="tx2"/>
                </a:solidFill>
                <a:sym typeface="Wingdings" pitchFamily="2" charset="2"/>
              </a:rPr>
              <a:t>+</a:t>
            </a:r>
            <a:r>
              <a:rPr lang="en-US" sz="2800" dirty="0" smtClean="0">
                <a:solidFill>
                  <a:schemeClr val="tx2"/>
                </a:solidFill>
                <a:sym typeface="Wingdings" pitchFamily="2" charset="2"/>
              </a:rPr>
              <a:t>(x) = </a:t>
            </a:r>
            <a:r>
              <a:rPr lang="en-US" sz="2800" b="1" dirty="0" smtClean="0">
                <a:solidFill>
                  <a:schemeClr val="tx2"/>
                </a:solidFill>
                <a:sym typeface="Wingdings" pitchFamily="2" charset="2"/>
              </a:rPr>
              <a:t>|</a:t>
            </a:r>
            <a:r>
              <a:rPr lang="en-US" sz="2800" dirty="0" smtClean="0">
                <a:solidFill>
                  <a:schemeClr val="tx2"/>
                </a:solidFill>
                <a:sym typeface="Wingdings" pitchFamily="2" charset="2"/>
              </a:rPr>
              <a:t> {</a:t>
            </a:r>
            <a:r>
              <a:rPr lang="en-US" sz="2800" dirty="0" err="1" smtClean="0">
                <a:solidFill>
                  <a:schemeClr val="tx2"/>
                </a:solidFill>
                <a:sym typeface="Wingdings" pitchFamily="2" charset="2"/>
              </a:rPr>
              <a:t>y</a:t>
            </a:r>
            <a:r>
              <a:rPr lang="en-US" sz="2800" dirty="0" err="1" smtClean="0">
                <a:solidFill>
                  <a:schemeClr val="tx2"/>
                </a:solidFill>
                <a:sym typeface="Symbol" pitchFamily="18" charset="2"/>
              </a:rPr>
              <a:t>N</a:t>
            </a:r>
            <a:r>
              <a:rPr lang="en-US" sz="2800" dirty="0" smtClean="0">
                <a:solidFill>
                  <a:schemeClr val="tx2"/>
                </a:solidFill>
                <a:sym typeface="Symbol" pitchFamily="18" charset="2"/>
              </a:rPr>
              <a:t>(x) | L(y) &gt; L(x)} </a:t>
            </a:r>
            <a:r>
              <a:rPr lang="en-US" sz="2800" b="1" dirty="0" smtClean="0">
                <a:solidFill>
                  <a:schemeClr val="tx2"/>
                </a:solidFill>
                <a:sym typeface="Wingdings" pitchFamily="2" charset="2"/>
              </a:rPr>
              <a:t>|</a:t>
            </a:r>
            <a:endParaRPr lang="el-GR" sz="2800" dirty="0" smtClean="0">
              <a:solidFill>
                <a:schemeClr val="tx2"/>
              </a:solidFill>
            </a:endParaRPr>
          </a:p>
        </p:txBody>
      </p:sp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322388" y="233354"/>
            <a:ext cx="7793037" cy="872490"/>
          </a:xfrm>
        </p:spPr>
        <p:txBody>
          <a:bodyPr/>
          <a:lstStyle/>
          <a:p>
            <a:r>
              <a:rPr lang="en-US" sz="3200" b="1" kern="1200" dirty="0" smtClean="0">
                <a:solidFill>
                  <a:srgbClr val="002060"/>
                </a:solidFill>
                <a:latin typeface="Cambria" pitchFamily="18" charset="0"/>
              </a:rPr>
              <a:t>Permutation Labeling </a:t>
            </a:r>
            <a:endParaRPr lang="el-GR" sz="3200" b="1" kern="1200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9624" y="1642249"/>
            <a:ext cx="8334375" cy="3615551"/>
          </a:xfrm>
        </p:spPr>
        <p:txBody>
          <a:bodyPr/>
          <a:lstStyle/>
          <a:p>
            <a:pPr eaLnBrk="1" hangingPunct="1">
              <a:buNone/>
            </a:pPr>
            <a:r>
              <a:rPr lang="el-GR" sz="2400" kern="1200" dirty="0" smtClean="0">
                <a:solidFill>
                  <a:srgbClr val="C00000"/>
                </a:solidFill>
                <a:latin typeface="Tahoma" pitchFamily="34" charset="0"/>
              </a:rPr>
              <a:t>	</a:t>
            </a:r>
          </a:p>
          <a:p>
            <a:pPr eaLnBrk="1" hangingPunct="1">
              <a:buNone/>
            </a:pPr>
            <a:r>
              <a:rPr lang="el-GR" sz="2400" kern="1200" dirty="0" smtClean="0">
                <a:solidFill>
                  <a:srgbClr val="C00000"/>
                </a:solidFill>
                <a:latin typeface="Tahoma" pitchFamily="34" charset="0"/>
              </a:rPr>
              <a:t>	</a:t>
            </a:r>
            <a:r>
              <a:rPr lang="en-US" sz="2400" kern="1200" dirty="0" smtClean="0">
                <a:solidFill>
                  <a:srgbClr val="C00000"/>
                </a:solidFill>
                <a:latin typeface="Tahoma" pitchFamily="34" charset="0"/>
              </a:rPr>
              <a:t>          </a:t>
            </a:r>
            <a:r>
              <a:rPr lang="en-US" sz="4400" dirty="0" smtClean="0">
                <a:solidFill>
                  <a:srgbClr val="002060"/>
                </a:solidFill>
                <a:latin typeface="Monotype Corsiva" pitchFamily="66" charset="0"/>
              </a:rPr>
              <a:t>Sorting a Permutation </a:t>
            </a:r>
          </a:p>
          <a:p>
            <a:pPr eaLnBrk="1" hangingPunct="1">
              <a:buNone/>
            </a:pPr>
            <a:endParaRPr lang="en-US" sz="2400" kern="12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eaLnBrk="1" hangingPunct="1">
              <a:buNone/>
            </a:pPr>
            <a:r>
              <a:rPr lang="el-GR" sz="2000" dirty="0" smtClean="0">
                <a:solidFill>
                  <a:srgbClr val="002060"/>
                </a:solidFill>
                <a:latin typeface="Monotype Corsiva" pitchFamily="66" charset="0"/>
              </a:rPr>
              <a:t>		</a:t>
            </a:r>
          </a:p>
          <a:p>
            <a:pPr eaLnBrk="1" hangingPunct="1">
              <a:buNone/>
            </a:pPr>
            <a:r>
              <a:rPr lang="el-GR" sz="2000" dirty="0" smtClean="0">
                <a:solidFill>
                  <a:srgbClr val="002060"/>
                </a:solidFill>
                <a:latin typeface="Monotype Corsiva" pitchFamily="66" charset="0"/>
              </a:rPr>
              <a:t>		</a:t>
            </a:r>
            <a:r>
              <a:rPr lang="en-US" sz="2000" dirty="0" smtClean="0">
                <a:solidFill>
                  <a:srgbClr val="002060"/>
                </a:solidFill>
                <a:latin typeface="Monotype Corsiva" pitchFamily="66" charset="0"/>
              </a:rPr>
              <a:t>             </a:t>
            </a:r>
            <a:r>
              <a:rPr lang="en-US" sz="4400" dirty="0" smtClean="0">
                <a:latin typeface="Monotype Corsiva" pitchFamily="66" charset="0"/>
              </a:rPr>
              <a:t>Minimum Clique Cover</a:t>
            </a:r>
            <a:endParaRPr lang="en-US" sz="44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eaLnBrk="1" hangingPunct="1">
              <a:buNone/>
            </a:pPr>
            <a:endParaRPr lang="en-US" sz="2400" kern="12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eaLnBrk="1" hangingPunct="1">
              <a:buNone/>
            </a:pPr>
            <a:r>
              <a:rPr lang="en-US" sz="4800" kern="1200" dirty="0" smtClean="0">
                <a:solidFill>
                  <a:srgbClr val="002060"/>
                </a:solidFill>
                <a:latin typeface="Monotype Corsiva" pitchFamily="66" charset="0"/>
              </a:rPr>
              <a:t>				</a:t>
            </a:r>
            <a:endParaRPr lang="en-GB" sz="4800" kern="1200" dirty="0" smtClean="0">
              <a:solidFill>
                <a:srgbClr val="C00000"/>
              </a:solidFill>
              <a:latin typeface="Tahoma" pitchFamily="34" charset="0"/>
            </a:endParaRPr>
          </a:p>
          <a:p>
            <a:pPr eaLnBrk="1" hangingPunct="1">
              <a:buNone/>
            </a:pPr>
            <a:endParaRPr lang="en-GB" sz="4800" kern="1200" dirty="0" smtClean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01418" y="1828819"/>
            <a:ext cx="257361" cy="1973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798786" y="3561347"/>
            <a:ext cx="416403" cy="15761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2126291" y="4033142"/>
            <a:ext cx="160337" cy="17145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1810607" y="4041024"/>
            <a:ext cx="160337" cy="17145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10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DB2D08D-215C-4936-A661-3CD9FE57680A}" type="slidenum">
              <a:rPr lang="el-GR" altLang="el-GR" sz="1200" smtClean="0">
                <a:latin typeface="Cambria" pitchFamily="18" charset="0"/>
              </a:rPr>
              <a:pPr/>
              <a:t>17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15" name="1 - Τίτλος"/>
          <p:cNvSpPr txBox="1">
            <a:spLocks/>
          </p:cNvSpPr>
          <p:nvPr/>
        </p:nvSpPr>
        <p:spPr bwMode="auto">
          <a:xfrm>
            <a:off x="1359568" y="329697"/>
            <a:ext cx="7784432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Algorithmic Graph Theory</a:t>
            </a:r>
            <a:endParaRPr kumimoji="0" lang="el-GR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1806614" y="2424786"/>
            <a:ext cx="160337" cy="17145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2 - Θέση περιεχομένου"/>
          <p:cNvSpPr>
            <a:spLocks noGrp="1"/>
          </p:cNvSpPr>
          <p:nvPr>
            <p:ph idx="1"/>
          </p:nvPr>
        </p:nvSpPr>
        <p:spPr>
          <a:xfrm>
            <a:off x="459474" y="1675671"/>
            <a:ext cx="8604250" cy="4362984"/>
          </a:xfrm>
        </p:spPr>
        <p:txBody>
          <a:bodyPr/>
          <a:lstStyle/>
          <a:p>
            <a:r>
              <a:rPr lang="en-US" sz="2800" dirty="0" smtClean="0"/>
              <a:t>Let us consider the problem of sorting a permutation </a:t>
            </a:r>
            <a:r>
              <a:rPr lang="el-GR" sz="2800" dirty="0" smtClean="0">
                <a:solidFill>
                  <a:srgbClr val="009900"/>
                </a:solidFill>
              </a:rPr>
              <a:t>π</a:t>
            </a:r>
            <a:r>
              <a:rPr lang="en-US" sz="2800" dirty="0" smtClean="0">
                <a:solidFill>
                  <a:srgbClr val="009900"/>
                </a:solidFill>
              </a:rPr>
              <a:t> </a:t>
            </a:r>
            <a:r>
              <a:rPr lang="en-US" sz="2800" dirty="0" smtClean="0"/>
              <a:t>of</a:t>
            </a:r>
            <a:r>
              <a:rPr lang="en-US" sz="2800" dirty="0" smtClean="0">
                <a:solidFill>
                  <a:srgbClr val="009900"/>
                </a:solidFill>
              </a:rPr>
              <a:t> {1, 2, …., n} </a:t>
            </a:r>
            <a:r>
              <a:rPr lang="en-US" sz="2800" dirty="0" smtClean="0"/>
              <a:t>using a </a:t>
            </a:r>
            <a:r>
              <a:rPr lang="en-US" sz="2800" dirty="0" smtClean="0">
                <a:solidFill>
                  <a:schemeClr val="tx2"/>
                </a:solidFill>
              </a:rPr>
              <a:t>network of K queues arranged in parallel.</a:t>
            </a: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r>
              <a:rPr lang="en-US" sz="2800" dirty="0" smtClean="0"/>
              <a:t>Given a permutation </a:t>
            </a:r>
            <a:r>
              <a:rPr lang="el-GR" sz="2800" dirty="0" smtClean="0">
                <a:solidFill>
                  <a:srgbClr val="009900"/>
                </a:solidFill>
              </a:rPr>
              <a:t>π</a:t>
            </a:r>
            <a:r>
              <a:rPr lang="en-US" sz="2800" dirty="0" smtClean="0">
                <a:solidFill>
                  <a:srgbClr val="009900"/>
                </a:solidFill>
              </a:rPr>
              <a:t>; </a:t>
            </a:r>
            <a:r>
              <a:rPr lang="en-US" sz="2800" dirty="0" smtClean="0"/>
              <a:t>how many queues will we need?</a:t>
            </a:r>
            <a:endParaRPr lang="el-GR" sz="2800" dirty="0" smtClean="0"/>
          </a:p>
        </p:txBody>
      </p:sp>
      <p:sp>
        <p:nvSpPr>
          <p:cNvPr id="22532" name="1 - Τίτλος"/>
          <p:cNvSpPr>
            <a:spLocks noGrp="1"/>
          </p:cNvSpPr>
          <p:nvPr>
            <p:ph type="title"/>
          </p:nvPr>
        </p:nvSpPr>
        <p:spPr>
          <a:xfrm>
            <a:off x="1150938" y="342900"/>
            <a:ext cx="7793037" cy="792480"/>
          </a:xfrm>
        </p:spPr>
        <p:txBody>
          <a:bodyPr/>
          <a:lstStyle/>
          <a:p>
            <a:r>
              <a:rPr lang="en-US" sz="3200" b="1" kern="1200" dirty="0" smtClean="0">
                <a:solidFill>
                  <a:srgbClr val="002060"/>
                </a:solidFill>
                <a:latin typeface="Cambria" pitchFamily="18" charset="0"/>
              </a:rPr>
              <a:t>Sorting a Permutation using Queues</a:t>
            </a:r>
            <a:endParaRPr lang="el-GR" sz="3200" b="1" kern="1200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22533" name="5 - Εικόνα" descr="5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1443" y="3079708"/>
            <a:ext cx="46101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DB2D08D-215C-4936-A661-3CD9FE57680A}" type="slidenum">
              <a:rPr lang="el-GR" altLang="el-GR" sz="1200" smtClean="0">
                <a:latin typeface="Cambria" pitchFamily="18" charset="0"/>
              </a:rPr>
              <a:pPr/>
              <a:t>18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8" name="7 - Ορθογώνιο"/>
          <p:cNvSpPr/>
          <p:nvPr/>
        </p:nvSpPr>
        <p:spPr bwMode="auto">
          <a:xfrm>
            <a:off x="561315" y="1883121"/>
            <a:ext cx="153909" cy="18106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6 - Εικόνα" descr="6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9188" y="2395855"/>
            <a:ext cx="41814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1150938" y="342900"/>
            <a:ext cx="7793037" cy="792480"/>
          </a:xfrm>
        </p:spPr>
        <p:txBody>
          <a:bodyPr/>
          <a:lstStyle/>
          <a:p>
            <a:r>
              <a:rPr lang="en-US" sz="3200" b="1" kern="1200" dirty="0" smtClean="0">
                <a:solidFill>
                  <a:srgbClr val="002060"/>
                </a:solidFill>
                <a:latin typeface="Cambria" pitchFamily="18" charset="0"/>
              </a:rPr>
              <a:t>Sorting a Permutation using Queues</a:t>
            </a:r>
            <a:endParaRPr lang="el-GR" sz="3200" b="1" kern="1200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5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DB2D08D-215C-4936-A661-3CD9FE57680A}" type="slidenum">
              <a:rPr lang="el-GR" altLang="el-GR" sz="1200" smtClean="0">
                <a:latin typeface="Cambria" pitchFamily="18" charset="0"/>
              </a:rPr>
              <a:pPr/>
              <a:t>19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9" name="2 - Θέση περιεχομένου"/>
          <p:cNvSpPr txBox="1">
            <a:spLocks/>
          </p:cNvSpPr>
          <p:nvPr/>
        </p:nvSpPr>
        <p:spPr bwMode="auto">
          <a:xfrm>
            <a:off x="472303" y="1672624"/>
            <a:ext cx="8528050" cy="416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Example: </a:t>
            </a: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 = [4,3,6,1,5,2]</a:t>
            </a:r>
            <a:r>
              <a:rPr kumimoji="0" 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l-GR" sz="3200" b="0" i="0" u="none" strike="noStrike" kern="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endParaRPr kumimoji="0" lang="el-GR" sz="3200" b="0" i="0" u="none" strike="noStrike" kern="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endParaRPr kumimoji="0" lang="el-GR" sz="3200" b="0" i="0" u="none" strike="noStrike" kern="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endParaRPr kumimoji="0" lang="el-GR" sz="4400" b="0" i="0" u="none" strike="noStrike" kern="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is it that forces two numbers to go into different queues?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l-GR" sz="2800" b="0" i="0" u="none" strike="noStrike" kern="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el-GR" sz="3200" b="0" i="0" u="none" strike="noStrike" kern="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- Ορθογώνιο"/>
          <p:cNvSpPr/>
          <p:nvPr/>
        </p:nvSpPr>
        <p:spPr bwMode="auto">
          <a:xfrm>
            <a:off x="561315" y="1883121"/>
            <a:ext cx="153909" cy="18106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9624" y="1642249"/>
            <a:ext cx="8334375" cy="3615551"/>
          </a:xfrm>
        </p:spPr>
        <p:txBody>
          <a:bodyPr/>
          <a:lstStyle/>
          <a:p>
            <a:pPr eaLnBrk="1" hangingPunct="1">
              <a:buNone/>
            </a:pPr>
            <a:r>
              <a:rPr lang="el-GR" sz="2400" kern="1200" dirty="0" smtClean="0">
                <a:solidFill>
                  <a:srgbClr val="C00000"/>
                </a:solidFill>
                <a:latin typeface="Tahoma" pitchFamily="34" charset="0"/>
              </a:rPr>
              <a:t>	</a:t>
            </a:r>
          </a:p>
          <a:p>
            <a:pPr eaLnBrk="1" hangingPunct="1">
              <a:buNone/>
            </a:pPr>
            <a:r>
              <a:rPr lang="el-GR" sz="2400" kern="1200" dirty="0" smtClean="0">
                <a:solidFill>
                  <a:srgbClr val="C00000"/>
                </a:solidFill>
                <a:latin typeface="Tahoma" pitchFamily="34" charset="0"/>
              </a:rPr>
              <a:t>	</a:t>
            </a:r>
            <a:r>
              <a:rPr lang="en-US" sz="2400" kern="1200" dirty="0" smtClean="0">
                <a:solidFill>
                  <a:srgbClr val="C00000"/>
                </a:solidFill>
                <a:latin typeface="Tahoma" pitchFamily="34" charset="0"/>
              </a:rPr>
              <a:t>          </a:t>
            </a:r>
            <a:r>
              <a:rPr lang="en-US" sz="4400" dirty="0" smtClean="0">
                <a:solidFill>
                  <a:srgbClr val="002060"/>
                </a:solidFill>
                <a:latin typeface="Monotype Corsiva" pitchFamily="66" charset="0"/>
              </a:rPr>
              <a:t>Permutation  Graphs</a:t>
            </a:r>
            <a:r>
              <a:rPr lang="el-GR" sz="44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endParaRPr lang="en-US" sz="44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eaLnBrk="1" hangingPunct="1">
              <a:buNone/>
            </a:pPr>
            <a:endParaRPr lang="en-US" sz="2400" kern="12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eaLnBrk="1" hangingPunct="1">
              <a:buNone/>
            </a:pPr>
            <a:r>
              <a:rPr lang="el-GR" sz="2000" dirty="0" smtClean="0">
                <a:solidFill>
                  <a:srgbClr val="002060"/>
                </a:solidFill>
                <a:latin typeface="Monotype Corsiva" pitchFamily="66" charset="0"/>
              </a:rPr>
              <a:t>		</a:t>
            </a:r>
          </a:p>
          <a:p>
            <a:pPr eaLnBrk="1" hangingPunct="1">
              <a:buNone/>
            </a:pPr>
            <a:r>
              <a:rPr lang="el-GR" sz="2000" dirty="0" smtClean="0">
                <a:solidFill>
                  <a:srgbClr val="002060"/>
                </a:solidFill>
                <a:latin typeface="Monotype Corsiva" pitchFamily="66" charset="0"/>
              </a:rPr>
              <a:t>		</a:t>
            </a:r>
            <a:r>
              <a:rPr lang="en-US" sz="2000" dirty="0" smtClean="0">
                <a:solidFill>
                  <a:srgbClr val="002060"/>
                </a:solidFill>
                <a:latin typeface="Monotype Corsiva" pitchFamily="66" charset="0"/>
              </a:rPr>
              <a:t>             </a:t>
            </a:r>
            <a:r>
              <a:rPr lang="en-US" sz="4400" dirty="0" smtClean="0">
                <a:solidFill>
                  <a:srgbClr val="002060"/>
                </a:solidFill>
                <a:latin typeface="Monotype Corsiva" pitchFamily="66" charset="0"/>
              </a:rPr>
              <a:t>Permutation Labeling </a:t>
            </a:r>
          </a:p>
          <a:p>
            <a:pPr eaLnBrk="1" hangingPunct="1">
              <a:buNone/>
            </a:pPr>
            <a:endParaRPr lang="en-US" sz="2400" kern="12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eaLnBrk="1" hangingPunct="1">
              <a:buNone/>
            </a:pPr>
            <a:r>
              <a:rPr lang="en-US" sz="4800" kern="1200" dirty="0" smtClean="0">
                <a:solidFill>
                  <a:srgbClr val="002060"/>
                </a:solidFill>
                <a:latin typeface="Monotype Corsiva" pitchFamily="66" charset="0"/>
              </a:rPr>
              <a:t>				</a:t>
            </a:r>
            <a:endParaRPr lang="en-GB" sz="4800" kern="1200" dirty="0" smtClean="0">
              <a:solidFill>
                <a:srgbClr val="C00000"/>
              </a:solidFill>
              <a:latin typeface="Tahoma" pitchFamily="34" charset="0"/>
            </a:endParaRPr>
          </a:p>
          <a:p>
            <a:pPr eaLnBrk="1" hangingPunct="1">
              <a:buNone/>
            </a:pPr>
            <a:endParaRPr lang="en-GB" sz="4800" kern="1200" dirty="0" smtClean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01418" y="1828819"/>
            <a:ext cx="257361" cy="1973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798786" y="3561347"/>
            <a:ext cx="416403" cy="15761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2126291" y="4033142"/>
            <a:ext cx="160337" cy="17145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1810607" y="4041024"/>
            <a:ext cx="160337" cy="17145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10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DB2D08D-215C-4936-A661-3CD9FE57680A}" type="slidenum">
              <a:rPr lang="el-GR" altLang="el-GR" sz="1200" smtClean="0">
                <a:latin typeface="Cambria" pitchFamily="18" charset="0"/>
              </a:rPr>
              <a:pPr/>
              <a:t>2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15" name="1 - Τίτλος"/>
          <p:cNvSpPr txBox="1">
            <a:spLocks/>
          </p:cNvSpPr>
          <p:nvPr/>
        </p:nvSpPr>
        <p:spPr bwMode="auto">
          <a:xfrm>
            <a:off x="1359568" y="329697"/>
            <a:ext cx="7784432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Algorithmic Graph Theory</a:t>
            </a:r>
            <a:endParaRPr kumimoji="0" lang="el-GR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1806614" y="2424786"/>
            <a:ext cx="160337" cy="17145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2 - Θέση περιεχομένου"/>
          <p:cNvSpPr>
            <a:spLocks noGrp="1"/>
          </p:cNvSpPr>
          <p:nvPr>
            <p:ph idx="1"/>
          </p:nvPr>
        </p:nvSpPr>
        <p:spPr>
          <a:xfrm>
            <a:off x="463250" y="1663572"/>
            <a:ext cx="8528050" cy="3342992"/>
          </a:xfrm>
        </p:spPr>
        <p:txBody>
          <a:bodyPr/>
          <a:lstStyle/>
          <a:p>
            <a:r>
              <a:rPr lang="en-US" sz="2800" dirty="0" smtClean="0"/>
              <a:t>Thus, if </a:t>
            </a:r>
            <a:r>
              <a:rPr lang="en-US" sz="2800" dirty="0" err="1" smtClean="0">
                <a:solidFill>
                  <a:srgbClr val="009900"/>
                </a:solidFill>
              </a:rPr>
              <a:t>i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rgbClr val="009900"/>
                </a:solidFill>
              </a:rPr>
              <a:t>j</a:t>
            </a:r>
            <a:r>
              <a:rPr lang="en-US" sz="2800" dirty="0" smtClean="0"/>
              <a:t> are adjacent in </a:t>
            </a:r>
            <a:r>
              <a:rPr lang="en-US" sz="2800" dirty="0" smtClean="0">
                <a:solidFill>
                  <a:srgbClr val="009900"/>
                </a:solidFill>
              </a:rPr>
              <a:t>G[</a:t>
            </a:r>
            <a:r>
              <a:rPr lang="el-GR" sz="2800" dirty="0" smtClean="0">
                <a:solidFill>
                  <a:srgbClr val="009900"/>
                </a:solidFill>
              </a:rPr>
              <a:t>π]</a:t>
            </a:r>
            <a:r>
              <a:rPr lang="en-US" sz="2800" dirty="0" smtClean="0"/>
              <a:t>, then they </a:t>
            </a:r>
            <a:r>
              <a:rPr lang="en-US" sz="2800" dirty="0" smtClean="0">
                <a:solidFill>
                  <a:schemeClr val="tx2"/>
                </a:solidFill>
              </a:rPr>
              <a:t>must go </a:t>
            </a:r>
            <a:r>
              <a:rPr lang="en-US" sz="2800" dirty="0" smtClean="0"/>
              <a:t>through </a:t>
            </a:r>
            <a:r>
              <a:rPr lang="en-US" sz="2800" dirty="0" smtClean="0">
                <a:solidFill>
                  <a:schemeClr val="tx2"/>
                </a:solidFill>
              </a:rPr>
              <a:t>different queues</a:t>
            </a:r>
            <a:r>
              <a:rPr lang="en-US" sz="2800" dirty="0" smtClean="0"/>
              <a:t>. </a:t>
            </a:r>
          </a:p>
          <a:p>
            <a:endParaRPr lang="en-US" sz="2000" dirty="0" smtClean="0"/>
          </a:p>
          <a:p>
            <a:r>
              <a:rPr lang="en-US" sz="2800" dirty="0" smtClean="0">
                <a:solidFill>
                  <a:srgbClr val="C00000"/>
                </a:solidFill>
              </a:rPr>
              <a:t>Proposition: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Let </a:t>
            </a:r>
            <a:r>
              <a:rPr lang="el-GR" sz="2800" dirty="0" smtClean="0">
                <a:solidFill>
                  <a:srgbClr val="009900"/>
                </a:solidFill>
              </a:rPr>
              <a:t>π</a:t>
            </a:r>
            <a:r>
              <a:rPr lang="en-US" sz="2800" dirty="0" smtClean="0">
                <a:solidFill>
                  <a:srgbClr val="009900"/>
                </a:solidFill>
              </a:rPr>
              <a:t> </a:t>
            </a:r>
            <a:r>
              <a:rPr lang="el-GR" sz="2800" dirty="0" smtClean="0">
                <a:solidFill>
                  <a:srgbClr val="009900"/>
                </a:solidFill>
              </a:rPr>
              <a:t>=</a:t>
            </a:r>
            <a:r>
              <a:rPr lang="en-US" sz="2800" dirty="0" smtClean="0">
                <a:solidFill>
                  <a:srgbClr val="009900"/>
                </a:solidFill>
              </a:rPr>
              <a:t> </a:t>
            </a:r>
            <a:r>
              <a:rPr lang="el-GR" sz="2800" dirty="0" smtClean="0">
                <a:solidFill>
                  <a:srgbClr val="009900"/>
                </a:solidFill>
              </a:rPr>
              <a:t>[π</a:t>
            </a:r>
            <a:r>
              <a:rPr lang="el-GR" sz="2800" baseline="-25000" dirty="0" smtClean="0">
                <a:solidFill>
                  <a:srgbClr val="009900"/>
                </a:solidFill>
              </a:rPr>
              <a:t>1</a:t>
            </a:r>
            <a:r>
              <a:rPr lang="el-GR" sz="2800" dirty="0" smtClean="0">
                <a:solidFill>
                  <a:srgbClr val="009900"/>
                </a:solidFill>
              </a:rPr>
              <a:t>,π</a:t>
            </a:r>
            <a:r>
              <a:rPr lang="el-GR" sz="2800" baseline="-25000" dirty="0" smtClean="0">
                <a:solidFill>
                  <a:srgbClr val="009900"/>
                </a:solidFill>
              </a:rPr>
              <a:t>2</a:t>
            </a:r>
            <a:r>
              <a:rPr lang="el-GR" sz="2800" dirty="0" smtClean="0">
                <a:solidFill>
                  <a:srgbClr val="009900"/>
                </a:solidFill>
              </a:rPr>
              <a:t>,…,π</a:t>
            </a:r>
            <a:r>
              <a:rPr lang="en-US" sz="2800" baseline="-25000" dirty="0" smtClean="0">
                <a:solidFill>
                  <a:srgbClr val="009900"/>
                </a:solidFill>
              </a:rPr>
              <a:t>n</a:t>
            </a:r>
            <a:r>
              <a:rPr lang="en-US" sz="2800" dirty="0" smtClean="0">
                <a:solidFill>
                  <a:srgbClr val="009900"/>
                </a:solidFill>
              </a:rPr>
              <a:t>] </a:t>
            </a:r>
            <a:r>
              <a:rPr lang="en-US" sz="2800" dirty="0" smtClean="0"/>
              <a:t>be a permutation on </a:t>
            </a:r>
            <a:r>
              <a:rPr lang="en-US" sz="2800" dirty="0" err="1" smtClean="0">
                <a:solidFill>
                  <a:srgbClr val="009900"/>
                </a:solidFill>
              </a:rPr>
              <a:t>N</a:t>
            </a:r>
            <a:r>
              <a:rPr lang="en-US" sz="2800" baseline="-25000" dirty="0" err="1" smtClean="0">
                <a:solidFill>
                  <a:srgbClr val="009900"/>
                </a:solidFill>
              </a:rPr>
              <a:t>n</a:t>
            </a:r>
            <a:r>
              <a:rPr lang="en-US" sz="2800" dirty="0" smtClean="0"/>
              <a:t>. There is a one-to-one correspondence between the </a:t>
            </a:r>
            <a:r>
              <a:rPr lang="en-US" sz="2800" dirty="0" smtClean="0">
                <a:solidFill>
                  <a:schemeClr val="tx2"/>
                </a:solidFill>
              </a:rPr>
              <a:t>proper k-colorings </a:t>
            </a:r>
            <a:r>
              <a:rPr lang="en-US" sz="2800" dirty="0" smtClean="0"/>
              <a:t>of </a:t>
            </a:r>
            <a:r>
              <a:rPr lang="en-US" sz="2800" dirty="0" smtClean="0">
                <a:solidFill>
                  <a:srgbClr val="009900"/>
                </a:solidFill>
              </a:rPr>
              <a:t>G[</a:t>
            </a:r>
            <a:r>
              <a:rPr lang="el-GR" sz="2800" dirty="0" smtClean="0">
                <a:solidFill>
                  <a:srgbClr val="009900"/>
                </a:solidFill>
              </a:rPr>
              <a:t>π]</a:t>
            </a:r>
            <a:r>
              <a:rPr lang="en-US" sz="2800" dirty="0" smtClean="0"/>
              <a:t> and the successful sorting strategies for </a:t>
            </a:r>
            <a:r>
              <a:rPr lang="el-GR" sz="2800" dirty="0" smtClean="0">
                <a:solidFill>
                  <a:srgbClr val="009900"/>
                </a:solidFill>
              </a:rPr>
              <a:t>π</a:t>
            </a:r>
            <a:r>
              <a:rPr lang="el-GR" sz="2800" dirty="0" smtClean="0"/>
              <a:t> </a:t>
            </a:r>
            <a:r>
              <a:rPr lang="en-US" sz="2800" dirty="0" smtClean="0"/>
              <a:t>in a network of </a:t>
            </a:r>
            <a:r>
              <a:rPr lang="en-US" sz="2800" dirty="0" smtClean="0">
                <a:solidFill>
                  <a:schemeClr val="tx2"/>
                </a:solidFill>
              </a:rPr>
              <a:t>k</a:t>
            </a:r>
            <a:r>
              <a:rPr lang="en-US" sz="2800" dirty="0" smtClean="0"/>
              <a:t> parallel queues.</a:t>
            </a:r>
            <a:endParaRPr lang="el-GR" sz="2800" dirty="0" smtClean="0"/>
          </a:p>
        </p:txBody>
      </p:sp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150938" y="342900"/>
            <a:ext cx="7793037" cy="792480"/>
          </a:xfrm>
        </p:spPr>
        <p:txBody>
          <a:bodyPr/>
          <a:lstStyle/>
          <a:p>
            <a:r>
              <a:rPr lang="en-US" sz="3200" b="1" kern="1200" dirty="0" smtClean="0">
                <a:solidFill>
                  <a:srgbClr val="002060"/>
                </a:solidFill>
                <a:latin typeface="Cambria" pitchFamily="18" charset="0"/>
              </a:rPr>
              <a:t>Sorting a Permutation using Queues</a:t>
            </a:r>
            <a:endParaRPr lang="el-GR" sz="3200" b="1" kern="1200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4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DB2D08D-215C-4936-A661-3CD9FE57680A}" type="slidenum">
              <a:rPr lang="el-GR" altLang="el-GR" sz="1200" smtClean="0">
                <a:latin typeface="Cambria" pitchFamily="18" charset="0"/>
              </a:rPr>
              <a:pPr/>
              <a:t>20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8" name="7 - Ορθογώνιο"/>
          <p:cNvSpPr/>
          <p:nvPr/>
        </p:nvSpPr>
        <p:spPr bwMode="auto">
          <a:xfrm>
            <a:off x="561315" y="1883121"/>
            <a:ext cx="153909" cy="18106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2258" y="1677129"/>
            <a:ext cx="8490673" cy="4651233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sz="2800" dirty="0" smtClean="0">
                <a:solidFill>
                  <a:srgbClr val="C00000"/>
                </a:solidFill>
              </a:rPr>
              <a:t>Corollary:</a:t>
            </a:r>
            <a:r>
              <a:rPr lang="en-US" sz="2800" dirty="0" smtClean="0"/>
              <a:t> Let </a:t>
            </a:r>
            <a:r>
              <a:rPr lang="el-GR" sz="2800" dirty="0" smtClean="0">
                <a:solidFill>
                  <a:srgbClr val="009900"/>
                </a:solidFill>
              </a:rPr>
              <a:t>π</a:t>
            </a:r>
            <a:r>
              <a:rPr lang="el-GR" sz="2800" dirty="0" smtClean="0"/>
              <a:t> </a:t>
            </a:r>
            <a:r>
              <a:rPr lang="en-US" sz="2800" dirty="0" smtClean="0"/>
              <a:t>be a permutation on </a:t>
            </a:r>
            <a:r>
              <a:rPr lang="en-US" sz="2800" dirty="0" err="1" smtClean="0">
                <a:solidFill>
                  <a:srgbClr val="009900"/>
                </a:solidFill>
              </a:rPr>
              <a:t>N</a:t>
            </a:r>
            <a:r>
              <a:rPr lang="en-US" sz="2800" baseline="-25000" dirty="0" err="1" smtClean="0">
                <a:solidFill>
                  <a:srgbClr val="009900"/>
                </a:solidFill>
              </a:rPr>
              <a:t>n</a:t>
            </a:r>
            <a:r>
              <a:rPr lang="en-US" sz="2800" dirty="0" smtClean="0"/>
              <a:t>. The following numbers are equal:</a:t>
            </a:r>
          </a:p>
          <a:p>
            <a:pPr marL="441325" indent="-441325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400" dirty="0" smtClean="0"/>
              <a:t>   </a:t>
            </a:r>
            <a:r>
              <a:rPr lang="el-GR" sz="2400" dirty="0" smtClean="0"/>
              <a:t> </a:t>
            </a:r>
            <a:r>
              <a:rPr lang="en-US" sz="2400" dirty="0" smtClean="0"/>
              <a:t>	(</a:t>
            </a:r>
            <a:r>
              <a:rPr lang="en-US" sz="2400" dirty="0" err="1" smtClean="0"/>
              <a:t>i</a:t>
            </a:r>
            <a:r>
              <a:rPr lang="en-US" sz="2400" dirty="0" smtClean="0"/>
              <a:t>)   </a:t>
            </a:r>
            <a:r>
              <a:rPr lang="en-US" sz="2400" dirty="0" smtClean="0">
                <a:solidFill>
                  <a:schemeClr val="tx2"/>
                </a:solidFill>
              </a:rPr>
              <a:t>the chromatic number of G[</a:t>
            </a:r>
            <a:r>
              <a:rPr lang="el-GR" sz="2400" dirty="0" smtClean="0">
                <a:solidFill>
                  <a:schemeClr val="tx2"/>
                </a:solidFill>
              </a:rPr>
              <a:t>π]</a:t>
            </a:r>
          </a:p>
          <a:p>
            <a:pPr marL="441325" indent="-441325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l-GR" sz="2400" dirty="0" smtClean="0"/>
              <a:t>    </a:t>
            </a:r>
            <a:r>
              <a:rPr lang="en-US" sz="2400" dirty="0" smtClean="0"/>
              <a:t>	(ii)  </a:t>
            </a:r>
            <a:r>
              <a:rPr lang="en-US" sz="2400" dirty="0" smtClean="0">
                <a:solidFill>
                  <a:schemeClr val="tx2"/>
                </a:solidFill>
              </a:rPr>
              <a:t>the min number of queues required to sort </a:t>
            </a:r>
            <a:r>
              <a:rPr lang="el-GR" sz="2400" dirty="0" smtClean="0">
                <a:solidFill>
                  <a:schemeClr val="tx2"/>
                </a:solidFill>
              </a:rPr>
              <a:t>π</a:t>
            </a:r>
            <a:endParaRPr lang="en-US" sz="2400" dirty="0" smtClean="0"/>
          </a:p>
          <a:p>
            <a:pPr marL="441325" indent="-441325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400" dirty="0" smtClean="0"/>
              <a:t>	</a:t>
            </a:r>
            <a:r>
              <a:rPr lang="el-GR" sz="2400" dirty="0" smtClean="0"/>
              <a:t>(</a:t>
            </a:r>
            <a:r>
              <a:rPr lang="en-US" sz="2400" dirty="0" smtClean="0"/>
              <a:t>iii) </a:t>
            </a:r>
            <a:r>
              <a:rPr lang="en-US" sz="2400" dirty="0" smtClean="0">
                <a:solidFill>
                  <a:schemeClr val="tx2"/>
                </a:solidFill>
              </a:rPr>
              <a:t>the length of a longest decreasing subsequence </a:t>
            </a:r>
            <a:r>
              <a:rPr lang="en-US" sz="2400" dirty="0" smtClean="0">
                <a:solidFill>
                  <a:schemeClr val="tx2"/>
                </a:solidFill>
              </a:rPr>
              <a:t>of </a:t>
            </a:r>
            <a:r>
              <a:rPr lang="el-GR" sz="2400" dirty="0" smtClean="0">
                <a:solidFill>
                  <a:schemeClr val="tx2"/>
                </a:solidFill>
              </a:rPr>
              <a:t>π </a:t>
            </a:r>
            <a:endParaRPr lang="en-US" sz="2400" dirty="0" smtClean="0">
              <a:solidFill>
                <a:schemeClr val="tx2"/>
              </a:solidFill>
            </a:endParaRPr>
          </a:p>
          <a:p>
            <a:pPr marL="441325" indent="-441325">
              <a:spcBef>
                <a:spcPts val="0"/>
              </a:spcBef>
              <a:buFont typeface="Wingdings" pitchFamily="2" charset="2"/>
              <a:buNone/>
              <a:defRPr/>
            </a:pPr>
            <a:endParaRPr lang="el-GR" sz="2400" dirty="0" smtClean="0">
              <a:solidFill>
                <a:schemeClr val="tx2"/>
              </a:solidFill>
            </a:endParaRPr>
          </a:p>
          <a:p>
            <a:pPr marL="441325" indent="-441325">
              <a:spcBef>
                <a:spcPts val="0"/>
              </a:spcBef>
              <a:defRPr/>
            </a:pPr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C00000"/>
                </a:solidFill>
              </a:rPr>
              <a:t>canonical sorting stratege </a:t>
            </a:r>
            <a:r>
              <a:rPr lang="en-US" sz="2800" dirty="0" smtClean="0"/>
              <a:t>for </a:t>
            </a:r>
            <a:r>
              <a:rPr lang="el-GR" sz="2800" dirty="0" smtClean="0">
                <a:solidFill>
                  <a:srgbClr val="009900"/>
                </a:solidFill>
              </a:rPr>
              <a:t>π</a:t>
            </a:r>
            <a:r>
              <a:rPr lang="el-GR" sz="2800" dirty="0" smtClean="0"/>
              <a:t> </a:t>
            </a:r>
            <a:r>
              <a:rPr lang="en-US" sz="2800" dirty="0" smtClean="0"/>
              <a:t>places each number in the first available queue.</a:t>
            </a:r>
          </a:p>
          <a:p>
            <a:pPr marL="441325" indent="-441325">
              <a:spcBef>
                <a:spcPts val="0"/>
              </a:spcBef>
              <a:buNone/>
              <a:defRPr/>
            </a:pPr>
            <a:endParaRPr lang="en-US" sz="1400" dirty="0" smtClean="0"/>
          </a:p>
          <a:p>
            <a:pPr marL="441325" indent="-441325">
              <a:spcBef>
                <a:spcPts val="0"/>
              </a:spcBef>
              <a:defRPr/>
            </a:pPr>
            <a:r>
              <a:rPr lang="en-US" sz="2800" dirty="0" smtClean="0"/>
              <a:t>From this strategy, we obtain the </a:t>
            </a:r>
            <a:r>
              <a:rPr lang="en-US" sz="2800" dirty="0" smtClean="0">
                <a:solidFill>
                  <a:srgbClr val="C00000"/>
                </a:solidFill>
              </a:rPr>
              <a:t>canonical coloring </a:t>
            </a:r>
            <a:r>
              <a:rPr lang="en-US" sz="2800" dirty="0" smtClean="0">
                <a:solidFill>
                  <a:srgbClr val="C00000"/>
                </a:solidFill>
              </a:rPr>
              <a:t>  </a:t>
            </a:r>
            <a:r>
              <a:rPr lang="en-US" sz="2800" dirty="0" smtClean="0"/>
              <a:t>of </a:t>
            </a:r>
            <a:r>
              <a:rPr lang="en-US" sz="2800" dirty="0" smtClean="0">
                <a:solidFill>
                  <a:srgbClr val="009900"/>
                </a:solidFill>
              </a:rPr>
              <a:t>G[</a:t>
            </a:r>
            <a:r>
              <a:rPr lang="el-GR" sz="2800" dirty="0" smtClean="0">
                <a:solidFill>
                  <a:srgbClr val="009900"/>
                </a:solidFill>
              </a:rPr>
              <a:t>π]</a:t>
            </a:r>
            <a:r>
              <a:rPr lang="en-US" sz="2800" dirty="0" smtClean="0">
                <a:solidFill>
                  <a:srgbClr val="009900"/>
                </a:solidFill>
              </a:rPr>
              <a:t>.</a:t>
            </a:r>
          </a:p>
        </p:txBody>
      </p:sp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150938" y="342900"/>
            <a:ext cx="7793037" cy="792480"/>
          </a:xfrm>
        </p:spPr>
        <p:txBody>
          <a:bodyPr/>
          <a:lstStyle/>
          <a:p>
            <a:r>
              <a:rPr lang="en-US" sz="3200" b="1" kern="1200" dirty="0" smtClean="0">
                <a:solidFill>
                  <a:srgbClr val="002060"/>
                </a:solidFill>
                <a:latin typeface="Cambria" pitchFamily="18" charset="0"/>
              </a:rPr>
              <a:t>Sorting a Permutation using Queues</a:t>
            </a:r>
            <a:endParaRPr lang="el-GR" sz="3200" b="1" kern="1200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4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DB2D08D-215C-4936-A661-3CD9FE57680A}" type="slidenum">
              <a:rPr lang="el-GR" altLang="el-GR" sz="1200" smtClean="0">
                <a:latin typeface="Cambria" pitchFamily="18" charset="0"/>
              </a:rPr>
              <a:pPr/>
              <a:t>21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8" name="7 - Ορθογώνιο"/>
          <p:cNvSpPr/>
          <p:nvPr/>
        </p:nvSpPr>
        <p:spPr bwMode="auto">
          <a:xfrm>
            <a:off x="561315" y="1883121"/>
            <a:ext cx="153909" cy="18106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6209" y="1663571"/>
            <a:ext cx="8702675" cy="4892675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Algorithm Canonical Coloring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/>
              <a:t>    </a:t>
            </a:r>
            <a:r>
              <a:rPr lang="en-US" sz="2400" dirty="0" smtClean="0">
                <a:solidFill>
                  <a:srgbClr val="009900"/>
                </a:solidFill>
              </a:rPr>
              <a:t>input: </a:t>
            </a:r>
            <a:r>
              <a:rPr lang="en-US" sz="2400" dirty="0" smtClean="0"/>
              <a:t>A permutation </a:t>
            </a:r>
            <a:r>
              <a:rPr lang="el-GR" sz="2400" dirty="0" smtClean="0">
                <a:solidFill>
                  <a:srgbClr val="009900"/>
                </a:solidFill>
              </a:rPr>
              <a:t>π</a:t>
            </a:r>
            <a:r>
              <a:rPr lang="el-GR" sz="2400" dirty="0" smtClean="0"/>
              <a:t> </a:t>
            </a:r>
            <a:r>
              <a:rPr lang="en-US" sz="2400" dirty="0" smtClean="0"/>
              <a:t>on </a:t>
            </a:r>
            <a:r>
              <a:rPr lang="en-US" sz="2400" dirty="0" err="1" smtClean="0">
                <a:solidFill>
                  <a:srgbClr val="009900"/>
                </a:solidFill>
              </a:rPr>
              <a:t>N</a:t>
            </a:r>
            <a:r>
              <a:rPr lang="en-US" sz="2400" baseline="-25000" dirty="0" err="1" smtClean="0">
                <a:solidFill>
                  <a:srgbClr val="009900"/>
                </a:solidFill>
              </a:rPr>
              <a:t>n</a:t>
            </a:r>
            <a:r>
              <a:rPr lang="en-US" sz="2400" dirty="0" smtClean="0"/>
              <a:t>;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/>
              <a:t>    </a:t>
            </a:r>
            <a:r>
              <a:rPr lang="en-US" sz="2400" dirty="0" smtClean="0">
                <a:solidFill>
                  <a:srgbClr val="009900"/>
                </a:solidFill>
              </a:rPr>
              <a:t>output: </a:t>
            </a:r>
            <a:r>
              <a:rPr lang="en-US" sz="2400" dirty="0" smtClean="0"/>
              <a:t>A coloring of the vertices of </a:t>
            </a:r>
            <a:r>
              <a:rPr lang="en-US" sz="2400" dirty="0" smtClean="0">
                <a:solidFill>
                  <a:srgbClr val="009900"/>
                </a:solidFill>
              </a:rPr>
              <a:t>G[</a:t>
            </a:r>
            <a:r>
              <a:rPr lang="el-GR" sz="2400" dirty="0" smtClean="0">
                <a:solidFill>
                  <a:srgbClr val="009900"/>
                </a:solidFill>
              </a:rPr>
              <a:t>π] </a:t>
            </a:r>
            <a:r>
              <a:rPr lang="en-US" sz="2400" dirty="0" smtClean="0"/>
              <a:t>and </a:t>
            </a:r>
            <a:r>
              <a:rPr lang="el-GR" sz="2400" dirty="0" smtClean="0">
                <a:solidFill>
                  <a:srgbClr val="009900"/>
                </a:solidFill>
              </a:rPr>
              <a:t>χ(</a:t>
            </a:r>
            <a:r>
              <a:rPr lang="en-US" sz="2400" dirty="0" smtClean="0">
                <a:solidFill>
                  <a:srgbClr val="009900"/>
                </a:solidFill>
              </a:rPr>
              <a:t>G[</a:t>
            </a:r>
            <a:r>
              <a:rPr lang="el-GR" sz="2400" dirty="0" smtClean="0">
                <a:solidFill>
                  <a:srgbClr val="009900"/>
                </a:solidFill>
              </a:rPr>
              <a:t>π])</a:t>
            </a:r>
            <a:r>
              <a:rPr lang="en-US" sz="2400" dirty="0" smtClean="0">
                <a:solidFill>
                  <a:srgbClr val="009900"/>
                </a:solidFill>
              </a:rPr>
              <a:t>;</a:t>
            </a:r>
          </a:p>
          <a:p>
            <a:pPr>
              <a:buFont typeface="Wingdings" pitchFamily="2" charset="2"/>
              <a:buNone/>
              <a:defRPr/>
            </a:pPr>
            <a:endParaRPr lang="en-US" sz="2800" u="sng" dirty="0" smtClean="0">
              <a:solidFill>
                <a:srgbClr val="009900"/>
              </a:solidFill>
              <a:uFill>
                <a:solidFill>
                  <a:srgbClr val="009900"/>
                </a:solidFill>
              </a:u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9900"/>
                </a:solidFill>
                <a:uFill>
                  <a:solidFill>
                    <a:srgbClr val="009900"/>
                  </a:solidFill>
                </a:uFill>
              </a:rPr>
              <a:t>	</a:t>
            </a:r>
            <a:r>
              <a:rPr lang="en-US" sz="2400" u="sng" dirty="0" smtClean="0">
                <a:solidFill>
                  <a:srgbClr val="009900"/>
                </a:solidFill>
                <a:uFill>
                  <a:solidFill>
                    <a:srgbClr val="009900"/>
                  </a:solidFill>
                </a:uFill>
              </a:rPr>
              <a:t>Method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dirty="0" smtClean="0"/>
              <a:t>	During the </a:t>
            </a:r>
            <a:r>
              <a:rPr lang="en-US" sz="2400" dirty="0" err="1" smtClean="0">
                <a:solidFill>
                  <a:schemeClr val="tx2"/>
                </a:solidFill>
              </a:rPr>
              <a:t>jth</a:t>
            </a:r>
            <a:r>
              <a:rPr lang="en-US" sz="2400" dirty="0" smtClean="0"/>
              <a:t> </a:t>
            </a:r>
            <a:r>
              <a:rPr lang="en-US" sz="2400" dirty="0" err="1" smtClean="0"/>
              <a:t>interation</a:t>
            </a:r>
            <a:r>
              <a:rPr lang="en-US" sz="2400" dirty="0" smtClean="0"/>
              <a:t>, </a:t>
            </a:r>
            <a:r>
              <a:rPr lang="el-GR" sz="2400" dirty="0" smtClean="0">
                <a:solidFill>
                  <a:schemeClr val="tx2"/>
                </a:solidFill>
              </a:rPr>
              <a:t>π</a:t>
            </a:r>
            <a:r>
              <a:rPr lang="en-US" sz="2400" baseline="-25000" dirty="0" smtClean="0">
                <a:solidFill>
                  <a:schemeClr val="tx2"/>
                </a:solidFill>
              </a:rPr>
              <a:t>j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/>
              <a:t>is transferred onto the 	                 	queue </a:t>
            </a:r>
            <a:r>
              <a:rPr lang="en-US" sz="2400" dirty="0" err="1" smtClean="0">
                <a:solidFill>
                  <a:schemeClr val="tx2"/>
                </a:solidFill>
              </a:rPr>
              <a:t>Q</a:t>
            </a:r>
            <a:r>
              <a:rPr lang="en-US" sz="2400" baseline="-25000" dirty="0" err="1" smtClean="0">
                <a:solidFill>
                  <a:schemeClr val="tx2"/>
                </a:solidFill>
              </a:rPr>
              <a:t>i</a:t>
            </a:r>
            <a:r>
              <a:rPr lang="en-US" sz="2400" dirty="0" smtClean="0"/>
              <a:t> having the smallest index </a:t>
            </a:r>
            <a:r>
              <a:rPr lang="en-US" sz="2400" dirty="0" err="1" smtClean="0">
                <a:solidFill>
                  <a:schemeClr val="tx2"/>
                </a:solidFill>
              </a:rPr>
              <a:t>i</a:t>
            </a:r>
            <a:r>
              <a:rPr lang="en-US" sz="2400" dirty="0" smtClean="0"/>
              <a:t> satisfying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18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			</a:t>
            </a:r>
            <a:r>
              <a:rPr lang="el-GR" sz="2800" dirty="0" smtClean="0">
                <a:solidFill>
                  <a:schemeClr val="tx2"/>
                </a:solidFill>
              </a:rPr>
              <a:t>π</a:t>
            </a:r>
            <a:r>
              <a:rPr lang="en-US" sz="2800" baseline="-25000" dirty="0" smtClean="0">
                <a:solidFill>
                  <a:schemeClr val="tx2"/>
                </a:solidFill>
              </a:rPr>
              <a:t>j    </a:t>
            </a:r>
            <a:r>
              <a:rPr lang="en-US" sz="2800" dirty="0" smtClean="0">
                <a:solidFill>
                  <a:schemeClr val="tx2"/>
                </a:solidFill>
                <a:sym typeface="Symbol"/>
              </a:rPr>
              <a:t>   last entry of </a:t>
            </a:r>
            <a:r>
              <a:rPr lang="en-US" sz="2800" dirty="0" err="1" smtClean="0">
                <a:solidFill>
                  <a:schemeClr val="tx2"/>
                </a:solidFill>
                <a:sym typeface="Symbol"/>
              </a:rPr>
              <a:t>Q</a:t>
            </a:r>
            <a:r>
              <a:rPr lang="en-US" sz="2800" baseline="-25000" dirty="0" err="1" smtClean="0">
                <a:solidFill>
                  <a:schemeClr val="tx2"/>
                </a:solidFill>
                <a:sym typeface="Symbol"/>
              </a:rPr>
              <a:t>i</a:t>
            </a:r>
            <a:r>
              <a:rPr lang="en-US" sz="2800" baseline="-25000" dirty="0" smtClean="0">
                <a:solidFill>
                  <a:schemeClr val="tx2"/>
                </a:solidFill>
                <a:sym typeface="Symbol"/>
              </a:rPr>
              <a:t>.</a:t>
            </a:r>
            <a:endParaRPr lang="el-GR" sz="2400" baseline="-25000" dirty="0">
              <a:solidFill>
                <a:schemeClr val="tx2"/>
              </a:solidFill>
            </a:endParaRPr>
          </a:p>
        </p:txBody>
      </p:sp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150938" y="342900"/>
            <a:ext cx="7793037" cy="792480"/>
          </a:xfrm>
        </p:spPr>
        <p:txBody>
          <a:bodyPr/>
          <a:lstStyle/>
          <a:p>
            <a:r>
              <a:rPr lang="en-US" sz="3200" b="1" kern="1200" dirty="0" smtClean="0">
                <a:solidFill>
                  <a:srgbClr val="002060"/>
                </a:solidFill>
                <a:latin typeface="Cambria" pitchFamily="18" charset="0"/>
              </a:rPr>
              <a:t>Coloring </a:t>
            </a:r>
            <a:r>
              <a:rPr lang="en-US" sz="3200" b="1" kern="1200" dirty="0" smtClean="0">
                <a:solidFill>
                  <a:srgbClr val="002060"/>
                </a:solidFill>
                <a:latin typeface="Cambria" pitchFamily="18" charset="0"/>
              </a:rPr>
              <a:t>a Permutation </a:t>
            </a:r>
            <a:r>
              <a:rPr lang="en-US" sz="3200" b="1" kern="1200" dirty="0" smtClean="0">
                <a:solidFill>
                  <a:srgbClr val="002060"/>
                </a:solidFill>
                <a:latin typeface="Cambria" pitchFamily="18" charset="0"/>
              </a:rPr>
              <a:t>Graph</a:t>
            </a:r>
            <a:endParaRPr lang="el-GR" sz="3200" b="1" kern="1200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4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DB2D08D-215C-4936-A661-3CD9FE57680A}" type="slidenum">
              <a:rPr lang="el-GR" altLang="el-GR" sz="1200" smtClean="0">
                <a:latin typeface="Cambria" pitchFamily="18" charset="0"/>
              </a:rPr>
              <a:pPr/>
              <a:t>22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8" name="7 - Ορθογώνιο"/>
          <p:cNvSpPr/>
          <p:nvPr/>
        </p:nvSpPr>
        <p:spPr bwMode="auto">
          <a:xfrm>
            <a:off x="561315" y="1883121"/>
            <a:ext cx="153909" cy="18106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2 - Θέση περιεχομένου"/>
          <p:cNvSpPr>
            <a:spLocks noGrp="1"/>
          </p:cNvSpPr>
          <p:nvPr>
            <p:ph idx="1"/>
          </p:nvPr>
        </p:nvSpPr>
        <p:spPr>
          <a:xfrm>
            <a:off x="467026" y="1675628"/>
            <a:ext cx="8451850" cy="4830762"/>
          </a:xfrm>
        </p:spPr>
        <p:txBody>
          <a:bodyPr/>
          <a:lstStyle/>
          <a:p>
            <a:r>
              <a:rPr lang="en-US" sz="2800" dirty="0" smtClean="0">
                <a:solidFill>
                  <a:srgbClr val="009900"/>
                </a:solidFill>
              </a:rPr>
              <a:t>Example: </a:t>
            </a:r>
            <a:r>
              <a:rPr lang="el-GR" sz="2800" dirty="0" smtClean="0">
                <a:solidFill>
                  <a:schemeClr val="tx2"/>
                </a:solidFill>
              </a:rPr>
              <a:t>Π =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l-GR" sz="2800" dirty="0" smtClean="0">
                <a:solidFill>
                  <a:schemeClr val="tx2"/>
                </a:solidFill>
              </a:rPr>
              <a:t>[8,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l-GR" sz="2800" dirty="0" smtClean="0">
                <a:solidFill>
                  <a:schemeClr val="tx2"/>
                </a:solidFill>
              </a:rPr>
              <a:t>3,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l-GR" sz="2800" dirty="0" smtClean="0">
                <a:solidFill>
                  <a:schemeClr val="tx2"/>
                </a:solidFill>
              </a:rPr>
              <a:t>2,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l-GR" sz="2800" dirty="0" smtClean="0">
                <a:solidFill>
                  <a:schemeClr val="tx2"/>
                </a:solidFill>
              </a:rPr>
              <a:t>7,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l-GR" sz="2800" dirty="0" smtClean="0">
                <a:solidFill>
                  <a:schemeClr val="tx2"/>
                </a:solidFill>
              </a:rPr>
              <a:t>1,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l-GR" sz="2800" dirty="0" smtClean="0">
                <a:solidFill>
                  <a:schemeClr val="tx2"/>
                </a:solidFill>
              </a:rPr>
              <a:t>9,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l-GR" sz="2800" dirty="0" smtClean="0">
                <a:solidFill>
                  <a:schemeClr val="tx2"/>
                </a:solidFill>
              </a:rPr>
              <a:t>6,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l-GR" sz="2800" dirty="0" smtClean="0">
                <a:solidFill>
                  <a:schemeClr val="tx2"/>
                </a:solidFill>
              </a:rPr>
              <a:t>5,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l-GR" sz="2800" dirty="0" smtClean="0">
                <a:solidFill>
                  <a:schemeClr val="tx2"/>
                </a:solidFill>
              </a:rPr>
              <a:t>4]</a:t>
            </a:r>
          </a:p>
          <a:p>
            <a:endParaRPr lang="en-US" sz="2800" dirty="0" smtClean="0">
              <a:solidFill>
                <a:schemeClr val="tx2"/>
              </a:solidFill>
            </a:endParaRPr>
          </a:p>
          <a:p>
            <a:endParaRPr lang="el-GR" sz="2800" dirty="0" smtClean="0">
              <a:solidFill>
                <a:schemeClr val="tx2"/>
              </a:solidFill>
            </a:endParaRPr>
          </a:p>
          <a:p>
            <a:endParaRPr lang="el-GR" sz="2800" dirty="0" smtClean="0">
              <a:solidFill>
                <a:schemeClr val="tx2"/>
              </a:solidFill>
            </a:endParaRPr>
          </a:p>
          <a:p>
            <a:endParaRPr lang="el-GR" sz="2800" dirty="0" smtClean="0">
              <a:solidFill>
                <a:schemeClr val="tx2"/>
              </a:solidFill>
            </a:endParaRPr>
          </a:p>
          <a:p>
            <a:endParaRPr lang="el-GR" sz="2800" dirty="0" smtClean="0">
              <a:solidFill>
                <a:schemeClr val="tx2"/>
              </a:solidFill>
            </a:endParaRPr>
          </a:p>
          <a:p>
            <a:r>
              <a:rPr lang="en-US" sz="2800" dirty="0" smtClean="0">
                <a:solidFill>
                  <a:srgbClr val="C00000"/>
                </a:solidFill>
              </a:rPr>
              <a:t>Theorem: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Let </a:t>
            </a:r>
            <a:r>
              <a:rPr lang="el-GR" sz="2400" dirty="0" smtClean="0">
                <a:solidFill>
                  <a:srgbClr val="009900"/>
                </a:solidFill>
              </a:rPr>
              <a:t>π</a:t>
            </a:r>
            <a:r>
              <a:rPr lang="el-GR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be a permutation on </a:t>
            </a:r>
            <a:r>
              <a:rPr lang="en-US" sz="2400" dirty="0" err="1" smtClean="0">
                <a:solidFill>
                  <a:srgbClr val="009900"/>
                </a:solidFill>
              </a:rPr>
              <a:t>N</a:t>
            </a:r>
            <a:r>
              <a:rPr lang="en-US" sz="2400" baseline="-25000" dirty="0" err="1" smtClean="0">
                <a:solidFill>
                  <a:srgbClr val="009900"/>
                </a:solidFill>
              </a:rPr>
              <a:t>n</a:t>
            </a:r>
            <a:r>
              <a:rPr lang="en-US" sz="2400" dirty="0" smtClean="0">
                <a:solidFill>
                  <a:schemeClr val="tx2"/>
                </a:solidFill>
              </a:rPr>
              <a:t>. The canonical coloring of </a:t>
            </a:r>
            <a:r>
              <a:rPr lang="en-US" sz="2400" dirty="0" smtClean="0">
                <a:solidFill>
                  <a:srgbClr val="009900"/>
                </a:solidFill>
              </a:rPr>
              <a:t>G[</a:t>
            </a:r>
            <a:r>
              <a:rPr lang="el-GR" sz="2400" dirty="0" smtClean="0">
                <a:solidFill>
                  <a:srgbClr val="009900"/>
                </a:solidFill>
              </a:rPr>
              <a:t>π]</a:t>
            </a:r>
            <a:r>
              <a:rPr lang="el-GR" sz="2400" dirty="0" smtClean="0">
                <a:solidFill>
                  <a:schemeClr val="tx2"/>
                </a:solidFill>
              </a:rPr>
              <a:t>, </a:t>
            </a:r>
            <a:r>
              <a:rPr lang="en-US" sz="2400" dirty="0" smtClean="0">
                <a:solidFill>
                  <a:schemeClr val="tx2"/>
                </a:solidFill>
              </a:rPr>
              <a:t>as produced by Algorithm canonical coloring, is a minimum coloring.</a:t>
            </a:r>
            <a:endParaRPr lang="el-GR" sz="28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None/>
            </a:pPr>
            <a:endParaRPr lang="el-GR" dirty="0" smtClean="0"/>
          </a:p>
        </p:txBody>
      </p:sp>
      <p:pic>
        <p:nvPicPr>
          <p:cNvPr id="28677" name="5 - Εικόνα" descr="7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0363" y="2482935"/>
            <a:ext cx="5156200" cy="190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1150938" y="342900"/>
            <a:ext cx="7793037" cy="792480"/>
          </a:xfrm>
        </p:spPr>
        <p:txBody>
          <a:bodyPr/>
          <a:lstStyle/>
          <a:p>
            <a:r>
              <a:rPr lang="en-US" sz="3200" b="1" kern="1200" dirty="0" smtClean="0">
                <a:solidFill>
                  <a:srgbClr val="002060"/>
                </a:solidFill>
                <a:latin typeface="Cambria" pitchFamily="18" charset="0"/>
              </a:rPr>
              <a:t>Coloring a Permutation Graph</a:t>
            </a:r>
            <a:endParaRPr lang="el-GR" sz="3200" b="1" kern="1200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5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DB2D08D-215C-4936-A661-3CD9FE57680A}" type="slidenum">
              <a:rPr lang="el-GR" altLang="el-GR" sz="1200" smtClean="0">
                <a:latin typeface="Cambria" pitchFamily="18" charset="0"/>
              </a:rPr>
              <a:pPr/>
              <a:t>23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9" name="8 - Ορθογώνιο"/>
          <p:cNvSpPr/>
          <p:nvPr/>
        </p:nvSpPr>
        <p:spPr bwMode="auto">
          <a:xfrm>
            <a:off x="561315" y="1883121"/>
            <a:ext cx="153909" cy="18106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7 - Ορθογώνιο"/>
          <p:cNvSpPr/>
          <p:nvPr/>
        </p:nvSpPr>
        <p:spPr bwMode="auto">
          <a:xfrm>
            <a:off x="1620570" y="2471597"/>
            <a:ext cx="5169529" cy="1901228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2 - Θέση περιεχομένου"/>
          <p:cNvSpPr>
            <a:spLocks noGrp="1"/>
          </p:cNvSpPr>
          <p:nvPr>
            <p:ph idx="1"/>
          </p:nvPr>
        </p:nvSpPr>
        <p:spPr>
          <a:xfrm>
            <a:off x="473804" y="1672410"/>
            <a:ext cx="8869362" cy="474027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800" dirty="0" smtClean="0">
                <a:solidFill>
                  <a:srgbClr val="C00000"/>
                </a:solidFill>
              </a:rPr>
              <a:t>Remark: </a:t>
            </a:r>
            <a:r>
              <a:rPr lang="en-US" sz="2400" dirty="0" smtClean="0"/>
              <a:t>To find a minimum clique cover of </a:t>
            </a:r>
            <a:r>
              <a:rPr lang="en-US" sz="2400" dirty="0" smtClean="0">
                <a:solidFill>
                  <a:srgbClr val="009900"/>
                </a:solidFill>
              </a:rPr>
              <a:t>G[</a:t>
            </a:r>
            <a:r>
              <a:rPr lang="el-GR" sz="2400" dirty="0" smtClean="0">
                <a:solidFill>
                  <a:srgbClr val="009900"/>
                </a:solidFill>
              </a:rPr>
              <a:t>π]</a:t>
            </a:r>
            <a:r>
              <a:rPr lang="en-US" sz="2400" dirty="0" smtClean="0">
                <a:solidFill>
                  <a:srgbClr val="009900"/>
                </a:solidFill>
              </a:rPr>
              <a:t>, </a:t>
            </a:r>
            <a:r>
              <a:rPr lang="en-US" sz="2400" dirty="0" smtClean="0"/>
              <a:t>apply Algorithm canonical coloring to the reversal </a:t>
            </a:r>
            <a:r>
              <a:rPr lang="el-GR" sz="2400" dirty="0" smtClean="0">
                <a:solidFill>
                  <a:srgbClr val="009900"/>
                </a:solidFill>
              </a:rPr>
              <a:t>π</a:t>
            </a:r>
            <a:r>
              <a:rPr lang="en-US" sz="2400" baseline="30000" dirty="0" smtClean="0">
                <a:solidFill>
                  <a:srgbClr val="009900"/>
                </a:solidFill>
              </a:rPr>
              <a:t>r</a:t>
            </a:r>
            <a:r>
              <a:rPr lang="en-US" sz="2400" dirty="0" smtClean="0">
                <a:solidFill>
                  <a:srgbClr val="009900"/>
                </a:solidFill>
              </a:rPr>
              <a:t> </a:t>
            </a:r>
            <a:r>
              <a:rPr lang="en-US" sz="2400" dirty="0" smtClean="0"/>
              <a:t>of</a:t>
            </a:r>
            <a:r>
              <a:rPr lang="en-US" sz="2400" dirty="0" smtClean="0">
                <a:solidFill>
                  <a:srgbClr val="009900"/>
                </a:solidFill>
              </a:rPr>
              <a:t> </a:t>
            </a:r>
            <a:r>
              <a:rPr lang="el-GR" sz="2400" dirty="0" smtClean="0">
                <a:solidFill>
                  <a:srgbClr val="009900"/>
                </a:solidFill>
              </a:rPr>
              <a:t>π.</a:t>
            </a:r>
            <a:r>
              <a:rPr lang="en-US" sz="2400" dirty="0" smtClean="0"/>
              <a:t> </a:t>
            </a:r>
          </a:p>
          <a:p>
            <a:pPr>
              <a:spcBef>
                <a:spcPct val="0"/>
              </a:spcBef>
            </a:pPr>
            <a:endParaRPr lang="el-GR" dirty="0" smtClean="0"/>
          </a:p>
          <a:p>
            <a:pPr algn="ctr">
              <a:spcBef>
                <a:spcPct val="0"/>
              </a:spcBef>
              <a:buFont typeface="Wingdings" pitchFamily="2" charset="2"/>
              <a:buNone/>
            </a:pPr>
            <a:r>
              <a:rPr lang="el-GR" sz="2800" dirty="0" smtClean="0">
                <a:solidFill>
                  <a:schemeClr val="tx2"/>
                </a:solidFill>
              </a:rPr>
              <a:t>            </a:t>
            </a:r>
            <a:r>
              <a:rPr lang="en-US" sz="2800" dirty="0" smtClean="0">
                <a:solidFill>
                  <a:schemeClr val="tx2"/>
                </a:solidFill>
              </a:rPr>
              <a:t>                          </a:t>
            </a:r>
            <a:r>
              <a:rPr lang="el-GR" sz="2800" dirty="0" smtClean="0">
                <a:solidFill>
                  <a:schemeClr val="tx2"/>
                </a:solidFill>
              </a:rPr>
              <a:t>π</a:t>
            </a:r>
            <a:r>
              <a:rPr lang="en-US" sz="2800" baseline="30000" dirty="0" smtClean="0">
                <a:solidFill>
                  <a:schemeClr val="tx2"/>
                </a:solidFill>
              </a:rPr>
              <a:t>r</a:t>
            </a:r>
            <a:r>
              <a:rPr lang="el-GR" sz="2800" dirty="0" smtClean="0">
                <a:solidFill>
                  <a:schemeClr val="tx2"/>
                </a:solidFill>
              </a:rPr>
              <a:t> = [4,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l-GR" sz="2800" dirty="0" smtClean="0">
                <a:solidFill>
                  <a:schemeClr val="tx2"/>
                </a:solidFill>
              </a:rPr>
              <a:t>5,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l-GR" sz="2800" dirty="0" smtClean="0">
                <a:solidFill>
                  <a:schemeClr val="tx2"/>
                </a:solidFill>
              </a:rPr>
              <a:t>6,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l-GR" sz="2800" dirty="0" smtClean="0">
                <a:solidFill>
                  <a:schemeClr val="tx2"/>
                </a:solidFill>
              </a:rPr>
              <a:t>9,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l-GR" sz="2800" dirty="0" smtClean="0">
                <a:solidFill>
                  <a:schemeClr val="tx2"/>
                </a:solidFill>
              </a:rPr>
              <a:t>1,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l-GR" sz="2800" dirty="0" smtClean="0">
                <a:solidFill>
                  <a:schemeClr val="tx2"/>
                </a:solidFill>
              </a:rPr>
              <a:t>7,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l-GR" sz="2800" dirty="0" smtClean="0">
                <a:solidFill>
                  <a:schemeClr val="tx2"/>
                </a:solidFill>
              </a:rPr>
              <a:t>2,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l-GR" sz="2800" dirty="0" smtClean="0">
                <a:solidFill>
                  <a:schemeClr val="tx2"/>
                </a:solidFill>
              </a:rPr>
              <a:t>3,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l-GR" sz="2800" dirty="0" smtClean="0">
                <a:solidFill>
                  <a:schemeClr val="tx2"/>
                </a:solidFill>
              </a:rPr>
              <a:t>8]</a:t>
            </a:r>
            <a:endParaRPr lang="el-GR" sz="2800" baseline="300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None/>
            </a:pPr>
            <a:endParaRPr lang="el-GR" dirty="0" smtClean="0"/>
          </a:p>
        </p:txBody>
      </p:sp>
      <p:pic>
        <p:nvPicPr>
          <p:cNvPr id="30725" name="5 - Εικόνα" descr="8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628" y="4046538"/>
            <a:ext cx="3808412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6 - Εικόνα" descr="8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8575" y="4036060"/>
            <a:ext cx="26987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1 - Τίτλος"/>
          <p:cNvSpPr>
            <a:spLocks noGrp="1"/>
          </p:cNvSpPr>
          <p:nvPr>
            <p:ph type="title"/>
          </p:nvPr>
        </p:nvSpPr>
        <p:spPr>
          <a:xfrm>
            <a:off x="1150938" y="342900"/>
            <a:ext cx="7793037" cy="792480"/>
          </a:xfrm>
        </p:spPr>
        <p:txBody>
          <a:bodyPr/>
          <a:lstStyle/>
          <a:p>
            <a:r>
              <a:rPr lang="en-US" sz="3200" b="1" kern="1200" dirty="0" smtClean="0">
                <a:solidFill>
                  <a:srgbClr val="002060"/>
                </a:solidFill>
                <a:latin typeface="Cambria" pitchFamily="18" charset="0"/>
              </a:rPr>
              <a:t>Minimum Clique Cover</a:t>
            </a:r>
            <a:endParaRPr lang="el-GR" sz="3200" b="1" kern="1200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6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DB2D08D-215C-4936-A661-3CD9FE57680A}" type="slidenum">
              <a:rPr lang="el-GR" altLang="el-GR" sz="1200" smtClean="0">
                <a:latin typeface="Cambria" pitchFamily="18" charset="0"/>
              </a:rPr>
              <a:pPr/>
              <a:t>24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10" name="9 - Ορθογώνιο"/>
          <p:cNvSpPr/>
          <p:nvPr/>
        </p:nvSpPr>
        <p:spPr bwMode="auto">
          <a:xfrm>
            <a:off x="561315" y="1883121"/>
            <a:ext cx="153909" cy="18106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2 - Θέση περιεχομένου"/>
          <p:cNvSpPr>
            <a:spLocks noGrp="1"/>
          </p:cNvSpPr>
          <p:nvPr>
            <p:ph idx="1"/>
          </p:nvPr>
        </p:nvSpPr>
        <p:spPr>
          <a:xfrm>
            <a:off x="469257" y="1654519"/>
            <a:ext cx="8467725" cy="3071388"/>
          </a:xfrm>
        </p:spPr>
        <p:txBody>
          <a:bodyPr/>
          <a:lstStyle/>
          <a:p>
            <a:r>
              <a:rPr lang="en-US" sz="2800" dirty="0" smtClean="0"/>
              <a:t>The algorithm </a:t>
            </a:r>
            <a:r>
              <a:rPr lang="en-US" sz="2800" dirty="0" smtClean="0">
                <a:solidFill>
                  <a:srgbClr val="009900"/>
                </a:solidFill>
              </a:rPr>
              <a:t>canonical coloring </a:t>
            </a:r>
            <a:r>
              <a:rPr lang="en-US" sz="2800" dirty="0" smtClean="0"/>
              <a:t>runs in </a:t>
            </a:r>
            <a:r>
              <a:rPr lang="en-US" sz="2800" i="1" dirty="0" smtClean="0">
                <a:solidFill>
                  <a:srgbClr val="FF0000"/>
                </a:solidFill>
              </a:rPr>
              <a:t>O</a:t>
            </a:r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sz="2800" i="1" dirty="0" err="1" smtClean="0">
                <a:solidFill>
                  <a:srgbClr val="FF0000"/>
                </a:solidFill>
              </a:rPr>
              <a:t>n</a:t>
            </a:r>
            <a:r>
              <a:rPr lang="en-US" sz="2800" dirty="0" err="1" smtClean="0">
                <a:solidFill>
                  <a:srgbClr val="FF0000"/>
                </a:solidFill>
              </a:rPr>
              <a:t>log</a:t>
            </a:r>
            <a:r>
              <a:rPr lang="en-US" sz="2800" i="1" dirty="0" err="1" smtClean="0">
                <a:solidFill>
                  <a:srgbClr val="FF0000"/>
                </a:solidFill>
              </a:rPr>
              <a:t>n</a:t>
            </a:r>
            <a:r>
              <a:rPr lang="en-US" sz="2800" dirty="0" smtClean="0">
                <a:solidFill>
                  <a:srgbClr val="FF0000"/>
                </a:solidFill>
              </a:rPr>
              <a:t>) </a:t>
            </a:r>
            <a:r>
              <a:rPr lang="en-US" sz="2800" dirty="0" smtClean="0"/>
              <a:t>time provided we have the permutation </a:t>
            </a:r>
            <a:r>
              <a:rPr lang="el-GR" sz="2800" dirty="0" smtClean="0">
                <a:solidFill>
                  <a:srgbClr val="009900"/>
                </a:solidFill>
              </a:rPr>
              <a:t>π</a:t>
            </a:r>
            <a:r>
              <a:rPr lang="el-GR" sz="2800" dirty="0" smtClean="0"/>
              <a:t> </a:t>
            </a:r>
            <a:r>
              <a:rPr lang="en-US" sz="2800" dirty="0" smtClean="0"/>
              <a:t>and the isomorphism </a:t>
            </a:r>
            <a:r>
              <a:rPr lang="en-US" sz="2800" dirty="0" smtClean="0">
                <a:solidFill>
                  <a:srgbClr val="009900"/>
                </a:solidFill>
              </a:rPr>
              <a:t>G </a:t>
            </a:r>
            <a:r>
              <a:rPr lang="en-US" sz="2800" dirty="0" smtClean="0">
                <a:solidFill>
                  <a:srgbClr val="009900"/>
                </a:solidFill>
                <a:sym typeface="Symbol"/>
              </a:rPr>
              <a:t> </a:t>
            </a:r>
            <a:r>
              <a:rPr lang="en-US" sz="2800" dirty="0" smtClean="0">
                <a:solidFill>
                  <a:srgbClr val="009900"/>
                </a:solidFill>
                <a:sym typeface="Wingdings" pitchFamily="2" charset="2"/>
              </a:rPr>
              <a:t>G[</a:t>
            </a:r>
            <a:r>
              <a:rPr lang="el-GR" sz="2800" dirty="0" smtClean="0">
                <a:solidFill>
                  <a:srgbClr val="009900"/>
                </a:solidFill>
                <a:sym typeface="Wingdings" pitchFamily="2" charset="2"/>
              </a:rPr>
              <a:t>π]</a:t>
            </a:r>
            <a:endParaRPr lang="en-US" sz="2800" dirty="0" smtClean="0">
              <a:solidFill>
                <a:srgbClr val="009900"/>
              </a:solidFill>
              <a:sym typeface="Wingdings" pitchFamily="2" charset="2"/>
            </a:endParaRPr>
          </a:p>
          <a:p>
            <a:pPr>
              <a:buNone/>
            </a:pPr>
            <a:endParaRPr lang="el-GR" sz="2000" dirty="0" smtClean="0">
              <a:solidFill>
                <a:srgbClr val="009900"/>
              </a:solidFill>
              <a:sym typeface="Wingdings" pitchFamily="2" charset="2"/>
            </a:endParaRPr>
          </a:p>
          <a:p>
            <a:r>
              <a:rPr lang="en-US" sz="2800" dirty="0" smtClean="0">
                <a:sym typeface="Wingdings" pitchFamily="2" charset="2"/>
              </a:rPr>
              <a:t>If we do not have </a:t>
            </a:r>
            <a:r>
              <a:rPr lang="el-GR" sz="2800" dirty="0" smtClean="0">
                <a:solidFill>
                  <a:srgbClr val="009900"/>
                </a:solidFill>
              </a:rPr>
              <a:t>π</a:t>
            </a:r>
            <a:r>
              <a:rPr lang="en-US" sz="2800" dirty="0" smtClean="0"/>
              <a:t>, then we would revert to the coloring algorithm for comparability graphs.</a:t>
            </a:r>
            <a:endParaRPr lang="el-GR" sz="2800" dirty="0" smtClean="0"/>
          </a:p>
        </p:txBody>
      </p:sp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150938" y="342900"/>
            <a:ext cx="7793037" cy="792480"/>
          </a:xfrm>
        </p:spPr>
        <p:txBody>
          <a:bodyPr/>
          <a:lstStyle/>
          <a:p>
            <a:r>
              <a:rPr lang="en-US" sz="3200" b="1" kern="1200" dirty="0" smtClean="0">
                <a:solidFill>
                  <a:srgbClr val="002060"/>
                </a:solidFill>
                <a:latin typeface="Cambria" pitchFamily="18" charset="0"/>
              </a:rPr>
              <a:t>Coloring a Permutation Graph</a:t>
            </a:r>
            <a:endParaRPr lang="el-GR" sz="3200" b="1" kern="1200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4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DB2D08D-215C-4936-A661-3CD9FE57680A}" type="slidenum">
              <a:rPr lang="el-GR" altLang="el-GR" sz="1200" smtClean="0">
                <a:latin typeface="Cambria" pitchFamily="18" charset="0"/>
              </a:rPr>
              <a:pPr/>
              <a:t>25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8" name="7 - Ορθογώνιο"/>
          <p:cNvSpPr/>
          <p:nvPr/>
        </p:nvSpPr>
        <p:spPr bwMode="auto">
          <a:xfrm>
            <a:off x="561315" y="1883121"/>
            <a:ext cx="153909" cy="18106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1 - Τίτλος"/>
          <p:cNvSpPr>
            <a:spLocks noGrp="1"/>
          </p:cNvSpPr>
          <p:nvPr>
            <p:ph type="title"/>
          </p:nvPr>
        </p:nvSpPr>
        <p:spPr>
          <a:xfrm>
            <a:off x="1150938" y="389306"/>
            <a:ext cx="7793037" cy="761246"/>
          </a:xfrm>
        </p:spPr>
        <p:txBody>
          <a:bodyPr/>
          <a:lstStyle/>
          <a:p>
            <a:r>
              <a:rPr lang="en-US" sz="3200" b="1" kern="1200" dirty="0" smtClean="0">
                <a:solidFill>
                  <a:srgbClr val="002060"/>
                </a:solidFill>
                <a:latin typeface="Cambria" pitchFamily="18" charset="0"/>
              </a:rPr>
              <a:t>Coloring a Permutation Graph</a:t>
            </a:r>
            <a:endParaRPr lang="el-GR" sz="3200" b="1" kern="1200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4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DB2D08D-215C-4936-A661-3CD9FE57680A}" type="slidenum">
              <a:rPr lang="el-GR" altLang="el-GR" sz="1200" smtClean="0">
                <a:latin typeface="Cambria" pitchFamily="18" charset="0"/>
              </a:rPr>
              <a:pPr/>
              <a:t>26</a:t>
            </a:fld>
            <a:endParaRPr lang="el-GR" altLang="el-GR" sz="1200" smtClean="0"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4729" y="1741000"/>
            <a:ext cx="50292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04925" y="3083887"/>
            <a:ext cx="3593000" cy="2407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- Ορθογώνιο"/>
          <p:cNvSpPr/>
          <p:nvPr/>
        </p:nvSpPr>
        <p:spPr bwMode="auto">
          <a:xfrm>
            <a:off x="5441149" y="3739027"/>
            <a:ext cx="3376943" cy="108641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5486414" y="3806559"/>
            <a:ext cx="33769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1325" indent="-441325" algn="l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l-GR" sz="1800" dirty="0" smtClean="0">
                <a:solidFill>
                  <a:srgbClr val="002060"/>
                </a:solidFill>
                <a:latin typeface="+mn-lt"/>
              </a:rPr>
              <a:t>χ</a:t>
            </a:r>
            <a:r>
              <a:rPr lang="el-GR" sz="1800" dirty="0" smtClean="0">
                <a:solidFill>
                  <a:srgbClr val="002060"/>
                </a:solidFill>
                <a:latin typeface="+mn-lt"/>
              </a:rPr>
              <a:t>(</a:t>
            </a:r>
            <a:r>
              <a:rPr lang="en-US" sz="1800" dirty="0" smtClean="0">
                <a:solidFill>
                  <a:srgbClr val="002060"/>
                </a:solidFill>
                <a:latin typeface="+mn-lt"/>
              </a:rPr>
              <a:t>G</a:t>
            </a:r>
            <a:r>
              <a:rPr lang="el-GR" sz="1800" dirty="0" smtClean="0">
                <a:solidFill>
                  <a:srgbClr val="002060"/>
                </a:solidFill>
                <a:latin typeface="+mn-lt"/>
              </a:rPr>
              <a:t>[π]</a:t>
            </a:r>
            <a:r>
              <a:rPr lang="en-US" sz="1800" dirty="0" smtClean="0">
                <a:solidFill>
                  <a:srgbClr val="002060"/>
                </a:solidFill>
                <a:latin typeface="+mn-lt"/>
              </a:rPr>
              <a:t>) = The</a:t>
            </a:r>
            <a:r>
              <a:rPr lang="el-GR" sz="18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800" dirty="0" smtClean="0">
                <a:solidFill>
                  <a:srgbClr val="002060"/>
                </a:solidFill>
                <a:latin typeface="+mn-lt"/>
              </a:rPr>
              <a:t>length </a:t>
            </a:r>
            <a:r>
              <a:rPr lang="en-US" sz="1800" dirty="0" smtClean="0">
                <a:solidFill>
                  <a:srgbClr val="002060"/>
                </a:solidFill>
                <a:latin typeface="+mn-lt"/>
              </a:rPr>
              <a:t>of a </a:t>
            </a:r>
            <a:r>
              <a:rPr lang="en-US" sz="1800" dirty="0" smtClean="0">
                <a:solidFill>
                  <a:srgbClr val="002060"/>
                </a:solidFill>
                <a:latin typeface="+mn-lt"/>
              </a:rPr>
              <a:t>longest </a:t>
            </a:r>
            <a:r>
              <a:rPr lang="el-GR" sz="1800" dirty="0" smtClean="0">
                <a:solidFill>
                  <a:srgbClr val="002060"/>
                </a:solidFill>
                <a:latin typeface="+mn-lt"/>
              </a:rPr>
              <a:t>	</a:t>
            </a:r>
            <a:r>
              <a:rPr lang="en-US" sz="1800" dirty="0" smtClean="0">
                <a:solidFill>
                  <a:srgbClr val="002060"/>
                </a:solidFill>
                <a:latin typeface="+mn-lt"/>
              </a:rPr>
              <a:t>decreasing subsequence </a:t>
            </a:r>
            <a:r>
              <a:rPr lang="el-GR" sz="1800" dirty="0" smtClean="0">
                <a:solidFill>
                  <a:srgbClr val="002060"/>
                </a:solidFill>
                <a:latin typeface="+mn-lt"/>
              </a:rPr>
              <a:t>	</a:t>
            </a:r>
            <a:r>
              <a:rPr lang="en-US" sz="1800" dirty="0" smtClean="0">
                <a:solidFill>
                  <a:srgbClr val="002060"/>
                </a:solidFill>
                <a:latin typeface="+mn-lt"/>
              </a:rPr>
              <a:t>of </a:t>
            </a:r>
            <a:r>
              <a:rPr lang="el-GR" sz="1800" dirty="0" smtClean="0">
                <a:solidFill>
                  <a:srgbClr val="002060"/>
                </a:solidFill>
                <a:latin typeface="+mn-lt"/>
              </a:rPr>
              <a:t>π </a:t>
            </a:r>
            <a:endParaRPr lang="el-GR" sz="1800" dirty="0" smtClean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11" name="10 - Ευθύγραμμο βέλος σύνδεσης"/>
          <p:cNvCxnSpPr/>
          <p:nvPr/>
        </p:nvCxnSpPr>
        <p:spPr bwMode="auto">
          <a:xfrm>
            <a:off x="2688879" y="2643612"/>
            <a:ext cx="294237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1 - Τίτλος"/>
          <p:cNvSpPr>
            <a:spLocks noGrp="1"/>
          </p:cNvSpPr>
          <p:nvPr>
            <p:ph type="title"/>
          </p:nvPr>
        </p:nvSpPr>
        <p:spPr>
          <a:xfrm>
            <a:off x="1150938" y="389306"/>
            <a:ext cx="7793037" cy="761246"/>
          </a:xfrm>
        </p:spPr>
        <p:txBody>
          <a:bodyPr/>
          <a:lstStyle/>
          <a:p>
            <a:r>
              <a:rPr lang="en-US" sz="3200" b="1" kern="1200" dirty="0" smtClean="0">
                <a:solidFill>
                  <a:srgbClr val="002060"/>
                </a:solidFill>
                <a:latin typeface="Cambria" pitchFamily="18" charset="0"/>
              </a:rPr>
              <a:t>Coloring a Permutation Graph</a:t>
            </a:r>
            <a:endParaRPr lang="el-GR" sz="3200" b="1" kern="1200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4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DB2D08D-215C-4936-A661-3CD9FE57680A}" type="slidenum">
              <a:rPr lang="el-GR" altLang="el-GR" sz="1200" smtClean="0">
                <a:latin typeface="Cambria" pitchFamily="18" charset="0"/>
              </a:rPr>
              <a:pPr/>
              <a:t>27</a:t>
            </a:fld>
            <a:endParaRPr lang="el-GR" altLang="el-GR" sz="1200" smtClean="0"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4729" y="1741000"/>
            <a:ext cx="50292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04925" y="3083887"/>
            <a:ext cx="3593000" cy="2407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10 - Ευθύγραμμο βέλος σύνδεσης"/>
          <p:cNvCxnSpPr/>
          <p:nvPr/>
        </p:nvCxnSpPr>
        <p:spPr bwMode="auto">
          <a:xfrm>
            <a:off x="2688879" y="2643612"/>
            <a:ext cx="294237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27 - Ευθύγραμμο βέλος σύνδεσης"/>
          <p:cNvCxnSpPr/>
          <p:nvPr/>
        </p:nvCxnSpPr>
        <p:spPr bwMode="auto">
          <a:xfrm flipH="1" flipV="1">
            <a:off x="1530036" y="4309450"/>
            <a:ext cx="54320" cy="3078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3" name="32 - Ευθύγραμμο βέλος σύνδεσης"/>
          <p:cNvCxnSpPr/>
          <p:nvPr/>
        </p:nvCxnSpPr>
        <p:spPr bwMode="auto">
          <a:xfrm flipV="1">
            <a:off x="1745809" y="4264182"/>
            <a:ext cx="55831" cy="2972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5" name="34 - Ευθύγραμμο βέλος σύνδεσης"/>
          <p:cNvCxnSpPr/>
          <p:nvPr/>
        </p:nvCxnSpPr>
        <p:spPr bwMode="auto">
          <a:xfrm flipV="1">
            <a:off x="2097385" y="4092167"/>
            <a:ext cx="211249" cy="2323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8" name="37 - Ευθύγραμμο βέλος σύνδεσης"/>
          <p:cNvCxnSpPr/>
          <p:nvPr/>
        </p:nvCxnSpPr>
        <p:spPr bwMode="auto">
          <a:xfrm flipV="1">
            <a:off x="2295052" y="4472412"/>
            <a:ext cx="321399" cy="1403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0" name="39 - Ευθύγραμμο βέλος σύνδεσης"/>
          <p:cNvCxnSpPr/>
          <p:nvPr/>
        </p:nvCxnSpPr>
        <p:spPr bwMode="auto">
          <a:xfrm flipV="1">
            <a:off x="2438398" y="4762122"/>
            <a:ext cx="331962" cy="301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2" name="41 - Ευθύγραμμο βέλος σύνδεσης"/>
          <p:cNvCxnSpPr/>
          <p:nvPr/>
        </p:nvCxnSpPr>
        <p:spPr bwMode="auto">
          <a:xfrm>
            <a:off x="2273926" y="4953758"/>
            <a:ext cx="324419" cy="618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4" name="43 - Ευθύγραμμο βέλος σύνδεσης"/>
          <p:cNvCxnSpPr/>
          <p:nvPr/>
        </p:nvCxnSpPr>
        <p:spPr bwMode="auto">
          <a:xfrm>
            <a:off x="2027973" y="5133318"/>
            <a:ext cx="307821" cy="1539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6" name="45 - Ευθύγραμμο βέλος σύνδεσης"/>
          <p:cNvCxnSpPr/>
          <p:nvPr/>
        </p:nvCxnSpPr>
        <p:spPr bwMode="auto">
          <a:xfrm flipH="1" flipV="1">
            <a:off x="2335794" y="3476531"/>
            <a:ext cx="184087" cy="2293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8" name="47 - Ευθύγραμμο βέλος σύνδεσης"/>
          <p:cNvCxnSpPr/>
          <p:nvPr/>
        </p:nvCxnSpPr>
        <p:spPr bwMode="auto">
          <a:xfrm flipH="1" flipV="1">
            <a:off x="2171324" y="3864322"/>
            <a:ext cx="300272" cy="558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0" name="49 - Ευθύγραμμο βέλος σύνδεσης"/>
          <p:cNvCxnSpPr/>
          <p:nvPr/>
        </p:nvCxnSpPr>
        <p:spPr bwMode="auto">
          <a:xfrm flipH="1">
            <a:off x="1656785" y="3369402"/>
            <a:ext cx="245953" cy="980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2" name="51 - Ευθύγραμμο βέλος σύνδεσης"/>
          <p:cNvCxnSpPr/>
          <p:nvPr/>
        </p:nvCxnSpPr>
        <p:spPr bwMode="auto">
          <a:xfrm flipH="1">
            <a:off x="3711921" y="3478043"/>
            <a:ext cx="200686" cy="1886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4" name="53 - Ευθύγραμμο βέλος σύνδεσης"/>
          <p:cNvCxnSpPr/>
          <p:nvPr/>
        </p:nvCxnSpPr>
        <p:spPr bwMode="auto">
          <a:xfrm>
            <a:off x="4372824" y="3503691"/>
            <a:ext cx="108641" cy="3078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8" name="57 - Ευθύγραμμο βέλος σύνδεσης"/>
          <p:cNvCxnSpPr/>
          <p:nvPr/>
        </p:nvCxnSpPr>
        <p:spPr bwMode="auto">
          <a:xfrm flipH="1">
            <a:off x="3856776" y="3775298"/>
            <a:ext cx="117696" cy="3349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0" name="59 - Ορθογώνιο"/>
          <p:cNvSpPr/>
          <p:nvPr/>
        </p:nvSpPr>
        <p:spPr bwMode="auto">
          <a:xfrm>
            <a:off x="5441149" y="3739027"/>
            <a:ext cx="3376943" cy="108641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1" name="60 - Ορθογώνιο"/>
          <p:cNvSpPr/>
          <p:nvPr/>
        </p:nvSpPr>
        <p:spPr>
          <a:xfrm>
            <a:off x="5486414" y="3806559"/>
            <a:ext cx="33769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1325" indent="-441325" algn="l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l-GR" sz="1800" dirty="0" smtClean="0">
                <a:solidFill>
                  <a:srgbClr val="002060"/>
                </a:solidFill>
                <a:latin typeface="+mn-lt"/>
              </a:rPr>
              <a:t>χ</a:t>
            </a:r>
            <a:r>
              <a:rPr lang="el-GR" sz="1800" dirty="0" smtClean="0">
                <a:solidFill>
                  <a:srgbClr val="002060"/>
                </a:solidFill>
                <a:latin typeface="+mn-lt"/>
              </a:rPr>
              <a:t>(</a:t>
            </a:r>
            <a:r>
              <a:rPr lang="en-US" sz="1800" dirty="0" smtClean="0">
                <a:solidFill>
                  <a:srgbClr val="002060"/>
                </a:solidFill>
                <a:latin typeface="+mn-lt"/>
              </a:rPr>
              <a:t>G</a:t>
            </a:r>
            <a:r>
              <a:rPr lang="el-GR" sz="1800" dirty="0" smtClean="0">
                <a:solidFill>
                  <a:srgbClr val="002060"/>
                </a:solidFill>
                <a:latin typeface="+mn-lt"/>
              </a:rPr>
              <a:t>[π]</a:t>
            </a:r>
            <a:r>
              <a:rPr lang="en-US" sz="1800" dirty="0" smtClean="0">
                <a:solidFill>
                  <a:srgbClr val="002060"/>
                </a:solidFill>
                <a:latin typeface="+mn-lt"/>
              </a:rPr>
              <a:t>) = The</a:t>
            </a:r>
            <a:r>
              <a:rPr lang="el-GR" sz="18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800" dirty="0" smtClean="0">
                <a:solidFill>
                  <a:srgbClr val="002060"/>
                </a:solidFill>
                <a:latin typeface="+mn-lt"/>
              </a:rPr>
              <a:t>length </a:t>
            </a:r>
            <a:r>
              <a:rPr lang="en-US" sz="1800" dirty="0" smtClean="0">
                <a:solidFill>
                  <a:srgbClr val="002060"/>
                </a:solidFill>
                <a:latin typeface="+mn-lt"/>
              </a:rPr>
              <a:t>of a </a:t>
            </a:r>
            <a:r>
              <a:rPr lang="en-US" sz="1800" dirty="0" smtClean="0">
                <a:solidFill>
                  <a:srgbClr val="002060"/>
                </a:solidFill>
                <a:latin typeface="+mn-lt"/>
              </a:rPr>
              <a:t>longest </a:t>
            </a:r>
            <a:r>
              <a:rPr lang="el-GR" sz="1800" dirty="0" smtClean="0">
                <a:solidFill>
                  <a:srgbClr val="002060"/>
                </a:solidFill>
                <a:latin typeface="+mn-lt"/>
              </a:rPr>
              <a:t>	</a:t>
            </a:r>
            <a:r>
              <a:rPr lang="en-US" sz="1800" dirty="0" smtClean="0">
                <a:solidFill>
                  <a:srgbClr val="002060"/>
                </a:solidFill>
                <a:latin typeface="+mn-lt"/>
              </a:rPr>
              <a:t>decreasing subsequence </a:t>
            </a:r>
            <a:r>
              <a:rPr lang="el-GR" sz="1800" dirty="0" smtClean="0">
                <a:solidFill>
                  <a:srgbClr val="002060"/>
                </a:solidFill>
                <a:latin typeface="+mn-lt"/>
              </a:rPr>
              <a:t>	</a:t>
            </a:r>
            <a:r>
              <a:rPr lang="en-US" sz="1800" dirty="0" smtClean="0">
                <a:solidFill>
                  <a:srgbClr val="002060"/>
                </a:solidFill>
                <a:latin typeface="+mn-lt"/>
              </a:rPr>
              <a:t>of </a:t>
            </a:r>
            <a:r>
              <a:rPr lang="el-GR" sz="1800" dirty="0" smtClean="0">
                <a:solidFill>
                  <a:srgbClr val="002060"/>
                </a:solidFill>
                <a:latin typeface="+mn-lt"/>
              </a:rPr>
              <a:t>π </a:t>
            </a:r>
            <a:endParaRPr lang="el-GR" sz="1800" dirty="0" smtClean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58 - Ορθογώνιο"/>
          <p:cNvSpPr/>
          <p:nvPr/>
        </p:nvSpPr>
        <p:spPr bwMode="auto">
          <a:xfrm>
            <a:off x="5441149" y="2933323"/>
            <a:ext cx="3376943" cy="30057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9156" name="1 - Τίτλος"/>
          <p:cNvSpPr>
            <a:spLocks noGrp="1"/>
          </p:cNvSpPr>
          <p:nvPr>
            <p:ph type="title"/>
          </p:nvPr>
        </p:nvSpPr>
        <p:spPr>
          <a:xfrm>
            <a:off x="1150938" y="389306"/>
            <a:ext cx="7793037" cy="761246"/>
          </a:xfrm>
        </p:spPr>
        <p:txBody>
          <a:bodyPr/>
          <a:lstStyle/>
          <a:p>
            <a:r>
              <a:rPr lang="en-US" sz="3200" b="1" kern="1200" dirty="0" smtClean="0">
                <a:solidFill>
                  <a:srgbClr val="002060"/>
                </a:solidFill>
                <a:latin typeface="Cambria" pitchFamily="18" charset="0"/>
              </a:rPr>
              <a:t>Coloring a Permutation Graph</a:t>
            </a:r>
            <a:endParaRPr lang="el-GR" sz="3200" b="1" kern="1200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4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DB2D08D-215C-4936-A661-3CD9FE57680A}" type="slidenum">
              <a:rPr lang="el-GR" altLang="el-GR" sz="1200" smtClean="0">
                <a:latin typeface="Cambria" pitchFamily="18" charset="0"/>
              </a:rPr>
              <a:pPr/>
              <a:t>28</a:t>
            </a:fld>
            <a:endParaRPr lang="el-GR" altLang="el-GR" sz="1200" smtClean="0"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4729" y="1741000"/>
            <a:ext cx="50292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10 - Ευθύγραμμο βέλος σύνδεσης"/>
          <p:cNvCxnSpPr/>
          <p:nvPr/>
        </p:nvCxnSpPr>
        <p:spPr bwMode="auto">
          <a:xfrm>
            <a:off x="2688879" y="2643612"/>
            <a:ext cx="294237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44" name="43 - Ομάδα"/>
          <p:cNvGrpSpPr/>
          <p:nvPr/>
        </p:nvGrpSpPr>
        <p:grpSpPr>
          <a:xfrm>
            <a:off x="5504395" y="3070608"/>
            <a:ext cx="3358947" cy="2678332"/>
            <a:chOff x="4789171" y="2708480"/>
            <a:chExt cx="4341125" cy="3438788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89171" y="2860908"/>
              <a:ext cx="4170064" cy="3286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26 - Ελεύθερη σχεδίαση"/>
            <p:cNvSpPr/>
            <p:nvPr/>
          </p:nvSpPr>
          <p:spPr bwMode="auto">
            <a:xfrm>
              <a:off x="5984217" y="2960469"/>
              <a:ext cx="2553077" cy="679011"/>
            </a:xfrm>
            <a:custGeom>
              <a:avLst/>
              <a:gdLst>
                <a:gd name="connsiteX0" fmla="*/ 2553077 w 2553077"/>
                <a:gd name="connsiteY0" fmla="*/ 135803 h 679011"/>
                <a:gd name="connsiteX1" fmla="*/ 1213164 w 2553077"/>
                <a:gd name="connsiteY1" fmla="*/ 90535 h 679011"/>
                <a:gd name="connsiteX2" fmla="*/ 0 w 2553077"/>
                <a:gd name="connsiteY2" fmla="*/ 679011 h 679011"/>
                <a:gd name="connsiteX3" fmla="*/ 0 w 2553077"/>
                <a:gd name="connsiteY3" fmla="*/ 679011 h 679011"/>
                <a:gd name="connsiteX4" fmla="*/ 0 w 2553077"/>
                <a:gd name="connsiteY4" fmla="*/ 679011 h 679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3077" h="679011">
                  <a:moveTo>
                    <a:pt x="2553077" y="135803"/>
                  </a:moveTo>
                  <a:cubicBezTo>
                    <a:pt x="2095877" y="67901"/>
                    <a:pt x="1638677" y="0"/>
                    <a:pt x="1213164" y="90535"/>
                  </a:cubicBezTo>
                  <a:cubicBezTo>
                    <a:pt x="787651" y="181070"/>
                    <a:pt x="0" y="679011"/>
                    <a:pt x="0" y="679011"/>
                  </a:cubicBezTo>
                  <a:lnTo>
                    <a:pt x="0" y="679011"/>
                  </a:lnTo>
                  <a:lnTo>
                    <a:pt x="0" y="679011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8" name="27 - Ελεύθερη σχεδίαση"/>
            <p:cNvSpPr/>
            <p:nvPr/>
          </p:nvSpPr>
          <p:spPr bwMode="auto">
            <a:xfrm>
              <a:off x="5142244" y="3648533"/>
              <a:ext cx="633753" cy="669956"/>
            </a:xfrm>
            <a:custGeom>
              <a:avLst/>
              <a:gdLst>
                <a:gd name="connsiteX0" fmla="*/ 733331 w 733331"/>
                <a:gd name="connsiteY0" fmla="*/ 0 h 669956"/>
                <a:gd name="connsiteX1" fmla="*/ 226337 w 733331"/>
                <a:gd name="connsiteY1" fmla="*/ 126749 h 669956"/>
                <a:gd name="connsiteX2" fmla="*/ 0 w 733331"/>
                <a:gd name="connsiteY2" fmla="*/ 669956 h 66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3331" h="669956">
                  <a:moveTo>
                    <a:pt x="733331" y="0"/>
                  </a:moveTo>
                  <a:cubicBezTo>
                    <a:pt x="540945" y="7545"/>
                    <a:pt x="348559" y="15090"/>
                    <a:pt x="226337" y="126749"/>
                  </a:cubicBezTo>
                  <a:cubicBezTo>
                    <a:pt x="104115" y="238408"/>
                    <a:pt x="52057" y="454182"/>
                    <a:pt x="0" y="669956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9" name="28 - Ελεύθερη σχεδίαση"/>
            <p:cNvSpPr/>
            <p:nvPr/>
          </p:nvSpPr>
          <p:spPr bwMode="auto">
            <a:xfrm>
              <a:off x="5631132" y="3458413"/>
              <a:ext cx="2136618" cy="580930"/>
            </a:xfrm>
            <a:custGeom>
              <a:avLst/>
              <a:gdLst>
                <a:gd name="connsiteX0" fmla="*/ 2136618 w 2136618"/>
                <a:gd name="connsiteY0" fmla="*/ 0 h 580930"/>
                <a:gd name="connsiteX1" fmla="*/ 1068309 w 2136618"/>
                <a:gd name="connsiteY1" fmla="*/ 488887 h 580930"/>
                <a:gd name="connsiteX2" fmla="*/ 0 w 2136618"/>
                <a:gd name="connsiteY2" fmla="*/ 552261 h 580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36618" h="580930">
                  <a:moveTo>
                    <a:pt x="2136618" y="0"/>
                  </a:moveTo>
                  <a:cubicBezTo>
                    <a:pt x="1780515" y="198422"/>
                    <a:pt x="1424412" y="396844"/>
                    <a:pt x="1068309" y="488887"/>
                  </a:cubicBezTo>
                  <a:cubicBezTo>
                    <a:pt x="712206" y="580930"/>
                    <a:pt x="356103" y="566595"/>
                    <a:pt x="0" y="552261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0" name="29 - Ελεύθερη σχεδίαση"/>
            <p:cNvSpPr/>
            <p:nvPr/>
          </p:nvSpPr>
          <p:spPr bwMode="auto">
            <a:xfrm>
              <a:off x="5214673" y="3485573"/>
              <a:ext cx="2580237" cy="1057747"/>
            </a:xfrm>
            <a:custGeom>
              <a:avLst/>
              <a:gdLst>
                <a:gd name="connsiteX0" fmla="*/ 2580237 w 2580237"/>
                <a:gd name="connsiteY0" fmla="*/ 0 h 1057747"/>
                <a:gd name="connsiteX1" fmla="*/ 1158843 w 2580237"/>
                <a:gd name="connsiteY1" fmla="*/ 896294 h 1057747"/>
                <a:gd name="connsiteX2" fmla="*/ 0 w 2580237"/>
                <a:gd name="connsiteY2" fmla="*/ 968721 h 1057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80237" h="1057747">
                  <a:moveTo>
                    <a:pt x="2580237" y="0"/>
                  </a:moveTo>
                  <a:cubicBezTo>
                    <a:pt x="2084559" y="367420"/>
                    <a:pt x="1588882" y="734841"/>
                    <a:pt x="1158843" y="896294"/>
                  </a:cubicBezTo>
                  <a:cubicBezTo>
                    <a:pt x="728804" y="1057747"/>
                    <a:pt x="364402" y="1013234"/>
                    <a:pt x="0" y="968721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1" name="30 - Ελεύθερη σχεδίαση"/>
            <p:cNvSpPr/>
            <p:nvPr/>
          </p:nvSpPr>
          <p:spPr bwMode="auto">
            <a:xfrm>
              <a:off x="6246767" y="3177753"/>
              <a:ext cx="2883529" cy="2806574"/>
            </a:xfrm>
            <a:custGeom>
              <a:avLst/>
              <a:gdLst>
                <a:gd name="connsiteX0" fmla="*/ 2471596 w 2883529"/>
                <a:gd name="connsiteY0" fmla="*/ 0 h 2806574"/>
                <a:gd name="connsiteX1" fmla="*/ 2471596 w 2883529"/>
                <a:gd name="connsiteY1" fmla="*/ 2064190 h 2806574"/>
                <a:gd name="connsiteX2" fmla="*/ 0 w 2883529"/>
                <a:gd name="connsiteY2" fmla="*/ 2806574 h 2806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3529" h="2806574">
                  <a:moveTo>
                    <a:pt x="2471596" y="0"/>
                  </a:moveTo>
                  <a:cubicBezTo>
                    <a:pt x="2677562" y="798214"/>
                    <a:pt x="2883529" y="1596428"/>
                    <a:pt x="2471596" y="2064190"/>
                  </a:cubicBezTo>
                  <a:cubicBezTo>
                    <a:pt x="2059663" y="2531952"/>
                    <a:pt x="1029831" y="2669263"/>
                    <a:pt x="0" y="2806574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2" name="31 - Ελεύθερη σχεδίαση"/>
            <p:cNvSpPr/>
            <p:nvPr/>
          </p:nvSpPr>
          <p:spPr bwMode="auto">
            <a:xfrm>
              <a:off x="6292035" y="4807377"/>
              <a:ext cx="1991762" cy="1095469"/>
            </a:xfrm>
            <a:custGeom>
              <a:avLst/>
              <a:gdLst>
                <a:gd name="connsiteX0" fmla="*/ 1991762 w 1991762"/>
                <a:gd name="connsiteY0" fmla="*/ 0 h 1095469"/>
                <a:gd name="connsiteX1" fmla="*/ 1566249 w 1991762"/>
                <a:gd name="connsiteY1" fmla="*/ 706170 h 1095469"/>
                <a:gd name="connsiteX2" fmla="*/ 0 w 1991762"/>
                <a:gd name="connsiteY2" fmla="*/ 1095469 h 1095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91762" h="1095469">
                  <a:moveTo>
                    <a:pt x="1991762" y="0"/>
                  </a:moveTo>
                  <a:cubicBezTo>
                    <a:pt x="1944985" y="261796"/>
                    <a:pt x="1898209" y="523592"/>
                    <a:pt x="1566249" y="706170"/>
                  </a:cubicBezTo>
                  <a:cubicBezTo>
                    <a:pt x="1234289" y="888748"/>
                    <a:pt x="617144" y="992108"/>
                    <a:pt x="0" y="1095469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3" name="32 - Ελεύθερη σχεδίαση"/>
            <p:cNvSpPr/>
            <p:nvPr/>
          </p:nvSpPr>
          <p:spPr bwMode="auto">
            <a:xfrm>
              <a:off x="6255822" y="5097065"/>
              <a:ext cx="796714" cy="760492"/>
            </a:xfrm>
            <a:custGeom>
              <a:avLst/>
              <a:gdLst>
                <a:gd name="connsiteX0" fmla="*/ 869132 w 869132"/>
                <a:gd name="connsiteY0" fmla="*/ 0 h 796705"/>
                <a:gd name="connsiteX1" fmla="*/ 516047 w 869132"/>
                <a:gd name="connsiteY1" fmla="*/ 552261 h 796705"/>
                <a:gd name="connsiteX2" fmla="*/ 0 w 869132"/>
                <a:gd name="connsiteY2" fmla="*/ 796705 h 796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9132" h="796705">
                  <a:moveTo>
                    <a:pt x="869132" y="0"/>
                  </a:moveTo>
                  <a:cubicBezTo>
                    <a:pt x="765017" y="209738"/>
                    <a:pt x="660902" y="419477"/>
                    <a:pt x="516047" y="552261"/>
                  </a:cubicBezTo>
                  <a:cubicBezTo>
                    <a:pt x="371192" y="685045"/>
                    <a:pt x="185596" y="740875"/>
                    <a:pt x="0" y="796705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4" name="33 - Ελεύθερη σχεδίαση"/>
            <p:cNvSpPr/>
            <p:nvPr/>
          </p:nvSpPr>
          <p:spPr bwMode="auto">
            <a:xfrm>
              <a:off x="7224541" y="3132487"/>
              <a:ext cx="1367073" cy="1765426"/>
            </a:xfrm>
            <a:custGeom>
              <a:avLst/>
              <a:gdLst>
                <a:gd name="connsiteX0" fmla="*/ 1367073 w 1367073"/>
                <a:gd name="connsiteY0" fmla="*/ 0 h 1765426"/>
                <a:gd name="connsiteX1" fmla="*/ 814812 w 1367073"/>
                <a:gd name="connsiteY1" fmla="*/ 1330860 h 1765426"/>
                <a:gd name="connsiteX2" fmla="*/ 0 w 1367073"/>
                <a:gd name="connsiteY2" fmla="*/ 1765426 h 1765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7073" h="1765426">
                  <a:moveTo>
                    <a:pt x="1367073" y="0"/>
                  </a:moveTo>
                  <a:cubicBezTo>
                    <a:pt x="1204865" y="518311"/>
                    <a:pt x="1042657" y="1036622"/>
                    <a:pt x="814812" y="1330860"/>
                  </a:cubicBezTo>
                  <a:cubicBezTo>
                    <a:pt x="586967" y="1625098"/>
                    <a:pt x="293483" y="1695262"/>
                    <a:pt x="0" y="1765426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5" name="34 - Ελεύθερη σχεδίαση"/>
            <p:cNvSpPr/>
            <p:nvPr/>
          </p:nvSpPr>
          <p:spPr bwMode="auto">
            <a:xfrm>
              <a:off x="7686268" y="3150592"/>
              <a:ext cx="878186" cy="1032095"/>
            </a:xfrm>
            <a:custGeom>
              <a:avLst/>
              <a:gdLst>
                <a:gd name="connsiteX0" fmla="*/ 878186 w 878186"/>
                <a:gd name="connsiteY0" fmla="*/ 0 h 1032095"/>
                <a:gd name="connsiteX1" fmla="*/ 0 w 878186"/>
                <a:gd name="connsiteY1" fmla="*/ 1032095 h 1032095"/>
                <a:gd name="connsiteX2" fmla="*/ 0 w 878186"/>
                <a:gd name="connsiteY2" fmla="*/ 1032095 h 103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8186" h="1032095">
                  <a:moveTo>
                    <a:pt x="878186" y="0"/>
                  </a:moveTo>
                  <a:lnTo>
                    <a:pt x="0" y="1032095"/>
                  </a:lnTo>
                  <a:lnTo>
                    <a:pt x="0" y="1032095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6" name="35 - Ελεύθερη σχεδίαση"/>
            <p:cNvSpPr/>
            <p:nvPr/>
          </p:nvSpPr>
          <p:spPr bwMode="auto">
            <a:xfrm>
              <a:off x="6599852" y="4273223"/>
              <a:ext cx="841972" cy="1077362"/>
            </a:xfrm>
            <a:custGeom>
              <a:avLst/>
              <a:gdLst>
                <a:gd name="connsiteX0" fmla="*/ 841972 w 841972"/>
                <a:gd name="connsiteY0" fmla="*/ 0 h 1077362"/>
                <a:gd name="connsiteX1" fmla="*/ 190122 w 841972"/>
                <a:gd name="connsiteY1" fmla="*/ 344031 h 1077362"/>
                <a:gd name="connsiteX2" fmla="*/ 0 w 841972"/>
                <a:gd name="connsiteY2" fmla="*/ 1077362 h 1077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1972" h="1077362">
                  <a:moveTo>
                    <a:pt x="841972" y="0"/>
                  </a:moveTo>
                  <a:cubicBezTo>
                    <a:pt x="586211" y="82235"/>
                    <a:pt x="330451" y="164471"/>
                    <a:pt x="190122" y="344031"/>
                  </a:cubicBezTo>
                  <a:cubicBezTo>
                    <a:pt x="49793" y="523591"/>
                    <a:pt x="24896" y="800476"/>
                    <a:pt x="0" y="1077362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7" name="36 - Ελεύθερη σχεδίαση"/>
            <p:cNvSpPr/>
            <p:nvPr/>
          </p:nvSpPr>
          <p:spPr bwMode="auto">
            <a:xfrm>
              <a:off x="6156232" y="4264169"/>
              <a:ext cx="1276538" cy="1502875"/>
            </a:xfrm>
            <a:custGeom>
              <a:avLst/>
              <a:gdLst>
                <a:gd name="connsiteX0" fmla="*/ 1276538 w 1276538"/>
                <a:gd name="connsiteY0" fmla="*/ 0 h 1502875"/>
                <a:gd name="connsiteX1" fmla="*/ 362138 w 1276538"/>
                <a:gd name="connsiteY1" fmla="*/ 289711 h 1502875"/>
                <a:gd name="connsiteX2" fmla="*/ 0 w 1276538"/>
                <a:gd name="connsiteY2" fmla="*/ 1502875 h 150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6538" h="1502875">
                  <a:moveTo>
                    <a:pt x="1276538" y="0"/>
                  </a:moveTo>
                  <a:cubicBezTo>
                    <a:pt x="925716" y="19616"/>
                    <a:pt x="574894" y="39232"/>
                    <a:pt x="362138" y="289711"/>
                  </a:cubicBezTo>
                  <a:cubicBezTo>
                    <a:pt x="149382" y="540190"/>
                    <a:pt x="74691" y="1021532"/>
                    <a:pt x="0" y="1502875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8" name="37 - Ελεύθερη σχεδίαση"/>
            <p:cNvSpPr/>
            <p:nvPr/>
          </p:nvSpPr>
          <p:spPr bwMode="auto">
            <a:xfrm>
              <a:off x="7016311" y="3503679"/>
              <a:ext cx="805758" cy="1367073"/>
            </a:xfrm>
            <a:custGeom>
              <a:avLst/>
              <a:gdLst>
                <a:gd name="connsiteX0" fmla="*/ 805758 w 805758"/>
                <a:gd name="connsiteY0" fmla="*/ 0 h 1367073"/>
                <a:gd name="connsiteX1" fmla="*/ 126748 w 805758"/>
                <a:gd name="connsiteY1" fmla="*/ 615635 h 1367073"/>
                <a:gd name="connsiteX2" fmla="*/ 45267 w 805758"/>
                <a:gd name="connsiteY2" fmla="*/ 1367073 h 1367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5758" h="1367073">
                  <a:moveTo>
                    <a:pt x="805758" y="0"/>
                  </a:moveTo>
                  <a:cubicBezTo>
                    <a:pt x="529627" y="193895"/>
                    <a:pt x="253496" y="387790"/>
                    <a:pt x="126748" y="615635"/>
                  </a:cubicBezTo>
                  <a:cubicBezTo>
                    <a:pt x="0" y="843480"/>
                    <a:pt x="22633" y="1105276"/>
                    <a:pt x="45267" y="1367073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9" name="38 - Ελεύθερη σχεδίαση"/>
            <p:cNvSpPr/>
            <p:nvPr/>
          </p:nvSpPr>
          <p:spPr bwMode="auto">
            <a:xfrm>
              <a:off x="5522490" y="2817123"/>
              <a:ext cx="3014804" cy="1112067"/>
            </a:xfrm>
            <a:custGeom>
              <a:avLst/>
              <a:gdLst>
                <a:gd name="connsiteX0" fmla="*/ 3014804 w 3014804"/>
                <a:gd name="connsiteY0" fmla="*/ 261042 h 1112067"/>
                <a:gd name="connsiteX1" fmla="*/ 1783533 w 3014804"/>
                <a:gd name="connsiteY1" fmla="*/ 61865 h 1112067"/>
                <a:gd name="connsiteX2" fmla="*/ 380246 w 3014804"/>
                <a:gd name="connsiteY2" fmla="*/ 632234 h 1112067"/>
                <a:gd name="connsiteX3" fmla="*/ 0 w 3014804"/>
                <a:gd name="connsiteY3" fmla="*/ 1112067 h 1112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4804" h="1112067">
                  <a:moveTo>
                    <a:pt x="3014804" y="261042"/>
                  </a:moveTo>
                  <a:cubicBezTo>
                    <a:pt x="2618715" y="130521"/>
                    <a:pt x="2222626" y="0"/>
                    <a:pt x="1783533" y="61865"/>
                  </a:cubicBezTo>
                  <a:cubicBezTo>
                    <a:pt x="1344440" y="123730"/>
                    <a:pt x="677502" y="457200"/>
                    <a:pt x="380246" y="632234"/>
                  </a:cubicBezTo>
                  <a:cubicBezTo>
                    <a:pt x="82991" y="807268"/>
                    <a:pt x="41495" y="959667"/>
                    <a:pt x="0" y="1112067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0" name="39 - Ελεύθερη σχεδίαση"/>
            <p:cNvSpPr/>
            <p:nvPr/>
          </p:nvSpPr>
          <p:spPr bwMode="auto">
            <a:xfrm>
              <a:off x="5004934" y="2708480"/>
              <a:ext cx="3550467" cy="1628115"/>
            </a:xfrm>
            <a:custGeom>
              <a:avLst/>
              <a:gdLst>
                <a:gd name="connsiteX0" fmla="*/ 3550467 w 3550467"/>
                <a:gd name="connsiteY0" fmla="*/ 351576 h 1628115"/>
                <a:gd name="connsiteX1" fmla="*/ 2817137 w 3550467"/>
                <a:gd name="connsiteY1" fmla="*/ 79972 h 1628115"/>
                <a:gd name="connsiteX2" fmla="*/ 1966111 w 3550467"/>
                <a:gd name="connsiteY2" fmla="*/ 52812 h 1628115"/>
                <a:gd name="connsiteX3" fmla="*/ 979283 w 3550467"/>
                <a:gd name="connsiteY3" fmla="*/ 396844 h 1628115"/>
                <a:gd name="connsiteX4" fmla="*/ 155418 w 3550467"/>
                <a:gd name="connsiteY4" fmla="*/ 1021533 h 1628115"/>
                <a:gd name="connsiteX5" fmla="*/ 46776 w 3550467"/>
                <a:gd name="connsiteY5" fmla="*/ 1628115 h 1628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50467" h="1628115">
                  <a:moveTo>
                    <a:pt x="3550467" y="351576"/>
                  </a:moveTo>
                  <a:cubicBezTo>
                    <a:pt x="3315831" y="240671"/>
                    <a:pt x="3081196" y="129766"/>
                    <a:pt x="2817137" y="79972"/>
                  </a:cubicBezTo>
                  <a:cubicBezTo>
                    <a:pt x="2553078" y="30178"/>
                    <a:pt x="2272420" y="0"/>
                    <a:pt x="1966111" y="52812"/>
                  </a:cubicBezTo>
                  <a:cubicBezTo>
                    <a:pt x="1659802" y="105624"/>
                    <a:pt x="1281065" y="235391"/>
                    <a:pt x="979283" y="396844"/>
                  </a:cubicBezTo>
                  <a:cubicBezTo>
                    <a:pt x="677501" y="558297"/>
                    <a:pt x="310836" y="816321"/>
                    <a:pt x="155418" y="1021533"/>
                  </a:cubicBezTo>
                  <a:cubicBezTo>
                    <a:pt x="0" y="1226745"/>
                    <a:pt x="23388" y="1427430"/>
                    <a:pt x="46776" y="1628115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1" name="40 - Ελεύθερη σχεδίαση"/>
            <p:cNvSpPr/>
            <p:nvPr/>
          </p:nvSpPr>
          <p:spPr bwMode="auto">
            <a:xfrm rot="20553355">
              <a:off x="6180453" y="3763814"/>
              <a:ext cx="2046867" cy="1819733"/>
            </a:xfrm>
            <a:custGeom>
              <a:avLst/>
              <a:gdLst>
                <a:gd name="connsiteX0" fmla="*/ 869132 w 869132"/>
                <a:gd name="connsiteY0" fmla="*/ 0 h 796705"/>
                <a:gd name="connsiteX1" fmla="*/ 516047 w 869132"/>
                <a:gd name="connsiteY1" fmla="*/ 552261 h 796705"/>
                <a:gd name="connsiteX2" fmla="*/ 0 w 869132"/>
                <a:gd name="connsiteY2" fmla="*/ 796705 h 796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9132" h="796705">
                  <a:moveTo>
                    <a:pt x="869132" y="0"/>
                  </a:moveTo>
                  <a:cubicBezTo>
                    <a:pt x="765017" y="209738"/>
                    <a:pt x="660902" y="419477"/>
                    <a:pt x="516047" y="552261"/>
                  </a:cubicBezTo>
                  <a:cubicBezTo>
                    <a:pt x="371192" y="685045"/>
                    <a:pt x="185596" y="740875"/>
                    <a:pt x="0" y="796705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2" name="41 - Ελεύθερη σχεδίαση"/>
            <p:cNvSpPr/>
            <p:nvPr/>
          </p:nvSpPr>
          <p:spPr bwMode="auto">
            <a:xfrm>
              <a:off x="6400686" y="3529331"/>
              <a:ext cx="1383660" cy="1839338"/>
            </a:xfrm>
            <a:custGeom>
              <a:avLst/>
              <a:gdLst>
                <a:gd name="connsiteX0" fmla="*/ 805758 w 805758"/>
                <a:gd name="connsiteY0" fmla="*/ 0 h 1367073"/>
                <a:gd name="connsiteX1" fmla="*/ 126748 w 805758"/>
                <a:gd name="connsiteY1" fmla="*/ 615635 h 1367073"/>
                <a:gd name="connsiteX2" fmla="*/ 45267 w 805758"/>
                <a:gd name="connsiteY2" fmla="*/ 1367073 h 1367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5758" h="1367073">
                  <a:moveTo>
                    <a:pt x="805758" y="0"/>
                  </a:moveTo>
                  <a:cubicBezTo>
                    <a:pt x="529627" y="193895"/>
                    <a:pt x="253496" y="387790"/>
                    <a:pt x="126748" y="615635"/>
                  </a:cubicBezTo>
                  <a:cubicBezTo>
                    <a:pt x="0" y="843480"/>
                    <a:pt x="22633" y="1105276"/>
                    <a:pt x="45267" y="1367073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3" name="42 - Ελεύθερη σχεδίαση"/>
            <p:cNvSpPr/>
            <p:nvPr/>
          </p:nvSpPr>
          <p:spPr bwMode="auto">
            <a:xfrm>
              <a:off x="6699451" y="3159623"/>
              <a:ext cx="1919335" cy="2362954"/>
            </a:xfrm>
            <a:custGeom>
              <a:avLst/>
              <a:gdLst>
                <a:gd name="connsiteX0" fmla="*/ 1367073 w 1367073"/>
                <a:gd name="connsiteY0" fmla="*/ 0 h 1765426"/>
                <a:gd name="connsiteX1" fmla="*/ 814812 w 1367073"/>
                <a:gd name="connsiteY1" fmla="*/ 1330860 h 1765426"/>
                <a:gd name="connsiteX2" fmla="*/ 0 w 1367073"/>
                <a:gd name="connsiteY2" fmla="*/ 1765426 h 1765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7073" h="1765426">
                  <a:moveTo>
                    <a:pt x="1367073" y="0"/>
                  </a:moveTo>
                  <a:cubicBezTo>
                    <a:pt x="1204865" y="518311"/>
                    <a:pt x="1042657" y="1036622"/>
                    <a:pt x="814812" y="1330860"/>
                  </a:cubicBezTo>
                  <a:cubicBezTo>
                    <a:pt x="586967" y="1625098"/>
                    <a:pt x="293483" y="1695262"/>
                    <a:pt x="0" y="1765426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04925" y="3083887"/>
            <a:ext cx="3593000" cy="2407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6" name="45 - Ευθύγραμμο βέλος σύνδεσης"/>
          <p:cNvCxnSpPr/>
          <p:nvPr/>
        </p:nvCxnSpPr>
        <p:spPr bwMode="auto">
          <a:xfrm flipH="1" flipV="1">
            <a:off x="1530036" y="4309450"/>
            <a:ext cx="54320" cy="3078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7" name="46 - Ευθύγραμμο βέλος σύνδεσης"/>
          <p:cNvCxnSpPr/>
          <p:nvPr/>
        </p:nvCxnSpPr>
        <p:spPr bwMode="auto">
          <a:xfrm flipV="1">
            <a:off x="1745809" y="4264182"/>
            <a:ext cx="55831" cy="2972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8" name="47 - Ευθύγραμμο βέλος σύνδεσης"/>
          <p:cNvCxnSpPr/>
          <p:nvPr/>
        </p:nvCxnSpPr>
        <p:spPr bwMode="auto">
          <a:xfrm flipV="1">
            <a:off x="2097385" y="4092167"/>
            <a:ext cx="211249" cy="2323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9" name="48 - Ευθύγραμμο βέλος σύνδεσης"/>
          <p:cNvCxnSpPr/>
          <p:nvPr/>
        </p:nvCxnSpPr>
        <p:spPr bwMode="auto">
          <a:xfrm flipV="1">
            <a:off x="2295052" y="4472412"/>
            <a:ext cx="321399" cy="1403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0" name="49 - Ευθύγραμμο βέλος σύνδεσης"/>
          <p:cNvCxnSpPr/>
          <p:nvPr/>
        </p:nvCxnSpPr>
        <p:spPr bwMode="auto">
          <a:xfrm flipV="1">
            <a:off x="2438398" y="4762122"/>
            <a:ext cx="331962" cy="301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1" name="50 - Ευθύγραμμο βέλος σύνδεσης"/>
          <p:cNvCxnSpPr/>
          <p:nvPr/>
        </p:nvCxnSpPr>
        <p:spPr bwMode="auto">
          <a:xfrm>
            <a:off x="2273926" y="4953758"/>
            <a:ext cx="324419" cy="618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2" name="51 - Ευθύγραμμο βέλος σύνδεσης"/>
          <p:cNvCxnSpPr/>
          <p:nvPr/>
        </p:nvCxnSpPr>
        <p:spPr bwMode="auto">
          <a:xfrm>
            <a:off x="2027973" y="5133318"/>
            <a:ext cx="307821" cy="1539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3" name="52 - Ευθύγραμμο βέλος σύνδεσης"/>
          <p:cNvCxnSpPr/>
          <p:nvPr/>
        </p:nvCxnSpPr>
        <p:spPr bwMode="auto">
          <a:xfrm flipH="1" flipV="1">
            <a:off x="2335794" y="3476531"/>
            <a:ext cx="184087" cy="2293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4" name="53 - Ευθύγραμμο βέλος σύνδεσης"/>
          <p:cNvCxnSpPr/>
          <p:nvPr/>
        </p:nvCxnSpPr>
        <p:spPr bwMode="auto">
          <a:xfrm flipH="1" flipV="1">
            <a:off x="2171324" y="3864322"/>
            <a:ext cx="300272" cy="558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5" name="54 - Ευθύγραμμο βέλος σύνδεσης"/>
          <p:cNvCxnSpPr/>
          <p:nvPr/>
        </p:nvCxnSpPr>
        <p:spPr bwMode="auto">
          <a:xfrm flipH="1">
            <a:off x="1656785" y="3369402"/>
            <a:ext cx="245953" cy="980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6" name="55 - Ευθύγραμμο βέλος σύνδεσης"/>
          <p:cNvCxnSpPr/>
          <p:nvPr/>
        </p:nvCxnSpPr>
        <p:spPr bwMode="auto">
          <a:xfrm flipH="1">
            <a:off x="3711921" y="3478043"/>
            <a:ext cx="200686" cy="1886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7" name="56 - Ευθύγραμμο βέλος σύνδεσης"/>
          <p:cNvCxnSpPr/>
          <p:nvPr/>
        </p:nvCxnSpPr>
        <p:spPr bwMode="auto">
          <a:xfrm>
            <a:off x="4372824" y="3503691"/>
            <a:ext cx="108641" cy="3078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8" name="57 - Ευθύγραμμο βέλος σύνδεσης"/>
          <p:cNvCxnSpPr/>
          <p:nvPr/>
        </p:nvCxnSpPr>
        <p:spPr bwMode="auto">
          <a:xfrm flipH="1">
            <a:off x="3856776" y="3775298"/>
            <a:ext cx="117696" cy="3349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1 - Τίτλος"/>
          <p:cNvSpPr>
            <a:spLocks noGrp="1"/>
          </p:cNvSpPr>
          <p:nvPr>
            <p:ph type="title"/>
          </p:nvPr>
        </p:nvSpPr>
        <p:spPr>
          <a:xfrm>
            <a:off x="1150938" y="398357"/>
            <a:ext cx="7793037" cy="797459"/>
          </a:xfrm>
        </p:spPr>
        <p:txBody>
          <a:bodyPr/>
          <a:lstStyle/>
          <a:p>
            <a:r>
              <a:rPr lang="en-US" sz="3200" b="1" kern="1200" dirty="0" smtClean="0">
                <a:solidFill>
                  <a:srgbClr val="002060"/>
                </a:solidFill>
                <a:latin typeface="Cambria" pitchFamily="18" charset="0"/>
              </a:rPr>
              <a:t>Permutation- directed acyclic Graph</a:t>
            </a:r>
            <a:endParaRPr lang="el-GR" sz="3200" b="1" kern="1200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4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DB2D08D-215C-4936-A661-3CD9FE57680A}" type="slidenum">
              <a:rPr lang="el-GR" altLang="el-GR" sz="1200" smtClean="0">
                <a:latin typeface="Cambria" pitchFamily="18" charset="0"/>
              </a:rPr>
              <a:pPr/>
              <a:t>29</a:t>
            </a:fld>
            <a:endParaRPr lang="el-GR" altLang="el-GR" sz="1200" smtClean="0">
              <a:latin typeface="Cambria" pitchFamily="18" charset="0"/>
            </a:endParaRPr>
          </a:p>
        </p:txBody>
      </p:sp>
      <p:grpSp>
        <p:nvGrpSpPr>
          <p:cNvPr id="28" name="27 - Ομάδα"/>
          <p:cNvGrpSpPr/>
          <p:nvPr/>
        </p:nvGrpSpPr>
        <p:grpSpPr>
          <a:xfrm>
            <a:off x="2399179" y="2445943"/>
            <a:ext cx="4273225" cy="3456894"/>
            <a:chOff x="2580239" y="2011399"/>
            <a:chExt cx="4341125" cy="345689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80239" y="2181933"/>
              <a:ext cx="4170064" cy="3286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8 - Ελεύθερη σχεδίαση"/>
            <p:cNvSpPr/>
            <p:nvPr/>
          </p:nvSpPr>
          <p:spPr bwMode="auto">
            <a:xfrm>
              <a:off x="3775285" y="2263388"/>
              <a:ext cx="2553077" cy="679011"/>
            </a:xfrm>
            <a:custGeom>
              <a:avLst/>
              <a:gdLst>
                <a:gd name="connsiteX0" fmla="*/ 2553077 w 2553077"/>
                <a:gd name="connsiteY0" fmla="*/ 135803 h 679011"/>
                <a:gd name="connsiteX1" fmla="*/ 1213164 w 2553077"/>
                <a:gd name="connsiteY1" fmla="*/ 90535 h 679011"/>
                <a:gd name="connsiteX2" fmla="*/ 0 w 2553077"/>
                <a:gd name="connsiteY2" fmla="*/ 679011 h 679011"/>
                <a:gd name="connsiteX3" fmla="*/ 0 w 2553077"/>
                <a:gd name="connsiteY3" fmla="*/ 679011 h 679011"/>
                <a:gd name="connsiteX4" fmla="*/ 0 w 2553077"/>
                <a:gd name="connsiteY4" fmla="*/ 679011 h 679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3077" h="679011">
                  <a:moveTo>
                    <a:pt x="2553077" y="135803"/>
                  </a:moveTo>
                  <a:cubicBezTo>
                    <a:pt x="2095877" y="67901"/>
                    <a:pt x="1638677" y="0"/>
                    <a:pt x="1213164" y="90535"/>
                  </a:cubicBezTo>
                  <a:cubicBezTo>
                    <a:pt x="787651" y="181070"/>
                    <a:pt x="0" y="679011"/>
                    <a:pt x="0" y="679011"/>
                  </a:cubicBezTo>
                  <a:lnTo>
                    <a:pt x="0" y="679011"/>
                  </a:lnTo>
                  <a:lnTo>
                    <a:pt x="0" y="679011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" name="9 - Ελεύθερη σχεδίαση"/>
            <p:cNvSpPr/>
            <p:nvPr/>
          </p:nvSpPr>
          <p:spPr bwMode="auto">
            <a:xfrm>
              <a:off x="2933312" y="2951452"/>
              <a:ext cx="633753" cy="669956"/>
            </a:xfrm>
            <a:custGeom>
              <a:avLst/>
              <a:gdLst>
                <a:gd name="connsiteX0" fmla="*/ 733331 w 733331"/>
                <a:gd name="connsiteY0" fmla="*/ 0 h 669956"/>
                <a:gd name="connsiteX1" fmla="*/ 226337 w 733331"/>
                <a:gd name="connsiteY1" fmla="*/ 126749 h 669956"/>
                <a:gd name="connsiteX2" fmla="*/ 0 w 733331"/>
                <a:gd name="connsiteY2" fmla="*/ 669956 h 66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3331" h="669956">
                  <a:moveTo>
                    <a:pt x="733331" y="0"/>
                  </a:moveTo>
                  <a:cubicBezTo>
                    <a:pt x="540945" y="7545"/>
                    <a:pt x="348559" y="15090"/>
                    <a:pt x="226337" y="126749"/>
                  </a:cubicBezTo>
                  <a:cubicBezTo>
                    <a:pt x="104115" y="238408"/>
                    <a:pt x="52057" y="454182"/>
                    <a:pt x="0" y="669956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" name="10 - Ελεύθερη σχεδίαση"/>
            <p:cNvSpPr/>
            <p:nvPr/>
          </p:nvSpPr>
          <p:spPr bwMode="auto">
            <a:xfrm>
              <a:off x="3422200" y="2761332"/>
              <a:ext cx="2136618" cy="580930"/>
            </a:xfrm>
            <a:custGeom>
              <a:avLst/>
              <a:gdLst>
                <a:gd name="connsiteX0" fmla="*/ 2136618 w 2136618"/>
                <a:gd name="connsiteY0" fmla="*/ 0 h 580930"/>
                <a:gd name="connsiteX1" fmla="*/ 1068309 w 2136618"/>
                <a:gd name="connsiteY1" fmla="*/ 488887 h 580930"/>
                <a:gd name="connsiteX2" fmla="*/ 0 w 2136618"/>
                <a:gd name="connsiteY2" fmla="*/ 552261 h 580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36618" h="580930">
                  <a:moveTo>
                    <a:pt x="2136618" y="0"/>
                  </a:moveTo>
                  <a:cubicBezTo>
                    <a:pt x="1780515" y="198422"/>
                    <a:pt x="1424412" y="396844"/>
                    <a:pt x="1068309" y="488887"/>
                  </a:cubicBezTo>
                  <a:cubicBezTo>
                    <a:pt x="712206" y="580930"/>
                    <a:pt x="356103" y="566595"/>
                    <a:pt x="0" y="552261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2" name="11 - Ελεύθερη σχεδίαση"/>
            <p:cNvSpPr/>
            <p:nvPr/>
          </p:nvSpPr>
          <p:spPr bwMode="auto">
            <a:xfrm>
              <a:off x="3005741" y="2788492"/>
              <a:ext cx="2580237" cy="1057747"/>
            </a:xfrm>
            <a:custGeom>
              <a:avLst/>
              <a:gdLst>
                <a:gd name="connsiteX0" fmla="*/ 2580237 w 2580237"/>
                <a:gd name="connsiteY0" fmla="*/ 0 h 1057747"/>
                <a:gd name="connsiteX1" fmla="*/ 1158843 w 2580237"/>
                <a:gd name="connsiteY1" fmla="*/ 896294 h 1057747"/>
                <a:gd name="connsiteX2" fmla="*/ 0 w 2580237"/>
                <a:gd name="connsiteY2" fmla="*/ 968721 h 1057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80237" h="1057747">
                  <a:moveTo>
                    <a:pt x="2580237" y="0"/>
                  </a:moveTo>
                  <a:cubicBezTo>
                    <a:pt x="2084559" y="367420"/>
                    <a:pt x="1588882" y="734841"/>
                    <a:pt x="1158843" y="896294"/>
                  </a:cubicBezTo>
                  <a:cubicBezTo>
                    <a:pt x="728804" y="1057747"/>
                    <a:pt x="364402" y="1013234"/>
                    <a:pt x="0" y="968721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" name="12 - Ελεύθερη σχεδίαση"/>
            <p:cNvSpPr/>
            <p:nvPr/>
          </p:nvSpPr>
          <p:spPr bwMode="auto">
            <a:xfrm>
              <a:off x="4037835" y="2480672"/>
              <a:ext cx="2883529" cy="2806574"/>
            </a:xfrm>
            <a:custGeom>
              <a:avLst/>
              <a:gdLst>
                <a:gd name="connsiteX0" fmla="*/ 2471596 w 2883529"/>
                <a:gd name="connsiteY0" fmla="*/ 0 h 2806574"/>
                <a:gd name="connsiteX1" fmla="*/ 2471596 w 2883529"/>
                <a:gd name="connsiteY1" fmla="*/ 2064190 h 2806574"/>
                <a:gd name="connsiteX2" fmla="*/ 0 w 2883529"/>
                <a:gd name="connsiteY2" fmla="*/ 2806574 h 2806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3529" h="2806574">
                  <a:moveTo>
                    <a:pt x="2471596" y="0"/>
                  </a:moveTo>
                  <a:cubicBezTo>
                    <a:pt x="2677562" y="798214"/>
                    <a:pt x="2883529" y="1596428"/>
                    <a:pt x="2471596" y="2064190"/>
                  </a:cubicBezTo>
                  <a:cubicBezTo>
                    <a:pt x="2059663" y="2531952"/>
                    <a:pt x="1029831" y="2669263"/>
                    <a:pt x="0" y="2806574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4" name="13 - Ελεύθερη σχεδίαση"/>
            <p:cNvSpPr/>
            <p:nvPr/>
          </p:nvSpPr>
          <p:spPr bwMode="auto">
            <a:xfrm>
              <a:off x="4083103" y="4110296"/>
              <a:ext cx="1991762" cy="1095469"/>
            </a:xfrm>
            <a:custGeom>
              <a:avLst/>
              <a:gdLst>
                <a:gd name="connsiteX0" fmla="*/ 1991762 w 1991762"/>
                <a:gd name="connsiteY0" fmla="*/ 0 h 1095469"/>
                <a:gd name="connsiteX1" fmla="*/ 1566249 w 1991762"/>
                <a:gd name="connsiteY1" fmla="*/ 706170 h 1095469"/>
                <a:gd name="connsiteX2" fmla="*/ 0 w 1991762"/>
                <a:gd name="connsiteY2" fmla="*/ 1095469 h 1095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91762" h="1095469">
                  <a:moveTo>
                    <a:pt x="1991762" y="0"/>
                  </a:moveTo>
                  <a:cubicBezTo>
                    <a:pt x="1944985" y="261796"/>
                    <a:pt x="1898209" y="523592"/>
                    <a:pt x="1566249" y="706170"/>
                  </a:cubicBezTo>
                  <a:cubicBezTo>
                    <a:pt x="1234289" y="888748"/>
                    <a:pt x="617144" y="992108"/>
                    <a:pt x="0" y="1095469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5" name="14 - Ελεύθερη σχεδίαση"/>
            <p:cNvSpPr/>
            <p:nvPr/>
          </p:nvSpPr>
          <p:spPr bwMode="auto">
            <a:xfrm>
              <a:off x="4046890" y="4399984"/>
              <a:ext cx="796714" cy="760492"/>
            </a:xfrm>
            <a:custGeom>
              <a:avLst/>
              <a:gdLst>
                <a:gd name="connsiteX0" fmla="*/ 869132 w 869132"/>
                <a:gd name="connsiteY0" fmla="*/ 0 h 796705"/>
                <a:gd name="connsiteX1" fmla="*/ 516047 w 869132"/>
                <a:gd name="connsiteY1" fmla="*/ 552261 h 796705"/>
                <a:gd name="connsiteX2" fmla="*/ 0 w 869132"/>
                <a:gd name="connsiteY2" fmla="*/ 796705 h 796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9132" h="796705">
                  <a:moveTo>
                    <a:pt x="869132" y="0"/>
                  </a:moveTo>
                  <a:cubicBezTo>
                    <a:pt x="765017" y="209738"/>
                    <a:pt x="660902" y="419477"/>
                    <a:pt x="516047" y="552261"/>
                  </a:cubicBezTo>
                  <a:cubicBezTo>
                    <a:pt x="371192" y="685045"/>
                    <a:pt x="185596" y="740875"/>
                    <a:pt x="0" y="796705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" name="15 - Ελεύθερη σχεδίαση"/>
            <p:cNvSpPr/>
            <p:nvPr/>
          </p:nvSpPr>
          <p:spPr bwMode="auto">
            <a:xfrm>
              <a:off x="5015609" y="2435406"/>
              <a:ext cx="1367073" cy="1765426"/>
            </a:xfrm>
            <a:custGeom>
              <a:avLst/>
              <a:gdLst>
                <a:gd name="connsiteX0" fmla="*/ 1367073 w 1367073"/>
                <a:gd name="connsiteY0" fmla="*/ 0 h 1765426"/>
                <a:gd name="connsiteX1" fmla="*/ 814812 w 1367073"/>
                <a:gd name="connsiteY1" fmla="*/ 1330860 h 1765426"/>
                <a:gd name="connsiteX2" fmla="*/ 0 w 1367073"/>
                <a:gd name="connsiteY2" fmla="*/ 1765426 h 1765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7073" h="1765426">
                  <a:moveTo>
                    <a:pt x="1367073" y="0"/>
                  </a:moveTo>
                  <a:cubicBezTo>
                    <a:pt x="1204865" y="518311"/>
                    <a:pt x="1042657" y="1036622"/>
                    <a:pt x="814812" y="1330860"/>
                  </a:cubicBezTo>
                  <a:cubicBezTo>
                    <a:pt x="586967" y="1625098"/>
                    <a:pt x="293483" y="1695262"/>
                    <a:pt x="0" y="1765426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7" name="16 - Ελεύθερη σχεδίαση"/>
            <p:cNvSpPr/>
            <p:nvPr/>
          </p:nvSpPr>
          <p:spPr bwMode="auto">
            <a:xfrm>
              <a:off x="5477336" y="2453511"/>
              <a:ext cx="878186" cy="1032095"/>
            </a:xfrm>
            <a:custGeom>
              <a:avLst/>
              <a:gdLst>
                <a:gd name="connsiteX0" fmla="*/ 878186 w 878186"/>
                <a:gd name="connsiteY0" fmla="*/ 0 h 1032095"/>
                <a:gd name="connsiteX1" fmla="*/ 0 w 878186"/>
                <a:gd name="connsiteY1" fmla="*/ 1032095 h 1032095"/>
                <a:gd name="connsiteX2" fmla="*/ 0 w 878186"/>
                <a:gd name="connsiteY2" fmla="*/ 1032095 h 103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8186" h="1032095">
                  <a:moveTo>
                    <a:pt x="878186" y="0"/>
                  </a:moveTo>
                  <a:lnTo>
                    <a:pt x="0" y="1032095"/>
                  </a:lnTo>
                  <a:lnTo>
                    <a:pt x="0" y="1032095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" name="17 - Ελεύθερη σχεδίαση"/>
            <p:cNvSpPr/>
            <p:nvPr/>
          </p:nvSpPr>
          <p:spPr bwMode="auto">
            <a:xfrm>
              <a:off x="4390920" y="3576142"/>
              <a:ext cx="841972" cy="1077362"/>
            </a:xfrm>
            <a:custGeom>
              <a:avLst/>
              <a:gdLst>
                <a:gd name="connsiteX0" fmla="*/ 841972 w 841972"/>
                <a:gd name="connsiteY0" fmla="*/ 0 h 1077362"/>
                <a:gd name="connsiteX1" fmla="*/ 190122 w 841972"/>
                <a:gd name="connsiteY1" fmla="*/ 344031 h 1077362"/>
                <a:gd name="connsiteX2" fmla="*/ 0 w 841972"/>
                <a:gd name="connsiteY2" fmla="*/ 1077362 h 1077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1972" h="1077362">
                  <a:moveTo>
                    <a:pt x="841972" y="0"/>
                  </a:moveTo>
                  <a:cubicBezTo>
                    <a:pt x="586211" y="82235"/>
                    <a:pt x="330451" y="164471"/>
                    <a:pt x="190122" y="344031"/>
                  </a:cubicBezTo>
                  <a:cubicBezTo>
                    <a:pt x="49793" y="523591"/>
                    <a:pt x="24896" y="800476"/>
                    <a:pt x="0" y="1077362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" name="18 - Ελεύθερη σχεδίαση"/>
            <p:cNvSpPr/>
            <p:nvPr/>
          </p:nvSpPr>
          <p:spPr bwMode="auto">
            <a:xfrm>
              <a:off x="3947300" y="3567088"/>
              <a:ext cx="1276538" cy="1502875"/>
            </a:xfrm>
            <a:custGeom>
              <a:avLst/>
              <a:gdLst>
                <a:gd name="connsiteX0" fmla="*/ 1276538 w 1276538"/>
                <a:gd name="connsiteY0" fmla="*/ 0 h 1502875"/>
                <a:gd name="connsiteX1" fmla="*/ 362138 w 1276538"/>
                <a:gd name="connsiteY1" fmla="*/ 289711 h 1502875"/>
                <a:gd name="connsiteX2" fmla="*/ 0 w 1276538"/>
                <a:gd name="connsiteY2" fmla="*/ 1502875 h 150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6538" h="1502875">
                  <a:moveTo>
                    <a:pt x="1276538" y="0"/>
                  </a:moveTo>
                  <a:cubicBezTo>
                    <a:pt x="925716" y="19616"/>
                    <a:pt x="574894" y="39232"/>
                    <a:pt x="362138" y="289711"/>
                  </a:cubicBezTo>
                  <a:cubicBezTo>
                    <a:pt x="149382" y="540190"/>
                    <a:pt x="74691" y="1021532"/>
                    <a:pt x="0" y="1502875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" name="19 - Ελεύθερη σχεδίαση"/>
            <p:cNvSpPr/>
            <p:nvPr/>
          </p:nvSpPr>
          <p:spPr bwMode="auto">
            <a:xfrm>
              <a:off x="4807379" y="2806598"/>
              <a:ext cx="805758" cy="1367073"/>
            </a:xfrm>
            <a:custGeom>
              <a:avLst/>
              <a:gdLst>
                <a:gd name="connsiteX0" fmla="*/ 805758 w 805758"/>
                <a:gd name="connsiteY0" fmla="*/ 0 h 1367073"/>
                <a:gd name="connsiteX1" fmla="*/ 126748 w 805758"/>
                <a:gd name="connsiteY1" fmla="*/ 615635 h 1367073"/>
                <a:gd name="connsiteX2" fmla="*/ 45267 w 805758"/>
                <a:gd name="connsiteY2" fmla="*/ 1367073 h 1367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5758" h="1367073">
                  <a:moveTo>
                    <a:pt x="805758" y="0"/>
                  </a:moveTo>
                  <a:cubicBezTo>
                    <a:pt x="529627" y="193895"/>
                    <a:pt x="253496" y="387790"/>
                    <a:pt x="126748" y="615635"/>
                  </a:cubicBezTo>
                  <a:cubicBezTo>
                    <a:pt x="0" y="843480"/>
                    <a:pt x="22633" y="1105276"/>
                    <a:pt x="45267" y="1367073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" name="20 - Ελεύθερη σχεδίαση"/>
            <p:cNvSpPr/>
            <p:nvPr/>
          </p:nvSpPr>
          <p:spPr bwMode="auto">
            <a:xfrm>
              <a:off x="3313558" y="2120042"/>
              <a:ext cx="3014804" cy="1112067"/>
            </a:xfrm>
            <a:custGeom>
              <a:avLst/>
              <a:gdLst>
                <a:gd name="connsiteX0" fmla="*/ 3014804 w 3014804"/>
                <a:gd name="connsiteY0" fmla="*/ 261042 h 1112067"/>
                <a:gd name="connsiteX1" fmla="*/ 1783533 w 3014804"/>
                <a:gd name="connsiteY1" fmla="*/ 61865 h 1112067"/>
                <a:gd name="connsiteX2" fmla="*/ 380246 w 3014804"/>
                <a:gd name="connsiteY2" fmla="*/ 632234 h 1112067"/>
                <a:gd name="connsiteX3" fmla="*/ 0 w 3014804"/>
                <a:gd name="connsiteY3" fmla="*/ 1112067 h 1112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4804" h="1112067">
                  <a:moveTo>
                    <a:pt x="3014804" y="261042"/>
                  </a:moveTo>
                  <a:cubicBezTo>
                    <a:pt x="2618715" y="130521"/>
                    <a:pt x="2222626" y="0"/>
                    <a:pt x="1783533" y="61865"/>
                  </a:cubicBezTo>
                  <a:cubicBezTo>
                    <a:pt x="1344440" y="123730"/>
                    <a:pt x="677502" y="457200"/>
                    <a:pt x="380246" y="632234"/>
                  </a:cubicBezTo>
                  <a:cubicBezTo>
                    <a:pt x="82991" y="807268"/>
                    <a:pt x="41495" y="959667"/>
                    <a:pt x="0" y="1112067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2" name="21 - Ελεύθερη σχεδίαση"/>
            <p:cNvSpPr/>
            <p:nvPr/>
          </p:nvSpPr>
          <p:spPr bwMode="auto">
            <a:xfrm>
              <a:off x="2796002" y="2011399"/>
              <a:ext cx="3550467" cy="1628115"/>
            </a:xfrm>
            <a:custGeom>
              <a:avLst/>
              <a:gdLst>
                <a:gd name="connsiteX0" fmla="*/ 3550467 w 3550467"/>
                <a:gd name="connsiteY0" fmla="*/ 351576 h 1628115"/>
                <a:gd name="connsiteX1" fmla="*/ 2817137 w 3550467"/>
                <a:gd name="connsiteY1" fmla="*/ 79972 h 1628115"/>
                <a:gd name="connsiteX2" fmla="*/ 1966111 w 3550467"/>
                <a:gd name="connsiteY2" fmla="*/ 52812 h 1628115"/>
                <a:gd name="connsiteX3" fmla="*/ 979283 w 3550467"/>
                <a:gd name="connsiteY3" fmla="*/ 396844 h 1628115"/>
                <a:gd name="connsiteX4" fmla="*/ 155418 w 3550467"/>
                <a:gd name="connsiteY4" fmla="*/ 1021533 h 1628115"/>
                <a:gd name="connsiteX5" fmla="*/ 46776 w 3550467"/>
                <a:gd name="connsiteY5" fmla="*/ 1628115 h 1628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50467" h="1628115">
                  <a:moveTo>
                    <a:pt x="3550467" y="351576"/>
                  </a:moveTo>
                  <a:cubicBezTo>
                    <a:pt x="3315831" y="240671"/>
                    <a:pt x="3081196" y="129766"/>
                    <a:pt x="2817137" y="79972"/>
                  </a:cubicBezTo>
                  <a:cubicBezTo>
                    <a:pt x="2553078" y="30178"/>
                    <a:pt x="2272420" y="0"/>
                    <a:pt x="1966111" y="52812"/>
                  </a:cubicBezTo>
                  <a:cubicBezTo>
                    <a:pt x="1659802" y="105624"/>
                    <a:pt x="1281065" y="235391"/>
                    <a:pt x="979283" y="396844"/>
                  </a:cubicBezTo>
                  <a:cubicBezTo>
                    <a:pt x="677501" y="558297"/>
                    <a:pt x="310836" y="816321"/>
                    <a:pt x="155418" y="1021533"/>
                  </a:cubicBezTo>
                  <a:cubicBezTo>
                    <a:pt x="0" y="1226745"/>
                    <a:pt x="23388" y="1427430"/>
                    <a:pt x="46776" y="1628115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3" name="22 - Ελεύθερη σχεδίαση"/>
            <p:cNvSpPr/>
            <p:nvPr/>
          </p:nvSpPr>
          <p:spPr bwMode="auto">
            <a:xfrm rot="20553355">
              <a:off x="3971521" y="3066733"/>
              <a:ext cx="2046867" cy="1819733"/>
            </a:xfrm>
            <a:custGeom>
              <a:avLst/>
              <a:gdLst>
                <a:gd name="connsiteX0" fmla="*/ 869132 w 869132"/>
                <a:gd name="connsiteY0" fmla="*/ 0 h 796705"/>
                <a:gd name="connsiteX1" fmla="*/ 516047 w 869132"/>
                <a:gd name="connsiteY1" fmla="*/ 552261 h 796705"/>
                <a:gd name="connsiteX2" fmla="*/ 0 w 869132"/>
                <a:gd name="connsiteY2" fmla="*/ 796705 h 796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9132" h="796705">
                  <a:moveTo>
                    <a:pt x="869132" y="0"/>
                  </a:moveTo>
                  <a:cubicBezTo>
                    <a:pt x="765017" y="209738"/>
                    <a:pt x="660902" y="419477"/>
                    <a:pt x="516047" y="552261"/>
                  </a:cubicBezTo>
                  <a:cubicBezTo>
                    <a:pt x="371192" y="685045"/>
                    <a:pt x="185596" y="740875"/>
                    <a:pt x="0" y="796705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4" name="23 - Ελεύθερη σχεδίαση"/>
            <p:cNvSpPr/>
            <p:nvPr/>
          </p:nvSpPr>
          <p:spPr bwMode="auto">
            <a:xfrm>
              <a:off x="4191754" y="2832250"/>
              <a:ext cx="1383660" cy="1839338"/>
            </a:xfrm>
            <a:custGeom>
              <a:avLst/>
              <a:gdLst>
                <a:gd name="connsiteX0" fmla="*/ 805758 w 805758"/>
                <a:gd name="connsiteY0" fmla="*/ 0 h 1367073"/>
                <a:gd name="connsiteX1" fmla="*/ 126748 w 805758"/>
                <a:gd name="connsiteY1" fmla="*/ 615635 h 1367073"/>
                <a:gd name="connsiteX2" fmla="*/ 45267 w 805758"/>
                <a:gd name="connsiteY2" fmla="*/ 1367073 h 1367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5758" h="1367073">
                  <a:moveTo>
                    <a:pt x="805758" y="0"/>
                  </a:moveTo>
                  <a:cubicBezTo>
                    <a:pt x="529627" y="193895"/>
                    <a:pt x="253496" y="387790"/>
                    <a:pt x="126748" y="615635"/>
                  </a:cubicBezTo>
                  <a:cubicBezTo>
                    <a:pt x="0" y="843480"/>
                    <a:pt x="22633" y="1105276"/>
                    <a:pt x="45267" y="1367073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5" name="24 - Ελεύθερη σχεδίαση"/>
            <p:cNvSpPr/>
            <p:nvPr/>
          </p:nvSpPr>
          <p:spPr bwMode="auto">
            <a:xfrm>
              <a:off x="4490519" y="2462542"/>
              <a:ext cx="1919335" cy="2362954"/>
            </a:xfrm>
            <a:custGeom>
              <a:avLst/>
              <a:gdLst>
                <a:gd name="connsiteX0" fmla="*/ 1367073 w 1367073"/>
                <a:gd name="connsiteY0" fmla="*/ 0 h 1765426"/>
                <a:gd name="connsiteX1" fmla="*/ 814812 w 1367073"/>
                <a:gd name="connsiteY1" fmla="*/ 1330860 h 1765426"/>
                <a:gd name="connsiteX2" fmla="*/ 0 w 1367073"/>
                <a:gd name="connsiteY2" fmla="*/ 1765426 h 1765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7073" h="1765426">
                  <a:moveTo>
                    <a:pt x="1367073" y="0"/>
                  </a:moveTo>
                  <a:cubicBezTo>
                    <a:pt x="1204865" y="518311"/>
                    <a:pt x="1042657" y="1036622"/>
                    <a:pt x="814812" y="1330860"/>
                  </a:cubicBezTo>
                  <a:cubicBezTo>
                    <a:pt x="586967" y="1625098"/>
                    <a:pt x="293483" y="1695262"/>
                    <a:pt x="0" y="1765426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26" name="25 - Ορθογώνιο"/>
          <p:cNvSpPr/>
          <p:nvPr/>
        </p:nvSpPr>
        <p:spPr>
          <a:xfrm>
            <a:off x="843692" y="1731512"/>
            <a:ext cx="2531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solidFill>
                  <a:srgbClr val="C00000"/>
                </a:solidFill>
                <a:latin typeface="+mn-lt"/>
              </a:rPr>
              <a:t>Συνάρτηση Ύψους</a:t>
            </a:r>
            <a:endParaRPr lang="el-GR" dirty="0">
              <a:latin typeface="+mn-lt"/>
            </a:endParaRPr>
          </a:p>
        </p:txBody>
      </p:sp>
      <p:sp>
        <p:nvSpPr>
          <p:cNvPr id="27" name="26 - Ορθογώνιο"/>
          <p:cNvSpPr/>
          <p:nvPr/>
        </p:nvSpPr>
        <p:spPr bwMode="auto">
          <a:xfrm>
            <a:off x="561315" y="1883121"/>
            <a:ext cx="153909" cy="18106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9" name="28 - Έλλειψη"/>
          <p:cNvSpPr/>
          <p:nvPr/>
        </p:nvSpPr>
        <p:spPr bwMode="auto">
          <a:xfrm>
            <a:off x="6074873" y="2697930"/>
            <a:ext cx="324000" cy="324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0" name="29 - Έλλειψη"/>
          <p:cNvSpPr/>
          <p:nvPr/>
        </p:nvSpPr>
        <p:spPr bwMode="auto">
          <a:xfrm>
            <a:off x="5276659" y="3022346"/>
            <a:ext cx="324000" cy="324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1" name="30 - Έλλειψη"/>
          <p:cNvSpPr/>
          <p:nvPr/>
        </p:nvSpPr>
        <p:spPr bwMode="auto">
          <a:xfrm>
            <a:off x="3357324" y="3321110"/>
            <a:ext cx="324000" cy="324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2" name="31 - Έλλειψη"/>
          <p:cNvSpPr/>
          <p:nvPr/>
        </p:nvSpPr>
        <p:spPr bwMode="auto">
          <a:xfrm>
            <a:off x="2931812" y="3628928"/>
            <a:ext cx="324000" cy="324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3" name="32 - Έλλειψη"/>
          <p:cNvSpPr/>
          <p:nvPr/>
        </p:nvSpPr>
        <p:spPr bwMode="auto">
          <a:xfrm>
            <a:off x="2497245" y="4027281"/>
            <a:ext cx="324000" cy="324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4" name="33 - TextBox"/>
          <p:cNvSpPr txBox="1"/>
          <p:nvPr/>
        </p:nvSpPr>
        <p:spPr>
          <a:xfrm>
            <a:off x="2505256" y="4037844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</a:t>
            </a:r>
            <a:endParaRPr lang="el-GR" sz="1400" b="1" dirty="0"/>
          </a:p>
        </p:txBody>
      </p:sp>
      <p:sp>
        <p:nvSpPr>
          <p:cNvPr id="35" name="34 - TextBox"/>
          <p:cNvSpPr txBox="1"/>
          <p:nvPr/>
        </p:nvSpPr>
        <p:spPr>
          <a:xfrm>
            <a:off x="2938313" y="3637983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2</a:t>
            </a:r>
            <a:endParaRPr lang="el-GR" sz="1400" b="1" dirty="0"/>
          </a:p>
        </p:txBody>
      </p:sp>
      <p:sp>
        <p:nvSpPr>
          <p:cNvPr id="36" name="35 - TextBox"/>
          <p:cNvSpPr txBox="1"/>
          <p:nvPr/>
        </p:nvSpPr>
        <p:spPr>
          <a:xfrm>
            <a:off x="3371370" y="3328656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3</a:t>
            </a:r>
            <a:endParaRPr lang="el-GR" sz="1400" b="1" dirty="0"/>
          </a:p>
        </p:txBody>
      </p:sp>
      <p:sp>
        <p:nvSpPr>
          <p:cNvPr id="37" name="36 - Έλλειψη"/>
          <p:cNvSpPr/>
          <p:nvPr/>
        </p:nvSpPr>
        <p:spPr bwMode="auto">
          <a:xfrm>
            <a:off x="4932627" y="3828105"/>
            <a:ext cx="324000" cy="324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8" name="37 - Έλλειψη"/>
          <p:cNvSpPr/>
          <p:nvPr/>
        </p:nvSpPr>
        <p:spPr bwMode="auto">
          <a:xfrm>
            <a:off x="4496551" y="4587087"/>
            <a:ext cx="324000" cy="324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9" name="38 - Έλλειψη"/>
          <p:cNvSpPr/>
          <p:nvPr/>
        </p:nvSpPr>
        <p:spPr bwMode="auto">
          <a:xfrm>
            <a:off x="3988048" y="5074465"/>
            <a:ext cx="324000" cy="324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0" name="39 - Έλλειψη"/>
          <p:cNvSpPr/>
          <p:nvPr/>
        </p:nvSpPr>
        <p:spPr bwMode="auto">
          <a:xfrm>
            <a:off x="3533865" y="5543737"/>
            <a:ext cx="324000" cy="324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1" name="40 - TextBox"/>
          <p:cNvSpPr txBox="1"/>
          <p:nvPr/>
        </p:nvSpPr>
        <p:spPr>
          <a:xfrm>
            <a:off x="3559984" y="5536192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</a:t>
            </a:r>
            <a:endParaRPr lang="el-GR" sz="1400" b="1" dirty="0"/>
          </a:p>
        </p:txBody>
      </p:sp>
      <p:sp>
        <p:nvSpPr>
          <p:cNvPr id="42" name="41 - TextBox"/>
          <p:cNvSpPr txBox="1"/>
          <p:nvPr/>
        </p:nvSpPr>
        <p:spPr>
          <a:xfrm>
            <a:off x="4002080" y="5082041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2</a:t>
            </a:r>
            <a:endParaRPr lang="el-GR" sz="1400" b="1" dirty="0"/>
          </a:p>
        </p:txBody>
      </p:sp>
      <p:sp>
        <p:nvSpPr>
          <p:cNvPr id="43" name="42 - TextBox"/>
          <p:cNvSpPr txBox="1"/>
          <p:nvPr/>
        </p:nvSpPr>
        <p:spPr>
          <a:xfrm>
            <a:off x="4516619" y="4600699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3</a:t>
            </a:r>
            <a:endParaRPr lang="el-GR" sz="1400" b="1" dirty="0"/>
          </a:p>
        </p:txBody>
      </p:sp>
      <p:sp>
        <p:nvSpPr>
          <p:cNvPr id="44" name="43 - TextBox"/>
          <p:cNvSpPr txBox="1"/>
          <p:nvPr/>
        </p:nvSpPr>
        <p:spPr>
          <a:xfrm>
            <a:off x="4958729" y="3847751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4</a:t>
            </a:r>
            <a:endParaRPr lang="el-GR" sz="1400" b="1" dirty="0"/>
          </a:p>
        </p:txBody>
      </p:sp>
      <p:sp>
        <p:nvSpPr>
          <p:cNvPr id="45" name="44 - TextBox"/>
          <p:cNvSpPr txBox="1"/>
          <p:nvPr/>
        </p:nvSpPr>
        <p:spPr>
          <a:xfrm>
            <a:off x="5292199" y="3040483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5</a:t>
            </a:r>
            <a:endParaRPr lang="el-GR" sz="1400" b="1" dirty="0"/>
          </a:p>
        </p:txBody>
      </p:sp>
      <p:sp>
        <p:nvSpPr>
          <p:cNvPr id="46" name="45 - Έλλειψη"/>
          <p:cNvSpPr/>
          <p:nvPr/>
        </p:nvSpPr>
        <p:spPr bwMode="auto">
          <a:xfrm>
            <a:off x="5675012" y="4307938"/>
            <a:ext cx="324000" cy="324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7" name="46 - TextBox"/>
          <p:cNvSpPr txBox="1"/>
          <p:nvPr/>
        </p:nvSpPr>
        <p:spPr>
          <a:xfrm>
            <a:off x="5690566" y="4307940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4</a:t>
            </a:r>
            <a:endParaRPr lang="el-GR" sz="1400" b="1" dirty="0"/>
          </a:p>
        </p:txBody>
      </p:sp>
      <p:sp>
        <p:nvSpPr>
          <p:cNvPr id="48" name="47 - TextBox"/>
          <p:cNvSpPr txBox="1"/>
          <p:nvPr/>
        </p:nvSpPr>
        <p:spPr>
          <a:xfrm>
            <a:off x="6087410" y="2713021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6</a:t>
            </a:r>
            <a:endParaRPr lang="el-GR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 animBg="1"/>
      <p:bldP spid="38" grpId="0" animBg="1"/>
      <p:bldP spid="39" grpId="0" animBg="1"/>
      <p:bldP spid="40" grpId="0" animBg="1"/>
      <p:bldP spid="41" grpId="0"/>
      <p:bldP spid="42" grpId="0"/>
      <p:bldP spid="43" grpId="0"/>
      <p:bldP spid="44" grpId="0"/>
      <p:bldP spid="45" grpId="0"/>
      <p:bldP spid="46" grpId="0" animBg="1"/>
      <p:bldP spid="47" grpId="0"/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2 - Θέση περιεχομένου"/>
          <p:cNvSpPr>
            <a:spLocks noGrp="1"/>
          </p:cNvSpPr>
          <p:nvPr>
            <p:ph idx="1"/>
          </p:nvPr>
        </p:nvSpPr>
        <p:spPr>
          <a:xfrm>
            <a:off x="469232" y="1654679"/>
            <a:ext cx="8187406" cy="391414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ym typeface="Wingdings" pitchFamily="2" charset="2"/>
              </a:rPr>
              <a:t>Let </a:t>
            </a:r>
            <a:r>
              <a:rPr lang="el-GR" sz="2800" dirty="0" smtClean="0">
                <a:solidFill>
                  <a:srgbClr val="009900"/>
                </a:solidFill>
                <a:sym typeface="Wingdings" pitchFamily="2" charset="2"/>
              </a:rPr>
              <a:t>π</a:t>
            </a:r>
            <a:r>
              <a:rPr lang="el-GR" sz="2800" dirty="0" smtClean="0">
                <a:sym typeface="Wingdings" pitchFamily="2" charset="2"/>
              </a:rPr>
              <a:t> </a:t>
            </a:r>
            <a:r>
              <a:rPr lang="en-US" sz="2800" dirty="0" smtClean="0">
                <a:sym typeface="Wingdings" pitchFamily="2" charset="2"/>
              </a:rPr>
              <a:t>be a permutation on </a:t>
            </a:r>
            <a:r>
              <a:rPr lang="en-US" sz="2800" dirty="0" err="1" smtClean="0">
                <a:solidFill>
                  <a:srgbClr val="009900"/>
                </a:solidFill>
                <a:sym typeface="Wingdings" pitchFamily="2" charset="2"/>
              </a:rPr>
              <a:t>N</a:t>
            </a:r>
            <a:r>
              <a:rPr lang="en-US" sz="2800" baseline="-25000" dirty="0" err="1" smtClean="0">
                <a:solidFill>
                  <a:srgbClr val="009900"/>
                </a:solidFill>
                <a:sym typeface="Wingdings" pitchFamily="2" charset="2"/>
              </a:rPr>
              <a:t>n</a:t>
            </a:r>
            <a:r>
              <a:rPr lang="en-US" sz="2800" dirty="0" smtClean="0">
                <a:solidFill>
                  <a:srgbClr val="009900"/>
                </a:solidFill>
                <a:sym typeface="Wingdings" pitchFamily="2" charset="2"/>
              </a:rPr>
              <a:t>= {1, 2,…, n}</a:t>
            </a:r>
          </a:p>
          <a:p>
            <a:pPr eaLnBrk="1" hangingPunct="1"/>
            <a:endParaRPr lang="en-US" sz="1400" dirty="0" smtClean="0">
              <a:solidFill>
                <a:srgbClr val="FF0000"/>
              </a:solidFill>
              <a:sym typeface="Wingdings" pitchFamily="2" charset="2"/>
            </a:endParaRPr>
          </a:p>
          <a:p>
            <a:pPr eaLnBrk="1" hangingPunct="1"/>
            <a:r>
              <a:rPr lang="en-US" sz="2800" dirty="0" smtClean="0">
                <a:sym typeface="Wingdings" pitchFamily="2" charset="2"/>
              </a:rPr>
              <a:t>Let us think of </a:t>
            </a:r>
            <a:r>
              <a:rPr lang="el-GR" sz="2800" dirty="0" smtClean="0">
                <a:solidFill>
                  <a:srgbClr val="009900"/>
                </a:solidFill>
                <a:sym typeface="Wingdings" pitchFamily="2" charset="2"/>
              </a:rPr>
              <a:t>π</a:t>
            </a:r>
            <a:r>
              <a:rPr lang="el-GR" sz="2800" dirty="0" smtClean="0">
                <a:sym typeface="Wingdings" pitchFamily="2" charset="2"/>
              </a:rPr>
              <a:t> </a:t>
            </a:r>
            <a:r>
              <a:rPr lang="en-US" sz="2800" dirty="0" smtClean="0">
                <a:sym typeface="Wingdings" pitchFamily="2" charset="2"/>
              </a:rPr>
              <a:t>as a sequence </a:t>
            </a:r>
            <a:r>
              <a:rPr lang="en-US" sz="2800" dirty="0" smtClean="0">
                <a:solidFill>
                  <a:srgbClr val="009900"/>
                </a:solidFill>
                <a:sym typeface="Wingdings" pitchFamily="2" charset="2"/>
              </a:rPr>
              <a:t>[</a:t>
            </a:r>
            <a:r>
              <a:rPr lang="el-GR" sz="2800" dirty="0" smtClean="0">
                <a:solidFill>
                  <a:srgbClr val="009900"/>
                </a:solidFill>
                <a:sym typeface="Wingdings" pitchFamily="2" charset="2"/>
              </a:rPr>
              <a:t>π</a:t>
            </a:r>
            <a:r>
              <a:rPr lang="en-US" sz="2800" baseline="-25000" dirty="0" smtClean="0">
                <a:solidFill>
                  <a:srgbClr val="009900"/>
                </a:solidFill>
                <a:sym typeface="Wingdings" pitchFamily="2" charset="2"/>
              </a:rPr>
              <a:t>1</a:t>
            </a:r>
            <a:r>
              <a:rPr lang="en-US" sz="2800" dirty="0" smtClean="0">
                <a:solidFill>
                  <a:srgbClr val="009900"/>
                </a:solidFill>
                <a:sym typeface="Wingdings" pitchFamily="2" charset="2"/>
              </a:rPr>
              <a:t>, </a:t>
            </a:r>
            <a:r>
              <a:rPr lang="el-GR" sz="2800" dirty="0" smtClean="0">
                <a:solidFill>
                  <a:srgbClr val="009900"/>
                </a:solidFill>
                <a:sym typeface="Wingdings" pitchFamily="2" charset="2"/>
              </a:rPr>
              <a:t>π</a:t>
            </a:r>
            <a:r>
              <a:rPr lang="el-GR" sz="2800" baseline="-25000" dirty="0" smtClean="0">
                <a:solidFill>
                  <a:srgbClr val="009900"/>
                </a:solidFill>
                <a:sym typeface="Wingdings" pitchFamily="2" charset="2"/>
              </a:rPr>
              <a:t>2</a:t>
            </a:r>
            <a:r>
              <a:rPr lang="el-GR" sz="2800" dirty="0" smtClean="0">
                <a:solidFill>
                  <a:srgbClr val="009900"/>
                </a:solidFill>
                <a:sym typeface="Wingdings" pitchFamily="2" charset="2"/>
              </a:rPr>
              <a:t>,</a:t>
            </a:r>
            <a:r>
              <a:rPr lang="en-US" sz="2800" dirty="0" smtClean="0">
                <a:solidFill>
                  <a:srgbClr val="009900"/>
                </a:solidFill>
                <a:sym typeface="Wingdings" pitchFamily="2" charset="2"/>
              </a:rPr>
              <a:t> </a:t>
            </a:r>
            <a:r>
              <a:rPr lang="el-GR" sz="2800" dirty="0" smtClean="0">
                <a:solidFill>
                  <a:srgbClr val="009900"/>
                </a:solidFill>
                <a:sym typeface="Wingdings" pitchFamily="2" charset="2"/>
              </a:rPr>
              <a:t>…,</a:t>
            </a:r>
            <a:r>
              <a:rPr lang="en-US" sz="2800" dirty="0" smtClean="0">
                <a:solidFill>
                  <a:srgbClr val="009900"/>
                </a:solidFill>
                <a:sym typeface="Wingdings" pitchFamily="2" charset="2"/>
              </a:rPr>
              <a:t> </a:t>
            </a:r>
            <a:r>
              <a:rPr lang="el-GR" sz="2800" dirty="0" smtClean="0">
                <a:solidFill>
                  <a:srgbClr val="009900"/>
                </a:solidFill>
                <a:sym typeface="Wingdings" pitchFamily="2" charset="2"/>
              </a:rPr>
              <a:t>π</a:t>
            </a:r>
            <a:r>
              <a:rPr lang="en-US" sz="2800" baseline="-25000" dirty="0" smtClean="0">
                <a:solidFill>
                  <a:srgbClr val="009900"/>
                </a:solidFill>
                <a:sym typeface="Wingdings" pitchFamily="2" charset="2"/>
              </a:rPr>
              <a:t>n</a:t>
            </a:r>
            <a:r>
              <a:rPr lang="en-US" sz="2800" dirty="0" smtClean="0">
                <a:solidFill>
                  <a:srgbClr val="009900"/>
                </a:solidFill>
                <a:sym typeface="Wingdings" pitchFamily="2" charset="2"/>
              </a:rPr>
              <a:t>]</a:t>
            </a:r>
            <a:r>
              <a:rPr lang="en-US" sz="2800" dirty="0" smtClean="0">
                <a:sym typeface="Wingdings" pitchFamily="2" charset="2"/>
              </a:rPr>
              <a:t/>
            </a:r>
            <a:br>
              <a:rPr lang="en-US" sz="2800" dirty="0" smtClean="0">
                <a:sym typeface="Wingdings" pitchFamily="2" charset="2"/>
              </a:rPr>
            </a:br>
            <a:r>
              <a:rPr lang="en-US" sz="2800" dirty="0" smtClean="0">
                <a:sym typeface="Wingdings" pitchFamily="2" charset="2"/>
              </a:rPr>
              <a:t>so, for example, the permutation</a:t>
            </a:r>
          </a:p>
          <a:p>
            <a:pPr eaLnBrk="1" hangingPunct="1">
              <a:buNone/>
            </a:pPr>
            <a:r>
              <a:rPr lang="en-US" sz="1600" dirty="0" smtClean="0">
                <a:sym typeface="Wingdings" pitchFamily="2" charset="2"/>
              </a:rPr>
              <a:t/>
            </a:r>
            <a:br>
              <a:rPr lang="en-US" sz="1600" dirty="0" smtClean="0">
                <a:sym typeface="Wingdings" pitchFamily="2" charset="2"/>
              </a:rPr>
            </a:br>
            <a:r>
              <a:rPr lang="en-US" sz="2800" dirty="0" smtClean="0">
                <a:sym typeface="Wingdings" pitchFamily="2" charset="2"/>
              </a:rPr>
              <a:t>			</a:t>
            </a:r>
            <a:r>
              <a:rPr lang="el-GR" sz="2800" dirty="0" smtClean="0">
                <a:solidFill>
                  <a:srgbClr val="009900"/>
                </a:solidFill>
                <a:sym typeface="Wingdings" pitchFamily="2" charset="2"/>
              </a:rPr>
              <a:t>π</a:t>
            </a:r>
            <a:r>
              <a:rPr lang="en-US" sz="2800" dirty="0" smtClean="0">
                <a:solidFill>
                  <a:srgbClr val="009900"/>
                </a:solidFill>
                <a:sym typeface="Wingdings" pitchFamily="2" charset="2"/>
              </a:rPr>
              <a:t> </a:t>
            </a:r>
            <a:r>
              <a:rPr lang="el-GR" sz="2800" dirty="0" smtClean="0">
                <a:solidFill>
                  <a:srgbClr val="009900"/>
                </a:solidFill>
                <a:sym typeface="Wingdings" pitchFamily="2" charset="2"/>
              </a:rPr>
              <a:t>=</a:t>
            </a:r>
            <a:r>
              <a:rPr lang="en-US" sz="2800" dirty="0" smtClean="0">
                <a:solidFill>
                  <a:srgbClr val="009900"/>
                </a:solidFill>
                <a:sym typeface="Wingdings" pitchFamily="2" charset="2"/>
              </a:rPr>
              <a:t> </a:t>
            </a:r>
            <a:r>
              <a:rPr lang="el-GR" sz="2800" dirty="0" smtClean="0">
                <a:solidFill>
                  <a:srgbClr val="009900"/>
                </a:solidFill>
                <a:sym typeface="Wingdings" pitchFamily="2" charset="2"/>
              </a:rPr>
              <a:t>[4,</a:t>
            </a:r>
            <a:r>
              <a:rPr lang="en-US" sz="2800" dirty="0" smtClean="0">
                <a:solidFill>
                  <a:srgbClr val="009900"/>
                </a:solidFill>
                <a:sym typeface="Wingdings" pitchFamily="2" charset="2"/>
              </a:rPr>
              <a:t> </a:t>
            </a:r>
            <a:r>
              <a:rPr lang="el-GR" sz="2800" dirty="0" smtClean="0">
                <a:solidFill>
                  <a:srgbClr val="009900"/>
                </a:solidFill>
                <a:sym typeface="Wingdings" pitchFamily="2" charset="2"/>
              </a:rPr>
              <a:t>3,</a:t>
            </a:r>
            <a:r>
              <a:rPr lang="en-US" sz="2800" dirty="0" smtClean="0">
                <a:solidFill>
                  <a:srgbClr val="009900"/>
                </a:solidFill>
                <a:sym typeface="Wingdings" pitchFamily="2" charset="2"/>
              </a:rPr>
              <a:t> </a:t>
            </a:r>
            <a:r>
              <a:rPr lang="el-GR" sz="2800" dirty="0" smtClean="0">
                <a:solidFill>
                  <a:srgbClr val="009900"/>
                </a:solidFill>
                <a:sym typeface="Wingdings" pitchFamily="2" charset="2"/>
              </a:rPr>
              <a:t>6,</a:t>
            </a:r>
            <a:r>
              <a:rPr lang="en-US" sz="2800" dirty="0" smtClean="0">
                <a:solidFill>
                  <a:srgbClr val="009900"/>
                </a:solidFill>
                <a:sym typeface="Wingdings" pitchFamily="2" charset="2"/>
              </a:rPr>
              <a:t> </a:t>
            </a:r>
            <a:r>
              <a:rPr lang="el-GR" sz="2800" dirty="0" smtClean="0">
                <a:solidFill>
                  <a:srgbClr val="009900"/>
                </a:solidFill>
                <a:sym typeface="Wingdings" pitchFamily="2" charset="2"/>
              </a:rPr>
              <a:t>1,</a:t>
            </a:r>
            <a:r>
              <a:rPr lang="en-US" sz="2800" dirty="0" smtClean="0">
                <a:solidFill>
                  <a:srgbClr val="009900"/>
                </a:solidFill>
                <a:sym typeface="Wingdings" pitchFamily="2" charset="2"/>
              </a:rPr>
              <a:t> </a:t>
            </a:r>
            <a:r>
              <a:rPr lang="el-GR" sz="2800" dirty="0" smtClean="0">
                <a:solidFill>
                  <a:srgbClr val="009900"/>
                </a:solidFill>
                <a:sym typeface="Wingdings" pitchFamily="2" charset="2"/>
              </a:rPr>
              <a:t>5,</a:t>
            </a:r>
            <a:r>
              <a:rPr lang="en-US" sz="2800" dirty="0" smtClean="0">
                <a:solidFill>
                  <a:srgbClr val="009900"/>
                </a:solidFill>
                <a:sym typeface="Wingdings" pitchFamily="2" charset="2"/>
              </a:rPr>
              <a:t> </a:t>
            </a:r>
            <a:r>
              <a:rPr lang="el-GR" sz="2800" dirty="0" smtClean="0">
                <a:solidFill>
                  <a:srgbClr val="009900"/>
                </a:solidFill>
                <a:sym typeface="Wingdings" pitchFamily="2" charset="2"/>
              </a:rPr>
              <a:t>2]</a:t>
            </a:r>
            <a:r>
              <a:rPr lang="en-US" sz="2800" dirty="0" smtClean="0">
                <a:solidFill>
                  <a:srgbClr val="009900"/>
                </a:solidFill>
                <a:sym typeface="Wingdings" pitchFamily="2" charset="2"/>
              </a:rPr>
              <a:t> </a:t>
            </a:r>
          </a:p>
          <a:p>
            <a:pPr eaLnBrk="1" hangingPunct="1">
              <a:buNone/>
            </a:pPr>
            <a:r>
              <a:rPr lang="en-US" sz="1050" dirty="0" smtClean="0">
                <a:solidFill>
                  <a:srgbClr val="009900"/>
                </a:solidFill>
                <a:sym typeface="Wingdings" pitchFamily="2" charset="2"/>
              </a:rPr>
              <a:t>	</a:t>
            </a:r>
            <a:endParaRPr lang="en-US" sz="2800" dirty="0" smtClean="0">
              <a:solidFill>
                <a:srgbClr val="009900"/>
              </a:solidFill>
              <a:sym typeface="Wingdings" pitchFamily="2" charset="2"/>
            </a:endParaRPr>
          </a:p>
          <a:p>
            <a:pPr eaLnBrk="1" hangingPunct="1">
              <a:buNone/>
            </a:pPr>
            <a:r>
              <a:rPr lang="en-US" sz="2800" dirty="0" smtClean="0">
                <a:sym typeface="Wingdings" pitchFamily="2" charset="2"/>
              </a:rPr>
              <a:t>	has </a:t>
            </a:r>
            <a:r>
              <a:rPr lang="el-GR" sz="2800" dirty="0" smtClean="0">
                <a:solidFill>
                  <a:srgbClr val="009900"/>
                </a:solidFill>
                <a:sym typeface="Wingdings" pitchFamily="2" charset="2"/>
              </a:rPr>
              <a:t>π</a:t>
            </a:r>
            <a:r>
              <a:rPr lang="en-US" sz="2800" baseline="-25000" dirty="0" smtClean="0">
                <a:solidFill>
                  <a:srgbClr val="009900"/>
                </a:solidFill>
                <a:sym typeface="Wingdings" pitchFamily="2" charset="2"/>
              </a:rPr>
              <a:t>1</a:t>
            </a:r>
            <a:r>
              <a:rPr lang="en-US" sz="2800" dirty="0" smtClean="0">
                <a:solidFill>
                  <a:srgbClr val="009900"/>
                </a:solidFill>
                <a:sym typeface="Wingdings" pitchFamily="2" charset="2"/>
              </a:rPr>
              <a:t>= 4, </a:t>
            </a:r>
            <a:r>
              <a:rPr lang="el-GR" sz="2800" dirty="0" smtClean="0">
                <a:solidFill>
                  <a:srgbClr val="009900"/>
                </a:solidFill>
                <a:sym typeface="Wingdings" pitchFamily="2" charset="2"/>
              </a:rPr>
              <a:t>π</a:t>
            </a:r>
            <a:r>
              <a:rPr lang="en-US" sz="2800" baseline="-25000" dirty="0" smtClean="0">
                <a:solidFill>
                  <a:srgbClr val="009900"/>
                </a:solidFill>
                <a:sym typeface="Wingdings" pitchFamily="2" charset="2"/>
              </a:rPr>
              <a:t>2 </a:t>
            </a:r>
            <a:r>
              <a:rPr lang="en-US" sz="2800" dirty="0" smtClean="0">
                <a:solidFill>
                  <a:srgbClr val="009900"/>
                </a:solidFill>
                <a:sym typeface="Wingdings" pitchFamily="2" charset="2"/>
              </a:rPr>
              <a:t>= 3, etc.</a:t>
            </a:r>
            <a:endParaRPr lang="en-US" dirty="0" smtClean="0">
              <a:solidFill>
                <a:srgbClr val="009900"/>
              </a:solidFill>
              <a:sym typeface="Wingdings" pitchFamily="2" charset="2"/>
            </a:endParaRPr>
          </a:p>
          <a:p>
            <a:pPr eaLnBrk="1" hangingPunct="1"/>
            <a:endParaRPr lang="en-US" sz="1800" dirty="0" smtClean="0">
              <a:solidFill>
                <a:srgbClr val="009900"/>
              </a:solidFill>
              <a:sym typeface="Symbol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l-GR" dirty="0" smtClean="0"/>
          </a:p>
        </p:txBody>
      </p:sp>
      <p:pic>
        <p:nvPicPr>
          <p:cNvPr id="4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DB2D08D-215C-4936-A661-3CD9FE57680A}" type="slidenum">
              <a:rPr lang="el-GR" altLang="el-GR" sz="1200" smtClean="0">
                <a:latin typeface="Cambria" pitchFamily="18" charset="0"/>
              </a:rPr>
              <a:pPr/>
              <a:t>3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6" name="1 - Τίτλος"/>
          <p:cNvSpPr txBox="1">
            <a:spLocks/>
          </p:cNvSpPr>
          <p:nvPr/>
        </p:nvSpPr>
        <p:spPr bwMode="auto">
          <a:xfrm>
            <a:off x="1322388" y="388938"/>
            <a:ext cx="7799387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r>
              <a:rPr lang="en-US" sz="32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Permutation  Graphs</a:t>
            </a:r>
            <a:r>
              <a:rPr lang="el-GR" sz="32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2 - Θέση περιεχομένου"/>
          <p:cNvSpPr>
            <a:spLocks noGrp="1"/>
          </p:cNvSpPr>
          <p:nvPr>
            <p:ph idx="1"/>
          </p:nvPr>
        </p:nvSpPr>
        <p:spPr>
          <a:xfrm>
            <a:off x="480884" y="1665802"/>
            <a:ext cx="8726487" cy="4487863"/>
          </a:xfrm>
        </p:spPr>
        <p:txBody>
          <a:bodyPr/>
          <a:lstStyle/>
          <a:p>
            <a:r>
              <a:rPr lang="en-US" sz="2800" dirty="0" smtClean="0"/>
              <a:t>Permutations may be represented in many ways.</a:t>
            </a:r>
          </a:p>
          <a:p>
            <a:endParaRPr lang="en-US" sz="1600" dirty="0" smtClean="0"/>
          </a:p>
          <a:p>
            <a:r>
              <a:rPr lang="en-US" sz="2800" dirty="0" smtClean="0"/>
              <a:t>The most straightforward is a rearrangement of the numbers 1, 2, …, n, as in the following example: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l-GR" dirty="0" smtClean="0"/>
          </a:p>
        </p:txBody>
      </p:sp>
      <p:sp>
        <p:nvSpPr>
          <p:cNvPr id="32772" name="1 - Τίτλος"/>
          <p:cNvSpPr>
            <a:spLocks noGrp="1"/>
          </p:cNvSpPr>
          <p:nvPr>
            <p:ph type="title"/>
          </p:nvPr>
        </p:nvSpPr>
        <p:spPr>
          <a:xfrm>
            <a:off x="1219518" y="274320"/>
            <a:ext cx="7793037" cy="861060"/>
          </a:xfrm>
        </p:spPr>
        <p:txBody>
          <a:bodyPr/>
          <a:lstStyle/>
          <a:p>
            <a:r>
              <a:rPr lang="en-US" sz="3200" b="1" kern="1200" dirty="0" smtClean="0">
                <a:solidFill>
                  <a:srgbClr val="002060"/>
                </a:solidFill>
                <a:latin typeface="Cambria" pitchFamily="18" charset="0"/>
              </a:rPr>
              <a:t>Basic Properties of Permutations</a:t>
            </a:r>
            <a:endParaRPr lang="el-GR" sz="3200" b="1" kern="1200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  <p:graphicFrame>
        <p:nvGraphicFramePr>
          <p:cNvPr id="6" name="5 - Πίνακας"/>
          <p:cNvGraphicFramePr>
            <a:graphicFrameLocks noGrp="1"/>
          </p:cNvGraphicFramePr>
          <p:nvPr/>
        </p:nvGraphicFramePr>
        <p:xfrm>
          <a:off x="593725" y="3983949"/>
          <a:ext cx="8199113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0938"/>
                <a:gridCol w="452545"/>
                <a:gridCol w="452545"/>
                <a:gridCol w="452545"/>
                <a:gridCol w="452545"/>
                <a:gridCol w="452545"/>
                <a:gridCol w="452545"/>
                <a:gridCol w="452545"/>
                <a:gridCol w="452545"/>
                <a:gridCol w="452545"/>
                <a:gridCol w="452545"/>
                <a:gridCol w="452545"/>
                <a:gridCol w="452545"/>
                <a:gridCol w="452545"/>
                <a:gridCol w="452545"/>
                <a:gridCol w="45254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2"/>
                          </a:solidFill>
                        </a:rPr>
                        <a:t>index</a:t>
                      </a:r>
                      <a:endParaRPr lang="el-GR" sz="20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9900"/>
                          </a:solidFill>
                        </a:rPr>
                        <a:t>1</a:t>
                      </a:r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9900"/>
                          </a:solidFill>
                        </a:rPr>
                        <a:t>2</a:t>
                      </a:r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9900"/>
                          </a:solidFill>
                        </a:rPr>
                        <a:t>3</a:t>
                      </a:r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9900"/>
                          </a:solidFill>
                        </a:rPr>
                        <a:t>4</a:t>
                      </a:r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9900"/>
                          </a:solidFill>
                        </a:rPr>
                        <a:t>5</a:t>
                      </a:r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9900"/>
                          </a:solidFill>
                        </a:rPr>
                        <a:t>6</a:t>
                      </a:r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9900"/>
                          </a:solidFill>
                        </a:rPr>
                        <a:t>7</a:t>
                      </a:r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9900"/>
                          </a:solidFill>
                        </a:rPr>
                        <a:t>8</a:t>
                      </a:r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9900"/>
                          </a:solidFill>
                        </a:rPr>
                        <a:t>9</a:t>
                      </a:r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9900"/>
                          </a:solidFill>
                        </a:rPr>
                        <a:t>10</a:t>
                      </a:r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9900"/>
                          </a:solidFill>
                        </a:rPr>
                        <a:t>11</a:t>
                      </a:r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9900"/>
                          </a:solidFill>
                        </a:rPr>
                        <a:t>12</a:t>
                      </a:r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9900"/>
                          </a:solidFill>
                        </a:rPr>
                        <a:t>13</a:t>
                      </a:r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9900"/>
                          </a:solidFill>
                        </a:rPr>
                        <a:t>14</a:t>
                      </a:r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9900"/>
                          </a:solidFill>
                        </a:rPr>
                        <a:t>15</a:t>
                      </a:r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2"/>
                          </a:solidFill>
                        </a:rPr>
                        <a:t>permutation</a:t>
                      </a:r>
                      <a:endParaRPr lang="el-GR" sz="20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9900"/>
                          </a:solidFill>
                        </a:rPr>
                        <a:t>9</a:t>
                      </a:r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9900"/>
                          </a:solidFill>
                        </a:rPr>
                        <a:t>14</a:t>
                      </a:r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9900"/>
                          </a:solidFill>
                        </a:rPr>
                        <a:t>4</a:t>
                      </a:r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9900"/>
                          </a:solidFill>
                        </a:rPr>
                        <a:t>1</a:t>
                      </a:r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9900"/>
                          </a:solidFill>
                        </a:rPr>
                        <a:t>12</a:t>
                      </a:r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9900"/>
                          </a:solidFill>
                        </a:rPr>
                        <a:t>2</a:t>
                      </a:r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9900"/>
                          </a:solidFill>
                        </a:rPr>
                        <a:t>10</a:t>
                      </a:r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9900"/>
                          </a:solidFill>
                        </a:rPr>
                        <a:t>13</a:t>
                      </a:r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9900"/>
                          </a:solidFill>
                        </a:rPr>
                        <a:t>5</a:t>
                      </a:r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9900"/>
                          </a:solidFill>
                        </a:rPr>
                        <a:t>6</a:t>
                      </a:r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9900"/>
                          </a:solidFill>
                        </a:rPr>
                        <a:t>11</a:t>
                      </a:r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9900"/>
                          </a:solidFill>
                        </a:rPr>
                        <a:t>3</a:t>
                      </a:r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9900"/>
                          </a:solidFill>
                        </a:rPr>
                        <a:t>8</a:t>
                      </a:r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9900"/>
                          </a:solidFill>
                        </a:rPr>
                        <a:t>15</a:t>
                      </a:r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9900"/>
                          </a:solidFill>
                        </a:rPr>
                        <a:t>7</a:t>
                      </a:r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DB2D08D-215C-4936-A661-3CD9FE57680A}" type="slidenum">
              <a:rPr lang="el-GR" altLang="el-GR" sz="1200" smtClean="0">
                <a:latin typeface="Cambria" pitchFamily="18" charset="0"/>
              </a:rPr>
              <a:pPr/>
              <a:t>30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9" name="8 - Ορθογώνιο"/>
          <p:cNvSpPr/>
          <p:nvPr/>
        </p:nvSpPr>
        <p:spPr bwMode="auto">
          <a:xfrm>
            <a:off x="561315" y="1883121"/>
            <a:ext cx="153909" cy="18106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2 - Θέση περιεχομένου"/>
          <p:cNvSpPr>
            <a:spLocks noGrp="1"/>
          </p:cNvSpPr>
          <p:nvPr>
            <p:ph idx="1"/>
          </p:nvPr>
        </p:nvSpPr>
        <p:spPr>
          <a:xfrm>
            <a:off x="473761" y="1674169"/>
            <a:ext cx="8589963" cy="4440238"/>
          </a:xfrm>
        </p:spPr>
        <p:txBody>
          <a:bodyPr/>
          <a:lstStyle/>
          <a:p>
            <a:r>
              <a:rPr lang="en-US" sz="2800" dirty="0" smtClean="0"/>
              <a:t>An inversion is a pair </a:t>
            </a:r>
            <a:r>
              <a:rPr lang="en-US" sz="2800" dirty="0" err="1" smtClean="0">
                <a:solidFill>
                  <a:srgbClr val="009900"/>
                </a:solidFill>
              </a:rPr>
              <a:t>i</a:t>
            </a:r>
            <a:r>
              <a:rPr lang="en-US" sz="2800" dirty="0" smtClean="0">
                <a:solidFill>
                  <a:srgbClr val="009900"/>
                </a:solidFill>
              </a:rPr>
              <a:t> &lt; j </a:t>
            </a:r>
            <a:r>
              <a:rPr lang="en-US" sz="2800" dirty="0" smtClean="0"/>
              <a:t>with</a:t>
            </a:r>
            <a:r>
              <a:rPr lang="en-US" sz="2800" dirty="0" smtClean="0">
                <a:solidFill>
                  <a:srgbClr val="009900"/>
                </a:solidFill>
              </a:rPr>
              <a:t> </a:t>
            </a:r>
            <a:r>
              <a:rPr lang="el-GR" sz="2800" dirty="0" smtClean="0">
                <a:solidFill>
                  <a:srgbClr val="009900"/>
                </a:solidFill>
              </a:rPr>
              <a:t>π</a:t>
            </a:r>
            <a:r>
              <a:rPr lang="en-US" sz="2800" baseline="-25000" dirty="0" err="1" smtClean="0">
                <a:solidFill>
                  <a:srgbClr val="009900"/>
                </a:solidFill>
              </a:rPr>
              <a:t>i</a:t>
            </a:r>
            <a:r>
              <a:rPr lang="en-US" sz="2800" baseline="-25000" dirty="0" smtClean="0">
                <a:solidFill>
                  <a:srgbClr val="009900"/>
                </a:solidFill>
              </a:rPr>
              <a:t> </a:t>
            </a:r>
            <a:r>
              <a:rPr lang="el-GR" sz="2800" dirty="0" smtClean="0">
                <a:solidFill>
                  <a:srgbClr val="009900"/>
                </a:solidFill>
              </a:rPr>
              <a:t>&gt;</a:t>
            </a:r>
            <a:r>
              <a:rPr lang="en-US" sz="2800" dirty="0" smtClean="0">
                <a:solidFill>
                  <a:srgbClr val="009900"/>
                </a:solidFill>
              </a:rPr>
              <a:t> </a:t>
            </a:r>
            <a:r>
              <a:rPr lang="el-GR" sz="2800" dirty="0" smtClean="0">
                <a:solidFill>
                  <a:srgbClr val="009900"/>
                </a:solidFill>
              </a:rPr>
              <a:t>π</a:t>
            </a:r>
            <a:r>
              <a:rPr lang="en-US" sz="2800" baseline="-25000" dirty="0" smtClean="0">
                <a:solidFill>
                  <a:srgbClr val="009900"/>
                </a:solidFill>
              </a:rPr>
              <a:t>j. </a:t>
            </a:r>
            <a:r>
              <a:rPr lang="en-US" sz="2800" dirty="0" smtClean="0">
                <a:solidFill>
                  <a:srgbClr val="009900"/>
                </a:solidFill>
              </a:rPr>
              <a:t> </a:t>
            </a:r>
          </a:p>
          <a:p>
            <a:endParaRPr lang="en-US" sz="1400" dirty="0" smtClean="0">
              <a:solidFill>
                <a:srgbClr val="009900"/>
              </a:solidFill>
            </a:endParaRPr>
          </a:p>
          <a:p>
            <a:r>
              <a:rPr lang="en-US" sz="2800" dirty="0" smtClean="0"/>
              <a:t>If </a:t>
            </a:r>
            <a:r>
              <a:rPr lang="en-US" sz="2800" dirty="0" err="1" smtClean="0">
                <a:solidFill>
                  <a:schemeClr val="tx2"/>
                </a:solidFill>
              </a:rPr>
              <a:t>q</a:t>
            </a:r>
            <a:r>
              <a:rPr lang="en-US" sz="2800" baseline="-25000" dirty="0" err="1" smtClean="0">
                <a:solidFill>
                  <a:schemeClr val="tx2"/>
                </a:solidFill>
              </a:rPr>
              <a:t>j</a:t>
            </a:r>
            <a:r>
              <a:rPr lang="en-US" sz="2800" dirty="0" smtClean="0"/>
              <a:t> is the number of </a:t>
            </a:r>
            <a:r>
              <a:rPr lang="en-US" sz="2800" dirty="0" err="1" smtClean="0"/>
              <a:t>i</a:t>
            </a:r>
            <a:r>
              <a:rPr lang="en-US" sz="2800" dirty="0" smtClean="0"/>
              <a:t> &lt; j with </a:t>
            </a:r>
            <a:r>
              <a:rPr lang="el-GR" sz="2800" dirty="0" smtClean="0"/>
              <a:t>π</a:t>
            </a:r>
            <a:r>
              <a:rPr lang="en-US" sz="2800" baseline="-25000" dirty="0" err="1" smtClean="0"/>
              <a:t>i</a:t>
            </a:r>
            <a:r>
              <a:rPr lang="en-US" sz="2800" baseline="-25000" dirty="0" smtClean="0"/>
              <a:t> </a:t>
            </a:r>
            <a:r>
              <a:rPr lang="el-GR" sz="2800" dirty="0" smtClean="0"/>
              <a:t>&gt;</a:t>
            </a:r>
            <a:r>
              <a:rPr lang="en-US" sz="2800" dirty="0" smtClean="0"/>
              <a:t> </a:t>
            </a:r>
            <a:r>
              <a:rPr lang="el-GR" sz="2800" dirty="0" smtClean="0"/>
              <a:t>π</a:t>
            </a:r>
            <a:r>
              <a:rPr lang="en-US" sz="2800" baseline="-25000" dirty="0" smtClean="0"/>
              <a:t>j </a:t>
            </a:r>
            <a:r>
              <a:rPr lang="en-US" sz="2800" baseline="-25000" dirty="0" smtClean="0">
                <a:solidFill>
                  <a:srgbClr val="009900"/>
                </a:solidFill>
              </a:rPr>
              <a:t>,</a:t>
            </a:r>
            <a:r>
              <a:rPr lang="en-US" sz="2800" dirty="0" smtClean="0">
                <a:solidFill>
                  <a:srgbClr val="009900"/>
                </a:solidFill>
              </a:rPr>
              <a:t> </a:t>
            </a:r>
            <a:r>
              <a:rPr lang="en-US" sz="2800" dirty="0" smtClean="0"/>
              <a:t>then</a:t>
            </a:r>
            <a:r>
              <a:rPr lang="en-US" sz="2800" dirty="0" smtClean="0">
                <a:solidFill>
                  <a:srgbClr val="009900"/>
                </a:solidFill>
              </a:rPr>
              <a:t> q</a:t>
            </a:r>
            <a:r>
              <a:rPr lang="en-US" sz="2800" baseline="-25000" dirty="0" smtClean="0">
                <a:solidFill>
                  <a:srgbClr val="009900"/>
                </a:solidFill>
              </a:rPr>
              <a:t>1</a:t>
            </a:r>
            <a:r>
              <a:rPr lang="en-US" sz="2800" dirty="0" smtClean="0">
                <a:solidFill>
                  <a:srgbClr val="009900"/>
                </a:solidFill>
              </a:rPr>
              <a:t>q</a:t>
            </a:r>
            <a:r>
              <a:rPr lang="en-US" sz="2800" baseline="-25000" dirty="0" smtClean="0">
                <a:solidFill>
                  <a:srgbClr val="009900"/>
                </a:solidFill>
              </a:rPr>
              <a:t>2</a:t>
            </a:r>
            <a:r>
              <a:rPr lang="en-US" sz="2800" dirty="0" smtClean="0">
                <a:solidFill>
                  <a:srgbClr val="009900"/>
                </a:solidFill>
              </a:rPr>
              <a:t>….</a:t>
            </a:r>
            <a:r>
              <a:rPr lang="en-US" sz="2800" dirty="0" err="1" smtClean="0">
                <a:solidFill>
                  <a:srgbClr val="009900"/>
                </a:solidFill>
              </a:rPr>
              <a:t>q</a:t>
            </a:r>
            <a:r>
              <a:rPr lang="en-US" sz="2800" baseline="-25000" dirty="0" err="1" smtClean="0">
                <a:solidFill>
                  <a:srgbClr val="009900"/>
                </a:solidFill>
              </a:rPr>
              <a:t>n</a:t>
            </a:r>
            <a:r>
              <a:rPr lang="en-US" sz="2800" dirty="0" smtClean="0">
                <a:solidFill>
                  <a:srgbClr val="009900"/>
                </a:solidFill>
              </a:rPr>
              <a:t> </a:t>
            </a:r>
            <a:r>
              <a:rPr lang="en-US" sz="2800" dirty="0" smtClean="0"/>
              <a:t>is called</a:t>
            </a:r>
            <a:r>
              <a:rPr lang="en-US" sz="2800" dirty="0" smtClean="0">
                <a:solidFill>
                  <a:srgbClr val="009900"/>
                </a:solidFill>
              </a:rPr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the inversion table of </a:t>
            </a:r>
            <a:r>
              <a:rPr lang="el-GR" sz="2800" dirty="0" smtClean="0">
                <a:solidFill>
                  <a:srgbClr val="C00000"/>
                </a:solidFill>
              </a:rPr>
              <a:t>π.</a:t>
            </a:r>
            <a:endParaRPr lang="en-US" sz="2800" dirty="0" smtClean="0">
              <a:solidFill>
                <a:srgbClr val="C00000"/>
              </a:solidFill>
            </a:endParaRPr>
          </a:p>
          <a:p>
            <a:endParaRPr lang="en-US" baseline="-25000" dirty="0" smtClean="0">
              <a:solidFill>
                <a:srgbClr val="FF0000"/>
              </a:solidFill>
            </a:endParaRPr>
          </a:p>
          <a:p>
            <a:endParaRPr lang="en-US" baseline="-25000" dirty="0" smtClean="0">
              <a:solidFill>
                <a:srgbClr val="FF0000"/>
              </a:solidFill>
            </a:endParaRPr>
          </a:p>
          <a:p>
            <a:endParaRPr lang="en-US" baseline="-25000" dirty="0" smtClean="0">
              <a:solidFill>
                <a:srgbClr val="FF0000"/>
              </a:solidFill>
            </a:endParaRPr>
          </a:p>
          <a:p>
            <a:endParaRPr lang="en-US" baseline="-25000" dirty="0" smtClean="0">
              <a:solidFill>
                <a:srgbClr val="FF0000"/>
              </a:solidFill>
            </a:endParaRPr>
          </a:p>
          <a:p>
            <a:r>
              <a:rPr lang="en-US" sz="2800" dirty="0" smtClean="0"/>
              <a:t>The sample permutation given above has </a:t>
            </a:r>
            <a:r>
              <a:rPr lang="en-US" sz="2800" dirty="0" smtClean="0">
                <a:solidFill>
                  <a:srgbClr val="C00000"/>
                </a:solidFill>
              </a:rPr>
              <a:t>49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inversions.</a:t>
            </a:r>
            <a:endParaRPr lang="el-GR" sz="2800" dirty="0" smtClean="0"/>
          </a:p>
        </p:txBody>
      </p:sp>
      <p:graphicFrame>
        <p:nvGraphicFramePr>
          <p:cNvPr id="6" name="5 - Πίνακας"/>
          <p:cNvGraphicFramePr>
            <a:graphicFrameLocks noGrp="1"/>
          </p:cNvGraphicFramePr>
          <p:nvPr/>
        </p:nvGraphicFramePr>
        <p:xfrm>
          <a:off x="350838" y="3645741"/>
          <a:ext cx="8595364" cy="123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9124"/>
                <a:gridCol w="474416"/>
                <a:gridCol w="474416"/>
                <a:gridCol w="474416"/>
                <a:gridCol w="474416"/>
                <a:gridCol w="474416"/>
                <a:gridCol w="474416"/>
                <a:gridCol w="474416"/>
                <a:gridCol w="474416"/>
                <a:gridCol w="474416"/>
                <a:gridCol w="474416"/>
                <a:gridCol w="474416"/>
                <a:gridCol w="474416"/>
                <a:gridCol w="474416"/>
                <a:gridCol w="474416"/>
                <a:gridCol w="474416"/>
              </a:tblGrid>
              <a:tr h="504947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2"/>
                          </a:solidFill>
                        </a:rPr>
                        <a:t>permutation</a:t>
                      </a:r>
                      <a:endParaRPr lang="el-GR" sz="20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9900"/>
                          </a:solidFill>
                        </a:rPr>
                        <a:t>9</a:t>
                      </a:r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9900"/>
                          </a:solidFill>
                        </a:rPr>
                        <a:t>14</a:t>
                      </a:r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9900"/>
                          </a:solidFill>
                        </a:rPr>
                        <a:t>4</a:t>
                      </a:r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9900"/>
                          </a:solidFill>
                        </a:rPr>
                        <a:t>1</a:t>
                      </a:r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9900"/>
                          </a:solidFill>
                        </a:rPr>
                        <a:t>12</a:t>
                      </a:r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9900"/>
                          </a:solidFill>
                        </a:rPr>
                        <a:t>2</a:t>
                      </a:r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9900"/>
                          </a:solidFill>
                        </a:rPr>
                        <a:t>10</a:t>
                      </a:r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9900"/>
                          </a:solidFill>
                        </a:rPr>
                        <a:t>13</a:t>
                      </a:r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9900"/>
                          </a:solidFill>
                        </a:rPr>
                        <a:t>5</a:t>
                      </a:r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9900"/>
                          </a:solidFill>
                        </a:rPr>
                        <a:t>6</a:t>
                      </a:r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9900"/>
                          </a:solidFill>
                        </a:rPr>
                        <a:t>11</a:t>
                      </a:r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9900"/>
                          </a:solidFill>
                        </a:rPr>
                        <a:t>3</a:t>
                      </a:r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9900"/>
                          </a:solidFill>
                        </a:rPr>
                        <a:t>8</a:t>
                      </a:r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9900"/>
                          </a:solidFill>
                        </a:rPr>
                        <a:t>15</a:t>
                      </a:r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9900"/>
                          </a:solidFill>
                        </a:rPr>
                        <a:t>7</a:t>
                      </a:r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9493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2"/>
                          </a:solidFill>
                        </a:rPr>
                        <a:t>inversion</a:t>
                      </a:r>
                      <a:r>
                        <a:rPr lang="en-US" sz="2000" b="0" baseline="0" dirty="0" smtClean="0">
                          <a:solidFill>
                            <a:schemeClr val="tx2"/>
                          </a:solidFill>
                        </a:rPr>
                        <a:t> table </a:t>
                      </a:r>
                      <a:endParaRPr lang="el-GR" sz="20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9900"/>
                          </a:solidFill>
                        </a:rPr>
                        <a:t>0</a:t>
                      </a:r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9900"/>
                          </a:solidFill>
                        </a:rPr>
                        <a:t>0</a:t>
                      </a:r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9900"/>
                          </a:solidFill>
                        </a:rPr>
                        <a:t>2</a:t>
                      </a:r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9900"/>
                          </a:solidFill>
                        </a:rPr>
                        <a:t>3</a:t>
                      </a:r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9900"/>
                          </a:solidFill>
                        </a:rPr>
                        <a:t>1</a:t>
                      </a:r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9900"/>
                          </a:solidFill>
                        </a:rPr>
                        <a:t>4</a:t>
                      </a:r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9900"/>
                          </a:solidFill>
                        </a:rPr>
                        <a:t>2</a:t>
                      </a:r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9900"/>
                          </a:solidFill>
                        </a:rPr>
                        <a:t>1</a:t>
                      </a:r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9900"/>
                          </a:solidFill>
                        </a:rPr>
                        <a:t>5</a:t>
                      </a:r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9900"/>
                          </a:solidFill>
                        </a:rPr>
                        <a:t>5</a:t>
                      </a:r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9900"/>
                          </a:solidFill>
                        </a:rPr>
                        <a:t>3</a:t>
                      </a:r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9900"/>
                          </a:solidFill>
                        </a:rPr>
                        <a:t>9</a:t>
                      </a:r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9900"/>
                          </a:solidFill>
                        </a:rPr>
                        <a:t>6</a:t>
                      </a:r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9900"/>
                          </a:solidFill>
                        </a:rPr>
                        <a:t>0</a:t>
                      </a:r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9900"/>
                          </a:solidFill>
                        </a:rPr>
                        <a:t>8</a:t>
                      </a:r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1 - Τίτλος"/>
          <p:cNvSpPr>
            <a:spLocks noGrp="1"/>
          </p:cNvSpPr>
          <p:nvPr>
            <p:ph type="title"/>
          </p:nvPr>
        </p:nvSpPr>
        <p:spPr>
          <a:xfrm>
            <a:off x="1219518" y="274320"/>
            <a:ext cx="7793037" cy="861060"/>
          </a:xfrm>
        </p:spPr>
        <p:txBody>
          <a:bodyPr/>
          <a:lstStyle/>
          <a:p>
            <a:r>
              <a:rPr lang="en-US" sz="3200" b="1" kern="1200" dirty="0" smtClean="0">
                <a:solidFill>
                  <a:srgbClr val="002060"/>
                </a:solidFill>
                <a:latin typeface="Cambria" pitchFamily="18" charset="0"/>
              </a:rPr>
              <a:t>Basic Properties of Permutations</a:t>
            </a:r>
            <a:endParaRPr lang="el-GR" sz="3200" b="1" kern="1200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5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DB2D08D-215C-4936-A661-3CD9FE57680A}" type="slidenum">
              <a:rPr lang="el-GR" altLang="el-GR" sz="1200" smtClean="0">
                <a:latin typeface="Cambria" pitchFamily="18" charset="0"/>
              </a:rPr>
              <a:pPr/>
              <a:t>31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10" name="9 - Ορθογώνιο"/>
          <p:cNvSpPr/>
          <p:nvPr/>
        </p:nvSpPr>
        <p:spPr bwMode="auto">
          <a:xfrm>
            <a:off x="561315" y="1883121"/>
            <a:ext cx="153909" cy="18106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4576" y="1675705"/>
            <a:ext cx="8588375" cy="4725096"/>
          </a:xfrm>
        </p:spPr>
        <p:txBody>
          <a:bodyPr/>
          <a:lstStyle/>
          <a:p>
            <a:pPr marL="0" indent="0">
              <a:spcBef>
                <a:spcPts val="0"/>
              </a:spcBef>
              <a:defRPr/>
            </a:pPr>
            <a:r>
              <a:rPr lang="en-US" sz="2800" dirty="0" smtClean="0"/>
              <a:t> A </a:t>
            </a:r>
            <a:r>
              <a:rPr lang="en-US" sz="2800" dirty="0" smtClean="0">
                <a:solidFill>
                  <a:srgbClr val="FF0000"/>
                </a:solidFill>
              </a:rPr>
              <a:t>cycle</a:t>
            </a:r>
            <a:r>
              <a:rPr lang="en-US" sz="2800" dirty="0" smtClean="0"/>
              <a:t> is an index sequence </a:t>
            </a:r>
            <a:r>
              <a:rPr lang="en-US" sz="2800" dirty="0" smtClean="0">
                <a:solidFill>
                  <a:srgbClr val="009900"/>
                </a:solidFill>
              </a:rPr>
              <a:t>i</a:t>
            </a:r>
            <a:r>
              <a:rPr lang="en-US" sz="2800" baseline="-25000" dirty="0" smtClean="0">
                <a:solidFill>
                  <a:srgbClr val="009900"/>
                </a:solidFill>
              </a:rPr>
              <a:t>1</a:t>
            </a:r>
            <a:r>
              <a:rPr lang="en-US" sz="2800" dirty="0" smtClean="0">
                <a:solidFill>
                  <a:srgbClr val="009900"/>
                </a:solidFill>
              </a:rPr>
              <a:t>i</a:t>
            </a:r>
            <a:r>
              <a:rPr lang="en-US" sz="2800" baseline="-25000" dirty="0" smtClean="0">
                <a:solidFill>
                  <a:srgbClr val="009900"/>
                </a:solidFill>
              </a:rPr>
              <a:t>2</a:t>
            </a:r>
            <a:r>
              <a:rPr lang="en-US" sz="2800" dirty="0" smtClean="0">
                <a:solidFill>
                  <a:srgbClr val="009900"/>
                </a:solidFill>
              </a:rPr>
              <a:t> …. i</a:t>
            </a:r>
            <a:r>
              <a:rPr lang="en-US" sz="2800" baseline="-25000" dirty="0" smtClean="0">
                <a:solidFill>
                  <a:srgbClr val="009900"/>
                </a:solidFill>
              </a:rPr>
              <a:t>t</a:t>
            </a:r>
            <a:r>
              <a:rPr lang="en-US" sz="2800" dirty="0" smtClean="0">
                <a:solidFill>
                  <a:srgbClr val="009900"/>
                </a:solidFill>
              </a:rPr>
              <a:t> </a:t>
            </a:r>
            <a:r>
              <a:rPr lang="en-US" sz="2800" dirty="0" smtClean="0"/>
              <a:t>with</a:t>
            </a:r>
            <a:r>
              <a:rPr lang="el-GR" sz="2800" dirty="0" smtClean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  </a:t>
            </a:r>
            <a:r>
              <a:rPr lang="el-GR" sz="2800" dirty="0" smtClean="0">
                <a:solidFill>
                  <a:srgbClr val="009900"/>
                </a:solidFill>
              </a:rPr>
              <a:t>π</a:t>
            </a:r>
            <a:r>
              <a:rPr lang="en-US" sz="2800" baseline="-25000" dirty="0" smtClean="0">
                <a:solidFill>
                  <a:srgbClr val="009900"/>
                </a:solidFill>
              </a:rPr>
              <a:t>i</a:t>
            </a:r>
            <a:r>
              <a:rPr lang="el-GR" sz="2800" baseline="-25000" dirty="0" smtClean="0">
                <a:solidFill>
                  <a:srgbClr val="009900"/>
                </a:solidFill>
              </a:rPr>
              <a:t>1</a:t>
            </a:r>
            <a:r>
              <a:rPr lang="el-GR" sz="2800" dirty="0" smtClean="0">
                <a:solidFill>
                  <a:srgbClr val="009900"/>
                </a:solidFill>
              </a:rPr>
              <a:t> =</a:t>
            </a:r>
            <a:r>
              <a:rPr lang="en-US" sz="2800" dirty="0" err="1" smtClean="0">
                <a:solidFill>
                  <a:srgbClr val="009900"/>
                </a:solidFill>
              </a:rPr>
              <a:t>i</a:t>
            </a:r>
            <a:r>
              <a:rPr lang="el-GR" sz="2800" baseline="-25000" dirty="0" smtClean="0">
                <a:solidFill>
                  <a:srgbClr val="009900"/>
                </a:solidFill>
              </a:rPr>
              <a:t>2</a:t>
            </a:r>
            <a:r>
              <a:rPr lang="en-US" sz="2800" dirty="0" smtClean="0"/>
              <a:t>, </a:t>
            </a:r>
            <a:r>
              <a:rPr lang="el-GR" sz="2800" dirty="0" smtClean="0">
                <a:solidFill>
                  <a:srgbClr val="009900"/>
                </a:solidFill>
              </a:rPr>
              <a:t>π</a:t>
            </a:r>
            <a:r>
              <a:rPr lang="en-US" sz="2800" baseline="-25000" dirty="0" smtClean="0">
                <a:solidFill>
                  <a:srgbClr val="009900"/>
                </a:solidFill>
              </a:rPr>
              <a:t>i2</a:t>
            </a:r>
            <a:r>
              <a:rPr lang="el-GR" sz="2800" dirty="0" smtClean="0">
                <a:solidFill>
                  <a:srgbClr val="009900"/>
                </a:solidFill>
              </a:rPr>
              <a:t> =</a:t>
            </a:r>
            <a:r>
              <a:rPr lang="en-US" sz="2800" dirty="0" smtClean="0">
                <a:solidFill>
                  <a:srgbClr val="009900"/>
                </a:solidFill>
              </a:rPr>
              <a:t>i</a:t>
            </a:r>
            <a:r>
              <a:rPr lang="en-US" sz="2800" baseline="-25000" dirty="0" smtClean="0">
                <a:solidFill>
                  <a:srgbClr val="009900"/>
                </a:solidFill>
              </a:rPr>
              <a:t>3</a:t>
            </a:r>
            <a:r>
              <a:rPr lang="en-US" sz="2800" dirty="0" smtClean="0"/>
              <a:t>, …..,</a:t>
            </a:r>
            <a:r>
              <a:rPr lang="el-GR" sz="2800" dirty="0" smtClean="0">
                <a:solidFill>
                  <a:srgbClr val="009900"/>
                </a:solidFill>
              </a:rPr>
              <a:t> π</a:t>
            </a:r>
            <a:r>
              <a:rPr lang="en-US" sz="2800" baseline="-25000" dirty="0" smtClean="0">
                <a:solidFill>
                  <a:srgbClr val="009900"/>
                </a:solidFill>
              </a:rPr>
              <a:t>it</a:t>
            </a:r>
            <a:r>
              <a:rPr lang="el-GR" sz="2800" dirty="0" smtClean="0">
                <a:solidFill>
                  <a:srgbClr val="009900"/>
                </a:solidFill>
              </a:rPr>
              <a:t> =</a:t>
            </a:r>
            <a:r>
              <a:rPr lang="en-US" sz="2800" dirty="0" smtClean="0">
                <a:solidFill>
                  <a:srgbClr val="009900"/>
                </a:solidFill>
              </a:rPr>
              <a:t>i</a:t>
            </a:r>
            <a:r>
              <a:rPr lang="en-US" sz="2800" baseline="-25000" dirty="0" smtClean="0">
                <a:solidFill>
                  <a:srgbClr val="009900"/>
                </a:solidFill>
              </a:rPr>
              <a:t>1</a:t>
            </a:r>
            <a:r>
              <a:rPr lang="en-US" sz="2800" dirty="0" smtClean="0"/>
              <a:t>.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800" dirty="0" smtClean="0"/>
              <a:t>  </a:t>
            </a:r>
            <a:r>
              <a:rPr lang="en-US" sz="2800" dirty="0" smtClean="0"/>
              <a:t> We </a:t>
            </a:r>
            <a:r>
              <a:rPr lang="en-US" sz="2800" dirty="0" smtClean="0"/>
              <a:t>use the notation </a:t>
            </a:r>
            <a:r>
              <a:rPr lang="en-US" sz="2800" dirty="0" smtClean="0">
                <a:solidFill>
                  <a:srgbClr val="FF0000"/>
                </a:solidFill>
              </a:rPr>
              <a:t>(i</a:t>
            </a:r>
            <a:r>
              <a:rPr lang="en-US" sz="2800" baseline="-25000" dirty="0" smtClean="0">
                <a:solidFill>
                  <a:srgbClr val="FF0000"/>
                </a:solidFill>
              </a:rPr>
              <a:t>1</a:t>
            </a:r>
            <a:r>
              <a:rPr lang="en-US" sz="2800" dirty="0" smtClean="0">
                <a:solidFill>
                  <a:srgbClr val="FF0000"/>
                </a:solidFill>
              </a:rPr>
              <a:t> i</a:t>
            </a:r>
            <a:r>
              <a:rPr lang="en-US" sz="2800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 …. i</a:t>
            </a:r>
            <a:r>
              <a:rPr lang="en-US" sz="2800" baseline="-25000" dirty="0" smtClean="0">
                <a:solidFill>
                  <a:srgbClr val="FF0000"/>
                </a:solidFill>
              </a:rPr>
              <a:t>t</a:t>
            </a:r>
            <a:r>
              <a:rPr lang="en-US" sz="2800" dirty="0" smtClean="0">
                <a:solidFill>
                  <a:srgbClr val="FF0000"/>
                </a:solidFill>
              </a:rPr>
              <a:t>) </a:t>
            </a:r>
            <a:r>
              <a:rPr lang="en-US" sz="2800" dirty="0" smtClean="0"/>
              <a:t>to specify a cycle</a:t>
            </a:r>
            <a:endParaRPr lang="en-US" sz="3000" dirty="0" smtClean="0"/>
          </a:p>
          <a:p>
            <a:pPr algn="ctr">
              <a:buFont typeface="Wingdings" pitchFamily="2" charset="2"/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</a:t>
            </a:r>
            <a:br>
              <a:rPr lang="en-US" dirty="0" smtClean="0"/>
            </a:br>
            <a:r>
              <a:rPr lang="en-US" dirty="0" smtClean="0"/>
              <a:t>        </a:t>
            </a:r>
            <a:endParaRPr lang="el-GR" dirty="0"/>
          </a:p>
        </p:txBody>
      </p:sp>
      <p:graphicFrame>
        <p:nvGraphicFramePr>
          <p:cNvPr id="6" name="5 - Πίνακας"/>
          <p:cNvGraphicFramePr>
            <a:graphicFrameLocks noGrp="1"/>
          </p:cNvGraphicFramePr>
          <p:nvPr/>
        </p:nvGraphicFramePr>
        <p:xfrm>
          <a:off x="162953" y="3789026"/>
          <a:ext cx="8872408" cy="1284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875"/>
                <a:gridCol w="519534"/>
                <a:gridCol w="504000"/>
                <a:gridCol w="504000"/>
                <a:gridCol w="504000"/>
                <a:gridCol w="504000"/>
                <a:gridCol w="386335"/>
                <a:gridCol w="621665"/>
                <a:gridCol w="504000"/>
                <a:gridCol w="504000"/>
                <a:gridCol w="504000"/>
                <a:gridCol w="504000"/>
                <a:gridCol w="508267"/>
                <a:gridCol w="499732"/>
                <a:gridCol w="428100"/>
                <a:gridCol w="579900"/>
              </a:tblGrid>
              <a:tr h="312679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index</a:t>
                      </a:r>
                      <a:endParaRPr lang="el-GR" sz="18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9900"/>
                          </a:solidFill>
                        </a:rPr>
                        <a:t>1</a:t>
                      </a:r>
                      <a:endParaRPr lang="el-GR" sz="18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9900"/>
                          </a:solidFill>
                        </a:rPr>
                        <a:t>2</a:t>
                      </a:r>
                      <a:endParaRPr lang="el-GR" sz="18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9900"/>
                          </a:solidFill>
                        </a:rPr>
                        <a:t>3</a:t>
                      </a:r>
                      <a:endParaRPr lang="el-GR" sz="18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9900"/>
                          </a:solidFill>
                        </a:rPr>
                        <a:t>4</a:t>
                      </a:r>
                      <a:endParaRPr lang="el-GR" sz="18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9900"/>
                          </a:solidFill>
                        </a:rPr>
                        <a:t>5</a:t>
                      </a:r>
                      <a:endParaRPr lang="el-GR" sz="18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9900"/>
                          </a:solidFill>
                        </a:rPr>
                        <a:t>6</a:t>
                      </a:r>
                      <a:endParaRPr lang="el-GR" sz="18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9900"/>
                          </a:solidFill>
                        </a:rPr>
                        <a:t>7</a:t>
                      </a:r>
                      <a:endParaRPr lang="el-GR" sz="18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9900"/>
                          </a:solidFill>
                        </a:rPr>
                        <a:t>8</a:t>
                      </a:r>
                      <a:endParaRPr lang="el-GR" sz="18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9900"/>
                          </a:solidFill>
                        </a:rPr>
                        <a:t>9</a:t>
                      </a:r>
                      <a:endParaRPr lang="el-GR" sz="18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9900"/>
                          </a:solidFill>
                        </a:rPr>
                        <a:t>10</a:t>
                      </a:r>
                      <a:endParaRPr lang="el-GR" sz="18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9900"/>
                          </a:solidFill>
                        </a:rPr>
                        <a:t>11</a:t>
                      </a:r>
                      <a:endParaRPr lang="el-GR" sz="18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9900"/>
                          </a:solidFill>
                        </a:rPr>
                        <a:t>12</a:t>
                      </a:r>
                      <a:endParaRPr lang="el-GR" sz="18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9900"/>
                          </a:solidFill>
                        </a:rPr>
                        <a:t>13</a:t>
                      </a:r>
                      <a:endParaRPr lang="el-GR" sz="18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9900"/>
                          </a:solidFill>
                        </a:rPr>
                        <a:t>14</a:t>
                      </a:r>
                      <a:endParaRPr lang="el-GR" sz="18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9900"/>
                          </a:solidFill>
                        </a:rPr>
                        <a:t>15</a:t>
                      </a:r>
                      <a:endParaRPr lang="el-GR" sz="18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2679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permutation</a:t>
                      </a:r>
                      <a:endParaRPr lang="el-GR" sz="18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9900"/>
                          </a:solidFill>
                        </a:rPr>
                        <a:t>9</a:t>
                      </a:r>
                      <a:endParaRPr lang="el-GR" sz="18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9900"/>
                          </a:solidFill>
                        </a:rPr>
                        <a:t>14</a:t>
                      </a:r>
                      <a:endParaRPr lang="el-GR" sz="18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9900"/>
                          </a:solidFill>
                        </a:rPr>
                        <a:t>4</a:t>
                      </a:r>
                      <a:endParaRPr lang="el-GR" sz="18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9900"/>
                          </a:solidFill>
                        </a:rPr>
                        <a:t>1</a:t>
                      </a:r>
                      <a:endParaRPr lang="el-GR" sz="18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9900"/>
                          </a:solidFill>
                        </a:rPr>
                        <a:t>12</a:t>
                      </a:r>
                      <a:endParaRPr lang="el-GR" sz="18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9900"/>
                          </a:solidFill>
                        </a:rPr>
                        <a:t>2</a:t>
                      </a:r>
                      <a:endParaRPr lang="el-GR" sz="18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9900"/>
                          </a:solidFill>
                        </a:rPr>
                        <a:t>10</a:t>
                      </a:r>
                      <a:endParaRPr lang="el-GR" sz="18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9900"/>
                          </a:solidFill>
                        </a:rPr>
                        <a:t>13</a:t>
                      </a:r>
                      <a:endParaRPr lang="el-GR" sz="18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9900"/>
                          </a:solidFill>
                        </a:rPr>
                        <a:t>5</a:t>
                      </a:r>
                      <a:endParaRPr lang="el-GR" sz="18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9900"/>
                          </a:solidFill>
                        </a:rPr>
                        <a:t>6</a:t>
                      </a:r>
                      <a:endParaRPr lang="el-GR" sz="18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9900"/>
                          </a:solidFill>
                        </a:rPr>
                        <a:t>11</a:t>
                      </a:r>
                      <a:endParaRPr lang="el-GR" sz="18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9900"/>
                          </a:solidFill>
                        </a:rPr>
                        <a:t>3</a:t>
                      </a:r>
                      <a:endParaRPr lang="el-GR" sz="18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9900"/>
                          </a:solidFill>
                        </a:rPr>
                        <a:t>8</a:t>
                      </a:r>
                      <a:endParaRPr lang="el-GR" sz="18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9900"/>
                          </a:solidFill>
                        </a:rPr>
                        <a:t>15</a:t>
                      </a:r>
                      <a:endParaRPr lang="el-GR" sz="18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9900"/>
                          </a:solidFill>
                        </a:rPr>
                        <a:t>7</a:t>
                      </a:r>
                      <a:endParaRPr lang="el-GR" sz="18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3202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2"/>
                          </a:solidFill>
                        </a:rPr>
                        <a:t>cycles</a:t>
                      </a:r>
                      <a:endParaRPr lang="el-GR" sz="18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(1   9   5   12   3   4)</a:t>
                      </a:r>
                      <a:endParaRPr lang="el-GR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    (2   14   15   7   10   6)</a:t>
                      </a:r>
                      <a:endParaRPr lang="el-GR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(8  13)</a:t>
                      </a:r>
                      <a:endParaRPr lang="el-GR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(11)</a:t>
                      </a:r>
                      <a:endParaRPr lang="el-GR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1 - Τίτλος"/>
          <p:cNvSpPr>
            <a:spLocks noGrp="1"/>
          </p:cNvSpPr>
          <p:nvPr>
            <p:ph type="title"/>
          </p:nvPr>
        </p:nvSpPr>
        <p:spPr>
          <a:xfrm>
            <a:off x="1219518" y="274320"/>
            <a:ext cx="7793037" cy="861060"/>
          </a:xfrm>
        </p:spPr>
        <p:txBody>
          <a:bodyPr/>
          <a:lstStyle/>
          <a:p>
            <a:r>
              <a:rPr lang="en-US" sz="3200" b="1" kern="1200" dirty="0" smtClean="0">
                <a:solidFill>
                  <a:srgbClr val="002060"/>
                </a:solidFill>
                <a:latin typeface="Cambria" pitchFamily="18" charset="0"/>
              </a:rPr>
              <a:t>Basic Properties of Permutations</a:t>
            </a:r>
            <a:endParaRPr lang="el-GR" sz="3200" b="1" kern="1200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5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DB2D08D-215C-4936-A661-3CD9FE57680A}" type="slidenum">
              <a:rPr lang="el-GR" altLang="el-GR" sz="1200" smtClean="0">
                <a:latin typeface="Cambria" pitchFamily="18" charset="0"/>
              </a:rPr>
              <a:pPr/>
              <a:t>32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10" name="9 - Ορθογώνιο"/>
          <p:cNvSpPr/>
          <p:nvPr/>
        </p:nvSpPr>
        <p:spPr bwMode="auto">
          <a:xfrm>
            <a:off x="561315" y="1883121"/>
            <a:ext cx="153909" cy="18106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2 - Θέση περιεχομένου"/>
          <p:cNvSpPr>
            <a:spLocks noGrp="1"/>
          </p:cNvSpPr>
          <p:nvPr>
            <p:ph idx="1"/>
          </p:nvPr>
        </p:nvSpPr>
        <p:spPr>
          <a:xfrm>
            <a:off x="466510" y="1726942"/>
            <a:ext cx="8677490" cy="1170164"/>
          </a:xfrm>
        </p:spPr>
        <p:txBody>
          <a:bodyPr/>
          <a:lstStyle/>
          <a:p>
            <a:r>
              <a:rPr lang="en-US" sz="2400" dirty="0" smtClean="0"/>
              <a:t>The fundamental correspondence between a permutation and the canonical form of its cycle structure representation defines a </a:t>
            </a:r>
            <a:r>
              <a:rPr lang="en-US" sz="2400" dirty="0" smtClean="0">
                <a:solidFill>
                  <a:srgbClr val="009900"/>
                </a:solidFill>
              </a:rPr>
              <a:t>“representation” </a:t>
            </a:r>
            <a:r>
              <a:rPr lang="en-US" sz="2400" dirty="0" smtClean="0"/>
              <a:t>of permutations.</a:t>
            </a:r>
          </a:p>
          <a:p>
            <a:endParaRPr lang="el-GR" dirty="0" smtClean="0"/>
          </a:p>
        </p:txBody>
      </p:sp>
      <p:sp>
        <p:nvSpPr>
          <p:cNvPr id="38916" name="1 - Τίτλος"/>
          <p:cNvSpPr>
            <a:spLocks noGrp="1"/>
          </p:cNvSpPr>
          <p:nvPr>
            <p:ph type="title"/>
          </p:nvPr>
        </p:nvSpPr>
        <p:spPr>
          <a:xfrm>
            <a:off x="1299528" y="240030"/>
            <a:ext cx="7793037" cy="872490"/>
          </a:xfrm>
        </p:spPr>
        <p:txBody>
          <a:bodyPr/>
          <a:lstStyle/>
          <a:p>
            <a:r>
              <a:rPr lang="en-US" sz="3200" b="1" kern="1200" dirty="0" smtClean="0">
                <a:solidFill>
                  <a:srgbClr val="002060"/>
                </a:solidFill>
                <a:latin typeface="Cambria" pitchFamily="18" charset="0"/>
              </a:rPr>
              <a:t>Cycle Representation</a:t>
            </a:r>
            <a:endParaRPr lang="el-GR" sz="3200" b="1" kern="1200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  <p:graphicFrame>
        <p:nvGraphicFramePr>
          <p:cNvPr id="6" name="5 - Πίνακας"/>
          <p:cNvGraphicFramePr>
            <a:graphicFrameLocks noGrp="1"/>
          </p:cNvGraphicFramePr>
          <p:nvPr/>
        </p:nvGraphicFramePr>
        <p:xfrm>
          <a:off x="549275" y="3102769"/>
          <a:ext cx="8199113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0938"/>
                <a:gridCol w="452545"/>
                <a:gridCol w="452545"/>
                <a:gridCol w="452545"/>
                <a:gridCol w="452545"/>
                <a:gridCol w="452545"/>
                <a:gridCol w="452545"/>
                <a:gridCol w="452545"/>
                <a:gridCol w="452545"/>
                <a:gridCol w="452545"/>
                <a:gridCol w="452545"/>
                <a:gridCol w="452545"/>
                <a:gridCol w="452545"/>
                <a:gridCol w="452545"/>
                <a:gridCol w="452545"/>
                <a:gridCol w="452545"/>
              </a:tblGrid>
              <a:tr h="370840">
                <a:tc>
                  <a:txBody>
                    <a:bodyPr/>
                    <a:lstStyle/>
                    <a:p>
                      <a:endParaRPr lang="el-GR" sz="2000" b="0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</a:rPr>
                        <a:t>1</a:t>
                      </a:r>
                      <a:endParaRPr lang="el-GR" sz="2000" b="0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</a:rPr>
                        <a:t>2</a:t>
                      </a:r>
                      <a:endParaRPr lang="el-GR" sz="2000" b="0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</a:rPr>
                        <a:t>3</a:t>
                      </a:r>
                      <a:endParaRPr lang="el-GR" sz="2000" b="0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</a:rPr>
                        <a:t>4</a:t>
                      </a:r>
                      <a:endParaRPr lang="el-GR" sz="2000" b="0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</a:rPr>
                        <a:t>5</a:t>
                      </a:r>
                      <a:endParaRPr lang="el-GR" sz="2000" b="0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</a:rPr>
                        <a:t>6</a:t>
                      </a:r>
                      <a:endParaRPr lang="el-GR" sz="2000" b="0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</a:rPr>
                        <a:t>7</a:t>
                      </a:r>
                      <a:endParaRPr lang="el-GR" sz="2000" b="0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</a:rPr>
                        <a:t>8</a:t>
                      </a:r>
                      <a:endParaRPr lang="el-GR" sz="2000" b="0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</a:rPr>
                        <a:t>9</a:t>
                      </a:r>
                      <a:endParaRPr lang="el-GR" sz="2000" b="0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</a:rPr>
                        <a:t>10</a:t>
                      </a:r>
                      <a:endParaRPr lang="el-GR" sz="2000" b="0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</a:rPr>
                        <a:t>11</a:t>
                      </a:r>
                      <a:endParaRPr lang="el-GR" sz="2000" b="0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</a:rPr>
                        <a:t>12</a:t>
                      </a:r>
                      <a:endParaRPr lang="el-GR" sz="2000" b="0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</a:rPr>
                        <a:t>13</a:t>
                      </a:r>
                      <a:endParaRPr lang="el-GR" sz="2000" b="0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</a:rPr>
                        <a:t>14</a:t>
                      </a:r>
                      <a:endParaRPr lang="el-GR" sz="2000" b="0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</a:rPr>
                        <a:t>15</a:t>
                      </a:r>
                      <a:endParaRPr lang="el-GR" sz="2000" b="0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2"/>
                          </a:solidFill>
                        </a:rPr>
                        <a:t>permutation</a:t>
                      </a:r>
                      <a:endParaRPr lang="el-GR" sz="20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C00000"/>
                          </a:solidFill>
                        </a:rPr>
                        <a:t>9</a:t>
                      </a:r>
                      <a:endParaRPr lang="el-GR" sz="20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C00000"/>
                          </a:solidFill>
                        </a:rPr>
                        <a:t>14</a:t>
                      </a:r>
                      <a:endParaRPr lang="el-GR" sz="20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l-GR" sz="20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l-GR" sz="20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C00000"/>
                          </a:solidFill>
                        </a:rPr>
                        <a:t>12</a:t>
                      </a:r>
                      <a:endParaRPr lang="el-GR" sz="20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l-GR" sz="20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C00000"/>
                          </a:solidFill>
                        </a:rPr>
                        <a:t>10</a:t>
                      </a:r>
                      <a:endParaRPr lang="el-GR" sz="20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C00000"/>
                          </a:solidFill>
                        </a:rPr>
                        <a:t>13</a:t>
                      </a:r>
                      <a:endParaRPr lang="el-GR" sz="20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el-GR" sz="20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C00000"/>
                          </a:solidFill>
                        </a:rPr>
                        <a:t>6</a:t>
                      </a:r>
                      <a:endParaRPr lang="el-GR" sz="20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C00000"/>
                          </a:solidFill>
                        </a:rPr>
                        <a:t>11</a:t>
                      </a:r>
                      <a:endParaRPr lang="el-GR" sz="20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l-GR" sz="20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C00000"/>
                          </a:solidFill>
                        </a:rPr>
                        <a:t>8</a:t>
                      </a:r>
                      <a:endParaRPr lang="el-GR" sz="20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C00000"/>
                          </a:solidFill>
                        </a:rPr>
                        <a:t>15</a:t>
                      </a:r>
                      <a:endParaRPr lang="el-GR" sz="20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C00000"/>
                          </a:solidFill>
                        </a:rPr>
                        <a:t>7</a:t>
                      </a:r>
                      <a:endParaRPr lang="el-GR" sz="20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2"/>
                          </a:solidFill>
                        </a:rPr>
                        <a:t>cycle form</a:t>
                      </a:r>
                      <a:endParaRPr lang="el-GR" sz="20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C00000"/>
                          </a:solidFill>
                        </a:rPr>
                        <a:t>11</a:t>
                      </a:r>
                      <a:endParaRPr lang="el-GR" sz="20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C00000"/>
                          </a:solidFill>
                        </a:rPr>
                        <a:t>12</a:t>
                      </a:r>
                      <a:endParaRPr lang="el-GR" sz="20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l-GR" sz="20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l-GR" sz="20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l-GR" sz="20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C00000"/>
                          </a:solidFill>
                        </a:rPr>
                        <a:t>9</a:t>
                      </a:r>
                      <a:endParaRPr lang="el-GR" sz="20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el-GR" sz="20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C00000"/>
                          </a:solidFill>
                        </a:rPr>
                        <a:t>13</a:t>
                      </a:r>
                      <a:endParaRPr lang="el-GR" sz="20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C00000"/>
                          </a:solidFill>
                        </a:rPr>
                        <a:t>8</a:t>
                      </a:r>
                      <a:endParaRPr lang="el-GR" sz="20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C00000"/>
                          </a:solidFill>
                        </a:rPr>
                        <a:t>15</a:t>
                      </a:r>
                      <a:endParaRPr lang="el-GR" sz="20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C00000"/>
                          </a:solidFill>
                        </a:rPr>
                        <a:t>7</a:t>
                      </a:r>
                      <a:endParaRPr lang="el-GR" sz="20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C00000"/>
                          </a:solidFill>
                        </a:rPr>
                        <a:t>10</a:t>
                      </a:r>
                      <a:endParaRPr lang="el-GR" sz="20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C00000"/>
                          </a:solidFill>
                        </a:rPr>
                        <a:t>6</a:t>
                      </a:r>
                      <a:endParaRPr lang="el-GR" sz="20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l-GR" sz="20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C00000"/>
                          </a:solidFill>
                        </a:rPr>
                        <a:t>14</a:t>
                      </a:r>
                      <a:endParaRPr lang="el-GR" sz="20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8968" name="6 - Εικόνα" descr="8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7303" y="4529727"/>
            <a:ext cx="644842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DB2D08D-215C-4936-A661-3CD9FE57680A}" type="slidenum">
              <a:rPr lang="el-GR" altLang="el-GR" sz="1200" smtClean="0">
                <a:latin typeface="Cambria" pitchFamily="18" charset="0"/>
              </a:rPr>
              <a:pPr/>
              <a:t>33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10" name="9 - Ορθογώνιο"/>
          <p:cNvSpPr/>
          <p:nvPr/>
        </p:nvSpPr>
        <p:spPr bwMode="auto">
          <a:xfrm>
            <a:off x="561315" y="1883121"/>
            <a:ext cx="153909" cy="18106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2 - Θέση περιεχομένου"/>
          <p:cNvSpPr>
            <a:spLocks noGrp="1"/>
          </p:cNvSpPr>
          <p:nvPr>
            <p:ph idx="1"/>
          </p:nvPr>
        </p:nvSpPr>
        <p:spPr>
          <a:xfrm>
            <a:off x="448920" y="1675628"/>
            <a:ext cx="8451850" cy="4502150"/>
          </a:xfrm>
        </p:spPr>
        <p:txBody>
          <a:bodyPr/>
          <a:lstStyle/>
          <a:p>
            <a:r>
              <a:rPr lang="en-US" sz="2400" dirty="0" smtClean="0"/>
              <a:t>The following figure shows a two-</a:t>
            </a:r>
            <a:r>
              <a:rPr lang="en-US" sz="2400" dirty="0" err="1" smtClean="0"/>
              <a:t>dimentional</a:t>
            </a:r>
            <a:r>
              <a:rPr lang="en-US" sz="2400" dirty="0" smtClean="0"/>
              <a:t> representation that is useful for </a:t>
            </a:r>
            <a:r>
              <a:rPr lang="en-US" sz="2400" dirty="0" err="1" smtClean="0"/>
              <a:t>studing</a:t>
            </a:r>
            <a:r>
              <a:rPr lang="en-US" sz="2400" dirty="0" smtClean="0"/>
              <a:t> a number of properties of permutations.</a:t>
            </a:r>
            <a:endParaRPr lang="el-GR" sz="2800" dirty="0" smtClean="0"/>
          </a:p>
        </p:txBody>
      </p:sp>
      <p:sp>
        <p:nvSpPr>
          <p:cNvPr id="39940" name="1 - Τίτλος"/>
          <p:cNvSpPr>
            <a:spLocks noGrp="1"/>
          </p:cNvSpPr>
          <p:nvPr>
            <p:ph type="title"/>
          </p:nvPr>
        </p:nvSpPr>
        <p:spPr>
          <a:xfrm>
            <a:off x="1253808" y="205740"/>
            <a:ext cx="7793037" cy="918210"/>
          </a:xfrm>
        </p:spPr>
        <p:txBody>
          <a:bodyPr/>
          <a:lstStyle/>
          <a:p>
            <a:r>
              <a:rPr lang="en-US" sz="3200" b="1" kern="1200" dirty="0" smtClean="0">
                <a:solidFill>
                  <a:srgbClr val="002060"/>
                </a:solidFill>
                <a:latin typeface="Cambria" pitchFamily="18" charset="0"/>
              </a:rPr>
              <a:t>Lattice Representation</a:t>
            </a:r>
            <a:endParaRPr lang="el-GR" sz="3200" b="1" kern="1200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  <p:graphicFrame>
        <p:nvGraphicFramePr>
          <p:cNvPr id="6" name="5 - Πίνακας"/>
          <p:cNvGraphicFramePr>
            <a:graphicFrameLocks noGrp="1"/>
          </p:cNvGraphicFramePr>
          <p:nvPr/>
        </p:nvGraphicFramePr>
        <p:xfrm>
          <a:off x="609600" y="3383479"/>
          <a:ext cx="8199113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0938"/>
                <a:gridCol w="452545"/>
                <a:gridCol w="452545"/>
                <a:gridCol w="452545"/>
                <a:gridCol w="452545"/>
                <a:gridCol w="452545"/>
                <a:gridCol w="452545"/>
                <a:gridCol w="452545"/>
                <a:gridCol w="452545"/>
                <a:gridCol w="452545"/>
                <a:gridCol w="452545"/>
                <a:gridCol w="452545"/>
                <a:gridCol w="452545"/>
                <a:gridCol w="452545"/>
                <a:gridCol w="452545"/>
                <a:gridCol w="45254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2"/>
                          </a:solidFill>
                        </a:rPr>
                        <a:t>index</a:t>
                      </a:r>
                      <a:endParaRPr lang="el-GR" sz="20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9900"/>
                          </a:solidFill>
                        </a:rPr>
                        <a:t>1</a:t>
                      </a:r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9900"/>
                          </a:solidFill>
                        </a:rPr>
                        <a:t>2</a:t>
                      </a:r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9900"/>
                          </a:solidFill>
                        </a:rPr>
                        <a:t>3</a:t>
                      </a:r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9900"/>
                          </a:solidFill>
                        </a:rPr>
                        <a:t>4</a:t>
                      </a:r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9900"/>
                          </a:solidFill>
                        </a:rPr>
                        <a:t>5</a:t>
                      </a:r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9900"/>
                          </a:solidFill>
                        </a:rPr>
                        <a:t>6</a:t>
                      </a:r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9900"/>
                          </a:solidFill>
                        </a:rPr>
                        <a:t>7</a:t>
                      </a:r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9900"/>
                          </a:solidFill>
                        </a:rPr>
                        <a:t>8</a:t>
                      </a:r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9900"/>
                          </a:solidFill>
                        </a:rPr>
                        <a:t>9</a:t>
                      </a:r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9900"/>
                          </a:solidFill>
                        </a:rPr>
                        <a:t>10</a:t>
                      </a:r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9900"/>
                          </a:solidFill>
                        </a:rPr>
                        <a:t>11</a:t>
                      </a:r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9900"/>
                          </a:solidFill>
                        </a:rPr>
                        <a:t>12</a:t>
                      </a:r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9900"/>
                          </a:solidFill>
                        </a:rPr>
                        <a:t>13</a:t>
                      </a:r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9900"/>
                          </a:solidFill>
                        </a:rPr>
                        <a:t>14</a:t>
                      </a:r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9900"/>
                          </a:solidFill>
                        </a:rPr>
                        <a:t>15</a:t>
                      </a:r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2"/>
                          </a:solidFill>
                        </a:rPr>
                        <a:t>permutation</a:t>
                      </a:r>
                      <a:endParaRPr lang="el-GR" sz="20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9900"/>
                          </a:solidFill>
                        </a:rPr>
                        <a:t>9</a:t>
                      </a:r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9900"/>
                          </a:solidFill>
                        </a:rPr>
                        <a:t>14</a:t>
                      </a:r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9900"/>
                          </a:solidFill>
                        </a:rPr>
                        <a:t>4</a:t>
                      </a:r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9900"/>
                          </a:solidFill>
                        </a:rPr>
                        <a:t>1</a:t>
                      </a:r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9900"/>
                          </a:solidFill>
                        </a:rPr>
                        <a:t>12</a:t>
                      </a:r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9900"/>
                          </a:solidFill>
                        </a:rPr>
                        <a:t>2</a:t>
                      </a:r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9900"/>
                          </a:solidFill>
                        </a:rPr>
                        <a:t>10</a:t>
                      </a:r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9900"/>
                          </a:solidFill>
                        </a:rPr>
                        <a:t>13</a:t>
                      </a:r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9900"/>
                          </a:solidFill>
                        </a:rPr>
                        <a:t>5</a:t>
                      </a:r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9900"/>
                          </a:solidFill>
                        </a:rPr>
                        <a:t>6</a:t>
                      </a:r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9900"/>
                          </a:solidFill>
                        </a:rPr>
                        <a:t>11</a:t>
                      </a:r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9900"/>
                          </a:solidFill>
                        </a:rPr>
                        <a:t>3</a:t>
                      </a:r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9900"/>
                          </a:solidFill>
                        </a:rPr>
                        <a:t>8</a:t>
                      </a:r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9900"/>
                          </a:solidFill>
                        </a:rPr>
                        <a:t>15</a:t>
                      </a:r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9900"/>
                          </a:solidFill>
                        </a:rPr>
                        <a:t>7</a:t>
                      </a:r>
                      <a:endParaRPr lang="el-GR" sz="20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DB2D08D-215C-4936-A661-3CD9FE57680A}" type="slidenum">
              <a:rPr lang="el-GR" altLang="el-GR" sz="1200" smtClean="0">
                <a:latin typeface="Cambria" pitchFamily="18" charset="0"/>
              </a:rPr>
              <a:pPr/>
              <a:t>34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9" name="8 - Ορθογώνιο"/>
          <p:cNvSpPr/>
          <p:nvPr/>
        </p:nvSpPr>
        <p:spPr bwMode="auto">
          <a:xfrm>
            <a:off x="561315" y="1883121"/>
            <a:ext cx="153909" cy="18106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5 - Θέση περιεχομένου" descr="8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82684" y="1818992"/>
            <a:ext cx="4844453" cy="3639703"/>
          </a:xfrm>
        </p:spPr>
      </p:pic>
      <p:sp>
        <p:nvSpPr>
          <p:cNvPr id="40965" name="6 - TextBox"/>
          <p:cNvSpPr txBox="1">
            <a:spLocks noChangeArrowheads="1"/>
          </p:cNvSpPr>
          <p:nvPr/>
        </p:nvSpPr>
        <p:spPr bwMode="auto">
          <a:xfrm>
            <a:off x="808038" y="5502275"/>
            <a:ext cx="74374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latin typeface="Times New Roman" charset="0"/>
                <a:cs typeface="Times New Roman" charset="0"/>
              </a:rPr>
              <a:t>The permutation </a:t>
            </a:r>
            <a:r>
              <a:rPr lang="el-GR">
                <a:solidFill>
                  <a:schemeClr val="tx2"/>
                </a:solidFill>
                <a:latin typeface="Times New Roman" charset="0"/>
                <a:cs typeface="Times New Roman" charset="0"/>
              </a:rPr>
              <a:t>π</a:t>
            </a:r>
            <a:r>
              <a:rPr lang="el-GR">
                <a:latin typeface="Times New Roman" charset="0"/>
                <a:cs typeface="Times New Roman" charset="0"/>
              </a:rPr>
              <a:t> </a:t>
            </a:r>
            <a:r>
              <a:rPr lang="en-US">
                <a:latin typeface="Times New Roman" charset="0"/>
                <a:cs typeface="Times New Roman" charset="0"/>
              </a:rPr>
              <a:t>is represented by labelling the cell at row </a:t>
            </a:r>
            <a:r>
              <a:rPr lang="el-GR">
                <a:solidFill>
                  <a:schemeClr val="tx2"/>
                </a:solidFill>
                <a:latin typeface="Times New Roman" charset="0"/>
                <a:cs typeface="Times New Roman" charset="0"/>
              </a:rPr>
              <a:t>π</a:t>
            </a:r>
            <a:r>
              <a:rPr lang="en-US" baseline="-25000">
                <a:solidFill>
                  <a:schemeClr val="tx2"/>
                </a:solidFill>
                <a:latin typeface="Times New Roman" charset="0"/>
                <a:cs typeface="Times New Roman" charset="0"/>
              </a:rPr>
              <a:t>i</a:t>
            </a:r>
            <a:r>
              <a:rPr lang="en-US">
                <a:solidFill>
                  <a:schemeClr val="tx2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>
                <a:latin typeface="Times New Roman" charset="0"/>
                <a:cs typeface="Times New Roman" charset="0"/>
              </a:rPr>
              <a:t>and column </a:t>
            </a:r>
            <a:r>
              <a:rPr lang="en-US">
                <a:solidFill>
                  <a:schemeClr val="tx2"/>
                </a:solidFill>
                <a:latin typeface="Times New Roman" charset="0"/>
                <a:cs typeface="Times New Roman" charset="0"/>
              </a:rPr>
              <a:t>i </a:t>
            </a:r>
            <a:r>
              <a:rPr lang="en-US">
                <a:latin typeface="Times New Roman" charset="0"/>
                <a:cs typeface="Times New Roman" charset="0"/>
              </a:rPr>
              <a:t>with the number </a:t>
            </a:r>
            <a:r>
              <a:rPr lang="el-GR">
                <a:solidFill>
                  <a:schemeClr val="tx2"/>
                </a:solidFill>
                <a:latin typeface="Times New Roman" charset="0"/>
                <a:cs typeface="Times New Roman" charset="0"/>
              </a:rPr>
              <a:t>π</a:t>
            </a:r>
            <a:r>
              <a:rPr lang="en-US" baseline="-25000">
                <a:solidFill>
                  <a:schemeClr val="tx2"/>
                </a:solidFill>
                <a:latin typeface="Times New Roman" charset="0"/>
                <a:cs typeface="Times New Roman" charset="0"/>
              </a:rPr>
              <a:t>i</a:t>
            </a:r>
            <a:r>
              <a:rPr lang="en-US">
                <a:solidFill>
                  <a:schemeClr val="tx2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>
                <a:latin typeface="Times New Roman" charset="0"/>
                <a:cs typeface="Times New Roman" charset="0"/>
              </a:rPr>
              <a:t>for every </a:t>
            </a:r>
            <a:r>
              <a:rPr lang="en-US">
                <a:solidFill>
                  <a:schemeClr val="tx2"/>
                </a:solidFill>
                <a:latin typeface="Times New Roman" charset="0"/>
                <a:cs typeface="Times New Roman" charset="0"/>
              </a:rPr>
              <a:t>i.</a:t>
            </a:r>
            <a:endParaRPr lang="el-GR">
              <a:latin typeface="Times New Roman" charset="0"/>
              <a:cs typeface="Times New Roman" charset="0"/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1253808" y="205740"/>
            <a:ext cx="7793037" cy="918210"/>
          </a:xfrm>
        </p:spPr>
        <p:txBody>
          <a:bodyPr/>
          <a:lstStyle/>
          <a:p>
            <a:r>
              <a:rPr lang="en-US" sz="3200" b="1" kern="1200" dirty="0" smtClean="0">
                <a:solidFill>
                  <a:srgbClr val="002060"/>
                </a:solidFill>
                <a:latin typeface="Cambria" pitchFamily="18" charset="0"/>
              </a:rPr>
              <a:t>Lattice Representation</a:t>
            </a:r>
            <a:endParaRPr lang="el-GR" sz="3200" b="1" kern="1200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5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DB2D08D-215C-4936-A661-3CD9FE57680A}" type="slidenum">
              <a:rPr lang="el-GR" altLang="el-GR" sz="1200" smtClean="0">
                <a:latin typeface="Cambria" pitchFamily="18" charset="0"/>
              </a:rPr>
              <a:pPr/>
              <a:t>35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8" name="7 - Ορθογώνιο"/>
          <p:cNvSpPr/>
          <p:nvPr/>
        </p:nvSpPr>
        <p:spPr bwMode="auto">
          <a:xfrm>
            <a:off x="561315" y="1883121"/>
            <a:ext cx="153909" cy="18106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2 - Θέση περιεχομένου"/>
          <p:cNvSpPr>
            <a:spLocks noGrp="1"/>
          </p:cNvSpPr>
          <p:nvPr>
            <p:ph idx="1"/>
          </p:nvPr>
        </p:nvSpPr>
        <p:spPr>
          <a:xfrm>
            <a:off x="465523" y="1669621"/>
            <a:ext cx="8634413" cy="4562475"/>
          </a:xfrm>
        </p:spPr>
        <p:txBody>
          <a:bodyPr/>
          <a:lstStyle/>
          <a:p>
            <a:r>
              <a:rPr lang="en-US" sz="2800" dirty="0" smtClean="0"/>
              <a:t>A direct relationship between permutations and BST is shown in the following figure:</a:t>
            </a:r>
          </a:p>
          <a:p>
            <a:pPr>
              <a:buFont typeface="Wingdings" pitchFamily="2" charset="2"/>
              <a:buNone/>
            </a:pPr>
            <a:endParaRPr lang="el-GR" dirty="0" smtClean="0"/>
          </a:p>
        </p:txBody>
      </p:sp>
      <p:sp>
        <p:nvSpPr>
          <p:cNvPr id="41988" name="1 - Τίτλος"/>
          <p:cNvSpPr>
            <a:spLocks noGrp="1"/>
          </p:cNvSpPr>
          <p:nvPr>
            <p:ph type="title"/>
          </p:nvPr>
        </p:nvSpPr>
        <p:spPr>
          <a:xfrm>
            <a:off x="1276668" y="205740"/>
            <a:ext cx="7793037" cy="929640"/>
          </a:xfrm>
        </p:spPr>
        <p:txBody>
          <a:bodyPr/>
          <a:lstStyle/>
          <a:p>
            <a:r>
              <a:rPr lang="en-US" sz="3200" b="1" kern="1200" dirty="0" smtClean="0">
                <a:solidFill>
                  <a:srgbClr val="002060"/>
                </a:solidFill>
                <a:latin typeface="Cambria" pitchFamily="18" charset="0"/>
              </a:rPr>
              <a:t>Binary Search Trees</a:t>
            </a:r>
            <a:endParaRPr lang="el-GR" sz="3200" b="1" kern="1200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41989" name="5 - Εικόνα" descr="8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1479" y="2703596"/>
            <a:ext cx="4524375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DB2D08D-215C-4936-A661-3CD9FE57680A}" type="slidenum">
              <a:rPr lang="el-GR" altLang="el-GR" sz="1200" smtClean="0">
                <a:latin typeface="Cambria" pitchFamily="18" charset="0"/>
              </a:rPr>
              <a:pPr/>
              <a:t>36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7" name="6 - Ορθογώνιο"/>
          <p:cNvSpPr/>
          <p:nvPr/>
        </p:nvSpPr>
        <p:spPr bwMode="auto">
          <a:xfrm>
            <a:off x="561315" y="1883121"/>
            <a:ext cx="153909" cy="18106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2 - Θέση περιεχομένου"/>
          <p:cNvSpPr>
            <a:spLocks noGrp="1"/>
          </p:cNvSpPr>
          <p:nvPr>
            <p:ph idx="1"/>
          </p:nvPr>
        </p:nvSpPr>
        <p:spPr>
          <a:xfrm>
            <a:off x="457973" y="1683180"/>
            <a:ext cx="8451850" cy="1041913"/>
          </a:xfrm>
        </p:spPr>
        <p:txBody>
          <a:bodyPr/>
          <a:lstStyle/>
          <a:p>
            <a:r>
              <a:rPr lang="en-US" sz="2800" dirty="0" smtClean="0"/>
              <a:t>A tree can also be built from the lattice representation in a similar </a:t>
            </a:r>
            <a:r>
              <a:rPr lang="en-US" sz="2800" dirty="0" err="1" smtClean="0"/>
              <a:t>maner</a:t>
            </a:r>
            <a:r>
              <a:rPr lang="en-US" sz="2800" dirty="0" smtClean="0"/>
              <a:t> </a:t>
            </a:r>
            <a:r>
              <a:rPr lang="en-US" sz="2800" dirty="0" smtClean="0"/>
              <a:t>as illustrated in the next figure:</a:t>
            </a:r>
          </a:p>
          <a:p>
            <a:endParaRPr lang="en-US" dirty="0" smtClean="0"/>
          </a:p>
          <a:p>
            <a:pPr>
              <a:buFont typeface="Wingdings" pitchFamily="2" charset="2"/>
              <a:buNone/>
            </a:pPr>
            <a:endParaRPr lang="el-GR" dirty="0" smtClean="0"/>
          </a:p>
        </p:txBody>
      </p:sp>
      <p:sp>
        <p:nvSpPr>
          <p:cNvPr id="43012" name="1 - Τίτλος"/>
          <p:cNvSpPr>
            <a:spLocks noGrp="1"/>
          </p:cNvSpPr>
          <p:nvPr>
            <p:ph type="title"/>
          </p:nvPr>
        </p:nvSpPr>
        <p:spPr>
          <a:xfrm>
            <a:off x="1265238" y="251460"/>
            <a:ext cx="7793037" cy="895350"/>
          </a:xfrm>
        </p:spPr>
        <p:txBody>
          <a:bodyPr/>
          <a:lstStyle/>
          <a:p>
            <a:r>
              <a:rPr lang="en-US" sz="3200" b="1" kern="1200" dirty="0" smtClean="0">
                <a:solidFill>
                  <a:srgbClr val="002060"/>
                </a:solidFill>
                <a:latin typeface="Cambria" pitchFamily="18" charset="0"/>
              </a:rPr>
              <a:t>Heap- ordered Trees</a:t>
            </a:r>
            <a:endParaRPr lang="el-GR" sz="3200" b="1" kern="1200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43013" name="7 - Εικόνα" descr="8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4940" y="3046496"/>
            <a:ext cx="5024437" cy="303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DB2D08D-215C-4936-A661-3CD9FE57680A}" type="slidenum">
              <a:rPr lang="el-GR" altLang="el-GR" sz="1200" smtClean="0">
                <a:latin typeface="Cambria" pitchFamily="18" charset="0"/>
              </a:rPr>
              <a:pPr/>
              <a:t>37</a:t>
            </a:fld>
            <a:endParaRPr lang="el-GR" altLang="el-GR" sz="120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2 - Θέση περιεχομένου"/>
          <p:cNvSpPr>
            <a:spLocks noGrp="1"/>
          </p:cNvSpPr>
          <p:nvPr>
            <p:ph idx="1"/>
          </p:nvPr>
        </p:nvSpPr>
        <p:spPr>
          <a:xfrm>
            <a:off x="465523" y="2295455"/>
            <a:ext cx="8678478" cy="972846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800" dirty="0" smtClean="0"/>
              <a:t>Let </a:t>
            </a:r>
            <a:r>
              <a:rPr lang="el-GR" sz="2800" dirty="0" smtClean="0">
                <a:solidFill>
                  <a:srgbClr val="009900"/>
                </a:solidFill>
              </a:rPr>
              <a:t>π=[8</a:t>
            </a:r>
            <a:r>
              <a:rPr lang="el-GR" sz="2800" dirty="0" smtClean="0">
                <a:solidFill>
                  <a:srgbClr val="009900"/>
                </a:solidFill>
              </a:rPr>
              <a:t>,</a:t>
            </a:r>
            <a:r>
              <a:rPr lang="en-US" sz="2800" dirty="0" smtClean="0">
                <a:solidFill>
                  <a:srgbClr val="009900"/>
                </a:solidFill>
              </a:rPr>
              <a:t> </a:t>
            </a:r>
            <a:r>
              <a:rPr lang="el-GR" sz="2800" dirty="0" smtClean="0">
                <a:solidFill>
                  <a:srgbClr val="009900"/>
                </a:solidFill>
              </a:rPr>
              <a:t>3,</a:t>
            </a:r>
            <a:r>
              <a:rPr lang="en-US" sz="2800" dirty="0" smtClean="0">
                <a:solidFill>
                  <a:srgbClr val="009900"/>
                </a:solidFill>
              </a:rPr>
              <a:t> </a:t>
            </a:r>
            <a:r>
              <a:rPr lang="el-GR" sz="2800" dirty="0" smtClean="0">
                <a:solidFill>
                  <a:srgbClr val="009900"/>
                </a:solidFill>
              </a:rPr>
              <a:t>2,</a:t>
            </a:r>
            <a:r>
              <a:rPr lang="en-US" sz="2800" dirty="0" smtClean="0">
                <a:solidFill>
                  <a:srgbClr val="009900"/>
                </a:solidFill>
              </a:rPr>
              <a:t> </a:t>
            </a:r>
            <a:r>
              <a:rPr lang="el-GR" sz="2800" dirty="0" smtClean="0">
                <a:solidFill>
                  <a:srgbClr val="009900"/>
                </a:solidFill>
              </a:rPr>
              <a:t>7,</a:t>
            </a:r>
            <a:r>
              <a:rPr lang="en-US" sz="2800" dirty="0" smtClean="0">
                <a:solidFill>
                  <a:srgbClr val="009900"/>
                </a:solidFill>
              </a:rPr>
              <a:t> </a:t>
            </a:r>
            <a:r>
              <a:rPr lang="el-GR" sz="2800" dirty="0" smtClean="0">
                <a:solidFill>
                  <a:srgbClr val="009900"/>
                </a:solidFill>
              </a:rPr>
              <a:t>1,</a:t>
            </a:r>
            <a:r>
              <a:rPr lang="en-US" sz="2800" dirty="0" smtClean="0">
                <a:solidFill>
                  <a:srgbClr val="009900"/>
                </a:solidFill>
              </a:rPr>
              <a:t> </a:t>
            </a:r>
            <a:r>
              <a:rPr lang="el-GR" sz="2800" dirty="0" smtClean="0">
                <a:solidFill>
                  <a:srgbClr val="009900"/>
                </a:solidFill>
              </a:rPr>
              <a:t>9,</a:t>
            </a:r>
            <a:r>
              <a:rPr lang="en-US" sz="2800" dirty="0" smtClean="0">
                <a:solidFill>
                  <a:srgbClr val="009900"/>
                </a:solidFill>
              </a:rPr>
              <a:t> </a:t>
            </a:r>
            <a:r>
              <a:rPr lang="el-GR" sz="2800" dirty="0" smtClean="0">
                <a:solidFill>
                  <a:srgbClr val="009900"/>
                </a:solidFill>
              </a:rPr>
              <a:t>6,</a:t>
            </a:r>
            <a:r>
              <a:rPr lang="en-US" sz="2800" dirty="0" smtClean="0">
                <a:solidFill>
                  <a:srgbClr val="009900"/>
                </a:solidFill>
              </a:rPr>
              <a:t> </a:t>
            </a:r>
            <a:r>
              <a:rPr lang="el-GR" sz="2800" dirty="0" smtClean="0">
                <a:solidFill>
                  <a:srgbClr val="009900"/>
                </a:solidFill>
              </a:rPr>
              <a:t>5,</a:t>
            </a:r>
            <a:r>
              <a:rPr lang="en-US" sz="2800" dirty="0" smtClean="0">
                <a:solidFill>
                  <a:srgbClr val="009900"/>
                </a:solidFill>
              </a:rPr>
              <a:t> </a:t>
            </a:r>
            <a:r>
              <a:rPr lang="el-GR" sz="2800" dirty="0" smtClean="0">
                <a:solidFill>
                  <a:srgbClr val="009900"/>
                </a:solidFill>
              </a:rPr>
              <a:t>4</a:t>
            </a:r>
            <a:r>
              <a:rPr lang="el-GR" sz="2800" dirty="0" smtClean="0">
                <a:solidFill>
                  <a:srgbClr val="009900"/>
                </a:solidFill>
              </a:rPr>
              <a:t>]</a:t>
            </a:r>
            <a:r>
              <a:rPr lang="el-GR" sz="2800" dirty="0" smtClean="0"/>
              <a:t> </a:t>
            </a:r>
            <a:r>
              <a:rPr lang="en-US" sz="2800" dirty="0" smtClean="0"/>
              <a:t>be a permutation of </a:t>
            </a:r>
            <a:r>
              <a:rPr lang="en-US" sz="2800" i="1" dirty="0" smtClean="0"/>
              <a:t>l</a:t>
            </a:r>
            <a:r>
              <a:rPr lang="en-US" sz="2800" dirty="0" smtClean="0"/>
              <a:t> = 9; then,  </a:t>
            </a:r>
            <a:r>
              <a:rPr lang="en-US" sz="2800" dirty="0" smtClean="0">
                <a:solidFill>
                  <a:srgbClr val="FF0000"/>
                </a:solidFill>
              </a:rPr>
              <a:t>x(</a:t>
            </a:r>
            <a:r>
              <a:rPr lang="en-US" sz="2800" dirty="0" err="1" smtClean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rgbClr val="FF0000"/>
                </a:solidFill>
              </a:rPr>
              <a:t>) = </a:t>
            </a:r>
            <a:r>
              <a:rPr lang="en-US" sz="2800" dirty="0" err="1" smtClean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rgbClr val="FF0000"/>
                </a:solidFill>
              </a:rPr>
              <a:t>  and  y(</a:t>
            </a:r>
            <a:r>
              <a:rPr lang="en-US" sz="2800" dirty="0" err="1" smtClean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rgbClr val="FF0000"/>
                </a:solidFill>
              </a:rPr>
              <a:t>) = -</a:t>
            </a:r>
            <a:r>
              <a:rPr lang="el-GR" sz="2800" dirty="0" smtClean="0">
                <a:solidFill>
                  <a:srgbClr val="FF0000"/>
                </a:solidFill>
              </a:rPr>
              <a:t>π</a:t>
            </a:r>
            <a:r>
              <a:rPr lang="en-US" sz="2800" baseline="30000" dirty="0" smtClean="0">
                <a:solidFill>
                  <a:srgbClr val="FF0000"/>
                </a:solidFill>
              </a:rPr>
              <a:t>-1</a:t>
            </a:r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sz="2800" dirty="0" err="1" smtClean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  <a:endParaRPr lang="el-GR" sz="2800" dirty="0" smtClean="0">
              <a:solidFill>
                <a:srgbClr val="FF0000"/>
              </a:solidFill>
            </a:endParaRPr>
          </a:p>
        </p:txBody>
      </p:sp>
      <p:pic>
        <p:nvPicPr>
          <p:cNvPr id="59397" name="5 - Εικόνα" descr="8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5175" y="3623388"/>
            <a:ext cx="49149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DB2D08D-215C-4936-A661-3CD9FE57680A}" type="slidenum">
              <a:rPr lang="el-GR" altLang="el-GR" sz="1200" smtClean="0">
                <a:latin typeface="Cambria" pitchFamily="18" charset="0"/>
              </a:rPr>
              <a:pPr/>
              <a:t>38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8" name="7 - Ορθογώνιο"/>
          <p:cNvSpPr/>
          <p:nvPr/>
        </p:nvSpPr>
        <p:spPr bwMode="auto">
          <a:xfrm>
            <a:off x="561315" y="2516831"/>
            <a:ext cx="153909" cy="18106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1 - Τίτλος"/>
          <p:cNvSpPr txBox="1">
            <a:spLocks/>
          </p:cNvSpPr>
          <p:nvPr/>
        </p:nvSpPr>
        <p:spPr bwMode="auto">
          <a:xfrm>
            <a:off x="1259574" y="452680"/>
            <a:ext cx="7793037" cy="697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l" eaLnBrk="0" hangingPunct="0"/>
            <a:r>
              <a:rPr lang="en-US" sz="3200" b="1" dirty="0" smtClean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Euclidean plane transformation</a:t>
            </a:r>
            <a:endParaRPr lang="el-GR" sz="3200" b="1" dirty="0" smtClean="0">
              <a:solidFill>
                <a:srgbClr val="00206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3" name="2 - Θέση περιεχομένου"/>
          <p:cNvSpPr txBox="1">
            <a:spLocks/>
          </p:cNvSpPr>
          <p:nvPr/>
        </p:nvSpPr>
        <p:spPr bwMode="auto">
          <a:xfrm>
            <a:off x="457973" y="1683180"/>
            <a:ext cx="3435017" cy="63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lang="en-US" sz="2800" kern="0" dirty="0" smtClean="0">
                <a:solidFill>
                  <a:srgbClr val="C00000"/>
                </a:solidFill>
                <a:latin typeface="+mn-lt"/>
              </a:rPr>
              <a:t>2D Representation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el-GR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1 - Τίτλος"/>
          <p:cNvSpPr>
            <a:spLocks noGrp="1"/>
          </p:cNvSpPr>
          <p:nvPr>
            <p:ph type="title"/>
          </p:nvPr>
        </p:nvSpPr>
        <p:spPr>
          <a:xfrm>
            <a:off x="1310959" y="262890"/>
            <a:ext cx="6998652" cy="895350"/>
          </a:xfrm>
        </p:spPr>
        <p:txBody>
          <a:bodyPr/>
          <a:lstStyle/>
          <a:p>
            <a:r>
              <a:rPr lang="en-US" sz="3200" b="1" kern="1200" dirty="0" smtClean="0">
                <a:solidFill>
                  <a:srgbClr val="002060"/>
                </a:solidFill>
                <a:latin typeface="Cambria" pitchFamily="18" charset="0"/>
              </a:rPr>
              <a:t>Permutation</a:t>
            </a:r>
            <a:endParaRPr lang="el-GR" sz="3200" b="1" kern="1200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4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DB2D08D-215C-4936-A661-3CD9FE57680A}" type="slidenum">
              <a:rPr lang="el-GR" altLang="el-GR" sz="1200" smtClean="0">
                <a:latin typeface="Cambria" pitchFamily="18" charset="0"/>
              </a:rPr>
              <a:pPr/>
              <a:t>39</a:t>
            </a:fld>
            <a:endParaRPr lang="el-GR" altLang="el-GR" sz="1200" smtClean="0">
              <a:latin typeface="Cambri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5446" y="1724143"/>
            <a:ext cx="4382158" cy="43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7028" y="2627229"/>
            <a:ext cx="5872493" cy="379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- Έλλειψη"/>
          <p:cNvSpPr/>
          <p:nvPr/>
        </p:nvSpPr>
        <p:spPr bwMode="auto">
          <a:xfrm>
            <a:off x="4743974" y="3458434"/>
            <a:ext cx="324000" cy="324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0" name="19 - Έλλειψη"/>
          <p:cNvSpPr/>
          <p:nvPr/>
        </p:nvSpPr>
        <p:spPr bwMode="auto">
          <a:xfrm>
            <a:off x="4217362" y="2841289"/>
            <a:ext cx="324000" cy="324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1" name="20 - Έλλειψη"/>
          <p:cNvSpPr/>
          <p:nvPr/>
        </p:nvSpPr>
        <p:spPr bwMode="auto">
          <a:xfrm>
            <a:off x="3257741" y="5394247"/>
            <a:ext cx="324000" cy="324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2" name="21 - Έλλειψη"/>
          <p:cNvSpPr/>
          <p:nvPr/>
        </p:nvSpPr>
        <p:spPr bwMode="auto">
          <a:xfrm>
            <a:off x="2732646" y="5032143"/>
            <a:ext cx="324000" cy="324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22 - Έλλειψη"/>
          <p:cNvSpPr/>
          <p:nvPr/>
        </p:nvSpPr>
        <p:spPr bwMode="auto">
          <a:xfrm>
            <a:off x="2289026" y="3773797"/>
            <a:ext cx="324000" cy="324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4" name="23 - TextBox"/>
          <p:cNvSpPr txBox="1"/>
          <p:nvPr/>
        </p:nvSpPr>
        <p:spPr>
          <a:xfrm>
            <a:off x="2297037" y="3784360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</a:t>
            </a:r>
            <a:endParaRPr lang="el-GR" sz="1400" b="1" dirty="0"/>
          </a:p>
        </p:txBody>
      </p:sp>
      <p:sp>
        <p:nvSpPr>
          <p:cNvPr id="25" name="24 - TextBox"/>
          <p:cNvSpPr txBox="1"/>
          <p:nvPr/>
        </p:nvSpPr>
        <p:spPr>
          <a:xfrm>
            <a:off x="2739147" y="5041198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2</a:t>
            </a:r>
            <a:endParaRPr lang="el-GR" sz="1400" b="1" dirty="0"/>
          </a:p>
        </p:txBody>
      </p:sp>
      <p:sp>
        <p:nvSpPr>
          <p:cNvPr id="26" name="25 - TextBox"/>
          <p:cNvSpPr txBox="1"/>
          <p:nvPr/>
        </p:nvSpPr>
        <p:spPr>
          <a:xfrm>
            <a:off x="3271787" y="5401793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3</a:t>
            </a:r>
            <a:endParaRPr lang="el-GR" sz="1400" b="1" dirty="0"/>
          </a:p>
        </p:txBody>
      </p:sp>
      <p:sp>
        <p:nvSpPr>
          <p:cNvPr id="27" name="26 - Έλλειψη"/>
          <p:cNvSpPr/>
          <p:nvPr/>
        </p:nvSpPr>
        <p:spPr bwMode="auto">
          <a:xfrm>
            <a:off x="6172910" y="4081615"/>
            <a:ext cx="324000" cy="324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8" name="27 - Έλλειψη"/>
          <p:cNvSpPr/>
          <p:nvPr/>
        </p:nvSpPr>
        <p:spPr bwMode="auto">
          <a:xfrm>
            <a:off x="6759876" y="3129492"/>
            <a:ext cx="324000" cy="324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9" name="28 - Έλλειψη"/>
          <p:cNvSpPr/>
          <p:nvPr/>
        </p:nvSpPr>
        <p:spPr bwMode="auto">
          <a:xfrm>
            <a:off x="5726272" y="4440736"/>
            <a:ext cx="324000" cy="324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0" name="29 - Έλλειψη"/>
          <p:cNvSpPr/>
          <p:nvPr/>
        </p:nvSpPr>
        <p:spPr bwMode="auto">
          <a:xfrm>
            <a:off x="5235842" y="5706712"/>
            <a:ext cx="324000" cy="324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1" name="30 - TextBox"/>
          <p:cNvSpPr txBox="1"/>
          <p:nvPr/>
        </p:nvSpPr>
        <p:spPr>
          <a:xfrm>
            <a:off x="5261961" y="5699167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7</a:t>
            </a:r>
            <a:endParaRPr lang="el-GR" sz="1400" b="1" dirty="0"/>
          </a:p>
        </p:txBody>
      </p:sp>
      <p:sp>
        <p:nvSpPr>
          <p:cNvPr id="32" name="31 - TextBox"/>
          <p:cNvSpPr txBox="1"/>
          <p:nvPr/>
        </p:nvSpPr>
        <p:spPr>
          <a:xfrm>
            <a:off x="5740304" y="4448312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8</a:t>
            </a:r>
            <a:endParaRPr lang="el-GR" sz="1400" b="1" dirty="0"/>
          </a:p>
        </p:txBody>
      </p:sp>
      <p:sp>
        <p:nvSpPr>
          <p:cNvPr id="33" name="32 - TextBox"/>
          <p:cNvSpPr txBox="1"/>
          <p:nvPr/>
        </p:nvSpPr>
        <p:spPr>
          <a:xfrm>
            <a:off x="6723038" y="3143104"/>
            <a:ext cx="4122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10</a:t>
            </a:r>
            <a:endParaRPr lang="el-GR" sz="1400" b="1" dirty="0"/>
          </a:p>
        </p:txBody>
      </p:sp>
      <p:sp>
        <p:nvSpPr>
          <p:cNvPr id="34" name="33 - TextBox"/>
          <p:cNvSpPr txBox="1"/>
          <p:nvPr/>
        </p:nvSpPr>
        <p:spPr>
          <a:xfrm>
            <a:off x="6199012" y="4101261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9</a:t>
            </a:r>
            <a:endParaRPr lang="el-GR" sz="1400" b="1" dirty="0"/>
          </a:p>
        </p:txBody>
      </p:sp>
      <p:sp>
        <p:nvSpPr>
          <p:cNvPr id="35" name="34 - TextBox"/>
          <p:cNvSpPr txBox="1"/>
          <p:nvPr/>
        </p:nvSpPr>
        <p:spPr>
          <a:xfrm>
            <a:off x="4232902" y="2859426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5</a:t>
            </a:r>
            <a:endParaRPr lang="el-GR" sz="1400" b="1" dirty="0"/>
          </a:p>
        </p:txBody>
      </p:sp>
      <p:sp>
        <p:nvSpPr>
          <p:cNvPr id="36" name="35 - Έλλειψη"/>
          <p:cNvSpPr/>
          <p:nvPr/>
        </p:nvSpPr>
        <p:spPr bwMode="auto">
          <a:xfrm>
            <a:off x="3728476" y="4715357"/>
            <a:ext cx="324000" cy="324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7" name="36 - TextBox"/>
          <p:cNvSpPr txBox="1"/>
          <p:nvPr/>
        </p:nvSpPr>
        <p:spPr>
          <a:xfrm>
            <a:off x="3744030" y="4715359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4</a:t>
            </a:r>
            <a:endParaRPr lang="el-GR" sz="1400" b="1" dirty="0"/>
          </a:p>
        </p:txBody>
      </p:sp>
      <p:sp>
        <p:nvSpPr>
          <p:cNvPr id="38" name="37 - TextBox"/>
          <p:cNvSpPr txBox="1"/>
          <p:nvPr/>
        </p:nvSpPr>
        <p:spPr>
          <a:xfrm>
            <a:off x="4756511" y="3473525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6</a:t>
            </a:r>
            <a:endParaRPr lang="el-GR" sz="1400" b="1" dirty="0"/>
          </a:p>
        </p:txBody>
      </p:sp>
      <p:sp>
        <p:nvSpPr>
          <p:cNvPr id="39" name="2 - Θέση περιεχομένου"/>
          <p:cNvSpPr txBox="1">
            <a:spLocks/>
          </p:cNvSpPr>
          <p:nvPr/>
        </p:nvSpPr>
        <p:spPr bwMode="auto">
          <a:xfrm>
            <a:off x="457973" y="1683180"/>
            <a:ext cx="8341995" cy="63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lang="en-US" sz="2800" kern="0" dirty="0" smtClean="0">
                <a:solidFill>
                  <a:srgbClr val="C00000"/>
                </a:solidFill>
                <a:latin typeface="+mn-lt"/>
              </a:rPr>
              <a:t>2D Representation…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el-GR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40 - Ορθογώνιο"/>
          <p:cNvSpPr/>
          <p:nvPr/>
        </p:nvSpPr>
        <p:spPr bwMode="auto">
          <a:xfrm>
            <a:off x="3929203" y="5124262"/>
            <a:ext cx="452674" cy="39835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2" name="41 - Ορθογώνιο"/>
          <p:cNvSpPr/>
          <p:nvPr/>
        </p:nvSpPr>
        <p:spPr bwMode="auto">
          <a:xfrm>
            <a:off x="4416582" y="4914528"/>
            <a:ext cx="452674" cy="39835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3" name="42 - Ορθογώνιο"/>
          <p:cNvSpPr/>
          <p:nvPr/>
        </p:nvSpPr>
        <p:spPr bwMode="auto">
          <a:xfrm>
            <a:off x="4894906" y="4804380"/>
            <a:ext cx="519065" cy="20218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4" name="43 - Ορθογώνιο"/>
          <p:cNvSpPr/>
          <p:nvPr/>
        </p:nvSpPr>
        <p:spPr bwMode="auto">
          <a:xfrm rot="20560959">
            <a:off x="5219319" y="4712337"/>
            <a:ext cx="519065" cy="11316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5" name="44 - Ορθογώνιο"/>
          <p:cNvSpPr/>
          <p:nvPr/>
        </p:nvSpPr>
        <p:spPr bwMode="auto">
          <a:xfrm rot="19985053">
            <a:off x="3542921" y="5290249"/>
            <a:ext cx="519065" cy="11316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2 - Θέση περιεχομένου"/>
          <p:cNvSpPr>
            <a:spLocks noGrp="1"/>
          </p:cNvSpPr>
          <p:nvPr>
            <p:ph idx="1"/>
          </p:nvPr>
        </p:nvSpPr>
        <p:spPr>
          <a:xfrm>
            <a:off x="427038" y="1606550"/>
            <a:ext cx="7754436" cy="4900613"/>
          </a:xfrm>
        </p:spPr>
        <p:txBody>
          <a:bodyPr/>
          <a:lstStyle/>
          <a:p>
            <a:pPr eaLnBrk="1" hangingPunct="1"/>
            <a:r>
              <a:rPr lang="en-US" sz="2800" dirty="0" smtClean="0">
                <a:sym typeface="Wingdings" pitchFamily="2" charset="2"/>
              </a:rPr>
              <a:t>The permutation</a:t>
            </a:r>
          </a:p>
          <a:p>
            <a:pPr eaLnBrk="1" hangingPunct="1">
              <a:buNone/>
            </a:pPr>
            <a:r>
              <a:rPr lang="en-US" sz="1600" dirty="0" smtClean="0">
                <a:sym typeface="Wingdings" pitchFamily="2" charset="2"/>
              </a:rPr>
              <a:t/>
            </a:r>
            <a:br>
              <a:rPr lang="en-US" sz="1600" dirty="0" smtClean="0">
                <a:sym typeface="Wingdings" pitchFamily="2" charset="2"/>
              </a:rPr>
            </a:br>
            <a:r>
              <a:rPr lang="en-US" sz="2800" dirty="0" smtClean="0">
                <a:sym typeface="Wingdings" pitchFamily="2" charset="2"/>
              </a:rPr>
              <a:t>			</a:t>
            </a:r>
            <a:r>
              <a:rPr lang="el-GR" sz="2800" dirty="0" smtClean="0">
                <a:solidFill>
                  <a:srgbClr val="009900"/>
                </a:solidFill>
                <a:sym typeface="Wingdings" pitchFamily="2" charset="2"/>
              </a:rPr>
              <a:t>π</a:t>
            </a:r>
            <a:r>
              <a:rPr lang="en-US" sz="2800" dirty="0" smtClean="0">
                <a:solidFill>
                  <a:srgbClr val="009900"/>
                </a:solidFill>
                <a:sym typeface="Wingdings" pitchFamily="2" charset="2"/>
              </a:rPr>
              <a:t> </a:t>
            </a:r>
            <a:r>
              <a:rPr lang="el-GR" sz="2800" dirty="0" smtClean="0">
                <a:solidFill>
                  <a:srgbClr val="009900"/>
                </a:solidFill>
                <a:sym typeface="Wingdings" pitchFamily="2" charset="2"/>
              </a:rPr>
              <a:t>=</a:t>
            </a:r>
            <a:r>
              <a:rPr lang="en-US" sz="2800" dirty="0" smtClean="0">
                <a:solidFill>
                  <a:srgbClr val="009900"/>
                </a:solidFill>
                <a:sym typeface="Wingdings" pitchFamily="2" charset="2"/>
              </a:rPr>
              <a:t> </a:t>
            </a:r>
            <a:r>
              <a:rPr lang="el-GR" sz="2800" dirty="0" smtClean="0">
                <a:solidFill>
                  <a:srgbClr val="009900"/>
                </a:solidFill>
                <a:sym typeface="Wingdings" pitchFamily="2" charset="2"/>
              </a:rPr>
              <a:t>[4,</a:t>
            </a:r>
            <a:r>
              <a:rPr lang="en-US" sz="2800" dirty="0" smtClean="0">
                <a:solidFill>
                  <a:srgbClr val="009900"/>
                </a:solidFill>
                <a:sym typeface="Wingdings" pitchFamily="2" charset="2"/>
              </a:rPr>
              <a:t> </a:t>
            </a:r>
            <a:r>
              <a:rPr lang="el-GR" sz="2800" dirty="0" smtClean="0">
                <a:solidFill>
                  <a:srgbClr val="009900"/>
                </a:solidFill>
                <a:sym typeface="Wingdings" pitchFamily="2" charset="2"/>
              </a:rPr>
              <a:t>3,</a:t>
            </a:r>
            <a:r>
              <a:rPr lang="en-US" sz="2800" dirty="0" smtClean="0">
                <a:solidFill>
                  <a:srgbClr val="009900"/>
                </a:solidFill>
                <a:sym typeface="Wingdings" pitchFamily="2" charset="2"/>
              </a:rPr>
              <a:t> </a:t>
            </a:r>
            <a:r>
              <a:rPr lang="el-GR" sz="2800" dirty="0" smtClean="0">
                <a:solidFill>
                  <a:srgbClr val="009900"/>
                </a:solidFill>
                <a:sym typeface="Wingdings" pitchFamily="2" charset="2"/>
              </a:rPr>
              <a:t>6,</a:t>
            </a:r>
            <a:r>
              <a:rPr lang="en-US" sz="2800" dirty="0" smtClean="0">
                <a:solidFill>
                  <a:srgbClr val="009900"/>
                </a:solidFill>
                <a:sym typeface="Wingdings" pitchFamily="2" charset="2"/>
              </a:rPr>
              <a:t> </a:t>
            </a:r>
            <a:r>
              <a:rPr lang="el-GR" sz="2800" dirty="0" smtClean="0">
                <a:solidFill>
                  <a:srgbClr val="009900"/>
                </a:solidFill>
                <a:sym typeface="Wingdings" pitchFamily="2" charset="2"/>
              </a:rPr>
              <a:t>1,</a:t>
            </a:r>
            <a:r>
              <a:rPr lang="en-US" sz="2800" dirty="0" smtClean="0">
                <a:solidFill>
                  <a:srgbClr val="009900"/>
                </a:solidFill>
                <a:sym typeface="Wingdings" pitchFamily="2" charset="2"/>
              </a:rPr>
              <a:t> </a:t>
            </a:r>
            <a:r>
              <a:rPr lang="el-GR" sz="2800" dirty="0" smtClean="0">
                <a:solidFill>
                  <a:srgbClr val="009900"/>
                </a:solidFill>
                <a:sym typeface="Wingdings" pitchFamily="2" charset="2"/>
              </a:rPr>
              <a:t>5,</a:t>
            </a:r>
            <a:r>
              <a:rPr lang="en-US" sz="2800" dirty="0" smtClean="0">
                <a:solidFill>
                  <a:srgbClr val="009900"/>
                </a:solidFill>
                <a:sym typeface="Wingdings" pitchFamily="2" charset="2"/>
              </a:rPr>
              <a:t> </a:t>
            </a:r>
            <a:r>
              <a:rPr lang="el-GR" sz="2800" dirty="0" smtClean="0">
                <a:solidFill>
                  <a:srgbClr val="009900"/>
                </a:solidFill>
                <a:sym typeface="Wingdings" pitchFamily="2" charset="2"/>
              </a:rPr>
              <a:t>2]</a:t>
            </a:r>
            <a:r>
              <a:rPr lang="en-US" sz="2800" dirty="0" smtClean="0">
                <a:solidFill>
                  <a:srgbClr val="009900"/>
                </a:solidFill>
                <a:sym typeface="Wingdings" pitchFamily="2" charset="2"/>
              </a:rPr>
              <a:t> </a:t>
            </a:r>
          </a:p>
          <a:p>
            <a:pPr eaLnBrk="1" hangingPunct="1">
              <a:buNone/>
            </a:pPr>
            <a:r>
              <a:rPr lang="en-US" sz="1050" dirty="0" smtClean="0">
                <a:solidFill>
                  <a:srgbClr val="009900"/>
                </a:solidFill>
                <a:sym typeface="Wingdings" pitchFamily="2" charset="2"/>
              </a:rPr>
              <a:t>	</a:t>
            </a:r>
            <a:endParaRPr lang="en-US" sz="2800" dirty="0" smtClean="0">
              <a:solidFill>
                <a:srgbClr val="009900"/>
              </a:solidFill>
              <a:sym typeface="Wingdings" pitchFamily="2" charset="2"/>
            </a:endParaRPr>
          </a:p>
          <a:p>
            <a:pPr eaLnBrk="1" hangingPunct="1">
              <a:buNone/>
            </a:pPr>
            <a:r>
              <a:rPr lang="en-US" sz="2800" dirty="0" smtClean="0">
                <a:sym typeface="Wingdings" pitchFamily="2" charset="2"/>
              </a:rPr>
              <a:t>	has </a:t>
            </a:r>
            <a:r>
              <a:rPr lang="el-GR" sz="2800" dirty="0" smtClean="0">
                <a:solidFill>
                  <a:srgbClr val="009900"/>
                </a:solidFill>
                <a:sym typeface="Wingdings" pitchFamily="2" charset="2"/>
              </a:rPr>
              <a:t>π</a:t>
            </a:r>
            <a:r>
              <a:rPr lang="en-US" sz="2800" baseline="-25000" dirty="0" smtClean="0">
                <a:solidFill>
                  <a:srgbClr val="009900"/>
                </a:solidFill>
                <a:sym typeface="Wingdings" pitchFamily="2" charset="2"/>
              </a:rPr>
              <a:t>1</a:t>
            </a:r>
            <a:r>
              <a:rPr lang="en-US" sz="2800" dirty="0" smtClean="0">
                <a:solidFill>
                  <a:srgbClr val="009900"/>
                </a:solidFill>
                <a:sym typeface="Wingdings" pitchFamily="2" charset="2"/>
              </a:rPr>
              <a:t>= 4, </a:t>
            </a:r>
            <a:r>
              <a:rPr lang="el-GR" sz="2800" dirty="0" smtClean="0">
                <a:solidFill>
                  <a:srgbClr val="009900"/>
                </a:solidFill>
                <a:sym typeface="Wingdings" pitchFamily="2" charset="2"/>
              </a:rPr>
              <a:t>π</a:t>
            </a:r>
            <a:r>
              <a:rPr lang="en-US" sz="2800" baseline="-25000" dirty="0" smtClean="0">
                <a:solidFill>
                  <a:srgbClr val="009900"/>
                </a:solidFill>
                <a:sym typeface="Wingdings" pitchFamily="2" charset="2"/>
              </a:rPr>
              <a:t>2 </a:t>
            </a:r>
            <a:r>
              <a:rPr lang="en-US" sz="2800" dirty="0" smtClean="0">
                <a:solidFill>
                  <a:srgbClr val="009900"/>
                </a:solidFill>
                <a:sym typeface="Wingdings" pitchFamily="2" charset="2"/>
              </a:rPr>
              <a:t>= 3, etc.</a:t>
            </a:r>
          </a:p>
          <a:p>
            <a:pPr eaLnBrk="1" hangingPunct="1"/>
            <a:endParaRPr lang="en-US" sz="1800" dirty="0" smtClean="0">
              <a:solidFill>
                <a:srgbClr val="009900"/>
              </a:solidFill>
              <a:sym typeface="Symbol" pitchFamily="18" charset="2"/>
            </a:endParaRPr>
          </a:p>
          <a:p>
            <a:pPr eaLnBrk="1" hangingPunct="1"/>
            <a:r>
              <a:rPr lang="el-GR" sz="2800" dirty="0" smtClean="0">
                <a:solidFill>
                  <a:srgbClr val="009900"/>
                </a:solidFill>
                <a:sym typeface="Wingdings" pitchFamily="2" charset="2"/>
              </a:rPr>
              <a:t>π</a:t>
            </a:r>
            <a:r>
              <a:rPr lang="en-US" sz="2800" baseline="-25000" dirty="0" smtClean="0">
                <a:solidFill>
                  <a:srgbClr val="009900"/>
                </a:solidFill>
                <a:sym typeface="Wingdings" pitchFamily="2" charset="2"/>
              </a:rPr>
              <a:t>i</a:t>
            </a:r>
            <a:r>
              <a:rPr lang="en-US" sz="2800" baseline="30000" dirty="0" smtClean="0">
                <a:solidFill>
                  <a:srgbClr val="009900"/>
                </a:solidFill>
                <a:sym typeface="Wingdings" pitchFamily="2" charset="2"/>
              </a:rPr>
              <a:t>-1</a:t>
            </a:r>
            <a:r>
              <a:rPr lang="en-US" sz="2800" dirty="0" smtClean="0">
                <a:solidFill>
                  <a:srgbClr val="009900"/>
                </a:solidFill>
                <a:sym typeface="Wingdings" pitchFamily="2" charset="2"/>
              </a:rPr>
              <a:t>  </a:t>
            </a:r>
            <a:r>
              <a:rPr lang="en-US" sz="2800" dirty="0" smtClean="0">
                <a:sym typeface="Wingdings" pitchFamily="2" charset="2"/>
              </a:rPr>
              <a:t>is the position in the sequence where the number </a:t>
            </a:r>
            <a:r>
              <a:rPr lang="en-US" sz="2800" dirty="0" err="1" smtClean="0">
                <a:solidFill>
                  <a:srgbClr val="009900"/>
                </a:solidFill>
                <a:sym typeface="Wingdings" pitchFamily="2" charset="2"/>
              </a:rPr>
              <a:t>i</a:t>
            </a:r>
            <a:r>
              <a:rPr lang="en-US" sz="2800" dirty="0" smtClean="0">
                <a:sym typeface="Wingdings" pitchFamily="2" charset="2"/>
              </a:rPr>
              <a:t> can be  found;</a:t>
            </a:r>
            <a:endParaRPr lang="en-US" sz="1600" dirty="0" smtClean="0">
              <a:sym typeface="Wingdings" pitchFamily="2" charset="2"/>
            </a:endParaRPr>
          </a:p>
          <a:p>
            <a:pPr eaLnBrk="1" hangingPunct="1">
              <a:buNone/>
            </a:pPr>
            <a:r>
              <a:rPr lang="en-US" sz="1600" dirty="0" smtClean="0">
                <a:sym typeface="Wingdings" pitchFamily="2" charset="2"/>
              </a:rPr>
              <a:t> </a:t>
            </a:r>
            <a:endParaRPr lang="en-US" sz="600" dirty="0" smtClean="0">
              <a:sym typeface="Wingdings" pitchFamily="2" charset="2"/>
            </a:endParaRPr>
          </a:p>
          <a:p>
            <a:pPr eaLnBrk="1" hangingPunct="1">
              <a:buNone/>
            </a:pPr>
            <a:r>
              <a:rPr lang="en-US" sz="2800" dirty="0" smtClean="0">
                <a:sym typeface="Wingdings" pitchFamily="2" charset="2"/>
              </a:rPr>
              <a:t>	in our example </a:t>
            </a:r>
            <a:r>
              <a:rPr lang="el-GR" sz="2800" dirty="0" smtClean="0">
                <a:solidFill>
                  <a:srgbClr val="009900"/>
                </a:solidFill>
                <a:sym typeface="Wingdings" pitchFamily="2" charset="2"/>
              </a:rPr>
              <a:t>π</a:t>
            </a:r>
            <a:r>
              <a:rPr lang="en-US" sz="2800" baseline="-25000" dirty="0" smtClean="0">
                <a:solidFill>
                  <a:srgbClr val="009900"/>
                </a:solidFill>
                <a:sym typeface="Wingdings" pitchFamily="2" charset="2"/>
              </a:rPr>
              <a:t>4</a:t>
            </a:r>
            <a:r>
              <a:rPr lang="en-US" sz="2800" baseline="30000" dirty="0" smtClean="0">
                <a:solidFill>
                  <a:srgbClr val="009900"/>
                </a:solidFill>
                <a:sym typeface="Wingdings" pitchFamily="2" charset="2"/>
              </a:rPr>
              <a:t>-1</a:t>
            </a:r>
            <a:r>
              <a:rPr lang="en-US" sz="2800" dirty="0" smtClean="0">
                <a:solidFill>
                  <a:srgbClr val="009900"/>
                </a:solidFill>
                <a:sym typeface="Wingdings" pitchFamily="2" charset="2"/>
              </a:rPr>
              <a:t> =1, </a:t>
            </a:r>
            <a:r>
              <a:rPr lang="el-GR" sz="2800" dirty="0" smtClean="0">
                <a:solidFill>
                  <a:srgbClr val="009900"/>
                </a:solidFill>
                <a:sym typeface="Wingdings" pitchFamily="2" charset="2"/>
              </a:rPr>
              <a:t>π</a:t>
            </a:r>
            <a:r>
              <a:rPr lang="en-US" sz="2800" baseline="-25000" dirty="0" smtClean="0">
                <a:solidFill>
                  <a:srgbClr val="009900"/>
                </a:solidFill>
                <a:sym typeface="Wingdings" pitchFamily="2" charset="2"/>
              </a:rPr>
              <a:t>3</a:t>
            </a:r>
            <a:r>
              <a:rPr lang="en-US" sz="2800" baseline="30000" dirty="0" smtClean="0">
                <a:solidFill>
                  <a:srgbClr val="009900"/>
                </a:solidFill>
                <a:sym typeface="Wingdings" pitchFamily="2" charset="2"/>
              </a:rPr>
              <a:t>-1</a:t>
            </a:r>
            <a:r>
              <a:rPr lang="en-US" sz="2800" dirty="0" smtClean="0">
                <a:solidFill>
                  <a:srgbClr val="009900"/>
                </a:solidFill>
                <a:sym typeface="Wingdings" pitchFamily="2" charset="2"/>
              </a:rPr>
              <a:t> =2, etc.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l-GR" dirty="0" smtClean="0"/>
          </a:p>
        </p:txBody>
      </p:sp>
      <p:sp>
        <p:nvSpPr>
          <p:cNvPr id="46" name="1 - Τίτλος"/>
          <p:cNvSpPr txBox="1">
            <a:spLocks/>
          </p:cNvSpPr>
          <p:nvPr/>
        </p:nvSpPr>
        <p:spPr bwMode="auto">
          <a:xfrm>
            <a:off x="1322388" y="388938"/>
            <a:ext cx="7799387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r>
              <a:rPr lang="en-US" sz="32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Permutation  Graphs</a:t>
            </a:r>
            <a:r>
              <a:rPr lang="el-GR" sz="32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 </a:t>
            </a:r>
          </a:p>
        </p:txBody>
      </p:sp>
      <p:pic>
        <p:nvPicPr>
          <p:cNvPr id="4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DB2D08D-215C-4936-A661-3CD9FE57680A}" type="slidenum">
              <a:rPr lang="el-GR" altLang="el-GR" sz="1200" smtClean="0">
                <a:latin typeface="Cambria" pitchFamily="18" charset="0"/>
              </a:rPr>
              <a:pPr/>
              <a:t>4</a:t>
            </a:fld>
            <a:endParaRPr lang="el-GR" altLang="el-GR" sz="120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310959" y="262890"/>
            <a:ext cx="6998652" cy="895350"/>
          </a:xfrm>
        </p:spPr>
        <p:txBody>
          <a:bodyPr/>
          <a:lstStyle/>
          <a:p>
            <a:r>
              <a:rPr lang="en-US" sz="3200" b="1" kern="1200" dirty="0" smtClean="0">
                <a:solidFill>
                  <a:srgbClr val="002060"/>
                </a:solidFill>
                <a:latin typeface="Cambria" pitchFamily="18" charset="0"/>
              </a:rPr>
              <a:t>Permutation</a:t>
            </a:r>
            <a:endParaRPr lang="el-GR" sz="3200" b="1" kern="1200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4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DB2D08D-215C-4936-A661-3CD9FE57680A}" type="slidenum">
              <a:rPr lang="el-GR" altLang="el-GR" sz="1200" smtClean="0">
                <a:latin typeface="Cambria" pitchFamily="18" charset="0"/>
              </a:rPr>
              <a:pPr/>
              <a:t>40</a:t>
            </a:fld>
            <a:endParaRPr lang="el-GR" altLang="el-GR" sz="1200" smtClean="0">
              <a:latin typeface="Cambria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9055" y="2581265"/>
            <a:ext cx="6239765" cy="3915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Έλλειψη"/>
          <p:cNvSpPr/>
          <p:nvPr/>
        </p:nvSpPr>
        <p:spPr bwMode="auto">
          <a:xfrm>
            <a:off x="4119293" y="4074060"/>
            <a:ext cx="324000" cy="324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9 - Έλλειψη"/>
          <p:cNvSpPr/>
          <p:nvPr/>
        </p:nvSpPr>
        <p:spPr bwMode="auto">
          <a:xfrm>
            <a:off x="3728482" y="3520289"/>
            <a:ext cx="324000" cy="324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10 - Έλλειψη"/>
          <p:cNvSpPr/>
          <p:nvPr/>
        </p:nvSpPr>
        <p:spPr bwMode="auto">
          <a:xfrm>
            <a:off x="2977091" y="5620574"/>
            <a:ext cx="324000" cy="324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11 - Έλλειψη"/>
          <p:cNvSpPr/>
          <p:nvPr/>
        </p:nvSpPr>
        <p:spPr bwMode="auto">
          <a:xfrm>
            <a:off x="2433889" y="5367111"/>
            <a:ext cx="324000" cy="324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12 - Έλλειψη"/>
          <p:cNvSpPr/>
          <p:nvPr/>
        </p:nvSpPr>
        <p:spPr bwMode="auto">
          <a:xfrm>
            <a:off x="2107966" y="4316977"/>
            <a:ext cx="324000" cy="324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2115977" y="4327540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</a:t>
            </a:r>
            <a:endParaRPr lang="el-GR" sz="1400" b="1" dirty="0"/>
          </a:p>
        </p:txBody>
      </p:sp>
      <p:sp>
        <p:nvSpPr>
          <p:cNvPr id="15" name="14 - TextBox"/>
          <p:cNvSpPr txBox="1"/>
          <p:nvPr/>
        </p:nvSpPr>
        <p:spPr>
          <a:xfrm>
            <a:off x="2440390" y="5376166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2</a:t>
            </a:r>
            <a:endParaRPr lang="el-GR" sz="1400" b="1" dirty="0"/>
          </a:p>
        </p:txBody>
      </p:sp>
      <p:sp>
        <p:nvSpPr>
          <p:cNvPr id="16" name="15 - TextBox"/>
          <p:cNvSpPr txBox="1"/>
          <p:nvPr/>
        </p:nvSpPr>
        <p:spPr>
          <a:xfrm>
            <a:off x="2991137" y="5628120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3</a:t>
            </a:r>
            <a:endParaRPr lang="el-GR" sz="1400" b="1" dirty="0"/>
          </a:p>
        </p:txBody>
      </p:sp>
      <p:sp>
        <p:nvSpPr>
          <p:cNvPr id="17" name="16 - Έλλειψη"/>
          <p:cNvSpPr/>
          <p:nvPr/>
        </p:nvSpPr>
        <p:spPr bwMode="auto">
          <a:xfrm>
            <a:off x="5376212" y="4543332"/>
            <a:ext cx="324000" cy="324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8" name="17 - Έλλειψη"/>
          <p:cNvSpPr/>
          <p:nvPr/>
        </p:nvSpPr>
        <p:spPr bwMode="auto">
          <a:xfrm>
            <a:off x="5764003" y="3799439"/>
            <a:ext cx="324000" cy="324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9" name="18 - Έλλειψη"/>
          <p:cNvSpPr/>
          <p:nvPr/>
        </p:nvSpPr>
        <p:spPr bwMode="auto">
          <a:xfrm>
            <a:off x="4929575" y="4811918"/>
            <a:ext cx="324000" cy="324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0" name="19 - Έλλειψη"/>
          <p:cNvSpPr/>
          <p:nvPr/>
        </p:nvSpPr>
        <p:spPr bwMode="auto">
          <a:xfrm>
            <a:off x="4538732" y="5869664"/>
            <a:ext cx="324000" cy="324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1" name="20 - TextBox"/>
          <p:cNvSpPr txBox="1"/>
          <p:nvPr/>
        </p:nvSpPr>
        <p:spPr>
          <a:xfrm>
            <a:off x="4564851" y="5862119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7</a:t>
            </a:r>
            <a:endParaRPr lang="el-GR" sz="1400" b="1" dirty="0"/>
          </a:p>
        </p:txBody>
      </p:sp>
      <p:sp>
        <p:nvSpPr>
          <p:cNvPr id="22" name="21 - TextBox"/>
          <p:cNvSpPr txBox="1"/>
          <p:nvPr/>
        </p:nvSpPr>
        <p:spPr>
          <a:xfrm>
            <a:off x="4943607" y="4819494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8</a:t>
            </a:r>
            <a:endParaRPr lang="el-GR" sz="1400" b="1" dirty="0"/>
          </a:p>
        </p:txBody>
      </p:sp>
      <p:sp>
        <p:nvSpPr>
          <p:cNvPr id="23" name="22 - TextBox"/>
          <p:cNvSpPr txBox="1"/>
          <p:nvPr/>
        </p:nvSpPr>
        <p:spPr>
          <a:xfrm>
            <a:off x="5402314" y="4562978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9</a:t>
            </a:r>
            <a:endParaRPr lang="el-GR" sz="1400" b="1" dirty="0"/>
          </a:p>
        </p:txBody>
      </p:sp>
      <p:sp>
        <p:nvSpPr>
          <p:cNvPr id="24" name="23 - TextBox"/>
          <p:cNvSpPr txBox="1"/>
          <p:nvPr/>
        </p:nvSpPr>
        <p:spPr>
          <a:xfrm>
            <a:off x="3744022" y="3538426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5</a:t>
            </a:r>
            <a:endParaRPr lang="el-GR" sz="1400" b="1" dirty="0"/>
          </a:p>
        </p:txBody>
      </p:sp>
      <p:sp>
        <p:nvSpPr>
          <p:cNvPr id="25" name="24 - Έλλειψη"/>
          <p:cNvSpPr/>
          <p:nvPr/>
        </p:nvSpPr>
        <p:spPr bwMode="auto">
          <a:xfrm>
            <a:off x="3321080" y="5068433"/>
            <a:ext cx="324000" cy="324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6" name="25 - TextBox"/>
          <p:cNvSpPr txBox="1"/>
          <p:nvPr/>
        </p:nvSpPr>
        <p:spPr>
          <a:xfrm>
            <a:off x="3336634" y="5068435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4</a:t>
            </a:r>
            <a:endParaRPr lang="el-GR" sz="1400" b="1" dirty="0"/>
          </a:p>
        </p:txBody>
      </p:sp>
      <p:sp>
        <p:nvSpPr>
          <p:cNvPr id="27" name="26 - TextBox"/>
          <p:cNvSpPr txBox="1"/>
          <p:nvPr/>
        </p:nvSpPr>
        <p:spPr>
          <a:xfrm>
            <a:off x="4131830" y="4089151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6</a:t>
            </a:r>
            <a:endParaRPr lang="el-GR" sz="1400" b="1" dirty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5446" y="1724143"/>
            <a:ext cx="4382158" cy="43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2 - Θέση περιεχομένου"/>
          <p:cNvSpPr txBox="1">
            <a:spLocks/>
          </p:cNvSpPr>
          <p:nvPr/>
        </p:nvSpPr>
        <p:spPr bwMode="auto">
          <a:xfrm>
            <a:off x="457973" y="1683180"/>
            <a:ext cx="8341995" cy="63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lang="en-US" sz="2800" kern="0" dirty="0" smtClean="0">
                <a:solidFill>
                  <a:srgbClr val="C00000"/>
                </a:solidFill>
                <a:latin typeface="+mn-lt"/>
              </a:rPr>
              <a:t>2D Representation…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el-GR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29 - TextBox"/>
          <p:cNvSpPr txBox="1"/>
          <p:nvPr/>
        </p:nvSpPr>
        <p:spPr>
          <a:xfrm>
            <a:off x="5718103" y="3804007"/>
            <a:ext cx="4122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10</a:t>
            </a:r>
            <a:endParaRPr lang="el-GR" sz="1400" b="1" dirty="0"/>
          </a:p>
        </p:txBody>
      </p:sp>
      <p:sp>
        <p:nvSpPr>
          <p:cNvPr id="33" name="32 - Έλλειψη"/>
          <p:cNvSpPr/>
          <p:nvPr/>
        </p:nvSpPr>
        <p:spPr bwMode="auto">
          <a:xfrm>
            <a:off x="6993765" y="2811103"/>
            <a:ext cx="324000" cy="324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4" name="33 - TextBox"/>
          <p:cNvSpPr txBox="1"/>
          <p:nvPr/>
        </p:nvSpPr>
        <p:spPr>
          <a:xfrm>
            <a:off x="7015191" y="2815671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</a:t>
            </a:r>
            <a:endParaRPr lang="el-GR" sz="1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310959" y="262890"/>
            <a:ext cx="6998652" cy="895350"/>
          </a:xfrm>
        </p:spPr>
        <p:txBody>
          <a:bodyPr/>
          <a:lstStyle/>
          <a:p>
            <a:r>
              <a:rPr lang="en-US" sz="3200" b="1" kern="1200" dirty="0" smtClean="0">
                <a:solidFill>
                  <a:srgbClr val="002060"/>
                </a:solidFill>
                <a:latin typeface="Cambria" pitchFamily="18" charset="0"/>
              </a:rPr>
              <a:t>Permutation</a:t>
            </a:r>
            <a:endParaRPr lang="el-GR" sz="3200" b="1" kern="1200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4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DB2D08D-215C-4936-A661-3CD9FE57680A}" type="slidenum">
              <a:rPr lang="el-GR" altLang="el-GR" sz="1200" smtClean="0">
                <a:latin typeface="Cambria" pitchFamily="18" charset="0"/>
              </a:rPr>
              <a:pPr/>
              <a:t>41</a:t>
            </a:fld>
            <a:endParaRPr lang="el-GR" altLang="el-GR" sz="1200" smtClean="0">
              <a:latin typeface="Cambria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1746" y="2678600"/>
            <a:ext cx="6027486" cy="3794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5446" y="1724143"/>
            <a:ext cx="4382158" cy="43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2 - Θέση περιεχομένου"/>
          <p:cNvSpPr txBox="1">
            <a:spLocks/>
          </p:cNvSpPr>
          <p:nvPr/>
        </p:nvSpPr>
        <p:spPr bwMode="auto">
          <a:xfrm>
            <a:off x="457973" y="1683180"/>
            <a:ext cx="8341995" cy="63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lang="en-US" sz="2800" kern="0" dirty="0" smtClean="0">
                <a:solidFill>
                  <a:srgbClr val="C00000"/>
                </a:solidFill>
                <a:latin typeface="+mn-lt"/>
              </a:rPr>
              <a:t>2D Representation…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el-GR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13 - Έλλειψη"/>
          <p:cNvSpPr/>
          <p:nvPr/>
        </p:nvSpPr>
        <p:spPr bwMode="auto">
          <a:xfrm>
            <a:off x="4119293" y="4074060"/>
            <a:ext cx="324000" cy="324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14 - Έλλειψη"/>
          <p:cNvSpPr/>
          <p:nvPr/>
        </p:nvSpPr>
        <p:spPr bwMode="auto">
          <a:xfrm>
            <a:off x="3728482" y="3520289"/>
            <a:ext cx="324000" cy="324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15 - Έλλειψη"/>
          <p:cNvSpPr/>
          <p:nvPr/>
        </p:nvSpPr>
        <p:spPr bwMode="auto">
          <a:xfrm>
            <a:off x="2977091" y="5620574"/>
            <a:ext cx="324000" cy="324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7" name="16 - Έλλειψη"/>
          <p:cNvSpPr/>
          <p:nvPr/>
        </p:nvSpPr>
        <p:spPr bwMode="auto">
          <a:xfrm>
            <a:off x="2433889" y="5367111"/>
            <a:ext cx="324000" cy="324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8" name="17 - Έλλειψη"/>
          <p:cNvSpPr/>
          <p:nvPr/>
        </p:nvSpPr>
        <p:spPr bwMode="auto">
          <a:xfrm>
            <a:off x="2107966" y="4316977"/>
            <a:ext cx="324000" cy="324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9" name="18 - TextBox"/>
          <p:cNvSpPr txBox="1"/>
          <p:nvPr/>
        </p:nvSpPr>
        <p:spPr>
          <a:xfrm>
            <a:off x="2115977" y="4327540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</a:t>
            </a:r>
            <a:endParaRPr lang="el-GR" sz="1400" b="1" dirty="0"/>
          </a:p>
        </p:txBody>
      </p:sp>
      <p:sp>
        <p:nvSpPr>
          <p:cNvPr id="20" name="19 - TextBox"/>
          <p:cNvSpPr txBox="1"/>
          <p:nvPr/>
        </p:nvSpPr>
        <p:spPr>
          <a:xfrm>
            <a:off x="2440390" y="5376166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2</a:t>
            </a:r>
            <a:endParaRPr lang="el-GR" sz="1400" b="1" dirty="0"/>
          </a:p>
        </p:txBody>
      </p:sp>
      <p:sp>
        <p:nvSpPr>
          <p:cNvPr id="21" name="20 - TextBox"/>
          <p:cNvSpPr txBox="1"/>
          <p:nvPr/>
        </p:nvSpPr>
        <p:spPr>
          <a:xfrm>
            <a:off x="2991137" y="5628120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3</a:t>
            </a:r>
            <a:endParaRPr lang="el-GR" sz="1400" b="1" dirty="0"/>
          </a:p>
        </p:txBody>
      </p:sp>
      <p:sp>
        <p:nvSpPr>
          <p:cNvPr id="22" name="21 - Έλλειψη"/>
          <p:cNvSpPr/>
          <p:nvPr/>
        </p:nvSpPr>
        <p:spPr bwMode="auto">
          <a:xfrm>
            <a:off x="5376212" y="4543332"/>
            <a:ext cx="324000" cy="324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22 - Έλλειψη"/>
          <p:cNvSpPr/>
          <p:nvPr/>
        </p:nvSpPr>
        <p:spPr bwMode="auto">
          <a:xfrm>
            <a:off x="5764003" y="3799439"/>
            <a:ext cx="324000" cy="324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4" name="23 - Έλλειψη"/>
          <p:cNvSpPr/>
          <p:nvPr/>
        </p:nvSpPr>
        <p:spPr bwMode="auto">
          <a:xfrm>
            <a:off x="4929575" y="4811918"/>
            <a:ext cx="324000" cy="324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5" name="24 - Έλλειψη"/>
          <p:cNvSpPr/>
          <p:nvPr/>
        </p:nvSpPr>
        <p:spPr bwMode="auto">
          <a:xfrm>
            <a:off x="4538732" y="5869664"/>
            <a:ext cx="324000" cy="324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6" name="25 - TextBox"/>
          <p:cNvSpPr txBox="1"/>
          <p:nvPr/>
        </p:nvSpPr>
        <p:spPr>
          <a:xfrm>
            <a:off x="4564851" y="5862119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7</a:t>
            </a:r>
            <a:endParaRPr lang="el-GR" sz="1400" b="1" dirty="0"/>
          </a:p>
        </p:txBody>
      </p:sp>
      <p:sp>
        <p:nvSpPr>
          <p:cNvPr id="27" name="26 - TextBox"/>
          <p:cNvSpPr txBox="1"/>
          <p:nvPr/>
        </p:nvSpPr>
        <p:spPr>
          <a:xfrm>
            <a:off x="4943607" y="4819494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8</a:t>
            </a:r>
            <a:endParaRPr lang="el-GR" sz="1400" b="1" dirty="0"/>
          </a:p>
        </p:txBody>
      </p:sp>
      <p:sp>
        <p:nvSpPr>
          <p:cNvPr id="28" name="27 - TextBox"/>
          <p:cNvSpPr txBox="1"/>
          <p:nvPr/>
        </p:nvSpPr>
        <p:spPr>
          <a:xfrm>
            <a:off x="5402314" y="4562978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9</a:t>
            </a:r>
            <a:endParaRPr lang="el-GR" sz="1400" b="1" dirty="0"/>
          </a:p>
        </p:txBody>
      </p:sp>
      <p:sp>
        <p:nvSpPr>
          <p:cNvPr id="29" name="28 - TextBox"/>
          <p:cNvSpPr txBox="1"/>
          <p:nvPr/>
        </p:nvSpPr>
        <p:spPr>
          <a:xfrm>
            <a:off x="3744022" y="3538426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5</a:t>
            </a:r>
            <a:endParaRPr lang="el-GR" sz="1400" b="1" dirty="0"/>
          </a:p>
        </p:txBody>
      </p:sp>
      <p:sp>
        <p:nvSpPr>
          <p:cNvPr id="30" name="29 - Έλλειψη"/>
          <p:cNvSpPr/>
          <p:nvPr/>
        </p:nvSpPr>
        <p:spPr bwMode="auto">
          <a:xfrm>
            <a:off x="3321080" y="5068433"/>
            <a:ext cx="324000" cy="324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1" name="30 - TextBox"/>
          <p:cNvSpPr txBox="1"/>
          <p:nvPr/>
        </p:nvSpPr>
        <p:spPr>
          <a:xfrm>
            <a:off x="3336634" y="5068435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4</a:t>
            </a:r>
            <a:endParaRPr lang="el-GR" sz="1400" b="1" dirty="0"/>
          </a:p>
        </p:txBody>
      </p:sp>
      <p:sp>
        <p:nvSpPr>
          <p:cNvPr id="32" name="31 - TextBox"/>
          <p:cNvSpPr txBox="1"/>
          <p:nvPr/>
        </p:nvSpPr>
        <p:spPr>
          <a:xfrm>
            <a:off x="4131830" y="4089151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6</a:t>
            </a:r>
            <a:endParaRPr lang="el-GR" sz="1400" b="1" dirty="0"/>
          </a:p>
        </p:txBody>
      </p:sp>
      <p:sp>
        <p:nvSpPr>
          <p:cNvPr id="33" name="32 - TextBox"/>
          <p:cNvSpPr txBox="1"/>
          <p:nvPr/>
        </p:nvSpPr>
        <p:spPr>
          <a:xfrm>
            <a:off x="5718103" y="3804007"/>
            <a:ext cx="4122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10</a:t>
            </a:r>
            <a:endParaRPr lang="el-GR" sz="1400" b="1" dirty="0"/>
          </a:p>
        </p:txBody>
      </p:sp>
      <p:sp>
        <p:nvSpPr>
          <p:cNvPr id="34" name="33 - Έλλειψη"/>
          <p:cNvSpPr/>
          <p:nvPr/>
        </p:nvSpPr>
        <p:spPr bwMode="auto">
          <a:xfrm>
            <a:off x="6993765" y="2811103"/>
            <a:ext cx="324000" cy="324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5" name="34 - TextBox"/>
          <p:cNvSpPr txBox="1"/>
          <p:nvPr/>
        </p:nvSpPr>
        <p:spPr>
          <a:xfrm>
            <a:off x="7015191" y="2815671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</a:t>
            </a:r>
            <a:endParaRPr lang="el-GR" sz="1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310959" y="262890"/>
            <a:ext cx="6998652" cy="895350"/>
          </a:xfrm>
        </p:spPr>
        <p:txBody>
          <a:bodyPr/>
          <a:lstStyle/>
          <a:p>
            <a:r>
              <a:rPr lang="en-US" sz="3200" b="1" kern="1200" dirty="0" smtClean="0">
                <a:solidFill>
                  <a:srgbClr val="002060"/>
                </a:solidFill>
                <a:latin typeface="Cambria" pitchFamily="18" charset="0"/>
              </a:rPr>
              <a:t>Permutation</a:t>
            </a:r>
            <a:endParaRPr lang="el-GR" sz="3200" b="1" kern="1200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4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DB2D08D-215C-4936-A661-3CD9FE57680A}" type="slidenum">
              <a:rPr lang="el-GR" altLang="el-GR" sz="1200" smtClean="0">
                <a:latin typeface="Cambria" pitchFamily="18" charset="0"/>
              </a:rPr>
              <a:pPr/>
              <a:t>42</a:t>
            </a:fld>
            <a:endParaRPr lang="el-GR" altLang="el-GR" sz="1200" smtClean="0">
              <a:latin typeface="Cambria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5446" y="1724143"/>
            <a:ext cx="4382158" cy="43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2 - Θέση περιεχομένου"/>
          <p:cNvSpPr txBox="1">
            <a:spLocks/>
          </p:cNvSpPr>
          <p:nvPr/>
        </p:nvSpPr>
        <p:spPr bwMode="auto">
          <a:xfrm>
            <a:off x="457973" y="1683180"/>
            <a:ext cx="8341995" cy="63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lang="en-US" sz="2800" kern="0" dirty="0" smtClean="0">
                <a:solidFill>
                  <a:srgbClr val="C00000"/>
                </a:solidFill>
                <a:latin typeface="+mn-lt"/>
              </a:rPr>
              <a:t>2D Representation…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el-GR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241" y="2365680"/>
            <a:ext cx="4731662" cy="2999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29847" y="3539905"/>
            <a:ext cx="4656569" cy="3096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DB2D08D-215C-4936-A661-3CD9FE57680A}" type="slidenum">
              <a:rPr lang="el-GR" altLang="el-GR" sz="1200" smtClean="0">
                <a:latin typeface="Cambria" pitchFamily="18" charset="0"/>
              </a:rPr>
              <a:pPr/>
              <a:t>43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6" name="2 - Θέση περιεχομένου"/>
          <p:cNvSpPr txBox="1">
            <a:spLocks/>
          </p:cNvSpPr>
          <p:nvPr/>
        </p:nvSpPr>
        <p:spPr bwMode="auto">
          <a:xfrm>
            <a:off x="457973" y="1683180"/>
            <a:ext cx="8451850" cy="63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lang="en-US" sz="2800" kern="0" dirty="0" smtClean="0">
                <a:solidFill>
                  <a:srgbClr val="C00000"/>
                </a:solidFill>
                <a:latin typeface="+mn-lt"/>
              </a:rPr>
              <a:t>DAG Representation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el-GR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514" y="2972886"/>
            <a:ext cx="3919064" cy="305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079" y="2365657"/>
            <a:ext cx="50292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3634" y="3654224"/>
            <a:ext cx="3158410" cy="211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 - Τίτλος"/>
          <p:cNvSpPr>
            <a:spLocks noGrp="1"/>
          </p:cNvSpPr>
          <p:nvPr>
            <p:ph type="title"/>
          </p:nvPr>
        </p:nvSpPr>
        <p:spPr>
          <a:xfrm>
            <a:off x="1259574" y="389306"/>
            <a:ext cx="7793037" cy="761246"/>
          </a:xfrm>
        </p:spPr>
        <p:txBody>
          <a:bodyPr/>
          <a:lstStyle/>
          <a:p>
            <a:r>
              <a:rPr lang="en-US" sz="3200" b="1" kern="1200" dirty="0" smtClean="0">
                <a:solidFill>
                  <a:srgbClr val="002060"/>
                </a:solidFill>
                <a:latin typeface="Cambria" pitchFamily="18" charset="0"/>
              </a:rPr>
              <a:t>Permutation and its Permutation Graph</a:t>
            </a:r>
            <a:endParaRPr lang="el-GR" sz="3200" b="1" kern="1200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2 - Θέση περιεχομένου"/>
          <p:cNvSpPr>
            <a:spLocks noGrp="1"/>
          </p:cNvSpPr>
          <p:nvPr>
            <p:ph idx="1"/>
          </p:nvPr>
        </p:nvSpPr>
        <p:spPr>
          <a:xfrm>
            <a:off x="487364" y="3225147"/>
            <a:ext cx="6382668" cy="3261680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Lemma:</a:t>
            </a:r>
            <a:r>
              <a:rPr lang="en-US" sz="2400" dirty="0" smtClean="0"/>
              <a:t> Let </a:t>
            </a:r>
            <a:r>
              <a:rPr lang="el-GR" sz="2400" dirty="0" smtClean="0">
                <a:solidFill>
                  <a:srgbClr val="009900"/>
                </a:solidFill>
              </a:rPr>
              <a:t>π</a:t>
            </a:r>
            <a:r>
              <a:rPr lang="el-GR" sz="2400" dirty="0" smtClean="0"/>
              <a:t> </a:t>
            </a:r>
            <a:r>
              <a:rPr lang="en-US" sz="2400" dirty="0" smtClean="0"/>
              <a:t>be a permutation of length </a:t>
            </a:r>
            <a:r>
              <a:rPr lang="en-US" sz="2400" dirty="0" smtClean="0">
                <a:solidFill>
                  <a:srgbClr val="009900"/>
                </a:solidFill>
              </a:rPr>
              <a:t>n</a:t>
            </a:r>
            <a:r>
              <a:rPr lang="en-US" sz="2400" dirty="0" smtClean="0"/>
              <a:t>. The following numbers are equal:</a:t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 err="1" smtClean="0"/>
              <a:t>i</a:t>
            </a:r>
            <a:r>
              <a:rPr lang="en-US" sz="2400" dirty="0" smtClean="0"/>
              <a:t>)  	</a:t>
            </a:r>
            <a:r>
              <a:rPr lang="el-GR" sz="2400" dirty="0" smtClean="0">
                <a:solidFill>
                  <a:srgbClr val="009900"/>
                </a:solidFill>
              </a:rPr>
              <a:t>χ(</a:t>
            </a:r>
            <a:r>
              <a:rPr lang="en-US" sz="2400" dirty="0" smtClean="0">
                <a:solidFill>
                  <a:srgbClr val="009900"/>
                </a:solidFill>
              </a:rPr>
              <a:t>G[</a:t>
            </a:r>
            <a:r>
              <a:rPr lang="el-GR" sz="2400" dirty="0" smtClean="0">
                <a:solidFill>
                  <a:srgbClr val="009900"/>
                </a:solidFill>
              </a:rPr>
              <a:t>π])</a:t>
            </a:r>
            <a:r>
              <a:rPr lang="en-US" sz="2400" dirty="0" smtClean="0">
                <a:solidFill>
                  <a:srgbClr val="009900"/>
                </a:solidFill>
              </a:rPr>
              <a:t>;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(ii) 	the length of the longest decreasing 	subsequence of </a:t>
            </a:r>
            <a:r>
              <a:rPr lang="el-GR" sz="2400" dirty="0" smtClean="0">
                <a:solidFill>
                  <a:srgbClr val="009900"/>
                </a:solidFill>
              </a:rPr>
              <a:t>π</a:t>
            </a:r>
            <a:r>
              <a:rPr lang="en-US" sz="2400" dirty="0" smtClean="0"/>
              <a:t>;</a:t>
            </a:r>
            <a:br>
              <a:rPr lang="en-US" sz="2400" dirty="0" smtClean="0"/>
            </a:br>
            <a:r>
              <a:rPr lang="en-US" sz="2400" dirty="0" smtClean="0"/>
              <a:t>(iii) the length of the longest path in </a:t>
            </a:r>
            <a:r>
              <a:rPr lang="en-US" sz="2400" dirty="0" smtClean="0">
                <a:solidFill>
                  <a:srgbClr val="009900"/>
                </a:solidFill>
              </a:rPr>
              <a:t>G</a:t>
            </a:r>
            <a:r>
              <a:rPr lang="en-US" sz="2400" dirty="0" smtClean="0">
                <a:solidFill>
                  <a:srgbClr val="009900"/>
                </a:solidFill>
              </a:rPr>
              <a:t>*[</a:t>
            </a:r>
            <a:r>
              <a:rPr lang="el-GR" sz="2400" dirty="0" smtClean="0">
                <a:solidFill>
                  <a:srgbClr val="009900"/>
                </a:solidFill>
              </a:rPr>
              <a:t>π</a:t>
            </a:r>
            <a:r>
              <a:rPr lang="en-US" sz="2400" dirty="0" smtClean="0">
                <a:solidFill>
                  <a:srgbClr val="009900"/>
                </a:solidFill>
              </a:rPr>
              <a:t>];</a:t>
            </a:r>
          </a:p>
          <a:p>
            <a:pPr>
              <a:buFont typeface="Wingdings" pitchFamily="2" charset="2"/>
              <a:buNone/>
            </a:pPr>
            <a:endParaRPr lang="el-GR" dirty="0" smtClean="0"/>
          </a:p>
        </p:txBody>
      </p:sp>
      <p:pic>
        <p:nvPicPr>
          <p:cNvPr id="4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DB2D08D-215C-4936-A661-3CD9FE57680A}" type="slidenum">
              <a:rPr lang="el-GR" altLang="el-GR" sz="1200" smtClean="0">
                <a:latin typeface="Cambria" pitchFamily="18" charset="0"/>
              </a:rPr>
              <a:pPr/>
              <a:t>44</a:t>
            </a:fld>
            <a:endParaRPr lang="el-GR" altLang="el-GR" sz="1200" smtClean="0">
              <a:latin typeface="Cambria" pitchFamily="18" charset="0"/>
            </a:endParaRPr>
          </a:p>
        </p:txBody>
      </p:sp>
      <p:pic>
        <p:nvPicPr>
          <p:cNvPr id="6" name="5 - Θέση περιεχομένου" descr="8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8671" y="3797344"/>
            <a:ext cx="2533768" cy="200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2 - Θέση περιεχομένου"/>
          <p:cNvSpPr txBox="1">
            <a:spLocks/>
          </p:cNvSpPr>
          <p:nvPr/>
        </p:nvSpPr>
        <p:spPr bwMode="auto">
          <a:xfrm>
            <a:off x="478311" y="1729422"/>
            <a:ext cx="8656636" cy="123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show that there is an 1-1 correspondence between the length of the longest path from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a vertex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G*[</a:t>
            </a:r>
            <a:r>
              <a:rPr kumimoji="0" lang="el-GR" b="0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π]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the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color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the vertex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l-GR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1 - Τίτλος"/>
          <p:cNvSpPr>
            <a:spLocks noGrp="1"/>
          </p:cNvSpPr>
          <p:nvPr>
            <p:ph type="title"/>
          </p:nvPr>
        </p:nvSpPr>
        <p:spPr>
          <a:xfrm>
            <a:off x="1214309" y="380256"/>
            <a:ext cx="7793037" cy="697871"/>
          </a:xfrm>
        </p:spPr>
        <p:txBody>
          <a:bodyPr/>
          <a:lstStyle/>
          <a:p>
            <a:r>
              <a:rPr lang="en-US" sz="3200" b="1" kern="1200" dirty="0" smtClean="0">
                <a:solidFill>
                  <a:srgbClr val="002060"/>
                </a:solidFill>
                <a:latin typeface="Cambria" pitchFamily="18" charset="0"/>
              </a:rPr>
              <a:t>DAG representation</a:t>
            </a:r>
            <a:endParaRPr lang="el-GR" sz="3200" b="1" kern="1200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8" name="7 - Ορθογώνιο"/>
          <p:cNvSpPr/>
          <p:nvPr/>
        </p:nvSpPr>
        <p:spPr bwMode="auto">
          <a:xfrm>
            <a:off x="561315" y="1883121"/>
            <a:ext cx="153909" cy="18106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2 - Θέση περιεχομένου"/>
          <p:cNvSpPr>
            <a:spLocks noGrp="1"/>
          </p:cNvSpPr>
          <p:nvPr>
            <p:ph idx="1"/>
          </p:nvPr>
        </p:nvSpPr>
        <p:spPr>
          <a:xfrm>
            <a:off x="470800" y="1670393"/>
            <a:ext cx="8686800" cy="4860925"/>
          </a:xfrm>
        </p:spPr>
        <p:txBody>
          <a:bodyPr/>
          <a:lstStyle/>
          <a:p>
            <a:r>
              <a:rPr lang="en-US" sz="2800" dirty="0" smtClean="0"/>
              <a:t>Let </a:t>
            </a:r>
            <a:r>
              <a:rPr lang="el-GR" sz="2800" dirty="0" smtClean="0">
                <a:solidFill>
                  <a:srgbClr val="009900"/>
                </a:solidFill>
              </a:rPr>
              <a:t>π</a:t>
            </a:r>
            <a:r>
              <a:rPr lang="en-US" sz="2800" dirty="0" smtClean="0">
                <a:solidFill>
                  <a:srgbClr val="009900"/>
                </a:solidFill>
              </a:rPr>
              <a:t> </a:t>
            </a:r>
            <a:r>
              <a:rPr lang="el-GR" sz="2800" dirty="0" smtClean="0">
                <a:solidFill>
                  <a:srgbClr val="009900"/>
                </a:solidFill>
              </a:rPr>
              <a:t>=</a:t>
            </a:r>
            <a:r>
              <a:rPr lang="en-US" sz="2800" dirty="0" smtClean="0">
                <a:solidFill>
                  <a:srgbClr val="009900"/>
                </a:solidFill>
              </a:rPr>
              <a:t> </a:t>
            </a:r>
            <a:r>
              <a:rPr lang="el-GR" sz="2800" dirty="0" smtClean="0">
                <a:solidFill>
                  <a:srgbClr val="009900"/>
                </a:solidFill>
              </a:rPr>
              <a:t>[8,</a:t>
            </a:r>
            <a:r>
              <a:rPr lang="en-US" sz="2800" dirty="0" smtClean="0">
                <a:solidFill>
                  <a:srgbClr val="009900"/>
                </a:solidFill>
              </a:rPr>
              <a:t> </a:t>
            </a:r>
            <a:r>
              <a:rPr lang="el-GR" sz="2800" dirty="0" smtClean="0">
                <a:solidFill>
                  <a:srgbClr val="009900"/>
                </a:solidFill>
              </a:rPr>
              <a:t>3,</a:t>
            </a:r>
            <a:r>
              <a:rPr lang="en-US" sz="2800" dirty="0" smtClean="0">
                <a:solidFill>
                  <a:srgbClr val="009900"/>
                </a:solidFill>
              </a:rPr>
              <a:t> </a:t>
            </a:r>
            <a:r>
              <a:rPr lang="el-GR" sz="2800" dirty="0" smtClean="0">
                <a:solidFill>
                  <a:srgbClr val="009900"/>
                </a:solidFill>
              </a:rPr>
              <a:t>2,</a:t>
            </a:r>
            <a:r>
              <a:rPr lang="en-US" sz="2800" dirty="0" smtClean="0">
                <a:solidFill>
                  <a:srgbClr val="009900"/>
                </a:solidFill>
              </a:rPr>
              <a:t> </a:t>
            </a:r>
            <a:r>
              <a:rPr lang="el-GR" sz="2800" dirty="0" smtClean="0">
                <a:solidFill>
                  <a:srgbClr val="009900"/>
                </a:solidFill>
              </a:rPr>
              <a:t>7,</a:t>
            </a:r>
            <a:r>
              <a:rPr lang="en-US" sz="2800" dirty="0" smtClean="0">
                <a:solidFill>
                  <a:srgbClr val="009900"/>
                </a:solidFill>
              </a:rPr>
              <a:t> </a:t>
            </a:r>
            <a:r>
              <a:rPr lang="el-GR" sz="2800" dirty="0" smtClean="0">
                <a:solidFill>
                  <a:srgbClr val="009900"/>
                </a:solidFill>
              </a:rPr>
              <a:t>1,</a:t>
            </a:r>
            <a:r>
              <a:rPr lang="en-US" sz="2800" dirty="0" smtClean="0">
                <a:solidFill>
                  <a:srgbClr val="009900"/>
                </a:solidFill>
              </a:rPr>
              <a:t> </a:t>
            </a:r>
            <a:r>
              <a:rPr lang="el-GR" sz="2800" dirty="0" smtClean="0">
                <a:solidFill>
                  <a:srgbClr val="009900"/>
                </a:solidFill>
              </a:rPr>
              <a:t>9,</a:t>
            </a:r>
            <a:r>
              <a:rPr lang="en-US" sz="2800" dirty="0" smtClean="0">
                <a:solidFill>
                  <a:srgbClr val="009900"/>
                </a:solidFill>
              </a:rPr>
              <a:t> </a:t>
            </a:r>
            <a:r>
              <a:rPr lang="el-GR" sz="2800" dirty="0" smtClean="0">
                <a:solidFill>
                  <a:srgbClr val="009900"/>
                </a:solidFill>
              </a:rPr>
              <a:t>6,</a:t>
            </a:r>
            <a:r>
              <a:rPr lang="en-US" sz="2800" dirty="0" smtClean="0">
                <a:solidFill>
                  <a:srgbClr val="009900"/>
                </a:solidFill>
              </a:rPr>
              <a:t> </a:t>
            </a:r>
            <a:r>
              <a:rPr lang="el-GR" sz="2800" dirty="0" smtClean="0">
                <a:solidFill>
                  <a:srgbClr val="009900"/>
                </a:solidFill>
              </a:rPr>
              <a:t>5,</a:t>
            </a:r>
            <a:r>
              <a:rPr lang="en-US" sz="2800" dirty="0" smtClean="0">
                <a:solidFill>
                  <a:srgbClr val="009900"/>
                </a:solidFill>
              </a:rPr>
              <a:t> </a:t>
            </a:r>
            <a:r>
              <a:rPr lang="el-GR" sz="2800" dirty="0" smtClean="0">
                <a:solidFill>
                  <a:srgbClr val="009900"/>
                </a:solidFill>
              </a:rPr>
              <a:t>4] </a:t>
            </a:r>
            <a:r>
              <a:rPr lang="en-US" sz="2800" dirty="0" smtClean="0"/>
              <a:t>be </a:t>
            </a:r>
            <a:r>
              <a:rPr lang="en-US" sz="2800" dirty="0" smtClean="0"/>
              <a:t>permutation.</a:t>
            </a:r>
          </a:p>
          <a:p>
            <a:endParaRPr lang="en-US" sz="1600" dirty="0" smtClean="0"/>
          </a:p>
          <a:p>
            <a:r>
              <a:rPr lang="en-US" sz="2800" dirty="0" smtClean="0"/>
              <a:t>We define two sequences:</a:t>
            </a:r>
            <a:br>
              <a:rPr lang="en-US" sz="28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-R = (r</a:t>
            </a:r>
            <a:r>
              <a:rPr lang="en-US" sz="2800" baseline="-25000" dirty="0" smtClean="0">
                <a:solidFill>
                  <a:srgbClr val="FF0000"/>
                </a:solidFill>
              </a:rPr>
              <a:t>1</a:t>
            </a:r>
            <a:r>
              <a:rPr lang="en-US" sz="2800" dirty="0" smtClean="0">
                <a:solidFill>
                  <a:srgbClr val="FF0000"/>
                </a:solidFill>
              </a:rPr>
              <a:t>, r</a:t>
            </a:r>
            <a:r>
              <a:rPr lang="en-US" sz="2800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, …, </a:t>
            </a:r>
            <a:r>
              <a:rPr lang="en-US" sz="2800" dirty="0" err="1" smtClean="0">
                <a:solidFill>
                  <a:srgbClr val="FF0000"/>
                </a:solidFill>
              </a:rPr>
              <a:t>r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p</a:t>
            </a:r>
            <a:r>
              <a:rPr lang="en-US" sz="2800" dirty="0" smtClean="0">
                <a:solidFill>
                  <a:srgbClr val="FF0000"/>
                </a:solidFill>
              </a:rPr>
              <a:t>): 	</a:t>
            </a:r>
            <a:r>
              <a:rPr lang="en-US" sz="2400" dirty="0" smtClean="0">
                <a:solidFill>
                  <a:schemeClr val="tx2"/>
                </a:solidFill>
              </a:rPr>
              <a:t>the first increasing </a:t>
            </a:r>
            <a:r>
              <a:rPr lang="en-US" sz="2400" dirty="0" err="1" smtClean="0">
                <a:solidFill>
                  <a:schemeClr val="tx2"/>
                </a:solidFill>
              </a:rPr>
              <a:t>subseq</a:t>
            </a:r>
            <a:r>
              <a:rPr lang="en-US" sz="2400" dirty="0" smtClean="0">
                <a:solidFill>
                  <a:schemeClr val="tx2"/>
                </a:solidFill>
              </a:rPr>
              <a:t>. going 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	</a:t>
            </a:r>
            <a:r>
              <a:rPr lang="en-US" sz="2400" dirty="0" smtClean="0">
                <a:solidFill>
                  <a:schemeClr val="tx2"/>
                </a:solidFill>
              </a:rPr>
              <a:t>					</a:t>
            </a:r>
            <a:r>
              <a:rPr lang="en-US" sz="2400" dirty="0" smtClean="0">
                <a:solidFill>
                  <a:schemeClr val="tx2"/>
                </a:solidFill>
              </a:rPr>
              <a:t>from </a:t>
            </a:r>
            <a:r>
              <a:rPr lang="en-US" sz="2400" dirty="0" smtClean="0">
                <a:solidFill>
                  <a:schemeClr val="tx2"/>
                </a:solidFill>
              </a:rPr>
              <a:t>left to right</a:t>
            </a:r>
            <a:r>
              <a:rPr lang="en-US" sz="2400" dirty="0" smtClean="0">
                <a:solidFill>
                  <a:schemeClr val="tx2"/>
                </a:solidFill>
              </a:rPr>
              <a:t>;</a:t>
            </a:r>
          </a:p>
          <a:p>
            <a:pPr>
              <a:buNone/>
            </a:pP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-S = (s</a:t>
            </a:r>
            <a:r>
              <a:rPr lang="en-US" sz="2800" baseline="-25000" dirty="0" smtClean="0">
                <a:solidFill>
                  <a:srgbClr val="FF0000"/>
                </a:solidFill>
              </a:rPr>
              <a:t>1</a:t>
            </a:r>
            <a:r>
              <a:rPr lang="en-US" sz="2800" dirty="0" smtClean="0">
                <a:solidFill>
                  <a:srgbClr val="FF0000"/>
                </a:solidFill>
              </a:rPr>
              <a:t>, s</a:t>
            </a:r>
            <a:r>
              <a:rPr lang="en-US" sz="2800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, …, s</a:t>
            </a:r>
            <a:r>
              <a:rPr lang="en-US" sz="2800" baseline="-25000" dirty="0" smtClean="0">
                <a:solidFill>
                  <a:srgbClr val="FF0000"/>
                </a:solidFill>
              </a:rPr>
              <a:t>p</a:t>
            </a:r>
            <a:r>
              <a:rPr lang="en-US" sz="2800" dirty="0" smtClean="0">
                <a:solidFill>
                  <a:srgbClr val="FF0000"/>
                </a:solidFill>
              </a:rPr>
              <a:t>): 	</a:t>
            </a:r>
            <a:r>
              <a:rPr lang="en-US" sz="2400" dirty="0" smtClean="0">
                <a:solidFill>
                  <a:schemeClr val="tx2"/>
                </a:solidFill>
              </a:rPr>
              <a:t>the first decreasing </a:t>
            </a:r>
            <a:r>
              <a:rPr lang="en-US" sz="2400" dirty="0" err="1" smtClean="0">
                <a:solidFill>
                  <a:schemeClr val="tx2"/>
                </a:solidFill>
              </a:rPr>
              <a:t>subseq</a:t>
            </a:r>
            <a:r>
              <a:rPr lang="en-US" sz="2400" dirty="0" smtClean="0">
                <a:solidFill>
                  <a:schemeClr val="tx2"/>
                </a:solidFill>
              </a:rPr>
              <a:t>. going   						from </a:t>
            </a:r>
            <a:r>
              <a:rPr lang="en-US" sz="2400" dirty="0" smtClean="0">
                <a:solidFill>
                  <a:schemeClr val="tx2"/>
                </a:solidFill>
              </a:rPr>
              <a:t>right  to left;</a:t>
            </a:r>
            <a:endParaRPr lang="en-US" sz="2800" dirty="0" smtClean="0">
              <a:solidFill>
                <a:schemeClr val="tx2"/>
              </a:solidFill>
            </a:endParaRPr>
          </a:p>
          <a:p>
            <a:r>
              <a:rPr lang="en-US" sz="2800" dirty="0" smtClean="0">
                <a:solidFill>
                  <a:srgbClr val="009900"/>
                </a:solidFill>
              </a:rPr>
              <a:t>R[</a:t>
            </a:r>
            <a:r>
              <a:rPr lang="el-GR" sz="2800" dirty="0" smtClean="0">
                <a:solidFill>
                  <a:srgbClr val="009900"/>
                </a:solidFill>
              </a:rPr>
              <a:t>π]</a:t>
            </a:r>
            <a:r>
              <a:rPr lang="en-US" sz="2800" dirty="0" smtClean="0">
                <a:solidFill>
                  <a:srgbClr val="009900"/>
                </a:solidFill>
              </a:rPr>
              <a:t> </a:t>
            </a:r>
            <a:r>
              <a:rPr lang="el-GR" sz="2800" dirty="0" smtClean="0">
                <a:solidFill>
                  <a:srgbClr val="009900"/>
                </a:solidFill>
              </a:rPr>
              <a:t>=</a:t>
            </a:r>
            <a:r>
              <a:rPr lang="en-US" sz="2800" dirty="0" smtClean="0">
                <a:solidFill>
                  <a:srgbClr val="009900"/>
                </a:solidFill>
              </a:rPr>
              <a:t> </a:t>
            </a:r>
            <a:r>
              <a:rPr lang="el-GR" sz="2800" dirty="0" smtClean="0">
                <a:solidFill>
                  <a:srgbClr val="009900"/>
                </a:solidFill>
              </a:rPr>
              <a:t>[8,9] </a:t>
            </a:r>
            <a:r>
              <a:rPr lang="en-US" sz="2800" dirty="0" smtClean="0">
                <a:solidFill>
                  <a:srgbClr val="009900"/>
                </a:solidFill>
              </a:rPr>
              <a:t>and S[</a:t>
            </a:r>
            <a:r>
              <a:rPr lang="el-GR" sz="2800" dirty="0" smtClean="0">
                <a:solidFill>
                  <a:srgbClr val="009900"/>
                </a:solidFill>
              </a:rPr>
              <a:t>π]</a:t>
            </a:r>
            <a:r>
              <a:rPr lang="en-US" sz="2800" dirty="0" smtClean="0">
                <a:solidFill>
                  <a:srgbClr val="009900"/>
                </a:solidFill>
              </a:rPr>
              <a:t> </a:t>
            </a:r>
            <a:r>
              <a:rPr lang="el-GR" sz="2800" dirty="0" smtClean="0">
                <a:solidFill>
                  <a:srgbClr val="009900"/>
                </a:solidFill>
              </a:rPr>
              <a:t>=</a:t>
            </a:r>
            <a:r>
              <a:rPr lang="en-US" sz="2800" dirty="0" smtClean="0">
                <a:solidFill>
                  <a:srgbClr val="009900"/>
                </a:solidFill>
              </a:rPr>
              <a:t> </a:t>
            </a:r>
            <a:r>
              <a:rPr lang="el-GR" sz="2800" dirty="0" smtClean="0">
                <a:solidFill>
                  <a:srgbClr val="009900"/>
                </a:solidFill>
              </a:rPr>
              <a:t>[</a:t>
            </a:r>
            <a:r>
              <a:rPr lang="en-US" sz="2800" dirty="0" smtClean="0">
                <a:solidFill>
                  <a:srgbClr val="009900"/>
                </a:solidFill>
              </a:rPr>
              <a:t>1,4</a:t>
            </a:r>
            <a:r>
              <a:rPr lang="el-GR" sz="2800" dirty="0" smtClean="0">
                <a:solidFill>
                  <a:srgbClr val="009900"/>
                </a:solidFill>
              </a:rPr>
              <a:t>] </a:t>
            </a:r>
            <a:endParaRPr lang="en-US" sz="2800" dirty="0" smtClean="0">
              <a:solidFill>
                <a:srgbClr val="009900"/>
              </a:solidFill>
            </a:endParaRPr>
          </a:p>
        </p:txBody>
      </p:sp>
      <p:pic>
        <p:nvPicPr>
          <p:cNvPr id="4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DB2D08D-215C-4936-A661-3CD9FE57680A}" type="slidenum">
              <a:rPr lang="el-GR" altLang="el-GR" sz="1200" smtClean="0">
                <a:latin typeface="Cambria" pitchFamily="18" charset="0"/>
              </a:rPr>
              <a:pPr/>
              <a:t>45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1214309" y="470791"/>
            <a:ext cx="7793037" cy="598283"/>
          </a:xfrm>
        </p:spPr>
        <p:txBody>
          <a:bodyPr/>
          <a:lstStyle/>
          <a:p>
            <a:r>
              <a:rPr lang="en-US" sz="3200" b="1" kern="1200" dirty="0" smtClean="0">
                <a:solidFill>
                  <a:srgbClr val="002060"/>
                </a:solidFill>
                <a:latin typeface="Cambria" pitchFamily="18" charset="0"/>
              </a:rPr>
              <a:t>BFS Tree</a:t>
            </a:r>
            <a:endParaRPr lang="el-GR" sz="3200" b="1" kern="1200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6" name="5 - Ορθογώνιο"/>
          <p:cNvSpPr/>
          <p:nvPr/>
        </p:nvSpPr>
        <p:spPr bwMode="auto">
          <a:xfrm>
            <a:off x="561315" y="1883121"/>
            <a:ext cx="153909" cy="18106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5 - Θέση περιεχομένου" descr="8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996" y="2948820"/>
            <a:ext cx="5122111" cy="3207536"/>
          </a:xfrm>
        </p:spPr>
      </p:pic>
      <p:pic>
        <p:nvPicPr>
          <p:cNvPr id="5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DB2D08D-215C-4936-A661-3CD9FE57680A}" type="slidenum">
              <a:rPr lang="el-GR" altLang="el-GR" sz="1200" smtClean="0">
                <a:latin typeface="Cambria" pitchFamily="18" charset="0"/>
              </a:rPr>
              <a:pPr/>
              <a:t>46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9" name="1 - Τίτλος"/>
          <p:cNvSpPr>
            <a:spLocks noGrp="1"/>
          </p:cNvSpPr>
          <p:nvPr>
            <p:ph type="title"/>
          </p:nvPr>
        </p:nvSpPr>
        <p:spPr>
          <a:xfrm>
            <a:off x="1214309" y="470791"/>
            <a:ext cx="7793037" cy="598283"/>
          </a:xfrm>
        </p:spPr>
        <p:txBody>
          <a:bodyPr/>
          <a:lstStyle/>
          <a:p>
            <a:r>
              <a:rPr lang="en-US" sz="3200" b="1" kern="1200" dirty="0" smtClean="0">
                <a:solidFill>
                  <a:srgbClr val="002060"/>
                </a:solidFill>
                <a:latin typeface="Cambria" pitchFamily="18" charset="0"/>
              </a:rPr>
              <a:t>BFS Tree</a:t>
            </a:r>
            <a:endParaRPr lang="el-GR" sz="3200" b="1" kern="1200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550000" y="1727719"/>
            <a:ext cx="7666038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+mn-lt"/>
                <a:cs typeface="Times New Roman" pitchFamily="18" charset="0"/>
              </a:rPr>
              <a:t>We </a:t>
            </a:r>
            <a:r>
              <a:rPr lang="en-US" dirty="0" smtClean="0">
                <a:latin typeface="+mn-lt"/>
                <a:cs typeface="Times New Roman" pitchFamily="18" charset="0"/>
              </a:rPr>
              <a:t>construct </a:t>
            </a:r>
            <a:r>
              <a:rPr lang="en-US" dirty="0">
                <a:latin typeface="+mn-lt"/>
                <a:cs typeface="Times New Roman" pitchFamily="18" charset="0"/>
              </a:rPr>
              <a:t>the following sequence: </a:t>
            </a:r>
            <a:r>
              <a:rPr lang="en-US" dirty="0">
                <a:solidFill>
                  <a:srgbClr val="009900"/>
                </a:solidFill>
                <a:latin typeface="+mn-lt"/>
              </a:rPr>
              <a:t>r</a:t>
            </a:r>
            <a:r>
              <a:rPr lang="en-US" baseline="-25000" dirty="0">
                <a:solidFill>
                  <a:srgbClr val="009900"/>
                </a:solidFill>
                <a:latin typeface="+mn-lt"/>
              </a:rPr>
              <a:t>1</a:t>
            </a:r>
            <a:r>
              <a:rPr lang="en-US" dirty="0">
                <a:solidFill>
                  <a:srgbClr val="009900"/>
                </a:solidFill>
                <a:latin typeface="+mn-lt"/>
              </a:rPr>
              <a:t>,s</a:t>
            </a:r>
            <a:r>
              <a:rPr lang="en-US" baseline="-25000" dirty="0">
                <a:solidFill>
                  <a:srgbClr val="009900"/>
                </a:solidFill>
                <a:latin typeface="+mn-lt"/>
              </a:rPr>
              <a:t>2</a:t>
            </a:r>
            <a:r>
              <a:rPr lang="en-US" dirty="0">
                <a:solidFill>
                  <a:srgbClr val="009900"/>
                </a:solidFill>
                <a:latin typeface="+mn-lt"/>
              </a:rPr>
              <a:t>,r</a:t>
            </a:r>
            <a:r>
              <a:rPr lang="en-US" baseline="-25000" dirty="0">
                <a:solidFill>
                  <a:srgbClr val="009900"/>
                </a:solidFill>
                <a:latin typeface="+mn-lt"/>
              </a:rPr>
              <a:t>i ,</a:t>
            </a:r>
            <a:r>
              <a:rPr lang="en-US" dirty="0">
                <a:solidFill>
                  <a:srgbClr val="009900"/>
                </a:solidFill>
                <a:latin typeface="+mn-lt"/>
              </a:rPr>
              <a:t>…, </a:t>
            </a:r>
            <a:r>
              <a:rPr lang="en-US" dirty="0" err="1">
                <a:solidFill>
                  <a:srgbClr val="009900"/>
                </a:solidFill>
                <a:latin typeface="+mn-lt"/>
              </a:rPr>
              <a:t>r</a:t>
            </a:r>
            <a:r>
              <a:rPr lang="en-US" baseline="-25000" dirty="0" err="1">
                <a:solidFill>
                  <a:srgbClr val="009900"/>
                </a:solidFill>
                <a:latin typeface="+mn-lt"/>
              </a:rPr>
              <a:t>p</a:t>
            </a:r>
            <a:r>
              <a:rPr lang="en-US" baseline="-25000" dirty="0">
                <a:solidFill>
                  <a:srgbClr val="009900"/>
                </a:solidFill>
                <a:latin typeface="+mn-lt"/>
              </a:rPr>
              <a:t> </a:t>
            </a:r>
          </a:p>
          <a:p>
            <a:pPr algn="l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  In general: </a:t>
            </a:r>
            <a:r>
              <a:rPr lang="en-US" dirty="0">
                <a:solidFill>
                  <a:srgbClr val="009900"/>
                </a:solidFill>
                <a:latin typeface="+mn-lt"/>
              </a:rPr>
              <a:t>t1,t2,…,</a:t>
            </a:r>
            <a:r>
              <a:rPr lang="en-US" dirty="0" err="1" smtClean="0">
                <a:solidFill>
                  <a:srgbClr val="009900"/>
                </a:solidFill>
                <a:latin typeface="+mn-lt"/>
              </a:rPr>
              <a:t>tn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2 - Θέση περιεχομένου"/>
          <p:cNvSpPr>
            <a:spLocks noGrp="1"/>
          </p:cNvSpPr>
          <p:nvPr>
            <p:ph idx="1"/>
          </p:nvPr>
        </p:nvSpPr>
        <p:spPr>
          <a:xfrm>
            <a:off x="459431" y="1664344"/>
            <a:ext cx="8513763" cy="4486275"/>
          </a:xfrm>
        </p:spPr>
        <p:txBody>
          <a:bodyPr/>
          <a:lstStyle/>
          <a:p>
            <a:r>
              <a:rPr lang="en-US" sz="2800" dirty="0" smtClean="0"/>
              <a:t>The BFS tree of the graph G[</a:t>
            </a:r>
            <a:r>
              <a:rPr lang="el-GR" sz="2800" dirty="0" smtClean="0"/>
              <a:t>π] </a:t>
            </a:r>
            <a:r>
              <a:rPr lang="en-US" sz="2800" dirty="0" smtClean="0"/>
              <a:t>has the following structure: </a:t>
            </a:r>
            <a:endParaRPr lang="el-GR" sz="2800" dirty="0" smtClean="0"/>
          </a:p>
        </p:txBody>
      </p:sp>
      <p:pic>
        <p:nvPicPr>
          <p:cNvPr id="62469" name="5 - Εικόνα" descr="8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0025" y="2780185"/>
            <a:ext cx="5880855" cy="3369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DB2D08D-215C-4936-A661-3CD9FE57680A}" type="slidenum">
              <a:rPr lang="el-GR" altLang="el-GR" sz="1200" smtClean="0">
                <a:latin typeface="Cambria" pitchFamily="18" charset="0"/>
              </a:rPr>
              <a:pPr/>
              <a:t>47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8" name="1 - Τίτλος"/>
          <p:cNvSpPr>
            <a:spLocks noGrp="1"/>
          </p:cNvSpPr>
          <p:nvPr>
            <p:ph type="title"/>
          </p:nvPr>
        </p:nvSpPr>
        <p:spPr>
          <a:xfrm>
            <a:off x="1214309" y="470791"/>
            <a:ext cx="7793037" cy="598283"/>
          </a:xfrm>
        </p:spPr>
        <p:txBody>
          <a:bodyPr/>
          <a:lstStyle/>
          <a:p>
            <a:r>
              <a:rPr lang="en-US" sz="3200" b="1" kern="1200" dirty="0" smtClean="0">
                <a:solidFill>
                  <a:srgbClr val="002060"/>
                </a:solidFill>
                <a:latin typeface="Cambria" pitchFamily="18" charset="0"/>
              </a:rPr>
              <a:t>BFS Tree</a:t>
            </a:r>
            <a:endParaRPr lang="el-GR" sz="3200" b="1" kern="1200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7" name="6 - Ορθογώνιο"/>
          <p:cNvSpPr/>
          <p:nvPr/>
        </p:nvSpPr>
        <p:spPr bwMode="auto">
          <a:xfrm>
            <a:off x="561315" y="1883121"/>
            <a:ext cx="153909" cy="18106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2 - Θέση περιεχομένου"/>
          <p:cNvSpPr>
            <a:spLocks noGrp="1"/>
          </p:cNvSpPr>
          <p:nvPr>
            <p:ph idx="1"/>
          </p:nvPr>
        </p:nvSpPr>
        <p:spPr>
          <a:xfrm>
            <a:off x="489636" y="1720163"/>
            <a:ext cx="8528050" cy="18740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dirty="0" smtClean="0">
                <a:sym typeface="Symbol" pitchFamily="18" charset="2"/>
              </a:rPr>
              <a:t>We </a:t>
            </a:r>
            <a:r>
              <a:rPr lang="en-US" sz="2400" dirty="0" smtClean="0">
                <a:sym typeface="Symbol" pitchFamily="18" charset="2"/>
              </a:rPr>
              <a:t>show </a:t>
            </a:r>
            <a:r>
              <a:rPr lang="en-US" sz="2400" dirty="0" smtClean="0">
                <a:sym typeface="Symbol" pitchFamily="18" charset="2"/>
              </a:rPr>
              <a:t>that the </a:t>
            </a:r>
            <a:r>
              <a:rPr lang="en-US" sz="2400" dirty="0" smtClean="0">
                <a:solidFill>
                  <a:schemeClr val="tx2"/>
                </a:solidFill>
                <a:sym typeface="Symbol" pitchFamily="18" charset="2"/>
              </a:rPr>
              <a:t>DFS tree </a:t>
            </a:r>
            <a:r>
              <a:rPr lang="en-US" sz="2400" dirty="0" smtClean="0">
                <a:sym typeface="Symbol" pitchFamily="18" charset="2"/>
              </a:rPr>
              <a:t>problem can be solved efficiently for permutation graphs.</a:t>
            </a:r>
          </a:p>
          <a:p>
            <a:pPr>
              <a:spcBef>
                <a:spcPct val="0"/>
              </a:spcBef>
            </a:pPr>
            <a:endParaRPr lang="en-US" sz="1600" dirty="0" smtClean="0">
              <a:sym typeface="Symbol" pitchFamily="18" charset="2"/>
            </a:endParaRPr>
          </a:p>
          <a:p>
            <a:pPr>
              <a:spcBef>
                <a:spcPct val="0"/>
              </a:spcBef>
            </a:pPr>
            <a:r>
              <a:rPr lang="en-US" sz="2400" dirty="0" smtClean="0">
                <a:sym typeface="Symbol" pitchFamily="18" charset="2"/>
              </a:rPr>
              <a:t>Consider the </a:t>
            </a:r>
            <a:r>
              <a:rPr lang="en-US" sz="2400" dirty="0" smtClean="0">
                <a:solidFill>
                  <a:srgbClr val="009900"/>
                </a:solidFill>
                <a:sym typeface="Symbol" pitchFamily="18" charset="2"/>
              </a:rPr>
              <a:t>Euclidean plane transformation </a:t>
            </a:r>
            <a:r>
              <a:rPr lang="en-US" sz="2400" dirty="0" smtClean="0">
                <a:solidFill>
                  <a:srgbClr val="009900"/>
                </a:solidFill>
                <a:sym typeface="Symbol" pitchFamily="18" charset="2"/>
              </a:rPr>
              <a:t>(2D representation) </a:t>
            </a:r>
            <a:r>
              <a:rPr lang="en-US" sz="2400" dirty="0" smtClean="0">
                <a:sym typeface="Symbol" pitchFamily="18" charset="2"/>
              </a:rPr>
              <a:t>of </a:t>
            </a:r>
            <a:r>
              <a:rPr lang="en-US" sz="2400" dirty="0" smtClean="0">
                <a:sym typeface="Symbol" pitchFamily="18" charset="2"/>
              </a:rPr>
              <a:t>a permutation graph </a:t>
            </a:r>
            <a:r>
              <a:rPr lang="en-US" sz="2400" dirty="0" smtClean="0">
                <a:solidFill>
                  <a:srgbClr val="009900"/>
                </a:solidFill>
                <a:sym typeface="Symbol" pitchFamily="18" charset="2"/>
              </a:rPr>
              <a:t>G.</a:t>
            </a:r>
          </a:p>
          <a:p>
            <a:pPr>
              <a:spcBef>
                <a:spcPct val="0"/>
              </a:spcBef>
            </a:pPr>
            <a:endParaRPr lang="en-US" sz="1400" dirty="0" smtClean="0">
              <a:solidFill>
                <a:srgbClr val="009900"/>
              </a:solidFill>
              <a:sym typeface="Symbol" pitchFamily="18" charset="2"/>
            </a:endParaRPr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1214309" y="470791"/>
            <a:ext cx="7793037" cy="598283"/>
          </a:xfrm>
        </p:spPr>
        <p:txBody>
          <a:bodyPr/>
          <a:lstStyle/>
          <a:p>
            <a:r>
              <a:rPr lang="en-US" sz="3200" b="1" kern="1200" dirty="0" smtClean="0">
                <a:solidFill>
                  <a:srgbClr val="002060"/>
                </a:solidFill>
                <a:latin typeface="Cambria" pitchFamily="18" charset="0"/>
              </a:rPr>
              <a:t>DFS Tree</a:t>
            </a:r>
            <a:endParaRPr lang="el-GR" sz="3200" b="1" kern="1200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4" name="3 - Ορθογώνιο"/>
          <p:cNvSpPr/>
          <p:nvPr/>
        </p:nvSpPr>
        <p:spPr bwMode="auto">
          <a:xfrm>
            <a:off x="561315" y="1883121"/>
            <a:ext cx="153909" cy="18106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6" name="5 - Εικόνα" descr="8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390" y="3759189"/>
            <a:ext cx="49149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DB2D08D-215C-4936-A661-3CD9FE57680A}" type="slidenum">
              <a:rPr lang="el-GR" altLang="el-GR" sz="1200" smtClean="0">
                <a:latin typeface="Cambria" pitchFamily="18" charset="0"/>
              </a:rPr>
              <a:pPr/>
              <a:t>48</a:t>
            </a:fld>
            <a:endParaRPr lang="el-GR" altLang="el-GR" sz="1200" smtClean="0"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2 - Θέση περιεχομένου"/>
          <p:cNvSpPr>
            <a:spLocks noGrp="1"/>
          </p:cNvSpPr>
          <p:nvPr>
            <p:ph idx="1"/>
          </p:nvPr>
        </p:nvSpPr>
        <p:spPr>
          <a:xfrm>
            <a:off x="487405" y="1725398"/>
            <a:ext cx="8320088" cy="5010378"/>
          </a:xfrm>
        </p:spPr>
        <p:txBody>
          <a:bodyPr/>
          <a:lstStyle/>
          <a:p>
            <a:r>
              <a:rPr lang="en-US" sz="2400" dirty="0" smtClean="0"/>
              <a:t>Let </a:t>
            </a:r>
            <a:r>
              <a:rPr lang="en-US" sz="2400" dirty="0" smtClean="0"/>
              <a:t>m = </a:t>
            </a:r>
            <a:r>
              <a:rPr lang="en-US" sz="2400" dirty="0" smtClean="0">
                <a:sym typeface="Symbol" pitchFamily="18" charset="2"/>
              </a:rPr>
              <a:t>n/2</a:t>
            </a:r>
          </a:p>
          <a:p>
            <a:endParaRPr lang="en-US" sz="3000" dirty="0" smtClean="0">
              <a:sym typeface="Symbol" pitchFamily="18" charset="2"/>
            </a:endParaRPr>
          </a:p>
          <a:p>
            <a:endParaRPr lang="en-US" sz="3000" dirty="0" smtClean="0">
              <a:sym typeface="Symbol" pitchFamily="18" charset="2"/>
            </a:endParaRPr>
          </a:p>
          <a:p>
            <a:endParaRPr lang="en-US" sz="3600" dirty="0" smtClean="0">
              <a:sym typeface="Symbol" pitchFamily="18" charset="2"/>
            </a:endParaRPr>
          </a:p>
          <a:p>
            <a:endParaRPr lang="en-US" sz="3000" dirty="0" smtClean="0">
              <a:sym typeface="Symbol" pitchFamily="18" charset="2"/>
            </a:endParaRPr>
          </a:p>
          <a:p>
            <a:endParaRPr lang="en-US" sz="1600" dirty="0" smtClean="0">
              <a:sym typeface="Symbol" pitchFamily="18" charset="2"/>
            </a:endParaRPr>
          </a:p>
          <a:p>
            <a:pPr>
              <a:spcBef>
                <a:spcPct val="0"/>
              </a:spcBef>
            </a:pPr>
            <a:r>
              <a:rPr lang="en-US" sz="2400" dirty="0" smtClean="0">
                <a:sym typeface="Symbol" pitchFamily="18" charset="2"/>
              </a:rPr>
              <a:t>Draw a horizontal line with </a:t>
            </a:r>
            <a:r>
              <a:rPr lang="en-US" sz="2400" dirty="0" smtClean="0">
                <a:solidFill>
                  <a:schemeClr val="tx2"/>
                </a:solidFill>
                <a:sym typeface="Symbol" pitchFamily="18" charset="2"/>
              </a:rPr>
              <a:t>y-coordinate  </a:t>
            </a:r>
            <a:br>
              <a:rPr lang="en-US" sz="2400" dirty="0" smtClean="0">
                <a:solidFill>
                  <a:schemeClr val="tx2"/>
                </a:solidFill>
                <a:sym typeface="Symbol" pitchFamily="18" charset="2"/>
              </a:rPr>
            </a:br>
            <a:r>
              <a:rPr lang="en-US" sz="2400" dirty="0" smtClean="0">
                <a:solidFill>
                  <a:srgbClr val="FF0000"/>
                </a:solidFill>
                <a:sym typeface="Symbol" pitchFamily="18" charset="2"/>
              </a:rPr>
              <a:t>                         -</a:t>
            </a:r>
            <a:r>
              <a:rPr lang="en-US" sz="2400" dirty="0" smtClean="0">
                <a:solidFill>
                  <a:srgbClr val="FF0000"/>
                </a:solidFill>
                <a:sym typeface="Symbol" pitchFamily="18" charset="2"/>
              </a:rPr>
              <a:t>m + 0.5</a:t>
            </a:r>
            <a:r>
              <a:rPr lang="en-US" sz="2400" dirty="0" smtClean="0">
                <a:sym typeface="Symbol" pitchFamily="18" charset="2"/>
              </a:rPr>
              <a:t/>
            </a:r>
            <a:br>
              <a:rPr lang="en-US" sz="2400" dirty="0" smtClean="0">
                <a:sym typeface="Symbol" pitchFamily="18" charset="2"/>
              </a:rPr>
            </a:br>
            <a:r>
              <a:rPr lang="en-US" sz="2400" dirty="0" smtClean="0">
                <a:sym typeface="Symbol" pitchFamily="18" charset="2"/>
              </a:rPr>
              <a:t>and a vertical line with </a:t>
            </a:r>
            <a:r>
              <a:rPr lang="en-US" sz="2400" dirty="0" smtClean="0">
                <a:solidFill>
                  <a:schemeClr val="tx2"/>
                </a:solidFill>
                <a:sym typeface="Symbol" pitchFamily="18" charset="2"/>
              </a:rPr>
              <a:t>x-coordinate</a:t>
            </a:r>
            <a:r>
              <a:rPr lang="en-US" sz="2400" dirty="0" smtClean="0">
                <a:sym typeface="Symbol" pitchFamily="18" charset="2"/>
              </a:rPr>
              <a:t/>
            </a:r>
            <a:br>
              <a:rPr lang="en-US" sz="2400" dirty="0" smtClean="0">
                <a:sym typeface="Symbol" pitchFamily="18" charset="2"/>
              </a:rPr>
            </a:br>
            <a:r>
              <a:rPr lang="en-US" sz="2400" dirty="0" smtClean="0">
                <a:solidFill>
                  <a:srgbClr val="FF0000"/>
                </a:solidFill>
                <a:sym typeface="Symbol" pitchFamily="18" charset="2"/>
              </a:rPr>
              <a:t>                           </a:t>
            </a:r>
            <a:r>
              <a:rPr lang="en-US" sz="2400" dirty="0" smtClean="0">
                <a:solidFill>
                  <a:srgbClr val="FF0000"/>
                </a:solidFill>
                <a:sym typeface="Symbol" pitchFamily="18" charset="2"/>
              </a:rPr>
              <a:t>m + 0.5 </a:t>
            </a:r>
            <a:endParaRPr lang="el-GR" sz="2400" dirty="0" smtClean="0">
              <a:solidFill>
                <a:srgbClr val="FF0000"/>
              </a:solidFill>
            </a:endParaRPr>
          </a:p>
        </p:txBody>
      </p:sp>
      <p:pic>
        <p:nvPicPr>
          <p:cNvPr id="64517" name="5 - Εικόνα" descr="8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8719" y="1935761"/>
            <a:ext cx="3504226" cy="2362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DB2D08D-215C-4936-A661-3CD9FE57680A}" type="slidenum">
              <a:rPr lang="el-GR" altLang="el-GR" sz="1200" smtClean="0">
                <a:latin typeface="Cambria" pitchFamily="18" charset="0"/>
              </a:rPr>
              <a:pPr/>
              <a:t>49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8" name="1 - Τίτλος"/>
          <p:cNvSpPr>
            <a:spLocks noGrp="1"/>
          </p:cNvSpPr>
          <p:nvPr>
            <p:ph type="title"/>
          </p:nvPr>
        </p:nvSpPr>
        <p:spPr>
          <a:xfrm>
            <a:off x="1214309" y="470791"/>
            <a:ext cx="7793037" cy="598283"/>
          </a:xfrm>
        </p:spPr>
        <p:txBody>
          <a:bodyPr/>
          <a:lstStyle/>
          <a:p>
            <a:r>
              <a:rPr lang="en-US" sz="3200" b="1" kern="1200" dirty="0" smtClean="0">
                <a:solidFill>
                  <a:srgbClr val="002060"/>
                </a:solidFill>
                <a:latin typeface="Cambria" pitchFamily="18" charset="0"/>
              </a:rPr>
              <a:t>DFS Tree</a:t>
            </a:r>
            <a:endParaRPr lang="el-GR" sz="3200" b="1" kern="1200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7" name="6 - Ορθογώνιο"/>
          <p:cNvSpPr/>
          <p:nvPr/>
        </p:nvSpPr>
        <p:spPr bwMode="auto">
          <a:xfrm>
            <a:off x="561315" y="1883121"/>
            <a:ext cx="153909" cy="18106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2 - Θέση περιεχομένου"/>
          <p:cNvSpPr>
            <a:spLocks noGrp="1"/>
          </p:cNvSpPr>
          <p:nvPr>
            <p:ph idx="1"/>
          </p:nvPr>
        </p:nvSpPr>
        <p:spPr>
          <a:xfrm>
            <a:off x="387350" y="1606550"/>
            <a:ext cx="8174038" cy="4821238"/>
          </a:xfrm>
        </p:spPr>
        <p:txBody>
          <a:bodyPr/>
          <a:lstStyle/>
          <a:p>
            <a:r>
              <a:rPr lang="en-US" sz="2800" dirty="0" smtClean="0">
                <a:sym typeface="Wingdings" pitchFamily="2" charset="2"/>
              </a:rPr>
              <a:t>We define the </a:t>
            </a:r>
            <a:r>
              <a:rPr lang="en-US" sz="2800" dirty="0" smtClean="0">
                <a:solidFill>
                  <a:srgbClr val="C00000"/>
                </a:solidFill>
                <a:sym typeface="Wingdings" pitchFamily="2" charset="2"/>
              </a:rPr>
              <a:t>inversion Graph G[</a:t>
            </a:r>
            <a:r>
              <a:rPr lang="el-GR" sz="2800" dirty="0" smtClean="0">
                <a:solidFill>
                  <a:srgbClr val="C00000"/>
                </a:solidFill>
                <a:sym typeface="Wingdings" pitchFamily="2" charset="2"/>
              </a:rPr>
              <a:t>π]=(</a:t>
            </a:r>
            <a:r>
              <a:rPr lang="en-US" sz="2800" dirty="0" smtClean="0">
                <a:solidFill>
                  <a:srgbClr val="C00000"/>
                </a:solidFill>
                <a:sym typeface="Wingdings" pitchFamily="2" charset="2"/>
              </a:rPr>
              <a:t>V,E) </a:t>
            </a:r>
            <a:r>
              <a:rPr lang="en-US" sz="2800" dirty="0" smtClean="0">
                <a:sym typeface="Wingdings" pitchFamily="2" charset="2"/>
              </a:rPr>
              <a:t>of </a:t>
            </a:r>
            <a:r>
              <a:rPr lang="el-GR" sz="2800" dirty="0" smtClean="0">
                <a:solidFill>
                  <a:srgbClr val="009900"/>
                </a:solidFill>
                <a:sym typeface="Wingdings" pitchFamily="2" charset="2"/>
              </a:rPr>
              <a:t>π</a:t>
            </a:r>
            <a:r>
              <a:rPr lang="el-GR" sz="2800" dirty="0" smtClean="0">
                <a:sym typeface="Wingdings" pitchFamily="2" charset="2"/>
              </a:rPr>
              <a:t> </a:t>
            </a:r>
            <a:r>
              <a:rPr lang="en-US" sz="2800" dirty="0" smtClean="0">
                <a:sym typeface="Wingdings" pitchFamily="2" charset="2"/>
              </a:rPr>
              <a:t>as follows:</a:t>
            </a:r>
            <a:br>
              <a:rPr lang="en-US" sz="2800" dirty="0" smtClean="0">
                <a:sym typeface="Wingdings" pitchFamily="2" charset="2"/>
              </a:rPr>
            </a:br>
            <a:r>
              <a:rPr lang="en-US" sz="2800" dirty="0" smtClean="0">
                <a:sym typeface="Wingdings" pitchFamily="2" charset="2"/>
              </a:rPr>
              <a:t>			</a:t>
            </a:r>
            <a:r>
              <a:rPr lang="en-US" sz="2800" dirty="0" smtClean="0">
                <a:solidFill>
                  <a:schemeClr val="tx2"/>
                </a:solidFill>
                <a:sym typeface="Wingdings" pitchFamily="2" charset="2"/>
              </a:rPr>
              <a:t>V = {1, 2, …, n}</a:t>
            </a:r>
          </a:p>
          <a:p>
            <a:pPr>
              <a:buNone/>
            </a:pPr>
            <a:r>
              <a:rPr lang="en-US" sz="900" dirty="0" smtClean="0">
                <a:solidFill>
                  <a:schemeClr val="tx2"/>
                </a:solidFill>
                <a:sym typeface="Wingdings" pitchFamily="2" charset="2"/>
              </a:rPr>
              <a:t/>
            </a:r>
            <a:br>
              <a:rPr lang="en-US" sz="900" dirty="0" smtClean="0">
                <a:solidFill>
                  <a:schemeClr val="tx2"/>
                </a:solidFill>
                <a:sym typeface="Wingdings" pitchFamily="2" charset="2"/>
              </a:rPr>
            </a:br>
            <a:r>
              <a:rPr lang="en-US" sz="2800" dirty="0" smtClean="0">
                <a:solidFill>
                  <a:schemeClr val="tx2"/>
                </a:solidFill>
                <a:sym typeface="Wingdings" pitchFamily="2" charset="2"/>
              </a:rPr>
              <a:t>	      (</a:t>
            </a:r>
            <a:r>
              <a:rPr lang="en-US" sz="2800" dirty="0" err="1" smtClean="0">
                <a:solidFill>
                  <a:schemeClr val="tx2"/>
                </a:solidFill>
                <a:sym typeface="Wingdings" pitchFamily="2" charset="2"/>
              </a:rPr>
              <a:t>i,j</a:t>
            </a:r>
            <a:r>
              <a:rPr lang="en-US" sz="2800" dirty="0" smtClean="0">
                <a:solidFill>
                  <a:schemeClr val="tx2"/>
                </a:solidFill>
                <a:sym typeface="Wingdings" pitchFamily="2" charset="2"/>
              </a:rPr>
              <a:t>) </a:t>
            </a:r>
            <a:r>
              <a:rPr lang="en-US" sz="2800" dirty="0" smtClean="0">
                <a:solidFill>
                  <a:schemeClr val="tx2"/>
                </a:solidFill>
                <a:sym typeface="Symbol" pitchFamily="18" charset="2"/>
              </a:rPr>
              <a:t> E </a:t>
            </a:r>
            <a:r>
              <a:rPr lang="en-US" sz="2800" dirty="0" smtClean="0">
                <a:solidFill>
                  <a:schemeClr val="tx2"/>
                </a:solidFill>
                <a:sym typeface="Wingdings" pitchFamily="2" charset="2"/>
              </a:rPr>
              <a:t>  (</a:t>
            </a:r>
            <a:r>
              <a:rPr lang="en-US" sz="2800" dirty="0" err="1" smtClean="0">
                <a:solidFill>
                  <a:schemeClr val="tx2"/>
                </a:solidFill>
                <a:sym typeface="Wingdings" pitchFamily="2" charset="2"/>
              </a:rPr>
              <a:t>i</a:t>
            </a:r>
            <a:r>
              <a:rPr lang="en-US" sz="2800" dirty="0" smtClean="0">
                <a:solidFill>
                  <a:schemeClr val="tx2"/>
                </a:solidFill>
                <a:sym typeface="Wingdings" pitchFamily="2" charset="2"/>
              </a:rPr>
              <a:t>-j) (</a:t>
            </a:r>
            <a:r>
              <a:rPr lang="el-GR" sz="2800" dirty="0" smtClean="0">
                <a:solidFill>
                  <a:schemeClr val="tx2"/>
                </a:solidFill>
                <a:sym typeface="Wingdings" pitchFamily="2" charset="2"/>
              </a:rPr>
              <a:t>π</a:t>
            </a:r>
            <a:r>
              <a:rPr lang="en-US" sz="2800" baseline="-25000" dirty="0" smtClean="0">
                <a:solidFill>
                  <a:schemeClr val="tx2"/>
                </a:solidFill>
                <a:sym typeface="Wingdings" pitchFamily="2" charset="2"/>
              </a:rPr>
              <a:t>i</a:t>
            </a:r>
            <a:r>
              <a:rPr lang="en-US" sz="2800" baseline="30000" dirty="0" smtClean="0">
                <a:solidFill>
                  <a:schemeClr val="tx2"/>
                </a:solidFill>
                <a:sym typeface="Wingdings" pitchFamily="2" charset="2"/>
              </a:rPr>
              <a:t>-1</a:t>
            </a:r>
            <a:r>
              <a:rPr lang="en-US" sz="2800" dirty="0" smtClean="0">
                <a:solidFill>
                  <a:schemeClr val="tx2"/>
                </a:solidFill>
                <a:sym typeface="Wingdings" pitchFamily="2" charset="2"/>
              </a:rPr>
              <a:t>  - </a:t>
            </a:r>
            <a:r>
              <a:rPr lang="el-GR" sz="2800" dirty="0" smtClean="0">
                <a:solidFill>
                  <a:schemeClr val="tx2"/>
                </a:solidFill>
                <a:sym typeface="Wingdings" pitchFamily="2" charset="2"/>
              </a:rPr>
              <a:t>π</a:t>
            </a:r>
            <a:r>
              <a:rPr lang="en-US" sz="2800" baseline="-25000" dirty="0" smtClean="0">
                <a:solidFill>
                  <a:schemeClr val="tx2"/>
                </a:solidFill>
                <a:sym typeface="Wingdings" pitchFamily="2" charset="2"/>
              </a:rPr>
              <a:t>j</a:t>
            </a:r>
            <a:r>
              <a:rPr lang="en-US" sz="2800" baseline="30000" dirty="0" smtClean="0">
                <a:solidFill>
                  <a:schemeClr val="tx2"/>
                </a:solidFill>
                <a:sym typeface="Wingdings" pitchFamily="2" charset="2"/>
              </a:rPr>
              <a:t>-1</a:t>
            </a:r>
            <a:r>
              <a:rPr lang="en-US" sz="2800" dirty="0" smtClean="0">
                <a:solidFill>
                  <a:schemeClr val="tx2"/>
                </a:solidFill>
                <a:sym typeface="Wingdings" pitchFamily="2" charset="2"/>
              </a:rPr>
              <a:t> ) &lt; 0</a:t>
            </a:r>
          </a:p>
          <a:p>
            <a:pPr>
              <a:buNone/>
            </a:pPr>
            <a:endParaRPr lang="en-US" dirty="0" smtClean="0">
              <a:solidFill>
                <a:schemeClr val="tx2"/>
              </a:solidFill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r>
              <a:rPr lang="en-US" sz="2800" dirty="0" smtClean="0">
                <a:sym typeface="Wingdings" pitchFamily="2" charset="2"/>
              </a:rPr>
              <a:t>In our example, </a:t>
            </a:r>
            <a:r>
              <a:rPr lang="el-GR" sz="2800" dirty="0" smtClean="0">
                <a:solidFill>
                  <a:srgbClr val="009900"/>
                </a:solidFill>
                <a:sym typeface="Wingdings" pitchFamily="2" charset="2"/>
              </a:rPr>
              <a:t>π</a:t>
            </a:r>
            <a:r>
              <a:rPr lang="en-US" sz="2800" dirty="0" smtClean="0">
                <a:solidFill>
                  <a:srgbClr val="009900"/>
                </a:solidFill>
                <a:sym typeface="Wingdings" pitchFamily="2" charset="2"/>
              </a:rPr>
              <a:t> </a:t>
            </a:r>
            <a:r>
              <a:rPr lang="el-GR" sz="2800" dirty="0" smtClean="0">
                <a:solidFill>
                  <a:srgbClr val="009900"/>
                </a:solidFill>
                <a:sym typeface="Wingdings" pitchFamily="2" charset="2"/>
              </a:rPr>
              <a:t>=</a:t>
            </a:r>
            <a:r>
              <a:rPr lang="en-US" sz="2800" dirty="0" smtClean="0">
                <a:solidFill>
                  <a:srgbClr val="009900"/>
                </a:solidFill>
                <a:sym typeface="Wingdings" pitchFamily="2" charset="2"/>
              </a:rPr>
              <a:t> </a:t>
            </a:r>
            <a:r>
              <a:rPr lang="el-GR" sz="2800" dirty="0" smtClean="0">
                <a:solidFill>
                  <a:srgbClr val="009900"/>
                </a:solidFill>
                <a:sym typeface="Wingdings" pitchFamily="2" charset="2"/>
              </a:rPr>
              <a:t>[4,</a:t>
            </a:r>
            <a:r>
              <a:rPr lang="en-US" sz="2800" dirty="0" smtClean="0">
                <a:solidFill>
                  <a:srgbClr val="009900"/>
                </a:solidFill>
                <a:sym typeface="Wingdings" pitchFamily="2" charset="2"/>
              </a:rPr>
              <a:t> </a:t>
            </a:r>
            <a:r>
              <a:rPr lang="el-GR" sz="2800" dirty="0" smtClean="0">
                <a:solidFill>
                  <a:srgbClr val="009900"/>
                </a:solidFill>
                <a:sym typeface="Wingdings" pitchFamily="2" charset="2"/>
              </a:rPr>
              <a:t>3,</a:t>
            </a:r>
            <a:r>
              <a:rPr lang="en-US" sz="2800" dirty="0" smtClean="0">
                <a:solidFill>
                  <a:srgbClr val="009900"/>
                </a:solidFill>
                <a:sym typeface="Wingdings" pitchFamily="2" charset="2"/>
              </a:rPr>
              <a:t> </a:t>
            </a:r>
            <a:r>
              <a:rPr lang="el-GR" sz="2800" dirty="0" smtClean="0">
                <a:solidFill>
                  <a:srgbClr val="009900"/>
                </a:solidFill>
                <a:sym typeface="Wingdings" pitchFamily="2" charset="2"/>
              </a:rPr>
              <a:t>6,</a:t>
            </a:r>
            <a:r>
              <a:rPr lang="en-US" sz="2800" dirty="0" smtClean="0">
                <a:solidFill>
                  <a:srgbClr val="009900"/>
                </a:solidFill>
                <a:sym typeface="Wingdings" pitchFamily="2" charset="2"/>
              </a:rPr>
              <a:t> </a:t>
            </a:r>
            <a:r>
              <a:rPr lang="el-GR" sz="2800" dirty="0" smtClean="0">
                <a:solidFill>
                  <a:srgbClr val="009900"/>
                </a:solidFill>
                <a:sym typeface="Wingdings" pitchFamily="2" charset="2"/>
              </a:rPr>
              <a:t>1,</a:t>
            </a:r>
            <a:r>
              <a:rPr lang="en-US" sz="2800" dirty="0" smtClean="0">
                <a:solidFill>
                  <a:srgbClr val="009900"/>
                </a:solidFill>
                <a:sym typeface="Wingdings" pitchFamily="2" charset="2"/>
              </a:rPr>
              <a:t> </a:t>
            </a:r>
            <a:r>
              <a:rPr lang="el-GR" sz="2800" dirty="0" smtClean="0">
                <a:solidFill>
                  <a:srgbClr val="009900"/>
                </a:solidFill>
                <a:sym typeface="Wingdings" pitchFamily="2" charset="2"/>
              </a:rPr>
              <a:t>5,</a:t>
            </a:r>
            <a:r>
              <a:rPr lang="en-US" sz="2800" dirty="0" smtClean="0">
                <a:solidFill>
                  <a:srgbClr val="009900"/>
                </a:solidFill>
                <a:sym typeface="Wingdings" pitchFamily="2" charset="2"/>
              </a:rPr>
              <a:t> </a:t>
            </a:r>
            <a:r>
              <a:rPr lang="el-GR" sz="2800" dirty="0" smtClean="0">
                <a:solidFill>
                  <a:srgbClr val="009900"/>
                </a:solidFill>
                <a:sym typeface="Wingdings" pitchFamily="2" charset="2"/>
              </a:rPr>
              <a:t>2]</a:t>
            </a:r>
            <a:r>
              <a:rPr lang="en-US" sz="2800" dirty="0" smtClean="0">
                <a:solidFill>
                  <a:srgbClr val="009900"/>
                </a:solidFill>
                <a:sym typeface="Wingdings" pitchFamily="2" charset="2"/>
              </a:rPr>
              <a:t> </a:t>
            </a:r>
          </a:p>
          <a:p>
            <a:pPr>
              <a:buNone/>
            </a:pPr>
            <a:r>
              <a:rPr lang="en-US" sz="2800" dirty="0" smtClean="0">
                <a:solidFill>
                  <a:srgbClr val="009900"/>
                </a:solidFill>
                <a:sym typeface="Wingdings" pitchFamily="2" charset="2"/>
              </a:rPr>
              <a:t>	</a:t>
            </a:r>
            <a:r>
              <a:rPr lang="en-US" sz="2800" dirty="0" smtClean="0">
                <a:sym typeface="Wingdings" pitchFamily="2" charset="2"/>
              </a:rPr>
              <a:t>both </a:t>
            </a:r>
            <a:r>
              <a:rPr lang="en-US" sz="2800" dirty="0" smtClean="0">
                <a:solidFill>
                  <a:srgbClr val="009900"/>
                </a:solidFill>
                <a:sym typeface="Wingdings" pitchFamily="2" charset="2"/>
              </a:rPr>
              <a:t>4</a:t>
            </a:r>
            <a:r>
              <a:rPr lang="en-US" sz="2800" dirty="0" smtClean="0">
                <a:sym typeface="Wingdings" pitchFamily="2" charset="2"/>
              </a:rPr>
              <a:t> and </a:t>
            </a:r>
            <a:r>
              <a:rPr lang="en-US" sz="2800" dirty="0" smtClean="0">
                <a:solidFill>
                  <a:srgbClr val="009900"/>
                </a:solidFill>
                <a:sym typeface="Wingdings" pitchFamily="2" charset="2"/>
              </a:rPr>
              <a:t>3</a:t>
            </a:r>
            <a:r>
              <a:rPr lang="en-US" sz="2800" dirty="0" smtClean="0">
                <a:sym typeface="Wingdings" pitchFamily="2" charset="2"/>
              </a:rPr>
              <a:t> are connected to 1, whereas neither </a:t>
            </a:r>
            <a:r>
              <a:rPr lang="en-US" sz="2800" dirty="0" smtClean="0">
                <a:solidFill>
                  <a:srgbClr val="009900"/>
                </a:solidFill>
                <a:sym typeface="Wingdings" pitchFamily="2" charset="2"/>
              </a:rPr>
              <a:t>5</a:t>
            </a:r>
            <a:r>
              <a:rPr lang="en-US" sz="2800" dirty="0" smtClean="0">
                <a:sym typeface="Wingdings" pitchFamily="2" charset="2"/>
              </a:rPr>
              <a:t> nor </a:t>
            </a:r>
            <a:r>
              <a:rPr lang="en-US" sz="2800" dirty="0" smtClean="0">
                <a:solidFill>
                  <a:srgbClr val="009900"/>
                </a:solidFill>
                <a:sym typeface="Wingdings" pitchFamily="2" charset="2"/>
              </a:rPr>
              <a:t>2</a:t>
            </a:r>
            <a:r>
              <a:rPr lang="en-US" sz="2800" dirty="0" smtClean="0">
                <a:sym typeface="Wingdings" pitchFamily="2" charset="2"/>
              </a:rPr>
              <a:t> is connected to </a:t>
            </a:r>
            <a:r>
              <a:rPr lang="en-US" sz="2800" dirty="0" smtClean="0">
                <a:solidFill>
                  <a:srgbClr val="009900"/>
                </a:solidFill>
                <a:sym typeface="Wingdings" pitchFamily="2" charset="2"/>
              </a:rPr>
              <a:t>1.</a:t>
            </a:r>
          </a:p>
        </p:txBody>
      </p:sp>
      <p:sp>
        <p:nvSpPr>
          <p:cNvPr id="6" name="1 - Τίτλος"/>
          <p:cNvSpPr txBox="1">
            <a:spLocks/>
          </p:cNvSpPr>
          <p:nvPr/>
        </p:nvSpPr>
        <p:spPr bwMode="auto">
          <a:xfrm>
            <a:off x="1322388" y="388938"/>
            <a:ext cx="7799387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r>
              <a:rPr lang="en-US" sz="32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Permutation  Graphs</a:t>
            </a:r>
            <a:r>
              <a:rPr lang="el-GR" sz="32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 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3749911" y="3956492"/>
            <a:ext cx="3029267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514350" indent="-514350" algn="l">
              <a:defRPr/>
            </a:pPr>
            <a:r>
              <a:rPr lang="en-US" dirty="0" smtClean="0">
                <a:solidFill>
                  <a:srgbClr val="009900"/>
                </a:solidFill>
                <a:latin typeface="+mn-lt"/>
                <a:sym typeface="Wingdings" pitchFamily="2" charset="2"/>
              </a:rPr>
              <a:t>1</a:t>
            </a:r>
            <a:r>
              <a:rPr lang="en-US" sz="3200" dirty="0" smtClean="0">
                <a:solidFill>
                  <a:srgbClr val="009900"/>
                </a:solidFill>
                <a:latin typeface="+mn-lt"/>
                <a:sym typeface="Wingdings" pitchFamily="2" charset="2"/>
              </a:rPr>
              <a:t>  </a:t>
            </a:r>
            <a:r>
              <a:rPr lang="en-US" dirty="0" smtClean="0">
                <a:solidFill>
                  <a:srgbClr val="009900"/>
                </a:solidFill>
                <a:latin typeface="+mn-lt"/>
                <a:sym typeface="Wingdings" pitchFamily="2" charset="2"/>
              </a:rPr>
              <a:t>2   3  4   5   6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3818808" y="4535294"/>
            <a:ext cx="2274570" cy="2286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Oval 10"/>
          <p:cNvSpPr/>
          <p:nvPr/>
        </p:nvSpPr>
        <p:spPr bwMode="auto">
          <a:xfrm>
            <a:off x="3750228" y="4158104"/>
            <a:ext cx="388620" cy="960120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773106" y="4161914"/>
            <a:ext cx="388620" cy="960120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539518" y="4161914"/>
            <a:ext cx="388620" cy="960120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0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DB2D08D-215C-4936-A661-3CD9FE57680A}" type="slidenum">
              <a:rPr lang="el-GR" altLang="el-GR" sz="1200" smtClean="0">
                <a:latin typeface="Cambria" pitchFamily="18" charset="0"/>
              </a:rPr>
              <a:pPr/>
              <a:t>5</a:t>
            </a:fld>
            <a:endParaRPr lang="el-GR" altLang="el-GR" sz="120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2 - Θέση περιεχομένου"/>
          <p:cNvSpPr>
            <a:spLocks noGrp="1"/>
          </p:cNvSpPr>
          <p:nvPr>
            <p:ph idx="1"/>
          </p:nvPr>
        </p:nvSpPr>
        <p:spPr>
          <a:xfrm>
            <a:off x="477537" y="1736725"/>
            <a:ext cx="8513763" cy="3034448"/>
          </a:xfrm>
        </p:spPr>
        <p:txBody>
          <a:bodyPr/>
          <a:lstStyle/>
          <a:p>
            <a:r>
              <a:rPr lang="en-US" sz="2400" dirty="0" smtClean="0"/>
              <a:t>Let </a:t>
            </a:r>
            <a:r>
              <a:rPr lang="en-US" sz="2400" dirty="0" err="1" smtClean="0">
                <a:solidFill>
                  <a:schemeClr val="tx2"/>
                </a:solidFill>
              </a:rPr>
              <a:t>n</a:t>
            </a:r>
            <a:r>
              <a:rPr lang="en-US" sz="2400" baseline="-25000" dirty="0" err="1" smtClean="0">
                <a:solidFill>
                  <a:schemeClr val="tx2"/>
                </a:solidFill>
              </a:rPr>
              <a:t>i</a:t>
            </a:r>
            <a:r>
              <a:rPr lang="en-US" sz="2400" dirty="0" smtClean="0">
                <a:solidFill>
                  <a:schemeClr val="tx2"/>
                </a:solidFill>
              </a:rPr>
              <a:t> (1 ≤ </a:t>
            </a:r>
            <a:r>
              <a:rPr lang="en-US" sz="2400" dirty="0" err="1" smtClean="0">
                <a:solidFill>
                  <a:schemeClr val="tx2"/>
                </a:solidFill>
              </a:rPr>
              <a:t>i</a:t>
            </a:r>
            <a:r>
              <a:rPr lang="en-US" sz="2400" dirty="0" smtClean="0">
                <a:solidFill>
                  <a:schemeClr val="tx2"/>
                </a:solidFill>
              </a:rPr>
              <a:t> ≤ 4)</a:t>
            </a:r>
            <a:r>
              <a:rPr lang="en-US" sz="2400" dirty="0" smtClean="0"/>
              <a:t> be the # of vertices in </a:t>
            </a:r>
            <a:r>
              <a:rPr lang="en-US" sz="2400" dirty="0" err="1" smtClean="0">
                <a:solidFill>
                  <a:srgbClr val="FF0000"/>
                </a:solidFill>
              </a:rPr>
              <a:t>R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i</a:t>
            </a:r>
            <a:r>
              <a:rPr lang="en-US" sz="2400" baseline="-25000" dirty="0" smtClean="0"/>
              <a:t> </a:t>
            </a:r>
          </a:p>
          <a:p>
            <a:endParaRPr lang="en-US" sz="1100" baseline="-25000" dirty="0" smtClean="0"/>
          </a:p>
          <a:p>
            <a:r>
              <a:rPr lang="en-US" sz="2400" dirty="0" smtClean="0"/>
              <a:t>Observe that n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+n</a:t>
            </a:r>
            <a:r>
              <a:rPr lang="en-US" sz="2400" baseline="-25000" dirty="0" smtClean="0"/>
              <a:t>3 </a:t>
            </a:r>
            <a:r>
              <a:rPr lang="en-US" sz="2400" dirty="0" smtClean="0"/>
              <a:t>= n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+n</a:t>
            </a:r>
            <a:r>
              <a:rPr lang="en-US" sz="2400" baseline="-25000" dirty="0" smtClean="0"/>
              <a:t>2 </a:t>
            </a:r>
            <a:r>
              <a:rPr lang="en-US" sz="2400" dirty="0" smtClean="0"/>
              <a:t>= m</a:t>
            </a:r>
          </a:p>
          <a:p>
            <a:endParaRPr lang="en-US" sz="900" dirty="0" smtClean="0"/>
          </a:p>
          <a:p>
            <a:r>
              <a:rPr lang="en-US" sz="2400" dirty="0" smtClean="0"/>
              <a:t>This implies 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= n</a:t>
            </a:r>
            <a:r>
              <a:rPr lang="en-US" sz="2400" baseline="-25000" dirty="0" smtClean="0"/>
              <a:t>3</a:t>
            </a:r>
          </a:p>
          <a:p>
            <a:endParaRPr lang="en-US" sz="1100" baseline="-25000" dirty="0" smtClean="0"/>
          </a:p>
          <a:p>
            <a:r>
              <a:rPr lang="en-US" sz="2400" dirty="0" smtClean="0"/>
              <a:t>Since each vertex in </a:t>
            </a:r>
            <a:r>
              <a:rPr lang="en-US" sz="2400" dirty="0" smtClean="0">
                <a:solidFill>
                  <a:srgbClr val="FF0000"/>
                </a:solidFill>
              </a:rPr>
              <a:t>R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is adjacent to every vertex in </a:t>
            </a:r>
            <a:r>
              <a:rPr lang="en-US" sz="2400" dirty="0" smtClean="0">
                <a:solidFill>
                  <a:srgbClr val="FF0000"/>
                </a:solidFill>
              </a:rPr>
              <a:t>R</a:t>
            </a:r>
            <a:r>
              <a:rPr lang="en-US" sz="2400" baseline="-25000" dirty="0" smtClean="0">
                <a:solidFill>
                  <a:srgbClr val="FF0000"/>
                </a:solidFill>
              </a:rPr>
              <a:t>3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smtClean="0"/>
              <a:t>we can construct </a:t>
            </a:r>
            <a:r>
              <a:rPr lang="en-US" sz="2400" dirty="0" smtClean="0">
                <a:solidFill>
                  <a:schemeClr val="tx2"/>
                </a:solidFill>
              </a:rPr>
              <a:t>a path P </a:t>
            </a:r>
            <a:r>
              <a:rPr lang="en-US" sz="2400" dirty="0" smtClean="0"/>
              <a:t>consisting of all vertices in </a:t>
            </a:r>
            <a:r>
              <a:rPr lang="en-US" sz="2400" dirty="0" smtClean="0">
                <a:solidFill>
                  <a:srgbClr val="FF0000"/>
                </a:solidFill>
              </a:rPr>
              <a:t>R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and</a:t>
            </a:r>
            <a:r>
              <a:rPr lang="en-US" sz="2400" dirty="0" smtClean="0">
                <a:solidFill>
                  <a:srgbClr val="FF0000"/>
                </a:solidFill>
              </a:rPr>
              <a:t> R</a:t>
            </a:r>
            <a:r>
              <a:rPr lang="en-US" sz="2400" baseline="-25000" dirty="0" smtClean="0">
                <a:solidFill>
                  <a:srgbClr val="FF0000"/>
                </a:solidFill>
              </a:rPr>
              <a:t>3,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where the vertices of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P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alternate between </a:t>
            </a:r>
            <a:r>
              <a:rPr lang="en-US" sz="2400" dirty="0" smtClean="0">
                <a:solidFill>
                  <a:srgbClr val="FF0000"/>
                </a:solidFill>
              </a:rPr>
              <a:t>R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and</a:t>
            </a:r>
            <a:r>
              <a:rPr lang="en-US" sz="2400" dirty="0" smtClean="0">
                <a:solidFill>
                  <a:srgbClr val="FF0000"/>
                </a:solidFill>
              </a:rPr>
              <a:t> R</a:t>
            </a:r>
            <a:r>
              <a:rPr lang="en-US" sz="2400" baseline="-25000" dirty="0" smtClean="0">
                <a:solidFill>
                  <a:srgbClr val="FF0000"/>
                </a:solidFill>
              </a:rPr>
              <a:t>3.</a:t>
            </a:r>
            <a:endParaRPr lang="en-US" sz="2400" dirty="0" smtClean="0"/>
          </a:p>
        </p:txBody>
      </p:sp>
      <p:pic>
        <p:nvPicPr>
          <p:cNvPr id="4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DB2D08D-215C-4936-A661-3CD9FE57680A}" type="slidenum">
              <a:rPr lang="el-GR" altLang="el-GR" sz="1200" smtClean="0">
                <a:latin typeface="Cambria" pitchFamily="18" charset="0"/>
              </a:rPr>
              <a:pPr/>
              <a:t>50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1214309" y="470791"/>
            <a:ext cx="7793037" cy="598283"/>
          </a:xfrm>
        </p:spPr>
        <p:txBody>
          <a:bodyPr/>
          <a:lstStyle/>
          <a:p>
            <a:r>
              <a:rPr lang="en-US" sz="3200" b="1" kern="1200" dirty="0" smtClean="0">
                <a:solidFill>
                  <a:srgbClr val="002060"/>
                </a:solidFill>
                <a:latin typeface="Cambria" pitchFamily="18" charset="0"/>
              </a:rPr>
              <a:t>DFS Tree</a:t>
            </a:r>
            <a:endParaRPr lang="el-GR" sz="3200" b="1" kern="1200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6" name="5 - Ορθογώνιο"/>
          <p:cNvSpPr/>
          <p:nvPr/>
        </p:nvSpPr>
        <p:spPr bwMode="auto">
          <a:xfrm>
            <a:off x="561315" y="1883121"/>
            <a:ext cx="153909" cy="18106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5 - Θέση περιεχομένου" descr="8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4307" y="3386960"/>
            <a:ext cx="5048755" cy="2980708"/>
          </a:xfrm>
        </p:spPr>
      </p:pic>
      <p:pic>
        <p:nvPicPr>
          <p:cNvPr id="5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DB2D08D-215C-4936-A661-3CD9FE57680A}" type="slidenum">
              <a:rPr lang="el-GR" altLang="el-GR" sz="1200" smtClean="0">
                <a:latin typeface="Cambria" pitchFamily="18" charset="0"/>
              </a:rPr>
              <a:pPr/>
              <a:t>51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8" name="1 - Τίτλος"/>
          <p:cNvSpPr>
            <a:spLocks noGrp="1"/>
          </p:cNvSpPr>
          <p:nvPr>
            <p:ph type="title"/>
          </p:nvPr>
        </p:nvSpPr>
        <p:spPr>
          <a:xfrm>
            <a:off x="1214309" y="470791"/>
            <a:ext cx="7793037" cy="598283"/>
          </a:xfrm>
        </p:spPr>
        <p:txBody>
          <a:bodyPr/>
          <a:lstStyle/>
          <a:p>
            <a:r>
              <a:rPr lang="en-US" sz="3200" b="1" kern="1200" dirty="0" smtClean="0">
                <a:solidFill>
                  <a:srgbClr val="002060"/>
                </a:solidFill>
                <a:latin typeface="Cambria" pitchFamily="18" charset="0"/>
              </a:rPr>
              <a:t>DFS Tree</a:t>
            </a:r>
            <a:endParaRPr lang="el-GR" sz="3200" b="1" kern="1200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0" name="9 - TextBox"/>
          <p:cNvSpPr txBox="1">
            <a:spLocks noChangeArrowheads="1"/>
          </p:cNvSpPr>
          <p:nvPr/>
        </p:nvSpPr>
        <p:spPr bwMode="auto">
          <a:xfrm>
            <a:off x="592638" y="1690841"/>
            <a:ext cx="749776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chemeClr val="tx2"/>
              </a:buClr>
              <a:buSzPct val="90000"/>
              <a:buFont typeface="Wingdings" pitchFamily="2" charset="2"/>
              <a:buChar char="§"/>
            </a:pPr>
            <a:r>
              <a:rPr lang="en-US" sz="2800" dirty="0">
                <a:latin typeface="Times New Roman" charset="0"/>
                <a:cs typeface="Times New Roman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P = {</a:t>
            </a:r>
            <a:r>
              <a:rPr lang="en-US" dirty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P</a:t>
            </a:r>
            <a:r>
              <a:rPr lang="en-US" baseline="-25000" dirty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1</a:t>
            </a:r>
            <a:r>
              <a:rPr lang="en-US" dirty="0" smtClean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, P</a:t>
            </a:r>
            <a:r>
              <a:rPr lang="en-US" baseline="-25000" dirty="0" smtClean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2</a:t>
            </a:r>
            <a:r>
              <a:rPr lang="en-US" dirty="0" smtClean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, …., P</a:t>
            </a:r>
            <a:r>
              <a:rPr lang="en-US" baseline="-25000" dirty="0" smtClean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t</a:t>
            </a:r>
            <a:r>
              <a:rPr lang="en-US" dirty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} </a:t>
            </a:r>
            <a:r>
              <a:rPr lang="en-US" dirty="0">
                <a:latin typeface="Times New Roman" charset="0"/>
                <a:cs typeface="Times New Roman" charset="0"/>
              </a:rPr>
              <a:t>starting at </a:t>
            </a:r>
            <a:r>
              <a:rPr lang="en-US" dirty="0" smtClean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r = P</a:t>
            </a:r>
            <a:r>
              <a:rPr lang="en-US" baseline="-25000" dirty="0" smtClean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1</a:t>
            </a:r>
            <a:endParaRPr lang="en-US" baseline="-25000" dirty="0">
              <a:solidFill>
                <a:schemeClr val="tx2"/>
              </a:solidFill>
              <a:latin typeface="Times New Roman" charset="0"/>
              <a:cs typeface="Times New Roman" charset="0"/>
            </a:endParaRPr>
          </a:p>
          <a:p>
            <a:pPr algn="l">
              <a:buClr>
                <a:schemeClr val="tx2"/>
              </a:buClr>
              <a:buSzPct val="90000"/>
              <a:buFont typeface="Wingdings" pitchFamily="2" charset="2"/>
              <a:buChar char="§"/>
            </a:pPr>
            <a:r>
              <a:rPr lang="en-US" baseline="-25000" dirty="0">
                <a:latin typeface="Times New Roman" charset="0"/>
                <a:cs typeface="Times New Roman" charset="0"/>
              </a:rPr>
              <a:t> </a:t>
            </a:r>
            <a:r>
              <a:rPr lang="en-US" dirty="0">
                <a:latin typeface="Times New Roman" charset="0"/>
                <a:cs typeface="Times New Roman" charset="0"/>
              </a:rPr>
              <a:t> If </a:t>
            </a:r>
            <a:r>
              <a:rPr lang="en-US" dirty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P </a:t>
            </a:r>
            <a:r>
              <a:rPr lang="en-US" dirty="0">
                <a:latin typeface="Times New Roman" charset="0"/>
                <a:cs typeface="Times New Roman" charset="0"/>
              </a:rPr>
              <a:t>is removed from </a:t>
            </a:r>
            <a:r>
              <a:rPr lang="en-US" dirty="0">
                <a:solidFill>
                  <a:srgbClr val="009900"/>
                </a:solidFill>
                <a:latin typeface="Times New Roman" charset="0"/>
                <a:cs typeface="Times New Roman" charset="0"/>
              </a:rPr>
              <a:t>G</a:t>
            </a:r>
            <a:r>
              <a:rPr lang="en-US" dirty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dirty="0">
                <a:latin typeface="Times New Roman" charset="0"/>
                <a:cs typeface="Times New Roman" charset="0"/>
              </a:rPr>
              <a:t>the graph </a:t>
            </a:r>
            <a:r>
              <a:rPr lang="en-US" dirty="0">
                <a:solidFill>
                  <a:srgbClr val="009900"/>
                </a:solidFill>
                <a:latin typeface="Times New Roman" charset="0"/>
                <a:cs typeface="Times New Roman" charset="0"/>
              </a:rPr>
              <a:t>G[R1 </a:t>
            </a:r>
            <a:r>
              <a:rPr lang="en-US" dirty="0">
                <a:solidFill>
                  <a:srgbClr val="009900"/>
                </a:solidFill>
                <a:latin typeface="Times New Roman" charset="0"/>
                <a:cs typeface="Times New Roman" charset="0"/>
                <a:sym typeface="Symbol" pitchFamily="18" charset="2"/>
              </a:rPr>
              <a:t> R4] </a:t>
            </a:r>
            <a:r>
              <a:rPr lang="en-US" dirty="0">
                <a:latin typeface="Times New Roman" charset="0"/>
                <a:cs typeface="Times New Roman" charset="0"/>
                <a:sym typeface="Symbol" pitchFamily="18" charset="2"/>
              </a:rPr>
              <a:t>becomes </a:t>
            </a:r>
            <a:r>
              <a:rPr lang="en-US" dirty="0" smtClean="0">
                <a:latin typeface="Times New Roman" charset="0"/>
                <a:cs typeface="Times New Roman" charset="0"/>
                <a:sym typeface="Symbol" pitchFamily="18" charset="2"/>
              </a:rPr>
              <a:t>	disconnected </a:t>
            </a:r>
            <a:r>
              <a:rPr lang="en-US" dirty="0">
                <a:latin typeface="Times New Roman" charset="0"/>
                <a:cs typeface="Times New Roman" charset="0"/>
                <a:sym typeface="Symbol" pitchFamily="18" charset="2"/>
              </a:rPr>
              <a:t>and each connected component has at </a:t>
            </a:r>
            <a:r>
              <a:rPr lang="en-US" dirty="0" smtClean="0">
                <a:latin typeface="Times New Roman" charset="0"/>
                <a:cs typeface="Times New Roman" charset="0"/>
                <a:sym typeface="Symbol" pitchFamily="18" charset="2"/>
              </a:rPr>
              <a:t>	most </a:t>
            </a:r>
            <a:r>
              <a:rPr lang="en-US" dirty="0">
                <a:solidFill>
                  <a:schemeClr val="tx2"/>
                </a:solidFill>
                <a:latin typeface="Times New Roman" charset="0"/>
                <a:cs typeface="Times New Roman" charset="0"/>
                <a:sym typeface="Symbol" pitchFamily="18" charset="2"/>
              </a:rPr>
              <a:t>n/2 </a:t>
            </a:r>
            <a:r>
              <a:rPr lang="en-US" dirty="0">
                <a:latin typeface="Times New Roman" charset="0"/>
                <a:cs typeface="Times New Roman" charset="0"/>
                <a:sym typeface="Symbol" pitchFamily="18" charset="2"/>
              </a:rPr>
              <a:t>vertices</a:t>
            </a:r>
            <a:r>
              <a:rPr lang="en-US" dirty="0" smtClean="0">
                <a:latin typeface="Times New Roman" charset="0"/>
                <a:cs typeface="Times New Roman" charset="0"/>
                <a:sym typeface="Symbol" pitchFamily="18" charset="2"/>
              </a:rPr>
              <a:t>.</a:t>
            </a:r>
            <a:r>
              <a:rPr lang="en-US" dirty="0" smtClean="0"/>
              <a:t>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8055" y="1656792"/>
            <a:ext cx="8675945" cy="4486275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sz="2800" dirty="0" smtClean="0"/>
              <a:t>Algorithm DFST</a:t>
            </a:r>
          </a:p>
          <a:p>
            <a:pPr marL="514350" indent="-149225">
              <a:spcBef>
                <a:spcPts val="0"/>
              </a:spcBef>
              <a:buNone/>
              <a:defRPr/>
            </a:pPr>
            <a:r>
              <a:rPr lang="en-US" sz="2800" dirty="0" smtClean="0"/>
              <a:t>	</a:t>
            </a:r>
            <a:r>
              <a:rPr lang="en-US" sz="2400" dirty="0" smtClean="0"/>
              <a:t>Construct the path </a:t>
            </a:r>
            <a:r>
              <a:rPr lang="en-US" sz="2400" dirty="0" smtClean="0">
                <a:solidFill>
                  <a:srgbClr val="009900"/>
                </a:solidFill>
              </a:rPr>
              <a:t>P = {P</a:t>
            </a:r>
            <a:r>
              <a:rPr lang="en-US" sz="2400" baseline="-25000" dirty="0" smtClean="0">
                <a:solidFill>
                  <a:srgbClr val="009900"/>
                </a:solidFill>
              </a:rPr>
              <a:t>1</a:t>
            </a:r>
            <a:r>
              <a:rPr lang="en-US" sz="2400" dirty="0" smtClean="0">
                <a:solidFill>
                  <a:srgbClr val="009900"/>
                </a:solidFill>
              </a:rPr>
              <a:t>, P</a:t>
            </a:r>
            <a:r>
              <a:rPr lang="en-US" sz="2400" baseline="-25000" dirty="0" smtClean="0">
                <a:solidFill>
                  <a:srgbClr val="009900"/>
                </a:solidFill>
              </a:rPr>
              <a:t>2</a:t>
            </a:r>
            <a:r>
              <a:rPr lang="en-US" sz="2400" dirty="0" smtClean="0">
                <a:solidFill>
                  <a:srgbClr val="009900"/>
                </a:solidFill>
              </a:rPr>
              <a:t>, …, P</a:t>
            </a:r>
            <a:r>
              <a:rPr lang="en-US" sz="2400" baseline="-25000" dirty="0" smtClean="0">
                <a:solidFill>
                  <a:srgbClr val="009900"/>
                </a:solidFill>
              </a:rPr>
              <a:t>t</a:t>
            </a:r>
            <a:r>
              <a:rPr lang="en-US" sz="2400" dirty="0" smtClean="0">
                <a:solidFill>
                  <a:srgbClr val="009900"/>
                </a:solidFill>
              </a:rPr>
              <a:t>} </a:t>
            </a:r>
            <a:r>
              <a:rPr lang="en-US" sz="2400" dirty="0" smtClean="0"/>
              <a:t>where </a:t>
            </a:r>
            <a:r>
              <a:rPr lang="en-US" sz="2400" dirty="0" smtClean="0">
                <a:solidFill>
                  <a:srgbClr val="009900"/>
                </a:solidFill>
              </a:rPr>
              <a:t>P</a:t>
            </a:r>
            <a:r>
              <a:rPr lang="en-US" sz="2400" baseline="-25000" dirty="0" smtClean="0">
                <a:solidFill>
                  <a:srgbClr val="009900"/>
                </a:solidFill>
              </a:rPr>
              <a:t>1</a:t>
            </a:r>
            <a:r>
              <a:rPr lang="en-US" sz="2400" dirty="0" smtClean="0">
                <a:solidFill>
                  <a:srgbClr val="009900"/>
                </a:solidFill>
              </a:rPr>
              <a:t> = r </a:t>
            </a:r>
            <a:r>
              <a:rPr lang="en-US" sz="2400" dirty="0" smtClean="0"/>
              <a:t>= </a:t>
            </a:r>
            <a:r>
              <a:rPr lang="en-US" sz="2400" dirty="0" smtClean="0"/>
              <a:t>root</a:t>
            </a:r>
            <a:r>
              <a:rPr lang="en-US" sz="2400" dirty="0" smtClean="0"/>
              <a:t>.</a:t>
            </a:r>
          </a:p>
          <a:p>
            <a:pPr marL="514350" indent="-149225">
              <a:spcBef>
                <a:spcPts val="0"/>
              </a:spcBef>
              <a:buNone/>
              <a:defRPr/>
            </a:pPr>
            <a:r>
              <a:rPr lang="en-US" sz="1000" dirty="0" smtClean="0"/>
              <a:t>	</a:t>
            </a:r>
            <a:endParaRPr lang="en-US" sz="500" dirty="0" smtClean="0"/>
          </a:p>
          <a:p>
            <a:pPr marL="514350" indent="-149225">
              <a:spcBef>
                <a:spcPts val="0"/>
              </a:spcBef>
              <a:buNone/>
              <a:defRPr/>
            </a:pPr>
            <a:r>
              <a:rPr lang="en-US" sz="2400" dirty="0" smtClean="0"/>
              <a:t>	Let </a:t>
            </a:r>
            <a:r>
              <a:rPr lang="en-US" sz="2400" dirty="0" smtClean="0">
                <a:solidFill>
                  <a:srgbClr val="009900"/>
                </a:solidFill>
              </a:rPr>
              <a:t>G</a:t>
            </a:r>
            <a:r>
              <a:rPr lang="el-GR" sz="2400" dirty="0" smtClean="0">
                <a:solidFill>
                  <a:srgbClr val="009900"/>
                </a:solidFill>
              </a:rPr>
              <a:t>΄=</a:t>
            </a:r>
            <a:r>
              <a:rPr lang="en-US" sz="2400" dirty="0" smtClean="0">
                <a:solidFill>
                  <a:srgbClr val="009900"/>
                </a:solidFill>
              </a:rPr>
              <a:t> G - P</a:t>
            </a:r>
            <a:r>
              <a:rPr lang="en-US" sz="2400" dirty="0" smtClean="0"/>
              <a:t>. </a:t>
            </a:r>
          </a:p>
          <a:p>
            <a:pPr marL="514350" indent="-149225">
              <a:spcBef>
                <a:spcPts val="0"/>
              </a:spcBef>
              <a:buNone/>
              <a:defRPr/>
            </a:pPr>
            <a:r>
              <a:rPr lang="en-US" sz="2400" dirty="0" smtClean="0"/>
              <a:t>	</a:t>
            </a:r>
            <a:r>
              <a:rPr lang="en-US" sz="2000" dirty="0" smtClean="0"/>
              <a:t>Compute the connected components </a:t>
            </a:r>
            <a:r>
              <a:rPr lang="en-US" sz="2000" dirty="0" smtClean="0">
                <a:solidFill>
                  <a:srgbClr val="009900"/>
                </a:solidFill>
              </a:rPr>
              <a:t>G</a:t>
            </a:r>
            <a:r>
              <a:rPr lang="en-US" sz="2000" baseline="-25000" dirty="0" smtClean="0">
                <a:solidFill>
                  <a:srgbClr val="009900"/>
                </a:solidFill>
              </a:rPr>
              <a:t>1</a:t>
            </a:r>
            <a:r>
              <a:rPr lang="en-US" sz="2000" dirty="0" smtClean="0">
                <a:solidFill>
                  <a:srgbClr val="009900"/>
                </a:solidFill>
              </a:rPr>
              <a:t>, G</a:t>
            </a:r>
            <a:r>
              <a:rPr lang="en-US" sz="2000" baseline="-25000" dirty="0" smtClean="0">
                <a:solidFill>
                  <a:srgbClr val="009900"/>
                </a:solidFill>
              </a:rPr>
              <a:t>2</a:t>
            </a:r>
            <a:r>
              <a:rPr lang="en-US" sz="2000" dirty="0" smtClean="0">
                <a:solidFill>
                  <a:srgbClr val="009900"/>
                </a:solidFill>
              </a:rPr>
              <a:t>, …., G</a:t>
            </a:r>
            <a:r>
              <a:rPr lang="en-US" sz="2000" baseline="-25000" dirty="0" smtClean="0">
                <a:solidFill>
                  <a:srgbClr val="009900"/>
                </a:solidFill>
              </a:rPr>
              <a:t>s </a:t>
            </a:r>
            <a:r>
              <a:rPr lang="en-US" sz="2000" dirty="0" smtClean="0">
                <a:solidFill>
                  <a:srgbClr val="009900"/>
                </a:solidFill>
              </a:rPr>
              <a:t> </a:t>
            </a:r>
            <a:r>
              <a:rPr lang="en-US" sz="2000" dirty="0" smtClean="0"/>
              <a:t>of </a:t>
            </a:r>
            <a:r>
              <a:rPr lang="en-US" sz="2000" dirty="0" smtClean="0">
                <a:solidFill>
                  <a:srgbClr val="009900"/>
                </a:solidFill>
              </a:rPr>
              <a:t>G</a:t>
            </a:r>
            <a:r>
              <a:rPr lang="el-GR" sz="2000" dirty="0" smtClean="0">
                <a:solidFill>
                  <a:srgbClr val="009900"/>
                </a:solidFill>
              </a:rPr>
              <a:t>΄</a:t>
            </a:r>
            <a:r>
              <a:rPr lang="el-GR" sz="2000" dirty="0" smtClean="0"/>
              <a:t>.</a:t>
            </a:r>
          </a:p>
          <a:p>
            <a:pPr marL="514350" indent="-149225">
              <a:buFont typeface="Wingdings" pitchFamily="2" charset="2"/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67589" name="5 - Εικόνα" descr="8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5838" y="3578564"/>
            <a:ext cx="3789363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DB2D08D-215C-4936-A661-3CD9FE57680A}" type="slidenum">
              <a:rPr lang="el-GR" altLang="el-GR" sz="1200" smtClean="0">
                <a:latin typeface="Cambria" pitchFamily="18" charset="0"/>
              </a:rPr>
              <a:pPr/>
              <a:t>52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8" name="1 - Τίτλος"/>
          <p:cNvSpPr>
            <a:spLocks noGrp="1"/>
          </p:cNvSpPr>
          <p:nvPr>
            <p:ph type="title"/>
          </p:nvPr>
        </p:nvSpPr>
        <p:spPr>
          <a:xfrm>
            <a:off x="1214309" y="470791"/>
            <a:ext cx="7793037" cy="598283"/>
          </a:xfrm>
        </p:spPr>
        <p:txBody>
          <a:bodyPr/>
          <a:lstStyle/>
          <a:p>
            <a:r>
              <a:rPr lang="en-US" sz="3200" b="1" kern="1200" dirty="0" smtClean="0">
                <a:solidFill>
                  <a:srgbClr val="002060"/>
                </a:solidFill>
                <a:latin typeface="Cambria" pitchFamily="18" charset="0"/>
              </a:rPr>
              <a:t>DFS Tree</a:t>
            </a:r>
            <a:endParaRPr lang="el-GR" sz="3200" b="1" kern="1200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9" name="8 - Ορθογώνιο"/>
          <p:cNvSpPr/>
          <p:nvPr/>
        </p:nvSpPr>
        <p:spPr bwMode="auto">
          <a:xfrm>
            <a:off x="561315" y="1883121"/>
            <a:ext cx="153909" cy="18106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2 - Θέση περιεχομένου"/>
          <p:cNvSpPr>
            <a:spLocks noGrp="1"/>
          </p:cNvSpPr>
          <p:nvPr>
            <p:ph idx="1"/>
          </p:nvPr>
        </p:nvSpPr>
        <p:spPr>
          <a:xfrm>
            <a:off x="456470" y="1661340"/>
            <a:ext cx="8634413" cy="1172395"/>
          </a:xfrm>
        </p:spPr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</a:rPr>
              <a:t>Hamilton path? Hamilton cycle?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Maximum </a:t>
            </a:r>
            <a:r>
              <a:rPr lang="en-US" sz="2800" dirty="0" smtClean="0">
                <a:solidFill>
                  <a:schemeClr val="tx2"/>
                </a:solidFill>
              </a:rPr>
              <a:t>independent set </a:t>
            </a:r>
          </a:p>
          <a:p>
            <a:pPr>
              <a:buNone/>
            </a:pPr>
            <a:r>
              <a:rPr lang="en-US" sz="1200" dirty="0" smtClean="0">
                <a:solidFill>
                  <a:schemeClr val="tx2"/>
                </a:solidFill>
              </a:rPr>
              <a:t/>
            </a:r>
            <a:br>
              <a:rPr lang="en-US" sz="1200" dirty="0" smtClean="0">
                <a:solidFill>
                  <a:schemeClr val="tx2"/>
                </a:solidFill>
              </a:rPr>
            </a:br>
            <a:r>
              <a:rPr lang="el-GR" sz="2800" dirty="0" smtClean="0">
                <a:solidFill>
                  <a:schemeClr val="tx2"/>
                </a:solidFill>
              </a:rPr>
              <a:t>                </a:t>
            </a:r>
            <a:r>
              <a:rPr lang="en-US" sz="2800" dirty="0" smtClean="0">
                <a:solidFill>
                  <a:schemeClr val="tx2"/>
                </a:solidFill>
              </a:rPr>
              <a:t>    </a:t>
            </a:r>
            <a:r>
              <a:rPr lang="el-GR" sz="2000" dirty="0" smtClean="0">
                <a:solidFill>
                  <a:srgbClr val="C00000"/>
                </a:solidFill>
              </a:rPr>
              <a:t>π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l-GR" sz="2000" dirty="0" smtClean="0">
                <a:solidFill>
                  <a:srgbClr val="C00000"/>
                </a:solidFill>
              </a:rPr>
              <a:t>=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l-GR" sz="2000" dirty="0" smtClean="0">
                <a:solidFill>
                  <a:srgbClr val="C00000"/>
                </a:solidFill>
              </a:rPr>
              <a:t>[</a:t>
            </a:r>
            <a:r>
              <a:rPr lang="el-GR" sz="2000" dirty="0" smtClean="0">
                <a:solidFill>
                  <a:srgbClr val="C00000"/>
                </a:solidFill>
              </a:rPr>
              <a:t>7,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l-GR" sz="2000" dirty="0" smtClean="0">
                <a:solidFill>
                  <a:srgbClr val="C00000"/>
                </a:solidFill>
              </a:rPr>
              <a:t>2,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l-GR" sz="2000" dirty="0" smtClean="0">
                <a:solidFill>
                  <a:srgbClr val="C00000"/>
                </a:solidFill>
              </a:rPr>
              <a:t>4,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l-GR" sz="2000" dirty="0" smtClean="0">
                <a:solidFill>
                  <a:srgbClr val="C00000"/>
                </a:solidFill>
              </a:rPr>
              <a:t>8,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l-GR" sz="2000" dirty="0" smtClean="0">
                <a:solidFill>
                  <a:srgbClr val="C00000"/>
                </a:solidFill>
              </a:rPr>
              <a:t>1,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l-GR" sz="2000" dirty="0" smtClean="0">
                <a:solidFill>
                  <a:srgbClr val="C00000"/>
                </a:solidFill>
              </a:rPr>
              <a:t>9,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l-GR" sz="2000" dirty="0" smtClean="0">
                <a:solidFill>
                  <a:srgbClr val="C00000"/>
                </a:solidFill>
              </a:rPr>
              <a:t>3,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l-GR" sz="2000" dirty="0" smtClean="0">
                <a:solidFill>
                  <a:srgbClr val="C00000"/>
                </a:solidFill>
              </a:rPr>
              <a:t>5,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l-GR" sz="2000" dirty="0" smtClean="0">
                <a:solidFill>
                  <a:srgbClr val="C00000"/>
                </a:solidFill>
              </a:rPr>
              <a:t>10,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l-GR" sz="2000" dirty="0" smtClean="0">
                <a:solidFill>
                  <a:srgbClr val="C00000"/>
                </a:solidFill>
              </a:rPr>
              <a:t>6] </a:t>
            </a:r>
            <a:endParaRPr lang="el-GR" sz="2800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None/>
            </a:pPr>
            <a:endParaRPr lang="en-US" dirty="0" smtClean="0">
              <a:solidFill>
                <a:srgbClr val="009900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l-GR" dirty="0" smtClean="0"/>
          </a:p>
        </p:txBody>
      </p:sp>
      <p:pic>
        <p:nvPicPr>
          <p:cNvPr id="69637" name="5 - Εικόνα" descr="8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5375" y="3429000"/>
            <a:ext cx="3926783" cy="290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DB2D08D-215C-4936-A661-3CD9FE57680A}" type="slidenum">
              <a:rPr lang="el-GR" altLang="el-GR" sz="1200" smtClean="0">
                <a:latin typeface="Cambria" pitchFamily="18" charset="0"/>
              </a:rPr>
              <a:pPr/>
              <a:t>53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8" name="1 - Τίτλος"/>
          <p:cNvSpPr>
            <a:spLocks noGrp="1"/>
          </p:cNvSpPr>
          <p:nvPr>
            <p:ph type="title"/>
          </p:nvPr>
        </p:nvSpPr>
        <p:spPr>
          <a:xfrm>
            <a:off x="1214309" y="470791"/>
            <a:ext cx="7793037" cy="598283"/>
          </a:xfrm>
        </p:spPr>
        <p:txBody>
          <a:bodyPr/>
          <a:lstStyle/>
          <a:p>
            <a:r>
              <a:rPr lang="en-US" sz="3200" b="1" kern="1200" dirty="0" smtClean="0">
                <a:solidFill>
                  <a:srgbClr val="002060"/>
                </a:solidFill>
                <a:latin typeface="Cambria" pitchFamily="18" charset="0"/>
              </a:rPr>
              <a:t>Maximum Independent Set</a:t>
            </a:r>
            <a:endParaRPr lang="el-GR" sz="3200" b="1" kern="1200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7" name="6 - Ορθογώνιο"/>
          <p:cNvSpPr/>
          <p:nvPr/>
        </p:nvSpPr>
        <p:spPr bwMode="auto">
          <a:xfrm>
            <a:off x="561315" y="1883121"/>
            <a:ext cx="153909" cy="18106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8 - Ορθογώνιο"/>
          <p:cNvSpPr/>
          <p:nvPr/>
        </p:nvSpPr>
        <p:spPr bwMode="auto">
          <a:xfrm>
            <a:off x="559807" y="2370500"/>
            <a:ext cx="153909" cy="18106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5 - Θέση περιεχομένου" descr="8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55243" y="3101738"/>
            <a:ext cx="5756405" cy="3262847"/>
          </a:xfrm>
        </p:spPr>
      </p:pic>
      <p:pic>
        <p:nvPicPr>
          <p:cNvPr id="4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DB2D08D-215C-4936-A661-3CD9FE57680A}" type="slidenum">
              <a:rPr lang="el-GR" altLang="el-GR" sz="1200" smtClean="0">
                <a:latin typeface="Cambria" pitchFamily="18" charset="0"/>
              </a:rPr>
              <a:pPr/>
              <a:t>54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6" name="2 - Θέση περιεχομένου"/>
          <p:cNvSpPr txBox="1">
            <a:spLocks/>
          </p:cNvSpPr>
          <p:nvPr/>
        </p:nvSpPr>
        <p:spPr bwMode="auto">
          <a:xfrm>
            <a:off x="456470" y="1661340"/>
            <a:ext cx="8634413" cy="1172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Maximum independent set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[7,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2,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4,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8,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1,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9,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3,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5,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10,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6] </a:t>
            </a:r>
            <a:endParaRPr kumimoji="0" lang="el-GR" sz="28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endParaRPr kumimoji="0" lang="el-GR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7 - Ορθογώνιο"/>
          <p:cNvSpPr/>
          <p:nvPr/>
        </p:nvSpPr>
        <p:spPr bwMode="auto">
          <a:xfrm>
            <a:off x="561315" y="1883121"/>
            <a:ext cx="153909" cy="18106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1 - Τίτλος"/>
          <p:cNvSpPr>
            <a:spLocks noGrp="1"/>
          </p:cNvSpPr>
          <p:nvPr>
            <p:ph type="title"/>
          </p:nvPr>
        </p:nvSpPr>
        <p:spPr>
          <a:xfrm>
            <a:off x="1214309" y="470791"/>
            <a:ext cx="7793037" cy="598283"/>
          </a:xfrm>
        </p:spPr>
        <p:txBody>
          <a:bodyPr/>
          <a:lstStyle/>
          <a:p>
            <a:r>
              <a:rPr lang="en-US" sz="3200" b="1" kern="1200" dirty="0" smtClean="0">
                <a:solidFill>
                  <a:srgbClr val="002060"/>
                </a:solidFill>
                <a:latin typeface="Cambria" pitchFamily="18" charset="0"/>
              </a:rPr>
              <a:t>Maximum Independent Set</a:t>
            </a:r>
            <a:endParaRPr lang="el-GR" sz="3200" b="1" kern="1200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81356" y="1670393"/>
            <a:ext cx="8528050" cy="4516438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Maximum – weight indipendent set </a:t>
            </a:r>
          </a:p>
          <a:p>
            <a:pPr>
              <a:buNone/>
              <a:defRPr/>
            </a:pPr>
            <a:r>
              <a:rPr lang="en-US" sz="1400" dirty="0" smtClean="0">
                <a:solidFill>
                  <a:schemeClr val="tx2"/>
                </a:solidFill>
              </a:rPr>
              <a:t/>
            </a:r>
            <a:br>
              <a:rPr lang="en-US" sz="1400" dirty="0" smtClean="0">
                <a:solidFill>
                  <a:schemeClr val="tx2"/>
                </a:solidFill>
              </a:rPr>
            </a:br>
            <a:r>
              <a:rPr lang="en-US" sz="2800" dirty="0" smtClean="0">
                <a:solidFill>
                  <a:schemeClr val="tx2"/>
                </a:solidFill>
              </a:rPr>
              <a:t>                </a:t>
            </a:r>
            <a:r>
              <a:rPr lang="el-GR" sz="2800" dirty="0" smtClean="0">
                <a:solidFill>
                  <a:srgbClr val="C00000"/>
                </a:solidFill>
              </a:rPr>
              <a:t>π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l-GR" sz="2800" dirty="0" smtClean="0">
                <a:solidFill>
                  <a:srgbClr val="C00000"/>
                </a:solidFill>
              </a:rPr>
              <a:t>=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l-GR" sz="2800" dirty="0" smtClean="0">
                <a:solidFill>
                  <a:srgbClr val="C00000"/>
                </a:solidFill>
              </a:rPr>
              <a:t>[</a:t>
            </a:r>
            <a:r>
              <a:rPr lang="el-GR" sz="2800" dirty="0" smtClean="0">
                <a:solidFill>
                  <a:srgbClr val="C00000"/>
                </a:solidFill>
              </a:rPr>
              <a:t>7,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l-GR" sz="2800" dirty="0" smtClean="0">
                <a:solidFill>
                  <a:srgbClr val="C00000"/>
                </a:solidFill>
              </a:rPr>
              <a:t>2,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l-GR" sz="2800" dirty="0" smtClean="0">
                <a:solidFill>
                  <a:srgbClr val="C00000"/>
                </a:solidFill>
              </a:rPr>
              <a:t>4,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l-GR" sz="2800" dirty="0" smtClean="0">
                <a:solidFill>
                  <a:srgbClr val="C00000"/>
                </a:solidFill>
              </a:rPr>
              <a:t>8,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l-GR" sz="2800" dirty="0" smtClean="0">
                <a:solidFill>
                  <a:srgbClr val="C00000"/>
                </a:solidFill>
              </a:rPr>
              <a:t>1,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l-GR" sz="2800" dirty="0" smtClean="0">
                <a:solidFill>
                  <a:srgbClr val="C00000"/>
                </a:solidFill>
              </a:rPr>
              <a:t>9,</a:t>
            </a:r>
            <a:r>
              <a:rPr lang="en-US" sz="2800" dirty="0" smtClean="0">
                <a:solidFill>
                  <a:srgbClr val="C00000"/>
                </a:solidFill>
              </a:rPr>
              <a:t>   </a:t>
            </a:r>
            <a:r>
              <a:rPr lang="el-GR" sz="2800" dirty="0" smtClean="0">
                <a:solidFill>
                  <a:srgbClr val="C00000"/>
                </a:solidFill>
              </a:rPr>
              <a:t>3,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l-GR" sz="2800" dirty="0" smtClean="0">
                <a:solidFill>
                  <a:srgbClr val="C00000"/>
                </a:solidFill>
              </a:rPr>
              <a:t>5,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l-GR" sz="2800" dirty="0" smtClean="0">
                <a:solidFill>
                  <a:srgbClr val="C00000"/>
                </a:solidFill>
              </a:rPr>
              <a:t>10,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l-GR" sz="2800" dirty="0" smtClean="0">
                <a:solidFill>
                  <a:srgbClr val="C00000"/>
                </a:solidFill>
              </a:rPr>
              <a:t>6]</a:t>
            </a:r>
            <a:endParaRPr lang="en-US" sz="2800" dirty="0" smtClean="0">
              <a:solidFill>
                <a:srgbClr val="C00000"/>
              </a:solidFill>
            </a:endParaRPr>
          </a:p>
          <a:p>
            <a:pPr>
              <a:buNone/>
              <a:defRPr/>
            </a:pPr>
            <a:r>
              <a:rPr lang="el-GR" sz="1400" dirty="0" smtClean="0">
                <a:solidFill>
                  <a:srgbClr val="009900"/>
                </a:solidFill>
              </a:rPr>
              <a:t/>
            </a:r>
            <a:br>
              <a:rPr lang="el-GR" sz="1400" dirty="0" smtClean="0">
                <a:solidFill>
                  <a:srgbClr val="009900"/>
                </a:solidFill>
              </a:rPr>
            </a:br>
            <a:r>
              <a:rPr lang="en-US" sz="2800" dirty="0" smtClean="0">
                <a:solidFill>
                  <a:srgbClr val="009900"/>
                </a:solidFill>
              </a:rPr>
              <a:t>               </a:t>
            </a:r>
            <a:r>
              <a:rPr lang="en-US" sz="500" dirty="0" smtClean="0">
                <a:solidFill>
                  <a:srgbClr val="009900"/>
                </a:solidFill>
              </a:rPr>
              <a:t> </a:t>
            </a:r>
            <a:r>
              <a:rPr lang="en-US" sz="2800" dirty="0" smtClean="0">
                <a:solidFill>
                  <a:srgbClr val="00B050"/>
                </a:solidFill>
              </a:rPr>
              <a:t>w = [</a:t>
            </a:r>
            <a:r>
              <a:rPr lang="en-US" sz="2800" dirty="0" smtClean="0">
                <a:solidFill>
                  <a:srgbClr val="00B050"/>
                </a:solidFill>
              </a:rPr>
              <a:t>4, 6, 7, 5, 3, 10, 8, 1,  2,  9]</a:t>
            </a:r>
          </a:p>
          <a:p>
            <a:pPr>
              <a:defRPr/>
            </a:pPr>
            <a:endParaRPr lang="en-US" sz="2000" dirty="0" smtClean="0">
              <a:solidFill>
                <a:srgbClr val="009900"/>
              </a:solidFill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First we have </a:t>
            </a:r>
            <a:r>
              <a:rPr lang="el-GR" sz="2800" dirty="0" smtClean="0">
                <a:solidFill>
                  <a:schemeClr val="tx2"/>
                </a:solidFill>
              </a:rPr>
              <a:t>π</a:t>
            </a:r>
            <a:r>
              <a:rPr lang="el-GR" sz="2800" baseline="-25000" dirty="0" smtClean="0">
                <a:solidFill>
                  <a:schemeClr val="tx2"/>
                </a:solidFill>
              </a:rPr>
              <a:t>1</a:t>
            </a:r>
            <a:r>
              <a:rPr lang="el-GR" sz="2800" dirty="0" smtClean="0">
                <a:solidFill>
                  <a:schemeClr val="tx2"/>
                </a:solidFill>
              </a:rPr>
              <a:t>=7</a:t>
            </a:r>
            <a:r>
              <a:rPr lang="el-GR" sz="2800" dirty="0" smtClean="0"/>
              <a:t>, </a:t>
            </a:r>
            <a:r>
              <a:rPr lang="en-US" sz="2800" dirty="0" smtClean="0"/>
              <a:t>hence the MWIS containing vertex </a:t>
            </a:r>
            <a:r>
              <a:rPr lang="en-US" sz="2800" dirty="0" smtClean="0">
                <a:solidFill>
                  <a:schemeClr val="tx2"/>
                </a:solidFill>
              </a:rPr>
              <a:t>7</a:t>
            </a:r>
            <a:r>
              <a:rPr lang="en-US" sz="2800" dirty="0" smtClean="0"/>
              <a:t> in sequence </a:t>
            </a:r>
            <a:r>
              <a:rPr lang="en-US" sz="2800" dirty="0" smtClean="0">
                <a:solidFill>
                  <a:schemeClr val="tx2"/>
                </a:solidFill>
              </a:rPr>
              <a:t>[</a:t>
            </a:r>
            <a:r>
              <a:rPr lang="el-GR" sz="2800" dirty="0" smtClean="0">
                <a:solidFill>
                  <a:schemeClr val="tx2"/>
                </a:solidFill>
              </a:rPr>
              <a:t>π</a:t>
            </a:r>
            <a:r>
              <a:rPr lang="el-GR" sz="2800" baseline="-25000" dirty="0" smtClean="0">
                <a:solidFill>
                  <a:schemeClr val="tx2"/>
                </a:solidFill>
              </a:rPr>
              <a:t>1</a:t>
            </a:r>
            <a:r>
              <a:rPr lang="el-GR" sz="2800" dirty="0" smtClean="0">
                <a:solidFill>
                  <a:schemeClr val="tx2"/>
                </a:solidFill>
              </a:rPr>
              <a:t>]=[7] </a:t>
            </a:r>
            <a:r>
              <a:rPr lang="en-US" sz="2800" dirty="0" smtClean="0">
                <a:solidFill>
                  <a:schemeClr val="tx2"/>
                </a:solidFill>
              </a:rPr>
              <a:t>is I</a:t>
            </a:r>
            <a:r>
              <a:rPr lang="en-US" sz="2800" baseline="-25000" dirty="0" smtClean="0">
                <a:solidFill>
                  <a:schemeClr val="tx2"/>
                </a:solidFill>
              </a:rPr>
              <a:t>7</a:t>
            </a:r>
            <a:r>
              <a:rPr lang="en-US" sz="2800" dirty="0" smtClean="0">
                <a:solidFill>
                  <a:schemeClr val="tx2"/>
                </a:solidFill>
              </a:rPr>
              <a:t>={7} and W</a:t>
            </a:r>
            <a:r>
              <a:rPr lang="en-US" sz="2800" baseline="-25000" dirty="0" smtClean="0">
                <a:solidFill>
                  <a:schemeClr val="tx2"/>
                </a:solidFill>
              </a:rPr>
              <a:t>7</a:t>
            </a:r>
            <a:r>
              <a:rPr lang="en-US" sz="2800" dirty="0" smtClean="0">
                <a:solidFill>
                  <a:schemeClr val="tx2"/>
                </a:solidFill>
              </a:rPr>
              <a:t>=4.</a:t>
            </a:r>
          </a:p>
        </p:txBody>
      </p:sp>
      <p:pic>
        <p:nvPicPr>
          <p:cNvPr id="4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DB2D08D-215C-4936-A661-3CD9FE57680A}" type="slidenum">
              <a:rPr lang="el-GR" altLang="el-GR" sz="1200" smtClean="0">
                <a:latin typeface="Cambria" pitchFamily="18" charset="0"/>
              </a:rPr>
              <a:pPr/>
              <a:t>55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6" name="5 - Ορθογώνιο"/>
          <p:cNvSpPr/>
          <p:nvPr/>
        </p:nvSpPr>
        <p:spPr bwMode="auto">
          <a:xfrm>
            <a:off x="561315" y="1883121"/>
            <a:ext cx="153909" cy="18106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1 - Τίτλος"/>
          <p:cNvSpPr>
            <a:spLocks noGrp="1"/>
          </p:cNvSpPr>
          <p:nvPr>
            <p:ph type="title"/>
          </p:nvPr>
        </p:nvSpPr>
        <p:spPr>
          <a:xfrm>
            <a:off x="1214309" y="470791"/>
            <a:ext cx="7793037" cy="598283"/>
          </a:xfrm>
        </p:spPr>
        <p:txBody>
          <a:bodyPr/>
          <a:lstStyle/>
          <a:p>
            <a:r>
              <a:rPr lang="en-US" sz="3200" b="1" kern="1200" dirty="0" smtClean="0">
                <a:solidFill>
                  <a:srgbClr val="002060"/>
                </a:solidFill>
                <a:latin typeface="Cambria" pitchFamily="18" charset="0"/>
              </a:rPr>
              <a:t>Maximum Independent Set</a:t>
            </a:r>
            <a:endParaRPr lang="el-GR" sz="3200" b="1" kern="1200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76400"/>
            <a:ext cx="8497888" cy="4456113"/>
          </a:xfrm>
        </p:spPr>
        <p:txBody>
          <a:bodyPr/>
          <a:lstStyle/>
          <a:p>
            <a:pPr marL="514350" indent="-514350">
              <a:buFont typeface="Tahoma" pitchFamily="34" charset="0"/>
              <a:buAutoNum type="arabicPeriod" startAt="2"/>
            </a:pPr>
            <a:r>
              <a:rPr lang="en-US" sz="2800" dirty="0" smtClean="0"/>
              <a:t>Secondly we have </a:t>
            </a:r>
            <a:r>
              <a:rPr lang="el-GR" sz="2800" dirty="0" smtClean="0">
                <a:solidFill>
                  <a:schemeClr val="tx2"/>
                </a:solidFill>
              </a:rPr>
              <a:t>π</a:t>
            </a:r>
            <a:r>
              <a:rPr lang="en-US" sz="2800" baseline="-25000" dirty="0" smtClean="0">
                <a:solidFill>
                  <a:schemeClr val="tx2"/>
                </a:solidFill>
              </a:rPr>
              <a:t>2</a:t>
            </a:r>
            <a:r>
              <a:rPr lang="el-GR" sz="2800" dirty="0" smtClean="0">
                <a:solidFill>
                  <a:schemeClr val="tx2"/>
                </a:solidFill>
              </a:rPr>
              <a:t>=</a:t>
            </a:r>
            <a:r>
              <a:rPr lang="en-US" sz="2800" dirty="0" smtClean="0">
                <a:solidFill>
                  <a:schemeClr val="tx2"/>
                </a:solidFill>
              </a:rPr>
              <a:t>2 </a:t>
            </a:r>
            <a:r>
              <a:rPr lang="en-US" sz="2800" dirty="0" smtClean="0"/>
              <a:t>in </a:t>
            </a:r>
            <a:r>
              <a:rPr lang="en-US" sz="2800" dirty="0" smtClean="0">
                <a:solidFill>
                  <a:schemeClr val="tx2"/>
                </a:solidFill>
              </a:rPr>
              <a:t>[</a:t>
            </a:r>
            <a:r>
              <a:rPr lang="el-GR" sz="2800" dirty="0" smtClean="0">
                <a:solidFill>
                  <a:schemeClr val="tx2"/>
                </a:solidFill>
              </a:rPr>
              <a:t>π</a:t>
            </a:r>
            <a:r>
              <a:rPr lang="en-US" sz="2800" baseline="-25000" dirty="0" smtClean="0">
                <a:solidFill>
                  <a:schemeClr val="tx2"/>
                </a:solidFill>
              </a:rPr>
              <a:t>1</a:t>
            </a:r>
            <a:r>
              <a:rPr lang="en-US" sz="2800" dirty="0" smtClean="0">
                <a:solidFill>
                  <a:schemeClr val="tx2"/>
                </a:solidFill>
              </a:rPr>
              <a:t>, </a:t>
            </a:r>
            <a:r>
              <a:rPr lang="el-GR" sz="2800" dirty="0" smtClean="0">
                <a:solidFill>
                  <a:schemeClr val="tx2"/>
                </a:solidFill>
              </a:rPr>
              <a:t>π</a:t>
            </a:r>
            <a:r>
              <a:rPr lang="en-US" sz="2800" baseline="-25000" dirty="0" smtClean="0">
                <a:solidFill>
                  <a:schemeClr val="tx2"/>
                </a:solidFill>
              </a:rPr>
              <a:t>2</a:t>
            </a:r>
            <a:r>
              <a:rPr lang="en-US" sz="2800" dirty="0" smtClean="0">
                <a:solidFill>
                  <a:schemeClr val="tx2"/>
                </a:solidFill>
              </a:rPr>
              <a:t>]=[7,2] </a:t>
            </a:r>
            <a:r>
              <a:rPr lang="en-US" sz="2800" dirty="0" smtClean="0"/>
              <a:t>is an MWIS containing vertex </a:t>
            </a:r>
            <a:r>
              <a:rPr lang="en-US" sz="2800" dirty="0" smtClean="0">
                <a:solidFill>
                  <a:schemeClr val="tx2"/>
                </a:solidFill>
              </a:rPr>
              <a:t>2</a:t>
            </a:r>
            <a:r>
              <a:rPr lang="en-US" sz="2800" dirty="0" smtClean="0"/>
              <a:t>. That is, </a:t>
            </a:r>
            <a:r>
              <a:rPr lang="en-US" sz="2800" dirty="0" smtClean="0">
                <a:solidFill>
                  <a:schemeClr val="tx2"/>
                </a:solidFill>
              </a:rPr>
              <a:t>I</a:t>
            </a:r>
            <a:r>
              <a:rPr lang="en-US" sz="2800" baseline="-25000" dirty="0" smtClean="0">
                <a:solidFill>
                  <a:schemeClr val="tx2"/>
                </a:solidFill>
              </a:rPr>
              <a:t>2 </a:t>
            </a:r>
            <a:r>
              <a:rPr lang="en-US" sz="2800" dirty="0" smtClean="0">
                <a:solidFill>
                  <a:schemeClr val="tx2"/>
                </a:solidFill>
              </a:rPr>
              <a:t>={2} </a:t>
            </a:r>
            <a:r>
              <a:rPr lang="en-US" sz="2800" dirty="0" smtClean="0"/>
              <a:t>and </a:t>
            </a:r>
            <a:r>
              <a:rPr lang="en-US" sz="2800" dirty="0" smtClean="0">
                <a:solidFill>
                  <a:schemeClr val="tx2"/>
                </a:solidFill>
              </a:rPr>
              <a:t>W</a:t>
            </a:r>
            <a:r>
              <a:rPr lang="en-US" sz="2800" baseline="-25000" dirty="0" smtClean="0">
                <a:solidFill>
                  <a:schemeClr val="tx2"/>
                </a:solidFill>
              </a:rPr>
              <a:t>2</a:t>
            </a:r>
            <a:r>
              <a:rPr lang="en-US" sz="2800" dirty="0" smtClean="0">
                <a:solidFill>
                  <a:schemeClr val="tx2"/>
                </a:solidFill>
              </a:rPr>
              <a:t>=6.</a:t>
            </a:r>
            <a:r>
              <a:rPr lang="en-US" sz="2800" dirty="0" smtClean="0"/>
              <a:t> </a:t>
            </a:r>
            <a:endParaRPr lang="en-US" sz="1600" dirty="0" smtClean="0"/>
          </a:p>
          <a:p>
            <a:pPr marL="514350" indent="-514350">
              <a:buNone/>
            </a:pPr>
            <a:r>
              <a:rPr lang="en-US" sz="1600" dirty="0" smtClean="0"/>
              <a:t> </a:t>
            </a:r>
            <a:r>
              <a:rPr lang="en-US" sz="1600" baseline="-25000" dirty="0" smtClean="0"/>
              <a:t> </a:t>
            </a:r>
            <a:r>
              <a:rPr lang="en-US" sz="1600" dirty="0" smtClean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400" dirty="0" smtClean="0"/>
              <a:t>continuing in this way we have:</a:t>
            </a:r>
            <a:endParaRPr lang="en-US" dirty="0" smtClean="0"/>
          </a:p>
          <a:p>
            <a:pPr marL="514350" indent="-514350">
              <a:buFont typeface="Wingdings" pitchFamily="2" charset="2"/>
              <a:buNone/>
            </a:pPr>
            <a:endParaRPr lang="el-GR" baseline="-25000" dirty="0" smtClean="0"/>
          </a:p>
        </p:txBody>
      </p:sp>
      <p:pic>
        <p:nvPicPr>
          <p:cNvPr id="72709" name="5 - Εικόνα" descr="8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3355" y="3554444"/>
            <a:ext cx="6564312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DB2D08D-215C-4936-A661-3CD9FE57680A}" type="slidenum">
              <a:rPr lang="el-GR" altLang="el-GR" sz="1200" smtClean="0">
                <a:latin typeface="Cambria" pitchFamily="18" charset="0"/>
              </a:rPr>
              <a:pPr/>
              <a:t>56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9" name="1 - Τίτλος"/>
          <p:cNvSpPr>
            <a:spLocks noGrp="1"/>
          </p:cNvSpPr>
          <p:nvPr>
            <p:ph type="title"/>
          </p:nvPr>
        </p:nvSpPr>
        <p:spPr>
          <a:xfrm>
            <a:off x="1214309" y="470791"/>
            <a:ext cx="7793037" cy="598283"/>
          </a:xfrm>
        </p:spPr>
        <p:txBody>
          <a:bodyPr/>
          <a:lstStyle/>
          <a:p>
            <a:r>
              <a:rPr lang="en-US" sz="3200" b="1" kern="1200" dirty="0" smtClean="0">
                <a:solidFill>
                  <a:srgbClr val="002060"/>
                </a:solidFill>
                <a:latin typeface="Cambria" pitchFamily="18" charset="0"/>
              </a:rPr>
              <a:t>Maximum Independent Set</a:t>
            </a:r>
            <a:endParaRPr lang="el-GR" sz="3200" b="1" kern="1200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9624" y="1642249"/>
            <a:ext cx="8334375" cy="3615551"/>
          </a:xfrm>
        </p:spPr>
        <p:txBody>
          <a:bodyPr/>
          <a:lstStyle/>
          <a:p>
            <a:pPr eaLnBrk="1" hangingPunct="1">
              <a:buNone/>
            </a:pPr>
            <a:r>
              <a:rPr lang="el-GR" sz="2400" kern="1200" dirty="0" smtClean="0">
                <a:solidFill>
                  <a:srgbClr val="C00000"/>
                </a:solidFill>
                <a:latin typeface="Tahoma" pitchFamily="34" charset="0"/>
              </a:rPr>
              <a:t>	</a:t>
            </a:r>
          </a:p>
          <a:p>
            <a:pPr eaLnBrk="1" hangingPunct="1">
              <a:buNone/>
            </a:pPr>
            <a:r>
              <a:rPr lang="el-GR" sz="2400" kern="1200" dirty="0" smtClean="0">
                <a:solidFill>
                  <a:srgbClr val="C00000"/>
                </a:solidFill>
                <a:latin typeface="Tahoma" pitchFamily="34" charset="0"/>
              </a:rPr>
              <a:t>	</a:t>
            </a:r>
            <a:r>
              <a:rPr lang="en-US" sz="2400" kern="1200" dirty="0" smtClean="0">
                <a:solidFill>
                  <a:srgbClr val="C00000"/>
                </a:solidFill>
                <a:latin typeface="Tahoma" pitchFamily="34" charset="0"/>
              </a:rPr>
              <a:t>          </a:t>
            </a:r>
            <a:r>
              <a:rPr lang="en-US" sz="4400" dirty="0" smtClean="0">
                <a:solidFill>
                  <a:srgbClr val="002060"/>
                </a:solidFill>
                <a:latin typeface="Monotype Corsiva" pitchFamily="66" charset="0"/>
              </a:rPr>
              <a:t>Split Graphs</a:t>
            </a:r>
          </a:p>
          <a:p>
            <a:pPr eaLnBrk="1" hangingPunct="1">
              <a:buNone/>
            </a:pPr>
            <a:endParaRPr lang="en-US" sz="2400" kern="12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eaLnBrk="1" hangingPunct="1">
              <a:buNone/>
            </a:pPr>
            <a:r>
              <a:rPr lang="el-GR" sz="2000" dirty="0" smtClean="0">
                <a:solidFill>
                  <a:srgbClr val="002060"/>
                </a:solidFill>
                <a:latin typeface="Monotype Corsiva" pitchFamily="66" charset="0"/>
              </a:rPr>
              <a:t>		</a:t>
            </a:r>
          </a:p>
          <a:p>
            <a:pPr eaLnBrk="1" hangingPunct="1">
              <a:buNone/>
            </a:pPr>
            <a:r>
              <a:rPr lang="el-GR" sz="2000" dirty="0" smtClean="0">
                <a:solidFill>
                  <a:srgbClr val="002060"/>
                </a:solidFill>
                <a:latin typeface="Monotype Corsiva" pitchFamily="66" charset="0"/>
              </a:rPr>
              <a:t>		</a:t>
            </a:r>
            <a:r>
              <a:rPr lang="en-US" sz="2000" dirty="0" smtClean="0">
                <a:solidFill>
                  <a:srgbClr val="002060"/>
                </a:solidFill>
                <a:latin typeface="Monotype Corsiva" pitchFamily="66" charset="0"/>
              </a:rPr>
              <a:t>             </a:t>
            </a:r>
            <a:r>
              <a:rPr lang="en-US" sz="4400" dirty="0" smtClean="0">
                <a:latin typeface="Monotype Corsiva" pitchFamily="66" charset="0"/>
              </a:rPr>
              <a:t>Properties</a:t>
            </a:r>
            <a:endParaRPr lang="en-US" sz="44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eaLnBrk="1" hangingPunct="1">
              <a:buNone/>
            </a:pPr>
            <a:endParaRPr lang="en-US" sz="2400" kern="12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eaLnBrk="1" hangingPunct="1">
              <a:buNone/>
            </a:pPr>
            <a:r>
              <a:rPr lang="en-US" sz="4800" kern="1200" dirty="0" smtClean="0">
                <a:solidFill>
                  <a:srgbClr val="002060"/>
                </a:solidFill>
                <a:latin typeface="Monotype Corsiva" pitchFamily="66" charset="0"/>
              </a:rPr>
              <a:t>				</a:t>
            </a:r>
            <a:endParaRPr lang="en-GB" sz="4800" kern="1200" dirty="0" smtClean="0">
              <a:solidFill>
                <a:srgbClr val="C00000"/>
              </a:solidFill>
              <a:latin typeface="Tahoma" pitchFamily="34" charset="0"/>
            </a:endParaRPr>
          </a:p>
          <a:p>
            <a:pPr eaLnBrk="1" hangingPunct="1">
              <a:buNone/>
            </a:pPr>
            <a:endParaRPr lang="en-GB" sz="4800" kern="1200" dirty="0" smtClean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01418" y="1828819"/>
            <a:ext cx="257361" cy="1973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798786" y="3561347"/>
            <a:ext cx="416403" cy="15761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2126291" y="4033142"/>
            <a:ext cx="160337" cy="17145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1810607" y="4041024"/>
            <a:ext cx="160337" cy="17145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10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DB2D08D-215C-4936-A661-3CD9FE57680A}" type="slidenum">
              <a:rPr lang="el-GR" altLang="el-GR" sz="1200" smtClean="0">
                <a:latin typeface="Cambria" pitchFamily="18" charset="0"/>
              </a:rPr>
              <a:pPr/>
              <a:t>57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15" name="1 - Τίτλος"/>
          <p:cNvSpPr txBox="1">
            <a:spLocks/>
          </p:cNvSpPr>
          <p:nvPr/>
        </p:nvSpPr>
        <p:spPr bwMode="auto">
          <a:xfrm>
            <a:off x="1359568" y="329697"/>
            <a:ext cx="7784432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Algorithmic Graph Theory</a:t>
            </a:r>
            <a:endParaRPr kumimoji="0" lang="el-GR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1806614" y="2424786"/>
            <a:ext cx="160337" cy="17145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2 - Θέση περιεχομένου"/>
          <p:cNvSpPr>
            <a:spLocks noGrp="1"/>
          </p:cNvSpPr>
          <p:nvPr>
            <p:ph idx="1"/>
          </p:nvPr>
        </p:nvSpPr>
        <p:spPr>
          <a:xfrm>
            <a:off x="441325" y="1646238"/>
            <a:ext cx="8428038" cy="4953000"/>
          </a:xfrm>
        </p:spPr>
        <p:txBody>
          <a:bodyPr/>
          <a:lstStyle/>
          <a:p>
            <a:pPr marL="514350" indent="-514350">
              <a:buSzPct val="80000"/>
            </a:pPr>
            <a:r>
              <a:rPr lang="en-US" sz="2800" dirty="0" smtClean="0"/>
              <a:t>An undirected graph </a:t>
            </a:r>
            <a:r>
              <a:rPr lang="en-US" sz="2800" dirty="0" smtClean="0">
                <a:solidFill>
                  <a:srgbClr val="009900"/>
                </a:solidFill>
              </a:rPr>
              <a:t>G = (V, E) </a:t>
            </a:r>
            <a:r>
              <a:rPr lang="en-US" sz="2800" dirty="0" smtClean="0"/>
              <a:t>is defined to be </a:t>
            </a:r>
            <a:r>
              <a:rPr lang="en-US" sz="2800" dirty="0" smtClean="0">
                <a:solidFill>
                  <a:srgbClr val="FF0000"/>
                </a:solidFill>
              </a:rPr>
              <a:t>split </a:t>
            </a:r>
            <a:r>
              <a:rPr lang="en-US" sz="2800" dirty="0" smtClean="0"/>
              <a:t>if there is a partition </a:t>
            </a:r>
            <a:r>
              <a:rPr lang="en-US" sz="2800" dirty="0" smtClean="0">
                <a:solidFill>
                  <a:schemeClr val="tx2"/>
                </a:solidFill>
              </a:rPr>
              <a:t>V = S + K </a:t>
            </a:r>
            <a:r>
              <a:rPr lang="en-US" sz="2800" dirty="0" smtClean="0"/>
              <a:t>of its vertex set:</a:t>
            </a:r>
            <a:br>
              <a:rPr lang="en-US" sz="2800" dirty="0" smtClean="0"/>
            </a:br>
            <a:r>
              <a:rPr lang="en-US" sz="2800" dirty="0" smtClean="0"/>
              <a:t>	</a:t>
            </a:r>
            <a:r>
              <a:rPr lang="en-US" sz="2800" dirty="0" smtClean="0">
                <a:solidFill>
                  <a:schemeClr val="tx2"/>
                </a:solidFill>
              </a:rPr>
              <a:t>S = stable set  </a:t>
            </a:r>
            <a:r>
              <a:rPr lang="en-US" sz="2800" dirty="0" smtClean="0"/>
              <a:t>and  </a:t>
            </a:r>
            <a:r>
              <a:rPr lang="en-US" sz="2800" dirty="0" smtClean="0">
                <a:solidFill>
                  <a:schemeClr val="tx2"/>
                </a:solidFill>
              </a:rPr>
              <a:t>K = complete set</a:t>
            </a:r>
          </a:p>
          <a:p>
            <a:pPr marL="514350" indent="-514350">
              <a:buSzPct val="80000"/>
            </a:pPr>
            <a:endParaRPr lang="en-US" sz="1600" dirty="0" smtClean="0">
              <a:solidFill>
                <a:schemeClr val="tx2"/>
              </a:solidFill>
            </a:endParaRPr>
          </a:p>
          <a:p>
            <a:pPr marL="514350" indent="-514350">
              <a:buSzPct val="80000"/>
            </a:pPr>
            <a:r>
              <a:rPr lang="en-US" sz="2800" dirty="0" smtClean="0"/>
              <a:t>In general, the partition </a:t>
            </a:r>
            <a:r>
              <a:rPr lang="en-US" sz="2800" dirty="0" smtClean="0">
                <a:solidFill>
                  <a:srgbClr val="009900"/>
                </a:solidFill>
              </a:rPr>
              <a:t>V = S + K</a:t>
            </a:r>
            <a:r>
              <a:rPr lang="en-US" sz="2800" dirty="0" smtClean="0"/>
              <a:t> of a split graph will not be unique.</a:t>
            </a:r>
          </a:p>
          <a:p>
            <a:pPr marL="514350" indent="-514350">
              <a:buSzPct val="80000"/>
            </a:pPr>
            <a:endParaRPr lang="en-US" sz="1400" dirty="0" smtClean="0"/>
          </a:p>
          <a:p>
            <a:pPr marL="514350" indent="-514350">
              <a:buSzPct val="80000"/>
            </a:pPr>
            <a:r>
              <a:rPr lang="en-US" sz="2800" dirty="0" smtClean="0">
                <a:solidFill>
                  <a:srgbClr val="009900"/>
                </a:solidFill>
              </a:rPr>
              <a:t>S</a:t>
            </a:r>
            <a:r>
              <a:rPr lang="en-US" sz="2800" dirty="0" smtClean="0"/>
              <a:t> will not necessarily be a </a:t>
            </a:r>
            <a:r>
              <a:rPr lang="en-US" sz="2800" dirty="0" smtClean="0">
                <a:solidFill>
                  <a:srgbClr val="009900"/>
                </a:solidFill>
              </a:rPr>
              <a:t>maximal stable set.</a:t>
            </a:r>
            <a:br>
              <a:rPr lang="en-US" sz="2800" dirty="0" smtClean="0">
                <a:solidFill>
                  <a:srgbClr val="009900"/>
                </a:solidFill>
              </a:rPr>
            </a:br>
            <a:r>
              <a:rPr lang="en-US" sz="2800" dirty="0" smtClean="0">
                <a:solidFill>
                  <a:srgbClr val="009900"/>
                </a:solidFill>
              </a:rPr>
              <a:t>K</a:t>
            </a:r>
            <a:r>
              <a:rPr lang="en-US" sz="2800" dirty="0" smtClean="0"/>
              <a:t> will not necessarily be a </a:t>
            </a:r>
            <a:r>
              <a:rPr lang="en-US" sz="2800" dirty="0" smtClean="0">
                <a:solidFill>
                  <a:srgbClr val="009900"/>
                </a:solidFill>
              </a:rPr>
              <a:t>maximal clique</a:t>
            </a:r>
            <a:r>
              <a:rPr lang="en-US" sz="2800" dirty="0" smtClean="0"/>
              <a:t>.</a:t>
            </a:r>
          </a:p>
        </p:txBody>
      </p:sp>
      <p:pic>
        <p:nvPicPr>
          <p:cNvPr id="4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DB2D08D-215C-4936-A661-3CD9FE57680A}" type="slidenum">
              <a:rPr lang="el-GR" altLang="el-GR" sz="1200" smtClean="0">
                <a:latin typeface="Cambria" pitchFamily="18" charset="0"/>
              </a:rPr>
              <a:pPr/>
              <a:t>58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1395369" y="497951"/>
            <a:ext cx="7793037" cy="589230"/>
          </a:xfrm>
        </p:spPr>
        <p:txBody>
          <a:bodyPr/>
          <a:lstStyle/>
          <a:p>
            <a:pPr eaLnBrk="1" hangingPunct="1"/>
            <a:r>
              <a:rPr lang="en-US" sz="3200" b="1" kern="1200" dirty="0" smtClean="0">
                <a:solidFill>
                  <a:srgbClr val="002060"/>
                </a:solidFill>
                <a:latin typeface="Cambria" pitchFamily="18" charset="0"/>
              </a:rPr>
              <a:t>Split Graphs </a:t>
            </a:r>
            <a:endParaRPr lang="el-GR" sz="3200" b="1" kern="1200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5 - Θέση περιεχομένου" descr="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26986" y="2617568"/>
            <a:ext cx="4763113" cy="3366773"/>
          </a:xfrm>
        </p:spPr>
      </p:pic>
      <p:pic>
        <p:nvPicPr>
          <p:cNvPr id="4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DB2D08D-215C-4936-A661-3CD9FE57680A}" type="slidenum">
              <a:rPr lang="el-GR" altLang="el-GR" sz="1200" smtClean="0">
                <a:latin typeface="Cambria" pitchFamily="18" charset="0"/>
              </a:rPr>
              <a:pPr/>
              <a:t>59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8" name="1 - Τίτλος"/>
          <p:cNvSpPr>
            <a:spLocks noGrp="1"/>
          </p:cNvSpPr>
          <p:nvPr>
            <p:ph type="title"/>
          </p:nvPr>
        </p:nvSpPr>
        <p:spPr>
          <a:xfrm>
            <a:off x="1395369" y="497951"/>
            <a:ext cx="7793037" cy="589230"/>
          </a:xfrm>
        </p:spPr>
        <p:txBody>
          <a:bodyPr/>
          <a:lstStyle/>
          <a:p>
            <a:pPr eaLnBrk="1" hangingPunct="1"/>
            <a:r>
              <a:rPr lang="en-US" sz="3200" b="1" kern="1200" dirty="0" smtClean="0">
                <a:solidFill>
                  <a:srgbClr val="002060"/>
                </a:solidFill>
                <a:latin typeface="Cambria" pitchFamily="18" charset="0"/>
              </a:rPr>
              <a:t>Split Graphs </a:t>
            </a:r>
            <a:endParaRPr lang="el-GR" sz="3200" b="1" kern="1200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6" name="2 - Θέση περιεχομένου"/>
          <p:cNvSpPr txBox="1">
            <a:spLocks/>
          </p:cNvSpPr>
          <p:nvPr/>
        </p:nvSpPr>
        <p:spPr bwMode="auto">
          <a:xfrm>
            <a:off x="478311" y="1729422"/>
            <a:ext cx="8656636" cy="123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Structure</a:t>
            </a:r>
            <a:endParaRPr kumimoji="0" lang="el-GR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6 - Ορθογώνιο"/>
          <p:cNvSpPr/>
          <p:nvPr/>
        </p:nvSpPr>
        <p:spPr bwMode="auto">
          <a:xfrm>
            <a:off x="561315" y="1883121"/>
            <a:ext cx="153909" cy="18106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8 - Ορθογώνιο"/>
          <p:cNvSpPr/>
          <p:nvPr/>
        </p:nvSpPr>
        <p:spPr bwMode="auto">
          <a:xfrm>
            <a:off x="2037030" y="2616451"/>
            <a:ext cx="4753069" cy="3385997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2 - Θέση περιεχομένου"/>
          <p:cNvSpPr>
            <a:spLocks noGrp="1"/>
          </p:cNvSpPr>
          <p:nvPr>
            <p:ph idx="1"/>
          </p:nvPr>
        </p:nvSpPr>
        <p:spPr>
          <a:xfrm>
            <a:off x="481263" y="1656353"/>
            <a:ext cx="8376987" cy="4924922"/>
          </a:xfrm>
        </p:spPr>
        <p:txBody>
          <a:bodyPr/>
          <a:lstStyle/>
          <a:p>
            <a:r>
              <a:rPr lang="en-US" sz="2800" dirty="0" smtClean="0">
                <a:solidFill>
                  <a:srgbClr val="009900"/>
                </a:solidFill>
              </a:rPr>
              <a:t>Definition: </a:t>
            </a:r>
            <a:r>
              <a:rPr lang="en-US" sz="2800" dirty="0" smtClean="0"/>
              <a:t>An undirected graph </a:t>
            </a:r>
            <a:r>
              <a:rPr lang="en-US" sz="2800" dirty="0" smtClean="0">
                <a:solidFill>
                  <a:schemeClr val="tx2"/>
                </a:solidFill>
              </a:rPr>
              <a:t>G</a:t>
            </a:r>
            <a:r>
              <a:rPr lang="en-US" sz="2800" dirty="0" smtClean="0"/>
              <a:t> is called a </a:t>
            </a:r>
            <a:r>
              <a:rPr lang="en-US" sz="2800" dirty="0" smtClean="0">
                <a:solidFill>
                  <a:srgbClr val="FF0000"/>
                </a:solidFill>
              </a:rPr>
              <a:t>permutation graph </a:t>
            </a:r>
            <a:r>
              <a:rPr lang="en-US" sz="2800" dirty="0" smtClean="0"/>
              <a:t>if there exists a permutation </a:t>
            </a:r>
            <a:r>
              <a:rPr lang="el-GR" sz="2800" dirty="0" smtClean="0">
                <a:solidFill>
                  <a:schemeClr val="tx2"/>
                </a:solidFill>
              </a:rPr>
              <a:t>π </a:t>
            </a:r>
            <a:r>
              <a:rPr lang="en-US" sz="2800" dirty="0" smtClean="0"/>
              <a:t>on </a:t>
            </a:r>
            <a:r>
              <a:rPr lang="en-US" sz="2800" dirty="0" err="1" smtClean="0">
                <a:solidFill>
                  <a:schemeClr val="tx2"/>
                </a:solidFill>
              </a:rPr>
              <a:t>N</a:t>
            </a:r>
            <a:r>
              <a:rPr lang="en-US" sz="2800" baseline="-25000" dirty="0" err="1" smtClean="0">
                <a:solidFill>
                  <a:schemeClr val="tx2"/>
                </a:solidFill>
              </a:rPr>
              <a:t>n</a:t>
            </a:r>
            <a:r>
              <a:rPr lang="en-US" sz="2800" dirty="0" smtClean="0"/>
              <a:t> such that </a:t>
            </a:r>
            <a:r>
              <a:rPr lang="en-US" sz="2800" dirty="0" smtClean="0">
                <a:solidFill>
                  <a:srgbClr val="FF0000"/>
                </a:solidFill>
              </a:rPr>
              <a:t>G </a:t>
            </a:r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</a:t>
            </a:r>
            <a:r>
              <a:rPr lang="en-US" sz="2800" dirty="0" smtClean="0">
                <a:solidFill>
                  <a:srgbClr val="FF0000"/>
                </a:solidFill>
              </a:rPr>
              <a:t> G[</a:t>
            </a:r>
            <a:r>
              <a:rPr lang="el-GR" sz="2800" dirty="0" smtClean="0">
                <a:solidFill>
                  <a:srgbClr val="FF0000"/>
                </a:solidFill>
              </a:rPr>
              <a:t>π].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pPr algn="ctr">
              <a:buFont typeface="Wingdings" pitchFamily="2" charset="2"/>
              <a:buNone/>
            </a:pPr>
            <a:r>
              <a:rPr lang="el-GR" dirty="0" smtClean="0"/>
              <a:t/>
            </a:r>
            <a:br>
              <a:rPr lang="el-GR" dirty="0" smtClean="0"/>
            </a:br>
            <a:r>
              <a:rPr lang="en-US" dirty="0" smtClean="0">
                <a:solidFill>
                  <a:srgbClr val="009900"/>
                </a:solidFill>
              </a:rPr>
              <a:t>The graph G[4, 3, 6, 1, 5, 2]</a:t>
            </a:r>
            <a:endParaRPr lang="el-GR" dirty="0" smtClean="0">
              <a:solidFill>
                <a:srgbClr val="009900"/>
              </a:solidFill>
            </a:endParaRPr>
          </a:p>
        </p:txBody>
      </p:sp>
      <p:pic>
        <p:nvPicPr>
          <p:cNvPr id="5125" name="6 - Εικόνα" descr="1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8013" y="3141663"/>
            <a:ext cx="2725737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- Τίτλος"/>
          <p:cNvSpPr txBox="1">
            <a:spLocks/>
          </p:cNvSpPr>
          <p:nvPr/>
        </p:nvSpPr>
        <p:spPr bwMode="auto">
          <a:xfrm>
            <a:off x="1322388" y="388938"/>
            <a:ext cx="7799387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r>
              <a:rPr lang="en-US" sz="32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Permutation  Graphs</a:t>
            </a:r>
            <a:r>
              <a:rPr lang="el-GR" sz="32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 </a:t>
            </a:r>
          </a:p>
        </p:txBody>
      </p:sp>
      <p:pic>
        <p:nvPicPr>
          <p:cNvPr id="5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DB2D08D-215C-4936-A661-3CD9FE57680A}" type="slidenum">
              <a:rPr lang="el-GR" altLang="el-GR" sz="1200" smtClean="0">
                <a:latin typeface="Cambria" pitchFamily="18" charset="0"/>
              </a:rPr>
              <a:pPr/>
              <a:t>6</a:t>
            </a:fld>
            <a:endParaRPr lang="el-GR" altLang="el-GR" sz="120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2 - Θέση περιεχομένου"/>
          <p:cNvSpPr>
            <a:spLocks noGrp="1"/>
          </p:cNvSpPr>
          <p:nvPr>
            <p:ph idx="1"/>
          </p:nvPr>
        </p:nvSpPr>
        <p:spPr>
          <a:xfrm>
            <a:off x="649288" y="2001838"/>
            <a:ext cx="7772400" cy="4114800"/>
          </a:xfrm>
        </p:spPr>
        <p:txBody>
          <a:bodyPr/>
          <a:lstStyle/>
          <a:p>
            <a:r>
              <a:rPr lang="en-US" sz="2800" dirty="0" smtClean="0"/>
              <a:t>Since a stable set of </a:t>
            </a:r>
            <a:r>
              <a:rPr lang="en-US" sz="2800" dirty="0" smtClean="0">
                <a:solidFill>
                  <a:srgbClr val="009900"/>
                </a:solidFill>
              </a:rPr>
              <a:t>G</a:t>
            </a:r>
            <a:r>
              <a:rPr lang="en-US" sz="2800" dirty="0" smtClean="0"/>
              <a:t> is a complete set of </a:t>
            </a:r>
            <a:r>
              <a:rPr lang="en-US" sz="2800" dirty="0" smtClean="0">
                <a:solidFill>
                  <a:srgbClr val="009900"/>
                </a:solidFill>
              </a:rPr>
              <a:t>Ğ</a:t>
            </a:r>
            <a:r>
              <a:rPr lang="en-US" sz="2800" dirty="0" smtClean="0"/>
              <a:t> and vice versa, we have an immediate result.</a:t>
            </a:r>
          </a:p>
          <a:p>
            <a:endParaRPr lang="en-US" sz="1100" dirty="0" smtClean="0"/>
          </a:p>
          <a:p>
            <a:r>
              <a:rPr lang="en-US" sz="2800" dirty="0" smtClean="0">
                <a:solidFill>
                  <a:srgbClr val="FF0000"/>
                </a:solidFill>
              </a:rPr>
              <a:t>Theorem: </a:t>
            </a:r>
            <a:r>
              <a:rPr lang="en-US" sz="2800" dirty="0" smtClean="0"/>
              <a:t>G is a split graph </a:t>
            </a:r>
            <a:r>
              <a:rPr lang="en-US" sz="2800" dirty="0" err="1" smtClean="0"/>
              <a:t>iff</a:t>
            </a:r>
            <a:r>
              <a:rPr lang="en-US" sz="2800" dirty="0" smtClean="0"/>
              <a:t> Ğ is a split graph.</a:t>
            </a:r>
          </a:p>
          <a:p>
            <a:endParaRPr lang="en-US" sz="1200" dirty="0" smtClean="0"/>
          </a:p>
          <a:p>
            <a:r>
              <a:rPr lang="en-US" sz="2800" dirty="0" smtClean="0"/>
              <a:t>The next theorem follows from the work of Hammer and </a:t>
            </a:r>
            <a:r>
              <a:rPr lang="en-US" sz="2800" dirty="0" err="1" smtClean="0"/>
              <a:t>Simeone</a:t>
            </a:r>
            <a:r>
              <a:rPr lang="en-US" sz="2800" dirty="0" smtClean="0"/>
              <a:t> [1977].</a:t>
            </a:r>
          </a:p>
          <a:p>
            <a:pPr>
              <a:buFont typeface="Wingdings" pitchFamily="2" charset="2"/>
              <a:buNone/>
            </a:pPr>
            <a:endParaRPr lang="el-GR" dirty="0" smtClean="0"/>
          </a:p>
        </p:txBody>
      </p:sp>
      <p:pic>
        <p:nvPicPr>
          <p:cNvPr id="4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DB2D08D-215C-4936-A661-3CD9FE57680A}" type="slidenum">
              <a:rPr lang="el-GR" altLang="el-GR" sz="1200" smtClean="0">
                <a:latin typeface="Cambria" pitchFamily="18" charset="0"/>
              </a:rPr>
              <a:pPr/>
              <a:t>60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8" name="1 - Τίτλος"/>
          <p:cNvSpPr>
            <a:spLocks noGrp="1"/>
          </p:cNvSpPr>
          <p:nvPr>
            <p:ph type="title"/>
          </p:nvPr>
        </p:nvSpPr>
        <p:spPr>
          <a:xfrm>
            <a:off x="1395369" y="497951"/>
            <a:ext cx="7793037" cy="589230"/>
          </a:xfrm>
        </p:spPr>
        <p:txBody>
          <a:bodyPr/>
          <a:lstStyle/>
          <a:p>
            <a:pPr eaLnBrk="1" hangingPunct="1"/>
            <a:r>
              <a:rPr lang="en-US" sz="3200" b="1" kern="1200" dirty="0" smtClean="0">
                <a:solidFill>
                  <a:srgbClr val="002060"/>
                </a:solidFill>
                <a:latin typeface="Cambria" pitchFamily="18" charset="0"/>
              </a:rPr>
              <a:t>Split Graphs </a:t>
            </a:r>
            <a:endParaRPr lang="el-GR" sz="3200" b="1" kern="1200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2 - Θέση περιεχομένου"/>
          <p:cNvSpPr>
            <a:spLocks noGrp="1"/>
          </p:cNvSpPr>
          <p:nvPr>
            <p:ph idx="1"/>
          </p:nvPr>
        </p:nvSpPr>
        <p:spPr>
          <a:xfrm>
            <a:off x="365125" y="1752600"/>
            <a:ext cx="8315325" cy="4440238"/>
          </a:xfrm>
        </p:spPr>
        <p:txBody>
          <a:bodyPr/>
          <a:lstStyle/>
          <a:p>
            <a:r>
              <a:rPr lang="en-US" sz="2800" dirty="0" smtClean="0"/>
              <a:t>Theorem: Let G be a split graph and V=S+K. Exactly one of the following conditions holds:</a:t>
            </a:r>
          </a:p>
          <a:p>
            <a:pPr marL="971550" lvl="1" indent="-571500">
              <a:buClr>
                <a:schemeClr val="tx1"/>
              </a:buClr>
              <a:buSzPct val="75000"/>
              <a:buFont typeface="Tahoma" pitchFamily="34" charset="0"/>
              <a:buAutoNum type="romanLcPeriod"/>
            </a:pPr>
            <a:r>
              <a:rPr lang="en-US" dirty="0" smtClean="0">
                <a:solidFill>
                  <a:schemeClr val="tx2"/>
                </a:solidFill>
              </a:rPr>
              <a:t>|S| = L(G)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tx2"/>
                </a:solidFill>
              </a:rPr>
              <a:t>|K|=W(G)</a:t>
            </a:r>
          </a:p>
          <a:p>
            <a:pPr marL="971550" lvl="1" indent="-571500">
              <a:buClr>
                <a:schemeClr val="tx1"/>
              </a:buClr>
              <a:buSzPct val="75000"/>
              <a:buFont typeface="Tahoma" pitchFamily="34" charset="0"/>
              <a:buAutoNum type="romanLcPeriod"/>
            </a:pPr>
            <a:r>
              <a:rPr lang="en-US" dirty="0" smtClean="0">
                <a:solidFill>
                  <a:schemeClr val="tx2"/>
                </a:solidFill>
              </a:rPr>
              <a:t>|S| = L(G)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tx2"/>
                </a:solidFill>
              </a:rPr>
              <a:t>|K|=W(G) -1</a:t>
            </a:r>
          </a:p>
          <a:p>
            <a:pPr marL="971550" lvl="1" indent="-571500">
              <a:buClr>
                <a:schemeClr val="tx1"/>
              </a:buClr>
              <a:buSzPct val="75000"/>
              <a:buFont typeface="Tahoma" pitchFamily="34" charset="0"/>
              <a:buAutoNum type="romanLcPeriod"/>
            </a:pPr>
            <a:r>
              <a:rPr lang="en-US" dirty="0" smtClean="0">
                <a:solidFill>
                  <a:schemeClr val="tx2"/>
                </a:solidFill>
              </a:rPr>
              <a:t>|S| = L(G)-1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tx2"/>
                </a:solidFill>
              </a:rPr>
              <a:t>|K|=W(G) </a:t>
            </a:r>
            <a:r>
              <a:rPr lang="en-US" dirty="0" smtClean="0"/>
              <a:t/>
            </a:r>
            <a:br>
              <a:rPr lang="en-US" dirty="0" smtClean="0"/>
            </a:br>
            <a:endParaRPr lang="el-GR" dirty="0" smtClean="0"/>
          </a:p>
        </p:txBody>
      </p:sp>
      <p:pic>
        <p:nvPicPr>
          <p:cNvPr id="6149" name="5 - Εικόνα" descr="1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3599" y="4483131"/>
            <a:ext cx="4776687" cy="168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DB2D08D-215C-4936-A661-3CD9FE57680A}" type="slidenum">
              <a:rPr lang="el-GR" altLang="el-GR" sz="1200" smtClean="0">
                <a:latin typeface="Cambria" pitchFamily="18" charset="0"/>
              </a:rPr>
              <a:pPr/>
              <a:t>61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9" name="1 - Τίτλος"/>
          <p:cNvSpPr>
            <a:spLocks noGrp="1"/>
          </p:cNvSpPr>
          <p:nvPr>
            <p:ph type="title"/>
          </p:nvPr>
        </p:nvSpPr>
        <p:spPr>
          <a:xfrm>
            <a:off x="1395369" y="497951"/>
            <a:ext cx="7793037" cy="589230"/>
          </a:xfrm>
        </p:spPr>
        <p:txBody>
          <a:bodyPr/>
          <a:lstStyle/>
          <a:p>
            <a:pPr eaLnBrk="1" hangingPunct="1"/>
            <a:r>
              <a:rPr lang="en-US" sz="3200" b="1" kern="1200" dirty="0" smtClean="0">
                <a:solidFill>
                  <a:srgbClr val="002060"/>
                </a:solidFill>
                <a:latin typeface="Cambria" pitchFamily="18" charset="0"/>
              </a:rPr>
              <a:t>Split Graphs </a:t>
            </a:r>
            <a:endParaRPr lang="el-GR" sz="3200" b="1" kern="1200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6875" y="1692275"/>
            <a:ext cx="8558213" cy="4440238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Theorem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(</a:t>
            </a:r>
            <a:r>
              <a:rPr lang="en-US" sz="2800" dirty="0" err="1" smtClean="0">
                <a:solidFill>
                  <a:schemeClr val="tx2"/>
                </a:solidFill>
              </a:rPr>
              <a:t>Földes</a:t>
            </a:r>
            <a:r>
              <a:rPr lang="en-US" sz="2800" dirty="0" smtClean="0">
                <a:solidFill>
                  <a:schemeClr val="tx2"/>
                </a:solidFill>
              </a:rPr>
              <a:t> and Hammer [1977])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Let G be an undirected graph. The following conditions are equivalent:</a:t>
            </a:r>
          </a:p>
          <a:p>
            <a:pPr marL="1028700" lvl="1" indent="-571500">
              <a:buClr>
                <a:schemeClr val="tx1"/>
              </a:buClr>
              <a:buSzPct val="75000"/>
              <a:buFont typeface="+mj-lt"/>
              <a:buAutoNum type="romanLcPeriod"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G is a split graph</a:t>
            </a:r>
          </a:p>
          <a:p>
            <a:pPr marL="1028700" lvl="1" indent="-571500">
              <a:buClr>
                <a:schemeClr val="tx1"/>
              </a:buClr>
              <a:buSzPct val="75000"/>
              <a:buFont typeface="+mj-lt"/>
              <a:buAutoNum type="romanLcPeriod"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G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chemeClr val="tx2"/>
                </a:solidFill>
              </a:rPr>
              <a:t>Ğ are triangulated graphs;</a:t>
            </a:r>
          </a:p>
          <a:p>
            <a:pPr marL="1028700" lvl="1" indent="-571500">
              <a:buClr>
                <a:schemeClr val="tx1"/>
              </a:buClr>
              <a:buSzPct val="75000"/>
              <a:buFont typeface="+mj-lt"/>
              <a:buAutoNum type="romanLcPeriod"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G</a:t>
            </a:r>
            <a:r>
              <a:rPr lang="en-US" sz="2400" dirty="0" smtClean="0"/>
              <a:t> contains no induced </a:t>
            </a:r>
            <a:r>
              <a:rPr lang="en-US" sz="2400" dirty="0" err="1" smtClean="0"/>
              <a:t>subgraph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 </a:t>
            </a:r>
            <a:r>
              <a:rPr lang="en-US" sz="2400" dirty="0" smtClean="0">
                <a:solidFill>
                  <a:schemeClr val="tx2"/>
                </a:solidFill>
                <a:sym typeface="Symbol"/>
              </a:rPr>
              <a:t>2K</a:t>
            </a:r>
            <a:r>
              <a:rPr lang="en-US" sz="2400" baseline="-25000" dirty="0" smtClean="0">
                <a:solidFill>
                  <a:schemeClr val="tx2"/>
                </a:solidFill>
                <a:sym typeface="Symbol"/>
              </a:rPr>
              <a:t>2</a:t>
            </a:r>
            <a:r>
              <a:rPr lang="en-US" sz="2400" dirty="0" smtClean="0">
                <a:solidFill>
                  <a:schemeClr val="tx2"/>
                </a:solidFill>
                <a:sym typeface="Symbol"/>
              </a:rPr>
              <a:t>, C</a:t>
            </a:r>
            <a:r>
              <a:rPr lang="en-US" sz="2400" baseline="-25000" dirty="0" smtClean="0">
                <a:solidFill>
                  <a:schemeClr val="tx2"/>
                </a:solidFill>
                <a:sym typeface="Symbol"/>
              </a:rPr>
              <a:t>4</a:t>
            </a:r>
            <a:r>
              <a:rPr lang="en-US" sz="2400" dirty="0" smtClean="0">
                <a:solidFill>
                  <a:schemeClr val="tx2"/>
                </a:solidFill>
                <a:sym typeface="Symbol"/>
              </a:rPr>
              <a:t>, C</a:t>
            </a:r>
            <a:r>
              <a:rPr lang="en-US" sz="2400" baseline="-25000" dirty="0" smtClean="0">
                <a:solidFill>
                  <a:schemeClr val="tx2"/>
                </a:solidFill>
                <a:sym typeface="Symbol"/>
              </a:rPr>
              <a:t>5</a:t>
            </a:r>
          </a:p>
          <a:p>
            <a:pPr marL="1028700" lvl="1" indent="-571500">
              <a:buClr>
                <a:schemeClr val="tx1"/>
              </a:buClr>
              <a:buSzPct val="75000"/>
              <a:buFont typeface="+mj-lt"/>
              <a:buAutoNum type="romanLcPeriod"/>
              <a:defRPr/>
            </a:pPr>
            <a:endParaRPr lang="en-US" sz="2400" baseline="-25000" dirty="0" smtClean="0">
              <a:solidFill>
                <a:schemeClr val="tx2"/>
              </a:solidFill>
              <a:sym typeface="Symbol"/>
            </a:endParaRPr>
          </a:p>
          <a:p>
            <a:pPr marL="365125" lvl="1" indent="-365125">
              <a:buClr>
                <a:schemeClr val="tx2"/>
              </a:buClr>
              <a:buSzPct val="80000"/>
              <a:buFont typeface="Wingdings" pitchFamily="2" charset="2"/>
              <a:buBlip>
                <a:blip r:embed="rId2"/>
              </a:buBlip>
              <a:defRPr/>
            </a:pPr>
            <a:r>
              <a:rPr lang="en-US" baseline="-25000" dirty="0" smtClean="0">
                <a:solidFill>
                  <a:schemeClr val="tx2"/>
                </a:solidFill>
                <a:sym typeface="Symbol"/>
              </a:rPr>
              <a:t> </a:t>
            </a:r>
            <a:r>
              <a:rPr lang="en-US" dirty="0" smtClean="0">
                <a:sym typeface="Symbol"/>
              </a:rPr>
              <a:t>A</a:t>
            </a:r>
            <a:r>
              <a:rPr lang="en-US" dirty="0" smtClean="0">
                <a:solidFill>
                  <a:schemeClr val="tx2"/>
                </a:solidFill>
                <a:sym typeface="Symbol"/>
              </a:rPr>
              <a:t>  </a:t>
            </a:r>
            <a:r>
              <a:rPr lang="en-US" dirty="0" err="1" smtClean="0">
                <a:sym typeface="Symbol"/>
              </a:rPr>
              <a:t>characterazation</a:t>
            </a:r>
            <a:r>
              <a:rPr lang="en-US" dirty="0" smtClean="0">
                <a:sym typeface="Symbol"/>
              </a:rPr>
              <a:t> of when a split graph is also a </a:t>
            </a:r>
            <a:r>
              <a:rPr lang="en-US" dirty="0" smtClean="0">
                <a:solidFill>
                  <a:srgbClr val="009900"/>
                </a:solidFill>
                <a:sym typeface="Symbol"/>
              </a:rPr>
              <a:t>comparability graph</a:t>
            </a:r>
            <a:r>
              <a:rPr lang="en-US" dirty="0" smtClean="0">
                <a:sym typeface="Symbol"/>
              </a:rPr>
              <a:t> is given by the following theorem: </a:t>
            </a:r>
          </a:p>
        </p:txBody>
      </p:sp>
      <p:pic>
        <p:nvPicPr>
          <p:cNvPr id="4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DB2D08D-215C-4936-A661-3CD9FE57680A}" type="slidenum">
              <a:rPr lang="el-GR" altLang="el-GR" sz="1200" smtClean="0">
                <a:latin typeface="Cambria" pitchFamily="18" charset="0"/>
              </a:rPr>
              <a:pPr/>
              <a:t>62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8" name="1 - Τίτλος"/>
          <p:cNvSpPr>
            <a:spLocks noGrp="1"/>
          </p:cNvSpPr>
          <p:nvPr>
            <p:ph type="title"/>
          </p:nvPr>
        </p:nvSpPr>
        <p:spPr>
          <a:xfrm>
            <a:off x="1395369" y="497951"/>
            <a:ext cx="7793037" cy="589230"/>
          </a:xfrm>
        </p:spPr>
        <p:txBody>
          <a:bodyPr/>
          <a:lstStyle/>
          <a:p>
            <a:pPr eaLnBrk="1" hangingPunct="1"/>
            <a:r>
              <a:rPr lang="en-US" sz="3200" b="1" kern="1200" dirty="0" smtClean="0">
                <a:solidFill>
                  <a:srgbClr val="002060"/>
                </a:solidFill>
                <a:latin typeface="Cambria" pitchFamily="18" charset="0"/>
              </a:rPr>
              <a:t>Split Graphs </a:t>
            </a:r>
            <a:endParaRPr lang="el-GR" sz="3200" b="1" kern="1200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2 - Θέση περιεχομένου"/>
          <p:cNvSpPr>
            <a:spLocks noGrp="1"/>
          </p:cNvSpPr>
          <p:nvPr>
            <p:ph idx="1"/>
          </p:nvPr>
        </p:nvSpPr>
        <p:spPr>
          <a:xfrm>
            <a:off x="517525" y="1660525"/>
            <a:ext cx="8626475" cy="4471988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Theorem: </a:t>
            </a:r>
            <a:r>
              <a:rPr lang="en-US" sz="2800" dirty="0" smtClean="0"/>
              <a:t>If </a:t>
            </a:r>
            <a:r>
              <a:rPr lang="en-US" sz="2800" dirty="0" smtClean="0">
                <a:solidFill>
                  <a:srgbClr val="009900"/>
                </a:solidFill>
              </a:rPr>
              <a:t>G</a:t>
            </a:r>
            <a:r>
              <a:rPr lang="en-US" sz="2800" dirty="0" smtClean="0"/>
              <a:t> is a </a:t>
            </a:r>
            <a:r>
              <a:rPr lang="en-US" sz="2800" dirty="0" smtClean="0">
                <a:solidFill>
                  <a:srgbClr val="009900"/>
                </a:solidFill>
              </a:rPr>
              <a:t>split graph</a:t>
            </a:r>
            <a:r>
              <a:rPr lang="en-US" sz="2800" dirty="0" smtClean="0"/>
              <a:t>, then </a:t>
            </a:r>
            <a:r>
              <a:rPr lang="en-US" sz="2800" dirty="0" smtClean="0">
                <a:solidFill>
                  <a:srgbClr val="009900"/>
                </a:solidFill>
              </a:rPr>
              <a:t>G</a:t>
            </a:r>
            <a:r>
              <a:rPr lang="en-US" sz="2800" dirty="0" smtClean="0"/>
              <a:t> is a comparability graph </a:t>
            </a:r>
            <a:r>
              <a:rPr lang="en-US" sz="2800" dirty="0" err="1" smtClean="0"/>
              <a:t>iff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9900"/>
                </a:solidFill>
              </a:rPr>
              <a:t>G</a:t>
            </a:r>
            <a:r>
              <a:rPr lang="en-US" sz="2800" dirty="0" smtClean="0"/>
              <a:t> contains no induced </a:t>
            </a:r>
            <a:r>
              <a:rPr lang="en-US" sz="2800" dirty="0" err="1" smtClean="0"/>
              <a:t>subgraph</a:t>
            </a:r>
            <a:r>
              <a:rPr lang="en-US" sz="2800" dirty="0" smtClean="0"/>
              <a:t> </a:t>
            </a:r>
            <a:r>
              <a:rPr lang="en-US" sz="2800" dirty="0" err="1" smtClean="0"/>
              <a:t>isomorhic</a:t>
            </a:r>
            <a:r>
              <a:rPr lang="en-US" sz="2800" dirty="0" smtClean="0"/>
              <a:t> to </a:t>
            </a:r>
            <a:r>
              <a:rPr lang="en-US" sz="2800" dirty="0" smtClean="0">
                <a:solidFill>
                  <a:schemeClr val="tx2"/>
                </a:solidFill>
              </a:rPr>
              <a:t>H</a:t>
            </a:r>
            <a:r>
              <a:rPr lang="en-US" sz="2800" baseline="-25000" dirty="0" smtClean="0">
                <a:solidFill>
                  <a:schemeClr val="tx2"/>
                </a:solidFill>
              </a:rPr>
              <a:t>1</a:t>
            </a:r>
            <a:r>
              <a:rPr lang="en-US" sz="2800" dirty="0" smtClean="0">
                <a:solidFill>
                  <a:schemeClr val="tx2"/>
                </a:solidFill>
              </a:rPr>
              <a:t>, H</a:t>
            </a:r>
            <a:r>
              <a:rPr lang="en-US" sz="2800" baseline="-25000" dirty="0" smtClean="0">
                <a:solidFill>
                  <a:schemeClr val="tx2"/>
                </a:solidFill>
              </a:rPr>
              <a:t>2</a:t>
            </a:r>
            <a:r>
              <a:rPr lang="en-US" sz="2800" dirty="0" smtClean="0"/>
              <a:t> or </a:t>
            </a:r>
            <a:r>
              <a:rPr lang="en-US" sz="2800" dirty="0" smtClean="0">
                <a:solidFill>
                  <a:schemeClr val="tx2"/>
                </a:solidFill>
              </a:rPr>
              <a:t>H</a:t>
            </a:r>
            <a:r>
              <a:rPr lang="en-US" sz="2800" baseline="-25000" dirty="0" smtClean="0">
                <a:solidFill>
                  <a:schemeClr val="tx2"/>
                </a:solidFill>
              </a:rPr>
              <a:t>3</a:t>
            </a:r>
          </a:p>
          <a:p>
            <a:endParaRPr lang="el-GR" baseline="-25000" dirty="0" smtClean="0">
              <a:solidFill>
                <a:schemeClr val="tx2"/>
              </a:solidFill>
            </a:endParaRPr>
          </a:p>
        </p:txBody>
      </p:sp>
      <p:pic>
        <p:nvPicPr>
          <p:cNvPr id="8197" name="5 - Εικόνα" descr="1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0838" y="3494088"/>
            <a:ext cx="55054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DB2D08D-215C-4936-A661-3CD9FE57680A}" type="slidenum">
              <a:rPr lang="el-GR" altLang="el-GR" sz="1200" smtClean="0">
                <a:latin typeface="Cambria" pitchFamily="18" charset="0"/>
              </a:rPr>
              <a:pPr/>
              <a:t>63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9" name="1 - Τίτλος"/>
          <p:cNvSpPr>
            <a:spLocks noGrp="1"/>
          </p:cNvSpPr>
          <p:nvPr>
            <p:ph type="title"/>
          </p:nvPr>
        </p:nvSpPr>
        <p:spPr>
          <a:xfrm>
            <a:off x="1395369" y="497951"/>
            <a:ext cx="7793037" cy="589230"/>
          </a:xfrm>
        </p:spPr>
        <p:txBody>
          <a:bodyPr/>
          <a:lstStyle/>
          <a:p>
            <a:pPr eaLnBrk="1" hangingPunct="1"/>
            <a:r>
              <a:rPr lang="en-US" sz="3200" b="1" kern="1200" dirty="0" smtClean="0">
                <a:solidFill>
                  <a:srgbClr val="002060"/>
                </a:solidFill>
                <a:latin typeface="Cambria" pitchFamily="18" charset="0"/>
              </a:rPr>
              <a:t>Split Graphs </a:t>
            </a:r>
            <a:endParaRPr lang="el-GR" sz="3200" b="1" kern="1200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9624" y="1642249"/>
            <a:ext cx="8334375" cy="3615551"/>
          </a:xfrm>
        </p:spPr>
        <p:txBody>
          <a:bodyPr/>
          <a:lstStyle/>
          <a:p>
            <a:pPr eaLnBrk="1" hangingPunct="1">
              <a:buNone/>
            </a:pPr>
            <a:r>
              <a:rPr lang="el-GR" sz="2400" kern="1200" dirty="0" smtClean="0">
                <a:solidFill>
                  <a:srgbClr val="C00000"/>
                </a:solidFill>
                <a:latin typeface="Tahoma" pitchFamily="34" charset="0"/>
              </a:rPr>
              <a:t>	</a:t>
            </a:r>
          </a:p>
          <a:p>
            <a:pPr eaLnBrk="1" hangingPunct="1">
              <a:buNone/>
            </a:pPr>
            <a:r>
              <a:rPr lang="el-GR" sz="2400" kern="1200" dirty="0" smtClean="0">
                <a:solidFill>
                  <a:srgbClr val="C00000"/>
                </a:solidFill>
                <a:latin typeface="Tahoma" pitchFamily="34" charset="0"/>
              </a:rPr>
              <a:t>	</a:t>
            </a:r>
            <a:r>
              <a:rPr lang="en-US" sz="2400" kern="1200" dirty="0" smtClean="0">
                <a:solidFill>
                  <a:srgbClr val="C00000"/>
                </a:solidFill>
                <a:latin typeface="Tahoma" pitchFamily="34" charset="0"/>
              </a:rPr>
              <a:t>          </a:t>
            </a:r>
            <a:r>
              <a:rPr lang="en-US" sz="4400" dirty="0" err="1" smtClean="0">
                <a:solidFill>
                  <a:srgbClr val="002060"/>
                </a:solidFill>
                <a:latin typeface="Monotype Corsiva" pitchFamily="66" charset="0"/>
              </a:rPr>
              <a:t>Cographs</a:t>
            </a:r>
            <a:endParaRPr lang="en-US" sz="44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eaLnBrk="1" hangingPunct="1">
              <a:buNone/>
            </a:pPr>
            <a:endParaRPr lang="en-US" sz="2400" kern="12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eaLnBrk="1" hangingPunct="1">
              <a:buNone/>
            </a:pPr>
            <a:r>
              <a:rPr lang="el-GR" sz="2000" dirty="0" smtClean="0">
                <a:solidFill>
                  <a:srgbClr val="002060"/>
                </a:solidFill>
                <a:latin typeface="Monotype Corsiva" pitchFamily="66" charset="0"/>
              </a:rPr>
              <a:t>		</a:t>
            </a:r>
          </a:p>
          <a:p>
            <a:pPr eaLnBrk="1" hangingPunct="1">
              <a:buNone/>
            </a:pPr>
            <a:r>
              <a:rPr lang="el-GR" sz="2000" dirty="0" smtClean="0">
                <a:solidFill>
                  <a:srgbClr val="002060"/>
                </a:solidFill>
                <a:latin typeface="Monotype Corsiva" pitchFamily="66" charset="0"/>
              </a:rPr>
              <a:t>		</a:t>
            </a:r>
            <a:r>
              <a:rPr lang="en-US" sz="2000" dirty="0" smtClean="0">
                <a:solidFill>
                  <a:srgbClr val="002060"/>
                </a:solidFill>
                <a:latin typeface="Monotype Corsiva" pitchFamily="66" charset="0"/>
              </a:rPr>
              <a:t>             </a:t>
            </a:r>
            <a:r>
              <a:rPr lang="en-US" sz="4400" dirty="0" smtClean="0">
                <a:latin typeface="Monotype Corsiva" pitchFamily="66" charset="0"/>
              </a:rPr>
              <a:t>Properties</a:t>
            </a:r>
            <a:endParaRPr lang="en-US" sz="44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eaLnBrk="1" hangingPunct="1">
              <a:buNone/>
            </a:pPr>
            <a:endParaRPr lang="en-US" sz="2400" kern="12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eaLnBrk="1" hangingPunct="1">
              <a:buNone/>
            </a:pPr>
            <a:r>
              <a:rPr lang="en-US" sz="4800" kern="1200" dirty="0" smtClean="0">
                <a:solidFill>
                  <a:srgbClr val="002060"/>
                </a:solidFill>
                <a:latin typeface="Monotype Corsiva" pitchFamily="66" charset="0"/>
              </a:rPr>
              <a:t>				</a:t>
            </a:r>
            <a:endParaRPr lang="en-GB" sz="4800" kern="1200" dirty="0" smtClean="0">
              <a:solidFill>
                <a:srgbClr val="C00000"/>
              </a:solidFill>
              <a:latin typeface="Tahoma" pitchFamily="34" charset="0"/>
            </a:endParaRPr>
          </a:p>
          <a:p>
            <a:pPr eaLnBrk="1" hangingPunct="1">
              <a:buNone/>
            </a:pPr>
            <a:endParaRPr lang="en-GB" sz="4800" kern="1200" dirty="0" smtClean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01418" y="1828819"/>
            <a:ext cx="257361" cy="1973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798786" y="3561347"/>
            <a:ext cx="416403" cy="15761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2126291" y="4033142"/>
            <a:ext cx="160337" cy="17145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1810607" y="4041024"/>
            <a:ext cx="160337" cy="17145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10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DB2D08D-215C-4936-A661-3CD9FE57680A}" type="slidenum">
              <a:rPr lang="el-GR" altLang="el-GR" sz="1200" smtClean="0">
                <a:latin typeface="Cambria" pitchFamily="18" charset="0"/>
              </a:rPr>
              <a:pPr/>
              <a:t>64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15" name="1 - Τίτλος"/>
          <p:cNvSpPr txBox="1">
            <a:spLocks/>
          </p:cNvSpPr>
          <p:nvPr/>
        </p:nvSpPr>
        <p:spPr bwMode="auto">
          <a:xfrm>
            <a:off x="1359568" y="329697"/>
            <a:ext cx="7784432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Algorithmic Graph Theory</a:t>
            </a:r>
            <a:endParaRPr kumimoji="0" lang="el-GR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1806614" y="2424786"/>
            <a:ext cx="160337" cy="17145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81000" y="1660525"/>
            <a:ext cx="8574088" cy="4471988"/>
          </a:xfrm>
        </p:spPr>
        <p:txBody>
          <a:bodyPr/>
          <a:lstStyle/>
          <a:p>
            <a:pPr>
              <a:defRPr/>
            </a:pPr>
            <a:r>
              <a:rPr lang="en-US" sz="2800" dirty="0" err="1" smtClean="0">
                <a:solidFill>
                  <a:srgbClr val="009900"/>
                </a:solidFill>
              </a:rPr>
              <a:t>Cographs</a:t>
            </a:r>
            <a:r>
              <a:rPr lang="en-US" sz="2800" dirty="0" smtClean="0"/>
              <a:t> are defined as the class of graphs formed from a single vertex under the closure of the operations of </a:t>
            </a:r>
            <a:r>
              <a:rPr lang="en-US" sz="2800" dirty="0" smtClean="0">
                <a:solidFill>
                  <a:schemeClr val="tx2"/>
                </a:solidFill>
              </a:rPr>
              <a:t>union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chemeClr val="tx2"/>
                </a:solidFill>
              </a:rPr>
              <a:t>complement</a:t>
            </a:r>
            <a:r>
              <a:rPr lang="en-US" sz="2800" dirty="0" smtClean="0"/>
              <a:t>.</a:t>
            </a:r>
          </a:p>
          <a:p>
            <a:pPr>
              <a:defRPr/>
            </a:pPr>
            <a:endParaRPr lang="en-US" sz="1400" dirty="0" smtClean="0"/>
          </a:p>
          <a:p>
            <a:pPr>
              <a:defRPr/>
            </a:pPr>
            <a:r>
              <a:rPr lang="en-US" sz="2800" dirty="0" smtClean="0"/>
              <a:t>More precisely, the class of </a:t>
            </a:r>
            <a:r>
              <a:rPr lang="en-US" sz="2800" dirty="0" err="1" smtClean="0"/>
              <a:t>cographs</a:t>
            </a:r>
            <a:r>
              <a:rPr lang="en-US" sz="2800" dirty="0" smtClean="0"/>
              <a:t> can be defined </a:t>
            </a:r>
            <a:r>
              <a:rPr lang="en-US" sz="2800" dirty="0" err="1" smtClean="0"/>
              <a:t>recursivly</a:t>
            </a:r>
            <a:r>
              <a:rPr lang="en-US" sz="2800" dirty="0" smtClean="0"/>
              <a:t> as follows:</a:t>
            </a:r>
          </a:p>
          <a:p>
            <a:pPr marL="571500" indent="-206375">
              <a:buClr>
                <a:schemeClr val="tx1"/>
              </a:buClr>
              <a:buNone/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(</a:t>
            </a:r>
            <a:r>
              <a:rPr lang="en-US" sz="2800" dirty="0" err="1" smtClean="0">
                <a:solidFill>
                  <a:schemeClr val="tx2"/>
                </a:solidFill>
              </a:rPr>
              <a:t>i</a:t>
            </a:r>
            <a:r>
              <a:rPr lang="en-US" sz="2800" dirty="0" smtClean="0">
                <a:solidFill>
                  <a:schemeClr val="tx2"/>
                </a:solidFill>
              </a:rPr>
              <a:t>)   a single-vertex graph is a </a:t>
            </a:r>
            <a:r>
              <a:rPr lang="en-US" sz="2800" dirty="0" err="1" smtClean="0">
                <a:solidFill>
                  <a:srgbClr val="009900"/>
                </a:solidFill>
              </a:rPr>
              <a:t>cograph</a:t>
            </a:r>
            <a:r>
              <a:rPr lang="en-US" sz="2800" dirty="0" smtClean="0"/>
              <a:t>;</a:t>
            </a:r>
          </a:p>
          <a:p>
            <a:pPr marL="571500" indent="-206375">
              <a:buClr>
                <a:schemeClr val="tx1"/>
              </a:buClr>
              <a:buNone/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(ii)  the disjoint union of a </a:t>
            </a:r>
            <a:r>
              <a:rPr lang="en-US" sz="2800" dirty="0" err="1" smtClean="0">
                <a:solidFill>
                  <a:schemeClr val="tx2"/>
                </a:solidFill>
              </a:rPr>
              <a:t>cograph</a:t>
            </a:r>
            <a:r>
              <a:rPr lang="en-US" sz="2800" dirty="0" smtClean="0">
                <a:solidFill>
                  <a:schemeClr val="tx2"/>
                </a:solidFill>
              </a:rPr>
              <a:t> is a </a:t>
            </a:r>
            <a:r>
              <a:rPr lang="en-US" sz="2800" dirty="0" err="1" smtClean="0">
                <a:solidFill>
                  <a:srgbClr val="009900"/>
                </a:solidFill>
              </a:rPr>
              <a:t>cograph</a:t>
            </a:r>
            <a:r>
              <a:rPr lang="en-US" sz="2800" dirty="0" smtClean="0"/>
              <a:t>;</a:t>
            </a:r>
          </a:p>
          <a:p>
            <a:pPr marL="571500" indent="-206375">
              <a:buClr>
                <a:schemeClr val="tx1"/>
              </a:buClr>
              <a:buNone/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(iii) the complement of a </a:t>
            </a:r>
            <a:r>
              <a:rPr lang="en-US" sz="2800" dirty="0" err="1" smtClean="0">
                <a:solidFill>
                  <a:schemeClr val="tx2"/>
                </a:solidFill>
              </a:rPr>
              <a:t>cograph</a:t>
            </a:r>
            <a:r>
              <a:rPr lang="en-US" sz="2800" dirty="0" smtClean="0">
                <a:solidFill>
                  <a:schemeClr val="tx2"/>
                </a:solidFill>
              </a:rPr>
              <a:t> is a </a:t>
            </a:r>
            <a:r>
              <a:rPr lang="en-US" sz="2800" dirty="0" err="1" smtClean="0">
                <a:solidFill>
                  <a:srgbClr val="009900"/>
                </a:solidFill>
              </a:rPr>
              <a:t>cograph</a:t>
            </a:r>
            <a:r>
              <a:rPr lang="en-US" sz="2800" dirty="0" smtClean="0"/>
              <a:t>;</a:t>
            </a:r>
            <a:endParaRPr lang="el-GR" sz="2800" dirty="0"/>
          </a:p>
        </p:txBody>
      </p:sp>
      <p:pic>
        <p:nvPicPr>
          <p:cNvPr id="4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DB2D08D-215C-4936-A661-3CD9FE57680A}" type="slidenum">
              <a:rPr lang="el-GR" altLang="el-GR" sz="1200" smtClean="0">
                <a:latin typeface="Cambria" pitchFamily="18" charset="0"/>
              </a:rPr>
              <a:pPr/>
              <a:t>65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7" name="1 - Τίτλος"/>
          <p:cNvSpPr txBox="1">
            <a:spLocks/>
          </p:cNvSpPr>
          <p:nvPr/>
        </p:nvSpPr>
        <p:spPr bwMode="auto">
          <a:xfrm>
            <a:off x="1359156" y="525111"/>
            <a:ext cx="7630923" cy="562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Cographs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(complement reducible graphs)</a:t>
            </a:r>
            <a:endParaRPr kumimoji="0" lang="el-GR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DB2D08D-215C-4936-A661-3CD9FE57680A}" type="slidenum">
              <a:rPr lang="el-GR" altLang="el-GR" sz="1200" smtClean="0">
                <a:latin typeface="Cambria" pitchFamily="18" charset="0"/>
              </a:rPr>
              <a:pPr/>
              <a:t>66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7" name="1 - Τίτλος"/>
          <p:cNvSpPr txBox="1">
            <a:spLocks/>
          </p:cNvSpPr>
          <p:nvPr/>
        </p:nvSpPr>
        <p:spPr bwMode="auto">
          <a:xfrm>
            <a:off x="1359156" y="525111"/>
            <a:ext cx="7630923" cy="562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Cographs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(complement reducible graphs)</a:t>
            </a:r>
            <a:endParaRPr kumimoji="0" lang="el-GR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5864" y="2687652"/>
            <a:ext cx="4034895" cy="2554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2 - Θέση περιεχομένου"/>
          <p:cNvSpPr txBox="1">
            <a:spLocks/>
          </p:cNvSpPr>
          <p:nvPr/>
        </p:nvSpPr>
        <p:spPr bwMode="auto">
          <a:xfrm>
            <a:off x="537949" y="1692960"/>
            <a:ext cx="7970837" cy="47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Construction of the following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cograph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endParaRPr kumimoji="0" lang="el-GR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DB2D08D-215C-4936-A661-3CD9FE57680A}" type="slidenum">
              <a:rPr lang="el-GR" altLang="el-GR" sz="1200" smtClean="0">
                <a:latin typeface="Cambria" pitchFamily="18" charset="0"/>
              </a:rPr>
              <a:pPr/>
              <a:t>67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9" name="1 - Τίτλος"/>
          <p:cNvSpPr txBox="1">
            <a:spLocks/>
          </p:cNvSpPr>
          <p:nvPr/>
        </p:nvSpPr>
        <p:spPr bwMode="auto">
          <a:xfrm>
            <a:off x="1359156" y="525111"/>
            <a:ext cx="7630923" cy="562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Cographs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(complement reducible graphs)</a:t>
            </a:r>
            <a:endParaRPr kumimoji="0" lang="el-GR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956" y="2977634"/>
            <a:ext cx="6111089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4" cstate="print"/>
          <a:srcRect l="20474" t="23604"/>
          <a:stretch>
            <a:fillRect/>
          </a:stretch>
        </p:blipFill>
        <p:spPr bwMode="auto">
          <a:xfrm>
            <a:off x="6140529" y="1774479"/>
            <a:ext cx="2659439" cy="161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2 - Θέση περιεχομένου"/>
          <p:cNvSpPr txBox="1">
            <a:spLocks/>
          </p:cNvSpPr>
          <p:nvPr/>
        </p:nvSpPr>
        <p:spPr bwMode="auto">
          <a:xfrm>
            <a:off x="537949" y="1692960"/>
            <a:ext cx="7970837" cy="47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Construction of the following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cograph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endParaRPr kumimoji="0" lang="el-GR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13 - Ορθογώνιο"/>
          <p:cNvSpPr/>
          <p:nvPr/>
        </p:nvSpPr>
        <p:spPr bwMode="auto">
          <a:xfrm>
            <a:off x="6120143" y="1765426"/>
            <a:ext cx="2706986" cy="163867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162" y="2985758"/>
            <a:ext cx="61436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DB2D08D-215C-4936-A661-3CD9FE57680A}" type="slidenum">
              <a:rPr lang="el-GR" altLang="el-GR" sz="1200" smtClean="0">
                <a:latin typeface="Cambria" pitchFamily="18" charset="0"/>
              </a:rPr>
              <a:pPr/>
              <a:t>68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8" name="1 - Τίτλος"/>
          <p:cNvSpPr txBox="1">
            <a:spLocks/>
          </p:cNvSpPr>
          <p:nvPr/>
        </p:nvSpPr>
        <p:spPr bwMode="auto">
          <a:xfrm>
            <a:off x="1359156" y="525111"/>
            <a:ext cx="7630923" cy="562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Cographs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(complement reducible graphs)</a:t>
            </a:r>
            <a:endParaRPr kumimoji="0" lang="el-GR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 l="20474" t="23604"/>
          <a:stretch>
            <a:fillRect/>
          </a:stretch>
        </p:blipFill>
        <p:spPr bwMode="auto">
          <a:xfrm>
            <a:off x="6140529" y="1774479"/>
            <a:ext cx="2659439" cy="161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2 - Θέση περιεχομένου"/>
          <p:cNvSpPr txBox="1">
            <a:spLocks/>
          </p:cNvSpPr>
          <p:nvPr/>
        </p:nvSpPr>
        <p:spPr bwMode="auto">
          <a:xfrm>
            <a:off x="537949" y="1692960"/>
            <a:ext cx="7970837" cy="47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Construction of the following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cograph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endParaRPr kumimoji="0" lang="el-GR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12 - Ορθογώνιο"/>
          <p:cNvSpPr/>
          <p:nvPr/>
        </p:nvSpPr>
        <p:spPr bwMode="auto">
          <a:xfrm>
            <a:off x="6120143" y="1765426"/>
            <a:ext cx="2706986" cy="163867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2 - Θέση περιεχομένου"/>
          <p:cNvSpPr>
            <a:spLocks noGrp="1"/>
          </p:cNvSpPr>
          <p:nvPr>
            <p:ph idx="1"/>
          </p:nvPr>
        </p:nvSpPr>
        <p:spPr>
          <a:xfrm>
            <a:off x="288925" y="1630363"/>
            <a:ext cx="8666163" cy="4502150"/>
          </a:xfrm>
        </p:spPr>
        <p:txBody>
          <a:bodyPr/>
          <a:lstStyle/>
          <a:p>
            <a:r>
              <a:rPr lang="en-US" sz="2800" dirty="0" err="1" smtClean="0"/>
              <a:t>Cograph</a:t>
            </a:r>
            <a:r>
              <a:rPr lang="en-US" sz="2800" dirty="0" smtClean="0"/>
              <a:t> were  introduced in the early 1970s by </a:t>
            </a:r>
            <a:r>
              <a:rPr lang="en-US" sz="2800" dirty="0" err="1" smtClean="0"/>
              <a:t>Lerchs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Lerchs</a:t>
            </a:r>
            <a:r>
              <a:rPr lang="en-US" sz="2800" dirty="0" smtClean="0"/>
              <a:t> has shown, among other properties, the following two very nice algorithmic properties:</a:t>
            </a:r>
          </a:p>
          <a:p>
            <a:pPr>
              <a:buNone/>
              <a:tabLst>
                <a:tab pos="1371600" algn="l"/>
              </a:tabLst>
            </a:pP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800" dirty="0" smtClean="0">
                <a:solidFill>
                  <a:srgbClr val="009900"/>
                </a:solidFill>
              </a:rPr>
              <a:t>(P1) 	</a:t>
            </a:r>
            <a:r>
              <a:rPr lang="en-US" sz="2800" dirty="0" err="1" smtClean="0">
                <a:solidFill>
                  <a:schemeClr val="tx2"/>
                </a:solidFill>
              </a:rPr>
              <a:t>cographs</a:t>
            </a:r>
            <a:r>
              <a:rPr lang="en-US" sz="2800" dirty="0" smtClean="0">
                <a:solidFill>
                  <a:schemeClr val="tx2"/>
                </a:solidFill>
              </a:rPr>
              <a:t> are exactly the P4 restricted graphs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>
                <a:solidFill>
                  <a:srgbClr val="009900"/>
                </a:solidFill>
              </a:rPr>
              <a:t>(P2) 	</a:t>
            </a:r>
            <a:r>
              <a:rPr lang="en-US" sz="2800" dirty="0" err="1" smtClean="0">
                <a:solidFill>
                  <a:schemeClr val="tx2"/>
                </a:solidFill>
              </a:rPr>
              <a:t>cographs</a:t>
            </a:r>
            <a:r>
              <a:rPr lang="en-US" sz="2800" dirty="0" smtClean="0">
                <a:solidFill>
                  <a:schemeClr val="tx2"/>
                </a:solidFill>
              </a:rPr>
              <a:t> have a unique tree representation 		called </a:t>
            </a:r>
            <a:r>
              <a:rPr lang="en-US" sz="2800" dirty="0" err="1" smtClean="0">
                <a:solidFill>
                  <a:schemeClr val="tx2"/>
                </a:solidFill>
              </a:rPr>
              <a:t>cotree</a:t>
            </a:r>
            <a:r>
              <a:rPr lang="en-US" sz="2800" dirty="0" smtClean="0">
                <a:solidFill>
                  <a:schemeClr val="tx2"/>
                </a:solidFill>
              </a:rPr>
              <a:t>.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endParaRPr lang="en-US" dirty="0" smtClean="0">
              <a:solidFill>
                <a:schemeClr val="tx2"/>
              </a:solidFill>
            </a:endParaRPr>
          </a:p>
        </p:txBody>
      </p:sp>
      <p:pic>
        <p:nvPicPr>
          <p:cNvPr id="13317" name="6 - Εικόνα" descr="1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4998" y="5166401"/>
            <a:ext cx="18288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7 - Εικόνα" descr="1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4976" y="5409854"/>
            <a:ext cx="13239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8 - Εικόνα" descr="1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3075" y="4983163"/>
            <a:ext cx="2401888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DB2D08D-215C-4936-A661-3CD9FE57680A}" type="slidenum">
              <a:rPr lang="el-GR" altLang="el-GR" sz="1200" smtClean="0">
                <a:latin typeface="Cambria" pitchFamily="18" charset="0"/>
              </a:rPr>
              <a:pPr/>
              <a:t>69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10" name="1 - Τίτλος"/>
          <p:cNvSpPr txBox="1">
            <a:spLocks/>
          </p:cNvSpPr>
          <p:nvPr/>
        </p:nvSpPr>
        <p:spPr bwMode="auto">
          <a:xfrm>
            <a:off x="1359156" y="525111"/>
            <a:ext cx="7630923" cy="562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Cographs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(complement reducible graphs)</a:t>
            </a:r>
            <a:endParaRPr kumimoji="0" lang="el-GR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54038" y="1641689"/>
            <a:ext cx="8401050" cy="3319604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Notice what happens when we </a:t>
            </a:r>
            <a:r>
              <a:rPr lang="en-US" sz="2800" dirty="0" smtClean="0">
                <a:solidFill>
                  <a:schemeClr val="tx2"/>
                </a:solidFill>
              </a:rPr>
              <a:t>reverse</a:t>
            </a:r>
            <a:r>
              <a:rPr lang="en-US" sz="2800" dirty="0" smtClean="0"/>
              <a:t> the  sequence </a:t>
            </a:r>
            <a:r>
              <a:rPr lang="el-GR" sz="2800" dirty="0" smtClean="0">
                <a:solidFill>
                  <a:schemeClr val="tx2"/>
                </a:solidFill>
              </a:rPr>
              <a:t>π</a:t>
            </a:r>
            <a:r>
              <a:rPr lang="el-GR" sz="2800" dirty="0" smtClean="0"/>
              <a:t>.</a:t>
            </a:r>
            <a:br>
              <a:rPr lang="el-GR" sz="2800" dirty="0" smtClean="0"/>
            </a:br>
            <a:r>
              <a:rPr lang="el-GR" sz="2800" dirty="0" smtClean="0">
                <a:solidFill>
                  <a:srgbClr val="FF0000"/>
                </a:solidFill>
              </a:rPr>
              <a:t>-</a:t>
            </a:r>
            <a:r>
              <a:rPr lang="el-GR" sz="2800" dirty="0" smtClean="0"/>
              <a:t> </a:t>
            </a:r>
            <a:r>
              <a:rPr lang="en-US" sz="2800" dirty="0" smtClean="0"/>
              <a:t>	the permutation graph we obtain is the 	complement of  </a:t>
            </a:r>
            <a:r>
              <a:rPr lang="en-US" sz="2800" dirty="0" smtClean="0">
                <a:solidFill>
                  <a:srgbClr val="009900"/>
                </a:solidFill>
              </a:rPr>
              <a:t>G[</a:t>
            </a:r>
            <a:r>
              <a:rPr lang="el-GR" sz="2800" dirty="0" smtClean="0">
                <a:solidFill>
                  <a:srgbClr val="009900"/>
                </a:solidFill>
              </a:rPr>
              <a:t>π</a:t>
            </a:r>
            <a:r>
              <a:rPr lang="en-US" sz="2800" dirty="0" smtClean="0">
                <a:solidFill>
                  <a:srgbClr val="009900"/>
                </a:solidFill>
              </a:rPr>
              <a:t>] ; </a:t>
            </a:r>
            <a:r>
              <a:rPr lang="el-GR" sz="2800" dirty="0" smtClean="0">
                <a:solidFill>
                  <a:schemeClr val="tx2"/>
                </a:solidFill>
              </a:rPr>
              <a:t>π</a:t>
            </a:r>
            <a:r>
              <a:rPr lang="en-US" sz="2800" baseline="30000" dirty="0" smtClean="0">
                <a:solidFill>
                  <a:schemeClr val="tx2"/>
                </a:solidFill>
              </a:rPr>
              <a:t>r </a:t>
            </a:r>
            <a:r>
              <a:rPr lang="en-US" sz="2800" dirty="0" smtClean="0">
                <a:solidFill>
                  <a:schemeClr val="tx2"/>
                </a:solidFill>
              </a:rPr>
              <a:t>= [2,5,1,6,3,4]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800" dirty="0" smtClean="0"/>
              <a:t>    </a:t>
            </a:r>
            <a:r>
              <a:rPr lang="en-US" sz="2800" dirty="0" smtClean="0">
                <a:solidFill>
                  <a:srgbClr val="FF0000"/>
                </a:solidFill>
              </a:rPr>
              <a:t>-</a:t>
            </a:r>
            <a:r>
              <a:rPr lang="en-US" sz="2800" dirty="0" smtClean="0"/>
              <a:t> 	</a:t>
            </a:r>
            <a:r>
              <a:rPr lang="en-US" sz="2800" dirty="0" smtClean="0">
                <a:solidFill>
                  <a:srgbClr val="009900"/>
                </a:solidFill>
              </a:rPr>
              <a:t>G[</a:t>
            </a:r>
            <a:r>
              <a:rPr lang="el-GR" sz="2800" dirty="0" smtClean="0">
                <a:solidFill>
                  <a:srgbClr val="009900"/>
                </a:solidFill>
              </a:rPr>
              <a:t>π</a:t>
            </a:r>
            <a:r>
              <a:rPr lang="en-US" sz="2800" baseline="30000" dirty="0" smtClean="0">
                <a:solidFill>
                  <a:srgbClr val="009900"/>
                </a:solidFill>
              </a:rPr>
              <a:t>r</a:t>
            </a:r>
            <a:r>
              <a:rPr lang="el-GR" sz="2800" dirty="0" smtClean="0">
                <a:solidFill>
                  <a:srgbClr val="009900"/>
                </a:solidFill>
              </a:rPr>
              <a:t> ]= </a:t>
            </a:r>
            <a:r>
              <a:rPr lang="en-US" sz="2800" dirty="0" smtClean="0">
                <a:solidFill>
                  <a:srgbClr val="009900"/>
                </a:solidFill>
              </a:rPr>
              <a:t>G [</a:t>
            </a:r>
            <a:r>
              <a:rPr lang="el-GR" sz="2800" dirty="0" smtClean="0">
                <a:solidFill>
                  <a:srgbClr val="009900"/>
                </a:solidFill>
              </a:rPr>
              <a:t>π]</a:t>
            </a:r>
            <a:endParaRPr lang="en-US" sz="2800" dirty="0" smtClean="0">
              <a:solidFill>
                <a:srgbClr val="009900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el-GR" sz="2000" dirty="0" smtClean="0">
              <a:solidFill>
                <a:srgbClr val="009900"/>
              </a:solidFill>
            </a:endParaRPr>
          </a:p>
          <a:p>
            <a:pPr marL="514350" indent="-514350">
              <a:defRPr/>
            </a:pPr>
            <a:r>
              <a:rPr lang="en-US" sz="2800" dirty="0" smtClean="0"/>
              <a:t>This shows that </a:t>
            </a:r>
            <a:r>
              <a:rPr lang="en-US" sz="2800" dirty="0" smtClean="0">
                <a:solidFill>
                  <a:schemeClr val="tx2"/>
                </a:solidFill>
              </a:rPr>
              <a:t>the complement of a permutation graph is also a permutation graph</a:t>
            </a:r>
            <a:r>
              <a:rPr lang="en-US" sz="2800" dirty="0" smtClean="0"/>
              <a:t>.</a:t>
            </a:r>
            <a:endParaRPr lang="el-GR" sz="2800" dirty="0" smtClean="0"/>
          </a:p>
        </p:txBody>
      </p:sp>
      <p:cxnSp>
        <p:nvCxnSpPr>
          <p:cNvPr id="6149" name="6 - Ευθεία γραμμή σύνδεσης"/>
          <p:cNvCxnSpPr>
            <a:cxnSpLocks noChangeShapeType="1"/>
          </p:cNvCxnSpPr>
          <p:nvPr/>
        </p:nvCxnSpPr>
        <p:spPr bwMode="auto">
          <a:xfrm>
            <a:off x="2713729" y="3087399"/>
            <a:ext cx="720725" cy="0"/>
          </a:xfrm>
          <a:prstGeom prst="line">
            <a:avLst/>
          </a:prstGeom>
          <a:noFill/>
          <a:ln w="9525" algn="ctr">
            <a:solidFill>
              <a:srgbClr val="009900"/>
            </a:solidFill>
            <a:round/>
            <a:headEnd/>
            <a:tailEnd/>
          </a:ln>
        </p:spPr>
      </p:cxnSp>
      <p:sp>
        <p:nvSpPr>
          <p:cNvPr id="7" name="1 - Τίτλος"/>
          <p:cNvSpPr txBox="1">
            <a:spLocks/>
          </p:cNvSpPr>
          <p:nvPr/>
        </p:nvSpPr>
        <p:spPr bwMode="auto">
          <a:xfrm>
            <a:off x="1322388" y="388938"/>
            <a:ext cx="7799387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r>
              <a:rPr lang="en-US" sz="32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Permutation  Graphs</a:t>
            </a:r>
            <a:r>
              <a:rPr lang="el-GR" sz="32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 </a:t>
            </a:r>
          </a:p>
        </p:txBody>
      </p:sp>
      <p:pic>
        <p:nvPicPr>
          <p:cNvPr id="5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DB2D08D-215C-4936-A661-3CD9FE57680A}" type="slidenum">
              <a:rPr lang="el-GR" altLang="el-GR" sz="1200" smtClean="0">
                <a:latin typeface="Cambria" pitchFamily="18" charset="0"/>
              </a:rPr>
              <a:pPr/>
              <a:t>7</a:t>
            </a:fld>
            <a:endParaRPr lang="el-GR" altLang="el-GR" sz="120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2 - Θέση περιεχομένου"/>
          <p:cNvSpPr>
            <a:spLocks noGrp="1"/>
          </p:cNvSpPr>
          <p:nvPr>
            <p:ph idx="1"/>
          </p:nvPr>
        </p:nvSpPr>
        <p:spPr>
          <a:xfrm>
            <a:off x="569913" y="1676400"/>
            <a:ext cx="8574087" cy="4440238"/>
          </a:xfrm>
        </p:spPr>
        <p:txBody>
          <a:bodyPr/>
          <a:lstStyle/>
          <a:p>
            <a:r>
              <a:rPr lang="en-US" sz="2800" dirty="0" smtClean="0"/>
              <a:t>A </a:t>
            </a:r>
            <a:r>
              <a:rPr lang="en-US" sz="2800" dirty="0" err="1" smtClean="0"/>
              <a:t>cograph</a:t>
            </a:r>
            <a:r>
              <a:rPr lang="en-US" sz="2800" dirty="0" smtClean="0"/>
              <a:t> and its </a:t>
            </a:r>
            <a:r>
              <a:rPr lang="en-US" sz="2800" dirty="0" err="1" smtClean="0"/>
              <a:t>cotree</a:t>
            </a:r>
            <a:r>
              <a:rPr lang="en-US" sz="2800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800" dirty="0" smtClean="0"/>
              <a:t>The root </a:t>
            </a:r>
            <a:r>
              <a:rPr lang="en-US" sz="2800" dirty="0" smtClean="0">
                <a:solidFill>
                  <a:schemeClr val="tx2"/>
                </a:solidFill>
              </a:rPr>
              <a:t>R</a:t>
            </a:r>
            <a:r>
              <a:rPr lang="en-US" sz="2800" dirty="0" smtClean="0"/>
              <a:t> will have only one </a:t>
            </a:r>
            <a:r>
              <a:rPr lang="en-US" sz="2800" dirty="0" smtClean="0">
                <a:solidFill>
                  <a:schemeClr val="tx2"/>
                </a:solidFill>
              </a:rPr>
              <a:t>(o)</a:t>
            </a:r>
            <a:r>
              <a:rPr lang="en-US" sz="2800" dirty="0" smtClean="0"/>
              <a:t> node child </a:t>
            </a:r>
            <a:r>
              <a:rPr lang="en-US" sz="2800" dirty="0" err="1" smtClean="0"/>
              <a:t>iff</a:t>
            </a:r>
            <a:r>
              <a:rPr lang="en-US" sz="2800" dirty="0" smtClean="0"/>
              <a:t> the represented </a:t>
            </a:r>
            <a:r>
              <a:rPr lang="en-US" sz="2800" dirty="0" err="1" smtClean="0"/>
              <a:t>cograph</a:t>
            </a:r>
            <a:r>
              <a:rPr lang="en-US" sz="2800" dirty="0" smtClean="0"/>
              <a:t> is disconnected.</a:t>
            </a:r>
            <a:endParaRPr lang="el-GR" sz="2800" dirty="0" smtClean="0"/>
          </a:p>
        </p:txBody>
      </p:sp>
      <p:pic>
        <p:nvPicPr>
          <p:cNvPr id="14341" name="5 - Εικόνα" descr="1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4725" y="2628900"/>
            <a:ext cx="274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7 - Ελεύθερη σχεδίαση"/>
          <p:cNvSpPr>
            <a:spLocks/>
          </p:cNvSpPr>
          <p:nvPr/>
        </p:nvSpPr>
        <p:spPr bwMode="auto">
          <a:xfrm>
            <a:off x="1227138" y="2819400"/>
            <a:ext cx="2773362" cy="1570038"/>
          </a:xfrm>
          <a:custGeom>
            <a:avLst/>
            <a:gdLst>
              <a:gd name="T0" fmla="*/ 2705100 w 2773680"/>
              <a:gd name="T1" fmla="*/ 121920 h 1569720"/>
              <a:gd name="T2" fmla="*/ 1379220 w 2773680"/>
              <a:gd name="T3" fmla="*/ 655320 h 1569720"/>
              <a:gd name="T4" fmla="*/ 68580 w 2773680"/>
              <a:gd name="T5" fmla="*/ 1219200 h 1569720"/>
              <a:gd name="T6" fmla="*/ 1790700 w 2773680"/>
              <a:gd name="T7" fmla="*/ 1386840 h 1569720"/>
              <a:gd name="T8" fmla="*/ 2705100 w 2773680"/>
              <a:gd name="T9" fmla="*/ 121920 h 15697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73680" h="1569720">
                <a:moveTo>
                  <a:pt x="2705100" y="121920"/>
                </a:moveTo>
                <a:cubicBezTo>
                  <a:pt x="2636520" y="0"/>
                  <a:pt x="1818640" y="472440"/>
                  <a:pt x="1379220" y="655320"/>
                </a:cubicBezTo>
                <a:cubicBezTo>
                  <a:pt x="939800" y="838200"/>
                  <a:pt x="0" y="1097280"/>
                  <a:pt x="68580" y="1219200"/>
                </a:cubicBezTo>
                <a:cubicBezTo>
                  <a:pt x="137160" y="1341120"/>
                  <a:pt x="1346200" y="1569720"/>
                  <a:pt x="1790700" y="1386840"/>
                </a:cubicBezTo>
                <a:cubicBezTo>
                  <a:pt x="2235200" y="1203960"/>
                  <a:pt x="2773680" y="243840"/>
                  <a:pt x="2705100" y="121920"/>
                </a:cubicBezTo>
                <a:close/>
              </a:path>
            </a:pathLst>
          </a:cu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14343" name="8 - Εικόνα" descr="1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9388" y="2297113"/>
            <a:ext cx="32289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26 - Ομάδα"/>
          <p:cNvGrpSpPr>
            <a:grpSpLocks/>
          </p:cNvGrpSpPr>
          <p:nvPr/>
        </p:nvGrpSpPr>
        <p:grpSpPr bwMode="auto">
          <a:xfrm>
            <a:off x="3916363" y="2507812"/>
            <a:ext cx="1616075" cy="1746046"/>
            <a:chOff x="3916680" y="2525295"/>
            <a:chExt cx="1615440" cy="1746370"/>
          </a:xfrm>
        </p:grpSpPr>
        <p:sp>
          <p:nvSpPr>
            <p:cNvPr id="14346" name="9 - Έλλειψη"/>
            <p:cNvSpPr>
              <a:spLocks noChangeArrowheads="1"/>
            </p:cNvSpPr>
            <p:nvPr/>
          </p:nvSpPr>
          <p:spPr bwMode="auto">
            <a:xfrm>
              <a:off x="4511040" y="2525295"/>
              <a:ext cx="441960" cy="431265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r>
                <a:rPr lang="en-US" sz="1800" dirty="0">
                  <a:latin typeface="+mn-lt"/>
                </a:rPr>
                <a:t>1</a:t>
              </a:r>
              <a:endParaRPr lang="el-GR" sz="1800" dirty="0">
                <a:latin typeface="+mn-lt"/>
              </a:endParaRPr>
            </a:p>
          </p:txBody>
        </p:sp>
        <p:cxnSp>
          <p:nvCxnSpPr>
            <p:cNvPr id="14347" name="11 - Ευθεία γραμμή σύνδεσης"/>
            <p:cNvCxnSpPr>
              <a:cxnSpLocks noChangeShapeType="1"/>
              <a:stCxn id="14346" idx="4"/>
              <a:endCxn id="14349" idx="0"/>
            </p:cNvCxnSpPr>
            <p:nvPr/>
          </p:nvCxnSpPr>
          <p:spPr bwMode="auto">
            <a:xfrm flipH="1">
              <a:off x="4389120" y="2956561"/>
              <a:ext cx="342900" cy="320039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348" name="12 - Ευθεία γραμμή σύνδεσης"/>
            <p:cNvCxnSpPr>
              <a:cxnSpLocks noChangeShapeType="1"/>
              <a:stCxn id="14346" idx="4"/>
              <a:endCxn id="14350" idx="0"/>
            </p:cNvCxnSpPr>
            <p:nvPr/>
          </p:nvCxnSpPr>
          <p:spPr bwMode="auto">
            <a:xfrm>
              <a:off x="4732021" y="2956561"/>
              <a:ext cx="358139" cy="3048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4349" name="19 - Ισοσκελές τρίγωνο"/>
            <p:cNvSpPr>
              <a:spLocks noChangeArrowheads="1"/>
            </p:cNvSpPr>
            <p:nvPr/>
          </p:nvSpPr>
          <p:spPr bwMode="auto">
            <a:xfrm>
              <a:off x="4084320" y="3276600"/>
              <a:ext cx="609600" cy="502920"/>
            </a:xfrm>
            <a:prstGeom prst="triangle">
              <a:avLst>
                <a:gd name="adj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4350" name="20 - Ισοσκελές τρίγωνο"/>
            <p:cNvSpPr>
              <a:spLocks noChangeArrowheads="1"/>
            </p:cNvSpPr>
            <p:nvPr/>
          </p:nvSpPr>
          <p:spPr bwMode="auto">
            <a:xfrm>
              <a:off x="4785360" y="3261360"/>
              <a:ext cx="609600" cy="502920"/>
            </a:xfrm>
            <a:prstGeom prst="triangle">
              <a:avLst>
                <a:gd name="adj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4351" name="25 - TextBox"/>
            <p:cNvSpPr txBox="1">
              <a:spLocks noChangeArrowheads="1"/>
            </p:cNvSpPr>
            <p:nvPr/>
          </p:nvSpPr>
          <p:spPr bwMode="auto">
            <a:xfrm>
              <a:off x="3916680" y="3810000"/>
              <a:ext cx="161544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Times New Roman" charset="0"/>
                  <a:cs typeface="Times New Roman" charset="0"/>
                </a:rPr>
                <a:t>a,b,c   d,e,f</a:t>
              </a:r>
              <a:endParaRPr lang="el-GR">
                <a:latin typeface="Times New Roman" charset="0"/>
                <a:cs typeface="Times New Roman" charset="0"/>
              </a:endParaRPr>
            </a:p>
          </p:txBody>
        </p:sp>
      </p:grpSp>
      <p:sp>
        <p:nvSpPr>
          <p:cNvPr id="14345" name="27 - TextBox"/>
          <p:cNvSpPr txBox="1">
            <a:spLocks noChangeArrowheads="1"/>
          </p:cNvSpPr>
          <p:nvPr/>
        </p:nvSpPr>
        <p:spPr bwMode="auto">
          <a:xfrm>
            <a:off x="1828800" y="4587875"/>
            <a:ext cx="7921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9900"/>
                </a:solidFill>
                <a:latin typeface="Times New Roman" charset="0"/>
                <a:cs typeface="Times New Roman" charset="0"/>
              </a:rPr>
              <a:t>G:</a:t>
            </a:r>
            <a:endParaRPr lang="el-GR">
              <a:solidFill>
                <a:srgbClr val="009900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15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DB2D08D-215C-4936-A661-3CD9FE57680A}" type="slidenum">
              <a:rPr lang="el-GR" altLang="el-GR" sz="1200" smtClean="0">
                <a:latin typeface="Cambria" pitchFamily="18" charset="0"/>
              </a:rPr>
              <a:pPr/>
              <a:t>70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18" name="1 - Τίτλος"/>
          <p:cNvSpPr txBox="1">
            <a:spLocks/>
          </p:cNvSpPr>
          <p:nvPr/>
        </p:nvSpPr>
        <p:spPr bwMode="auto">
          <a:xfrm>
            <a:off x="1359156" y="525111"/>
            <a:ext cx="7630923" cy="562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Cographs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(complement reducible graphs)</a:t>
            </a:r>
            <a:endParaRPr kumimoji="0" lang="el-GR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DB2D08D-215C-4936-A661-3CD9FE57680A}" type="slidenum">
              <a:rPr lang="el-GR" altLang="el-GR" sz="1200" smtClean="0">
                <a:latin typeface="Cambria" pitchFamily="18" charset="0"/>
              </a:rPr>
              <a:pPr/>
              <a:t>71</a:t>
            </a:fld>
            <a:endParaRPr lang="el-GR" altLang="el-GR" sz="1200" smtClean="0">
              <a:latin typeface="Cambri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2026" y="2536007"/>
            <a:ext cx="721995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2 - Θέση περιεχομένου"/>
          <p:cNvSpPr txBox="1">
            <a:spLocks/>
          </p:cNvSpPr>
          <p:nvPr/>
        </p:nvSpPr>
        <p:spPr bwMode="auto">
          <a:xfrm>
            <a:off x="571113" y="1678631"/>
            <a:ext cx="2153970" cy="55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Example:</a:t>
            </a:r>
            <a:endParaRPr kumimoji="0" lang="el-GR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1 - Τίτλος"/>
          <p:cNvSpPr>
            <a:spLocks noGrp="1"/>
          </p:cNvSpPr>
          <p:nvPr>
            <p:ph type="title"/>
          </p:nvPr>
        </p:nvSpPr>
        <p:spPr>
          <a:xfrm>
            <a:off x="1341051" y="434577"/>
            <a:ext cx="7793037" cy="652604"/>
          </a:xfrm>
        </p:spPr>
        <p:txBody>
          <a:bodyPr/>
          <a:lstStyle/>
          <a:p>
            <a:pPr eaLnBrk="1" hangingPunct="1"/>
            <a:r>
              <a:rPr lang="en-US" sz="3200" b="1" kern="1200" dirty="0" smtClean="0">
                <a:solidFill>
                  <a:srgbClr val="002060"/>
                </a:solidFill>
                <a:latin typeface="Cambria" pitchFamily="18" charset="0"/>
              </a:rPr>
              <a:t>Permutation Representation </a:t>
            </a:r>
            <a:r>
              <a:rPr lang="en-US" sz="3200" b="1" kern="1200" dirty="0" err="1" smtClean="0">
                <a:solidFill>
                  <a:srgbClr val="002060"/>
                </a:solidFill>
                <a:latin typeface="Cambria" pitchFamily="18" charset="0"/>
              </a:rPr>
              <a:t>Cographs</a:t>
            </a:r>
            <a:r>
              <a:rPr lang="en-US" sz="3200" b="1" kern="1200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endParaRPr lang="el-GR" sz="3200" b="1" kern="1200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5 - Εικόνα" descr="1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6148" y="3331229"/>
            <a:ext cx="5893907" cy="3053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DB2D08D-215C-4936-A661-3CD9FE57680A}" type="slidenum">
              <a:rPr lang="el-GR" altLang="el-GR" sz="1200" smtClean="0">
                <a:latin typeface="Cambria" pitchFamily="18" charset="0"/>
              </a:rPr>
              <a:pPr/>
              <a:t>72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8" name="2 - Θέση περιεχομένου"/>
          <p:cNvSpPr>
            <a:spLocks noGrp="1"/>
          </p:cNvSpPr>
          <p:nvPr>
            <p:ph idx="1"/>
          </p:nvPr>
        </p:nvSpPr>
        <p:spPr>
          <a:xfrm>
            <a:off x="570341" y="1674169"/>
            <a:ext cx="8356376" cy="1467384"/>
          </a:xfrm>
        </p:spPr>
        <p:txBody>
          <a:bodyPr/>
          <a:lstStyle/>
          <a:p>
            <a:r>
              <a:rPr lang="en-US" sz="2800" dirty="0" smtClean="0"/>
              <a:t>Suppose </a:t>
            </a:r>
            <a:r>
              <a:rPr lang="en-US" sz="2800" dirty="0" smtClean="0">
                <a:solidFill>
                  <a:srgbClr val="FF0000"/>
                </a:solidFill>
              </a:rPr>
              <a:t>R(a</a:t>
            </a:r>
            <a:r>
              <a:rPr lang="en-US" sz="2800" dirty="0" smtClean="0">
                <a:solidFill>
                  <a:srgbClr val="FF0000"/>
                </a:solidFill>
              </a:rPr>
              <a:t>) = [</a:t>
            </a:r>
            <a:r>
              <a:rPr lang="en-US" sz="2800" dirty="0" smtClean="0">
                <a:solidFill>
                  <a:srgbClr val="FF0000"/>
                </a:solidFill>
              </a:rPr>
              <a:t>x</a:t>
            </a:r>
            <a:r>
              <a:rPr lang="en-US" sz="2800" baseline="-25000" dirty="0" smtClean="0">
                <a:solidFill>
                  <a:srgbClr val="FF0000"/>
                </a:solidFill>
              </a:rPr>
              <a:t>1</a:t>
            </a:r>
            <a:r>
              <a:rPr lang="en-US" sz="2800" dirty="0" smtClean="0">
                <a:solidFill>
                  <a:srgbClr val="FF0000"/>
                </a:solidFill>
              </a:rPr>
              <a:t>(a</a:t>
            </a:r>
            <a:r>
              <a:rPr lang="en-US" sz="2800" dirty="0" smtClean="0">
                <a:solidFill>
                  <a:srgbClr val="FF0000"/>
                </a:solidFill>
              </a:rPr>
              <a:t>), y</a:t>
            </a:r>
            <a:r>
              <a:rPr lang="en-US" sz="2800" baseline="-25000" dirty="0" smtClean="0">
                <a:solidFill>
                  <a:srgbClr val="FF0000"/>
                </a:solidFill>
              </a:rPr>
              <a:t>1</a:t>
            </a:r>
            <a:r>
              <a:rPr lang="en-US" sz="2800" dirty="0" smtClean="0">
                <a:solidFill>
                  <a:srgbClr val="FF0000"/>
                </a:solidFill>
              </a:rPr>
              <a:t>(a), x</a:t>
            </a:r>
            <a:r>
              <a:rPr lang="en-US" sz="2800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(a), y</a:t>
            </a:r>
            <a:r>
              <a:rPr lang="en-US" sz="2800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(a</a:t>
            </a:r>
            <a:r>
              <a:rPr lang="en-US" sz="2800" dirty="0" smtClean="0">
                <a:solidFill>
                  <a:srgbClr val="FF0000"/>
                </a:solidFill>
              </a:rPr>
              <a:t>)] </a:t>
            </a:r>
            <a:r>
              <a:rPr lang="en-US" sz="2800" dirty="0" smtClean="0">
                <a:solidFill>
                  <a:schemeClr val="bg2"/>
                </a:solidFill>
              </a:rPr>
              <a:t>has been computed, we describe how to compute</a:t>
            </a:r>
            <a:br>
              <a:rPr lang="en-US" sz="2800" dirty="0" smtClean="0">
                <a:solidFill>
                  <a:schemeClr val="bg2"/>
                </a:solidFill>
              </a:rPr>
            </a:br>
            <a:r>
              <a:rPr lang="en-US" sz="2800" dirty="0" smtClean="0">
                <a:solidFill>
                  <a:schemeClr val="bg2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R(</a:t>
            </a:r>
            <a:r>
              <a:rPr lang="el-GR" sz="2800" dirty="0" smtClean="0">
                <a:solidFill>
                  <a:srgbClr val="FF0000"/>
                </a:solidFill>
              </a:rPr>
              <a:t>β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rgbClr val="FF0000"/>
                </a:solidFill>
              </a:rPr>
              <a:t>) = [</a:t>
            </a:r>
            <a:r>
              <a:rPr lang="en-US" sz="2800" dirty="0" smtClean="0">
                <a:solidFill>
                  <a:srgbClr val="FF0000"/>
                </a:solidFill>
              </a:rPr>
              <a:t>x</a:t>
            </a:r>
            <a:r>
              <a:rPr lang="en-US" sz="2800" baseline="-25000" dirty="0" smtClean="0">
                <a:solidFill>
                  <a:srgbClr val="FF0000"/>
                </a:solidFill>
              </a:rPr>
              <a:t>1</a:t>
            </a:r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l-GR" sz="2800" dirty="0" smtClean="0">
                <a:solidFill>
                  <a:srgbClr val="FF0000"/>
                </a:solidFill>
              </a:rPr>
              <a:t>β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rgbClr val="FF0000"/>
                </a:solidFill>
              </a:rPr>
              <a:t>), y</a:t>
            </a:r>
            <a:r>
              <a:rPr lang="en-US" sz="2800" baseline="-25000" dirty="0" smtClean="0">
                <a:solidFill>
                  <a:srgbClr val="FF0000"/>
                </a:solidFill>
              </a:rPr>
              <a:t>1</a:t>
            </a:r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l-GR" sz="2800" dirty="0" smtClean="0">
                <a:solidFill>
                  <a:srgbClr val="FF0000"/>
                </a:solidFill>
              </a:rPr>
              <a:t>β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rgbClr val="FF0000"/>
                </a:solidFill>
              </a:rPr>
              <a:t>), x</a:t>
            </a:r>
            <a:r>
              <a:rPr lang="en-US" sz="2800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l-GR" sz="2800" dirty="0" smtClean="0">
                <a:solidFill>
                  <a:srgbClr val="FF0000"/>
                </a:solidFill>
              </a:rPr>
              <a:t>β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rgbClr val="FF0000"/>
                </a:solidFill>
              </a:rPr>
              <a:t>), y</a:t>
            </a:r>
            <a:r>
              <a:rPr lang="en-US" sz="2800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l-GR" sz="2800" dirty="0" smtClean="0">
                <a:solidFill>
                  <a:srgbClr val="FF0000"/>
                </a:solidFill>
              </a:rPr>
              <a:t>β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rgbClr val="FF0000"/>
                </a:solidFill>
              </a:rPr>
              <a:t>)]  </a:t>
            </a:r>
            <a:r>
              <a:rPr lang="en-US" sz="2800" dirty="0" smtClean="0">
                <a:solidFill>
                  <a:schemeClr val="bg2"/>
                </a:solidFill>
              </a:rPr>
              <a:t>for each </a:t>
            </a:r>
            <a:r>
              <a:rPr lang="en-US" sz="2800" dirty="0" smtClean="0">
                <a:solidFill>
                  <a:schemeClr val="bg2"/>
                </a:solidFill>
              </a:rPr>
              <a:t>1 ≤ </a:t>
            </a:r>
            <a:r>
              <a:rPr lang="en-US" sz="2800" dirty="0" err="1" smtClean="0">
                <a:solidFill>
                  <a:schemeClr val="bg2"/>
                </a:solidFill>
              </a:rPr>
              <a:t>i</a:t>
            </a:r>
            <a:r>
              <a:rPr lang="en-US" sz="2800" dirty="0" smtClean="0">
                <a:solidFill>
                  <a:schemeClr val="bg2"/>
                </a:solidFill>
              </a:rPr>
              <a:t> ≤ k</a:t>
            </a:r>
            <a:r>
              <a:rPr lang="en-US" sz="2800" dirty="0" smtClean="0">
                <a:solidFill>
                  <a:schemeClr val="bg2"/>
                </a:solidFill>
              </a:rPr>
              <a:t>.</a:t>
            </a:r>
            <a:r>
              <a:rPr lang="en-US" sz="2800" dirty="0" smtClean="0">
                <a:solidFill>
                  <a:srgbClr val="FF0000"/>
                </a:solidFill>
              </a:rPr>
              <a:t/>
            </a:r>
            <a:br>
              <a:rPr lang="en-US" sz="2800" dirty="0" smtClean="0">
                <a:solidFill>
                  <a:srgbClr val="FF0000"/>
                </a:solidFill>
              </a:rPr>
            </a:br>
            <a:endParaRPr lang="en-US" sz="2800" dirty="0" smtClean="0">
              <a:solidFill>
                <a:srgbClr val="FF0000"/>
              </a:solidFill>
            </a:endParaRPr>
          </a:p>
          <a:p>
            <a:endParaRPr lang="el-GR" dirty="0" smtClean="0"/>
          </a:p>
        </p:txBody>
      </p:sp>
      <p:sp>
        <p:nvSpPr>
          <p:cNvPr id="10" name="1 - Τίτλος"/>
          <p:cNvSpPr>
            <a:spLocks noGrp="1"/>
          </p:cNvSpPr>
          <p:nvPr>
            <p:ph type="title"/>
          </p:nvPr>
        </p:nvSpPr>
        <p:spPr>
          <a:xfrm>
            <a:off x="1341051" y="434577"/>
            <a:ext cx="7793037" cy="652604"/>
          </a:xfrm>
        </p:spPr>
        <p:txBody>
          <a:bodyPr/>
          <a:lstStyle/>
          <a:p>
            <a:pPr eaLnBrk="1" hangingPunct="1"/>
            <a:r>
              <a:rPr lang="en-US" sz="3200" b="1" kern="1200" dirty="0" smtClean="0">
                <a:solidFill>
                  <a:srgbClr val="002060"/>
                </a:solidFill>
                <a:latin typeface="Cambria" pitchFamily="18" charset="0"/>
              </a:rPr>
              <a:t>Permutation Representation </a:t>
            </a:r>
            <a:r>
              <a:rPr lang="en-US" sz="3200" b="1" kern="1200" dirty="0" err="1" smtClean="0">
                <a:solidFill>
                  <a:srgbClr val="002060"/>
                </a:solidFill>
                <a:latin typeface="Cambria" pitchFamily="18" charset="0"/>
              </a:rPr>
              <a:t>Cographs</a:t>
            </a:r>
            <a:r>
              <a:rPr lang="en-US" sz="3200" b="1" kern="1200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endParaRPr lang="el-GR" sz="3200" b="1" kern="1200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DB2D08D-215C-4936-A661-3CD9FE57680A}" type="slidenum">
              <a:rPr lang="el-GR" altLang="el-GR" sz="1200" smtClean="0">
                <a:latin typeface="Cambria" pitchFamily="18" charset="0"/>
              </a:rPr>
              <a:pPr/>
              <a:t>73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6" name="2 - Θέση περιεχομένου"/>
          <p:cNvSpPr txBox="1">
            <a:spLocks/>
          </p:cNvSpPr>
          <p:nvPr/>
        </p:nvSpPr>
        <p:spPr bwMode="auto">
          <a:xfrm>
            <a:off x="571113" y="1678631"/>
            <a:ext cx="2153970" cy="55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Example:</a:t>
            </a:r>
            <a:endParaRPr kumimoji="0" lang="el-GR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1 - Τίτλος"/>
          <p:cNvSpPr>
            <a:spLocks noGrp="1"/>
          </p:cNvSpPr>
          <p:nvPr>
            <p:ph type="title"/>
          </p:nvPr>
        </p:nvSpPr>
        <p:spPr>
          <a:xfrm>
            <a:off x="1341051" y="434577"/>
            <a:ext cx="7793037" cy="652604"/>
          </a:xfrm>
        </p:spPr>
        <p:txBody>
          <a:bodyPr/>
          <a:lstStyle/>
          <a:p>
            <a:pPr eaLnBrk="1" hangingPunct="1"/>
            <a:r>
              <a:rPr lang="en-US" sz="3200" b="1" kern="1200" dirty="0" smtClean="0">
                <a:solidFill>
                  <a:srgbClr val="002060"/>
                </a:solidFill>
                <a:latin typeface="Cambria" pitchFamily="18" charset="0"/>
              </a:rPr>
              <a:t>Permutation Representation </a:t>
            </a:r>
            <a:r>
              <a:rPr lang="en-US" sz="3200" b="1" kern="1200" dirty="0" err="1" smtClean="0">
                <a:solidFill>
                  <a:srgbClr val="002060"/>
                </a:solidFill>
                <a:latin typeface="Cambria" pitchFamily="18" charset="0"/>
              </a:rPr>
              <a:t>Cographs</a:t>
            </a:r>
            <a:r>
              <a:rPr lang="en-US" sz="3200" b="1" kern="1200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endParaRPr lang="el-GR" sz="3200" b="1" kern="1200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6579" y="2348600"/>
            <a:ext cx="4084102" cy="2839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4309" y="5505733"/>
            <a:ext cx="4000500" cy="5905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5155" y="2336860"/>
            <a:ext cx="4022655" cy="19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- Ορθογώνιο"/>
          <p:cNvSpPr/>
          <p:nvPr/>
        </p:nvSpPr>
        <p:spPr bwMode="auto">
          <a:xfrm>
            <a:off x="5368704" y="2661720"/>
            <a:ext cx="2634559" cy="2207536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4861711" y="4843604"/>
            <a:ext cx="579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</a:rPr>
              <a:t>(1,1)</a:t>
            </a:r>
            <a:endParaRPr lang="el-GR" sz="1200" b="1" dirty="0">
              <a:solidFill>
                <a:srgbClr val="C00000"/>
              </a:solidFill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7953469" y="2340321"/>
            <a:ext cx="579421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</a:rPr>
              <a:t>(6,6)</a:t>
            </a:r>
            <a:endParaRPr lang="el-GR" sz="1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DB2D08D-215C-4936-A661-3CD9FE57680A}" type="slidenum">
              <a:rPr lang="el-GR" altLang="el-GR" sz="1200" smtClean="0">
                <a:latin typeface="Cambria" pitchFamily="18" charset="0"/>
              </a:rPr>
              <a:pPr/>
              <a:t>74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6" name="2 - Θέση περιεχομένου"/>
          <p:cNvSpPr txBox="1">
            <a:spLocks/>
          </p:cNvSpPr>
          <p:nvPr/>
        </p:nvSpPr>
        <p:spPr bwMode="auto">
          <a:xfrm>
            <a:off x="571113" y="1678631"/>
            <a:ext cx="2153970" cy="55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Example:</a:t>
            </a:r>
            <a:endParaRPr kumimoji="0" lang="el-GR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1 - Τίτλος"/>
          <p:cNvSpPr>
            <a:spLocks noGrp="1"/>
          </p:cNvSpPr>
          <p:nvPr>
            <p:ph type="title"/>
          </p:nvPr>
        </p:nvSpPr>
        <p:spPr>
          <a:xfrm>
            <a:off x="1341051" y="434577"/>
            <a:ext cx="7793037" cy="652604"/>
          </a:xfrm>
        </p:spPr>
        <p:txBody>
          <a:bodyPr/>
          <a:lstStyle/>
          <a:p>
            <a:pPr eaLnBrk="1" hangingPunct="1"/>
            <a:r>
              <a:rPr lang="en-US" sz="3200" b="1" kern="1200" dirty="0" smtClean="0">
                <a:solidFill>
                  <a:srgbClr val="002060"/>
                </a:solidFill>
                <a:latin typeface="Cambria" pitchFamily="18" charset="0"/>
              </a:rPr>
              <a:t>Permutation Representation </a:t>
            </a:r>
            <a:r>
              <a:rPr lang="en-US" sz="3200" b="1" kern="1200" dirty="0" err="1" smtClean="0">
                <a:solidFill>
                  <a:srgbClr val="002060"/>
                </a:solidFill>
                <a:latin typeface="Cambria" pitchFamily="18" charset="0"/>
              </a:rPr>
              <a:t>Cographs</a:t>
            </a:r>
            <a:r>
              <a:rPr lang="en-US" sz="3200" b="1" kern="1200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endParaRPr lang="el-GR" sz="3200" b="1" kern="1200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6579" y="2348600"/>
            <a:ext cx="4084102" cy="2839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4309" y="5505733"/>
            <a:ext cx="4000500" cy="5905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5155" y="2336860"/>
            <a:ext cx="4022655" cy="19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- Ορθογώνιο"/>
          <p:cNvSpPr/>
          <p:nvPr/>
        </p:nvSpPr>
        <p:spPr bwMode="auto">
          <a:xfrm>
            <a:off x="6916848" y="2643611"/>
            <a:ext cx="1095469" cy="941561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5368704" y="3558012"/>
            <a:ext cx="1095469" cy="1311243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4861711" y="4843604"/>
            <a:ext cx="579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</a:rPr>
              <a:t>(1,1)</a:t>
            </a:r>
            <a:endParaRPr lang="el-GR" sz="1200" b="1" dirty="0">
              <a:solidFill>
                <a:srgbClr val="C00000"/>
              </a:solidFill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6200114" y="3203418"/>
            <a:ext cx="579421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</a:rPr>
              <a:t>(3,3)</a:t>
            </a:r>
            <a:endParaRPr lang="el-GR" sz="1200" b="1" dirty="0">
              <a:solidFill>
                <a:srgbClr val="C00000"/>
              </a:solidFill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6651279" y="3618369"/>
            <a:ext cx="579421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</a:rPr>
              <a:t>(4,4)</a:t>
            </a:r>
            <a:endParaRPr lang="el-GR" sz="1200" b="1" dirty="0">
              <a:solidFill>
                <a:srgbClr val="C00000"/>
              </a:solidFill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7953469" y="2340321"/>
            <a:ext cx="579421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</a:rPr>
              <a:t>(6,6)</a:t>
            </a:r>
            <a:endParaRPr lang="el-GR" sz="1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- Θέση περιεχομένου"/>
          <p:cNvSpPr>
            <a:spLocks noGrp="1"/>
          </p:cNvSpPr>
          <p:nvPr>
            <p:ph idx="1"/>
          </p:nvPr>
        </p:nvSpPr>
        <p:spPr>
          <a:xfrm>
            <a:off x="556783" y="1674169"/>
            <a:ext cx="8497888" cy="1938165"/>
          </a:xfrm>
        </p:spPr>
        <p:txBody>
          <a:bodyPr/>
          <a:lstStyle/>
          <a:p>
            <a:r>
              <a:rPr lang="en-US" sz="2800" dirty="0" smtClean="0">
                <a:solidFill>
                  <a:srgbClr val="009900"/>
                </a:solidFill>
              </a:rPr>
              <a:t>Theorem:</a:t>
            </a:r>
            <a:r>
              <a:rPr lang="en-US" sz="2800" dirty="0" smtClean="0"/>
              <a:t> Let </a:t>
            </a:r>
            <a:r>
              <a:rPr lang="en-US" sz="2800" dirty="0" smtClean="0">
                <a:solidFill>
                  <a:schemeClr val="tx2"/>
                </a:solidFill>
              </a:rPr>
              <a:t>G</a:t>
            </a:r>
            <a:r>
              <a:rPr lang="en-US" sz="2800" dirty="0" smtClean="0"/>
              <a:t> be a graph. The following statements are equivalent:</a:t>
            </a:r>
            <a:br>
              <a:rPr lang="en-US" sz="2800" dirty="0" smtClean="0"/>
            </a:br>
            <a:r>
              <a:rPr lang="en-US" sz="2800" dirty="0" smtClean="0"/>
              <a:t>(</a:t>
            </a:r>
            <a:r>
              <a:rPr lang="en-US" sz="2800" dirty="0" err="1" smtClean="0"/>
              <a:t>i</a:t>
            </a:r>
            <a:r>
              <a:rPr lang="en-US" sz="2800" dirty="0" smtClean="0"/>
              <a:t>) 	</a:t>
            </a:r>
            <a:r>
              <a:rPr lang="en-US" sz="2800" dirty="0" smtClean="0">
                <a:solidFill>
                  <a:schemeClr val="tx2"/>
                </a:solidFill>
              </a:rPr>
              <a:t>G is a </a:t>
            </a:r>
            <a:r>
              <a:rPr lang="en-US" sz="2800" dirty="0" err="1" smtClean="0">
                <a:solidFill>
                  <a:schemeClr val="tx2"/>
                </a:solidFill>
              </a:rPr>
              <a:t>cograph</a:t>
            </a:r>
            <a:r>
              <a:rPr lang="en-US" sz="2800" dirty="0" smtClean="0">
                <a:solidFill>
                  <a:schemeClr val="tx2"/>
                </a:solidFill>
              </a:rPr>
              <a:t>;</a:t>
            </a:r>
            <a:br>
              <a:rPr lang="en-US" sz="2800" dirty="0" smtClean="0">
                <a:solidFill>
                  <a:schemeClr val="tx2"/>
                </a:solidFill>
              </a:rPr>
            </a:br>
            <a:r>
              <a:rPr lang="en-US" sz="2800" dirty="0" smtClean="0"/>
              <a:t>(ii) </a:t>
            </a:r>
            <a:r>
              <a:rPr lang="en-US" sz="2800" dirty="0" smtClean="0">
                <a:solidFill>
                  <a:schemeClr val="tx2"/>
                </a:solidFill>
              </a:rPr>
              <a:t>G does not contain P</a:t>
            </a:r>
            <a:r>
              <a:rPr lang="en-US" sz="2800" baseline="-25000" dirty="0" smtClean="0">
                <a:solidFill>
                  <a:schemeClr val="tx2"/>
                </a:solidFill>
              </a:rPr>
              <a:t>4</a:t>
            </a:r>
            <a:r>
              <a:rPr lang="en-US" sz="2800" dirty="0" smtClean="0">
                <a:solidFill>
                  <a:schemeClr val="tx2"/>
                </a:solidFill>
              </a:rPr>
              <a:t> as a </a:t>
            </a:r>
            <a:r>
              <a:rPr lang="en-US" sz="2800" dirty="0" err="1" smtClean="0">
                <a:solidFill>
                  <a:schemeClr val="tx2"/>
                </a:solidFill>
              </a:rPr>
              <a:t>subgraph</a:t>
            </a:r>
            <a:r>
              <a:rPr lang="en-US" sz="2800" dirty="0" smtClean="0">
                <a:solidFill>
                  <a:schemeClr val="tx2"/>
                </a:solidFill>
              </a:rPr>
              <a:t>;</a:t>
            </a:r>
            <a:endParaRPr lang="el-GR" sz="2800" dirty="0" smtClean="0">
              <a:solidFill>
                <a:schemeClr val="tx2"/>
              </a:solidFill>
            </a:endParaRPr>
          </a:p>
        </p:txBody>
      </p:sp>
      <p:pic>
        <p:nvPicPr>
          <p:cNvPr id="5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DB2D08D-215C-4936-A661-3CD9FE57680A}" type="slidenum">
              <a:rPr lang="el-GR" altLang="el-GR" sz="1200" smtClean="0">
                <a:latin typeface="Cambria" pitchFamily="18" charset="0"/>
              </a:rPr>
              <a:pPr/>
              <a:t>75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7" name="2 - Θέση περιεχομένου"/>
          <p:cNvSpPr txBox="1">
            <a:spLocks/>
          </p:cNvSpPr>
          <p:nvPr/>
        </p:nvSpPr>
        <p:spPr bwMode="auto">
          <a:xfrm>
            <a:off x="562060" y="3806086"/>
            <a:ext cx="2153970" cy="55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Example:</a:t>
            </a:r>
            <a:endParaRPr kumimoji="0" lang="el-GR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4931" y="4451510"/>
            <a:ext cx="6257925" cy="16668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1" name="1 - Τίτλος"/>
          <p:cNvSpPr txBox="1">
            <a:spLocks/>
          </p:cNvSpPr>
          <p:nvPr/>
        </p:nvSpPr>
        <p:spPr bwMode="auto">
          <a:xfrm>
            <a:off x="1331998" y="497951"/>
            <a:ext cx="7793037" cy="589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Recognition Properties of Cographs </a:t>
            </a:r>
            <a:endParaRPr kumimoji="0" lang="el-GR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- Θέση περιεχομένου"/>
          <p:cNvSpPr txBox="1">
            <a:spLocks/>
          </p:cNvSpPr>
          <p:nvPr/>
        </p:nvSpPr>
        <p:spPr bwMode="auto">
          <a:xfrm>
            <a:off x="557556" y="1678674"/>
            <a:ext cx="8451850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every actual edge (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x,y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AE we define:</a:t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</a:b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	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AV</a:t>
            </a:r>
            <a:r>
              <a:rPr kumimoji="0" lang="en-US" b="0" i="0" u="none" strike="noStrike" kern="0" cap="none" spc="0" normalizeH="0" baseline="3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x</a:t>
            </a:r>
            <a:r>
              <a:rPr kumimoji="0" lang="en-US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(</a:t>
            </a:r>
            <a:r>
              <a:rPr kumimoji="0" lang="en-US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x,y</a:t>
            </a:r>
            <a:r>
              <a:rPr kumimoji="0" lang="en-US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)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={z V| (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x,z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)E and (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y,z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)E}</a:t>
            </a:r>
            <a:b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</a:b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	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AV</a:t>
            </a:r>
            <a:r>
              <a:rPr kumimoji="0" lang="en-US" b="0" i="0" u="none" strike="noStrike" kern="0" cap="none" spc="0" normalizeH="0" baseline="3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y</a:t>
            </a:r>
            <a:r>
              <a:rPr kumimoji="0" lang="en-US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(</a:t>
            </a:r>
            <a:r>
              <a:rPr kumimoji="0" lang="en-US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x,y</a:t>
            </a:r>
            <a:r>
              <a:rPr kumimoji="0" lang="en-US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)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={z V| (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x,z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)E and (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y,z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)E}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For every pair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x,y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V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:(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x,y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)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E we define:</a:t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</a:b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	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FV</a:t>
            </a:r>
            <a:r>
              <a:rPr kumimoji="0" lang="en-US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{</a:t>
            </a:r>
            <a:r>
              <a:rPr kumimoji="0" lang="en-US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x,y</a:t>
            </a:r>
            <a:r>
              <a:rPr kumimoji="0" lang="en-US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}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={z V| (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x,z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)  E and (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y,z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)E}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/>
            </a:r>
            <a:b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</a:b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Theorem: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Let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G = (V, E)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be an A-free graph. Then,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is a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cograph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el-GR" sz="3200" b="0" i="0" u="none" strike="noStrike" kern="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1 - Τίτλος"/>
          <p:cNvSpPr txBox="1">
            <a:spLocks/>
          </p:cNvSpPr>
          <p:nvPr/>
        </p:nvSpPr>
        <p:spPr bwMode="auto">
          <a:xfrm>
            <a:off x="1331998" y="497951"/>
            <a:ext cx="7793037" cy="589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Recognition Properties of Cographs </a:t>
            </a:r>
            <a:endParaRPr kumimoji="0" lang="el-GR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03" y="2428545"/>
            <a:ext cx="7118145" cy="375883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6" name="2 - Θέση περιεχομένου"/>
          <p:cNvSpPr txBox="1">
            <a:spLocks/>
          </p:cNvSpPr>
          <p:nvPr/>
        </p:nvSpPr>
        <p:spPr bwMode="auto">
          <a:xfrm>
            <a:off x="571113" y="1678631"/>
            <a:ext cx="2153970" cy="55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Example:</a:t>
            </a:r>
            <a:endParaRPr kumimoji="0" lang="el-GR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1 - Τίτλος"/>
          <p:cNvSpPr txBox="1">
            <a:spLocks/>
          </p:cNvSpPr>
          <p:nvPr/>
        </p:nvSpPr>
        <p:spPr bwMode="auto">
          <a:xfrm>
            <a:off x="1331998" y="497951"/>
            <a:ext cx="7793037" cy="589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Recognition Properties of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Cographs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</a:t>
            </a:r>
            <a:endParaRPr kumimoji="0" lang="el-GR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9624" y="1642249"/>
            <a:ext cx="8334375" cy="3615551"/>
          </a:xfrm>
        </p:spPr>
        <p:txBody>
          <a:bodyPr/>
          <a:lstStyle/>
          <a:p>
            <a:pPr eaLnBrk="1" hangingPunct="1">
              <a:buNone/>
            </a:pPr>
            <a:r>
              <a:rPr lang="el-GR" sz="2400" kern="1200" dirty="0" smtClean="0">
                <a:solidFill>
                  <a:srgbClr val="C00000"/>
                </a:solidFill>
                <a:latin typeface="Tahoma" pitchFamily="34" charset="0"/>
              </a:rPr>
              <a:t>	</a:t>
            </a:r>
          </a:p>
          <a:p>
            <a:pPr eaLnBrk="1" hangingPunct="1">
              <a:buNone/>
            </a:pPr>
            <a:r>
              <a:rPr lang="el-GR" sz="2400" kern="1200" dirty="0" smtClean="0">
                <a:solidFill>
                  <a:srgbClr val="C00000"/>
                </a:solidFill>
                <a:latin typeface="Tahoma" pitchFamily="34" charset="0"/>
              </a:rPr>
              <a:t>	</a:t>
            </a:r>
            <a:r>
              <a:rPr lang="en-US" sz="2400" kern="1200" dirty="0" smtClean="0">
                <a:solidFill>
                  <a:srgbClr val="C00000"/>
                </a:solidFill>
                <a:latin typeface="Tahoma" pitchFamily="34" charset="0"/>
              </a:rPr>
              <a:t>          </a:t>
            </a:r>
            <a:r>
              <a:rPr lang="en-US" sz="4400" dirty="0" smtClean="0">
                <a:latin typeface="Monotype Corsiva" pitchFamily="66" charset="0"/>
              </a:rPr>
              <a:t>Threshold Graphs </a:t>
            </a:r>
            <a:endParaRPr lang="en-US" sz="44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eaLnBrk="1" hangingPunct="1">
              <a:buNone/>
            </a:pPr>
            <a:endParaRPr lang="en-US" sz="2400" kern="12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eaLnBrk="1" hangingPunct="1">
              <a:buNone/>
            </a:pPr>
            <a:r>
              <a:rPr lang="el-GR" sz="2000" dirty="0" smtClean="0">
                <a:solidFill>
                  <a:srgbClr val="002060"/>
                </a:solidFill>
                <a:latin typeface="Monotype Corsiva" pitchFamily="66" charset="0"/>
              </a:rPr>
              <a:t>		</a:t>
            </a:r>
          </a:p>
          <a:p>
            <a:pPr eaLnBrk="1" hangingPunct="1">
              <a:buNone/>
            </a:pPr>
            <a:r>
              <a:rPr lang="el-GR" sz="2000" dirty="0" smtClean="0">
                <a:solidFill>
                  <a:srgbClr val="002060"/>
                </a:solidFill>
                <a:latin typeface="Monotype Corsiva" pitchFamily="66" charset="0"/>
              </a:rPr>
              <a:t>		</a:t>
            </a:r>
            <a:r>
              <a:rPr lang="en-US" sz="2000" dirty="0" smtClean="0">
                <a:solidFill>
                  <a:srgbClr val="002060"/>
                </a:solidFill>
                <a:latin typeface="Monotype Corsiva" pitchFamily="66" charset="0"/>
              </a:rPr>
              <a:t>              </a:t>
            </a:r>
            <a:r>
              <a:rPr lang="en-US" sz="4400" dirty="0" err="1" smtClean="0">
                <a:latin typeface="Monotype Corsiva" pitchFamily="66" charset="0"/>
              </a:rPr>
              <a:t>Quazi</a:t>
            </a:r>
            <a:r>
              <a:rPr lang="en-US" sz="4400" dirty="0" smtClean="0">
                <a:latin typeface="Monotype Corsiva" pitchFamily="66" charset="0"/>
              </a:rPr>
              <a:t>-threshold Graphs </a:t>
            </a:r>
          </a:p>
          <a:p>
            <a:pPr eaLnBrk="1" hangingPunct="1">
              <a:buNone/>
            </a:pPr>
            <a:endParaRPr lang="en-US" sz="2400" kern="12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eaLnBrk="1" hangingPunct="1">
              <a:buNone/>
            </a:pPr>
            <a:r>
              <a:rPr lang="en-US" sz="4800" kern="1200" dirty="0" smtClean="0">
                <a:solidFill>
                  <a:srgbClr val="002060"/>
                </a:solidFill>
                <a:latin typeface="Monotype Corsiva" pitchFamily="66" charset="0"/>
              </a:rPr>
              <a:t>				</a:t>
            </a:r>
            <a:endParaRPr lang="en-GB" sz="4800" kern="1200" dirty="0" smtClean="0">
              <a:solidFill>
                <a:srgbClr val="C00000"/>
              </a:solidFill>
              <a:latin typeface="Tahoma" pitchFamily="34" charset="0"/>
            </a:endParaRPr>
          </a:p>
          <a:p>
            <a:pPr eaLnBrk="1" hangingPunct="1">
              <a:buNone/>
            </a:pPr>
            <a:endParaRPr lang="en-GB" sz="4800" kern="1200" dirty="0" smtClean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01418" y="1828819"/>
            <a:ext cx="257361" cy="1973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798786" y="3561347"/>
            <a:ext cx="416403" cy="15761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2126291" y="4033142"/>
            <a:ext cx="160337" cy="17145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1810607" y="4041024"/>
            <a:ext cx="160337" cy="17145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10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DB2D08D-215C-4936-A661-3CD9FE57680A}" type="slidenum">
              <a:rPr lang="el-GR" altLang="el-GR" sz="1200" smtClean="0">
                <a:latin typeface="Cambria" pitchFamily="18" charset="0"/>
              </a:rPr>
              <a:pPr/>
              <a:t>78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15" name="1 - Τίτλος"/>
          <p:cNvSpPr txBox="1">
            <a:spLocks/>
          </p:cNvSpPr>
          <p:nvPr/>
        </p:nvSpPr>
        <p:spPr bwMode="auto">
          <a:xfrm>
            <a:off x="1359568" y="329697"/>
            <a:ext cx="7784432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Algorithmic Graph Theory</a:t>
            </a:r>
            <a:endParaRPr kumimoji="0" lang="el-GR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1806614" y="2424786"/>
            <a:ext cx="160337" cy="17145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600200"/>
            <a:ext cx="8650288" cy="4800600"/>
          </a:xfrm>
        </p:spPr>
        <p:txBody>
          <a:bodyPr/>
          <a:lstStyle/>
          <a:p>
            <a:r>
              <a:rPr lang="en-US" sz="2800" dirty="0" err="1" smtClean="0"/>
              <a:t>Chvátal</a:t>
            </a:r>
            <a:r>
              <a:rPr lang="en-US" sz="2800" dirty="0" smtClean="0"/>
              <a:t> and Hammer have proved the following result:</a:t>
            </a:r>
          </a:p>
          <a:p>
            <a:endParaRPr lang="en-US" sz="1200" dirty="0" smtClean="0"/>
          </a:p>
          <a:p>
            <a:r>
              <a:rPr lang="en-US" sz="2800" dirty="0" smtClean="0"/>
              <a:t>Theorem: Let </a:t>
            </a:r>
            <a:r>
              <a:rPr lang="en-US" sz="2800" dirty="0" smtClean="0">
                <a:solidFill>
                  <a:srgbClr val="009900"/>
                </a:solidFill>
              </a:rPr>
              <a:t>G = (V,E) </a:t>
            </a:r>
            <a:r>
              <a:rPr lang="en-US" sz="2800" dirty="0" smtClean="0"/>
              <a:t>be a graph. The following statements are equivalent:</a:t>
            </a:r>
            <a:br>
              <a:rPr lang="en-US" sz="2800" dirty="0" smtClean="0"/>
            </a:br>
            <a:r>
              <a:rPr lang="en-US" sz="2800" dirty="0" smtClean="0"/>
              <a:t>(</a:t>
            </a:r>
            <a:r>
              <a:rPr lang="en-US" sz="2800" dirty="0" err="1" smtClean="0"/>
              <a:t>i</a:t>
            </a:r>
            <a:r>
              <a:rPr lang="en-US" sz="2800" dirty="0" smtClean="0"/>
              <a:t>)  </a:t>
            </a:r>
            <a:r>
              <a:rPr lang="en-US" sz="2800" dirty="0" smtClean="0">
                <a:solidFill>
                  <a:schemeClr val="tx2"/>
                </a:solidFill>
              </a:rPr>
              <a:t>G is a threshold graph;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(ii) </a:t>
            </a:r>
            <a:r>
              <a:rPr lang="en-US" sz="2800" dirty="0" smtClean="0">
                <a:solidFill>
                  <a:schemeClr val="tx2"/>
                </a:solidFill>
              </a:rPr>
              <a:t>G has no induced </a:t>
            </a:r>
            <a:r>
              <a:rPr lang="en-US" sz="2800" dirty="0" err="1" smtClean="0">
                <a:solidFill>
                  <a:schemeClr val="tx2"/>
                </a:solidFill>
              </a:rPr>
              <a:t>subgraphs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sym typeface="Symbol" pitchFamily="18" charset="2"/>
              </a:rPr>
              <a:t> to P</a:t>
            </a:r>
            <a:r>
              <a:rPr lang="en-US" sz="2800" baseline="-25000" dirty="0" smtClean="0">
                <a:solidFill>
                  <a:schemeClr val="tx2"/>
                </a:solidFill>
                <a:sym typeface="Symbol" pitchFamily="18" charset="2"/>
              </a:rPr>
              <a:t>4</a:t>
            </a:r>
            <a:r>
              <a:rPr lang="en-US" sz="2800" dirty="0" smtClean="0">
                <a:solidFill>
                  <a:schemeClr val="tx2"/>
                </a:solidFill>
                <a:sym typeface="Symbol" pitchFamily="18" charset="2"/>
              </a:rPr>
              <a:t>,C</a:t>
            </a:r>
            <a:r>
              <a:rPr lang="en-US" sz="2800" baseline="-25000" dirty="0" smtClean="0">
                <a:solidFill>
                  <a:schemeClr val="tx2"/>
                </a:solidFill>
                <a:sym typeface="Symbol" pitchFamily="18" charset="2"/>
              </a:rPr>
              <a:t>4</a:t>
            </a:r>
            <a:r>
              <a:rPr lang="en-US" sz="2800" dirty="0" smtClean="0">
                <a:solidFill>
                  <a:schemeClr val="tx2"/>
                </a:solidFill>
                <a:sym typeface="Symbol" pitchFamily="18" charset="2"/>
              </a:rPr>
              <a:t> or 2K</a:t>
            </a:r>
            <a:r>
              <a:rPr lang="en-US" sz="2800" baseline="-25000" dirty="0" smtClean="0">
                <a:solidFill>
                  <a:schemeClr val="tx2"/>
                </a:solidFill>
                <a:sym typeface="Symbol" pitchFamily="18" charset="2"/>
              </a:rPr>
              <a:t>2</a:t>
            </a:r>
          </a:p>
          <a:p>
            <a:endParaRPr lang="en-US" sz="1600" baseline="-25000" dirty="0" smtClean="0">
              <a:solidFill>
                <a:schemeClr val="tx2"/>
              </a:solidFill>
              <a:sym typeface="Symbol" pitchFamily="18" charset="2"/>
            </a:endParaRPr>
          </a:p>
          <a:p>
            <a:r>
              <a:rPr lang="en-US" sz="2800" dirty="0" smtClean="0">
                <a:sym typeface="Symbol" pitchFamily="18" charset="2"/>
              </a:rPr>
              <a:t>There exist an O(n)-time sequential algorithm for recognizing threshold graphs.</a:t>
            </a:r>
          </a:p>
          <a:p>
            <a:endParaRPr lang="en-US" sz="1400" dirty="0" smtClean="0">
              <a:sym typeface="Symbol" pitchFamily="18" charset="2"/>
            </a:endParaRPr>
          </a:p>
          <a:p>
            <a:r>
              <a:rPr lang="en-US" sz="2800" dirty="0" smtClean="0">
                <a:sym typeface="Symbol" pitchFamily="18" charset="2"/>
              </a:rPr>
              <a:t>The algorithm is based on the </a:t>
            </a:r>
            <a:r>
              <a:rPr lang="en-US" sz="2800" dirty="0" smtClean="0">
                <a:solidFill>
                  <a:srgbClr val="009900"/>
                </a:solidFill>
                <a:sym typeface="Symbol" pitchFamily="18" charset="2"/>
              </a:rPr>
              <a:t>degree partition.</a:t>
            </a:r>
            <a:endParaRPr lang="en-US" dirty="0" smtClean="0">
              <a:solidFill>
                <a:srgbClr val="009900"/>
              </a:solidFill>
            </a:endParaRPr>
          </a:p>
        </p:txBody>
      </p:sp>
      <p:pic>
        <p:nvPicPr>
          <p:cNvPr id="4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DB2D08D-215C-4936-A661-3CD9FE57680A}" type="slidenum">
              <a:rPr lang="el-GR" altLang="el-GR" sz="1200" smtClean="0">
                <a:latin typeface="Cambria" pitchFamily="18" charset="0"/>
              </a:rPr>
              <a:pPr/>
              <a:t>79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8" name="1 - Τίτλος"/>
          <p:cNvSpPr>
            <a:spLocks noGrp="1"/>
          </p:cNvSpPr>
          <p:nvPr>
            <p:ph type="title"/>
          </p:nvPr>
        </p:nvSpPr>
        <p:spPr>
          <a:xfrm>
            <a:off x="1277680" y="452683"/>
            <a:ext cx="7793037" cy="634497"/>
          </a:xfrm>
        </p:spPr>
        <p:txBody>
          <a:bodyPr/>
          <a:lstStyle/>
          <a:p>
            <a:pPr eaLnBrk="1" hangingPunct="1"/>
            <a:r>
              <a:rPr lang="en-US" sz="3200" b="1" kern="1200" dirty="0" smtClean="0">
                <a:solidFill>
                  <a:srgbClr val="002060"/>
                </a:solidFill>
                <a:latin typeface="Cambria" pitchFamily="18" charset="0"/>
              </a:rPr>
              <a:t>Threshold Graphs </a:t>
            </a:r>
            <a:endParaRPr lang="el-GR" sz="3200" b="1" kern="1200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2 - Θέση περιεχομένου"/>
          <p:cNvSpPr>
            <a:spLocks noGrp="1"/>
          </p:cNvSpPr>
          <p:nvPr>
            <p:ph idx="1"/>
          </p:nvPr>
        </p:nvSpPr>
        <p:spPr>
          <a:xfrm>
            <a:off x="427038" y="1646238"/>
            <a:ext cx="8427251" cy="4754562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Theorem: </a:t>
            </a:r>
            <a:r>
              <a:rPr lang="en-US" sz="2800" dirty="0" smtClean="0"/>
              <a:t>An undirected graph </a:t>
            </a:r>
            <a:r>
              <a:rPr lang="en-US" sz="2800" dirty="0" smtClean="0">
                <a:solidFill>
                  <a:srgbClr val="009900"/>
                </a:solidFill>
              </a:rPr>
              <a:t>G</a:t>
            </a:r>
            <a:r>
              <a:rPr lang="en-US" sz="2800" dirty="0" smtClean="0"/>
              <a:t> is a permutation graph </a:t>
            </a:r>
            <a:r>
              <a:rPr lang="en-US" sz="2800" dirty="0" err="1" smtClean="0"/>
              <a:t>iff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9900"/>
                </a:solidFill>
              </a:rPr>
              <a:t>G</a:t>
            </a:r>
            <a:r>
              <a:rPr lang="en-US" sz="2800" dirty="0" smtClean="0"/>
              <a:t> and  </a:t>
            </a:r>
            <a:r>
              <a:rPr lang="en-US" sz="2800" dirty="0" smtClean="0">
                <a:solidFill>
                  <a:srgbClr val="009900"/>
                </a:solidFill>
              </a:rPr>
              <a:t>Ğ</a:t>
            </a:r>
            <a:r>
              <a:rPr lang="en-US" sz="2800" dirty="0" smtClean="0"/>
              <a:t> are comparability graphs.</a:t>
            </a:r>
          </a:p>
          <a:p>
            <a:endParaRPr lang="en-US" sz="1600" dirty="0" smtClean="0"/>
          </a:p>
          <a:p>
            <a:r>
              <a:rPr lang="en-US" sz="2800" dirty="0" smtClean="0"/>
              <a:t>Let </a:t>
            </a:r>
            <a:r>
              <a:rPr lang="en-US" sz="2800" dirty="0" smtClean="0">
                <a:solidFill>
                  <a:srgbClr val="009900"/>
                </a:solidFill>
              </a:rPr>
              <a:t>(V, F</a:t>
            </a:r>
            <a:r>
              <a:rPr lang="en-US" sz="2800" baseline="-25000" dirty="0" smtClean="0">
                <a:solidFill>
                  <a:srgbClr val="009900"/>
                </a:solidFill>
              </a:rPr>
              <a:t>1</a:t>
            </a:r>
            <a:r>
              <a:rPr lang="en-US" sz="2800" dirty="0" smtClean="0">
                <a:solidFill>
                  <a:srgbClr val="009900"/>
                </a:solidFill>
              </a:rPr>
              <a:t>) </a:t>
            </a:r>
            <a:r>
              <a:rPr lang="en-US" sz="2800" dirty="0" smtClean="0"/>
              <a:t>and </a:t>
            </a:r>
            <a:r>
              <a:rPr lang="en-US" sz="2800" dirty="0" smtClean="0">
                <a:solidFill>
                  <a:srgbClr val="009900"/>
                </a:solidFill>
              </a:rPr>
              <a:t>(V, F</a:t>
            </a:r>
            <a:r>
              <a:rPr lang="en-US" sz="2800" baseline="-25000" dirty="0" smtClean="0">
                <a:solidFill>
                  <a:srgbClr val="009900"/>
                </a:solidFill>
              </a:rPr>
              <a:t>2</a:t>
            </a:r>
            <a:r>
              <a:rPr lang="en-US" sz="2800" dirty="0" smtClean="0">
                <a:solidFill>
                  <a:srgbClr val="009900"/>
                </a:solidFill>
              </a:rPr>
              <a:t>) </a:t>
            </a:r>
            <a:r>
              <a:rPr lang="en-US" sz="2800" dirty="0" smtClean="0"/>
              <a:t>be transitive orientations </a:t>
            </a:r>
          </a:p>
          <a:p>
            <a:pPr>
              <a:buNone/>
            </a:pPr>
            <a:r>
              <a:rPr lang="en-US" sz="2800" dirty="0" smtClean="0"/>
              <a:t>	of </a:t>
            </a:r>
            <a:r>
              <a:rPr lang="en-US" sz="2800" dirty="0" smtClean="0">
                <a:solidFill>
                  <a:srgbClr val="009900"/>
                </a:solidFill>
              </a:rPr>
              <a:t>G = (V, E) </a:t>
            </a:r>
            <a:r>
              <a:rPr lang="en-US" sz="2800" dirty="0" smtClean="0"/>
              <a:t>and </a:t>
            </a:r>
            <a:r>
              <a:rPr lang="en-US" sz="2800" dirty="0" smtClean="0">
                <a:solidFill>
                  <a:srgbClr val="009900"/>
                </a:solidFill>
              </a:rPr>
              <a:t>Ğ = (V, Ē), </a:t>
            </a:r>
            <a:r>
              <a:rPr lang="en-US" sz="2800" dirty="0" smtClean="0"/>
              <a:t>respectively. </a:t>
            </a:r>
          </a:p>
          <a:p>
            <a:endParaRPr lang="en-US" sz="500" dirty="0" smtClean="0"/>
          </a:p>
          <a:p>
            <a:pPr>
              <a:buNone/>
            </a:pPr>
            <a:r>
              <a:rPr lang="en-US" sz="2800" dirty="0" smtClean="0"/>
              <a:t>	Then, 	(</a:t>
            </a:r>
            <a:r>
              <a:rPr lang="en-US" sz="2800" dirty="0" err="1" smtClean="0"/>
              <a:t>i</a:t>
            </a:r>
            <a:r>
              <a:rPr lang="en-US" sz="2800" dirty="0" smtClean="0"/>
              <a:t>)   </a:t>
            </a:r>
            <a:r>
              <a:rPr lang="en-US" sz="2800" dirty="0" smtClean="0">
                <a:solidFill>
                  <a:srgbClr val="009900"/>
                </a:solidFill>
              </a:rPr>
              <a:t>(V, F</a:t>
            </a:r>
            <a:r>
              <a:rPr lang="en-US" sz="2800" baseline="-25000" dirty="0" smtClean="0">
                <a:solidFill>
                  <a:srgbClr val="009900"/>
                </a:solidFill>
              </a:rPr>
              <a:t>1</a:t>
            </a:r>
            <a:r>
              <a:rPr lang="en-US" sz="2800" dirty="0" smtClean="0">
                <a:solidFill>
                  <a:srgbClr val="009900"/>
                </a:solidFill>
              </a:rPr>
              <a:t>+F</a:t>
            </a:r>
            <a:r>
              <a:rPr lang="en-US" sz="2800" baseline="-25000" dirty="0" smtClean="0">
                <a:solidFill>
                  <a:srgbClr val="009900"/>
                </a:solidFill>
              </a:rPr>
              <a:t>2</a:t>
            </a:r>
            <a:r>
              <a:rPr lang="en-US" sz="2800" dirty="0" smtClean="0">
                <a:solidFill>
                  <a:srgbClr val="009900"/>
                </a:solidFill>
              </a:rPr>
              <a:t>) </a:t>
            </a:r>
            <a:r>
              <a:rPr lang="en-US" sz="2800" dirty="0" smtClean="0"/>
              <a:t>is acyclic</a:t>
            </a:r>
            <a:br>
              <a:rPr lang="en-US" sz="2800" dirty="0" smtClean="0"/>
            </a:br>
            <a:r>
              <a:rPr lang="en-US" sz="2800" dirty="0" smtClean="0"/>
              <a:t>           	(ii)  </a:t>
            </a:r>
            <a:r>
              <a:rPr lang="en-US" sz="2800" dirty="0" smtClean="0">
                <a:solidFill>
                  <a:srgbClr val="009900"/>
                </a:solidFill>
              </a:rPr>
              <a:t>(V, F</a:t>
            </a:r>
            <a:r>
              <a:rPr lang="en-US" sz="2800" baseline="-25000" dirty="0" smtClean="0">
                <a:solidFill>
                  <a:srgbClr val="009900"/>
                </a:solidFill>
              </a:rPr>
              <a:t>1</a:t>
            </a:r>
            <a:r>
              <a:rPr lang="en-US" sz="2800" baseline="30000" dirty="0" smtClean="0">
                <a:solidFill>
                  <a:srgbClr val="009900"/>
                </a:solidFill>
              </a:rPr>
              <a:t>-1</a:t>
            </a:r>
            <a:r>
              <a:rPr lang="en-US" sz="2800" dirty="0" smtClean="0">
                <a:solidFill>
                  <a:srgbClr val="009900"/>
                </a:solidFill>
              </a:rPr>
              <a:t>+F</a:t>
            </a:r>
            <a:r>
              <a:rPr lang="en-US" sz="2800" baseline="-25000" dirty="0" smtClean="0">
                <a:solidFill>
                  <a:srgbClr val="009900"/>
                </a:solidFill>
              </a:rPr>
              <a:t>2</a:t>
            </a:r>
            <a:r>
              <a:rPr lang="en-US" sz="2800" dirty="0" smtClean="0">
                <a:solidFill>
                  <a:srgbClr val="009900"/>
                </a:solidFill>
              </a:rPr>
              <a:t>) </a:t>
            </a:r>
            <a:r>
              <a:rPr lang="en-US" sz="2800" dirty="0" smtClean="0"/>
              <a:t>is acyclic.</a:t>
            </a:r>
            <a:br>
              <a:rPr lang="en-US" sz="2800" dirty="0" smtClean="0"/>
            </a:br>
            <a:endParaRPr lang="en-US" sz="1600" dirty="0" smtClean="0"/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000" dirty="0" err="1" smtClean="0"/>
              <a:t>Pls</a:t>
            </a:r>
            <a:r>
              <a:rPr lang="en-US" sz="2000" dirty="0" smtClean="0"/>
              <a:t>, prove (</a:t>
            </a:r>
            <a:r>
              <a:rPr lang="en-US" sz="2000" dirty="0" err="1" smtClean="0"/>
              <a:t>i</a:t>
            </a:r>
            <a:r>
              <a:rPr lang="en-US" sz="2000" dirty="0" smtClean="0"/>
              <a:t>) and (ii).</a:t>
            </a:r>
            <a:endParaRPr lang="en-US" sz="2800" dirty="0" smtClean="0"/>
          </a:p>
        </p:txBody>
      </p:sp>
      <p:sp>
        <p:nvSpPr>
          <p:cNvPr id="6" name="1 - Τίτλος"/>
          <p:cNvSpPr txBox="1">
            <a:spLocks/>
          </p:cNvSpPr>
          <p:nvPr/>
        </p:nvSpPr>
        <p:spPr bwMode="auto">
          <a:xfrm>
            <a:off x="1322388" y="388938"/>
            <a:ext cx="7799387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r>
              <a:rPr lang="en-US" sz="32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Permutation  Graphs</a:t>
            </a:r>
            <a:r>
              <a:rPr lang="el-GR" sz="32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 </a:t>
            </a:r>
          </a:p>
        </p:txBody>
      </p:sp>
      <p:pic>
        <p:nvPicPr>
          <p:cNvPr id="4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DB2D08D-215C-4936-A661-3CD9FE57680A}" type="slidenum">
              <a:rPr lang="el-GR" altLang="el-GR" sz="1200" smtClean="0">
                <a:latin typeface="Cambria" pitchFamily="18" charset="0"/>
              </a:rPr>
              <a:pPr/>
              <a:t>8</a:t>
            </a:fld>
            <a:endParaRPr lang="el-GR" altLang="el-GR" sz="120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2 - Θέση περιεχομένου"/>
          <p:cNvSpPr>
            <a:spLocks noGrp="1"/>
          </p:cNvSpPr>
          <p:nvPr>
            <p:ph idx="1"/>
          </p:nvPr>
        </p:nvSpPr>
        <p:spPr>
          <a:xfrm>
            <a:off x="320675" y="1539875"/>
            <a:ext cx="8634413" cy="4592638"/>
          </a:xfrm>
        </p:spPr>
        <p:txBody>
          <a:bodyPr/>
          <a:lstStyle/>
          <a:p>
            <a:r>
              <a:rPr lang="en-US" sz="2800" dirty="0" smtClean="0"/>
              <a:t>Define: </a:t>
            </a:r>
            <a:r>
              <a:rPr lang="el-GR" sz="2800" dirty="0" smtClean="0">
                <a:solidFill>
                  <a:srgbClr val="009900"/>
                </a:solidFill>
              </a:rPr>
              <a:t>δ</a:t>
            </a:r>
            <a:r>
              <a:rPr lang="en-US" sz="2800" baseline="-25000" dirty="0" smtClean="0">
                <a:solidFill>
                  <a:srgbClr val="009900"/>
                </a:solidFill>
              </a:rPr>
              <a:t>o</a:t>
            </a:r>
            <a:r>
              <a:rPr lang="en-US" sz="2800" dirty="0" smtClean="0">
                <a:solidFill>
                  <a:srgbClr val="009900"/>
                </a:solidFill>
              </a:rPr>
              <a:t> =0 and </a:t>
            </a:r>
            <a:r>
              <a:rPr lang="el-GR" sz="2800" dirty="0" smtClean="0">
                <a:solidFill>
                  <a:srgbClr val="009900"/>
                </a:solidFill>
              </a:rPr>
              <a:t>δ</a:t>
            </a:r>
            <a:r>
              <a:rPr lang="en-US" sz="2800" baseline="-25000" dirty="0" smtClean="0">
                <a:solidFill>
                  <a:srgbClr val="009900"/>
                </a:solidFill>
              </a:rPr>
              <a:t>k+1</a:t>
            </a:r>
            <a:r>
              <a:rPr lang="en-US" sz="2800" dirty="0" smtClean="0">
                <a:solidFill>
                  <a:srgbClr val="009900"/>
                </a:solidFill>
              </a:rPr>
              <a:t> = |V|-1</a:t>
            </a:r>
          </a:p>
          <a:p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FF0000"/>
                </a:solidFill>
              </a:rPr>
              <a:t>degree partition </a:t>
            </a:r>
            <a:r>
              <a:rPr lang="en-US" sz="2800" dirty="0" smtClean="0"/>
              <a:t>of </a:t>
            </a:r>
            <a:r>
              <a:rPr lang="en-US" sz="2800" dirty="0" smtClean="0">
                <a:solidFill>
                  <a:srgbClr val="009900"/>
                </a:solidFill>
              </a:rPr>
              <a:t>V</a:t>
            </a:r>
            <a:r>
              <a:rPr lang="en-US" sz="2800" dirty="0" smtClean="0"/>
              <a:t> is given by 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                    </a:t>
            </a:r>
            <a:r>
              <a:rPr lang="en-US" sz="2800" dirty="0" smtClean="0">
                <a:solidFill>
                  <a:schemeClr val="tx2"/>
                </a:solidFill>
              </a:rPr>
              <a:t>V=D</a:t>
            </a:r>
            <a:r>
              <a:rPr lang="en-US" sz="2800" baseline="-25000" dirty="0" smtClean="0">
                <a:solidFill>
                  <a:schemeClr val="tx2"/>
                </a:solidFill>
              </a:rPr>
              <a:t>0</a:t>
            </a:r>
            <a:r>
              <a:rPr lang="en-US" sz="2800" dirty="0" smtClean="0">
                <a:solidFill>
                  <a:schemeClr val="tx2"/>
                </a:solidFill>
              </a:rPr>
              <a:t>+D</a:t>
            </a:r>
            <a:r>
              <a:rPr lang="en-US" sz="2800" baseline="-25000" dirty="0" smtClean="0">
                <a:solidFill>
                  <a:schemeClr val="tx2"/>
                </a:solidFill>
              </a:rPr>
              <a:t>1</a:t>
            </a:r>
            <a:r>
              <a:rPr lang="en-US" sz="2800" dirty="0" smtClean="0">
                <a:solidFill>
                  <a:schemeClr val="tx2"/>
                </a:solidFill>
              </a:rPr>
              <a:t>+….+D</a:t>
            </a:r>
            <a:r>
              <a:rPr lang="en-US" sz="2800" baseline="-25000" dirty="0" smtClean="0">
                <a:solidFill>
                  <a:schemeClr val="tx2"/>
                </a:solidFill>
              </a:rPr>
              <a:t>K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sz="2800" dirty="0" smtClean="0"/>
              <a:t>where</a:t>
            </a:r>
            <a:r>
              <a:rPr lang="en-US" sz="2800" dirty="0" smtClean="0">
                <a:solidFill>
                  <a:schemeClr val="tx2"/>
                </a:solidFill>
              </a:rPr>
              <a:t> D</a:t>
            </a:r>
            <a:r>
              <a:rPr lang="en-US" sz="2800" baseline="-25000" dirty="0" smtClean="0">
                <a:solidFill>
                  <a:schemeClr val="tx2"/>
                </a:solidFill>
              </a:rPr>
              <a:t>i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/>
              <a:t>= set of all vertices of degree</a:t>
            </a:r>
            <a:r>
              <a:rPr lang="en-US" sz="2800" dirty="0" smtClean="0">
                <a:solidFill>
                  <a:srgbClr val="009900"/>
                </a:solidFill>
              </a:rPr>
              <a:t> </a:t>
            </a:r>
            <a:r>
              <a:rPr lang="el-GR" sz="2800" dirty="0" smtClean="0">
                <a:solidFill>
                  <a:srgbClr val="009900"/>
                </a:solidFill>
              </a:rPr>
              <a:t>δ</a:t>
            </a:r>
            <a:r>
              <a:rPr lang="en-US" sz="2800" baseline="-25000" dirty="0" err="1" smtClean="0">
                <a:solidFill>
                  <a:srgbClr val="009900"/>
                </a:solidFill>
              </a:rPr>
              <a:t>i</a:t>
            </a:r>
            <a:endParaRPr lang="el-GR" sz="2800" baseline="-25000" dirty="0" smtClean="0">
              <a:solidFill>
                <a:srgbClr val="009900"/>
              </a:solidFill>
            </a:endParaRPr>
          </a:p>
        </p:txBody>
      </p:sp>
      <p:pic>
        <p:nvPicPr>
          <p:cNvPr id="28677" name="6 - Εικόνα" descr="1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2868" y="3726030"/>
            <a:ext cx="6702425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DB2D08D-215C-4936-A661-3CD9FE57680A}" type="slidenum">
              <a:rPr lang="el-GR" altLang="el-GR" sz="1200" smtClean="0">
                <a:latin typeface="Cambria" pitchFamily="18" charset="0"/>
              </a:rPr>
              <a:pPr/>
              <a:t>80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8" name="1 - Τίτλος"/>
          <p:cNvSpPr>
            <a:spLocks noGrp="1"/>
          </p:cNvSpPr>
          <p:nvPr>
            <p:ph type="title"/>
          </p:nvPr>
        </p:nvSpPr>
        <p:spPr>
          <a:xfrm>
            <a:off x="1277680" y="452683"/>
            <a:ext cx="7793037" cy="634497"/>
          </a:xfrm>
        </p:spPr>
        <p:txBody>
          <a:bodyPr/>
          <a:lstStyle/>
          <a:p>
            <a:pPr eaLnBrk="1" hangingPunct="1"/>
            <a:r>
              <a:rPr lang="en-US" sz="3200" b="1" kern="1200" dirty="0" smtClean="0">
                <a:solidFill>
                  <a:srgbClr val="002060"/>
                </a:solidFill>
                <a:latin typeface="Cambria" pitchFamily="18" charset="0"/>
              </a:rPr>
              <a:t>Threshold Graphs </a:t>
            </a:r>
            <a:endParaRPr lang="el-GR" sz="3200" b="1" kern="1200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5 - Εικόνα" descr="1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7305" y="2887286"/>
            <a:ext cx="3561768" cy="3601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6 - Εικόνα" descr="1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0530" y="2320721"/>
            <a:ext cx="3577597" cy="55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DB2D08D-215C-4936-A661-3CD9FE57680A}" type="slidenum">
              <a:rPr lang="el-GR" altLang="el-GR" sz="1200" smtClean="0">
                <a:latin typeface="Cambria" pitchFamily="18" charset="0"/>
              </a:rPr>
              <a:pPr/>
              <a:t>81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9" name="2 - Θέση περιεχομένου"/>
          <p:cNvSpPr txBox="1">
            <a:spLocks/>
          </p:cNvSpPr>
          <p:nvPr/>
        </p:nvSpPr>
        <p:spPr bwMode="auto">
          <a:xfrm>
            <a:off x="441325" y="1601702"/>
            <a:ext cx="8513763" cy="55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typical structure of a threshold graph:</a:t>
            </a:r>
            <a:endParaRPr kumimoji="0" lang="el-GR" sz="2800" b="0" i="0" u="none" strike="noStrike" kern="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1 - Τίτλος"/>
          <p:cNvSpPr>
            <a:spLocks noGrp="1"/>
          </p:cNvSpPr>
          <p:nvPr>
            <p:ph type="title"/>
          </p:nvPr>
        </p:nvSpPr>
        <p:spPr>
          <a:xfrm>
            <a:off x="1277680" y="452683"/>
            <a:ext cx="7793037" cy="634497"/>
          </a:xfrm>
        </p:spPr>
        <p:txBody>
          <a:bodyPr/>
          <a:lstStyle/>
          <a:p>
            <a:pPr eaLnBrk="1" hangingPunct="1"/>
            <a:r>
              <a:rPr lang="en-US" sz="3200" b="1" kern="1200" dirty="0" smtClean="0">
                <a:solidFill>
                  <a:srgbClr val="002060"/>
                </a:solidFill>
                <a:latin typeface="Cambria" pitchFamily="18" charset="0"/>
              </a:rPr>
              <a:t>Threshold Graphs </a:t>
            </a:r>
            <a:endParaRPr lang="el-GR" sz="3200" b="1" kern="1200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DB2D08D-215C-4936-A661-3CD9FE57680A}" type="slidenum">
              <a:rPr lang="el-GR" altLang="el-GR" sz="1200" smtClean="0">
                <a:latin typeface="Cambria" pitchFamily="18" charset="0"/>
              </a:rPr>
              <a:pPr/>
              <a:t>82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7" name="2 - Θέση περιεχομένου"/>
          <p:cNvSpPr>
            <a:spLocks noGrp="1"/>
          </p:cNvSpPr>
          <p:nvPr>
            <p:ph idx="1"/>
          </p:nvPr>
        </p:nvSpPr>
        <p:spPr>
          <a:xfrm>
            <a:off x="441626" y="1603932"/>
            <a:ext cx="8559800" cy="496887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800" dirty="0" smtClean="0"/>
              <a:t>A graph </a:t>
            </a:r>
            <a:r>
              <a:rPr lang="en-US" sz="2800" dirty="0" smtClean="0">
                <a:solidFill>
                  <a:srgbClr val="009900"/>
                </a:solidFill>
              </a:rPr>
              <a:t>G = (V, E)</a:t>
            </a:r>
            <a:r>
              <a:rPr lang="en-US" sz="2800" dirty="0" smtClean="0"/>
              <a:t> is called an </a:t>
            </a:r>
            <a:r>
              <a:rPr lang="en-US" sz="2800" dirty="0" smtClean="0">
                <a:solidFill>
                  <a:srgbClr val="FF0000"/>
                </a:solidFill>
              </a:rPr>
              <a:t>A-free graph </a:t>
            </a:r>
            <a:r>
              <a:rPr lang="en-US" sz="2800" dirty="0" smtClean="0"/>
              <a:t>if every edge of G is either </a:t>
            </a:r>
            <a:r>
              <a:rPr lang="en-US" sz="2800" dirty="0" smtClean="0">
                <a:solidFill>
                  <a:srgbClr val="009900"/>
                </a:solidFill>
              </a:rPr>
              <a:t>free</a:t>
            </a:r>
            <a:r>
              <a:rPr lang="en-US" sz="2800" dirty="0" smtClean="0"/>
              <a:t> or </a:t>
            </a:r>
            <a:r>
              <a:rPr lang="en-US" sz="2800" dirty="0" smtClean="0">
                <a:solidFill>
                  <a:srgbClr val="009900"/>
                </a:solidFill>
              </a:rPr>
              <a:t>semi-free.</a:t>
            </a:r>
          </a:p>
          <a:p>
            <a:pPr>
              <a:spcBef>
                <a:spcPct val="0"/>
              </a:spcBef>
            </a:pPr>
            <a:endParaRPr lang="en-US" sz="1800" dirty="0" smtClean="0">
              <a:solidFill>
                <a:srgbClr val="009900"/>
              </a:solidFill>
            </a:endParaRPr>
          </a:p>
          <a:p>
            <a:pPr>
              <a:spcBef>
                <a:spcPct val="0"/>
              </a:spcBef>
            </a:pPr>
            <a:r>
              <a:rPr lang="en-US" sz="2800" dirty="0" smtClean="0"/>
              <a:t>We define 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2800" dirty="0" smtClean="0"/>
              <a:t>               </a:t>
            </a:r>
            <a:r>
              <a:rPr lang="en-US" sz="2800" dirty="0" smtClean="0"/>
              <a:t>         </a:t>
            </a:r>
            <a:r>
              <a:rPr lang="en-US" sz="2800" dirty="0" smtClean="0">
                <a:solidFill>
                  <a:srgbClr val="009900"/>
                </a:solidFill>
              </a:rPr>
              <a:t>cent(G</a:t>
            </a:r>
            <a:r>
              <a:rPr lang="en-US" sz="2800" dirty="0" smtClean="0">
                <a:solidFill>
                  <a:srgbClr val="009900"/>
                </a:solidFill>
              </a:rPr>
              <a:t>)={</a:t>
            </a:r>
            <a:r>
              <a:rPr lang="en-US" sz="2800" dirty="0" err="1" smtClean="0">
                <a:solidFill>
                  <a:srgbClr val="009900"/>
                </a:solidFill>
              </a:rPr>
              <a:t>x</a:t>
            </a:r>
            <a:r>
              <a:rPr lang="en-US" sz="2800" dirty="0" err="1" smtClean="0">
                <a:solidFill>
                  <a:srgbClr val="009900"/>
                </a:solidFill>
                <a:sym typeface="Symbol" pitchFamily="18" charset="2"/>
              </a:rPr>
              <a:t>V</a:t>
            </a:r>
            <a:r>
              <a:rPr lang="en-US" sz="2800" dirty="0" smtClean="0">
                <a:solidFill>
                  <a:srgbClr val="009900"/>
                </a:solidFill>
                <a:sym typeface="Symbol" pitchFamily="18" charset="2"/>
              </a:rPr>
              <a:t>| N[x]=V}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en-US" sz="2000" dirty="0" smtClean="0">
              <a:solidFill>
                <a:srgbClr val="009900"/>
              </a:solidFill>
              <a:sym typeface="Symbol" pitchFamily="18" charset="2"/>
            </a:endParaRPr>
          </a:p>
          <a:p>
            <a:pPr>
              <a:spcBef>
                <a:spcPct val="0"/>
              </a:spcBef>
            </a:pPr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Theorem: </a:t>
            </a:r>
            <a:r>
              <a:rPr lang="en-US" sz="2800" dirty="0" smtClean="0">
                <a:sym typeface="Symbol" pitchFamily="18" charset="2"/>
              </a:rPr>
              <a:t>Let</a:t>
            </a:r>
            <a:r>
              <a:rPr lang="en-US" sz="2800" dirty="0" smtClean="0">
                <a:solidFill>
                  <a:srgbClr val="009900"/>
                </a:solidFill>
                <a:sym typeface="Symbol" pitchFamily="18" charset="2"/>
              </a:rPr>
              <a:t> G </a:t>
            </a:r>
            <a:r>
              <a:rPr lang="en-US" sz="2800" dirty="0" smtClean="0">
                <a:sym typeface="Symbol" pitchFamily="18" charset="2"/>
              </a:rPr>
              <a:t>be a graph. Then the following statements are equivalent: </a:t>
            </a:r>
            <a:br>
              <a:rPr lang="en-US" sz="2800" dirty="0" smtClean="0">
                <a:sym typeface="Symbol" pitchFamily="18" charset="2"/>
              </a:rPr>
            </a:br>
            <a:r>
              <a:rPr lang="en-US" sz="2800" dirty="0" smtClean="0">
                <a:sym typeface="Symbol" pitchFamily="18" charset="2"/>
              </a:rPr>
              <a:t>(</a:t>
            </a:r>
            <a:r>
              <a:rPr lang="en-US" sz="2800" dirty="0" err="1" smtClean="0">
                <a:sym typeface="Symbol" pitchFamily="18" charset="2"/>
              </a:rPr>
              <a:t>i</a:t>
            </a:r>
            <a:r>
              <a:rPr lang="en-US" sz="2800" dirty="0" smtClean="0">
                <a:sym typeface="Symbol" pitchFamily="18" charset="2"/>
              </a:rPr>
              <a:t>) </a:t>
            </a:r>
            <a:r>
              <a:rPr lang="en-US" sz="2800" dirty="0" smtClean="0">
                <a:sym typeface="Symbol" pitchFamily="18" charset="2"/>
              </a:rPr>
              <a:t>	</a:t>
            </a:r>
            <a:r>
              <a:rPr lang="en-US" sz="2400" dirty="0" smtClean="0">
                <a:solidFill>
                  <a:schemeClr val="tx2"/>
                </a:solidFill>
                <a:sym typeface="Symbol" pitchFamily="18" charset="2"/>
              </a:rPr>
              <a:t>G </a:t>
            </a:r>
            <a:r>
              <a:rPr lang="en-US" sz="2400" dirty="0" smtClean="0">
                <a:solidFill>
                  <a:schemeClr val="tx2"/>
                </a:solidFill>
                <a:sym typeface="Symbol" pitchFamily="18" charset="2"/>
              </a:rPr>
              <a:t>is a </a:t>
            </a:r>
            <a:r>
              <a:rPr lang="en-US" sz="2400" dirty="0" err="1" smtClean="0">
                <a:solidFill>
                  <a:schemeClr val="tx2"/>
                </a:solidFill>
                <a:sym typeface="Symbol" pitchFamily="18" charset="2"/>
              </a:rPr>
              <a:t>A</a:t>
            </a:r>
            <a:r>
              <a:rPr lang="en-US" sz="2400" dirty="0" smtClean="0">
                <a:solidFill>
                  <a:schemeClr val="tx2"/>
                </a:solidFill>
                <a:sym typeface="Symbol" pitchFamily="18" charset="2"/>
              </a:rPr>
              <a:t>-free graph;</a:t>
            </a:r>
            <a:r>
              <a:rPr lang="en-US" sz="2400" dirty="0" smtClean="0">
                <a:sym typeface="Symbol" pitchFamily="18" charset="2"/>
              </a:rPr>
              <a:t/>
            </a:r>
            <a:br>
              <a:rPr lang="en-US" sz="2400" dirty="0" smtClean="0">
                <a:sym typeface="Symbol" pitchFamily="18" charset="2"/>
              </a:rPr>
            </a:br>
            <a:r>
              <a:rPr lang="en-US" sz="2400" dirty="0" smtClean="0">
                <a:sym typeface="Symbol" pitchFamily="18" charset="2"/>
              </a:rPr>
              <a:t>(ii)  </a:t>
            </a:r>
            <a:r>
              <a:rPr lang="en-US" sz="2400" dirty="0" smtClean="0">
                <a:sym typeface="Symbol" pitchFamily="18" charset="2"/>
              </a:rPr>
              <a:t>	</a:t>
            </a:r>
            <a:r>
              <a:rPr lang="en-US" sz="2400" dirty="0" smtClean="0">
                <a:solidFill>
                  <a:schemeClr val="tx2"/>
                </a:solidFill>
                <a:sym typeface="Symbol" pitchFamily="18" charset="2"/>
              </a:rPr>
              <a:t>G</a:t>
            </a:r>
            <a:r>
              <a:rPr lang="en-US" sz="2400" dirty="0" smtClean="0">
                <a:sym typeface="Symbol" pitchFamily="18" charset="2"/>
              </a:rPr>
              <a:t> </a:t>
            </a:r>
            <a:r>
              <a:rPr lang="en-US" sz="2400" dirty="0" smtClean="0">
                <a:sym typeface="Symbol" pitchFamily="18" charset="2"/>
              </a:rPr>
              <a:t>has no induced </a:t>
            </a:r>
            <a:r>
              <a:rPr lang="en-US" sz="2400" dirty="0" err="1" smtClean="0">
                <a:sym typeface="Symbol" pitchFamily="18" charset="2"/>
              </a:rPr>
              <a:t>subgraph</a:t>
            </a:r>
            <a:r>
              <a:rPr lang="en-US" sz="2400" dirty="0" smtClean="0">
                <a:sym typeface="Symbol" pitchFamily="18" charset="2"/>
              </a:rPr>
              <a:t>  to </a:t>
            </a:r>
            <a:r>
              <a:rPr lang="en-US" sz="2400" dirty="0" smtClean="0">
                <a:solidFill>
                  <a:schemeClr val="tx2"/>
                </a:solidFill>
                <a:sym typeface="Symbol" pitchFamily="18" charset="2"/>
              </a:rPr>
              <a:t>P</a:t>
            </a:r>
            <a:r>
              <a:rPr lang="en-US" sz="2400" baseline="-25000" dirty="0" smtClean="0">
                <a:solidFill>
                  <a:schemeClr val="tx2"/>
                </a:solidFill>
                <a:sym typeface="Symbol" pitchFamily="18" charset="2"/>
              </a:rPr>
              <a:t>4</a:t>
            </a:r>
            <a:r>
              <a:rPr lang="en-US" sz="2400" dirty="0" smtClean="0">
                <a:sym typeface="Symbol" pitchFamily="18" charset="2"/>
              </a:rPr>
              <a:t> or</a:t>
            </a:r>
            <a:r>
              <a:rPr lang="en-US" sz="2400" dirty="0" smtClean="0">
                <a:solidFill>
                  <a:schemeClr val="tx2"/>
                </a:solidFill>
                <a:sym typeface="Symbol" pitchFamily="18" charset="2"/>
              </a:rPr>
              <a:t> C</a:t>
            </a:r>
            <a:r>
              <a:rPr lang="en-US" sz="2400" baseline="-25000" dirty="0" smtClean="0">
                <a:solidFill>
                  <a:schemeClr val="tx2"/>
                </a:solidFill>
                <a:sym typeface="Symbol" pitchFamily="18" charset="2"/>
              </a:rPr>
              <a:t>4</a:t>
            </a:r>
            <a:r>
              <a:rPr lang="en-US" sz="2400" dirty="0" smtClean="0">
                <a:sym typeface="Symbol" pitchFamily="18" charset="2"/>
              </a:rPr>
              <a:t>;</a:t>
            </a:r>
            <a:br>
              <a:rPr lang="en-US" sz="2400" dirty="0" smtClean="0">
                <a:sym typeface="Symbol" pitchFamily="18" charset="2"/>
              </a:rPr>
            </a:br>
            <a:r>
              <a:rPr lang="en-US" sz="2400" dirty="0" smtClean="0">
                <a:sym typeface="Symbol" pitchFamily="18" charset="2"/>
              </a:rPr>
              <a:t>(iii) </a:t>
            </a:r>
            <a:r>
              <a:rPr lang="en-US" sz="2400" dirty="0" smtClean="0">
                <a:sym typeface="Symbol" pitchFamily="18" charset="2"/>
              </a:rPr>
              <a:t>	Every </a:t>
            </a:r>
            <a:r>
              <a:rPr lang="en-US" sz="2400" dirty="0" smtClean="0">
                <a:sym typeface="Symbol" pitchFamily="18" charset="2"/>
              </a:rPr>
              <a:t>connected induced </a:t>
            </a:r>
            <a:r>
              <a:rPr lang="en-US" sz="2400" dirty="0" err="1" smtClean="0">
                <a:sym typeface="Symbol" pitchFamily="18" charset="2"/>
              </a:rPr>
              <a:t>subgraph</a:t>
            </a:r>
            <a:r>
              <a:rPr lang="en-US" sz="2400" dirty="0" smtClean="0">
                <a:sym typeface="Symbol" pitchFamily="18" charset="2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sym typeface="Symbol" pitchFamily="18" charset="2"/>
              </a:rPr>
              <a:t>G[S], SV</a:t>
            </a:r>
            <a:r>
              <a:rPr lang="en-US" sz="2400" dirty="0" smtClean="0">
                <a:sym typeface="Symbol" pitchFamily="18" charset="2"/>
              </a:rPr>
              <a:t>, 	</a:t>
            </a:r>
            <a:r>
              <a:rPr lang="en-US" sz="2400" dirty="0" smtClean="0">
                <a:sym typeface="Symbol" pitchFamily="18" charset="2"/>
              </a:rPr>
              <a:t>   	satisfies </a:t>
            </a:r>
            <a:r>
              <a:rPr lang="en-US" sz="2400" dirty="0" smtClean="0">
                <a:solidFill>
                  <a:srgbClr val="009900"/>
                </a:solidFill>
                <a:sym typeface="Symbol" pitchFamily="18" charset="2"/>
              </a:rPr>
              <a:t>cent(G[S]) Ø.</a:t>
            </a:r>
            <a:endParaRPr lang="el-GR" sz="2400" dirty="0" smtClean="0">
              <a:solidFill>
                <a:srgbClr val="009900"/>
              </a:solidFill>
            </a:endParaRPr>
          </a:p>
        </p:txBody>
      </p:sp>
      <p:sp>
        <p:nvSpPr>
          <p:cNvPr id="10" name="1 - Τίτλος"/>
          <p:cNvSpPr txBox="1">
            <a:spLocks/>
          </p:cNvSpPr>
          <p:nvPr/>
        </p:nvSpPr>
        <p:spPr bwMode="auto">
          <a:xfrm>
            <a:off x="1268627" y="461737"/>
            <a:ext cx="7793037" cy="60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Quazi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-threshold Graphs (A-free)</a:t>
            </a:r>
            <a:endParaRPr kumimoji="0" lang="el-GR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DB2D08D-215C-4936-A661-3CD9FE57680A}" type="slidenum">
              <a:rPr lang="el-GR" altLang="el-GR" sz="1200" smtClean="0">
                <a:latin typeface="Cambria" pitchFamily="18" charset="0"/>
              </a:rPr>
              <a:pPr/>
              <a:t>83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7" name="2 - Θέση περιεχομένου"/>
          <p:cNvSpPr txBox="1">
            <a:spLocks/>
          </p:cNvSpPr>
          <p:nvPr/>
        </p:nvSpPr>
        <p:spPr bwMode="auto">
          <a:xfrm>
            <a:off x="446602" y="1626587"/>
            <a:ext cx="858996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Lemma: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following two statement hold:</a:t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	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 is an  A-free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iff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G-cent(G) is an A-free;</a:t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(ii) 	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G-cent(G)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Ø, then G-cent (G) contains at least two 	components.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Let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be an A-free graph. Then,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V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1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=cent(G).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Set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G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1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= G</a:t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      		G-V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1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=G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2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 G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3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 … 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G</a:t>
            </a:r>
            <a:r>
              <a:rPr kumimoji="0" lang="en-US" sz="24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r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/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where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  	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G</a:t>
            </a:r>
            <a:r>
              <a:rPr kumimoji="0" lang="en-US" sz="24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is a component of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G-V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1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,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r  2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/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</a:br>
            <a:endParaRPr kumimoji="0" lang="en-US" sz="2400" b="0" i="0" u="none" strike="noStrike" kern="0" cap="none" spc="0" normalizeH="0" baseline="-2500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13" name="1 - Τίτλος"/>
          <p:cNvSpPr txBox="1">
            <a:spLocks/>
          </p:cNvSpPr>
          <p:nvPr/>
        </p:nvSpPr>
        <p:spPr bwMode="auto">
          <a:xfrm>
            <a:off x="1268627" y="461737"/>
            <a:ext cx="7793037" cy="60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Quazi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-threshold Graphs (A-free)</a:t>
            </a:r>
            <a:endParaRPr kumimoji="0" lang="el-GR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5 - Εικόνα" descr="1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4828" y="3934471"/>
            <a:ext cx="3606674" cy="248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DB2D08D-215C-4936-A661-3CD9FE57680A}" type="slidenum">
              <a:rPr lang="el-GR" altLang="el-GR" sz="1200" smtClean="0">
                <a:latin typeface="Cambria" pitchFamily="18" charset="0"/>
              </a:rPr>
              <a:pPr/>
              <a:t>84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8" name="2 - Θέση περιεχομένου"/>
          <p:cNvSpPr>
            <a:spLocks noGrp="1"/>
          </p:cNvSpPr>
          <p:nvPr>
            <p:ph idx="1"/>
          </p:nvPr>
        </p:nvSpPr>
        <p:spPr>
          <a:xfrm>
            <a:off x="433816" y="1597969"/>
            <a:ext cx="8756650" cy="2313129"/>
          </a:xfrm>
        </p:spPr>
        <p:txBody>
          <a:bodyPr/>
          <a:lstStyle/>
          <a:p>
            <a:r>
              <a:rPr lang="en-US" sz="2400" dirty="0" smtClean="0"/>
              <a:t>Then</a:t>
            </a:r>
            <a:r>
              <a:rPr lang="en-US" sz="2800" dirty="0" smtClean="0"/>
              <a:t>, </a:t>
            </a:r>
            <a:r>
              <a:rPr lang="en-US" sz="2800" dirty="0" err="1" smtClean="0">
                <a:solidFill>
                  <a:schemeClr val="tx2"/>
                </a:solidFill>
              </a:rPr>
              <a:t>G</a:t>
            </a:r>
            <a:r>
              <a:rPr lang="en-US" sz="2800" baseline="-25000" dirty="0" err="1" smtClean="0">
                <a:solidFill>
                  <a:schemeClr val="tx2"/>
                </a:solidFill>
              </a:rPr>
              <a:t>i</a:t>
            </a:r>
            <a:r>
              <a:rPr lang="en-US" sz="2800" dirty="0" smtClean="0">
                <a:solidFill>
                  <a:schemeClr val="tx2"/>
                </a:solidFill>
              </a:rPr>
              <a:t> is an A-free graph</a:t>
            </a:r>
            <a:r>
              <a:rPr lang="en-US" sz="2800" dirty="0" smtClean="0"/>
              <a:t>, and so </a:t>
            </a:r>
            <a:r>
              <a:rPr lang="en-US" sz="2800" dirty="0" smtClean="0">
                <a:solidFill>
                  <a:schemeClr val="tx2"/>
                </a:solidFill>
              </a:rPr>
              <a:t>V</a:t>
            </a:r>
            <a:r>
              <a:rPr lang="en-US" sz="2800" baseline="-25000" dirty="0" smtClean="0">
                <a:solidFill>
                  <a:schemeClr val="tx2"/>
                </a:solidFill>
              </a:rPr>
              <a:t>i </a:t>
            </a:r>
            <a:r>
              <a:rPr lang="en-US" sz="2800" dirty="0" smtClean="0">
                <a:solidFill>
                  <a:schemeClr val="tx2"/>
                </a:solidFill>
              </a:rPr>
              <a:t>= cent(</a:t>
            </a:r>
            <a:r>
              <a:rPr lang="en-US" sz="2800" dirty="0" err="1" smtClean="0">
                <a:solidFill>
                  <a:schemeClr val="tx2"/>
                </a:solidFill>
              </a:rPr>
              <a:t>G</a:t>
            </a:r>
            <a:r>
              <a:rPr lang="en-US" sz="2800" baseline="-25000" dirty="0" err="1" smtClean="0">
                <a:solidFill>
                  <a:schemeClr val="tx2"/>
                </a:solidFill>
              </a:rPr>
              <a:t>i</a:t>
            </a:r>
            <a:r>
              <a:rPr lang="en-US" sz="2800" dirty="0" smtClean="0">
                <a:solidFill>
                  <a:schemeClr val="tx2"/>
                </a:solidFill>
              </a:rPr>
              <a:t>) </a:t>
            </a:r>
            <a:r>
              <a:rPr lang="en-US" sz="2800" dirty="0" smtClean="0">
                <a:solidFill>
                  <a:schemeClr val="tx2"/>
                </a:solidFill>
                <a:sym typeface="Symbol" pitchFamily="18" charset="2"/>
              </a:rPr>
              <a:t> Ø</a:t>
            </a:r>
          </a:p>
          <a:p>
            <a:endParaRPr lang="en-US" sz="1000" dirty="0" smtClean="0">
              <a:solidFill>
                <a:schemeClr val="tx2"/>
              </a:solidFill>
              <a:sym typeface="Symbol" pitchFamily="18" charset="2"/>
            </a:endParaRPr>
          </a:p>
          <a:p>
            <a:r>
              <a:rPr lang="en-US" sz="2400" dirty="0" smtClean="0">
                <a:sym typeface="Symbol" pitchFamily="18" charset="2"/>
              </a:rPr>
              <a:t>We finally obtain the following partition of V:</a:t>
            </a:r>
            <a:r>
              <a:rPr lang="en-US" sz="2400" dirty="0" smtClean="0">
                <a:solidFill>
                  <a:schemeClr val="tx2"/>
                </a:solidFill>
                <a:sym typeface="Symbol" pitchFamily="18" charset="2"/>
              </a:rPr>
              <a:t/>
            </a:r>
            <a:br>
              <a:rPr lang="en-US" sz="2400" dirty="0" smtClean="0">
                <a:solidFill>
                  <a:schemeClr val="tx2"/>
                </a:solidFill>
                <a:sym typeface="Symbol" pitchFamily="18" charset="2"/>
              </a:rPr>
            </a:br>
            <a:r>
              <a:rPr lang="en-US" sz="2400" dirty="0" smtClean="0">
                <a:solidFill>
                  <a:srgbClr val="009900"/>
                </a:solidFill>
                <a:sym typeface="Symbol" pitchFamily="18" charset="2"/>
              </a:rPr>
              <a:t>V=V</a:t>
            </a:r>
            <a:r>
              <a:rPr lang="en-US" sz="2400" baseline="-25000" dirty="0" smtClean="0">
                <a:solidFill>
                  <a:srgbClr val="009900"/>
                </a:solidFill>
                <a:sym typeface="Symbol" pitchFamily="18" charset="2"/>
              </a:rPr>
              <a:t>1</a:t>
            </a:r>
            <a:r>
              <a:rPr lang="en-US" sz="2400" dirty="0" smtClean="0">
                <a:solidFill>
                  <a:srgbClr val="009900"/>
                </a:solidFill>
                <a:sym typeface="Symbol" pitchFamily="18" charset="2"/>
              </a:rPr>
              <a:t>+V</a:t>
            </a:r>
            <a:r>
              <a:rPr lang="en-US" sz="2400" baseline="-25000" dirty="0" smtClean="0">
                <a:solidFill>
                  <a:srgbClr val="009900"/>
                </a:solidFill>
                <a:sym typeface="Symbol" pitchFamily="18" charset="2"/>
              </a:rPr>
              <a:t>2</a:t>
            </a:r>
            <a:r>
              <a:rPr lang="en-US" sz="2400" dirty="0" smtClean="0">
                <a:solidFill>
                  <a:srgbClr val="009900"/>
                </a:solidFill>
                <a:sym typeface="Symbol" pitchFamily="18" charset="2"/>
              </a:rPr>
              <a:t>+…..+V</a:t>
            </a:r>
            <a:r>
              <a:rPr lang="en-US" sz="2400" baseline="-25000" dirty="0" smtClean="0">
                <a:solidFill>
                  <a:srgbClr val="009900"/>
                </a:solidFill>
                <a:sym typeface="Symbol" pitchFamily="18" charset="2"/>
              </a:rPr>
              <a:t>K</a:t>
            </a:r>
            <a:r>
              <a:rPr lang="en-US" sz="2400" dirty="0" smtClean="0">
                <a:solidFill>
                  <a:srgbClr val="009900"/>
                </a:solidFill>
                <a:sym typeface="Symbol" pitchFamily="18" charset="2"/>
              </a:rPr>
              <a:t> </a:t>
            </a:r>
            <a:r>
              <a:rPr lang="en-US" sz="2400" dirty="0" smtClean="0">
                <a:sym typeface="Symbol" pitchFamily="18" charset="2"/>
              </a:rPr>
              <a:t>where  </a:t>
            </a:r>
            <a:r>
              <a:rPr lang="en-US" sz="2400" dirty="0" smtClean="0">
                <a:solidFill>
                  <a:srgbClr val="009900"/>
                </a:solidFill>
                <a:sym typeface="Symbol" pitchFamily="18" charset="2"/>
              </a:rPr>
              <a:t>V</a:t>
            </a:r>
            <a:r>
              <a:rPr lang="en-US" sz="2400" baseline="-25000" dirty="0" smtClean="0">
                <a:solidFill>
                  <a:srgbClr val="009900"/>
                </a:solidFill>
                <a:sym typeface="Symbol" pitchFamily="18" charset="2"/>
              </a:rPr>
              <a:t>i</a:t>
            </a:r>
            <a:r>
              <a:rPr lang="en-US" sz="2400" dirty="0" smtClean="0">
                <a:solidFill>
                  <a:srgbClr val="009900"/>
                </a:solidFill>
                <a:sym typeface="Symbol" pitchFamily="18" charset="2"/>
              </a:rPr>
              <a:t>=cent(</a:t>
            </a:r>
            <a:r>
              <a:rPr lang="en-US" sz="2400" dirty="0" err="1" smtClean="0">
                <a:solidFill>
                  <a:srgbClr val="009900"/>
                </a:solidFill>
                <a:sym typeface="Symbol" pitchFamily="18" charset="2"/>
              </a:rPr>
              <a:t>G</a:t>
            </a:r>
            <a:r>
              <a:rPr lang="en-US" sz="2400" baseline="-25000" dirty="0" err="1" smtClean="0">
                <a:solidFill>
                  <a:srgbClr val="009900"/>
                </a:solidFill>
                <a:sym typeface="Symbol" pitchFamily="18" charset="2"/>
              </a:rPr>
              <a:t>i</a:t>
            </a:r>
            <a:r>
              <a:rPr lang="en-US" sz="2400" dirty="0" smtClean="0">
                <a:solidFill>
                  <a:srgbClr val="009900"/>
                </a:solidFill>
                <a:sym typeface="Symbol" pitchFamily="18" charset="2"/>
              </a:rPr>
              <a:t>)</a:t>
            </a:r>
          </a:p>
          <a:p>
            <a:endParaRPr lang="en-US" sz="1050" dirty="0" smtClean="0">
              <a:solidFill>
                <a:srgbClr val="009900"/>
              </a:solidFill>
              <a:sym typeface="Symbol" pitchFamily="18" charset="2"/>
            </a:endParaRPr>
          </a:p>
          <a:p>
            <a:r>
              <a:rPr lang="en-US" sz="2400" dirty="0" smtClean="0">
                <a:solidFill>
                  <a:srgbClr val="009900"/>
                </a:solidFill>
                <a:sym typeface="Symbol" pitchFamily="18" charset="2"/>
              </a:rPr>
              <a:t>The typical structure of an A-free graph:</a:t>
            </a:r>
            <a:endParaRPr lang="el-GR" sz="2400" dirty="0" smtClean="0">
              <a:solidFill>
                <a:srgbClr val="009900"/>
              </a:solidFill>
            </a:endParaRPr>
          </a:p>
        </p:txBody>
      </p:sp>
      <p:sp>
        <p:nvSpPr>
          <p:cNvPr id="10" name="1 - Τίτλος"/>
          <p:cNvSpPr txBox="1">
            <a:spLocks/>
          </p:cNvSpPr>
          <p:nvPr/>
        </p:nvSpPr>
        <p:spPr bwMode="auto">
          <a:xfrm>
            <a:off x="1268627" y="461737"/>
            <a:ext cx="7793037" cy="60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Quazi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-threshold Graphs (A-free)</a:t>
            </a:r>
            <a:endParaRPr kumimoji="0" lang="el-GR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22438"/>
            <a:ext cx="8261287" cy="3229808"/>
          </a:xfrm>
        </p:spPr>
        <p:txBody>
          <a:bodyPr/>
          <a:lstStyle/>
          <a:p>
            <a:r>
              <a:rPr lang="en-US" sz="2400" dirty="0" smtClean="0"/>
              <a:t>Moreover we can define a partial order </a:t>
            </a:r>
            <a:r>
              <a:rPr lang="en-US" sz="2400" dirty="0" smtClean="0">
                <a:solidFill>
                  <a:srgbClr val="FF0000"/>
                </a:solidFill>
              </a:rPr>
              <a:t>≤</a:t>
            </a:r>
            <a:r>
              <a:rPr lang="en-US" sz="2400" dirty="0" smtClean="0"/>
              <a:t> on </a:t>
            </a:r>
            <a:r>
              <a:rPr lang="en-US" sz="2400" dirty="0" smtClean="0">
                <a:solidFill>
                  <a:srgbClr val="009900"/>
                </a:solidFill>
              </a:rPr>
              <a:t>{</a:t>
            </a:r>
            <a:r>
              <a:rPr lang="en-US" sz="2400" dirty="0" smtClean="0">
                <a:solidFill>
                  <a:srgbClr val="009900"/>
                </a:solidFill>
                <a:sym typeface="Symbol" pitchFamily="18" charset="2"/>
              </a:rPr>
              <a:t>V</a:t>
            </a:r>
            <a:r>
              <a:rPr lang="en-US" sz="2400" baseline="-25000" dirty="0" smtClean="0">
                <a:solidFill>
                  <a:srgbClr val="009900"/>
                </a:solidFill>
                <a:sym typeface="Symbol" pitchFamily="18" charset="2"/>
              </a:rPr>
              <a:t>1</a:t>
            </a:r>
            <a:r>
              <a:rPr lang="en-US" sz="2400" dirty="0" smtClean="0">
                <a:solidFill>
                  <a:srgbClr val="009900"/>
                </a:solidFill>
                <a:sym typeface="Symbol" pitchFamily="18" charset="2"/>
              </a:rPr>
              <a:t>,V</a:t>
            </a:r>
            <a:r>
              <a:rPr lang="en-US" sz="2400" baseline="-25000" dirty="0" smtClean="0">
                <a:solidFill>
                  <a:srgbClr val="009900"/>
                </a:solidFill>
                <a:sym typeface="Symbol" pitchFamily="18" charset="2"/>
              </a:rPr>
              <a:t>2</a:t>
            </a:r>
            <a:r>
              <a:rPr lang="en-US" sz="2400" dirty="0" smtClean="0">
                <a:solidFill>
                  <a:srgbClr val="009900"/>
                </a:solidFill>
                <a:sym typeface="Symbol" pitchFamily="18" charset="2"/>
              </a:rPr>
              <a:t>,…..,V</a:t>
            </a:r>
            <a:r>
              <a:rPr lang="en-US" sz="2400" baseline="-25000" dirty="0" smtClean="0">
                <a:solidFill>
                  <a:srgbClr val="009900"/>
                </a:solidFill>
                <a:sym typeface="Symbol" pitchFamily="18" charset="2"/>
              </a:rPr>
              <a:t>K</a:t>
            </a:r>
            <a:r>
              <a:rPr lang="en-US" sz="2400" dirty="0" smtClean="0">
                <a:solidFill>
                  <a:srgbClr val="009900"/>
                </a:solidFill>
                <a:sym typeface="Symbol" pitchFamily="18" charset="2"/>
              </a:rPr>
              <a:t> } </a:t>
            </a:r>
            <a:r>
              <a:rPr lang="en-US" sz="2400" dirty="0" smtClean="0">
                <a:sym typeface="Symbol" pitchFamily="18" charset="2"/>
              </a:rPr>
              <a:t>as follows:</a:t>
            </a:r>
            <a:r>
              <a:rPr lang="en-US" sz="2400" dirty="0" smtClean="0">
                <a:solidFill>
                  <a:srgbClr val="009900"/>
                </a:solidFill>
                <a:sym typeface="Symbol" pitchFamily="18" charset="2"/>
              </a:rPr>
              <a:t/>
            </a:r>
            <a:br>
              <a:rPr lang="en-US" sz="2400" dirty="0" smtClean="0">
                <a:solidFill>
                  <a:srgbClr val="009900"/>
                </a:solidFill>
                <a:sym typeface="Symbol" pitchFamily="18" charset="2"/>
              </a:rPr>
            </a:br>
            <a:r>
              <a:rPr lang="en-US" sz="2400" dirty="0" smtClean="0">
                <a:solidFill>
                  <a:srgbClr val="009900"/>
                </a:solidFill>
                <a:sym typeface="Symbol" pitchFamily="18" charset="2"/>
              </a:rPr>
              <a:t>V</a:t>
            </a:r>
            <a:r>
              <a:rPr lang="en-US" sz="2400" baseline="-25000" dirty="0" smtClean="0">
                <a:solidFill>
                  <a:srgbClr val="009900"/>
                </a:solidFill>
                <a:sym typeface="Symbol" pitchFamily="18" charset="2"/>
              </a:rPr>
              <a:t>i</a:t>
            </a:r>
            <a:r>
              <a:rPr lang="en-US" sz="2400" dirty="0" smtClean="0">
                <a:solidFill>
                  <a:srgbClr val="009900"/>
                </a:solidFill>
                <a:sym typeface="Symbol" pitchFamily="18" charset="2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sym typeface="Symbol" pitchFamily="18" charset="2"/>
              </a:rPr>
              <a:t>≤</a:t>
            </a:r>
            <a:r>
              <a:rPr lang="en-US" sz="2400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sym typeface="Symbol" pitchFamily="18" charset="2"/>
              </a:rPr>
              <a:t>V</a:t>
            </a:r>
            <a:r>
              <a:rPr lang="en-US" sz="2400" baseline="-25000" dirty="0" err="1" smtClean="0">
                <a:solidFill>
                  <a:srgbClr val="009900"/>
                </a:solidFill>
                <a:sym typeface="Symbol" pitchFamily="18" charset="2"/>
              </a:rPr>
              <a:t>j</a:t>
            </a:r>
            <a:r>
              <a:rPr lang="en-US" sz="2400" dirty="0" smtClean="0">
                <a:sym typeface="Symbol" pitchFamily="18" charset="2"/>
              </a:rPr>
              <a:t>  if  </a:t>
            </a:r>
            <a:r>
              <a:rPr lang="en-US" sz="2400" dirty="0" smtClean="0">
                <a:solidFill>
                  <a:srgbClr val="009900"/>
                </a:solidFill>
                <a:sym typeface="Symbol" pitchFamily="18" charset="2"/>
              </a:rPr>
              <a:t>V</a:t>
            </a:r>
            <a:r>
              <a:rPr lang="en-US" sz="2400" baseline="-25000" dirty="0" smtClean="0">
                <a:solidFill>
                  <a:srgbClr val="009900"/>
                </a:solidFill>
                <a:sym typeface="Symbol" pitchFamily="18" charset="2"/>
              </a:rPr>
              <a:t>i</a:t>
            </a:r>
            <a:r>
              <a:rPr lang="en-US" sz="2400" dirty="0" smtClean="0">
                <a:solidFill>
                  <a:srgbClr val="009900"/>
                </a:solidFill>
                <a:sym typeface="Symbol" pitchFamily="18" charset="2"/>
              </a:rPr>
              <a:t> = cent (</a:t>
            </a:r>
            <a:r>
              <a:rPr lang="en-US" sz="2400" dirty="0" err="1" smtClean="0">
                <a:solidFill>
                  <a:srgbClr val="009900"/>
                </a:solidFill>
                <a:sym typeface="Symbol" pitchFamily="18" charset="2"/>
              </a:rPr>
              <a:t>G</a:t>
            </a:r>
            <a:r>
              <a:rPr lang="en-US" sz="2400" baseline="-25000" dirty="0" err="1" smtClean="0">
                <a:solidFill>
                  <a:srgbClr val="009900"/>
                </a:solidFill>
                <a:sym typeface="Symbol" pitchFamily="18" charset="2"/>
              </a:rPr>
              <a:t>i</a:t>
            </a:r>
            <a:r>
              <a:rPr lang="en-US" sz="2400" dirty="0" smtClean="0">
                <a:solidFill>
                  <a:srgbClr val="009900"/>
                </a:solidFill>
                <a:sym typeface="Symbol" pitchFamily="18" charset="2"/>
              </a:rPr>
              <a:t>) </a:t>
            </a:r>
            <a:r>
              <a:rPr lang="en-US" sz="2400" dirty="0" smtClean="0">
                <a:sym typeface="Symbol" pitchFamily="18" charset="2"/>
              </a:rPr>
              <a:t>and</a:t>
            </a:r>
            <a:r>
              <a:rPr lang="en-US" sz="2400" dirty="0" smtClean="0">
                <a:solidFill>
                  <a:srgbClr val="009900"/>
                </a:solidFill>
                <a:sym typeface="Symbol" pitchFamily="18" charset="2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sym typeface="Symbol" pitchFamily="18" charset="2"/>
              </a:rPr>
              <a:t>V</a:t>
            </a:r>
            <a:r>
              <a:rPr lang="en-US" sz="2400" baseline="-25000" dirty="0" err="1" smtClean="0">
                <a:solidFill>
                  <a:srgbClr val="009900"/>
                </a:solidFill>
                <a:sym typeface="Symbol" pitchFamily="18" charset="2"/>
              </a:rPr>
              <a:t>j</a:t>
            </a:r>
            <a:r>
              <a:rPr lang="en-US" sz="2400" dirty="0" smtClean="0">
                <a:solidFill>
                  <a:srgbClr val="009900"/>
                </a:solidFill>
                <a:sym typeface="Symbol" pitchFamily="18" charset="2"/>
              </a:rPr>
              <a:t>  V(</a:t>
            </a:r>
            <a:r>
              <a:rPr lang="en-US" sz="2400" dirty="0" err="1" smtClean="0">
                <a:solidFill>
                  <a:srgbClr val="009900"/>
                </a:solidFill>
                <a:sym typeface="Symbol" pitchFamily="18" charset="2"/>
              </a:rPr>
              <a:t>G</a:t>
            </a:r>
            <a:r>
              <a:rPr lang="en-US" sz="2400" baseline="-25000" dirty="0" err="1" smtClean="0">
                <a:solidFill>
                  <a:srgbClr val="009900"/>
                </a:solidFill>
                <a:sym typeface="Symbol" pitchFamily="18" charset="2"/>
              </a:rPr>
              <a:t>i</a:t>
            </a:r>
            <a:r>
              <a:rPr lang="en-US" sz="2400" dirty="0" smtClean="0">
                <a:solidFill>
                  <a:srgbClr val="009900"/>
                </a:solidFill>
                <a:sym typeface="Symbol" pitchFamily="18" charset="2"/>
              </a:rPr>
              <a:t>) </a:t>
            </a:r>
          </a:p>
          <a:p>
            <a:endParaRPr lang="en-US" sz="1600" dirty="0" smtClean="0">
              <a:sym typeface="Symbol" pitchFamily="18" charset="2"/>
            </a:endParaRPr>
          </a:p>
          <a:p>
            <a:r>
              <a:rPr lang="en-US" sz="2400" dirty="0" smtClean="0">
                <a:sym typeface="Symbol" pitchFamily="18" charset="2"/>
              </a:rPr>
              <a:t>Let </a:t>
            </a:r>
            <a:r>
              <a:rPr lang="en-US" sz="2400" dirty="0" smtClean="0">
                <a:solidFill>
                  <a:srgbClr val="009900"/>
                </a:solidFill>
                <a:sym typeface="Symbol" pitchFamily="18" charset="2"/>
              </a:rPr>
              <a:t>G</a:t>
            </a:r>
            <a:r>
              <a:rPr lang="en-US" sz="2400" dirty="0" smtClean="0">
                <a:sym typeface="Symbol" pitchFamily="18" charset="2"/>
              </a:rPr>
              <a:t> be a connected A-free graph, and let </a:t>
            </a:r>
            <a:r>
              <a:rPr lang="en-US" sz="2400" dirty="0" smtClean="0">
                <a:solidFill>
                  <a:srgbClr val="009900"/>
                </a:solidFill>
                <a:sym typeface="Symbol" pitchFamily="18" charset="2"/>
              </a:rPr>
              <a:t>V(G)=V</a:t>
            </a:r>
            <a:r>
              <a:rPr lang="en-US" sz="2400" baseline="-25000" dirty="0" smtClean="0">
                <a:solidFill>
                  <a:srgbClr val="009900"/>
                </a:solidFill>
                <a:sym typeface="Symbol" pitchFamily="18" charset="2"/>
              </a:rPr>
              <a:t>1</a:t>
            </a:r>
            <a:r>
              <a:rPr lang="en-US" sz="2400" dirty="0" smtClean="0">
                <a:solidFill>
                  <a:srgbClr val="009900"/>
                </a:solidFill>
                <a:sym typeface="Symbol" pitchFamily="18" charset="2"/>
              </a:rPr>
              <a:t>+V</a:t>
            </a:r>
            <a:r>
              <a:rPr lang="en-US" sz="2400" baseline="-25000" dirty="0" smtClean="0">
                <a:solidFill>
                  <a:srgbClr val="009900"/>
                </a:solidFill>
                <a:sym typeface="Symbol" pitchFamily="18" charset="2"/>
              </a:rPr>
              <a:t>2</a:t>
            </a:r>
            <a:r>
              <a:rPr lang="en-US" sz="2400" dirty="0" smtClean="0">
                <a:solidFill>
                  <a:srgbClr val="009900"/>
                </a:solidFill>
                <a:sym typeface="Symbol" pitchFamily="18" charset="2"/>
              </a:rPr>
              <a:t>+…..+V</a:t>
            </a:r>
            <a:r>
              <a:rPr lang="en-US" sz="2400" baseline="-25000" dirty="0" smtClean="0">
                <a:solidFill>
                  <a:srgbClr val="009900"/>
                </a:solidFill>
                <a:sym typeface="Symbol" pitchFamily="18" charset="2"/>
              </a:rPr>
              <a:t>K</a:t>
            </a:r>
            <a:r>
              <a:rPr lang="en-US" sz="2400" dirty="0" smtClean="0">
                <a:solidFill>
                  <a:srgbClr val="009900"/>
                </a:solidFill>
                <a:sym typeface="Symbol" pitchFamily="18" charset="2"/>
              </a:rPr>
              <a:t> </a:t>
            </a:r>
          </a:p>
          <a:p>
            <a:pPr>
              <a:buNone/>
            </a:pPr>
            <a:r>
              <a:rPr lang="en-US" sz="1050" dirty="0" smtClean="0">
                <a:sym typeface="Symbol" pitchFamily="18" charset="2"/>
              </a:rPr>
              <a:t/>
            </a:r>
            <a:br>
              <a:rPr lang="en-US" sz="1050" dirty="0" smtClean="0">
                <a:sym typeface="Symbol" pitchFamily="18" charset="2"/>
              </a:rPr>
            </a:br>
            <a:r>
              <a:rPr lang="en-US" sz="2400" dirty="0" smtClean="0">
                <a:sym typeface="Symbol" pitchFamily="18" charset="2"/>
              </a:rPr>
              <a:t>Then this partition and the partially ordered set </a:t>
            </a:r>
            <a:r>
              <a:rPr lang="en-US" sz="2400" dirty="0" smtClean="0">
                <a:solidFill>
                  <a:schemeClr val="tx2"/>
                </a:solidFill>
                <a:sym typeface="Symbol" pitchFamily="18" charset="2"/>
              </a:rPr>
              <a:t>({Vi},</a:t>
            </a:r>
            <a:r>
              <a:rPr lang="en-US" sz="2400" dirty="0" smtClean="0">
                <a:solidFill>
                  <a:schemeClr val="tx2"/>
                </a:solidFill>
              </a:rPr>
              <a:t> ≤) </a:t>
            </a:r>
            <a:r>
              <a:rPr lang="en-US" sz="2400" dirty="0" smtClean="0"/>
              <a:t>have the following properties:</a:t>
            </a:r>
            <a:endParaRPr lang="el-GR" sz="2400" dirty="0" smtClean="0"/>
          </a:p>
        </p:txBody>
      </p:sp>
      <p:pic>
        <p:nvPicPr>
          <p:cNvPr id="4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DB2D08D-215C-4936-A661-3CD9FE57680A}" type="slidenum">
              <a:rPr lang="el-GR" altLang="el-GR" sz="1200" smtClean="0">
                <a:latin typeface="Cambria" pitchFamily="18" charset="0"/>
              </a:rPr>
              <a:pPr/>
              <a:t>85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7" name="1 - Τίτλος"/>
          <p:cNvSpPr txBox="1">
            <a:spLocks/>
          </p:cNvSpPr>
          <p:nvPr/>
        </p:nvSpPr>
        <p:spPr bwMode="auto">
          <a:xfrm>
            <a:off x="1268627" y="461737"/>
            <a:ext cx="7793037" cy="60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Quazi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-threshold Graphs (A-free)</a:t>
            </a:r>
            <a:endParaRPr kumimoji="0" lang="el-GR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2 - Θέση περιεχομένου"/>
          <p:cNvSpPr>
            <a:spLocks noGrp="1"/>
          </p:cNvSpPr>
          <p:nvPr>
            <p:ph idx="1"/>
          </p:nvPr>
        </p:nvSpPr>
        <p:spPr>
          <a:xfrm>
            <a:off x="465233" y="1724701"/>
            <a:ext cx="7908758" cy="4862513"/>
          </a:xfrm>
        </p:spPr>
        <p:txBody>
          <a:bodyPr/>
          <a:lstStyle/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(P1) 	</a:t>
            </a:r>
            <a:r>
              <a:rPr lang="en-US" sz="2400" dirty="0" smtClean="0"/>
              <a:t>If </a:t>
            </a:r>
            <a:r>
              <a:rPr lang="en-US" sz="2400" dirty="0" smtClean="0">
                <a:solidFill>
                  <a:srgbClr val="009900"/>
                </a:solidFill>
                <a:sym typeface="Symbol" pitchFamily="18" charset="2"/>
              </a:rPr>
              <a:t>V</a:t>
            </a:r>
            <a:r>
              <a:rPr lang="en-US" sz="2400" baseline="-25000" dirty="0" smtClean="0">
                <a:solidFill>
                  <a:srgbClr val="009900"/>
                </a:solidFill>
                <a:sym typeface="Symbol" pitchFamily="18" charset="2"/>
              </a:rPr>
              <a:t>i</a:t>
            </a:r>
            <a:r>
              <a:rPr lang="en-US" sz="2400" dirty="0" smtClean="0">
                <a:solidFill>
                  <a:srgbClr val="009900"/>
                </a:solidFill>
                <a:sym typeface="Symbol" pitchFamily="18" charset="2"/>
              </a:rPr>
              <a:t> ≤ </a:t>
            </a:r>
            <a:r>
              <a:rPr lang="en-US" sz="2400" dirty="0" err="1" smtClean="0">
                <a:solidFill>
                  <a:srgbClr val="009900"/>
                </a:solidFill>
                <a:sym typeface="Symbol" pitchFamily="18" charset="2"/>
              </a:rPr>
              <a:t>V</a:t>
            </a:r>
            <a:r>
              <a:rPr lang="en-US" sz="2400" baseline="-25000" dirty="0" err="1" smtClean="0">
                <a:solidFill>
                  <a:srgbClr val="009900"/>
                </a:solidFill>
                <a:sym typeface="Symbol" pitchFamily="18" charset="2"/>
              </a:rPr>
              <a:t>j</a:t>
            </a:r>
            <a:r>
              <a:rPr lang="en-US" sz="2400" dirty="0" smtClean="0">
                <a:solidFill>
                  <a:srgbClr val="009900"/>
                </a:solidFill>
                <a:sym typeface="Symbol" pitchFamily="18" charset="2"/>
              </a:rPr>
              <a:t> </a:t>
            </a:r>
            <a:r>
              <a:rPr lang="en-US" sz="2400" dirty="0" smtClean="0">
                <a:sym typeface="Symbol" pitchFamily="18" charset="2"/>
              </a:rPr>
              <a:t>then every vertex of V</a:t>
            </a:r>
            <a:r>
              <a:rPr lang="en-US" sz="2400" baseline="-25000" dirty="0" smtClean="0">
                <a:sym typeface="Symbol" pitchFamily="18" charset="2"/>
              </a:rPr>
              <a:t>i</a:t>
            </a:r>
            <a:r>
              <a:rPr lang="en-US" sz="2400" dirty="0" smtClean="0">
                <a:sym typeface="Symbol" pitchFamily="18" charset="2"/>
              </a:rPr>
              <a:t> and every vertex of 	</a:t>
            </a:r>
            <a:r>
              <a:rPr lang="en-US" sz="2400" dirty="0" err="1" smtClean="0">
                <a:solidFill>
                  <a:srgbClr val="009900"/>
                </a:solidFill>
                <a:sym typeface="Symbol" pitchFamily="18" charset="2"/>
              </a:rPr>
              <a:t>V</a:t>
            </a:r>
            <a:r>
              <a:rPr lang="en-US" sz="2400" baseline="-25000" dirty="0" err="1" smtClean="0">
                <a:solidFill>
                  <a:srgbClr val="009900"/>
                </a:solidFill>
                <a:sym typeface="Symbol" pitchFamily="18" charset="2"/>
              </a:rPr>
              <a:t>j</a:t>
            </a:r>
            <a:r>
              <a:rPr lang="en-US" sz="2400" dirty="0" smtClean="0">
                <a:solidFill>
                  <a:srgbClr val="009900"/>
                </a:solidFill>
                <a:sym typeface="Symbol" pitchFamily="18" charset="2"/>
              </a:rPr>
              <a:t> </a:t>
            </a:r>
            <a:r>
              <a:rPr lang="en-US" sz="2400" dirty="0" smtClean="0">
                <a:sym typeface="Symbol" pitchFamily="18" charset="2"/>
              </a:rPr>
              <a:t>are joined by an edge.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en-US" sz="1600" dirty="0" smtClean="0">
              <a:sym typeface="Symbol" pitchFamily="18" charset="2"/>
            </a:endParaRP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2400" dirty="0" smtClean="0">
                <a:solidFill>
                  <a:schemeClr val="tx2"/>
                </a:solidFill>
                <a:sym typeface="Symbol" pitchFamily="18" charset="2"/>
              </a:rPr>
              <a:t>(P2) 	</a:t>
            </a:r>
            <a:r>
              <a:rPr lang="en-US" sz="2400" dirty="0" smtClean="0">
                <a:sym typeface="Symbol" pitchFamily="18" charset="2"/>
              </a:rPr>
              <a:t>For every </a:t>
            </a:r>
            <a:r>
              <a:rPr lang="en-US" sz="2400" dirty="0" smtClean="0">
                <a:solidFill>
                  <a:srgbClr val="009900"/>
                </a:solidFill>
                <a:sym typeface="Symbol" pitchFamily="18" charset="2"/>
              </a:rPr>
              <a:t>V</a:t>
            </a:r>
            <a:r>
              <a:rPr lang="en-US" sz="2400" baseline="-25000" dirty="0" smtClean="0">
                <a:solidFill>
                  <a:srgbClr val="009900"/>
                </a:solidFill>
                <a:sym typeface="Symbol" pitchFamily="18" charset="2"/>
              </a:rPr>
              <a:t>i</a:t>
            </a:r>
            <a:r>
              <a:rPr lang="en-US" sz="2400" dirty="0" smtClean="0">
                <a:solidFill>
                  <a:srgbClr val="009900"/>
                </a:solidFill>
                <a:sym typeface="Symbol" pitchFamily="18" charset="2"/>
              </a:rPr>
              <a:t>, </a:t>
            </a:r>
            <a:r>
              <a:rPr lang="en-US" sz="2400" dirty="0" smtClean="0">
                <a:solidFill>
                  <a:schemeClr val="tx2"/>
                </a:solidFill>
                <a:sym typeface="Symbol" pitchFamily="18" charset="2"/>
              </a:rPr>
              <a:t>cent (G[{ V</a:t>
            </a:r>
            <a:r>
              <a:rPr lang="en-US" sz="2400" baseline="-25000" dirty="0" smtClean="0">
                <a:solidFill>
                  <a:schemeClr val="tx2"/>
                </a:solidFill>
                <a:sym typeface="Symbol" pitchFamily="18" charset="2"/>
              </a:rPr>
              <a:t>i</a:t>
            </a:r>
            <a:r>
              <a:rPr lang="en-US" sz="2400" dirty="0" smtClean="0">
                <a:solidFill>
                  <a:schemeClr val="tx2"/>
                </a:solidFill>
                <a:sym typeface="Symbol" pitchFamily="18" charset="2"/>
              </a:rPr>
              <a:t> | V</a:t>
            </a:r>
            <a:r>
              <a:rPr lang="en-US" sz="2400" baseline="-25000" dirty="0" smtClean="0">
                <a:solidFill>
                  <a:schemeClr val="tx2"/>
                </a:solidFill>
                <a:sym typeface="Symbol" pitchFamily="18" charset="2"/>
              </a:rPr>
              <a:t>i</a:t>
            </a:r>
            <a:r>
              <a:rPr lang="en-US" sz="2400" dirty="0" smtClean="0">
                <a:solidFill>
                  <a:schemeClr val="tx2"/>
                </a:solidFill>
                <a:sym typeface="Symbol" pitchFamily="18" charset="2"/>
              </a:rPr>
              <a:t> ≤ </a:t>
            </a:r>
            <a:r>
              <a:rPr lang="en-US" sz="2400" dirty="0" err="1" smtClean="0">
                <a:solidFill>
                  <a:schemeClr val="tx2"/>
                </a:solidFill>
                <a:sym typeface="Symbol" pitchFamily="18" charset="2"/>
              </a:rPr>
              <a:t>V</a:t>
            </a:r>
            <a:r>
              <a:rPr lang="en-US" sz="2400" baseline="-25000" dirty="0" err="1" smtClean="0">
                <a:solidFill>
                  <a:schemeClr val="tx2"/>
                </a:solidFill>
                <a:sym typeface="Symbol" pitchFamily="18" charset="2"/>
              </a:rPr>
              <a:t>j</a:t>
            </a:r>
            <a:r>
              <a:rPr lang="en-US" sz="2400" dirty="0" smtClean="0">
                <a:solidFill>
                  <a:schemeClr val="tx2"/>
                </a:solidFill>
                <a:sym typeface="Symbol" pitchFamily="18" charset="2"/>
              </a:rPr>
              <a:t> }])= V</a:t>
            </a:r>
            <a:r>
              <a:rPr lang="en-US" sz="2400" baseline="-25000" dirty="0" smtClean="0">
                <a:solidFill>
                  <a:schemeClr val="tx2"/>
                </a:solidFill>
                <a:sym typeface="Symbol" pitchFamily="18" charset="2"/>
              </a:rPr>
              <a:t>i</a:t>
            </a:r>
            <a:r>
              <a:rPr lang="en-US" sz="2400" dirty="0" smtClean="0">
                <a:solidFill>
                  <a:schemeClr val="tx2"/>
                </a:solidFill>
                <a:sym typeface="Symbol" pitchFamily="18" charset="2"/>
              </a:rPr>
              <a:t> 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en-US" sz="1800" dirty="0" smtClean="0">
              <a:solidFill>
                <a:schemeClr val="tx2"/>
              </a:solidFill>
              <a:sym typeface="Symbol" pitchFamily="18" charset="2"/>
            </a:endParaRP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2400" dirty="0" smtClean="0">
                <a:solidFill>
                  <a:schemeClr val="tx2"/>
                </a:solidFill>
                <a:sym typeface="Symbol" pitchFamily="18" charset="2"/>
              </a:rPr>
              <a:t>(P3) 	</a:t>
            </a:r>
            <a:r>
              <a:rPr lang="en-US" sz="2400" dirty="0" smtClean="0">
                <a:sym typeface="Symbol" pitchFamily="18" charset="2"/>
              </a:rPr>
              <a:t>For every two </a:t>
            </a:r>
            <a:r>
              <a:rPr lang="en-US" sz="2400" dirty="0" smtClean="0">
                <a:solidFill>
                  <a:srgbClr val="009900"/>
                </a:solidFill>
                <a:sym typeface="Symbol" pitchFamily="18" charset="2"/>
              </a:rPr>
              <a:t>V</a:t>
            </a:r>
            <a:r>
              <a:rPr lang="en-US" sz="2400" baseline="-25000" dirty="0" smtClean="0">
                <a:solidFill>
                  <a:srgbClr val="009900"/>
                </a:solidFill>
                <a:sym typeface="Symbol" pitchFamily="18" charset="2"/>
              </a:rPr>
              <a:t>s</a:t>
            </a:r>
            <a:r>
              <a:rPr lang="en-US" sz="2400" dirty="0" smtClean="0">
                <a:sym typeface="Symbol" pitchFamily="18" charset="2"/>
              </a:rPr>
              <a:t> and </a:t>
            </a:r>
            <a:r>
              <a:rPr lang="en-US" sz="2400" dirty="0" err="1" smtClean="0">
                <a:solidFill>
                  <a:srgbClr val="009900"/>
                </a:solidFill>
                <a:sym typeface="Symbol" pitchFamily="18" charset="2"/>
              </a:rPr>
              <a:t>V</a:t>
            </a:r>
            <a:r>
              <a:rPr lang="en-US" sz="2400" baseline="-25000" dirty="0" err="1" smtClean="0">
                <a:solidFill>
                  <a:srgbClr val="009900"/>
                </a:solidFill>
                <a:sym typeface="Symbol" pitchFamily="18" charset="2"/>
              </a:rPr>
              <a:t>t</a:t>
            </a:r>
            <a:r>
              <a:rPr lang="en-US" sz="2400" dirty="0" smtClean="0">
                <a:solidFill>
                  <a:srgbClr val="009900"/>
                </a:solidFill>
                <a:sym typeface="Symbol" pitchFamily="18" charset="2"/>
              </a:rPr>
              <a:t> : V</a:t>
            </a:r>
            <a:r>
              <a:rPr lang="en-US" sz="2400" baseline="-25000" dirty="0" smtClean="0">
                <a:solidFill>
                  <a:srgbClr val="009900"/>
                </a:solidFill>
                <a:sym typeface="Symbol" pitchFamily="18" charset="2"/>
              </a:rPr>
              <a:t>s</a:t>
            </a:r>
            <a:r>
              <a:rPr lang="en-US" sz="2400" dirty="0" smtClean="0">
                <a:solidFill>
                  <a:srgbClr val="009900"/>
                </a:solidFill>
                <a:sym typeface="Symbol" pitchFamily="18" charset="2"/>
              </a:rPr>
              <a:t> ≤ </a:t>
            </a:r>
            <a:r>
              <a:rPr lang="en-US" sz="2400" dirty="0" err="1" smtClean="0">
                <a:solidFill>
                  <a:srgbClr val="009900"/>
                </a:solidFill>
                <a:sym typeface="Symbol" pitchFamily="18" charset="2"/>
              </a:rPr>
              <a:t>V</a:t>
            </a:r>
            <a:r>
              <a:rPr lang="en-US" sz="2400" baseline="-25000" dirty="0" err="1" smtClean="0">
                <a:solidFill>
                  <a:srgbClr val="009900"/>
                </a:solidFill>
                <a:sym typeface="Symbol" pitchFamily="18" charset="2"/>
              </a:rPr>
              <a:t>t</a:t>
            </a:r>
            <a:r>
              <a:rPr lang="en-US" sz="2400" baseline="-25000" dirty="0" smtClean="0">
                <a:solidFill>
                  <a:srgbClr val="009900"/>
                </a:solidFill>
                <a:sym typeface="Symbol" pitchFamily="18" charset="2"/>
              </a:rPr>
              <a:t>,</a:t>
            </a:r>
            <a:r>
              <a:rPr lang="en-US" sz="2400" dirty="0" smtClean="0">
                <a:solidFill>
                  <a:srgbClr val="009900"/>
                </a:solidFill>
                <a:sym typeface="Symbol" pitchFamily="18" charset="2"/>
              </a:rPr>
              <a:t> 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2400" dirty="0" smtClean="0">
                <a:solidFill>
                  <a:srgbClr val="009900"/>
                </a:solidFill>
                <a:sym typeface="Symbol" pitchFamily="18" charset="2"/>
              </a:rPr>
              <a:t> 		</a:t>
            </a:r>
            <a:r>
              <a:rPr lang="en-US" sz="2400" dirty="0" smtClean="0">
                <a:solidFill>
                  <a:schemeClr val="tx2"/>
                </a:solidFill>
                <a:sym typeface="Symbol" pitchFamily="18" charset="2"/>
              </a:rPr>
              <a:t>G[{ V</a:t>
            </a:r>
            <a:r>
              <a:rPr lang="en-US" sz="2400" baseline="-25000" dirty="0" smtClean="0">
                <a:solidFill>
                  <a:schemeClr val="tx2"/>
                </a:solidFill>
                <a:sym typeface="Symbol" pitchFamily="18" charset="2"/>
              </a:rPr>
              <a:t>i</a:t>
            </a:r>
            <a:r>
              <a:rPr lang="en-US" sz="2400" dirty="0" smtClean="0">
                <a:solidFill>
                  <a:schemeClr val="tx2"/>
                </a:solidFill>
                <a:sym typeface="Symbol" pitchFamily="18" charset="2"/>
              </a:rPr>
              <a:t> | V</a:t>
            </a:r>
            <a:r>
              <a:rPr lang="en-US" sz="2400" baseline="-25000" dirty="0" smtClean="0">
                <a:solidFill>
                  <a:schemeClr val="tx2"/>
                </a:solidFill>
                <a:sym typeface="Symbol" pitchFamily="18" charset="2"/>
              </a:rPr>
              <a:t>s</a:t>
            </a:r>
            <a:r>
              <a:rPr lang="en-US" sz="2400" dirty="0" smtClean="0">
                <a:solidFill>
                  <a:schemeClr val="tx2"/>
                </a:solidFill>
                <a:sym typeface="Symbol" pitchFamily="18" charset="2"/>
              </a:rPr>
              <a:t> ≤ V</a:t>
            </a:r>
            <a:r>
              <a:rPr lang="en-US" sz="2400" baseline="-25000" dirty="0" smtClean="0">
                <a:solidFill>
                  <a:schemeClr val="tx2"/>
                </a:solidFill>
                <a:sym typeface="Symbol" pitchFamily="18" charset="2"/>
              </a:rPr>
              <a:t>i</a:t>
            </a:r>
            <a:r>
              <a:rPr lang="en-US" sz="2400" dirty="0" smtClean="0">
                <a:solidFill>
                  <a:schemeClr val="tx2"/>
                </a:solidFill>
                <a:sym typeface="Symbol" pitchFamily="18" charset="2"/>
              </a:rPr>
              <a:t> ≤ </a:t>
            </a:r>
            <a:r>
              <a:rPr lang="en-US" sz="2400" dirty="0" err="1" smtClean="0">
                <a:solidFill>
                  <a:schemeClr val="tx2"/>
                </a:solidFill>
                <a:sym typeface="Symbol" pitchFamily="18" charset="2"/>
              </a:rPr>
              <a:t>V</a:t>
            </a:r>
            <a:r>
              <a:rPr lang="en-US" sz="2400" baseline="-25000" dirty="0" err="1" smtClean="0">
                <a:solidFill>
                  <a:schemeClr val="tx2"/>
                </a:solidFill>
                <a:sym typeface="Symbol" pitchFamily="18" charset="2"/>
              </a:rPr>
              <a:t>t</a:t>
            </a:r>
            <a:r>
              <a:rPr lang="en-US" sz="2400" dirty="0" smtClean="0">
                <a:solidFill>
                  <a:schemeClr val="tx2"/>
                </a:solidFill>
                <a:sym typeface="Symbol" pitchFamily="18" charset="2"/>
              </a:rPr>
              <a:t>}] </a:t>
            </a:r>
            <a:r>
              <a:rPr lang="en-US" sz="2400" dirty="0" smtClean="0">
                <a:sym typeface="Symbol" pitchFamily="18" charset="2"/>
              </a:rPr>
              <a:t>is a </a:t>
            </a:r>
            <a:r>
              <a:rPr lang="en-US" sz="2400" dirty="0" err="1" smtClean="0">
                <a:sym typeface="Symbol" pitchFamily="18" charset="2"/>
              </a:rPr>
              <a:t>complet</a:t>
            </a:r>
            <a:r>
              <a:rPr lang="en-US" sz="2400" dirty="0" smtClean="0">
                <a:sym typeface="Symbol" pitchFamily="18" charset="2"/>
              </a:rPr>
              <a:t> graph.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2400" dirty="0" smtClean="0">
                <a:sym typeface="Symbol" pitchFamily="18" charset="2"/>
              </a:rPr>
              <a:t>		Moreover, for every maximal element </a:t>
            </a:r>
            <a:r>
              <a:rPr lang="en-US" sz="2400" dirty="0" err="1" smtClean="0">
                <a:solidFill>
                  <a:srgbClr val="009900"/>
                </a:solidFill>
                <a:sym typeface="Symbol" pitchFamily="18" charset="2"/>
              </a:rPr>
              <a:t>V</a:t>
            </a:r>
            <a:r>
              <a:rPr lang="en-US" sz="2400" baseline="-25000" dirty="0" err="1" smtClean="0">
                <a:solidFill>
                  <a:srgbClr val="009900"/>
                </a:solidFill>
                <a:sym typeface="Symbol" pitchFamily="18" charset="2"/>
              </a:rPr>
              <a:t>t</a:t>
            </a:r>
            <a:r>
              <a:rPr lang="en-US" sz="2400" baseline="-25000" dirty="0" smtClean="0">
                <a:solidFill>
                  <a:srgbClr val="009900"/>
                </a:solidFill>
                <a:sym typeface="Symbol" pitchFamily="18" charset="2"/>
              </a:rPr>
              <a:t>  </a:t>
            </a:r>
            <a:r>
              <a:rPr lang="en-US" sz="2400" dirty="0" smtClean="0">
                <a:solidFill>
                  <a:srgbClr val="009900"/>
                </a:solidFill>
                <a:sym typeface="Symbol" pitchFamily="18" charset="2"/>
              </a:rPr>
              <a:t> of 	({V</a:t>
            </a:r>
            <a:r>
              <a:rPr lang="en-US" sz="2400" baseline="-25000" dirty="0" smtClean="0">
                <a:solidFill>
                  <a:srgbClr val="009900"/>
                </a:solidFill>
                <a:sym typeface="Symbol" pitchFamily="18" charset="2"/>
              </a:rPr>
              <a:t>i</a:t>
            </a:r>
            <a:r>
              <a:rPr lang="en-US" sz="2400" dirty="0" smtClean="0">
                <a:solidFill>
                  <a:srgbClr val="009900"/>
                </a:solidFill>
                <a:sym typeface="Symbol" pitchFamily="18" charset="2"/>
              </a:rPr>
              <a:t> },</a:t>
            </a:r>
            <a:r>
              <a:rPr lang="en-US" sz="2400" dirty="0" smtClean="0">
                <a:solidFill>
                  <a:schemeClr val="tx2"/>
                </a:solidFill>
                <a:sym typeface="Symbol" pitchFamily="18" charset="2"/>
              </a:rPr>
              <a:t> </a:t>
            </a:r>
            <a:r>
              <a:rPr lang="en-US" sz="2400" dirty="0" smtClean="0">
                <a:solidFill>
                  <a:srgbClr val="009900"/>
                </a:solidFill>
                <a:sym typeface="Symbol" pitchFamily="18" charset="2"/>
              </a:rPr>
              <a:t>≤), </a:t>
            </a:r>
            <a:r>
              <a:rPr lang="en-US" sz="2400" dirty="0" smtClean="0">
                <a:solidFill>
                  <a:schemeClr val="tx2"/>
                </a:solidFill>
                <a:sym typeface="Symbol" pitchFamily="18" charset="2"/>
              </a:rPr>
              <a:t>G[{ V</a:t>
            </a:r>
            <a:r>
              <a:rPr lang="en-US" sz="2400" baseline="-25000" dirty="0" smtClean="0">
                <a:solidFill>
                  <a:schemeClr val="tx2"/>
                </a:solidFill>
                <a:sym typeface="Symbol" pitchFamily="18" charset="2"/>
              </a:rPr>
              <a:t>i</a:t>
            </a:r>
            <a:r>
              <a:rPr lang="en-US" sz="2400" dirty="0" smtClean="0">
                <a:solidFill>
                  <a:schemeClr val="tx2"/>
                </a:solidFill>
                <a:sym typeface="Symbol" pitchFamily="18" charset="2"/>
              </a:rPr>
              <a:t> | V</a:t>
            </a:r>
            <a:r>
              <a:rPr lang="en-US" sz="2400" baseline="-25000" dirty="0" smtClean="0">
                <a:solidFill>
                  <a:schemeClr val="tx2"/>
                </a:solidFill>
                <a:sym typeface="Symbol" pitchFamily="18" charset="2"/>
              </a:rPr>
              <a:t>1</a:t>
            </a:r>
            <a:r>
              <a:rPr lang="en-US" sz="2400" dirty="0" smtClean="0">
                <a:solidFill>
                  <a:schemeClr val="tx2"/>
                </a:solidFill>
                <a:sym typeface="Symbol" pitchFamily="18" charset="2"/>
              </a:rPr>
              <a:t> ≤ V</a:t>
            </a:r>
            <a:r>
              <a:rPr lang="en-US" sz="2400" baseline="-25000" dirty="0" smtClean="0">
                <a:solidFill>
                  <a:schemeClr val="tx2"/>
                </a:solidFill>
                <a:sym typeface="Symbol" pitchFamily="18" charset="2"/>
              </a:rPr>
              <a:t>i</a:t>
            </a:r>
            <a:r>
              <a:rPr lang="en-US" sz="2400" dirty="0" smtClean="0">
                <a:solidFill>
                  <a:schemeClr val="tx2"/>
                </a:solidFill>
                <a:sym typeface="Symbol" pitchFamily="18" charset="2"/>
              </a:rPr>
              <a:t> ≤ </a:t>
            </a:r>
            <a:r>
              <a:rPr lang="en-US" sz="2400" dirty="0" err="1" smtClean="0">
                <a:solidFill>
                  <a:schemeClr val="tx2"/>
                </a:solidFill>
                <a:sym typeface="Symbol" pitchFamily="18" charset="2"/>
              </a:rPr>
              <a:t>V</a:t>
            </a:r>
            <a:r>
              <a:rPr lang="en-US" sz="2400" baseline="-25000" dirty="0" err="1" smtClean="0">
                <a:solidFill>
                  <a:schemeClr val="tx2"/>
                </a:solidFill>
                <a:sym typeface="Symbol" pitchFamily="18" charset="2"/>
              </a:rPr>
              <a:t>t</a:t>
            </a:r>
            <a:r>
              <a:rPr lang="en-US" sz="2400" dirty="0" smtClean="0">
                <a:solidFill>
                  <a:schemeClr val="tx2"/>
                </a:solidFill>
                <a:sym typeface="Symbol" pitchFamily="18" charset="2"/>
              </a:rPr>
              <a:t>}] </a:t>
            </a:r>
            <a:r>
              <a:rPr lang="en-US" sz="2400" dirty="0" smtClean="0">
                <a:sym typeface="Symbol" pitchFamily="18" charset="2"/>
              </a:rPr>
              <a:t>is a maximal 	complete </a:t>
            </a:r>
            <a:r>
              <a:rPr lang="en-US" sz="2400" dirty="0" err="1" smtClean="0">
                <a:sym typeface="Symbol" pitchFamily="18" charset="2"/>
              </a:rPr>
              <a:t>subgraph</a:t>
            </a:r>
            <a:r>
              <a:rPr lang="en-US" sz="2400" dirty="0" smtClean="0">
                <a:sym typeface="Symbol" pitchFamily="18" charset="2"/>
              </a:rPr>
              <a:t> of G.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en-US" sz="1800" dirty="0" smtClean="0">
              <a:sym typeface="Symbol" pitchFamily="18" charset="2"/>
            </a:endParaRP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2400" dirty="0" smtClean="0">
                <a:solidFill>
                  <a:schemeClr val="tx2"/>
                </a:solidFill>
                <a:sym typeface="Symbol" pitchFamily="18" charset="2"/>
              </a:rPr>
              <a:t>(P4) 	</a:t>
            </a:r>
            <a:r>
              <a:rPr lang="en-US" sz="2400" dirty="0" smtClean="0">
                <a:sym typeface="Symbol" pitchFamily="18" charset="2"/>
              </a:rPr>
              <a:t>Every edge </a:t>
            </a:r>
            <a:r>
              <a:rPr lang="en-US" sz="2400" dirty="0" smtClean="0">
                <a:solidFill>
                  <a:srgbClr val="009900"/>
                </a:solidFill>
                <a:sym typeface="Symbol" pitchFamily="18" charset="2"/>
              </a:rPr>
              <a:t>(</a:t>
            </a:r>
            <a:r>
              <a:rPr lang="en-US" sz="2400" dirty="0" err="1" smtClean="0">
                <a:solidFill>
                  <a:srgbClr val="009900"/>
                </a:solidFill>
                <a:sym typeface="Symbol" pitchFamily="18" charset="2"/>
              </a:rPr>
              <a:t>x,y</a:t>
            </a:r>
            <a:r>
              <a:rPr lang="en-US" sz="2400" dirty="0" smtClean="0">
                <a:solidFill>
                  <a:srgbClr val="009900"/>
                </a:solidFill>
                <a:sym typeface="Symbol" pitchFamily="18" charset="2"/>
              </a:rPr>
              <a:t>): </a:t>
            </a:r>
            <a:r>
              <a:rPr lang="en-US" sz="2400" dirty="0" err="1" smtClean="0">
                <a:solidFill>
                  <a:srgbClr val="009900"/>
                </a:solidFill>
                <a:sym typeface="Symbol" pitchFamily="18" charset="2"/>
              </a:rPr>
              <a:t>x,y</a:t>
            </a:r>
            <a:r>
              <a:rPr lang="en-US" sz="2400" dirty="0" smtClean="0">
                <a:solidFill>
                  <a:srgbClr val="009900"/>
                </a:solidFill>
                <a:sym typeface="Symbol" pitchFamily="18" charset="2"/>
              </a:rPr>
              <a:t> V</a:t>
            </a:r>
            <a:r>
              <a:rPr lang="en-US" sz="2400" baseline="-25000" dirty="0" smtClean="0">
                <a:solidFill>
                  <a:srgbClr val="009900"/>
                </a:solidFill>
                <a:sym typeface="Symbol" pitchFamily="18" charset="2"/>
              </a:rPr>
              <a:t>i</a:t>
            </a:r>
            <a:r>
              <a:rPr lang="en-US" sz="2400" dirty="0" smtClean="0">
                <a:solidFill>
                  <a:schemeClr val="tx2"/>
                </a:solidFill>
                <a:sym typeface="Symbol" pitchFamily="18" charset="2"/>
              </a:rPr>
              <a:t>, (</a:t>
            </a:r>
            <a:r>
              <a:rPr lang="en-US" sz="2400" dirty="0" err="1" smtClean="0">
                <a:solidFill>
                  <a:schemeClr val="tx2"/>
                </a:solidFill>
                <a:sym typeface="Symbol" pitchFamily="18" charset="2"/>
              </a:rPr>
              <a:t>x,y</a:t>
            </a:r>
            <a:r>
              <a:rPr lang="en-US" sz="2400" dirty="0" smtClean="0">
                <a:solidFill>
                  <a:schemeClr val="tx2"/>
                </a:solidFill>
                <a:sym typeface="Symbol" pitchFamily="18" charset="2"/>
              </a:rPr>
              <a:t>) FE;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2400" dirty="0" smtClean="0">
                <a:solidFill>
                  <a:schemeClr val="tx2"/>
                </a:solidFill>
                <a:sym typeface="Symbol" pitchFamily="18" charset="2"/>
              </a:rPr>
              <a:t>  		</a:t>
            </a:r>
            <a:r>
              <a:rPr lang="en-US" sz="2400" dirty="0" smtClean="0">
                <a:sym typeface="Symbol" pitchFamily="18" charset="2"/>
              </a:rPr>
              <a:t>Every edge </a:t>
            </a:r>
            <a:r>
              <a:rPr lang="en-US" sz="2400" dirty="0" smtClean="0">
                <a:solidFill>
                  <a:srgbClr val="009900"/>
                </a:solidFill>
                <a:sym typeface="Symbol" pitchFamily="18" charset="2"/>
              </a:rPr>
              <a:t>(</a:t>
            </a:r>
            <a:r>
              <a:rPr lang="en-US" sz="2400" dirty="0" err="1" smtClean="0">
                <a:solidFill>
                  <a:srgbClr val="009900"/>
                </a:solidFill>
                <a:sym typeface="Symbol" pitchFamily="18" charset="2"/>
              </a:rPr>
              <a:t>x,y</a:t>
            </a:r>
            <a:r>
              <a:rPr lang="en-US" sz="2400" dirty="0" smtClean="0">
                <a:solidFill>
                  <a:srgbClr val="009900"/>
                </a:solidFill>
                <a:sym typeface="Symbol" pitchFamily="18" charset="2"/>
              </a:rPr>
              <a:t>): </a:t>
            </a:r>
            <a:r>
              <a:rPr lang="en-US" sz="2400" dirty="0" err="1" smtClean="0">
                <a:solidFill>
                  <a:srgbClr val="009900"/>
                </a:solidFill>
                <a:sym typeface="Symbol" pitchFamily="18" charset="2"/>
              </a:rPr>
              <a:t>xV</a:t>
            </a:r>
            <a:r>
              <a:rPr lang="en-US" sz="2400" baseline="-25000" dirty="0" err="1" smtClean="0">
                <a:solidFill>
                  <a:srgbClr val="009900"/>
                </a:solidFill>
                <a:sym typeface="Symbol" pitchFamily="18" charset="2"/>
              </a:rPr>
              <a:t>i</a:t>
            </a:r>
            <a:r>
              <a:rPr lang="en-US" sz="2400" dirty="0" smtClean="0">
                <a:solidFill>
                  <a:srgbClr val="009900"/>
                </a:solidFill>
                <a:sym typeface="Symbol" pitchFamily="18" charset="2"/>
              </a:rPr>
              <a:t> , </a:t>
            </a:r>
            <a:r>
              <a:rPr lang="en-US" sz="2400" dirty="0" err="1" smtClean="0">
                <a:solidFill>
                  <a:srgbClr val="009900"/>
                </a:solidFill>
                <a:sym typeface="Symbol" pitchFamily="18" charset="2"/>
              </a:rPr>
              <a:t>yV</a:t>
            </a:r>
            <a:r>
              <a:rPr lang="en-US" sz="2400" baseline="-25000" dirty="0" err="1" smtClean="0">
                <a:solidFill>
                  <a:srgbClr val="009900"/>
                </a:solidFill>
                <a:sym typeface="Symbol" pitchFamily="18" charset="2"/>
              </a:rPr>
              <a:t>j</a:t>
            </a:r>
            <a:r>
              <a:rPr lang="en-US" sz="2400" dirty="0" smtClean="0">
                <a:solidFill>
                  <a:srgbClr val="009900"/>
                </a:solidFill>
                <a:sym typeface="Symbol" pitchFamily="18" charset="2"/>
              </a:rPr>
              <a:t> , V</a:t>
            </a:r>
            <a:r>
              <a:rPr lang="en-US" sz="2400" baseline="-25000" dirty="0" smtClean="0">
                <a:solidFill>
                  <a:srgbClr val="009900"/>
                </a:solidFill>
                <a:sym typeface="Symbol" pitchFamily="18" charset="2"/>
              </a:rPr>
              <a:t>i </a:t>
            </a:r>
            <a:r>
              <a:rPr lang="en-US" sz="2400" dirty="0" smtClean="0">
                <a:solidFill>
                  <a:srgbClr val="009900"/>
                </a:solidFill>
                <a:sym typeface="Symbol" pitchFamily="18" charset="2"/>
              </a:rPr>
              <a:t> </a:t>
            </a:r>
            <a:r>
              <a:rPr lang="en-US" sz="2400" dirty="0" err="1" smtClean="0">
                <a:solidFill>
                  <a:srgbClr val="009900"/>
                </a:solidFill>
                <a:sym typeface="Symbol" pitchFamily="18" charset="2"/>
              </a:rPr>
              <a:t>V</a:t>
            </a:r>
            <a:r>
              <a:rPr lang="en-US" sz="2400" baseline="-25000" dirty="0" err="1" smtClean="0">
                <a:solidFill>
                  <a:srgbClr val="009900"/>
                </a:solidFill>
                <a:sym typeface="Symbol" pitchFamily="18" charset="2"/>
              </a:rPr>
              <a:t>j</a:t>
            </a:r>
            <a:r>
              <a:rPr lang="en-US" sz="2400" dirty="0" smtClean="0">
                <a:solidFill>
                  <a:srgbClr val="009900"/>
                </a:solidFill>
                <a:sym typeface="Symbol" pitchFamily="18" charset="2"/>
              </a:rPr>
              <a:t> , (</a:t>
            </a:r>
            <a:r>
              <a:rPr lang="en-US" sz="2400" dirty="0" err="1" smtClean="0">
                <a:solidFill>
                  <a:srgbClr val="009900"/>
                </a:solidFill>
                <a:sym typeface="Symbol" pitchFamily="18" charset="2"/>
              </a:rPr>
              <a:t>x,y</a:t>
            </a:r>
            <a:r>
              <a:rPr lang="en-US" sz="2400" dirty="0" smtClean="0">
                <a:solidFill>
                  <a:srgbClr val="009900"/>
                </a:solidFill>
                <a:sym typeface="Symbol" pitchFamily="18" charset="2"/>
              </a:rPr>
              <a:t>)</a:t>
            </a:r>
            <a:r>
              <a:rPr lang="en-US" sz="2400" dirty="0" smtClean="0">
                <a:solidFill>
                  <a:schemeClr val="tx2"/>
                </a:solidFill>
                <a:sym typeface="Symbol" pitchFamily="18" charset="2"/>
              </a:rPr>
              <a:t> SE </a:t>
            </a:r>
            <a:r>
              <a:rPr lang="en-US" sz="2400" dirty="0" smtClean="0">
                <a:sym typeface="Symbol" pitchFamily="18" charset="2"/>
              </a:rPr>
              <a:t/>
            </a:r>
            <a:br>
              <a:rPr lang="en-US" sz="2400" dirty="0" smtClean="0">
                <a:sym typeface="Symbol" pitchFamily="18" charset="2"/>
              </a:rPr>
            </a:br>
            <a:endParaRPr lang="el-GR" sz="2800" dirty="0" smtClean="0"/>
          </a:p>
        </p:txBody>
      </p:sp>
      <p:pic>
        <p:nvPicPr>
          <p:cNvPr id="4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DB2D08D-215C-4936-A661-3CD9FE57680A}" type="slidenum">
              <a:rPr lang="el-GR" altLang="el-GR" sz="1200" smtClean="0">
                <a:latin typeface="Cambria" pitchFamily="18" charset="0"/>
              </a:rPr>
              <a:pPr/>
              <a:t>86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7" name="1 - Τίτλος"/>
          <p:cNvSpPr txBox="1">
            <a:spLocks/>
          </p:cNvSpPr>
          <p:nvPr/>
        </p:nvSpPr>
        <p:spPr bwMode="auto">
          <a:xfrm>
            <a:off x="1268627" y="461737"/>
            <a:ext cx="7793037" cy="60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Quazi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-threshold Graphs (A-free)</a:t>
            </a:r>
            <a:endParaRPr kumimoji="0" lang="el-GR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2 - Θέση περιεχομένου"/>
          <p:cNvSpPr>
            <a:spLocks noGrp="1"/>
          </p:cNvSpPr>
          <p:nvPr>
            <p:ph idx="1"/>
          </p:nvPr>
        </p:nvSpPr>
        <p:spPr>
          <a:xfrm>
            <a:off x="463550" y="1555924"/>
            <a:ext cx="8574088" cy="406282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dirty="0" smtClean="0"/>
              <a:t>G is a threshold graph </a:t>
            </a:r>
            <a:r>
              <a:rPr lang="en-US" sz="2400" dirty="0" err="1" smtClean="0"/>
              <a:t>iff</a:t>
            </a:r>
            <a:r>
              <a:rPr lang="en-US" sz="2400" dirty="0" smtClean="0"/>
              <a:t> G has no induced </a:t>
            </a:r>
            <a:r>
              <a:rPr lang="en-US" sz="2400" dirty="0" err="1" smtClean="0"/>
              <a:t>subgraphs</a:t>
            </a:r>
            <a:r>
              <a:rPr lang="en-US" sz="2400" dirty="0" smtClean="0"/>
              <a:t> isomorphic to </a:t>
            </a:r>
            <a:r>
              <a:rPr lang="en-US" sz="2400" dirty="0" smtClean="0">
                <a:solidFill>
                  <a:schemeClr val="tx2"/>
                </a:solidFill>
                <a:sym typeface="Symbol" pitchFamily="18" charset="2"/>
              </a:rPr>
              <a:t>C</a:t>
            </a:r>
            <a:r>
              <a:rPr lang="en-US" sz="2400" baseline="-25000" dirty="0" smtClean="0">
                <a:solidFill>
                  <a:schemeClr val="tx2"/>
                </a:solidFill>
                <a:sym typeface="Symbol" pitchFamily="18" charset="2"/>
              </a:rPr>
              <a:t>4</a:t>
            </a:r>
            <a:r>
              <a:rPr lang="en-US" sz="2400" dirty="0" smtClean="0">
                <a:solidFill>
                  <a:schemeClr val="tx2"/>
                </a:solidFill>
                <a:sym typeface="Symbol" pitchFamily="18" charset="2"/>
              </a:rPr>
              <a:t> , P</a:t>
            </a:r>
            <a:r>
              <a:rPr lang="en-US" sz="2400" baseline="-25000" dirty="0" smtClean="0">
                <a:solidFill>
                  <a:schemeClr val="tx2"/>
                </a:solidFill>
                <a:sym typeface="Symbol" pitchFamily="18" charset="2"/>
              </a:rPr>
              <a:t>4</a:t>
            </a:r>
            <a:r>
              <a:rPr lang="en-US" sz="2400" dirty="0" smtClean="0">
                <a:solidFill>
                  <a:schemeClr val="tx2"/>
                </a:solidFill>
                <a:sym typeface="Symbol" pitchFamily="18" charset="2"/>
              </a:rPr>
              <a:t> or 2K</a:t>
            </a:r>
            <a:r>
              <a:rPr lang="en-US" sz="2400" baseline="-25000" dirty="0" smtClean="0">
                <a:solidFill>
                  <a:schemeClr val="tx2"/>
                </a:solidFill>
                <a:sym typeface="Symbol" pitchFamily="18" charset="2"/>
              </a:rPr>
              <a:t>2</a:t>
            </a:r>
          </a:p>
          <a:p>
            <a:pPr>
              <a:spcBef>
                <a:spcPct val="0"/>
              </a:spcBef>
            </a:pPr>
            <a:endParaRPr lang="en-US" sz="1600" baseline="-25000" dirty="0" smtClean="0">
              <a:solidFill>
                <a:schemeClr val="tx2"/>
              </a:solidFill>
              <a:sym typeface="Symbol" pitchFamily="18" charset="2"/>
            </a:endParaRPr>
          </a:p>
          <a:p>
            <a:pPr>
              <a:spcBef>
                <a:spcPct val="0"/>
              </a:spcBef>
            </a:pPr>
            <a:r>
              <a:rPr lang="en-US" sz="2400" dirty="0" smtClean="0">
                <a:solidFill>
                  <a:srgbClr val="FF0000"/>
                </a:solidFill>
                <a:sym typeface="Symbol" pitchFamily="18" charset="2"/>
              </a:rPr>
              <a:t>Theorem:</a:t>
            </a:r>
            <a:r>
              <a:rPr lang="en-US" sz="2400" dirty="0" smtClean="0">
                <a:solidFill>
                  <a:schemeClr val="tx2"/>
                </a:solidFill>
                <a:sym typeface="Symbol" pitchFamily="18" charset="2"/>
              </a:rPr>
              <a:t> </a:t>
            </a:r>
            <a:r>
              <a:rPr lang="en-US" sz="2400" dirty="0" smtClean="0">
                <a:sym typeface="Symbol" pitchFamily="18" charset="2"/>
              </a:rPr>
              <a:t>Let </a:t>
            </a:r>
            <a:r>
              <a:rPr lang="en-US" sz="2400" dirty="0" smtClean="0">
                <a:solidFill>
                  <a:srgbClr val="009900"/>
                </a:solidFill>
                <a:sym typeface="Symbol" pitchFamily="18" charset="2"/>
              </a:rPr>
              <a:t>G</a:t>
            </a:r>
            <a:r>
              <a:rPr lang="en-US" sz="2400" dirty="0" smtClean="0">
                <a:sym typeface="Symbol" pitchFamily="18" charset="2"/>
              </a:rPr>
              <a:t> be an </a:t>
            </a:r>
            <a:r>
              <a:rPr lang="en-US" sz="2400" dirty="0" smtClean="0">
                <a:solidFill>
                  <a:srgbClr val="009900"/>
                </a:solidFill>
                <a:sym typeface="Symbol" pitchFamily="18" charset="2"/>
              </a:rPr>
              <a:t>A-free</a:t>
            </a:r>
            <a:r>
              <a:rPr lang="en-US" sz="2400" dirty="0" smtClean="0">
                <a:sym typeface="Symbol" pitchFamily="18" charset="2"/>
              </a:rPr>
              <a:t> graph. The following statements are equivalent:</a:t>
            </a:r>
            <a:br>
              <a:rPr lang="en-US" sz="2400" dirty="0" smtClean="0">
                <a:sym typeface="Symbol" pitchFamily="18" charset="2"/>
              </a:rPr>
            </a:br>
            <a:r>
              <a:rPr lang="en-US" sz="2400" dirty="0" smtClean="0">
                <a:solidFill>
                  <a:schemeClr val="tx2"/>
                </a:solidFill>
                <a:sym typeface="Symbol" pitchFamily="18" charset="2"/>
              </a:rPr>
              <a:t>(</a:t>
            </a:r>
            <a:r>
              <a:rPr lang="en-US" sz="2400" dirty="0" err="1" smtClean="0">
                <a:solidFill>
                  <a:schemeClr val="tx2"/>
                </a:solidFill>
                <a:sym typeface="Symbol" pitchFamily="18" charset="2"/>
              </a:rPr>
              <a:t>i</a:t>
            </a:r>
            <a:r>
              <a:rPr lang="en-US" sz="2400" dirty="0" smtClean="0">
                <a:solidFill>
                  <a:schemeClr val="tx2"/>
                </a:solidFill>
                <a:sym typeface="Symbol" pitchFamily="18" charset="2"/>
              </a:rPr>
              <a:t>) 	G contains no 2K</a:t>
            </a:r>
            <a:r>
              <a:rPr lang="en-US" sz="2400" baseline="-25000" dirty="0" smtClean="0">
                <a:solidFill>
                  <a:schemeClr val="tx2"/>
                </a:solidFill>
                <a:sym typeface="Symbol" pitchFamily="18" charset="2"/>
              </a:rPr>
              <a:t>2</a:t>
            </a:r>
            <a:r>
              <a:rPr lang="en-US" sz="2400" dirty="0" smtClean="0">
                <a:solidFill>
                  <a:schemeClr val="tx2"/>
                </a:solidFill>
                <a:sym typeface="Symbol" pitchFamily="18" charset="2"/>
              </a:rPr>
              <a:t> ;</a:t>
            </a:r>
            <a:br>
              <a:rPr lang="en-US" sz="2400" dirty="0" smtClean="0">
                <a:solidFill>
                  <a:schemeClr val="tx2"/>
                </a:solidFill>
                <a:sym typeface="Symbol" pitchFamily="18" charset="2"/>
              </a:rPr>
            </a:br>
            <a:r>
              <a:rPr lang="en-US" sz="2400" dirty="0" smtClean="0">
                <a:solidFill>
                  <a:schemeClr val="tx2"/>
                </a:solidFill>
                <a:sym typeface="Symbol" pitchFamily="18" charset="2"/>
              </a:rPr>
              <a:t>(ii) 	Ğ is an A-free graph;</a:t>
            </a:r>
          </a:p>
          <a:p>
            <a:pPr>
              <a:spcBef>
                <a:spcPct val="0"/>
              </a:spcBef>
            </a:pPr>
            <a:endParaRPr lang="en-US" sz="1600" dirty="0" smtClean="0">
              <a:solidFill>
                <a:schemeClr val="tx2"/>
              </a:solidFill>
              <a:sym typeface="Symbol" pitchFamily="18" charset="2"/>
            </a:endParaRPr>
          </a:p>
          <a:p>
            <a:pPr>
              <a:spcBef>
                <a:spcPct val="0"/>
              </a:spcBef>
            </a:pPr>
            <a:r>
              <a:rPr lang="en-US" sz="2400" dirty="0" smtClean="0">
                <a:solidFill>
                  <a:srgbClr val="009900"/>
                </a:solidFill>
                <a:sym typeface="Symbol" pitchFamily="18" charset="2"/>
              </a:rPr>
              <a:t>Proof. (</a:t>
            </a:r>
            <a:r>
              <a:rPr lang="en-US" sz="2400" dirty="0" err="1" smtClean="0">
                <a:solidFill>
                  <a:srgbClr val="009900"/>
                </a:solidFill>
                <a:sym typeface="Symbol" pitchFamily="18" charset="2"/>
              </a:rPr>
              <a:t>i</a:t>
            </a:r>
            <a:r>
              <a:rPr lang="en-US" sz="2400" dirty="0" smtClean="0">
                <a:solidFill>
                  <a:srgbClr val="009900"/>
                </a:solidFill>
                <a:sym typeface="Symbol" pitchFamily="18" charset="2"/>
              </a:rPr>
              <a:t>) </a:t>
            </a:r>
            <a:r>
              <a:rPr lang="en-US" sz="2400" dirty="0" smtClean="0">
                <a:solidFill>
                  <a:srgbClr val="009900"/>
                </a:solidFill>
                <a:sym typeface="Symbol"/>
              </a:rPr>
              <a:t> </a:t>
            </a:r>
            <a:r>
              <a:rPr lang="en-US" sz="2400" dirty="0" smtClean="0">
                <a:solidFill>
                  <a:srgbClr val="009900"/>
                </a:solidFill>
                <a:sym typeface="Symbol" pitchFamily="18" charset="2"/>
              </a:rPr>
              <a:t>(</a:t>
            </a:r>
            <a:r>
              <a:rPr lang="en-US" sz="2400" dirty="0" smtClean="0">
                <a:solidFill>
                  <a:srgbClr val="009900"/>
                </a:solidFill>
                <a:sym typeface="Symbol" pitchFamily="18" charset="2"/>
              </a:rPr>
              <a:t>ii): </a:t>
            </a:r>
            <a:r>
              <a:rPr lang="en-US" sz="2400" dirty="0" smtClean="0">
                <a:sym typeface="Symbol" pitchFamily="18" charset="2"/>
              </a:rPr>
              <a:t>Let </a:t>
            </a:r>
            <a:r>
              <a:rPr lang="en-US" sz="2400" dirty="0" err="1" smtClean="0">
                <a:sym typeface="Symbol" pitchFamily="18" charset="2"/>
              </a:rPr>
              <a:t>Tc</a:t>
            </a:r>
            <a:r>
              <a:rPr lang="en-US" sz="2400" dirty="0" smtClean="0">
                <a:sym typeface="Symbol" pitchFamily="18" charset="2"/>
              </a:rPr>
              <a:t>(G) be the cent –tree of G and let</a:t>
            </a:r>
            <a:r>
              <a:rPr lang="en-US" sz="2400" dirty="0" smtClean="0">
                <a:solidFill>
                  <a:schemeClr val="tx2"/>
                </a:solidFill>
                <a:sym typeface="Symbol" pitchFamily="18" charset="2"/>
              </a:rPr>
              <a:t> V</a:t>
            </a:r>
            <a:r>
              <a:rPr lang="en-US" sz="2400" baseline="-25000" dirty="0" smtClean="0">
                <a:solidFill>
                  <a:schemeClr val="tx2"/>
                </a:solidFill>
                <a:sym typeface="Symbol" pitchFamily="18" charset="2"/>
              </a:rPr>
              <a:t>i,1</a:t>
            </a:r>
            <a:r>
              <a:rPr lang="en-US" sz="2400" dirty="0" smtClean="0">
                <a:solidFill>
                  <a:schemeClr val="tx2"/>
                </a:solidFill>
                <a:sym typeface="Symbol" pitchFamily="18" charset="2"/>
              </a:rPr>
              <a:t>,V</a:t>
            </a:r>
            <a:r>
              <a:rPr lang="en-US" sz="2400" baseline="-25000" dirty="0" smtClean="0">
                <a:solidFill>
                  <a:schemeClr val="tx2"/>
                </a:solidFill>
                <a:sym typeface="Symbol" pitchFamily="18" charset="2"/>
              </a:rPr>
              <a:t>1,2</a:t>
            </a:r>
            <a:r>
              <a:rPr lang="en-US" sz="2400" dirty="0" smtClean="0">
                <a:solidFill>
                  <a:schemeClr val="tx2"/>
                </a:solidFill>
                <a:sym typeface="Symbol" pitchFamily="18" charset="2"/>
              </a:rPr>
              <a:t>,…..,V</a:t>
            </a:r>
            <a:r>
              <a:rPr lang="en-US" sz="2400" baseline="-25000" dirty="0" smtClean="0">
                <a:solidFill>
                  <a:schemeClr val="tx2"/>
                </a:solidFill>
                <a:sym typeface="Symbol" pitchFamily="18" charset="2"/>
              </a:rPr>
              <a:t> 1,k1</a:t>
            </a:r>
            <a:r>
              <a:rPr lang="en-US" sz="2400" dirty="0" smtClean="0">
                <a:solidFill>
                  <a:schemeClr val="tx2"/>
                </a:solidFill>
                <a:sym typeface="Symbol" pitchFamily="18" charset="2"/>
              </a:rPr>
              <a:t> </a:t>
            </a:r>
            <a:r>
              <a:rPr lang="en-US" sz="2400" dirty="0" smtClean="0">
                <a:sym typeface="Symbol" pitchFamily="18" charset="2"/>
              </a:rPr>
              <a:t>be the children of the node </a:t>
            </a:r>
            <a:r>
              <a:rPr lang="en-US" sz="2400" dirty="0" smtClean="0">
                <a:solidFill>
                  <a:schemeClr val="tx2"/>
                </a:solidFill>
                <a:sym typeface="Symbol" pitchFamily="18" charset="2"/>
              </a:rPr>
              <a:t>V</a:t>
            </a:r>
            <a:r>
              <a:rPr lang="en-US" sz="2400" baseline="-25000" dirty="0" smtClean="0">
                <a:solidFill>
                  <a:schemeClr val="tx2"/>
                </a:solidFill>
                <a:sym typeface="Symbol" pitchFamily="18" charset="2"/>
              </a:rPr>
              <a:t>0,1</a:t>
            </a:r>
            <a:r>
              <a:rPr lang="en-US" sz="2400" dirty="0" smtClean="0">
                <a:solidFill>
                  <a:schemeClr val="tx2"/>
                </a:solidFill>
                <a:sym typeface="Symbol" pitchFamily="18" charset="2"/>
              </a:rPr>
              <a:t> = cent (G);</a:t>
            </a:r>
          </a:p>
          <a:p>
            <a:pPr>
              <a:spcBef>
                <a:spcPct val="0"/>
              </a:spcBef>
            </a:pPr>
            <a:endParaRPr lang="en-US" dirty="0" smtClean="0">
              <a:solidFill>
                <a:schemeClr val="tx2"/>
              </a:solidFill>
              <a:sym typeface="Symbol" pitchFamily="18" charset="2"/>
            </a:endParaRP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en-US" dirty="0" smtClean="0">
              <a:solidFill>
                <a:schemeClr val="tx2"/>
              </a:solidFill>
              <a:sym typeface="Symbol" pitchFamily="18" charset="2"/>
            </a:endParaRPr>
          </a:p>
        </p:txBody>
      </p:sp>
      <p:pic>
        <p:nvPicPr>
          <p:cNvPr id="37893" name="5 - Εικόνα" descr="1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3800" y="5123358"/>
            <a:ext cx="6543675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DB2D08D-215C-4936-A661-3CD9FE57680A}" type="slidenum">
              <a:rPr lang="el-GR" altLang="el-GR" sz="1200" smtClean="0">
                <a:latin typeface="Cambria" pitchFamily="18" charset="0"/>
              </a:rPr>
              <a:pPr/>
              <a:t>87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8" name="1 - Τίτλος"/>
          <p:cNvSpPr txBox="1">
            <a:spLocks/>
          </p:cNvSpPr>
          <p:nvPr/>
        </p:nvSpPr>
        <p:spPr bwMode="auto">
          <a:xfrm>
            <a:off x="1268627" y="461737"/>
            <a:ext cx="7793037" cy="60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Quazi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-threshold Graphs (A-free)</a:t>
            </a:r>
            <a:endParaRPr kumimoji="0" lang="el-GR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13 - Ευθεία γραμμή σύνδεσης"/>
          <p:cNvCxnSpPr/>
          <p:nvPr/>
        </p:nvCxnSpPr>
        <p:spPr bwMode="auto">
          <a:xfrm>
            <a:off x="8763747" y="2933321"/>
            <a:ext cx="9054" cy="364854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18 - Ευθεία γραμμή σύνδεσης"/>
          <p:cNvCxnSpPr/>
          <p:nvPr/>
        </p:nvCxnSpPr>
        <p:spPr bwMode="auto">
          <a:xfrm flipV="1">
            <a:off x="4716856" y="6426450"/>
            <a:ext cx="4235506" cy="151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914" name="2 - Θέση περιεχομένου"/>
          <p:cNvSpPr>
            <a:spLocks noGrp="1"/>
          </p:cNvSpPr>
          <p:nvPr>
            <p:ph idx="1"/>
          </p:nvPr>
        </p:nvSpPr>
        <p:spPr>
          <a:xfrm>
            <a:off x="469232" y="1668219"/>
            <a:ext cx="8506326" cy="4668838"/>
          </a:xfrm>
        </p:spPr>
        <p:txBody>
          <a:bodyPr/>
          <a:lstStyle/>
          <a:p>
            <a:r>
              <a:rPr lang="en-US" sz="2400" dirty="0" smtClean="0"/>
              <a:t>We can prove that the typical structure of an A-free graph which contains no induced </a:t>
            </a:r>
            <a:r>
              <a:rPr lang="en-US" sz="2400" dirty="0" err="1" smtClean="0"/>
              <a:t>subgraph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 pitchFamily="18" charset="2"/>
              </a:rPr>
              <a:t> to </a:t>
            </a:r>
            <a:r>
              <a:rPr lang="en-US" sz="2400" dirty="0" smtClean="0">
                <a:solidFill>
                  <a:schemeClr val="tx2"/>
                </a:solidFill>
                <a:sym typeface="Symbol" pitchFamily="18" charset="2"/>
              </a:rPr>
              <a:t>2K</a:t>
            </a:r>
            <a:r>
              <a:rPr lang="en-US" sz="2400" baseline="-25000" dirty="0" smtClean="0">
                <a:solidFill>
                  <a:schemeClr val="tx2"/>
                </a:solidFill>
                <a:sym typeface="Symbol" pitchFamily="18" charset="2"/>
              </a:rPr>
              <a:t>2  </a:t>
            </a:r>
            <a:r>
              <a:rPr lang="en-US" sz="2400" dirty="0" smtClean="0">
                <a:solidFill>
                  <a:schemeClr val="tx2"/>
                </a:solidFill>
                <a:sym typeface="Symbol" pitchFamily="18" charset="2"/>
              </a:rPr>
              <a:t> </a:t>
            </a:r>
            <a:r>
              <a:rPr lang="en-US" sz="2400" dirty="0" smtClean="0">
                <a:sym typeface="Symbol" pitchFamily="18" charset="2"/>
              </a:rPr>
              <a:t>is the following:</a:t>
            </a:r>
            <a:r>
              <a:rPr lang="en-US" dirty="0" smtClean="0">
                <a:sym typeface="Symbol" pitchFamily="18" charset="2"/>
              </a:rPr>
              <a:t/>
            </a:r>
            <a:br>
              <a:rPr lang="en-US" dirty="0" smtClean="0">
                <a:sym typeface="Symbol" pitchFamily="18" charset="2"/>
              </a:rPr>
            </a:br>
            <a:endParaRPr lang="el-GR" baseline="-25000" dirty="0" smtClean="0"/>
          </a:p>
        </p:txBody>
      </p:sp>
      <p:pic>
        <p:nvPicPr>
          <p:cNvPr id="38917" name="5 - Εικόνα" descr="1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9523" y="2978975"/>
            <a:ext cx="65246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8702353" y="6372831"/>
            <a:ext cx="138113" cy="96837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9" name="Picture 2" descr="C:\Users\user\Desktop\bunner_new_gkri.pn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6705600"/>
            <a:ext cx="8380412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50" y="6556375"/>
            <a:ext cx="358775" cy="301625"/>
          </a:xfrm>
          <a:noFill/>
        </p:spPr>
        <p:txBody>
          <a:bodyPr/>
          <a:lstStyle/>
          <a:p>
            <a:fld id="{0DB2D08D-215C-4936-A661-3CD9FE57680A}" type="slidenum">
              <a:rPr lang="el-GR" altLang="el-GR" sz="1200" smtClean="0">
                <a:latin typeface="Cambria" pitchFamily="18" charset="0"/>
              </a:rPr>
              <a:pPr/>
              <a:t>88</a:t>
            </a:fld>
            <a:endParaRPr lang="el-GR" altLang="el-GR" sz="1200" smtClean="0">
              <a:latin typeface="Cambria" pitchFamily="18" charset="0"/>
            </a:endParaRPr>
          </a:p>
        </p:txBody>
      </p:sp>
      <p:sp>
        <p:nvSpPr>
          <p:cNvPr id="12" name="1 - Τίτλος"/>
          <p:cNvSpPr txBox="1">
            <a:spLocks/>
          </p:cNvSpPr>
          <p:nvPr/>
        </p:nvSpPr>
        <p:spPr bwMode="auto">
          <a:xfrm>
            <a:off x="1268627" y="461737"/>
            <a:ext cx="7793037" cy="60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Quazi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-threshold Graphs (A-free)</a:t>
            </a:r>
            <a:endParaRPr kumimoji="0" lang="el-GR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699FE2-EC95-420A-9180-8A8C334F8495}" type="slidenum">
              <a:rPr lang="el-GR" smtClean="0"/>
              <a:pPr/>
              <a:t>9</a:t>
            </a:fld>
            <a:endParaRPr lang="el-GR" smtClean="0"/>
          </a:p>
        </p:txBody>
      </p:sp>
      <p:sp>
        <p:nvSpPr>
          <p:cNvPr id="6" name="1 - Τίτλος"/>
          <p:cNvSpPr txBox="1">
            <a:spLocks/>
          </p:cNvSpPr>
          <p:nvPr/>
        </p:nvSpPr>
        <p:spPr bwMode="auto">
          <a:xfrm>
            <a:off x="1322388" y="388938"/>
            <a:ext cx="7799387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r>
              <a:rPr lang="en-US" sz="32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Permutation  Graphs</a:t>
            </a:r>
            <a:r>
              <a:rPr lang="el-GR" sz="3200" b="1" dirty="0">
                <a:solidFill>
                  <a:srgbClr val="002060"/>
                </a:solidFill>
                <a:latin typeface="Cambria" pitchFamily="18" charset="0"/>
                <a:ea typeface="+mj-ea"/>
                <a:cs typeface="+mj-cs"/>
              </a:rPr>
              <a:t> </a:t>
            </a:r>
          </a:p>
        </p:txBody>
      </p:sp>
      <p:pic>
        <p:nvPicPr>
          <p:cNvPr id="5" name="5 - Θέση περιεχομένου" descr="3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6728" y="1757455"/>
            <a:ext cx="5200650" cy="335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783111" y="5548473"/>
            <a:ext cx="35896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+mn-lt"/>
              </a:rPr>
              <a:t>For each vertex </a:t>
            </a:r>
            <a:r>
              <a:rPr lang="en-US" dirty="0" smtClean="0">
                <a:solidFill>
                  <a:srgbClr val="009900"/>
                </a:solidFill>
                <a:latin typeface="+mn-lt"/>
              </a:rPr>
              <a:t>x</a:t>
            </a:r>
            <a:r>
              <a:rPr lang="en-US" dirty="0" smtClean="0">
                <a:latin typeface="+mn-lt"/>
              </a:rPr>
              <a:t>, </a:t>
            </a:r>
          </a:p>
          <a:p>
            <a:pPr algn="l"/>
            <a:r>
              <a:rPr lang="en-US" dirty="0" smtClean="0">
                <a:latin typeface="+mn-lt"/>
              </a:rPr>
              <a:t>if </a:t>
            </a:r>
            <a:r>
              <a:rPr lang="en-US" dirty="0" smtClean="0">
                <a:solidFill>
                  <a:srgbClr val="009900"/>
                </a:solidFill>
                <a:latin typeface="+mn-lt"/>
              </a:rPr>
              <a:t>L(x) = </a:t>
            </a:r>
            <a:r>
              <a:rPr lang="en-US" dirty="0" err="1" smtClean="0">
                <a:solidFill>
                  <a:srgbClr val="009900"/>
                </a:solidFill>
                <a:latin typeface="+mn-lt"/>
              </a:rPr>
              <a:t>i</a:t>
            </a:r>
            <a:r>
              <a:rPr lang="en-US" dirty="0" smtClean="0">
                <a:solidFill>
                  <a:srgbClr val="009900"/>
                </a:solidFill>
                <a:latin typeface="+mn-lt"/>
              </a:rPr>
              <a:t>, </a:t>
            </a:r>
            <a:r>
              <a:rPr lang="en-US" dirty="0" smtClean="0">
                <a:latin typeface="+mn-lt"/>
              </a:rPr>
              <a:t>then </a:t>
            </a:r>
            <a:r>
              <a:rPr lang="el-GR" dirty="0" smtClean="0">
                <a:solidFill>
                  <a:srgbClr val="009900"/>
                </a:solidFill>
                <a:latin typeface="+mn-lt"/>
              </a:rPr>
              <a:t>π</a:t>
            </a:r>
            <a:r>
              <a:rPr lang="en-US" baseline="-25000" dirty="0" smtClean="0">
                <a:solidFill>
                  <a:srgbClr val="009900"/>
                </a:solidFill>
                <a:latin typeface="+mn-lt"/>
              </a:rPr>
              <a:t>i</a:t>
            </a:r>
            <a:r>
              <a:rPr lang="en-US" baseline="30000" dirty="0" smtClean="0">
                <a:solidFill>
                  <a:srgbClr val="009900"/>
                </a:solidFill>
                <a:latin typeface="+mn-lt"/>
              </a:rPr>
              <a:t>-1</a:t>
            </a:r>
            <a:r>
              <a:rPr lang="en-US" dirty="0" smtClean="0">
                <a:solidFill>
                  <a:srgbClr val="009900"/>
                </a:solidFill>
                <a:latin typeface="+mn-lt"/>
              </a:rPr>
              <a:t> = L</a:t>
            </a:r>
            <a:r>
              <a:rPr lang="el-GR" dirty="0" smtClean="0">
                <a:solidFill>
                  <a:srgbClr val="009900"/>
                </a:solidFill>
                <a:latin typeface="+mn-lt"/>
              </a:rPr>
              <a:t>΄(</a:t>
            </a:r>
            <a:r>
              <a:rPr lang="en-US" dirty="0" smtClean="0">
                <a:solidFill>
                  <a:srgbClr val="009900"/>
                </a:solidFill>
                <a:latin typeface="+mn-lt"/>
              </a:rPr>
              <a:t>x).</a:t>
            </a:r>
            <a:endParaRPr lang="el-GR" dirty="0">
              <a:latin typeface="+mn-lt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5425649" y="5968524"/>
            <a:ext cx="21675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Symbol" pitchFamily="18" charset="2"/>
              </a:rPr>
              <a:t>π = [5,</a:t>
            </a:r>
            <a:r>
              <a:rPr lang="en-US" sz="2000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Symbol" pitchFamily="18" charset="2"/>
              </a:rPr>
              <a:t> </a:t>
            </a:r>
            <a:r>
              <a:rPr lang="el-GR" sz="2000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Symbol" pitchFamily="18" charset="2"/>
              </a:rPr>
              <a:t>3,</a:t>
            </a:r>
            <a:r>
              <a:rPr lang="en-US" sz="2000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Symbol" pitchFamily="18" charset="2"/>
              </a:rPr>
              <a:t> </a:t>
            </a:r>
            <a:r>
              <a:rPr lang="el-GR" sz="2000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Symbol" pitchFamily="18" charset="2"/>
              </a:rPr>
              <a:t>1,</a:t>
            </a:r>
            <a:r>
              <a:rPr lang="en-US" sz="2000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Symbol" pitchFamily="18" charset="2"/>
              </a:rPr>
              <a:t> </a:t>
            </a:r>
            <a:r>
              <a:rPr lang="el-GR" sz="2000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Symbol" pitchFamily="18" charset="2"/>
              </a:rPr>
              <a:t>6,</a:t>
            </a:r>
            <a:r>
              <a:rPr lang="en-US" sz="2000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Symbol" pitchFamily="18" charset="2"/>
              </a:rPr>
              <a:t> </a:t>
            </a:r>
            <a:r>
              <a:rPr lang="el-GR" sz="2000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Symbol" pitchFamily="18" charset="2"/>
              </a:rPr>
              <a:t>4,</a:t>
            </a:r>
            <a:r>
              <a:rPr lang="en-US" sz="2000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Symbol" pitchFamily="18" charset="2"/>
              </a:rPr>
              <a:t> </a:t>
            </a:r>
            <a:r>
              <a:rPr lang="el-GR" sz="2000" dirty="0" smtClean="0">
                <a:solidFill>
                  <a:srgbClr val="FF0000"/>
                </a:solidFill>
                <a:latin typeface="Times New Roman" charset="0"/>
                <a:cs typeface="Times New Roman" charset="0"/>
                <a:sym typeface="Symbol" pitchFamily="18" charset="2"/>
              </a:rPr>
              <a:t>2]</a:t>
            </a:r>
            <a:endParaRPr lang="el-GR" sz="2000" dirty="0"/>
          </a:p>
        </p:txBody>
      </p:sp>
      <p:cxnSp>
        <p:nvCxnSpPr>
          <p:cNvPr id="10" name="9 - Ευθεία γραμμή σύνδεσης"/>
          <p:cNvCxnSpPr/>
          <p:nvPr/>
        </p:nvCxnSpPr>
        <p:spPr bwMode="auto">
          <a:xfrm>
            <a:off x="5948120" y="5966231"/>
            <a:ext cx="1493822" cy="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10 - Ορθογώνιο"/>
          <p:cNvSpPr/>
          <p:nvPr/>
        </p:nvSpPr>
        <p:spPr>
          <a:xfrm>
            <a:off x="5883805" y="5552064"/>
            <a:ext cx="15953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charset="0"/>
                <a:cs typeface="Times New Roman" charset="0"/>
                <a:sym typeface="Symbol" pitchFamily="18" charset="2"/>
              </a:rPr>
              <a:t>1</a:t>
            </a:r>
            <a:r>
              <a:rPr lang="el-GR" sz="2000" dirty="0" smtClean="0">
                <a:latin typeface="Times New Roman" charset="0"/>
                <a:cs typeface="Times New Roman" charset="0"/>
                <a:sym typeface="Symbol" pitchFamily="18" charset="2"/>
              </a:rPr>
              <a:t>,</a:t>
            </a:r>
            <a:r>
              <a:rPr lang="en-US" sz="2000" dirty="0" smtClean="0">
                <a:latin typeface="Times New Roman" charset="0"/>
                <a:cs typeface="Times New Roman" charset="0"/>
                <a:sym typeface="Symbol" pitchFamily="18" charset="2"/>
              </a:rPr>
              <a:t> 2</a:t>
            </a:r>
            <a:r>
              <a:rPr lang="el-GR" sz="2000" dirty="0" smtClean="0">
                <a:latin typeface="Times New Roman" charset="0"/>
                <a:cs typeface="Times New Roman" charset="0"/>
                <a:sym typeface="Symbol" pitchFamily="18" charset="2"/>
              </a:rPr>
              <a:t>,</a:t>
            </a:r>
            <a:r>
              <a:rPr lang="en-US" sz="2000" dirty="0" smtClean="0">
                <a:latin typeface="Times New Roman" charset="0"/>
                <a:cs typeface="Times New Roman" charset="0"/>
                <a:sym typeface="Symbol" pitchFamily="18" charset="2"/>
              </a:rPr>
              <a:t> 3</a:t>
            </a:r>
            <a:r>
              <a:rPr lang="el-GR" sz="2000" dirty="0" smtClean="0">
                <a:latin typeface="Times New Roman" charset="0"/>
                <a:cs typeface="Times New Roman" charset="0"/>
                <a:sym typeface="Symbol" pitchFamily="18" charset="2"/>
              </a:rPr>
              <a:t>,</a:t>
            </a:r>
            <a:r>
              <a:rPr lang="en-US" sz="2000" dirty="0" smtClean="0">
                <a:latin typeface="Times New Roman" charset="0"/>
                <a:cs typeface="Times New Roman" charset="0"/>
                <a:sym typeface="Symbol" pitchFamily="18" charset="2"/>
              </a:rPr>
              <a:t> 4</a:t>
            </a:r>
            <a:r>
              <a:rPr lang="el-GR" sz="2000" dirty="0" smtClean="0">
                <a:latin typeface="Times New Roman" charset="0"/>
                <a:cs typeface="Times New Roman" charset="0"/>
                <a:sym typeface="Symbol" pitchFamily="18" charset="2"/>
              </a:rPr>
              <a:t>,</a:t>
            </a:r>
            <a:r>
              <a:rPr lang="en-US" sz="2000" dirty="0" smtClean="0">
                <a:latin typeface="Times New Roman" charset="0"/>
                <a:cs typeface="Times New Roman" charset="0"/>
                <a:sym typeface="Symbol" pitchFamily="18" charset="2"/>
              </a:rPr>
              <a:t> 5</a:t>
            </a:r>
            <a:r>
              <a:rPr lang="el-GR" sz="2000" dirty="0" smtClean="0">
                <a:latin typeface="Times New Roman" charset="0"/>
                <a:cs typeface="Times New Roman" charset="0"/>
                <a:sym typeface="Symbol" pitchFamily="18" charset="2"/>
              </a:rPr>
              <a:t>,</a:t>
            </a:r>
            <a:r>
              <a:rPr lang="en-US" sz="2000" dirty="0" smtClean="0">
                <a:latin typeface="Times New Roman" charset="0"/>
                <a:cs typeface="Times New Roman" charset="0"/>
                <a:sym typeface="Symbol" pitchFamily="18" charset="2"/>
              </a:rPr>
              <a:t> 6</a:t>
            </a:r>
            <a:endParaRPr lang="el-GR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G-PhD-2">
  <a:themeElements>
    <a:clrScheme name="Δίχρωμος συνδυασμός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Δίχρωμος συνδυασμός">
      <a:majorFont>
        <a:latin typeface="Tahom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Δίχρωμος συνδυασμός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Δίχρωμος συνδυασμός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Δίχρωμος συνδυασμός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Δίχρωμος συνδυασμός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Δίχρωμος συνδυασμός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Δίχρωμος συνδυασμός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Δίχρωμος συνδυασμός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ATG-PhD-2</Template>
  <TotalTime>2691</TotalTime>
  <Words>2494</Words>
  <Application>Microsoft Office PowerPoint</Application>
  <PresentationFormat>Προβολή στην οθόνη (4:3)</PresentationFormat>
  <Paragraphs>738</Paragraphs>
  <Slides>88</Slides>
  <Notes>0</Notes>
  <HiddenSlides>15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88</vt:i4>
      </vt:variant>
    </vt:vector>
  </HeadingPairs>
  <TitlesOfParts>
    <vt:vector size="89" baseType="lpstr">
      <vt:lpstr>ATG-PhD-2</vt:lpstr>
      <vt:lpstr>Αλγοριθμική Θεωρία Γραφημάτων  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Construction of a π: G  G[π]  </vt:lpstr>
      <vt:lpstr>Construction of a π: G  G[π]  </vt:lpstr>
      <vt:lpstr>Construction of a π: G  G[π]  </vt:lpstr>
      <vt:lpstr>Construction of a π: G  G[π]  </vt:lpstr>
      <vt:lpstr>Construction of a π: G  G[π]  </vt:lpstr>
      <vt:lpstr>Permutation Labeling </vt:lpstr>
      <vt:lpstr>Permutation Labeling </vt:lpstr>
      <vt:lpstr>Διαφάνεια 17</vt:lpstr>
      <vt:lpstr>Sorting a Permutation using Queues</vt:lpstr>
      <vt:lpstr>Sorting a Permutation using Queues</vt:lpstr>
      <vt:lpstr>Sorting a Permutation using Queues</vt:lpstr>
      <vt:lpstr>Sorting a Permutation using Queues</vt:lpstr>
      <vt:lpstr>Coloring a Permutation Graph</vt:lpstr>
      <vt:lpstr>Coloring a Permutation Graph</vt:lpstr>
      <vt:lpstr>Minimum Clique Cover</vt:lpstr>
      <vt:lpstr>Coloring a Permutation Graph</vt:lpstr>
      <vt:lpstr>Coloring a Permutation Graph</vt:lpstr>
      <vt:lpstr>Coloring a Permutation Graph</vt:lpstr>
      <vt:lpstr>Coloring a Permutation Graph</vt:lpstr>
      <vt:lpstr>Permutation- directed acyclic Graph</vt:lpstr>
      <vt:lpstr>Basic Properties of Permutations</vt:lpstr>
      <vt:lpstr>Basic Properties of Permutations</vt:lpstr>
      <vt:lpstr>Basic Properties of Permutations</vt:lpstr>
      <vt:lpstr>Cycle Representation</vt:lpstr>
      <vt:lpstr>Lattice Representation</vt:lpstr>
      <vt:lpstr>Lattice Representation</vt:lpstr>
      <vt:lpstr>Binary Search Trees</vt:lpstr>
      <vt:lpstr>Heap- ordered Trees</vt:lpstr>
      <vt:lpstr>Διαφάνεια 38</vt:lpstr>
      <vt:lpstr>Permutation</vt:lpstr>
      <vt:lpstr>Permutation</vt:lpstr>
      <vt:lpstr>Permutation</vt:lpstr>
      <vt:lpstr>Permutation</vt:lpstr>
      <vt:lpstr>Permutation and its Permutation Graph</vt:lpstr>
      <vt:lpstr>DAG representation</vt:lpstr>
      <vt:lpstr>BFS Tree</vt:lpstr>
      <vt:lpstr>BFS Tree</vt:lpstr>
      <vt:lpstr>BFS Tree</vt:lpstr>
      <vt:lpstr>DFS Tree</vt:lpstr>
      <vt:lpstr>DFS Tree</vt:lpstr>
      <vt:lpstr>DFS Tree</vt:lpstr>
      <vt:lpstr>DFS Tree</vt:lpstr>
      <vt:lpstr>DFS Tree</vt:lpstr>
      <vt:lpstr>Maximum Independent Set</vt:lpstr>
      <vt:lpstr>Maximum Independent Set</vt:lpstr>
      <vt:lpstr>Maximum Independent Set</vt:lpstr>
      <vt:lpstr>Maximum Independent Set</vt:lpstr>
      <vt:lpstr>Διαφάνεια 57</vt:lpstr>
      <vt:lpstr>Split Graphs </vt:lpstr>
      <vt:lpstr>Split Graphs </vt:lpstr>
      <vt:lpstr>Split Graphs </vt:lpstr>
      <vt:lpstr>Split Graphs </vt:lpstr>
      <vt:lpstr>Split Graphs </vt:lpstr>
      <vt:lpstr>Split Graphs </vt:lpstr>
      <vt:lpstr>Διαφάνεια 64</vt:lpstr>
      <vt:lpstr>Διαφάνεια 65</vt:lpstr>
      <vt:lpstr>Διαφάνεια 66</vt:lpstr>
      <vt:lpstr>Διαφάνεια 67</vt:lpstr>
      <vt:lpstr>Διαφάνεια 68</vt:lpstr>
      <vt:lpstr>Διαφάνεια 69</vt:lpstr>
      <vt:lpstr>Διαφάνεια 70</vt:lpstr>
      <vt:lpstr>Permutation Representation Cographs </vt:lpstr>
      <vt:lpstr>Permutation Representation Cographs </vt:lpstr>
      <vt:lpstr>Permutation Representation Cographs </vt:lpstr>
      <vt:lpstr>Permutation Representation Cographs </vt:lpstr>
      <vt:lpstr>Διαφάνεια 75</vt:lpstr>
      <vt:lpstr>Διαφάνεια 76</vt:lpstr>
      <vt:lpstr>Διαφάνεια 77</vt:lpstr>
      <vt:lpstr>Διαφάνεια 78</vt:lpstr>
      <vt:lpstr>Threshold Graphs </vt:lpstr>
      <vt:lpstr>Threshold Graphs </vt:lpstr>
      <vt:lpstr>Threshold Graphs </vt:lpstr>
      <vt:lpstr>Διαφάνεια 82</vt:lpstr>
      <vt:lpstr>Διαφάνεια 83</vt:lpstr>
      <vt:lpstr>Διαφάνεια 84</vt:lpstr>
      <vt:lpstr>Διαφάνεια 85</vt:lpstr>
      <vt:lpstr>Διαφάνεια 86</vt:lpstr>
      <vt:lpstr>Διαφάνεια 87</vt:lpstr>
      <vt:lpstr>Διαφάνεια 88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*</dc:creator>
  <cp:lastModifiedBy>stavros</cp:lastModifiedBy>
  <cp:revision>290</cp:revision>
  <dcterms:created xsi:type="dcterms:W3CDTF">2012-10-18T09:27:18Z</dcterms:created>
  <dcterms:modified xsi:type="dcterms:W3CDTF">2015-11-24T10:10:24Z</dcterms:modified>
</cp:coreProperties>
</file>