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86"/>
  </p:notesMasterIdLst>
  <p:handoutMasterIdLst>
    <p:handoutMasterId r:id="rId87"/>
  </p:handoutMasterIdLst>
  <p:sldIdLst>
    <p:sldId id="355" r:id="rId2"/>
    <p:sldId id="374" r:id="rId3"/>
    <p:sldId id="267" r:id="rId4"/>
    <p:sldId id="356" r:id="rId5"/>
    <p:sldId id="342" r:id="rId6"/>
    <p:sldId id="268" r:id="rId7"/>
    <p:sldId id="343" r:id="rId8"/>
    <p:sldId id="269" r:id="rId9"/>
    <p:sldId id="270" r:id="rId10"/>
    <p:sldId id="347" r:id="rId11"/>
    <p:sldId id="345" r:id="rId12"/>
    <p:sldId id="271" r:id="rId13"/>
    <p:sldId id="272" r:id="rId14"/>
    <p:sldId id="348" r:id="rId15"/>
    <p:sldId id="362" r:id="rId16"/>
    <p:sldId id="273" r:id="rId17"/>
    <p:sldId id="359" r:id="rId18"/>
    <p:sldId id="360" r:id="rId19"/>
    <p:sldId id="275" r:id="rId20"/>
    <p:sldId id="376" r:id="rId21"/>
    <p:sldId id="357" r:id="rId22"/>
    <p:sldId id="276" r:id="rId23"/>
    <p:sldId id="368" r:id="rId24"/>
    <p:sldId id="277" r:id="rId25"/>
    <p:sldId id="278" r:id="rId26"/>
    <p:sldId id="279" r:id="rId27"/>
    <p:sldId id="281" r:id="rId28"/>
    <p:sldId id="282" r:id="rId29"/>
    <p:sldId id="283" r:id="rId30"/>
    <p:sldId id="377" r:id="rId31"/>
    <p:sldId id="378" r:id="rId32"/>
    <p:sldId id="379" r:id="rId33"/>
    <p:sldId id="371" r:id="rId34"/>
    <p:sldId id="286" r:id="rId35"/>
    <p:sldId id="287" r:id="rId36"/>
    <p:sldId id="288" r:id="rId37"/>
    <p:sldId id="289" r:id="rId38"/>
    <p:sldId id="380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370" r:id="rId47"/>
    <p:sldId id="303" r:id="rId48"/>
    <p:sldId id="304" r:id="rId49"/>
    <p:sldId id="364" r:id="rId50"/>
    <p:sldId id="301" r:id="rId51"/>
    <p:sldId id="302" r:id="rId52"/>
    <p:sldId id="299" r:id="rId53"/>
    <p:sldId id="300" r:id="rId54"/>
    <p:sldId id="305" r:id="rId55"/>
    <p:sldId id="306" r:id="rId56"/>
    <p:sldId id="307" r:id="rId57"/>
    <p:sldId id="308" r:id="rId58"/>
    <p:sldId id="309" r:id="rId59"/>
    <p:sldId id="350" r:id="rId60"/>
    <p:sldId id="351" r:id="rId61"/>
    <p:sldId id="310" r:id="rId62"/>
    <p:sldId id="311" r:id="rId63"/>
    <p:sldId id="352" r:id="rId64"/>
    <p:sldId id="313" r:id="rId65"/>
    <p:sldId id="372" r:id="rId66"/>
    <p:sldId id="327" r:id="rId67"/>
    <p:sldId id="381" r:id="rId68"/>
    <p:sldId id="328" r:id="rId69"/>
    <p:sldId id="332" r:id="rId70"/>
    <p:sldId id="334" r:id="rId71"/>
    <p:sldId id="333" r:id="rId72"/>
    <p:sldId id="353" r:id="rId73"/>
    <p:sldId id="335" r:id="rId74"/>
    <p:sldId id="336" r:id="rId75"/>
    <p:sldId id="373" r:id="rId76"/>
    <p:sldId id="337" r:id="rId77"/>
    <p:sldId id="338" r:id="rId78"/>
    <p:sldId id="375" r:id="rId79"/>
    <p:sldId id="354" r:id="rId80"/>
    <p:sldId id="384" r:id="rId81"/>
    <p:sldId id="383" r:id="rId82"/>
    <p:sldId id="339" r:id="rId83"/>
    <p:sldId id="340" r:id="rId84"/>
    <p:sldId id="341" r:id="rId85"/>
  </p:sldIdLst>
  <p:sldSz cx="9144000" cy="6858000" type="screen4x3"/>
  <p:notesSz cx="6781800" cy="9918700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4" autoAdjust="0"/>
    <p:restoredTop sz="90829" autoAdjust="0"/>
  </p:normalViewPr>
  <p:slideViewPr>
    <p:cSldViewPr snapToGrid="0">
      <p:cViewPr varScale="1">
        <p:scale>
          <a:sx n="105" d="100"/>
          <a:sy n="105" d="100"/>
        </p:scale>
        <p:origin x="-10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75.xml"/><Relationship Id="rId3" Type="http://schemas.openxmlformats.org/officeDocument/2006/relationships/slide" Target="slides/slide15.xml"/><Relationship Id="rId7" Type="http://schemas.openxmlformats.org/officeDocument/2006/relationships/slide" Target="slides/slide65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46.xml"/><Relationship Id="rId5" Type="http://schemas.openxmlformats.org/officeDocument/2006/relationships/slide" Target="slides/slide33.xml"/><Relationship Id="rId4" Type="http://schemas.openxmlformats.org/officeDocument/2006/relationships/slide" Target="slides/slide2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3338" y="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340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3338" y="942340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59F2DF84-91F7-45AF-A947-5CB496CA5E47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3338" y="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1700"/>
            <a:ext cx="4972050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340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3338" y="942340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9F2BD53B-CF83-4A8C-80C3-08B97CC9922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34938" y="1905000"/>
            <a:ext cx="9009062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 dirty="0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 dirty="0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 dirty="0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 dirty="0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 dirty="0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 dirty="0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 dirty="0"/>
            </a:p>
          </p:txBody>
        </p:sp>
      </p:grpSp>
      <p:sp>
        <p:nvSpPr>
          <p:cNvPr id="3175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2954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175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7808493-BE13-4624-970E-476E66B82B1C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5DA1D-BEBC-42CF-BE81-D7F2C266FAB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004050" y="152400"/>
            <a:ext cx="1951038" cy="5980113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1150938" y="152400"/>
            <a:ext cx="5700712" cy="5980113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74408-A7B3-4B49-9149-7318E37DE087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F2282-9E18-4A61-9AA0-5DD6979BAE00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4426E-995A-419A-B92A-A05FDAD311FC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5E3AC-3CE9-4514-B576-67A075AFB33B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8173B-D9CF-42AC-9058-9A0B280B5728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9B281-D31E-49B5-89DA-031E1170569E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FF8B9-7A1C-4F11-A8FB-9AAB1F2ABAA2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C0E2D-8A7B-4227-89AD-7E0E228FA9C8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dirty="0" smtClean="0"/>
              <a:t>Κάντε κλικ στο εικονίδιο για να προσθέσετε μια εικόνα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F3419-DC5E-4060-980F-15D03FD8C5CC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ChangeArrowheads="1"/>
          </p:cNvSpPr>
          <p:nvPr/>
        </p:nvSpPr>
        <p:spPr bwMode="ltGray">
          <a:xfrm>
            <a:off x="417513" y="579438"/>
            <a:ext cx="438150" cy="47466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el-GR" dirty="0"/>
          </a:p>
        </p:txBody>
      </p:sp>
      <p:sp>
        <p:nvSpPr>
          <p:cNvPr id="30723" name="Rectangle 1027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el-GR" dirty="0"/>
          </a:p>
        </p:txBody>
      </p:sp>
      <p:sp>
        <p:nvSpPr>
          <p:cNvPr id="30724" name="Rectangle 1028"/>
          <p:cNvSpPr>
            <a:spLocks noChangeArrowheads="1"/>
          </p:cNvSpPr>
          <p:nvPr/>
        </p:nvSpPr>
        <p:spPr bwMode="ltGray">
          <a:xfrm>
            <a:off x="541338" y="1001713"/>
            <a:ext cx="422275" cy="47466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el-GR" dirty="0"/>
          </a:p>
        </p:txBody>
      </p:sp>
      <p:sp>
        <p:nvSpPr>
          <p:cNvPr id="30725" name="Rectangle 1029"/>
          <p:cNvSpPr>
            <a:spLocks noChangeArrowheads="1"/>
          </p:cNvSpPr>
          <p:nvPr/>
        </p:nvSpPr>
        <p:spPr bwMode="ltGray">
          <a:xfrm>
            <a:off x="911225" y="1001713"/>
            <a:ext cx="368300" cy="474662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el-GR" dirty="0"/>
          </a:p>
        </p:txBody>
      </p:sp>
      <p:sp>
        <p:nvSpPr>
          <p:cNvPr id="30726" name="Rectangle 1030"/>
          <p:cNvSpPr>
            <a:spLocks noChangeArrowheads="1"/>
          </p:cNvSpPr>
          <p:nvPr/>
        </p:nvSpPr>
        <p:spPr bwMode="ltGray">
          <a:xfrm>
            <a:off x="127000" y="928688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el-GR" dirty="0"/>
          </a:p>
        </p:txBody>
      </p:sp>
      <p:sp>
        <p:nvSpPr>
          <p:cNvPr id="30727" name="Rectangle 1031"/>
          <p:cNvSpPr>
            <a:spLocks noChangeArrowheads="1"/>
          </p:cNvSpPr>
          <p:nvPr/>
        </p:nvSpPr>
        <p:spPr bwMode="gray">
          <a:xfrm>
            <a:off x="762000" y="471488"/>
            <a:ext cx="31750" cy="10525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el-GR" dirty="0"/>
          </a:p>
        </p:txBody>
      </p:sp>
      <p:sp>
        <p:nvSpPr>
          <p:cNvPr id="30728" name="Rectangle 1032"/>
          <p:cNvSpPr>
            <a:spLocks noChangeArrowheads="1"/>
          </p:cNvSpPr>
          <p:nvPr/>
        </p:nvSpPr>
        <p:spPr bwMode="gray">
          <a:xfrm>
            <a:off x="442913" y="1262063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el-GR" dirty="0"/>
          </a:p>
        </p:txBody>
      </p:sp>
      <p:sp>
        <p:nvSpPr>
          <p:cNvPr id="1033" name="Rectangle 1033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152400"/>
            <a:ext cx="7793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τον τίτλο</a:t>
            </a:r>
          </a:p>
        </p:txBody>
      </p:sp>
      <p:sp>
        <p:nvSpPr>
          <p:cNvPr id="1034" name="Rectangle 103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30731" name="Rectangle 10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0732" name="Rectangle 10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0733" name="Rectangle 10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B6D29CF-A50E-4E50-A252-91C322056CE8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61728" y="742542"/>
            <a:ext cx="7675563" cy="2209800"/>
          </a:xfrm>
        </p:spPr>
        <p:txBody>
          <a:bodyPr/>
          <a:lstStyle/>
          <a:p>
            <a:pPr algn="ctr" eaLnBrk="1" hangingPunct="1"/>
            <a:r>
              <a:rPr lang="el-GR" sz="4800" b="1" dirty="0" smtClean="0">
                <a:solidFill>
                  <a:srgbClr val="002060"/>
                </a:solidFill>
                <a:latin typeface="Cambria" pitchFamily="18" charset="0"/>
              </a:rPr>
              <a:t>Αλγοριθμική Θεωρία</a:t>
            </a:r>
            <a:r>
              <a:rPr lang="en-US" sz="4800" b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l-GR" sz="4800" b="1" dirty="0" smtClean="0">
                <a:solidFill>
                  <a:srgbClr val="002060"/>
                </a:solidFill>
                <a:latin typeface="Cambria" pitchFamily="18" charset="0"/>
              </a:rPr>
              <a:t>Γραφημάτων </a:t>
            </a:r>
            <a:r>
              <a:rPr lang="en-US" sz="2800" dirty="0" smtClean="0">
                <a:solidFill>
                  <a:srgbClr val="009900"/>
                </a:solidFill>
                <a:latin typeface="Cambria" pitchFamily="18" charset="0"/>
              </a:rPr>
              <a:t/>
            </a:r>
            <a:br>
              <a:rPr lang="en-US" sz="2800" dirty="0" smtClean="0">
                <a:solidFill>
                  <a:srgbClr val="009900"/>
                </a:solidFill>
                <a:latin typeface="Cambria" pitchFamily="18" charset="0"/>
              </a:rPr>
            </a:br>
            <a:endParaRPr lang="en-GB" sz="2800" dirty="0" smtClean="0">
              <a:solidFill>
                <a:srgbClr val="009900"/>
              </a:solidFill>
              <a:latin typeface="Cambria" pitchFamily="18" charset="0"/>
            </a:endParaRP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119188" y="3283948"/>
            <a:ext cx="7110412" cy="2743200"/>
          </a:xfrm>
        </p:spPr>
        <p:txBody>
          <a:bodyPr/>
          <a:lstStyle/>
          <a:p>
            <a:pPr algn="r" eaLnBrk="1" hangingPunct="1"/>
            <a:r>
              <a:rPr lang="el-GR" sz="4400" b="1" dirty="0" smtClean="0">
                <a:solidFill>
                  <a:srgbClr val="C00000"/>
                </a:solidFill>
                <a:latin typeface="Garamond" pitchFamily="18" charset="0"/>
              </a:rPr>
              <a:t>Διάλεξη </a:t>
            </a:r>
            <a:r>
              <a:rPr lang="en-US" sz="4400" b="1" dirty="0" smtClean="0">
                <a:solidFill>
                  <a:srgbClr val="C00000"/>
                </a:solidFill>
                <a:latin typeface="Garamond" pitchFamily="18" charset="0"/>
              </a:rPr>
              <a:t>3</a:t>
            </a:r>
            <a:endParaRPr lang="el-GR" sz="4400" b="1" dirty="0" smtClean="0">
              <a:solidFill>
                <a:srgbClr val="C00000"/>
              </a:solidFill>
              <a:latin typeface="Garamond" pitchFamily="18" charset="0"/>
            </a:endParaRPr>
          </a:p>
          <a:p>
            <a:pPr algn="l" eaLnBrk="1" hangingPunct="1"/>
            <a:endParaRPr lang="el-GR" sz="20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l" eaLnBrk="1" hangingPunct="1"/>
            <a:r>
              <a:rPr lang="el-GR" sz="2800" b="1" dirty="0" smtClean="0">
                <a:solidFill>
                  <a:srgbClr val="C00000"/>
                </a:solidFill>
                <a:latin typeface="Monotype Corsiva" pitchFamily="66" charset="0"/>
              </a:rPr>
              <a:t>Τριγωνικά Γραφήματα</a:t>
            </a:r>
          </a:p>
          <a:p>
            <a:pPr algn="l" eaLnBrk="1" hangingPunct="1"/>
            <a:r>
              <a:rPr lang="el-GR" sz="2800" b="1" dirty="0" smtClean="0">
                <a:solidFill>
                  <a:srgbClr val="C00000"/>
                </a:solidFill>
                <a:latin typeface="Monotype Corsiva" pitchFamily="66" charset="0"/>
              </a:rPr>
              <a:t>Μεταβατικά Γραφήματα</a:t>
            </a:r>
          </a:p>
        </p:txBody>
      </p:sp>
      <p:pic>
        <p:nvPicPr>
          <p:cNvPr id="3076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47638" y="6438900"/>
            <a:ext cx="2779712" cy="287338"/>
          </a:xfrm>
        </p:spPr>
        <p:txBody>
          <a:bodyPr/>
          <a:lstStyle/>
          <a:p>
            <a:pPr>
              <a:defRPr/>
            </a:pPr>
            <a:r>
              <a:rPr lang="el-GR" altLang="el-GR" sz="1100" b="1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Σταύρος Δ. Νικολόπουλος</a:t>
            </a:r>
            <a:endParaRPr lang="el-GR" altLang="el-GR" sz="1100" dirty="0" smtClean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07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C42D09A4-64D9-4005-858C-1F13DF9E55C1}" type="slidenum">
              <a:rPr lang="el-GR" altLang="el-GR" sz="1200" smtClean="0">
                <a:latin typeface="Cambria" pitchFamily="18" charset="0"/>
              </a:rPr>
              <a:pPr/>
              <a:t>1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3079" name="Rectangle 3"/>
          <p:cNvSpPr>
            <a:spLocks noChangeArrowheads="1"/>
          </p:cNvSpPr>
          <p:nvPr/>
        </p:nvSpPr>
        <p:spPr bwMode="auto">
          <a:xfrm rot="5400000">
            <a:off x="6669088" y="4243474"/>
            <a:ext cx="3527425" cy="53975"/>
          </a:xfrm>
          <a:prstGeom prst="rect">
            <a:avLst/>
          </a:prstGeom>
          <a:solidFill>
            <a:srgbClr val="C0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080" name="Rectangle 3"/>
          <p:cNvSpPr>
            <a:spLocks noChangeArrowheads="1"/>
          </p:cNvSpPr>
          <p:nvPr/>
        </p:nvSpPr>
        <p:spPr bwMode="auto">
          <a:xfrm>
            <a:off x="3851275" y="5894474"/>
            <a:ext cx="4752975" cy="46038"/>
          </a:xfrm>
          <a:prstGeom prst="rect">
            <a:avLst/>
          </a:prstGeom>
          <a:solidFill>
            <a:srgbClr val="C0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353425" y="5867487"/>
            <a:ext cx="138113" cy="96837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3082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063" y="1885950"/>
            <a:ext cx="73025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81262" y="1660527"/>
            <a:ext cx="8662737" cy="648107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ym typeface="Symbol"/>
              </a:rPr>
              <a:t>Note that some cliques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C(v</a:t>
            </a:r>
            <a:r>
              <a:rPr lang="en-US" sz="2800" baseline="-25000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) </a:t>
            </a:r>
            <a:r>
              <a:rPr lang="en-US" sz="2800" dirty="0" smtClean="0">
                <a:solidFill>
                  <a:srgbClr val="FF0000"/>
                </a:solidFill>
              </a:rPr>
              <a:t>are not maximal.</a:t>
            </a:r>
            <a:endParaRPr lang="en-US" sz="2800" dirty="0" smtClean="0">
              <a:solidFill>
                <a:srgbClr val="FF0000"/>
              </a:solidFill>
              <a:sym typeface="Symbol"/>
            </a:endParaRPr>
          </a:p>
          <a:p>
            <a:pPr eaLnBrk="1" hangingPunct="1">
              <a:defRPr/>
            </a:pPr>
            <a:endParaRPr lang="en-US" sz="2800" dirty="0" smtClean="0">
              <a:solidFill>
                <a:schemeClr val="tx2">
                  <a:lumMod val="7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800" dirty="0" smtClean="0">
              <a:solidFill>
                <a:schemeClr val="tx2">
                  <a:lumMod val="7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800" dirty="0" smtClean="0">
              <a:solidFill>
                <a:schemeClr val="tx2">
                  <a:lumMod val="7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800" dirty="0" smtClean="0">
              <a:solidFill>
                <a:schemeClr val="tx2">
                  <a:lumMod val="7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800" dirty="0" smtClean="0">
              <a:solidFill>
                <a:schemeClr val="tx2">
                  <a:lumMod val="7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800" dirty="0" smtClean="0">
              <a:solidFill>
                <a:schemeClr val="tx2">
                  <a:lumMod val="7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800" dirty="0" smtClean="0">
              <a:solidFill>
                <a:schemeClr val="tx2">
                  <a:lumMod val="7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dirty="0" smtClean="0">
              <a:solidFill>
                <a:schemeClr val="tx2">
                  <a:lumMod val="75000"/>
                </a:schemeClr>
              </a:solidFill>
              <a:sym typeface="Symbol"/>
            </a:endParaRPr>
          </a:p>
        </p:txBody>
      </p:sp>
      <p:sp>
        <p:nvSpPr>
          <p:cNvPr id="39" name="Rectangle 51"/>
          <p:cNvSpPr>
            <a:spLocks noChangeArrowheads="1"/>
          </p:cNvSpPr>
          <p:nvPr/>
        </p:nvSpPr>
        <p:spPr bwMode="auto">
          <a:xfrm>
            <a:off x="4859973" y="2783841"/>
            <a:ext cx="3312477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800" dirty="0" smtClean="0">
                <a:solidFill>
                  <a:srgbClr val="C00000"/>
                </a:solidFill>
                <a:latin typeface="+mn-lt"/>
                <a:sym typeface="Symbol" pitchFamily="18" charset="2"/>
              </a:rPr>
              <a:t>C(a) = {a, b, e}</a:t>
            </a:r>
          </a:p>
          <a:p>
            <a:pPr algn="l">
              <a:spcBef>
                <a:spcPts val="600"/>
              </a:spcBef>
            </a:pPr>
            <a:r>
              <a:rPr lang="en-US" sz="2800" dirty="0" smtClean="0">
                <a:solidFill>
                  <a:srgbClr val="C00000"/>
                </a:solidFill>
                <a:latin typeface="+mn-lt"/>
                <a:sym typeface="Symbol" pitchFamily="18" charset="2"/>
              </a:rPr>
              <a:t>C(b) = {b, c, d, e}</a:t>
            </a:r>
          </a:p>
          <a:p>
            <a:pPr algn="l">
              <a:spcBef>
                <a:spcPts val="600"/>
              </a:spcBef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+mn-lt"/>
                <a:sym typeface="Symbol" pitchFamily="18" charset="2"/>
              </a:rPr>
              <a:t>C(c) = {c, d, e}</a:t>
            </a:r>
          </a:p>
          <a:p>
            <a:pPr algn="l">
              <a:spcBef>
                <a:spcPts val="600"/>
              </a:spcBef>
            </a:pPr>
            <a:r>
              <a:rPr lang="en-US" sz="2800" dirty="0" smtClean="0">
                <a:solidFill>
                  <a:srgbClr val="C00000"/>
                </a:solidFill>
                <a:latin typeface="+mn-lt"/>
                <a:sym typeface="Symbol" pitchFamily="18" charset="2"/>
              </a:rPr>
              <a:t>C(d) = {d, e, f}</a:t>
            </a:r>
          </a:p>
          <a:p>
            <a:pPr algn="l">
              <a:spcBef>
                <a:spcPts val="600"/>
              </a:spcBef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+mn-lt"/>
                <a:sym typeface="Symbol" pitchFamily="18" charset="2"/>
              </a:rPr>
              <a:t>C(e) = {e, f}</a:t>
            </a:r>
          </a:p>
          <a:p>
            <a:pPr algn="l">
              <a:spcBef>
                <a:spcPts val="600"/>
              </a:spcBef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+mn-lt"/>
                <a:sym typeface="Symbol" pitchFamily="18" charset="2"/>
              </a:rPr>
              <a:t>C(f) = {f}</a:t>
            </a:r>
          </a:p>
          <a:p>
            <a:pPr algn="l">
              <a:spcBef>
                <a:spcPts val="600"/>
              </a:spcBef>
            </a:pPr>
            <a:endParaRPr lang="en-US" sz="3200" dirty="0" smtClean="0">
              <a:solidFill>
                <a:srgbClr val="FF0000"/>
              </a:solidFill>
              <a:latin typeface="+mn-lt"/>
              <a:sym typeface="Symbol" pitchFamily="18" charset="2"/>
            </a:endParaRPr>
          </a:p>
          <a:p>
            <a:pPr algn="l">
              <a:spcBef>
                <a:spcPts val="600"/>
              </a:spcBef>
            </a:pPr>
            <a:endParaRPr lang="en-US" sz="300" dirty="0" smtClean="0">
              <a:solidFill>
                <a:srgbClr val="FF0000"/>
              </a:solidFill>
              <a:latin typeface="+mn-lt"/>
              <a:sym typeface="Symbol" pitchFamily="18" charset="2"/>
            </a:endParaRPr>
          </a:p>
        </p:txBody>
      </p:sp>
      <p:pic>
        <p:nvPicPr>
          <p:cNvPr id="40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C42D09A4-64D9-4005-858C-1F13DF9E55C1}" type="slidenum">
              <a:rPr lang="el-GR" altLang="el-GR" sz="1200" smtClean="0">
                <a:latin typeface="Cambria" pitchFamily="18" charset="0"/>
              </a:rPr>
              <a:pPr/>
              <a:t>10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1371600" y="361455"/>
            <a:ext cx="7772400" cy="889829"/>
          </a:xfrm>
          <a:prstGeom prst="rect">
            <a:avLst/>
          </a:prstGeom>
        </p:spPr>
        <p:txBody>
          <a:bodyPr anchor="ctr"/>
          <a:lstStyle/>
          <a:p>
            <a:pPr algn="l"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Garamond" pitchFamily="18" charset="0"/>
                <a:ea typeface="+mj-ea"/>
                <a:cs typeface="+mj-cs"/>
              </a:rPr>
              <a:t>Triangulated Graphs</a:t>
            </a:r>
            <a:endParaRPr lang="en-GB" sz="3200" dirty="0">
              <a:solidFill>
                <a:srgbClr val="002060"/>
              </a:solidFill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43" name="Oval 5"/>
          <p:cNvSpPr>
            <a:spLocks noChangeArrowheads="1"/>
          </p:cNvSpPr>
          <p:nvPr/>
        </p:nvSpPr>
        <p:spPr bwMode="auto">
          <a:xfrm>
            <a:off x="2079094" y="3556302"/>
            <a:ext cx="209550" cy="21113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5" name="Oval 6"/>
          <p:cNvSpPr>
            <a:spLocks noChangeArrowheads="1"/>
          </p:cNvSpPr>
          <p:nvPr/>
        </p:nvSpPr>
        <p:spPr bwMode="auto">
          <a:xfrm>
            <a:off x="2955394" y="3551539"/>
            <a:ext cx="211137" cy="2095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6" name="Oval 7"/>
          <p:cNvSpPr>
            <a:spLocks noChangeArrowheads="1"/>
          </p:cNvSpPr>
          <p:nvPr/>
        </p:nvSpPr>
        <p:spPr bwMode="auto">
          <a:xfrm>
            <a:off x="2063219" y="4381802"/>
            <a:ext cx="209550" cy="2095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7" name="Oval 8"/>
          <p:cNvSpPr>
            <a:spLocks noChangeArrowheads="1"/>
          </p:cNvSpPr>
          <p:nvPr/>
        </p:nvSpPr>
        <p:spPr bwMode="auto">
          <a:xfrm>
            <a:off x="2939519" y="4377039"/>
            <a:ext cx="211137" cy="2095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48" name="Straight Connector 9"/>
          <p:cNvCxnSpPr>
            <a:cxnSpLocks noChangeShapeType="1"/>
            <a:stCxn id="43" idx="4"/>
            <a:endCxn id="46" idx="0"/>
          </p:cNvCxnSpPr>
          <p:nvPr/>
        </p:nvCxnSpPr>
        <p:spPr bwMode="auto">
          <a:xfrm flipH="1">
            <a:off x="2167994" y="3767439"/>
            <a:ext cx="15875" cy="6143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" name="Straight Connector 10"/>
          <p:cNvCxnSpPr>
            <a:cxnSpLocks noChangeShapeType="1"/>
            <a:stCxn id="47" idx="0"/>
            <a:endCxn id="45" idx="4"/>
          </p:cNvCxnSpPr>
          <p:nvPr/>
        </p:nvCxnSpPr>
        <p:spPr bwMode="auto">
          <a:xfrm flipV="1">
            <a:off x="3045881" y="3761089"/>
            <a:ext cx="15875" cy="6159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" name="Straight Connector 11"/>
          <p:cNvCxnSpPr>
            <a:cxnSpLocks noChangeShapeType="1"/>
            <a:stCxn id="43" idx="5"/>
            <a:endCxn id="47" idx="2"/>
          </p:cNvCxnSpPr>
          <p:nvPr/>
        </p:nvCxnSpPr>
        <p:spPr bwMode="auto">
          <a:xfrm>
            <a:off x="2258481" y="3735689"/>
            <a:ext cx="681038" cy="7461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" name="Straight Connector 12"/>
          <p:cNvCxnSpPr>
            <a:cxnSpLocks noChangeShapeType="1"/>
            <a:stCxn id="45" idx="3"/>
            <a:endCxn id="46" idx="7"/>
          </p:cNvCxnSpPr>
          <p:nvPr/>
        </p:nvCxnSpPr>
        <p:spPr bwMode="auto">
          <a:xfrm flipH="1">
            <a:off x="2242606" y="3730927"/>
            <a:ext cx="744538" cy="6810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" name="Straight Connector 13"/>
          <p:cNvCxnSpPr>
            <a:cxnSpLocks noChangeShapeType="1"/>
            <a:stCxn id="43" idx="6"/>
            <a:endCxn id="45" idx="2"/>
          </p:cNvCxnSpPr>
          <p:nvPr/>
        </p:nvCxnSpPr>
        <p:spPr bwMode="auto">
          <a:xfrm flipV="1">
            <a:off x="2288644" y="3656314"/>
            <a:ext cx="666750" cy="47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3" name="Straight Connector 14"/>
          <p:cNvCxnSpPr>
            <a:cxnSpLocks noChangeShapeType="1"/>
            <a:stCxn id="46" idx="6"/>
            <a:endCxn id="47" idx="2"/>
          </p:cNvCxnSpPr>
          <p:nvPr/>
        </p:nvCxnSpPr>
        <p:spPr bwMode="auto">
          <a:xfrm flipV="1">
            <a:off x="2272769" y="4481814"/>
            <a:ext cx="666750" cy="47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4" name="Oval 15"/>
          <p:cNvSpPr>
            <a:spLocks noChangeArrowheads="1"/>
          </p:cNvSpPr>
          <p:nvPr/>
        </p:nvSpPr>
        <p:spPr bwMode="auto">
          <a:xfrm>
            <a:off x="2504544" y="2899077"/>
            <a:ext cx="209550" cy="21113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55" name="Straight Connector 16"/>
          <p:cNvCxnSpPr>
            <a:cxnSpLocks noChangeShapeType="1"/>
            <a:stCxn id="54" idx="3"/>
            <a:endCxn id="43" idx="7"/>
          </p:cNvCxnSpPr>
          <p:nvPr/>
        </p:nvCxnSpPr>
        <p:spPr bwMode="auto">
          <a:xfrm flipH="1">
            <a:off x="2258481" y="3078464"/>
            <a:ext cx="276225" cy="509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" name="Straight Connector 17"/>
          <p:cNvCxnSpPr>
            <a:cxnSpLocks noChangeShapeType="1"/>
            <a:stCxn id="54" idx="5"/>
            <a:endCxn id="45" idx="1"/>
          </p:cNvCxnSpPr>
          <p:nvPr/>
        </p:nvCxnSpPr>
        <p:spPr bwMode="auto">
          <a:xfrm>
            <a:off x="2683931" y="3078464"/>
            <a:ext cx="303213" cy="5032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7" name="Oval 18"/>
          <p:cNvSpPr>
            <a:spLocks noChangeArrowheads="1"/>
          </p:cNvSpPr>
          <p:nvPr/>
        </p:nvSpPr>
        <p:spPr bwMode="auto">
          <a:xfrm>
            <a:off x="3633256" y="4377039"/>
            <a:ext cx="211138" cy="2095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58" name="Straight Connector 19"/>
          <p:cNvCxnSpPr>
            <a:cxnSpLocks noChangeShapeType="1"/>
            <a:stCxn id="47" idx="6"/>
            <a:endCxn id="57" idx="2"/>
          </p:cNvCxnSpPr>
          <p:nvPr/>
        </p:nvCxnSpPr>
        <p:spPr bwMode="auto">
          <a:xfrm flipV="1">
            <a:off x="3150656" y="4481814"/>
            <a:ext cx="482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9" name="Straight Connector 20"/>
          <p:cNvCxnSpPr>
            <a:cxnSpLocks noChangeShapeType="1"/>
            <a:stCxn id="45" idx="5"/>
            <a:endCxn id="57" idx="1"/>
          </p:cNvCxnSpPr>
          <p:nvPr/>
        </p:nvCxnSpPr>
        <p:spPr bwMode="auto">
          <a:xfrm>
            <a:off x="3134781" y="3730927"/>
            <a:ext cx="530225" cy="6762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60" name="Rectangle 51"/>
          <p:cNvSpPr>
            <a:spLocks noChangeArrowheads="1"/>
          </p:cNvSpPr>
          <p:nvPr/>
        </p:nvSpPr>
        <p:spPr bwMode="auto">
          <a:xfrm>
            <a:off x="2189295" y="2654284"/>
            <a:ext cx="3225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2">
                    <a:lumMod val="50000"/>
                    <a:lumOff val="50000"/>
                  </a:schemeClr>
                </a:solidFill>
                <a:latin typeface="Cambria" pitchFamily="18" charset="0"/>
                <a:sym typeface="Symbol" pitchFamily="18" charset="2"/>
              </a:rPr>
              <a:t>a</a:t>
            </a:r>
          </a:p>
        </p:txBody>
      </p:sp>
      <p:sp>
        <p:nvSpPr>
          <p:cNvPr id="61" name="Rectangle 52"/>
          <p:cNvSpPr>
            <a:spLocks noChangeArrowheads="1"/>
          </p:cNvSpPr>
          <p:nvPr/>
        </p:nvSpPr>
        <p:spPr bwMode="auto">
          <a:xfrm>
            <a:off x="1774294" y="3515027"/>
            <a:ext cx="3143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  <a:sym typeface="Symbol" pitchFamily="18" charset="2"/>
              </a:rPr>
              <a:t>b</a:t>
            </a:r>
          </a:p>
        </p:txBody>
      </p:sp>
      <p:sp>
        <p:nvSpPr>
          <p:cNvPr id="62" name="Rectangle 53"/>
          <p:cNvSpPr>
            <a:spLocks noChangeArrowheads="1"/>
          </p:cNvSpPr>
          <p:nvPr/>
        </p:nvSpPr>
        <p:spPr bwMode="auto">
          <a:xfrm>
            <a:off x="1806809" y="4495600"/>
            <a:ext cx="3048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2">
                    <a:lumMod val="50000"/>
                    <a:lumOff val="50000"/>
                  </a:schemeClr>
                </a:solidFill>
                <a:latin typeface="Cambria" pitchFamily="18" charset="0"/>
                <a:sym typeface="Symbol" pitchFamily="18" charset="2"/>
              </a:rPr>
              <a:t>c</a:t>
            </a:r>
          </a:p>
        </p:txBody>
      </p:sp>
      <p:sp>
        <p:nvSpPr>
          <p:cNvPr id="63" name="Rectangle 54"/>
          <p:cNvSpPr>
            <a:spLocks noChangeArrowheads="1"/>
          </p:cNvSpPr>
          <p:nvPr/>
        </p:nvSpPr>
        <p:spPr bwMode="auto">
          <a:xfrm>
            <a:off x="3017473" y="4537961"/>
            <a:ext cx="3143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  <a:sym typeface="Symbol" pitchFamily="18" charset="2"/>
              </a:rPr>
              <a:t>d</a:t>
            </a:r>
          </a:p>
        </p:txBody>
      </p:sp>
      <p:sp>
        <p:nvSpPr>
          <p:cNvPr id="64" name="Rectangle 55"/>
          <p:cNvSpPr>
            <a:spLocks noChangeArrowheads="1"/>
          </p:cNvSpPr>
          <p:nvPr/>
        </p:nvSpPr>
        <p:spPr bwMode="auto">
          <a:xfrm>
            <a:off x="3888183" y="4313539"/>
            <a:ext cx="2680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2">
                    <a:lumMod val="50000"/>
                    <a:lumOff val="50000"/>
                  </a:schemeClr>
                </a:solidFill>
                <a:latin typeface="Cambria" pitchFamily="18" charset="0"/>
                <a:sym typeface="Symbol" pitchFamily="18" charset="2"/>
              </a:rPr>
              <a:t>f</a:t>
            </a:r>
          </a:p>
        </p:txBody>
      </p:sp>
      <p:sp>
        <p:nvSpPr>
          <p:cNvPr id="65" name="Rectangle 56"/>
          <p:cNvSpPr>
            <a:spLocks noChangeArrowheads="1"/>
          </p:cNvSpPr>
          <p:nvPr/>
        </p:nvSpPr>
        <p:spPr bwMode="auto">
          <a:xfrm>
            <a:off x="3145108" y="3400727"/>
            <a:ext cx="2936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  <a:sym typeface="Symbol" pitchFamily="18" charset="2"/>
              </a:rPr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9232" y="1660525"/>
            <a:ext cx="8485856" cy="48323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009900"/>
                </a:solidFill>
                <a:sym typeface="Symbol"/>
              </a:rPr>
              <a:t>Theorem. </a:t>
            </a:r>
            <a:r>
              <a:rPr lang="en-US" sz="2800" dirty="0" smtClean="0">
                <a:sym typeface="Symbol"/>
              </a:rPr>
              <a:t>There are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at most </a:t>
            </a:r>
            <a:r>
              <a:rPr lang="en-US" sz="2800" b="1" i="1" dirty="0" smtClean="0">
                <a:solidFill>
                  <a:srgbClr val="C00000"/>
                </a:solidFill>
                <a:sym typeface="Symbol"/>
              </a:rPr>
              <a:t>n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sym typeface="Symbol"/>
              </a:rPr>
              <a:t>maximal cliques </a:t>
            </a:r>
            <a:r>
              <a:rPr lang="en-US" sz="2800" dirty="0" smtClean="0">
                <a:sym typeface="Symbol"/>
              </a:rPr>
              <a:t>in a </a:t>
            </a:r>
            <a:r>
              <a:rPr lang="en-US" sz="2800" dirty="0" err="1" smtClean="0">
                <a:sym typeface="Symbol"/>
              </a:rPr>
              <a:t>chordal</a:t>
            </a:r>
            <a:r>
              <a:rPr lang="en-US" sz="2800" dirty="0" smtClean="0">
                <a:sym typeface="Symbol"/>
              </a:rPr>
              <a:t> graph on </a:t>
            </a:r>
            <a:r>
              <a:rPr lang="en-US" sz="2800" b="1" i="1" dirty="0" smtClean="0">
                <a:solidFill>
                  <a:srgbClr val="C00000"/>
                </a:solidFill>
                <a:sym typeface="Symbol"/>
              </a:rPr>
              <a:t>n</a:t>
            </a:r>
            <a:r>
              <a:rPr lang="en-US" sz="2800" dirty="0" smtClean="0">
                <a:sym typeface="Symbol"/>
              </a:rPr>
              <a:t> nodes</a:t>
            </a:r>
            <a:r>
              <a:rPr lang="en-US" dirty="0" smtClean="0">
                <a:sym typeface="Symbol"/>
              </a:rPr>
              <a:t>. </a:t>
            </a:r>
          </a:p>
          <a:p>
            <a:pPr eaLnBrk="1" hangingPunct="1">
              <a:defRPr/>
            </a:pPr>
            <a:endParaRPr lang="en-US" dirty="0" smtClean="0">
              <a:sym typeface="Symbol"/>
            </a:endParaRPr>
          </a:p>
          <a:p>
            <a:pPr eaLnBrk="1" hangingPunct="1">
              <a:buNone/>
              <a:defRPr/>
            </a:pPr>
            <a:endParaRPr lang="en-US" sz="2000" dirty="0" smtClean="0">
              <a:solidFill>
                <a:schemeClr val="tx2">
                  <a:lumMod val="75000"/>
                </a:schemeClr>
              </a:solidFill>
              <a:sym typeface="Symbol"/>
            </a:endParaRPr>
          </a:p>
          <a:p>
            <a:pPr eaLnBrk="1" hangingPunct="1">
              <a:buNone/>
              <a:defRPr/>
            </a:pPr>
            <a:endParaRPr lang="en-US" sz="2000" dirty="0" smtClean="0">
              <a:solidFill>
                <a:schemeClr val="tx2">
                  <a:lumMod val="7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The node-ordering provided by the algorithm has many other uses.</a:t>
            </a:r>
          </a:p>
        </p:txBody>
      </p:sp>
      <p:grpSp>
        <p:nvGrpSpPr>
          <p:cNvPr id="2" name="16 - Ομάδα"/>
          <p:cNvGrpSpPr>
            <a:grpSpLocks/>
          </p:cNvGrpSpPr>
          <p:nvPr/>
        </p:nvGrpSpPr>
        <p:grpSpPr bwMode="auto">
          <a:xfrm>
            <a:off x="5648048" y="2553018"/>
            <a:ext cx="1118511" cy="1241742"/>
            <a:chOff x="7062508" y="3855720"/>
            <a:chExt cx="770316" cy="883882"/>
          </a:xfrm>
        </p:grpSpPr>
        <p:cxnSp>
          <p:nvCxnSpPr>
            <p:cNvPr id="15" name="14 - Ευθεία γραμμή σύνδεσης"/>
            <p:cNvCxnSpPr/>
            <p:nvPr/>
          </p:nvCxnSpPr>
          <p:spPr bwMode="auto">
            <a:xfrm>
              <a:off x="7253265" y="4130247"/>
              <a:ext cx="546215" cy="317373"/>
            </a:xfrm>
            <a:prstGeom prst="line">
              <a:avLst/>
            </a:prstGeom>
            <a:ln w="254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4" name="12 - Ομάδα"/>
            <p:cNvGrpSpPr>
              <a:grpSpLocks/>
            </p:cNvGrpSpPr>
            <p:nvPr/>
          </p:nvGrpSpPr>
          <p:grpSpPr bwMode="auto">
            <a:xfrm>
              <a:off x="7208091" y="3855720"/>
              <a:ext cx="624733" cy="883882"/>
              <a:chOff x="7208091" y="3855720"/>
              <a:chExt cx="624733" cy="883882"/>
            </a:xfrm>
          </p:grpSpPr>
          <p:sp>
            <p:nvSpPr>
              <p:cNvPr id="7178" name="6 - Εξάγωνο"/>
              <p:cNvSpPr>
                <a:spLocks noChangeArrowheads="1"/>
              </p:cNvSpPr>
              <p:nvPr/>
            </p:nvSpPr>
            <p:spPr bwMode="auto">
              <a:xfrm rot="5400000">
                <a:off x="7117080" y="4053840"/>
                <a:ext cx="807720" cy="502920"/>
              </a:xfrm>
              <a:prstGeom prst="hexagon">
                <a:avLst>
                  <a:gd name="adj" fmla="val 46211"/>
                  <a:gd name="vf" fmla="val 115470"/>
                </a:avLst>
              </a:prstGeom>
              <a:noFill/>
              <a:ln w="25400" algn="ctr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>
                  <a:solidFill>
                    <a:srgbClr val="C00000"/>
                  </a:solidFill>
                </a:endParaRPr>
              </a:p>
            </p:txBody>
          </p:sp>
          <p:sp>
            <p:nvSpPr>
              <p:cNvPr id="7179" name="7 - Έλλειψη"/>
              <p:cNvSpPr>
                <a:spLocks noChangeArrowheads="1"/>
              </p:cNvSpPr>
              <p:nvPr/>
            </p:nvSpPr>
            <p:spPr bwMode="auto">
              <a:xfrm>
                <a:off x="7451931" y="3855720"/>
                <a:ext cx="121813" cy="121882"/>
              </a:xfrm>
              <a:prstGeom prst="ellipse">
                <a:avLst/>
              </a:prstGeom>
              <a:solidFill>
                <a:schemeClr val="accent2"/>
              </a:solidFill>
              <a:ln w="9525" algn="ctr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>
                  <a:solidFill>
                    <a:srgbClr val="C00000"/>
                  </a:solidFill>
                </a:endParaRPr>
              </a:p>
            </p:txBody>
          </p:sp>
          <p:sp>
            <p:nvSpPr>
              <p:cNvPr id="7180" name="7 - Έλλειψη"/>
              <p:cNvSpPr>
                <a:spLocks noChangeArrowheads="1"/>
              </p:cNvSpPr>
              <p:nvPr/>
            </p:nvSpPr>
            <p:spPr bwMode="auto">
              <a:xfrm>
                <a:off x="7208091" y="4053840"/>
                <a:ext cx="121813" cy="121882"/>
              </a:xfrm>
              <a:prstGeom prst="ellipse">
                <a:avLst/>
              </a:prstGeom>
              <a:solidFill>
                <a:schemeClr val="accent2"/>
              </a:solidFill>
              <a:ln w="9525" algn="ctr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>
                  <a:solidFill>
                    <a:srgbClr val="C00000"/>
                  </a:solidFill>
                </a:endParaRPr>
              </a:p>
            </p:txBody>
          </p:sp>
          <p:sp>
            <p:nvSpPr>
              <p:cNvPr id="7181" name="7 - Έλλειψη"/>
              <p:cNvSpPr>
                <a:spLocks noChangeArrowheads="1"/>
              </p:cNvSpPr>
              <p:nvPr/>
            </p:nvSpPr>
            <p:spPr bwMode="auto">
              <a:xfrm>
                <a:off x="7695771" y="4053840"/>
                <a:ext cx="121813" cy="121882"/>
              </a:xfrm>
              <a:prstGeom prst="ellipse">
                <a:avLst/>
              </a:prstGeom>
              <a:solidFill>
                <a:schemeClr val="accent2"/>
              </a:solidFill>
              <a:ln w="9525" algn="ctr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>
                  <a:solidFill>
                    <a:srgbClr val="C00000"/>
                  </a:solidFill>
                </a:endParaRPr>
              </a:p>
            </p:txBody>
          </p:sp>
          <p:sp>
            <p:nvSpPr>
              <p:cNvPr id="7182" name="7 - Έλλειψη"/>
              <p:cNvSpPr>
                <a:spLocks noChangeArrowheads="1"/>
              </p:cNvSpPr>
              <p:nvPr/>
            </p:nvSpPr>
            <p:spPr bwMode="auto">
              <a:xfrm>
                <a:off x="7711011" y="4389120"/>
                <a:ext cx="121813" cy="121882"/>
              </a:xfrm>
              <a:prstGeom prst="ellipse">
                <a:avLst/>
              </a:prstGeom>
              <a:solidFill>
                <a:schemeClr val="accent2"/>
              </a:solidFill>
              <a:ln w="9525" algn="ctr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>
                  <a:solidFill>
                    <a:srgbClr val="C00000"/>
                  </a:solidFill>
                </a:endParaRPr>
              </a:p>
            </p:txBody>
          </p:sp>
          <p:sp>
            <p:nvSpPr>
              <p:cNvPr id="7183" name="7 - Έλλειψη"/>
              <p:cNvSpPr>
                <a:spLocks noChangeArrowheads="1"/>
              </p:cNvSpPr>
              <p:nvPr/>
            </p:nvSpPr>
            <p:spPr bwMode="auto">
              <a:xfrm>
                <a:off x="7467171" y="4617720"/>
                <a:ext cx="121813" cy="121882"/>
              </a:xfrm>
              <a:prstGeom prst="ellipse">
                <a:avLst/>
              </a:prstGeom>
              <a:solidFill>
                <a:schemeClr val="accent2"/>
              </a:solidFill>
              <a:ln w="9525" algn="ctr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>
                  <a:solidFill>
                    <a:srgbClr val="C00000"/>
                  </a:solidFill>
                </a:endParaRPr>
              </a:p>
            </p:txBody>
          </p:sp>
          <p:sp>
            <p:nvSpPr>
              <p:cNvPr id="7184" name="7 - Έλλειψη"/>
              <p:cNvSpPr>
                <a:spLocks noChangeArrowheads="1"/>
              </p:cNvSpPr>
              <p:nvPr/>
            </p:nvSpPr>
            <p:spPr bwMode="auto">
              <a:xfrm>
                <a:off x="7223331" y="4389120"/>
                <a:ext cx="121813" cy="121882"/>
              </a:xfrm>
              <a:prstGeom prst="ellipse">
                <a:avLst/>
              </a:prstGeom>
              <a:solidFill>
                <a:schemeClr val="accent2"/>
              </a:solidFill>
              <a:ln w="9525" algn="ctr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7177" name="15 - Έλλειψη"/>
            <p:cNvSpPr>
              <a:spLocks noChangeArrowheads="1"/>
            </p:cNvSpPr>
            <p:nvPr/>
          </p:nvSpPr>
          <p:spPr bwMode="auto">
            <a:xfrm rot="19796761">
              <a:off x="7062508" y="3869027"/>
              <a:ext cx="631839" cy="322806"/>
            </a:xfrm>
            <a:prstGeom prst="ellipse">
              <a:avLst/>
            </a:prstGeom>
            <a:noFill/>
            <a:ln w="15875" algn="ctr">
              <a:solidFill>
                <a:srgbClr val="C00000"/>
              </a:solidFill>
              <a:prstDash val="dash"/>
              <a:round/>
              <a:headEnd/>
              <a:tailEnd/>
            </a:ln>
          </p:spPr>
          <p:txBody>
            <a:bodyPr wrap="none"/>
            <a:lstStyle/>
            <a:p>
              <a:endParaRPr lang="el-GR">
                <a:solidFill>
                  <a:srgbClr val="C00000"/>
                </a:solidFill>
              </a:endParaRPr>
            </a:p>
          </p:txBody>
        </p:sp>
      </p:grpSp>
      <p:sp>
        <p:nvSpPr>
          <p:cNvPr id="7174" name="17 - TextBox"/>
          <p:cNvSpPr txBox="1">
            <a:spLocks noChangeArrowheads="1"/>
          </p:cNvSpPr>
          <p:nvPr/>
        </p:nvSpPr>
        <p:spPr bwMode="auto">
          <a:xfrm>
            <a:off x="6895464" y="2899410"/>
            <a:ext cx="17684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solidFill>
                  <a:srgbClr val="C00000"/>
                </a:solidFill>
              </a:rPr>
              <a:t>Max </a:t>
            </a:r>
            <a:r>
              <a:rPr lang="en-US" sz="1400" dirty="0" smtClean="0">
                <a:solidFill>
                  <a:srgbClr val="C00000"/>
                </a:solidFill>
              </a:rPr>
              <a:t>cliques 7</a:t>
            </a:r>
          </a:p>
          <a:p>
            <a:pPr algn="l"/>
            <a:r>
              <a:rPr lang="en-US" sz="1400" dirty="0" smtClean="0">
                <a:solidFill>
                  <a:srgbClr val="C00000"/>
                </a:solidFill>
              </a:rPr>
              <a:t>Number of nods  6</a:t>
            </a:r>
            <a:endParaRPr lang="el-GR" sz="1400" dirty="0">
              <a:solidFill>
                <a:srgbClr val="C00000"/>
              </a:solidFill>
            </a:endParaRPr>
          </a:p>
        </p:txBody>
      </p:sp>
      <p:grpSp>
        <p:nvGrpSpPr>
          <p:cNvPr id="17" name="52 - Ομάδα"/>
          <p:cNvGrpSpPr>
            <a:grpSpLocks/>
          </p:cNvGrpSpPr>
          <p:nvPr/>
        </p:nvGrpSpPr>
        <p:grpSpPr bwMode="auto">
          <a:xfrm>
            <a:off x="1251284" y="5189101"/>
            <a:ext cx="969311" cy="1219200"/>
            <a:chOff x="1921828" y="2849880"/>
            <a:chExt cx="1095692" cy="1219200"/>
          </a:xfrm>
        </p:grpSpPr>
        <p:cxnSp>
          <p:nvCxnSpPr>
            <p:cNvPr id="18" name="22 - Ευθεία γραμμή σύνδεσης"/>
            <p:cNvCxnSpPr>
              <a:stCxn id="21" idx="5"/>
              <a:endCxn id="23" idx="4"/>
            </p:cNvCxnSpPr>
            <p:nvPr/>
          </p:nvCxnSpPr>
          <p:spPr bwMode="auto">
            <a:xfrm flipV="1">
              <a:off x="2082212" y="3419792"/>
              <a:ext cx="828915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17 - Ευθεία γραμμή σύνδεσης"/>
            <p:cNvCxnSpPr>
              <a:stCxn id="21" idx="5"/>
              <a:endCxn id="24" idx="1"/>
            </p:cNvCxnSpPr>
            <p:nvPr/>
          </p:nvCxnSpPr>
          <p:spPr bwMode="auto">
            <a:xfrm>
              <a:off x="2082212" y="3421380"/>
              <a:ext cx="774924" cy="5381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0" name="5 - Ομάδα"/>
            <p:cNvGrpSpPr/>
            <p:nvPr/>
          </p:nvGrpSpPr>
          <p:grpSpPr>
            <a:xfrm>
              <a:off x="1921828" y="2849880"/>
              <a:ext cx="1095692" cy="1219200"/>
              <a:chOff x="2592388" y="4643438"/>
              <a:chExt cx="781050" cy="1285875"/>
            </a:xfrm>
            <a:solidFill>
              <a:schemeClr val="tx2">
                <a:lumMod val="75000"/>
              </a:schemeClr>
            </a:solidFill>
          </p:grpSpPr>
          <p:sp>
            <p:nvSpPr>
              <p:cNvPr id="21" name="AutoShape 136"/>
              <p:cNvSpPr>
                <a:spLocks noChangeArrowheads="1"/>
              </p:cNvSpPr>
              <p:nvPr/>
            </p:nvSpPr>
            <p:spPr bwMode="auto">
              <a:xfrm>
                <a:off x="2592388" y="5140325"/>
                <a:ext cx="133350" cy="123825"/>
              </a:xfrm>
              <a:prstGeom prst="flowChartConnector">
                <a:avLst/>
              </a:prstGeom>
              <a:grpFill/>
              <a:ln w="12700">
                <a:solidFill>
                  <a:srgbClr val="002060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974706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AutoShape 135"/>
              <p:cNvSpPr>
                <a:spLocks noChangeArrowheads="1"/>
              </p:cNvSpPr>
              <p:nvPr/>
            </p:nvSpPr>
            <p:spPr bwMode="auto">
              <a:xfrm>
                <a:off x="2601913" y="5805488"/>
                <a:ext cx="133350" cy="123825"/>
              </a:xfrm>
              <a:prstGeom prst="flowChartConnector">
                <a:avLst/>
              </a:prstGeom>
              <a:grpFill/>
              <a:ln w="12700">
                <a:solidFill>
                  <a:srgbClr val="002060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974706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AutoShape 134"/>
              <p:cNvSpPr>
                <a:spLocks noChangeArrowheads="1"/>
              </p:cNvSpPr>
              <p:nvPr/>
            </p:nvSpPr>
            <p:spPr bwMode="auto">
              <a:xfrm>
                <a:off x="3230563" y="5121275"/>
                <a:ext cx="133350" cy="123825"/>
              </a:xfrm>
              <a:prstGeom prst="flowChartConnector">
                <a:avLst/>
              </a:prstGeom>
              <a:grpFill/>
              <a:ln w="12700">
                <a:solidFill>
                  <a:srgbClr val="002060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974706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AutoShape 133"/>
              <p:cNvSpPr>
                <a:spLocks noChangeArrowheads="1"/>
              </p:cNvSpPr>
              <p:nvPr/>
            </p:nvSpPr>
            <p:spPr bwMode="auto">
              <a:xfrm>
                <a:off x="3240088" y="5795963"/>
                <a:ext cx="133350" cy="123825"/>
              </a:xfrm>
              <a:prstGeom prst="flowChartConnector">
                <a:avLst/>
              </a:prstGeom>
              <a:grpFill/>
              <a:ln w="12700">
                <a:solidFill>
                  <a:srgbClr val="002060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974706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cxnSp>
            <p:nvCxnSpPr>
              <p:cNvPr id="25" name="AutoShape 132"/>
              <p:cNvCxnSpPr>
                <a:cxnSpLocks noChangeShapeType="1"/>
              </p:cNvCxnSpPr>
              <p:nvPr/>
            </p:nvCxnSpPr>
            <p:spPr bwMode="auto">
              <a:xfrm>
                <a:off x="2735263" y="5880100"/>
                <a:ext cx="514350" cy="0"/>
              </a:xfrm>
              <a:prstGeom prst="straightConnector1">
                <a:avLst/>
              </a:prstGeom>
              <a:grpFill/>
              <a:ln w="9525">
                <a:solidFill>
                  <a:srgbClr val="002060"/>
                </a:solidFill>
                <a:round/>
                <a:headEnd/>
                <a:tailEnd/>
              </a:ln>
            </p:spPr>
          </p:cxnSp>
          <p:cxnSp>
            <p:nvCxnSpPr>
              <p:cNvPr id="26" name="AutoShape 131"/>
              <p:cNvCxnSpPr>
                <a:cxnSpLocks noChangeShapeType="1"/>
              </p:cNvCxnSpPr>
              <p:nvPr/>
            </p:nvCxnSpPr>
            <p:spPr bwMode="auto">
              <a:xfrm flipV="1">
                <a:off x="2668588" y="5272088"/>
                <a:ext cx="0" cy="533400"/>
              </a:xfrm>
              <a:prstGeom prst="straightConnector1">
                <a:avLst/>
              </a:prstGeom>
              <a:grpFill/>
              <a:ln w="9525">
                <a:solidFill>
                  <a:srgbClr val="002060"/>
                </a:solidFill>
                <a:round/>
                <a:headEnd/>
                <a:tailEnd/>
              </a:ln>
            </p:spPr>
          </p:cxnSp>
          <p:cxnSp>
            <p:nvCxnSpPr>
              <p:cNvPr id="27" name="AutoShape 130"/>
              <p:cNvCxnSpPr>
                <a:cxnSpLocks noChangeShapeType="1"/>
              </p:cNvCxnSpPr>
              <p:nvPr/>
            </p:nvCxnSpPr>
            <p:spPr bwMode="auto">
              <a:xfrm flipV="1">
                <a:off x="3297238" y="5253038"/>
                <a:ext cx="0" cy="552450"/>
              </a:xfrm>
              <a:prstGeom prst="straightConnector1">
                <a:avLst/>
              </a:prstGeom>
              <a:grpFill/>
              <a:ln w="9525">
                <a:solidFill>
                  <a:srgbClr val="002060"/>
                </a:solidFill>
                <a:round/>
                <a:headEnd/>
                <a:tailEnd/>
              </a:ln>
            </p:spPr>
          </p:cxnSp>
          <p:sp>
            <p:nvSpPr>
              <p:cNvPr id="28" name="AutoShape 129"/>
              <p:cNvSpPr>
                <a:spLocks noChangeArrowheads="1"/>
              </p:cNvSpPr>
              <p:nvPr/>
            </p:nvSpPr>
            <p:spPr bwMode="auto">
              <a:xfrm>
                <a:off x="2906713" y="4643438"/>
                <a:ext cx="133350" cy="123825"/>
              </a:xfrm>
              <a:prstGeom prst="flowChartConnector">
                <a:avLst/>
              </a:prstGeom>
              <a:grpFill/>
              <a:ln w="12700">
                <a:solidFill>
                  <a:srgbClr val="002060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974706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cxnSp>
            <p:nvCxnSpPr>
              <p:cNvPr id="29" name="AutoShape 128"/>
              <p:cNvCxnSpPr>
                <a:cxnSpLocks noChangeShapeType="1"/>
              </p:cNvCxnSpPr>
              <p:nvPr/>
            </p:nvCxnSpPr>
            <p:spPr bwMode="auto">
              <a:xfrm flipV="1">
                <a:off x="2668588" y="4767263"/>
                <a:ext cx="314325" cy="361950"/>
              </a:xfrm>
              <a:prstGeom prst="straightConnector1">
                <a:avLst/>
              </a:prstGeom>
              <a:grpFill/>
              <a:ln w="9525">
                <a:solidFill>
                  <a:srgbClr val="002060"/>
                </a:solidFill>
                <a:round/>
                <a:headEnd/>
                <a:tailEnd/>
              </a:ln>
            </p:spPr>
          </p:cxnSp>
          <p:cxnSp>
            <p:nvCxnSpPr>
              <p:cNvPr id="30" name="AutoShape 127"/>
              <p:cNvCxnSpPr>
                <a:cxnSpLocks noChangeShapeType="1"/>
              </p:cNvCxnSpPr>
              <p:nvPr/>
            </p:nvCxnSpPr>
            <p:spPr bwMode="auto">
              <a:xfrm flipH="1" flipV="1">
                <a:off x="2973388" y="4776788"/>
                <a:ext cx="323850" cy="333375"/>
              </a:xfrm>
              <a:prstGeom prst="straightConnector1">
                <a:avLst/>
              </a:prstGeom>
              <a:grpFill/>
              <a:ln w="9525">
                <a:solidFill>
                  <a:srgbClr val="002060"/>
                </a:solidFill>
                <a:round/>
                <a:headEnd/>
                <a:tailEnd/>
              </a:ln>
            </p:spPr>
          </p:cxnSp>
        </p:grpSp>
      </p:grpSp>
      <p:sp>
        <p:nvSpPr>
          <p:cNvPr id="31" name="Rectangle 51"/>
          <p:cNvSpPr>
            <a:spLocks noChangeArrowheads="1"/>
          </p:cNvSpPr>
          <p:nvPr/>
        </p:nvSpPr>
        <p:spPr bwMode="auto">
          <a:xfrm>
            <a:off x="1310405" y="4955936"/>
            <a:ext cx="3225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ambria" pitchFamily="18" charset="0"/>
                <a:sym typeface="Symbol" pitchFamily="18" charset="2"/>
              </a:rPr>
              <a:t>a</a:t>
            </a:r>
            <a:endParaRPr lang="en-US" sz="2000" b="1" dirty="0">
              <a:solidFill>
                <a:srgbClr val="C00000"/>
              </a:solidFill>
              <a:latin typeface="Cambria" pitchFamily="18" charset="0"/>
              <a:sym typeface="Symbol" pitchFamily="18" charset="2"/>
            </a:endParaRPr>
          </a:p>
        </p:txBody>
      </p:sp>
      <p:sp>
        <p:nvSpPr>
          <p:cNvPr id="32" name="Rectangle 51"/>
          <p:cNvSpPr>
            <a:spLocks noChangeArrowheads="1"/>
          </p:cNvSpPr>
          <p:nvPr/>
        </p:nvSpPr>
        <p:spPr bwMode="auto">
          <a:xfrm>
            <a:off x="912771" y="5523428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ambria" pitchFamily="18" charset="0"/>
                <a:sym typeface="Symbol" pitchFamily="18" charset="2"/>
              </a:rPr>
              <a:t>b</a:t>
            </a:r>
            <a:endParaRPr lang="en-US" sz="2000" b="1" dirty="0">
              <a:solidFill>
                <a:srgbClr val="C00000"/>
              </a:solidFill>
              <a:latin typeface="Cambria" pitchFamily="18" charset="0"/>
              <a:sym typeface="Symbol" pitchFamily="18" charset="2"/>
            </a:endParaRPr>
          </a:p>
        </p:txBody>
      </p:sp>
      <p:sp>
        <p:nvSpPr>
          <p:cNvPr id="33" name="Rectangle 51"/>
          <p:cNvSpPr>
            <a:spLocks noChangeArrowheads="1"/>
          </p:cNvSpPr>
          <p:nvPr/>
        </p:nvSpPr>
        <p:spPr bwMode="auto">
          <a:xfrm>
            <a:off x="945841" y="6152078"/>
            <a:ext cx="3048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ambria" pitchFamily="18" charset="0"/>
                <a:sym typeface="Symbol" pitchFamily="18" charset="2"/>
              </a:rPr>
              <a:t>c</a:t>
            </a:r>
            <a:endParaRPr lang="en-US" sz="2000" b="1" dirty="0">
              <a:solidFill>
                <a:srgbClr val="C00000"/>
              </a:solidFill>
              <a:latin typeface="Cambria" pitchFamily="18" charset="0"/>
              <a:sym typeface="Symbol" pitchFamily="18" charset="2"/>
            </a:endParaRPr>
          </a:p>
        </p:txBody>
      </p:sp>
      <p:sp>
        <p:nvSpPr>
          <p:cNvPr id="34" name="Rectangle 51"/>
          <p:cNvSpPr>
            <a:spLocks noChangeArrowheads="1"/>
          </p:cNvSpPr>
          <p:nvPr/>
        </p:nvSpPr>
        <p:spPr bwMode="auto">
          <a:xfrm>
            <a:off x="2188115" y="6129218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ambria" pitchFamily="18" charset="0"/>
                <a:sym typeface="Symbol" pitchFamily="18" charset="2"/>
              </a:rPr>
              <a:t>d</a:t>
            </a:r>
            <a:endParaRPr lang="en-US" sz="2000" b="1" dirty="0">
              <a:solidFill>
                <a:srgbClr val="C00000"/>
              </a:solidFill>
              <a:latin typeface="Cambria" pitchFamily="18" charset="0"/>
              <a:sym typeface="Symbol" pitchFamily="18" charset="2"/>
            </a:endParaRPr>
          </a:p>
        </p:txBody>
      </p:sp>
      <p:sp>
        <p:nvSpPr>
          <p:cNvPr id="35" name="Rectangle 51"/>
          <p:cNvSpPr>
            <a:spLocks noChangeArrowheads="1"/>
          </p:cNvSpPr>
          <p:nvPr/>
        </p:nvSpPr>
        <p:spPr bwMode="auto">
          <a:xfrm>
            <a:off x="2224600" y="5454848"/>
            <a:ext cx="3209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ambria" pitchFamily="18" charset="0"/>
                <a:sym typeface="Symbol" pitchFamily="18" charset="2"/>
              </a:rPr>
              <a:t>e</a:t>
            </a:r>
            <a:endParaRPr lang="en-US" sz="2000" b="1" dirty="0">
              <a:solidFill>
                <a:srgbClr val="C00000"/>
              </a:solidFill>
              <a:latin typeface="Cambria" pitchFamily="18" charset="0"/>
              <a:sym typeface="Symbol" pitchFamily="18" charset="2"/>
            </a:endParaRPr>
          </a:p>
        </p:txBody>
      </p:sp>
      <p:sp>
        <p:nvSpPr>
          <p:cNvPr id="36" name="Rectangle 51"/>
          <p:cNvSpPr>
            <a:spLocks noChangeArrowheads="1"/>
          </p:cNvSpPr>
          <p:nvPr/>
        </p:nvSpPr>
        <p:spPr bwMode="auto">
          <a:xfrm>
            <a:off x="3054033" y="5569149"/>
            <a:ext cx="59185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000" b="1" dirty="0" smtClean="0">
                <a:solidFill>
                  <a:srgbClr val="C00000"/>
                </a:solidFill>
                <a:latin typeface="Cambria" pitchFamily="18" charset="0"/>
                <a:sym typeface="Symbol" pitchFamily="18" charset="2"/>
              </a:rPr>
              <a:t>(a, c, b, e, d)   (c, d, e, a, b)   (c, a, b, d, e)  …</a:t>
            </a:r>
          </a:p>
          <a:p>
            <a:pPr algn="l">
              <a:spcBef>
                <a:spcPts val="600"/>
              </a:spcBef>
            </a:pPr>
            <a:endParaRPr lang="en-US" sz="300" dirty="0" smtClean="0">
              <a:solidFill>
                <a:srgbClr val="FF0000"/>
              </a:solidFill>
              <a:latin typeface="+mn-lt"/>
              <a:sym typeface="Symbol" pitchFamily="18" charset="2"/>
            </a:endParaRPr>
          </a:p>
        </p:txBody>
      </p:sp>
      <p:pic>
        <p:nvPicPr>
          <p:cNvPr id="37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C42D09A4-64D9-4005-858C-1F13DF9E55C1}" type="slidenum">
              <a:rPr lang="el-GR" altLang="el-GR" sz="1200" smtClean="0">
                <a:latin typeface="Cambria" pitchFamily="18" charset="0"/>
              </a:rPr>
              <a:pPr/>
              <a:t>11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>
          <a:xfrm>
            <a:off x="1371600" y="361455"/>
            <a:ext cx="7772400" cy="889829"/>
          </a:xfrm>
          <a:prstGeom prst="rect">
            <a:avLst/>
          </a:prstGeom>
        </p:spPr>
        <p:txBody>
          <a:bodyPr anchor="ctr"/>
          <a:lstStyle/>
          <a:p>
            <a:pPr algn="l"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Garamond" pitchFamily="18" charset="0"/>
                <a:ea typeface="+mj-ea"/>
                <a:cs typeface="+mj-cs"/>
              </a:rPr>
              <a:t>Triangulated Graphs</a:t>
            </a:r>
            <a:endParaRPr lang="en-GB" sz="3200" dirty="0">
              <a:solidFill>
                <a:srgbClr val="002060"/>
              </a:solidFill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40" name="Oval 7"/>
          <p:cNvSpPr>
            <a:spLocks noChangeArrowheads="1"/>
          </p:cNvSpPr>
          <p:nvPr/>
        </p:nvSpPr>
        <p:spPr bwMode="auto">
          <a:xfrm>
            <a:off x="1631052" y="5162463"/>
            <a:ext cx="209550" cy="2095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1" name="Oval 7"/>
          <p:cNvSpPr>
            <a:spLocks noChangeArrowheads="1"/>
          </p:cNvSpPr>
          <p:nvPr/>
        </p:nvSpPr>
        <p:spPr bwMode="auto">
          <a:xfrm>
            <a:off x="1223646" y="5633243"/>
            <a:ext cx="209550" cy="2095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2" name="Oval 7"/>
          <p:cNvSpPr>
            <a:spLocks noChangeArrowheads="1"/>
          </p:cNvSpPr>
          <p:nvPr/>
        </p:nvSpPr>
        <p:spPr bwMode="auto">
          <a:xfrm>
            <a:off x="2029405" y="5615137"/>
            <a:ext cx="209550" cy="2095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3" name="Oval 7"/>
          <p:cNvSpPr>
            <a:spLocks noChangeArrowheads="1"/>
          </p:cNvSpPr>
          <p:nvPr/>
        </p:nvSpPr>
        <p:spPr bwMode="auto">
          <a:xfrm>
            <a:off x="1250807" y="6257933"/>
            <a:ext cx="209550" cy="2095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4" name="Oval 7"/>
          <p:cNvSpPr>
            <a:spLocks noChangeArrowheads="1"/>
          </p:cNvSpPr>
          <p:nvPr/>
        </p:nvSpPr>
        <p:spPr bwMode="auto">
          <a:xfrm>
            <a:off x="2038458" y="6266986"/>
            <a:ext cx="209550" cy="2095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81263" y="1658262"/>
            <a:ext cx="8473825" cy="4586287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Node-ordering : </a:t>
            </a:r>
            <a:r>
              <a:rPr lang="en-US" sz="2800" dirty="0" smtClean="0">
                <a:solidFill>
                  <a:srgbClr val="FF0000"/>
                </a:solidFill>
              </a:rPr>
              <a:t>perfect elimination ordering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, or </a:t>
            </a:r>
            <a:r>
              <a:rPr lang="en-US" sz="2800" dirty="0" smtClean="0">
                <a:solidFill>
                  <a:srgbClr val="FF0000"/>
                </a:solidFill>
              </a:rPr>
              <a:t/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                          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perfect elimination scheme</a:t>
            </a:r>
          </a:p>
          <a:p>
            <a:pPr eaLnBrk="1" hangingPunct="1"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en-US" sz="2800" dirty="0" smtClean="0"/>
              <a:t>Rose establishes a connection between triangulated graphs and symmetric linear systems</a:t>
            </a:r>
          </a:p>
        </p:txBody>
      </p:sp>
      <p:sp>
        <p:nvSpPr>
          <p:cNvPr id="45" name="Rectangle 51"/>
          <p:cNvSpPr>
            <a:spLocks noChangeArrowheads="1"/>
          </p:cNvSpPr>
          <p:nvPr/>
        </p:nvSpPr>
        <p:spPr bwMode="auto">
          <a:xfrm>
            <a:off x="3054033" y="3728253"/>
            <a:ext cx="59185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000" b="1" dirty="0" smtClean="0">
                <a:solidFill>
                  <a:srgbClr val="C00000"/>
                </a:solidFill>
                <a:latin typeface="Cambria" pitchFamily="18" charset="0"/>
                <a:sym typeface="Symbol" pitchFamily="18" charset="2"/>
              </a:rPr>
              <a:t>(a, c, b, e, d)   (c, d, e, a, b)   (c, a, b, d, e)  …</a:t>
            </a:r>
          </a:p>
          <a:p>
            <a:pPr algn="l">
              <a:spcBef>
                <a:spcPts val="600"/>
              </a:spcBef>
            </a:pPr>
            <a:endParaRPr lang="en-US" sz="300" dirty="0" smtClean="0">
              <a:solidFill>
                <a:srgbClr val="FF0000"/>
              </a:solidFill>
              <a:latin typeface="+mn-lt"/>
              <a:sym typeface="Symbol" pitchFamily="18" charset="2"/>
            </a:endParaRPr>
          </a:p>
        </p:txBody>
      </p:sp>
      <p:grpSp>
        <p:nvGrpSpPr>
          <p:cNvPr id="46" name="52 - Ομάδα"/>
          <p:cNvGrpSpPr>
            <a:grpSpLocks/>
          </p:cNvGrpSpPr>
          <p:nvPr/>
        </p:nvGrpSpPr>
        <p:grpSpPr bwMode="auto">
          <a:xfrm>
            <a:off x="1275351" y="3300143"/>
            <a:ext cx="969311" cy="1219200"/>
            <a:chOff x="1921828" y="2849880"/>
            <a:chExt cx="1095692" cy="1219200"/>
          </a:xfrm>
        </p:grpSpPr>
        <p:cxnSp>
          <p:nvCxnSpPr>
            <p:cNvPr id="47" name="22 - Ευθεία γραμμή σύνδεσης"/>
            <p:cNvCxnSpPr>
              <a:stCxn id="50" idx="5"/>
              <a:endCxn id="52" idx="4"/>
            </p:cNvCxnSpPr>
            <p:nvPr/>
          </p:nvCxnSpPr>
          <p:spPr bwMode="auto">
            <a:xfrm flipV="1">
              <a:off x="2082212" y="3419792"/>
              <a:ext cx="828915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17 - Ευθεία γραμμή σύνδεσης"/>
            <p:cNvCxnSpPr>
              <a:stCxn id="50" idx="5"/>
              <a:endCxn id="53" idx="1"/>
            </p:cNvCxnSpPr>
            <p:nvPr/>
          </p:nvCxnSpPr>
          <p:spPr bwMode="auto">
            <a:xfrm>
              <a:off x="2082212" y="3421380"/>
              <a:ext cx="774924" cy="5381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49" name="5 - Ομάδα"/>
            <p:cNvGrpSpPr/>
            <p:nvPr/>
          </p:nvGrpSpPr>
          <p:grpSpPr>
            <a:xfrm>
              <a:off x="1921828" y="2849880"/>
              <a:ext cx="1095692" cy="1219200"/>
              <a:chOff x="2592388" y="4643438"/>
              <a:chExt cx="781050" cy="1285875"/>
            </a:xfrm>
            <a:solidFill>
              <a:schemeClr val="tx2">
                <a:lumMod val="75000"/>
              </a:schemeClr>
            </a:solidFill>
          </p:grpSpPr>
          <p:sp>
            <p:nvSpPr>
              <p:cNvPr id="50" name="AutoShape 136"/>
              <p:cNvSpPr>
                <a:spLocks noChangeArrowheads="1"/>
              </p:cNvSpPr>
              <p:nvPr/>
            </p:nvSpPr>
            <p:spPr bwMode="auto">
              <a:xfrm>
                <a:off x="2592388" y="5140325"/>
                <a:ext cx="133350" cy="123825"/>
              </a:xfrm>
              <a:prstGeom prst="flowChartConnector">
                <a:avLst/>
              </a:prstGeom>
              <a:grpFill/>
              <a:ln w="12700">
                <a:solidFill>
                  <a:srgbClr val="002060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974706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" name="AutoShape 135"/>
              <p:cNvSpPr>
                <a:spLocks noChangeArrowheads="1"/>
              </p:cNvSpPr>
              <p:nvPr/>
            </p:nvSpPr>
            <p:spPr bwMode="auto">
              <a:xfrm>
                <a:off x="2601913" y="5805488"/>
                <a:ext cx="133350" cy="123825"/>
              </a:xfrm>
              <a:prstGeom prst="flowChartConnector">
                <a:avLst/>
              </a:prstGeom>
              <a:grpFill/>
              <a:ln w="12700">
                <a:solidFill>
                  <a:srgbClr val="002060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974706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" name="AutoShape 134"/>
              <p:cNvSpPr>
                <a:spLocks noChangeArrowheads="1"/>
              </p:cNvSpPr>
              <p:nvPr/>
            </p:nvSpPr>
            <p:spPr bwMode="auto">
              <a:xfrm>
                <a:off x="3230563" y="5121275"/>
                <a:ext cx="133350" cy="123825"/>
              </a:xfrm>
              <a:prstGeom prst="flowChartConnector">
                <a:avLst/>
              </a:prstGeom>
              <a:grpFill/>
              <a:ln w="12700">
                <a:solidFill>
                  <a:srgbClr val="002060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974706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3" name="AutoShape 133"/>
              <p:cNvSpPr>
                <a:spLocks noChangeArrowheads="1"/>
              </p:cNvSpPr>
              <p:nvPr/>
            </p:nvSpPr>
            <p:spPr bwMode="auto">
              <a:xfrm>
                <a:off x="3240088" y="5795963"/>
                <a:ext cx="133350" cy="123825"/>
              </a:xfrm>
              <a:prstGeom prst="flowChartConnector">
                <a:avLst/>
              </a:prstGeom>
              <a:grpFill/>
              <a:ln w="12700">
                <a:solidFill>
                  <a:srgbClr val="002060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974706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cxnSp>
            <p:nvCxnSpPr>
              <p:cNvPr id="54" name="AutoShape 132"/>
              <p:cNvCxnSpPr>
                <a:cxnSpLocks noChangeShapeType="1"/>
              </p:cNvCxnSpPr>
              <p:nvPr/>
            </p:nvCxnSpPr>
            <p:spPr bwMode="auto">
              <a:xfrm>
                <a:off x="2735263" y="5880100"/>
                <a:ext cx="514350" cy="0"/>
              </a:xfrm>
              <a:prstGeom prst="straightConnector1">
                <a:avLst/>
              </a:prstGeom>
              <a:grpFill/>
              <a:ln w="9525">
                <a:solidFill>
                  <a:srgbClr val="002060"/>
                </a:solidFill>
                <a:round/>
                <a:headEnd/>
                <a:tailEnd/>
              </a:ln>
            </p:spPr>
          </p:cxnSp>
          <p:cxnSp>
            <p:nvCxnSpPr>
              <p:cNvPr id="55" name="AutoShape 131"/>
              <p:cNvCxnSpPr>
                <a:cxnSpLocks noChangeShapeType="1"/>
              </p:cNvCxnSpPr>
              <p:nvPr/>
            </p:nvCxnSpPr>
            <p:spPr bwMode="auto">
              <a:xfrm flipV="1">
                <a:off x="2668588" y="5272088"/>
                <a:ext cx="0" cy="533400"/>
              </a:xfrm>
              <a:prstGeom prst="straightConnector1">
                <a:avLst/>
              </a:prstGeom>
              <a:grpFill/>
              <a:ln w="9525">
                <a:solidFill>
                  <a:srgbClr val="002060"/>
                </a:solidFill>
                <a:round/>
                <a:headEnd/>
                <a:tailEnd/>
              </a:ln>
            </p:spPr>
          </p:cxnSp>
          <p:cxnSp>
            <p:nvCxnSpPr>
              <p:cNvPr id="56" name="AutoShape 130"/>
              <p:cNvCxnSpPr>
                <a:cxnSpLocks noChangeShapeType="1"/>
              </p:cNvCxnSpPr>
              <p:nvPr/>
            </p:nvCxnSpPr>
            <p:spPr bwMode="auto">
              <a:xfrm flipV="1">
                <a:off x="3297238" y="5253038"/>
                <a:ext cx="0" cy="552450"/>
              </a:xfrm>
              <a:prstGeom prst="straightConnector1">
                <a:avLst/>
              </a:prstGeom>
              <a:grpFill/>
              <a:ln w="9525">
                <a:solidFill>
                  <a:srgbClr val="002060"/>
                </a:solidFill>
                <a:round/>
                <a:headEnd/>
                <a:tailEnd/>
              </a:ln>
            </p:spPr>
          </p:cxnSp>
          <p:sp>
            <p:nvSpPr>
              <p:cNvPr id="57" name="AutoShape 129"/>
              <p:cNvSpPr>
                <a:spLocks noChangeArrowheads="1"/>
              </p:cNvSpPr>
              <p:nvPr/>
            </p:nvSpPr>
            <p:spPr bwMode="auto">
              <a:xfrm>
                <a:off x="2906713" y="4643438"/>
                <a:ext cx="133350" cy="123825"/>
              </a:xfrm>
              <a:prstGeom prst="flowChartConnector">
                <a:avLst/>
              </a:prstGeom>
              <a:grpFill/>
              <a:ln w="12700">
                <a:solidFill>
                  <a:srgbClr val="002060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974706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cxnSp>
            <p:nvCxnSpPr>
              <p:cNvPr id="58" name="AutoShape 128"/>
              <p:cNvCxnSpPr>
                <a:cxnSpLocks noChangeShapeType="1"/>
              </p:cNvCxnSpPr>
              <p:nvPr/>
            </p:nvCxnSpPr>
            <p:spPr bwMode="auto">
              <a:xfrm flipV="1">
                <a:off x="2668588" y="4767263"/>
                <a:ext cx="314325" cy="361950"/>
              </a:xfrm>
              <a:prstGeom prst="straightConnector1">
                <a:avLst/>
              </a:prstGeom>
              <a:grpFill/>
              <a:ln w="9525">
                <a:solidFill>
                  <a:srgbClr val="002060"/>
                </a:solidFill>
                <a:round/>
                <a:headEnd/>
                <a:tailEnd/>
              </a:ln>
            </p:spPr>
          </p:cxnSp>
          <p:cxnSp>
            <p:nvCxnSpPr>
              <p:cNvPr id="59" name="AutoShape 127"/>
              <p:cNvCxnSpPr>
                <a:cxnSpLocks noChangeShapeType="1"/>
              </p:cNvCxnSpPr>
              <p:nvPr/>
            </p:nvCxnSpPr>
            <p:spPr bwMode="auto">
              <a:xfrm flipH="1" flipV="1">
                <a:off x="2973388" y="4776788"/>
                <a:ext cx="323850" cy="333375"/>
              </a:xfrm>
              <a:prstGeom prst="straightConnector1">
                <a:avLst/>
              </a:prstGeom>
              <a:grpFill/>
              <a:ln w="9525">
                <a:solidFill>
                  <a:srgbClr val="002060"/>
                </a:solidFill>
                <a:round/>
                <a:headEnd/>
                <a:tailEnd/>
              </a:ln>
            </p:spPr>
          </p:cxnSp>
        </p:grpSp>
      </p:grpSp>
      <p:sp>
        <p:nvSpPr>
          <p:cNvPr id="60" name="Rectangle 51"/>
          <p:cNvSpPr>
            <a:spLocks noChangeArrowheads="1"/>
          </p:cNvSpPr>
          <p:nvPr/>
        </p:nvSpPr>
        <p:spPr bwMode="auto">
          <a:xfrm>
            <a:off x="1334472" y="3066978"/>
            <a:ext cx="3225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ambria" pitchFamily="18" charset="0"/>
                <a:sym typeface="Symbol" pitchFamily="18" charset="2"/>
              </a:rPr>
              <a:t>a</a:t>
            </a:r>
            <a:endParaRPr lang="en-US" sz="2000" b="1" dirty="0">
              <a:solidFill>
                <a:srgbClr val="C00000"/>
              </a:solidFill>
              <a:latin typeface="Cambria" pitchFamily="18" charset="0"/>
              <a:sym typeface="Symbol" pitchFamily="18" charset="2"/>
            </a:endParaRPr>
          </a:p>
        </p:txBody>
      </p:sp>
      <p:sp>
        <p:nvSpPr>
          <p:cNvPr id="61" name="Rectangle 51"/>
          <p:cNvSpPr>
            <a:spLocks noChangeArrowheads="1"/>
          </p:cNvSpPr>
          <p:nvPr/>
        </p:nvSpPr>
        <p:spPr bwMode="auto">
          <a:xfrm>
            <a:off x="936838" y="363447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ambria" pitchFamily="18" charset="0"/>
                <a:sym typeface="Symbol" pitchFamily="18" charset="2"/>
              </a:rPr>
              <a:t>b</a:t>
            </a:r>
            <a:endParaRPr lang="en-US" sz="2000" b="1" dirty="0">
              <a:solidFill>
                <a:srgbClr val="C00000"/>
              </a:solidFill>
              <a:latin typeface="Cambria" pitchFamily="18" charset="0"/>
              <a:sym typeface="Symbol" pitchFamily="18" charset="2"/>
            </a:endParaRPr>
          </a:p>
        </p:txBody>
      </p:sp>
      <p:sp>
        <p:nvSpPr>
          <p:cNvPr id="62" name="Rectangle 51"/>
          <p:cNvSpPr>
            <a:spLocks noChangeArrowheads="1"/>
          </p:cNvSpPr>
          <p:nvPr/>
        </p:nvSpPr>
        <p:spPr bwMode="auto">
          <a:xfrm>
            <a:off x="969908" y="4263120"/>
            <a:ext cx="3048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ambria" pitchFamily="18" charset="0"/>
                <a:sym typeface="Symbol" pitchFamily="18" charset="2"/>
              </a:rPr>
              <a:t>c</a:t>
            </a:r>
            <a:endParaRPr lang="en-US" sz="2000" b="1" dirty="0">
              <a:solidFill>
                <a:srgbClr val="C00000"/>
              </a:solidFill>
              <a:latin typeface="Cambria" pitchFamily="18" charset="0"/>
              <a:sym typeface="Symbol" pitchFamily="18" charset="2"/>
            </a:endParaRPr>
          </a:p>
        </p:txBody>
      </p:sp>
      <p:sp>
        <p:nvSpPr>
          <p:cNvPr id="63" name="Rectangle 51"/>
          <p:cNvSpPr>
            <a:spLocks noChangeArrowheads="1"/>
          </p:cNvSpPr>
          <p:nvPr/>
        </p:nvSpPr>
        <p:spPr bwMode="auto">
          <a:xfrm>
            <a:off x="2212182" y="424026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ambria" pitchFamily="18" charset="0"/>
                <a:sym typeface="Symbol" pitchFamily="18" charset="2"/>
              </a:rPr>
              <a:t>d</a:t>
            </a:r>
            <a:endParaRPr lang="en-US" sz="2000" b="1" dirty="0">
              <a:solidFill>
                <a:srgbClr val="C00000"/>
              </a:solidFill>
              <a:latin typeface="Cambria" pitchFamily="18" charset="0"/>
              <a:sym typeface="Symbol" pitchFamily="18" charset="2"/>
            </a:endParaRPr>
          </a:p>
        </p:txBody>
      </p:sp>
      <p:sp>
        <p:nvSpPr>
          <p:cNvPr id="64" name="Rectangle 51"/>
          <p:cNvSpPr>
            <a:spLocks noChangeArrowheads="1"/>
          </p:cNvSpPr>
          <p:nvPr/>
        </p:nvSpPr>
        <p:spPr bwMode="auto">
          <a:xfrm>
            <a:off x="2248667" y="3565890"/>
            <a:ext cx="3209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ambria" pitchFamily="18" charset="0"/>
                <a:sym typeface="Symbol" pitchFamily="18" charset="2"/>
              </a:rPr>
              <a:t>e</a:t>
            </a:r>
            <a:endParaRPr lang="en-US" sz="2000" b="1" dirty="0">
              <a:solidFill>
                <a:srgbClr val="C00000"/>
              </a:solidFill>
              <a:latin typeface="Cambria" pitchFamily="18" charset="0"/>
              <a:sym typeface="Symbol" pitchFamily="18" charset="2"/>
            </a:endParaRPr>
          </a:p>
        </p:txBody>
      </p:sp>
      <p:pic>
        <p:nvPicPr>
          <p:cNvPr id="65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C42D09A4-64D9-4005-858C-1F13DF9E55C1}" type="slidenum">
              <a:rPr lang="el-GR" altLang="el-GR" sz="1200" smtClean="0">
                <a:latin typeface="Cambria" pitchFamily="18" charset="0"/>
              </a:rPr>
              <a:pPr/>
              <a:t>12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>
          <a:xfrm>
            <a:off x="1371600" y="361455"/>
            <a:ext cx="7772400" cy="889829"/>
          </a:xfrm>
          <a:prstGeom prst="rect">
            <a:avLst/>
          </a:prstGeom>
        </p:spPr>
        <p:txBody>
          <a:bodyPr anchor="ctr"/>
          <a:lstStyle/>
          <a:p>
            <a:pPr algn="l"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Garamond" pitchFamily="18" charset="0"/>
                <a:ea typeface="+mj-ea"/>
                <a:cs typeface="+mj-cs"/>
              </a:rPr>
              <a:t>Triangulated Graphs</a:t>
            </a:r>
            <a:endParaRPr lang="en-GB" sz="3200" dirty="0">
              <a:solidFill>
                <a:srgbClr val="002060"/>
              </a:solidFill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28" name="Oval 7"/>
          <p:cNvSpPr>
            <a:spLocks noChangeArrowheads="1"/>
          </p:cNvSpPr>
          <p:nvPr/>
        </p:nvSpPr>
        <p:spPr bwMode="auto">
          <a:xfrm>
            <a:off x="1658211" y="3261333"/>
            <a:ext cx="209550" cy="2095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9" name="Oval 7"/>
          <p:cNvSpPr>
            <a:spLocks noChangeArrowheads="1"/>
          </p:cNvSpPr>
          <p:nvPr/>
        </p:nvSpPr>
        <p:spPr bwMode="auto">
          <a:xfrm>
            <a:off x="1250805" y="3732113"/>
            <a:ext cx="209550" cy="2095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0" name="Oval 7"/>
          <p:cNvSpPr>
            <a:spLocks noChangeArrowheads="1"/>
          </p:cNvSpPr>
          <p:nvPr/>
        </p:nvSpPr>
        <p:spPr bwMode="auto">
          <a:xfrm>
            <a:off x="2056564" y="3714007"/>
            <a:ext cx="209550" cy="2095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1" name="Oval 7"/>
          <p:cNvSpPr>
            <a:spLocks noChangeArrowheads="1"/>
          </p:cNvSpPr>
          <p:nvPr/>
        </p:nvSpPr>
        <p:spPr bwMode="auto">
          <a:xfrm>
            <a:off x="1277966" y="4356803"/>
            <a:ext cx="209550" cy="2095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2065617" y="4365856"/>
            <a:ext cx="209550" cy="2095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9232" y="1662286"/>
            <a:ext cx="8425530" cy="4876800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en-US" sz="2800" dirty="0" smtClean="0"/>
              <a:t>Let </a:t>
            </a:r>
            <a:r>
              <a:rPr lang="el-GR" sz="2800" dirty="0" smtClean="0">
                <a:solidFill>
                  <a:schemeClr val="tx2"/>
                </a:solidFill>
              </a:rPr>
              <a:t>σ = </a:t>
            </a:r>
            <a:r>
              <a:rPr lang="el-GR" sz="2800" dirty="0" smtClean="0">
                <a:solidFill>
                  <a:schemeClr val="tx2"/>
                </a:solidFill>
                <a:sym typeface="Symbol"/>
              </a:rPr>
              <a:t></a:t>
            </a:r>
            <a:r>
              <a:rPr lang="en-US" sz="2800" dirty="0" smtClean="0">
                <a:solidFill>
                  <a:schemeClr val="tx2"/>
                </a:solidFill>
                <a:sym typeface="Symbol"/>
              </a:rPr>
              <a:t>v</a:t>
            </a:r>
            <a:r>
              <a:rPr lang="en-US" sz="2800" baseline="-25000" dirty="0" smtClean="0">
                <a:solidFill>
                  <a:schemeClr val="tx2"/>
                </a:solidFill>
                <a:sym typeface="Symbol"/>
              </a:rPr>
              <a:t>1</a:t>
            </a:r>
            <a:r>
              <a:rPr lang="en-US" sz="2800" dirty="0" smtClean="0">
                <a:solidFill>
                  <a:schemeClr val="tx2"/>
                </a:solidFill>
                <a:sym typeface="Symbol"/>
              </a:rPr>
              <a:t>,v</a:t>
            </a:r>
            <a:r>
              <a:rPr lang="en-US" sz="2800" baseline="-25000" dirty="0" smtClean="0">
                <a:solidFill>
                  <a:schemeClr val="tx2"/>
                </a:solidFill>
                <a:sym typeface="Symbol"/>
              </a:rPr>
              <a:t>2</a:t>
            </a:r>
            <a:r>
              <a:rPr lang="en-US" sz="2800" dirty="0" smtClean="0">
                <a:solidFill>
                  <a:schemeClr val="tx2"/>
                </a:solidFill>
                <a:sym typeface="Symbol"/>
              </a:rPr>
              <a:t>, ...,v</a:t>
            </a:r>
            <a:r>
              <a:rPr lang="en-US" sz="2800" baseline="-25000" dirty="0" smtClean="0">
                <a:solidFill>
                  <a:schemeClr val="tx2"/>
                </a:solidFill>
                <a:sym typeface="Symbol"/>
              </a:rPr>
              <a:t>n</a:t>
            </a:r>
            <a:r>
              <a:rPr lang="el-GR" sz="2800" dirty="0" smtClean="0">
                <a:solidFill>
                  <a:schemeClr val="tx2"/>
                </a:solidFill>
                <a:sym typeface="Symbol"/>
              </a:rPr>
              <a:t></a:t>
            </a:r>
            <a:r>
              <a:rPr lang="en-US" sz="2800" dirty="0" smtClean="0">
                <a:solidFill>
                  <a:schemeClr val="tx2"/>
                </a:solidFill>
                <a:sym typeface="Symbol"/>
              </a:rPr>
              <a:t> </a:t>
            </a:r>
            <a:r>
              <a:rPr lang="en-US" sz="2800" dirty="0" smtClean="0">
                <a:sym typeface="Symbol"/>
              </a:rPr>
              <a:t>be an ordering of the vertices of a graph</a:t>
            </a:r>
            <a:r>
              <a:rPr lang="en-US" sz="2800" dirty="0" smtClean="0">
                <a:solidFill>
                  <a:srgbClr val="009900"/>
                </a:solidFill>
                <a:sym typeface="Symbol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sym typeface="Symbol"/>
              </a:rPr>
              <a:t>G = (V, E)</a:t>
            </a:r>
          </a:p>
          <a:p>
            <a:pPr eaLnBrk="1" hangingPunct="1">
              <a:spcBef>
                <a:spcPts val="0"/>
              </a:spcBef>
              <a:defRPr/>
            </a:pPr>
            <a:endParaRPr lang="en-US" sz="2800" dirty="0" smtClean="0">
              <a:solidFill>
                <a:srgbClr val="009900"/>
              </a:solidFill>
              <a:sym typeface="Symbol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l-GR" sz="28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σ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is a</a:t>
            </a:r>
            <a:r>
              <a:rPr lang="el-GR" sz="28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peo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, </a:t>
            </a:r>
            <a:r>
              <a:rPr lang="en-US" sz="2800" dirty="0" smtClean="0">
                <a:sym typeface="Symbol"/>
              </a:rPr>
              <a:t>if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each v</a:t>
            </a:r>
            <a:r>
              <a:rPr lang="en-US" sz="2800" baseline="-250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i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 is a </a:t>
            </a:r>
            <a:r>
              <a:rPr lang="en-US" sz="2800" u="sng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sym typeface="Symbol"/>
              </a:rPr>
              <a:t>simplicial node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to graph </a:t>
            </a:r>
            <a:r>
              <a:rPr lang="en-US" sz="2800" dirty="0" smtClean="0">
                <a:solidFill>
                  <a:srgbClr val="C00000"/>
                </a:solidFill>
                <a:sym typeface="Symbol"/>
              </a:rPr>
              <a:t>Gv</a:t>
            </a:r>
            <a:r>
              <a:rPr lang="en-US" sz="2800" baseline="-25000" dirty="0" smtClean="0">
                <a:solidFill>
                  <a:srgbClr val="C00000"/>
                </a:solidFill>
                <a:sym typeface="Symbol"/>
              </a:rPr>
              <a:t>i</a:t>
            </a:r>
            <a:r>
              <a:rPr lang="en-US" sz="2800" dirty="0" smtClean="0">
                <a:solidFill>
                  <a:srgbClr val="C00000"/>
                </a:solidFill>
                <a:sym typeface="Symbol"/>
              </a:rPr>
              <a:t>,v</a:t>
            </a:r>
            <a:r>
              <a:rPr lang="en-US" sz="2800" baseline="-25000" dirty="0" smtClean="0">
                <a:solidFill>
                  <a:srgbClr val="C00000"/>
                </a:solidFill>
                <a:sym typeface="Symbol"/>
              </a:rPr>
              <a:t>i+1</a:t>
            </a:r>
            <a:r>
              <a:rPr lang="en-US" sz="2800" dirty="0" smtClean="0">
                <a:solidFill>
                  <a:srgbClr val="C00000"/>
                </a:solidFill>
                <a:sym typeface="Symbol"/>
              </a:rPr>
              <a:t>, …,v</a:t>
            </a:r>
            <a:r>
              <a:rPr lang="en-US" sz="2800" baseline="-25000" dirty="0" smtClean="0">
                <a:solidFill>
                  <a:srgbClr val="C00000"/>
                </a:solidFill>
                <a:sym typeface="Symbol"/>
              </a:rPr>
              <a:t>n</a:t>
            </a:r>
            <a:r>
              <a:rPr lang="en-US" sz="2800" dirty="0" smtClean="0">
                <a:solidFill>
                  <a:srgbClr val="C00000"/>
                </a:solidFill>
                <a:sym typeface="Symbol"/>
              </a:rPr>
              <a:t>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l-GR" dirty="0">
              <a:solidFill>
                <a:srgbClr val="009900"/>
              </a:solidFill>
            </a:endParaRPr>
          </a:p>
        </p:txBody>
      </p:sp>
      <p:grpSp>
        <p:nvGrpSpPr>
          <p:cNvPr id="6" name="52 - Ομάδα"/>
          <p:cNvGrpSpPr>
            <a:grpSpLocks/>
          </p:cNvGrpSpPr>
          <p:nvPr/>
        </p:nvGrpSpPr>
        <p:grpSpPr bwMode="auto">
          <a:xfrm>
            <a:off x="1160989" y="4552634"/>
            <a:ext cx="938463" cy="1250638"/>
            <a:chOff x="1921828" y="2849880"/>
            <a:chExt cx="1095692" cy="1219200"/>
          </a:xfrm>
        </p:grpSpPr>
        <p:cxnSp>
          <p:nvCxnSpPr>
            <p:cNvPr id="7" name="22 - Ευθεία γραμμή σύνδεσης"/>
            <p:cNvCxnSpPr>
              <a:stCxn id="10" idx="5"/>
              <a:endCxn id="12" idx="4"/>
            </p:cNvCxnSpPr>
            <p:nvPr/>
          </p:nvCxnSpPr>
          <p:spPr bwMode="auto">
            <a:xfrm flipV="1">
              <a:off x="2082212" y="3419792"/>
              <a:ext cx="828915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17 - Ευθεία γραμμή σύνδεσης"/>
            <p:cNvCxnSpPr>
              <a:stCxn id="10" idx="5"/>
              <a:endCxn id="13" idx="1"/>
            </p:cNvCxnSpPr>
            <p:nvPr/>
          </p:nvCxnSpPr>
          <p:spPr bwMode="auto">
            <a:xfrm>
              <a:off x="2082212" y="3421380"/>
              <a:ext cx="774924" cy="5381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9" name="5 - Ομάδα"/>
            <p:cNvGrpSpPr/>
            <p:nvPr/>
          </p:nvGrpSpPr>
          <p:grpSpPr>
            <a:xfrm>
              <a:off x="1921828" y="2849880"/>
              <a:ext cx="1095692" cy="1219200"/>
              <a:chOff x="2592388" y="4643438"/>
              <a:chExt cx="781050" cy="1285875"/>
            </a:xfrm>
            <a:solidFill>
              <a:schemeClr val="tx2">
                <a:lumMod val="75000"/>
              </a:schemeClr>
            </a:solidFill>
          </p:grpSpPr>
          <p:sp>
            <p:nvSpPr>
              <p:cNvPr id="10" name="AutoShape 136"/>
              <p:cNvSpPr>
                <a:spLocks noChangeArrowheads="1"/>
              </p:cNvSpPr>
              <p:nvPr/>
            </p:nvSpPr>
            <p:spPr bwMode="auto">
              <a:xfrm>
                <a:off x="2592388" y="5140325"/>
                <a:ext cx="133350" cy="123825"/>
              </a:xfrm>
              <a:prstGeom prst="flowChartConnector">
                <a:avLst/>
              </a:prstGeom>
              <a:grpFill/>
              <a:ln w="12700">
                <a:solidFill>
                  <a:srgbClr val="002060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974706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AutoShape 135"/>
              <p:cNvSpPr>
                <a:spLocks noChangeArrowheads="1"/>
              </p:cNvSpPr>
              <p:nvPr/>
            </p:nvSpPr>
            <p:spPr bwMode="auto">
              <a:xfrm>
                <a:off x="2601913" y="5805488"/>
                <a:ext cx="133350" cy="123825"/>
              </a:xfrm>
              <a:prstGeom prst="flowChartConnector">
                <a:avLst/>
              </a:prstGeom>
              <a:grpFill/>
              <a:ln w="12700">
                <a:solidFill>
                  <a:srgbClr val="002060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974706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AutoShape 134"/>
              <p:cNvSpPr>
                <a:spLocks noChangeArrowheads="1"/>
              </p:cNvSpPr>
              <p:nvPr/>
            </p:nvSpPr>
            <p:spPr bwMode="auto">
              <a:xfrm>
                <a:off x="3230563" y="5121275"/>
                <a:ext cx="133350" cy="123825"/>
              </a:xfrm>
              <a:prstGeom prst="flowChartConnector">
                <a:avLst/>
              </a:prstGeom>
              <a:grpFill/>
              <a:ln w="12700">
                <a:solidFill>
                  <a:srgbClr val="002060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974706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AutoShape 133"/>
              <p:cNvSpPr>
                <a:spLocks noChangeArrowheads="1"/>
              </p:cNvSpPr>
              <p:nvPr/>
            </p:nvSpPr>
            <p:spPr bwMode="auto">
              <a:xfrm>
                <a:off x="3240088" y="5795963"/>
                <a:ext cx="133350" cy="123825"/>
              </a:xfrm>
              <a:prstGeom prst="flowChartConnector">
                <a:avLst/>
              </a:prstGeom>
              <a:grpFill/>
              <a:ln w="12700">
                <a:solidFill>
                  <a:srgbClr val="002060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974706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cxnSp>
            <p:nvCxnSpPr>
              <p:cNvPr id="14" name="AutoShape 132"/>
              <p:cNvCxnSpPr>
                <a:cxnSpLocks noChangeShapeType="1"/>
              </p:cNvCxnSpPr>
              <p:nvPr/>
            </p:nvCxnSpPr>
            <p:spPr bwMode="auto">
              <a:xfrm>
                <a:off x="2735263" y="5880100"/>
                <a:ext cx="514350" cy="0"/>
              </a:xfrm>
              <a:prstGeom prst="straightConnector1">
                <a:avLst/>
              </a:prstGeom>
              <a:grpFill/>
              <a:ln w="9525">
                <a:solidFill>
                  <a:srgbClr val="002060"/>
                </a:solidFill>
                <a:round/>
                <a:headEnd/>
                <a:tailEnd/>
              </a:ln>
            </p:spPr>
          </p:cxnSp>
          <p:cxnSp>
            <p:nvCxnSpPr>
              <p:cNvPr id="15" name="AutoShape 131"/>
              <p:cNvCxnSpPr>
                <a:cxnSpLocks noChangeShapeType="1"/>
              </p:cNvCxnSpPr>
              <p:nvPr/>
            </p:nvCxnSpPr>
            <p:spPr bwMode="auto">
              <a:xfrm flipV="1">
                <a:off x="2668588" y="5272088"/>
                <a:ext cx="0" cy="533400"/>
              </a:xfrm>
              <a:prstGeom prst="straightConnector1">
                <a:avLst/>
              </a:prstGeom>
              <a:grpFill/>
              <a:ln w="9525">
                <a:solidFill>
                  <a:srgbClr val="002060"/>
                </a:solidFill>
                <a:round/>
                <a:headEnd/>
                <a:tailEnd/>
              </a:ln>
            </p:spPr>
          </p:cxnSp>
          <p:cxnSp>
            <p:nvCxnSpPr>
              <p:cNvPr id="16" name="AutoShape 130"/>
              <p:cNvCxnSpPr>
                <a:cxnSpLocks noChangeShapeType="1"/>
              </p:cNvCxnSpPr>
              <p:nvPr/>
            </p:nvCxnSpPr>
            <p:spPr bwMode="auto">
              <a:xfrm flipV="1">
                <a:off x="3297238" y="5253038"/>
                <a:ext cx="0" cy="552450"/>
              </a:xfrm>
              <a:prstGeom prst="straightConnector1">
                <a:avLst/>
              </a:prstGeom>
              <a:grpFill/>
              <a:ln w="9525">
                <a:solidFill>
                  <a:srgbClr val="002060"/>
                </a:solidFill>
                <a:round/>
                <a:headEnd/>
                <a:tailEnd/>
              </a:ln>
            </p:spPr>
          </p:cxnSp>
          <p:sp>
            <p:nvSpPr>
              <p:cNvPr id="17" name="AutoShape 129"/>
              <p:cNvSpPr>
                <a:spLocks noChangeArrowheads="1"/>
              </p:cNvSpPr>
              <p:nvPr/>
            </p:nvSpPr>
            <p:spPr bwMode="auto">
              <a:xfrm>
                <a:off x="2906713" y="4643438"/>
                <a:ext cx="133350" cy="123825"/>
              </a:xfrm>
              <a:prstGeom prst="flowChartConnector">
                <a:avLst/>
              </a:prstGeom>
              <a:grpFill/>
              <a:ln w="12700">
                <a:solidFill>
                  <a:srgbClr val="002060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974706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cxnSp>
            <p:nvCxnSpPr>
              <p:cNvPr id="18" name="AutoShape 128"/>
              <p:cNvCxnSpPr>
                <a:cxnSpLocks noChangeShapeType="1"/>
              </p:cNvCxnSpPr>
              <p:nvPr/>
            </p:nvCxnSpPr>
            <p:spPr bwMode="auto">
              <a:xfrm flipV="1">
                <a:off x="2668588" y="4767263"/>
                <a:ext cx="314325" cy="361950"/>
              </a:xfrm>
              <a:prstGeom prst="straightConnector1">
                <a:avLst/>
              </a:prstGeom>
              <a:grpFill/>
              <a:ln w="9525">
                <a:solidFill>
                  <a:srgbClr val="002060"/>
                </a:solidFill>
                <a:round/>
                <a:headEnd/>
                <a:tailEnd/>
              </a:ln>
            </p:spPr>
          </p:cxnSp>
          <p:cxnSp>
            <p:nvCxnSpPr>
              <p:cNvPr id="19" name="AutoShape 127"/>
              <p:cNvCxnSpPr>
                <a:cxnSpLocks noChangeShapeType="1"/>
              </p:cNvCxnSpPr>
              <p:nvPr/>
            </p:nvCxnSpPr>
            <p:spPr bwMode="auto">
              <a:xfrm flipH="1" flipV="1">
                <a:off x="2973388" y="4776788"/>
                <a:ext cx="323850" cy="333375"/>
              </a:xfrm>
              <a:prstGeom prst="straightConnector1">
                <a:avLst/>
              </a:prstGeom>
              <a:grpFill/>
              <a:ln w="9525">
                <a:solidFill>
                  <a:srgbClr val="002060"/>
                </a:solidFill>
                <a:round/>
                <a:headEnd/>
                <a:tailEnd/>
              </a:ln>
            </p:spPr>
          </p:cxnSp>
        </p:grpSp>
      </p:grpSp>
      <p:sp>
        <p:nvSpPr>
          <p:cNvPr id="20" name="Rectangle 51"/>
          <p:cNvSpPr>
            <a:spLocks noChangeArrowheads="1"/>
          </p:cNvSpPr>
          <p:nvPr/>
        </p:nvSpPr>
        <p:spPr bwMode="auto">
          <a:xfrm>
            <a:off x="1201325" y="4307436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sym typeface="Symbol" pitchFamily="18" charset="2"/>
              </a:rPr>
              <a:t>a</a:t>
            </a:r>
            <a:endParaRPr lang="en-US" sz="2000" b="1" dirty="0">
              <a:solidFill>
                <a:srgbClr val="C00000"/>
              </a:solidFill>
              <a:sym typeface="Symbol" pitchFamily="18" charset="2"/>
            </a:endParaRPr>
          </a:p>
        </p:txBody>
      </p:sp>
      <p:sp>
        <p:nvSpPr>
          <p:cNvPr id="21" name="Rectangle 51"/>
          <p:cNvSpPr>
            <a:spLocks noChangeArrowheads="1"/>
          </p:cNvSpPr>
          <p:nvPr/>
        </p:nvSpPr>
        <p:spPr bwMode="auto">
          <a:xfrm>
            <a:off x="816515" y="488696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sym typeface="Symbol" pitchFamily="18" charset="2"/>
              </a:rPr>
              <a:t>b</a:t>
            </a:r>
            <a:endParaRPr lang="en-US" sz="2000" b="1" dirty="0">
              <a:solidFill>
                <a:srgbClr val="C00000"/>
              </a:solidFill>
              <a:sym typeface="Symbol" pitchFamily="18" charset="2"/>
            </a:endParaRPr>
          </a:p>
        </p:txBody>
      </p:sp>
      <p:sp>
        <p:nvSpPr>
          <p:cNvPr id="22" name="Rectangle 51"/>
          <p:cNvSpPr>
            <a:spLocks noChangeArrowheads="1"/>
          </p:cNvSpPr>
          <p:nvPr/>
        </p:nvSpPr>
        <p:spPr bwMode="auto">
          <a:xfrm>
            <a:off x="842372" y="5680847"/>
            <a:ext cx="3193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sym typeface="Symbol" pitchFamily="18" charset="2"/>
              </a:rPr>
              <a:t>c</a:t>
            </a:r>
            <a:endParaRPr lang="en-US" sz="2000" b="1" dirty="0">
              <a:solidFill>
                <a:srgbClr val="C00000"/>
              </a:solidFill>
              <a:sym typeface="Symbol" pitchFamily="18" charset="2"/>
            </a:endParaRPr>
          </a:p>
        </p:txBody>
      </p:sp>
      <p:sp>
        <p:nvSpPr>
          <p:cNvPr id="23" name="Rectangle 51"/>
          <p:cNvSpPr>
            <a:spLocks noChangeArrowheads="1"/>
          </p:cNvSpPr>
          <p:nvPr/>
        </p:nvSpPr>
        <p:spPr bwMode="auto">
          <a:xfrm>
            <a:off x="2188115" y="5657987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sym typeface="Symbol" pitchFamily="18" charset="2"/>
              </a:rPr>
              <a:t>d</a:t>
            </a:r>
            <a:endParaRPr lang="en-US" sz="2000" b="1" dirty="0">
              <a:solidFill>
                <a:srgbClr val="C00000"/>
              </a:solidFill>
              <a:sym typeface="Symbol" pitchFamily="18" charset="2"/>
            </a:endParaRPr>
          </a:p>
        </p:txBody>
      </p:sp>
      <p:sp>
        <p:nvSpPr>
          <p:cNvPr id="24" name="Rectangle 51"/>
          <p:cNvSpPr>
            <a:spLocks noChangeArrowheads="1"/>
          </p:cNvSpPr>
          <p:nvPr/>
        </p:nvSpPr>
        <p:spPr bwMode="auto">
          <a:xfrm>
            <a:off x="2210975" y="481838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sym typeface="Symbol" pitchFamily="18" charset="2"/>
              </a:rPr>
              <a:t>e</a:t>
            </a:r>
            <a:endParaRPr lang="en-US" sz="2000" b="1" dirty="0">
              <a:solidFill>
                <a:srgbClr val="C00000"/>
              </a:solidFill>
              <a:sym typeface="Symbol" pitchFamily="18" charset="2"/>
            </a:endParaRPr>
          </a:p>
        </p:txBody>
      </p:sp>
      <p:sp>
        <p:nvSpPr>
          <p:cNvPr id="25" name="Rectangle 51"/>
          <p:cNvSpPr>
            <a:spLocks noChangeArrowheads="1"/>
          </p:cNvSpPr>
          <p:nvPr/>
        </p:nvSpPr>
        <p:spPr bwMode="auto">
          <a:xfrm>
            <a:off x="2894013" y="5138421"/>
            <a:ext cx="24666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l-GR" sz="2000" b="1" dirty="0" smtClean="0">
                <a:solidFill>
                  <a:srgbClr val="C00000"/>
                </a:solidFill>
                <a:sym typeface="Symbol" pitchFamily="18" charset="2"/>
              </a:rPr>
              <a:t>σ = </a:t>
            </a:r>
            <a:r>
              <a:rPr lang="en-US" sz="2000" b="1" dirty="0" smtClean="0">
                <a:solidFill>
                  <a:srgbClr val="C00000"/>
                </a:solidFill>
                <a:sym typeface="Symbol" pitchFamily="18" charset="2"/>
              </a:rPr>
              <a:t>(c, d, e, a, b)</a:t>
            </a:r>
          </a:p>
          <a:p>
            <a:pPr algn="l">
              <a:spcBef>
                <a:spcPts val="600"/>
              </a:spcBef>
            </a:pPr>
            <a:endParaRPr lang="en-US" sz="300" dirty="0" smtClean="0">
              <a:solidFill>
                <a:srgbClr val="FF0000"/>
              </a:solidFill>
              <a:latin typeface="+mn-lt"/>
              <a:sym typeface="Symbol" pitchFamily="18" charset="2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3829050" y="5200650"/>
            <a:ext cx="308610" cy="308610"/>
          </a:xfrm>
          <a:prstGeom prst="ellipse">
            <a:avLst/>
          </a:prstGeom>
          <a:noFill/>
          <a:ln w="9525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pSp>
        <p:nvGrpSpPr>
          <p:cNvPr id="27" name="52 - Ομάδα"/>
          <p:cNvGrpSpPr>
            <a:grpSpLocks/>
          </p:cNvGrpSpPr>
          <p:nvPr/>
        </p:nvGrpSpPr>
        <p:grpSpPr bwMode="auto">
          <a:xfrm>
            <a:off x="6208295" y="4556443"/>
            <a:ext cx="1022450" cy="1423252"/>
            <a:chOff x="1921828" y="2849880"/>
            <a:chExt cx="1095692" cy="1210169"/>
          </a:xfrm>
        </p:grpSpPr>
        <p:cxnSp>
          <p:nvCxnSpPr>
            <p:cNvPr id="28" name="22 - Ευθεία γραμμή σύνδεσης"/>
            <p:cNvCxnSpPr>
              <a:stCxn id="31" idx="5"/>
              <a:endCxn id="33" idx="4"/>
            </p:cNvCxnSpPr>
            <p:nvPr/>
          </p:nvCxnSpPr>
          <p:spPr bwMode="auto">
            <a:xfrm flipV="1">
              <a:off x="2082212" y="3419792"/>
              <a:ext cx="828915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17 - Ευθεία γραμμή σύνδεσης"/>
            <p:cNvCxnSpPr>
              <a:stCxn id="31" idx="5"/>
              <a:endCxn id="34" idx="1"/>
            </p:cNvCxnSpPr>
            <p:nvPr/>
          </p:nvCxnSpPr>
          <p:spPr bwMode="auto">
            <a:xfrm>
              <a:off x="2082212" y="3421380"/>
              <a:ext cx="774924" cy="5381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0" name="5 - Ομάδα"/>
            <p:cNvGrpSpPr/>
            <p:nvPr/>
          </p:nvGrpSpPr>
          <p:grpSpPr>
            <a:xfrm>
              <a:off x="1921828" y="2849880"/>
              <a:ext cx="1095692" cy="1210169"/>
              <a:chOff x="2592388" y="4643438"/>
              <a:chExt cx="781050" cy="1276350"/>
            </a:xfrm>
            <a:solidFill>
              <a:schemeClr val="tx2">
                <a:lumMod val="75000"/>
              </a:schemeClr>
            </a:solidFill>
          </p:grpSpPr>
          <p:sp>
            <p:nvSpPr>
              <p:cNvPr id="31" name="AutoShape 136"/>
              <p:cNvSpPr>
                <a:spLocks noChangeArrowheads="1"/>
              </p:cNvSpPr>
              <p:nvPr/>
            </p:nvSpPr>
            <p:spPr bwMode="auto">
              <a:xfrm>
                <a:off x="2592388" y="5140325"/>
                <a:ext cx="133350" cy="123825"/>
              </a:xfrm>
              <a:prstGeom prst="flowChartConnector">
                <a:avLst/>
              </a:prstGeom>
              <a:grpFill/>
              <a:ln w="12700">
                <a:solidFill>
                  <a:srgbClr val="002060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974706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AutoShape 134"/>
              <p:cNvSpPr>
                <a:spLocks noChangeArrowheads="1"/>
              </p:cNvSpPr>
              <p:nvPr/>
            </p:nvSpPr>
            <p:spPr bwMode="auto">
              <a:xfrm>
                <a:off x="3230563" y="5121275"/>
                <a:ext cx="133350" cy="123825"/>
              </a:xfrm>
              <a:prstGeom prst="flowChartConnector">
                <a:avLst/>
              </a:prstGeom>
              <a:grpFill/>
              <a:ln w="12700">
                <a:solidFill>
                  <a:srgbClr val="002060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974706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AutoShape 133"/>
              <p:cNvSpPr>
                <a:spLocks noChangeArrowheads="1"/>
              </p:cNvSpPr>
              <p:nvPr/>
            </p:nvSpPr>
            <p:spPr bwMode="auto">
              <a:xfrm>
                <a:off x="3240088" y="5795963"/>
                <a:ext cx="133350" cy="123825"/>
              </a:xfrm>
              <a:prstGeom prst="flowChartConnector">
                <a:avLst/>
              </a:prstGeom>
              <a:grpFill/>
              <a:ln w="12700">
                <a:solidFill>
                  <a:srgbClr val="002060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974706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cxnSp>
            <p:nvCxnSpPr>
              <p:cNvPr id="37" name="AutoShape 130"/>
              <p:cNvCxnSpPr>
                <a:cxnSpLocks noChangeShapeType="1"/>
              </p:cNvCxnSpPr>
              <p:nvPr/>
            </p:nvCxnSpPr>
            <p:spPr bwMode="auto">
              <a:xfrm flipV="1">
                <a:off x="3297238" y="5253038"/>
                <a:ext cx="0" cy="552450"/>
              </a:xfrm>
              <a:prstGeom prst="straightConnector1">
                <a:avLst/>
              </a:prstGeom>
              <a:grpFill/>
              <a:ln w="9525">
                <a:solidFill>
                  <a:srgbClr val="002060"/>
                </a:solidFill>
                <a:round/>
                <a:headEnd/>
                <a:tailEnd/>
              </a:ln>
            </p:spPr>
          </p:cxnSp>
          <p:sp>
            <p:nvSpPr>
              <p:cNvPr id="38" name="AutoShape 129"/>
              <p:cNvSpPr>
                <a:spLocks noChangeArrowheads="1"/>
              </p:cNvSpPr>
              <p:nvPr/>
            </p:nvSpPr>
            <p:spPr bwMode="auto">
              <a:xfrm>
                <a:off x="2906713" y="4643438"/>
                <a:ext cx="133350" cy="123825"/>
              </a:xfrm>
              <a:prstGeom prst="flowChartConnector">
                <a:avLst/>
              </a:prstGeom>
              <a:grpFill/>
              <a:ln w="12700">
                <a:solidFill>
                  <a:srgbClr val="002060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974706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cxnSp>
            <p:nvCxnSpPr>
              <p:cNvPr id="39" name="AutoShape 128"/>
              <p:cNvCxnSpPr>
                <a:cxnSpLocks noChangeShapeType="1"/>
              </p:cNvCxnSpPr>
              <p:nvPr/>
            </p:nvCxnSpPr>
            <p:spPr bwMode="auto">
              <a:xfrm flipV="1">
                <a:off x="2668588" y="4767263"/>
                <a:ext cx="314325" cy="361950"/>
              </a:xfrm>
              <a:prstGeom prst="straightConnector1">
                <a:avLst/>
              </a:prstGeom>
              <a:grpFill/>
              <a:ln w="9525">
                <a:solidFill>
                  <a:srgbClr val="002060"/>
                </a:solidFill>
                <a:round/>
                <a:headEnd/>
                <a:tailEnd/>
              </a:ln>
            </p:spPr>
          </p:cxnSp>
          <p:cxnSp>
            <p:nvCxnSpPr>
              <p:cNvPr id="40" name="AutoShape 127"/>
              <p:cNvCxnSpPr>
                <a:cxnSpLocks noChangeShapeType="1"/>
              </p:cNvCxnSpPr>
              <p:nvPr/>
            </p:nvCxnSpPr>
            <p:spPr bwMode="auto">
              <a:xfrm flipH="1" flipV="1">
                <a:off x="2973388" y="4776788"/>
                <a:ext cx="323850" cy="333375"/>
              </a:xfrm>
              <a:prstGeom prst="straightConnector1">
                <a:avLst/>
              </a:prstGeom>
              <a:grpFill/>
              <a:ln w="9525">
                <a:solidFill>
                  <a:srgbClr val="002060"/>
                </a:solidFill>
                <a:round/>
                <a:headEnd/>
                <a:tailEnd/>
              </a:ln>
            </p:spPr>
          </p:cxnSp>
        </p:grpSp>
      </p:grpSp>
      <p:sp>
        <p:nvSpPr>
          <p:cNvPr id="41" name="Rectangle 51"/>
          <p:cNvSpPr>
            <a:spLocks noChangeArrowheads="1"/>
          </p:cNvSpPr>
          <p:nvPr/>
        </p:nvSpPr>
        <p:spPr bwMode="auto">
          <a:xfrm>
            <a:off x="6307731" y="4239054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sym typeface="Symbol" pitchFamily="18" charset="2"/>
              </a:rPr>
              <a:t>a</a:t>
            </a:r>
            <a:endParaRPr lang="en-US" sz="2000" b="1" dirty="0">
              <a:solidFill>
                <a:srgbClr val="C00000"/>
              </a:solidFill>
              <a:sym typeface="Symbol" pitchFamily="18" charset="2"/>
            </a:endParaRPr>
          </a:p>
        </p:txBody>
      </p:sp>
      <p:sp>
        <p:nvSpPr>
          <p:cNvPr id="42" name="Rectangle 51"/>
          <p:cNvSpPr>
            <a:spLocks noChangeArrowheads="1"/>
          </p:cNvSpPr>
          <p:nvPr/>
        </p:nvSpPr>
        <p:spPr bwMode="auto">
          <a:xfrm>
            <a:off x="5826665" y="4974994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sym typeface="Symbol" pitchFamily="18" charset="2"/>
              </a:rPr>
              <a:t>b</a:t>
            </a:r>
            <a:endParaRPr lang="en-US" sz="2000" b="1" dirty="0">
              <a:solidFill>
                <a:srgbClr val="C00000"/>
              </a:solidFill>
              <a:sym typeface="Symbol" pitchFamily="18" charset="2"/>
            </a:endParaRPr>
          </a:p>
        </p:txBody>
      </p:sp>
      <p:sp>
        <p:nvSpPr>
          <p:cNvPr id="44" name="Rectangle 51"/>
          <p:cNvSpPr>
            <a:spLocks noChangeArrowheads="1"/>
          </p:cNvSpPr>
          <p:nvPr/>
        </p:nvSpPr>
        <p:spPr bwMode="auto">
          <a:xfrm>
            <a:off x="7222329" y="5689072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sym typeface="Symbol" pitchFamily="18" charset="2"/>
              </a:rPr>
              <a:t>d</a:t>
            </a:r>
            <a:endParaRPr lang="en-US" sz="2000" b="1" dirty="0">
              <a:solidFill>
                <a:srgbClr val="C00000"/>
              </a:solidFill>
              <a:sym typeface="Symbol" pitchFamily="18" charset="2"/>
            </a:endParaRPr>
          </a:p>
        </p:txBody>
      </p:sp>
      <p:sp>
        <p:nvSpPr>
          <p:cNvPr id="45" name="Rectangle 51"/>
          <p:cNvSpPr>
            <a:spLocks noChangeArrowheads="1"/>
          </p:cNvSpPr>
          <p:nvPr/>
        </p:nvSpPr>
        <p:spPr bwMode="auto">
          <a:xfrm>
            <a:off x="7257221" y="4954542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sym typeface="Symbol" pitchFamily="18" charset="2"/>
              </a:rPr>
              <a:t>e</a:t>
            </a:r>
            <a:endParaRPr lang="en-US" sz="2000" b="1" dirty="0">
              <a:solidFill>
                <a:srgbClr val="C00000"/>
              </a:solidFill>
              <a:sym typeface="Symbol" pitchFamily="18" charset="2"/>
            </a:endParaRPr>
          </a:p>
        </p:txBody>
      </p:sp>
      <p:sp>
        <p:nvSpPr>
          <p:cNvPr id="46" name="Left Brace 45"/>
          <p:cNvSpPr/>
          <p:nvPr/>
        </p:nvSpPr>
        <p:spPr bwMode="auto">
          <a:xfrm rot="16200000">
            <a:off x="4389120" y="5120640"/>
            <a:ext cx="171450" cy="1062990"/>
          </a:xfrm>
          <a:prstGeom prst="leftBrace">
            <a:avLst>
              <a:gd name="adj1" fmla="val 8333"/>
              <a:gd name="adj2" fmla="val 51075"/>
            </a:avLst>
          </a:prstGeom>
          <a:noFill/>
          <a:ln w="9525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43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C42D09A4-64D9-4005-858C-1F13DF9E55C1}" type="slidenum">
              <a:rPr lang="el-GR" altLang="el-GR" sz="1200" smtClean="0">
                <a:latin typeface="Cambria" pitchFamily="18" charset="0"/>
              </a:rPr>
              <a:pPr/>
              <a:t>13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48" name="Rectangle 2"/>
          <p:cNvSpPr txBox="1">
            <a:spLocks noChangeArrowheads="1"/>
          </p:cNvSpPr>
          <p:nvPr/>
        </p:nvSpPr>
        <p:spPr>
          <a:xfrm>
            <a:off x="1371600" y="361455"/>
            <a:ext cx="7772400" cy="889829"/>
          </a:xfrm>
          <a:prstGeom prst="rect">
            <a:avLst/>
          </a:prstGeom>
        </p:spPr>
        <p:txBody>
          <a:bodyPr anchor="ctr"/>
          <a:lstStyle/>
          <a:p>
            <a:pPr algn="l"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Garamond" pitchFamily="18" charset="0"/>
                <a:ea typeface="+mj-ea"/>
                <a:cs typeface="+mj-cs"/>
              </a:rPr>
              <a:t>Triangulated Graphs</a:t>
            </a:r>
            <a:endParaRPr lang="en-GB" sz="3200" dirty="0">
              <a:solidFill>
                <a:srgbClr val="002060"/>
              </a:solidFill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49" name="Oval 7"/>
          <p:cNvSpPr>
            <a:spLocks noChangeArrowheads="1"/>
          </p:cNvSpPr>
          <p:nvPr/>
        </p:nvSpPr>
        <p:spPr bwMode="auto">
          <a:xfrm>
            <a:off x="1531469" y="4546859"/>
            <a:ext cx="209550" cy="2095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0" name="Oval 7"/>
          <p:cNvSpPr>
            <a:spLocks noChangeArrowheads="1"/>
          </p:cNvSpPr>
          <p:nvPr/>
        </p:nvSpPr>
        <p:spPr bwMode="auto">
          <a:xfrm>
            <a:off x="1124063" y="5017639"/>
            <a:ext cx="209550" cy="2095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1" name="Oval 7"/>
          <p:cNvSpPr>
            <a:spLocks noChangeArrowheads="1"/>
          </p:cNvSpPr>
          <p:nvPr/>
        </p:nvSpPr>
        <p:spPr bwMode="auto">
          <a:xfrm>
            <a:off x="1929822" y="4999533"/>
            <a:ext cx="209550" cy="2095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2" name="Oval 7"/>
          <p:cNvSpPr>
            <a:spLocks noChangeArrowheads="1"/>
          </p:cNvSpPr>
          <p:nvPr/>
        </p:nvSpPr>
        <p:spPr bwMode="auto">
          <a:xfrm>
            <a:off x="1151224" y="5642329"/>
            <a:ext cx="209550" cy="2095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3" name="Oval 7"/>
          <p:cNvSpPr>
            <a:spLocks noChangeArrowheads="1"/>
          </p:cNvSpPr>
          <p:nvPr/>
        </p:nvSpPr>
        <p:spPr bwMode="auto">
          <a:xfrm>
            <a:off x="1938875" y="5651382"/>
            <a:ext cx="209550" cy="2095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9232" y="1662286"/>
            <a:ext cx="8425530" cy="4876800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el-GR" sz="28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σ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is a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peo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 </a:t>
            </a:r>
            <a:r>
              <a:rPr lang="en-US" sz="2800" dirty="0" smtClean="0">
                <a:sym typeface="Symbol"/>
              </a:rPr>
              <a:t>if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each v</a:t>
            </a:r>
            <a:r>
              <a:rPr lang="en-US" sz="2800" baseline="-250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i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 is a </a:t>
            </a:r>
            <a:r>
              <a:rPr lang="en-US" sz="2800" u="sng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sym typeface="Symbol"/>
              </a:rPr>
              <a:t>simplicial node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to graph </a:t>
            </a:r>
            <a:r>
              <a:rPr lang="en-US" sz="2800" dirty="0" smtClean="0">
                <a:solidFill>
                  <a:srgbClr val="C00000"/>
                </a:solidFill>
                <a:sym typeface="Symbol"/>
              </a:rPr>
              <a:t>Gv</a:t>
            </a:r>
            <a:r>
              <a:rPr lang="en-US" sz="2800" baseline="-25000" dirty="0" smtClean="0">
                <a:solidFill>
                  <a:srgbClr val="C00000"/>
                </a:solidFill>
                <a:sym typeface="Symbol"/>
              </a:rPr>
              <a:t>i</a:t>
            </a:r>
            <a:r>
              <a:rPr lang="en-US" sz="2800" dirty="0" smtClean="0">
                <a:solidFill>
                  <a:srgbClr val="C00000"/>
                </a:solidFill>
                <a:sym typeface="Symbol"/>
              </a:rPr>
              <a:t>,v</a:t>
            </a:r>
            <a:r>
              <a:rPr lang="en-US" sz="2800" baseline="-25000" dirty="0" smtClean="0">
                <a:solidFill>
                  <a:srgbClr val="C00000"/>
                </a:solidFill>
                <a:sym typeface="Symbol"/>
              </a:rPr>
              <a:t>i+1</a:t>
            </a:r>
            <a:r>
              <a:rPr lang="en-US" sz="2800" dirty="0" smtClean="0">
                <a:solidFill>
                  <a:srgbClr val="C00000"/>
                </a:solidFill>
                <a:sym typeface="Symbol"/>
              </a:rPr>
              <a:t>, …,</a:t>
            </a:r>
            <a:r>
              <a:rPr lang="en-US" sz="2800" dirty="0" err="1" smtClean="0">
                <a:solidFill>
                  <a:srgbClr val="C00000"/>
                </a:solidFill>
                <a:sym typeface="Symbol"/>
              </a:rPr>
              <a:t>v</a:t>
            </a:r>
            <a:r>
              <a:rPr lang="en-US" sz="2800" baseline="-25000" dirty="0" err="1" smtClean="0">
                <a:solidFill>
                  <a:srgbClr val="C00000"/>
                </a:solidFill>
                <a:sym typeface="Symbol"/>
              </a:rPr>
              <a:t>n</a:t>
            </a:r>
            <a:r>
              <a:rPr lang="en-US" sz="2800" dirty="0" smtClean="0">
                <a:solidFill>
                  <a:srgbClr val="C00000"/>
                </a:solidFill>
                <a:sym typeface="Symbol"/>
              </a:rPr>
              <a:t>. </a:t>
            </a:r>
            <a:r>
              <a:rPr lang="en-US" sz="2800" dirty="0" smtClean="0">
                <a:sym typeface="Symbol"/>
              </a:rPr>
              <a:t>That is, </a:t>
            </a:r>
          </a:p>
          <a:p>
            <a:pPr eaLnBrk="1" hangingPunct="1">
              <a:spcBef>
                <a:spcPts val="0"/>
              </a:spcBef>
              <a:defRPr/>
            </a:pPr>
            <a:endParaRPr lang="en-US" sz="1050" dirty="0" smtClean="0">
              <a:sym typeface="Symbol"/>
            </a:endParaRPr>
          </a:p>
          <a:p>
            <a:pPr eaLnBrk="1" hangingPunct="1">
              <a:spcBef>
                <a:spcPts val="0"/>
              </a:spcBef>
              <a:buNone/>
              <a:defRPr/>
            </a:pPr>
            <a:r>
              <a:rPr lang="en-US" sz="2800" dirty="0" smtClean="0">
                <a:solidFill>
                  <a:srgbClr val="C00000"/>
                </a:solidFill>
                <a:sym typeface="Symbol"/>
              </a:rPr>
              <a:t>		   X</a:t>
            </a:r>
            <a:r>
              <a:rPr lang="en-US" sz="2800" baseline="-25000" dirty="0" smtClean="0">
                <a:solidFill>
                  <a:srgbClr val="C00000"/>
                </a:solidFill>
                <a:sym typeface="Symbol"/>
              </a:rPr>
              <a:t>i</a:t>
            </a:r>
            <a:r>
              <a:rPr lang="en-US" sz="2800" dirty="0" smtClean="0">
                <a:solidFill>
                  <a:srgbClr val="C00000"/>
                </a:solidFill>
                <a:sym typeface="Symbol"/>
              </a:rPr>
              <a:t>= </a:t>
            </a:r>
            <a:r>
              <a:rPr lang="en-US" sz="2800" dirty="0" err="1" smtClean="0">
                <a:solidFill>
                  <a:srgbClr val="C00000"/>
                </a:solidFill>
                <a:sym typeface="Symbol"/>
              </a:rPr>
              <a:t>v</a:t>
            </a:r>
            <a:r>
              <a:rPr lang="en-US" sz="2800" baseline="-25000" dirty="0" err="1" smtClean="0">
                <a:solidFill>
                  <a:srgbClr val="C00000"/>
                </a:solidFill>
                <a:sym typeface="Symbol"/>
              </a:rPr>
              <a:t>j</a:t>
            </a:r>
            <a:r>
              <a:rPr lang="en-US" sz="2800" dirty="0" smtClean="0">
                <a:solidFill>
                  <a:srgbClr val="C00000"/>
                </a:solidFill>
                <a:sym typeface="Symbol"/>
              </a:rPr>
              <a:t>  ad</a:t>
            </a:r>
            <a:r>
              <a:rPr lang="en-US" sz="2800" baseline="-25000" dirty="0" smtClean="0">
                <a:solidFill>
                  <a:srgbClr val="C00000"/>
                </a:solidFill>
                <a:sym typeface="Symbol"/>
              </a:rPr>
              <a:t>j</a:t>
            </a:r>
            <a:r>
              <a:rPr lang="en-US" sz="2800" dirty="0" smtClean="0">
                <a:solidFill>
                  <a:srgbClr val="C00000"/>
                </a:solidFill>
                <a:sym typeface="Symbol"/>
              </a:rPr>
              <a:t> (v</a:t>
            </a:r>
            <a:r>
              <a:rPr lang="en-US" sz="2800" baseline="-25000" dirty="0" smtClean="0">
                <a:solidFill>
                  <a:srgbClr val="C00000"/>
                </a:solidFill>
                <a:sym typeface="Symbol"/>
              </a:rPr>
              <a:t>i</a:t>
            </a:r>
            <a:r>
              <a:rPr lang="en-US" sz="2800" dirty="0" smtClean="0">
                <a:solidFill>
                  <a:srgbClr val="C00000"/>
                </a:solidFill>
                <a:sym typeface="Symbol"/>
              </a:rPr>
              <a:t>)  </a:t>
            </a:r>
            <a:r>
              <a:rPr lang="en-US" sz="2800" dirty="0" err="1" smtClean="0">
                <a:solidFill>
                  <a:srgbClr val="C00000"/>
                </a:solidFill>
                <a:sym typeface="Symbol"/>
              </a:rPr>
              <a:t>i</a:t>
            </a:r>
            <a:r>
              <a:rPr lang="el-GR" sz="2800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sym typeface="Symbol"/>
              </a:rPr>
              <a:t>&lt;</a:t>
            </a:r>
            <a:r>
              <a:rPr lang="el-GR" sz="2800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sym typeface="Symbol"/>
              </a:rPr>
              <a:t>j is complete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.</a:t>
            </a:r>
            <a:r>
              <a:rPr lang="en-US" dirty="0" smtClean="0">
                <a:solidFill>
                  <a:srgbClr val="009900"/>
                </a:solidFill>
                <a:sym typeface="Symbol"/>
              </a:rPr>
              <a:t/>
            </a:r>
            <a:br>
              <a:rPr lang="en-US" dirty="0" smtClean="0">
                <a:solidFill>
                  <a:srgbClr val="009900"/>
                </a:solidFill>
                <a:sym typeface="Symbol"/>
              </a:rPr>
            </a:br>
            <a:endParaRPr lang="en-US" dirty="0" smtClean="0">
              <a:solidFill>
                <a:srgbClr val="009900"/>
              </a:solidFill>
              <a:sym typeface="Symbol"/>
            </a:endParaRPr>
          </a:p>
          <a:p>
            <a:pPr eaLnBrk="1" hangingPunct="1">
              <a:spcBef>
                <a:spcPts val="0"/>
              </a:spcBef>
              <a:buNone/>
              <a:defRPr/>
            </a:pPr>
            <a:endParaRPr lang="en-US" sz="1400" dirty="0" smtClean="0">
              <a:solidFill>
                <a:srgbClr val="009900"/>
              </a:solidFill>
              <a:sym typeface="Symbol"/>
            </a:endParaRPr>
          </a:p>
          <a:p>
            <a:pPr eaLnBrk="1" hangingPunct="1">
              <a:defRPr/>
            </a:pPr>
            <a:endParaRPr lang="en-US" dirty="0" smtClean="0">
              <a:solidFill>
                <a:srgbClr val="0099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6600" dirty="0" smtClean="0">
              <a:solidFill>
                <a:srgbClr val="009900"/>
              </a:solidFill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σ =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1, 7, 2, 6, 3, 5, 4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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                     no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simplicial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 vertex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2400" dirty="0" smtClean="0">
                <a:sym typeface="Symbol"/>
              </a:rPr>
              <a:t>G</a:t>
            </a:r>
            <a:r>
              <a:rPr lang="en-US" sz="2400" baseline="-25000" dirty="0" smtClean="0">
                <a:sym typeface="Symbol"/>
              </a:rPr>
              <a:t>1</a:t>
            </a:r>
            <a:r>
              <a:rPr lang="en-US" sz="2400" dirty="0" smtClean="0">
                <a:sym typeface="Symbol"/>
              </a:rPr>
              <a:t> has 96 different </a:t>
            </a:r>
            <a:r>
              <a:rPr lang="en-US" sz="2400" dirty="0" err="1" smtClean="0">
                <a:sym typeface="Symbol"/>
              </a:rPr>
              <a:t>peo</a:t>
            </a:r>
            <a:r>
              <a:rPr lang="en-US" sz="2800" dirty="0" smtClean="0">
                <a:sym typeface="Symbol"/>
              </a:rPr>
              <a:t>.</a:t>
            </a:r>
            <a:endParaRPr lang="en-US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l-GR" dirty="0">
              <a:solidFill>
                <a:srgbClr val="009900"/>
              </a:solidFill>
            </a:endParaRPr>
          </a:p>
        </p:txBody>
      </p:sp>
      <p:pic>
        <p:nvPicPr>
          <p:cNvPr id="6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C42D09A4-64D9-4005-858C-1F13DF9E55C1}" type="slidenum">
              <a:rPr lang="el-GR" altLang="el-GR" sz="1200" smtClean="0">
                <a:latin typeface="Cambria" pitchFamily="18" charset="0"/>
              </a:rPr>
              <a:pPr/>
              <a:t>14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5086524" y="4493624"/>
            <a:ext cx="209550" cy="21113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5818440" y="4488861"/>
            <a:ext cx="211137" cy="2095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7368661" y="4500976"/>
            <a:ext cx="209550" cy="2095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5802565" y="5157945"/>
            <a:ext cx="211137" cy="2095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13" name="Straight Connector 10"/>
          <p:cNvCxnSpPr>
            <a:cxnSpLocks noChangeShapeType="1"/>
            <a:stCxn id="12" idx="0"/>
            <a:endCxn id="10" idx="4"/>
          </p:cNvCxnSpPr>
          <p:nvPr/>
        </p:nvCxnSpPr>
        <p:spPr bwMode="auto">
          <a:xfrm flipV="1">
            <a:off x="5908134" y="4698411"/>
            <a:ext cx="15875" cy="459534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" name="Straight Connector 13"/>
          <p:cNvCxnSpPr>
            <a:cxnSpLocks noChangeShapeType="1"/>
            <a:stCxn id="9" idx="5"/>
            <a:endCxn id="12" idx="1"/>
          </p:cNvCxnSpPr>
          <p:nvPr/>
        </p:nvCxnSpPr>
        <p:spPr bwMode="auto">
          <a:xfrm>
            <a:off x="5265386" y="4673841"/>
            <a:ext cx="568099" cy="51479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" name="Straight Connector 14"/>
          <p:cNvCxnSpPr>
            <a:cxnSpLocks noChangeShapeType="1"/>
            <a:stCxn id="11" idx="2"/>
            <a:endCxn id="12" idx="6"/>
          </p:cNvCxnSpPr>
          <p:nvPr/>
        </p:nvCxnSpPr>
        <p:spPr bwMode="auto">
          <a:xfrm flipH="1">
            <a:off x="6013702" y="4605751"/>
            <a:ext cx="1354959" cy="656969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5812774" y="3836399"/>
            <a:ext cx="209550" cy="21113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17" name="Straight Connector 16"/>
          <p:cNvCxnSpPr>
            <a:cxnSpLocks noChangeShapeType="1"/>
            <a:stCxn id="16" idx="3"/>
            <a:endCxn id="9" idx="7"/>
          </p:cNvCxnSpPr>
          <p:nvPr/>
        </p:nvCxnSpPr>
        <p:spPr bwMode="auto">
          <a:xfrm flipH="1">
            <a:off x="5265386" y="4016616"/>
            <a:ext cx="578076" cy="50792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Straight Connector 17"/>
          <p:cNvCxnSpPr>
            <a:cxnSpLocks noChangeShapeType="1"/>
            <a:stCxn id="16" idx="4"/>
            <a:endCxn id="10" idx="0"/>
          </p:cNvCxnSpPr>
          <p:nvPr/>
        </p:nvCxnSpPr>
        <p:spPr bwMode="auto">
          <a:xfrm>
            <a:off x="5917549" y="4047536"/>
            <a:ext cx="6460" cy="4413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6496296" y="4496213"/>
            <a:ext cx="211138" cy="2095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20" name="Straight Connector 20"/>
          <p:cNvCxnSpPr>
            <a:cxnSpLocks noChangeShapeType="1"/>
            <a:stCxn id="10" idx="6"/>
            <a:endCxn id="19" idx="2"/>
          </p:cNvCxnSpPr>
          <p:nvPr/>
        </p:nvCxnSpPr>
        <p:spPr bwMode="auto">
          <a:xfrm>
            <a:off x="6029577" y="4593636"/>
            <a:ext cx="466719" cy="735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1" name="Rectangle 51"/>
          <p:cNvSpPr>
            <a:spLocks noChangeArrowheads="1"/>
          </p:cNvSpPr>
          <p:nvPr/>
        </p:nvSpPr>
        <p:spPr bwMode="auto">
          <a:xfrm>
            <a:off x="5621031" y="3603638"/>
            <a:ext cx="2680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 pitchFamily="18" charset="2"/>
              </a:rPr>
              <a:t>c</a:t>
            </a:r>
            <a:endParaRPr lang="en-US" sz="1400" dirty="0">
              <a:sym typeface="Symbol" pitchFamily="18" charset="2"/>
            </a:endParaRPr>
          </a:p>
        </p:txBody>
      </p:sp>
      <p:sp>
        <p:nvSpPr>
          <p:cNvPr id="22" name="Rectangle 52"/>
          <p:cNvSpPr>
            <a:spLocks noChangeArrowheads="1"/>
          </p:cNvSpPr>
          <p:nvPr/>
        </p:nvSpPr>
        <p:spPr bwMode="auto">
          <a:xfrm>
            <a:off x="4832956" y="4344061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ym typeface="Symbol" pitchFamily="18" charset="2"/>
              </a:rPr>
              <a:t>b</a:t>
            </a:r>
          </a:p>
        </p:txBody>
      </p:sp>
      <p:sp>
        <p:nvSpPr>
          <p:cNvPr id="23" name="Rectangle 53"/>
          <p:cNvSpPr>
            <a:spLocks noChangeArrowheads="1"/>
          </p:cNvSpPr>
          <p:nvPr/>
        </p:nvSpPr>
        <p:spPr bwMode="auto">
          <a:xfrm>
            <a:off x="5548986" y="5168225"/>
            <a:ext cx="2792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 pitchFamily="18" charset="2"/>
              </a:rPr>
              <a:t>a</a:t>
            </a:r>
            <a:endParaRPr lang="en-US" sz="1400" dirty="0">
              <a:sym typeface="Symbol" pitchFamily="18" charset="2"/>
            </a:endParaRPr>
          </a:p>
        </p:txBody>
      </p:sp>
      <p:sp>
        <p:nvSpPr>
          <p:cNvPr id="24" name="Rectangle 54"/>
          <p:cNvSpPr>
            <a:spLocks noChangeArrowheads="1"/>
          </p:cNvSpPr>
          <p:nvPr/>
        </p:nvSpPr>
        <p:spPr bwMode="auto">
          <a:xfrm>
            <a:off x="6304744" y="4260074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 pitchFamily="18" charset="2"/>
              </a:rPr>
              <a:t>e</a:t>
            </a:r>
            <a:endParaRPr lang="en-US" sz="1400" dirty="0">
              <a:sym typeface="Symbol" pitchFamily="18" charset="2"/>
            </a:endParaRPr>
          </a:p>
        </p:txBody>
      </p:sp>
      <p:sp>
        <p:nvSpPr>
          <p:cNvPr id="25" name="Rectangle 55"/>
          <p:cNvSpPr>
            <a:spLocks noChangeArrowheads="1"/>
          </p:cNvSpPr>
          <p:nvPr/>
        </p:nvSpPr>
        <p:spPr bwMode="auto">
          <a:xfrm>
            <a:off x="7522039" y="4240213"/>
            <a:ext cx="2423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ym typeface="Symbol" pitchFamily="18" charset="2"/>
              </a:rPr>
              <a:t>f</a:t>
            </a:r>
          </a:p>
        </p:txBody>
      </p:sp>
      <p:sp>
        <p:nvSpPr>
          <p:cNvPr id="26" name="Rectangle 56"/>
          <p:cNvSpPr>
            <a:spLocks noChangeArrowheads="1"/>
          </p:cNvSpPr>
          <p:nvPr/>
        </p:nvSpPr>
        <p:spPr bwMode="auto">
          <a:xfrm>
            <a:off x="5555762" y="4410236"/>
            <a:ext cx="2840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 pitchFamily="18" charset="2"/>
              </a:rPr>
              <a:t>d</a:t>
            </a:r>
            <a:endParaRPr lang="en-US" sz="1400" dirty="0">
              <a:sym typeface="Symbol" pitchFamily="18" charset="2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6837452" y="3874854"/>
            <a:ext cx="3177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ym typeface="Symbol" pitchFamily="18" charset="2"/>
              </a:rPr>
              <a:t>G</a:t>
            </a:r>
            <a:endParaRPr lang="en-US" sz="1400" b="1" dirty="0">
              <a:sym typeface="Symbol" pitchFamily="18" charset="2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983420" y="3930998"/>
            <a:ext cx="2824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 smtClean="0">
                <a:sym typeface="Symbol" pitchFamily="18" charset="2"/>
              </a:rPr>
              <a:t>2</a:t>
            </a:r>
            <a:endParaRPr lang="en-US" sz="1200" b="1" dirty="0">
              <a:sym typeface="Symbol" pitchFamily="18" charset="2"/>
            </a:endParaRPr>
          </a:p>
        </p:txBody>
      </p:sp>
      <p:cxnSp>
        <p:nvCxnSpPr>
          <p:cNvPr id="29" name="Straight Connector 28"/>
          <p:cNvCxnSpPr>
            <a:stCxn id="19" idx="6"/>
            <a:endCxn id="11" idx="2"/>
          </p:cNvCxnSpPr>
          <p:nvPr/>
        </p:nvCxnSpPr>
        <p:spPr bwMode="auto">
          <a:xfrm>
            <a:off x="6707434" y="4600988"/>
            <a:ext cx="661227" cy="47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16" idx="6"/>
            <a:endCxn id="11" idx="2"/>
          </p:cNvCxnSpPr>
          <p:nvPr/>
        </p:nvCxnSpPr>
        <p:spPr bwMode="auto">
          <a:xfrm>
            <a:off x="6022324" y="3941968"/>
            <a:ext cx="1346337" cy="66378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1190517" y="4424290"/>
            <a:ext cx="3177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ym typeface="Symbol" pitchFamily="18" charset="2"/>
              </a:rPr>
              <a:t>G</a:t>
            </a:r>
            <a:endParaRPr lang="en-US" sz="1400" b="1" dirty="0">
              <a:sym typeface="Symbol" pitchFamily="18" charset="2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1336485" y="4480434"/>
            <a:ext cx="2824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 smtClean="0">
                <a:sym typeface="Symbol" pitchFamily="18" charset="2"/>
              </a:rPr>
              <a:t>1</a:t>
            </a:r>
            <a:endParaRPr lang="en-US" sz="1200" b="1" dirty="0">
              <a:sym typeface="Symbol" pitchFamily="18" charset="2"/>
            </a:endParaRPr>
          </a:p>
        </p:txBody>
      </p:sp>
      <p:sp>
        <p:nvSpPr>
          <p:cNvPr id="33" name="Oval 5"/>
          <p:cNvSpPr>
            <a:spLocks noChangeArrowheads="1"/>
          </p:cNvSpPr>
          <p:nvPr/>
        </p:nvSpPr>
        <p:spPr bwMode="auto">
          <a:xfrm>
            <a:off x="1673436" y="3883992"/>
            <a:ext cx="209550" cy="21113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4" name="Oval 6"/>
          <p:cNvSpPr>
            <a:spLocks noChangeArrowheads="1"/>
          </p:cNvSpPr>
          <p:nvPr/>
        </p:nvSpPr>
        <p:spPr bwMode="auto">
          <a:xfrm>
            <a:off x="2549736" y="3879229"/>
            <a:ext cx="211137" cy="2095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5" name="Oval 7"/>
          <p:cNvSpPr>
            <a:spLocks noChangeArrowheads="1"/>
          </p:cNvSpPr>
          <p:nvPr/>
        </p:nvSpPr>
        <p:spPr bwMode="auto">
          <a:xfrm>
            <a:off x="2054617" y="4865908"/>
            <a:ext cx="209550" cy="2095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6" name="Oval 8"/>
          <p:cNvSpPr>
            <a:spLocks noChangeArrowheads="1"/>
          </p:cNvSpPr>
          <p:nvPr/>
        </p:nvSpPr>
        <p:spPr bwMode="auto">
          <a:xfrm>
            <a:off x="2894821" y="4861145"/>
            <a:ext cx="211137" cy="2095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37" name="Straight Connector 9"/>
          <p:cNvCxnSpPr>
            <a:cxnSpLocks noChangeShapeType="1"/>
            <a:stCxn id="33" idx="4"/>
            <a:endCxn id="35" idx="0"/>
          </p:cNvCxnSpPr>
          <p:nvPr/>
        </p:nvCxnSpPr>
        <p:spPr bwMode="auto">
          <a:xfrm>
            <a:off x="1778211" y="4095129"/>
            <a:ext cx="381181" cy="770779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" name="Straight Connector 10"/>
          <p:cNvCxnSpPr>
            <a:cxnSpLocks noChangeShapeType="1"/>
            <a:stCxn id="36" idx="0"/>
            <a:endCxn id="34" idx="4"/>
          </p:cNvCxnSpPr>
          <p:nvPr/>
        </p:nvCxnSpPr>
        <p:spPr bwMode="auto">
          <a:xfrm flipH="1" flipV="1">
            <a:off x="2655305" y="4088779"/>
            <a:ext cx="345085" cy="77236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" name="Straight Connector 12"/>
          <p:cNvCxnSpPr>
            <a:cxnSpLocks noChangeShapeType="1"/>
            <a:stCxn id="34" idx="3"/>
            <a:endCxn id="35" idx="7"/>
          </p:cNvCxnSpPr>
          <p:nvPr/>
        </p:nvCxnSpPr>
        <p:spPr bwMode="auto">
          <a:xfrm flipH="1">
            <a:off x="2233479" y="4058091"/>
            <a:ext cx="347177" cy="83850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" name="Straight Connector 13"/>
          <p:cNvCxnSpPr>
            <a:cxnSpLocks noChangeShapeType="1"/>
            <a:stCxn id="33" idx="6"/>
            <a:endCxn id="34" idx="2"/>
          </p:cNvCxnSpPr>
          <p:nvPr/>
        </p:nvCxnSpPr>
        <p:spPr bwMode="auto">
          <a:xfrm flipV="1">
            <a:off x="1882986" y="3984004"/>
            <a:ext cx="666750" cy="47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" name="Straight Connector 14"/>
          <p:cNvCxnSpPr>
            <a:cxnSpLocks noChangeShapeType="1"/>
            <a:stCxn id="35" idx="6"/>
            <a:endCxn id="36" idx="2"/>
          </p:cNvCxnSpPr>
          <p:nvPr/>
        </p:nvCxnSpPr>
        <p:spPr bwMode="auto">
          <a:xfrm flipV="1">
            <a:off x="2264167" y="4965920"/>
            <a:ext cx="630654" cy="47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2" name="Rectangle 52"/>
          <p:cNvSpPr>
            <a:spLocks noChangeArrowheads="1"/>
          </p:cNvSpPr>
          <p:nvPr/>
        </p:nvSpPr>
        <p:spPr bwMode="auto">
          <a:xfrm>
            <a:off x="1636436" y="3578019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 pitchFamily="18" charset="2"/>
              </a:rPr>
              <a:t>a</a:t>
            </a:r>
            <a:endParaRPr lang="en-US" sz="1400" dirty="0">
              <a:sym typeface="Symbol" pitchFamily="18" charset="2"/>
            </a:endParaRPr>
          </a:p>
        </p:txBody>
      </p:sp>
      <p:sp>
        <p:nvSpPr>
          <p:cNvPr id="43" name="Rectangle 53"/>
          <p:cNvSpPr>
            <a:spLocks noChangeArrowheads="1"/>
          </p:cNvSpPr>
          <p:nvPr/>
        </p:nvSpPr>
        <p:spPr bwMode="auto">
          <a:xfrm>
            <a:off x="2025201" y="5051896"/>
            <a:ext cx="2840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 pitchFamily="18" charset="2"/>
              </a:rPr>
              <a:t>g</a:t>
            </a:r>
            <a:endParaRPr lang="en-US" sz="1400" dirty="0">
              <a:sym typeface="Symbol" pitchFamily="18" charset="2"/>
            </a:endParaRPr>
          </a:p>
        </p:txBody>
      </p:sp>
      <p:sp>
        <p:nvSpPr>
          <p:cNvPr id="44" name="Rectangle 54"/>
          <p:cNvSpPr>
            <a:spLocks noChangeArrowheads="1"/>
          </p:cNvSpPr>
          <p:nvPr/>
        </p:nvSpPr>
        <p:spPr bwMode="auto">
          <a:xfrm>
            <a:off x="3673696" y="5058174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 pitchFamily="18" charset="2"/>
              </a:rPr>
              <a:t>e</a:t>
            </a:r>
            <a:endParaRPr lang="en-US" sz="1400" dirty="0">
              <a:sym typeface="Symbol" pitchFamily="18" charset="2"/>
            </a:endParaRPr>
          </a:p>
        </p:txBody>
      </p:sp>
      <p:sp>
        <p:nvSpPr>
          <p:cNvPr id="45" name="Rectangle 56"/>
          <p:cNvSpPr>
            <a:spLocks noChangeArrowheads="1"/>
          </p:cNvSpPr>
          <p:nvPr/>
        </p:nvSpPr>
        <p:spPr bwMode="auto">
          <a:xfrm>
            <a:off x="2515651" y="3572001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 pitchFamily="18" charset="2"/>
              </a:rPr>
              <a:t>b</a:t>
            </a:r>
            <a:endParaRPr lang="en-US" sz="1400" dirty="0">
              <a:sym typeface="Symbol" pitchFamily="18" charset="2"/>
            </a:endParaRPr>
          </a:p>
        </p:txBody>
      </p:sp>
      <p:sp>
        <p:nvSpPr>
          <p:cNvPr id="46" name="Oval 6"/>
          <p:cNvSpPr>
            <a:spLocks noChangeArrowheads="1"/>
          </p:cNvSpPr>
          <p:nvPr/>
        </p:nvSpPr>
        <p:spPr bwMode="auto">
          <a:xfrm>
            <a:off x="3315750" y="3875218"/>
            <a:ext cx="211137" cy="2095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47" name="Straight Connector 46"/>
          <p:cNvCxnSpPr>
            <a:stCxn id="34" idx="6"/>
            <a:endCxn id="46" idx="2"/>
          </p:cNvCxnSpPr>
          <p:nvPr/>
        </p:nvCxnSpPr>
        <p:spPr bwMode="auto">
          <a:xfrm flipV="1">
            <a:off x="2760873" y="3979993"/>
            <a:ext cx="554877" cy="40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>
            <a:stCxn id="46" idx="4"/>
            <a:endCxn id="36" idx="0"/>
          </p:cNvCxnSpPr>
          <p:nvPr/>
        </p:nvCxnSpPr>
        <p:spPr bwMode="auto">
          <a:xfrm flipH="1">
            <a:off x="3000390" y="4084768"/>
            <a:ext cx="420929" cy="77637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Oval 6"/>
          <p:cNvSpPr>
            <a:spLocks noChangeArrowheads="1"/>
          </p:cNvSpPr>
          <p:nvPr/>
        </p:nvSpPr>
        <p:spPr bwMode="auto">
          <a:xfrm>
            <a:off x="3720823" y="4869828"/>
            <a:ext cx="211137" cy="2095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50" name="Straight Connector 49"/>
          <p:cNvCxnSpPr>
            <a:stCxn id="46" idx="4"/>
            <a:endCxn id="49" idx="0"/>
          </p:cNvCxnSpPr>
          <p:nvPr/>
        </p:nvCxnSpPr>
        <p:spPr bwMode="auto">
          <a:xfrm>
            <a:off x="3421319" y="4084768"/>
            <a:ext cx="405073" cy="7850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>
            <a:stCxn id="36" idx="6"/>
            <a:endCxn id="49" idx="2"/>
          </p:cNvCxnSpPr>
          <p:nvPr/>
        </p:nvCxnSpPr>
        <p:spPr bwMode="auto">
          <a:xfrm>
            <a:off x="3105958" y="4965920"/>
            <a:ext cx="614865" cy="868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4161987" y="3879227"/>
            <a:ext cx="211137" cy="2095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53" name="Straight Connector 52"/>
          <p:cNvCxnSpPr>
            <a:stCxn id="46" idx="6"/>
            <a:endCxn id="52" idx="2"/>
          </p:cNvCxnSpPr>
          <p:nvPr/>
        </p:nvCxnSpPr>
        <p:spPr bwMode="auto">
          <a:xfrm>
            <a:off x="3526887" y="3979993"/>
            <a:ext cx="635100" cy="400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>
            <a:stCxn id="52" idx="4"/>
            <a:endCxn id="49" idx="0"/>
          </p:cNvCxnSpPr>
          <p:nvPr/>
        </p:nvCxnSpPr>
        <p:spPr bwMode="auto">
          <a:xfrm flipH="1">
            <a:off x="3826392" y="4088777"/>
            <a:ext cx="441164" cy="78105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Rectangle 56"/>
          <p:cNvSpPr>
            <a:spLocks noChangeArrowheads="1"/>
          </p:cNvSpPr>
          <p:nvPr/>
        </p:nvSpPr>
        <p:spPr bwMode="auto">
          <a:xfrm>
            <a:off x="3301730" y="3580017"/>
            <a:ext cx="2680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 pitchFamily="18" charset="2"/>
              </a:rPr>
              <a:t>c</a:t>
            </a:r>
            <a:endParaRPr lang="en-US" sz="1400" dirty="0">
              <a:sym typeface="Symbol" pitchFamily="18" charset="2"/>
            </a:endParaRPr>
          </a:p>
        </p:txBody>
      </p:sp>
      <p:sp>
        <p:nvSpPr>
          <p:cNvPr id="56" name="Rectangle 56"/>
          <p:cNvSpPr>
            <a:spLocks noChangeArrowheads="1"/>
          </p:cNvSpPr>
          <p:nvPr/>
        </p:nvSpPr>
        <p:spPr bwMode="auto">
          <a:xfrm>
            <a:off x="4119907" y="3576001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 pitchFamily="18" charset="2"/>
              </a:rPr>
              <a:t>d</a:t>
            </a:r>
            <a:endParaRPr lang="en-US" sz="1400" dirty="0">
              <a:sym typeface="Symbol" pitchFamily="18" charset="2"/>
            </a:endParaRPr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2872343" y="5054158"/>
            <a:ext cx="2423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 pitchFamily="18" charset="2"/>
              </a:rPr>
              <a:t>f</a:t>
            </a:r>
            <a:endParaRPr lang="en-US" sz="1400" dirty="0">
              <a:sym typeface="Symbol" pitchFamily="18" charset="2"/>
            </a:endParaRPr>
          </a:p>
        </p:txBody>
      </p:sp>
      <p:sp>
        <p:nvSpPr>
          <p:cNvPr id="58" name="Rectangle 2"/>
          <p:cNvSpPr txBox="1">
            <a:spLocks noChangeArrowheads="1"/>
          </p:cNvSpPr>
          <p:nvPr/>
        </p:nvSpPr>
        <p:spPr>
          <a:xfrm>
            <a:off x="1371600" y="361455"/>
            <a:ext cx="7772400" cy="889829"/>
          </a:xfrm>
          <a:prstGeom prst="rect">
            <a:avLst/>
          </a:prstGeom>
        </p:spPr>
        <p:txBody>
          <a:bodyPr anchor="ctr"/>
          <a:lstStyle/>
          <a:p>
            <a:pPr algn="l"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Garamond" pitchFamily="18" charset="0"/>
                <a:ea typeface="+mj-ea"/>
                <a:cs typeface="+mj-cs"/>
              </a:rPr>
              <a:t>Triangulated Graphs</a:t>
            </a:r>
            <a:endParaRPr lang="en-GB" sz="3200" dirty="0">
              <a:solidFill>
                <a:srgbClr val="002060"/>
              </a:solidFill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59" name="58 - Στρογγυλεμένο ορθογώνιο"/>
          <p:cNvSpPr/>
          <p:nvPr/>
        </p:nvSpPr>
        <p:spPr bwMode="auto">
          <a:xfrm>
            <a:off x="1557196" y="2716040"/>
            <a:ext cx="5631255" cy="642796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9624" y="1642249"/>
            <a:ext cx="8334375" cy="3615551"/>
          </a:xfrm>
        </p:spPr>
        <p:txBody>
          <a:bodyPr/>
          <a:lstStyle/>
          <a:p>
            <a:pPr eaLnBrk="1" hangingPunct="1">
              <a:buNone/>
            </a:pPr>
            <a:r>
              <a:rPr lang="el-GR" sz="2400" kern="1200" dirty="0" smtClean="0">
                <a:solidFill>
                  <a:srgbClr val="C00000"/>
                </a:solidFill>
                <a:latin typeface="Tahoma" pitchFamily="34" charset="0"/>
              </a:rPr>
              <a:t>	</a:t>
            </a:r>
          </a:p>
          <a:p>
            <a:pPr eaLnBrk="1" hangingPunct="1">
              <a:buNone/>
            </a:pPr>
            <a:r>
              <a:rPr lang="el-GR" sz="2400" kern="1200" dirty="0" smtClean="0">
                <a:solidFill>
                  <a:srgbClr val="C00000"/>
                </a:solidFill>
                <a:latin typeface="Tahoma" pitchFamily="34" charset="0"/>
              </a:rPr>
              <a:t>	</a:t>
            </a:r>
            <a:r>
              <a:rPr lang="en-US" sz="2400" kern="1200" dirty="0" smtClean="0">
                <a:solidFill>
                  <a:srgbClr val="C00000"/>
                </a:solidFill>
                <a:latin typeface="Tahoma" pitchFamily="34" charset="0"/>
              </a:rPr>
              <a:t>             </a:t>
            </a:r>
            <a:r>
              <a:rPr lang="en-US" sz="4400" dirty="0" smtClean="0">
                <a:solidFill>
                  <a:srgbClr val="002060"/>
                </a:solidFill>
                <a:latin typeface="Monotype Corsiva" pitchFamily="66" charset="0"/>
              </a:rPr>
              <a:t>Algorithm </a:t>
            </a:r>
            <a:r>
              <a:rPr lang="en-US" sz="4400" dirty="0" err="1" smtClean="0">
                <a:solidFill>
                  <a:srgbClr val="002060"/>
                </a:solidFill>
                <a:latin typeface="Monotype Corsiva" pitchFamily="66" charset="0"/>
              </a:rPr>
              <a:t>LexBFS</a:t>
            </a:r>
            <a:endParaRPr lang="en-US" sz="44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eaLnBrk="1" hangingPunct="1">
              <a:buNone/>
            </a:pPr>
            <a:endParaRPr lang="en-US" sz="2400" kern="12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eaLnBrk="1" hangingPunct="1">
              <a:buNone/>
            </a:pPr>
            <a:r>
              <a:rPr lang="el-GR" sz="2000" dirty="0" smtClean="0">
                <a:solidFill>
                  <a:srgbClr val="002060"/>
                </a:solidFill>
                <a:latin typeface="Monotype Corsiva" pitchFamily="66" charset="0"/>
              </a:rPr>
              <a:t>		</a:t>
            </a:r>
          </a:p>
          <a:p>
            <a:pPr eaLnBrk="1" hangingPunct="1">
              <a:buNone/>
            </a:pPr>
            <a:r>
              <a:rPr lang="el-GR" sz="2000" dirty="0" smtClean="0">
                <a:solidFill>
                  <a:srgbClr val="002060"/>
                </a:solidFill>
                <a:latin typeface="Monotype Corsiva" pitchFamily="66" charset="0"/>
              </a:rPr>
              <a:t>		</a:t>
            </a:r>
            <a:r>
              <a:rPr lang="en-US" sz="2000" dirty="0" smtClean="0">
                <a:solidFill>
                  <a:srgbClr val="002060"/>
                </a:solidFill>
                <a:latin typeface="Monotype Corsiva" pitchFamily="66" charset="0"/>
              </a:rPr>
              <a:t>                   </a:t>
            </a:r>
            <a:r>
              <a:rPr lang="en-US" sz="4400" dirty="0" smtClean="0">
                <a:solidFill>
                  <a:srgbClr val="002060"/>
                </a:solidFill>
                <a:latin typeface="Monotype Corsiva" pitchFamily="66" charset="0"/>
              </a:rPr>
              <a:t>Algorithm MCS</a:t>
            </a:r>
          </a:p>
          <a:p>
            <a:pPr eaLnBrk="1" hangingPunct="1">
              <a:buNone/>
            </a:pPr>
            <a:endParaRPr lang="en-US" sz="2400" kern="12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eaLnBrk="1" hangingPunct="1">
              <a:buNone/>
            </a:pPr>
            <a:r>
              <a:rPr lang="en-US" sz="4800" kern="1200" dirty="0" smtClean="0">
                <a:solidFill>
                  <a:srgbClr val="002060"/>
                </a:solidFill>
                <a:latin typeface="Monotype Corsiva" pitchFamily="66" charset="0"/>
              </a:rPr>
              <a:t>				</a:t>
            </a:r>
            <a:endParaRPr lang="en-GB" sz="4800" kern="1200" dirty="0" smtClean="0">
              <a:solidFill>
                <a:srgbClr val="C00000"/>
              </a:solidFill>
              <a:latin typeface="Tahoma" pitchFamily="34" charset="0"/>
            </a:endParaRPr>
          </a:p>
          <a:p>
            <a:pPr eaLnBrk="1" hangingPunct="1">
              <a:buNone/>
            </a:pPr>
            <a:endParaRPr lang="en-GB" sz="4800" kern="1200" dirty="0" smtClean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01418" y="1828819"/>
            <a:ext cx="257361" cy="1973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798786" y="3561347"/>
            <a:ext cx="416403" cy="15761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2150355" y="4033142"/>
            <a:ext cx="160337" cy="17145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1834671" y="4041024"/>
            <a:ext cx="160337" cy="17145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10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0DB2D08D-215C-4936-A661-3CD9FE57680A}" type="slidenum">
              <a:rPr lang="el-GR" altLang="el-GR" sz="1200" smtClean="0">
                <a:latin typeface="Cambria" pitchFamily="18" charset="0"/>
              </a:rPr>
              <a:pPr/>
              <a:t>15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17" name="Oval 9"/>
          <p:cNvSpPr>
            <a:spLocks noChangeArrowheads="1"/>
          </p:cNvSpPr>
          <p:nvPr/>
        </p:nvSpPr>
        <p:spPr bwMode="auto">
          <a:xfrm>
            <a:off x="1830678" y="2424786"/>
            <a:ext cx="160337" cy="17145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" name="1 - Τίτλος"/>
          <p:cNvSpPr txBox="1">
            <a:spLocks/>
          </p:cNvSpPr>
          <p:nvPr/>
        </p:nvSpPr>
        <p:spPr bwMode="auto">
          <a:xfrm>
            <a:off x="1383632" y="353760"/>
            <a:ext cx="7760368" cy="89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Algorithmic Graph Theory</a:t>
            </a:r>
            <a:endParaRPr kumimoji="0" lang="el-GR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37680" y="1664162"/>
            <a:ext cx="8485856" cy="5029200"/>
          </a:xfrm>
        </p:spPr>
        <p:txBody>
          <a:bodyPr>
            <a:noAutofit/>
          </a:bodyPr>
          <a:lstStyle/>
          <a:p>
            <a:pPr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009900"/>
                </a:solidFill>
              </a:rPr>
              <a:t>Algorithm </a:t>
            </a:r>
            <a:r>
              <a:rPr lang="en-US" b="1" dirty="0" err="1" smtClean="0">
                <a:solidFill>
                  <a:srgbClr val="009900"/>
                </a:solidFill>
              </a:rPr>
              <a:t>LexBFS</a:t>
            </a:r>
            <a:endParaRPr lang="en-US" b="1" dirty="0" smtClean="0">
              <a:solidFill>
                <a:srgbClr val="009900"/>
              </a:solidFill>
            </a:endParaRP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endParaRPr lang="en-US" sz="1100" dirty="0" smtClean="0">
              <a:solidFill>
                <a:srgbClr val="009900"/>
              </a:solidFill>
            </a:endParaRPr>
          </a:p>
          <a:p>
            <a:pPr marL="514350" indent="-514350" eaLnBrk="1" hangingPunct="1">
              <a:spcBef>
                <a:spcPts val="0"/>
              </a:spcBef>
              <a:buSzPct val="70000"/>
              <a:buNone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1.</a:t>
            </a:r>
            <a:r>
              <a:rPr lang="en-US" sz="2800" dirty="0" smtClean="0"/>
              <a:t>	for</a:t>
            </a:r>
            <a:r>
              <a:rPr lang="el-GR" sz="2800" dirty="0" smtClean="0"/>
              <a:t> </a:t>
            </a:r>
            <a:r>
              <a:rPr lang="en-US" sz="2800" dirty="0" smtClean="0"/>
              <a:t>all </a:t>
            </a:r>
            <a:r>
              <a:rPr lang="en-US" sz="2800" dirty="0" err="1" smtClean="0"/>
              <a:t>v</a:t>
            </a:r>
            <a:r>
              <a:rPr lang="en-US" sz="2800" dirty="0" err="1" smtClean="0">
                <a:sym typeface="Symbol"/>
              </a:rPr>
              <a:t>V</a:t>
            </a:r>
            <a:r>
              <a:rPr lang="en-US" sz="2800" dirty="0" smtClean="0">
                <a:sym typeface="Symbol"/>
              </a:rPr>
              <a:t> do </a:t>
            </a:r>
            <a:r>
              <a:rPr lang="en-US" sz="2800" dirty="0" smtClean="0">
                <a:solidFill>
                  <a:srgbClr val="FF0000"/>
                </a:solidFill>
                <a:sym typeface="Symbol"/>
              </a:rPr>
              <a:t>label(v) :  () ;</a:t>
            </a:r>
          </a:p>
          <a:p>
            <a:pPr marL="514350" indent="-514350" eaLnBrk="1" hangingPunct="1">
              <a:spcBef>
                <a:spcPts val="0"/>
              </a:spcBef>
              <a:buSzPct val="70000"/>
              <a:buNone/>
              <a:defRPr/>
            </a:pPr>
            <a:r>
              <a:rPr lang="en-US" sz="2400" dirty="0" smtClean="0">
                <a:solidFill>
                  <a:srgbClr val="C00000"/>
                </a:solidFill>
                <a:sym typeface="Symbol"/>
              </a:rPr>
              <a:t>2.</a:t>
            </a:r>
            <a:r>
              <a:rPr lang="en-US" sz="2800" dirty="0" smtClean="0">
                <a:sym typeface="Symbol"/>
              </a:rPr>
              <a:t>	for </a:t>
            </a:r>
            <a:r>
              <a:rPr lang="en-US" sz="2800" dirty="0" err="1" smtClean="0">
                <a:sym typeface="Symbol"/>
              </a:rPr>
              <a:t>i</a:t>
            </a:r>
            <a:r>
              <a:rPr lang="en-US" sz="2800" dirty="0" smtClean="0">
                <a:sym typeface="Symbol"/>
              </a:rPr>
              <a:t> :  V down to 1 do </a:t>
            </a:r>
          </a:p>
          <a:p>
            <a:pPr marL="514350" indent="-514350" eaLnBrk="1" hangingPunct="1">
              <a:spcBef>
                <a:spcPts val="0"/>
              </a:spcBef>
              <a:buSzPct val="70000"/>
              <a:buNone/>
              <a:defRPr/>
            </a:pPr>
            <a:r>
              <a:rPr lang="en-US" sz="2800" dirty="0" smtClean="0">
                <a:sym typeface="Symbol"/>
              </a:rPr>
              <a:t>		</a:t>
            </a:r>
            <a:r>
              <a:rPr lang="en-US" sz="2000" dirty="0" smtClean="0">
                <a:solidFill>
                  <a:srgbClr val="C00000"/>
                </a:solidFill>
                <a:sym typeface="Symbol"/>
              </a:rPr>
              <a:t>2.1</a:t>
            </a:r>
            <a:r>
              <a:rPr lang="en-US" sz="2800" dirty="0" smtClean="0">
                <a:sym typeface="Symbol"/>
              </a:rPr>
              <a:t>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choose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vV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 with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lexmax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 label (v);</a:t>
            </a:r>
          </a:p>
          <a:p>
            <a:pPr marL="514350" indent="-149225" eaLnBrk="1" hangingPunct="1">
              <a:spcBef>
                <a:spcPts val="0"/>
              </a:spcBef>
              <a:buSzPct val="70000"/>
              <a:buNone/>
              <a:defRPr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		</a:t>
            </a:r>
            <a:r>
              <a:rPr lang="en-US" sz="2000" dirty="0" smtClean="0">
                <a:solidFill>
                  <a:srgbClr val="C00000"/>
                </a:solidFill>
                <a:sym typeface="Symbol"/>
              </a:rPr>
              <a:t>2.1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 </a:t>
            </a:r>
            <a:r>
              <a:rPr lang="el-GR" sz="28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σ (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i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) 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 v;</a:t>
            </a:r>
          </a:p>
          <a:p>
            <a:pPr marL="514350" indent="-149225" eaLnBrk="1" hangingPunct="1">
              <a:spcBef>
                <a:spcPts val="0"/>
              </a:spcBef>
              <a:buSzPct val="70000"/>
              <a:buNone/>
              <a:defRPr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		</a:t>
            </a:r>
            <a:r>
              <a:rPr lang="en-US" sz="2000" dirty="0" smtClean="0">
                <a:solidFill>
                  <a:srgbClr val="C00000"/>
                </a:solidFill>
                <a:sym typeface="Wingdings" pitchFamily="2" charset="2"/>
              </a:rPr>
              <a:t>2.3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 for all u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 V ∩N(v) do </a:t>
            </a:r>
          </a:p>
          <a:p>
            <a:pPr marL="514350" indent="-149225" eaLnBrk="1" hangingPunct="1">
              <a:spcBef>
                <a:spcPts val="0"/>
              </a:spcBef>
              <a:buSzPct val="70000"/>
              <a:buNone/>
              <a:defRPr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			</a:t>
            </a:r>
            <a:r>
              <a:rPr lang="en-US" sz="2800" dirty="0" smtClean="0">
                <a:solidFill>
                  <a:srgbClr val="FF0000"/>
                </a:solidFill>
                <a:sym typeface="Symbol"/>
              </a:rPr>
              <a:t>label (u) </a:t>
            </a:r>
            <a:r>
              <a:rPr lang="en-US" sz="2800" dirty="0" smtClean="0">
                <a:solidFill>
                  <a:srgbClr val="FF0000"/>
                </a:solidFill>
                <a:sym typeface="Wingdings" pitchFamily="2" charset="2"/>
              </a:rPr>
              <a:t> label (u) || </a:t>
            </a:r>
            <a:r>
              <a:rPr lang="en-US" sz="2800" dirty="0" err="1" smtClean="0">
                <a:solidFill>
                  <a:srgbClr val="FF0000"/>
                </a:solidFill>
                <a:sym typeface="Wingdings" pitchFamily="2" charset="2"/>
              </a:rPr>
              <a:t>i</a:t>
            </a:r>
            <a:endParaRPr lang="en-US" sz="2800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514350" indent="-149225" eaLnBrk="1" hangingPunct="1">
              <a:spcBef>
                <a:spcPts val="0"/>
              </a:spcBef>
              <a:buSzPct val="70000"/>
              <a:buNone/>
              <a:defRPr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		</a:t>
            </a:r>
            <a:r>
              <a:rPr lang="en-US" sz="2000" dirty="0" smtClean="0">
                <a:solidFill>
                  <a:srgbClr val="C00000"/>
                </a:solidFill>
                <a:sym typeface="Wingdings" pitchFamily="2" charset="2"/>
              </a:rPr>
              <a:t>2.4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 V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  V \ v;</a:t>
            </a:r>
          </a:p>
          <a:p>
            <a:pPr marL="514350" indent="-514350" eaLnBrk="1" hangingPunct="1">
              <a:spcBef>
                <a:spcPts val="0"/>
              </a:spcBef>
              <a:buSzPct val="70000"/>
              <a:buFont typeface="Wingdings" pitchFamily="2" charset="2"/>
              <a:buNone/>
              <a:defRPr/>
            </a:pPr>
            <a:r>
              <a:rPr lang="en-US" sz="2800" dirty="0" smtClean="0">
                <a:sym typeface="Symbol"/>
              </a:rPr>
              <a:t>    	end</a:t>
            </a:r>
          </a:p>
          <a:p>
            <a:pPr marL="514350" indent="-149225" eaLnBrk="1" hangingPunct="1">
              <a:spcBef>
                <a:spcPts val="0"/>
              </a:spcBef>
              <a:buSzPct val="70000"/>
              <a:buFont typeface="Wingdings" pitchFamily="2" charset="2"/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5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C42D09A4-64D9-4005-858C-1F13DF9E55C1}" type="slidenum">
              <a:rPr lang="el-GR" altLang="el-GR" sz="1200" smtClean="0">
                <a:latin typeface="Cambria" pitchFamily="18" charset="0"/>
              </a:rPr>
              <a:pPr/>
              <a:t>16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383632" y="361455"/>
            <a:ext cx="7760368" cy="889829"/>
          </a:xfrm>
          <a:prstGeom prst="rect">
            <a:avLst/>
          </a:prstGeom>
        </p:spPr>
        <p:txBody>
          <a:bodyPr anchor="ctr"/>
          <a:lstStyle/>
          <a:p>
            <a:pPr algn="l"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Computing PEO - </a:t>
            </a:r>
            <a:r>
              <a:rPr lang="en-US" sz="3200" b="1" dirty="0" err="1" smtClean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LexBFS</a:t>
            </a:r>
            <a:endParaRPr lang="en-GB" sz="3200" dirty="0">
              <a:solidFill>
                <a:srgbClr val="00206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7745" y="1700808"/>
            <a:ext cx="72008" cy="4608512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C42D09A4-64D9-4005-858C-1F13DF9E55C1}" type="slidenum">
              <a:rPr lang="el-GR" altLang="el-GR" sz="1200" smtClean="0">
                <a:latin typeface="Cambria" pitchFamily="18" charset="0"/>
              </a:rPr>
              <a:pPr/>
              <a:t>17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1383632" y="361455"/>
            <a:ext cx="7760368" cy="889829"/>
          </a:xfrm>
          <a:prstGeom prst="rect">
            <a:avLst/>
          </a:prstGeom>
        </p:spPr>
        <p:txBody>
          <a:bodyPr anchor="ctr"/>
          <a:lstStyle/>
          <a:p>
            <a:pPr algn="l"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Computing PEO - </a:t>
            </a:r>
            <a:r>
              <a:rPr lang="en-US" sz="3200" b="1" dirty="0" err="1" smtClean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LexBFS</a:t>
            </a:r>
            <a:endParaRPr lang="en-GB" sz="3200" dirty="0">
              <a:solidFill>
                <a:srgbClr val="00206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830197" y="2245896"/>
            <a:ext cx="7615992" cy="2827421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758011" y="2177720"/>
            <a:ext cx="7628020" cy="282742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8" name="Oval 5"/>
          <p:cNvSpPr>
            <a:spLocks noChangeArrowheads="1"/>
          </p:cNvSpPr>
          <p:nvPr/>
        </p:nvSpPr>
        <p:spPr bwMode="auto">
          <a:xfrm>
            <a:off x="1075852" y="3310472"/>
            <a:ext cx="209550" cy="21113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9" name="Oval 6"/>
          <p:cNvSpPr>
            <a:spLocks noChangeArrowheads="1"/>
          </p:cNvSpPr>
          <p:nvPr/>
        </p:nvSpPr>
        <p:spPr bwMode="auto">
          <a:xfrm>
            <a:off x="1952152" y="3305709"/>
            <a:ext cx="211137" cy="2095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2" name="Oval 8"/>
          <p:cNvSpPr>
            <a:spLocks noChangeArrowheads="1"/>
          </p:cNvSpPr>
          <p:nvPr/>
        </p:nvSpPr>
        <p:spPr bwMode="auto">
          <a:xfrm>
            <a:off x="1936277" y="4131209"/>
            <a:ext cx="211137" cy="2095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42" name="Straight Connector 9"/>
          <p:cNvCxnSpPr>
            <a:cxnSpLocks noChangeShapeType="1"/>
            <a:stCxn id="28" idx="4"/>
          </p:cNvCxnSpPr>
          <p:nvPr/>
        </p:nvCxnSpPr>
        <p:spPr bwMode="auto">
          <a:xfrm flipH="1">
            <a:off x="1164752" y="3521609"/>
            <a:ext cx="15875" cy="6143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3" name="Straight Connector 10"/>
          <p:cNvCxnSpPr>
            <a:cxnSpLocks noChangeShapeType="1"/>
            <a:stCxn id="32" idx="0"/>
            <a:endCxn id="29" idx="4"/>
          </p:cNvCxnSpPr>
          <p:nvPr/>
        </p:nvCxnSpPr>
        <p:spPr bwMode="auto">
          <a:xfrm flipV="1">
            <a:off x="2042639" y="3515259"/>
            <a:ext cx="15875" cy="6159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4" name="Straight Connector 12"/>
          <p:cNvCxnSpPr>
            <a:cxnSpLocks noChangeShapeType="1"/>
            <a:stCxn id="29" idx="3"/>
          </p:cNvCxnSpPr>
          <p:nvPr/>
        </p:nvCxnSpPr>
        <p:spPr bwMode="auto">
          <a:xfrm flipH="1">
            <a:off x="1239364" y="3485097"/>
            <a:ext cx="744538" cy="6810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" name="Straight Connector 13"/>
          <p:cNvCxnSpPr>
            <a:cxnSpLocks noChangeShapeType="1"/>
            <a:stCxn id="28" idx="6"/>
            <a:endCxn id="29" idx="2"/>
          </p:cNvCxnSpPr>
          <p:nvPr/>
        </p:nvCxnSpPr>
        <p:spPr bwMode="auto">
          <a:xfrm flipV="1">
            <a:off x="1285402" y="3410484"/>
            <a:ext cx="666750" cy="47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3" name="Straight Connector 14"/>
          <p:cNvCxnSpPr>
            <a:cxnSpLocks noChangeShapeType="1"/>
            <a:endCxn id="32" idx="2"/>
          </p:cNvCxnSpPr>
          <p:nvPr/>
        </p:nvCxnSpPr>
        <p:spPr bwMode="auto">
          <a:xfrm flipV="1">
            <a:off x="1269527" y="4235984"/>
            <a:ext cx="666750" cy="47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4" name="Oval 15"/>
          <p:cNvSpPr>
            <a:spLocks noChangeArrowheads="1"/>
          </p:cNvSpPr>
          <p:nvPr/>
        </p:nvSpPr>
        <p:spPr bwMode="auto">
          <a:xfrm>
            <a:off x="1501302" y="2653247"/>
            <a:ext cx="209550" cy="21113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55" name="Straight Connector 16"/>
          <p:cNvCxnSpPr>
            <a:cxnSpLocks noChangeShapeType="1"/>
            <a:stCxn id="54" idx="3"/>
            <a:endCxn id="28" idx="7"/>
          </p:cNvCxnSpPr>
          <p:nvPr/>
        </p:nvCxnSpPr>
        <p:spPr bwMode="auto">
          <a:xfrm flipH="1">
            <a:off x="1255239" y="2832634"/>
            <a:ext cx="276225" cy="509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" name="Straight Connector 17"/>
          <p:cNvCxnSpPr>
            <a:cxnSpLocks noChangeShapeType="1"/>
            <a:stCxn id="54" idx="5"/>
            <a:endCxn id="29" idx="1"/>
          </p:cNvCxnSpPr>
          <p:nvPr/>
        </p:nvCxnSpPr>
        <p:spPr bwMode="auto">
          <a:xfrm>
            <a:off x="1680689" y="2832634"/>
            <a:ext cx="303213" cy="5032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7" name="Rectangle 51"/>
          <p:cNvSpPr>
            <a:spLocks noChangeArrowheads="1"/>
          </p:cNvSpPr>
          <p:nvPr/>
        </p:nvSpPr>
        <p:spPr bwMode="auto">
          <a:xfrm>
            <a:off x="1297527" y="2408454"/>
            <a:ext cx="2680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 pitchFamily="18" charset="2"/>
              </a:rPr>
              <a:t>c</a:t>
            </a:r>
            <a:endParaRPr lang="en-US" sz="1400" dirty="0">
              <a:sym typeface="Symbol" pitchFamily="18" charset="2"/>
            </a:endParaRPr>
          </a:p>
        </p:txBody>
      </p:sp>
      <p:sp>
        <p:nvSpPr>
          <p:cNvPr id="58" name="Rectangle 52"/>
          <p:cNvSpPr>
            <a:spLocks noChangeArrowheads="1"/>
          </p:cNvSpPr>
          <p:nvPr/>
        </p:nvSpPr>
        <p:spPr bwMode="auto">
          <a:xfrm>
            <a:off x="810252" y="3184973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ym typeface="Symbol" pitchFamily="18" charset="2"/>
              </a:rPr>
              <a:t>b</a:t>
            </a:r>
          </a:p>
        </p:txBody>
      </p:sp>
      <p:sp>
        <p:nvSpPr>
          <p:cNvPr id="59" name="Rectangle 53"/>
          <p:cNvSpPr>
            <a:spLocks noChangeArrowheads="1"/>
          </p:cNvSpPr>
          <p:nvPr/>
        </p:nvSpPr>
        <p:spPr bwMode="auto">
          <a:xfrm>
            <a:off x="814791" y="4225713"/>
            <a:ext cx="2824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 pitchFamily="18" charset="2"/>
              </a:rPr>
              <a:t>a</a:t>
            </a:r>
            <a:endParaRPr lang="en-US" sz="1400" dirty="0">
              <a:sym typeface="Symbol" pitchFamily="18" charset="2"/>
            </a:endParaRPr>
          </a:p>
        </p:txBody>
      </p:sp>
      <p:sp>
        <p:nvSpPr>
          <p:cNvPr id="60" name="Rectangle 54"/>
          <p:cNvSpPr>
            <a:spLocks noChangeArrowheads="1"/>
          </p:cNvSpPr>
          <p:nvPr/>
        </p:nvSpPr>
        <p:spPr bwMode="auto">
          <a:xfrm>
            <a:off x="2089525" y="4219952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 pitchFamily="18" charset="2"/>
              </a:rPr>
              <a:t>e</a:t>
            </a:r>
            <a:endParaRPr lang="en-US" sz="1400" dirty="0">
              <a:sym typeface="Symbol" pitchFamily="18" charset="2"/>
            </a:endParaRPr>
          </a:p>
        </p:txBody>
      </p:sp>
      <p:sp>
        <p:nvSpPr>
          <p:cNvPr id="61" name="Rectangle 56"/>
          <p:cNvSpPr>
            <a:spLocks noChangeArrowheads="1"/>
          </p:cNvSpPr>
          <p:nvPr/>
        </p:nvSpPr>
        <p:spPr bwMode="auto">
          <a:xfrm>
            <a:off x="2134643" y="3178961"/>
            <a:ext cx="2840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 pitchFamily="18" charset="2"/>
              </a:rPr>
              <a:t>d</a:t>
            </a:r>
            <a:endParaRPr lang="en-US" sz="1400" dirty="0">
              <a:sym typeface="Symbol" pitchFamily="18" charset="2"/>
            </a:endParaRPr>
          </a:p>
        </p:txBody>
      </p:sp>
      <p:sp>
        <p:nvSpPr>
          <p:cNvPr id="62" name="Oval 8"/>
          <p:cNvSpPr>
            <a:spLocks noChangeArrowheads="1"/>
          </p:cNvSpPr>
          <p:nvPr/>
        </p:nvSpPr>
        <p:spPr bwMode="auto">
          <a:xfrm>
            <a:off x="1078024" y="4139230"/>
            <a:ext cx="211137" cy="2095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3240223" y="2815391"/>
            <a:ext cx="437576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9900"/>
                </a:solidFill>
                <a:latin typeface="Cambria" pitchFamily="18" charset="0"/>
              </a:rPr>
              <a:t>Algorithm </a:t>
            </a:r>
            <a:r>
              <a:rPr lang="en-US" sz="3600" b="1" dirty="0" err="1" smtClean="0">
                <a:solidFill>
                  <a:srgbClr val="009900"/>
                </a:solidFill>
                <a:latin typeface="Cambria" pitchFamily="18" charset="0"/>
              </a:rPr>
              <a:t>LexBFS</a:t>
            </a:r>
            <a:endParaRPr lang="en-US" sz="3600" b="1" dirty="0" smtClean="0">
              <a:solidFill>
                <a:srgbClr val="009900"/>
              </a:solidFill>
              <a:latin typeface="Cambria" pitchFamily="18" charset="0"/>
            </a:endParaRPr>
          </a:p>
          <a:p>
            <a:endParaRPr lang="en-US" sz="2800" b="1" dirty="0" smtClean="0">
              <a:solidFill>
                <a:srgbClr val="009900"/>
              </a:solidFill>
              <a:latin typeface="Cambria" pitchFamily="18" charset="0"/>
            </a:endParaRPr>
          </a:p>
          <a:p>
            <a:r>
              <a:rPr lang="en-US" sz="3200" dirty="0" smtClean="0">
                <a:solidFill>
                  <a:srgbClr val="009900"/>
                </a:solidFill>
                <a:latin typeface="Cambria" pitchFamily="18" charset="0"/>
              </a:rPr>
              <a:t>(An example)</a:t>
            </a:r>
            <a:endParaRPr lang="en-US" sz="32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 bwMode="auto">
          <a:xfrm>
            <a:off x="252660" y="1884936"/>
            <a:ext cx="8807116" cy="2827421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180475" y="1816760"/>
            <a:ext cx="8807114" cy="282742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498316" y="2949512"/>
            <a:ext cx="209550" cy="21113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1374616" y="2944749"/>
            <a:ext cx="211137" cy="2095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482441" y="3775012"/>
            <a:ext cx="209550" cy="20955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1358741" y="3770249"/>
            <a:ext cx="211137" cy="2095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34" name="Straight Connector 9"/>
          <p:cNvCxnSpPr>
            <a:cxnSpLocks noChangeShapeType="1"/>
            <a:stCxn id="30" idx="4"/>
            <a:endCxn id="32" idx="0"/>
          </p:cNvCxnSpPr>
          <p:nvPr/>
        </p:nvCxnSpPr>
        <p:spPr bwMode="auto">
          <a:xfrm flipH="1">
            <a:off x="587216" y="3160649"/>
            <a:ext cx="15875" cy="6143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" name="Straight Connector 10"/>
          <p:cNvCxnSpPr>
            <a:cxnSpLocks noChangeShapeType="1"/>
            <a:stCxn id="33" idx="0"/>
            <a:endCxn id="31" idx="4"/>
          </p:cNvCxnSpPr>
          <p:nvPr/>
        </p:nvCxnSpPr>
        <p:spPr bwMode="auto">
          <a:xfrm flipV="1">
            <a:off x="1465103" y="3154299"/>
            <a:ext cx="15875" cy="6159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" name="Straight Connector 12"/>
          <p:cNvCxnSpPr>
            <a:cxnSpLocks noChangeShapeType="1"/>
            <a:stCxn id="31" idx="3"/>
            <a:endCxn id="32" idx="7"/>
          </p:cNvCxnSpPr>
          <p:nvPr/>
        </p:nvCxnSpPr>
        <p:spPr bwMode="auto">
          <a:xfrm flipH="1">
            <a:off x="661828" y="3124137"/>
            <a:ext cx="744538" cy="6810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" name="Straight Connector 13"/>
          <p:cNvCxnSpPr>
            <a:cxnSpLocks noChangeShapeType="1"/>
            <a:stCxn id="30" idx="6"/>
            <a:endCxn id="31" idx="2"/>
          </p:cNvCxnSpPr>
          <p:nvPr/>
        </p:nvCxnSpPr>
        <p:spPr bwMode="auto">
          <a:xfrm flipV="1">
            <a:off x="707866" y="3049524"/>
            <a:ext cx="666750" cy="47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" name="Straight Connector 14"/>
          <p:cNvCxnSpPr>
            <a:cxnSpLocks noChangeShapeType="1"/>
            <a:stCxn id="32" idx="6"/>
            <a:endCxn id="33" idx="2"/>
          </p:cNvCxnSpPr>
          <p:nvPr/>
        </p:nvCxnSpPr>
        <p:spPr bwMode="auto">
          <a:xfrm flipV="1">
            <a:off x="691991" y="3875024"/>
            <a:ext cx="666750" cy="47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9" name="Oval 15"/>
          <p:cNvSpPr>
            <a:spLocks noChangeArrowheads="1"/>
          </p:cNvSpPr>
          <p:nvPr/>
        </p:nvSpPr>
        <p:spPr bwMode="auto">
          <a:xfrm>
            <a:off x="923766" y="2292287"/>
            <a:ext cx="209550" cy="21113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40" name="Straight Connector 16"/>
          <p:cNvCxnSpPr>
            <a:cxnSpLocks noChangeShapeType="1"/>
            <a:stCxn id="39" idx="3"/>
            <a:endCxn id="30" idx="7"/>
          </p:cNvCxnSpPr>
          <p:nvPr/>
        </p:nvCxnSpPr>
        <p:spPr bwMode="auto">
          <a:xfrm flipH="1">
            <a:off x="677703" y="2471674"/>
            <a:ext cx="276225" cy="509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" name="Straight Connector 17"/>
          <p:cNvCxnSpPr>
            <a:cxnSpLocks noChangeShapeType="1"/>
            <a:stCxn id="39" idx="5"/>
            <a:endCxn id="31" idx="1"/>
          </p:cNvCxnSpPr>
          <p:nvPr/>
        </p:nvCxnSpPr>
        <p:spPr bwMode="auto">
          <a:xfrm>
            <a:off x="1103153" y="2471674"/>
            <a:ext cx="303213" cy="5032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5" name="Rectangle 51"/>
          <p:cNvSpPr>
            <a:spLocks noChangeArrowheads="1"/>
          </p:cNvSpPr>
          <p:nvPr/>
        </p:nvSpPr>
        <p:spPr bwMode="auto">
          <a:xfrm>
            <a:off x="719991" y="2047494"/>
            <a:ext cx="2680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 pitchFamily="18" charset="2"/>
              </a:rPr>
              <a:t>c</a:t>
            </a:r>
            <a:endParaRPr lang="en-US" sz="1400" dirty="0">
              <a:sym typeface="Symbol" pitchFamily="18" charset="2"/>
            </a:endParaRPr>
          </a:p>
        </p:txBody>
      </p:sp>
      <p:sp>
        <p:nvSpPr>
          <p:cNvPr id="46" name="Rectangle 52"/>
          <p:cNvSpPr>
            <a:spLocks noChangeArrowheads="1"/>
          </p:cNvSpPr>
          <p:nvPr/>
        </p:nvSpPr>
        <p:spPr bwMode="auto">
          <a:xfrm>
            <a:off x="232716" y="2824013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ym typeface="Symbol" pitchFamily="18" charset="2"/>
              </a:rPr>
              <a:t>b</a:t>
            </a:r>
          </a:p>
        </p:txBody>
      </p:sp>
      <p:sp>
        <p:nvSpPr>
          <p:cNvPr id="47" name="Rectangle 53"/>
          <p:cNvSpPr>
            <a:spLocks noChangeArrowheads="1"/>
          </p:cNvSpPr>
          <p:nvPr/>
        </p:nvSpPr>
        <p:spPr bwMode="auto">
          <a:xfrm>
            <a:off x="237255" y="3864753"/>
            <a:ext cx="2824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 pitchFamily="18" charset="2"/>
              </a:rPr>
              <a:t>a</a:t>
            </a:r>
            <a:endParaRPr lang="en-US" sz="1400" dirty="0">
              <a:sym typeface="Symbol" pitchFamily="18" charset="2"/>
            </a:endParaRPr>
          </a:p>
        </p:txBody>
      </p:sp>
      <p:sp>
        <p:nvSpPr>
          <p:cNvPr id="48" name="Rectangle 54"/>
          <p:cNvSpPr>
            <a:spLocks noChangeArrowheads="1"/>
          </p:cNvSpPr>
          <p:nvPr/>
        </p:nvSpPr>
        <p:spPr bwMode="auto">
          <a:xfrm>
            <a:off x="1511989" y="3858992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 pitchFamily="18" charset="2"/>
              </a:rPr>
              <a:t>e</a:t>
            </a:r>
            <a:endParaRPr lang="en-US" sz="1400" dirty="0">
              <a:sym typeface="Symbol" pitchFamily="18" charset="2"/>
            </a:endParaRPr>
          </a:p>
        </p:txBody>
      </p:sp>
      <p:sp>
        <p:nvSpPr>
          <p:cNvPr id="50" name="Rectangle 56"/>
          <p:cNvSpPr>
            <a:spLocks noChangeArrowheads="1"/>
          </p:cNvSpPr>
          <p:nvPr/>
        </p:nvSpPr>
        <p:spPr bwMode="auto">
          <a:xfrm>
            <a:off x="1557107" y="2818001"/>
            <a:ext cx="2840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 pitchFamily="18" charset="2"/>
              </a:rPr>
              <a:t>d</a:t>
            </a:r>
            <a:endParaRPr lang="en-US" sz="1400" dirty="0">
              <a:sym typeface="Symbol" pitchFamily="18" charset="2"/>
            </a:endParaRPr>
          </a:p>
        </p:txBody>
      </p:sp>
      <p:sp>
        <p:nvSpPr>
          <p:cNvPr id="49" name="Oval 5"/>
          <p:cNvSpPr>
            <a:spLocks noChangeArrowheads="1"/>
          </p:cNvSpPr>
          <p:nvPr/>
        </p:nvSpPr>
        <p:spPr bwMode="auto">
          <a:xfrm>
            <a:off x="2226908" y="2945496"/>
            <a:ext cx="209550" cy="211137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7" name="Oval 6"/>
          <p:cNvSpPr>
            <a:spLocks noChangeArrowheads="1"/>
          </p:cNvSpPr>
          <p:nvPr/>
        </p:nvSpPr>
        <p:spPr bwMode="auto">
          <a:xfrm>
            <a:off x="3091176" y="2940733"/>
            <a:ext cx="211137" cy="2095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8" name="Oval 7"/>
          <p:cNvSpPr>
            <a:spLocks noChangeArrowheads="1"/>
          </p:cNvSpPr>
          <p:nvPr/>
        </p:nvSpPr>
        <p:spPr bwMode="auto">
          <a:xfrm>
            <a:off x="2211033" y="3770996"/>
            <a:ext cx="209550" cy="20955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9" name="Oval 8"/>
          <p:cNvSpPr>
            <a:spLocks noChangeArrowheads="1"/>
          </p:cNvSpPr>
          <p:nvPr/>
        </p:nvSpPr>
        <p:spPr bwMode="auto">
          <a:xfrm>
            <a:off x="3087333" y="3766233"/>
            <a:ext cx="211137" cy="2095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60" name="Straight Connector 9"/>
          <p:cNvCxnSpPr>
            <a:cxnSpLocks noChangeShapeType="1"/>
            <a:stCxn id="49" idx="4"/>
            <a:endCxn id="58" idx="0"/>
          </p:cNvCxnSpPr>
          <p:nvPr/>
        </p:nvCxnSpPr>
        <p:spPr bwMode="auto">
          <a:xfrm flipH="1">
            <a:off x="2315808" y="3156633"/>
            <a:ext cx="15875" cy="6143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1" name="Straight Connector 10"/>
          <p:cNvCxnSpPr>
            <a:cxnSpLocks noChangeShapeType="1"/>
            <a:stCxn id="59" idx="0"/>
            <a:endCxn id="57" idx="4"/>
          </p:cNvCxnSpPr>
          <p:nvPr/>
        </p:nvCxnSpPr>
        <p:spPr bwMode="auto">
          <a:xfrm flipV="1">
            <a:off x="3192902" y="3150283"/>
            <a:ext cx="3843" cy="6159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2" name="Straight Connector 12"/>
          <p:cNvCxnSpPr>
            <a:cxnSpLocks noChangeShapeType="1"/>
            <a:stCxn id="57" idx="3"/>
            <a:endCxn id="58" idx="7"/>
          </p:cNvCxnSpPr>
          <p:nvPr/>
        </p:nvCxnSpPr>
        <p:spPr bwMode="auto">
          <a:xfrm flipH="1">
            <a:off x="2389895" y="3119595"/>
            <a:ext cx="732201" cy="682089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3" name="Straight Connector 13"/>
          <p:cNvCxnSpPr>
            <a:cxnSpLocks noChangeShapeType="1"/>
            <a:stCxn id="49" idx="6"/>
            <a:endCxn id="57" idx="2"/>
          </p:cNvCxnSpPr>
          <p:nvPr/>
        </p:nvCxnSpPr>
        <p:spPr bwMode="auto">
          <a:xfrm flipV="1">
            <a:off x="2436458" y="3045508"/>
            <a:ext cx="654718" cy="555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4" name="Straight Connector 14"/>
          <p:cNvCxnSpPr>
            <a:cxnSpLocks noChangeShapeType="1"/>
            <a:stCxn id="58" idx="6"/>
            <a:endCxn id="59" idx="2"/>
          </p:cNvCxnSpPr>
          <p:nvPr/>
        </p:nvCxnSpPr>
        <p:spPr bwMode="auto">
          <a:xfrm flipV="1">
            <a:off x="2420583" y="3871008"/>
            <a:ext cx="666750" cy="47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65" name="Oval 15"/>
          <p:cNvSpPr>
            <a:spLocks noChangeArrowheads="1"/>
          </p:cNvSpPr>
          <p:nvPr/>
        </p:nvSpPr>
        <p:spPr bwMode="auto">
          <a:xfrm>
            <a:off x="2652358" y="2288271"/>
            <a:ext cx="209550" cy="21113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66" name="Straight Connector 16"/>
          <p:cNvCxnSpPr>
            <a:cxnSpLocks noChangeShapeType="1"/>
            <a:stCxn id="65" idx="3"/>
            <a:endCxn id="49" idx="7"/>
          </p:cNvCxnSpPr>
          <p:nvPr/>
        </p:nvCxnSpPr>
        <p:spPr bwMode="auto">
          <a:xfrm flipH="1">
            <a:off x="2406295" y="2467658"/>
            <a:ext cx="276225" cy="509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7" name="Straight Connector 17"/>
          <p:cNvCxnSpPr>
            <a:cxnSpLocks noChangeShapeType="1"/>
            <a:stCxn id="65" idx="5"/>
            <a:endCxn id="57" idx="1"/>
          </p:cNvCxnSpPr>
          <p:nvPr/>
        </p:nvCxnSpPr>
        <p:spPr bwMode="auto">
          <a:xfrm>
            <a:off x="2831220" y="2468488"/>
            <a:ext cx="290876" cy="50293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68" name="Rectangle 51"/>
          <p:cNvSpPr>
            <a:spLocks noChangeArrowheads="1"/>
          </p:cNvSpPr>
          <p:nvPr/>
        </p:nvSpPr>
        <p:spPr bwMode="auto">
          <a:xfrm>
            <a:off x="2448583" y="2043478"/>
            <a:ext cx="2680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 pitchFamily="18" charset="2"/>
              </a:rPr>
              <a:t>c</a:t>
            </a:r>
            <a:endParaRPr lang="en-US" sz="1400" dirty="0">
              <a:sym typeface="Symbol" pitchFamily="18" charset="2"/>
            </a:endParaRPr>
          </a:p>
        </p:txBody>
      </p:sp>
      <p:sp>
        <p:nvSpPr>
          <p:cNvPr id="69" name="Rectangle 52"/>
          <p:cNvSpPr>
            <a:spLocks noChangeArrowheads="1"/>
          </p:cNvSpPr>
          <p:nvPr/>
        </p:nvSpPr>
        <p:spPr bwMode="auto">
          <a:xfrm>
            <a:off x="1962109" y="2819997"/>
            <a:ext cx="2824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 pitchFamily="18" charset="2"/>
              </a:rPr>
              <a:t>b</a:t>
            </a:r>
            <a:endParaRPr lang="en-US" sz="1400" dirty="0">
              <a:sym typeface="Symbol" pitchFamily="18" charset="2"/>
            </a:endParaRPr>
          </a:p>
        </p:txBody>
      </p:sp>
      <p:sp>
        <p:nvSpPr>
          <p:cNvPr id="70" name="Rectangle 53"/>
          <p:cNvSpPr>
            <a:spLocks noChangeArrowheads="1"/>
          </p:cNvSpPr>
          <p:nvPr/>
        </p:nvSpPr>
        <p:spPr bwMode="auto">
          <a:xfrm>
            <a:off x="1965847" y="3860737"/>
            <a:ext cx="2824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 pitchFamily="18" charset="2"/>
              </a:rPr>
              <a:t>a</a:t>
            </a:r>
            <a:endParaRPr lang="en-US" sz="1400" dirty="0">
              <a:sym typeface="Symbol" pitchFamily="18" charset="2"/>
            </a:endParaRPr>
          </a:p>
        </p:txBody>
      </p:sp>
      <p:sp>
        <p:nvSpPr>
          <p:cNvPr id="71" name="Rectangle 54"/>
          <p:cNvSpPr>
            <a:spLocks noChangeArrowheads="1"/>
          </p:cNvSpPr>
          <p:nvPr/>
        </p:nvSpPr>
        <p:spPr bwMode="auto">
          <a:xfrm>
            <a:off x="3240581" y="3854976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 pitchFamily="18" charset="2"/>
              </a:rPr>
              <a:t>e</a:t>
            </a:r>
            <a:endParaRPr lang="en-US" sz="1400" dirty="0">
              <a:sym typeface="Symbol" pitchFamily="18" charset="2"/>
            </a:endParaRPr>
          </a:p>
        </p:txBody>
      </p:sp>
      <p:sp>
        <p:nvSpPr>
          <p:cNvPr id="72" name="Rectangle 56"/>
          <p:cNvSpPr>
            <a:spLocks noChangeArrowheads="1"/>
          </p:cNvSpPr>
          <p:nvPr/>
        </p:nvSpPr>
        <p:spPr bwMode="auto">
          <a:xfrm>
            <a:off x="3285699" y="2813985"/>
            <a:ext cx="2840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 pitchFamily="18" charset="2"/>
              </a:rPr>
              <a:t>d</a:t>
            </a:r>
            <a:endParaRPr lang="en-US" sz="1400" dirty="0">
              <a:sym typeface="Symbol" pitchFamily="18" charset="2"/>
            </a:endParaRPr>
          </a:p>
        </p:txBody>
      </p:sp>
      <p:sp>
        <p:nvSpPr>
          <p:cNvPr id="73" name="Oval 5"/>
          <p:cNvSpPr>
            <a:spLocks noChangeArrowheads="1"/>
          </p:cNvSpPr>
          <p:nvPr/>
        </p:nvSpPr>
        <p:spPr bwMode="auto">
          <a:xfrm>
            <a:off x="4015660" y="2941480"/>
            <a:ext cx="209550" cy="211137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4" name="Oval 6"/>
          <p:cNvSpPr>
            <a:spLocks noChangeArrowheads="1"/>
          </p:cNvSpPr>
          <p:nvPr/>
        </p:nvSpPr>
        <p:spPr bwMode="auto">
          <a:xfrm>
            <a:off x="4879928" y="2936717"/>
            <a:ext cx="211137" cy="20955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5" name="Oval 7"/>
          <p:cNvSpPr>
            <a:spLocks noChangeArrowheads="1"/>
          </p:cNvSpPr>
          <p:nvPr/>
        </p:nvSpPr>
        <p:spPr bwMode="auto">
          <a:xfrm>
            <a:off x="3999785" y="3766980"/>
            <a:ext cx="209550" cy="20955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6" name="Oval 8"/>
          <p:cNvSpPr>
            <a:spLocks noChangeArrowheads="1"/>
          </p:cNvSpPr>
          <p:nvPr/>
        </p:nvSpPr>
        <p:spPr bwMode="auto">
          <a:xfrm>
            <a:off x="4876085" y="3762217"/>
            <a:ext cx="211137" cy="2095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77" name="Straight Connector 9"/>
          <p:cNvCxnSpPr>
            <a:cxnSpLocks noChangeShapeType="1"/>
            <a:stCxn id="73" idx="4"/>
            <a:endCxn id="75" idx="0"/>
          </p:cNvCxnSpPr>
          <p:nvPr/>
        </p:nvCxnSpPr>
        <p:spPr bwMode="auto">
          <a:xfrm flipH="1">
            <a:off x="4104560" y="3152617"/>
            <a:ext cx="15875" cy="6143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8" name="Straight Connector 10"/>
          <p:cNvCxnSpPr>
            <a:cxnSpLocks noChangeShapeType="1"/>
            <a:stCxn id="76" idx="0"/>
            <a:endCxn id="74" idx="4"/>
          </p:cNvCxnSpPr>
          <p:nvPr/>
        </p:nvCxnSpPr>
        <p:spPr bwMode="auto">
          <a:xfrm flipV="1">
            <a:off x="4981654" y="3146267"/>
            <a:ext cx="3843" cy="6159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9" name="Straight Connector 12"/>
          <p:cNvCxnSpPr>
            <a:cxnSpLocks noChangeShapeType="1"/>
            <a:stCxn id="74" idx="3"/>
            <a:endCxn id="75" idx="7"/>
          </p:cNvCxnSpPr>
          <p:nvPr/>
        </p:nvCxnSpPr>
        <p:spPr bwMode="auto">
          <a:xfrm flipH="1">
            <a:off x="4178647" y="3115579"/>
            <a:ext cx="732201" cy="682089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0" name="Straight Connector 13"/>
          <p:cNvCxnSpPr>
            <a:cxnSpLocks noChangeShapeType="1"/>
            <a:stCxn id="73" idx="6"/>
            <a:endCxn id="74" idx="2"/>
          </p:cNvCxnSpPr>
          <p:nvPr/>
        </p:nvCxnSpPr>
        <p:spPr bwMode="auto">
          <a:xfrm flipV="1">
            <a:off x="4225210" y="3041492"/>
            <a:ext cx="654718" cy="555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1" name="Straight Connector 14"/>
          <p:cNvCxnSpPr>
            <a:cxnSpLocks noChangeShapeType="1"/>
            <a:stCxn id="75" idx="6"/>
            <a:endCxn id="76" idx="2"/>
          </p:cNvCxnSpPr>
          <p:nvPr/>
        </p:nvCxnSpPr>
        <p:spPr bwMode="auto">
          <a:xfrm flipV="1">
            <a:off x="4209335" y="3866992"/>
            <a:ext cx="666750" cy="47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82" name="Oval 15"/>
          <p:cNvSpPr>
            <a:spLocks noChangeArrowheads="1"/>
          </p:cNvSpPr>
          <p:nvPr/>
        </p:nvSpPr>
        <p:spPr bwMode="auto">
          <a:xfrm>
            <a:off x="4441110" y="2284255"/>
            <a:ext cx="209550" cy="21113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83" name="Straight Connector 16"/>
          <p:cNvCxnSpPr>
            <a:cxnSpLocks noChangeShapeType="1"/>
            <a:stCxn id="82" idx="3"/>
            <a:endCxn id="73" idx="7"/>
          </p:cNvCxnSpPr>
          <p:nvPr/>
        </p:nvCxnSpPr>
        <p:spPr bwMode="auto">
          <a:xfrm flipH="1">
            <a:off x="4195047" y="2463642"/>
            <a:ext cx="276225" cy="509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4" name="Straight Connector 17"/>
          <p:cNvCxnSpPr>
            <a:cxnSpLocks noChangeShapeType="1"/>
            <a:stCxn id="82" idx="5"/>
            <a:endCxn id="74" idx="1"/>
          </p:cNvCxnSpPr>
          <p:nvPr/>
        </p:nvCxnSpPr>
        <p:spPr bwMode="auto">
          <a:xfrm>
            <a:off x="4619972" y="2464472"/>
            <a:ext cx="290876" cy="50293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85" name="Rectangle 51"/>
          <p:cNvSpPr>
            <a:spLocks noChangeArrowheads="1"/>
          </p:cNvSpPr>
          <p:nvPr/>
        </p:nvSpPr>
        <p:spPr bwMode="auto">
          <a:xfrm>
            <a:off x="4237335" y="2039462"/>
            <a:ext cx="2680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 pitchFamily="18" charset="2"/>
              </a:rPr>
              <a:t>c</a:t>
            </a:r>
            <a:endParaRPr lang="en-US" sz="1400" dirty="0">
              <a:sym typeface="Symbol" pitchFamily="18" charset="2"/>
            </a:endParaRPr>
          </a:p>
        </p:txBody>
      </p:sp>
      <p:sp>
        <p:nvSpPr>
          <p:cNvPr id="86" name="Rectangle 52"/>
          <p:cNvSpPr>
            <a:spLocks noChangeArrowheads="1"/>
          </p:cNvSpPr>
          <p:nvPr/>
        </p:nvSpPr>
        <p:spPr bwMode="auto">
          <a:xfrm>
            <a:off x="3750861" y="2815981"/>
            <a:ext cx="2824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 pitchFamily="18" charset="2"/>
              </a:rPr>
              <a:t>b</a:t>
            </a:r>
            <a:endParaRPr lang="en-US" sz="1400" dirty="0">
              <a:sym typeface="Symbol" pitchFamily="18" charset="2"/>
            </a:endParaRPr>
          </a:p>
        </p:txBody>
      </p:sp>
      <p:sp>
        <p:nvSpPr>
          <p:cNvPr id="87" name="Rectangle 53"/>
          <p:cNvSpPr>
            <a:spLocks noChangeArrowheads="1"/>
          </p:cNvSpPr>
          <p:nvPr/>
        </p:nvSpPr>
        <p:spPr bwMode="auto">
          <a:xfrm>
            <a:off x="3754599" y="3856721"/>
            <a:ext cx="2824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 pitchFamily="18" charset="2"/>
              </a:rPr>
              <a:t>a</a:t>
            </a:r>
            <a:endParaRPr lang="en-US" sz="1400" dirty="0">
              <a:sym typeface="Symbol" pitchFamily="18" charset="2"/>
            </a:endParaRPr>
          </a:p>
        </p:txBody>
      </p:sp>
      <p:sp>
        <p:nvSpPr>
          <p:cNvPr id="88" name="Rectangle 54"/>
          <p:cNvSpPr>
            <a:spLocks noChangeArrowheads="1"/>
          </p:cNvSpPr>
          <p:nvPr/>
        </p:nvSpPr>
        <p:spPr bwMode="auto">
          <a:xfrm>
            <a:off x="5029333" y="3850960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 pitchFamily="18" charset="2"/>
              </a:rPr>
              <a:t>e</a:t>
            </a:r>
            <a:endParaRPr lang="en-US" sz="1400" dirty="0">
              <a:sym typeface="Symbol" pitchFamily="18" charset="2"/>
            </a:endParaRPr>
          </a:p>
        </p:txBody>
      </p:sp>
      <p:sp>
        <p:nvSpPr>
          <p:cNvPr id="89" name="Rectangle 56"/>
          <p:cNvSpPr>
            <a:spLocks noChangeArrowheads="1"/>
          </p:cNvSpPr>
          <p:nvPr/>
        </p:nvSpPr>
        <p:spPr bwMode="auto">
          <a:xfrm>
            <a:off x="5075253" y="2809969"/>
            <a:ext cx="2824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 pitchFamily="18" charset="2"/>
              </a:rPr>
              <a:t>d</a:t>
            </a:r>
            <a:endParaRPr lang="en-US" sz="1400" dirty="0">
              <a:sym typeface="Symbol" pitchFamily="18" charset="2"/>
            </a:endParaRPr>
          </a:p>
        </p:txBody>
      </p:sp>
      <p:sp>
        <p:nvSpPr>
          <p:cNvPr id="90" name="Oval 5"/>
          <p:cNvSpPr>
            <a:spLocks noChangeArrowheads="1"/>
          </p:cNvSpPr>
          <p:nvPr/>
        </p:nvSpPr>
        <p:spPr bwMode="auto">
          <a:xfrm>
            <a:off x="5792380" y="2949496"/>
            <a:ext cx="209550" cy="211137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1" name="Oval 6"/>
          <p:cNvSpPr>
            <a:spLocks noChangeArrowheads="1"/>
          </p:cNvSpPr>
          <p:nvPr/>
        </p:nvSpPr>
        <p:spPr bwMode="auto">
          <a:xfrm>
            <a:off x="6668680" y="2944733"/>
            <a:ext cx="211137" cy="20955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2" name="Oval 7"/>
          <p:cNvSpPr>
            <a:spLocks noChangeArrowheads="1"/>
          </p:cNvSpPr>
          <p:nvPr/>
        </p:nvSpPr>
        <p:spPr bwMode="auto">
          <a:xfrm>
            <a:off x="5776505" y="3774996"/>
            <a:ext cx="209550" cy="20955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3" name="Oval 8"/>
          <p:cNvSpPr>
            <a:spLocks noChangeArrowheads="1"/>
          </p:cNvSpPr>
          <p:nvPr/>
        </p:nvSpPr>
        <p:spPr bwMode="auto">
          <a:xfrm>
            <a:off x="6652805" y="3770233"/>
            <a:ext cx="211137" cy="20955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94" name="Straight Connector 9"/>
          <p:cNvCxnSpPr>
            <a:cxnSpLocks noChangeShapeType="1"/>
            <a:stCxn id="90" idx="4"/>
            <a:endCxn id="92" idx="0"/>
          </p:cNvCxnSpPr>
          <p:nvPr/>
        </p:nvCxnSpPr>
        <p:spPr bwMode="auto">
          <a:xfrm flipH="1">
            <a:off x="5881280" y="3160633"/>
            <a:ext cx="15875" cy="6143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5" name="Straight Connector 10"/>
          <p:cNvCxnSpPr>
            <a:cxnSpLocks noChangeShapeType="1"/>
            <a:stCxn id="93" idx="0"/>
            <a:endCxn id="91" idx="4"/>
          </p:cNvCxnSpPr>
          <p:nvPr/>
        </p:nvCxnSpPr>
        <p:spPr bwMode="auto">
          <a:xfrm flipV="1">
            <a:off x="6759167" y="3154283"/>
            <a:ext cx="15875" cy="6159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6" name="Straight Connector 12"/>
          <p:cNvCxnSpPr>
            <a:cxnSpLocks noChangeShapeType="1"/>
            <a:stCxn id="91" idx="3"/>
            <a:endCxn id="92" idx="7"/>
          </p:cNvCxnSpPr>
          <p:nvPr/>
        </p:nvCxnSpPr>
        <p:spPr bwMode="auto">
          <a:xfrm flipH="1">
            <a:off x="5955892" y="3124121"/>
            <a:ext cx="744538" cy="6810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7" name="Straight Connector 13"/>
          <p:cNvCxnSpPr>
            <a:cxnSpLocks noChangeShapeType="1"/>
            <a:stCxn id="90" idx="6"/>
            <a:endCxn id="91" idx="2"/>
          </p:cNvCxnSpPr>
          <p:nvPr/>
        </p:nvCxnSpPr>
        <p:spPr bwMode="auto">
          <a:xfrm flipV="1">
            <a:off x="6001930" y="3049508"/>
            <a:ext cx="666750" cy="47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8" name="Straight Connector 14"/>
          <p:cNvCxnSpPr>
            <a:cxnSpLocks noChangeShapeType="1"/>
            <a:stCxn id="92" idx="6"/>
            <a:endCxn id="93" idx="2"/>
          </p:cNvCxnSpPr>
          <p:nvPr/>
        </p:nvCxnSpPr>
        <p:spPr bwMode="auto">
          <a:xfrm flipV="1">
            <a:off x="5986055" y="3875008"/>
            <a:ext cx="666750" cy="47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99" name="Oval 15"/>
          <p:cNvSpPr>
            <a:spLocks noChangeArrowheads="1"/>
          </p:cNvSpPr>
          <p:nvPr/>
        </p:nvSpPr>
        <p:spPr bwMode="auto">
          <a:xfrm>
            <a:off x="6217830" y="2292271"/>
            <a:ext cx="209550" cy="21113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100" name="Straight Connector 16"/>
          <p:cNvCxnSpPr>
            <a:cxnSpLocks noChangeShapeType="1"/>
            <a:stCxn id="99" idx="3"/>
            <a:endCxn id="90" idx="7"/>
          </p:cNvCxnSpPr>
          <p:nvPr/>
        </p:nvCxnSpPr>
        <p:spPr bwMode="auto">
          <a:xfrm flipH="1">
            <a:off x="5971767" y="2471658"/>
            <a:ext cx="276225" cy="509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1" name="Straight Connector 17"/>
          <p:cNvCxnSpPr>
            <a:cxnSpLocks noChangeShapeType="1"/>
            <a:stCxn id="99" idx="5"/>
            <a:endCxn id="91" idx="1"/>
          </p:cNvCxnSpPr>
          <p:nvPr/>
        </p:nvCxnSpPr>
        <p:spPr bwMode="auto">
          <a:xfrm>
            <a:off x="6397217" y="2471658"/>
            <a:ext cx="303213" cy="5032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02" name="Rectangle 51"/>
          <p:cNvSpPr>
            <a:spLocks noChangeArrowheads="1"/>
          </p:cNvSpPr>
          <p:nvPr/>
        </p:nvSpPr>
        <p:spPr bwMode="auto">
          <a:xfrm>
            <a:off x="6014055" y="2047478"/>
            <a:ext cx="2680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 pitchFamily="18" charset="2"/>
              </a:rPr>
              <a:t>c</a:t>
            </a:r>
            <a:endParaRPr lang="en-US" sz="1400" dirty="0">
              <a:sym typeface="Symbol" pitchFamily="18" charset="2"/>
            </a:endParaRPr>
          </a:p>
        </p:txBody>
      </p:sp>
      <p:sp>
        <p:nvSpPr>
          <p:cNvPr id="103" name="Rectangle 52"/>
          <p:cNvSpPr>
            <a:spLocks noChangeArrowheads="1"/>
          </p:cNvSpPr>
          <p:nvPr/>
        </p:nvSpPr>
        <p:spPr bwMode="auto">
          <a:xfrm>
            <a:off x="5527581" y="2823997"/>
            <a:ext cx="2824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 pitchFamily="18" charset="2"/>
              </a:rPr>
              <a:t>b</a:t>
            </a:r>
            <a:endParaRPr lang="en-US" sz="1400" dirty="0">
              <a:sym typeface="Symbol" pitchFamily="18" charset="2"/>
            </a:endParaRPr>
          </a:p>
        </p:txBody>
      </p:sp>
      <p:sp>
        <p:nvSpPr>
          <p:cNvPr id="104" name="Rectangle 53"/>
          <p:cNvSpPr>
            <a:spLocks noChangeArrowheads="1"/>
          </p:cNvSpPr>
          <p:nvPr/>
        </p:nvSpPr>
        <p:spPr bwMode="auto">
          <a:xfrm>
            <a:off x="5531319" y="3864737"/>
            <a:ext cx="2824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 pitchFamily="18" charset="2"/>
              </a:rPr>
              <a:t>a</a:t>
            </a:r>
            <a:endParaRPr lang="en-US" sz="1400" dirty="0">
              <a:sym typeface="Symbol" pitchFamily="18" charset="2"/>
            </a:endParaRPr>
          </a:p>
        </p:txBody>
      </p:sp>
      <p:sp>
        <p:nvSpPr>
          <p:cNvPr id="105" name="Rectangle 54"/>
          <p:cNvSpPr>
            <a:spLocks noChangeArrowheads="1"/>
          </p:cNvSpPr>
          <p:nvPr/>
        </p:nvSpPr>
        <p:spPr bwMode="auto">
          <a:xfrm>
            <a:off x="6806854" y="3858976"/>
            <a:ext cx="2824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 pitchFamily="18" charset="2"/>
              </a:rPr>
              <a:t>e</a:t>
            </a:r>
            <a:endParaRPr lang="en-US" sz="1400" dirty="0">
              <a:sym typeface="Symbol" pitchFamily="18" charset="2"/>
            </a:endParaRPr>
          </a:p>
        </p:txBody>
      </p:sp>
      <p:sp>
        <p:nvSpPr>
          <p:cNvPr id="106" name="Rectangle 56"/>
          <p:cNvSpPr>
            <a:spLocks noChangeArrowheads="1"/>
          </p:cNvSpPr>
          <p:nvPr/>
        </p:nvSpPr>
        <p:spPr bwMode="auto">
          <a:xfrm>
            <a:off x="6851973" y="2817985"/>
            <a:ext cx="2824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 pitchFamily="18" charset="2"/>
              </a:rPr>
              <a:t>d</a:t>
            </a:r>
            <a:endParaRPr lang="en-US" sz="1400" dirty="0">
              <a:sym typeface="Symbol" pitchFamily="18" charset="2"/>
            </a:endParaRPr>
          </a:p>
        </p:txBody>
      </p:sp>
      <p:sp>
        <p:nvSpPr>
          <p:cNvPr id="107" name="Oval 5"/>
          <p:cNvSpPr>
            <a:spLocks noChangeArrowheads="1"/>
          </p:cNvSpPr>
          <p:nvPr/>
        </p:nvSpPr>
        <p:spPr bwMode="auto">
          <a:xfrm>
            <a:off x="7533004" y="2945480"/>
            <a:ext cx="209550" cy="211137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8" name="Oval 6"/>
          <p:cNvSpPr>
            <a:spLocks noChangeArrowheads="1"/>
          </p:cNvSpPr>
          <p:nvPr/>
        </p:nvSpPr>
        <p:spPr bwMode="auto">
          <a:xfrm>
            <a:off x="8409304" y="2940717"/>
            <a:ext cx="211137" cy="20955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9" name="Oval 7"/>
          <p:cNvSpPr>
            <a:spLocks noChangeArrowheads="1"/>
          </p:cNvSpPr>
          <p:nvPr/>
        </p:nvSpPr>
        <p:spPr bwMode="auto">
          <a:xfrm>
            <a:off x="7517129" y="3770980"/>
            <a:ext cx="209550" cy="20955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0" name="Oval 8"/>
          <p:cNvSpPr>
            <a:spLocks noChangeArrowheads="1"/>
          </p:cNvSpPr>
          <p:nvPr/>
        </p:nvSpPr>
        <p:spPr bwMode="auto">
          <a:xfrm>
            <a:off x="8393429" y="3766217"/>
            <a:ext cx="211137" cy="20955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111" name="Straight Connector 9"/>
          <p:cNvCxnSpPr>
            <a:cxnSpLocks noChangeShapeType="1"/>
            <a:stCxn id="107" idx="4"/>
            <a:endCxn id="109" idx="0"/>
          </p:cNvCxnSpPr>
          <p:nvPr/>
        </p:nvCxnSpPr>
        <p:spPr bwMode="auto">
          <a:xfrm flipH="1">
            <a:off x="7621904" y="3156617"/>
            <a:ext cx="15875" cy="6143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2" name="Straight Connector 10"/>
          <p:cNvCxnSpPr>
            <a:cxnSpLocks noChangeShapeType="1"/>
            <a:stCxn id="110" idx="0"/>
            <a:endCxn id="108" idx="4"/>
          </p:cNvCxnSpPr>
          <p:nvPr/>
        </p:nvCxnSpPr>
        <p:spPr bwMode="auto">
          <a:xfrm flipV="1">
            <a:off x="8499791" y="3150267"/>
            <a:ext cx="15875" cy="6159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3" name="Straight Connector 12"/>
          <p:cNvCxnSpPr>
            <a:cxnSpLocks noChangeShapeType="1"/>
            <a:stCxn id="108" idx="3"/>
            <a:endCxn id="109" idx="7"/>
          </p:cNvCxnSpPr>
          <p:nvPr/>
        </p:nvCxnSpPr>
        <p:spPr bwMode="auto">
          <a:xfrm flipH="1">
            <a:off x="7696516" y="3120105"/>
            <a:ext cx="744538" cy="6810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4" name="Straight Connector 13"/>
          <p:cNvCxnSpPr>
            <a:cxnSpLocks noChangeShapeType="1"/>
            <a:stCxn id="107" idx="6"/>
            <a:endCxn id="108" idx="2"/>
          </p:cNvCxnSpPr>
          <p:nvPr/>
        </p:nvCxnSpPr>
        <p:spPr bwMode="auto">
          <a:xfrm flipV="1">
            <a:off x="7742554" y="3045492"/>
            <a:ext cx="666750" cy="47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5" name="Straight Connector 14"/>
          <p:cNvCxnSpPr>
            <a:cxnSpLocks noChangeShapeType="1"/>
            <a:stCxn id="109" idx="6"/>
            <a:endCxn id="110" idx="2"/>
          </p:cNvCxnSpPr>
          <p:nvPr/>
        </p:nvCxnSpPr>
        <p:spPr bwMode="auto">
          <a:xfrm flipV="1">
            <a:off x="7726679" y="3870992"/>
            <a:ext cx="666750" cy="47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16" name="Oval 15"/>
          <p:cNvSpPr>
            <a:spLocks noChangeArrowheads="1"/>
          </p:cNvSpPr>
          <p:nvPr/>
        </p:nvSpPr>
        <p:spPr bwMode="auto">
          <a:xfrm>
            <a:off x="7958454" y="2288255"/>
            <a:ext cx="209550" cy="211137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117" name="Straight Connector 16"/>
          <p:cNvCxnSpPr>
            <a:cxnSpLocks noChangeShapeType="1"/>
            <a:stCxn id="116" idx="3"/>
            <a:endCxn id="107" idx="7"/>
          </p:cNvCxnSpPr>
          <p:nvPr/>
        </p:nvCxnSpPr>
        <p:spPr bwMode="auto">
          <a:xfrm flipH="1">
            <a:off x="7712391" y="2467642"/>
            <a:ext cx="276225" cy="509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8" name="Straight Connector 17"/>
          <p:cNvCxnSpPr>
            <a:cxnSpLocks noChangeShapeType="1"/>
            <a:stCxn id="116" idx="5"/>
            <a:endCxn id="108" idx="1"/>
          </p:cNvCxnSpPr>
          <p:nvPr/>
        </p:nvCxnSpPr>
        <p:spPr bwMode="auto">
          <a:xfrm>
            <a:off x="8137841" y="2467642"/>
            <a:ext cx="303213" cy="5032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19" name="Rectangle 51"/>
          <p:cNvSpPr>
            <a:spLocks noChangeArrowheads="1"/>
          </p:cNvSpPr>
          <p:nvPr/>
        </p:nvSpPr>
        <p:spPr bwMode="auto">
          <a:xfrm>
            <a:off x="7754678" y="2043462"/>
            <a:ext cx="2680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 pitchFamily="18" charset="2"/>
              </a:rPr>
              <a:t>c</a:t>
            </a:r>
            <a:endParaRPr lang="en-US" sz="1400" dirty="0">
              <a:sym typeface="Symbol" pitchFamily="18" charset="2"/>
            </a:endParaRPr>
          </a:p>
        </p:txBody>
      </p:sp>
      <p:sp>
        <p:nvSpPr>
          <p:cNvPr id="120" name="Rectangle 52"/>
          <p:cNvSpPr>
            <a:spLocks noChangeArrowheads="1"/>
          </p:cNvSpPr>
          <p:nvPr/>
        </p:nvSpPr>
        <p:spPr bwMode="auto">
          <a:xfrm>
            <a:off x="7268205" y="2819981"/>
            <a:ext cx="2824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 pitchFamily="18" charset="2"/>
              </a:rPr>
              <a:t>b</a:t>
            </a:r>
            <a:endParaRPr lang="en-US" sz="1400" dirty="0">
              <a:sym typeface="Symbol" pitchFamily="18" charset="2"/>
            </a:endParaRPr>
          </a:p>
        </p:txBody>
      </p:sp>
      <p:sp>
        <p:nvSpPr>
          <p:cNvPr id="121" name="Rectangle 53"/>
          <p:cNvSpPr>
            <a:spLocks noChangeArrowheads="1"/>
          </p:cNvSpPr>
          <p:nvPr/>
        </p:nvSpPr>
        <p:spPr bwMode="auto">
          <a:xfrm>
            <a:off x="7271943" y="3860721"/>
            <a:ext cx="2824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 pitchFamily="18" charset="2"/>
              </a:rPr>
              <a:t>a</a:t>
            </a:r>
            <a:endParaRPr lang="en-US" sz="1400" dirty="0">
              <a:sym typeface="Symbol" pitchFamily="18" charset="2"/>
            </a:endParaRPr>
          </a:p>
        </p:txBody>
      </p:sp>
      <p:sp>
        <p:nvSpPr>
          <p:cNvPr id="122" name="Rectangle 54"/>
          <p:cNvSpPr>
            <a:spLocks noChangeArrowheads="1"/>
          </p:cNvSpPr>
          <p:nvPr/>
        </p:nvSpPr>
        <p:spPr bwMode="auto">
          <a:xfrm>
            <a:off x="8547478" y="3854960"/>
            <a:ext cx="2824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 pitchFamily="18" charset="2"/>
              </a:rPr>
              <a:t>e</a:t>
            </a:r>
            <a:endParaRPr lang="en-US" sz="1400" dirty="0">
              <a:sym typeface="Symbol" pitchFamily="18" charset="2"/>
            </a:endParaRPr>
          </a:p>
        </p:txBody>
      </p:sp>
      <p:sp>
        <p:nvSpPr>
          <p:cNvPr id="123" name="Rectangle 56"/>
          <p:cNvSpPr>
            <a:spLocks noChangeArrowheads="1"/>
          </p:cNvSpPr>
          <p:nvPr/>
        </p:nvSpPr>
        <p:spPr bwMode="auto">
          <a:xfrm>
            <a:off x="8592597" y="2813969"/>
            <a:ext cx="2824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 pitchFamily="18" charset="2"/>
              </a:rPr>
              <a:t>d</a:t>
            </a:r>
            <a:endParaRPr lang="en-US" sz="1400" dirty="0">
              <a:sym typeface="Symbol" pitchFamily="18" charset="2"/>
            </a:endParaRPr>
          </a:p>
        </p:txBody>
      </p:sp>
      <p:sp>
        <p:nvSpPr>
          <p:cNvPr id="126" name="Oval 5"/>
          <p:cNvSpPr>
            <a:spLocks noChangeArrowheads="1"/>
          </p:cNvSpPr>
          <p:nvPr/>
        </p:nvSpPr>
        <p:spPr bwMode="auto">
          <a:xfrm>
            <a:off x="7929804" y="2223613"/>
            <a:ext cx="287747" cy="290986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7" name="Rectangle 53"/>
          <p:cNvSpPr>
            <a:spLocks noChangeArrowheads="1"/>
          </p:cNvSpPr>
          <p:nvPr/>
        </p:nvSpPr>
        <p:spPr bwMode="auto">
          <a:xfrm>
            <a:off x="7921415" y="2220441"/>
            <a:ext cx="2984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sym typeface="Symbol" pitchFamily="18" charset="2"/>
              </a:rPr>
              <a:t>1</a:t>
            </a:r>
            <a:endParaRPr lang="en-US" sz="14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28" name="Oval 5"/>
          <p:cNvSpPr>
            <a:spLocks noChangeArrowheads="1"/>
          </p:cNvSpPr>
          <p:nvPr/>
        </p:nvSpPr>
        <p:spPr bwMode="auto">
          <a:xfrm>
            <a:off x="442138" y="3735553"/>
            <a:ext cx="287747" cy="290986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9" name="Rectangle 53"/>
          <p:cNvSpPr>
            <a:spLocks noChangeArrowheads="1"/>
          </p:cNvSpPr>
          <p:nvPr/>
        </p:nvSpPr>
        <p:spPr bwMode="auto">
          <a:xfrm>
            <a:off x="445781" y="3732381"/>
            <a:ext cx="2984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sym typeface="Symbol" pitchFamily="18" charset="2"/>
              </a:rPr>
              <a:t>5</a:t>
            </a:r>
            <a:endParaRPr lang="en-US" sz="14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30" name="Oval 5"/>
          <p:cNvSpPr>
            <a:spLocks noChangeArrowheads="1"/>
          </p:cNvSpPr>
          <p:nvPr/>
        </p:nvSpPr>
        <p:spPr bwMode="auto">
          <a:xfrm>
            <a:off x="2174746" y="3735553"/>
            <a:ext cx="287747" cy="290986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1" name="Rectangle 53"/>
          <p:cNvSpPr>
            <a:spLocks noChangeArrowheads="1"/>
          </p:cNvSpPr>
          <p:nvPr/>
        </p:nvSpPr>
        <p:spPr bwMode="auto">
          <a:xfrm>
            <a:off x="2178389" y="3732381"/>
            <a:ext cx="2984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sym typeface="Symbol" pitchFamily="18" charset="2"/>
              </a:rPr>
              <a:t>5</a:t>
            </a:r>
            <a:endParaRPr lang="en-US" sz="14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32" name="Oval 5"/>
          <p:cNvSpPr>
            <a:spLocks noChangeArrowheads="1"/>
          </p:cNvSpPr>
          <p:nvPr/>
        </p:nvSpPr>
        <p:spPr bwMode="auto">
          <a:xfrm>
            <a:off x="3967514" y="3723521"/>
            <a:ext cx="287747" cy="290986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3" name="Rectangle 53"/>
          <p:cNvSpPr>
            <a:spLocks noChangeArrowheads="1"/>
          </p:cNvSpPr>
          <p:nvPr/>
        </p:nvSpPr>
        <p:spPr bwMode="auto">
          <a:xfrm>
            <a:off x="3971157" y="3720349"/>
            <a:ext cx="2984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sym typeface="Symbol" pitchFamily="18" charset="2"/>
              </a:rPr>
              <a:t>5</a:t>
            </a:r>
            <a:endParaRPr lang="en-US" sz="14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34" name="Oval 5"/>
          <p:cNvSpPr>
            <a:spLocks noChangeArrowheads="1"/>
          </p:cNvSpPr>
          <p:nvPr/>
        </p:nvSpPr>
        <p:spPr bwMode="auto">
          <a:xfrm>
            <a:off x="5736218" y="3735553"/>
            <a:ext cx="287747" cy="290986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5" name="Rectangle 53"/>
          <p:cNvSpPr>
            <a:spLocks noChangeArrowheads="1"/>
          </p:cNvSpPr>
          <p:nvPr/>
        </p:nvSpPr>
        <p:spPr bwMode="auto">
          <a:xfrm>
            <a:off x="5739861" y="3732381"/>
            <a:ext cx="2984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sym typeface="Symbol" pitchFamily="18" charset="2"/>
              </a:rPr>
              <a:t>5</a:t>
            </a:r>
            <a:endParaRPr lang="en-US" sz="14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36" name="Oval 5"/>
          <p:cNvSpPr>
            <a:spLocks noChangeArrowheads="1"/>
          </p:cNvSpPr>
          <p:nvPr/>
        </p:nvSpPr>
        <p:spPr bwMode="auto">
          <a:xfrm>
            <a:off x="7476842" y="3731537"/>
            <a:ext cx="287747" cy="290986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7" name="Rectangle 53"/>
          <p:cNvSpPr>
            <a:spLocks noChangeArrowheads="1"/>
          </p:cNvSpPr>
          <p:nvPr/>
        </p:nvSpPr>
        <p:spPr bwMode="auto">
          <a:xfrm>
            <a:off x="7480485" y="3728365"/>
            <a:ext cx="2984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sym typeface="Symbol" pitchFamily="18" charset="2"/>
              </a:rPr>
              <a:t>5</a:t>
            </a:r>
            <a:endParaRPr lang="en-US" sz="14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38" name="Oval 5"/>
          <p:cNvSpPr>
            <a:spLocks noChangeArrowheads="1"/>
          </p:cNvSpPr>
          <p:nvPr/>
        </p:nvSpPr>
        <p:spPr bwMode="auto">
          <a:xfrm>
            <a:off x="2186778" y="2893313"/>
            <a:ext cx="287747" cy="290986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9" name="Rectangle 53"/>
          <p:cNvSpPr>
            <a:spLocks noChangeArrowheads="1"/>
          </p:cNvSpPr>
          <p:nvPr/>
        </p:nvSpPr>
        <p:spPr bwMode="auto">
          <a:xfrm>
            <a:off x="2178389" y="2890141"/>
            <a:ext cx="2984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sym typeface="Symbol" pitchFamily="18" charset="2"/>
              </a:rPr>
              <a:t>4</a:t>
            </a:r>
            <a:endParaRPr lang="en-US" sz="14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40" name="Oval 5"/>
          <p:cNvSpPr>
            <a:spLocks noChangeArrowheads="1"/>
          </p:cNvSpPr>
          <p:nvPr/>
        </p:nvSpPr>
        <p:spPr bwMode="auto">
          <a:xfrm>
            <a:off x="3975530" y="2889297"/>
            <a:ext cx="287747" cy="290986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1" name="Rectangle 53"/>
          <p:cNvSpPr>
            <a:spLocks noChangeArrowheads="1"/>
          </p:cNvSpPr>
          <p:nvPr/>
        </p:nvSpPr>
        <p:spPr bwMode="auto">
          <a:xfrm>
            <a:off x="3967141" y="2886125"/>
            <a:ext cx="2984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sym typeface="Symbol" pitchFamily="18" charset="2"/>
              </a:rPr>
              <a:t>4</a:t>
            </a:r>
            <a:endParaRPr lang="en-US" sz="14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42" name="Oval 5"/>
          <p:cNvSpPr>
            <a:spLocks noChangeArrowheads="1"/>
          </p:cNvSpPr>
          <p:nvPr/>
        </p:nvSpPr>
        <p:spPr bwMode="auto">
          <a:xfrm>
            <a:off x="5764282" y="2897313"/>
            <a:ext cx="287747" cy="290986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3" name="Rectangle 53"/>
          <p:cNvSpPr>
            <a:spLocks noChangeArrowheads="1"/>
          </p:cNvSpPr>
          <p:nvPr/>
        </p:nvSpPr>
        <p:spPr bwMode="auto">
          <a:xfrm>
            <a:off x="5755893" y="2894141"/>
            <a:ext cx="2984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sym typeface="Symbol" pitchFamily="18" charset="2"/>
              </a:rPr>
              <a:t>4</a:t>
            </a:r>
            <a:endParaRPr lang="en-US" sz="14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44" name="Oval 5"/>
          <p:cNvSpPr>
            <a:spLocks noChangeArrowheads="1"/>
          </p:cNvSpPr>
          <p:nvPr/>
        </p:nvSpPr>
        <p:spPr bwMode="auto">
          <a:xfrm>
            <a:off x="7496890" y="2897313"/>
            <a:ext cx="287747" cy="290986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5" name="Rectangle 53"/>
          <p:cNvSpPr>
            <a:spLocks noChangeArrowheads="1"/>
          </p:cNvSpPr>
          <p:nvPr/>
        </p:nvSpPr>
        <p:spPr bwMode="auto">
          <a:xfrm>
            <a:off x="7488501" y="2894141"/>
            <a:ext cx="2984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sym typeface="Symbol" pitchFamily="18" charset="2"/>
              </a:rPr>
              <a:t>4</a:t>
            </a:r>
            <a:endParaRPr lang="en-US" sz="14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48" name="Oval 5"/>
          <p:cNvSpPr>
            <a:spLocks noChangeArrowheads="1"/>
          </p:cNvSpPr>
          <p:nvPr/>
        </p:nvSpPr>
        <p:spPr bwMode="auto">
          <a:xfrm>
            <a:off x="4841834" y="2889297"/>
            <a:ext cx="287747" cy="290986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9" name="Rectangle 53"/>
          <p:cNvSpPr>
            <a:spLocks noChangeArrowheads="1"/>
          </p:cNvSpPr>
          <p:nvPr/>
        </p:nvSpPr>
        <p:spPr bwMode="auto">
          <a:xfrm>
            <a:off x="4833445" y="2886125"/>
            <a:ext cx="2984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sym typeface="Symbol" pitchFamily="18" charset="2"/>
              </a:rPr>
              <a:t>3</a:t>
            </a:r>
            <a:endParaRPr lang="en-US" sz="14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50" name="Oval 5"/>
          <p:cNvSpPr>
            <a:spLocks noChangeArrowheads="1"/>
          </p:cNvSpPr>
          <p:nvPr/>
        </p:nvSpPr>
        <p:spPr bwMode="auto">
          <a:xfrm>
            <a:off x="6630586" y="2897313"/>
            <a:ext cx="287747" cy="290986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1" name="Rectangle 53"/>
          <p:cNvSpPr>
            <a:spLocks noChangeArrowheads="1"/>
          </p:cNvSpPr>
          <p:nvPr/>
        </p:nvSpPr>
        <p:spPr bwMode="auto">
          <a:xfrm>
            <a:off x="6622197" y="2894141"/>
            <a:ext cx="2984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sym typeface="Symbol" pitchFamily="18" charset="2"/>
              </a:rPr>
              <a:t>3</a:t>
            </a:r>
            <a:endParaRPr lang="en-US" sz="14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52" name="Oval 6"/>
          <p:cNvSpPr>
            <a:spLocks noChangeArrowheads="1"/>
          </p:cNvSpPr>
          <p:nvPr/>
        </p:nvSpPr>
        <p:spPr bwMode="auto">
          <a:xfrm>
            <a:off x="8397272" y="2940717"/>
            <a:ext cx="211137" cy="20955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" name="Oval 5"/>
          <p:cNvSpPr>
            <a:spLocks noChangeArrowheads="1"/>
          </p:cNvSpPr>
          <p:nvPr/>
        </p:nvSpPr>
        <p:spPr bwMode="auto">
          <a:xfrm>
            <a:off x="8359178" y="2893297"/>
            <a:ext cx="287747" cy="290986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4" name="Rectangle 53"/>
          <p:cNvSpPr>
            <a:spLocks noChangeArrowheads="1"/>
          </p:cNvSpPr>
          <p:nvPr/>
        </p:nvSpPr>
        <p:spPr bwMode="auto">
          <a:xfrm>
            <a:off x="8350789" y="2890125"/>
            <a:ext cx="2984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sym typeface="Symbol" pitchFamily="18" charset="2"/>
              </a:rPr>
              <a:t>3</a:t>
            </a:r>
            <a:endParaRPr lang="en-US" sz="14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55" name="Oval 5"/>
          <p:cNvSpPr>
            <a:spLocks noChangeArrowheads="1"/>
          </p:cNvSpPr>
          <p:nvPr/>
        </p:nvSpPr>
        <p:spPr bwMode="auto">
          <a:xfrm>
            <a:off x="6626586" y="3711489"/>
            <a:ext cx="287747" cy="290986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6" name="Rectangle 53"/>
          <p:cNvSpPr>
            <a:spLocks noChangeArrowheads="1"/>
          </p:cNvSpPr>
          <p:nvPr/>
        </p:nvSpPr>
        <p:spPr bwMode="auto">
          <a:xfrm>
            <a:off x="6618197" y="3708317"/>
            <a:ext cx="2984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sym typeface="Symbol" pitchFamily="18" charset="2"/>
              </a:rPr>
              <a:t>2</a:t>
            </a:r>
            <a:endParaRPr lang="en-US" sz="14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57" name="Oval 5"/>
          <p:cNvSpPr>
            <a:spLocks noChangeArrowheads="1"/>
          </p:cNvSpPr>
          <p:nvPr/>
        </p:nvSpPr>
        <p:spPr bwMode="auto">
          <a:xfrm>
            <a:off x="8355178" y="3719505"/>
            <a:ext cx="287747" cy="290986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8" name="Rectangle 53"/>
          <p:cNvSpPr>
            <a:spLocks noChangeArrowheads="1"/>
          </p:cNvSpPr>
          <p:nvPr/>
        </p:nvSpPr>
        <p:spPr bwMode="auto">
          <a:xfrm>
            <a:off x="8346789" y="3716333"/>
            <a:ext cx="2984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sym typeface="Symbol" pitchFamily="18" charset="2"/>
              </a:rPr>
              <a:t>2</a:t>
            </a:r>
            <a:endParaRPr lang="en-US" sz="14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408687" y="4848718"/>
            <a:ext cx="123463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1800" b="1" dirty="0" smtClean="0">
                <a:solidFill>
                  <a:srgbClr val="C00000"/>
                </a:solidFill>
                <a:latin typeface="Cambria" pitchFamily="18" charset="0"/>
              </a:rPr>
              <a:t>σ = </a:t>
            </a:r>
            <a:r>
              <a:rPr lang="el-GR" sz="1800" b="1" dirty="0" smtClean="0">
                <a:solidFill>
                  <a:srgbClr val="C00000"/>
                </a:solidFill>
                <a:latin typeface="Cambria" pitchFamily="18" charset="0"/>
                <a:sym typeface="Symbol"/>
              </a:rPr>
              <a:t></a:t>
            </a:r>
            <a:r>
              <a:rPr lang="en-US" sz="1800" b="1" dirty="0" smtClean="0">
                <a:solidFill>
                  <a:srgbClr val="C00000"/>
                </a:solidFill>
                <a:latin typeface="Cambria" pitchFamily="18" charset="0"/>
                <a:sym typeface="Symbol"/>
              </a:rPr>
              <a:t>a</a:t>
            </a:r>
            <a:r>
              <a:rPr lang="el-GR" sz="1800" b="1" dirty="0" smtClean="0">
                <a:solidFill>
                  <a:srgbClr val="C00000"/>
                </a:solidFill>
                <a:latin typeface="Cambria" pitchFamily="18" charset="0"/>
                <a:sym typeface="Symbol"/>
              </a:rPr>
              <a:t></a:t>
            </a:r>
            <a:endParaRPr lang="en-US" sz="1800" b="1" dirty="0" smtClean="0">
              <a:solidFill>
                <a:srgbClr val="C00000"/>
              </a:solidFill>
              <a:latin typeface="Cambria" pitchFamily="18" charset="0"/>
              <a:sym typeface="Symbol"/>
            </a:endParaRPr>
          </a:p>
          <a:p>
            <a:pPr algn="l"/>
            <a:endParaRPr lang="en-US" sz="1800" dirty="0" smtClean="0">
              <a:solidFill>
                <a:schemeClr val="tx2"/>
              </a:solidFill>
              <a:latin typeface="Cambria" pitchFamily="18" charset="0"/>
              <a:sym typeface="Symbol"/>
            </a:endParaRPr>
          </a:p>
          <a:p>
            <a:pPr algn="l"/>
            <a:r>
              <a:rPr lang="en-US" sz="1800" dirty="0" smtClean="0">
                <a:solidFill>
                  <a:schemeClr val="tx2"/>
                </a:solidFill>
                <a:latin typeface="Cambria" pitchFamily="18" charset="0"/>
                <a:sym typeface="Symbol"/>
              </a:rPr>
              <a:t>L(b) = (4)</a:t>
            </a:r>
          </a:p>
          <a:p>
            <a:pPr algn="l"/>
            <a:r>
              <a:rPr lang="en-US" sz="1800" dirty="0" smtClean="0">
                <a:solidFill>
                  <a:schemeClr val="tx2"/>
                </a:solidFill>
                <a:latin typeface="Cambria" pitchFamily="18" charset="0"/>
                <a:sym typeface="Symbol"/>
              </a:rPr>
              <a:t>L(c) = ()</a:t>
            </a:r>
            <a:r>
              <a:rPr lang="en-US" sz="1800" dirty="0" smtClean="0">
                <a:latin typeface="Cambria" pitchFamily="18" charset="0"/>
              </a:rPr>
              <a:t> </a:t>
            </a:r>
          </a:p>
          <a:p>
            <a:pPr algn="l"/>
            <a:r>
              <a:rPr lang="en-US" sz="1800" dirty="0" smtClean="0">
                <a:solidFill>
                  <a:schemeClr val="tx2"/>
                </a:solidFill>
                <a:latin typeface="Cambria" pitchFamily="18" charset="0"/>
                <a:sym typeface="Symbol"/>
              </a:rPr>
              <a:t>L(d) = (4)</a:t>
            </a:r>
          </a:p>
          <a:p>
            <a:pPr algn="l"/>
            <a:r>
              <a:rPr lang="en-US" sz="1800" dirty="0" smtClean="0">
                <a:solidFill>
                  <a:schemeClr val="tx2"/>
                </a:solidFill>
                <a:latin typeface="Cambria" pitchFamily="18" charset="0"/>
                <a:sym typeface="Symbol"/>
              </a:rPr>
              <a:t>L(e) = (4)</a:t>
            </a:r>
            <a:r>
              <a:rPr lang="en-US" sz="1800" dirty="0" smtClean="0">
                <a:latin typeface="Cambria" pitchFamily="18" charset="0"/>
              </a:rPr>
              <a:t>  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2185407" y="4856734"/>
            <a:ext cx="136287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1800" b="1" dirty="0" smtClean="0">
                <a:solidFill>
                  <a:srgbClr val="C00000"/>
                </a:solidFill>
                <a:latin typeface="Cambria" pitchFamily="18" charset="0"/>
              </a:rPr>
              <a:t>σ = </a:t>
            </a:r>
            <a:r>
              <a:rPr lang="el-GR" sz="1800" b="1" dirty="0" smtClean="0">
                <a:solidFill>
                  <a:srgbClr val="C00000"/>
                </a:solidFill>
                <a:latin typeface="Cambria" pitchFamily="18" charset="0"/>
                <a:sym typeface="Symbol"/>
              </a:rPr>
              <a:t></a:t>
            </a:r>
            <a:r>
              <a:rPr lang="en-US" sz="1800" b="1" dirty="0" smtClean="0">
                <a:solidFill>
                  <a:srgbClr val="C00000"/>
                </a:solidFill>
                <a:latin typeface="Cambria" pitchFamily="18" charset="0"/>
                <a:sym typeface="Symbol"/>
              </a:rPr>
              <a:t>b, a</a:t>
            </a:r>
            <a:r>
              <a:rPr lang="el-GR" sz="1800" b="1" dirty="0" smtClean="0">
                <a:solidFill>
                  <a:srgbClr val="C00000"/>
                </a:solidFill>
                <a:latin typeface="Cambria" pitchFamily="18" charset="0"/>
                <a:sym typeface="Symbol"/>
              </a:rPr>
              <a:t></a:t>
            </a:r>
            <a:endParaRPr lang="en-US" sz="1800" b="1" dirty="0" smtClean="0">
              <a:solidFill>
                <a:srgbClr val="C00000"/>
              </a:solidFill>
              <a:latin typeface="Cambria" pitchFamily="18" charset="0"/>
              <a:sym typeface="Symbol"/>
            </a:endParaRPr>
          </a:p>
          <a:p>
            <a:pPr algn="l"/>
            <a:endParaRPr lang="en-US" sz="1800" dirty="0" smtClean="0">
              <a:solidFill>
                <a:schemeClr val="tx2"/>
              </a:solidFill>
              <a:latin typeface="Cambria" pitchFamily="18" charset="0"/>
              <a:sym typeface="Symbol"/>
            </a:endParaRPr>
          </a:p>
          <a:p>
            <a:pPr algn="l"/>
            <a:r>
              <a:rPr lang="en-US" sz="1800" dirty="0" smtClean="0">
                <a:solidFill>
                  <a:schemeClr val="tx2"/>
                </a:solidFill>
                <a:latin typeface="Cambria" pitchFamily="18" charset="0"/>
                <a:sym typeface="Symbol"/>
              </a:rPr>
              <a:t>L(c) = (3)</a:t>
            </a:r>
            <a:r>
              <a:rPr lang="en-US" sz="1800" dirty="0" smtClean="0">
                <a:latin typeface="Cambria" pitchFamily="18" charset="0"/>
              </a:rPr>
              <a:t> </a:t>
            </a:r>
          </a:p>
          <a:p>
            <a:pPr algn="l"/>
            <a:r>
              <a:rPr lang="en-US" sz="1800" dirty="0" smtClean="0">
                <a:solidFill>
                  <a:schemeClr val="tx2"/>
                </a:solidFill>
                <a:latin typeface="Cambria" pitchFamily="18" charset="0"/>
                <a:sym typeface="Symbol"/>
              </a:rPr>
              <a:t>L(d) = (43)</a:t>
            </a:r>
          </a:p>
          <a:p>
            <a:pPr algn="l"/>
            <a:r>
              <a:rPr lang="en-US" sz="1800" dirty="0" smtClean="0">
                <a:solidFill>
                  <a:schemeClr val="tx2"/>
                </a:solidFill>
                <a:latin typeface="Cambria" pitchFamily="18" charset="0"/>
                <a:sym typeface="Symbol"/>
              </a:rPr>
              <a:t>L(e) = (43)</a:t>
            </a:r>
            <a:r>
              <a:rPr lang="en-US" sz="1800" dirty="0" smtClean="0">
                <a:latin typeface="Cambria" pitchFamily="18" charset="0"/>
              </a:rPr>
              <a:t>  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3986191" y="4852718"/>
            <a:ext cx="14911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1800" b="1" dirty="0" smtClean="0">
                <a:solidFill>
                  <a:srgbClr val="C00000"/>
                </a:solidFill>
                <a:latin typeface="Cambria" pitchFamily="18" charset="0"/>
              </a:rPr>
              <a:t>σ = </a:t>
            </a:r>
            <a:r>
              <a:rPr lang="el-GR" sz="1800" b="1" dirty="0" smtClean="0">
                <a:solidFill>
                  <a:srgbClr val="C00000"/>
                </a:solidFill>
                <a:latin typeface="Cambria" pitchFamily="18" charset="0"/>
                <a:sym typeface="Symbol"/>
              </a:rPr>
              <a:t></a:t>
            </a:r>
            <a:r>
              <a:rPr lang="en-US" sz="1800" b="1" dirty="0" smtClean="0">
                <a:solidFill>
                  <a:srgbClr val="C00000"/>
                </a:solidFill>
                <a:latin typeface="Cambria" pitchFamily="18" charset="0"/>
                <a:sym typeface="Symbol"/>
              </a:rPr>
              <a:t>d, b, a</a:t>
            </a:r>
            <a:r>
              <a:rPr lang="el-GR" sz="1800" b="1" dirty="0" smtClean="0">
                <a:solidFill>
                  <a:srgbClr val="C00000"/>
                </a:solidFill>
                <a:latin typeface="Cambria" pitchFamily="18" charset="0"/>
                <a:sym typeface="Symbol"/>
              </a:rPr>
              <a:t></a:t>
            </a:r>
            <a:endParaRPr lang="en-US" sz="1800" b="1" dirty="0" smtClean="0">
              <a:solidFill>
                <a:srgbClr val="C00000"/>
              </a:solidFill>
              <a:latin typeface="Cambria" pitchFamily="18" charset="0"/>
              <a:sym typeface="Symbol"/>
            </a:endParaRPr>
          </a:p>
          <a:p>
            <a:pPr algn="l"/>
            <a:endParaRPr lang="en-US" sz="1800" dirty="0" smtClean="0">
              <a:solidFill>
                <a:schemeClr val="tx2"/>
              </a:solidFill>
              <a:latin typeface="Cambria" pitchFamily="18" charset="0"/>
              <a:sym typeface="Symbol"/>
            </a:endParaRPr>
          </a:p>
          <a:p>
            <a:pPr algn="l"/>
            <a:r>
              <a:rPr lang="en-US" sz="1800" dirty="0" smtClean="0">
                <a:solidFill>
                  <a:schemeClr val="tx2"/>
                </a:solidFill>
                <a:latin typeface="Cambria" pitchFamily="18" charset="0"/>
                <a:sym typeface="Symbol"/>
              </a:rPr>
              <a:t>L(c) = (32)</a:t>
            </a:r>
            <a:r>
              <a:rPr lang="en-US" sz="1800" dirty="0" smtClean="0">
                <a:latin typeface="Cambria" pitchFamily="18" charset="0"/>
              </a:rPr>
              <a:t> </a:t>
            </a:r>
          </a:p>
          <a:p>
            <a:pPr algn="l"/>
            <a:r>
              <a:rPr lang="en-US" sz="1800" dirty="0" smtClean="0">
                <a:solidFill>
                  <a:schemeClr val="tx2"/>
                </a:solidFill>
                <a:latin typeface="Cambria" pitchFamily="18" charset="0"/>
                <a:sym typeface="Symbol"/>
              </a:rPr>
              <a:t>L(e) = (432)</a:t>
            </a:r>
            <a:r>
              <a:rPr lang="en-US" sz="1800" dirty="0" smtClean="0">
                <a:latin typeface="Cambria" pitchFamily="18" charset="0"/>
              </a:rPr>
              <a:t>  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5654623" y="4848702"/>
            <a:ext cx="15459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1800" b="1" dirty="0" smtClean="0">
                <a:solidFill>
                  <a:srgbClr val="C00000"/>
                </a:solidFill>
                <a:latin typeface="Cambria" pitchFamily="18" charset="0"/>
              </a:rPr>
              <a:t>σ = </a:t>
            </a:r>
            <a:r>
              <a:rPr lang="el-GR" sz="1800" b="1" dirty="0" smtClean="0">
                <a:solidFill>
                  <a:srgbClr val="C00000"/>
                </a:solidFill>
                <a:latin typeface="Cambria" pitchFamily="18" charset="0"/>
                <a:sym typeface="Symbol"/>
              </a:rPr>
              <a:t></a:t>
            </a:r>
            <a:r>
              <a:rPr lang="en-US" sz="1800" b="1" dirty="0" smtClean="0">
                <a:solidFill>
                  <a:srgbClr val="C00000"/>
                </a:solidFill>
                <a:latin typeface="Cambria" pitchFamily="18" charset="0"/>
                <a:sym typeface="Symbol"/>
              </a:rPr>
              <a:t>e, d, b, a</a:t>
            </a:r>
            <a:r>
              <a:rPr lang="el-GR" sz="1800" b="1" dirty="0" smtClean="0">
                <a:solidFill>
                  <a:srgbClr val="C00000"/>
                </a:solidFill>
                <a:latin typeface="Cambria" pitchFamily="18" charset="0"/>
                <a:sym typeface="Symbol"/>
              </a:rPr>
              <a:t></a:t>
            </a:r>
            <a:endParaRPr lang="en-US" sz="1800" b="1" dirty="0" smtClean="0">
              <a:solidFill>
                <a:srgbClr val="C00000"/>
              </a:solidFill>
              <a:latin typeface="Cambria" pitchFamily="18" charset="0"/>
              <a:sym typeface="Symbol"/>
            </a:endParaRPr>
          </a:p>
          <a:p>
            <a:pPr algn="l"/>
            <a:endParaRPr lang="en-US" sz="1800" dirty="0" smtClean="0">
              <a:solidFill>
                <a:schemeClr val="tx2"/>
              </a:solidFill>
              <a:latin typeface="Cambria" pitchFamily="18" charset="0"/>
              <a:sym typeface="Symbol"/>
            </a:endParaRPr>
          </a:p>
          <a:p>
            <a:pPr algn="l"/>
            <a:r>
              <a:rPr lang="en-US" sz="1800" dirty="0" smtClean="0">
                <a:solidFill>
                  <a:schemeClr val="tx2"/>
                </a:solidFill>
                <a:latin typeface="Cambria" pitchFamily="18" charset="0"/>
                <a:sym typeface="Symbol"/>
              </a:rPr>
              <a:t>L(c) = (321)</a:t>
            </a:r>
            <a:r>
              <a:rPr lang="en-US" sz="1800" dirty="0" smtClean="0">
                <a:latin typeface="Cambria" pitchFamily="18" charset="0"/>
              </a:rPr>
              <a:t> 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7335089" y="4856721"/>
            <a:ext cx="1759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1800" b="1" dirty="0" smtClean="0">
                <a:solidFill>
                  <a:srgbClr val="C00000"/>
                </a:solidFill>
                <a:latin typeface="Cambria" pitchFamily="18" charset="0"/>
              </a:rPr>
              <a:t>σ = </a:t>
            </a:r>
            <a:r>
              <a:rPr lang="el-GR" sz="1800" b="1" dirty="0" smtClean="0">
                <a:solidFill>
                  <a:srgbClr val="C00000"/>
                </a:solidFill>
                <a:latin typeface="Cambria" pitchFamily="18" charset="0"/>
                <a:sym typeface="Symbol"/>
              </a:rPr>
              <a:t></a:t>
            </a:r>
            <a:r>
              <a:rPr lang="en-US" sz="1800" b="1" dirty="0" smtClean="0">
                <a:solidFill>
                  <a:srgbClr val="C00000"/>
                </a:solidFill>
                <a:latin typeface="Cambria" pitchFamily="18" charset="0"/>
                <a:sym typeface="Symbol"/>
              </a:rPr>
              <a:t>c, e, d, b, a</a:t>
            </a:r>
            <a:r>
              <a:rPr lang="el-GR" sz="1800" b="1" dirty="0" smtClean="0">
                <a:solidFill>
                  <a:srgbClr val="C00000"/>
                </a:solidFill>
                <a:latin typeface="Cambria" pitchFamily="18" charset="0"/>
                <a:sym typeface="Symbol"/>
              </a:rPr>
              <a:t></a:t>
            </a:r>
            <a:endParaRPr lang="en-US" sz="1800" b="1" dirty="0" smtClean="0">
              <a:solidFill>
                <a:srgbClr val="C00000"/>
              </a:solidFill>
              <a:latin typeface="Cambria" pitchFamily="18" charset="0"/>
              <a:sym typeface="Symbol"/>
            </a:endParaRPr>
          </a:p>
          <a:p>
            <a:pPr algn="l"/>
            <a:endParaRPr lang="en-US" sz="1800" dirty="0" smtClean="0">
              <a:solidFill>
                <a:schemeClr val="tx2"/>
              </a:solidFill>
              <a:latin typeface="Cambria" pitchFamily="18" charset="0"/>
              <a:sym typeface="Symbol"/>
            </a:endParaRPr>
          </a:p>
        </p:txBody>
      </p:sp>
      <p:pic>
        <p:nvPicPr>
          <p:cNvPr id="162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C42D09A4-64D9-4005-858C-1F13DF9E55C1}" type="slidenum">
              <a:rPr lang="el-GR" altLang="el-GR" sz="1200" smtClean="0">
                <a:latin typeface="Cambria" pitchFamily="18" charset="0"/>
              </a:rPr>
              <a:pPr/>
              <a:t>18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164" name="Rectangle 2"/>
          <p:cNvSpPr txBox="1">
            <a:spLocks noChangeArrowheads="1"/>
          </p:cNvSpPr>
          <p:nvPr/>
        </p:nvSpPr>
        <p:spPr>
          <a:xfrm>
            <a:off x="1383632" y="361455"/>
            <a:ext cx="7760368" cy="889829"/>
          </a:xfrm>
          <a:prstGeom prst="rect">
            <a:avLst/>
          </a:prstGeom>
        </p:spPr>
        <p:txBody>
          <a:bodyPr anchor="ctr"/>
          <a:lstStyle/>
          <a:p>
            <a:pPr algn="l"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Computing PEO - </a:t>
            </a:r>
            <a:r>
              <a:rPr lang="en-US" sz="3200" b="1" dirty="0" err="1" smtClean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LexBFS</a:t>
            </a:r>
            <a:endParaRPr lang="en-GB" sz="3200" dirty="0">
              <a:solidFill>
                <a:srgbClr val="002060"/>
              </a:solidFill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7" grpId="0" animBg="1"/>
      <p:bldP spid="58" grpId="0" animBg="1"/>
      <p:bldP spid="59" grpId="0" animBg="1"/>
      <p:bldP spid="65" grpId="0" animBg="1"/>
      <p:bldP spid="68" grpId="0"/>
      <p:bldP spid="69" grpId="0"/>
      <p:bldP spid="70" grpId="0"/>
      <p:bldP spid="71" grpId="0"/>
      <p:bldP spid="72" grpId="0"/>
      <p:bldP spid="73" grpId="0" animBg="1"/>
      <p:bldP spid="74" grpId="0" animBg="1"/>
      <p:bldP spid="75" grpId="0" animBg="1"/>
      <p:bldP spid="76" grpId="0" animBg="1"/>
      <p:bldP spid="82" grpId="0" animBg="1"/>
      <p:bldP spid="85" grpId="0"/>
      <p:bldP spid="86" grpId="0"/>
      <p:bldP spid="87" grpId="0"/>
      <p:bldP spid="88" grpId="0"/>
      <p:bldP spid="89" grpId="0"/>
      <p:bldP spid="90" grpId="0" animBg="1"/>
      <p:bldP spid="91" grpId="0" animBg="1"/>
      <p:bldP spid="92" grpId="0" animBg="1"/>
      <p:bldP spid="93" grpId="0" animBg="1"/>
      <p:bldP spid="99" grpId="0" animBg="1"/>
      <p:bldP spid="102" grpId="0"/>
      <p:bldP spid="103" grpId="0"/>
      <p:bldP spid="104" grpId="0"/>
      <p:bldP spid="105" grpId="0"/>
      <p:bldP spid="106" grpId="0"/>
      <p:bldP spid="107" grpId="0" animBg="1"/>
      <p:bldP spid="108" grpId="0" animBg="1"/>
      <p:bldP spid="109" grpId="0" animBg="1"/>
      <p:bldP spid="110" grpId="0" animBg="1"/>
      <p:bldP spid="116" grpId="0" animBg="1"/>
      <p:bldP spid="119" grpId="0"/>
      <p:bldP spid="120" grpId="0"/>
      <p:bldP spid="121" grpId="0"/>
      <p:bldP spid="122" grpId="0"/>
      <p:bldP spid="123" grpId="0"/>
      <p:bldP spid="126" grpId="0" animBg="1"/>
      <p:bldP spid="127" grpId="0"/>
      <p:bldP spid="130" grpId="0" animBg="1"/>
      <p:bldP spid="131" grpId="0"/>
      <p:bldP spid="132" grpId="0" animBg="1"/>
      <p:bldP spid="133" grpId="0"/>
      <p:bldP spid="134" grpId="0" animBg="1"/>
      <p:bldP spid="135" grpId="0"/>
      <p:bldP spid="136" grpId="0" animBg="1"/>
      <p:bldP spid="137" grpId="0"/>
      <p:bldP spid="138" grpId="0" animBg="1"/>
      <p:bldP spid="139" grpId="0"/>
      <p:bldP spid="140" grpId="0" animBg="1"/>
      <p:bldP spid="141" grpId="0"/>
      <p:bldP spid="142" grpId="0" animBg="1"/>
      <p:bldP spid="143" grpId="0"/>
      <p:bldP spid="144" grpId="0" animBg="1"/>
      <p:bldP spid="145" grpId="0"/>
      <p:bldP spid="148" grpId="0" animBg="1"/>
      <p:bldP spid="149" grpId="0"/>
      <p:bldP spid="150" grpId="0" animBg="1"/>
      <p:bldP spid="151" grpId="0"/>
      <p:bldP spid="152" grpId="0" animBg="1"/>
      <p:bldP spid="153" grpId="0" animBg="1"/>
      <p:bldP spid="154" grpId="0"/>
      <p:bldP spid="155" grpId="0" animBg="1"/>
      <p:bldP spid="156" grpId="0"/>
      <p:bldP spid="157" grpId="0" animBg="1"/>
      <p:bldP spid="158" grpId="0"/>
      <p:bldP spid="147" grpId="0"/>
      <p:bldP spid="159" grpId="0"/>
      <p:bldP spid="160" grpId="0"/>
      <p:bldP spid="16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721905" y="1669547"/>
            <a:ext cx="8400448" cy="44719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009900"/>
                </a:solidFill>
              </a:rPr>
              <a:t>Algorithm MCS</a:t>
            </a:r>
          </a:p>
          <a:p>
            <a:pPr marL="514350" indent="-514350" eaLnBrk="1" hangingPunct="1">
              <a:buNone/>
              <a:defRPr/>
            </a:pPr>
            <a:r>
              <a:rPr lang="en-US" sz="2800" dirty="0" smtClean="0">
                <a:solidFill>
                  <a:srgbClr val="C00000"/>
                </a:solidFill>
              </a:rPr>
              <a:t>1.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ym typeface="Symbol"/>
              </a:rPr>
              <a:t>	for </a:t>
            </a:r>
            <a:r>
              <a:rPr lang="en-US" dirty="0" err="1" smtClean="0">
                <a:sym typeface="Symbol"/>
              </a:rPr>
              <a:t>i</a:t>
            </a:r>
            <a:r>
              <a:rPr lang="en-US" dirty="0" smtClean="0">
                <a:sym typeface="Symbol"/>
              </a:rPr>
              <a:t> :  V down to 1 do</a:t>
            </a:r>
          </a:p>
          <a:p>
            <a:pPr marL="514350" indent="-514350" eaLnBrk="1" hangingPunct="1">
              <a:buNone/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		</a:t>
            </a:r>
            <a:r>
              <a:rPr lang="en-US" sz="2400" dirty="0" smtClean="0">
                <a:solidFill>
                  <a:srgbClr val="C00000"/>
                </a:solidFill>
                <a:sym typeface="Symbol"/>
              </a:rPr>
              <a:t>1.1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  choose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vV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 with max number of</a:t>
            </a:r>
          </a:p>
          <a:p>
            <a:pPr marL="514350" indent="-514350" eaLnBrk="1" hangingPunct="1">
              <a:spcBef>
                <a:spcPts val="0"/>
              </a:spcBef>
              <a:buSzPct val="70000"/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                                    numbered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neighbours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;</a:t>
            </a:r>
          </a:p>
          <a:p>
            <a:pPr marL="514350" indent="-514350" eaLnBrk="1" hangingPunct="1">
              <a:spcBef>
                <a:spcPts val="0"/>
              </a:spcBef>
              <a:buSzPct val="70000"/>
              <a:buNone/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		</a:t>
            </a:r>
            <a:r>
              <a:rPr lang="en-US" sz="2400" dirty="0" smtClean="0">
                <a:solidFill>
                  <a:srgbClr val="C00000"/>
                </a:solidFill>
                <a:sym typeface="Symbol"/>
              </a:rPr>
              <a:t>1.2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  number v by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;</a:t>
            </a:r>
          </a:p>
          <a:p>
            <a:pPr marL="514350" indent="-514350" eaLnBrk="1" hangingPunct="1">
              <a:spcBef>
                <a:spcPts val="0"/>
              </a:spcBef>
              <a:buSzPct val="70000"/>
              <a:buNone/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		</a:t>
            </a:r>
            <a:r>
              <a:rPr lang="en-US" sz="2400" dirty="0" smtClean="0">
                <a:solidFill>
                  <a:srgbClr val="C00000"/>
                </a:solidFill>
                <a:sym typeface="Symbol"/>
              </a:rPr>
              <a:t>1.3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  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σ (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) 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v;</a:t>
            </a:r>
          </a:p>
          <a:p>
            <a:pPr marL="514350" indent="-514350" eaLnBrk="1" hangingPunct="1">
              <a:spcBef>
                <a:spcPts val="0"/>
              </a:spcBef>
              <a:buSzPct val="70000"/>
              <a:buNone/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		</a:t>
            </a:r>
            <a:r>
              <a:rPr lang="en-US" sz="2400" dirty="0" smtClean="0">
                <a:solidFill>
                  <a:srgbClr val="C00000"/>
                </a:solidFill>
                <a:sym typeface="Wingdings" pitchFamily="2" charset="2"/>
              </a:rPr>
              <a:t>1.4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  V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  V \ v;</a:t>
            </a:r>
          </a:p>
          <a:p>
            <a:pPr marL="182563" indent="-182563" eaLnBrk="1" hangingPunct="1">
              <a:spcBef>
                <a:spcPts val="0"/>
              </a:spcBef>
              <a:buSzPct val="70000"/>
              <a:buFont typeface="Wingdings" pitchFamily="2" charset="2"/>
              <a:buNone/>
              <a:defRPr/>
            </a:pPr>
            <a:r>
              <a:rPr lang="en-US" dirty="0" smtClean="0">
                <a:sym typeface="Symbol"/>
              </a:rPr>
              <a:t>    end</a:t>
            </a:r>
            <a:endParaRPr lang="en-US" dirty="0" smtClean="0">
              <a:solidFill>
                <a:srgbClr val="009900"/>
              </a:solidFill>
            </a:endParaRPr>
          </a:p>
        </p:txBody>
      </p:sp>
      <p:sp>
        <p:nvSpPr>
          <p:cNvPr id="12292" name="1 - Τίτλος"/>
          <p:cNvSpPr>
            <a:spLocks noGrp="1"/>
          </p:cNvSpPr>
          <p:nvPr>
            <p:ph type="title"/>
          </p:nvPr>
        </p:nvSpPr>
        <p:spPr>
          <a:xfrm>
            <a:off x="1383632" y="356944"/>
            <a:ext cx="7760368" cy="906372"/>
          </a:xfrm>
        </p:spPr>
        <p:txBody>
          <a:bodyPr anchor="ctr"/>
          <a:lstStyle/>
          <a:p>
            <a:pPr eaLnBrk="1" hangingPunct="1"/>
            <a:r>
              <a:rPr lang="en-US" sz="3200" b="1" kern="1200" dirty="0" smtClean="0">
                <a:solidFill>
                  <a:srgbClr val="002060"/>
                </a:solidFill>
                <a:latin typeface="Cambria" pitchFamily="18" charset="0"/>
              </a:rPr>
              <a:t>Algorithms for Computing PEO</a:t>
            </a:r>
            <a:endParaRPr lang="el-GR" sz="3200" b="1" kern="1200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5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C42D09A4-64D9-4005-858C-1F13DF9E55C1}" type="slidenum">
              <a:rPr lang="el-GR" altLang="el-GR" sz="1200" smtClean="0">
                <a:latin typeface="Cambria" pitchFamily="18" charset="0"/>
              </a:rPr>
              <a:pPr/>
              <a:t>19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7745" y="1700808"/>
            <a:ext cx="72008" cy="4608512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9624" y="1642249"/>
            <a:ext cx="8334375" cy="3615551"/>
          </a:xfrm>
        </p:spPr>
        <p:txBody>
          <a:bodyPr/>
          <a:lstStyle/>
          <a:p>
            <a:pPr eaLnBrk="1" hangingPunct="1">
              <a:buNone/>
            </a:pPr>
            <a:r>
              <a:rPr lang="el-GR" sz="2400" kern="1200" dirty="0" smtClean="0">
                <a:solidFill>
                  <a:srgbClr val="C00000"/>
                </a:solidFill>
                <a:latin typeface="Tahoma" pitchFamily="34" charset="0"/>
              </a:rPr>
              <a:t>	</a:t>
            </a:r>
          </a:p>
          <a:p>
            <a:pPr eaLnBrk="1" hangingPunct="1">
              <a:buNone/>
            </a:pPr>
            <a:r>
              <a:rPr lang="el-GR" sz="2400" kern="1200" dirty="0" smtClean="0">
                <a:solidFill>
                  <a:srgbClr val="C00000"/>
                </a:solidFill>
                <a:latin typeface="Tahoma" pitchFamily="34" charset="0"/>
              </a:rPr>
              <a:t>	</a:t>
            </a:r>
            <a:r>
              <a:rPr lang="en-US" sz="2400" kern="1200" dirty="0" smtClean="0">
                <a:solidFill>
                  <a:srgbClr val="C00000"/>
                </a:solidFill>
                <a:latin typeface="Tahoma" pitchFamily="34" charset="0"/>
              </a:rPr>
              <a:t>          </a:t>
            </a:r>
            <a:r>
              <a:rPr lang="en-US" sz="4400" dirty="0" smtClean="0">
                <a:solidFill>
                  <a:srgbClr val="002060"/>
                </a:solidFill>
                <a:latin typeface="Monotype Corsiva" pitchFamily="66" charset="0"/>
              </a:rPr>
              <a:t>Triangulated Graphs</a:t>
            </a:r>
          </a:p>
          <a:p>
            <a:pPr eaLnBrk="1" hangingPunct="1">
              <a:buNone/>
            </a:pPr>
            <a:endParaRPr lang="en-US" sz="2400" kern="12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eaLnBrk="1" hangingPunct="1">
              <a:buNone/>
            </a:pPr>
            <a:r>
              <a:rPr lang="el-GR" sz="2000" dirty="0" smtClean="0">
                <a:solidFill>
                  <a:srgbClr val="002060"/>
                </a:solidFill>
                <a:latin typeface="Monotype Corsiva" pitchFamily="66" charset="0"/>
              </a:rPr>
              <a:t>		</a:t>
            </a:r>
          </a:p>
          <a:p>
            <a:pPr eaLnBrk="1" hangingPunct="1">
              <a:buNone/>
            </a:pPr>
            <a:r>
              <a:rPr lang="el-GR" sz="2000" dirty="0" smtClean="0">
                <a:solidFill>
                  <a:srgbClr val="002060"/>
                </a:solidFill>
                <a:latin typeface="Monotype Corsiva" pitchFamily="66" charset="0"/>
              </a:rPr>
              <a:t>		</a:t>
            </a:r>
            <a:r>
              <a:rPr lang="en-US" sz="2000" dirty="0" smtClean="0">
                <a:solidFill>
                  <a:srgbClr val="002060"/>
                </a:solidFill>
                <a:latin typeface="Monotype Corsiva" pitchFamily="66" charset="0"/>
              </a:rPr>
              <a:t>             </a:t>
            </a:r>
            <a:r>
              <a:rPr lang="en-US" sz="4400" dirty="0" smtClean="0">
                <a:solidFill>
                  <a:srgbClr val="002060"/>
                </a:solidFill>
                <a:latin typeface="Monotype Corsiva" pitchFamily="66" charset="0"/>
              </a:rPr>
              <a:t>Perfect Elimination Ordering</a:t>
            </a:r>
          </a:p>
          <a:p>
            <a:pPr eaLnBrk="1" hangingPunct="1">
              <a:buNone/>
            </a:pPr>
            <a:endParaRPr lang="en-US" sz="2400" kern="12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eaLnBrk="1" hangingPunct="1">
              <a:buNone/>
            </a:pPr>
            <a:r>
              <a:rPr lang="en-US" sz="4800" kern="1200" dirty="0" smtClean="0">
                <a:solidFill>
                  <a:srgbClr val="002060"/>
                </a:solidFill>
                <a:latin typeface="Monotype Corsiva" pitchFamily="66" charset="0"/>
              </a:rPr>
              <a:t>				</a:t>
            </a:r>
            <a:endParaRPr lang="en-GB" sz="4800" kern="1200" dirty="0" smtClean="0">
              <a:solidFill>
                <a:srgbClr val="C00000"/>
              </a:solidFill>
              <a:latin typeface="Tahoma" pitchFamily="34" charset="0"/>
            </a:endParaRPr>
          </a:p>
          <a:p>
            <a:pPr eaLnBrk="1" hangingPunct="1">
              <a:buNone/>
            </a:pPr>
            <a:endParaRPr lang="en-GB" sz="4800" kern="1200" dirty="0" smtClean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01418" y="1828819"/>
            <a:ext cx="257361" cy="1973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798786" y="3561347"/>
            <a:ext cx="416403" cy="15761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2126291" y="4033142"/>
            <a:ext cx="160337" cy="17145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1810607" y="4041024"/>
            <a:ext cx="160337" cy="17145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10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0DB2D08D-215C-4936-A661-3CD9FE57680A}" type="slidenum">
              <a:rPr lang="el-GR" altLang="el-GR" sz="1200" smtClean="0">
                <a:latin typeface="Cambria" pitchFamily="18" charset="0"/>
              </a:rPr>
              <a:pPr/>
              <a:t>2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15" name="1 - Τίτλος"/>
          <p:cNvSpPr txBox="1">
            <a:spLocks/>
          </p:cNvSpPr>
          <p:nvPr/>
        </p:nvSpPr>
        <p:spPr bwMode="auto">
          <a:xfrm>
            <a:off x="1383632" y="353760"/>
            <a:ext cx="7760368" cy="89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Algorithmic Graph Theory</a:t>
            </a:r>
            <a:endParaRPr kumimoji="0" lang="el-GR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7" name="Oval 9"/>
          <p:cNvSpPr>
            <a:spLocks noChangeArrowheads="1"/>
          </p:cNvSpPr>
          <p:nvPr/>
        </p:nvSpPr>
        <p:spPr bwMode="auto">
          <a:xfrm>
            <a:off x="1806614" y="2424786"/>
            <a:ext cx="160337" cy="17145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 bwMode="auto">
          <a:xfrm>
            <a:off x="830197" y="2245896"/>
            <a:ext cx="7615992" cy="2827421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758011" y="2177720"/>
            <a:ext cx="7628020" cy="282742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1075852" y="3310472"/>
            <a:ext cx="209550" cy="21113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1952152" y="3305709"/>
            <a:ext cx="211137" cy="2095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1936277" y="4131209"/>
            <a:ext cx="211137" cy="2095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34" name="Straight Connector 9"/>
          <p:cNvCxnSpPr>
            <a:cxnSpLocks noChangeShapeType="1"/>
            <a:stCxn id="30" idx="4"/>
          </p:cNvCxnSpPr>
          <p:nvPr/>
        </p:nvCxnSpPr>
        <p:spPr bwMode="auto">
          <a:xfrm flipH="1">
            <a:off x="1164752" y="3521609"/>
            <a:ext cx="15875" cy="6143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" name="Straight Connector 10"/>
          <p:cNvCxnSpPr>
            <a:cxnSpLocks noChangeShapeType="1"/>
            <a:stCxn id="33" idx="0"/>
            <a:endCxn id="31" idx="4"/>
          </p:cNvCxnSpPr>
          <p:nvPr/>
        </p:nvCxnSpPr>
        <p:spPr bwMode="auto">
          <a:xfrm flipV="1">
            <a:off x="2042639" y="3515259"/>
            <a:ext cx="15875" cy="6159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" name="Straight Connector 12"/>
          <p:cNvCxnSpPr>
            <a:cxnSpLocks noChangeShapeType="1"/>
            <a:stCxn id="31" idx="3"/>
          </p:cNvCxnSpPr>
          <p:nvPr/>
        </p:nvCxnSpPr>
        <p:spPr bwMode="auto">
          <a:xfrm flipH="1">
            <a:off x="1239364" y="3485097"/>
            <a:ext cx="744538" cy="6810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" name="Straight Connector 13"/>
          <p:cNvCxnSpPr>
            <a:cxnSpLocks noChangeShapeType="1"/>
            <a:stCxn id="30" idx="6"/>
            <a:endCxn id="31" idx="2"/>
          </p:cNvCxnSpPr>
          <p:nvPr/>
        </p:nvCxnSpPr>
        <p:spPr bwMode="auto">
          <a:xfrm flipV="1">
            <a:off x="1285402" y="3410484"/>
            <a:ext cx="666750" cy="47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" name="Straight Connector 14"/>
          <p:cNvCxnSpPr>
            <a:cxnSpLocks noChangeShapeType="1"/>
            <a:endCxn id="33" idx="2"/>
          </p:cNvCxnSpPr>
          <p:nvPr/>
        </p:nvCxnSpPr>
        <p:spPr bwMode="auto">
          <a:xfrm flipV="1">
            <a:off x="1269527" y="4235984"/>
            <a:ext cx="666750" cy="47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9" name="Oval 15"/>
          <p:cNvSpPr>
            <a:spLocks noChangeArrowheads="1"/>
          </p:cNvSpPr>
          <p:nvPr/>
        </p:nvSpPr>
        <p:spPr bwMode="auto">
          <a:xfrm>
            <a:off x="1501302" y="2653247"/>
            <a:ext cx="209550" cy="21113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40" name="Straight Connector 16"/>
          <p:cNvCxnSpPr>
            <a:cxnSpLocks noChangeShapeType="1"/>
            <a:stCxn id="39" idx="3"/>
            <a:endCxn id="30" idx="7"/>
          </p:cNvCxnSpPr>
          <p:nvPr/>
        </p:nvCxnSpPr>
        <p:spPr bwMode="auto">
          <a:xfrm flipH="1">
            <a:off x="1255239" y="2832634"/>
            <a:ext cx="276225" cy="509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" name="Straight Connector 17"/>
          <p:cNvCxnSpPr>
            <a:cxnSpLocks noChangeShapeType="1"/>
            <a:stCxn id="39" idx="5"/>
            <a:endCxn id="31" idx="1"/>
          </p:cNvCxnSpPr>
          <p:nvPr/>
        </p:nvCxnSpPr>
        <p:spPr bwMode="auto">
          <a:xfrm>
            <a:off x="1680689" y="2832634"/>
            <a:ext cx="303213" cy="5032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5" name="Rectangle 51"/>
          <p:cNvSpPr>
            <a:spLocks noChangeArrowheads="1"/>
          </p:cNvSpPr>
          <p:nvPr/>
        </p:nvSpPr>
        <p:spPr bwMode="auto">
          <a:xfrm>
            <a:off x="1297527" y="2408454"/>
            <a:ext cx="2680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 pitchFamily="18" charset="2"/>
              </a:rPr>
              <a:t>c</a:t>
            </a:r>
            <a:endParaRPr lang="en-US" sz="1400" dirty="0">
              <a:sym typeface="Symbol" pitchFamily="18" charset="2"/>
            </a:endParaRPr>
          </a:p>
        </p:txBody>
      </p:sp>
      <p:sp>
        <p:nvSpPr>
          <p:cNvPr id="46" name="Rectangle 52"/>
          <p:cNvSpPr>
            <a:spLocks noChangeArrowheads="1"/>
          </p:cNvSpPr>
          <p:nvPr/>
        </p:nvSpPr>
        <p:spPr bwMode="auto">
          <a:xfrm>
            <a:off x="810252" y="3184973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ym typeface="Symbol" pitchFamily="18" charset="2"/>
              </a:rPr>
              <a:t>b</a:t>
            </a:r>
          </a:p>
        </p:txBody>
      </p:sp>
      <p:sp>
        <p:nvSpPr>
          <p:cNvPr id="47" name="Rectangle 53"/>
          <p:cNvSpPr>
            <a:spLocks noChangeArrowheads="1"/>
          </p:cNvSpPr>
          <p:nvPr/>
        </p:nvSpPr>
        <p:spPr bwMode="auto">
          <a:xfrm>
            <a:off x="814791" y="4225713"/>
            <a:ext cx="2824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 pitchFamily="18" charset="2"/>
              </a:rPr>
              <a:t>a</a:t>
            </a:r>
            <a:endParaRPr lang="en-US" sz="1400" dirty="0">
              <a:sym typeface="Symbol" pitchFamily="18" charset="2"/>
            </a:endParaRPr>
          </a:p>
        </p:txBody>
      </p:sp>
      <p:sp>
        <p:nvSpPr>
          <p:cNvPr id="48" name="Rectangle 54"/>
          <p:cNvSpPr>
            <a:spLocks noChangeArrowheads="1"/>
          </p:cNvSpPr>
          <p:nvPr/>
        </p:nvSpPr>
        <p:spPr bwMode="auto">
          <a:xfrm>
            <a:off x="2089525" y="4219952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 pitchFamily="18" charset="2"/>
              </a:rPr>
              <a:t>e</a:t>
            </a:r>
            <a:endParaRPr lang="en-US" sz="1400" dirty="0">
              <a:sym typeface="Symbol" pitchFamily="18" charset="2"/>
            </a:endParaRPr>
          </a:p>
        </p:txBody>
      </p:sp>
      <p:sp>
        <p:nvSpPr>
          <p:cNvPr id="50" name="Rectangle 56"/>
          <p:cNvSpPr>
            <a:spLocks noChangeArrowheads="1"/>
          </p:cNvSpPr>
          <p:nvPr/>
        </p:nvSpPr>
        <p:spPr bwMode="auto">
          <a:xfrm>
            <a:off x="2134643" y="3178961"/>
            <a:ext cx="2840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 pitchFamily="18" charset="2"/>
              </a:rPr>
              <a:t>d</a:t>
            </a:r>
            <a:endParaRPr lang="en-US" sz="1400" dirty="0">
              <a:sym typeface="Symbol" pitchFamily="18" charset="2"/>
            </a:endParaRPr>
          </a:p>
        </p:txBody>
      </p:sp>
      <p:sp>
        <p:nvSpPr>
          <p:cNvPr id="165" name="Rectangle 2"/>
          <p:cNvSpPr txBox="1">
            <a:spLocks noChangeArrowheads="1"/>
          </p:cNvSpPr>
          <p:nvPr/>
        </p:nvSpPr>
        <p:spPr>
          <a:xfrm>
            <a:off x="1371600" y="361455"/>
            <a:ext cx="7772400" cy="889829"/>
          </a:xfrm>
          <a:prstGeom prst="rect">
            <a:avLst/>
          </a:prstGeom>
        </p:spPr>
        <p:txBody>
          <a:bodyPr anchor="ctr"/>
          <a:lstStyle/>
          <a:p>
            <a:pPr algn="l"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Computing PEO - MCS</a:t>
            </a:r>
            <a:endParaRPr lang="en-GB" sz="3200" dirty="0">
              <a:solidFill>
                <a:srgbClr val="00206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66" name="Oval 8"/>
          <p:cNvSpPr>
            <a:spLocks noChangeArrowheads="1"/>
          </p:cNvSpPr>
          <p:nvPr/>
        </p:nvSpPr>
        <p:spPr bwMode="auto">
          <a:xfrm>
            <a:off x="1078024" y="4139230"/>
            <a:ext cx="211137" cy="2095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167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C42D09A4-64D9-4005-858C-1F13DF9E55C1}" type="slidenum">
              <a:rPr lang="el-GR" altLang="el-GR" sz="1200" smtClean="0">
                <a:latin typeface="Cambria" pitchFamily="18" charset="0"/>
              </a:rPr>
              <a:pPr/>
              <a:t>20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40223" y="2815391"/>
            <a:ext cx="437576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9900"/>
                </a:solidFill>
                <a:latin typeface="Cambria" pitchFamily="18" charset="0"/>
              </a:rPr>
              <a:t>Algorithm MCS</a:t>
            </a:r>
          </a:p>
          <a:p>
            <a:endParaRPr lang="en-US" sz="2800" b="1" dirty="0" smtClean="0">
              <a:solidFill>
                <a:srgbClr val="009900"/>
              </a:solidFill>
              <a:latin typeface="Cambria" pitchFamily="18" charset="0"/>
            </a:endParaRPr>
          </a:p>
          <a:p>
            <a:r>
              <a:rPr lang="en-US" sz="3200" dirty="0" smtClean="0">
                <a:solidFill>
                  <a:srgbClr val="009900"/>
                </a:solidFill>
                <a:latin typeface="Cambria" pitchFamily="18" charset="0"/>
              </a:rPr>
              <a:t>(An example)</a:t>
            </a:r>
            <a:endParaRPr lang="en-US" sz="32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 bwMode="auto">
          <a:xfrm>
            <a:off x="252660" y="2113545"/>
            <a:ext cx="8807116" cy="2626898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180475" y="1900990"/>
            <a:ext cx="8807114" cy="276726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498316" y="2997640"/>
            <a:ext cx="209550" cy="21113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1374616" y="2992877"/>
            <a:ext cx="211137" cy="2095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482441" y="3823140"/>
            <a:ext cx="209550" cy="20955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1358741" y="3818377"/>
            <a:ext cx="211137" cy="2095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34" name="Straight Connector 9"/>
          <p:cNvCxnSpPr>
            <a:cxnSpLocks noChangeShapeType="1"/>
            <a:stCxn id="30" idx="4"/>
            <a:endCxn id="32" idx="0"/>
          </p:cNvCxnSpPr>
          <p:nvPr/>
        </p:nvCxnSpPr>
        <p:spPr bwMode="auto">
          <a:xfrm flipH="1">
            <a:off x="587216" y="3208777"/>
            <a:ext cx="15875" cy="6143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" name="Straight Connector 10"/>
          <p:cNvCxnSpPr>
            <a:cxnSpLocks noChangeShapeType="1"/>
            <a:stCxn id="33" idx="0"/>
            <a:endCxn id="31" idx="4"/>
          </p:cNvCxnSpPr>
          <p:nvPr/>
        </p:nvCxnSpPr>
        <p:spPr bwMode="auto">
          <a:xfrm flipV="1">
            <a:off x="1465103" y="3202427"/>
            <a:ext cx="15875" cy="6159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" name="Straight Connector 12"/>
          <p:cNvCxnSpPr>
            <a:cxnSpLocks noChangeShapeType="1"/>
            <a:stCxn id="31" idx="3"/>
            <a:endCxn id="32" idx="7"/>
          </p:cNvCxnSpPr>
          <p:nvPr/>
        </p:nvCxnSpPr>
        <p:spPr bwMode="auto">
          <a:xfrm flipH="1">
            <a:off x="661828" y="3172265"/>
            <a:ext cx="744538" cy="6810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" name="Straight Connector 13"/>
          <p:cNvCxnSpPr>
            <a:cxnSpLocks noChangeShapeType="1"/>
            <a:stCxn id="30" idx="6"/>
            <a:endCxn id="31" idx="2"/>
          </p:cNvCxnSpPr>
          <p:nvPr/>
        </p:nvCxnSpPr>
        <p:spPr bwMode="auto">
          <a:xfrm flipV="1">
            <a:off x="707866" y="3097652"/>
            <a:ext cx="666750" cy="47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" name="Straight Connector 14"/>
          <p:cNvCxnSpPr>
            <a:cxnSpLocks noChangeShapeType="1"/>
            <a:stCxn id="32" idx="6"/>
            <a:endCxn id="33" idx="2"/>
          </p:cNvCxnSpPr>
          <p:nvPr/>
        </p:nvCxnSpPr>
        <p:spPr bwMode="auto">
          <a:xfrm flipV="1">
            <a:off x="691991" y="3923152"/>
            <a:ext cx="666750" cy="47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9" name="Oval 15"/>
          <p:cNvSpPr>
            <a:spLocks noChangeArrowheads="1"/>
          </p:cNvSpPr>
          <p:nvPr/>
        </p:nvSpPr>
        <p:spPr bwMode="auto">
          <a:xfrm>
            <a:off x="923766" y="2340415"/>
            <a:ext cx="209550" cy="21113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40" name="Straight Connector 16"/>
          <p:cNvCxnSpPr>
            <a:cxnSpLocks noChangeShapeType="1"/>
            <a:stCxn id="39" idx="3"/>
            <a:endCxn id="30" idx="7"/>
          </p:cNvCxnSpPr>
          <p:nvPr/>
        </p:nvCxnSpPr>
        <p:spPr bwMode="auto">
          <a:xfrm flipH="1">
            <a:off x="677703" y="2519802"/>
            <a:ext cx="276225" cy="509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" name="Straight Connector 17"/>
          <p:cNvCxnSpPr>
            <a:cxnSpLocks noChangeShapeType="1"/>
            <a:stCxn id="39" idx="5"/>
            <a:endCxn id="31" idx="1"/>
          </p:cNvCxnSpPr>
          <p:nvPr/>
        </p:nvCxnSpPr>
        <p:spPr bwMode="auto">
          <a:xfrm>
            <a:off x="1103153" y="2519802"/>
            <a:ext cx="303213" cy="5032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5" name="Rectangle 51"/>
          <p:cNvSpPr>
            <a:spLocks noChangeArrowheads="1"/>
          </p:cNvSpPr>
          <p:nvPr/>
        </p:nvSpPr>
        <p:spPr bwMode="auto">
          <a:xfrm>
            <a:off x="719991" y="2095622"/>
            <a:ext cx="2680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 pitchFamily="18" charset="2"/>
              </a:rPr>
              <a:t>c</a:t>
            </a:r>
            <a:endParaRPr lang="en-US" sz="1400" dirty="0">
              <a:sym typeface="Symbol" pitchFamily="18" charset="2"/>
            </a:endParaRPr>
          </a:p>
        </p:txBody>
      </p:sp>
      <p:sp>
        <p:nvSpPr>
          <p:cNvPr id="46" name="Rectangle 52"/>
          <p:cNvSpPr>
            <a:spLocks noChangeArrowheads="1"/>
          </p:cNvSpPr>
          <p:nvPr/>
        </p:nvSpPr>
        <p:spPr bwMode="auto">
          <a:xfrm>
            <a:off x="232716" y="2872141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ym typeface="Symbol" pitchFamily="18" charset="2"/>
              </a:rPr>
              <a:t>b</a:t>
            </a:r>
          </a:p>
        </p:txBody>
      </p:sp>
      <p:sp>
        <p:nvSpPr>
          <p:cNvPr id="47" name="Rectangle 53"/>
          <p:cNvSpPr>
            <a:spLocks noChangeArrowheads="1"/>
          </p:cNvSpPr>
          <p:nvPr/>
        </p:nvSpPr>
        <p:spPr bwMode="auto">
          <a:xfrm>
            <a:off x="237255" y="3912881"/>
            <a:ext cx="2824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 pitchFamily="18" charset="2"/>
              </a:rPr>
              <a:t>a</a:t>
            </a:r>
            <a:endParaRPr lang="en-US" sz="1400" dirty="0">
              <a:sym typeface="Symbol" pitchFamily="18" charset="2"/>
            </a:endParaRPr>
          </a:p>
        </p:txBody>
      </p:sp>
      <p:sp>
        <p:nvSpPr>
          <p:cNvPr id="48" name="Rectangle 54"/>
          <p:cNvSpPr>
            <a:spLocks noChangeArrowheads="1"/>
          </p:cNvSpPr>
          <p:nvPr/>
        </p:nvSpPr>
        <p:spPr bwMode="auto">
          <a:xfrm>
            <a:off x="1511989" y="3907120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 pitchFamily="18" charset="2"/>
              </a:rPr>
              <a:t>e</a:t>
            </a:r>
            <a:endParaRPr lang="en-US" sz="1400" dirty="0">
              <a:sym typeface="Symbol" pitchFamily="18" charset="2"/>
            </a:endParaRPr>
          </a:p>
        </p:txBody>
      </p:sp>
      <p:sp>
        <p:nvSpPr>
          <p:cNvPr id="50" name="Rectangle 56"/>
          <p:cNvSpPr>
            <a:spLocks noChangeArrowheads="1"/>
          </p:cNvSpPr>
          <p:nvPr/>
        </p:nvSpPr>
        <p:spPr bwMode="auto">
          <a:xfrm>
            <a:off x="1557107" y="2866129"/>
            <a:ext cx="2840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 pitchFamily="18" charset="2"/>
              </a:rPr>
              <a:t>d</a:t>
            </a:r>
            <a:endParaRPr lang="en-US" sz="1400" dirty="0">
              <a:sym typeface="Symbol" pitchFamily="18" charset="2"/>
            </a:endParaRPr>
          </a:p>
        </p:txBody>
      </p:sp>
      <p:sp>
        <p:nvSpPr>
          <p:cNvPr id="49" name="Oval 5"/>
          <p:cNvSpPr>
            <a:spLocks noChangeArrowheads="1"/>
          </p:cNvSpPr>
          <p:nvPr/>
        </p:nvSpPr>
        <p:spPr bwMode="auto">
          <a:xfrm>
            <a:off x="2226908" y="2993624"/>
            <a:ext cx="209550" cy="211137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7" name="Oval 6"/>
          <p:cNvSpPr>
            <a:spLocks noChangeArrowheads="1"/>
          </p:cNvSpPr>
          <p:nvPr/>
        </p:nvSpPr>
        <p:spPr bwMode="auto">
          <a:xfrm>
            <a:off x="3091176" y="2988861"/>
            <a:ext cx="211137" cy="2095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8" name="Oval 7"/>
          <p:cNvSpPr>
            <a:spLocks noChangeArrowheads="1"/>
          </p:cNvSpPr>
          <p:nvPr/>
        </p:nvSpPr>
        <p:spPr bwMode="auto">
          <a:xfrm>
            <a:off x="2211033" y="3819124"/>
            <a:ext cx="209550" cy="20955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9" name="Oval 8"/>
          <p:cNvSpPr>
            <a:spLocks noChangeArrowheads="1"/>
          </p:cNvSpPr>
          <p:nvPr/>
        </p:nvSpPr>
        <p:spPr bwMode="auto">
          <a:xfrm>
            <a:off x="3087333" y="3814361"/>
            <a:ext cx="211137" cy="2095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60" name="Straight Connector 9"/>
          <p:cNvCxnSpPr>
            <a:cxnSpLocks noChangeShapeType="1"/>
            <a:stCxn id="49" idx="4"/>
            <a:endCxn id="58" idx="0"/>
          </p:cNvCxnSpPr>
          <p:nvPr/>
        </p:nvCxnSpPr>
        <p:spPr bwMode="auto">
          <a:xfrm flipH="1">
            <a:off x="2315808" y="3204761"/>
            <a:ext cx="15875" cy="6143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1" name="Straight Connector 10"/>
          <p:cNvCxnSpPr>
            <a:cxnSpLocks noChangeShapeType="1"/>
            <a:stCxn id="59" idx="0"/>
            <a:endCxn id="57" idx="4"/>
          </p:cNvCxnSpPr>
          <p:nvPr/>
        </p:nvCxnSpPr>
        <p:spPr bwMode="auto">
          <a:xfrm flipV="1">
            <a:off x="3192902" y="3198411"/>
            <a:ext cx="3843" cy="6159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2" name="Straight Connector 12"/>
          <p:cNvCxnSpPr>
            <a:cxnSpLocks noChangeShapeType="1"/>
            <a:stCxn id="57" idx="3"/>
            <a:endCxn id="58" idx="7"/>
          </p:cNvCxnSpPr>
          <p:nvPr/>
        </p:nvCxnSpPr>
        <p:spPr bwMode="auto">
          <a:xfrm flipH="1">
            <a:off x="2389895" y="3167723"/>
            <a:ext cx="732201" cy="682089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3" name="Straight Connector 13"/>
          <p:cNvCxnSpPr>
            <a:cxnSpLocks noChangeShapeType="1"/>
            <a:stCxn id="49" idx="6"/>
            <a:endCxn id="57" idx="2"/>
          </p:cNvCxnSpPr>
          <p:nvPr/>
        </p:nvCxnSpPr>
        <p:spPr bwMode="auto">
          <a:xfrm flipV="1">
            <a:off x="2436458" y="3093636"/>
            <a:ext cx="654718" cy="555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4" name="Straight Connector 14"/>
          <p:cNvCxnSpPr>
            <a:cxnSpLocks noChangeShapeType="1"/>
            <a:stCxn id="58" idx="6"/>
            <a:endCxn id="59" idx="2"/>
          </p:cNvCxnSpPr>
          <p:nvPr/>
        </p:nvCxnSpPr>
        <p:spPr bwMode="auto">
          <a:xfrm flipV="1">
            <a:off x="2420583" y="3919136"/>
            <a:ext cx="666750" cy="47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65" name="Oval 15"/>
          <p:cNvSpPr>
            <a:spLocks noChangeArrowheads="1"/>
          </p:cNvSpPr>
          <p:nvPr/>
        </p:nvSpPr>
        <p:spPr bwMode="auto">
          <a:xfrm>
            <a:off x="2652358" y="2336399"/>
            <a:ext cx="209550" cy="21113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66" name="Straight Connector 16"/>
          <p:cNvCxnSpPr>
            <a:cxnSpLocks noChangeShapeType="1"/>
            <a:stCxn id="65" idx="3"/>
            <a:endCxn id="49" idx="7"/>
          </p:cNvCxnSpPr>
          <p:nvPr/>
        </p:nvCxnSpPr>
        <p:spPr bwMode="auto">
          <a:xfrm flipH="1">
            <a:off x="2406295" y="2515786"/>
            <a:ext cx="276225" cy="509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7" name="Straight Connector 17"/>
          <p:cNvCxnSpPr>
            <a:cxnSpLocks noChangeShapeType="1"/>
            <a:stCxn id="65" idx="5"/>
            <a:endCxn id="57" idx="1"/>
          </p:cNvCxnSpPr>
          <p:nvPr/>
        </p:nvCxnSpPr>
        <p:spPr bwMode="auto">
          <a:xfrm>
            <a:off x="2831220" y="2516616"/>
            <a:ext cx="290876" cy="50293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68" name="Rectangle 51"/>
          <p:cNvSpPr>
            <a:spLocks noChangeArrowheads="1"/>
          </p:cNvSpPr>
          <p:nvPr/>
        </p:nvSpPr>
        <p:spPr bwMode="auto">
          <a:xfrm>
            <a:off x="2448583" y="2091606"/>
            <a:ext cx="2680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 pitchFamily="18" charset="2"/>
              </a:rPr>
              <a:t>c</a:t>
            </a:r>
            <a:endParaRPr lang="en-US" sz="1400" dirty="0">
              <a:sym typeface="Symbol" pitchFamily="18" charset="2"/>
            </a:endParaRPr>
          </a:p>
        </p:txBody>
      </p:sp>
      <p:sp>
        <p:nvSpPr>
          <p:cNvPr id="69" name="Rectangle 52"/>
          <p:cNvSpPr>
            <a:spLocks noChangeArrowheads="1"/>
          </p:cNvSpPr>
          <p:nvPr/>
        </p:nvSpPr>
        <p:spPr bwMode="auto">
          <a:xfrm>
            <a:off x="1962109" y="2868125"/>
            <a:ext cx="2824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 pitchFamily="18" charset="2"/>
              </a:rPr>
              <a:t>b</a:t>
            </a:r>
            <a:endParaRPr lang="en-US" sz="1400" dirty="0">
              <a:sym typeface="Symbol" pitchFamily="18" charset="2"/>
            </a:endParaRPr>
          </a:p>
        </p:txBody>
      </p:sp>
      <p:sp>
        <p:nvSpPr>
          <p:cNvPr id="70" name="Rectangle 53"/>
          <p:cNvSpPr>
            <a:spLocks noChangeArrowheads="1"/>
          </p:cNvSpPr>
          <p:nvPr/>
        </p:nvSpPr>
        <p:spPr bwMode="auto">
          <a:xfrm>
            <a:off x="1965847" y="3908865"/>
            <a:ext cx="2824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 pitchFamily="18" charset="2"/>
              </a:rPr>
              <a:t>a</a:t>
            </a:r>
            <a:endParaRPr lang="en-US" sz="1400" dirty="0">
              <a:sym typeface="Symbol" pitchFamily="18" charset="2"/>
            </a:endParaRPr>
          </a:p>
        </p:txBody>
      </p:sp>
      <p:sp>
        <p:nvSpPr>
          <p:cNvPr id="71" name="Rectangle 54"/>
          <p:cNvSpPr>
            <a:spLocks noChangeArrowheads="1"/>
          </p:cNvSpPr>
          <p:nvPr/>
        </p:nvSpPr>
        <p:spPr bwMode="auto">
          <a:xfrm>
            <a:off x="3240581" y="3903104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 pitchFamily="18" charset="2"/>
              </a:rPr>
              <a:t>e</a:t>
            </a:r>
            <a:endParaRPr lang="en-US" sz="1400" dirty="0">
              <a:sym typeface="Symbol" pitchFamily="18" charset="2"/>
            </a:endParaRPr>
          </a:p>
        </p:txBody>
      </p:sp>
      <p:sp>
        <p:nvSpPr>
          <p:cNvPr id="72" name="Rectangle 56"/>
          <p:cNvSpPr>
            <a:spLocks noChangeArrowheads="1"/>
          </p:cNvSpPr>
          <p:nvPr/>
        </p:nvSpPr>
        <p:spPr bwMode="auto">
          <a:xfrm>
            <a:off x="3285699" y="2862113"/>
            <a:ext cx="2840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 pitchFamily="18" charset="2"/>
              </a:rPr>
              <a:t>d</a:t>
            </a:r>
            <a:endParaRPr lang="en-US" sz="1400" dirty="0">
              <a:sym typeface="Symbol" pitchFamily="18" charset="2"/>
            </a:endParaRPr>
          </a:p>
        </p:txBody>
      </p:sp>
      <p:sp>
        <p:nvSpPr>
          <p:cNvPr id="73" name="Oval 5"/>
          <p:cNvSpPr>
            <a:spLocks noChangeArrowheads="1"/>
          </p:cNvSpPr>
          <p:nvPr/>
        </p:nvSpPr>
        <p:spPr bwMode="auto">
          <a:xfrm>
            <a:off x="4015660" y="2989608"/>
            <a:ext cx="209550" cy="211137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4" name="Oval 6"/>
          <p:cNvSpPr>
            <a:spLocks noChangeArrowheads="1"/>
          </p:cNvSpPr>
          <p:nvPr/>
        </p:nvSpPr>
        <p:spPr bwMode="auto">
          <a:xfrm>
            <a:off x="4879928" y="2984845"/>
            <a:ext cx="211137" cy="20955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5" name="Oval 7"/>
          <p:cNvSpPr>
            <a:spLocks noChangeArrowheads="1"/>
          </p:cNvSpPr>
          <p:nvPr/>
        </p:nvSpPr>
        <p:spPr bwMode="auto">
          <a:xfrm>
            <a:off x="3999785" y="3815108"/>
            <a:ext cx="209550" cy="20955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6" name="Oval 8"/>
          <p:cNvSpPr>
            <a:spLocks noChangeArrowheads="1"/>
          </p:cNvSpPr>
          <p:nvPr/>
        </p:nvSpPr>
        <p:spPr bwMode="auto">
          <a:xfrm>
            <a:off x="4876085" y="3810345"/>
            <a:ext cx="211137" cy="2095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77" name="Straight Connector 9"/>
          <p:cNvCxnSpPr>
            <a:cxnSpLocks noChangeShapeType="1"/>
            <a:stCxn id="73" idx="4"/>
            <a:endCxn id="75" idx="0"/>
          </p:cNvCxnSpPr>
          <p:nvPr/>
        </p:nvCxnSpPr>
        <p:spPr bwMode="auto">
          <a:xfrm flipH="1">
            <a:off x="4104560" y="3200745"/>
            <a:ext cx="15875" cy="6143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8" name="Straight Connector 10"/>
          <p:cNvCxnSpPr>
            <a:cxnSpLocks noChangeShapeType="1"/>
            <a:stCxn id="76" idx="0"/>
            <a:endCxn id="74" idx="4"/>
          </p:cNvCxnSpPr>
          <p:nvPr/>
        </p:nvCxnSpPr>
        <p:spPr bwMode="auto">
          <a:xfrm flipV="1">
            <a:off x="4981654" y="3194395"/>
            <a:ext cx="3843" cy="6159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9" name="Straight Connector 12"/>
          <p:cNvCxnSpPr>
            <a:cxnSpLocks noChangeShapeType="1"/>
            <a:stCxn id="74" idx="3"/>
            <a:endCxn id="75" idx="7"/>
          </p:cNvCxnSpPr>
          <p:nvPr/>
        </p:nvCxnSpPr>
        <p:spPr bwMode="auto">
          <a:xfrm flipH="1">
            <a:off x="4178647" y="3163707"/>
            <a:ext cx="732201" cy="682089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0" name="Straight Connector 13"/>
          <p:cNvCxnSpPr>
            <a:cxnSpLocks noChangeShapeType="1"/>
            <a:stCxn id="73" idx="6"/>
            <a:endCxn id="74" idx="2"/>
          </p:cNvCxnSpPr>
          <p:nvPr/>
        </p:nvCxnSpPr>
        <p:spPr bwMode="auto">
          <a:xfrm flipV="1">
            <a:off x="4225210" y="3089620"/>
            <a:ext cx="654718" cy="555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1" name="Straight Connector 14"/>
          <p:cNvCxnSpPr>
            <a:cxnSpLocks noChangeShapeType="1"/>
            <a:stCxn id="75" idx="6"/>
            <a:endCxn id="76" idx="2"/>
          </p:cNvCxnSpPr>
          <p:nvPr/>
        </p:nvCxnSpPr>
        <p:spPr bwMode="auto">
          <a:xfrm flipV="1">
            <a:off x="4209335" y="3915120"/>
            <a:ext cx="666750" cy="47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82" name="Oval 15"/>
          <p:cNvSpPr>
            <a:spLocks noChangeArrowheads="1"/>
          </p:cNvSpPr>
          <p:nvPr/>
        </p:nvSpPr>
        <p:spPr bwMode="auto">
          <a:xfrm>
            <a:off x="4441110" y="2332383"/>
            <a:ext cx="209550" cy="21113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83" name="Straight Connector 16"/>
          <p:cNvCxnSpPr>
            <a:cxnSpLocks noChangeShapeType="1"/>
            <a:stCxn id="82" idx="3"/>
            <a:endCxn id="73" idx="7"/>
          </p:cNvCxnSpPr>
          <p:nvPr/>
        </p:nvCxnSpPr>
        <p:spPr bwMode="auto">
          <a:xfrm flipH="1">
            <a:off x="4195047" y="2511770"/>
            <a:ext cx="276225" cy="509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4" name="Straight Connector 17"/>
          <p:cNvCxnSpPr>
            <a:cxnSpLocks noChangeShapeType="1"/>
            <a:stCxn id="82" idx="5"/>
            <a:endCxn id="74" idx="1"/>
          </p:cNvCxnSpPr>
          <p:nvPr/>
        </p:nvCxnSpPr>
        <p:spPr bwMode="auto">
          <a:xfrm>
            <a:off x="4619972" y="2512600"/>
            <a:ext cx="290876" cy="50293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85" name="Rectangle 51"/>
          <p:cNvSpPr>
            <a:spLocks noChangeArrowheads="1"/>
          </p:cNvSpPr>
          <p:nvPr/>
        </p:nvSpPr>
        <p:spPr bwMode="auto">
          <a:xfrm>
            <a:off x="4237335" y="2087590"/>
            <a:ext cx="2680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 pitchFamily="18" charset="2"/>
              </a:rPr>
              <a:t>c</a:t>
            </a:r>
            <a:endParaRPr lang="en-US" sz="1400" dirty="0">
              <a:sym typeface="Symbol" pitchFamily="18" charset="2"/>
            </a:endParaRPr>
          </a:p>
        </p:txBody>
      </p:sp>
      <p:sp>
        <p:nvSpPr>
          <p:cNvPr id="86" name="Rectangle 52"/>
          <p:cNvSpPr>
            <a:spLocks noChangeArrowheads="1"/>
          </p:cNvSpPr>
          <p:nvPr/>
        </p:nvSpPr>
        <p:spPr bwMode="auto">
          <a:xfrm>
            <a:off x="3750861" y="2864109"/>
            <a:ext cx="2824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 pitchFamily="18" charset="2"/>
              </a:rPr>
              <a:t>b</a:t>
            </a:r>
            <a:endParaRPr lang="en-US" sz="1400" dirty="0">
              <a:sym typeface="Symbol" pitchFamily="18" charset="2"/>
            </a:endParaRPr>
          </a:p>
        </p:txBody>
      </p:sp>
      <p:sp>
        <p:nvSpPr>
          <p:cNvPr id="87" name="Rectangle 53"/>
          <p:cNvSpPr>
            <a:spLocks noChangeArrowheads="1"/>
          </p:cNvSpPr>
          <p:nvPr/>
        </p:nvSpPr>
        <p:spPr bwMode="auto">
          <a:xfrm>
            <a:off x="3754599" y="3904849"/>
            <a:ext cx="2824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 pitchFamily="18" charset="2"/>
              </a:rPr>
              <a:t>a</a:t>
            </a:r>
            <a:endParaRPr lang="en-US" sz="1400" dirty="0">
              <a:sym typeface="Symbol" pitchFamily="18" charset="2"/>
            </a:endParaRPr>
          </a:p>
        </p:txBody>
      </p:sp>
      <p:sp>
        <p:nvSpPr>
          <p:cNvPr id="88" name="Rectangle 54"/>
          <p:cNvSpPr>
            <a:spLocks noChangeArrowheads="1"/>
          </p:cNvSpPr>
          <p:nvPr/>
        </p:nvSpPr>
        <p:spPr bwMode="auto">
          <a:xfrm>
            <a:off x="5029333" y="3899088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 pitchFamily="18" charset="2"/>
              </a:rPr>
              <a:t>e</a:t>
            </a:r>
            <a:endParaRPr lang="en-US" sz="1400" dirty="0">
              <a:sym typeface="Symbol" pitchFamily="18" charset="2"/>
            </a:endParaRPr>
          </a:p>
        </p:txBody>
      </p:sp>
      <p:sp>
        <p:nvSpPr>
          <p:cNvPr id="89" name="Rectangle 56"/>
          <p:cNvSpPr>
            <a:spLocks noChangeArrowheads="1"/>
          </p:cNvSpPr>
          <p:nvPr/>
        </p:nvSpPr>
        <p:spPr bwMode="auto">
          <a:xfrm>
            <a:off x="5075253" y="2858097"/>
            <a:ext cx="2824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 pitchFamily="18" charset="2"/>
              </a:rPr>
              <a:t>d</a:t>
            </a:r>
            <a:endParaRPr lang="en-US" sz="1400" dirty="0">
              <a:sym typeface="Symbol" pitchFamily="18" charset="2"/>
            </a:endParaRPr>
          </a:p>
        </p:txBody>
      </p:sp>
      <p:sp>
        <p:nvSpPr>
          <p:cNvPr id="90" name="Oval 5"/>
          <p:cNvSpPr>
            <a:spLocks noChangeArrowheads="1"/>
          </p:cNvSpPr>
          <p:nvPr/>
        </p:nvSpPr>
        <p:spPr bwMode="auto">
          <a:xfrm>
            <a:off x="5792380" y="2997624"/>
            <a:ext cx="209550" cy="211137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1" name="Oval 6"/>
          <p:cNvSpPr>
            <a:spLocks noChangeArrowheads="1"/>
          </p:cNvSpPr>
          <p:nvPr/>
        </p:nvSpPr>
        <p:spPr bwMode="auto">
          <a:xfrm>
            <a:off x="6668680" y="2992861"/>
            <a:ext cx="211137" cy="20955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2" name="Oval 7"/>
          <p:cNvSpPr>
            <a:spLocks noChangeArrowheads="1"/>
          </p:cNvSpPr>
          <p:nvPr/>
        </p:nvSpPr>
        <p:spPr bwMode="auto">
          <a:xfrm>
            <a:off x="5776505" y="3823124"/>
            <a:ext cx="209550" cy="20955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94" name="Straight Connector 9"/>
          <p:cNvCxnSpPr>
            <a:cxnSpLocks noChangeShapeType="1"/>
            <a:stCxn id="90" idx="4"/>
            <a:endCxn id="92" idx="0"/>
          </p:cNvCxnSpPr>
          <p:nvPr/>
        </p:nvCxnSpPr>
        <p:spPr bwMode="auto">
          <a:xfrm flipH="1">
            <a:off x="5881280" y="3208761"/>
            <a:ext cx="15875" cy="6143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5" name="Straight Connector 10"/>
          <p:cNvCxnSpPr>
            <a:cxnSpLocks noChangeShapeType="1"/>
            <a:endCxn id="91" idx="4"/>
          </p:cNvCxnSpPr>
          <p:nvPr/>
        </p:nvCxnSpPr>
        <p:spPr bwMode="auto">
          <a:xfrm flipV="1">
            <a:off x="6759167" y="3202411"/>
            <a:ext cx="15875" cy="6159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6" name="Straight Connector 12"/>
          <p:cNvCxnSpPr>
            <a:cxnSpLocks noChangeShapeType="1"/>
            <a:stCxn id="91" idx="3"/>
            <a:endCxn id="92" idx="7"/>
          </p:cNvCxnSpPr>
          <p:nvPr/>
        </p:nvCxnSpPr>
        <p:spPr bwMode="auto">
          <a:xfrm flipH="1">
            <a:off x="5955892" y="3172249"/>
            <a:ext cx="744538" cy="6810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7" name="Straight Connector 13"/>
          <p:cNvCxnSpPr>
            <a:cxnSpLocks noChangeShapeType="1"/>
            <a:stCxn id="90" idx="6"/>
            <a:endCxn id="91" idx="2"/>
          </p:cNvCxnSpPr>
          <p:nvPr/>
        </p:nvCxnSpPr>
        <p:spPr bwMode="auto">
          <a:xfrm flipV="1">
            <a:off x="6001930" y="3097636"/>
            <a:ext cx="666750" cy="47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8" name="Straight Connector 14"/>
          <p:cNvCxnSpPr>
            <a:cxnSpLocks noChangeShapeType="1"/>
            <a:stCxn id="92" idx="6"/>
          </p:cNvCxnSpPr>
          <p:nvPr/>
        </p:nvCxnSpPr>
        <p:spPr bwMode="auto">
          <a:xfrm flipV="1">
            <a:off x="5986055" y="3923136"/>
            <a:ext cx="666750" cy="47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99" name="Oval 15"/>
          <p:cNvSpPr>
            <a:spLocks noChangeArrowheads="1"/>
          </p:cNvSpPr>
          <p:nvPr/>
        </p:nvSpPr>
        <p:spPr bwMode="auto">
          <a:xfrm>
            <a:off x="6217830" y="2340399"/>
            <a:ext cx="209550" cy="21113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100" name="Straight Connector 16"/>
          <p:cNvCxnSpPr>
            <a:cxnSpLocks noChangeShapeType="1"/>
            <a:stCxn id="99" idx="3"/>
            <a:endCxn id="90" idx="7"/>
          </p:cNvCxnSpPr>
          <p:nvPr/>
        </p:nvCxnSpPr>
        <p:spPr bwMode="auto">
          <a:xfrm flipH="1">
            <a:off x="5971767" y="2519786"/>
            <a:ext cx="276225" cy="509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1" name="Straight Connector 17"/>
          <p:cNvCxnSpPr>
            <a:cxnSpLocks noChangeShapeType="1"/>
            <a:stCxn id="99" idx="5"/>
            <a:endCxn id="91" idx="1"/>
          </p:cNvCxnSpPr>
          <p:nvPr/>
        </p:nvCxnSpPr>
        <p:spPr bwMode="auto">
          <a:xfrm>
            <a:off x="6397217" y="2519786"/>
            <a:ext cx="303213" cy="5032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02" name="Rectangle 51"/>
          <p:cNvSpPr>
            <a:spLocks noChangeArrowheads="1"/>
          </p:cNvSpPr>
          <p:nvPr/>
        </p:nvSpPr>
        <p:spPr bwMode="auto">
          <a:xfrm>
            <a:off x="6014055" y="2095606"/>
            <a:ext cx="2680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 pitchFamily="18" charset="2"/>
              </a:rPr>
              <a:t>c</a:t>
            </a:r>
            <a:endParaRPr lang="en-US" sz="1400" dirty="0">
              <a:sym typeface="Symbol" pitchFamily="18" charset="2"/>
            </a:endParaRPr>
          </a:p>
        </p:txBody>
      </p:sp>
      <p:sp>
        <p:nvSpPr>
          <p:cNvPr id="103" name="Rectangle 52"/>
          <p:cNvSpPr>
            <a:spLocks noChangeArrowheads="1"/>
          </p:cNvSpPr>
          <p:nvPr/>
        </p:nvSpPr>
        <p:spPr bwMode="auto">
          <a:xfrm>
            <a:off x="5527581" y="2872125"/>
            <a:ext cx="2824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 pitchFamily="18" charset="2"/>
              </a:rPr>
              <a:t>b</a:t>
            </a:r>
            <a:endParaRPr lang="en-US" sz="1400" dirty="0">
              <a:sym typeface="Symbol" pitchFamily="18" charset="2"/>
            </a:endParaRPr>
          </a:p>
        </p:txBody>
      </p:sp>
      <p:sp>
        <p:nvSpPr>
          <p:cNvPr id="104" name="Rectangle 53"/>
          <p:cNvSpPr>
            <a:spLocks noChangeArrowheads="1"/>
          </p:cNvSpPr>
          <p:nvPr/>
        </p:nvSpPr>
        <p:spPr bwMode="auto">
          <a:xfrm>
            <a:off x="5531319" y="3912865"/>
            <a:ext cx="2824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 pitchFamily="18" charset="2"/>
              </a:rPr>
              <a:t>a</a:t>
            </a:r>
            <a:endParaRPr lang="en-US" sz="1400" dirty="0">
              <a:sym typeface="Symbol" pitchFamily="18" charset="2"/>
            </a:endParaRPr>
          </a:p>
        </p:txBody>
      </p:sp>
      <p:sp>
        <p:nvSpPr>
          <p:cNvPr id="105" name="Rectangle 54"/>
          <p:cNvSpPr>
            <a:spLocks noChangeArrowheads="1"/>
          </p:cNvSpPr>
          <p:nvPr/>
        </p:nvSpPr>
        <p:spPr bwMode="auto">
          <a:xfrm>
            <a:off x="6806854" y="3907104"/>
            <a:ext cx="2824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 pitchFamily="18" charset="2"/>
              </a:rPr>
              <a:t>e</a:t>
            </a:r>
            <a:endParaRPr lang="en-US" sz="1400" dirty="0">
              <a:sym typeface="Symbol" pitchFamily="18" charset="2"/>
            </a:endParaRPr>
          </a:p>
        </p:txBody>
      </p:sp>
      <p:sp>
        <p:nvSpPr>
          <p:cNvPr id="106" name="Rectangle 56"/>
          <p:cNvSpPr>
            <a:spLocks noChangeArrowheads="1"/>
          </p:cNvSpPr>
          <p:nvPr/>
        </p:nvSpPr>
        <p:spPr bwMode="auto">
          <a:xfrm>
            <a:off x="6851973" y="2866113"/>
            <a:ext cx="2824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 pitchFamily="18" charset="2"/>
              </a:rPr>
              <a:t>d</a:t>
            </a:r>
            <a:endParaRPr lang="en-US" sz="1400" dirty="0">
              <a:sym typeface="Symbol" pitchFamily="18" charset="2"/>
            </a:endParaRPr>
          </a:p>
        </p:txBody>
      </p:sp>
      <p:sp>
        <p:nvSpPr>
          <p:cNvPr id="107" name="Oval 5"/>
          <p:cNvSpPr>
            <a:spLocks noChangeArrowheads="1"/>
          </p:cNvSpPr>
          <p:nvPr/>
        </p:nvSpPr>
        <p:spPr bwMode="auto">
          <a:xfrm>
            <a:off x="7533004" y="2993608"/>
            <a:ext cx="209550" cy="211137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8" name="Oval 6"/>
          <p:cNvSpPr>
            <a:spLocks noChangeArrowheads="1"/>
          </p:cNvSpPr>
          <p:nvPr/>
        </p:nvSpPr>
        <p:spPr bwMode="auto">
          <a:xfrm>
            <a:off x="8409304" y="2988845"/>
            <a:ext cx="211137" cy="20955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9" name="Oval 7"/>
          <p:cNvSpPr>
            <a:spLocks noChangeArrowheads="1"/>
          </p:cNvSpPr>
          <p:nvPr/>
        </p:nvSpPr>
        <p:spPr bwMode="auto">
          <a:xfrm>
            <a:off x="7517129" y="3819108"/>
            <a:ext cx="209550" cy="20955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0" name="Oval 8"/>
          <p:cNvSpPr>
            <a:spLocks noChangeArrowheads="1"/>
          </p:cNvSpPr>
          <p:nvPr/>
        </p:nvSpPr>
        <p:spPr bwMode="auto">
          <a:xfrm>
            <a:off x="8393429" y="3814345"/>
            <a:ext cx="211137" cy="20955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111" name="Straight Connector 9"/>
          <p:cNvCxnSpPr>
            <a:cxnSpLocks noChangeShapeType="1"/>
            <a:stCxn id="107" idx="4"/>
            <a:endCxn id="109" idx="0"/>
          </p:cNvCxnSpPr>
          <p:nvPr/>
        </p:nvCxnSpPr>
        <p:spPr bwMode="auto">
          <a:xfrm flipH="1">
            <a:off x="7621904" y="3204745"/>
            <a:ext cx="15875" cy="6143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2" name="Straight Connector 10"/>
          <p:cNvCxnSpPr>
            <a:cxnSpLocks noChangeShapeType="1"/>
            <a:stCxn id="110" idx="0"/>
            <a:endCxn id="108" idx="4"/>
          </p:cNvCxnSpPr>
          <p:nvPr/>
        </p:nvCxnSpPr>
        <p:spPr bwMode="auto">
          <a:xfrm flipV="1">
            <a:off x="8499791" y="3198395"/>
            <a:ext cx="15875" cy="6159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3" name="Straight Connector 12"/>
          <p:cNvCxnSpPr>
            <a:cxnSpLocks noChangeShapeType="1"/>
            <a:stCxn id="108" idx="3"/>
            <a:endCxn id="109" idx="7"/>
          </p:cNvCxnSpPr>
          <p:nvPr/>
        </p:nvCxnSpPr>
        <p:spPr bwMode="auto">
          <a:xfrm flipH="1">
            <a:off x="7696516" y="3168233"/>
            <a:ext cx="744538" cy="6810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4" name="Straight Connector 13"/>
          <p:cNvCxnSpPr>
            <a:cxnSpLocks noChangeShapeType="1"/>
            <a:stCxn id="107" idx="6"/>
            <a:endCxn id="108" idx="2"/>
          </p:cNvCxnSpPr>
          <p:nvPr/>
        </p:nvCxnSpPr>
        <p:spPr bwMode="auto">
          <a:xfrm flipV="1">
            <a:off x="7742554" y="3093620"/>
            <a:ext cx="666750" cy="47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5" name="Straight Connector 14"/>
          <p:cNvCxnSpPr>
            <a:cxnSpLocks noChangeShapeType="1"/>
            <a:stCxn id="109" idx="6"/>
            <a:endCxn id="110" idx="2"/>
          </p:cNvCxnSpPr>
          <p:nvPr/>
        </p:nvCxnSpPr>
        <p:spPr bwMode="auto">
          <a:xfrm flipV="1">
            <a:off x="7726679" y="3919120"/>
            <a:ext cx="666750" cy="47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16" name="Oval 15"/>
          <p:cNvSpPr>
            <a:spLocks noChangeArrowheads="1"/>
          </p:cNvSpPr>
          <p:nvPr/>
        </p:nvSpPr>
        <p:spPr bwMode="auto">
          <a:xfrm>
            <a:off x="7958454" y="2336383"/>
            <a:ext cx="209550" cy="211137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117" name="Straight Connector 16"/>
          <p:cNvCxnSpPr>
            <a:cxnSpLocks noChangeShapeType="1"/>
            <a:stCxn id="116" idx="3"/>
            <a:endCxn id="107" idx="7"/>
          </p:cNvCxnSpPr>
          <p:nvPr/>
        </p:nvCxnSpPr>
        <p:spPr bwMode="auto">
          <a:xfrm flipH="1">
            <a:off x="7712391" y="2515770"/>
            <a:ext cx="276225" cy="509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8" name="Straight Connector 17"/>
          <p:cNvCxnSpPr>
            <a:cxnSpLocks noChangeShapeType="1"/>
            <a:stCxn id="116" idx="5"/>
            <a:endCxn id="108" idx="1"/>
          </p:cNvCxnSpPr>
          <p:nvPr/>
        </p:nvCxnSpPr>
        <p:spPr bwMode="auto">
          <a:xfrm>
            <a:off x="8137841" y="2515770"/>
            <a:ext cx="303213" cy="5032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19" name="Rectangle 51"/>
          <p:cNvSpPr>
            <a:spLocks noChangeArrowheads="1"/>
          </p:cNvSpPr>
          <p:nvPr/>
        </p:nvSpPr>
        <p:spPr bwMode="auto">
          <a:xfrm>
            <a:off x="7754678" y="2091590"/>
            <a:ext cx="2680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 pitchFamily="18" charset="2"/>
              </a:rPr>
              <a:t>c</a:t>
            </a:r>
            <a:endParaRPr lang="en-US" sz="1400" dirty="0">
              <a:sym typeface="Symbol" pitchFamily="18" charset="2"/>
            </a:endParaRPr>
          </a:p>
        </p:txBody>
      </p:sp>
      <p:sp>
        <p:nvSpPr>
          <p:cNvPr id="120" name="Rectangle 52"/>
          <p:cNvSpPr>
            <a:spLocks noChangeArrowheads="1"/>
          </p:cNvSpPr>
          <p:nvPr/>
        </p:nvSpPr>
        <p:spPr bwMode="auto">
          <a:xfrm>
            <a:off x="7268205" y="2868109"/>
            <a:ext cx="2824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 pitchFamily="18" charset="2"/>
              </a:rPr>
              <a:t>b</a:t>
            </a:r>
            <a:endParaRPr lang="en-US" sz="1400" dirty="0">
              <a:sym typeface="Symbol" pitchFamily="18" charset="2"/>
            </a:endParaRPr>
          </a:p>
        </p:txBody>
      </p:sp>
      <p:sp>
        <p:nvSpPr>
          <p:cNvPr id="121" name="Rectangle 53"/>
          <p:cNvSpPr>
            <a:spLocks noChangeArrowheads="1"/>
          </p:cNvSpPr>
          <p:nvPr/>
        </p:nvSpPr>
        <p:spPr bwMode="auto">
          <a:xfrm>
            <a:off x="7271943" y="3908849"/>
            <a:ext cx="2824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 pitchFamily="18" charset="2"/>
              </a:rPr>
              <a:t>a</a:t>
            </a:r>
            <a:endParaRPr lang="en-US" sz="1400" dirty="0">
              <a:sym typeface="Symbol" pitchFamily="18" charset="2"/>
            </a:endParaRPr>
          </a:p>
        </p:txBody>
      </p:sp>
      <p:sp>
        <p:nvSpPr>
          <p:cNvPr id="122" name="Rectangle 54"/>
          <p:cNvSpPr>
            <a:spLocks noChangeArrowheads="1"/>
          </p:cNvSpPr>
          <p:nvPr/>
        </p:nvSpPr>
        <p:spPr bwMode="auto">
          <a:xfrm>
            <a:off x="8547478" y="3903088"/>
            <a:ext cx="2824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 pitchFamily="18" charset="2"/>
              </a:rPr>
              <a:t>e</a:t>
            </a:r>
            <a:endParaRPr lang="en-US" sz="1400" dirty="0">
              <a:sym typeface="Symbol" pitchFamily="18" charset="2"/>
            </a:endParaRPr>
          </a:p>
        </p:txBody>
      </p:sp>
      <p:sp>
        <p:nvSpPr>
          <p:cNvPr id="123" name="Rectangle 56"/>
          <p:cNvSpPr>
            <a:spLocks noChangeArrowheads="1"/>
          </p:cNvSpPr>
          <p:nvPr/>
        </p:nvSpPr>
        <p:spPr bwMode="auto">
          <a:xfrm>
            <a:off x="8592597" y="2862097"/>
            <a:ext cx="2824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 pitchFamily="18" charset="2"/>
              </a:rPr>
              <a:t>d</a:t>
            </a:r>
            <a:endParaRPr lang="en-US" sz="1400" dirty="0">
              <a:sym typeface="Symbol" pitchFamily="18" charset="2"/>
            </a:endParaRPr>
          </a:p>
        </p:txBody>
      </p:sp>
      <p:sp>
        <p:nvSpPr>
          <p:cNvPr id="126" name="Oval 5"/>
          <p:cNvSpPr>
            <a:spLocks noChangeArrowheads="1"/>
          </p:cNvSpPr>
          <p:nvPr/>
        </p:nvSpPr>
        <p:spPr bwMode="auto">
          <a:xfrm>
            <a:off x="7929804" y="2271741"/>
            <a:ext cx="287747" cy="290986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7" name="Rectangle 53"/>
          <p:cNvSpPr>
            <a:spLocks noChangeArrowheads="1"/>
          </p:cNvSpPr>
          <p:nvPr/>
        </p:nvSpPr>
        <p:spPr bwMode="auto">
          <a:xfrm>
            <a:off x="7921415" y="2268569"/>
            <a:ext cx="2984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sym typeface="Symbol" pitchFamily="18" charset="2"/>
              </a:rPr>
              <a:t>2</a:t>
            </a:r>
            <a:endParaRPr lang="en-US" sz="14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28" name="Oval 5"/>
          <p:cNvSpPr>
            <a:spLocks noChangeArrowheads="1"/>
          </p:cNvSpPr>
          <p:nvPr/>
        </p:nvSpPr>
        <p:spPr bwMode="auto">
          <a:xfrm>
            <a:off x="442138" y="3783681"/>
            <a:ext cx="287747" cy="290986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9" name="Rectangle 53"/>
          <p:cNvSpPr>
            <a:spLocks noChangeArrowheads="1"/>
          </p:cNvSpPr>
          <p:nvPr/>
        </p:nvSpPr>
        <p:spPr bwMode="auto">
          <a:xfrm>
            <a:off x="445781" y="3780509"/>
            <a:ext cx="2984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sym typeface="Symbol" pitchFamily="18" charset="2"/>
              </a:rPr>
              <a:t>5</a:t>
            </a:r>
            <a:endParaRPr lang="en-US" sz="14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30" name="Oval 5"/>
          <p:cNvSpPr>
            <a:spLocks noChangeArrowheads="1"/>
          </p:cNvSpPr>
          <p:nvPr/>
        </p:nvSpPr>
        <p:spPr bwMode="auto">
          <a:xfrm>
            <a:off x="2174746" y="3783681"/>
            <a:ext cx="287747" cy="290986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1" name="Rectangle 53"/>
          <p:cNvSpPr>
            <a:spLocks noChangeArrowheads="1"/>
          </p:cNvSpPr>
          <p:nvPr/>
        </p:nvSpPr>
        <p:spPr bwMode="auto">
          <a:xfrm>
            <a:off x="2178389" y="3780509"/>
            <a:ext cx="2984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sym typeface="Symbol" pitchFamily="18" charset="2"/>
              </a:rPr>
              <a:t>5</a:t>
            </a:r>
            <a:endParaRPr lang="en-US" sz="14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32" name="Oval 5"/>
          <p:cNvSpPr>
            <a:spLocks noChangeArrowheads="1"/>
          </p:cNvSpPr>
          <p:nvPr/>
        </p:nvSpPr>
        <p:spPr bwMode="auto">
          <a:xfrm>
            <a:off x="3967514" y="3771649"/>
            <a:ext cx="287747" cy="290986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3" name="Rectangle 53"/>
          <p:cNvSpPr>
            <a:spLocks noChangeArrowheads="1"/>
          </p:cNvSpPr>
          <p:nvPr/>
        </p:nvSpPr>
        <p:spPr bwMode="auto">
          <a:xfrm>
            <a:off x="3971157" y="3768477"/>
            <a:ext cx="2984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sym typeface="Symbol" pitchFamily="18" charset="2"/>
              </a:rPr>
              <a:t>5</a:t>
            </a:r>
            <a:endParaRPr lang="en-US" sz="14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34" name="Oval 5"/>
          <p:cNvSpPr>
            <a:spLocks noChangeArrowheads="1"/>
          </p:cNvSpPr>
          <p:nvPr/>
        </p:nvSpPr>
        <p:spPr bwMode="auto">
          <a:xfrm>
            <a:off x="5736218" y="3783681"/>
            <a:ext cx="287747" cy="290986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5" name="Rectangle 53"/>
          <p:cNvSpPr>
            <a:spLocks noChangeArrowheads="1"/>
          </p:cNvSpPr>
          <p:nvPr/>
        </p:nvSpPr>
        <p:spPr bwMode="auto">
          <a:xfrm>
            <a:off x="5739861" y="3780509"/>
            <a:ext cx="2984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sym typeface="Symbol" pitchFamily="18" charset="2"/>
              </a:rPr>
              <a:t>5</a:t>
            </a:r>
            <a:endParaRPr lang="en-US" sz="14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36" name="Oval 5"/>
          <p:cNvSpPr>
            <a:spLocks noChangeArrowheads="1"/>
          </p:cNvSpPr>
          <p:nvPr/>
        </p:nvSpPr>
        <p:spPr bwMode="auto">
          <a:xfrm>
            <a:off x="7476842" y="3779665"/>
            <a:ext cx="287747" cy="290986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7" name="Rectangle 53"/>
          <p:cNvSpPr>
            <a:spLocks noChangeArrowheads="1"/>
          </p:cNvSpPr>
          <p:nvPr/>
        </p:nvSpPr>
        <p:spPr bwMode="auto">
          <a:xfrm>
            <a:off x="7480485" y="3776493"/>
            <a:ext cx="2984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sym typeface="Symbol" pitchFamily="18" charset="2"/>
              </a:rPr>
              <a:t>5</a:t>
            </a:r>
            <a:endParaRPr lang="en-US" sz="14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38" name="Oval 5"/>
          <p:cNvSpPr>
            <a:spLocks noChangeArrowheads="1"/>
          </p:cNvSpPr>
          <p:nvPr/>
        </p:nvSpPr>
        <p:spPr bwMode="auto">
          <a:xfrm>
            <a:off x="2186778" y="2941441"/>
            <a:ext cx="287747" cy="290986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9" name="Rectangle 53"/>
          <p:cNvSpPr>
            <a:spLocks noChangeArrowheads="1"/>
          </p:cNvSpPr>
          <p:nvPr/>
        </p:nvSpPr>
        <p:spPr bwMode="auto">
          <a:xfrm>
            <a:off x="2178389" y="2938269"/>
            <a:ext cx="2984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sym typeface="Symbol" pitchFamily="18" charset="2"/>
              </a:rPr>
              <a:t>4</a:t>
            </a:r>
            <a:endParaRPr lang="en-US" sz="14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40" name="Oval 5"/>
          <p:cNvSpPr>
            <a:spLocks noChangeArrowheads="1"/>
          </p:cNvSpPr>
          <p:nvPr/>
        </p:nvSpPr>
        <p:spPr bwMode="auto">
          <a:xfrm>
            <a:off x="3975530" y="2937425"/>
            <a:ext cx="287747" cy="290986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1" name="Rectangle 53"/>
          <p:cNvSpPr>
            <a:spLocks noChangeArrowheads="1"/>
          </p:cNvSpPr>
          <p:nvPr/>
        </p:nvSpPr>
        <p:spPr bwMode="auto">
          <a:xfrm>
            <a:off x="3967141" y="2934253"/>
            <a:ext cx="2984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sym typeface="Symbol" pitchFamily="18" charset="2"/>
              </a:rPr>
              <a:t>4</a:t>
            </a:r>
            <a:endParaRPr lang="en-US" sz="14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42" name="Oval 5"/>
          <p:cNvSpPr>
            <a:spLocks noChangeArrowheads="1"/>
          </p:cNvSpPr>
          <p:nvPr/>
        </p:nvSpPr>
        <p:spPr bwMode="auto">
          <a:xfrm>
            <a:off x="5764282" y="2945441"/>
            <a:ext cx="287747" cy="290986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3" name="Rectangle 53"/>
          <p:cNvSpPr>
            <a:spLocks noChangeArrowheads="1"/>
          </p:cNvSpPr>
          <p:nvPr/>
        </p:nvSpPr>
        <p:spPr bwMode="auto">
          <a:xfrm>
            <a:off x="5755893" y="2942269"/>
            <a:ext cx="2984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sym typeface="Symbol" pitchFamily="18" charset="2"/>
              </a:rPr>
              <a:t>4</a:t>
            </a:r>
            <a:endParaRPr lang="en-US" sz="14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44" name="Oval 5"/>
          <p:cNvSpPr>
            <a:spLocks noChangeArrowheads="1"/>
          </p:cNvSpPr>
          <p:nvPr/>
        </p:nvSpPr>
        <p:spPr bwMode="auto">
          <a:xfrm>
            <a:off x="7496890" y="2945441"/>
            <a:ext cx="287747" cy="290986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5" name="Rectangle 53"/>
          <p:cNvSpPr>
            <a:spLocks noChangeArrowheads="1"/>
          </p:cNvSpPr>
          <p:nvPr/>
        </p:nvSpPr>
        <p:spPr bwMode="auto">
          <a:xfrm>
            <a:off x="7488501" y="2942269"/>
            <a:ext cx="2984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sym typeface="Symbol" pitchFamily="18" charset="2"/>
              </a:rPr>
              <a:t>4</a:t>
            </a:r>
            <a:endParaRPr lang="en-US" sz="14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48" name="Oval 5"/>
          <p:cNvSpPr>
            <a:spLocks noChangeArrowheads="1"/>
          </p:cNvSpPr>
          <p:nvPr/>
        </p:nvSpPr>
        <p:spPr bwMode="auto">
          <a:xfrm>
            <a:off x="4841834" y="2937425"/>
            <a:ext cx="287747" cy="290986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9" name="Rectangle 53"/>
          <p:cNvSpPr>
            <a:spLocks noChangeArrowheads="1"/>
          </p:cNvSpPr>
          <p:nvPr/>
        </p:nvSpPr>
        <p:spPr bwMode="auto">
          <a:xfrm>
            <a:off x="4833445" y="2934253"/>
            <a:ext cx="2984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sym typeface="Symbol" pitchFamily="18" charset="2"/>
              </a:rPr>
              <a:t>3</a:t>
            </a:r>
            <a:endParaRPr lang="en-US" sz="14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50" name="Oval 5"/>
          <p:cNvSpPr>
            <a:spLocks noChangeArrowheads="1"/>
          </p:cNvSpPr>
          <p:nvPr/>
        </p:nvSpPr>
        <p:spPr bwMode="auto">
          <a:xfrm>
            <a:off x="6630586" y="2945441"/>
            <a:ext cx="287747" cy="290986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1" name="Rectangle 53"/>
          <p:cNvSpPr>
            <a:spLocks noChangeArrowheads="1"/>
          </p:cNvSpPr>
          <p:nvPr/>
        </p:nvSpPr>
        <p:spPr bwMode="auto">
          <a:xfrm>
            <a:off x="6622197" y="2942269"/>
            <a:ext cx="2984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sym typeface="Symbol" pitchFamily="18" charset="2"/>
              </a:rPr>
              <a:t>3</a:t>
            </a:r>
            <a:endParaRPr lang="en-US" sz="14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52" name="Oval 6"/>
          <p:cNvSpPr>
            <a:spLocks noChangeArrowheads="1"/>
          </p:cNvSpPr>
          <p:nvPr/>
        </p:nvSpPr>
        <p:spPr bwMode="auto">
          <a:xfrm>
            <a:off x="8397272" y="2988845"/>
            <a:ext cx="211137" cy="20955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" name="Oval 5"/>
          <p:cNvSpPr>
            <a:spLocks noChangeArrowheads="1"/>
          </p:cNvSpPr>
          <p:nvPr/>
        </p:nvSpPr>
        <p:spPr bwMode="auto">
          <a:xfrm>
            <a:off x="8359178" y="2941425"/>
            <a:ext cx="287747" cy="290986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4" name="Rectangle 53"/>
          <p:cNvSpPr>
            <a:spLocks noChangeArrowheads="1"/>
          </p:cNvSpPr>
          <p:nvPr/>
        </p:nvSpPr>
        <p:spPr bwMode="auto">
          <a:xfrm>
            <a:off x="8350789" y="2938253"/>
            <a:ext cx="2984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sym typeface="Symbol" pitchFamily="18" charset="2"/>
              </a:rPr>
              <a:t>3</a:t>
            </a:r>
            <a:endParaRPr lang="en-US" sz="14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57" name="Oval 5"/>
          <p:cNvSpPr>
            <a:spLocks noChangeArrowheads="1"/>
          </p:cNvSpPr>
          <p:nvPr/>
        </p:nvSpPr>
        <p:spPr bwMode="auto">
          <a:xfrm>
            <a:off x="8355178" y="3767633"/>
            <a:ext cx="287747" cy="290986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8" name="Rectangle 53"/>
          <p:cNvSpPr>
            <a:spLocks noChangeArrowheads="1"/>
          </p:cNvSpPr>
          <p:nvPr/>
        </p:nvSpPr>
        <p:spPr bwMode="auto">
          <a:xfrm>
            <a:off x="8346789" y="3764461"/>
            <a:ext cx="2984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sym typeface="Symbol" pitchFamily="18" charset="2"/>
              </a:rPr>
              <a:t>1</a:t>
            </a:r>
            <a:endParaRPr lang="en-US" sz="14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24" name="Oval 8"/>
          <p:cNvSpPr>
            <a:spLocks noChangeArrowheads="1"/>
          </p:cNvSpPr>
          <p:nvPr/>
        </p:nvSpPr>
        <p:spPr bwMode="auto">
          <a:xfrm>
            <a:off x="6215636" y="2358583"/>
            <a:ext cx="211137" cy="20955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9" name="Oval 5"/>
          <p:cNvSpPr>
            <a:spLocks noChangeArrowheads="1"/>
          </p:cNvSpPr>
          <p:nvPr/>
        </p:nvSpPr>
        <p:spPr bwMode="auto">
          <a:xfrm>
            <a:off x="6189417" y="2299839"/>
            <a:ext cx="287747" cy="290986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0" name="Rectangle 53"/>
          <p:cNvSpPr>
            <a:spLocks noChangeArrowheads="1"/>
          </p:cNvSpPr>
          <p:nvPr/>
        </p:nvSpPr>
        <p:spPr bwMode="auto">
          <a:xfrm>
            <a:off x="6181028" y="2296667"/>
            <a:ext cx="2984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sym typeface="Symbol" pitchFamily="18" charset="2"/>
              </a:rPr>
              <a:t>2</a:t>
            </a:r>
            <a:endParaRPr lang="en-US" sz="14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61" name="Oval 8"/>
          <p:cNvSpPr>
            <a:spLocks noChangeArrowheads="1"/>
          </p:cNvSpPr>
          <p:nvPr/>
        </p:nvSpPr>
        <p:spPr bwMode="auto">
          <a:xfrm>
            <a:off x="6652805" y="3818361"/>
            <a:ext cx="211137" cy="2095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6" name="TextBox 155"/>
          <p:cNvSpPr txBox="1"/>
          <p:nvPr/>
        </p:nvSpPr>
        <p:spPr>
          <a:xfrm>
            <a:off x="408687" y="4969038"/>
            <a:ext cx="841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1800" b="1" dirty="0" smtClean="0">
                <a:solidFill>
                  <a:srgbClr val="C00000"/>
                </a:solidFill>
                <a:latin typeface="Cambria" pitchFamily="18" charset="0"/>
              </a:rPr>
              <a:t>σ = </a:t>
            </a:r>
            <a:r>
              <a:rPr lang="el-GR" sz="1800" b="1" dirty="0" smtClean="0">
                <a:solidFill>
                  <a:srgbClr val="C00000"/>
                </a:solidFill>
                <a:latin typeface="Cambria" pitchFamily="18" charset="0"/>
                <a:sym typeface="Symbol"/>
              </a:rPr>
              <a:t></a:t>
            </a:r>
            <a:r>
              <a:rPr lang="en-US" sz="1800" b="1" dirty="0" smtClean="0">
                <a:solidFill>
                  <a:srgbClr val="C00000"/>
                </a:solidFill>
                <a:latin typeface="Cambria" pitchFamily="18" charset="0"/>
                <a:sym typeface="Symbol"/>
              </a:rPr>
              <a:t>a</a:t>
            </a:r>
            <a:r>
              <a:rPr lang="el-GR" sz="1800" b="1" dirty="0" smtClean="0">
                <a:solidFill>
                  <a:srgbClr val="C00000"/>
                </a:solidFill>
                <a:latin typeface="Cambria" pitchFamily="18" charset="0"/>
                <a:sym typeface="Symbol"/>
              </a:rPr>
              <a:t></a:t>
            </a:r>
            <a:endParaRPr lang="en-US" sz="1800" b="1" dirty="0" smtClean="0">
              <a:solidFill>
                <a:srgbClr val="C00000"/>
              </a:solidFill>
              <a:latin typeface="Cambria" pitchFamily="18" charset="0"/>
              <a:sym typeface="Symbol"/>
            </a:endParaRPr>
          </a:p>
          <a:p>
            <a:pPr algn="l"/>
            <a:endParaRPr lang="en-US" sz="1800" b="1" dirty="0" smtClean="0">
              <a:solidFill>
                <a:schemeClr val="tx2"/>
              </a:solidFill>
              <a:latin typeface="Cambria" pitchFamily="18" charset="0"/>
              <a:sym typeface="Symbol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2185407" y="4977054"/>
            <a:ext cx="10801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1800" b="1" dirty="0" smtClean="0">
                <a:solidFill>
                  <a:srgbClr val="C00000"/>
                </a:solidFill>
                <a:latin typeface="Cambria" pitchFamily="18" charset="0"/>
              </a:rPr>
              <a:t>σ = </a:t>
            </a:r>
            <a:r>
              <a:rPr lang="el-GR" sz="1800" b="1" dirty="0" smtClean="0">
                <a:solidFill>
                  <a:srgbClr val="C00000"/>
                </a:solidFill>
                <a:latin typeface="Cambria" pitchFamily="18" charset="0"/>
                <a:sym typeface="Symbol"/>
              </a:rPr>
              <a:t></a:t>
            </a:r>
            <a:r>
              <a:rPr lang="en-US" sz="1800" b="1" dirty="0" smtClean="0">
                <a:solidFill>
                  <a:srgbClr val="C00000"/>
                </a:solidFill>
                <a:latin typeface="Cambria" pitchFamily="18" charset="0"/>
                <a:sym typeface="Symbol"/>
              </a:rPr>
              <a:t>b, a</a:t>
            </a:r>
            <a:r>
              <a:rPr lang="el-GR" sz="1800" b="1" dirty="0" smtClean="0">
                <a:solidFill>
                  <a:srgbClr val="C00000"/>
                </a:solidFill>
                <a:latin typeface="Cambria" pitchFamily="18" charset="0"/>
                <a:sym typeface="Symbol"/>
              </a:rPr>
              <a:t></a:t>
            </a:r>
            <a:endParaRPr lang="en-US" sz="1800" b="1" dirty="0" smtClean="0">
              <a:solidFill>
                <a:srgbClr val="C00000"/>
              </a:solidFill>
              <a:latin typeface="Cambria" pitchFamily="18" charset="0"/>
              <a:sym typeface="Symbol"/>
            </a:endParaRPr>
          </a:p>
          <a:p>
            <a:pPr algn="l"/>
            <a:endParaRPr lang="en-US" sz="1800" b="1" dirty="0" smtClean="0">
              <a:solidFill>
                <a:schemeClr val="tx2"/>
              </a:solidFill>
              <a:latin typeface="Cambria" pitchFamily="18" charset="0"/>
              <a:sym typeface="Symbol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3805711" y="4973038"/>
            <a:ext cx="1322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1800" b="1" dirty="0" smtClean="0">
                <a:solidFill>
                  <a:srgbClr val="C00000"/>
                </a:solidFill>
                <a:latin typeface="Cambria" pitchFamily="18" charset="0"/>
              </a:rPr>
              <a:t>σ = </a:t>
            </a:r>
            <a:r>
              <a:rPr lang="el-GR" sz="1800" b="1" dirty="0" smtClean="0">
                <a:solidFill>
                  <a:srgbClr val="C00000"/>
                </a:solidFill>
                <a:latin typeface="Cambria" pitchFamily="18" charset="0"/>
                <a:sym typeface="Symbol"/>
              </a:rPr>
              <a:t></a:t>
            </a:r>
            <a:r>
              <a:rPr lang="en-US" sz="1800" b="1" dirty="0" smtClean="0">
                <a:solidFill>
                  <a:srgbClr val="C00000"/>
                </a:solidFill>
                <a:latin typeface="Cambria" pitchFamily="18" charset="0"/>
                <a:sym typeface="Symbol"/>
              </a:rPr>
              <a:t>d, b, a</a:t>
            </a:r>
            <a:r>
              <a:rPr lang="el-GR" sz="1800" b="1" dirty="0" smtClean="0">
                <a:solidFill>
                  <a:srgbClr val="C00000"/>
                </a:solidFill>
                <a:latin typeface="Cambria" pitchFamily="18" charset="0"/>
                <a:sym typeface="Symbol"/>
              </a:rPr>
              <a:t></a:t>
            </a:r>
            <a:endParaRPr lang="en-US" sz="1800" b="1" dirty="0" smtClean="0">
              <a:solidFill>
                <a:srgbClr val="C00000"/>
              </a:solidFill>
              <a:latin typeface="Cambria" pitchFamily="18" charset="0"/>
              <a:sym typeface="Symbol"/>
            </a:endParaRPr>
          </a:p>
          <a:p>
            <a:pPr algn="l"/>
            <a:endParaRPr lang="en-US" sz="1800" b="1" dirty="0" smtClean="0">
              <a:solidFill>
                <a:schemeClr val="tx2"/>
              </a:solidFill>
              <a:latin typeface="Cambria" pitchFamily="18" charset="0"/>
              <a:sym typeface="Symbol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5522271" y="4969022"/>
            <a:ext cx="1545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1800" b="1" dirty="0" smtClean="0">
                <a:solidFill>
                  <a:srgbClr val="C00000"/>
                </a:solidFill>
                <a:latin typeface="Cambria" pitchFamily="18" charset="0"/>
              </a:rPr>
              <a:t>σ = </a:t>
            </a:r>
            <a:r>
              <a:rPr lang="el-GR" sz="1800" b="1" dirty="0" smtClean="0">
                <a:solidFill>
                  <a:srgbClr val="C00000"/>
                </a:solidFill>
                <a:latin typeface="Cambria" pitchFamily="18" charset="0"/>
                <a:sym typeface="Symbol"/>
              </a:rPr>
              <a:t></a:t>
            </a:r>
            <a:r>
              <a:rPr lang="en-US" sz="1800" b="1" dirty="0" smtClean="0">
                <a:solidFill>
                  <a:srgbClr val="C00000"/>
                </a:solidFill>
                <a:latin typeface="Cambria" pitchFamily="18" charset="0"/>
                <a:sym typeface="Symbol"/>
              </a:rPr>
              <a:t>e, d, b, a</a:t>
            </a:r>
            <a:r>
              <a:rPr lang="el-GR" sz="1800" b="1" dirty="0" smtClean="0">
                <a:solidFill>
                  <a:srgbClr val="C00000"/>
                </a:solidFill>
                <a:latin typeface="Cambria" pitchFamily="18" charset="0"/>
                <a:sym typeface="Symbol"/>
              </a:rPr>
              <a:t></a:t>
            </a:r>
            <a:endParaRPr lang="en-US" sz="1800" b="1" dirty="0" smtClean="0">
              <a:solidFill>
                <a:srgbClr val="C00000"/>
              </a:solidFill>
              <a:latin typeface="Cambria" pitchFamily="18" charset="0"/>
              <a:sym typeface="Symbol"/>
            </a:endParaRPr>
          </a:p>
          <a:p>
            <a:pPr algn="l"/>
            <a:endParaRPr lang="en-US" sz="1800" b="1" dirty="0" smtClean="0">
              <a:solidFill>
                <a:schemeClr val="tx2"/>
              </a:solidFill>
              <a:latin typeface="Cambria" pitchFamily="18" charset="0"/>
              <a:sym typeface="Symbol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7250865" y="4977041"/>
            <a:ext cx="1759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1800" b="1" dirty="0" smtClean="0">
                <a:solidFill>
                  <a:srgbClr val="C00000"/>
                </a:solidFill>
                <a:latin typeface="Cambria" pitchFamily="18" charset="0"/>
              </a:rPr>
              <a:t>σ = </a:t>
            </a:r>
            <a:r>
              <a:rPr lang="el-GR" sz="1800" b="1" dirty="0" smtClean="0">
                <a:solidFill>
                  <a:srgbClr val="C00000"/>
                </a:solidFill>
                <a:latin typeface="Cambria" pitchFamily="18" charset="0"/>
                <a:sym typeface="Symbol"/>
              </a:rPr>
              <a:t></a:t>
            </a:r>
            <a:r>
              <a:rPr lang="en-US" sz="1800" b="1" dirty="0" smtClean="0">
                <a:solidFill>
                  <a:srgbClr val="C00000"/>
                </a:solidFill>
                <a:latin typeface="Cambria" pitchFamily="18" charset="0"/>
                <a:sym typeface="Symbol"/>
              </a:rPr>
              <a:t>c, e, d, b, a</a:t>
            </a:r>
            <a:r>
              <a:rPr lang="el-GR" sz="1800" b="1" dirty="0" smtClean="0">
                <a:solidFill>
                  <a:srgbClr val="C00000"/>
                </a:solidFill>
                <a:latin typeface="Cambria" pitchFamily="18" charset="0"/>
                <a:sym typeface="Symbol"/>
              </a:rPr>
              <a:t></a:t>
            </a:r>
            <a:endParaRPr lang="en-US" sz="1800" b="1" dirty="0" smtClean="0">
              <a:solidFill>
                <a:srgbClr val="C00000"/>
              </a:solidFill>
              <a:latin typeface="Cambria" pitchFamily="18" charset="0"/>
              <a:sym typeface="Symbol"/>
            </a:endParaRPr>
          </a:p>
          <a:p>
            <a:pPr algn="l"/>
            <a:endParaRPr lang="en-US" sz="1800" b="1" dirty="0" smtClean="0">
              <a:solidFill>
                <a:schemeClr val="tx2"/>
              </a:solidFill>
              <a:latin typeface="Cambria" pitchFamily="18" charset="0"/>
              <a:sym typeface="Symbol"/>
            </a:endParaRPr>
          </a:p>
        </p:txBody>
      </p:sp>
      <p:pic>
        <p:nvPicPr>
          <p:cNvPr id="169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C42D09A4-64D9-4005-858C-1F13DF9E55C1}" type="slidenum">
              <a:rPr lang="el-GR" altLang="el-GR" sz="1200" smtClean="0">
                <a:latin typeface="Cambria" pitchFamily="18" charset="0"/>
              </a:rPr>
              <a:pPr/>
              <a:t>21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146" name="Rectangle 2"/>
          <p:cNvSpPr txBox="1">
            <a:spLocks noChangeArrowheads="1"/>
          </p:cNvSpPr>
          <p:nvPr/>
        </p:nvSpPr>
        <p:spPr>
          <a:xfrm>
            <a:off x="1371600" y="361455"/>
            <a:ext cx="7772400" cy="889829"/>
          </a:xfrm>
          <a:prstGeom prst="rect">
            <a:avLst/>
          </a:prstGeom>
        </p:spPr>
        <p:txBody>
          <a:bodyPr anchor="ctr"/>
          <a:lstStyle/>
          <a:p>
            <a:pPr algn="l"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Computing PEO - MCS</a:t>
            </a:r>
            <a:endParaRPr lang="en-GB" sz="3200" dirty="0">
              <a:solidFill>
                <a:srgbClr val="002060"/>
              </a:solidFill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7" grpId="0" animBg="1"/>
      <p:bldP spid="58" grpId="0" animBg="1"/>
      <p:bldP spid="59" grpId="0" animBg="1"/>
      <p:bldP spid="65" grpId="0" animBg="1"/>
      <p:bldP spid="68" grpId="0"/>
      <p:bldP spid="69" grpId="0"/>
      <p:bldP spid="70" grpId="0"/>
      <p:bldP spid="71" grpId="0"/>
      <p:bldP spid="72" grpId="0"/>
      <p:bldP spid="73" grpId="0" animBg="1"/>
      <p:bldP spid="74" grpId="0" animBg="1"/>
      <p:bldP spid="75" grpId="0" animBg="1"/>
      <p:bldP spid="76" grpId="0" animBg="1"/>
      <p:bldP spid="82" grpId="0" animBg="1"/>
      <p:bldP spid="85" grpId="0"/>
      <p:bldP spid="86" grpId="0"/>
      <p:bldP spid="87" grpId="0"/>
      <p:bldP spid="88" grpId="0"/>
      <p:bldP spid="89" grpId="0"/>
      <p:bldP spid="90" grpId="0" animBg="1"/>
      <p:bldP spid="91" grpId="0" animBg="1"/>
      <p:bldP spid="92" grpId="0" animBg="1"/>
      <p:bldP spid="99" grpId="0" animBg="1"/>
      <p:bldP spid="102" grpId="0"/>
      <p:bldP spid="103" grpId="0"/>
      <p:bldP spid="104" grpId="0"/>
      <p:bldP spid="105" grpId="0"/>
      <p:bldP spid="106" grpId="0"/>
      <p:bldP spid="107" grpId="0" animBg="1"/>
      <p:bldP spid="108" grpId="0" animBg="1"/>
      <p:bldP spid="109" grpId="0" animBg="1"/>
      <p:bldP spid="110" grpId="0" animBg="1"/>
      <p:bldP spid="116" grpId="0" animBg="1"/>
      <p:bldP spid="119" grpId="0"/>
      <p:bldP spid="120" grpId="0"/>
      <p:bldP spid="121" grpId="0"/>
      <p:bldP spid="122" grpId="0"/>
      <p:bldP spid="123" grpId="0"/>
      <p:bldP spid="126" grpId="0" animBg="1"/>
      <p:bldP spid="127" grpId="0"/>
      <p:bldP spid="130" grpId="0" animBg="1"/>
      <p:bldP spid="131" grpId="0"/>
      <p:bldP spid="132" grpId="0" animBg="1"/>
      <p:bldP spid="133" grpId="0"/>
      <p:bldP spid="134" grpId="0" animBg="1"/>
      <p:bldP spid="135" grpId="0"/>
      <p:bldP spid="136" grpId="0" animBg="1"/>
      <p:bldP spid="137" grpId="0"/>
      <p:bldP spid="138" grpId="0" animBg="1"/>
      <p:bldP spid="139" grpId="0"/>
      <p:bldP spid="140" grpId="0" animBg="1"/>
      <p:bldP spid="141" grpId="0"/>
      <p:bldP spid="142" grpId="0" animBg="1"/>
      <p:bldP spid="143" grpId="0"/>
      <p:bldP spid="144" grpId="0" animBg="1"/>
      <p:bldP spid="145" grpId="0"/>
      <p:bldP spid="148" grpId="0" animBg="1"/>
      <p:bldP spid="149" grpId="0"/>
      <p:bldP spid="150" grpId="0" animBg="1"/>
      <p:bldP spid="151" grpId="0"/>
      <p:bldP spid="152" grpId="0" animBg="1"/>
      <p:bldP spid="153" grpId="0" animBg="1"/>
      <p:bldP spid="154" grpId="0"/>
      <p:bldP spid="157" grpId="0" animBg="1"/>
      <p:bldP spid="158" grpId="0"/>
      <p:bldP spid="124" grpId="0" animBg="1"/>
      <p:bldP spid="159" grpId="0" animBg="1"/>
      <p:bldP spid="160" grpId="0"/>
      <p:bldP spid="161" grpId="0" animBg="1"/>
      <p:bldP spid="162" grpId="0"/>
      <p:bldP spid="164" grpId="0"/>
      <p:bldP spid="165" grpId="0"/>
      <p:bldP spid="16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541428" y="2113544"/>
            <a:ext cx="8061161" cy="2987845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69243" y="2045368"/>
            <a:ext cx="8049125" cy="295976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101" y="3206187"/>
            <a:ext cx="758566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725629" y="2201767"/>
            <a:ext cx="76724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b="1" dirty="0" smtClean="0">
                <a:solidFill>
                  <a:srgbClr val="009900"/>
                </a:solidFill>
                <a:latin typeface="Cambria" pitchFamily="18" charset="0"/>
              </a:rPr>
              <a:t>Algorithms  </a:t>
            </a:r>
            <a:r>
              <a:rPr lang="en-US" sz="3600" b="1" dirty="0" err="1" smtClean="0">
                <a:solidFill>
                  <a:srgbClr val="009900"/>
                </a:solidFill>
                <a:latin typeface="Cambria" pitchFamily="18" charset="0"/>
              </a:rPr>
              <a:t>LexBFS</a:t>
            </a:r>
            <a:r>
              <a:rPr lang="en-US" sz="3600" b="1" dirty="0" smtClean="0">
                <a:solidFill>
                  <a:srgbClr val="009900"/>
                </a:solidFill>
                <a:latin typeface="Cambria" pitchFamily="18" charset="0"/>
              </a:rPr>
              <a:t> &amp; MCS</a:t>
            </a:r>
            <a:endParaRPr lang="en-US" sz="3200" dirty="0">
              <a:latin typeface="Cambria" pitchFamily="18" charset="0"/>
            </a:endParaRPr>
          </a:p>
        </p:txBody>
      </p:sp>
      <p:pic>
        <p:nvPicPr>
          <p:cNvPr id="16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C42D09A4-64D9-4005-858C-1F13DF9E55C1}" type="slidenum">
              <a:rPr lang="el-GR" altLang="el-GR" sz="1200" smtClean="0">
                <a:latin typeface="Cambria" pitchFamily="18" charset="0"/>
              </a:rPr>
              <a:pPr/>
              <a:t>22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371600" y="361455"/>
            <a:ext cx="7772400" cy="889829"/>
          </a:xfrm>
          <a:prstGeom prst="rect">
            <a:avLst/>
          </a:prstGeom>
        </p:spPr>
        <p:txBody>
          <a:bodyPr anchor="ctr"/>
          <a:lstStyle/>
          <a:p>
            <a:pPr algn="l"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Computing PEO - </a:t>
            </a:r>
            <a:r>
              <a:rPr lang="en-US" sz="3200" b="1" dirty="0" smtClean="0">
                <a:solidFill>
                  <a:srgbClr val="002060"/>
                </a:solidFill>
                <a:latin typeface="Cambria" pitchFamily="18" charset="0"/>
              </a:rPr>
              <a:t>Complexity</a:t>
            </a:r>
            <a:endParaRPr lang="en-GB" sz="3200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9624" y="1642249"/>
            <a:ext cx="8334375" cy="3615551"/>
          </a:xfrm>
        </p:spPr>
        <p:txBody>
          <a:bodyPr/>
          <a:lstStyle/>
          <a:p>
            <a:pPr eaLnBrk="1" hangingPunct="1">
              <a:buNone/>
            </a:pPr>
            <a:r>
              <a:rPr lang="el-GR" sz="2400" kern="1200" dirty="0" smtClean="0">
                <a:solidFill>
                  <a:srgbClr val="C00000"/>
                </a:solidFill>
                <a:latin typeface="Tahoma" pitchFamily="34" charset="0"/>
              </a:rPr>
              <a:t>	</a:t>
            </a:r>
          </a:p>
          <a:p>
            <a:pPr eaLnBrk="1" hangingPunct="1">
              <a:buNone/>
            </a:pPr>
            <a:r>
              <a:rPr lang="el-GR" sz="2400" kern="1200" dirty="0" smtClean="0">
                <a:solidFill>
                  <a:srgbClr val="C00000"/>
                </a:solidFill>
                <a:latin typeface="Tahoma" pitchFamily="34" charset="0"/>
              </a:rPr>
              <a:t>	</a:t>
            </a:r>
            <a:r>
              <a:rPr lang="en-US" sz="2400" kern="1200" dirty="0" smtClean="0">
                <a:solidFill>
                  <a:srgbClr val="C00000"/>
                </a:solidFill>
                <a:latin typeface="Tahoma" pitchFamily="34" charset="0"/>
              </a:rPr>
              <a:t>            </a:t>
            </a:r>
            <a:r>
              <a:rPr lang="en-US" sz="4400" dirty="0" smtClean="0">
                <a:solidFill>
                  <a:srgbClr val="002060"/>
                </a:solidFill>
                <a:latin typeface="Monotype Corsiva" pitchFamily="66" charset="0"/>
              </a:rPr>
              <a:t>Algorithm PERFECT</a:t>
            </a:r>
          </a:p>
          <a:p>
            <a:pPr eaLnBrk="1" hangingPunct="1">
              <a:buNone/>
            </a:pPr>
            <a:endParaRPr lang="en-US" sz="2400" kern="12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eaLnBrk="1" hangingPunct="1">
              <a:buNone/>
            </a:pPr>
            <a:r>
              <a:rPr lang="el-GR" sz="2000" dirty="0" smtClean="0">
                <a:solidFill>
                  <a:srgbClr val="002060"/>
                </a:solidFill>
                <a:latin typeface="Monotype Corsiva" pitchFamily="66" charset="0"/>
              </a:rPr>
              <a:t>		</a:t>
            </a:r>
          </a:p>
          <a:p>
            <a:pPr eaLnBrk="1" hangingPunct="1">
              <a:buNone/>
            </a:pPr>
            <a:r>
              <a:rPr lang="el-GR" sz="2000" dirty="0" smtClean="0">
                <a:solidFill>
                  <a:srgbClr val="002060"/>
                </a:solidFill>
                <a:latin typeface="Monotype Corsiva" pitchFamily="66" charset="0"/>
              </a:rPr>
              <a:t>		</a:t>
            </a:r>
            <a:r>
              <a:rPr lang="en-US" sz="2000" dirty="0" smtClean="0">
                <a:solidFill>
                  <a:srgbClr val="002060"/>
                </a:solidFill>
                <a:latin typeface="Monotype Corsiva" pitchFamily="66" charset="0"/>
              </a:rPr>
              <a:t>                  </a:t>
            </a:r>
            <a:r>
              <a:rPr lang="en-US" sz="4400" dirty="0" smtClean="0">
                <a:solidFill>
                  <a:srgbClr val="002060"/>
                </a:solidFill>
                <a:latin typeface="Monotype Corsiva" pitchFamily="66" charset="0"/>
              </a:rPr>
              <a:t>Correctness &amp; Complexity</a:t>
            </a:r>
          </a:p>
          <a:p>
            <a:pPr eaLnBrk="1" hangingPunct="1">
              <a:buNone/>
            </a:pPr>
            <a:endParaRPr lang="en-US" sz="2400" kern="12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eaLnBrk="1" hangingPunct="1">
              <a:buNone/>
            </a:pPr>
            <a:r>
              <a:rPr lang="en-US" sz="4800" kern="1200" dirty="0" smtClean="0">
                <a:solidFill>
                  <a:srgbClr val="002060"/>
                </a:solidFill>
                <a:latin typeface="Monotype Corsiva" pitchFamily="66" charset="0"/>
              </a:rPr>
              <a:t>				</a:t>
            </a:r>
            <a:endParaRPr lang="en-GB" sz="4800" kern="1200" dirty="0" smtClean="0">
              <a:solidFill>
                <a:srgbClr val="C00000"/>
              </a:solidFill>
              <a:latin typeface="Tahoma" pitchFamily="34" charset="0"/>
            </a:endParaRPr>
          </a:p>
          <a:p>
            <a:pPr eaLnBrk="1" hangingPunct="1">
              <a:buNone/>
            </a:pPr>
            <a:endParaRPr lang="en-GB" sz="4800" kern="1200" dirty="0" smtClean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01418" y="1828819"/>
            <a:ext cx="257361" cy="1973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798786" y="3561347"/>
            <a:ext cx="416403" cy="15761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2162387" y="4033142"/>
            <a:ext cx="160337" cy="17145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1846703" y="4041024"/>
            <a:ext cx="160337" cy="17145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10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0DB2D08D-215C-4936-A661-3CD9FE57680A}" type="slidenum">
              <a:rPr lang="el-GR" altLang="el-GR" sz="1200" smtClean="0">
                <a:latin typeface="Cambria" pitchFamily="18" charset="0"/>
              </a:rPr>
              <a:pPr/>
              <a:t>23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17" name="Oval 9"/>
          <p:cNvSpPr>
            <a:spLocks noChangeArrowheads="1"/>
          </p:cNvSpPr>
          <p:nvPr/>
        </p:nvSpPr>
        <p:spPr bwMode="auto">
          <a:xfrm>
            <a:off x="1842710" y="2424786"/>
            <a:ext cx="160337" cy="17145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" name="1 - Τίτλος"/>
          <p:cNvSpPr txBox="1">
            <a:spLocks/>
          </p:cNvSpPr>
          <p:nvPr/>
        </p:nvSpPr>
        <p:spPr bwMode="auto">
          <a:xfrm>
            <a:off x="1383632" y="353760"/>
            <a:ext cx="7760368" cy="89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Algorithmic Graph Theory</a:t>
            </a:r>
            <a:endParaRPr kumimoji="0" lang="el-GR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73776" y="1658443"/>
            <a:ext cx="8446165" cy="4846637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009900"/>
                </a:solidFill>
              </a:rPr>
              <a:t>Algorithm PERFECT 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endParaRPr lang="en-US" sz="900" dirty="0" smtClean="0">
              <a:solidFill>
                <a:srgbClr val="009900"/>
              </a:solidFill>
            </a:endParaRPr>
          </a:p>
          <a:p>
            <a:pPr marL="514350" indent="-514350" eaLnBrk="1" hangingPunct="1">
              <a:spcBef>
                <a:spcPts val="0"/>
              </a:spcBef>
              <a:buSzPct val="80000"/>
              <a:buFont typeface="+mj-lt"/>
              <a:buAutoNum type="arabicPeriod"/>
              <a:defRPr/>
            </a:pPr>
            <a:r>
              <a:rPr lang="en-US" sz="2600" dirty="0" smtClean="0"/>
              <a:t>for all vertices u do </a:t>
            </a:r>
            <a:r>
              <a:rPr lang="en-US" sz="2600" dirty="0" smtClean="0">
                <a:solidFill>
                  <a:srgbClr val="C00000"/>
                </a:solidFill>
              </a:rPr>
              <a:t>A(u)</a:t>
            </a:r>
            <a:r>
              <a:rPr lang="en-US" sz="2800" dirty="0" smtClean="0">
                <a:solidFill>
                  <a:srgbClr val="C00000"/>
                </a:solidFill>
                <a:sym typeface="Symbol"/>
              </a:rPr>
              <a:t>  </a:t>
            </a:r>
            <a:r>
              <a:rPr lang="en-US" sz="2600" dirty="0" smtClean="0">
                <a:solidFill>
                  <a:srgbClr val="C00000"/>
                </a:solidFill>
                <a:sym typeface="Wingdings" pitchFamily="2" charset="2"/>
              </a:rPr>
              <a:t>Ø</a:t>
            </a:r>
            <a:r>
              <a:rPr lang="en-US" sz="2600" dirty="0" smtClean="0">
                <a:sym typeface="Wingdings" pitchFamily="2" charset="2"/>
              </a:rPr>
              <a:t>;</a:t>
            </a:r>
          </a:p>
          <a:p>
            <a:pPr marL="514350" indent="-514350" eaLnBrk="1" hangingPunct="1">
              <a:spcBef>
                <a:spcPts val="0"/>
              </a:spcBef>
              <a:buSzPct val="80000"/>
              <a:buFont typeface="+mj-lt"/>
              <a:buAutoNum type="arabicPeriod"/>
              <a:defRPr/>
            </a:pPr>
            <a:r>
              <a:rPr lang="en-US" sz="2600" dirty="0" smtClean="0"/>
              <a:t>      for </a:t>
            </a:r>
            <a:r>
              <a:rPr lang="en-US" sz="2600" dirty="0" err="1" smtClean="0"/>
              <a:t>i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  </a:t>
            </a:r>
            <a:r>
              <a:rPr lang="en-US" sz="2600" dirty="0" smtClean="0">
                <a:sym typeface="Wingdings" pitchFamily="2" charset="2"/>
              </a:rPr>
              <a:t>1 to n-1 do </a:t>
            </a:r>
          </a:p>
          <a:p>
            <a:pPr marL="514350" indent="-514350" eaLnBrk="1" hangingPunct="1">
              <a:spcBef>
                <a:spcPts val="0"/>
              </a:spcBef>
              <a:buSzPct val="80000"/>
              <a:buFont typeface="+mj-lt"/>
              <a:buAutoNum type="arabicPeriod"/>
              <a:defRPr/>
            </a:pP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      v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  </a:t>
            </a:r>
            <a:r>
              <a:rPr lang="el-GR" sz="2600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σ(</a:t>
            </a: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i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);</a:t>
            </a:r>
          </a:p>
          <a:p>
            <a:pPr marL="514350" indent="-514350" eaLnBrk="1" hangingPunct="1">
              <a:spcBef>
                <a:spcPts val="0"/>
              </a:spcBef>
              <a:buSzPct val="80000"/>
              <a:buFont typeface="+mj-lt"/>
              <a:buAutoNum type="arabicPeriod"/>
              <a:defRPr/>
            </a:pP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      X</a:t>
            </a:r>
            <a:r>
              <a:rPr lang="en-US" sz="2600" baseline="-25000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v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  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x  </a:t>
            </a: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adj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(v) |</a:t>
            </a:r>
            <a:r>
              <a:rPr lang="el-GR" sz="26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 σ</a:t>
            </a:r>
            <a:r>
              <a:rPr lang="el-GR" sz="2600" baseline="300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-1</a:t>
            </a:r>
            <a:r>
              <a:rPr lang="el-GR" sz="26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(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v) &lt; </a:t>
            </a:r>
            <a:r>
              <a:rPr lang="el-GR" sz="26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σ</a:t>
            </a:r>
            <a:r>
              <a:rPr lang="el-GR" sz="2600" baseline="300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-1</a:t>
            </a:r>
            <a:r>
              <a:rPr lang="el-GR" sz="26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(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x)  ;</a:t>
            </a:r>
          </a:p>
          <a:p>
            <a:pPr marL="514350" indent="-514350" eaLnBrk="1" hangingPunct="1">
              <a:spcBef>
                <a:spcPts val="0"/>
              </a:spcBef>
              <a:buSzPct val="80000"/>
              <a:buFont typeface="+mj-lt"/>
              <a:buAutoNum type="arabicPeriod"/>
              <a:defRPr/>
            </a:pPr>
            <a:r>
              <a:rPr lang="en-US" sz="2600" dirty="0" smtClean="0">
                <a:sym typeface="Symbol"/>
              </a:rPr>
              <a:t>      if  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X</a:t>
            </a:r>
            <a:r>
              <a:rPr lang="en-US" sz="2600" baseline="-25000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v</a:t>
            </a:r>
            <a:r>
              <a:rPr lang="en-US" sz="2600" baseline="-250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 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=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 Ø </a:t>
            </a:r>
            <a:r>
              <a:rPr lang="en-US" sz="2600" dirty="0" smtClean="0">
                <a:sym typeface="Wingdings" pitchFamily="2" charset="2"/>
              </a:rPr>
              <a:t>then </a:t>
            </a: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goto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 8 </a:t>
            </a:r>
          </a:p>
          <a:p>
            <a:pPr marL="514350" indent="-514350" eaLnBrk="1" hangingPunct="1">
              <a:spcBef>
                <a:spcPts val="0"/>
              </a:spcBef>
              <a:buSzPct val="80000"/>
              <a:buFont typeface="+mj-lt"/>
              <a:buAutoNum type="arabicPeriod"/>
              <a:defRPr/>
            </a:pP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      u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  </a:t>
            </a:r>
            <a:r>
              <a:rPr lang="el-GR" sz="2600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σ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 (min 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</a:t>
            </a:r>
            <a:r>
              <a:rPr lang="el-GR" sz="2600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 σ</a:t>
            </a:r>
            <a:r>
              <a:rPr lang="en-US" sz="2600" baseline="30000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-1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(x) 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 </a:t>
            </a: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xX</a:t>
            </a:r>
            <a:r>
              <a:rPr lang="en-US" sz="2600" baseline="-25000" dirty="0" err="1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v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);</a:t>
            </a:r>
          </a:p>
          <a:p>
            <a:pPr marL="514350" indent="-514350" eaLnBrk="1" hangingPunct="1">
              <a:spcBef>
                <a:spcPts val="0"/>
              </a:spcBef>
              <a:buSzPct val="80000"/>
              <a:buFont typeface="+mj-lt"/>
              <a:buAutoNum type="arabicPeriod"/>
              <a:defRPr/>
            </a:pP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 	 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sym typeface="Symbol"/>
              </a:rPr>
              <a:t>A(u)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sym typeface="Symbol"/>
              </a:rPr>
              <a:t> A(u)  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sym typeface="Symbol"/>
              </a:rPr>
              <a:t>X</a:t>
            </a:r>
            <a:r>
              <a:rPr lang="en-US" sz="2600" baseline="-25000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v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sym typeface="Symbol"/>
              </a:rPr>
              <a:t>-u</a:t>
            </a:r>
          </a:p>
          <a:p>
            <a:pPr marL="514350" indent="-514350" eaLnBrk="1" hangingPunct="1">
              <a:spcBef>
                <a:spcPts val="0"/>
              </a:spcBef>
              <a:buSzPct val="80000"/>
              <a:buFont typeface="+mj-lt"/>
              <a:buAutoNum type="arabicPeriod"/>
              <a:defRPr/>
            </a:pP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      </a:t>
            </a:r>
            <a:r>
              <a:rPr lang="en-US" sz="2600" dirty="0" smtClean="0">
                <a:sym typeface="Symbol"/>
              </a:rPr>
              <a:t>if </a:t>
            </a:r>
            <a:r>
              <a:rPr lang="en-US" sz="2600" dirty="0" smtClean="0">
                <a:solidFill>
                  <a:srgbClr val="C00000"/>
                </a:solidFill>
                <a:sym typeface="Symbol"/>
              </a:rPr>
              <a:t>A(v) - adj (v)  </a:t>
            </a:r>
            <a:r>
              <a:rPr lang="en-US" sz="2600" dirty="0" smtClean="0">
                <a:solidFill>
                  <a:srgbClr val="C00000"/>
                </a:solidFill>
                <a:sym typeface="Wingdings" pitchFamily="2" charset="2"/>
              </a:rPr>
              <a:t>Ø </a:t>
            </a:r>
            <a:r>
              <a:rPr lang="en-US" sz="2600" dirty="0" smtClean="0">
                <a:sym typeface="Wingdings" pitchFamily="2" charset="2"/>
              </a:rPr>
              <a:t>then return (“false”)</a:t>
            </a:r>
          </a:p>
          <a:p>
            <a:pPr marL="514350" indent="-514350" eaLnBrk="1" hangingPunct="1">
              <a:spcBef>
                <a:spcPts val="0"/>
              </a:spcBef>
              <a:buSzPct val="80000"/>
              <a:buFont typeface="+mj-lt"/>
              <a:buAutoNum type="arabicPeriod"/>
              <a:defRPr/>
            </a:pPr>
            <a:r>
              <a:rPr lang="en-US" sz="2600" dirty="0" smtClean="0">
                <a:sym typeface="Wingdings" pitchFamily="2" charset="2"/>
              </a:rPr>
              <a:t>end </a:t>
            </a:r>
          </a:p>
          <a:p>
            <a:pPr marL="514350" indent="-514350" eaLnBrk="1" hangingPunct="1">
              <a:spcBef>
                <a:spcPts val="0"/>
              </a:spcBef>
              <a:buSzPct val="80000"/>
              <a:buFont typeface="+mj-lt"/>
              <a:buAutoNum type="arabicPeriod"/>
              <a:defRPr/>
            </a:pPr>
            <a:r>
              <a:rPr lang="en-US" sz="2600" dirty="0" smtClean="0">
                <a:sym typeface="Wingdings" pitchFamily="2" charset="2"/>
              </a:rPr>
              <a:t>return (“true”)</a:t>
            </a:r>
            <a:endParaRPr lang="en-US" sz="2600" b="1" dirty="0" smtClean="0">
              <a:sym typeface="Wingdings" pitchFamily="2" charset="2"/>
            </a:endParaRPr>
          </a:p>
          <a:p>
            <a:pPr marL="514350" indent="-514350" eaLnBrk="1" hangingPunct="1">
              <a:spcBef>
                <a:spcPts val="0"/>
              </a:spcBef>
              <a:buSzPct val="80000"/>
              <a:buFont typeface="Wingdings" pitchFamily="2" charset="2"/>
              <a:buNone/>
              <a:defRPr/>
            </a:pPr>
            <a:r>
              <a:rPr lang="en-US" sz="2600" dirty="0" smtClean="0">
                <a:sym typeface="Wingdings" pitchFamily="2" charset="2"/>
              </a:rPr>
              <a:t>       </a:t>
            </a:r>
            <a:endParaRPr lang="el-GR" sz="2600" dirty="0"/>
          </a:p>
        </p:txBody>
      </p:sp>
      <p:sp>
        <p:nvSpPr>
          <p:cNvPr id="14341" name="6 - TextBox"/>
          <p:cNvSpPr txBox="1">
            <a:spLocks noChangeArrowheads="1"/>
          </p:cNvSpPr>
          <p:nvPr/>
        </p:nvSpPr>
        <p:spPr bwMode="auto">
          <a:xfrm>
            <a:off x="5775152" y="1657160"/>
            <a:ext cx="317934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rgbClr val="C00000"/>
                </a:solidFill>
                <a:latin typeface="Garamond" pitchFamily="18" charset="0"/>
              </a:rPr>
              <a:t>Naive </a:t>
            </a:r>
            <a:r>
              <a:rPr lang="en-US" b="1" dirty="0" smtClean="0">
                <a:solidFill>
                  <a:srgbClr val="C00000"/>
                </a:solidFill>
                <a:latin typeface="Garamond" pitchFamily="18" charset="0"/>
              </a:rPr>
              <a:t>Algorithm </a:t>
            </a:r>
            <a:r>
              <a:rPr lang="en-US" b="1" i="1" dirty="0" smtClean="0">
                <a:solidFill>
                  <a:srgbClr val="C00000"/>
                </a:solidFill>
                <a:latin typeface="Garamond" pitchFamily="18" charset="0"/>
              </a:rPr>
              <a:t>O</a:t>
            </a:r>
            <a:r>
              <a:rPr lang="en-US" b="1" dirty="0" smtClean="0">
                <a:solidFill>
                  <a:srgbClr val="C00000"/>
                </a:solidFill>
                <a:latin typeface="Garamond" pitchFamily="18" charset="0"/>
              </a:rPr>
              <a:t>(n</a:t>
            </a:r>
            <a:r>
              <a:rPr lang="en-US" b="1" baseline="30000" dirty="0" smtClean="0">
                <a:solidFill>
                  <a:srgbClr val="C00000"/>
                </a:solidFill>
                <a:latin typeface="Garamond" pitchFamily="18" charset="0"/>
              </a:rPr>
              <a:t>3</a:t>
            </a:r>
            <a:r>
              <a:rPr lang="en-US" b="1" dirty="0" smtClean="0">
                <a:solidFill>
                  <a:srgbClr val="C00000"/>
                </a:solidFill>
                <a:latin typeface="Garamond" pitchFamily="18" charset="0"/>
              </a:rPr>
              <a:t>)</a:t>
            </a:r>
            <a:endParaRPr lang="el-GR" b="1" dirty="0" smtClean="0">
              <a:solidFill>
                <a:srgbClr val="C00000"/>
              </a:solidFill>
              <a:latin typeface="Garamond" pitchFamily="18" charset="0"/>
            </a:endParaRPr>
          </a:p>
          <a:p>
            <a:pPr algn="r"/>
            <a:endParaRPr lang="en-US" b="1" dirty="0" smtClean="0">
              <a:solidFill>
                <a:srgbClr val="C00000"/>
              </a:solidFill>
              <a:latin typeface="Garamond" pitchFamily="18" charset="0"/>
            </a:endParaRPr>
          </a:p>
          <a:p>
            <a:pPr algn="r"/>
            <a:r>
              <a:rPr lang="en-US" b="1" dirty="0" smtClean="0">
                <a:solidFill>
                  <a:srgbClr val="C00000"/>
                </a:solidFill>
                <a:latin typeface="Garamond" pitchFamily="18" charset="0"/>
              </a:rPr>
              <a:t>This Algorithm </a:t>
            </a:r>
            <a:r>
              <a:rPr lang="en-US" b="1" i="1" dirty="0" smtClean="0">
                <a:solidFill>
                  <a:srgbClr val="C00000"/>
                </a:solidFill>
                <a:latin typeface="Garamond" pitchFamily="18" charset="0"/>
              </a:rPr>
              <a:t>O</a:t>
            </a:r>
            <a:r>
              <a:rPr lang="en-US" b="1" dirty="0" smtClean="0">
                <a:solidFill>
                  <a:srgbClr val="C00000"/>
                </a:solidFill>
                <a:latin typeface="Garamond" pitchFamily="18" charset="0"/>
              </a:rPr>
              <a:t>(</a:t>
            </a:r>
            <a:r>
              <a:rPr lang="en-US" b="1" dirty="0" err="1" smtClean="0">
                <a:solidFill>
                  <a:srgbClr val="C00000"/>
                </a:solidFill>
                <a:latin typeface="Garamond" pitchFamily="18" charset="0"/>
              </a:rPr>
              <a:t>n+m</a:t>
            </a:r>
            <a:r>
              <a:rPr lang="en-US" b="1" dirty="0">
                <a:solidFill>
                  <a:srgbClr val="C00000"/>
                </a:solidFill>
                <a:latin typeface="Garamond" pitchFamily="18" charset="0"/>
              </a:rPr>
              <a:t>)</a:t>
            </a:r>
            <a:endParaRPr lang="el-GR" b="1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14343" name="8 - TextBox"/>
          <p:cNvSpPr txBox="1">
            <a:spLocks noChangeArrowheads="1"/>
          </p:cNvSpPr>
          <p:nvPr/>
        </p:nvSpPr>
        <p:spPr bwMode="auto">
          <a:xfrm>
            <a:off x="4906963" y="5815091"/>
            <a:ext cx="38401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Cambria" pitchFamily="18" charset="0"/>
              </a:rPr>
              <a:t>A(v</a:t>
            </a:r>
            <a:r>
              <a:rPr lang="en-US" dirty="0" smtClean="0">
                <a:solidFill>
                  <a:srgbClr val="7030A0"/>
                </a:solidFill>
                <a:latin typeface="Cambria" pitchFamily="18" charset="0"/>
              </a:rPr>
              <a:t>)</a:t>
            </a:r>
            <a:r>
              <a:rPr lang="el-GR" dirty="0" smtClean="0">
                <a:solidFill>
                  <a:srgbClr val="7030A0"/>
                </a:solidFill>
                <a:latin typeface="Cambria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Cambria" pitchFamily="18" charset="0"/>
                <a:sym typeface="Symbol"/>
              </a:rPr>
              <a:t></a:t>
            </a:r>
            <a:r>
              <a:rPr lang="el-GR" dirty="0" smtClean="0">
                <a:solidFill>
                  <a:srgbClr val="7030A0"/>
                </a:solidFill>
                <a:latin typeface="Cambria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Cambria" pitchFamily="18" charset="0"/>
              </a:rPr>
              <a:t>adj</a:t>
            </a:r>
            <a:r>
              <a:rPr lang="en-US" dirty="0" smtClean="0">
                <a:solidFill>
                  <a:srgbClr val="7030A0"/>
                </a:solidFill>
                <a:latin typeface="Cambria" pitchFamily="18" charset="0"/>
              </a:rPr>
              <a:t>(v</a:t>
            </a:r>
            <a:r>
              <a:rPr lang="en-US" dirty="0">
                <a:solidFill>
                  <a:srgbClr val="7030A0"/>
                </a:solidFill>
                <a:latin typeface="Cambria" pitchFamily="18" charset="0"/>
              </a:rPr>
              <a:t>) </a:t>
            </a:r>
            <a:r>
              <a:rPr lang="en-US" b="1" dirty="0" smtClean="0">
                <a:solidFill>
                  <a:srgbClr val="7030A0"/>
                </a:solidFill>
                <a:latin typeface="Cambria" pitchFamily="18" charset="0"/>
                <a:sym typeface="Symbol"/>
              </a:rPr>
              <a:t></a:t>
            </a:r>
            <a:r>
              <a:rPr lang="en-US" dirty="0" smtClean="0">
                <a:solidFill>
                  <a:srgbClr val="7030A0"/>
                </a:solidFill>
                <a:latin typeface="Cambria" pitchFamily="18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Cambria" pitchFamily="18" charset="0"/>
              </a:rPr>
              <a:t>true</a:t>
            </a:r>
            <a:endParaRPr lang="el-GR" dirty="0">
              <a:solidFill>
                <a:srgbClr val="7030A0"/>
              </a:solidFill>
              <a:latin typeface="Cambria" pitchFamily="18" charset="0"/>
            </a:endParaRPr>
          </a:p>
        </p:txBody>
      </p:sp>
      <p:pic>
        <p:nvPicPr>
          <p:cNvPr id="7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C42D09A4-64D9-4005-858C-1F13DF9E55C1}" type="slidenum">
              <a:rPr lang="el-GR" altLang="el-GR" sz="1200" smtClean="0">
                <a:latin typeface="Cambria" pitchFamily="18" charset="0"/>
              </a:rPr>
              <a:pPr/>
              <a:t>24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383632" y="361455"/>
            <a:ext cx="7760368" cy="906463"/>
          </a:xfrm>
          <a:prstGeom prst="rect">
            <a:avLst/>
          </a:prstGeom>
        </p:spPr>
        <p:txBody>
          <a:bodyPr anchor="ctr"/>
          <a:lstStyle/>
          <a:p>
            <a:pPr algn="l"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Testing a PEO – Algorithm PERFECT</a:t>
            </a:r>
            <a:endParaRPr lang="en-GB" sz="3200" dirty="0">
              <a:solidFill>
                <a:srgbClr val="00206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17745" y="1700808"/>
            <a:ext cx="75550" cy="4712024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9232" y="1658686"/>
            <a:ext cx="8674768" cy="4794250"/>
          </a:xfrm>
        </p:spPr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  </a:t>
            </a:r>
            <a:r>
              <a:rPr lang="en-US" sz="2800" i="1" dirty="0" smtClean="0">
                <a:solidFill>
                  <a:srgbClr val="FF0000"/>
                </a:solidFill>
              </a:rPr>
              <a:t>        </a:t>
            </a:r>
            <a:r>
              <a:rPr lang="en-US" sz="2800" dirty="0" smtClean="0">
                <a:solidFill>
                  <a:srgbClr val="FF0000"/>
                </a:solidFill>
              </a:rPr>
              <a:t>                                               </a:t>
            </a:r>
            <a:endParaRPr lang="en-US" sz="2800" i="1" dirty="0" smtClean="0">
              <a:solidFill>
                <a:schemeClr val="tx2"/>
              </a:solidFill>
            </a:endParaRPr>
          </a:p>
          <a:p>
            <a:pPr eaLnBrk="1" hangingPunct="1">
              <a:buNone/>
              <a:defRPr/>
            </a:pPr>
            <a:r>
              <a:rPr lang="en-US" sz="2400" dirty="0" smtClean="0"/>
              <a:t>                                                    </a:t>
            </a:r>
            <a:endParaRPr lang="en-US" dirty="0" smtClean="0">
              <a:solidFill>
                <a:schemeClr val="tx2"/>
              </a:solidFill>
            </a:endParaRPr>
          </a:p>
          <a:p>
            <a:pPr eaLnBrk="1" hangingPunct="1">
              <a:buNone/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Initially: A(a) = A(e) = A(b) = … </a:t>
            </a:r>
            <a:r>
              <a:rPr lang="en-US" sz="2800" dirty="0" smtClean="0">
                <a:solidFill>
                  <a:schemeClr val="tx2"/>
                </a:solidFill>
                <a:sym typeface="Symbol"/>
              </a:rPr>
              <a:t>= Ø</a:t>
            </a:r>
          </a:p>
          <a:p>
            <a:pPr eaLnBrk="1" hangingPunct="1">
              <a:defRPr/>
            </a:pPr>
            <a:r>
              <a:rPr lang="en-US" sz="2800" i="1" dirty="0" smtClean="0">
                <a:solidFill>
                  <a:schemeClr val="tx2"/>
                </a:solidFill>
              </a:rPr>
              <a:t>v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=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a   X</a:t>
            </a:r>
            <a:r>
              <a:rPr lang="en-US" sz="2800" baseline="-25000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v </a:t>
            </a:r>
            <a:r>
              <a:rPr lang="en-US" sz="2800" dirty="0" smtClean="0">
                <a:solidFill>
                  <a:schemeClr val="tx2"/>
                </a:solidFill>
              </a:rPr>
              <a:t>= </a:t>
            </a:r>
            <a:r>
              <a:rPr lang="en-US" sz="2800" dirty="0" smtClean="0">
                <a:solidFill>
                  <a:schemeClr val="tx2"/>
                </a:solidFill>
                <a:sym typeface="Symbol"/>
              </a:rPr>
              <a:t>e, b}    						  </a:t>
            </a:r>
            <a:r>
              <a:rPr lang="en-US" sz="2800" i="1" dirty="0" smtClean="0">
                <a:solidFill>
                  <a:schemeClr val="tx2"/>
                </a:solidFill>
                <a:sym typeface="Symbol"/>
              </a:rPr>
              <a:t>u</a:t>
            </a:r>
            <a:r>
              <a:rPr lang="en-US" sz="1400" dirty="0" smtClean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sym typeface="Symbol"/>
              </a:rPr>
              <a:t>=</a:t>
            </a:r>
            <a:r>
              <a:rPr lang="en-US" sz="1400" dirty="0" smtClean="0">
                <a:solidFill>
                  <a:schemeClr val="tx2"/>
                </a:solidFill>
                <a:sym typeface="Symbol"/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sym typeface="Symbol"/>
              </a:rPr>
              <a:t>e   A(e)=b      A(a) - </a:t>
            </a:r>
            <a:r>
              <a:rPr lang="en-US" sz="2800" dirty="0" err="1" smtClean="0">
                <a:solidFill>
                  <a:schemeClr val="tx2"/>
                </a:solidFill>
                <a:sym typeface="Symbol"/>
              </a:rPr>
              <a:t>adj</a:t>
            </a:r>
            <a:r>
              <a:rPr lang="en-US" sz="2800" dirty="0" smtClean="0">
                <a:solidFill>
                  <a:schemeClr val="tx2"/>
                </a:solidFill>
                <a:sym typeface="Symbol"/>
              </a:rPr>
              <a:t>(a) = Ø                    </a:t>
            </a:r>
            <a:r>
              <a:rPr lang="en-US" sz="2800" dirty="0" smtClean="0">
                <a:solidFill>
                  <a:schemeClr val="accent5">
                    <a:lumMod val="25000"/>
                  </a:schemeClr>
                </a:solidFill>
                <a:sym typeface="Symbol"/>
              </a:rPr>
              <a:t>             </a:t>
            </a:r>
            <a:r>
              <a:rPr lang="en-US" dirty="0" smtClean="0">
                <a:solidFill>
                  <a:schemeClr val="tx2"/>
                </a:solidFill>
                <a:sym typeface="Symbol"/>
              </a:rPr>
              <a:t>                                                      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tx2"/>
                </a:solidFill>
                <a:sym typeface="Symbol"/>
              </a:rPr>
              <a:t>                                                                    </a:t>
            </a:r>
            <a:r>
              <a:rPr lang="en-US" sz="2000" dirty="0" smtClean="0">
                <a:solidFill>
                  <a:schemeClr val="accent5">
                    <a:lumMod val="25000"/>
                  </a:schemeClr>
                </a:solidFill>
                <a:sym typeface="Symbol"/>
              </a:rPr>
              <a:t>              </a:t>
            </a:r>
            <a:endParaRPr lang="en-US" sz="2800" dirty="0" smtClean="0">
              <a:solidFill>
                <a:schemeClr val="accent5">
                  <a:lumMod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800" i="1" dirty="0" smtClean="0">
                <a:solidFill>
                  <a:schemeClr val="tx2"/>
                </a:solidFill>
              </a:rPr>
              <a:t>v</a:t>
            </a:r>
            <a:r>
              <a:rPr lang="en-US" sz="2800" dirty="0" smtClean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sym typeface="Symbol"/>
              </a:rPr>
              <a:t>= </a:t>
            </a:r>
            <a:r>
              <a:rPr lang="en-US" sz="2800" dirty="0" smtClean="0">
                <a:solidFill>
                  <a:schemeClr val="tx2"/>
                </a:solidFill>
                <a:sym typeface="Symbol"/>
              </a:rPr>
              <a:t>e   X</a:t>
            </a:r>
            <a:r>
              <a:rPr lang="en-US" sz="2800" baseline="-25000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v </a:t>
            </a:r>
            <a:r>
              <a:rPr lang="en-US" sz="2800" dirty="0" smtClean="0">
                <a:solidFill>
                  <a:schemeClr val="tx2"/>
                </a:solidFill>
                <a:sym typeface="Symbol"/>
              </a:rPr>
              <a:t>= b, d                                     </a:t>
            </a:r>
            <a:r>
              <a:rPr lang="en-US" sz="2800" dirty="0" smtClean="0">
                <a:solidFill>
                  <a:schemeClr val="accent5">
                    <a:lumMod val="25000"/>
                  </a:schemeClr>
                </a:solidFill>
                <a:sym typeface="Symbol"/>
              </a:rPr>
              <a:t/>
            </a:r>
            <a:br>
              <a:rPr lang="en-US" sz="2800" dirty="0" smtClean="0">
                <a:solidFill>
                  <a:schemeClr val="accent5">
                    <a:lumMod val="25000"/>
                  </a:schemeClr>
                </a:solidFill>
                <a:sym typeface="Symbol"/>
              </a:rPr>
            </a:br>
            <a:r>
              <a:rPr lang="en-US" sz="2800" i="1" dirty="0" smtClean="0">
                <a:solidFill>
                  <a:schemeClr val="tx2"/>
                </a:solidFill>
                <a:sym typeface="Symbol"/>
              </a:rPr>
              <a:t>u</a:t>
            </a:r>
            <a:r>
              <a:rPr lang="en-US" sz="2800" dirty="0" smtClean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sym typeface="Symbol"/>
              </a:rPr>
              <a:t>= </a:t>
            </a:r>
            <a:r>
              <a:rPr lang="en-US" sz="2800" dirty="0" smtClean="0">
                <a:solidFill>
                  <a:schemeClr val="tx2"/>
                </a:solidFill>
                <a:sym typeface="Symbol"/>
              </a:rPr>
              <a:t>b  A(b) = d      A(e) - </a:t>
            </a:r>
            <a:r>
              <a:rPr lang="en-US" sz="2800" dirty="0" err="1" smtClean="0">
                <a:solidFill>
                  <a:schemeClr val="tx2"/>
                </a:solidFill>
                <a:sym typeface="Symbol"/>
              </a:rPr>
              <a:t>adj</a:t>
            </a:r>
            <a:r>
              <a:rPr lang="en-US" sz="2800" dirty="0" smtClean="0">
                <a:solidFill>
                  <a:schemeClr val="tx2"/>
                </a:solidFill>
                <a:sym typeface="Symbol"/>
              </a:rPr>
              <a:t>(e) = Ø 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chemeClr val="tx2"/>
                </a:solidFill>
                <a:sym typeface="Symbol"/>
              </a:rPr>
              <a:t>…      </a:t>
            </a:r>
          </a:p>
        </p:txBody>
      </p:sp>
      <p:sp>
        <p:nvSpPr>
          <p:cNvPr id="15363" name="5 - Έλλειψη"/>
          <p:cNvSpPr>
            <a:spLocks noChangeArrowheads="1"/>
          </p:cNvSpPr>
          <p:nvPr/>
        </p:nvSpPr>
        <p:spPr bwMode="auto">
          <a:xfrm>
            <a:off x="898525" y="2229848"/>
            <a:ext cx="152400" cy="122238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l-GR">
              <a:solidFill>
                <a:srgbClr val="C00000"/>
              </a:solidFill>
            </a:endParaRPr>
          </a:p>
        </p:txBody>
      </p:sp>
      <p:sp>
        <p:nvSpPr>
          <p:cNvPr id="15364" name="6 - Έλλειψη"/>
          <p:cNvSpPr>
            <a:spLocks noChangeArrowheads="1"/>
          </p:cNvSpPr>
          <p:nvPr/>
        </p:nvSpPr>
        <p:spPr bwMode="auto">
          <a:xfrm>
            <a:off x="1311275" y="2229848"/>
            <a:ext cx="152400" cy="122238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l-GR">
              <a:solidFill>
                <a:srgbClr val="C00000"/>
              </a:solidFill>
            </a:endParaRPr>
          </a:p>
        </p:txBody>
      </p:sp>
      <p:sp>
        <p:nvSpPr>
          <p:cNvPr id="15365" name="7 - Έλλειψη"/>
          <p:cNvSpPr>
            <a:spLocks noChangeArrowheads="1"/>
          </p:cNvSpPr>
          <p:nvPr/>
        </p:nvSpPr>
        <p:spPr bwMode="auto">
          <a:xfrm>
            <a:off x="1752600" y="2229848"/>
            <a:ext cx="152400" cy="122238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l-GR">
              <a:solidFill>
                <a:srgbClr val="C00000"/>
              </a:solidFill>
            </a:endParaRPr>
          </a:p>
        </p:txBody>
      </p:sp>
      <p:sp>
        <p:nvSpPr>
          <p:cNvPr id="15366" name="8 - Έλλειψη"/>
          <p:cNvSpPr>
            <a:spLocks noChangeArrowheads="1"/>
          </p:cNvSpPr>
          <p:nvPr/>
        </p:nvSpPr>
        <p:spPr bwMode="auto">
          <a:xfrm>
            <a:off x="2193925" y="2229848"/>
            <a:ext cx="152400" cy="122238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l-GR">
              <a:solidFill>
                <a:srgbClr val="C00000"/>
              </a:solidFill>
            </a:endParaRPr>
          </a:p>
        </p:txBody>
      </p:sp>
      <p:grpSp>
        <p:nvGrpSpPr>
          <p:cNvPr id="15367" name="16 - Ομάδα"/>
          <p:cNvGrpSpPr>
            <a:grpSpLocks/>
          </p:cNvGrpSpPr>
          <p:nvPr/>
        </p:nvGrpSpPr>
        <p:grpSpPr bwMode="auto">
          <a:xfrm>
            <a:off x="960438" y="1858373"/>
            <a:ext cx="1363662" cy="447675"/>
            <a:chOff x="960120" y="1991360"/>
            <a:chExt cx="1364522" cy="447040"/>
          </a:xfrm>
        </p:grpSpPr>
        <p:cxnSp>
          <p:nvCxnSpPr>
            <p:cNvPr id="15385" name="10 - Ευθεία γραμμή σύνδεσης"/>
            <p:cNvCxnSpPr>
              <a:cxnSpLocks noChangeShapeType="1"/>
            </p:cNvCxnSpPr>
            <p:nvPr/>
          </p:nvCxnSpPr>
          <p:spPr bwMode="auto">
            <a:xfrm flipV="1">
              <a:off x="975360" y="2420545"/>
              <a:ext cx="1349282" cy="17855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15386" name="14 - Ελεύθερη σχεδίαση"/>
            <p:cNvSpPr>
              <a:spLocks/>
            </p:cNvSpPr>
            <p:nvPr/>
          </p:nvSpPr>
          <p:spPr bwMode="auto">
            <a:xfrm>
              <a:off x="990600" y="2225040"/>
              <a:ext cx="853440" cy="182880"/>
            </a:xfrm>
            <a:custGeom>
              <a:avLst/>
              <a:gdLst>
                <a:gd name="T0" fmla="*/ 0 w 853440"/>
                <a:gd name="T1" fmla="*/ 2732 h 307340"/>
                <a:gd name="T2" fmla="*/ 533400 w 853440"/>
                <a:gd name="T3" fmla="*/ 24 h 307340"/>
                <a:gd name="T4" fmla="*/ 853440 w 853440"/>
                <a:gd name="T5" fmla="*/ 2875 h 307340"/>
                <a:gd name="T6" fmla="*/ 853440 w 853440"/>
                <a:gd name="T7" fmla="*/ 2875 h 307340"/>
                <a:gd name="T8" fmla="*/ 853440 w 853440"/>
                <a:gd name="T9" fmla="*/ 2875 h 3073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3440"/>
                <a:gd name="T16" fmla="*/ 0 h 307340"/>
                <a:gd name="T17" fmla="*/ 853440 w 853440"/>
                <a:gd name="T18" fmla="*/ 307340 h 3073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3440" h="307340">
                  <a:moveTo>
                    <a:pt x="0" y="292100"/>
                  </a:moveTo>
                  <a:cubicBezTo>
                    <a:pt x="195580" y="146050"/>
                    <a:pt x="391160" y="0"/>
                    <a:pt x="533400" y="2540"/>
                  </a:cubicBezTo>
                  <a:cubicBezTo>
                    <a:pt x="675640" y="5080"/>
                    <a:pt x="853440" y="307340"/>
                    <a:pt x="853440" y="307340"/>
                  </a:cubicBezTo>
                </a:path>
              </a:pathLst>
            </a:cu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5387" name="15 - Ελεύθερη σχεδίαση"/>
            <p:cNvSpPr>
              <a:spLocks/>
            </p:cNvSpPr>
            <p:nvPr/>
          </p:nvSpPr>
          <p:spPr bwMode="auto">
            <a:xfrm>
              <a:off x="960120" y="1991360"/>
              <a:ext cx="1325880" cy="416560"/>
            </a:xfrm>
            <a:custGeom>
              <a:avLst/>
              <a:gdLst>
                <a:gd name="T0" fmla="*/ 0 w 1325880"/>
                <a:gd name="T1" fmla="*/ 386080 h 416560"/>
                <a:gd name="T2" fmla="*/ 685800 w 1325880"/>
                <a:gd name="T3" fmla="*/ 5080 h 416560"/>
                <a:gd name="T4" fmla="*/ 1325880 w 1325880"/>
                <a:gd name="T5" fmla="*/ 416560 h 416560"/>
                <a:gd name="T6" fmla="*/ 1325880 w 1325880"/>
                <a:gd name="T7" fmla="*/ 416560 h 416560"/>
                <a:gd name="T8" fmla="*/ 1325880 w 1325880"/>
                <a:gd name="T9" fmla="*/ 416560 h 4165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5880"/>
                <a:gd name="T16" fmla="*/ 0 h 416560"/>
                <a:gd name="T17" fmla="*/ 1325880 w 1325880"/>
                <a:gd name="T18" fmla="*/ 416560 h 4165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5880" h="416560">
                  <a:moveTo>
                    <a:pt x="0" y="386080"/>
                  </a:moveTo>
                  <a:cubicBezTo>
                    <a:pt x="232410" y="193040"/>
                    <a:pt x="464820" y="0"/>
                    <a:pt x="685800" y="5080"/>
                  </a:cubicBezTo>
                  <a:cubicBezTo>
                    <a:pt x="906780" y="10160"/>
                    <a:pt x="1325880" y="416560"/>
                    <a:pt x="1325880" y="416560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5371" name="30 - Ελεύθερη σχεδίαση"/>
          <p:cNvSpPr>
            <a:spLocks/>
          </p:cNvSpPr>
          <p:nvPr/>
        </p:nvSpPr>
        <p:spPr bwMode="auto">
          <a:xfrm>
            <a:off x="6417572" y="1568104"/>
            <a:ext cx="2043113" cy="441325"/>
          </a:xfrm>
          <a:custGeom>
            <a:avLst/>
            <a:gdLst>
              <a:gd name="T0" fmla="*/ 0 w 2042160"/>
              <a:gd name="T1" fmla="*/ 22572 h 640080"/>
              <a:gd name="T2" fmla="*/ 1024899 w 2042160"/>
              <a:gd name="T3" fmla="*/ 0 h 640080"/>
              <a:gd name="T4" fmla="*/ 2049796 w 2042160"/>
              <a:gd name="T5" fmla="*/ 22572 h 640080"/>
              <a:gd name="T6" fmla="*/ 2049796 w 2042160"/>
              <a:gd name="T7" fmla="*/ 22572 h 640080"/>
              <a:gd name="T8" fmla="*/ 0 60000 65536"/>
              <a:gd name="T9" fmla="*/ 0 60000 65536"/>
              <a:gd name="T10" fmla="*/ 0 60000 65536"/>
              <a:gd name="T11" fmla="*/ 0 60000 65536"/>
              <a:gd name="T12" fmla="*/ 0 w 2042160"/>
              <a:gd name="T13" fmla="*/ 0 h 640080"/>
              <a:gd name="T14" fmla="*/ 2042160 w 2042160"/>
              <a:gd name="T15" fmla="*/ 640080 h 6400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42160" h="640080">
                <a:moveTo>
                  <a:pt x="0" y="640080"/>
                </a:moveTo>
                <a:cubicBezTo>
                  <a:pt x="340360" y="320040"/>
                  <a:pt x="680720" y="0"/>
                  <a:pt x="1021080" y="0"/>
                </a:cubicBezTo>
                <a:cubicBezTo>
                  <a:pt x="1361440" y="0"/>
                  <a:pt x="2042160" y="640080"/>
                  <a:pt x="2042160" y="640080"/>
                </a:cubicBezTo>
              </a:path>
            </a:pathLst>
          </a:cu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15372" name="32 - Ομάδα"/>
          <p:cNvGrpSpPr>
            <a:grpSpLocks/>
          </p:cNvGrpSpPr>
          <p:nvPr/>
        </p:nvGrpSpPr>
        <p:grpSpPr bwMode="auto">
          <a:xfrm>
            <a:off x="6323242" y="1690342"/>
            <a:ext cx="2301875" cy="523457"/>
            <a:chOff x="5562600" y="2072640"/>
            <a:chExt cx="2301240" cy="524515"/>
          </a:xfrm>
        </p:grpSpPr>
        <p:grpSp>
          <p:nvGrpSpPr>
            <p:cNvPr id="15375" name="25 - Ομάδα"/>
            <p:cNvGrpSpPr>
              <a:grpSpLocks/>
            </p:cNvGrpSpPr>
            <p:nvPr/>
          </p:nvGrpSpPr>
          <p:grpSpPr bwMode="auto">
            <a:xfrm>
              <a:off x="5562600" y="2362200"/>
              <a:ext cx="2225040" cy="121920"/>
              <a:chOff x="5562600" y="2438400"/>
              <a:chExt cx="2225040" cy="121920"/>
            </a:xfrm>
          </p:grpSpPr>
          <p:sp>
            <p:nvSpPr>
              <p:cNvPr id="15379" name="19 - Έλλειψη"/>
              <p:cNvSpPr>
                <a:spLocks noChangeArrowheads="1"/>
              </p:cNvSpPr>
              <p:nvPr/>
            </p:nvSpPr>
            <p:spPr bwMode="auto">
              <a:xfrm>
                <a:off x="6004560" y="2438400"/>
                <a:ext cx="152400" cy="121920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5380" name="20 - Έλλειψη"/>
              <p:cNvSpPr>
                <a:spLocks noChangeArrowheads="1"/>
              </p:cNvSpPr>
              <p:nvPr/>
            </p:nvSpPr>
            <p:spPr bwMode="auto">
              <a:xfrm>
                <a:off x="6416040" y="2438400"/>
                <a:ext cx="152400" cy="121920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5381" name="21 - Έλλειψη"/>
              <p:cNvSpPr>
                <a:spLocks noChangeArrowheads="1"/>
              </p:cNvSpPr>
              <p:nvPr/>
            </p:nvSpPr>
            <p:spPr bwMode="auto">
              <a:xfrm>
                <a:off x="6812280" y="2438400"/>
                <a:ext cx="152400" cy="121920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5382" name="22 - Έλλειψη"/>
              <p:cNvSpPr>
                <a:spLocks noChangeArrowheads="1"/>
              </p:cNvSpPr>
              <p:nvPr/>
            </p:nvSpPr>
            <p:spPr bwMode="auto">
              <a:xfrm>
                <a:off x="5562600" y="2438400"/>
                <a:ext cx="152400" cy="121920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5383" name="23 - Έλλειψη"/>
              <p:cNvSpPr>
                <a:spLocks noChangeArrowheads="1"/>
              </p:cNvSpPr>
              <p:nvPr/>
            </p:nvSpPr>
            <p:spPr bwMode="auto">
              <a:xfrm>
                <a:off x="7635240" y="2438400"/>
                <a:ext cx="152400" cy="121920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5384" name="24 - Έλλειψη"/>
              <p:cNvSpPr>
                <a:spLocks noChangeArrowheads="1"/>
              </p:cNvSpPr>
              <p:nvPr/>
            </p:nvSpPr>
            <p:spPr bwMode="auto">
              <a:xfrm>
                <a:off x="7208520" y="2438400"/>
                <a:ext cx="152400" cy="121920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sp>
          <p:nvSpPr>
            <p:cNvPr id="15376" name="28 - Ελεύθερη σχεδίαση"/>
            <p:cNvSpPr>
              <a:spLocks/>
            </p:cNvSpPr>
            <p:nvPr/>
          </p:nvSpPr>
          <p:spPr bwMode="auto">
            <a:xfrm>
              <a:off x="5642011" y="2255520"/>
              <a:ext cx="1371600" cy="190500"/>
            </a:xfrm>
            <a:custGeom>
              <a:avLst/>
              <a:gdLst>
                <a:gd name="T0" fmla="*/ 0 w 1371600"/>
                <a:gd name="T1" fmla="*/ 497 h 391160"/>
                <a:gd name="T2" fmla="*/ 640080 w 1371600"/>
                <a:gd name="T3" fmla="*/ 4 h 391160"/>
                <a:gd name="T4" fmla="*/ 1264920 w 1371600"/>
                <a:gd name="T5" fmla="*/ 521 h 391160"/>
                <a:gd name="T6" fmla="*/ 1280160 w 1371600"/>
                <a:gd name="T7" fmla="*/ 497 h 3911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1600"/>
                <a:gd name="T13" fmla="*/ 0 h 391160"/>
                <a:gd name="T14" fmla="*/ 1371600 w 1371600"/>
                <a:gd name="T15" fmla="*/ 391160 h 3911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1600" h="391160">
                  <a:moveTo>
                    <a:pt x="0" y="322580"/>
                  </a:moveTo>
                  <a:cubicBezTo>
                    <a:pt x="214630" y="161290"/>
                    <a:pt x="429260" y="0"/>
                    <a:pt x="640080" y="2540"/>
                  </a:cubicBezTo>
                  <a:cubicBezTo>
                    <a:pt x="850900" y="5080"/>
                    <a:pt x="1158240" y="284480"/>
                    <a:pt x="1264920" y="337820"/>
                  </a:cubicBezTo>
                  <a:cubicBezTo>
                    <a:pt x="1371600" y="391160"/>
                    <a:pt x="1325880" y="356870"/>
                    <a:pt x="1280160" y="322580"/>
                  </a:cubicBezTo>
                </a:path>
              </a:pathLst>
            </a:cu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77" name="29 - Ελεύθερη σχεδίαση"/>
            <p:cNvSpPr>
              <a:spLocks/>
            </p:cNvSpPr>
            <p:nvPr/>
          </p:nvSpPr>
          <p:spPr bwMode="auto">
            <a:xfrm>
              <a:off x="5654040" y="2072640"/>
              <a:ext cx="1661160" cy="335280"/>
            </a:xfrm>
            <a:custGeom>
              <a:avLst/>
              <a:gdLst>
                <a:gd name="T0" fmla="*/ 0 w 1661160"/>
                <a:gd name="T1" fmla="*/ 73527 h 401320"/>
                <a:gd name="T2" fmla="*/ 1082040 w 1661160"/>
                <a:gd name="T3" fmla="*/ 1008 h 401320"/>
                <a:gd name="T4" fmla="*/ 1661160 w 1661160"/>
                <a:gd name="T5" fmla="*/ 79568 h 401320"/>
                <a:gd name="T6" fmla="*/ 1661160 w 1661160"/>
                <a:gd name="T7" fmla="*/ 79568 h 4013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61160"/>
                <a:gd name="T13" fmla="*/ 0 h 401320"/>
                <a:gd name="T14" fmla="*/ 1661160 w 1661160"/>
                <a:gd name="T15" fmla="*/ 401320 h 4013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61160" h="401320">
                  <a:moveTo>
                    <a:pt x="0" y="370840"/>
                  </a:moveTo>
                  <a:cubicBezTo>
                    <a:pt x="402590" y="185420"/>
                    <a:pt x="805180" y="0"/>
                    <a:pt x="1082040" y="5080"/>
                  </a:cubicBezTo>
                  <a:cubicBezTo>
                    <a:pt x="1358900" y="10160"/>
                    <a:pt x="1661160" y="401320"/>
                    <a:pt x="1661160" y="401320"/>
                  </a:cubicBezTo>
                </a:path>
              </a:pathLst>
            </a:cu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78" name="31 - Έλλειψη"/>
            <p:cNvSpPr>
              <a:spLocks noChangeArrowheads="1"/>
            </p:cNvSpPr>
            <p:nvPr/>
          </p:nvSpPr>
          <p:spPr bwMode="auto">
            <a:xfrm>
              <a:off x="6720840" y="2255519"/>
              <a:ext cx="1143000" cy="341636"/>
            </a:xfrm>
            <a:prstGeom prst="ellipse">
              <a:avLst/>
            </a:prstGeom>
            <a:noFill/>
            <a:ln w="28575" algn="ctr">
              <a:solidFill>
                <a:schemeClr val="tx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15373" name="33 - Δεξιό άγκιστρο"/>
          <p:cNvSpPr>
            <a:spLocks/>
          </p:cNvSpPr>
          <p:nvPr/>
        </p:nvSpPr>
        <p:spPr bwMode="auto">
          <a:xfrm rot="5400000">
            <a:off x="8136801" y="2372134"/>
            <a:ext cx="212725" cy="425450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grpSp>
        <p:nvGrpSpPr>
          <p:cNvPr id="6" name="52 - Ομάδα"/>
          <p:cNvGrpSpPr>
            <a:grpSpLocks/>
          </p:cNvGrpSpPr>
          <p:nvPr/>
        </p:nvGrpSpPr>
        <p:grpSpPr bwMode="auto">
          <a:xfrm>
            <a:off x="7239224" y="3672523"/>
            <a:ext cx="1095375" cy="1219200"/>
            <a:chOff x="1921828" y="2849880"/>
            <a:chExt cx="1095692" cy="1219200"/>
          </a:xfrm>
          <a:solidFill>
            <a:schemeClr val="accent5">
              <a:lumMod val="25000"/>
            </a:schemeClr>
          </a:solidFill>
        </p:grpSpPr>
        <p:cxnSp>
          <p:nvCxnSpPr>
            <p:cNvPr id="36" name="35 - Ευθεία γραμμή σύνδεσης"/>
            <p:cNvCxnSpPr>
              <a:stCxn id="39" idx="5"/>
              <a:endCxn id="41" idx="4"/>
            </p:cNvCxnSpPr>
            <p:nvPr/>
          </p:nvCxnSpPr>
          <p:spPr bwMode="auto">
            <a:xfrm flipV="1">
              <a:off x="2082212" y="3419792"/>
              <a:ext cx="828915" cy="1588"/>
            </a:xfrm>
            <a:prstGeom prst="line">
              <a:avLst/>
            </a:prstGeom>
            <a:grpFill/>
            <a:ln w="9525" cap="flat" cmpd="sng" algn="ctr">
              <a:solidFill>
                <a:schemeClr val="accent5">
                  <a:lumMod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36 - Ευθεία γραμμή σύνδεσης"/>
            <p:cNvCxnSpPr>
              <a:stCxn id="39" idx="5"/>
              <a:endCxn id="42" idx="1"/>
            </p:cNvCxnSpPr>
            <p:nvPr/>
          </p:nvCxnSpPr>
          <p:spPr bwMode="auto">
            <a:xfrm>
              <a:off x="2082212" y="3421380"/>
              <a:ext cx="774924" cy="538162"/>
            </a:xfrm>
            <a:prstGeom prst="line">
              <a:avLst/>
            </a:prstGeom>
            <a:grpFill/>
            <a:ln w="9525" cap="flat" cmpd="sng" algn="ctr">
              <a:solidFill>
                <a:schemeClr val="accent5">
                  <a:lumMod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7" name="5 - Ομάδα"/>
            <p:cNvGrpSpPr/>
            <p:nvPr/>
          </p:nvGrpSpPr>
          <p:grpSpPr>
            <a:xfrm>
              <a:off x="1921828" y="2849880"/>
              <a:ext cx="1095692" cy="1219200"/>
              <a:chOff x="2592388" y="4643438"/>
              <a:chExt cx="781050" cy="1285875"/>
            </a:xfrm>
            <a:grpFill/>
          </p:grpSpPr>
          <p:sp>
            <p:nvSpPr>
              <p:cNvPr id="39" name="AutoShape 136"/>
              <p:cNvSpPr>
                <a:spLocks noChangeArrowheads="1"/>
              </p:cNvSpPr>
              <p:nvPr/>
            </p:nvSpPr>
            <p:spPr bwMode="auto">
              <a:xfrm>
                <a:off x="2592388" y="5140325"/>
                <a:ext cx="133350" cy="123825"/>
              </a:xfrm>
              <a:prstGeom prst="flowChartConnector">
                <a:avLst/>
              </a:prstGeom>
              <a:grpFill/>
              <a:ln w="12700">
                <a:solidFill>
                  <a:schemeClr val="accent5">
                    <a:lumMod val="25000"/>
                  </a:schemeClr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974706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AutoShape 135"/>
              <p:cNvSpPr>
                <a:spLocks noChangeArrowheads="1"/>
              </p:cNvSpPr>
              <p:nvPr/>
            </p:nvSpPr>
            <p:spPr bwMode="auto">
              <a:xfrm>
                <a:off x="2601913" y="5805488"/>
                <a:ext cx="133350" cy="123825"/>
              </a:xfrm>
              <a:prstGeom prst="flowChartConnector">
                <a:avLst/>
              </a:prstGeom>
              <a:grpFill/>
              <a:ln w="12700">
                <a:solidFill>
                  <a:schemeClr val="accent5">
                    <a:lumMod val="25000"/>
                  </a:schemeClr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974706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" name="AutoShape 134"/>
              <p:cNvSpPr>
                <a:spLocks noChangeArrowheads="1"/>
              </p:cNvSpPr>
              <p:nvPr/>
            </p:nvSpPr>
            <p:spPr bwMode="auto">
              <a:xfrm>
                <a:off x="3230563" y="5121275"/>
                <a:ext cx="133350" cy="123825"/>
              </a:xfrm>
              <a:prstGeom prst="flowChartConnector">
                <a:avLst/>
              </a:prstGeom>
              <a:grpFill/>
              <a:ln w="12700">
                <a:solidFill>
                  <a:schemeClr val="accent5">
                    <a:lumMod val="25000"/>
                  </a:schemeClr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974706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" name="AutoShape 133"/>
              <p:cNvSpPr>
                <a:spLocks noChangeArrowheads="1"/>
              </p:cNvSpPr>
              <p:nvPr/>
            </p:nvSpPr>
            <p:spPr bwMode="auto">
              <a:xfrm>
                <a:off x="3240088" y="5795963"/>
                <a:ext cx="133350" cy="123825"/>
              </a:xfrm>
              <a:prstGeom prst="flowChartConnector">
                <a:avLst/>
              </a:prstGeom>
              <a:solidFill>
                <a:schemeClr val="accent5">
                  <a:lumMod val="25000"/>
                </a:schemeClr>
              </a:solidFill>
              <a:ln w="12700">
                <a:solidFill>
                  <a:schemeClr val="accent5">
                    <a:lumMod val="25000"/>
                  </a:schemeClr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974706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cxnSp>
            <p:nvCxnSpPr>
              <p:cNvPr id="43" name="AutoShape 132"/>
              <p:cNvCxnSpPr>
                <a:cxnSpLocks noChangeShapeType="1"/>
              </p:cNvCxnSpPr>
              <p:nvPr/>
            </p:nvCxnSpPr>
            <p:spPr bwMode="auto">
              <a:xfrm>
                <a:off x="2735263" y="5880100"/>
                <a:ext cx="514350" cy="0"/>
              </a:xfrm>
              <a:prstGeom prst="straightConnector1">
                <a:avLst/>
              </a:prstGeom>
              <a:grpFill/>
              <a:ln w="9525">
                <a:solidFill>
                  <a:schemeClr val="accent5">
                    <a:lumMod val="25000"/>
                  </a:schemeClr>
                </a:solidFill>
                <a:round/>
                <a:headEnd/>
                <a:tailEnd/>
              </a:ln>
            </p:spPr>
          </p:cxnSp>
          <p:cxnSp>
            <p:nvCxnSpPr>
              <p:cNvPr id="44" name="AutoShape 131"/>
              <p:cNvCxnSpPr>
                <a:cxnSpLocks noChangeShapeType="1"/>
              </p:cNvCxnSpPr>
              <p:nvPr/>
            </p:nvCxnSpPr>
            <p:spPr bwMode="auto">
              <a:xfrm flipV="1">
                <a:off x="2668588" y="5272088"/>
                <a:ext cx="0" cy="533400"/>
              </a:xfrm>
              <a:prstGeom prst="straightConnector1">
                <a:avLst/>
              </a:prstGeom>
              <a:grpFill/>
              <a:ln w="9525">
                <a:solidFill>
                  <a:schemeClr val="accent5">
                    <a:lumMod val="25000"/>
                  </a:schemeClr>
                </a:solidFill>
                <a:round/>
                <a:headEnd/>
                <a:tailEnd/>
              </a:ln>
            </p:spPr>
          </p:cxnSp>
          <p:cxnSp>
            <p:nvCxnSpPr>
              <p:cNvPr id="45" name="AutoShape 130"/>
              <p:cNvCxnSpPr>
                <a:cxnSpLocks noChangeShapeType="1"/>
              </p:cNvCxnSpPr>
              <p:nvPr/>
            </p:nvCxnSpPr>
            <p:spPr bwMode="auto">
              <a:xfrm flipV="1">
                <a:off x="3297238" y="5253038"/>
                <a:ext cx="0" cy="552450"/>
              </a:xfrm>
              <a:prstGeom prst="straightConnector1">
                <a:avLst/>
              </a:prstGeom>
              <a:grpFill/>
              <a:ln w="9525">
                <a:solidFill>
                  <a:schemeClr val="accent5">
                    <a:lumMod val="25000"/>
                  </a:schemeClr>
                </a:solidFill>
                <a:round/>
                <a:headEnd/>
                <a:tailEnd/>
              </a:ln>
            </p:spPr>
          </p:cxnSp>
          <p:sp>
            <p:nvSpPr>
              <p:cNvPr id="46" name="AutoShape 129"/>
              <p:cNvSpPr>
                <a:spLocks noChangeArrowheads="1"/>
              </p:cNvSpPr>
              <p:nvPr/>
            </p:nvSpPr>
            <p:spPr bwMode="auto">
              <a:xfrm>
                <a:off x="2906713" y="4643438"/>
                <a:ext cx="133350" cy="123825"/>
              </a:xfrm>
              <a:prstGeom prst="flowChartConnector">
                <a:avLst/>
              </a:prstGeom>
              <a:grpFill/>
              <a:ln w="12700">
                <a:solidFill>
                  <a:schemeClr val="accent5">
                    <a:lumMod val="25000"/>
                  </a:schemeClr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974706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cxnSp>
            <p:nvCxnSpPr>
              <p:cNvPr id="47" name="AutoShape 128"/>
              <p:cNvCxnSpPr>
                <a:cxnSpLocks noChangeShapeType="1"/>
              </p:cNvCxnSpPr>
              <p:nvPr/>
            </p:nvCxnSpPr>
            <p:spPr bwMode="auto">
              <a:xfrm flipV="1">
                <a:off x="2668588" y="4767263"/>
                <a:ext cx="314325" cy="361950"/>
              </a:xfrm>
              <a:prstGeom prst="straightConnector1">
                <a:avLst/>
              </a:prstGeom>
              <a:grpFill/>
              <a:ln w="9525">
                <a:solidFill>
                  <a:schemeClr val="accent5">
                    <a:lumMod val="25000"/>
                  </a:schemeClr>
                </a:solidFill>
                <a:round/>
                <a:headEnd/>
                <a:tailEnd/>
              </a:ln>
            </p:spPr>
          </p:cxnSp>
          <p:cxnSp>
            <p:nvCxnSpPr>
              <p:cNvPr id="48" name="AutoShape 127"/>
              <p:cNvCxnSpPr>
                <a:cxnSpLocks noChangeShapeType="1"/>
              </p:cNvCxnSpPr>
              <p:nvPr/>
            </p:nvCxnSpPr>
            <p:spPr bwMode="auto">
              <a:xfrm flipH="1" flipV="1">
                <a:off x="2973388" y="4776788"/>
                <a:ext cx="323850" cy="333375"/>
              </a:xfrm>
              <a:prstGeom prst="straightConnector1">
                <a:avLst/>
              </a:prstGeom>
              <a:grpFill/>
              <a:ln w="9525">
                <a:solidFill>
                  <a:schemeClr val="accent5">
                    <a:lumMod val="25000"/>
                  </a:schemeClr>
                </a:solidFill>
                <a:round/>
                <a:headEnd/>
                <a:tailEnd/>
              </a:ln>
            </p:spPr>
          </p:cxnSp>
        </p:grpSp>
      </p:grpSp>
      <p:pic>
        <p:nvPicPr>
          <p:cNvPr id="51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C42D09A4-64D9-4005-858C-1F13DF9E55C1}" type="slidenum">
              <a:rPr lang="el-GR" altLang="el-GR" sz="1200" smtClean="0">
                <a:latin typeface="Cambria" pitchFamily="18" charset="0"/>
              </a:rPr>
              <a:pPr/>
              <a:t>25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870681" y="3994484"/>
            <a:ext cx="353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25000"/>
                  </a:schemeClr>
                </a:solidFill>
                <a:latin typeface="+mn-lt"/>
                <a:sym typeface="Symbol"/>
              </a:rPr>
              <a:t>b</a:t>
            </a:r>
            <a:endParaRPr lang="en-US" dirty="0">
              <a:latin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853260" y="3400926"/>
            <a:ext cx="353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25000"/>
                  </a:schemeClr>
                </a:solidFill>
                <a:latin typeface="+mn-lt"/>
                <a:sym typeface="Symbol"/>
              </a:rPr>
              <a:t>c</a:t>
            </a:r>
            <a:endParaRPr lang="en-US" dirty="0">
              <a:latin typeface="+mn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330512" y="3926305"/>
            <a:ext cx="353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25000"/>
                  </a:schemeClr>
                </a:solidFill>
                <a:latin typeface="+mn-lt"/>
                <a:sym typeface="Symbol"/>
              </a:rPr>
              <a:t>d</a:t>
            </a:r>
            <a:endParaRPr lang="en-US" dirty="0">
              <a:latin typeface="+mn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338535" y="4584034"/>
            <a:ext cx="353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25000"/>
                  </a:schemeClr>
                </a:solidFill>
                <a:latin typeface="+mn-lt"/>
                <a:sym typeface="Symbol"/>
              </a:rPr>
              <a:t>e</a:t>
            </a:r>
            <a:endParaRPr lang="en-US" dirty="0">
              <a:latin typeface="+mn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902764" y="4616115"/>
            <a:ext cx="353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25000"/>
                  </a:schemeClr>
                </a:solidFill>
                <a:latin typeface="+mn-lt"/>
                <a:sym typeface="Symbol"/>
              </a:rPr>
              <a:t>a</a:t>
            </a:r>
            <a:endParaRPr lang="en-US" dirty="0">
              <a:latin typeface="+mn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682896" y="5181600"/>
            <a:ext cx="2261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2800" dirty="0" smtClean="0">
                <a:solidFill>
                  <a:schemeClr val="accent5">
                    <a:lumMod val="25000"/>
                  </a:schemeClr>
                </a:solidFill>
                <a:latin typeface="+mn-lt"/>
                <a:sym typeface="Symbol"/>
              </a:rPr>
              <a:t>σ = [</a:t>
            </a:r>
            <a:r>
              <a:rPr lang="en-US" sz="2800" dirty="0" err="1" smtClean="0">
                <a:solidFill>
                  <a:schemeClr val="accent5">
                    <a:lumMod val="25000"/>
                  </a:schemeClr>
                </a:solidFill>
                <a:latin typeface="+mn-lt"/>
                <a:sym typeface="Symbol"/>
              </a:rPr>
              <a:t>a,e,b,d,c</a:t>
            </a:r>
            <a:r>
              <a:rPr lang="el-GR" sz="2800" dirty="0" smtClean="0">
                <a:solidFill>
                  <a:schemeClr val="accent5">
                    <a:lumMod val="25000"/>
                  </a:schemeClr>
                </a:solidFill>
                <a:latin typeface="+mn-lt"/>
                <a:sym typeface="Symbol"/>
              </a:rPr>
              <a:t>]</a:t>
            </a:r>
            <a:endParaRPr lang="en-US" sz="2800" dirty="0">
              <a:latin typeface="+mn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97383" y="2269943"/>
            <a:ext cx="1933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i="1" dirty="0" smtClean="0">
                <a:solidFill>
                  <a:srgbClr val="C00000"/>
                </a:solidFill>
                <a:latin typeface="+mn-lt"/>
              </a:rPr>
              <a:t>v   u   x   y</a:t>
            </a:r>
            <a:endParaRPr lang="en-US" sz="2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240832" y="2025285"/>
            <a:ext cx="2659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i="1" dirty="0" smtClean="0">
                <a:solidFill>
                  <a:srgbClr val="002060"/>
                </a:solidFill>
                <a:latin typeface="+mn-lt"/>
              </a:rPr>
              <a:t>v            u   x   y</a:t>
            </a:r>
            <a:endParaRPr lang="en-US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09816" y="2598778"/>
            <a:ext cx="2531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>
                <a:solidFill>
                  <a:schemeClr val="tx2"/>
                </a:solidFill>
                <a:latin typeface="+mn-lt"/>
              </a:rPr>
              <a:t>A(</a:t>
            </a:r>
            <a:r>
              <a:rPr lang="en-US" sz="2800" i="1" dirty="0" smtClean="0">
                <a:solidFill>
                  <a:schemeClr val="tx2"/>
                </a:solidFill>
                <a:latin typeface="+mn-lt"/>
              </a:rPr>
              <a:t>u</a:t>
            </a:r>
            <a:r>
              <a:rPr lang="en-US" sz="2800" dirty="0" smtClean="0">
                <a:solidFill>
                  <a:schemeClr val="tx2"/>
                </a:solidFill>
                <a:latin typeface="+mn-lt"/>
              </a:rPr>
              <a:t>)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+mn-lt"/>
                <a:sym typeface="Symbol"/>
              </a:rPr>
              <a:t> </a:t>
            </a:r>
            <a:r>
              <a:rPr lang="en-US" sz="280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latin typeface="+mn-lt"/>
                <a:sym typeface="Symbol"/>
              </a:rPr>
              <a:t></a:t>
            </a:r>
            <a:r>
              <a:rPr lang="en-US" sz="2800" i="1" dirty="0" err="1" smtClean="0">
                <a:solidFill>
                  <a:schemeClr val="tx2"/>
                </a:solidFill>
                <a:latin typeface="+mn-lt"/>
                <a:sym typeface="Symbol"/>
              </a:rPr>
              <a:t>x,y</a:t>
            </a:r>
            <a:r>
              <a:rPr lang="en-US" sz="2800" dirty="0" smtClean="0">
                <a:solidFill>
                  <a:schemeClr val="tx2"/>
                </a:solidFill>
                <a:latin typeface="+mn-lt"/>
                <a:sym typeface="Symbol"/>
              </a:rPr>
              <a:t></a:t>
            </a:r>
            <a:endParaRPr lang="en-US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2" name="Rectangle 2"/>
          <p:cNvSpPr txBox="1">
            <a:spLocks noChangeArrowheads="1"/>
          </p:cNvSpPr>
          <p:nvPr/>
        </p:nvSpPr>
        <p:spPr>
          <a:xfrm>
            <a:off x="1383632" y="361455"/>
            <a:ext cx="7760368" cy="906463"/>
          </a:xfrm>
          <a:prstGeom prst="rect">
            <a:avLst/>
          </a:prstGeom>
        </p:spPr>
        <p:txBody>
          <a:bodyPr anchor="ctr"/>
          <a:lstStyle/>
          <a:p>
            <a:pPr algn="l"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Testing a PEO – Algorithm PERFECT</a:t>
            </a:r>
            <a:endParaRPr lang="en-GB" sz="3200" dirty="0">
              <a:solidFill>
                <a:srgbClr val="00206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63" name="14 - Ελεύθερη σχεδίαση"/>
          <p:cNvSpPr>
            <a:spLocks/>
          </p:cNvSpPr>
          <p:nvPr/>
        </p:nvSpPr>
        <p:spPr bwMode="auto">
          <a:xfrm>
            <a:off x="1383939" y="2076337"/>
            <a:ext cx="852902" cy="183140"/>
          </a:xfrm>
          <a:custGeom>
            <a:avLst/>
            <a:gdLst>
              <a:gd name="T0" fmla="*/ 0 w 853440"/>
              <a:gd name="T1" fmla="*/ 2732 h 307340"/>
              <a:gd name="T2" fmla="*/ 533400 w 853440"/>
              <a:gd name="T3" fmla="*/ 24 h 307340"/>
              <a:gd name="T4" fmla="*/ 853440 w 853440"/>
              <a:gd name="T5" fmla="*/ 2875 h 307340"/>
              <a:gd name="T6" fmla="*/ 853440 w 853440"/>
              <a:gd name="T7" fmla="*/ 2875 h 307340"/>
              <a:gd name="T8" fmla="*/ 853440 w 853440"/>
              <a:gd name="T9" fmla="*/ 2875 h 3073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53440"/>
              <a:gd name="T16" fmla="*/ 0 h 307340"/>
              <a:gd name="T17" fmla="*/ 853440 w 853440"/>
              <a:gd name="T18" fmla="*/ 307340 h 3073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53440" h="307340">
                <a:moveTo>
                  <a:pt x="0" y="292100"/>
                </a:moveTo>
                <a:cubicBezTo>
                  <a:pt x="195580" y="146050"/>
                  <a:pt x="391160" y="0"/>
                  <a:pt x="533400" y="2540"/>
                </a:cubicBezTo>
                <a:cubicBezTo>
                  <a:pt x="675640" y="5080"/>
                  <a:pt x="853440" y="307340"/>
                  <a:pt x="853440" y="307340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64" name="17 - TextBox"/>
          <p:cNvSpPr txBox="1">
            <a:spLocks noChangeArrowheads="1"/>
          </p:cNvSpPr>
          <p:nvPr/>
        </p:nvSpPr>
        <p:spPr bwMode="auto">
          <a:xfrm>
            <a:off x="2648067" y="2653277"/>
            <a:ext cx="26400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solidFill>
                  <a:srgbClr val="C00000"/>
                </a:solidFill>
                <a:latin typeface="+mn-lt"/>
                <a:sym typeface="Symbol" pitchFamily="18" charset="2"/>
              </a:rPr>
              <a:t>A(</a:t>
            </a:r>
            <a:r>
              <a:rPr lang="en-US" i="1" dirty="0" smtClean="0">
                <a:solidFill>
                  <a:srgbClr val="C00000"/>
                </a:solidFill>
                <a:latin typeface="+mn-lt"/>
                <a:sym typeface="Symbol" pitchFamily="18" charset="2"/>
              </a:rPr>
              <a:t>u</a:t>
            </a:r>
            <a:r>
              <a:rPr lang="en-US" dirty="0" smtClean="0">
                <a:solidFill>
                  <a:srgbClr val="C00000"/>
                </a:solidFill>
                <a:latin typeface="+mn-lt"/>
                <a:sym typeface="Symbol" pitchFamily="18" charset="2"/>
              </a:rPr>
              <a:t>)</a:t>
            </a:r>
            <a:r>
              <a:rPr lang="el-GR" dirty="0" smtClean="0">
                <a:solidFill>
                  <a:srgbClr val="C00000"/>
                </a:solidFill>
                <a:latin typeface="+mn-lt"/>
                <a:sym typeface="Symbol" pitchFamily="18" charset="2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+mn-lt"/>
                <a:sym typeface="Symbol" pitchFamily="18" charset="2"/>
              </a:rPr>
              <a:t>-</a:t>
            </a:r>
            <a:r>
              <a:rPr lang="el-GR" dirty="0" smtClean="0">
                <a:solidFill>
                  <a:srgbClr val="C00000"/>
                </a:solidFill>
                <a:latin typeface="+mn-lt"/>
                <a:sym typeface="Symbol" pitchFamily="18" charset="2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+mn-lt"/>
                <a:sym typeface="Symbol" pitchFamily="18" charset="2"/>
              </a:rPr>
              <a:t>adj</a:t>
            </a:r>
            <a:r>
              <a:rPr lang="en-US" dirty="0" smtClean="0">
                <a:solidFill>
                  <a:srgbClr val="C00000"/>
                </a:solidFill>
                <a:latin typeface="+mn-lt"/>
                <a:sym typeface="Symbol" pitchFamily="18" charset="2"/>
              </a:rPr>
              <a:t>(</a:t>
            </a:r>
            <a:r>
              <a:rPr lang="en-US" i="1" dirty="0" smtClean="0">
                <a:solidFill>
                  <a:srgbClr val="C00000"/>
                </a:solidFill>
                <a:latin typeface="+mn-lt"/>
                <a:sym typeface="Symbol" pitchFamily="18" charset="2"/>
              </a:rPr>
              <a:t>u</a:t>
            </a:r>
            <a:r>
              <a:rPr lang="en-US" dirty="0" smtClean="0">
                <a:solidFill>
                  <a:srgbClr val="C00000"/>
                </a:solidFill>
                <a:latin typeface="+mn-lt"/>
                <a:sym typeface="Symbol" pitchFamily="18" charset="2"/>
              </a:rPr>
              <a:t>)</a:t>
            </a:r>
            <a:r>
              <a:rPr lang="el-GR" dirty="0" smtClean="0">
                <a:solidFill>
                  <a:srgbClr val="C00000"/>
                </a:solidFill>
                <a:latin typeface="+mn-lt"/>
                <a:sym typeface="Symbol" pitchFamily="18" charset="2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+mn-lt"/>
                <a:sym typeface="Symbol" pitchFamily="18" charset="2"/>
              </a:rPr>
              <a:t>=</a:t>
            </a:r>
            <a:r>
              <a:rPr lang="el-GR" dirty="0" smtClean="0">
                <a:solidFill>
                  <a:srgbClr val="C00000"/>
                </a:solidFill>
                <a:latin typeface="+mn-lt"/>
                <a:sym typeface="Symbol" pitchFamily="18" charset="2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+mn-lt"/>
                <a:sym typeface="Symbol" pitchFamily="18" charset="2"/>
              </a:rPr>
              <a:t>Ø</a:t>
            </a:r>
            <a:endParaRPr lang="el-GR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8" name="13 - Έλλειψη"/>
          <p:cNvSpPr>
            <a:spLocks noChangeArrowheads="1"/>
          </p:cNvSpPr>
          <p:nvPr/>
        </p:nvSpPr>
        <p:spPr bwMode="auto">
          <a:xfrm>
            <a:off x="7260245" y="4151174"/>
            <a:ext cx="152400" cy="12223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69" name="Oval 5"/>
          <p:cNvSpPr>
            <a:spLocks noChangeArrowheads="1"/>
          </p:cNvSpPr>
          <p:nvPr/>
        </p:nvSpPr>
        <p:spPr bwMode="auto">
          <a:xfrm>
            <a:off x="7225364" y="4100551"/>
            <a:ext cx="209550" cy="21113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0" name="13 - Έλλειψη"/>
          <p:cNvSpPr>
            <a:spLocks noChangeArrowheads="1"/>
          </p:cNvSpPr>
          <p:nvPr/>
        </p:nvSpPr>
        <p:spPr bwMode="auto">
          <a:xfrm>
            <a:off x="7292330" y="4784837"/>
            <a:ext cx="152400" cy="12223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71" name="Oval 5"/>
          <p:cNvSpPr>
            <a:spLocks noChangeArrowheads="1"/>
          </p:cNvSpPr>
          <p:nvPr/>
        </p:nvSpPr>
        <p:spPr bwMode="auto">
          <a:xfrm>
            <a:off x="7245417" y="4734214"/>
            <a:ext cx="209550" cy="21113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2" name="Oval 5"/>
          <p:cNvSpPr>
            <a:spLocks noChangeArrowheads="1"/>
          </p:cNvSpPr>
          <p:nvPr/>
        </p:nvSpPr>
        <p:spPr bwMode="auto">
          <a:xfrm>
            <a:off x="8143801" y="4730198"/>
            <a:ext cx="209550" cy="21113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3" name="Oval 5"/>
          <p:cNvSpPr>
            <a:spLocks noChangeArrowheads="1"/>
          </p:cNvSpPr>
          <p:nvPr/>
        </p:nvSpPr>
        <p:spPr bwMode="auto">
          <a:xfrm>
            <a:off x="8127753" y="4100518"/>
            <a:ext cx="209550" cy="21113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7678553" y="3615222"/>
            <a:ext cx="209550" cy="21113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5" name="17 - TextBox"/>
          <p:cNvSpPr txBox="1">
            <a:spLocks noChangeArrowheads="1"/>
          </p:cNvSpPr>
          <p:nvPr/>
        </p:nvSpPr>
        <p:spPr bwMode="auto">
          <a:xfrm>
            <a:off x="2677729" y="1230944"/>
            <a:ext cx="264001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l-GR" sz="1600" dirty="0" smtClean="0">
                <a:solidFill>
                  <a:srgbClr val="00B050"/>
                </a:solidFill>
                <a:latin typeface="+mn-lt"/>
              </a:rPr>
              <a:t>Όταν επεξεργαζόμαστε τον </a:t>
            </a:r>
            <a:r>
              <a:rPr lang="en-US" sz="2000" i="1" dirty="0" smtClean="0">
                <a:solidFill>
                  <a:srgbClr val="C00000"/>
                </a:solidFill>
                <a:latin typeface="+mn-lt"/>
              </a:rPr>
              <a:t>v</a:t>
            </a:r>
            <a:endParaRPr lang="en-US" sz="1600" i="1" dirty="0" smtClean="0">
              <a:solidFill>
                <a:srgbClr val="C00000"/>
              </a:solidFill>
              <a:latin typeface="+mn-lt"/>
            </a:endParaRPr>
          </a:p>
          <a:p>
            <a:pPr algn="l"/>
            <a:r>
              <a:rPr lang="en-US" dirty="0" smtClean="0">
                <a:solidFill>
                  <a:srgbClr val="C00000"/>
                </a:solidFill>
                <a:latin typeface="+mn-lt"/>
                <a:sym typeface="Symbol" pitchFamily="18" charset="2"/>
              </a:rPr>
              <a:t>A(</a:t>
            </a:r>
            <a:r>
              <a:rPr lang="en-US" i="1" dirty="0" smtClean="0">
                <a:solidFill>
                  <a:srgbClr val="C00000"/>
                </a:solidFill>
                <a:latin typeface="+mn-lt"/>
                <a:sym typeface="Symbol" pitchFamily="18" charset="2"/>
              </a:rPr>
              <a:t>u</a:t>
            </a:r>
            <a:r>
              <a:rPr lang="en-US" dirty="0" smtClean="0">
                <a:solidFill>
                  <a:srgbClr val="C00000"/>
                </a:solidFill>
                <a:latin typeface="+mn-lt"/>
                <a:sym typeface="Symbol" pitchFamily="18" charset="2"/>
              </a:rPr>
              <a:t>)</a:t>
            </a:r>
            <a:r>
              <a:rPr lang="el-GR" dirty="0" smtClean="0">
                <a:solidFill>
                  <a:srgbClr val="C00000"/>
                </a:solidFill>
                <a:latin typeface="+mn-lt"/>
                <a:sym typeface="Symbol" pitchFamily="18" charset="2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+mn-lt"/>
                <a:sym typeface="Symbol" pitchFamily="18" charset="2"/>
              </a:rPr>
              <a:t>=</a:t>
            </a:r>
            <a:r>
              <a:rPr lang="el-GR" dirty="0" smtClean="0">
                <a:solidFill>
                  <a:srgbClr val="C00000"/>
                </a:solidFill>
                <a:latin typeface="+mn-lt"/>
                <a:sym typeface="Symbol" pitchFamily="18" charset="2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+mn-lt"/>
                <a:sym typeface="Symbol" pitchFamily="18" charset="2"/>
              </a:rPr>
              <a:t></a:t>
            </a:r>
            <a:r>
              <a:rPr lang="en-US" i="1" dirty="0" smtClean="0">
                <a:solidFill>
                  <a:srgbClr val="C00000"/>
                </a:solidFill>
                <a:latin typeface="+mn-lt"/>
                <a:sym typeface="Symbol" pitchFamily="18" charset="2"/>
              </a:rPr>
              <a:t>x,</a:t>
            </a:r>
            <a:r>
              <a:rPr lang="el-GR" i="1" dirty="0" smtClean="0">
                <a:solidFill>
                  <a:srgbClr val="C00000"/>
                </a:solidFill>
                <a:latin typeface="+mn-lt"/>
                <a:sym typeface="Symbol" pitchFamily="18" charset="2"/>
              </a:rPr>
              <a:t> </a:t>
            </a:r>
            <a:r>
              <a:rPr lang="en-US" i="1" dirty="0" smtClean="0">
                <a:solidFill>
                  <a:srgbClr val="C00000"/>
                </a:solidFill>
                <a:latin typeface="+mn-lt"/>
                <a:sym typeface="Symbol" pitchFamily="18" charset="2"/>
              </a:rPr>
              <a:t>y</a:t>
            </a:r>
            <a:r>
              <a:rPr lang="en-US" dirty="0" smtClean="0">
                <a:solidFill>
                  <a:srgbClr val="C00000"/>
                </a:solidFill>
                <a:latin typeface="+mn-lt"/>
                <a:sym typeface="Symbol" pitchFamily="18" charset="2"/>
              </a:rPr>
              <a:t></a:t>
            </a:r>
          </a:p>
          <a:p>
            <a:pPr algn="l"/>
            <a:r>
              <a:rPr lang="el-GR" sz="1600" dirty="0" smtClean="0">
                <a:solidFill>
                  <a:srgbClr val="00B050"/>
                </a:solidFill>
                <a:latin typeface="+mn-lt"/>
              </a:rPr>
              <a:t>Όταν επεξεργαζόμαστε τον </a:t>
            </a:r>
            <a:r>
              <a:rPr lang="en-US" sz="2000" i="1" dirty="0" smtClean="0">
                <a:solidFill>
                  <a:srgbClr val="C00000"/>
                </a:solidFill>
                <a:latin typeface="+mn-lt"/>
              </a:rPr>
              <a:t>u</a:t>
            </a:r>
            <a:endParaRPr lang="en-US" sz="1600" i="1" dirty="0" smtClean="0">
              <a:solidFill>
                <a:srgbClr val="C00000"/>
              </a:solidFill>
              <a:latin typeface="+mn-lt"/>
            </a:endParaRPr>
          </a:p>
          <a:p>
            <a:pPr algn="l"/>
            <a:r>
              <a:rPr lang="en-US" dirty="0" smtClean="0">
                <a:solidFill>
                  <a:srgbClr val="C00000"/>
                </a:solidFill>
                <a:latin typeface="+mn-lt"/>
                <a:sym typeface="Symbol" pitchFamily="18" charset="2"/>
              </a:rPr>
              <a:t>A(</a:t>
            </a:r>
            <a:r>
              <a:rPr lang="en-US" i="1" dirty="0" smtClean="0">
                <a:solidFill>
                  <a:srgbClr val="C00000"/>
                </a:solidFill>
                <a:latin typeface="+mn-lt"/>
                <a:sym typeface="Symbol" pitchFamily="18" charset="2"/>
              </a:rPr>
              <a:t>u</a:t>
            </a:r>
            <a:r>
              <a:rPr lang="en-US" dirty="0" smtClean="0">
                <a:solidFill>
                  <a:srgbClr val="C00000"/>
                </a:solidFill>
                <a:latin typeface="+mn-lt"/>
                <a:sym typeface="Symbol" pitchFamily="18" charset="2"/>
              </a:rPr>
              <a:t>)</a:t>
            </a:r>
            <a:r>
              <a:rPr lang="el-GR" dirty="0" smtClean="0">
                <a:solidFill>
                  <a:srgbClr val="C00000"/>
                </a:solidFill>
                <a:latin typeface="+mn-lt"/>
                <a:sym typeface="Symbol" pitchFamily="18" charset="2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+mn-lt"/>
                <a:sym typeface="Symbol" pitchFamily="18" charset="2"/>
              </a:rPr>
              <a:t>-</a:t>
            </a:r>
            <a:r>
              <a:rPr lang="el-GR" dirty="0" smtClean="0">
                <a:solidFill>
                  <a:srgbClr val="C00000"/>
                </a:solidFill>
                <a:latin typeface="+mn-lt"/>
                <a:sym typeface="Symbol" pitchFamily="18" charset="2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+mn-lt"/>
                <a:sym typeface="Symbol" pitchFamily="18" charset="2"/>
              </a:rPr>
              <a:t>adj</a:t>
            </a:r>
            <a:r>
              <a:rPr lang="en-US" dirty="0" smtClean="0">
                <a:solidFill>
                  <a:srgbClr val="C00000"/>
                </a:solidFill>
                <a:latin typeface="+mn-lt"/>
                <a:sym typeface="Symbol" pitchFamily="18" charset="2"/>
              </a:rPr>
              <a:t>(</a:t>
            </a:r>
            <a:r>
              <a:rPr lang="en-US" i="1" dirty="0" smtClean="0">
                <a:solidFill>
                  <a:srgbClr val="C00000"/>
                </a:solidFill>
                <a:latin typeface="+mn-lt"/>
                <a:sym typeface="Symbol" pitchFamily="18" charset="2"/>
              </a:rPr>
              <a:t>u</a:t>
            </a:r>
            <a:r>
              <a:rPr lang="en-US" dirty="0" smtClean="0">
                <a:solidFill>
                  <a:srgbClr val="C00000"/>
                </a:solidFill>
                <a:latin typeface="+mn-lt"/>
                <a:sym typeface="Symbol" pitchFamily="18" charset="2"/>
              </a:rPr>
              <a:t>)</a:t>
            </a:r>
            <a:r>
              <a:rPr lang="el-GR" dirty="0" smtClean="0">
                <a:solidFill>
                  <a:srgbClr val="C00000"/>
                </a:solidFill>
                <a:latin typeface="+mn-lt"/>
                <a:sym typeface="Symbol" pitchFamily="18" charset="2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+mn-lt"/>
                <a:sym typeface="Symbol" pitchFamily="18" charset="2"/>
              </a:rPr>
              <a:t></a:t>
            </a:r>
            <a:r>
              <a:rPr lang="el-GR" dirty="0" smtClean="0">
                <a:solidFill>
                  <a:srgbClr val="C00000"/>
                </a:solidFill>
                <a:latin typeface="+mn-lt"/>
                <a:sym typeface="Symbol" pitchFamily="18" charset="2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+mn-lt"/>
                <a:sym typeface="Symbol" pitchFamily="18" charset="2"/>
              </a:rPr>
              <a:t>Ø</a:t>
            </a:r>
            <a:endParaRPr lang="el-GR" dirty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75" name="Straight Connector 65"/>
          <p:cNvCxnSpPr/>
          <p:nvPr/>
        </p:nvCxnSpPr>
        <p:spPr bwMode="auto">
          <a:xfrm>
            <a:off x="2646946" y="2412386"/>
            <a:ext cx="2442410" cy="240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66"/>
          <p:cNvCxnSpPr/>
          <p:nvPr/>
        </p:nvCxnSpPr>
        <p:spPr bwMode="auto">
          <a:xfrm>
            <a:off x="2642930" y="2480562"/>
            <a:ext cx="2442410" cy="240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914403" y="2454437"/>
            <a:ext cx="4487779" cy="79408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6386" name="7 - Εικόνα" descr="4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7220" y="1491916"/>
            <a:ext cx="2708792" cy="224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Θέση περιεχομένου"/>
          <p:cNvSpPr>
            <a:spLocks noGrp="1"/>
          </p:cNvSpPr>
          <p:nvPr>
            <p:ph idx="1"/>
          </p:nvPr>
        </p:nvSpPr>
        <p:spPr>
          <a:xfrm>
            <a:off x="787581" y="1660942"/>
            <a:ext cx="8212035" cy="46878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tx2"/>
                </a:solidFill>
              </a:rPr>
              <a:t>Example (a):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1600" dirty="0" smtClean="0">
              <a:solidFill>
                <a:schemeClr val="tx2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tx2"/>
                </a:solidFill>
              </a:rPr>
              <a:t>  </a:t>
            </a:r>
            <a:r>
              <a:rPr lang="el-GR" dirty="0" smtClean="0">
                <a:solidFill>
                  <a:schemeClr val="tx2"/>
                </a:solidFill>
              </a:rPr>
              <a:t>σ = [1, 2, 3, 4, 5, 6, 7, 8]</a:t>
            </a:r>
            <a:endParaRPr lang="en-US" dirty="0" smtClean="0">
              <a:solidFill>
                <a:schemeClr val="tx2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solidFill>
                <a:schemeClr val="tx2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1600" dirty="0" smtClean="0"/>
              <a:t>               </a:t>
            </a:r>
            <a:r>
              <a:rPr lang="en-US" sz="1600" dirty="0" smtClean="0">
                <a:solidFill>
                  <a:srgbClr val="7030A0"/>
                </a:solidFill>
              </a:rPr>
              <a:t>                                           </a:t>
            </a:r>
            <a:endParaRPr lang="en-US" sz="2800" dirty="0" smtClean="0">
              <a:solidFill>
                <a:srgbClr val="7030A0"/>
              </a:solidFill>
            </a:endParaRPr>
          </a:p>
          <a:p>
            <a:pPr eaLnBrk="1" hangingPunct="1">
              <a:spcBef>
                <a:spcPts val="0"/>
              </a:spcBef>
              <a:buNone/>
              <a:defRPr/>
            </a:pPr>
            <a:r>
              <a:rPr lang="en-US" sz="2400" i="1" dirty="0" smtClean="0"/>
              <a:t>v </a:t>
            </a:r>
            <a:r>
              <a:rPr lang="en-US" sz="1800" dirty="0" smtClean="0"/>
              <a:t>= </a:t>
            </a:r>
            <a:r>
              <a:rPr lang="en-US" sz="2400" dirty="0" smtClean="0"/>
              <a:t>1:  </a:t>
            </a:r>
            <a:r>
              <a:rPr lang="en-US" sz="2400" dirty="0" smtClean="0">
                <a:solidFill>
                  <a:schemeClr val="tx2"/>
                </a:solidFill>
              </a:rPr>
              <a:t>X</a:t>
            </a:r>
            <a:r>
              <a:rPr lang="en-US" sz="2400" baseline="-25000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v</a:t>
            </a:r>
            <a:r>
              <a:rPr lang="en-US" sz="2400" dirty="0" smtClean="0">
                <a:solidFill>
                  <a:schemeClr val="tx2"/>
                </a:solidFill>
              </a:rPr>
              <a:t>={3,4,8}</a:t>
            </a:r>
            <a:r>
              <a:rPr lang="en-US" sz="2400" dirty="0" smtClean="0"/>
              <a:t> 	</a:t>
            </a:r>
            <a:r>
              <a:rPr lang="en-US" sz="2400" i="1" dirty="0" smtClean="0"/>
              <a:t>u </a:t>
            </a:r>
            <a:r>
              <a:rPr lang="en-US" sz="1800" dirty="0" smtClean="0"/>
              <a:t>= </a:t>
            </a:r>
            <a:r>
              <a:rPr lang="en-US" sz="2400" dirty="0" smtClean="0"/>
              <a:t>3   	</a:t>
            </a:r>
            <a:r>
              <a:rPr lang="en-US" sz="2400" dirty="0" smtClean="0">
                <a:solidFill>
                  <a:schemeClr val="tx2"/>
                </a:solidFill>
              </a:rPr>
              <a:t>A(3)={4,8}	</a:t>
            </a:r>
            <a:r>
              <a:rPr lang="en-US" sz="2400" dirty="0" smtClean="0"/>
              <a:t>A(1)</a:t>
            </a:r>
            <a:r>
              <a:rPr lang="el-GR" sz="2400" dirty="0" smtClean="0"/>
              <a:t> </a:t>
            </a:r>
            <a:r>
              <a:rPr lang="en-US" sz="2400" dirty="0" smtClean="0">
                <a:sym typeface="Symbol"/>
              </a:rPr>
              <a:t>-</a:t>
            </a:r>
            <a:r>
              <a:rPr lang="el-GR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adj</a:t>
            </a:r>
            <a:r>
              <a:rPr lang="en-US" sz="2400" dirty="0" smtClean="0">
                <a:sym typeface="Symbol"/>
              </a:rPr>
              <a:t>(1)</a:t>
            </a:r>
            <a:endParaRPr lang="en-US" sz="2400" dirty="0" smtClean="0">
              <a:solidFill>
                <a:schemeClr val="tx2"/>
              </a:solidFill>
            </a:endParaRPr>
          </a:p>
          <a:p>
            <a:pPr eaLnBrk="1" hangingPunct="1">
              <a:spcBef>
                <a:spcPts val="0"/>
              </a:spcBef>
              <a:buNone/>
              <a:defRPr/>
            </a:pPr>
            <a:r>
              <a:rPr lang="en-US" sz="2400" i="1" dirty="0" smtClean="0"/>
              <a:t>v </a:t>
            </a:r>
            <a:r>
              <a:rPr lang="en-US" sz="1800" dirty="0" smtClean="0"/>
              <a:t>= </a:t>
            </a:r>
            <a:r>
              <a:rPr lang="en-US" sz="2400" dirty="0" smtClean="0"/>
              <a:t>2:  </a:t>
            </a:r>
            <a:r>
              <a:rPr lang="en-US" sz="2400" dirty="0" smtClean="0">
                <a:solidFill>
                  <a:schemeClr val="tx2"/>
                </a:solidFill>
              </a:rPr>
              <a:t>X</a:t>
            </a:r>
            <a:r>
              <a:rPr lang="en-US" sz="2400" baseline="-25000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v</a:t>
            </a:r>
            <a:r>
              <a:rPr lang="en-US" sz="2400" dirty="0" smtClean="0">
                <a:solidFill>
                  <a:schemeClr val="tx2"/>
                </a:solidFill>
              </a:rPr>
              <a:t>={4,7}</a:t>
            </a:r>
            <a:r>
              <a:rPr lang="en-US" sz="2400" dirty="0" smtClean="0"/>
              <a:t> 	</a:t>
            </a:r>
            <a:r>
              <a:rPr lang="en-US" sz="2400" i="1" dirty="0" smtClean="0"/>
              <a:t>u </a:t>
            </a:r>
            <a:r>
              <a:rPr lang="en-US" sz="1800" dirty="0" smtClean="0"/>
              <a:t>= </a:t>
            </a:r>
            <a:r>
              <a:rPr lang="en-US" sz="2400" dirty="0" smtClean="0"/>
              <a:t>4   	</a:t>
            </a:r>
            <a:r>
              <a:rPr lang="en-US" sz="2400" dirty="0" smtClean="0">
                <a:solidFill>
                  <a:schemeClr val="tx2"/>
                </a:solidFill>
              </a:rPr>
              <a:t>A(4)={7} 	</a:t>
            </a:r>
            <a:r>
              <a:rPr lang="en-US" sz="2400" dirty="0" smtClean="0"/>
              <a:t>A(2)</a:t>
            </a:r>
            <a:r>
              <a:rPr lang="el-GR" sz="2400" dirty="0" smtClean="0"/>
              <a:t> </a:t>
            </a:r>
            <a:r>
              <a:rPr lang="en-US" sz="2400" dirty="0" smtClean="0">
                <a:sym typeface="Symbol"/>
              </a:rPr>
              <a:t>-</a:t>
            </a:r>
            <a:r>
              <a:rPr lang="el-GR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adj</a:t>
            </a:r>
            <a:r>
              <a:rPr lang="en-US" sz="2400" dirty="0" smtClean="0">
                <a:sym typeface="Symbol"/>
              </a:rPr>
              <a:t>(2)</a:t>
            </a:r>
          </a:p>
          <a:p>
            <a:pPr eaLnBrk="1" hangingPunct="1">
              <a:spcBef>
                <a:spcPts val="0"/>
              </a:spcBef>
              <a:buNone/>
              <a:defRPr/>
            </a:pPr>
            <a:r>
              <a:rPr lang="en-US" sz="2400" i="1" dirty="0" smtClean="0"/>
              <a:t>v </a:t>
            </a:r>
            <a:r>
              <a:rPr lang="en-US" sz="1800" dirty="0" smtClean="0"/>
              <a:t>= </a:t>
            </a:r>
            <a:r>
              <a:rPr lang="en-US" sz="2400" dirty="0" smtClean="0"/>
              <a:t>3:  </a:t>
            </a:r>
            <a:r>
              <a:rPr lang="en-US" sz="2400" dirty="0" smtClean="0">
                <a:solidFill>
                  <a:schemeClr val="tx2"/>
                </a:solidFill>
              </a:rPr>
              <a:t>X</a:t>
            </a:r>
            <a:r>
              <a:rPr lang="en-US" sz="2400" baseline="-25000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v</a:t>
            </a:r>
            <a:r>
              <a:rPr lang="en-US" sz="2400" dirty="0" smtClean="0">
                <a:solidFill>
                  <a:schemeClr val="tx2"/>
                </a:solidFill>
              </a:rPr>
              <a:t>={4,5,8}</a:t>
            </a:r>
            <a:r>
              <a:rPr lang="en-US" sz="2400" dirty="0" smtClean="0"/>
              <a:t> 	</a:t>
            </a:r>
            <a:r>
              <a:rPr lang="en-US" sz="2400" i="1" dirty="0" smtClean="0"/>
              <a:t>u </a:t>
            </a:r>
            <a:r>
              <a:rPr lang="en-US" sz="1800" dirty="0" smtClean="0"/>
              <a:t>= </a:t>
            </a:r>
            <a:r>
              <a:rPr lang="en-US" sz="2400" dirty="0" smtClean="0"/>
              <a:t>4   	</a:t>
            </a:r>
            <a:r>
              <a:rPr lang="en-US" sz="2400" dirty="0" smtClean="0">
                <a:solidFill>
                  <a:schemeClr val="tx2"/>
                </a:solidFill>
              </a:rPr>
              <a:t>A(4)={7,5,8} 	</a:t>
            </a:r>
            <a:r>
              <a:rPr lang="en-US" sz="2400" dirty="0" smtClean="0"/>
              <a:t>A(3)</a:t>
            </a:r>
            <a:r>
              <a:rPr lang="el-GR" sz="2400" dirty="0" smtClean="0"/>
              <a:t> </a:t>
            </a:r>
            <a:r>
              <a:rPr lang="en-US" sz="2400" dirty="0" smtClean="0">
                <a:sym typeface="Symbol"/>
              </a:rPr>
              <a:t>-</a:t>
            </a:r>
            <a:r>
              <a:rPr lang="el-GR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adj</a:t>
            </a:r>
            <a:r>
              <a:rPr lang="en-US" sz="2400" dirty="0" smtClean="0">
                <a:sym typeface="Symbol"/>
              </a:rPr>
              <a:t>(3)</a:t>
            </a:r>
          </a:p>
          <a:p>
            <a:pPr eaLnBrk="1" hangingPunct="1">
              <a:spcBef>
                <a:spcPts val="0"/>
              </a:spcBef>
              <a:buNone/>
              <a:defRPr/>
            </a:pPr>
            <a:r>
              <a:rPr lang="en-US" sz="2400" i="1" dirty="0" smtClean="0"/>
              <a:t>v </a:t>
            </a:r>
            <a:r>
              <a:rPr lang="en-US" sz="1800" dirty="0" smtClean="0"/>
              <a:t>= </a:t>
            </a:r>
            <a:r>
              <a:rPr lang="en-US" sz="2400" dirty="0" smtClean="0"/>
              <a:t>4:  </a:t>
            </a:r>
            <a:r>
              <a:rPr lang="en-US" sz="2400" dirty="0" smtClean="0">
                <a:solidFill>
                  <a:schemeClr val="tx2"/>
                </a:solidFill>
              </a:rPr>
              <a:t>X</a:t>
            </a:r>
            <a:r>
              <a:rPr lang="en-US" sz="2400" baseline="-25000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v</a:t>
            </a:r>
            <a:r>
              <a:rPr lang="en-US" sz="2400" dirty="0" smtClean="0">
                <a:solidFill>
                  <a:schemeClr val="tx2"/>
                </a:solidFill>
              </a:rPr>
              <a:t>={5,7,8}</a:t>
            </a:r>
            <a:r>
              <a:rPr lang="en-US" sz="2400" dirty="0" smtClean="0"/>
              <a:t> 	</a:t>
            </a:r>
            <a:r>
              <a:rPr lang="en-US" sz="2400" i="1" dirty="0" smtClean="0"/>
              <a:t>u </a:t>
            </a:r>
            <a:r>
              <a:rPr lang="en-US" sz="1800" dirty="0" smtClean="0"/>
              <a:t>= </a:t>
            </a:r>
            <a:r>
              <a:rPr lang="en-US" sz="2400" dirty="0" smtClean="0"/>
              <a:t>5   	</a:t>
            </a:r>
            <a:r>
              <a:rPr lang="en-US" sz="2400" dirty="0" smtClean="0">
                <a:solidFill>
                  <a:schemeClr val="tx2"/>
                </a:solidFill>
              </a:rPr>
              <a:t>A(5)={7,8}  	</a:t>
            </a:r>
            <a:r>
              <a:rPr lang="en-US" sz="2400" dirty="0" smtClean="0"/>
              <a:t>A(4)</a:t>
            </a:r>
            <a:r>
              <a:rPr lang="el-GR" sz="2400" dirty="0" smtClean="0"/>
              <a:t> </a:t>
            </a:r>
            <a:r>
              <a:rPr lang="en-US" sz="2400" dirty="0" smtClean="0">
                <a:sym typeface="Symbol"/>
              </a:rPr>
              <a:t>-</a:t>
            </a:r>
            <a:r>
              <a:rPr lang="el-GR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adj</a:t>
            </a:r>
            <a:r>
              <a:rPr lang="en-US" sz="2400" dirty="0" smtClean="0">
                <a:sym typeface="Symbol"/>
              </a:rPr>
              <a:t>(4)</a:t>
            </a:r>
          </a:p>
          <a:p>
            <a:pPr eaLnBrk="1" hangingPunct="1">
              <a:spcBef>
                <a:spcPts val="0"/>
              </a:spcBef>
              <a:buNone/>
              <a:defRPr/>
            </a:pPr>
            <a:r>
              <a:rPr lang="en-US" sz="2400" i="1" dirty="0" smtClean="0"/>
              <a:t>v </a:t>
            </a:r>
            <a:r>
              <a:rPr lang="en-US" sz="1800" dirty="0" smtClean="0"/>
              <a:t>= </a:t>
            </a:r>
            <a:r>
              <a:rPr lang="en-US" sz="2400" dirty="0" smtClean="0"/>
              <a:t>5:  </a:t>
            </a:r>
            <a:r>
              <a:rPr lang="en-US" sz="2400" dirty="0" smtClean="0">
                <a:solidFill>
                  <a:schemeClr val="tx2"/>
                </a:solidFill>
              </a:rPr>
              <a:t>X</a:t>
            </a:r>
            <a:r>
              <a:rPr lang="en-US" sz="2400" baseline="-25000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v</a:t>
            </a:r>
            <a:r>
              <a:rPr lang="en-US" sz="2400" dirty="0" smtClean="0">
                <a:solidFill>
                  <a:schemeClr val="tx2"/>
                </a:solidFill>
              </a:rPr>
              <a:t>={6,7,8}</a:t>
            </a:r>
            <a:r>
              <a:rPr lang="en-US" sz="2400" dirty="0" smtClean="0"/>
              <a:t> 	</a:t>
            </a:r>
            <a:r>
              <a:rPr lang="en-US" sz="2400" i="1" dirty="0" smtClean="0"/>
              <a:t>u </a:t>
            </a:r>
            <a:r>
              <a:rPr lang="en-US" sz="1800" dirty="0" smtClean="0"/>
              <a:t>= </a:t>
            </a:r>
            <a:r>
              <a:rPr lang="en-US" sz="2400" dirty="0" smtClean="0"/>
              <a:t>6   	</a:t>
            </a:r>
            <a:r>
              <a:rPr lang="en-US" sz="2400" dirty="0" smtClean="0">
                <a:solidFill>
                  <a:schemeClr val="tx2"/>
                </a:solidFill>
              </a:rPr>
              <a:t>A(6)={7,8}    	</a:t>
            </a:r>
            <a:r>
              <a:rPr lang="en-US" sz="2400" dirty="0" smtClean="0"/>
              <a:t>A(5)</a:t>
            </a:r>
            <a:r>
              <a:rPr lang="el-GR" sz="2400" dirty="0" smtClean="0"/>
              <a:t> </a:t>
            </a:r>
            <a:r>
              <a:rPr lang="en-US" sz="2400" dirty="0" smtClean="0">
                <a:sym typeface="Symbol"/>
              </a:rPr>
              <a:t>-</a:t>
            </a:r>
            <a:r>
              <a:rPr lang="el-GR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adj</a:t>
            </a:r>
            <a:r>
              <a:rPr lang="en-US" sz="2400" dirty="0" smtClean="0">
                <a:sym typeface="Symbol"/>
              </a:rPr>
              <a:t>(5)</a:t>
            </a:r>
          </a:p>
          <a:p>
            <a:pPr eaLnBrk="1" hangingPunct="1">
              <a:spcBef>
                <a:spcPts val="0"/>
              </a:spcBef>
              <a:buNone/>
              <a:defRPr/>
            </a:pPr>
            <a:r>
              <a:rPr lang="en-US" sz="2400" i="1" dirty="0" smtClean="0"/>
              <a:t>v </a:t>
            </a:r>
            <a:r>
              <a:rPr lang="en-US" sz="1800" dirty="0" smtClean="0"/>
              <a:t>= </a:t>
            </a:r>
            <a:r>
              <a:rPr lang="en-US" sz="2400" dirty="0" smtClean="0"/>
              <a:t>6:  </a:t>
            </a:r>
            <a:r>
              <a:rPr lang="en-US" sz="2400" dirty="0" smtClean="0">
                <a:solidFill>
                  <a:schemeClr val="tx2"/>
                </a:solidFill>
              </a:rPr>
              <a:t>X</a:t>
            </a:r>
            <a:r>
              <a:rPr lang="en-US" sz="2400" baseline="-25000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v</a:t>
            </a:r>
            <a:r>
              <a:rPr lang="en-US" sz="2400" dirty="0" smtClean="0">
                <a:solidFill>
                  <a:schemeClr val="tx2"/>
                </a:solidFill>
              </a:rPr>
              <a:t>={7,8} 	</a:t>
            </a:r>
            <a:r>
              <a:rPr lang="en-US" sz="2400" i="1" dirty="0" smtClean="0"/>
              <a:t>u </a:t>
            </a:r>
            <a:r>
              <a:rPr lang="en-US" sz="1800" dirty="0" smtClean="0"/>
              <a:t>= </a:t>
            </a:r>
            <a:r>
              <a:rPr lang="en-US" sz="2400" dirty="0" smtClean="0"/>
              <a:t>7   	</a:t>
            </a:r>
            <a:r>
              <a:rPr lang="en-US" sz="2400" dirty="0" smtClean="0">
                <a:solidFill>
                  <a:schemeClr val="tx2"/>
                </a:solidFill>
              </a:rPr>
              <a:t>A(7)={8}       	</a:t>
            </a:r>
            <a:r>
              <a:rPr lang="en-US" sz="2400" dirty="0" smtClean="0"/>
              <a:t>A(6)</a:t>
            </a:r>
            <a:r>
              <a:rPr lang="el-GR" sz="2400" dirty="0" smtClean="0"/>
              <a:t> </a:t>
            </a:r>
            <a:r>
              <a:rPr lang="en-US" sz="2400" dirty="0" smtClean="0">
                <a:sym typeface="Symbol"/>
              </a:rPr>
              <a:t>-</a:t>
            </a:r>
            <a:r>
              <a:rPr lang="el-GR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adj</a:t>
            </a:r>
            <a:r>
              <a:rPr lang="en-US" sz="2400" dirty="0" smtClean="0">
                <a:sym typeface="Symbol"/>
              </a:rPr>
              <a:t>(6)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endParaRPr lang="en-US" sz="2800" dirty="0" smtClean="0">
              <a:sym typeface="Symbol"/>
            </a:endParaRP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endParaRPr lang="en-US" sz="2800" dirty="0" smtClean="0">
              <a:sym typeface="Symbol"/>
            </a:endParaRP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endParaRPr lang="en-US" dirty="0" smtClean="0">
              <a:sym typeface="Symbol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l-GR" dirty="0"/>
          </a:p>
        </p:txBody>
      </p:sp>
      <p:pic>
        <p:nvPicPr>
          <p:cNvPr id="9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C42D09A4-64D9-4005-858C-1F13DF9E55C1}" type="slidenum">
              <a:rPr lang="el-GR" altLang="el-GR" sz="1200" smtClean="0">
                <a:latin typeface="Cambria" pitchFamily="18" charset="0"/>
              </a:rPr>
              <a:pPr/>
              <a:t>26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383632" y="361455"/>
            <a:ext cx="7760368" cy="906463"/>
          </a:xfrm>
          <a:prstGeom prst="rect">
            <a:avLst/>
          </a:prstGeom>
        </p:spPr>
        <p:txBody>
          <a:bodyPr anchor="ctr"/>
          <a:lstStyle/>
          <a:p>
            <a:pPr algn="l"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Testing a PEO – Algorithm PERFECT</a:t>
            </a:r>
            <a:endParaRPr lang="en-GB" sz="3200" dirty="0">
              <a:solidFill>
                <a:srgbClr val="00206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2" name="Rectangle 30"/>
          <p:cNvSpPr/>
          <p:nvPr/>
        </p:nvSpPr>
        <p:spPr>
          <a:xfrm>
            <a:off x="387914" y="1891220"/>
            <a:ext cx="225694" cy="154147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2 - Θέση περιεχομένου"/>
          <p:cNvSpPr>
            <a:spLocks noGrp="1"/>
          </p:cNvSpPr>
          <p:nvPr>
            <p:ph idx="1"/>
          </p:nvPr>
        </p:nvSpPr>
        <p:spPr>
          <a:xfrm>
            <a:off x="713715" y="1702390"/>
            <a:ext cx="8430285" cy="47545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dirty="0" smtClean="0">
                <a:solidFill>
                  <a:srgbClr val="7030A0"/>
                </a:solidFill>
              </a:rPr>
              <a:t>Theorem: </a:t>
            </a:r>
            <a:r>
              <a:rPr lang="en-US" sz="2800" dirty="0" smtClean="0"/>
              <a:t>The algorithm </a:t>
            </a:r>
            <a:r>
              <a:rPr lang="en-US" sz="2400" dirty="0" smtClean="0">
                <a:solidFill>
                  <a:schemeClr val="tx2"/>
                </a:solidFill>
              </a:rPr>
              <a:t>PERFECT</a:t>
            </a:r>
            <a:r>
              <a:rPr lang="en-US" sz="2400" dirty="0" smtClean="0"/>
              <a:t> </a:t>
            </a:r>
            <a:r>
              <a:rPr lang="en-US" sz="2800" dirty="0" smtClean="0"/>
              <a:t>returns </a:t>
            </a:r>
            <a:r>
              <a:rPr lang="en-US" sz="2400" dirty="0" smtClean="0"/>
              <a:t>TRUE</a:t>
            </a:r>
            <a:endParaRPr lang="en-US" sz="2800" dirty="0" smtClean="0"/>
          </a:p>
          <a:p>
            <a:pPr>
              <a:buFont typeface="Wingdings" pitchFamily="2" charset="2"/>
              <a:buNone/>
            </a:pPr>
            <a:r>
              <a:rPr lang="en-US" sz="2800" dirty="0" smtClean="0"/>
              <a:t>                  </a:t>
            </a:r>
            <a:r>
              <a:rPr lang="en-US" sz="2800" dirty="0" err="1" smtClean="0"/>
              <a:t>iff</a:t>
            </a:r>
            <a:r>
              <a:rPr lang="en-US" sz="2800" dirty="0" smtClean="0"/>
              <a:t> </a:t>
            </a:r>
            <a:r>
              <a:rPr lang="el-GR" sz="2800" dirty="0" smtClean="0">
                <a:solidFill>
                  <a:schemeClr val="tx2"/>
                </a:solidFill>
              </a:rPr>
              <a:t>σ</a:t>
            </a:r>
            <a:r>
              <a:rPr lang="en-US" sz="2800" dirty="0" smtClean="0"/>
              <a:t> is a </a:t>
            </a:r>
            <a:r>
              <a:rPr lang="en-US" sz="2800" dirty="0" err="1" smtClean="0">
                <a:solidFill>
                  <a:schemeClr val="tx2"/>
                </a:solidFill>
              </a:rPr>
              <a:t>peo</a:t>
            </a:r>
            <a:endParaRPr lang="en-US" sz="2800" dirty="0" smtClean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2800" dirty="0" smtClean="0"/>
              <a:t>Proof :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(</a:t>
            </a:r>
            <a:r>
              <a:rPr lang="en-US" sz="2800" dirty="0" smtClean="0">
                <a:solidFill>
                  <a:srgbClr val="C00000"/>
                </a:solidFill>
                <a:sym typeface="Symbol"/>
              </a:rPr>
              <a:t></a:t>
            </a:r>
            <a:r>
              <a:rPr lang="en-US" sz="2800" dirty="0" smtClean="0">
                <a:solidFill>
                  <a:srgbClr val="C00000"/>
                </a:solidFill>
              </a:rPr>
              <a:t>) </a:t>
            </a:r>
            <a:r>
              <a:rPr lang="en-US" sz="2800" dirty="0" smtClean="0">
                <a:solidFill>
                  <a:srgbClr val="7030A0"/>
                </a:solidFill>
              </a:rPr>
              <a:t>	</a:t>
            </a:r>
            <a:r>
              <a:rPr lang="en-US" sz="2800" dirty="0" smtClean="0"/>
              <a:t>Suppose that the algorithm returns </a:t>
            </a:r>
            <a:r>
              <a:rPr lang="en-US" sz="2400" dirty="0" smtClean="0"/>
              <a:t>FALSE</a:t>
            </a:r>
            <a:r>
              <a:rPr lang="en-US" sz="2800" dirty="0" smtClean="0"/>
              <a:t> during 	the </a:t>
            </a:r>
            <a:r>
              <a:rPr lang="el-GR" sz="2800" dirty="0" smtClean="0">
                <a:solidFill>
                  <a:srgbClr val="C00000"/>
                </a:solidFill>
              </a:rPr>
              <a:t>σ</a:t>
            </a:r>
            <a:r>
              <a:rPr lang="en-US" sz="2800" baseline="30000" dirty="0" smtClean="0">
                <a:solidFill>
                  <a:srgbClr val="C00000"/>
                </a:solidFill>
              </a:rPr>
              <a:t>-1</a:t>
            </a:r>
            <a:r>
              <a:rPr lang="en-US" sz="2800" dirty="0" smtClean="0">
                <a:solidFill>
                  <a:srgbClr val="C00000"/>
                </a:solidFill>
              </a:rPr>
              <a:t>(</a:t>
            </a:r>
            <a:r>
              <a:rPr lang="en-US" sz="2800" i="1" dirty="0" smtClean="0">
                <a:solidFill>
                  <a:srgbClr val="C00000"/>
                </a:solidFill>
              </a:rPr>
              <a:t>u</a:t>
            </a:r>
            <a:r>
              <a:rPr lang="en-US" sz="2800" dirty="0" smtClean="0">
                <a:solidFill>
                  <a:srgbClr val="C00000"/>
                </a:solidFill>
              </a:rPr>
              <a:t>)-</a:t>
            </a:r>
            <a:r>
              <a:rPr lang="en-US" sz="2800" dirty="0" err="1" smtClean="0">
                <a:solidFill>
                  <a:srgbClr val="C00000"/>
                </a:solidFill>
              </a:rPr>
              <a:t>th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l-GR" sz="2800" dirty="0" smtClean="0">
                <a:solidFill>
                  <a:schemeClr val="tx2"/>
                </a:solidFill>
              </a:rPr>
              <a:t>	</a:t>
            </a:r>
            <a:r>
              <a:rPr lang="en-US" sz="2800" dirty="0" smtClean="0"/>
              <a:t>iteration. This may happen only if in 	line 8: </a:t>
            </a:r>
          </a:p>
          <a:p>
            <a:pPr>
              <a:spcBef>
                <a:spcPct val="0"/>
              </a:spcBef>
              <a:buNone/>
            </a:pPr>
            <a:endParaRPr lang="en-US" sz="1050" dirty="0" smtClean="0">
              <a:solidFill>
                <a:srgbClr val="C00000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				A(</a:t>
            </a:r>
            <a:r>
              <a:rPr lang="en-US" sz="2800" i="1" dirty="0" smtClean="0">
                <a:solidFill>
                  <a:srgbClr val="C00000"/>
                </a:solidFill>
              </a:rPr>
              <a:t>u</a:t>
            </a:r>
            <a:r>
              <a:rPr lang="en-US" sz="2800" dirty="0" smtClean="0">
                <a:solidFill>
                  <a:srgbClr val="C00000"/>
                </a:solidFill>
              </a:rPr>
              <a:t>) - </a:t>
            </a:r>
            <a:r>
              <a:rPr lang="en-US" sz="2800" dirty="0" err="1" smtClean="0">
                <a:solidFill>
                  <a:srgbClr val="C00000"/>
                </a:solidFill>
              </a:rPr>
              <a:t>adj</a:t>
            </a:r>
            <a:r>
              <a:rPr lang="en-US" sz="2800" dirty="0" smtClean="0">
                <a:solidFill>
                  <a:srgbClr val="C00000"/>
                </a:solidFill>
              </a:rPr>
              <a:t>(</a:t>
            </a:r>
            <a:r>
              <a:rPr lang="en-US" sz="2800" i="1" dirty="0" smtClean="0">
                <a:solidFill>
                  <a:srgbClr val="C00000"/>
                </a:solidFill>
              </a:rPr>
              <a:t>u</a:t>
            </a:r>
            <a:r>
              <a:rPr lang="en-US" sz="2800" dirty="0" smtClean="0">
                <a:solidFill>
                  <a:srgbClr val="C00000"/>
                </a:solidFill>
              </a:rPr>
              <a:t>) </a:t>
            </a:r>
            <a:r>
              <a:rPr lang="en-US" sz="2800" b="1" dirty="0" smtClean="0">
                <a:solidFill>
                  <a:srgbClr val="C00000"/>
                </a:solidFill>
                <a:sym typeface="Symbol" pitchFamily="18" charset="2"/>
              </a:rPr>
              <a:t></a:t>
            </a:r>
            <a:r>
              <a:rPr lang="en-US" sz="2800" dirty="0" smtClean="0">
                <a:solidFill>
                  <a:srgbClr val="C00000"/>
                </a:solidFill>
                <a:sym typeface="Symbol" pitchFamily="18" charset="2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sym typeface="Symbol"/>
              </a:rPr>
              <a:t></a:t>
            </a:r>
          </a:p>
          <a:p>
            <a:pPr>
              <a:spcBef>
                <a:spcPct val="0"/>
              </a:spcBef>
              <a:buNone/>
            </a:pPr>
            <a:endParaRPr lang="en-US" sz="2800" dirty="0" smtClean="0">
              <a:solidFill>
                <a:srgbClr val="C00000"/>
              </a:solidFill>
              <a:sym typeface="Symbol"/>
            </a:endParaRPr>
          </a:p>
          <a:p>
            <a:pPr>
              <a:spcBef>
                <a:spcPct val="0"/>
              </a:spcBef>
              <a:buNone/>
            </a:pPr>
            <a:r>
              <a:rPr lang="en-US" sz="2800" dirty="0" smtClean="0">
                <a:solidFill>
                  <a:srgbClr val="C00000"/>
                </a:solidFill>
                <a:sym typeface="Symbol"/>
              </a:rPr>
              <a:t>		Thus,	</a:t>
            </a:r>
            <a:r>
              <a:rPr lang="en-US" sz="2800" b="1" dirty="0" smtClean="0">
                <a:sym typeface="Symbol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sym typeface="Symbol"/>
              </a:rPr>
              <a:t></a:t>
            </a:r>
            <a:r>
              <a:rPr lang="en-US" sz="2800" b="1" dirty="0" smtClean="0">
                <a:sym typeface="Symbol"/>
              </a:rPr>
              <a:t> </a:t>
            </a:r>
            <a:r>
              <a:rPr lang="en-US" sz="2800" i="1" dirty="0" smtClean="0">
                <a:solidFill>
                  <a:srgbClr val="C00000"/>
                </a:solidFill>
                <a:sym typeface="Symbol" pitchFamily="18" charset="2"/>
              </a:rPr>
              <a:t>w</a:t>
            </a:r>
            <a:r>
              <a:rPr lang="en-US" sz="2800" dirty="0" smtClean="0">
                <a:solidFill>
                  <a:srgbClr val="C00000"/>
                </a:solidFill>
                <a:sym typeface="Symbol" pitchFamily="18" charset="2"/>
              </a:rPr>
              <a:t>  A(</a:t>
            </a:r>
            <a:r>
              <a:rPr lang="en-US" sz="2800" i="1" dirty="0" smtClean="0">
                <a:solidFill>
                  <a:srgbClr val="C00000"/>
                </a:solidFill>
                <a:sym typeface="Symbol" pitchFamily="18" charset="2"/>
              </a:rPr>
              <a:t>u</a:t>
            </a:r>
            <a:r>
              <a:rPr lang="en-US" sz="2800" dirty="0" smtClean="0">
                <a:solidFill>
                  <a:srgbClr val="C00000"/>
                </a:solidFill>
                <a:sym typeface="Symbol" pitchFamily="18" charset="2"/>
              </a:rPr>
              <a:t>)  such that </a:t>
            </a:r>
            <a:r>
              <a:rPr lang="en-US" sz="2800" i="1" dirty="0" smtClean="0">
                <a:solidFill>
                  <a:srgbClr val="C00000"/>
                </a:solidFill>
                <a:sym typeface="Symbol" pitchFamily="18" charset="2"/>
              </a:rPr>
              <a:t>w</a:t>
            </a:r>
            <a:r>
              <a:rPr lang="en-US" sz="2800" dirty="0" smtClean="0">
                <a:solidFill>
                  <a:srgbClr val="C00000"/>
                </a:solidFill>
                <a:sym typeface="Symbol" pitchFamily="18" charset="2"/>
              </a:rPr>
              <a:t> </a:t>
            </a:r>
            <a:r>
              <a:rPr lang="en-US" sz="2800" dirty="0" err="1" smtClean="0">
                <a:solidFill>
                  <a:srgbClr val="C00000"/>
                </a:solidFill>
                <a:sym typeface="Symbol" pitchFamily="18" charset="2"/>
              </a:rPr>
              <a:t>adj</a:t>
            </a:r>
            <a:r>
              <a:rPr lang="en-US" sz="2800" dirty="0" smtClean="0">
                <a:solidFill>
                  <a:srgbClr val="C00000"/>
                </a:solidFill>
                <a:sym typeface="Symbol" pitchFamily="18" charset="2"/>
              </a:rPr>
              <a:t>(</a:t>
            </a:r>
            <a:r>
              <a:rPr lang="en-US" sz="2800" i="1" dirty="0" smtClean="0">
                <a:solidFill>
                  <a:srgbClr val="C00000"/>
                </a:solidFill>
                <a:sym typeface="Symbol" pitchFamily="18" charset="2"/>
              </a:rPr>
              <a:t>u</a:t>
            </a:r>
            <a:r>
              <a:rPr lang="en-US" sz="2800" dirty="0" smtClean="0">
                <a:solidFill>
                  <a:srgbClr val="C00000"/>
                </a:solidFill>
                <a:sym typeface="Symbol" pitchFamily="18" charset="2"/>
              </a:rPr>
              <a:t>)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endParaRPr lang="en-US" dirty="0" smtClean="0">
              <a:sym typeface="Symbol" pitchFamily="18" charset="2"/>
            </a:endParaRPr>
          </a:p>
          <a:p>
            <a:pPr>
              <a:spcBef>
                <a:spcPct val="0"/>
              </a:spcBef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endParaRPr lang="en-US" dirty="0" smtClean="0">
              <a:sym typeface="Symbol" pitchFamily="18" charset="2"/>
            </a:endParaRPr>
          </a:p>
          <a:p>
            <a:pPr>
              <a:buFont typeface="Wingdings" pitchFamily="2" charset="2"/>
              <a:buNone/>
            </a:pPr>
            <a:endParaRPr lang="el-GR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383632" y="361455"/>
            <a:ext cx="7760368" cy="906463"/>
          </a:xfrm>
          <a:prstGeom prst="rect">
            <a:avLst/>
          </a:prstGeom>
        </p:spPr>
        <p:txBody>
          <a:bodyPr anchor="ctr"/>
          <a:lstStyle/>
          <a:p>
            <a:pPr algn="l"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Correctness of </a:t>
            </a:r>
            <a:r>
              <a:rPr lang="en-US" sz="3200" b="1" dirty="0" smtClean="0">
                <a:solidFill>
                  <a:srgbClr val="002060"/>
                </a:solidFill>
                <a:latin typeface="Cambria" pitchFamily="18" charset="0"/>
              </a:rPr>
              <a:t>Algorithm PERFECT</a:t>
            </a:r>
            <a:endParaRPr lang="en-GB" sz="3200" dirty="0">
              <a:solidFill>
                <a:srgbClr val="002060"/>
              </a:solidFill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7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C42D09A4-64D9-4005-858C-1F13DF9E55C1}" type="slidenum">
              <a:rPr lang="el-GR" altLang="el-GR" sz="1200" smtClean="0">
                <a:latin typeface="Cambria" pitchFamily="18" charset="0"/>
              </a:rPr>
              <a:pPr/>
              <a:t>27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65873" y="1700808"/>
            <a:ext cx="72008" cy="4608512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 bwMode="auto">
          <a:xfrm>
            <a:off x="382977" y="3219759"/>
            <a:ext cx="216024" cy="216024"/>
          </a:xfrm>
          <a:prstGeom prst="ellips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Rectangle 30"/>
          <p:cNvSpPr/>
          <p:nvPr/>
        </p:nvSpPr>
        <p:spPr>
          <a:xfrm>
            <a:off x="387914" y="1891220"/>
            <a:ext cx="225694" cy="154147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2 - Θέση περιεχομένου"/>
          <p:cNvSpPr>
            <a:spLocks noGrp="1"/>
          </p:cNvSpPr>
          <p:nvPr>
            <p:ph idx="1"/>
          </p:nvPr>
        </p:nvSpPr>
        <p:spPr>
          <a:xfrm>
            <a:off x="710355" y="1736724"/>
            <a:ext cx="8433645" cy="4835525"/>
          </a:xfrm>
        </p:spPr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A(</a:t>
            </a:r>
            <a:r>
              <a:rPr lang="en-US" sz="2800" i="1" dirty="0" smtClean="0">
                <a:solidFill>
                  <a:srgbClr val="C00000"/>
                </a:solidFill>
              </a:rPr>
              <a:t>u</a:t>
            </a:r>
            <a:r>
              <a:rPr lang="en-US" sz="2800" dirty="0" smtClean="0">
                <a:solidFill>
                  <a:srgbClr val="C00000"/>
                </a:solidFill>
              </a:rPr>
              <a:t>) - </a:t>
            </a:r>
            <a:r>
              <a:rPr lang="en-US" sz="2800" dirty="0" err="1" smtClean="0">
                <a:solidFill>
                  <a:srgbClr val="C00000"/>
                </a:solidFill>
              </a:rPr>
              <a:t>adj</a:t>
            </a:r>
            <a:r>
              <a:rPr lang="en-US" sz="2800" dirty="0" smtClean="0">
                <a:solidFill>
                  <a:srgbClr val="C00000"/>
                </a:solidFill>
              </a:rPr>
              <a:t>(</a:t>
            </a:r>
            <a:r>
              <a:rPr lang="en-US" sz="2800" i="1" dirty="0" smtClean="0">
                <a:solidFill>
                  <a:srgbClr val="C00000"/>
                </a:solidFill>
              </a:rPr>
              <a:t>u</a:t>
            </a:r>
            <a:r>
              <a:rPr lang="en-US" sz="2800" dirty="0" smtClean="0">
                <a:solidFill>
                  <a:srgbClr val="C00000"/>
                </a:solidFill>
              </a:rPr>
              <a:t>) </a:t>
            </a:r>
            <a:r>
              <a:rPr lang="en-US" sz="2800" b="1" dirty="0" smtClean="0">
                <a:solidFill>
                  <a:srgbClr val="C00000"/>
                </a:solidFill>
                <a:sym typeface="Symbol" pitchFamily="18" charset="2"/>
              </a:rPr>
              <a:t> </a:t>
            </a:r>
            <a:r>
              <a:rPr lang="en-US" sz="2800" b="1" dirty="0" smtClean="0">
                <a:solidFill>
                  <a:srgbClr val="C00000"/>
                </a:solidFill>
                <a:sym typeface="Symbol"/>
              </a:rPr>
              <a:t></a:t>
            </a:r>
            <a:r>
              <a:rPr lang="en-US" sz="2800" dirty="0" smtClean="0">
                <a:solidFill>
                  <a:srgbClr val="C00000"/>
                </a:solidFill>
                <a:sym typeface="Symbol" pitchFamily="18" charset="2"/>
              </a:rPr>
              <a:t>    </a:t>
            </a:r>
            <a:r>
              <a:rPr lang="en-US" sz="2800" dirty="0" smtClean="0">
                <a:solidFill>
                  <a:srgbClr val="C00000"/>
                </a:solidFill>
                <a:sym typeface="Symbol"/>
              </a:rPr>
              <a:t>   </a:t>
            </a:r>
            <a:r>
              <a:rPr lang="en-US" sz="2800" dirty="0" smtClean="0">
                <a:solidFill>
                  <a:srgbClr val="C00000"/>
                </a:solidFill>
                <a:sym typeface="Symbol" pitchFamily="18" charset="2"/>
              </a:rPr>
              <a:t> </a:t>
            </a:r>
            <a:r>
              <a:rPr lang="en-US" sz="2800" i="1" dirty="0" smtClean="0">
                <a:solidFill>
                  <a:srgbClr val="C00000"/>
                </a:solidFill>
                <a:sym typeface="Symbol" pitchFamily="18" charset="2"/>
              </a:rPr>
              <a:t>w</a:t>
            </a:r>
            <a:r>
              <a:rPr lang="en-US" sz="2800" dirty="0" smtClean="0">
                <a:solidFill>
                  <a:srgbClr val="C00000"/>
                </a:solidFill>
                <a:sym typeface="Symbol" pitchFamily="18" charset="2"/>
              </a:rPr>
              <a:t>  A(</a:t>
            </a:r>
            <a:r>
              <a:rPr lang="en-US" sz="2800" i="1" dirty="0" smtClean="0">
                <a:solidFill>
                  <a:srgbClr val="C00000"/>
                </a:solidFill>
                <a:sym typeface="Symbol" pitchFamily="18" charset="2"/>
              </a:rPr>
              <a:t>u</a:t>
            </a:r>
            <a:r>
              <a:rPr lang="en-US" sz="2800" dirty="0" smtClean="0">
                <a:solidFill>
                  <a:srgbClr val="C00000"/>
                </a:solidFill>
                <a:sym typeface="Symbol" pitchFamily="18" charset="2"/>
              </a:rPr>
              <a:t>)  and</a:t>
            </a:r>
            <a:r>
              <a:rPr lang="el-GR" sz="2800" dirty="0" smtClean="0">
                <a:solidFill>
                  <a:srgbClr val="C00000"/>
                </a:solidFill>
                <a:sym typeface="Symbol" pitchFamily="18" charset="2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sym typeface="Symbol" pitchFamily="18" charset="2"/>
              </a:rPr>
              <a:t> </a:t>
            </a:r>
            <a:r>
              <a:rPr lang="en-US" sz="2800" i="1" dirty="0" smtClean="0">
                <a:solidFill>
                  <a:srgbClr val="C00000"/>
                </a:solidFill>
                <a:sym typeface="Symbol" pitchFamily="18" charset="2"/>
              </a:rPr>
              <a:t>w</a:t>
            </a:r>
            <a:r>
              <a:rPr lang="en-US" sz="1800" dirty="0" smtClean="0">
                <a:solidFill>
                  <a:srgbClr val="C00000"/>
                </a:solidFill>
                <a:sym typeface="Symbol" pitchFamily="18" charset="2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sym typeface="Symbol" pitchFamily="18" charset="2"/>
              </a:rPr>
              <a:t></a:t>
            </a:r>
            <a:r>
              <a:rPr lang="en-US" sz="1800" dirty="0" smtClean="0">
                <a:solidFill>
                  <a:srgbClr val="C00000"/>
                </a:solidFill>
                <a:sym typeface="Symbol" pitchFamily="18" charset="2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sym typeface="Symbol" pitchFamily="18" charset="2"/>
              </a:rPr>
              <a:t>adj</a:t>
            </a:r>
            <a:r>
              <a:rPr lang="en-US" sz="2800" dirty="0" smtClean="0">
                <a:solidFill>
                  <a:srgbClr val="C00000"/>
                </a:solidFill>
                <a:sym typeface="Symbol" pitchFamily="18" charset="2"/>
              </a:rPr>
              <a:t>(</a:t>
            </a:r>
            <a:r>
              <a:rPr lang="en-US" sz="2800" i="1" dirty="0" smtClean="0">
                <a:solidFill>
                  <a:srgbClr val="C00000"/>
                </a:solidFill>
                <a:sym typeface="Symbol" pitchFamily="18" charset="2"/>
              </a:rPr>
              <a:t>u</a:t>
            </a:r>
            <a:r>
              <a:rPr lang="en-US" sz="2800" dirty="0" smtClean="0">
                <a:solidFill>
                  <a:srgbClr val="C00000"/>
                </a:solidFill>
                <a:sym typeface="Symbol" pitchFamily="18" charset="2"/>
              </a:rPr>
              <a:t>)</a:t>
            </a:r>
          </a:p>
          <a:p>
            <a:pPr>
              <a:spcBef>
                <a:spcPct val="0"/>
              </a:spcBef>
              <a:buNone/>
            </a:pPr>
            <a:endParaRPr lang="en-US" sz="2800" dirty="0" smtClean="0">
              <a:solidFill>
                <a:srgbClr val="7030A0"/>
              </a:solidFill>
              <a:sym typeface="Symbol" pitchFamily="18" charset="2"/>
            </a:endParaRPr>
          </a:p>
          <a:p>
            <a:pPr>
              <a:spcBef>
                <a:spcPct val="0"/>
              </a:spcBef>
              <a:buNone/>
            </a:pPr>
            <a:r>
              <a:rPr lang="en-US" sz="2800" dirty="0" smtClean="0"/>
              <a:t>The algorithm returns </a:t>
            </a:r>
            <a:r>
              <a:rPr lang="en-US" sz="2400" dirty="0" smtClean="0"/>
              <a:t>FALSE</a:t>
            </a:r>
            <a:r>
              <a:rPr lang="en-US" sz="2800" dirty="0" smtClean="0"/>
              <a:t> if and only if</a:t>
            </a:r>
          </a:p>
          <a:p>
            <a:pPr>
              <a:spcBef>
                <a:spcPct val="0"/>
              </a:spcBef>
            </a:pPr>
            <a:r>
              <a:rPr lang="en-US" sz="2800" b="1" dirty="0" smtClean="0">
                <a:solidFill>
                  <a:srgbClr val="C00000"/>
                </a:solidFill>
                <a:sym typeface="Symbol"/>
              </a:rPr>
              <a:t></a:t>
            </a:r>
            <a:r>
              <a:rPr lang="en-US" sz="2800" dirty="0" smtClean="0"/>
              <a:t> vertices </a:t>
            </a:r>
            <a:r>
              <a:rPr lang="en-US" sz="2800" i="1" dirty="0" smtClean="0">
                <a:solidFill>
                  <a:srgbClr val="C00000"/>
                </a:solidFill>
              </a:rPr>
              <a:t>v, u, w </a:t>
            </a:r>
            <a:r>
              <a:rPr lang="en-US" sz="2800" dirty="0" smtClean="0">
                <a:solidFill>
                  <a:srgbClr val="C00000"/>
                </a:solidFill>
              </a:rPr>
              <a:t>: </a:t>
            </a:r>
            <a:r>
              <a:rPr lang="el-GR" sz="2800" dirty="0" smtClean="0">
                <a:solidFill>
                  <a:schemeClr val="tx2"/>
                </a:solidFill>
              </a:rPr>
              <a:t>σ</a:t>
            </a:r>
            <a:r>
              <a:rPr lang="en-US" sz="2800" baseline="30000" dirty="0" smtClean="0">
                <a:solidFill>
                  <a:schemeClr val="tx2"/>
                </a:solidFill>
              </a:rPr>
              <a:t>-1</a:t>
            </a:r>
            <a:r>
              <a:rPr lang="en-US" sz="2800" dirty="0" smtClean="0">
                <a:solidFill>
                  <a:schemeClr val="tx2"/>
                </a:solidFill>
              </a:rPr>
              <a:t>(</a:t>
            </a:r>
            <a:r>
              <a:rPr lang="en-US" sz="2800" i="1" dirty="0" smtClean="0">
                <a:solidFill>
                  <a:schemeClr val="tx2"/>
                </a:solidFill>
              </a:rPr>
              <a:t>v</a:t>
            </a:r>
            <a:r>
              <a:rPr lang="en-US" sz="2800" dirty="0" smtClean="0">
                <a:solidFill>
                  <a:schemeClr val="tx2"/>
                </a:solidFill>
              </a:rPr>
              <a:t>)</a:t>
            </a:r>
            <a:r>
              <a:rPr lang="en-US" sz="2000" dirty="0" smtClean="0">
                <a:solidFill>
                  <a:schemeClr val="tx2"/>
                </a:solidFill>
              </a:rPr>
              <a:t>  </a:t>
            </a:r>
            <a:r>
              <a:rPr lang="en-US" sz="2800" dirty="0" smtClean="0">
                <a:solidFill>
                  <a:schemeClr val="tx2"/>
                </a:solidFill>
              </a:rPr>
              <a:t>&lt;</a:t>
            </a:r>
            <a:r>
              <a:rPr lang="el-GR" sz="2400" dirty="0" smtClean="0">
                <a:solidFill>
                  <a:schemeClr val="tx2"/>
                </a:solidFill>
              </a:rPr>
              <a:t> </a:t>
            </a:r>
            <a:r>
              <a:rPr lang="el-GR" sz="2800" dirty="0" smtClean="0">
                <a:solidFill>
                  <a:schemeClr val="tx2"/>
                </a:solidFill>
              </a:rPr>
              <a:t>σ</a:t>
            </a:r>
            <a:r>
              <a:rPr lang="en-US" sz="2800" baseline="30000" dirty="0" smtClean="0">
                <a:solidFill>
                  <a:schemeClr val="tx2"/>
                </a:solidFill>
              </a:rPr>
              <a:t>-1</a:t>
            </a:r>
            <a:r>
              <a:rPr lang="en-US" sz="2800" dirty="0" smtClean="0">
                <a:solidFill>
                  <a:schemeClr val="tx2"/>
                </a:solidFill>
              </a:rPr>
              <a:t>(</a:t>
            </a:r>
            <a:r>
              <a:rPr lang="en-US" sz="2800" i="1" dirty="0" smtClean="0">
                <a:solidFill>
                  <a:schemeClr val="tx2"/>
                </a:solidFill>
              </a:rPr>
              <a:t>u</a:t>
            </a:r>
            <a:r>
              <a:rPr lang="en-US" sz="2800" dirty="0" smtClean="0">
                <a:solidFill>
                  <a:schemeClr val="tx2"/>
                </a:solidFill>
              </a:rPr>
              <a:t>)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&lt;</a:t>
            </a:r>
            <a:r>
              <a:rPr lang="el-GR" sz="2000" dirty="0" smtClean="0">
                <a:solidFill>
                  <a:schemeClr val="tx2"/>
                </a:solidFill>
              </a:rPr>
              <a:t> </a:t>
            </a:r>
            <a:r>
              <a:rPr lang="el-GR" sz="2800" dirty="0" smtClean="0">
                <a:solidFill>
                  <a:schemeClr val="tx2"/>
                </a:solidFill>
              </a:rPr>
              <a:t>σ</a:t>
            </a:r>
            <a:r>
              <a:rPr lang="en-US" sz="2800" baseline="30000" dirty="0" smtClean="0">
                <a:solidFill>
                  <a:schemeClr val="tx2"/>
                </a:solidFill>
              </a:rPr>
              <a:t>-1</a:t>
            </a:r>
            <a:r>
              <a:rPr lang="en-US" sz="2800" dirty="0" smtClean="0">
                <a:solidFill>
                  <a:schemeClr val="tx2"/>
                </a:solidFill>
              </a:rPr>
              <a:t>(</a:t>
            </a:r>
            <a:r>
              <a:rPr lang="en-US" sz="2800" i="1" dirty="0" smtClean="0">
                <a:solidFill>
                  <a:schemeClr val="tx2"/>
                </a:solidFill>
              </a:rPr>
              <a:t>w</a:t>
            </a:r>
            <a:r>
              <a:rPr lang="en-US" sz="2800" dirty="0" smtClean="0">
                <a:solidFill>
                  <a:schemeClr val="tx2"/>
                </a:solidFill>
                <a:sym typeface="Symbol" pitchFamily="18" charset="2"/>
              </a:rPr>
              <a:t>),</a:t>
            </a:r>
            <a:r>
              <a:rPr lang="en-US" sz="2800" dirty="0" smtClean="0">
                <a:sym typeface="Symbol" pitchFamily="18" charset="2"/>
              </a:rPr>
              <a:t> </a:t>
            </a:r>
          </a:p>
          <a:p>
            <a:pPr>
              <a:spcBef>
                <a:spcPct val="0"/>
              </a:spcBef>
              <a:buNone/>
            </a:pPr>
            <a:r>
              <a:rPr lang="en-US" sz="2800" dirty="0" smtClean="0">
                <a:sym typeface="Symbol" pitchFamily="18" charset="2"/>
              </a:rPr>
              <a:t>	</a:t>
            </a:r>
            <a:r>
              <a:rPr lang="en-US" sz="2400" dirty="0" smtClean="0">
                <a:sym typeface="Symbol" pitchFamily="18" charset="2"/>
              </a:rPr>
              <a:t>where</a:t>
            </a:r>
            <a:r>
              <a:rPr lang="en-US" sz="2400" dirty="0" smtClean="0"/>
              <a:t> </a:t>
            </a:r>
            <a:r>
              <a:rPr lang="en-US" sz="2400" i="1" dirty="0" smtClean="0">
                <a:solidFill>
                  <a:srgbClr val="C00000"/>
                </a:solidFill>
              </a:rPr>
              <a:t>u</a:t>
            </a:r>
            <a:r>
              <a:rPr lang="en-US" sz="2400" dirty="0" smtClean="0">
                <a:sym typeface="Symbol" pitchFamily="18" charset="2"/>
              </a:rPr>
              <a:t> </a:t>
            </a:r>
            <a:r>
              <a:rPr lang="en-US" sz="2400" dirty="0" smtClean="0"/>
              <a:t>is define in line 6 during the </a:t>
            </a:r>
            <a:r>
              <a:rPr lang="el-GR" sz="2400" dirty="0" smtClean="0">
                <a:solidFill>
                  <a:schemeClr val="tx2"/>
                </a:solidFill>
              </a:rPr>
              <a:t>σ</a:t>
            </a:r>
            <a:r>
              <a:rPr lang="en-US" sz="2400" baseline="30000" dirty="0" smtClean="0">
                <a:solidFill>
                  <a:schemeClr val="tx2"/>
                </a:solidFill>
              </a:rPr>
              <a:t>-1</a:t>
            </a:r>
            <a:r>
              <a:rPr lang="en-US" sz="2400" dirty="0" smtClean="0">
                <a:solidFill>
                  <a:schemeClr val="tx2"/>
                </a:solidFill>
              </a:rPr>
              <a:t>(</a:t>
            </a:r>
            <a:r>
              <a:rPr lang="en-US" sz="2400" i="1" dirty="0" smtClean="0">
                <a:solidFill>
                  <a:schemeClr val="tx2"/>
                </a:solidFill>
              </a:rPr>
              <a:t>v</a:t>
            </a:r>
            <a:r>
              <a:rPr lang="en-US" sz="2400" dirty="0" smtClean="0">
                <a:solidFill>
                  <a:schemeClr val="tx2"/>
                </a:solidFill>
              </a:rPr>
              <a:t>)-</a:t>
            </a:r>
            <a:r>
              <a:rPr lang="en-US" sz="2400" dirty="0" err="1" smtClean="0">
                <a:solidFill>
                  <a:schemeClr val="tx2"/>
                </a:solidFill>
              </a:rPr>
              <a:t>th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ym typeface="Symbol" pitchFamily="18" charset="2"/>
              </a:rPr>
              <a:t>iteration, and</a:t>
            </a:r>
            <a:endParaRPr lang="en-US" sz="2800" dirty="0" smtClean="0">
              <a:sym typeface="Symbol" pitchFamily="18" charset="2"/>
            </a:endParaRPr>
          </a:p>
          <a:p>
            <a:pPr>
              <a:spcBef>
                <a:spcPct val="0"/>
              </a:spcBef>
              <a:buNone/>
            </a:pPr>
            <a:r>
              <a:rPr lang="en-US" sz="600" dirty="0" smtClean="0">
                <a:sym typeface="Symbol" pitchFamily="18" charset="2"/>
              </a:rPr>
              <a:t>	</a:t>
            </a:r>
            <a:endParaRPr lang="en-US" sz="200" dirty="0" smtClean="0">
              <a:sym typeface="Symbol" pitchFamily="18" charset="2"/>
            </a:endParaRPr>
          </a:p>
          <a:p>
            <a:pPr>
              <a:spcBef>
                <a:spcPct val="0"/>
              </a:spcBef>
            </a:pPr>
            <a:r>
              <a:rPr lang="en-US" sz="2800" i="1" dirty="0" smtClean="0">
                <a:solidFill>
                  <a:srgbClr val="C00000"/>
                </a:solidFill>
                <a:sym typeface="Symbol" pitchFamily="18" charset="2"/>
              </a:rPr>
              <a:t>u, w </a:t>
            </a:r>
            <a:r>
              <a:rPr lang="en-US" sz="2800" dirty="0" smtClean="0">
                <a:solidFill>
                  <a:srgbClr val="C00000"/>
                </a:solidFill>
                <a:sym typeface="Symbol"/>
              </a:rPr>
              <a:t></a:t>
            </a:r>
            <a:r>
              <a:rPr lang="en-US" sz="2800" dirty="0" smtClean="0">
                <a:solidFill>
                  <a:srgbClr val="C00000"/>
                </a:solidFill>
                <a:sym typeface="Symbol" pitchFamily="18" charset="2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sym typeface="Symbol" pitchFamily="18" charset="2"/>
              </a:rPr>
              <a:t>Adj</a:t>
            </a:r>
            <a:r>
              <a:rPr lang="en-US" sz="2800" dirty="0" smtClean="0">
                <a:solidFill>
                  <a:srgbClr val="C00000"/>
                </a:solidFill>
                <a:sym typeface="Symbol" pitchFamily="18" charset="2"/>
              </a:rPr>
              <a:t>(</a:t>
            </a:r>
            <a:r>
              <a:rPr lang="en-US" sz="2800" i="1" dirty="0" smtClean="0">
                <a:solidFill>
                  <a:srgbClr val="C00000"/>
                </a:solidFill>
                <a:sym typeface="Symbol" pitchFamily="18" charset="2"/>
              </a:rPr>
              <a:t>v</a:t>
            </a:r>
            <a:r>
              <a:rPr lang="en-US" sz="2800" dirty="0" smtClean="0">
                <a:solidFill>
                  <a:srgbClr val="C00000"/>
                </a:solidFill>
                <a:sym typeface="Symbol" pitchFamily="18" charset="2"/>
              </a:rPr>
              <a:t>)   but    </a:t>
            </a:r>
            <a:r>
              <a:rPr lang="en-US" sz="2800" i="1" dirty="0" smtClean="0">
                <a:solidFill>
                  <a:srgbClr val="C00000"/>
                </a:solidFill>
                <a:sym typeface="Symbol" pitchFamily="18" charset="2"/>
              </a:rPr>
              <a:t>w</a:t>
            </a:r>
            <a:r>
              <a:rPr lang="en-US" sz="1800" dirty="0" smtClean="0">
                <a:solidFill>
                  <a:srgbClr val="C00000"/>
                </a:solidFill>
                <a:sym typeface="Symbol" pitchFamily="18" charset="2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sym typeface="Symbol" pitchFamily="18" charset="2"/>
              </a:rPr>
              <a:t></a:t>
            </a:r>
            <a:r>
              <a:rPr lang="en-US" sz="1800" dirty="0" smtClean="0">
                <a:solidFill>
                  <a:srgbClr val="C00000"/>
                </a:solidFill>
                <a:sym typeface="Symbol" pitchFamily="18" charset="2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sym typeface="Symbol" pitchFamily="18" charset="2"/>
              </a:rPr>
              <a:t>adj</a:t>
            </a:r>
            <a:r>
              <a:rPr lang="en-US" sz="2800" dirty="0" smtClean="0">
                <a:solidFill>
                  <a:srgbClr val="C00000"/>
                </a:solidFill>
                <a:sym typeface="Symbol" pitchFamily="18" charset="2"/>
              </a:rPr>
              <a:t>(</a:t>
            </a:r>
            <a:r>
              <a:rPr lang="en-US" sz="2800" i="1" dirty="0" smtClean="0">
                <a:solidFill>
                  <a:srgbClr val="C00000"/>
                </a:solidFill>
                <a:sym typeface="Symbol" pitchFamily="18" charset="2"/>
              </a:rPr>
              <a:t>u</a:t>
            </a:r>
            <a:r>
              <a:rPr lang="en-US" sz="2800" dirty="0" smtClean="0">
                <a:solidFill>
                  <a:srgbClr val="C00000"/>
                </a:solidFill>
                <a:sym typeface="Symbol" pitchFamily="18" charset="2"/>
              </a:rPr>
              <a:t>)</a:t>
            </a:r>
            <a:endParaRPr lang="en-US" sz="2800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None/>
            </a:pPr>
            <a:r>
              <a:rPr lang="en-US" sz="2800" dirty="0" smtClean="0">
                <a:sym typeface="Symbol" pitchFamily="18" charset="2"/>
              </a:rPr>
              <a:t>Clearly, since  </a:t>
            </a:r>
            <a:r>
              <a:rPr lang="en-US" sz="2800" dirty="0" smtClean="0">
                <a:solidFill>
                  <a:srgbClr val="C00000"/>
                </a:solidFill>
                <a:sym typeface="Symbol" pitchFamily="18" charset="2"/>
              </a:rPr>
              <a:t>(</a:t>
            </a:r>
            <a:r>
              <a:rPr lang="en-US" sz="2800" i="1" dirty="0" err="1" smtClean="0">
                <a:solidFill>
                  <a:srgbClr val="C00000"/>
                </a:solidFill>
                <a:sym typeface="Symbol" pitchFamily="18" charset="2"/>
              </a:rPr>
              <a:t>u,w</a:t>
            </a:r>
            <a:r>
              <a:rPr lang="en-US" sz="2800" dirty="0" smtClean="0">
                <a:solidFill>
                  <a:srgbClr val="C00000"/>
                </a:solidFill>
                <a:sym typeface="Symbol" pitchFamily="18" charset="2"/>
              </a:rPr>
              <a:t>)</a:t>
            </a:r>
            <a:r>
              <a:rPr lang="en-US" sz="1800" b="1" dirty="0" smtClean="0">
                <a:solidFill>
                  <a:srgbClr val="C00000"/>
                </a:solidFill>
                <a:sym typeface="Symbol" pitchFamily="18" charset="2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sym typeface="Symbol" pitchFamily="18" charset="2"/>
              </a:rPr>
              <a:t></a:t>
            </a:r>
            <a:r>
              <a:rPr lang="en-US" sz="2800" dirty="0" smtClean="0">
                <a:solidFill>
                  <a:srgbClr val="C00000"/>
                </a:solidFill>
                <a:sym typeface="Symbol" pitchFamily="18" charset="2"/>
              </a:rPr>
              <a:t> E</a:t>
            </a:r>
            <a:r>
              <a:rPr lang="en-US" sz="2800" dirty="0" smtClean="0">
                <a:sym typeface="Symbol" pitchFamily="18" charset="2"/>
              </a:rPr>
              <a:t>  </a:t>
            </a:r>
            <a:r>
              <a:rPr lang="en-US" sz="2800" dirty="0" smtClean="0">
                <a:solidFill>
                  <a:srgbClr val="7030A0"/>
                </a:solidFill>
                <a:sym typeface="Symbol"/>
              </a:rPr>
              <a:t></a:t>
            </a:r>
            <a:r>
              <a:rPr lang="en-US" sz="2800" dirty="0" smtClean="0">
                <a:sym typeface="Symbol" pitchFamily="18" charset="2"/>
              </a:rPr>
              <a:t>  </a:t>
            </a:r>
            <a:r>
              <a:rPr lang="el-GR" sz="2800" dirty="0" smtClean="0">
                <a:solidFill>
                  <a:schemeClr val="tx2"/>
                </a:solidFill>
                <a:sym typeface="Symbol" pitchFamily="18" charset="2"/>
              </a:rPr>
              <a:t>σ</a:t>
            </a:r>
            <a:r>
              <a:rPr lang="en-US" sz="2800" dirty="0" smtClean="0">
                <a:solidFill>
                  <a:schemeClr val="tx2"/>
                </a:solidFill>
                <a:sym typeface="Symbol" pitchFamily="18" charset="2"/>
              </a:rPr>
              <a:t> </a:t>
            </a:r>
            <a:r>
              <a:rPr lang="el-GR" sz="2800" dirty="0" smtClean="0">
                <a:sym typeface="Symbol" pitchFamily="18" charset="2"/>
              </a:rPr>
              <a:t> </a:t>
            </a:r>
            <a:r>
              <a:rPr lang="en-US" sz="2800" dirty="0" smtClean="0">
                <a:sym typeface="Symbol" pitchFamily="18" charset="2"/>
              </a:rPr>
              <a:t>is not </a:t>
            </a:r>
            <a:r>
              <a:rPr lang="en-US" sz="2800" dirty="0" err="1" smtClean="0">
                <a:solidFill>
                  <a:schemeClr val="tx2"/>
                </a:solidFill>
                <a:sym typeface="Symbol" pitchFamily="18" charset="2"/>
              </a:rPr>
              <a:t>peo</a:t>
            </a:r>
            <a:r>
              <a:rPr lang="en-US" sz="2800" dirty="0" smtClean="0">
                <a:solidFill>
                  <a:schemeClr val="tx2"/>
                </a:solidFill>
                <a:sym typeface="Symbol" pitchFamily="18" charset="2"/>
              </a:rPr>
              <a:t>.</a:t>
            </a:r>
          </a:p>
          <a:p>
            <a:pPr algn="r">
              <a:buNone/>
            </a:pPr>
            <a:endParaRPr lang="en-US" dirty="0" smtClean="0">
              <a:solidFill>
                <a:schemeClr val="tx2"/>
              </a:solidFill>
              <a:sym typeface="Symbol" pitchFamily="18" charset="2"/>
            </a:endParaRPr>
          </a:p>
          <a:p>
            <a:pPr algn="r">
              <a:buFont typeface="Wingdings" pitchFamily="2" charset="2"/>
              <a:buNone/>
            </a:pPr>
            <a:r>
              <a:rPr lang="en-US" dirty="0" smtClean="0">
                <a:solidFill>
                  <a:schemeClr val="tx2"/>
                </a:solidFill>
                <a:sym typeface="Symbol" pitchFamily="18" charset="2"/>
              </a:rPr>
              <a:t>   </a:t>
            </a:r>
            <a:endParaRPr lang="en-US" dirty="0" smtClean="0">
              <a:solidFill>
                <a:srgbClr val="FF0000"/>
              </a:solidFill>
              <a:sym typeface="Symbol" pitchFamily="18" charset="2"/>
            </a:endParaRPr>
          </a:p>
          <a:p>
            <a:pPr>
              <a:buFont typeface="Wingdings" pitchFamily="2" charset="2"/>
              <a:buNone/>
            </a:pPr>
            <a:endParaRPr lang="el-GR" dirty="0" smtClean="0">
              <a:solidFill>
                <a:schemeClr val="tx2"/>
              </a:solidFill>
            </a:endParaRPr>
          </a:p>
        </p:txBody>
      </p:sp>
      <p:grpSp>
        <p:nvGrpSpPr>
          <p:cNvPr id="19461" name="13 - Ομάδα"/>
          <p:cNvGrpSpPr>
            <a:grpSpLocks/>
          </p:cNvGrpSpPr>
          <p:nvPr/>
        </p:nvGrpSpPr>
        <p:grpSpPr bwMode="auto">
          <a:xfrm>
            <a:off x="6485255" y="4682075"/>
            <a:ext cx="1950392" cy="470564"/>
            <a:chOff x="1158558" y="3088005"/>
            <a:chExt cx="1880360" cy="435651"/>
          </a:xfrm>
        </p:grpSpPr>
        <p:cxnSp>
          <p:nvCxnSpPr>
            <p:cNvPr id="19466" name="10 - Ευθεία γραμμή σύνδεσης"/>
            <p:cNvCxnSpPr>
              <a:cxnSpLocks noChangeShapeType="1"/>
              <a:stCxn id="29" idx="6"/>
              <a:endCxn id="30" idx="2"/>
            </p:cNvCxnSpPr>
            <p:nvPr/>
          </p:nvCxnSpPr>
          <p:spPr bwMode="auto">
            <a:xfrm flipV="1">
              <a:off x="1299691" y="3519943"/>
              <a:ext cx="397287" cy="3713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19467" name="14 - Ελεύθερη σχεδίαση"/>
            <p:cNvSpPr>
              <a:spLocks/>
            </p:cNvSpPr>
            <p:nvPr/>
          </p:nvSpPr>
          <p:spPr bwMode="auto">
            <a:xfrm>
              <a:off x="1201785" y="3322017"/>
              <a:ext cx="1210347" cy="183140"/>
            </a:xfrm>
            <a:custGeom>
              <a:avLst/>
              <a:gdLst>
                <a:gd name="T0" fmla="*/ 0 w 853440"/>
                <a:gd name="T1" fmla="*/ 2763 h 307340"/>
                <a:gd name="T2" fmla="*/ 8728675 w 853440"/>
                <a:gd name="T3" fmla="*/ 24 h 307340"/>
                <a:gd name="T4" fmla="*/ 13965872 w 853440"/>
                <a:gd name="T5" fmla="*/ 2907 h 307340"/>
                <a:gd name="T6" fmla="*/ 13965872 w 853440"/>
                <a:gd name="T7" fmla="*/ 2907 h 307340"/>
                <a:gd name="T8" fmla="*/ 13965872 w 853440"/>
                <a:gd name="T9" fmla="*/ 2907 h 3073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3440"/>
                <a:gd name="T16" fmla="*/ 0 h 307340"/>
                <a:gd name="T17" fmla="*/ 853440 w 853440"/>
                <a:gd name="T18" fmla="*/ 307340 h 3073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3440" h="307340">
                  <a:moveTo>
                    <a:pt x="0" y="292100"/>
                  </a:moveTo>
                  <a:cubicBezTo>
                    <a:pt x="195580" y="146050"/>
                    <a:pt x="391160" y="0"/>
                    <a:pt x="533400" y="2540"/>
                  </a:cubicBezTo>
                  <a:cubicBezTo>
                    <a:pt x="675640" y="5080"/>
                    <a:pt x="853440" y="307340"/>
                    <a:pt x="853440" y="307340"/>
                  </a:cubicBezTo>
                </a:path>
              </a:pathLst>
            </a:custGeom>
            <a:noFill/>
            <a:ln w="254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68" name="15 - Ελεύθερη σχεδίαση"/>
            <p:cNvSpPr>
              <a:spLocks/>
            </p:cNvSpPr>
            <p:nvPr/>
          </p:nvSpPr>
          <p:spPr bwMode="auto">
            <a:xfrm>
              <a:off x="1158558" y="3088005"/>
              <a:ext cx="1880360" cy="417152"/>
            </a:xfrm>
            <a:custGeom>
              <a:avLst/>
              <a:gdLst>
                <a:gd name="T0" fmla="*/ 0 w 1325880"/>
                <a:gd name="T1" fmla="*/ 390491 h 416560"/>
                <a:gd name="T2" fmla="*/ 11222538 w 1325880"/>
                <a:gd name="T3" fmla="*/ 5136 h 416560"/>
                <a:gd name="T4" fmla="*/ 21696891 w 1325880"/>
                <a:gd name="T5" fmla="*/ 421320 h 416560"/>
                <a:gd name="T6" fmla="*/ 21696891 w 1325880"/>
                <a:gd name="T7" fmla="*/ 421320 h 416560"/>
                <a:gd name="T8" fmla="*/ 21696891 w 1325880"/>
                <a:gd name="T9" fmla="*/ 421320 h 4165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5880"/>
                <a:gd name="T16" fmla="*/ 0 h 416560"/>
                <a:gd name="T17" fmla="*/ 1325880 w 1325880"/>
                <a:gd name="T18" fmla="*/ 416560 h 4165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5880" h="416560">
                  <a:moveTo>
                    <a:pt x="0" y="386080"/>
                  </a:moveTo>
                  <a:cubicBezTo>
                    <a:pt x="232410" y="193040"/>
                    <a:pt x="464820" y="0"/>
                    <a:pt x="685800" y="5080"/>
                  </a:cubicBezTo>
                  <a:cubicBezTo>
                    <a:pt x="906780" y="10160"/>
                    <a:pt x="1325880" y="416560"/>
                    <a:pt x="1325880" y="416560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9462" name="9 - Έλλειψη"/>
          <p:cNvSpPr>
            <a:spLocks noChangeArrowheads="1"/>
          </p:cNvSpPr>
          <p:nvPr/>
        </p:nvSpPr>
        <p:spPr bwMode="auto">
          <a:xfrm>
            <a:off x="6438900" y="5084087"/>
            <a:ext cx="189362" cy="132033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9463" name="10 - Έλλειψη"/>
          <p:cNvSpPr>
            <a:spLocks noChangeArrowheads="1"/>
          </p:cNvSpPr>
          <p:nvPr/>
        </p:nvSpPr>
        <p:spPr bwMode="auto">
          <a:xfrm>
            <a:off x="7064375" y="5084087"/>
            <a:ext cx="189362" cy="132033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9464" name="11 - Έλλειψη"/>
          <p:cNvSpPr>
            <a:spLocks noChangeArrowheads="1"/>
          </p:cNvSpPr>
          <p:nvPr/>
        </p:nvSpPr>
        <p:spPr bwMode="auto">
          <a:xfrm>
            <a:off x="7642225" y="5068212"/>
            <a:ext cx="191008" cy="132033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9465" name="12 - Έλλειψη"/>
          <p:cNvSpPr>
            <a:spLocks noChangeArrowheads="1"/>
          </p:cNvSpPr>
          <p:nvPr/>
        </p:nvSpPr>
        <p:spPr bwMode="auto">
          <a:xfrm>
            <a:off x="8297862" y="5068212"/>
            <a:ext cx="189361" cy="132033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6364340" y="5149211"/>
            <a:ext cx="24557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i="1" kern="0" dirty="0" smtClean="0">
                <a:solidFill>
                  <a:srgbClr val="C00000"/>
                </a:solidFill>
                <a:latin typeface="Times New Roman"/>
                <a:sym typeface="Symbol" pitchFamily="18" charset="2"/>
              </a:rPr>
              <a:t>v      </a:t>
            </a:r>
            <a:r>
              <a:rPr lang="en-US" sz="1200" i="1" kern="0" dirty="0" smtClean="0">
                <a:solidFill>
                  <a:srgbClr val="C00000"/>
                </a:solidFill>
                <a:latin typeface="Times New Roman"/>
                <a:sym typeface="Symbol" pitchFamily="18" charset="2"/>
              </a:rPr>
              <a:t> </a:t>
            </a:r>
            <a:r>
              <a:rPr lang="en-US" i="1" kern="0" dirty="0" smtClean="0">
                <a:solidFill>
                  <a:srgbClr val="C00000"/>
                </a:solidFill>
                <a:latin typeface="Times New Roman"/>
                <a:sym typeface="Symbol" pitchFamily="18" charset="2"/>
              </a:rPr>
              <a:t>u      x      </a:t>
            </a:r>
            <a:r>
              <a:rPr lang="en-US" sz="1600" i="1" kern="0" dirty="0" smtClean="0">
                <a:solidFill>
                  <a:srgbClr val="C00000"/>
                </a:solidFill>
                <a:latin typeface="Times New Roman"/>
                <a:sym typeface="Symbol" pitchFamily="18" charset="2"/>
              </a:rPr>
              <a:t> </a:t>
            </a:r>
            <a:r>
              <a:rPr lang="en-US" i="1" kern="0" dirty="0" smtClean="0">
                <a:solidFill>
                  <a:srgbClr val="C00000"/>
                </a:solidFill>
                <a:latin typeface="Times New Roman"/>
                <a:sym typeface="Symbol" pitchFamily="18" charset="2"/>
              </a:rPr>
              <a:t>w  </a:t>
            </a:r>
            <a:endParaRPr lang="en-US" i="1" dirty="0">
              <a:solidFill>
                <a:srgbClr val="C00000"/>
              </a:solidFill>
            </a:endParaRPr>
          </a:p>
        </p:txBody>
      </p:sp>
      <p:pic>
        <p:nvPicPr>
          <p:cNvPr id="16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C42D09A4-64D9-4005-858C-1F13DF9E55C1}" type="slidenum">
              <a:rPr lang="el-GR" altLang="el-GR" sz="1200" smtClean="0">
                <a:latin typeface="Cambria" pitchFamily="18" charset="0"/>
              </a:rPr>
              <a:pPr/>
              <a:t>28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383632" y="361455"/>
            <a:ext cx="7760368" cy="906463"/>
          </a:xfrm>
          <a:prstGeom prst="rect">
            <a:avLst/>
          </a:prstGeom>
        </p:spPr>
        <p:txBody>
          <a:bodyPr anchor="ctr"/>
          <a:lstStyle/>
          <a:p>
            <a:pPr algn="l"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Correctness of </a:t>
            </a:r>
            <a:r>
              <a:rPr lang="en-US" sz="3200" b="1" dirty="0" smtClean="0">
                <a:solidFill>
                  <a:srgbClr val="002060"/>
                </a:solidFill>
                <a:latin typeface="Cambria" pitchFamily="18" charset="0"/>
              </a:rPr>
              <a:t>Algorithm PERFECT</a:t>
            </a:r>
            <a:endParaRPr lang="en-GB" sz="3200" dirty="0">
              <a:solidFill>
                <a:srgbClr val="00206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21" name="16 - Έλλειψη"/>
          <p:cNvSpPr>
            <a:spLocks noChangeArrowheads="1"/>
          </p:cNvSpPr>
          <p:nvPr/>
        </p:nvSpPr>
        <p:spPr bwMode="auto">
          <a:xfrm>
            <a:off x="6457145" y="5026222"/>
            <a:ext cx="167640" cy="159703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5" name="10 - Έλλειψη"/>
          <p:cNvSpPr>
            <a:spLocks noChangeArrowheads="1"/>
          </p:cNvSpPr>
          <p:nvPr/>
        </p:nvSpPr>
        <p:spPr bwMode="auto">
          <a:xfrm>
            <a:off x="7038503" y="5085662"/>
            <a:ext cx="152400" cy="12223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8" name="13 - Έλλειψη"/>
          <p:cNvSpPr>
            <a:spLocks noChangeArrowheads="1"/>
          </p:cNvSpPr>
          <p:nvPr/>
        </p:nvSpPr>
        <p:spPr bwMode="auto">
          <a:xfrm>
            <a:off x="6505103" y="5085662"/>
            <a:ext cx="152400" cy="12223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9" name="Oval 5"/>
          <p:cNvSpPr>
            <a:spLocks noChangeArrowheads="1"/>
          </p:cNvSpPr>
          <p:nvPr/>
        </p:nvSpPr>
        <p:spPr bwMode="auto">
          <a:xfrm>
            <a:off x="6422094" y="5047071"/>
            <a:ext cx="209550" cy="21113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7043728" y="5043060"/>
            <a:ext cx="209550" cy="21113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1" name="Oval 5"/>
          <p:cNvSpPr>
            <a:spLocks noChangeArrowheads="1"/>
          </p:cNvSpPr>
          <p:nvPr/>
        </p:nvSpPr>
        <p:spPr bwMode="auto">
          <a:xfrm>
            <a:off x="7629267" y="5051081"/>
            <a:ext cx="209550" cy="21113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2" name="Oval 5"/>
          <p:cNvSpPr>
            <a:spLocks noChangeArrowheads="1"/>
          </p:cNvSpPr>
          <p:nvPr/>
        </p:nvSpPr>
        <p:spPr bwMode="auto">
          <a:xfrm>
            <a:off x="8323095" y="5047070"/>
            <a:ext cx="209550" cy="21113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34" name="10 - Ευθεία γραμμή σύνδεσης"/>
          <p:cNvCxnSpPr>
            <a:cxnSpLocks noChangeShapeType="1"/>
            <a:stCxn id="30" idx="6"/>
            <a:endCxn id="31" idx="2"/>
          </p:cNvCxnSpPr>
          <p:nvPr/>
        </p:nvCxnSpPr>
        <p:spPr bwMode="auto">
          <a:xfrm>
            <a:off x="7253278" y="5148629"/>
            <a:ext cx="375989" cy="8021"/>
          </a:xfrm>
          <a:prstGeom prst="line">
            <a:avLst/>
          </a:prstGeom>
          <a:noFill/>
          <a:ln w="28575" algn="ctr">
            <a:solidFill>
              <a:srgbClr val="FF0000"/>
            </a:solidFill>
            <a:prstDash val="sysDash"/>
            <a:round/>
            <a:headEnd/>
            <a:tailEnd/>
          </a:ln>
        </p:spPr>
      </p:cxnSp>
      <p:cxnSp>
        <p:nvCxnSpPr>
          <p:cNvPr id="37" name="10 - Ευθεία γραμμή σύνδεσης"/>
          <p:cNvCxnSpPr>
            <a:cxnSpLocks noChangeShapeType="1"/>
            <a:stCxn id="31" idx="6"/>
            <a:endCxn id="32" idx="2"/>
          </p:cNvCxnSpPr>
          <p:nvPr/>
        </p:nvCxnSpPr>
        <p:spPr bwMode="auto">
          <a:xfrm flipV="1">
            <a:off x="7838817" y="5152639"/>
            <a:ext cx="484278" cy="4011"/>
          </a:xfrm>
          <a:prstGeom prst="line">
            <a:avLst/>
          </a:prstGeom>
          <a:noFill/>
          <a:ln w="28575" algn="ctr">
            <a:solidFill>
              <a:srgbClr val="FF0000"/>
            </a:solidFill>
            <a:prstDash val="sysDash"/>
            <a:round/>
            <a:headEnd/>
            <a:tailEnd/>
          </a:ln>
        </p:spPr>
      </p:cxn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465873" y="1700808"/>
            <a:ext cx="72008" cy="4608512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- Θέση περιεχομένου"/>
          <p:cNvSpPr>
            <a:spLocks noGrp="1"/>
          </p:cNvSpPr>
          <p:nvPr>
            <p:ph idx="1"/>
          </p:nvPr>
        </p:nvSpPr>
        <p:spPr>
          <a:xfrm>
            <a:off x="753501" y="1730627"/>
            <a:ext cx="8390499" cy="2660899"/>
          </a:xfrm>
        </p:spPr>
        <p:txBody>
          <a:bodyPr/>
          <a:lstStyle/>
          <a:p>
            <a:pPr>
              <a:buClr>
                <a:srgbClr val="7030A0"/>
              </a:buClr>
              <a:buSzPct val="80000"/>
              <a:buNone/>
            </a:pPr>
            <a:r>
              <a:rPr lang="en-US" sz="2800" dirty="0" smtClean="0">
                <a:solidFill>
                  <a:srgbClr val="7030A0"/>
                </a:solidFill>
              </a:rPr>
              <a:t>(</a:t>
            </a:r>
            <a:r>
              <a:rPr lang="en-US" sz="2800" dirty="0" smtClean="0">
                <a:solidFill>
                  <a:srgbClr val="7030A0"/>
                </a:solidFill>
                <a:sym typeface="Symbol"/>
              </a:rPr>
              <a:t></a:t>
            </a:r>
            <a:r>
              <a:rPr lang="en-US" sz="2800" dirty="0" smtClean="0">
                <a:solidFill>
                  <a:srgbClr val="7030A0"/>
                </a:solidFill>
              </a:rPr>
              <a:t>) 	</a:t>
            </a:r>
            <a:r>
              <a:rPr lang="en-US" sz="2800" dirty="0" smtClean="0"/>
              <a:t>Suppose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l-GR" sz="2800" dirty="0" smtClean="0">
                <a:solidFill>
                  <a:schemeClr val="tx2"/>
                </a:solidFill>
              </a:rPr>
              <a:t>σ </a:t>
            </a:r>
            <a:r>
              <a:rPr lang="en-US" sz="2800" dirty="0" smtClean="0">
                <a:solidFill>
                  <a:schemeClr val="tx2"/>
                </a:solidFill>
              </a:rPr>
              <a:t>is not a </a:t>
            </a:r>
            <a:r>
              <a:rPr lang="en-US" sz="2800" dirty="0" err="1" smtClean="0">
                <a:solidFill>
                  <a:schemeClr val="tx2"/>
                </a:solidFill>
              </a:rPr>
              <a:t>peo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/>
              <a:t>and the </a:t>
            </a:r>
            <a:r>
              <a:rPr lang="en-US" sz="2800" dirty="0" err="1" smtClean="0"/>
              <a:t>Algo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PERFECT</a:t>
            </a:r>
            <a:r>
              <a:rPr lang="en-US" sz="2800" dirty="0" smtClean="0"/>
              <a:t> 	returns </a:t>
            </a:r>
            <a:r>
              <a:rPr lang="en-US" sz="2400" dirty="0" smtClean="0">
                <a:solidFill>
                  <a:schemeClr val="tx2"/>
                </a:solidFill>
              </a:rPr>
              <a:t>TRUE</a:t>
            </a:r>
            <a:r>
              <a:rPr lang="en-US" sz="2800" dirty="0" smtClean="0">
                <a:solidFill>
                  <a:schemeClr val="tx2"/>
                </a:solidFill>
              </a:rPr>
              <a:t>.</a:t>
            </a:r>
          </a:p>
          <a:p>
            <a:pPr>
              <a:buFont typeface="Wingdings" pitchFamily="2" charset="2"/>
              <a:buNone/>
            </a:pPr>
            <a:r>
              <a:rPr lang="en-US" sz="2800" dirty="0" smtClean="0"/>
              <a:t>Let </a:t>
            </a:r>
            <a:r>
              <a:rPr lang="en-US" sz="2800" i="1" dirty="0" smtClean="0">
                <a:solidFill>
                  <a:srgbClr val="7030A0"/>
                </a:solidFill>
              </a:rPr>
              <a:t>v</a:t>
            </a:r>
            <a:r>
              <a:rPr lang="en-US" sz="2800" dirty="0" smtClean="0"/>
              <a:t> be a vertex with </a:t>
            </a:r>
            <a:r>
              <a:rPr lang="en-US" sz="2800" dirty="0" smtClean="0">
                <a:solidFill>
                  <a:schemeClr val="tx2"/>
                </a:solidFill>
              </a:rPr>
              <a:t>max index in </a:t>
            </a:r>
            <a:r>
              <a:rPr lang="el-GR" sz="2800" dirty="0" smtClean="0">
                <a:solidFill>
                  <a:schemeClr val="tx2"/>
                </a:solidFill>
              </a:rPr>
              <a:t>σ</a:t>
            </a:r>
            <a:r>
              <a:rPr lang="en-US" sz="2800" dirty="0" smtClean="0"/>
              <a:t>, such that </a:t>
            </a:r>
          </a:p>
          <a:p>
            <a:pPr algn="ctr">
              <a:buFont typeface="Wingdings" pitchFamily="2" charset="2"/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X</a:t>
            </a:r>
            <a:r>
              <a:rPr lang="en-US" sz="2800" baseline="-25000" dirty="0" smtClean="0">
                <a:solidFill>
                  <a:srgbClr val="C00000"/>
                </a:solidFill>
              </a:rPr>
              <a:t>v</a:t>
            </a:r>
            <a:r>
              <a:rPr lang="en-US" sz="2800" dirty="0" smtClean="0">
                <a:solidFill>
                  <a:srgbClr val="C00000"/>
                </a:solidFill>
              </a:rPr>
              <a:t>=</a:t>
            </a:r>
            <a:r>
              <a:rPr lang="en-US" sz="2800" dirty="0" smtClean="0">
                <a:solidFill>
                  <a:srgbClr val="C00000"/>
                </a:solidFill>
                <a:sym typeface="Symbol" pitchFamily="18" charset="2"/>
              </a:rPr>
              <a:t></a:t>
            </a:r>
            <a:r>
              <a:rPr lang="en-US" sz="2800" i="1" dirty="0" smtClean="0">
                <a:solidFill>
                  <a:srgbClr val="C00000"/>
                </a:solidFill>
                <a:sym typeface="Symbol" pitchFamily="18" charset="2"/>
              </a:rPr>
              <a:t>w</a:t>
            </a:r>
            <a:r>
              <a:rPr lang="en-US" sz="2800" dirty="0" smtClean="0">
                <a:solidFill>
                  <a:srgbClr val="C00000"/>
                </a:solidFill>
                <a:sym typeface="Symbol" pitchFamily="18" charset="2"/>
              </a:rPr>
              <a:t>  </a:t>
            </a:r>
            <a:r>
              <a:rPr lang="en-US" sz="2800" i="1" dirty="0" smtClean="0">
                <a:solidFill>
                  <a:srgbClr val="C00000"/>
                </a:solidFill>
                <a:sym typeface="Symbol" pitchFamily="18" charset="2"/>
              </a:rPr>
              <a:t>w</a:t>
            </a:r>
            <a:r>
              <a:rPr lang="en-US" sz="2800" dirty="0" smtClean="0">
                <a:solidFill>
                  <a:srgbClr val="C00000"/>
                </a:solidFill>
                <a:sym typeface="Symbol" pitchFamily="18" charset="2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sym typeface="Symbol" pitchFamily="18" charset="2"/>
              </a:rPr>
              <a:t> </a:t>
            </a:r>
            <a:r>
              <a:rPr lang="en-US" sz="2800" dirty="0" err="1" smtClean="0">
                <a:solidFill>
                  <a:srgbClr val="C00000"/>
                </a:solidFill>
                <a:sym typeface="Symbol" pitchFamily="18" charset="2"/>
              </a:rPr>
              <a:t>adj</a:t>
            </a:r>
            <a:r>
              <a:rPr lang="en-US" sz="2800" dirty="0" smtClean="0">
                <a:solidFill>
                  <a:srgbClr val="C00000"/>
                </a:solidFill>
                <a:sym typeface="Symbol" pitchFamily="18" charset="2"/>
              </a:rPr>
              <a:t>(v) and </a:t>
            </a:r>
            <a:r>
              <a:rPr lang="el-GR" sz="2800" dirty="0" smtClean="0">
                <a:solidFill>
                  <a:srgbClr val="C00000"/>
                </a:solidFill>
              </a:rPr>
              <a:t>σ</a:t>
            </a:r>
            <a:r>
              <a:rPr lang="en-US" sz="2800" baseline="30000" dirty="0" smtClean="0">
                <a:solidFill>
                  <a:srgbClr val="C00000"/>
                </a:solidFill>
              </a:rPr>
              <a:t>-1</a:t>
            </a:r>
            <a:r>
              <a:rPr lang="en-US" sz="2800" dirty="0" smtClean="0">
                <a:solidFill>
                  <a:srgbClr val="C00000"/>
                </a:solidFill>
              </a:rPr>
              <a:t>(</a:t>
            </a:r>
            <a:r>
              <a:rPr lang="en-US" sz="2800" i="1" dirty="0" smtClean="0">
                <a:solidFill>
                  <a:srgbClr val="C00000"/>
                </a:solidFill>
              </a:rPr>
              <a:t>v</a:t>
            </a:r>
            <a:r>
              <a:rPr lang="en-US" sz="2800" dirty="0" smtClean="0">
                <a:solidFill>
                  <a:srgbClr val="C00000"/>
                </a:solidFill>
              </a:rPr>
              <a:t>) &lt;</a:t>
            </a:r>
            <a:r>
              <a:rPr lang="en-US" sz="2800" dirty="0" smtClean="0">
                <a:solidFill>
                  <a:srgbClr val="C00000"/>
                </a:solidFill>
                <a:sym typeface="Symbol" pitchFamily="18" charset="2"/>
              </a:rPr>
              <a:t> </a:t>
            </a:r>
            <a:r>
              <a:rPr lang="el-GR" sz="2800" dirty="0" smtClean="0">
                <a:solidFill>
                  <a:srgbClr val="C00000"/>
                </a:solidFill>
              </a:rPr>
              <a:t>σ</a:t>
            </a:r>
            <a:r>
              <a:rPr lang="en-US" sz="2800" baseline="30000" dirty="0" smtClean="0">
                <a:solidFill>
                  <a:srgbClr val="C00000"/>
                </a:solidFill>
              </a:rPr>
              <a:t>-1</a:t>
            </a:r>
            <a:r>
              <a:rPr lang="en-US" sz="2800" dirty="0" smtClean="0">
                <a:solidFill>
                  <a:srgbClr val="C00000"/>
                </a:solidFill>
              </a:rPr>
              <a:t>(</a:t>
            </a:r>
            <a:r>
              <a:rPr lang="en-US" sz="2800" i="1" dirty="0" smtClean="0">
                <a:solidFill>
                  <a:srgbClr val="C00000"/>
                </a:solidFill>
              </a:rPr>
              <a:t>w</a:t>
            </a:r>
            <a:r>
              <a:rPr lang="en-US" sz="2800" dirty="0" smtClean="0">
                <a:solidFill>
                  <a:srgbClr val="C00000"/>
                </a:solidFill>
              </a:rPr>
              <a:t>)</a:t>
            </a:r>
            <a:r>
              <a:rPr lang="en-US" sz="2800" dirty="0" smtClean="0">
                <a:solidFill>
                  <a:srgbClr val="C00000"/>
                </a:solidFill>
                <a:sym typeface="Symbol" pitchFamily="18" charset="2"/>
              </a:rPr>
              <a:t></a:t>
            </a:r>
          </a:p>
          <a:p>
            <a:pPr>
              <a:buFont typeface="Wingdings" pitchFamily="2" charset="2"/>
              <a:buNone/>
            </a:pPr>
            <a:r>
              <a:rPr lang="en-US" sz="2800" dirty="0" smtClean="0">
                <a:solidFill>
                  <a:srgbClr val="7030A0"/>
                </a:solidFill>
                <a:sym typeface="Symbol" pitchFamily="18" charset="2"/>
              </a:rPr>
              <a:t>is </a:t>
            </a:r>
            <a:r>
              <a:rPr lang="en-US" sz="2800" u="sng" dirty="0" smtClean="0">
                <a:solidFill>
                  <a:srgbClr val="C00000"/>
                </a:solidFill>
                <a:sym typeface="Symbol" pitchFamily="18" charset="2"/>
              </a:rPr>
              <a:t>not</a:t>
            </a:r>
            <a:r>
              <a:rPr lang="en-US" sz="2800" dirty="0" smtClean="0">
                <a:solidFill>
                  <a:srgbClr val="7030A0"/>
                </a:solidFill>
                <a:sym typeface="Symbol" pitchFamily="18" charset="2"/>
              </a:rPr>
              <a:t> complete</a:t>
            </a:r>
          </a:p>
          <a:p>
            <a:pPr>
              <a:buFont typeface="Wingdings" pitchFamily="2" charset="2"/>
              <a:buNone/>
            </a:pPr>
            <a:endParaRPr lang="en-US" sz="2000" dirty="0" smtClean="0">
              <a:solidFill>
                <a:srgbClr val="7030A0"/>
              </a:solidFill>
              <a:sym typeface="Symbol" pitchFamily="18" charset="2"/>
            </a:endParaRPr>
          </a:p>
        </p:txBody>
      </p:sp>
      <p:sp>
        <p:nvSpPr>
          <p:cNvPr id="31" name="2 - Θέση περιεχομένου"/>
          <p:cNvSpPr txBox="1">
            <a:spLocks/>
          </p:cNvSpPr>
          <p:nvPr/>
        </p:nvSpPr>
        <p:spPr bwMode="auto">
          <a:xfrm>
            <a:off x="286654" y="4316199"/>
            <a:ext cx="6400482" cy="1768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                                         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/>
            </a:r>
            <a:b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</a:br>
            <a:endParaRPr kumimoji="0" lang="en-US" sz="100" b="0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</a:t>
            </a:r>
            <a:r>
              <a:rPr kumimoji="0" 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[………</a:t>
            </a:r>
            <a:r>
              <a:rPr kumimoji="0" 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,….….....…..]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max</a:t>
            </a:r>
          </a:p>
        </p:txBody>
      </p:sp>
      <p:cxnSp>
        <p:nvCxnSpPr>
          <p:cNvPr id="32" name="6 - Ευθύγραμμο βέλος σύνδεσης"/>
          <p:cNvCxnSpPr>
            <a:cxnSpLocks noChangeShapeType="1"/>
          </p:cNvCxnSpPr>
          <p:nvPr/>
        </p:nvCxnSpPr>
        <p:spPr bwMode="auto">
          <a:xfrm flipH="1">
            <a:off x="4039186" y="5543971"/>
            <a:ext cx="1858963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4" name="11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3677467" y="5447769"/>
            <a:ext cx="0" cy="381000"/>
          </a:xfrm>
          <a:prstGeom prst="straightConnector1">
            <a:avLst/>
          </a:prstGeom>
          <a:noFill/>
          <a:ln w="25400" algn="ctr">
            <a:solidFill>
              <a:srgbClr val="7030A0"/>
            </a:solidFill>
            <a:round/>
            <a:headEnd/>
            <a:tailEnd type="arrow" w="med" len="med"/>
          </a:ln>
        </p:spPr>
      </p:cxnSp>
      <p:pic>
        <p:nvPicPr>
          <p:cNvPr id="11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C42D09A4-64D9-4005-858C-1F13DF9E55C1}" type="slidenum">
              <a:rPr lang="el-GR" altLang="el-GR" sz="1200" smtClean="0">
                <a:latin typeface="Cambria" pitchFamily="18" charset="0"/>
              </a:rPr>
              <a:pPr/>
              <a:t>29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383632" y="361455"/>
            <a:ext cx="7760368" cy="906463"/>
          </a:xfrm>
          <a:prstGeom prst="rect">
            <a:avLst/>
          </a:prstGeom>
        </p:spPr>
        <p:txBody>
          <a:bodyPr anchor="ctr"/>
          <a:lstStyle/>
          <a:p>
            <a:pPr algn="l"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Correctness of </a:t>
            </a:r>
            <a:r>
              <a:rPr lang="en-US" sz="3200" b="1" dirty="0" smtClean="0">
                <a:solidFill>
                  <a:srgbClr val="002060"/>
                </a:solidFill>
                <a:latin typeface="Cambria" pitchFamily="18" charset="0"/>
              </a:rPr>
              <a:t>Algorithm PERFECT</a:t>
            </a:r>
            <a:endParaRPr lang="en-GB" sz="3200" dirty="0">
              <a:solidFill>
                <a:srgbClr val="00206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4" name="2 - Θέση περιεχομένου"/>
          <p:cNvSpPr txBox="1">
            <a:spLocks/>
          </p:cNvSpPr>
          <p:nvPr/>
        </p:nvSpPr>
        <p:spPr bwMode="auto">
          <a:xfrm>
            <a:off x="3549310" y="5967659"/>
            <a:ext cx="5402188" cy="685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6350"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i.e.,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</a:t>
            </a:r>
            <a:r>
              <a:rPr lang="en-US" sz="2000" kern="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the first vertex from right to left in </a:t>
            </a:r>
            <a:r>
              <a:rPr lang="el-GR" sz="2000" kern="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σ </a:t>
            </a:r>
            <a:r>
              <a:rPr lang="en-US" sz="2000" kern="0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s.t</a:t>
            </a:r>
            <a:r>
              <a:rPr lang="en-US" sz="2000" kern="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X</a:t>
            </a:r>
            <a:r>
              <a:rPr lang="en-US" sz="2000" kern="0" baseline="-25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v</a:t>
            </a:r>
            <a:r>
              <a:rPr lang="en-US" sz="2000" kern="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000" kern="0" dirty="0" smtClean="0">
                <a:solidFill>
                  <a:schemeClr val="tx2">
                    <a:lumMod val="75000"/>
                  </a:schemeClr>
                </a:solidFill>
                <a:latin typeface="+mn-lt"/>
                <a:sym typeface="Symbol" pitchFamily="18" charset="2"/>
              </a:rPr>
              <a:t>does </a:t>
            </a:r>
            <a:r>
              <a:rPr lang="en-US" sz="2000" u="sng" kern="0" dirty="0" smtClean="0">
                <a:solidFill>
                  <a:srgbClr val="C00000"/>
                </a:solidFill>
                <a:latin typeface="+mn-lt"/>
                <a:sym typeface="Symbol" pitchFamily="18" charset="2"/>
              </a:rPr>
              <a:t>not</a:t>
            </a:r>
            <a:r>
              <a:rPr lang="en-US" sz="2000" kern="0" dirty="0" smtClean="0">
                <a:solidFill>
                  <a:schemeClr val="tx2">
                    <a:lumMod val="75000"/>
                  </a:schemeClr>
                </a:solidFill>
                <a:latin typeface="+mn-lt"/>
                <a:sym typeface="Symbol" pitchFamily="18" charset="2"/>
              </a:rPr>
              <a:t> induce a clique</a:t>
            </a:r>
          </a:p>
          <a:p>
            <a:pPr marL="342900" lvl="0" indent="-342900"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20 - Έλλειψη"/>
          <p:cNvSpPr>
            <a:spLocks noChangeArrowheads="1"/>
          </p:cNvSpPr>
          <p:nvPr/>
        </p:nvSpPr>
        <p:spPr bwMode="auto">
          <a:xfrm>
            <a:off x="4440394" y="5147716"/>
            <a:ext cx="139617" cy="142188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7" name="20 - Έλλειψη"/>
          <p:cNvSpPr>
            <a:spLocks noChangeArrowheads="1"/>
          </p:cNvSpPr>
          <p:nvPr/>
        </p:nvSpPr>
        <p:spPr bwMode="auto">
          <a:xfrm>
            <a:off x="4881562" y="5155732"/>
            <a:ext cx="139617" cy="142188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8" name="20 - Έλλειψη"/>
          <p:cNvSpPr>
            <a:spLocks noChangeArrowheads="1"/>
          </p:cNvSpPr>
          <p:nvPr/>
        </p:nvSpPr>
        <p:spPr bwMode="auto">
          <a:xfrm>
            <a:off x="5322730" y="5163748"/>
            <a:ext cx="139617" cy="142188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9" name="Oval 15"/>
          <p:cNvSpPr>
            <a:spLocks noChangeArrowheads="1"/>
          </p:cNvSpPr>
          <p:nvPr/>
        </p:nvSpPr>
        <p:spPr bwMode="auto">
          <a:xfrm>
            <a:off x="4437020" y="5143752"/>
            <a:ext cx="182880" cy="18288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0" name="Oval 15"/>
          <p:cNvSpPr>
            <a:spLocks noChangeArrowheads="1"/>
          </p:cNvSpPr>
          <p:nvPr/>
        </p:nvSpPr>
        <p:spPr bwMode="auto">
          <a:xfrm>
            <a:off x="4854115" y="5151772"/>
            <a:ext cx="182880" cy="18288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" name="Oval 15"/>
          <p:cNvSpPr>
            <a:spLocks noChangeArrowheads="1"/>
          </p:cNvSpPr>
          <p:nvPr/>
        </p:nvSpPr>
        <p:spPr bwMode="auto">
          <a:xfrm>
            <a:off x="5295272" y="5135729"/>
            <a:ext cx="182880" cy="18288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23" name="13 - Ομάδα"/>
          <p:cNvGrpSpPr>
            <a:grpSpLocks/>
          </p:cNvGrpSpPr>
          <p:nvPr/>
        </p:nvGrpSpPr>
        <p:grpSpPr bwMode="auto">
          <a:xfrm>
            <a:off x="3754084" y="4489570"/>
            <a:ext cx="1551841" cy="563691"/>
            <a:chOff x="1158558" y="3088005"/>
            <a:chExt cx="1880360" cy="417152"/>
          </a:xfrm>
        </p:grpSpPr>
        <p:sp>
          <p:nvSpPr>
            <p:cNvPr id="25" name="14 - Ελεύθερη σχεδίαση"/>
            <p:cNvSpPr>
              <a:spLocks/>
            </p:cNvSpPr>
            <p:nvPr/>
          </p:nvSpPr>
          <p:spPr bwMode="auto">
            <a:xfrm>
              <a:off x="1201785" y="3313113"/>
              <a:ext cx="1210346" cy="183140"/>
            </a:xfrm>
            <a:custGeom>
              <a:avLst/>
              <a:gdLst>
                <a:gd name="T0" fmla="*/ 0 w 853440"/>
                <a:gd name="T1" fmla="*/ 2763 h 307340"/>
                <a:gd name="T2" fmla="*/ 8728675 w 853440"/>
                <a:gd name="T3" fmla="*/ 24 h 307340"/>
                <a:gd name="T4" fmla="*/ 13965872 w 853440"/>
                <a:gd name="T5" fmla="*/ 2907 h 307340"/>
                <a:gd name="T6" fmla="*/ 13965872 w 853440"/>
                <a:gd name="T7" fmla="*/ 2907 h 307340"/>
                <a:gd name="T8" fmla="*/ 13965872 w 853440"/>
                <a:gd name="T9" fmla="*/ 2907 h 3073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3440"/>
                <a:gd name="T16" fmla="*/ 0 h 307340"/>
                <a:gd name="T17" fmla="*/ 853440 w 853440"/>
                <a:gd name="T18" fmla="*/ 307340 h 3073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3440" h="307340">
                  <a:moveTo>
                    <a:pt x="0" y="292100"/>
                  </a:moveTo>
                  <a:cubicBezTo>
                    <a:pt x="195580" y="146050"/>
                    <a:pt x="391160" y="0"/>
                    <a:pt x="533400" y="2540"/>
                  </a:cubicBezTo>
                  <a:cubicBezTo>
                    <a:pt x="675640" y="5080"/>
                    <a:pt x="853440" y="307340"/>
                    <a:pt x="853440" y="307340"/>
                  </a:cubicBezTo>
                </a:path>
              </a:pathLst>
            </a:cu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" name="15 - Ελεύθερη σχεδίαση"/>
            <p:cNvSpPr>
              <a:spLocks/>
            </p:cNvSpPr>
            <p:nvPr/>
          </p:nvSpPr>
          <p:spPr bwMode="auto">
            <a:xfrm>
              <a:off x="1158558" y="3088005"/>
              <a:ext cx="1880360" cy="417152"/>
            </a:xfrm>
            <a:custGeom>
              <a:avLst/>
              <a:gdLst>
                <a:gd name="T0" fmla="*/ 0 w 1325880"/>
                <a:gd name="T1" fmla="*/ 390491 h 416560"/>
                <a:gd name="T2" fmla="*/ 11222538 w 1325880"/>
                <a:gd name="T3" fmla="*/ 5136 h 416560"/>
                <a:gd name="T4" fmla="*/ 21696891 w 1325880"/>
                <a:gd name="T5" fmla="*/ 421320 h 416560"/>
                <a:gd name="T6" fmla="*/ 21696891 w 1325880"/>
                <a:gd name="T7" fmla="*/ 421320 h 416560"/>
                <a:gd name="T8" fmla="*/ 21696891 w 1325880"/>
                <a:gd name="T9" fmla="*/ 421320 h 4165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5880"/>
                <a:gd name="T16" fmla="*/ 0 h 416560"/>
                <a:gd name="T17" fmla="*/ 1325880 w 1325880"/>
                <a:gd name="T18" fmla="*/ 416560 h 4165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5880" h="416560">
                  <a:moveTo>
                    <a:pt x="0" y="386080"/>
                  </a:moveTo>
                  <a:cubicBezTo>
                    <a:pt x="232410" y="193040"/>
                    <a:pt x="464820" y="0"/>
                    <a:pt x="685800" y="5080"/>
                  </a:cubicBezTo>
                  <a:cubicBezTo>
                    <a:pt x="906780" y="10160"/>
                    <a:pt x="1325880" y="416560"/>
                    <a:pt x="1325880" y="416560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5" name="31 - Έλλειψη"/>
          <p:cNvSpPr>
            <a:spLocks noChangeArrowheads="1"/>
          </p:cNvSpPr>
          <p:nvPr/>
        </p:nvSpPr>
        <p:spPr bwMode="auto">
          <a:xfrm>
            <a:off x="4182120" y="5036297"/>
            <a:ext cx="1593039" cy="426049"/>
          </a:xfrm>
          <a:prstGeom prst="ellipse">
            <a:avLst/>
          </a:prstGeom>
          <a:noFill/>
          <a:ln w="28575" algn="ctr">
            <a:solidFill>
              <a:schemeClr val="tx2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2" name="Oval 15"/>
          <p:cNvSpPr>
            <a:spLocks noChangeArrowheads="1"/>
          </p:cNvSpPr>
          <p:nvPr/>
        </p:nvSpPr>
        <p:spPr bwMode="auto">
          <a:xfrm>
            <a:off x="3453063" y="5007395"/>
            <a:ext cx="505326" cy="394784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465873" y="1700808"/>
            <a:ext cx="72008" cy="4608512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 bwMode="auto">
          <a:xfrm>
            <a:off x="382977" y="1932335"/>
            <a:ext cx="216024" cy="216024"/>
          </a:xfrm>
          <a:prstGeom prst="ellips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2 - Θέση περιεχομένου"/>
          <p:cNvSpPr>
            <a:spLocks noGrp="1"/>
          </p:cNvSpPr>
          <p:nvPr>
            <p:ph idx="1"/>
          </p:nvPr>
        </p:nvSpPr>
        <p:spPr>
          <a:xfrm>
            <a:off x="469232" y="1666710"/>
            <a:ext cx="8187406" cy="490061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002060"/>
                </a:solidFill>
              </a:rPr>
              <a:t>G</a:t>
            </a:r>
            <a:r>
              <a:rPr lang="en-US" sz="2800" dirty="0" smtClean="0">
                <a:solidFill>
                  <a:srgbClr val="009900"/>
                </a:solidFill>
              </a:rPr>
              <a:t> triangulated </a:t>
            </a:r>
            <a:r>
              <a:rPr lang="en-US" sz="2800" dirty="0" smtClean="0">
                <a:solidFill>
                  <a:srgbClr val="C00000"/>
                </a:solidFill>
                <a:sym typeface="Wingdings" pitchFamily="2" charset="2"/>
              </a:rPr>
              <a:t></a:t>
            </a:r>
            <a:r>
              <a:rPr lang="en-US" sz="2800" dirty="0" smtClean="0">
                <a:solidFill>
                  <a:srgbClr val="009900"/>
                </a:solidFill>
                <a:sym typeface="Wingdings" pitchFamily="2" charset="2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sym typeface="Wingdings" pitchFamily="2" charset="2"/>
              </a:rPr>
              <a:t>G</a:t>
            </a:r>
            <a:r>
              <a:rPr lang="en-US" sz="2800" dirty="0" smtClean="0">
                <a:solidFill>
                  <a:srgbClr val="009900"/>
                </a:solidFill>
                <a:sym typeface="Wingdings" pitchFamily="2" charset="2"/>
              </a:rPr>
              <a:t> has the </a:t>
            </a:r>
            <a:r>
              <a:rPr lang="en-US" sz="2800" dirty="0" smtClean="0">
                <a:solidFill>
                  <a:srgbClr val="FF0000"/>
                </a:solidFill>
                <a:sym typeface="Wingdings" pitchFamily="2" charset="2"/>
              </a:rPr>
              <a:t>triangulated  </a:t>
            </a:r>
            <a:br>
              <a:rPr lang="en-US" sz="2800" dirty="0" smtClean="0">
                <a:solidFill>
                  <a:srgbClr val="FF0000"/>
                </a:solidFill>
                <a:sym typeface="Wingdings" pitchFamily="2" charset="2"/>
              </a:rPr>
            </a:br>
            <a:r>
              <a:rPr lang="en-US" sz="2800" dirty="0" smtClean="0">
                <a:solidFill>
                  <a:srgbClr val="FF0000"/>
                </a:solidFill>
                <a:sym typeface="Wingdings" pitchFamily="2" charset="2"/>
              </a:rPr>
              <a:t>                                             graph property</a:t>
            </a:r>
          </a:p>
          <a:p>
            <a:pPr eaLnBrk="1" hangingPunct="1">
              <a:buNone/>
              <a:defRPr/>
            </a:pPr>
            <a:r>
              <a:rPr lang="en-US" sz="1050" dirty="0" smtClean="0"/>
              <a:t/>
            </a:r>
            <a:br>
              <a:rPr lang="en-US" sz="1050" dirty="0" smtClean="0"/>
            </a:b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Every simple cycle of length </a:t>
            </a:r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</a:rPr>
              <a:t>l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&gt; 3 possesses a chord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en-US" dirty="0" smtClean="0">
              <a:solidFill>
                <a:schemeClr val="tx2">
                  <a:lumMod val="75000"/>
                </a:schemeClr>
              </a:solidFill>
              <a:sym typeface="Wingdings" pitchFamily="2" charset="2"/>
            </a:endParaRPr>
          </a:p>
          <a:p>
            <a:pPr eaLnBrk="1" hangingPunct="1">
              <a:defRPr/>
            </a:pPr>
            <a:endParaRPr lang="en-US" dirty="0" smtClean="0">
              <a:solidFill>
                <a:schemeClr val="tx2">
                  <a:lumMod val="75000"/>
                </a:schemeClr>
              </a:solidFill>
              <a:sym typeface="Wingdings" pitchFamily="2" charset="2"/>
            </a:endParaRPr>
          </a:p>
          <a:p>
            <a:pPr eaLnBrk="1" hangingPunct="1">
              <a:defRPr/>
            </a:pPr>
            <a:r>
              <a:rPr lang="en-US" sz="2800" dirty="0" smtClean="0">
                <a:solidFill>
                  <a:srgbClr val="009900"/>
                </a:solidFill>
                <a:sym typeface="Wingdings" pitchFamily="2" charset="2"/>
              </a:rPr>
              <a:t>Triangulated graphs, </a:t>
            </a:r>
            <a:r>
              <a:rPr lang="en-US" sz="2800" dirty="0" smtClean="0">
                <a:solidFill>
                  <a:srgbClr val="009900"/>
                </a:solidFill>
                <a:sym typeface="Symbol"/>
              </a:rPr>
              <a:t>or </a:t>
            </a:r>
          </a:p>
          <a:p>
            <a:pPr eaLnBrk="1" hangingPunct="1">
              <a:buNone/>
              <a:defRPr/>
            </a:pPr>
            <a:r>
              <a:rPr lang="en-US" sz="2800" dirty="0" smtClean="0">
                <a:solidFill>
                  <a:srgbClr val="009900"/>
                </a:solidFill>
                <a:sym typeface="Symbol"/>
              </a:rPr>
              <a:t>			</a:t>
            </a:r>
            <a:r>
              <a:rPr lang="en-US" sz="2800" dirty="0" err="1" smtClean="0">
                <a:solidFill>
                  <a:srgbClr val="009900"/>
                </a:solidFill>
                <a:sym typeface="Symbol"/>
              </a:rPr>
              <a:t>Chordal</a:t>
            </a:r>
            <a:r>
              <a:rPr lang="en-US" sz="2800" dirty="0" smtClean="0">
                <a:solidFill>
                  <a:srgbClr val="009900"/>
                </a:solidFill>
                <a:sym typeface="Symbol"/>
              </a:rPr>
              <a:t> graphs, or</a:t>
            </a:r>
          </a:p>
          <a:p>
            <a:pPr eaLnBrk="1" hangingPunct="1">
              <a:buNone/>
              <a:defRPr/>
            </a:pPr>
            <a:r>
              <a:rPr lang="en-US" sz="2800" dirty="0" smtClean="0">
                <a:solidFill>
                  <a:srgbClr val="009900"/>
                </a:solidFill>
                <a:sym typeface="Symbol"/>
              </a:rPr>
              <a:t>				Perfect Elimination Graphs</a:t>
            </a:r>
          </a:p>
        </p:txBody>
      </p:sp>
      <p:pic>
        <p:nvPicPr>
          <p:cNvPr id="5" name="5 - Εικόνα" descr="11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7454" y="3585996"/>
            <a:ext cx="3862705" cy="1336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auto">
          <a:xfrm>
            <a:off x="4692319" y="3525253"/>
            <a:ext cx="1311442" cy="144378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371600" y="361455"/>
            <a:ext cx="7772400" cy="889829"/>
          </a:xfrm>
          <a:prstGeom prst="rect">
            <a:avLst/>
          </a:prstGeom>
        </p:spPr>
        <p:txBody>
          <a:bodyPr anchor="ctr"/>
          <a:lstStyle/>
          <a:p>
            <a:pPr algn="l"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Garamond" pitchFamily="18" charset="0"/>
                <a:ea typeface="+mj-ea"/>
                <a:cs typeface="+mj-cs"/>
              </a:rPr>
              <a:t>Triangulated Graphs</a:t>
            </a:r>
            <a:endParaRPr lang="en-GB" sz="3200" dirty="0">
              <a:solidFill>
                <a:srgbClr val="002060"/>
              </a:solidFill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0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C42D09A4-64D9-4005-858C-1F13DF9E55C1}" type="slidenum">
              <a:rPr lang="el-GR" altLang="el-GR" sz="1200" smtClean="0">
                <a:latin typeface="Cambria" pitchFamily="18" charset="0"/>
              </a:rPr>
              <a:pPr/>
              <a:t>3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6483691" y="3505679"/>
            <a:ext cx="209550" cy="2095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6121571" y="3949299"/>
            <a:ext cx="209550" cy="2095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" name="Oval 7"/>
          <p:cNvSpPr>
            <a:spLocks noChangeArrowheads="1"/>
          </p:cNvSpPr>
          <p:nvPr/>
        </p:nvSpPr>
        <p:spPr bwMode="auto">
          <a:xfrm>
            <a:off x="6791528" y="3949299"/>
            <a:ext cx="209550" cy="2095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6157785" y="4492507"/>
            <a:ext cx="209550" cy="2095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" name="Oval 7"/>
          <p:cNvSpPr>
            <a:spLocks noChangeArrowheads="1"/>
          </p:cNvSpPr>
          <p:nvPr/>
        </p:nvSpPr>
        <p:spPr bwMode="auto">
          <a:xfrm>
            <a:off x="6818689" y="4483453"/>
            <a:ext cx="209550" cy="2095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" name="Oval 7"/>
          <p:cNvSpPr>
            <a:spLocks noChangeArrowheads="1"/>
          </p:cNvSpPr>
          <p:nvPr/>
        </p:nvSpPr>
        <p:spPr bwMode="auto">
          <a:xfrm>
            <a:off x="7905104" y="4130369"/>
            <a:ext cx="209550" cy="2095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7" name="Oval 7"/>
          <p:cNvSpPr>
            <a:spLocks noChangeArrowheads="1"/>
          </p:cNvSpPr>
          <p:nvPr/>
        </p:nvSpPr>
        <p:spPr bwMode="auto">
          <a:xfrm>
            <a:off x="7914158" y="3641482"/>
            <a:ext cx="209550" cy="2095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8" name="Oval 7"/>
          <p:cNvSpPr>
            <a:spLocks noChangeArrowheads="1"/>
          </p:cNvSpPr>
          <p:nvPr/>
        </p:nvSpPr>
        <p:spPr bwMode="auto">
          <a:xfrm>
            <a:off x="8357777" y="3741069"/>
            <a:ext cx="209550" cy="2095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" name="Oval 7"/>
          <p:cNvSpPr>
            <a:spLocks noChangeArrowheads="1"/>
          </p:cNvSpPr>
          <p:nvPr/>
        </p:nvSpPr>
        <p:spPr bwMode="auto">
          <a:xfrm>
            <a:off x="8330617" y="4392919"/>
            <a:ext cx="209550" cy="2095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0" name="Oval 7"/>
          <p:cNvSpPr>
            <a:spLocks noChangeArrowheads="1"/>
          </p:cNvSpPr>
          <p:nvPr/>
        </p:nvSpPr>
        <p:spPr bwMode="auto">
          <a:xfrm>
            <a:off x="7896051" y="4564935"/>
            <a:ext cx="209550" cy="2095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" name="Oval 7"/>
          <p:cNvSpPr>
            <a:spLocks noChangeArrowheads="1"/>
          </p:cNvSpPr>
          <p:nvPr/>
        </p:nvSpPr>
        <p:spPr bwMode="auto">
          <a:xfrm>
            <a:off x="7425270" y="4239010"/>
            <a:ext cx="209550" cy="2095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- Θέση περιεχομένου"/>
          <p:cNvSpPr>
            <a:spLocks noGrp="1"/>
          </p:cNvSpPr>
          <p:nvPr>
            <p:ph idx="1"/>
          </p:nvPr>
        </p:nvSpPr>
        <p:spPr>
          <a:xfrm>
            <a:off x="753501" y="1730627"/>
            <a:ext cx="8390499" cy="2660899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Let </a:t>
            </a:r>
            <a:r>
              <a:rPr lang="en-US" sz="2800" i="1" dirty="0" smtClean="0">
                <a:solidFill>
                  <a:srgbClr val="C00000"/>
                </a:solidFill>
              </a:rPr>
              <a:t>u</a:t>
            </a:r>
            <a:r>
              <a:rPr lang="en-US" sz="2800" dirty="0" smtClean="0"/>
              <a:t> be a vertex of set </a:t>
            </a:r>
            <a:r>
              <a:rPr lang="en-US" sz="2800" dirty="0" smtClean="0">
                <a:solidFill>
                  <a:srgbClr val="C00000"/>
                </a:solidFill>
              </a:rPr>
              <a:t>X</a:t>
            </a:r>
            <a:r>
              <a:rPr lang="en-US" sz="2800" baseline="-25000" dirty="0" smtClean="0">
                <a:solidFill>
                  <a:srgbClr val="C00000"/>
                </a:solidFill>
              </a:rPr>
              <a:t>v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defined during the </a:t>
            </a:r>
            <a:r>
              <a:rPr lang="el-GR" sz="2800" dirty="0" smtClean="0">
                <a:solidFill>
                  <a:schemeClr val="tx2"/>
                </a:solidFill>
              </a:rPr>
              <a:t>σ</a:t>
            </a:r>
            <a:r>
              <a:rPr lang="en-US" sz="2800" baseline="30000" dirty="0" smtClean="0">
                <a:solidFill>
                  <a:schemeClr val="tx2"/>
                </a:solidFill>
              </a:rPr>
              <a:t>-1</a:t>
            </a:r>
            <a:r>
              <a:rPr lang="en-US" sz="2800" dirty="0" smtClean="0">
                <a:solidFill>
                  <a:schemeClr val="tx2"/>
                </a:solidFill>
              </a:rPr>
              <a:t>(v)-</a:t>
            </a:r>
            <a:r>
              <a:rPr lang="en-US" sz="2800" dirty="0" err="1" smtClean="0">
                <a:solidFill>
                  <a:schemeClr val="tx2"/>
                </a:solidFill>
              </a:rPr>
              <a:t>th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ym typeface="Symbol" pitchFamily="18" charset="2"/>
              </a:rPr>
              <a:t>iteration </a:t>
            </a:r>
            <a:r>
              <a:rPr lang="en-US" sz="2800" dirty="0" smtClean="0"/>
              <a:t>(in line 6)</a:t>
            </a:r>
            <a:r>
              <a:rPr lang="en-US" sz="2800" dirty="0" smtClean="0">
                <a:sym typeface="Symbol" pitchFamily="18" charset="2"/>
              </a:rPr>
              <a:t>, </a:t>
            </a:r>
          </a:p>
          <a:p>
            <a:pPr>
              <a:buNone/>
            </a:pPr>
            <a:r>
              <a:rPr lang="en-US" sz="2800" dirty="0" smtClean="0">
                <a:sym typeface="Symbol" pitchFamily="18" charset="2"/>
              </a:rPr>
              <a:t>	after which (in line 7)</a:t>
            </a:r>
          </a:p>
          <a:p>
            <a:pPr algn="ctr">
              <a:buFont typeface="Wingdings" pitchFamily="2" charset="2"/>
              <a:buNone/>
            </a:pPr>
            <a:endParaRPr lang="en-US" sz="900" dirty="0" smtClean="0"/>
          </a:p>
          <a:p>
            <a:pPr>
              <a:buFont typeface="Wingdings" pitchFamily="2" charset="2"/>
              <a:buNone/>
            </a:pPr>
            <a:r>
              <a:rPr lang="en-US" sz="900" dirty="0" smtClean="0">
                <a:solidFill>
                  <a:srgbClr val="C00000"/>
                </a:solidFill>
              </a:rPr>
              <a:t>                                                           </a:t>
            </a:r>
            <a:r>
              <a:rPr lang="en-US" sz="2800" dirty="0" smtClean="0">
                <a:solidFill>
                  <a:srgbClr val="C00000"/>
                </a:solidFill>
              </a:rPr>
              <a:t>X</a:t>
            </a:r>
            <a:r>
              <a:rPr lang="en-US" sz="2800" baseline="-25000" dirty="0" smtClean="0">
                <a:solidFill>
                  <a:srgbClr val="C00000"/>
                </a:solidFill>
              </a:rPr>
              <a:t>v</a:t>
            </a:r>
            <a:r>
              <a:rPr lang="en-US" sz="2800" dirty="0" smtClean="0">
                <a:solidFill>
                  <a:srgbClr val="C00000"/>
                </a:solidFill>
              </a:rPr>
              <a:t>-{</a:t>
            </a:r>
            <a:r>
              <a:rPr lang="en-US" sz="2800" i="1" dirty="0" smtClean="0">
                <a:solidFill>
                  <a:srgbClr val="C00000"/>
                </a:solidFill>
              </a:rPr>
              <a:t>u</a:t>
            </a:r>
            <a:r>
              <a:rPr lang="en-US" sz="2800" dirty="0" smtClean="0">
                <a:solidFill>
                  <a:srgbClr val="C00000"/>
                </a:solidFill>
              </a:rPr>
              <a:t>} is added to A(</a:t>
            </a:r>
            <a:r>
              <a:rPr lang="en-US" sz="2800" i="1" dirty="0" smtClean="0">
                <a:solidFill>
                  <a:srgbClr val="C00000"/>
                </a:solidFill>
              </a:rPr>
              <a:t>u</a:t>
            </a:r>
            <a:r>
              <a:rPr lang="en-US" sz="2800" dirty="0" smtClean="0">
                <a:solidFill>
                  <a:srgbClr val="C00000"/>
                </a:solidFill>
              </a:rPr>
              <a:t>)</a:t>
            </a:r>
            <a:endParaRPr lang="en-US" sz="2800" dirty="0" smtClean="0">
              <a:solidFill>
                <a:srgbClr val="7030A0"/>
              </a:solidFill>
              <a:sym typeface="Symbol" pitchFamily="18" charset="2"/>
            </a:endParaRPr>
          </a:p>
          <a:p>
            <a:pPr>
              <a:buFont typeface="Wingdings" pitchFamily="2" charset="2"/>
              <a:buNone/>
            </a:pPr>
            <a:endParaRPr lang="en-US" sz="2000" dirty="0" smtClean="0">
              <a:solidFill>
                <a:srgbClr val="7030A0"/>
              </a:solidFill>
              <a:sym typeface="Symbol" pitchFamily="18" charset="2"/>
            </a:endParaRPr>
          </a:p>
        </p:txBody>
      </p:sp>
      <p:sp>
        <p:nvSpPr>
          <p:cNvPr id="31" name="2 - Θέση περιεχομένου"/>
          <p:cNvSpPr txBox="1">
            <a:spLocks/>
          </p:cNvSpPr>
          <p:nvPr/>
        </p:nvSpPr>
        <p:spPr bwMode="auto">
          <a:xfrm>
            <a:off x="286654" y="4316199"/>
            <a:ext cx="8857346" cy="1768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					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     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1</a:t>
            </a:r>
            <a:r>
              <a:rPr kumimoji="0" lang="en-US" sz="2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st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neighbor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/>
            </a:r>
            <a:b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</a:br>
            <a:endParaRPr kumimoji="0" lang="en-US" sz="100" b="0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</a:t>
            </a:r>
            <a:r>
              <a:rPr kumimoji="0" 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[………</a:t>
            </a:r>
            <a:r>
              <a:rPr kumimoji="0" 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,…..,</a:t>
            </a:r>
            <a:r>
              <a:rPr kumimoji="0" 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,……..]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7 - Ελεύθερη σχεδίαση"/>
          <p:cNvSpPr>
            <a:spLocks/>
          </p:cNvSpPr>
          <p:nvPr/>
        </p:nvSpPr>
        <p:spPr bwMode="auto">
          <a:xfrm>
            <a:off x="3708285" y="4824661"/>
            <a:ext cx="1136650" cy="205091"/>
          </a:xfrm>
          <a:custGeom>
            <a:avLst/>
            <a:gdLst>
              <a:gd name="T0" fmla="*/ 0 w 1135380"/>
              <a:gd name="T1" fmla="*/ 251562 h 284480"/>
              <a:gd name="T2" fmla="*/ 583670 w 1135380"/>
              <a:gd name="T3" fmla="*/ 0 h 284480"/>
              <a:gd name="T4" fmla="*/ 1059822 w 1135380"/>
              <a:gd name="T5" fmla="*/ 251562 h 284480"/>
              <a:gd name="T6" fmla="*/ 1090541 w 1135380"/>
              <a:gd name="T7" fmla="*/ 251562 h 284480"/>
              <a:gd name="T8" fmla="*/ 0 60000 65536"/>
              <a:gd name="T9" fmla="*/ 0 60000 65536"/>
              <a:gd name="T10" fmla="*/ 0 60000 65536"/>
              <a:gd name="T11" fmla="*/ 0 60000 65536"/>
              <a:gd name="T12" fmla="*/ 0 w 1135380"/>
              <a:gd name="T13" fmla="*/ 0 h 284480"/>
              <a:gd name="T14" fmla="*/ 1135380 w 1135380"/>
              <a:gd name="T15" fmla="*/ 284480 h 284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5380" h="284480">
                <a:moveTo>
                  <a:pt x="0" y="243840"/>
                </a:moveTo>
                <a:cubicBezTo>
                  <a:pt x="201930" y="121920"/>
                  <a:pt x="403860" y="0"/>
                  <a:pt x="579120" y="0"/>
                </a:cubicBezTo>
                <a:cubicBezTo>
                  <a:pt x="754380" y="0"/>
                  <a:pt x="967740" y="203200"/>
                  <a:pt x="1051560" y="243840"/>
                </a:cubicBezTo>
                <a:cubicBezTo>
                  <a:pt x="1135380" y="284480"/>
                  <a:pt x="1108710" y="264160"/>
                  <a:pt x="1082040" y="243840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11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C42D09A4-64D9-4005-858C-1F13DF9E55C1}" type="slidenum">
              <a:rPr lang="el-GR" altLang="el-GR" sz="1200" smtClean="0">
                <a:latin typeface="Cambria" pitchFamily="18" charset="0"/>
              </a:rPr>
              <a:pPr/>
              <a:t>30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383632" y="361455"/>
            <a:ext cx="7760368" cy="906463"/>
          </a:xfrm>
          <a:prstGeom prst="rect">
            <a:avLst/>
          </a:prstGeom>
        </p:spPr>
        <p:txBody>
          <a:bodyPr anchor="ctr"/>
          <a:lstStyle/>
          <a:p>
            <a:pPr algn="l"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Correctness of </a:t>
            </a:r>
            <a:r>
              <a:rPr lang="en-US" sz="3200" b="1" dirty="0" smtClean="0">
                <a:solidFill>
                  <a:srgbClr val="002060"/>
                </a:solidFill>
                <a:latin typeface="Cambria" pitchFamily="18" charset="0"/>
              </a:rPr>
              <a:t>Algorithm PERFECT</a:t>
            </a:r>
            <a:endParaRPr lang="en-GB" sz="3200" dirty="0">
              <a:solidFill>
                <a:srgbClr val="00206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3453063" y="5007395"/>
            <a:ext cx="505326" cy="394784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" name="31 - Έλλειψη"/>
          <p:cNvSpPr>
            <a:spLocks noChangeArrowheads="1"/>
          </p:cNvSpPr>
          <p:nvPr/>
        </p:nvSpPr>
        <p:spPr bwMode="auto">
          <a:xfrm>
            <a:off x="4182120" y="5036297"/>
            <a:ext cx="1593039" cy="426049"/>
          </a:xfrm>
          <a:prstGeom prst="ellipse">
            <a:avLst/>
          </a:prstGeom>
          <a:noFill/>
          <a:ln w="28575" algn="ctr">
            <a:solidFill>
              <a:schemeClr val="tx2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65873" y="1700808"/>
            <a:ext cx="72008" cy="4608512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- Θέση περιεχομένου"/>
          <p:cNvSpPr>
            <a:spLocks noGrp="1"/>
          </p:cNvSpPr>
          <p:nvPr>
            <p:ph idx="1"/>
          </p:nvPr>
        </p:nvSpPr>
        <p:spPr>
          <a:xfrm>
            <a:off x="717404" y="2945859"/>
            <a:ext cx="4841185" cy="2311941"/>
          </a:xfrm>
        </p:spPr>
        <p:txBody>
          <a:bodyPr/>
          <a:lstStyle/>
          <a:p>
            <a:pPr marL="0" indent="6350">
              <a:buNone/>
            </a:pPr>
            <a:r>
              <a:rPr lang="en-US" sz="2800" dirty="0" smtClean="0"/>
              <a:t>Since </a:t>
            </a:r>
            <a:r>
              <a:rPr lang="en-US" sz="2800" dirty="0" smtClean="0">
                <a:sym typeface="Symbol" pitchFamily="18" charset="2"/>
              </a:rPr>
              <a:t>the Algorithm </a:t>
            </a:r>
            <a:r>
              <a:rPr lang="en-US" sz="2400" dirty="0" smtClean="0">
                <a:solidFill>
                  <a:schemeClr val="tx2"/>
                </a:solidFill>
              </a:rPr>
              <a:t>PERFECT</a:t>
            </a:r>
            <a:r>
              <a:rPr lang="en-US" sz="2400" dirty="0" smtClean="0"/>
              <a:t> </a:t>
            </a:r>
            <a:r>
              <a:rPr lang="en-US" sz="2800" dirty="0" smtClean="0"/>
              <a:t>returns </a:t>
            </a:r>
            <a:r>
              <a:rPr lang="en-US" sz="2400" dirty="0" smtClean="0">
                <a:solidFill>
                  <a:schemeClr val="tx2"/>
                </a:solidFill>
              </a:rPr>
              <a:t>TRUE</a:t>
            </a:r>
            <a:r>
              <a:rPr lang="en-US" sz="2800" dirty="0" smtClean="0">
                <a:solidFill>
                  <a:srgbClr val="7030A0"/>
                </a:solidFill>
                <a:sym typeface="Symbol" pitchFamily="18" charset="2"/>
              </a:rPr>
              <a:t> </a:t>
            </a:r>
            <a:r>
              <a:rPr lang="en-US" sz="2800" dirty="0" smtClean="0">
                <a:solidFill>
                  <a:srgbClr val="7030A0"/>
                </a:solidFill>
                <a:sym typeface="Symbol"/>
              </a:rPr>
              <a:t></a:t>
            </a:r>
            <a:endParaRPr lang="en-US" sz="2800" dirty="0" smtClean="0">
              <a:solidFill>
                <a:srgbClr val="7030A0"/>
              </a:solidFill>
              <a:sym typeface="Symbol" pitchFamily="18" charset="2"/>
            </a:endParaRPr>
          </a:p>
          <a:p>
            <a:pPr marL="0" indent="6350">
              <a:buNone/>
            </a:pPr>
            <a:r>
              <a:rPr lang="en-US" sz="2800" dirty="0" smtClean="0">
                <a:solidFill>
                  <a:srgbClr val="C00000"/>
                </a:solidFill>
                <a:sym typeface="Symbol" pitchFamily="18" charset="2"/>
              </a:rPr>
              <a:t>A(</a:t>
            </a:r>
            <a:r>
              <a:rPr lang="en-US" sz="2800" i="1" dirty="0" smtClean="0">
                <a:solidFill>
                  <a:srgbClr val="C00000"/>
                </a:solidFill>
                <a:sym typeface="Symbol" pitchFamily="18" charset="2"/>
              </a:rPr>
              <a:t>u</a:t>
            </a:r>
            <a:r>
              <a:rPr lang="en-US" sz="2800" dirty="0" smtClean="0">
                <a:solidFill>
                  <a:srgbClr val="C00000"/>
                </a:solidFill>
                <a:sym typeface="Symbol" pitchFamily="18" charset="2"/>
              </a:rPr>
              <a:t>) </a:t>
            </a:r>
            <a:r>
              <a:rPr lang="en-US" sz="2800" dirty="0" smtClean="0">
                <a:solidFill>
                  <a:srgbClr val="C00000"/>
                </a:solidFill>
                <a:sym typeface="Symbol"/>
              </a:rPr>
              <a:t>-</a:t>
            </a:r>
            <a:r>
              <a:rPr lang="en-US" sz="2800" dirty="0" smtClean="0">
                <a:solidFill>
                  <a:srgbClr val="C00000"/>
                </a:solidFill>
                <a:sym typeface="Symbol" pitchFamily="18" charset="2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sym typeface="Symbol" pitchFamily="18" charset="2"/>
              </a:rPr>
              <a:t>adj</a:t>
            </a:r>
            <a:r>
              <a:rPr lang="en-US" sz="2800" dirty="0" smtClean="0">
                <a:solidFill>
                  <a:srgbClr val="C00000"/>
                </a:solidFill>
                <a:sym typeface="Symbol" pitchFamily="18" charset="2"/>
              </a:rPr>
              <a:t>(</a:t>
            </a:r>
            <a:r>
              <a:rPr lang="en-US" sz="2800" i="1" dirty="0" smtClean="0">
                <a:solidFill>
                  <a:srgbClr val="C00000"/>
                </a:solidFill>
                <a:sym typeface="Symbol" pitchFamily="18" charset="2"/>
              </a:rPr>
              <a:t>u</a:t>
            </a:r>
            <a:r>
              <a:rPr lang="en-US" sz="2800" dirty="0" smtClean="0">
                <a:solidFill>
                  <a:srgbClr val="C00000"/>
                </a:solidFill>
                <a:sym typeface="Symbol" pitchFamily="18" charset="2"/>
              </a:rPr>
              <a:t>) </a:t>
            </a:r>
            <a:r>
              <a:rPr lang="en-US" sz="2800" b="1" dirty="0" smtClean="0">
                <a:solidFill>
                  <a:srgbClr val="C00000"/>
                </a:solidFill>
                <a:sym typeface="Symbol" pitchFamily="18" charset="2"/>
              </a:rPr>
              <a:t>=</a:t>
            </a:r>
            <a:r>
              <a:rPr lang="en-US" sz="2800" dirty="0" smtClean="0">
                <a:solidFill>
                  <a:srgbClr val="C00000"/>
                </a:solidFill>
                <a:sym typeface="Symbol" pitchFamily="18" charset="2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sym typeface="Symbol"/>
              </a:rPr>
              <a:t>    </a:t>
            </a:r>
            <a:r>
              <a:rPr lang="en-US" sz="2400" dirty="0" smtClean="0">
                <a:solidFill>
                  <a:srgbClr val="C00000"/>
                </a:solidFill>
                <a:sym typeface="Symbol"/>
              </a:rPr>
              <a:t>(in line 8)  </a:t>
            </a:r>
            <a:r>
              <a:rPr lang="en-US" sz="2800" dirty="0" smtClean="0">
                <a:solidFill>
                  <a:srgbClr val="7030A0"/>
                </a:solidFill>
                <a:sym typeface="Symbol"/>
              </a:rPr>
              <a:t></a:t>
            </a:r>
            <a:endParaRPr lang="en-US" sz="2800" dirty="0" smtClean="0">
              <a:solidFill>
                <a:srgbClr val="7030A0"/>
              </a:solidFill>
              <a:sym typeface="Symbol" pitchFamily="18" charset="2"/>
            </a:endParaRPr>
          </a:p>
          <a:p>
            <a:pPr>
              <a:buNone/>
            </a:pPr>
            <a:endParaRPr lang="en-US" sz="1000" dirty="0" smtClean="0">
              <a:solidFill>
                <a:srgbClr val="7030A0"/>
              </a:solidFill>
              <a:sym typeface="Symbol" pitchFamily="18" charset="2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7030A0"/>
                </a:solidFill>
                <a:sym typeface="Symbol" pitchFamily="18" charset="2"/>
              </a:rPr>
              <a:t>X</a:t>
            </a:r>
            <a:r>
              <a:rPr lang="en-US" sz="2800" baseline="-25000" dirty="0" smtClean="0">
                <a:solidFill>
                  <a:srgbClr val="7030A0"/>
                </a:solidFill>
                <a:sym typeface="Symbol" pitchFamily="18" charset="2"/>
              </a:rPr>
              <a:t>v</a:t>
            </a:r>
            <a:r>
              <a:rPr lang="en-US" sz="2800" dirty="0" smtClean="0">
                <a:solidFill>
                  <a:srgbClr val="7030A0"/>
                </a:solidFill>
                <a:sym typeface="Symbol" pitchFamily="18" charset="2"/>
              </a:rPr>
              <a:t>-{</a:t>
            </a:r>
            <a:r>
              <a:rPr lang="en-US" sz="2800" i="1" dirty="0" smtClean="0">
                <a:solidFill>
                  <a:srgbClr val="7030A0"/>
                </a:solidFill>
                <a:sym typeface="Symbol" pitchFamily="18" charset="2"/>
              </a:rPr>
              <a:t>u</a:t>
            </a:r>
            <a:r>
              <a:rPr lang="en-US" sz="2800" dirty="0" smtClean="0">
                <a:solidFill>
                  <a:srgbClr val="7030A0"/>
                </a:solidFill>
                <a:sym typeface="Symbol" pitchFamily="18" charset="2"/>
              </a:rPr>
              <a:t>} </a:t>
            </a:r>
            <a:r>
              <a:rPr lang="en-US" sz="2800" dirty="0" smtClean="0">
                <a:solidFill>
                  <a:srgbClr val="7030A0"/>
                </a:solidFill>
                <a:sym typeface="Symbol"/>
              </a:rPr>
              <a:t></a:t>
            </a:r>
            <a:r>
              <a:rPr lang="en-US" sz="2800" dirty="0" smtClean="0">
                <a:solidFill>
                  <a:srgbClr val="7030A0"/>
                </a:solidFill>
                <a:sym typeface="Symbol" pitchFamily="18" charset="2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sym typeface="Symbol" pitchFamily="18" charset="2"/>
              </a:rPr>
              <a:t>adj</a:t>
            </a:r>
            <a:r>
              <a:rPr lang="en-US" sz="2800" dirty="0" smtClean="0">
                <a:solidFill>
                  <a:srgbClr val="7030A0"/>
                </a:solidFill>
                <a:sym typeface="Symbol" pitchFamily="18" charset="2"/>
              </a:rPr>
              <a:t> (</a:t>
            </a:r>
            <a:r>
              <a:rPr lang="en-US" sz="2800" i="1" dirty="0" smtClean="0">
                <a:solidFill>
                  <a:srgbClr val="7030A0"/>
                </a:solidFill>
                <a:sym typeface="Symbol" pitchFamily="18" charset="2"/>
              </a:rPr>
              <a:t>u</a:t>
            </a:r>
            <a:r>
              <a:rPr lang="en-US" sz="2800" dirty="0" smtClean="0">
                <a:solidFill>
                  <a:srgbClr val="7030A0"/>
                </a:solidFill>
                <a:sym typeface="Symbol" pitchFamily="18" charset="2"/>
              </a:rPr>
              <a:t>)</a:t>
            </a:r>
            <a:endParaRPr lang="en-US" sz="2800" dirty="0" smtClean="0">
              <a:solidFill>
                <a:schemeClr val="tx2"/>
              </a:solidFill>
              <a:sym typeface="Symbol" pitchFamily="18" charset="2"/>
            </a:endParaRPr>
          </a:p>
          <a:p>
            <a:pPr marL="0" indent="6350">
              <a:buNone/>
            </a:pPr>
            <a:endParaRPr lang="en-US" sz="28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sz="2800" dirty="0" smtClean="0">
              <a:solidFill>
                <a:srgbClr val="7030A0"/>
              </a:solidFill>
              <a:sym typeface="Symbol" pitchFamily="18" charset="2"/>
            </a:endParaRPr>
          </a:p>
          <a:p>
            <a:pPr>
              <a:buFont typeface="Wingdings" pitchFamily="2" charset="2"/>
              <a:buNone/>
            </a:pPr>
            <a:endParaRPr lang="en-US" sz="2000" dirty="0" smtClean="0">
              <a:solidFill>
                <a:srgbClr val="7030A0"/>
              </a:solidFill>
              <a:sym typeface="Symbol" pitchFamily="18" charset="2"/>
            </a:endParaRPr>
          </a:p>
        </p:txBody>
      </p:sp>
      <p:pic>
        <p:nvPicPr>
          <p:cNvPr id="11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C42D09A4-64D9-4005-858C-1F13DF9E55C1}" type="slidenum">
              <a:rPr lang="el-GR" altLang="el-GR" sz="1200" smtClean="0">
                <a:latin typeface="Cambria" pitchFamily="18" charset="0"/>
              </a:rPr>
              <a:pPr/>
              <a:t>31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383632" y="361455"/>
            <a:ext cx="7760368" cy="906463"/>
          </a:xfrm>
          <a:prstGeom prst="rect">
            <a:avLst/>
          </a:prstGeom>
        </p:spPr>
        <p:txBody>
          <a:bodyPr anchor="ctr"/>
          <a:lstStyle/>
          <a:p>
            <a:pPr algn="l"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Correctness of </a:t>
            </a:r>
            <a:r>
              <a:rPr lang="en-US" sz="3200" b="1" dirty="0" smtClean="0">
                <a:solidFill>
                  <a:srgbClr val="002060"/>
                </a:solidFill>
                <a:latin typeface="Cambria" pitchFamily="18" charset="0"/>
              </a:rPr>
              <a:t>Algorithm PERFECT</a:t>
            </a:r>
            <a:endParaRPr lang="en-GB" sz="3200" dirty="0">
              <a:solidFill>
                <a:srgbClr val="002060"/>
              </a:solidFill>
              <a:latin typeface="Cambria" pitchFamily="18" charset="0"/>
              <a:ea typeface="+mj-ea"/>
              <a:cs typeface="+mj-cs"/>
            </a:endParaRPr>
          </a:p>
        </p:txBody>
      </p:sp>
      <p:cxnSp>
        <p:nvCxnSpPr>
          <p:cNvPr id="10" name="6 - Ευθύγραμμο βέλος σύνδεσης"/>
          <p:cNvCxnSpPr>
            <a:cxnSpLocks noChangeShapeType="1"/>
          </p:cNvCxnSpPr>
          <p:nvPr/>
        </p:nvCxnSpPr>
        <p:spPr bwMode="auto">
          <a:xfrm flipH="1" flipV="1">
            <a:off x="2727699" y="2391587"/>
            <a:ext cx="1459242" cy="2573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4" name="7 - Ελεύθερη σχεδίαση"/>
          <p:cNvSpPr>
            <a:spLocks/>
          </p:cNvSpPr>
          <p:nvPr/>
        </p:nvSpPr>
        <p:spPr bwMode="auto">
          <a:xfrm>
            <a:off x="2529149" y="1840712"/>
            <a:ext cx="827691" cy="168442"/>
          </a:xfrm>
          <a:custGeom>
            <a:avLst/>
            <a:gdLst>
              <a:gd name="T0" fmla="*/ 0 w 1135380"/>
              <a:gd name="T1" fmla="*/ 251562 h 284480"/>
              <a:gd name="T2" fmla="*/ 583670 w 1135380"/>
              <a:gd name="T3" fmla="*/ 0 h 284480"/>
              <a:gd name="T4" fmla="*/ 1059822 w 1135380"/>
              <a:gd name="T5" fmla="*/ 251562 h 284480"/>
              <a:gd name="T6" fmla="*/ 1090541 w 1135380"/>
              <a:gd name="T7" fmla="*/ 251562 h 284480"/>
              <a:gd name="T8" fmla="*/ 0 60000 65536"/>
              <a:gd name="T9" fmla="*/ 0 60000 65536"/>
              <a:gd name="T10" fmla="*/ 0 60000 65536"/>
              <a:gd name="T11" fmla="*/ 0 60000 65536"/>
              <a:gd name="T12" fmla="*/ 0 w 1135380"/>
              <a:gd name="T13" fmla="*/ 0 h 284480"/>
              <a:gd name="T14" fmla="*/ 1135380 w 1135380"/>
              <a:gd name="T15" fmla="*/ 284480 h 284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5380" h="284480">
                <a:moveTo>
                  <a:pt x="0" y="243840"/>
                </a:moveTo>
                <a:cubicBezTo>
                  <a:pt x="201930" y="121920"/>
                  <a:pt x="403860" y="0"/>
                  <a:pt x="579120" y="0"/>
                </a:cubicBezTo>
                <a:cubicBezTo>
                  <a:pt x="754380" y="0"/>
                  <a:pt x="967740" y="203200"/>
                  <a:pt x="1051560" y="243840"/>
                </a:cubicBezTo>
                <a:cubicBezTo>
                  <a:pt x="1135380" y="284480"/>
                  <a:pt x="1108710" y="264160"/>
                  <a:pt x="1082040" y="243840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17" name="11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2526660" y="2285881"/>
            <a:ext cx="0" cy="228599"/>
          </a:xfrm>
          <a:prstGeom prst="straightConnector1">
            <a:avLst/>
          </a:prstGeom>
          <a:noFill/>
          <a:ln w="25400" algn="ctr">
            <a:solidFill>
              <a:srgbClr val="7030A0"/>
            </a:solidFill>
            <a:round/>
            <a:headEnd/>
            <a:tailEnd type="arrow" w="med" len="med"/>
          </a:ln>
        </p:spPr>
      </p:cxnSp>
      <p:sp>
        <p:nvSpPr>
          <p:cNvPr id="18" name="2 - Θέση περιεχομένου"/>
          <p:cNvSpPr txBox="1">
            <a:spLocks/>
          </p:cNvSpPr>
          <p:nvPr/>
        </p:nvSpPr>
        <p:spPr bwMode="auto">
          <a:xfrm>
            <a:off x="3143855" y="2376341"/>
            <a:ext cx="778464" cy="350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</a:rPr>
              <a:t>max</a:t>
            </a:r>
            <a:endParaRPr kumimoji="0" lang="el-GR" sz="2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5" name="10 - Ευθεία γραμμή σύνδεσης"/>
          <p:cNvCxnSpPr>
            <a:cxnSpLocks noChangeShapeType="1"/>
          </p:cNvCxnSpPr>
          <p:nvPr/>
        </p:nvCxnSpPr>
        <p:spPr bwMode="auto">
          <a:xfrm flipV="1">
            <a:off x="6972911" y="2827398"/>
            <a:ext cx="955938" cy="37760"/>
          </a:xfrm>
          <a:prstGeom prst="line">
            <a:avLst/>
          </a:prstGeom>
          <a:noFill/>
          <a:ln w="19050" algn="ctr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36" name="13 - Ευθεία γραμμή σύνδεσης"/>
          <p:cNvCxnSpPr>
            <a:cxnSpLocks noChangeShapeType="1"/>
          </p:cNvCxnSpPr>
          <p:nvPr/>
        </p:nvCxnSpPr>
        <p:spPr bwMode="auto">
          <a:xfrm flipH="1">
            <a:off x="6821944" y="2897643"/>
            <a:ext cx="128480" cy="1144944"/>
          </a:xfrm>
          <a:prstGeom prst="line">
            <a:avLst/>
          </a:prstGeom>
          <a:noFill/>
          <a:ln w="19050" algn="ctr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37" name="24 - Ευθεία γραμμή σύνδεσης"/>
          <p:cNvCxnSpPr>
            <a:cxnSpLocks noChangeShapeType="1"/>
          </p:cNvCxnSpPr>
          <p:nvPr/>
        </p:nvCxnSpPr>
        <p:spPr bwMode="auto">
          <a:xfrm>
            <a:off x="6950422" y="2897643"/>
            <a:ext cx="289643" cy="1219200"/>
          </a:xfrm>
          <a:prstGeom prst="line">
            <a:avLst/>
          </a:prstGeom>
          <a:noFill/>
          <a:ln w="19050" algn="ctr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38" name="27 - Ευθεία γραμμή σύνδεσης"/>
          <p:cNvCxnSpPr>
            <a:cxnSpLocks noChangeShapeType="1"/>
          </p:cNvCxnSpPr>
          <p:nvPr/>
        </p:nvCxnSpPr>
        <p:spPr bwMode="auto">
          <a:xfrm>
            <a:off x="6950422" y="2897643"/>
            <a:ext cx="665606" cy="1108850"/>
          </a:xfrm>
          <a:prstGeom prst="line">
            <a:avLst/>
          </a:prstGeom>
          <a:noFill/>
          <a:ln w="19050" algn="ctr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39" name="33 - Ευθεία γραμμή σύνδεσης"/>
          <p:cNvCxnSpPr>
            <a:cxnSpLocks noChangeShapeType="1"/>
          </p:cNvCxnSpPr>
          <p:nvPr/>
        </p:nvCxnSpPr>
        <p:spPr bwMode="auto">
          <a:xfrm flipH="1">
            <a:off x="6821190" y="2815366"/>
            <a:ext cx="1107659" cy="1263293"/>
          </a:xfrm>
          <a:prstGeom prst="line">
            <a:avLst/>
          </a:prstGeom>
          <a:noFill/>
          <a:ln w="19050" algn="ctr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40" name="38 - Ευθεία γραμμή σύνδεσης"/>
          <p:cNvCxnSpPr>
            <a:cxnSpLocks noChangeShapeType="1"/>
          </p:cNvCxnSpPr>
          <p:nvPr/>
        </p:nvCxnSpPr>
        <p:spPr bwMode="auto">
          <a:xfrm flipH="1">
            <a:off x="7243049" y="2827398"/>
            <a:ext cx="661738" cy="1251284"/>
          </a:xfrm>
          <a:prstGeom prst="line">
            <a:avLst/>
          </a:prstGeom>
          <a:noFill/>
          <a:ln w="19050" algn="ctr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41" name="41 - Ευθεία γραμμή σύνδεσης"/>
          <p:cNvCxnSpPr>
            <a:cxnSpLocks noChangeShapeType="1"/>
          </p:cNvCxnSpPr>
          <p:nvPr/>
        </p:nvCxnSpPr>
        <p:spPr bwMode="auto">
          <a:xfrm flipH="1">
            <a:off x="7628060" y="2815366"/>
            <a:ext cx="288758" cy="1203158"/>
          </a:xfrm>
          <a:prstGeom prst="line">
            <a:avLst/>
          </a:prstGeom>
          <a:noFill/>
          <a:ln w="19050" algn="ctr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42" name="43 - Ευθεία γραμμή σύνδεσης"/>
          <p:cNvCxnSpPr>
            <a:cxnSpLocks noChangeShapeType="1"/>
          </p:cNvCxnSpPr>
          <p:nvPr/>
        </p:nvCxnSpPr>
        <p:spPr bwMode="auto">
          <a:xfrm>
            <a:off x="7940881" y="2839429"/>
            <a:ext cx="229089" cy="1140254"/>
          </a:xfrm>
          <a:prstGeom prst="line">
            <a:avLst/>
          </a:prstGeom>
          <a:noFill/>
          <a:ln w="19050" algn="ctr">
            <a:solidFill>
              <a:schemeClr val="tx2"/>
            </a:solidFill>
            <a:round/>
            <a:headEnd/>
            <a:tailEnd/>
          </a:ln>
        </p:spPr>
      </p:cxnSp>
      <p:sp>
        <p:nvSpPr>
          <p:cNvPr id="43" name="48 - Έλλειψη"/>
          <p:cNvSpPr>
            <a:spLocks noChangeArrowheads="1"/>
          </p:cNvSpPr>
          <p:nvPr/>
        </p:nvSpPr>
        <p:spPr bwMode="auto">
          <a:xfrm>
            <a:off x="5955659" y="3633510"/>
            <a:ext cx="2839452" cy="962526"/>
          </a:xfrm>
          <a:prstGeom prst="ellipse">
            <a:avLst/>
          </a:prstGeom>
          <a:noFill/>
          <a:ln w="19050" algn="ctr">
            <a:solidFill>
              <a:schemeClr val="tx2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4" name="49 - Έλλειψη"/>
          <p:cNvSpPr>
            <a:spLocks noChangeArrowheads="1"/>
          </p:cNvSpPr>
          <p:nvPr/>
        </p:nvSpPr>
        <p:spPr bwMode="auto">
          <a:xfrm>
            <a:off x="6584558" y="3827283"/>
            <a:ext cx="1326258" cy="411480"/>
          </a:xfrm>
          <a:prstGeom prst="ellipse">
            <a:avLst/>
          </a:prstGeom>
          <a:noFill/>
          <a:ln w="19050" algn="ctr">
            <a:solidFill>
              <a:schemeClr val="tx2"/>
            </a:solidFill>
            <a:prstDash val="sysDash"/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5" name="56 - TextBox"/>
          <p:cNvSpPr txBox="1">
            <a:spLocks noChangeArrowheads="1"/>
          </p:cNvSpPr>
          <p:nvPr/>
        </p:nvSpPr>
        <p:spPr bwMode="auto">
          <a:xfrm>
            <a:off x="8164489" y="2098696"/>
            <a:ext cx="7461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A</a:t>
            </a:r>
            <a:r>
              <a:rPr lang="en-US" sz="2000" dirty="0" smtClean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(</a:t>
            </a:r>
            <a:r>
              <a:rPr lang="en-US" sz="2000" i="1" dirty="0" smtClean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u</a:t>
            </a:r>
            <a:r>
              <a:rPr lang="en-US" sz="2000" dirty="0" smtClean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)</a:t>
            </a:r>
            <a:endParaRPr lang="el-GR" sz="2000" baseline="-25000" dirty="0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46" name="2 - Θέση περιεχομένου"/>
          <p:cNvSpPr txBox="1">
            <a:spLocks/>
          </p:cNvSpPr>
          <p:nvPr/>
        </p:nvSpPr>
        <p:spPr bwMode="auto">
          <a:xfrm>
            <a:off x="1106431" y="1879013"/>
            <a:ext cx="3393276" cy="467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l-GR" kern="0" dirty="0" smtClean="0">
                <a:solidFill>
                  <a:schemeClr val="tx2"/>
                </a:solidFill>
                <a:latin typeface="+mn-lt"/>
              </a:rPr>
              <a:t>σ</a:t>
            </a:r>
            <a:r>
              <a:rPr lang="en-US" sz="2000" kern="0" dirty="0" smtClean="0">
                <a:solidFill>
                  <a:schemeClr val="tx2"/>
                </a:solidFill>
              </a:rPr>
              <a:t> </a:t>
            </a:r>
            <a:r>
              <a:rPr lang="en-US" kern="0" dirty="0" smtClean="0">
                <a:solidFill>
                  <a:schemeClr val="tx2"/>
                </a:solidFill>
                <a:latin typeface="+mn-lt"/>
              </a:rPr>
              <a:t>= (</a:t>
            </a:r>
            <a:r>
              <a:rPr lang="en-US" i="1" kern="0" dirty="0" smtClean="0">
                <a:solidFill>
                  <a:schemeClr val="tx2"/>
                </a:solidFill>
                <a:latin typeface="+mn-lt"/>
              </a:rPr>
              <a:t>……, v,</a:t>
            </a:r>
            <a:r>
              <a:rPr lang="el-GR" i="1" kern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i="1" kern="0" dirty="0" smtClean="0">
                <a:solidFill>
                  <a:schemeClr val="tx2"/>
                </a:solidFill>
                <a:latin typeface="+mn-lt"/>
              </a:rPr>
              <a:t>…</a:t>
            </a:r>
            <a:r>
              <a:rPr lang="el-GR" i="1" kern="0" dirty="0" smtClean="0">
                <a:solidFill>
                  <a:schemeClr val="tx2"/>
                </a:solidFill>
                <a:latin typeface="+mn-lt"/>
              </a:rPr>
              <a:t>,</a:t>
            </a:r>
            <a:r>
              <a:rPr lang="en-US" i="1" kern="0" dirty="0" smtClean="0">
                <a:solidFill>
                  <a:schemeClr val="tx2"/>
                </a:solidFill>
                <a:latin typeface="+mn-lt"/>
              </a:rPr>
              <a:t> u,</a:t>
            </a:r>
            <a:r>
              <a:rPr lang="el-GR" i="1" kern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i="1" kern="0" dirty="0" smtClean="0">
                <a:solidFill>
                  <a:schemeClr val="tx2"/>
                </a:solidFill>
                <a:latin typeface="+mn-lt"/>
              </a:rPr>
              <a:t>……..</a:t>
            </a:r>
            <a:r>
              <a:rPr lang="en-US" kern="0" dirty="0" smtClean="0">
                <a:solidFill>
                  <a:schemeClr val="tx2"/>
                </a:solidFill>
                <a:latin typeface="+mn-lt"/>
              </a:rPr>
              <a:t>)</a:t>
            </a:r>
            <a:r>
              <a:rPr lang="en-US" i="1" kern="0" dirty="0" smtClean="0">
                <a:solidFill>
                  <a:schemeClr val="tx2"/>
                </a:solidFill>
                <a:latin typeface="+mn-lt"/>
              </a:rPr>
              <a:t> </a:t>
            </a:r>
            <a:endParaRPr lang="el-GR" i="1" kern="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7" name="20 - Έλλειψη"/>
          <p:cNvSpPr>
            <a:spLocks noChangeArrowheads="1"/>
          </p:cNvSpPr>
          <p:nvPr/>
        </p:nvSpPr>
        <p:spPr bwMode="auto">
          <a:xfrm>
            <a:off x="6878833" y="2797536"/>
            <a:ext cx="139617" cy="142188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8" name="20 - Έλλειψη"/>
          <p:cNvSpPr>
            <a:spLocks noChangeArrowheads="1"/>
          </p:cNvSpPr>
          <p:nvPr/>
        </p:nvSpPr>
        <p:spPr bwMode="auto">
          <a:xfrm>
            <a:off x="7849409" y="2781488"/>
            <a:ext cx="139617" cy="142188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9" name="20 - Έλλειψη"/>
          <p:cNvSpPr>
            <a:spLocks noChangeArrowheads="1"/>
          </p:cNvSpPr>
          <p:nvPr/>
        </p:nvSpPr>
        <p:spPr bwMode="auto">
          <a:xfrm>
            <a:off x="6754497" y="3960624"/>
            <a:ext cx="139617" cy="142188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0" name="20 - Έλλειψη"/>
          <p:cNvSpPr>
            <a:spLocks noChangeArrowheads="1"/>
          </p:cNvSpPr>
          <p:nvPr/>
        </p:nvSpPr>
        <p:spPr bwMode="auto">
          <a:xfrm>
            <a:off x="7159569" y="3968640"/>
            <a:ext cx="139617" cy="142188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1" name="20 - Έλλειψη"/>
          <p:cNvSpPr>
            <a:spLocks noChangeArrowheads="1"/>
          </p:cNvSpPr>
          <p:nvPr/>
        </p:nvSpPr>
        <p:spPr bwMode="auto">
          <a:xfrm>
            <a:off x="7540577" y="3964624"/>
            <a:ext cx="139617" cy="142188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2" name="20 - Έλλειψη"/>
          <p:cNvSpPr>
            <a:spLocks noChangeArrowheads="1"/>
          </p:cNvSpPr>
          <p:nvPr/>
        </p:nvSpPr>
        <p:spPr bwMode="auto">
          <a:xfrm>
            <a:off x="8102065" y="3960608"/>
            <a:ext cx="139617" cy="142188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3" name="2 - Θέση περιεχομένου"/>
          <p:cNvSpPr txBox="1">
            <a:spLocks/>
          </p:cNvSpPr>
          <p:nvPr/>
        </p:nvSpPr>
        <p:spPr bwMode="auto">
          <a:xfrm>
            <a:off x="6612922" y="2406287"/>
            <a:ext cx="377470" cy="42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i="1" kern="0" dirty="0" smtClean="0">
                <a:solidFill>
                  <a:schemeClr val="tx2"/>
                </a:solidFill>
                <a:latin typeface="+mn-lt"/>
              </a:rPr>
              <a:t>v</a:t>
            </a:r>
            <a:r>
              <a:rPr lang="en-US" sz="2800" i="1" kern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800" kern="0" dirty="0" smtClean="0">
                <a:solidFill>
                  <a:schemeClr val="tx2"/>
                </a:solidFill>
                <a:latin typeface="+mn-lt"/>
              </a:rPr>
              <a:t> </a:t>
            </a:r>
            <a:endParaRPr lang="el-GR" sz="2800" i="1" kern="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4" name="2 - Θέση περιεχομένου"/>
          <p:cNvSpPr txBox="1">
            <a:spLocks/>
          </p:cNvSpPr>
          <p:nvPr/>
        </p:nvSpPr>
        <p:spPr bwMode="auto">
          <a:xfrm>
            <a:off x="7980554" y="2366175"/>
            <a:ext cx="377470" cy="42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i="1" kern="0" dirty="0" smtClean="0">
                <a:solidFill>
                  <a:schemeClr val="tx2"/>
                </a:solidFill>
                <a:latin typeface="+mn-lt"/>
              </a:rPr>
              <a:t>u</a:t>
            </a:r>
            <a:r>
              <a:rPr lang="en-US" sz="2800" kern="0" dirty="0" smtClean="0">
                <a:solidFill>
                  <a:schemeClr val="tx2"/>
                </a:solidFill>
                <a:latin typeface="+mn-lt"/>
              </a:rPr>
              <a:t> </a:t>
            </a:r>
            <a:endParaRPr lang="el-GR" sz="2800" i="1" kern="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5" name="2 - Θέση περιεχομένου"/>
          <p:cNvSpPr txBox="1">
            <a:spLocks/>
          </p:cNvSpPr>
          <p:nvPr/>
        </p:nvSpPr>
        <p:spPr bwMode="auto">
          <a:xfrm>
            <a:off x="5806736" y="2127832"/>
            <a:ext cx="1075361" cy="350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sz="2000" i="1" kern="0" dirty="0" smtClean="0">
                <a:solidFill>
                  <a:srgbClr val="FF0000"/>
                </a:solidFill>
                <a:latin typeface="+mn-lt"/>
              </a:rPr>
              <a:t>X   - </a:t>
            </a:r>
            <a:r>
              <a:rPr lang="en-US" sz="2000" kern="0" dirty="0" smtClean="0">
                <a:solidFill>
                  <a:srgbClr val="FF0000"/>
                </a:solidFill>
                <a:latin typeface="+mn-lt"/>
              </a:rPr>
              <a:t>{</a:t>
            </a:r>
            <a:r>
              <a:rPr lang="en-US" sz="2000" i="1" kern="0" dirty="0" smtClean="0">
                <a:solidFill>
                  <a:srgbClr val="FF0000"/>
                </a:solidFill>
                <a:latin typeface="+mn-lt"/>
              </a:rPr>
              <a:t>u</a:t>
            </a:r>
            <a:r>
              <a:rPr lang="en-US" sz="2000" kern="0" dirty="0" smtClean="0">
                <a:solidFill>
                  <a:srgbClr val="FF0000"/>
                </a:solidFill>
                <a:latin typeface="+mn-lt"/>
              </a:rPr>
              <a:t>}</a:t>
            </a:r>
            <a:endParaRPr lang="el-GR" sz="2000" i="1" kern="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6" name="2 - Θέση περιεχομένου"/>
          <p:cNvSpPr txBox="1">
            <a:spLocks/>
          </p:cNvSpPr>
          <p:nvPr/>
        </p:nvSpPr>
        <p:spPr bwMode="auto">
          <a:xfrm>
            <a:off x="5975186" y="2139864"/>
            <a:ext cx="373539" cy="350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sz="2000" i="1" kern="0" dirty="0" smtClean="0">
                <a:solidFill>
                  <a:srgbClr val="FF0000"/>
                </a:solidFill>
                <a:latin typeface="+mn-lt"/>
              </a:rPr>
              <a:t>v</a:t>
            </a:r>
            <a:r>
              <a:rPr lang="en-US" i="1" kern="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kern="0" dirty="0" smtClean="0">
                <a:solidFill>
                  <a:srgbClr val="FF0000"/>
                </a:solidFill>
                <a:latin typeface="+mn-lt"/>
              </a:rPr>
              <a:t> </a:t>
            </a:r>
            <a:endParaRPr lang="el-GR" i="1" kern="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7" name="2 - Θέση περιεχομένου"/>
          <p:cNvSpPr txBox="1">
            <a:spLocks/>
          </p:cNvSpPr>
          <p:nvPr/>
        </p:nvSpPr>
        <p:spPr bwMode="auto">
          <a:xfrm>
            <a:off x="6909630" y="4181225"/>
            <a:ext cx="1404209" cy="350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l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sz="2000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  - </a:t>
            </a:r>
            <a:r>
              <a:rPr lang="en-US" sz="20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US" sz="2000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0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}</a:t>
            </a:r>
            <a:endParaRPr lang="el-GR" sz="2000" i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l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sz="2000" i="1" kern="0" dirty="0" smtClean="0">
                <a:solidFill>
                  <a:srgbClr val="FF0000"/>
                </a:solidFill>
                <a:latin typeface="+mn-lt"/>
              </a:rPr>
              <a:t>   </a:t>
            </a:r>
            <a:endParaRPr lang="el-GR" sz="2000" i="1" kern="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8" name="2 - Θέση περιεχομένου"/>
          <p:cNvSpPr txBox="1">
            <a:spLocks/>
          </p:cNvSpPr>
          <p:nvPr/>
        </p:nvSpPr>
        <p:spPr bwMode="auto">
          <a:xfrm>
            <a:off x="7066048" y="4193251"/>
            <a:ext cx="373539" cy="350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sz="2000" i="1" kern="0" dirty="0" smtClean="0">
                <a:solidFill>
                  <a:srgbClr val="FF0000"/>
                </a:solidFill>
                <a:latin typeface="+mn-lt"/>
              </a:rPr>
              <a:t>v</a:t>
            </a:r>
            <a:r>
              <a:rPr lang="en-US" i="1" kern="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kern="0" dirty="0" smtClean="0">
                <a:solidFill>
                  <a:srgbClr val="FF0000"/>
                </a:solidFill>
                <a:latin typeface="+mn-lt"/>
              </a:rPr>
              <a:t> </a:t>
            </a:r>
            <a:endParaRPr lang="el-GR" i="1" kern="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9" name="Freeform 58"/>
          <p:cNvSpPr/>
          <p:nvPr/>
        </p:nvSpPr>
        <p:spPr bwMode="auto">
          <a:xfrm>
            <a:off x="6569269" y="1864861"/>
            <a:ext cx="1828800" cy="252663"/>
          </a:xfrm>
          <a:custGeom>
            <a:avLst/>
            <a:gdLst>
              <a:gd name="connsiteX0" fmla="*/ 0 w 1828800"/>
              <a:gd name="connsiteY0" fmla="*/ 252663 h 252663"/>
              <a:gd name="connsiteX1" fmla="*/ 914400 w 1828800"/>
              <a:gd name="connsiteY1" fmla="*/ 0 h 252663"/>
              <a:gd name="connsiteX2" fmla="*/ 1828800 w 1828800"/>
              <a:gd name="connsiteY2" fmla="*/ 252663 h 252663"/>
              <a:gd name="connsiteX3" fmla="*/ 1828800 w 1828800"/>
              <a:gd name="connsiteY3" fmla="*/ 252663 h 252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252663">
                <a:moveTo>
                  <a:pt x="0" y="252663"/>
                </a:moveTo>
                <a:cubicBezTo>
                  <a:pt x="304800" y="126331"/>
                  <a:pt x="609600" y="0"/>
                  <a:pt x="914400" y="0"/>
                </a:cubicBezTo>
                <a:cubicBezTo>
                  <a:pt x="1219200" y="0"/>
                  <a:pt x="1828800" y="252663"/>
                  <a:pt x="1828800" y="252663"/>
                </a:cubicBezTo>
                <a:lnTo>
                  <a:pt x="1828800" y="252663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3" name="Oval 15"/>
          <p:cNvSpPr>
            <a:spLocks noChangeArrowheads="1"/>
          </p:cNvSpPr>
          <p:nvPr/>
        </p:nvSpPr>
        <p:spPr bwMode="auto">
          <a:xfrm>
            <a:off x="6723013" y="3928559"/>
            <a:ext cx="182880" cy="18288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9" name="Oval 15"/>
          <p:cNvSpPr>
            <a:spLocks noChangeArrowheads="1"/>
          </p:cNvSpPr>
          <p:nvPr/>
        </p:nvSpPr>
        <p:spPr bwMode="auto">
          <a:xfrm>
            <a:off x="7140107" y="3960642"/>
            <a:ext cx="182880" cy="18288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0" name="Oval 15"/>
          <p:cNvSpPr>
            <a:spLocks noChangeArrowheads="1"/>
          </p:cNvSpPr>
          <p:nvPr/>
        </p:nvSpPr>
        <p:spPr bwMode="auto">
          <a:xfrm>
            <a:off x="7545170" y="3944599"/>
            <a:ext cx="182880" cy="18288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1" name="Oval 15"/>
          <p:cNvSpPr>
            <a:spLocks noChangeArrowheads="1"/>
          </p:cNvSpPr>
          <p:nvPr/>
        </p:nvSpPr>
        <p:spPr bwMode="auto">
          <a:xfrm>
            <a:off x="8082581" y="3928556"/>
            <a:ext cx="182880" cy="18288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2" name="Oval 15"/>
          <p:cNvSpPr>
            <a:spLocks noChangeArrowheads="1"/>
          </p:cNvSpPr>
          <p:nvPr/>
        </p:nvSpPr>
        <p:spPr bwMode="auto">
          <a:xfrm>
            <a:off x="6843328" y="2761493"/>
            <a:ext cx="182880" cy="18288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3" name="Oval 15"/>
          <p:cNvSpPr>
            <a:spLocks noChangeArrowheads="1"/>
          </p:cNvSpPr>
          <p:nvPr/>
        </p:nvSpPr>
        <p:spPr bwMode="auto">
          <a:xfrm>
            <a:off x="7817886" y="2737431"/>
            <a:ext cx="182880" cy="18288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697837" y="5528107"/>
            <a:ext cx="7255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 smtClean="0">
                <a:solidFill>
                  <a:schemeClr val="tx2"/>
                </a:solidFill>
                <a:latin typeface="+mn-lt"/>
                <a:sym typeface="Symbol" pitchFamily="18" charset="2"/>
              </a:rPr>
              <a:t>Thus, (</a:t>
            </a:r>
            <a:r>
              <a:rPr lang="en-US" sz="2800" dirty="0" err="1" smtClean="0">
                <a:solidFill>
                  <a:schemeClr val="tx2"/>
                </a:solidFill>
                <a:latin typeface="+mn-lt"/>
                <a:sym typeface="Symbol" pitchFamily="18" charset="2"/>
              </a:rPr>
              <a:t>i</a:t>
            </a:r>
            <a:r>
              <a:rPr lang="en-US" sz="2800" dirty="0" smtClean="0">
                <a:solidFill>
                  <a:schemeClr val="tx2"/>
                </a:solidFill>
                <a:latin typeface="+mn-lt"/>
                <a:sym typeface="Symbol" pitchFamily="18" charset="2"/>
              </a:rPr>
              <a:t>) every </a:t>
            </a:r>
            <a:r>
              <a:rPr lang="en-US" sz="2800" i="1" dirty="0" smtClean="0">
                <a:solidFill>
                  <a:srgbClr val="7030A0"/>
                </a:solidFill>
                <a:latin typeface="+mn-lt"/>
                <a:sym typeface="Symbol" pitchFamily="18" charset="2"/>
              </a:rPr>
              <a:t>x</a:t>
            </a:r>
            <a:r>
              <a:rPr lang="en-US" sz="2800" dirty="0" smtClean="0">
                <a:solidFill>
                  <a:srgbClr val="7030A0"/>
                </a:solidFill>
                <a:latin typeface="+mn-lt"/>
                <a:sym typeface="Symbol" pitchFamily="18" charset="2"/>
              </a:rPr>
              <a:t>  X</a:t>
            </a:r>
            <a:r>
              <a:rPr lang="en-US" sz="2800" baseline="-25000" dirty="0" smtClean="0">
                <a:solidFill>
                  <a:srgbClr val="7030A0"/>
                </a:solidFill>
                <a:latin typeface="+mn-lt"/>
                <a:sym typeface="Symbol" pitchFamily="18" charset="2"/>
              </a:rPr>
              <a:t>v</a:t>
            </a:r>
            <a:r>
              <a:rPr lang="en-US" sz="2800" dirty="0" smtClean="0">
                <a:solidFill>
                  <a:srgbClr val="7030A0"/>
                </a:solidFill>
                <a:latin typeface="+mn-lt"/>
                <a:sym typeface="Symbol" pitchFamily="18" charset="2"/>
              </a:rPr>
              <a:t> -{</a:t>
            </a:r>
            <a:r>
              <a:rPr lang="en-US" sz="2800" i="1" dirty="0" smtClean="0">
                <a:solidFill>
                  <a:srgbClr val="7030A0"/>
                </a:solidFill>
                <a:latin typeface="+mn-lt"/>
                <a:sym typeface="Symbol" pitchFamily="18" charset="2"/>
              </a:rPr>
              <a:t>u</a:t>
            </a:r>
            <a:r>
              <a:rPr lang="en-US" sz="2800" dirty="0" smtClean="0">
                <a:solidFill>
                  <a:srgbClr val="7030A0"/>
                </a:solidFill>
                <a:latin typeface="+mn-lt"/>
                <a:sym typeface="Symbol" pitchFamily="18" charset="2"/>
              </a:rPr>
              <a:t>} </a:t>
            </a:r>
            <a:r>
              <a:rPr lang="en-US" sz="2800" dirty="0" smtClean="0">
                <a:solidFill>
                  <a:schemeClr val="tx2"/>
                </a:solidFill>
                <a:latin typeface="+mn-lt"/>
                <a:sym typeface="Symbol" pitchFamily="18" charset="2"/>
              </a:rPr>
              <a:t>is adjacent to </a:t>
            </a:r>
            <a:r>
              <a:rPr lang="en-US" sz="2800" i="1" dirty="0" smtClean="0">
                <a:solidFill>
                  <a:srgbClr val="7030A0"/>
                </a:solidFill>
                <a:latin typeface="+mn-lt"/>
                <a:sym typeface="Symbol" pitchFamily="18" charset="2"/>
              </a:rPr>
              <a:t>u.</a:t>
            </a:r>
            <a:endParaRPr lang="en-US" sz="2800" i="1" dirty="0">
              <a:latin typeface="+mn-lt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6878059" y="3803581"/>
            <a:ext cx="37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i="1" dirty="0" smtClean="0">
                <a:solidFill>
                  <a:srgbClr val="7030A0"/>
                </a:solidFill>
                <a:latin typeface="+mn-lt"/>
                <a:sym typeface="Symbol" pitchFamily="18" charset="2"/>
              </a:rPr>
              <a:t>x</a:t>
            </a:r>
            <a:endParaRPr lang="en-US" dirty="0">
              <a:latin typeface="+mn-lt"/>
            </a:endParaRPr>
          </a:p>
        </p:txBody>
      </p:sp>
      <p:sp>
        <p:nvSpPr>
          <p:cNvPr id="76" name="Rectangle 75"/>
          <p:cNvSpPr>
            <a:spLocks noChangeArrowheads="1"/>
          </p:cNvSpPr>
          <p:nvPr/>
        </p:nvSpPr>
        <p:spPr bwMode="auto">
          <a:xfrm>
            <a:off x="465873" y="1700808"/>
            <a:ext cx="72008" cy="4608512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C42D09A4-64D9-4005-858C-1F13DF9E55C1}" type="slidenum">
              <a:rPr lang="el-GR" altLang="el-GR" sz="1200" smtClean="0">
                <a:latin typeface="Cambria" pitchFamily="18" charset="0"/>
              </a:rPr>
              <a:pPr/>
              <a:t>32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383632" y="361455"/>
            <a:ext cx="7760368" cy="906463"/>
          </a:xfrm>
          <a:prstGeom prst="rect">
            <a:avLst/>
          </a:prstGeom>
        </p:spPr>
        <p:txBody>
          <a:bodyPr anchor="ctr"/>
          <a:lstStyle/>
          <a:p>
            <a:pPr algn="l"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Correctness of </a:t>
            </a:r>
            <a:r>
              <a:rPr lang="en-US" sz="3200" b="1" dirty="0" smtClean="0">
                <a:solidFill>
                  <a:srgbClr val="002060"/>
                </a:solidFill>
                <a:latin typeface="Cambria" pitchFamily="18" charset="0"/>
              </a:rPr>
              <a:t>Algorithm PERFECT</a:t>
            </a:r>
            <a:endParaRPr lang="en-GB" sz="3200" dirty="0">
              <a:solidFill>
                <a:srgbClr val="002060"/>
              </a:solidFill>
              <a:latin typeface="Cambria" pitchFamily="18" charset="0"/>
              <a:ea typeface="+mj-ea"/>
              <a:cs typeface="+mj-cs"/>
            </a:endParaRPr>
          </a:p>
        </p:txBody>
      </p:sp>
      <p:cxnSp>
        <p:nvCxnSpPr>
          <p:cNvPr id="10" name="6 - Ευθύγραμμο βέλος σύνδεσης"/>
          <p:cNvCxnSpPr>
            <a:cxnSpLocks noChangeShapeType="1"/>
          </p:cNvCxnSpPr>
          <p:nvPr/>
        </p:nvCxnSpPr>
        <p:spPr bwMode="auto">
          <a:xfrm flipH="1" flipV="1">
            <a:off x="2727699" y="2391587"/>
            <a:ext cx="1459242" cy="2573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4" name="7 - Ελεύθερη σχεδίαση"/>
          <p:cNvSpPr>
            <a:spLocks/>
          </p:cNvSpPr>
          <p:nvPr/>
        </p:nvSpPr>
        <p:spPr bwMode="auto">
          <a:xfrm>
            <a:off x="2529149" y="1840712"/>
            <a:ext cx="827691" cy="168442"/>
          </a:xfrm>
          <a:custGeom>
            <a:avLst/>
            <a:gdLst>
              <a:gd name="T0" fmla="*/ 0 w 1135380"/>
              <a:gd name="T1" fmla="*/ 251562 h 284480"/>
              <a:gd name="T2" fmla="*/ 583670 w 1135380"/>
              <a:gd name="T3" fmla="*/ 0 h 284480"/>
              <a:gd name="T4" fmla="*/ 1059822 w 1135380"/>
              <a:gd name="T5" fmla="*/ 251562 h 284480"/>
              <a:gd name="T6" fmla="*/ 1090541 w 1135380"/>
              <a:gd name="T7" fmla="*/ 251562 h 284480"/>
              <a:gd name="T8" fmla="*/ 0 60000 65536"/>
              <a:gd name="T9" fmla="*/ 0 60000 65536"/>
              <a:gd name="T10" fmla="*/ 0 60000 65536"/>
              <a:gd name="T11" fmla="*/ 0 60000 65536"/>
              <a:gd name="T12" fmla="*/ 0 w 1135380"/>
              <a:gd name="T13" fmla="*/ 0 h 284480"/>
              <a:gd name="T14" fmla="*/ 1135380 w 1135380"/>
              <a:gd name="T15" fmla="*/ 284480 h 284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5380" h="284480">
                <a:moveTo>
                  <a:pt x="0" y="243840"/>
                </a:moveTo>
                <a:cubicBezTo>
                  <a:pt x="201930" y="121920"/>
                  <a:pt x="403860" y="0"/>
                  <a:pt x="579120" y="0"/>
                </a:cubicBezTo>
                <a:cubicBezTo>
                  <a:pt x="754380" y="0"/>
                  <a:pt x="967740" y="203200"/>
                  <a:pt x="1051560" y="243840"/>
                </a:cubicBezTo>
                <a:cubicBezTo>
                  <a:pt x="1135380" y="284480"/>
                  <a:pt x="1108710" y="264160"/>
                  <a:pt x="1082040" y="243840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17" name="11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2526660" y="2285881"/>
            <a:ext cx="0" cy="228599"/>
          </a:xfrm>
          <a:prstGeom prst="straightConnector1">
            <a:avLst/>
          </a:prstGeom>
          <a:noFill/>
          <a:ln w="25400" algn="ctr">
            <a:solidFill>
              <a:srgbClr val="7030A0"/>
            </a:solidFill>
            <a:round/>
            <a:headEnd/>
            <a:tailEnd type="arrow" w="med" len="med"/>
          </a:ln>
        </p:spPr>
      </p:cxnSp>
      <p:sp>
        <p:nvSpPr>
          <p:cNvPr id="18" name="2 - Θέση περιεχομένου"/>
          <p:cNvSpPr txBox="1">
            <a:spLocks/>
          </p:cNvSpPr>
          <p:nvPr/>
        </p:nvSpPr>
        <p:spPr bwMode="auto">
          <a:xfrm>
            <a:off x="3143855" y="2376341"/>
            <a:ext cx="778464" cy="350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</a:rPr>
              <a:t>max</a:t>
            </a:r>
            <a:endParaRPr kumimoji="0" lang="el-GR" sz="2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5" name="10 - Ευθεία γραμμή σύνδεσης"/>
          <p:cNvCxnSpPr>
            <a:cxnSpLocks noChangeShapeType="1"/>
          </p:cNvCxnSpPr>
          <p:nvPr/>
        </p:nvCxnSpPr>
        <p:spPr bwMode="auto">
          <a:xfrm flipV="1">
            <a:off x="6972911" y="2827398"/>
            <a:ext cx="955938" cy="37760"/>
          </a:xfrm>
          <a:prstGeom prst="line">
            <a:avLst/>
          </a:prstGeom>
          <a:noFill/>
          <a:ln w="19050" algn="ctr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36" name="13 - Ευθεία γραμμή σύνδεσης"/>
          <p:cNvCxnSpPr>
            <a:cxnSpLocks noChangeShapeType="1"/>
          </p:cNvCxnSpPr>
          <p:nvPr/>
        </p:nvCxnSpPr>
        <p:spPr bwMode="auto">
          <a:xfrm flipH="1">
            <a:off x="6821944" y="2897643"/>
            <a:ext cx="128480" cy="1144944"/>
          </a:xfrm>
          <a:prstGeom prst="line">
            <a:avLst/>
          </a:prstGeom>
          <a:noFill/>
          <a:ln w="19050" algn="ctr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37" name="24 - Ευθεία γραμμή σύνδεσης"/>
          <p:cNvCxnSpPr>
            <a:cxnSpLocks noChangeShapeType="1"/>
          </p:cNvCxnSpPr>
          <p:nvPr/>
        </p:nvCxnSpPr>
        <p:spPr bwMode="auto">
          <a:xfrm>
            <a:off x="6950422" y="2897643"/>
            <a:ext cx="289643" cy="1219200"/>
          </a:xfrm>
          <a:prstGeom prst="line">
            <a:avLst/>
          </a:prstGeom>
          <a:noFill/>
          <a:ln w="19050" algn="ctr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38" name="27 - Ευθεία γραμμή σύνδεσης"/>
          <p:cNvCxnSpPr>
            <a:cxnSpLocks noChangeShapeType="1"/>
          </p:cNvCxnSpPr>
          <p:nvPr/>
        </p:nvCxnSpPr>
        <p:spPr bwMode="auto">
          <a:xfrm>
            <a:off x="6950422" y="2897643"/>
            <a:ext cx="665606" cy="1108850"/>
          </a:xfrm>
          <a:prstGeom prst="line">
            <a:avLst/>
          </a:prstGeom>
          <a:noFill/>
          <a:ln w="19050" algn="ctr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39" name="33 - Ευθεία γραμμή σύνδεσης"/>
          <p:cNvCxnSpPr>
            <a:cxnSpLocks noChangeShapeType="1"/>
          </p:cNvCxnSpPr>
          <p:nvPr/>
        </p:nvCxnSpPr>
        <p:spPr bwMode="auto">
          <a:xfrm flipH="1">
            <a:off x="6821190" y="2815366"/>
            <a:ext cx="1107659" cy="1263293"/>
          </a:xfrm>
          <a:prstGeom prst="line">
            <a:avLst/>
          </a:prstGeom>
          <a:noFill/>
          <a:ln w="19050" algn="ctr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40" name="38 - Ευθεία γραμμή σύνδεσης"/>
          <p:cNvCxnSpPr>
            <a:cxnSpLocks noChangeShapeType="1"/>
          </p:cNvCxnSpPr>
          <p:nvPr/>
        </p:nvCxnSpPr>
        <p:spPr bwMode="auto">
          <a:xfrm flipH="1">
            <a:off x="7243049" y="2827398"/>
            <a:ext cx="661738" cy="1251284"/>
          </a:xfrm>
          <a:prstGeom prst="line">
            <a:avLst/>
          </a:prstGeom>
          <a:noFill/>
          <a:ln w="19050" algn="ctr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41" name="41 - Ευθεία γραμμή σύνδεσης"/>
          <p:cNvCxnSpPr>
            <a:cxnSpLocks noChangeShapeType="1"/>
          </p:cNvCxnSpPr>
          <p:nvPr/>
        </p:nvCxnSpPr>
        <p:spPr bwMode="auto">
          <a:xfrm flipH="1">
            <a:off x="7628060" y="2815366"/>
            <a:ext cx="288758" cy="1203158"/>
          </a:xfrm>
          <a:prstGeom prst="line">
            <a:avLst/>
          </a:prstGeom>
          <a:noFill/>
          <a:ln w="19050" algn="ctr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42" name="43 - Ευθεία γραμμή σύνδεσης"/>
          <p:cNvCxnSpPr>
            <a:cxnSpLocks noChangeShapeType="1"/>
          </p:cNvCxnSpPr>
          <p:nvPr/>
        </p:nvCxnSpPr>
        <p:spPr bwMode="auto">
          <a:xfrm>
            <a:off x="7940881" y="2839429"/>
            <a:ext cx="229089" cy="1140254"/>
          </a:xfrm>
          <a:prstGeom prst="line">
            <a:avLst/>
          </a:prstGeom>
          <a:noFill/>
          <a:ln w="19050" algn="ctr">
            <a:solidFill>
              <a:schemeClr val="tx2"/>
            </a:solidFill>
            <a:round/>
            <a:headEnd/>
            <a:tailEnd/>
          </a:ln>
        </p:spPr>
      </p:cxnSp>
      <p:sp>
        <p:nvSpPr>
          <p:cNvPr id="43" name="48 - Έλλειψη"/>
          <p:cNvSpPr>
            <a:spLocks noChangeArrowheads="1"/>
          </p:cNvSpPr>
          <p:nvPr/>
        </p:nvSpPr>
        <p:spPr bwMode="auto">
          <a:xfrm>
            <a:off x="5955659" y="3633510"/>
            <a:ext cx="2839452" cy="962526"/>
          </a:xfrm>
          <a:prstGeom prst="ellipse">
            <a:avLst/>
          </a:prstGeom>
          <a:noFill/>
          <a:ln w="19050" algn="ctr">
            <a:solidFill>
              <a:schemeClr val="tx2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4" name="49 - Έλλειψη"/>
          <p:cNvSpPr>
            <a:spLocks noChangeArrowheads="1"/>
          </p:cNvSpPr>
          <p:nvPr/>
        </p:nvSpPr>
        <p:spPr bwMode="auto">
          <a:xfrm>
            <a:off x="6584558" y="3827283"/>
            <a:ext cx="1326258" cy="411480"/>
          </a:xfrm>
          <a:prstGeom prst="ellipse">
            <a:avLst/>
          </a:prstGeom>
          <a:noFill/>
          <a:ln w="19050" algn="ctr">
            <a:solidFill>
              <a:schemeClr val="tx2"/>
            </a:solidFill>
            <a:prstDash val="sysDash"/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5" name="56 - TextBox"/>
          <p:cNvSpPr txBox="1">
            <a:spLocks noChangeArrowheads="1"/>
          </p:cNvSpPr>
          <p:nvPr/>
        </p:nvSpPr>
        <p:spPr bwMode="auto">
          <a:xfrm>
            <a:off x="8164489" y="2098696"/>
            <a:ext cx="7461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A</a:t>
            </a:r>
            <a:r>
              <a:rPr lang="en-US" sz="2000" dirty="0" smtClean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(</a:t>
            </a:r>
            <a:r>
              <a:rPr lang="en-US" sz="2000" i="1" dirty="0" smtClean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u</a:t>
            </a:r>
            <a:r>
              <a:rPr lang="en-US" sz="2000" dirty="0" smtClean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)</a:t>
            </a:r>
            <a:endParaRPr lang="el-GR" sz="2000" baseline="-25000" dirty="0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46" name="2 - Θέση περιεχομένου"/>
          <p:cNvSpPr txBox="1">
            <a:spLocks/>
          </p:cNvSpPr>
          <p:nvPr/>
        </p:nvSpPr>
        <p:spPr bwMode="auto">
          <a:xfrm>
            <a:off x="1106431" y="1879013"/>
            <a:ext cx="3393276" cy="467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l-GR" kern="0" dirty="0" smtClean="0">
                <a:solidFill>
                  <a:schemeClr val="tx2"/>
                </a:solidFill>
                <a:latin typeface="+mn-lt"/>
              </a:rPr>
              <a:t>σ</a:t>
            </a:r>
            <a:r>
              <a:rPr lang="en-US" sz="2000" kern="0" dirty="0" smtClean="0">
                <a:solidFill>
                  <a:schemeClr val="tx2"/>
                </a:solidFill>
              </a:rPr>
              <a:t> </a:t>
            </a:r>
            <a:r>
              <a:rPr lang="en-US" kern="0" dirty="0" smtClean="0">
                <a:solidFill>
                  <a:schemeClr val="tx2"/>
                </a:solidFill>
                <a:latin typeface="+mn-lt"/>
              </a:rPr>
              <a:t>= (</a:t>
            </a:r>
            <a:r>
              <a:rPr lang="en-US" i="1" kern="0" dirty="0" smtClean="0">
                <a:solidFill>
                  <a:schemeClr val="tx2"/>
                </a:solidFill>
                <a:latin typeface="+mn-lt"/>
              </a:rPr>
              <a:t>……, v,</a:t>
            </a:r>
            <a:r>
              <a:rPr lang="el-GR" i="1" kern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i="1" kern="0" dirty="0" smtClean="0">
                <a:solidFill>
                  <a:schemeClr val="tx2"/>
                </a:solidFill>
                <a:latin typeface="+mn-lt"/>
              </a:rPr>
              <a:t>…</a:t>
            </a:r>
            <a:r>
              <a:rPr lang="el-GR" i="1" kern="0" dirty="0" smtClean="0">
                <a:solidFill>
                  <a:schemeClr val="tx2"/>
                </a:solidFill>
                <a:latin typeface="+mn-lt"/>
              </a:rPr>
              <a:t>,</a:t>
            </a:r>
            <a:r>
              <a:rPr lang="en-US" i="1" kern="0" dirty="0" smtClean="0">
                <a:solidFill>
                  <a:schemeClr val="tx2"/>
                </a:solidFill>
                <a:latin typeface="+mn-lt"/>
              </a:rPr>
              <a:t> u,</a:t>
            </a:r>
            <a:r>
              <a:rPr lang="el-GR" i="1" kern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i="1" kern="0" dirty="0" smtClean="0">
                <a:solidFill>
                  <a:schemeClr val="tx2"/>
                </a:solidFill>
                <a:latin typeface="+mn-lt"/>
              </a:rPr>
              <a:t>……..</a:t>
            </a:r>
            <a:r>
              <a:rPr lang="en-US" kern="0" dirty="0" smtClean="0">
                <a:solidFill>
                  <a:schemeClr val="tx2"/>
                </a:solidFill>
                <a:latin typeface="+mn-lt"/>
              </a:rPr>
              <a:t>)</a:t>
            </a:r>
            <a:r>
              <a:rPr lang="en-US" i="1" kern="0" dirty="0" smtClean="0">
                <a:solidFill>
                  <a:schemeClr val="tx2"/>
                </a:solidFill>
                <a:latin typeface="+mn-lt"/>
              </a:rPr>
              <a:t> </a:t>
            </a:r>
            <a:endParaRPr lang="el-GR" i="1" kern="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7" name="20 - Έλλειψη"/>
          <p:cNvSpPr>
            <a:spLocks noChangeArrowheads="1"/>
          </p:cNvSpPr>
          <p:nvPr/>
        </p:nvSpPr>
        <p:spPr bwMode="auto">
          <a:xfrm>
            <a:off x="6878833" y="2797536"/>
            <a:ext cx="139617" cy="142188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8" name="20 - Έλλειψη"/>
          <p:cNvSpPr>
            <a:spLocks noChangeArrowheads="1"/>
          </p:cNvSpPr>
          <p:nvPr/>
        </p:nvSpPr>
        <p:spPr bwMode="auto">
          <a:xfrm>
            <a:off x="7849409" y="2781488"/>
            <a:ext cx="139617" cy="142188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9" name="20 - Έλλειψη"/>
          <p:cNvSpPr>
            <a:spLocks noChangeArrowheads="1"/>
          </p:cNvSpPr>
          <p:nvPr/>
        </p:nvSpPr>
        <p:spPr bwMode="auto">
          <a:xfrm>
            <a:off x="6754497" y="3960624"/>
            <a:ext cx="139617" cy="142188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0" name="20 - Έλλειψη"/>
          <p:cNvSpPr>
            <a:spLocks noChangeArrowheads="1"/>
          </p:cNvSpPr>
          <p:nvPr/>
        </p:nvSpPr>
        <p:spPr bwMode="auto">
          <a:xfrm>
            <a:off x="7159569" y="3968640"/>
            <a:ext cx="139617" cy="142188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1" name="20 - Έλλειψη"/>
          <p:cNvSpPr>
            <a:spLocks noChangeArrowheads="1"/>
          </p:cNvSpPr>
          <p:nvPr/>
        </p:nvSpPr>
        <p:spPr bwMode="auto">
          <a:xfrm>
            <a:off x="7540577" y="3964624"/>
            <a:ext cx="139617" cy="142188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2" name="20 - Έλλειψη"/>
          <p:cNvSpPr>
            <a:spLocks noChangeArrowheads="1"/>
          </p:cNvSpPr>
          <p:nvPr/>
        </p:nvSpPr>
        <p:spPr bwMode="auto">
          <a:xfrm>
            <a:off x="8102065" y="3960608"/>
            <a:ext cx="139617" cy="142188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3" name="2 - Θέση περιεχομένου"/>
          <p:cNvSpPr txBox="1">
            <a:spLocks/>
          </p:cNvSpPr>
          <p:nvPr/>
        </p:nvSpPr>
        <p:spPr bwMode="auto">
          <a:xfrm>
            <a:off x="6612922" y="2406287"/>
            <a:ext cx="377470" cy="42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i="1" kern="0" dirty="0" smtClean="0">
                <a:solidFill>
                  <a:schemeClr val="tx2"/>
                </a:solidFill>
                <a:latin typeface="+mn-lt"/>
              </a:rPr>
              <a:t>v</a:t>
            </a:r>
            <a:r>
              <a:rPr lang="en-US" sz="2800" i="1" kern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800" kern="0" dirty="0" smtClean="0">
                <a:solidFill>
                  <a:schemeClr val="tx2"/>
                </a:solidFill>
                <a:latin typeface="+mn-lt"/>
              </a:rPr>
              <a:t> </a:t>
            </a:r>
            <a:endParaRPr lang="el-GR" sz="2800" i="1" kern="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4" name="2 - Θέση περιεχομένου"/>
          <p:cNvSpPr txBox="1">
            <a:spLocks/>
          </p:cNvSpPr>
          <p:nvPr/>
        </p:nvSpPr>
        <p:spPr bwMode="auto">
          <a:xfrm>
            <a:off x="7980554" y="2366175"/>
            <a:ext cx="377470" cy="42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i="1" kern="0" dirty="0" smtClean="0">
                <a:solidFill>
                  <a:schemeClr val="tx2"/>
                </a:solidFill>
                <a:latin typeface="+mn-lt"/>
              </a:rPr>
              <a:t>u</a:t>
            </a:r>
            <a:r>
              <a:rPr lang="en-US" sz="2800" kern="0" dirty="0" smtClean="0">
                <a:solidFill>
                  <a:schemeClr val="tx2"/>
                </a:solidFill>
                <a:latin typeface="+mn-lt"/>
              </a:rPr>
              <a:t> </a:t>
            </a:r>
            <a:endParaRPr lang="el-GR" sz="2800" i="1" kern="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5" name="2 - Θέση περιεχομένου"/>
          <p:cNvSpPr txBox="1">
            <a:spLocks/>
          </p:cNvSpPr>
          <p:nvPr/>
        </p:nvSpPr>
        <p:spPr bwMode="auto">
          <a:xfrm>
            <a:off x="5806736" y="2127832"/>
            <a:ext cx="1075361" cy="350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sz="2000" i="1" kern="0" dirty="0" smtClean="0">
                <a:solidFill>
                  <a:srgbClr val="FF0000"/>
                </a:solidFill>
                <a:latin typeface="+mn-lt"/>
              </a:rPr>
              <a:t>X   - </a:t>
            </a:r>
            <a:r>
              <a:rPr lang="en-US" sz="2000" kern="0" dirty="0" smtClean="0">
                <a:solidFill>
                  <a:srgbClr val="FF0000"/>
                </a:solidFill>
                <a:latin typeface="+mn-lt"/>
              </a:rPr>
              <a:t>{</a:t>
            </a:r>
            <a:r>
              <a:rPr lang="en-US" sz="2000" i="1" kern="0" dirty="0" smtClean="0">
                <a:solidFill>
                  <a:srgbClr val="FF0000"/>
                </a:solidFill>
                <a:latin typeface="+mn-lt"/>
              </a:rPr>
              <a:t>u</a:t>
            </a:r>
            <a:r>
              <a:rPr lang="en-US" sz="2000" kern="0" dirty="0" smtClean="0">
                <a:solidFill>
                  <a:srgbClr val="FF0000"/>
                </a:solidFill>
                <a:latin typeface="+mn-lt"/>
              </a:rPr>
              <a:t>}</a:t>
            </a:r>
            <a:endParaRPr lang="el-GR" sz="2000" i="1" kern="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6" name="2 - Θέση περιεχομένου"/>
          <p:cNvSpPr txBox="1">
            <a:spLocks/>
          </p:cNvSpPr>
          <p:nvPr/>
        </p:nvSpPr>
        <p:spPr bwMode="auto">
          <a:xfrm>
            <a:off x="5975186" y="2139864"/>
            <a:ext cx="373539" cy="350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sz="2000" i="1" kern="0" dirty="0" smtClean="0">
                <a:solidFill>
                  <a:srgbClr val="FF0000"/>
                </a:solidFill>
                <a:latin typeface="+mn-lt"/>
              </a:rPr>
              <a:t>v</a:t>
            </a:r>
            <a:r>
              <a:rPr lang="en-US" i="1" kern="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kern="0" dirty="0" smtClean="0">
                <a:solidFill>
                  <a:srgbClr val="FF0000"/>
                </a:solidFill>
                <a:latin typeface="+mn-lt"/>
              </a:rPr>
              <a:t> </a:t>
            </a:r>
            <a:endParaRPr lang="el-GR" i="1" kern="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7" name="2 - Θέση περιεχομένου"/>
          <p:cNvSpPr txBox="1">
            <a:spLocks/>
          </p:cNvSpPr>
          <p:nvPr/>
        </p:nvSpPr>
        <p:spPr bwMode="auto">
          <a:xfrm>
            <a:off x="6909630" y="4181225"/>
            <a:ext cx="1404209" cy="350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l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sz="2000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  - </a:t>
            </a:r>
            <a:r>
              <a:rPr lang="en-US" sz="20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US" sz="2000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0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}</a:t>
            </a:r>
            <a:endParaRPr lang="el-GR" sz="2000" i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l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sz="2000" i="1" kern="0" dirty="0" smtClean="0">
                <a:solidFill>
                  <a:srgbClr val="FF0000"/>
                </a:solidFill>
                <a:latin typeface="+mn-lt"/>
              </a:rPr>
              <a:t>   </a:t>
            </a:r>
            <a:endParaRPr lang="el-GR" sz="2000" i="1" kern="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8" name="2 - Θέση περιεχομένου"/>
          <p:cNvSpPr txBox="1">
            <a:spLocks/>
          </p:cNvSpPr>
          <p:nvPr/>
        </p:nvSpPr>
        <p:spPr bwMode="auto">
          <a:xfrm>
            <a:off x="7066048" y="4193251"/>
            <a:ext cx="373539" cy="350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sz="2000" i="1" kern="0" dirty="0" smtClean="0">
                <a:solidFill>
                  <a:srgbClr val="FF0000"/>
                </a:solidFill>
                <a:latin typeface="+mn-lt"/>
              </a:rPr>
              <a:t>v</a:t>
            </a:r>
            <a:r>
              <a:rPr lang="en-US" i="1" kern="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kern="0" dirty="0" smtClean="0">
                <a:solidFill>
                  <a:srgbClr val="FF0000"/>
                </a:solidFill>
                <a:latin typeface="+mn-lt"/>
              </a:rPr>
              <a:t> </a:t>
            </a:r>
            <a:endParaRPr lang="el-GR" i="1" kern="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9" name="Freeform 58"/>
          <p:cNvSpPr/>
          <p:nvPr/>
        </p:nvSpPr>
        <p:spPr bwMode="auto">
          <a:xfrm>
            <a:off x="6569269" y="1864861"/>
            <a:ext cx="1828800" cy="252663"/>
          </a:xfrm>
          <a:custGeom>
            <a:avLst/>
            <a:gdLst>
              <a:gd name="connsiteX0" fmla="*/ 0 w 1828800"/>
              <a:gd name="connsiteY0" fmla="*/ 252663 h 252663"/>
              <a:gd name="connsiteX1" fmla="*/ 914400 w 1828800"/>
              <a:gd name="connsiteY1" fmla="*/ 0 h 252663"/>
              <a:gd name="connsiteX2" fmla="*/ 1828800 w 1828800"/>
              <a:gd name="connsiteY2" fmla="*/ 252663 h 252663"/>
              <a:gd name="connsiteX3" fmla="*/ 1828800 w 1828800"/>
              <a:gd name="connsiteY3" fmla="*/ 252663 h 252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252663">
                <a:moveTo>
                  <a:pt x="0" y="252663"/>
                </a:moveTo>
                <a:cubicBezTo>
                  <a:pt x="304800" y="126331"/>
                  <a:pt x="609600" y="0"/>
                  <a:pt x="914400" y="0"/>
                </a:cubicBezTo>
                <a:cubicBezTo>
                  <a:pt x="1219200" y="0"/>
                  <a:pt x="1828800" y="252663"/>
                  <a:pt x="1828800" y="252663"/>
                </a:cubicBezTo>
                <a:lnTo>
                  <a:pt x="1828800" y="252663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3" name="Oval 15"/>
          <p:cNvSpPr>
            <a:spLocks noChangeArrowheads="1"/>
          </p:cNvSpPr>
          <p:nvPr/>
        </p:nvSpPr>
        <p:spPr bwMode="auto">
          <a:xfrm>
            <a:off x="6723013" y="3928559"/>
            <a:ext cx="182880" cy="18288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9" name="Oval 15"/>
          <p:cNvSpPr>
            <a:spLocks noChangeArrowheads="1"/>
          </p:cNvSpPr>
          <p:nvPr/>
        </p:nvSpPr>
        <p:spPr bwMode="auto">
          <a:xfrm>
            <a:off x="7140107" y="3960642"/>
            <a:ext cx="182880" cy="18288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0" name="Oval 15"/>
          <p:cNvSpPr>
            <a:spLocks noChangeArrowheads="1"/>
          </p:cNvSpPr>
          <p:nvPr/>
        </p:nvSpPr>
        <p:spPr bwMode="auto">
          <a:xfrm>
            <a:off x="7545170" y="3944599"/>
            <a:ext cx="182880" cy="18288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1" name="Oval 15"/>
          <p:cNvSpPr>
            <a:spLocks noChangeArrowheads="1"/>
          </p:cNvSpPr>
          <p:nvPr/>
        </p:nvSpPr>
        <p:spPr bwMode="auto">
          <a:xfrm>
            <a:off x="8082581" y="3928556"/>
            <a:ext cx="182880" cy="18288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2" name="Oval 15"/>
          <p:cNvSpPr>
            <a:spLocks noChangeArrowheads="1"/>
          </p:cNvSpPr>
          <p:nvPr/>
        </p:nvSpPr>
        <p:spPr bwMode="auto">
          <a:xfrm>
            <a:off x="6843328" y="2761493"/>
            <a:ext cx="182880" cy="18288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3" name="Oval 15"/>
          <p:cNvSpPr>
            <a:spLocks noChangeArrowheads="1"/>
          </p:cNvSpPr>
          <p:nvPr/>
        </p:nvSpPr>
        <p:spPr bwMode="auto">
          <a:xfrm>
            <a:off x="7817886" y="2737431"/>
            <a:ext cx="182880" cy="18288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697838" y="3145771"/>
            <a:ext cx="57510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 smtClean="0">
                <a:solidFill>
                  <a:schemeClr val="tx2"/>
                </a:solidFill>
                <a:latin typeface="+mn-lt"/>
                <a:sym typeface="Symbol" pitchFamily="18" charset="2"/>
              </a:rPr>
              <a:t>(</a:t>
            </a:r>
            <a:r>
              <a:rPr lang="en-US" sz="2800" dirty="0" err="1" smtClean="0">
                <a:solidFill>
                  <a:schemeClr val="tx2"/>
                </a:solidFill>
                <a:latin typeface="+mn-lt"/>
                <a:sym typeface="Symbol" pitchFamily="18" charset="2"/>
              </a:rPr>
              <a:t>i</a:t>
            </a:r>
            <a:r>
              <a:rPr lang="en-US" sz="2800" dirty="0" smtClean="0">
                <a:solidFill>
                  <a:schemeClr val="tx2"/>
                </a:solidFill>
                <a:latin typeface="+mn-lt"/>
                <a:sym typeface="Symbol" pitchFamily="18" charset="2"/>
              </a:rPr>
              <a:t>) every </a:t>
            </a:r>
            <a:r>
              <a:rPr lang="en-US" sz="2800" i="1" dirty="0" smtClean="0">
                <a:solidFill>
                  <a:srgbClr val="7030A0"/>
                </a:solidFill>
                <a:latin typeface="+mn-lt"/>
                <a:sym typeface="Symbol" pitchFamily="18" charset="2"/>
              </a:rPr>
              <a:t>x</a:t>
            </a:r>
            <a:r>
              <a:rPr lang="en-US" sz="2800" dirty="0" smtClean="0">
                <a:solidFill>
                  <a:srgbClr val="7030A0"/>
                </a:solidFill>
                <a:latin typeface="+mn-lt"/>
                <a:sym typeface="Symbol" pitchFamily="18" charset="2"/>
              </a:rPr>
              <a:t>  X</a:t>
            </a:r>
            <a:r>
              <a:rPr lang="en-US" sz="2800" baseline="-25000" dirty="0" smtClean="0">
                <a:solidFill>
                  <a:srgbClr val="7030A0"/>
                </a:solidFill>
                <a:latin typeface="+mn-lt"/>
                <a:sym typeface="Symbol" pitchFamily="18" charset="2"/>
              </a:rPr>
              <a:t>v</a:t>
            </a:r>
            <a:r>
              <a:rPr lang="en-US" sz="2800" dirty="0" smtClean="0">
                <a:solidFill>
                  <a:srgbClr val="7030A0"/>
                </a:solidFill>
                <a:latin typeface="+mn-lt"/>
                <a:sym typeface="Symbol" pitchFamily="18" charset="2"/>
              </a:rPr>
              <a:t> -{</a:t>
            </a:r>
            <a:r>
              <a:rPr lang="en-US" sz="2800" i="1" dirty="0" smtClean="0">
                <a:solidFill>
                  <a:srgbClr val="7030A0"/>
                </a:solidFill>
                <a:latin typeface="+mn-lt"/>
                <a:sym typeface="Symbol" pitchFamily="18" charset="2"/>
              </a:rPr>
              <a:t>u</a:t>
            </a:r>
            <a:r>
              <a:rPr lang="en-US" sz="2800" dirty="0" smtClean="0">
                <a:solidFill>
                  <a:srgbClr val="7030A0"/>
                </a:solidFill>
                <a:latin typeface="+mn-lt"/>
                <a:sym typeface="Symbol" pitchFamily="18" charset="2"/>
              </a:rPr>
              <a:t>} </a:t>
            </a:r>
            <a:r>
              <a:rPr lang="en-US" sz="2800" dirty="0" smtClean="0">
                <a:solidFill>
                  <a:schemeClr val="tx2"/>
                </a:solidFill>
                <a:latin typeface="+mn-lt"/>
                <a:sym typeface="Symbol" pitchFamily="18" charset="2"/>
              </a:rPr>
              <a:t>is adjacent to </a:t>
            </a:r>
            <a:r>
              <a:rPr lang="en-US" sz="2800" i="1" dirty="0" smtClean="0">
                <a:solidFill>
                  <a:srgbClr val="7030A0"/>
                </a:solidFill>
                <a:latin typeface="+mn-lt"/>
                <a:sym typeface="Symbol" pitchFamily="18" charset="2"/>
              </a:rPr>
              <a:t>u.</a:t>
            </a:r>
            <a:endParaRPr lang="en-US" sz="2800" i="1" dirty="0">
              <a:latin typeface="+mn-lt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6878059" y="3803581"/>
            <a:ext cx="37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i="1" dirty="0" smtClean="0">
                <a:solidFill>
                  <a:srgbClr val="7030A0"/>
                </a:solidFill>
                <a:latin typeface="+mn-lt"/>
                <a:sym typeface="Symbol" pitchFamily="18" charset="2"/>
              </a:rPr>
              <a:t>x</a:t>
            </a:r>
            <a:endParaRPr lang="en-US" dirty="0">
              <a:latin typeface="+mn-lt"/>
            </a:endParaRPr>
          </a:p>
        </p:txBody>
      </p:sp>
      <p:sp>
        <p:nvSpPr>
          <p:cNvPr id="76" name="Rectangle 75"/>
          <p:cNvSpPr>
            <a:spLocks noChangeArrowheads="1"/>
          </p:cNvSpPr>
          <p:nvPr/>
        </p:nvSpPr>
        <p:spPr bwMode="auto">
          <a:xfrm>
            <a:off x="465873" y="1700808"/>
            <a:ext cx="72008" cy="4608512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705854" y="3875707"/>
            <a:ext cx="575108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 smtClean="0">
                <a:solidFill>
                  <a:schemeClr val="tx2"/>
                </a:solidFill>
                <a:latin typeface="+mn-lt"/>
                <a:sym typeface="Symbol" pitchFamily="18" charset="2"/>
              </a:rPr>
              <a:t>and </a:t>
            </a:r>
          </a:p>
          <a:p>
            <a:pPr algn="l"/>
            <a:endParaRPr lang="en-US" sz="2000" dirty="0" smtClean="0">
              <a:solidFill>
                <a:schemeClr val="tx2"/>
              </a:solidFill>
              <a:latin typeface="+mn-lt"/>
              <a:sym typeface="Symbol" pitchFamily="18" charset="2"/>
            </a:endParaRPr>
          </a:p>
          <a:p>
            <a:pPr algn="l"/>
            <a:r>
              <a:rPr lang="en-US" sz="2800" dirty="0" smtClean="0">
                <a:solidFill>
                  <a:schemeClr val="tx2"/>
                </a:solidFill>
                <a:latin typeface="+mn-lt"/>
                <a:sym typeface="Symbol" pitchFamily="18" charset="2"/>
              </a:rPr>
              <a:t>(ii) every </a:t>
            </a:r>
            <a:r>
              <a:rPr lang="en-US" sz="2800" i="1" dirty="0" smtClean="0">
                <a:solidFill>
                  <a:srgbClr val="7030A0"/>
                </a:solidFill>
                <a:latin typeface="+mn-lt"/>
                <a:sym typeface="Symbol" pitchFamily="18" charset="2"/>
              </a:rPr>
              <a:t>x, y</a:t>
            </a:r>
            <a:r>
              <a:rPr lang="en-US" sz="2800" dirty="0" smtClean="0">
                <a:solidFill>
                  <a:srgbClr val="7030A0"/>
                </a:solidFill>
                <a:latin typeface="+mn-lt"/>
                <a:sym typeface="Symbol" pitchFamily="18" charset="2"/>
              </a:rPr>
              <a:t>  X</a:t>
            </a:r>
            <a:r>
              <a:rPr lang="en-US" sz="2800" baseline="-25000" dirty="0" smtClean="0">
                <a:solidFill>
                  <a:srgbClr val="7030A0"/>
                </a:solidFill>
                <a:latin typeface="+mn-lt"/>
                <a:sym typeface="Symbol" pitchFamily="18" charset="2"/>
              </a:rPr>
              <a:t>v</a:t>
            </a:r>
            <a:r>
              <a:rPr lang="en-US" sz="2800" dirty="0" smtClean="0">
                <a:solidFill>
                  <a:srgbClr val="7030A0"/>
                </a:solidFill>
                <a:latin typeface="+mn-lt"/>
                <a:sym typeface="Symbol" pitchFamily="18" charset="2"/>
              </a:rPr>
              <a:t> -{</a:t>
            </a:r>
            <a:r>
              <a:rPr lang="en-US" sz="2800" i="1" dirty="0" smtClean="0">
                <a:solidFill>
                  <a:srgbClr val="7030A0"/>
                </a:solidFill>
                <a:latin typeface="+mn-lt"/>
                <a:sym typeface="Symbol" pitchFamily="18" charset="2"/>
              </a:rPr>
              <a:t>u</a:t>
            </a:r>
            <a:r>
              <a:rPr lang="en-US" sz="2800" dirty="0" smtClean="0">
                <a:solidFill>
                  <a:srgbClr val="7030A0"/>
                </a:solidFill>
                <a:latin typeface="+mn-lt"/>
                <a:sym typeface="Symbol" pitchFamily="18" charset="2"/>
              </a:rPr>
              <a:t>} </a:t>
            </a:r>
            <a:r>
              <a:rPr lang="en-US" sz="2800" dirty="0" smtClean="0">
                <a:solidFill>
                  <a:schemeClr val="tx2"/>
                </a:solidFill>
                <a:latin typeface="+mn-lt"/>
                <a:sym typeface="Symbol" pitchFamily="18" charset="2"/>
              </a:rPr>
              <a:t>is adjacent.</a:t>
            </a:r>
            <a:endParaRPr lang="en-US" sz="2800" i="1" dirty="0">
              <a:latin typeface="+mn-lt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283131" y="3787533"/>
            <a:ext cx="37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i="1" dirty="0" smtClean="0">
                <a:solidFill>
                  <a:srgbClr val="7030A0"/>
                </a:solidFill>
                <a:latin typeface="+mn-lt"/>
                <a:sym typeface="Symbol" pitchFamily="18" charset="2"/>
              </a:rPr>
              <a:t>y</a:t>
            </a:r>
            <a:endParaRPr lang="en-US" dirty="0">
              <a:latin typeface="+mn-lt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376737" y="4731551"/>
            <a:ext cx="27672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sym typeface="Symbol" pitchFamily="18" charset="2"/>
              </a:rPr>
              <a:t>Statement (ii) follows since </a:t>
            </a:r>
            <a:r>
              <a:rPr lang="en-US" sz="2000" i="1" dirty="0" smtClean="0">
                <a:solidFill>
                  <a:schemeClr val="tx2"/>
                </a:solidFill>
                <a:latin typeface="+mn-lt"/>
                <a:sym typeface="Symbol" pitchFamily="18" charset="2"/>
              </a:rPr>
              <a:t>v</a:t>
            </a:r>
            <a:r>
              <a:rPr lang="en-US" sz="2000" dirty="0" smtClean="0">
                <a:solidFill>
                  <a:schemeClr val="tx2"/>
                </a:solidFill>
                <a:latin typeface="+mn-lt"/>
                <a:sym typeface="Symbol" pitchFamily="18" charset="2"/>
              </a:rPr>
              <a:t> is the vertex with max index in </a:t>
            </a:r>
            <a:r>
              <a:rPr lang="el-GR" sz="2000" dirty="0" smtClean="0">
                <a:solidFill>
                  <a:schemeClr val="tx2"/>
                </a:solidFill>
                <a:latin typeface="+mn-lt"/>
                <a:sym typeface="Symbol" pitchFamily="18" charset="2"/>
              </a:rPr>
              <a:t>σ</a:t>
            </a:r>
            <a:r>
              <a:rPr lang="en-US" sz="2000" dirty="0" smtClean="0">
                <a:solidFill>
                  <a:schemeClr val="tx2"/>
                </a:solidFill>
                <a:latin typeface="+mn-lt"/>
                <a:sym typeface="Symbol" pitchFamily="18" charset="2"/>
              </a:rPr>
              <a:t> such that X</a:t>
            </a:r>
            <a:r>
              <a:rPr lang="en-US" sz="2000" baseline="-25000" dirty="0" smtClean="0">
                <a:solidFill>
                  <a:schemeClr val="tx2"/>
                </a:solidFill>
                <a:latin typeface="+mn-lt"/>
                <a:sym typeface="Symbol" pitchFamily="18" charset="2"/>
              </a:rPr>
              <a:t>v</a:t>
            </a:r>
            <a:r>
              <a:rPr lang="en-US" sz="2000" dirty="0" smtClean="0">
                <a:solidFill>
                  <a:schemeClr val="tx2"/>
                </a:solidFill>
                <a:latin typeface="+mn-lt"/>
                <a:sym typeface="Symbol" pitchFamily="18" charset="2"/>
              </a:rPr>
              <a:t> is not complete</a:t>
            </a:r>
          </a:p>
        </p:txBody>
      </p:sp>
      <p:sp>
        <p:nvSpPr>
          <p:cNvPr id="65" name="Rectangle 64"/>
          <p:cNvSpPr/>
          <p:nvPr/>
        </p:nvSpPr>
        <p:spPr>
          <a:xfrm>
            <a:off x="705859" y="5548155"/>
            <a:ext cx="57510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 smtClean="0">
                <a:solidFill>
                  <a:schemeClr val="tx2"/>
                </a:solidFill>
                <a:latin typeface="+mn-lt"/>
                <a:sym typeface="Symbol" pitchFamily="18" charset="2"/>
              </a:rPr>
              <a:t>Thus, </a:t>
            </a:r>
            <a:r>
              <a:rPr lang="en-US" sz="2800" dirty="0" smtClean="0">
                <a:solidFill>
                  <a:srgbClr val="C00000"/>
                </a:solidFill>
                <a:latin typeface="+mn-lt"/>
                <a:sym typeface="Symbol" pitchFamily="18" charset="2"/>
              </a:rPr>
              <a:t>X</a:t>
            </a:r>
            <a:r>
              <a:rPr lang="en-US" sz="2800" baseline="-25000" dirty="0" smtClean="0">
                <a:solidFill>
                  <a:srgbClr val="C00000"/>
                </a:solidFill>
                <a:latin typeface="+mn-lt"/>
                <a:sym typeface="Symbol" pitchFamily="18" charset="2"/>
              </a:rPr>
              <a:t>v</a:t>
            </a:r>
            <a:r>
              <a:rPr lang="en-US" sz="2800" dirty="0" smtClean="0">
                <a:solidFill>
                  <a:srgbClr val="C00000"/>
                </a:solidFill>
                <a:latin typeface="+mn-lt"/>
                <a:sym typeface="Symbol" pitchFamily="18" charset="2"/>
              </a:rPr>
              <a:t> is complete</a:t>
            </a:r>
            <a:r>
              <a:rPr lang="en-US" sz="2800" dirty="0" smtClean="0">
                <a:solidFill>
                  <a:schemeClr val="tx2"/>
                </a:solidFill>
                <a:latin typeface="+mn-lt"/>
                <a:sym typeface="Symbol" pitchFamily="18" charset="2"/>
              </a:rPr>
              <a:t>, </a:t>
            </a:r>
            <a:r>
              <a:rPr lang="en-US" sz="2800" dirty="0" smtClean="0">
                <a:solidFill>
                  <a:srgbClr val="00B050"/>
                </a:solidFill>
                <a:latin typeface="+mn-lt"/>
                <a:sym typeface="Symbol" pitchFamily="18" charset="2"/>
              </a:rPr>
              <a:t>a contradiction</a:t>
            </a:r>
            <a:r>
              <a:rPr lang="en-US" sz="2800" dirty="0" smtClean="0">
                <a:solidFill>
                  <a:schemeClr val="tx2"/>
                </a:solidFill>
                <a:latin typeface="+mn-lt"/>
                <a:sym typeface="Symbol" pitchFamily="18" charset="2"/>
              </a:rPr>
              <a:t>!</a:t>
            </a:r>
          </a:p>
        </p:txBody>
      </p:sp>
      <p:sp>
        <p:nvSpPr>
          <p:cNvPr id="66" name="Rectangle 30"/>
          <p:cNvSpPr/>
          <p:nvPr/>
        </p:nvSpPr>
        <p:spPr>
          <a:xfrm>
            <a:off x="387914" y="5741460"/>
            <a:ext cx="225694" cy="154147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4" grpId="0"/>
      <p:bldP spid="6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873609" y="1876916"/>
            <a:ext cx="257361" cy="17084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 bwMode="auto">
          <a:xfrm>
            <a:off x="869594" y="2983832"/>
            <a:ext cx="345598" cy="17084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66963" y="4126831"/>
            <a:ext cx="468556" cy="14197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8391" y="1630217"/>
            <a:ext cx="7792946" cy="4653455"/>
          </a:xfrm>
        </p:spPr>
        <p:txBody>
          <a:bodyPr/>
          <a:lstStyle/>
          <a:p>
            <a:pPr eaLnBrk="1" hangingPunct="1">
              <a:buNone/>
            </a:pPr>
            <a:r>
              <a:rPr lang="el-GR" sz="600" kern="1200" dirty="0" smtClean="0">
                <a:solidFill>
                  <a:srgbClr val="C00000"/>
                </a:solidFill>
                <a:latin typeface="Tahoma" pitchFamily="34" charset="0"/>
              </a:rPr>
              <a:t>	</a:t>
            </a:r>
            <a:endParaRPr lang="el-GR" sz="400" kern="1200" dirty="0" smtClean="0">
              <a:solidFill>
                <a:srgbClr val="C00000"/>
              </a:solidFill>
              <a:latin typeface="Tahoma" pitchFamily="34" charset="0"/>
            </a:endParaRPr>
          </a:p>
          <a:p>
            <a:pPr eaLnBrk="1" hangingPunct="1">
              <a:buNone/>
            </a:pPr>
            <a:r>
              <a:rPr lang="el-GR" sz="2400" kern="1200" dirty="0" smtClean="0">
                <a:solidFill>
                  <a:srgbClr val="C00000"/>
                </a:solidFill>
                <a:latin typeface="Tahoma" pitchFamily="34" charset="0"/>
              </a:rPr>
              <a:t>	</a:t>
            </a:r>
            <a:r>
              <a:rPr lang="en-US" sz="2400" kern="1200" dirty="0" smtClean="0">
                <a:solidFill>
                  <a:srgbClr val="C00000"/>
                </a:solidFill>
                <a:latin typeface="Tahoma" pitchFamily="34" charset="0"/>
              </a:rPr>
              <a:t>       </a:t>
            </a:r>
            <a:r>
              <a:rPr lang="en-US" sz="4400" dirty="0" smtClean="0">
                <a:solidFill>
                  <a:srgbClr val="002060"/>
                </a:solidFill>
                <a:latin typeface="Monotype Corsiva" pitchFamily="66" charset="0"/>
              </a:rPr>
              <a:t>Chromatic Number</a:t>
            </a:r>
          </a:p>
          <a:p>
            <a:pPr eaLnBrk="1" hangingPunct="1">
              <a:buNone/>
            </a:pPr>
            <a:endParaRPr lang="en-US" sz="1800" kern="12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eaLnBrk="1" hangingPunct="1">
              <a:buNone/>
            </a:pPr>
            <a:r>
              <a:rPr lang="en-US" sz="4400" dirty="0" smtClean="0">
                <a:solidFill>
                  <a:srgbClr val="002060"/>
                </a:solidFill>
                <a:latin typeface="Monotype Corsiva" pitchFamily="66" charset="0"/>
              </a:rPr>
              <a:t>	          Clique Number - Max Clique</a:t>
            </a:r>
          </a:p>
          <a:p>
            <a:pPr eaLnBrk="1" hangingPunct="1">
              <a:buNone/>
            </a:pPr>
            <a:endParaRPr lang="en-US" sz="1800" kern="12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eaLnBrk="1" hangingPunct="1">
              <a:buNone/>
            </a:pPr>
            <a:r>
              <a:rPr lang="en-US" sz="4800" kern="1200" dirty="0" smtClean="0">
                <a:solidFill>
                  <a:srgbClr val="002060"/>
                </a:solidFill>
                <a:latin typeface="Monotype Corsiva" pitchFamily="66" charset="0"/>
              </a:rPr>
              <a:t>			   </a:t>
            </a:r>
            <a:r>
              <a:rPr lang="en-US" sz="4400" dirty="0" smtClean="0">
                <a:solidFill>
                  <a:srgbClr val="002060"/>
                </a:solidFill>
                <a:latin typeface="Monotype Corsiva" pitchFamily="66" charset="0"/>
              </a:rPr>
              <a:t>Stability Number </a:t>
            </a:r>
            <a:r>
              <a:rPr lang="el-GR" sz="4400" dirty="0" smtClean="0">
                <a:solidFill>
                  <a:srgbClr val="002060"/>
                </a:solidFill>
                <a:latin typeface="Monotype Corsiva" pitchFamily="66" charset="0"/>
              </a:rPr>
              <a:t>α(</a:t>
            </a:r>
            <a:r>
              <a:rPr lang="en-US" sz="4400" dirty="0" smtClean="0">
                <a:solidFill>
                  <a:srgbClr val="002060"/>
                </a:solidFill>
                <a:latin typeface="Monotype Corsiva" pitchFamily="66" charset="0"/>
              </a:rPr>
              <a:t>G)</a:t>
            </a:r>
            <a:endParaRPr lang="en-GB" sz="4800" kern="1200" dirty="0" smtClean="0">
              <a:solidFill>
                <a:srgbClr val="C00000"/>
              </a:solidFill>
              <a:latin typeface="Tahoma" pitchFamily="34" charset="0"/>
            </a:endParaRPr>
          </a:p>
          <a:p>
            <a:pPr eaLnBrk="1" hangingPunct="1">
              <a:buNone/>
            </a:pPr>
            <a:endParaRPr lang="en-GB" sz="4800" kern="1200" dirty="0" smtClean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2258643" y="3323254"/>
            <a:ext cx="160337" cy="17145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7" name="Oval 9"/>
          <p:cNvSpPr>
            <a:spLocks noChangeArrowheads="1"/>
          </p:cNvSpPr>
          <p:nvPr/>
        </p:nvSpPr>
        <p:spPr bwMode="auto">
          <a:xfrm>
            <a:off x="1746454" y="2172114"/>
            <a:ext cx="160337" cy="17145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1977891" y="3319238"/>
            <a:ext cx="160337" cy="17145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" name="Oval 9"/>
          <p:cNvSpPr>
            <a:spLocks noChangeArrowheads="1"/>
          </p:cNvSpPr>
          <p:nvPr/>
        </p:nvSpPr>
        <p:spPr bwMode="auto">
          <a:xfrm>
            <a:off x="2880291" y="4510406"/>
            <a:ext cx="160337" cy="17145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" name="Oval 9"/>
          <p:cNvSpPr>
            <a:spLocks noChangeArrowheads="1"/>
          </p:cNvSpPr>
          <p:nvPr/>
        </p:nvSpPr>
        <p:spPr bwMode="auto">
          <a:xfrm>
            <a:off x="2599539" y="4506390"/>
            <a:ext cx="160337" cy="17145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2" name="Oval 9"/>
          <p:cNvSpPr>
            <a:spLocks noChangeArrowheads="1"/>
          </p:cNvSpPr>
          <p:nvPr/>
        </p:nvSpPr>
        <p:spPr bwMode="auto">
          <a:xfrm>
            <a:off x="2298739" y="4506390"/>
            <a:ext cx="160337" cy="17145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29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37D221D0-C87A-40A0-889E-584AE835C0FB}" type="slidenum">
              <a:rPr lang="el-GR" altLang="el-GR" sz="1200" smtClean="0">
                <a:latin typeface="Cambria" pitchFamily="18" charset="0"/>
              </a:rPr>
              <a:pPr/>
              <a:t>33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16" name="1 - Τίτλος"/>
          <p:cNvSpPr txBox="1">
            <a:spLocks/>
          </p:cNvSpPr>
          <p:nvPr/>
        </p:nvSpPr>
        <p:spPr bwMode="auto">
          <a:xfrm>
            <a:off x="1383632" y="353760"/>
            <a:ext cx="7760368" cy="89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Algorithmic Graph Theory</a:t>
            </a:r>
            <a:endParaRPr kumimoji="0" lang="el-GR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2 - Θέση περιεχομένου"/>
          <p:cNvSpPr>
            <a:spLocks noGrp="1"/>
          </p:cNvSpPr>
          <p:nvPr>
            <p:ph idx="1"/>
          </p:nvPr>
        </p:nvSpPr>
        <p:spPr>
          <a:xfrm>
            <a:off x="521542" y="1654262"/>
            <a:ext cx="8622458" cy="4590130"/>
          </a:xfrm>
        </p:spPr>
        <p:txBody>
          <a:bodyPr/>
          <a:lstStyle/>
          <a:p>
            <a:pPr marL="393700" indent="3175">
              <a:buSzPct val="80000"/>
              <a:buNone/>
            </a:pPr>
            <a:r>
              <a:rPr lang="en-US" sz="2800" dirty="0" smtClean="0">
                <a:solidFill>
                  <a:schemeClr val="tx2"/>
                </a:solidFill>
                <a:sym typeface="Symbol" pitchFamily="18" charset="2"/>
              </a:rPr>
              <a:t>Fulkerson and Gross (1965) pointed out that:</a:t>
            </a:r>
          </a:p>
          <a:p>
            <a:pPr marL="393700" indent="3175">
              <a:buSzPct val="80000"/>
              <a:buNone/>
            </a:pPr>
            <a:r>
              <a:rPr lang="en-US" sz="2800" dirty="0" smtClean="0"/>
              <a:t>Every maximal clique of a triangulated graph G is of the form</a:t>
            </a:r>
            <a:br>
              <a:rPr lang="en-US" sz="2800" dirty="0" smtClean="0"/>
            </a:br>
            <a:r>
              <a:rPr lang="en-US" sz="2800" dirty="0" smtClean="0">
                <a:solidFill>
                  <a:srgbClr val="009900"/>
                </a:solidFill>
              </a:rPr>
              <a:t>                      	      </a:t>
            </a:r>
            <a:r>
              <a:rPr lang="en-US" sz="2800" dirty="0" smtClean="0">
                <a:solidFill>
                  <a:srgbClr val="C00000"/>
                </a:solidFill>
              </a:rPr>
              <a:t>{</a:t>
            </a:r>
            <a:r>
              <a:rPr lang="en-US" sz="2800" i="1" dirty="0" smtClean="0">
                <a:solidFill>
                  <a:srgbClr val="C00000"/>
                </a:solidFill>
              </a:rPr>
              <a:t>u</a:t>
            </a:r>
            <a:r>
              <a:rPr lang="en-US" sz="2800" dirty="0" smtClean="0">
                <a:solidFill>
                  <a:srgbClr val="C00000"/>
                </a:solidFill>
              </a:rPr>
              <a:t>} </a:t>
            </a:r>
            <a:r>
              <a:rPr lang="en-US" sz="2800" dirty="0" smtClean="0">
                <a:solidFill>
                  <a:srgbClr val="C00000"/>
                </a:solidFill>
                <a:sym typeface="Symbol" pitchFamily="18" charset="2"/>
              </a:rPr>
              <a:t> </a:t>
            </a:r>
            <a:r>
              <a:rPr lang="en-US" sz="2800" dirty="0" err="1" smtClean="0">
                <a:solidFill>
                  <a:srgbClr val="C00000"/>
                </a:solidFill>
                <a:sym typeface="Symbol" pitchFamily="18" charset="2"/>
              </a:rPr>
              <a:t>X</a:t>
            </a:r>
            <a:r>
              <a:rPr lang="en-US" sz="2800" baseline="-25000" dirty="0" err="1" smtClean="0">
                <a:solidFill>
                  <a:srgbClr val="C00000"/>
                </a:solidFill>
                <a:sym typeface="Symbol" pitchFamily="18" charset="2"/>
              </a:rPr>
              <a:t>u</a:t>
            </a:r>
            <a:r>
              <a:rPr lang="en-US" sz="2800" dirty="0" smtClean="0">
                <a:solidFill>
                  <a:srgbClr val="C00000"/>
                </a:solidFill>
                <a:sym typeface="Symbol" pitchFamily="18" charset="2"/>
              </a:rPr>
              <a:t> </a:t>
            </a:r>
            <a:r>
              <a:rPr lang="en-US" sz="2800" dirty="0" smtClean="0">
                <a:sym typeface="Symbol" pitchFamily="18" charset="2"/>
              </a:rPr>
              <a:t/>
            </a:r>
            <a:br>
              <a:rPr lang="en-US" sz="2800" dirty="0" smtClean="0">
                <a:sym typeface="Symbol" pitchFamily="18" charset="2"/>
              </a:rPr>
            </a:br>
            <a:r>
              <a:rPr lang="en-US" sz="2400" dirty="0" smtClean="0">
                <a:sym typeface="Symbol" pitchFamily="18" charset="2"/>
              </a:rPr>
              <a:t>where</a:t>
            </a:r>
            <a:r>
              <a:rPr lang="en-US" sz="2800" dirty="0" smtClean="0">
                <a:sym typeface="Symbol" pitchFamily="18" charset="2"/>
              </a:rPr>
              <a:t/>
            </a:r>
            <a:br>
              <a:rPr lang="en-US" sz="2800" dirty="0" smtClean="0">
                <a:sym typeface="Symbol" pitchFamily="18" charset="2"/>
              </a:rPr>
            </a:br>
            <a:r>
              <a:rPr lang="en-US" sz="2800" dirty="0" smtClean="0">
                <a:solidFill>
                  <a:srgbClr val="009900"/>
                </a:solidFill>
                <a:sym typeface="Symbol" pitchFamily="18" charset="2"/>
              </a:rPr>
              <a:t>           </a:t>
            </a:r>
            <a:r>
              <a:rPr lang="en-US" sz="2800" dirty="0" err="1" smtClean="0">
                <a:solidFill>
                  <a:srgbClr val="C00000"/>
                </a:solidFill>
                <a:sym typeface="Symbol" pitchFamily="18" charset="2"/>
              </a:rPr>
              <a:t>X</a:t>
            </a:r>
            <a:r>
              <a:rPr lang="en-US" sz="2800" baseline="-25000" dirty="0" err="1" smtClean="0">
                <a:solidFill>
                  <a:srgbClr val="C00000"/>
                </a:solidFill>
                <a:sym typeface="Symbol" pitchFamily="18" charset="2"/>
              </a:rPr>
              <a:t>u</a:t>
            </a:r>
            <a:r>
              <a:rPr lang="en-US" sz="2800" dirty="0" smtClean="0">
                <a:solidFill>
                  <a:srgbClr val="C00000"/>
                </a:solidFill>
                <a:sym typeface="Symbol" pitchFamily="18" charset="2"/>
              </a:rPr>
              <a:t> = { </a:t>
            </a:r>
            <a:r>
              <a:rPr lang="en-US" sz="2800" i="1" dirty="0" smtClean="0">
                <a:solidFill>
                  <a:srgbClr val="C00000"/>
                </a:solidFill>
                <a:sym typeface="Symbol" pitchFamily="18" charset="2"/>
              </a:rPr>
              <a:t>x</a:t>
            </a:r>
            <a:r>
              <a:rPr lang="en-US" sz="2800" dirty="0" smtClean="0">
                <a:solidFill>
                  <a:srgbClr val="C00000"/>
                </a:solidFill>
                <a:sym typeface="Symbol" pitchFamily="18" charset="2"/>
              </a:rPr>
              <a:t>  </a:t>
            </a:r>
            <a:r>
              <a:rPr lang="en-US" sz="2800" dirty="0" err="1" smtClean="0">
                <a:solidFill>
                  <a:srgbClr val="C00000"/>
                </a:solidFill>
                <a:sym typeface="Symbol" pitchFamily="18" charset="2"/>
              </a:rPr>
              <a:t>adj</a:t>
            </a:r>
            <a:r>
              <a:rPr lang="en-US" sz="2800" dirty="0" smtClean="0">
                <a:solidFill>
                  <a:srgbClr val="C00000"/>
                </a:solidFill>
                <a:sym typeface="Symbol" pitchFamily="18" charset="2"/>
              </a:rPr>
              <a:t>(</a:t>
            </a:r>
            <a:r>
              <a:rPr lang="en-US" sz="2800" i="1" dirty="0" smtClean="0">
                <a:solidFill>
                  <a:srgbClr val="C00000"/>
                </a:solidFill>
                <a:sym typeface="Symbol" pitchFamily="18" charset="2"/>
              </a:rPr>
              <a:t>u</a:t>
            </a:r>
            <a:r>
              <a:rPr lang="en-US" sz="2800" dirty="0" smtClean="0">
                <a:solidFill>
                  <a:srgbClr val="C00000"/>
                </a:solidFill>
                <a:sym typeface="Symbol" pitchFamily="18" charset="2"/>
              </a:rPr>
              <a:t>)  </a:t>
            </a:r>
            <a:r>
              <a:rPr lang="el-GR" sz="2800" dirty="0" smtClean="0">
                <a:solidFill>
                  <a:srgbClr val="C00000"/>
                </a:solidFill>
                <a:sym typeface="Symbol" pitchFamily="18" charset="2"/>
              </a:rPr>
              <a:t>σ</a:t>
            </a:r>
            <a:r>
              <a:rPr lang="el-GR" sz="2800" baseline="30000" dirty="0" smtClean="0">
                <a:solidFill>
                  <a:srgbClr val="C00000"/>
                </a:solidFill>
                <a:sym typeface="Symbol" pitchFamily="18" charset="2"/>
              </a:rPr>
              <a:t>-1</a:t>
            </a:r>
            <a:r>
              <a:rPr lang="el-GR" sz="2800" dirty="0" smtClean="0">
                <a:solidFill>
                  <a:srgbClr val="C00000"/>
                </a:solidFill>
                <a:sym typeface="Symbol" pitchFamily="18" charset="2"/>
              </a:rPr>
              <a:t>(</a:t>
            </a:r>
            <a:r>
              <a:rPr lang="en-US" sz="2800" i="1" dirty="0" smtClean="0">
                <a:solidFill>
                  <a:srgbClr val="C00000"/>
                </a:solidFill>
                <a:sym typeface="Symbol" pitchFamily="18" charset="2"/>
              </a:rPr>
              <a:t>u</a:t>
            </a:r>
            <a:r>
              <a:rPr lang="en-US" sz="2800" dirty="0" smtClean="0">
                <a:solidFill>
                  <a:srgbClr val="C00000"/>
                </a:solidFill>
                <a:sym typeface="Symbol" pitchFamily="18" charset="2"/>
              </a:rPr>
              <a:t>) &lt; </a:t>
            </a:r>
            <a:r>
              <a:rPr lang="el-GR" sz="2800" dirty="0" smtClean="0">
                <a:solidFill>
                  <a:srgbClr val="C00000"/>
                </a:solidFill>
                <a:sym typeface="Symbol" pitchFamily="18" charset="2"/>
              </a:rPr>
              <a:t>σ</a:t>
            </a:r>
            <a:r>
              <a:rPr lang="el-GR" sz="2800" baseline="30000" dirty="0" smtClean="0">
                <a:solidFill>
                  <a:srgbClr val="C00000"/>
                </a:solidFill>
                <a:sym typeface="Symbol" pitchFamily="18" charset="2"/>
              </a:rPr>
              <a:t>-1</a:t>
            </a:r>
            <a:r>
              <a:rPr lang="el-GR" sz="2800" dirty="0" smtClean="0">
                <a:solidFill>
                  <a:srgbClr val="C00000"/>
                </a:solidFill>
                <a:sym typeface="Symbol" pitchFamily="18" charset="2"/>
              </a:rPr>
              <a:t>(</a:t>
            </a:r>
            <a:r>
              <a:rPr lang="en-US" sz="2800" i="1" dirty="0" smtClean="0">
                <a:solidFill>
                  <a:srgbClr val="C00000"/>
                </a:solidFill>
                <a:sym typeface="Symbol" pitchFamily="18" charset="2"/>
              </a:rPr>
              <a:t>x</a:t>
            </a:r>
            <a:r>
              <a:rPr lang="en-US" sz="2800" dirty="0" smtClean="0">
                <a:solidFill>
                  <a:srgbClr val="C00000"/>
                </a:solidFill>
                <a:sym typeface="Symbol" pitchFamily="18" charset="2"/>
              </a:rPr>
              <a:t>) }</a:t>
            </a:r>
          </a:p>
          <a:p>
            <a:pPr marL="393700" indent="3175">
              <a:buSzPct val="80000"/>
              <a:buNone/>
            </a:pPr>
            <a:endParaRPr lang="en-US" sz="2400" dirty="0" smtClean="0">
              <a:solidFill>
                <a:srgbClr val="009900"/>
              </a:solidFill>
              <a:sym typeface="Symbol" pitchFamily="18" charset="2"/>
            </a:endParaRPr>
          </a:p>
          <a:p>
            <a:pPr marL="393700" indent="3175">
              <a:buSzPct val="80000"/>
              <a:buNone/>
            </a:pPr>
            <a:r>
              <a:rPr lang="en-US" sz="2800" dirty="0" smtClean="0">
                <a:solidFill>
                  <a:schemeClr val="tx2"/>
                </a:solidFill>
                <a:sym typeface="Symbol" pitchFamily="18" charset="2"/>
              </a:rPr>
              <a:t>Proposition (Fulkerson and Gross, 1965): </a:t>
            </a:r>
          </a:p>
          <a:p>
            <a:pPr marL="393700" indent="3175">
              <a:buSzPct val="80000"/>
              <a:buNone/>
            </a:pPr>
            <a:r>
              <a:rPr lang="en-US" sz="2800" dirty="0" smtClean="0">
                <a:sym typeface="Symbol" pitchFamily="18" charset="2"/>
              </a:rPr>
              <a:t>A </a:t>
            </a:r>
            <a:r>
              <a:rPr lang="en-US" sz="2800" dirty="0" smtClean="0"/>
              <a:t>triangulated </a:t>
            </a:r>
            <a:r>
              <a:rPr lang="en-US" sz="2800" dirty="0" smtClean="0">
                <a:sym typeface="Symbol" pitchFamily="18" charset="2"/>
              </a:rPr>
              <a:t>graph on </a:t>
            </a:r>
            <a:r>
              <a:rPr lang="en-US" sz="2800" b="1" i="1" dirty="0" smtClean="0">
                <a:sym typeface="Symbol" pitchFamily="18" charset="2"/>
              </a:rPr>
              <a:t>n</a:t>
            </a:r>
            <a:r>
              <a:rPr lang="en-US" sz="2800" dirty="0" smtClean="0">
                <a:sym typeface="Symbol" pitchFamily="18" charset="2"/>
              </a:rPr>
              <a:t> nodes has at most </a:t>
            </a:r>
            <a:r>
              <a:rPr lang="en-US" sz="2800" b="1" i="1" dirty="0" smtClean="0">
                <a:sym typeface="Symbol" pitchFamily="18" charset="2"/>
              </a:rPr>
              <a:t>n</a:t>
            </a:r>
            <a:r>
              <a:rPr lang="en-US" sz="2800" dirty="0" smtClean="0">
                <a:sym typeface="Symbol" pitchFamily="18" charset="2"/>
              </a:rPr>
              <a:t> maximal cliques, with equality </a:t>
            </a:r>
            <a:r>
              <a:rPr lang="en-US" sz="2800" dirty="0" err="1" smtClean="0">
                <a:sym typeface="Symbol" pitchFamily="18" charset="2"/>
              </a:rPr>
              <a:t>iff</a:t>
            </a:r>
            <a:r>
              <a:rPr lang="en-US" sz="2800" dirty="0" smtClean="0">
                <a:sym typeface="Symbol" pitchFamily="18" charset="2"/>
              </a:rPr>
              <a:t> the graph has no edges.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383632" y="361455"/>
            <a:ext cx="7760368" cy="906463"/>
          </a:xfrm>
          <a:prstGeom prst="rect">
            <a:avLst/>
          </a:prstGeom>
        </p:spPr>
        <p:txBody>
          <a:bodyPr anchor="ctr"/>
          <a:lstStyle/>
          <a:p>
            <a:pPr algn="l">
              <a:defRPr/>
            </a:pPr>
            <a:r>
              <a:rPr lang="en-US" sz="3200" b="1" dirty="0" smtClean="0">
                <a:latin typeface="Monotype Corsiva" pitchFamily="66" charset="0"/>
              </a:rPr>
              <a:t>X</a:t>
            </a:r>
            <a:r>
              <a:rPr lang="en-US" sz="3200" b="1" dirty="0" smtClean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 </a:t>
            </a:r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and </a:t>
            </a:r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Maximal Cliques</a:t>
            </a:r>
            <a:endParaRPr lang="en-GB" sz="3200" dirty="0">
              <a:solidFill>
                <a:srgbClr val="002060"/>
              </a:solidFill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7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C42D09A4-64D9-4005-858C-1F13DF9E55C1}" type="slidenum">
              <a:rPr lang="el-GR" altLang="el-GR" sz="1200" smtClean="0">
                <a:latin typeface="Cambria" pitchFamily="18" charset="0"/>
              </a:rPr>
              <a:pPr/>
              <a:t>34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07569" y="4924287"/>
            <a:ext cx="162450" cy="177102"/>
          </a:xfrm>
          <a:prstGeom prst="ellips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Rectangle 30"/>
          <p:cNvSpPr/>
          <p:nvPr/>
        </p:nvSpPr>
        <p:spPr>
          <a:xfrm rot="1694930">
            <a:off x="605996" y="1876634"/>
            <a:ext cx="137160" cy="137160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9232" y="1661127"/>
            <a:ext cx="8413511" cy="4481513"/>
          </a:xfrm>
        </p:spPr>
        <p:txBody>
          <a:bodyPr/>
          <a:lstStyle/>
          <a:p>
            <a:pPr marL="393700" indent="3175">
              <a:buSzPct val="80000"/>
              <a:buNone/>
              <a:defRPr/>
            </a:pPr>
            <a:r>
              <a:rPr lang="en-US" b="1" dirty="0" smtClean="0">
                <a:solidFill>
                  <a:srgbClr val="009900"/>
                </a:solidFill>
              </a:rPr>
              <a:t>Algorithm </a:t>
            </a:r>
            <a:r>
              <a:rPr lang="en-US" b="1" dirty="0" err="1" smtClean="0">
                <a:solidFill>
                  <a:srgbClr val="009900"/>
                </a:solidFill>
              </a:rPr>
              <a:t>Maximalcliques</a:t>
            </a:r>
            <a:r>
              <a:rPr lang="en-US" b="1" dirty="0" smtClean="0">
                <a:solidFill>
                  <a:srgbClr val="009900"/>
                </a:solidFill>
              </a:rPr>
              <a:t> </a:t>
            </a:r>
          </a:p>
          <a:p>
            <a:pPr marL="914400" lvl="1" indent="-514350">
              <a:buClr>
                <a:srgbClr val="C00000"/>
              </a:buClr>
              <a:buSzPct val="80000"/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Some of </a:t>
            </a:r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{</a:t>
            </a:r>
            <a:r>
              <a:rPr lang="en-US" i="1" dirty="0" smtClean="0">
                <a:solidFill>
                  <a:schemeClr val="accent5">
                    <a:lumMod val="25000"/>
                  </a:schemeClr>
                </a:solidFill>
              </a:rPr>
              <a:t>u</a:t>
            </a:r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}</a:t>
            </a:r>
            <a:r>
              <a:rPr lang="en-US" dirty="0" smtClean="0">
                <a:solidFill>
                  <a:schemeClr val="accent5">
                    <a:lumMod val="25000"/>
                  </a:schemeClr>
                </a:solidFill>
                <a:sym typeface="Symbol"/>
              </a:rPr>
              <a:t></a:t>
            </a:r>
            <a:r>
              <a:rPr lang="en-US" dirty="0" err="1" smtClean="0">
                <a:solidFill>
                  <a:schemeClr val="accent5">
                    <a:lumMod val="25000"/>
                  </a:schemeClr>
                </a:solidFill>
                <a:sym typeface="Symbol"/>
              </a:rPr>
              <a:t>X</a:t>
            </a:r>
            <a:r>
              <a:rPr lang="en-US" baseline="-25000" dirty="0" err="1" smtClean="0">
                <a:solidFill>
                  <a:schemeClr val="accent5">
                    <a:lumMod val="25000"/>
                  </a:schemeClr>
                </a:solidFill>
                <a:sym typeface="Symbol"/>
              </a:rPr>
              <a:t>u</a:t>
            </a:r>
            <a:r>
              <a:rPr lang="el-GR" dirty="0" smtClean="0">
                <a:solidFill>
                  <a:schemeClr val="accent5">
                    <a:lumMod val="25000"/>
                  </a:schemeClr>
                </a:solidFill>
                <a:sym typeface="Symbol"/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will not be maximal clique;</a:t>
            </a:r>
          </a:p>
          <a:p>
            <a:pPr marL="914400" lvl="1" indent="-514350">
              <a:buClr>
                <a:srgbClr val="C00000"/>
              </a:buClr>
              <a:buSzPct val="80000"/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accent5">
                    <a:lumMod val="25000"/>
                  </a:schemeClr>
                </a:solidFill>
                <a:sym typeface="Symbol"/>
              </a:rPr>
              <a:t>{</a:t>
            </a:r>
            <a:r>
              <a:rPr lang="en-US" i="1" dirty="0" smtClean="0">
                <a:solidFill>
                  <a:schemeClr val="accent5">
                    <a:lumMod val="25000"/>
                  </a:schemeClr>
                </a:solidFill>
                <a:sym typeface="Symbol"/>
              </a:rPr>
              <a:t>u</a:t>
            </a:r>
            <a:r>
              <a:rPr lang="en-US" dirty="0" smtClean="0">
                <a:solidFill>
                  <a:schemeClr val="accent5">
                    <a:lumMod val="25000"/>
                  </a:schemeClr>
                </a:solidFill>
                <a:sym typeface="Symbol"/>
              </a:rPr>
              <a:t>}</a:t>
            </a:r>
            <a:r>
              <a:rPr lang="en-US" dirty="0" err="1" smtClean="0">
                <a:solidFill>
                  <a:schemeClr val="accent5">
                    <a:lumMod val="25000"/>
                  </a:schemeClr>
                </a:solidFill>
                <a:sym typeface="Symbol"/>
              </a:rPr>
              <a:t>X</a:t>
            </a:r>
            <a:r>
              <a:rPr lang="en-US" baseline="-25000" dirty="0" err="1" smtClean="0">
                <a:solidFill>
                  <a:schemeClr val="accent5">
                    <a:lumMod val="25000"/>
                  </a:schemeClr>
                </a:solidFill>
                <a:sym typeface="Symbol"/>
              </a:rPr>
              <a:t>u</a:t>
            </a:r>
            <a:r>
              <a:rPr lang="en-US" dirty="0" smtClean="0">
                <a:solidFill>
                  <a:schemeClr val="accent5">
                    <a:lumMod val="25000"/>
                  </a:schemeClr>
                </a:solidFill>
                <a:sym typeface="Symbol"/>
              </a:rPr>
              <a:t> </a:t>
            </a:r>
            <a:r>
              <a:rPr lang="en-US" b="1" i="1" dirty="0" smtClean="0">
                <a:solidFill>
                  <a:srgbClr val="C00000"/>
                </a:solidFill>
                <a:sym typeface="Symbol"/>
              </a:rPr>
              <a:t>is not maximal clique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if and only if </a:t>
            </a:r>
          </a:p>
          <a:p>
            <a:pPr marL="914400" lvl="1" indent="-514350">
              <a:buClr>
                <a:srgbClr val="C00000"/>
              </a:buClr>
              <a:buSzPct val="80000"/>
              <a:buNone/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	for some </a:t>
            </a:r>
            <a:r>
              <a:rPr lang="en-US" b="1" i="1" dirty="0" err="1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, in </a:t>
            </a:r>
            <a:r>
              <a:rPr lang="en-US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line 7 of Algorithm </a:t>
            </a:r>
            <a:r>
              <a:rPr lang="en-US" sz="240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PERFECT</a:t>
            </a:r>
            <a:r>
              <a:rPr lang="en-US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, </a:t>
            </a:r>
          </a:p>
          <a:p>
            <a:pPr marL="914400" lvl="1" indent="-514350">
              <a:buClr>
                <a:srgbClr val="C00000"/>
              </a:buClr>
              <a:buSzPct val="80000"/>
              <a:buNone/>
              <a:defRPr/>
            </a:pPr>
            <a:r>
              <a:rPr lang="en-US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	</a:t>
            </a:r>
            <a:r>
              <a:rPr lang="en-US" smtClean="0">
                <a:solidFill>
                  <a:schemeClr val="accent5">
                    <a:lumMod val="25000"/>
                  </a:schemeClr>
                </a:solidFill>
                <a:sym typeface="Symbol"/>
              </a:rPr>
              <a:t>X</a:t>
            </a:r>
            <a:r>
              <a:rPr lang="en-US" baseline="-25000" smtClean="0">
                <a:solidFill>
                  <a:schemeClr val="accent5">
                    <a:lumMod val="25000"/>
                  </a:schemeClr>
                </a:solidFill>
                <a:sym typeface="Symbol"/>
              </a:rPr>
              <a:t>u</a:t>
            </a:r>
            <a:r>
              <a:rPr lang="en-US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 = </a:t>
            </a:r>
            <a:r>
              <a:rPr lang="en-US" smtClean="0">
                <a:solidFill>
                  <a:schemeClr val="accent1">
                    <a:lumMod val="50000"/>
                  </a:schemeClr>
                </a:solidFill>
                <a:sym typeface="Symbol"/>
              </a:rPr>
              <a:t>X</a:t>
            </a:r>
            <a:r>
              <a:rPr lang="en-US" baseline="-2500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v</a:t>
            </a:r>
            <a:r>
              <a:rPr lang="en-US" smtClean="0">
                <a:solidFill>
                  <a:schemeClr val="accent1">
                    <a:lumMod val="50000"/>
                  </a:schemeClr>
                </a:solidFill>
                <a:sym typeface="Symbol"/>
              </a:rPr>
              <a:t>-u </a:t>
            </a:r>
            <a:r>
              <a:rPr lang="en-US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is concatenated to </a:t>
            </a:r>
            <a:r>
              <a:rPr lang="en-US" smtClean="0">
                <a:solidFill>
                  <a:schemeClr val="accent5">
                    <a:lumMod val="25000"/>
                  </a:schemeClr>
                </a:solidFill>
                <a:sym typeface="Symbol"/>
              </a:rPr>
              <a:t>A(</a:t>
            </a:r>
            <a:r>
              <a:rPr lang="en-US" i="1" smtClean="0">
                <a:solidFill>
                  <a:schemeClr val="accent5">
                    <a:lumMod val="25000"/>
                  </a:schemeClr>
                </a:solidFill>
                <a:sym typeface="Symbol"/>
              </a:rPr>
              <a:t>u</a:t>
            </a:r>
            <a:r>
              <a:rPr lang="en-US" smtClean="0">
                <a:solidFill>
                  <a:schemeClr val="accent5">
                    <a:lumMod val="25000"/>
                  </a:schemeClr>
                </a:solidFill>
                <a:sym typeface="Symbol"/>
              </a:rPr>
              <a:t>)</a:t>
            </a:r>
            <a:r>
              <a:rPr lang="en-US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;                 </a:t>
            </a:r>
          </a:p>
          <a:p>
            <a:pPr marL="914400" lvl="1" indent="-514350">
              <a:buSzPct val="80000"/>
              <a:defRPr/>
            </a:pPr>
            <a:endParaRPr lang="en-US" b="1" smtClean="0">
              <a:solidFill>
                <a:schemeClr val="tx2">
                  <a:lumMod val="75000"/>
                </a:schemeClr>
              </a:solidFill>
              <a:sym typeface="Symbol"/>
            </a:endParaRPr>
          </a:p>
          <a:p>
            <a:pPr marL="914400" lvl="1" indent="-514350">
              <a:buSzPct val="80000"/>
              <a:buFont typeface="Wingdings" pitchFamily="2" charset="2"/>
              <a:buNone/>
              <a:defRPr/>
            </a:pPr>
            <a:r>
              <a:rPr lang="en-US" b="1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                              </a:t>
            </a:r>
            <a:r>
              <a:rPr lang="en-US" b="1" smtClean="0">
                <a:solidFill>
                  <a:srgbClr val="7030A0"/>
                </a:solidFill>
                <a:sym typeface="Symbol"/>
              </a:rPr>
              <a:t>                                       </a:t>
            </a:r>
            <a:r>
              <a:rPr lang="en-US" b="1" dirty="0" smtClean="0">
                <a:solidFill>
                  <a:srgbClr val="7030A0"/>
                </a:solidFill>
                <a:sym typeface="Symbol"/>
              </a:rPr>
              <a:t/>
            </a:r>
            <a:br>
              <a:rPr lang="en-US" b="1" dirty="0" smtClean="0">
                <a:solidFill>
                  <a:srgbClr val="7030A0"/>
                </a:solidFill>
                <a:sym typeface="Symbol"/>
              </a:rPr>
            </a:br>
            <a:r>
              <a:rPr lang="en-US" b="1" dirty="0" smtClean="0">
                <a:solidFill>
                  <a:srgbClr val="7030A0"/>
                </a:solidFill>
                <a:sym typeface="Symbol"/>
              </a:rPr>
              <a:t>                                            </a:t>
            </a:r>
            <a:endParaRPr lang="el-GR" b="1" dirty="0">
              <a:solidFill>
                <a:srgbClr val="7030A0"/>
              </a:solidFill>
            </a:endParaRPr>
          </a:p>
        </p:txBody>
      </p:sp>
      <p:pic>
        <p:nvPicPr>
          <p:cNvPr id="29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C42D09A4-64D9-4005-858C-1F13DF9E55C1}" type="slidenum">
              <a:rPr lang="el-GR" altLang="el-GR" sz="1200" smtClean="0">
                <a:latin typeface="Cambria" pitchFamily="18" charset="0"/>
              </a:rPr>
              <a:pPr/>
              <a:t>35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31" name="28 - Έλλειψη"/>
          <p:cNvSpPr>
            <a:spLocks noChangeArrowheads="1"/>
          </p:cNvSpPr>
          <p:nvPr/>
        </p:nvSpPr>
        <p:spPr bwMode="auto">
          <a:xfrm>
            <a:off x="4375242" y="5076409"/>
            <a:ext cx="3592830" cy="85725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 algn="ctr">
            <a:solidFill>
              <a:srgbClr val="7030A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32" name="21 - Έλλειψη"/>
          <p:cNvSpPr>
            <a:spLocks noChangeArrowheads="1"/>
          </p:cNvSpPr>
          <p:nvPr/>
        </p:nvSpPr>
        <p:spPr bwMode="auto">
          <a:xfrm>
            <a:off x="4260624" y="5442804"/>
            <a:ext cx="182562" cy="136525"/>
          </a:xfrm>
          <a:prstGeom prst="ellipse">
            <a:avLst/>
          </a:prstGeom>
          <a:solidFill>
            <a:srgbClr val="7030A0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cxnSp>
        <p:nvCxnSpPr>
          <p:cNvPr id="33" name="23 - Ευθεία γραμμή σύνδεσης"/>
          <p:cNvCxnSpPr>
            <a:cxnSpLocks noChangeShapeType="1"/>
          </p:cNvCxnSpPr>
          <p:nvPr/>
        </p:nvCxnSpPr>
        <p:spPr bwMode="auto">
          <a:xfrm>
            <a:off x="4352699" y="5519004"/>
            <a:ext cx="1447800" cy="0"/>
          </a:xfrm>
          <a:prstGeom prst="line">
            <a:avLst/>
          </a:prstGeom>
          <a:noFill/>
          <a:ln w="22225" algn="ctr">
            <a:solidFill>
              <a:srgbClr val="7030A0"/>
            </a:solidFill>
            <a:round/>
            <a:headEnd/>
            <a:tailEnd/>
          </a:ln>
        </p:spPr>
      </p:cxnSp>
      <p:sp>
        <p:nvSpPr>
          <p:cNvPr id="34" name="26 - Έλλειψη"/>
          <p:cNvSpPr>
            <a:spLocks noChangeArrowheads="1"/>
          </p:cNvSpPr>
          <p:nvPr/>
        </p:nvSpPr>
        <p:spPr bwMode="auto">
          <a:xfrm>
            <a:off x="5738586" y="5457092"/>
            <a:ext cx="184150" cy="138112"/>
          </a:xfrm>
          <a:prstGeom prst="ellipse">
            <a:avLst/>
          </a:prstGeom>
          <a:solidFill>
            <a:srgbClr val="7030A0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35" name="27 - Έλλειψη"/>
          <p:cNvSpPr>
            <a:spLocks noChangeArrowheads="1"/>
          </p:cNvSpPr>
          <p:nvPr/>
        </p:nvSpPr>
        <p:spPr bwMode="auto">
          <a:xfrm>
            <a:off x="4222440" y="5374795"/>
            <a:ext cx="274320" cy="274320"/>
          </a:xfrm>
          <a:prstGeom prst="ellipse">
            <a:avLst/>
          </a:prstGeom>
          <a:noFill/>
          <a:ln w="25400" algn="ctr">
            <a:solidFill>
              <a:srgbClr val="7030A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36" name="28 - Έλλειψη"/>
          <p:cNvSpPr>
            <a:spLocks noChangeArrowheads="1"/>
          </p:cNvSpPr>
          <p:nvPr/>
        </p:nvSpPr>
        <p:spPr bwMode="auto">
          <a:xfrm>
            <a:off x="5814786" y="5236429"/>
            <a:ext cx="2160905" cy="537210"/>
          </a:xfrm>
          <a:prstGeom prst="ellipse">
            <a:avLst/>
          </a:prstGeom>
          <a:solidFill>
            <a:srgbClr val="C00000"/>
          </a:solidFill>
          <a:ln w="19050" algn="ctr">
            <a:solidFill>
              <a:srgbClr val="7030A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37" name="56 - TextBox"/>
          <p:cNvSpPr txBox="1">
            <a:spLocks noChangeArrowheads="1"/>
          </p:cNvSpPr>
          <p:nvPr/>
        </p:nvSpPr>
        <p:spPr bwMode="auto">
          <a:xfrm>
            <a:off x="2927016" y="4553124"/>
            <a:ext cx="29204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800" b="1" dirty="0" smtClean="0">
                <a:solidFill>
                  <a:srgbClr val="7030A0"/>
                </a:solidFill>
                <a:latin typeface="+mn-lt"/>
                <a:sym typeface="Symbol"/>
              </a:rPr>
              <a:t>1, 2, …, </a:t>
            </a:r>
            <a:r>
              <a:rPr lang="en-US" sz="3200" b="1" i="1" dirty="0" err="1" smtClean="0">
                <a:solidFill>
                  <a:srgbClr val="7030A0"/>
                </a:solidFill>
                <a:latin typeface="+mn-lt"/>
                <a:sym typeface="Symbol"/>
              </a:rPr>
              <a:t>i</a:t>
            </a:r>
            <a:r>
              <a:rPr lang="en-US" sz="2800" b="1" dirty="0" smtClean="0">
                <a:solidFill>
                  <a:srgbClr val="7030A0"/>
                </a:solidFill>
                <a:latin typeface="+mn-lt"/>
                <a:sym typeface="Symbol"/>
              </a:rPr>
              <a:t>, …</a:t>
            </a:r>
            <a:endParaRPr lang="el-GR" sz="2800" b="1" dirty="0">
              <a:solidFill>
                <a:srgbClr val="7030A0"/>
              </a:solidFill>
              <a:latin typeface="+mn-lt"/>
              <a:sym typeface="Symbol"/>
            </a:endParaRPr>
          </a:p>
        </p:txBody>
      </p:sp>
      <p:sp>
        <p:nvSpPr>
          <p:cNvPr id="38" name="56 - TextBox"/>
          <p:cNvSpPr txBox="1">
            <a:spLocks noChangeArrowheads="1"/>
          </p:cNvSpPr>
          <p:nvPr/>
        </p:nvSpPr>
        <p:spPr bwMode="auto">
          <a:xfrm>
            <a:off x="5473156" y="5499954"/>
            <a:ext cx="7461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7030A0"/>
                </a:solidFill>
                <a:latin typeface="+mn-lt"/>
                <a:sym typeface="Symbol"/>
              </a:rPr>
              <a:t>u</a:t>
            </a:r>
            <a:endParaRPr lang="el-GR" b="1" i="1" dirty="0">
              <a:solidFill>
                <a:srgbClr val="7030A0"/>
              </a:solidFill>
              <a:latin typeface="+mn-lt"/>
              <a:sym typeface="Symbol"/>
            </a:endParaRPr>
          </a:p>
        </p:txBody>
      </p:sp>
      <p:sp>
        <p:nvSpPr>
          <p:cNvPr id="42" name="56 - TextBox"/>
          <p:cNvSpPr txBox="1">
            <a:spLocks noChangeArrowheads="1"/>
          </p:cNvSpPr>
          <p:nvPr/>
        </p:nvSpPr>
        <p:spPr bwMode="auto">
          <a:xfrm>
            <a:off x="3973596" y="5600849"/>
            <a:ext cx="7461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7030A0"/>
                </a:solidFill>
                <a:latin typeface="+mn-lt"/>
                <a:sym typeface="Symbol"/>
              </a:rPr>
              <a:t>v</a:t>
            </a:r>
            <a:endParaRPr lang="el-GR" b="1" i="1" dirty="0">
              <a:solidFill>
                <a:srgbClr val="7030A0"/>
              </a:solidFill>
              <a:latin typeface="+mn-lt"/>
              <a:sym typeface="Symbol"/>
            </a:endParaRPr>
          </a:p>
        </p:txBody>
      </p:sp>
      <p:sp>
        <p:nvSpPr>
          <p:cNvPr id="43" name="26 - Έλλειψη"/>
          <p:cNvSpPr>
            <a:spLocks noChangeArrowheads="1"/>
          </p:cNvSpPr>
          <p:nvPr/>
        </p:nvSpPr>
        <p:spPr bwMode="auto">
          <a:xfrm>
            <a:off x="6313896" y="5449472"/>
            <a:ext cx="184150" cy="138112"/>
          </a:xfrm>
          <a:prstGeom prst="ellipse">
            <a:avLst/>
          </a:prstGeom>
          <a:solidFill>
            <a:srgbClr val="7030A0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4" name="28 - Έλλειψη"/>
          <p:cNvSpPr>
            <a:spLocks noChangeArrowheads="1"/>
          </p:cNvSpPr>
          <p:nvPr/>
        </p:nvSpPr>
        <p:spPr bwMode="auto">
          <a:xfrm>
            <a:off x="6412956" y="5305009"/>
            <a:ext cx="1539875" cy="42291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 algn="ctr">
            <a:solidFill>
              <a:srgbClr val="7030A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cxnSp>
        <p:nvCxnSpPr>
          <p:cNvPr id="46" name="23 - Ευθεία γραμμή σύνδεσης"/>
          <p:cNvCxnSpPr>
            <a:cxnSpLocks noChangeShapeType="1"/>
            <a:endCxn id="44" idx="2"/>
          </p:cNvCxnSpPr>
          <p:nvPr/>
        </p:nvCxnSpPr>
        <p:spPr bwMode="auto">
          <a:xfrm flipV="1">
            <a:off x="5830979" y="5516464"/>
            <a:ext cx="581977" cy="6352"/>
          </a:xfrm>
          <a:prstGeom prst="line">
            <a:avLst/>
          </a:prstGeom>
          <a:noFill/>
          <a:ln w="22225" algn="ctr">
            <a:solidFill>
              <a:srgbClr val="7030A0"/>
            </a:solidFill>
            <a:round/>
            <a:headEnd/>
            <a:tailEnd/>
          </a:ln>
        </p:spPr>
      </p:cxnSp>
      <p:sp>
        <p:nvSpPr>
          <p:cNvPr id="49" name="Freeform 48"/>
          <p:cNvSpPr/>
          <p:nvPr/>
        </p:nvSpPr>
        <p:spPr bwMode="auto">
          <a:xfrm>
            <a:off x="4375241" y="4583014"/>
            <a:ext cx="3566160" cy="916305"/>
          </a:xfrm>
          <a:custGeom>
            <a:avLst/>
            <a:gdLst>
              <a:gd name="connsiteX0" fmla="*/ 0 w 3657600"/>
              <a:gd name="connsiteY0" fmla="*/ 916305 h 916305"/>
              <a:gd name="connsiteX1" fmla="*/ 1748790 w 3657600"/>
              <a:gd name="connsiteY1" fmla="*/ 1905 h 916305"/>
              <a:gd name="connsiteX2" fmla="*/ 3657600 w 3657600"/>
              <a:gd name="connsiteY2" fmla="*/ 904875 h 916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57600" h="916305">
                <a:moveTo>
                  <a:pt x="0" y="916305"/>
                </a:moveTo>
                <a:cubicBezTo>
                  <a:pt x="569595" y="460057"/>
                  <a:pt x="1139190" y="3810"/>
                  <a:pt x="1748790" y="1905"/>
                </a:cubicBezTo>
                <a:cubicBezTo>
                  <a:pt x="2358390" y="0"/>
                  <a:pt x="3007995" y="452437"/>
                  <a:pt x="3657600" y="904875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0" name="Freeform 49"/>
          <p:cNvSpPr/>
          <p:nvPr/>
        </p:nvSpPr>
        <p:spPr bwMode="auto">
          <a:xfrm>
            <a:off x="4352381" y="5024974"/>
            <a:ext cx="2034540" cy="497205"/>
          </a:xfrm>
          <a:custGeom>
            <a:avLst/>
            <a:gdLst>
              <a:gd name="connsiteX0" fmla="*/ 0 w 2034540"/>
              <a:gd name="connsiteY0" fmla="*/ 497205 h 497205"/>
              <a:gd name="connsiteX1" fmla="*/ 1097280 w 2034540"/>
              <a:gd name="connsiteY1" fmla="*/ 5715 h 497205"/>
              <a:gd name="connsiteX2" fmla="*/ 2034540 w 2034540"/>
              <a:gd name="connsiteY2" fmla="*/ 462915 h 497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4540" h="497205">
                <a:moveTo>
                  <a:pt x="0" y="497205"/>
                </a:moveTo>
                <a:cubicBezTo>
                  <a:pt x="379095" y="254317"/>
                  <a:pt x="758190" y="11430"/>
                  <a:pt x="1097280" y="5715"/>
                </a:cubicBezTo>
                <a:cubicBezTo>
                  <a:pt x="1436370" y="0"/>
                  <a:pt x="1735455" y="231457"/>
                  <a:pt x="2034540" y="462915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1" name="56 - TextBox"/>
          <p:cNvSpPr txBox="1">
            <a:spLocks noChangeArrowheads="1"/>
          </p:cNvSpPr>
          <p:nvPr/>
        </p:nvSpPr>
        <p:spPr bwMode="auto">
          <a:xfrm>
            <a:off x="6778180" y="5309454"/>
            <a:ext cx="7461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7030A0"/>
                </a:solidFill>
                <a:latin typeface="+mn-lt"/>
                <a:sym typeface="Symbol"/>
              </a:rPr>
              <a:t>X</a:t>
            </a:r>
            <a:r>
              <a:rPr lang="en-US" sz="2000" b="1" baseline="-25000" dirty="0" err="1" smtClean="0">
                <a:solidFill>
                  <a:srgbClr val="7030A0"/>
                </a:solidFill>
                <a:latin typeface="+mn-lt"/>
                <a:sym typeface="Symbol"/>
              </a:rPr>
              <a:t>u</a:t>
            </a:r>
            <a:endParaRPr lang="el-GR" sz="2000" b="1" baseline="-25000" dirty="0">
              <a:solidFill>
                <a:srgbClr val="7030A0"/>
              </a:solidFill>
              <a:latin typeface="+mn-lt"/>
              <a:sym typeface="Symbol"/>
            </a:endParaRPr>
          </a:p>
        </p:txBody>
      </p:sp>
      <p:sp>
        <p:nvSpPr>
          <p:cNvPr id="57" name="26 - Έλλειψη"/>
          <p:cNvSpPr>
            <a:spLocks noChangeArrowheads="1"/>
          </p:cNvSpPr>
          <p:nvPr/>
        </p:nvSpPr>
        <p:spPr bwMode="auto">
          <a:xfrm>
            <a:off x="5730966" y="5449472"/>
            <a:ext cx="184150" cy="138112"/>
          </a:xfrm>
          <a:prstGeom prst="ellipse">
            <a:avLst/>
          </a:prstGeom>
          <a:solidFill>
            <a:srgbClr val="7030A0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8" name="26 - Έλλειψη"/>
          <p:cNvSpPr>
            <a:spLocks noChangeArrowheads="1"/>
          </p:cNvSpPr>
          <p:nvPr/>
        </p:nvSpPr>
        <p:spPr bwMode="auto">
          <a:xfrm>
            <a:off x="6336756" y="5449472"/>
            <a:ext cx="184150" cy="138112"/>
          </a:xfrm>
          <a:prstGeom prst="ellipse">
            <a:avLst/>
          </a:prstGeom>
          <a:solidFill>
            <a:srgbClr val="7030A0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60" name="26 - Έλλειψη"/>
          <p:cNvSpPr>
            <a:spLocks noChangeArrowheads="1"/>
          </p:cNvSpPr>
          <p:nvPr/>
        </p:nvSpPr>
        <p:spPr bwMode="auto">
          <a:xfrm>
            <a:off x="7834086" y="5449472"/>
            <a:ext cx="184150" cy="138112"/>
          </a:xfrm>
          <a:prstGeom prst="ellipse">
            <a:avLst/>
          </a:prstGeom>
          <a:solidFill>
            <a:srgbClr val="7030A0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61" name="Oval 15"/>
          <p:cNvSpPr>
            <a:spLocks noChangeArrowheads="1"/>
          </p:cNvSpPr>
          <p:nvPr/>
        </p:nvSpPr>
        <p:spPr bwMode="auto">
          <a:xfrm>
            <a:off x="4255902" y="5417168"/>
            <a:ext cx="182880" cy="18288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2" name="Oval 15"/>
          <p:cNvSpPr>
            <a:spLocks noChangeArrowheads="1"/>
          </p:cNvSpPr>
          <p:nvPr/>
        </p:nvSpPr>
        <p:spPr bwMode="auto">
          <a:xfrm>
            <a:off x="5731776" y="5425189"/>
            <a:ext cx="182880" cy="18288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3" name="Oval 15"/>
          <p:cNvSpPr>
            <a:spLocks noChangeArrowheads="1"/>
          </p:cNvSpPr>
          <p:nvPr/>
        </p:nvSpPr>
        <p:spPr bwMode="auto">
          <a:xfrm>
            <a:off x="6329345" y="5421179"/>
            <a:ext cx="182880" cy="18288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5" name="Oval 15"/>
          <p:cNvSpPr>
            <a:spLocks noChangeArrowheads="1"/>
          </p:cNvSpPr>
          <p:nvPr/>
        </p:nvSpPr>
        <p:spPr bwMode="auto">
          <a:xfrm>
            <a:off x="7817250" y="5405137"/>
            <a:ext cx="182880" cy="18288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>
          <a:xfrm>
            <a:off x="1383632" y="361455"/>
            <a:ext cx="7760368" cy="906463"/>
          </a:xfrm>
          <a:prstGeom prst="rect">
            <a:avLst/>
          </a:prstGeom>
        </p:spPr>
        <p:txBody>
          <a:bodyPr anchor="ctr"/>
          <a:lstStyle/>
          <a:p>
            <a:pPr algn="l">
              <a:defRPr/>
            </a:pPr>
            <a:r>
              <a:rPr lang="en-US" sz="3200" b="1" dirty="0" smtClean="0">
                <a:latin typeface="Monotype Corsiva" pitchFamily="66" charset="0"/>
              </a:rPr>
              <a:t>X</a:t>
            </a:r>
            <a:r>
              <a:rPr lang="en-US" sz="3200" b="1" dirty="0" smtClean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 </a:t>
            </a:r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and </a:t>
            </a:r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Maximal Cliques</a:t>
            </a:r>
            <a:endParaRPr lang="en-GB" sz="3200" dirty="0">
              <a:solidFill>
                <a:srgbClr val="00206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40" name="Rectangle 30"/>
          <p:cNvSpPr/>
          <p:nvPr/>
        </p:nvSpPr>
        <p:spPr>
          <a:xfrm rot="1694930">
            <a:off x="605996" y="1876634"/>
            <a:ext cx="137160" cy="137160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40 - Ορθογώνιο"/>
          <p:cNvSpPr/>
          <p:nvPr/>
        </p:nvSpPr>
        <p:spPr>
          <a:xfrm>
            <a:off x="1305514" y="6185813"/>
            <a:ext cx="3183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+mn-lt"/>
                <a:sym typeface="Symbol"/>
              </a:rPr>
              <a:t>7.   A(u)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+mn-lt"/>
                <a:sym typeface="Symbol"/>
              </a:rPr>
              <a:t> A(u) 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+mn-lt"/>
                <a:sym typeface="Symbol"/>
              </a:rPr>
              <a:t>X</a:t>
            </a:r>
            <a:r>
              <a:rPr lang="en-US" baseline="-25000" dirty="0" smtClean="0">
                <a:solidFill>
                  <a:schemeClr val="accent1">
                    <a:lumMod val="50000"/>
                  </a:schemeClr>
                </a:solidFill>
                <a:latin typeface="+mn-lt"/>
                <a:sym typeface="Wingdings" pitchFamily="2" charset="2"/>
              </a:rPr>
              <a:t>v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+mn-lt"/>
                <a:sym typeface="Symbol"/>
              </a:rPr>
              <a:t>-u</a:t>
            </a:r>
            <a:endParaRPr lang="el-GR" dirty="0">
              <a:latin typeface="+mn-lt"/>
            </a:endParaRPr>
          </a:p>
        </p:txBody>
      </p:sp>
      <p:sp>
        <p:nvSpPr>
          <p:cNvPr id="45" name="44 - Στρογγυλεμένο ορθογώνιο"/>
          <p:cNvSpPr/>
          <p:nvPr/>
        </p:nvSpPr>
        <p:spPr bwMode="auto">
          <a:xfrm>
            <a:off x="1285587" y="6237841"/>
            <a:ext cx="3159659" cy="407406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55" name="54 - Ευθύγραμμο βέλος σύνδεσης"/>
          <p:cNvCxnSpPr/>
          <p:nvPr/>
        </p:nvCxnSpPr>
        <p:spPr bwMode="auto">
          <a:xfrm flipH="1">
            <a:off x="6581869" y="4725909"/>
            <a:ext cx="959668" cy="47983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64" name="63 - Ορθογώνιο"/>
          <p:cNvSpPr/>
          <p:nvPr/>
        </p:nvSpPr>
        <p:spPr>
          <a:xfrm>
            <a:off x="7539920" y="4311687"/>
            <a:ext cx="1270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5">
                    <a:lumMod val="25000"/>
                  </a:schemeClr>
                </a:solidFill>
                <a:latin typeface="+mn-lt"/>
                <a:sym typeface="Symbol"/>
              </a:rPr>
              <a:t>{</a:t>
            </a:r>
            <a:r>
              <a:rPr lang="en-US" i="1" dirty="0" smtClean="0">
                <a:solidFill>
                  <a:schemeClr val="accent5">
                    <a:lumMod val="25000"/>
                  </a:schemeClr>
                </a:solidFill>
                <a:latin typeface="+mn-lt"/>
                <a:sym typeface="Symbol"/>
              </a:rPr>
              <a:t>u</a:t>
            </a:r>
            <a:r>
              <a:rPr lang="en-US" dirty="0" smtClean="0">
                <a:solidFill>
                  <a:schemeClr val="accent5">
                    <a:lumMod val="25000"/>
                  </a:schemeClr>
                </a:solidFill>
                <a:latin typeface="+mn-lt"/>
                <a:sym typeface="Symbol"/>
              </a:rPr>
              <a:t>}</a:t>
            </a:r>
            <a:r>
              <a:rPr lang="en-US" dirty="0" err="1" smtClean="0">
                <a:solidFill>
                  <a:schemeClr val="accent5">
                    <a:lumMod val="25000"/>
                  </a:schemeClr>
                </a:solidFill>
                <a:latin typeface="+mn-lt"/>
                <a:sym typeface="Symbol"/>
              </a:rPr>
              <a:t>X</a:t>
            </a:r>
            <a:r>
              <a:rPr lang="en-US" baseline="-25000" dirty="0" err="1" smtClean="0">
                <a:solidFill>
                  <a:schemeClr val="accent5">
                    <a:lumMod val="25000"/>
                  </a:schemeClr>
                </a:solidFill>
                <a:latin typeface="+mn-lt"/>
                <a:sym typeface="Symbol"/>
              </a:rPr>
              <a:t>u</a:t>
            </a:r>
            <a:r>
              <a:rPr lang="en-US" dirty="0" smtClean="0">
                <a:solidFill>
                  <a:schemeClr val="accent5">
                    <a:lumMod val="25000"/>
                  </a:schemeClr>
                </a:solidFill>
                <a:latin typeface="+mn-lt"/>
                <a:sym typeface="Symbol"/>
              </a:rPr>
              <a:t> </a:t>
            </a:r>
            <a:endParaRPr lang="el-GR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2 - Θέση περιεχομένου"/>
          <p:cNvSpPr>
            <a:spLocks noGrp="1"/>
          </p:cNvSpPr>
          <p:nvPr>
            <p:ph idx="1"/>
          </p:nvPr>
        </p:nvSpPr>
        <p:spPr>
          <a:xfrm>
            <a:off x="481263" y="1664368"/>
            <a:ext cx="8662737" cy="4830763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Example (a):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800" dirty="0" smtClean="0">
                <a:solidFill>
                  <a:srgbClr val="009900"/>
                </a:solidFill>
              </a:rPr>
              <a:t>{1}</a:t>
            </a:r>
            <a:r>
              <a:rPr lang="en-US" sz="2800" dirty="0" smtClean="0">
                <a:solidFill>
                  <a:srgbClr val="009900"/>
                </a:solidFill>
                <a:sym typeface="Symbol" pitchFamily="18" charset="2"/>
              </a:rPr>
              <a:t>X</a:t>
            </a:r>
            <a:r>
              <a:rPr lang="en-US" sz="2800" baseline="-25000" dirty="0" smtClean="0">
                <a:solidFill>
                  <a:srgbClr val="009900"/>
                </a:solidFill>
                <a:sym typeface="Symbol" pitchFamily="18" charset="2"/>
              </a:rPr>
              <a:t>1</a:t>
            </a:r>
            <a:r>
              <a:rPr lang="en-US" sz="2800" dirty="0" smtClean="0">
                <a:solidFill>
                  <a:srgbClr val="009900"/>
                </a:solidFill>
              </a:rPr>
              <a:t> ={1,6,7,8}       </a:t>
            </a:r>
            <a:r>
              <a:rPr lang="el-GR" sz="2800" dirty="0" smtClean="0">
                <a:solidFill>
                  <a:srgbClr val="009900"/>
                </a:solidFill>
              </a:rPr>
              <a:t>	</a:t>
            </a:r>
            <a:endParaRPr lang="el-GR" sz="2800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800" dirty="0" smtClean="0">
                <a:solidFill>
                  <a:srgbClr val="009900"/>
                </a:solidFill>
              </a:rPr>
              <a:t>{</a:t>
            </a:r>
            <a:r>
              <a:rPr lang="el-GR" sz="2800" dirty="0" smtClean="0">
                <a:solidFill>
                  <a:srgbClr val="009900"/>
                </a:solidFill>
              </a:rPr>
              <a:t>2</a:t>
            </a:r>
            <a:r>
              <a:rPr lang="en-US" sz="2800" dirty="0" smtClean="0">
                <a:solidFill>
                  <a:srgbClr val="009900"/>
                </a:solidFill>
              </a:rPr>
              <a:t>}</a:t>
            </a:r>
            <a:r>
              <a:rPr lang="en-US" sz="2800" dirty="0" smtClean="0">
                <a:solidFill>
                  <a:srgbClr val="009900"/>
                </a:solidFill>
                <a:sym typeface="Symbol" pitchFamily="18" charset="2"/>
              </a:rPr>
              <a:t>X</a:t>
            </a:r>
            <a:r>
              <a:rPr lang="el-GR" sz="2800" baseline="-25000" dirty="0" smtClean="0">
                <a:solidFill>
                  <a:srgbClr val="009900"/>
                </a:solidFill>
                <a:sym typeface="Symbol" pitchFamily="18" charset="2"/>
              </a:rPr>
              <a:t>2</a:t>
            </a:r>
            <a:r>
              <a:rPr lang="en-US" sz="2800" dirty="0" smtClean="0">
                <a:solidFill>
                  <a:srgbClr val="009900"/>
                </a:solidFill>
              </a:rPr>
              <a:t> ={</a:t>
            </a:r>
            <a:r>
              <a:rPr lang="el-GR" sz="2800" dirty="0" smtClean="0">
                <a:solidFill>
                  <a:srgbClr val="009900"/>
                </a:solidFill>
              </a:rPr>
              <a:t>2</a:t>
            </a:r>
            <a:r>
              <a:rPr lang="en-US" sz="2800" dirty="0" smtClean="0">
                <a:solidFill>
                  <a:srgbClr val="009900"/>
                </a:solidFill>
              </a:rPr>
              <a:t>,</a:t>
            </a:r>
            <a:r>
              <a:rPr lang="el-GR" sz="2800" dirty="0" smtClean="0">
                <a:solidFill>
                  <a:srgbClr val="009900"/>
                </a:solidFill>
              </a:rPr>
              <a:t>5</a:t>
            </a:r>
            <a:r>
              <a:rPr lang="en-US" sz="2800" dirty="0" smtClean="0">
                <a:solidFill>
                  <a:srgbClr val="009900"/>
                </a:solidFill>
              </a:rPr>
              <a:t>,</a:t>
            </a:r>
            <a:r>
              <a:rPr lang="el-GR" sz="2800" dirty="0" smtClean="0">
                <a:solidFill>
                  <a:srgbClr val="009900"/>
                </a:solidFill>
              </a:rPr>
              <a:t>6</a:t>
            </a:r>
            <a:r>
              <a:rPr lang="en-US" sz="2800" dirty="0" smtClean="0">
                <a:solidFill>
                  <a:srgbClr val="009900"/>
                </a:solidFill>
              </a:rPr>
              <a:t>}</a:t>
            </a:r>
            <a:endParaRPr lang="el-GR" sz="2800" dirty="0" smtClean="0">
              <a:solidFill>
                <a:srgbClr val="0099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800" dirty="0" smtClean="0">
                <a:solidFill>
                  <a:srgbClr val="009900"/>
                </a:solidFill>
              </a:rPr>
              <a:t>{</a:t>
            </a:r>
            <a:r>
              <a:rPr lang="el-GR" sz="2800" dirty="0" smtClean="0">
                <a:solidFill>
                  <a:srgbClr val="009900"/>
                </a:solidFill>
              </a:rPr>
              <a:t>3</a:t>
            </a:r>
            <a:r>
              <a:rPr lang="en-US" sz="2800" dirty="0" smtClean="0">
                <a:solidFill>
                  <a:srgbClr val="009900"/>
                </a:solidFill>
              </a:rPr>
              <a:t>}</a:t>
            </a:r>
            <a:r>
              <a:rPr lang="en-US" sz="2800" dirty="0" smtClean="0">
                <a:solidFill>
                  <a:srgbClr val="009900"/>
                </a:solidFill>
                <a:sym typeface="Symbol" pitchFamily="18" charset="2"/>
              </a:rPr>
              <a:t>X</a:t>
            </a:r>
            <a:r>
              <a:rPr lang="el-GR" sz="2800" baseline="-25000" dirty="0" smtClean="0">
                <a:solidFill>
                  <a:srgbClr val="009900"/>
                </a:solidFill>
                <a:sym typeface="Symbol" pitchFamily="18" charset="2"/>
              </a:rPr>
              <a:t>3</a:t>
            </a:r>
            <a:r>
              <a:rPr lang="en-US" sz="2800" dirty="0" smtClean="0">
                <a:solidFill>
                  <a:srgbClr val="009900"/>
                </a:solidFill>
              </a:rPr>
              <a:t> ={</a:t>
            </a:r>
            <a:r>
              <a:rPr lang="el-GR" sz="2800" dirty="0" smtClean="0">
                <a:solidFill>
                  <a:srgbClr val="009900"/>
                </a:solidFill>
              </a:rPr>
              <a:t>3,5</a:t>
            </a:r>
            <a:r>
              <a:rPr lang="en-US" sz="2800" dirty="0" smtClean="0">
                <a:solidFill>
                  <a:srgbClr val="009900"/>
                </a:solidFill>
              </a:rPr>
              <a:t>} </a:t>
            </a:r>
            <a:r>
              <a:rPr lang="el-GR" sz="2800" dirty="0" smtClean="0">
                <a:solidFill>
                  <a:srgbClr val="009900"/>
                </a:solidFill>
              </a:rPr>
              <a:t>               </a:t>
            </a:r>
            <a:r>
              <a:rPr lang="en-US" sz="2800" dirty="0" smtClean="0">
                <a:solidFill>
                  <a:srgbClr val="C00000"/>
                </a:solidFill>
              </a:rPr>
              <a:t>{</a:t>
            </a:r>
            <a:r>
              <a:rPr lang="el-GR" sz="2800" dirty="0" smtClean="0">
                <a:solidFill>
                  <a:srgbClr val="C00000"/>
                </a:solidFill>
              </a:rPr>
              <a:t>6</a:t>
            </a:r>
            <a:r>
              <a:rPr lang="en-US" sz="2800" dirty="0" smtClean="0">
                <a:solidFill>
                  <a:srgbClr val="C00000"/>
                </a:solidFill>
              </a:rPr>
              <a:t>}</a:t>
            </a:r>
            <a:r>
              <a:rPr lang="en-US" sz="2800" dirty="0" smtClean="0">
                <a:solidFill>
                  <a:srgbClr val="C00000"/>
                </a:solidFill>
                <a:sym typeface="Symbol" pitchFamily="18" charset="2"/>
              </a:rPr>
              <a:t>X</a:t>
            </a:r>
            <a:r>
              <a:rPr lang="el-GR" sz="2800" baseline="-25000" dirty="0" smtClean="0">
                <a:solidFill>
                  <a:srgbClr val="C00000"/>
                </a:solidFill>
                <a:sym typeface="Symbol" pitchFamily="18" charset="2"/>
              </a:rPr>
              <a:t>6</a:t>
            </a:r>
            <a:r>
              <a:rPr lang="en-US" sz="2800" dirty="0" smtClean="0">
                <a:solidFill>
                  <a:srgbClr val="C00000"/>
                </a:solidFill>
              </a:rPr>
              <a:t> ={6,7,8} </a:t>
            </a:r>
            <a:endParaRPr lang="el-GR" sz="2800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800" dirty="0" smtClean="0">
                <a:solidFill>
                  <a:srgbClr val="009900"/>
                </a:solidFill>
              </a:rPr>
              <a:t>{</a:t>
            </a:r>
            <a:r>
              <a:rPr lang="el-GR" sz="2800" dirty="0" smtClean="0">
                <a:solidFill>
                  <a:srgbClr val="009900"/>
                </a:solidFill>
              </a:rPr>
              <a:t>4</a:t>
            </a:r>
            <a:r>
              <a:rPr lang="en-US" sz="2800" dirty="0" smtClean="0">
                <a:solidFill>
                  <a:srgbClr val="009900"/>
                </a:solidFill>
              </a:rPr>
              <a:t>}</a:t>
            </a:r>
            <a:r>
              <a:rPr lang="en-US" sz="2800" dirty="0" smtClean="0">
                <a:solidFill>
                  <a:srgbClr val="009900"/>
                </a:solidFill>
                <a:sym typeface="Symbol" pitchFamily="18" charset="2"/>
              </a:rPr>
              <a:t>X</a:t>
            </a:r>
            <a:r>
              <a:rPr lang="el-GR" sz="2800" baseline="-25000" dirty="0" smtClean="0">
                <a:solidFill>
                  <a:srgbClr val="009900"/>
                </a:solidFill>
                <a:sym typeface="Symbol" pitchFamily="18" charset="2"/>
              </a:rPr>
              <a:t>4</a:t>
            </a:r>
            <a:r>
              <a:rPr lang="en-US" sz="2800" dirty="0" smtClean="0">
                <a:solidFill>
                  <a:srgbClr val="009900"/>
                </a:solidFill>
              </a:rPr>
              <a:t> ={</a:t>
            </a:r>
            <a:r>
              <a:rPr lang="el-GR" sz="2800" dirty="0" smtClean="0">
                <a:solidFill>
                  <a:srgbClr val="009900"/>
                </a:solidFill>
              </a:rPr>
              <a:t>4</a:t>
            </a:r>
            <a:r>
              <a:rPr lang="en-US" sz="2800" dirty="0" smtClean="0">
                <a:solidFill>
                  <a:srgbClr val="009900"/>
                </a:solidFill>
              </a:rPr>
              <a:t>,8}</a:t>
            </a:r>
            <a:r>
              <a:rPr lang="el-GR" sz="2800" dirty="0" smtClean="0">
                <a:solidFill>
                  <a:srgbClr val="009900"/>
                </a:solidFill>
              </a:rPr>
              <a:t>                </a:t>
            </a:r>
            <a:r>
              <a:rPr lang="en-US" sz="2800" dirty="0" smtClean="0">
                <a:solidFill>
                  <a:srgbClr val="C00000"/>
                </a:solidFill>
              </a:rPr>
              <a:t>{</a:t>
            </a:r>
            <a:r>
              <a:rPr lang="el-GR" sz="2800" dirty="0" smtClean="0">
                <a:solidFill>
                  <a:srgbClr val="C00000"/>
                </a:solidFill>
              </a:rPr>
              <a:t>7</a:t>
            </a:r>
            <a:r>
              <a:rPr lang="en-US" sz="2800" dirty="0" smtClean="0">
                <a:solidFill>
                  <a:srgbClr val="C00000"/>
                </a:solidFill>
              </a:rPr>
              <a:t>}</a:t>
            </a:r>
            <a:r>
              <a:rPr lang="en-US" sz="2800" dirty="0" smtClean="0">
                <a:solidFill>
                  <a:srgbClr val="C00000"/>
                </a:solidFill>
                <a:sym typeface="Symbol" pitchFamily="18" charset="2"/>
              </a:rPr>
              <a:t>X</a:t>
            </a:r>
            <a:r>
              <a:rPr lang="el-GR" sz="2800" baseline="-25000" dirty="0" smtClean="0">
                <a:solidFill>
                  <a:srgbClr val="C00000"/>
                </a:solidFill>
                <a:sym typeface="Symbol" pitchFamily="18" charset="2"/>
              </a:rPr>
              <a:t>7</a:t>
            </a:r>
            <a:r>
              <a:rPr lang="en-US" sz="2800" dirty="0" smtClean="0">
                <a:solidFill>
                  <a:srgbClr val="C00000"/>
                </a:solidFill>
              </a:rPr>
              <a:t> ={</a:t>
            </a:r>
            <a:r>
              <a:rPr lang="el-GR" sz="2800" dirty="0" smtClean="0">
                <a:solidFill>
                  <a:srgbClr val="C00000"/>
                </a:solidFill>
              </a:rPr>
              <a:t>7,8</a:t>
            </a:r>
            <a:r>
              <a:rPr lang="en-US" sz="2800" dirty="0" smtClean="0">
                <a:solidFill>
                  <a:srgbClr val="C00000"/>
                </a:solidFill>
              </a:rPr>
              <a:t>}</a:t>
            </a:r>
            <a:r>
              <a:rPr lang="el-GR" sz="2800" dirty="0" smtClean="0">
                <a:solidFill>
                  <a:srgbClr val="C00000"/>
                </a:solidFill>
              </a:rPr>
              <a:t>  </a:t>
            </a:r>
          </a:p>
          <a:p>
            <a:pPr>
              <a:buFont typeface="Wingdings" pitchFamily="2" charset="2"/>
              <a:buNone/>
            </a:pPr>
            <a:r>
              <a:rPr lang="en-US" sz="2800" dirty="0" smtClean="0">
                <a:solidFill>
                  <a:srgbClr val="009900"/>
                </a:solidFill>
              </a:rPr>
              <a:t>{</a:t>
            </a:r>
            <a:r>
              <a:rPr lang="el-GR" sz="2800" dirty="0" smtClean="0">
                <a:solidFill>
                  <a:srgbClr val="009900"/>
                </a:solidFill>
              </a:rPr>
              <a:t>5</a:t>
            </a:r>
            <a:r>
              <a:rPr lang="en-US" sz="2800" dirty="0" smtClean="0">
                <a:solidFill>
                  <a:srgbClr val="009900"/>
                </a:solidFill>
              </a:rPr>
              <a:t>}</a:t>
            </a:r>
            <a:r>
              <a:rPr lang="en-US" sz="2800" dirty="0" smtClean="0">
                <a:solidFill>
                  <a:srgbClr val="009900"/>
                </a:solidFill>
                <a:sym typeface="Symbol" pitchFamily="18" charset="2"/>
              </a:rPr>
              <a:t>X</a:t>
            </a:r>
            <a:r>
              <a:rPr lang="el-GR" sz="2800" baseline="-25000" dirty="0" smtClean="0">
                <a:solidFill>
                  <a:srgbClr val="009900"/>
                </a:solidFill>
                <a:sym typeface="Symbol" pitchFamily="18" charset="2"/>
              </a:rPr>
              <a:t>5</a:t>
            </a:r>
            <a:r>
              <a:rPr lang="en-US" sz="2800" dirty="0" smtClean="0">
                <a:solidFill>
                  <a:srgbClr val="009900"/>
                </a:solidFill>
              </a:rPr>
              <a:t> ={</a:t>
            </a:r>
            <a:r>
              <a:rPr lang="el-GR" sz="2800" dirty="0" smtClean="0">
                <a:solidFill>
                  <a:srgbClr val="009900"/>
                </a:solidFill>
              </a:rPr>
              <a:t>5,6,7</a:t>
            </a:r>
            <a:r>
              <a:rPr lang="en-US" sz="2800" dirty="0" smtClean="0">
                <a:solidFill>
                  <a:srgbClr val="009900"/>
                </a:solidFill>
              </a:rPr>
              <a:t>}</a:t>
            </a:r>
            <a:r>
              <a:rPr lang="el-GR" sz="2800" dirty="0" smtClean="0">
                <a:solidFill>
                  <a:srgbClr val="009900"/>
                </a:solidFill>
              </a:rPr>
              <a:t>             </a:t>
            </a:r>
            <a:r>
              <a:rPr lang="en-US" sz="2800" dirty="0" smtClean="0">
                <a:solidFill>
                  <a:srgbClr val="C00000"/>
                </a:solidFill>
              </a:rPr>
              <a:t>{</a:t>
            </a:r>
            <a:r>
              <a:rPr lang="el-GR" sz="2800" dirty="0" smtClean="0">
                <a:solidFill>
                  <a:srgbClr val="C00000"/>
                </a:solidFill>
              </a:rPr>
              <a:t>8</a:t>
            </a:r>
            <a:r>
              <a:rPr lang="en-US" sz="2800" dirty="0" smtClean="0">
                <a:solidFill>
                  <a:srgbClr val="C00000"/>
                </a:solidFill>
              </a:rPr>
              <a:t>}</a:t>
            </a:r>
            <a:r>
              <a:rPr lang="en-US" sz="2800" dirty="0" smtClean="0">
                <a:solidFill>
                  <a:srgbClr val="C00000"/>
                </a:solidFill>
                <a:sym typeface="Symbol" pitchFamily="18" charset="2"/>
              </a:rPr>
              <a:t>X</a:t>
            </a:r>
            <a:r>
              <a:rPr lang="el-GR" sz="2800" baseline="-25000" dirty="0" smtClean="0">
                <a:solidFill>
                  <a:srgbClr val="C00000"/>
                </a:solidFill>
                <a:sym typeface="Symbol" pitchFamily="18" charset="2"/>
              </a:rPr>
              <a:t>8</a:t>
            </a:r>
            <a:r>
              <a:rPr lang="en-US" sz="2800" dirty="0" smtClean="0">
                <a:solidFill>
                  <a:srgbClr val="C00000"/>
                </a:solidFill>
              </a:rPr>
              <a:t>={</a:t>
            </a:r>
            <a:r>
              <a:rPr lang="el-GR" sz="2800" dirty="0" smtClean="0">
                <a:solidFill>
                  <a:srgbClr val="C00000"/>
                </a:solidFill>
              </a:rPr>
              <a:t>8</a:t>
            </a:r>
            <a:r>
              <a:rPr lang="en-US" sz="2800" dirty="0" smtClean="0">
                <a:solidFill>
                  <a:srgbClr val="C00000"/>
                </a:solidFill>
              </a:rPr>
              <a:t>}</a:t>
            </a:r>
            <a:r>
              <a:rPr lang="el-GR" sz="2800" dirty="0" smtClean="0">
                <a:solidFill>
                  <a:srgbClr val="C00000"/>
                </a:solidFill>
              </a:rPr>
              <a:t>  </a:t>
            </a:r>
          </a:p>
          <a:p>
            <a:pPr>
              <a:buFont typeface="Wingdings" pitchFamily="2" charset="2"/>
              <a:buNone/>
            </a:pPr>
            <a:r>
              <a:rPr lang="el-GR" sz="2800" dirty="0" smtClean="0">
                <a:solidFill>
                  <a:srgbClr val="FF0000"/>
                </a:solidFill>
              </a:rPr>
              <a:t>       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l-GR" sz="28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l-GR" sz="2800" dirty="0" smtClean="0">
                <a:solidFill>
                  <a:srgbClr val="FF0000"/>
                </a:solidFill>
              </a:rPr>
              <a:t>	     </a:t>
            </a:r>
            <a:r>
              <a:rPr lang="en-US" sz="2800" dirty="0" smtClean="0">
                <a:solidFill>
                  <a:schemeClr val="tx2"/>
                </a:solidFill>
              </a:rPr>
              <a:t>maximal                      </a:t>
            </a:r>
            <a:r>
              <a:rPr lang="el-GR" sz="2800" dirty="0" smtClean="0">
                <a:solidFill>
                  <a:schemeClr val="tx2"/>
                </a:solidFill>
              </a:rPr>
              <a:t>  </a:t>
            </a:r>
            <a:r>
              <a:rPr lang="en-US" sz="2800" dirty="0" smtClean="0">
                <a:solidFill>
                  <a:schemeClr val="tx2"/>
                </a:solidFill>
              </a:rPr>
              <a:t>non maximal</a:t>
            </a:r>
            <a:endParaRPr lang="el-GR" sz="28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l-GR" dirty="0" smtClean="0">
                <a:solidFill>
                  <a:srgbClr val="FF0000"/>
                </a:solidFill>
              </a:rPr>
              <a:t>                       </a:t>
            </a:r>
          </a:p>
          <a:p>
            <a:pPr>
              <a:buFont typeface="Wingdings" pitchFamily="2" charset="2"/>
              <a:buNone/>
            </a:pPr>
            <a:r>
              <a:rPr lang="el-GR" dirty="0" smtClean="0">
                <a:solidFill>
                  <a:srgbClr val="009900"/>
                </a:solidFill>
              </a:rPr>
              <a:t>               </a:t>
            </a:r>
            <a:endParaRPr lang="el-GR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l-GR" dirty="0" smtClean="0">
                <a:solidFill>
                  <a:srgbClr val="009900"/>
                </a:solidFill>
              </a:rPr>
              <a:t>               </a:t>
            </a:r>
            <a:endParaRPr lang="el-GR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l-GR" dirty="0" smtClean="0">
                <a:solidFill>
                  <a:srgbClr val="009900"/>
                </a:solidFill>
              </a:rPr>
              <a:t>               </a:t>
            </a:r>
            <a:endParaRPr lang="el-GR" dirty="0" smtClean="0">
              <a:solidFill>
                <a:srgbClr val="7030A0"/>
              </a:solidFill>
            </a:endParaRPr>
          </a:p>
        </p:txBody>
      </p:sp>
      <p:pic>
        <p:nvPicPr>
          <p:cNvPr id="25605" name="5 - Εικόνα" descr="5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3636" y="1533946"/>
            <a:ext cx="3417034" cy="1335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9 - Δεξιό άγκιστρο"/>
          <p:cNvSpPr>
            <a:spLocks/>
          </p:cNvSpPr>
          <p:nvPr/>
        </p:nvSpPr>
        <p:spPr bwMode="auto">
          <a:xfrm rot="5400000">
            <a:off x="1772742" y="4235032"/>
            <a:ext cx="320675" cy="2803525"/>
          </a:xfrm>
          <a:prstGeom prst="rightBrace">
            <a:avLst>
              <a:gd name="adj1" fmla="val 82326"/>
              <a:gd name="adj2" fmla="val 47375"/>
            </a:avLst>
          </a:prstGeom>
          <a:noFill/>
          <a:ln w="9525" algn="ctr">
            <a:solidFill>
              <a:srgbClr val="0099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5607" name="10 - Δεξιό άγκιστρο"/>
          <p:cNvSpPr>
            <a:spLocks/>
          </p:cNvSpPr>
          <p:nvPr/>
        </p:nvSpPr>
        <p:spPr bwMode="auto">
          <a:xfrm rot="5400000">
            <a:off x="5389276" y="4234239"/>
            <a:ext cx="320675" cy="2805113"/>
          </a:xfrm>
          <a:prstGeom prst="rightBrace">
            <a:avLst>
              <a:gd name="adj1" fmla="val 82373"/>
              <a:gd name="adj2" fmla="val 47375"/>
            </a:avLst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pic>
        <p:nvPicPr>
          <p:cNvPr id="10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C42D09A4-64D9-4005-858C-1F13DF9E55C1}" type="slidenum">
              <a:rPr lang="el-GR" altLang="el-GR" sz="1200" smtClean="0">
                <a:latin typeface="Cambria" pitchFamily="18" charset="0"/>
              </a:rPr>
              <a:pPr/>
              <a:t>36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01587" y="2885824"/>
            <a:ext cx="2773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  <a:latin typeface="+mn-lt"/>
                <a:sym typeface="Symbol"/>
              </a:rPr>
              <a:t>σ = [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+mn-lt"/>
                <a:sym typeface="Symbol"/>
              </a:rPr>
              <a:t>1, 2, 3, 4, 5, 6, 7, 8</a:t>
            </a:r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  <a:latin typeface="+mn-lt"/>
                <a:sym typeface="Symbol"/>
              </a:rPr>
              <a:t>]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383632" y="361455"/>
            <a:ext cx="7760368" cy="906463"/>
          </a:xfrm>
          <a:prstGeom prst="rect">
            <a:avLst/>
          </a:prstGeom>
        </p:spPr>
        <p:txBody>
          <a:bodyPr anchor="ctr"/>
          <a:lstStyle/>
          <a:p>
            <a:pPr algn="l">
              <a:defRPr/>
            </a:pPr>
            <a:r>
              <a:rPr lang="en-US" sz="3200" b="1" dirty="0" smtClean="0">
                <a:latin typeface="Monotype Corsiva" pitchFamily="66" charset="0"/>
              </a:rPr>
              <a:t>X</a:t>
            </a:r>
            <a:r>
              <a:rPr lang="en-US" sz="3200" b="1" dirty="0" smtClean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 </a:t>
            </a:r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and </a:t>
            </a:r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Maximal Cliques</a:t>
            </a:r>
            <a:endParaRPr lang="en-GB" sz="3200" dirty="0">
              <a:solidFill>
                <a:srgbClr val="002060"/>
              </a:solidFill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C42D09A4-64D9-4005-858C-1F13DF9E55C1}" type="slidenum">
              <a:rPr lang="el-GR" altLang="el-GR" sz="1200" smtClean="0">
                <a:latin typeface="Cambria" pitchFamily="18" charset="0"/>
              </a:rPr>
              <a:pPr/>
              <a:t>37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383632" y="361455"/>
            <a:ext cx="7760368" cy="906463"/>
          </a:xfrm>
          <a:prstGeom prst="rect">
            <a:avLst/>
          </a:prstGeom>
        </p:spPr>
        <p:txBody>
          <a:bodyPr anchor="ctr"/>
          <a:lstStyle/>
          <a:p>
            <a:pPr algn="l">
              <a:defRPr/>
            </a:pPr>
            <a:r>
              <a:rPr lang="en-US" sz="3200" b="1" dirty="0" smtClean="0">
                <a:latin typeface="Monotype Corsiva" pitchFamily="66" charset="0"/>
              </a:rPr>
              <a:t>X</a:t>
            </a:r>
            <a:r>
              <a:rPr lang="en-US" sz="3200" b="1" dirty="0" smtClean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 </a:t>
            </a:r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and </a:t>
            </a:r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Maximal Cliques</a:t>
            </a:r>
            <a:endParaRPr lang="en-GB" sz="3200" dirty="0">
              <a:solidFill>
                <a:srgbClr val="002060"/>
              </a:solidFill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6" name="5 - Εικόνα" descr="5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1245" y="1416247"/>
            <a:ext cx="2231029" cy="871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1"/>
          <p:cNvSpPr txBox="1"/>
          <p:nvPr/>
        </p:nvSpPr>
        <p:spPr>
          <a:xfrm>
            <a:off x="6388417" y="2243032"/>
            <a:ext cx="2420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1800" dirty="0" smtClean="0">
                <a:solidFill>
                  <a:schemeClr val="tx2">
                    <a:lumMod val="75000"/>
                  </a:schemeClr>
                </a:solidFill>
                <a:latin typeface="+mn-lt"/>
                <a:sym typeface="Symbol"/>
              </a:rPr>
              <a:t>σ = [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+mn-lt"/>
                <a:sym typeface="Symbol"/>
              </a:rPr>
              <a:t>1, 2, 3, 4, 5, 6, 7, 8</a:t>
            </a:r>
            <a:r>
              <a:rPr lang="el-GR" sz="1800" dirty="0" smtClean="0">
                <a:solidFill>
                  <a:schemeClr val="tx2">
                    <a:lumMod val="75000"/>
                  </a:schemeClr>
                </a:solidFill>
                <a:latin typeface="+mn-lt"/>
                <a:sym typeface="Symbol"/>
              </a:rPr>
              <a:t>]</a:t>
            </a:r>
            <a:endParaRPr lang="en-US" sz="18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3" name="2 - Θέση περιεχομένου"/>
          <p:cNvSpPr txBox="1">
            <a:spLocks/>
          </p:cNvSpPr>
          <p:nvPr/>
        </p:nvSpPr>
        <p:spPr bwMode="auto">
          <a:xfrm>
            <a:off x="482086" y="1661249"/>
            <a:ext cx="8580437" cy="481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 (b):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en-US" sz="800" b="0" i="0" u="none" strike="noStrike" kern="0" cap="none" spc="0" normalizeH="0" baseline="0" noProof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en-US" sz="500" b="0" i="0" u="none" strike="noStrike" kern="0" cap="none" spc="0" normalizeH="0" baseline="0" noProof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>
                <a:tab pos="3429000" algn="l"/>
              </a:tabLst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{6}</a:t>
            </a: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 X</a:t>
            </a:r>
            <a:r>
              <a:rPr kumimoji="0" lang="en-US" sz="2800" b="0" i="0" u="none" strike="noStrike" kern="0" cap="none" spc="0" normalizeH="0" baseline="-2500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6</a:t>
            </a: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={6,7,8} 	</a:t>
            </a: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is not maximal clique, since 	</a:t>
            </a: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X</a:t>
            </a:r>
            <a:r>
              <a:rPr kumimoji="0" lang="en-US" sz="2800" b="0" i="0" u="none" strike="noStrike" kern="0" cap="none" spc="0" normalizeH="0" baseline="-2500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6</a:t>
            </a: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is concatenated to A(6)</a:t>
            </a: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en-US" sz="5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  <a:p>
            <a:pPr marL="806450" marR="0" lvl="0" indent="-4095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Courier New" pitchFamily="49" charset="0"/>
              <a:buChar char="o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X</a:t>
            </a:r>
            <a:r>
              <a:rPr kumimoji="0" lang="en-US" sz="2800" b="0" i="0" u="none" strike="noStrike" kern="0" cap="none" spc="0" normalizeH="0" baseline="-2500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6</a:t>
            </a: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={7,8}</a:t>
            </a:r>
          </a:p>
          <a:p>
            <a:pPr marL="806450" marR="0" lvl="0" indent="-4095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Courier New" pitchFamily="49" charset="0"/>
              <a:buChar char="o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There exists vertex </a:t>
            </a:r>
            <a:r>
              <a:rPr kumimoji="0" lang="en-US" sz="2800" b="0" i="1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v </a:t>
            </a: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= 1, such that:</a:t>
            </a:r>
          </a:p>
          <a:p>
            <a:pPr marL="1206500" marR="0" lvl="1" indent="-4095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Courier New" pitchFamily="49" charset="0"/>
              <a:buChar char="o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sym typeface="Symbol" pitchFamily="18" charset="2"/>
              </a:rPr>
              <a:t>(lines 3-6) </a:t>
            </a:r>
            <a:r>
              <a:rPr kumimoji="0" lang="en-US" sz="2800" b="0" i="1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sym typeface="Symbol" pitchFamily="18" charset="2"/>
              </a:rPr>
              <a:t>v </a:t>
            </a: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sym typeface="Symbol" pitchFamily="18" charset="2"/>
              </a:rPr>
              <a:t>= 1,  X</a:t>
            </a:r>
            <a:r>
              <a:rPr kumimoji="0" lang="en-US" sz="2800" b="0" i="0" u="none" strike="noStrike" kern="0" cap="none" spc="0" normalizeH="0" baseline="-2500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sym typeface="Symbol" pitchFamily="18" charset="2"/>
              </a:rPr>
              <a:t>1</a:t>
            </a: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sym typeface="Symbol" pitchFamily="18" charset="2"/>
              </a:rPr>
              <a:t>={6,7,8} and </a:t>
            </a:r>
            <a:r>
              <a:rPr kumimoji="0" lang="en-US" sz="2800" b="0" i="1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sym typeface="Symbol" pitchFamily="18" charset="2"/>
              </a:rPr>
              <a:t>u </a:t>
            </a: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sym typeface="Symbol" pitchFamily="18" charset="2"/>
              </a:rPr>
              <a:t>= 6 </a:t>
            </a:r>
          </a:p>
          <a:p>
            <a:pPr marL="1206500" marR="0" lvl="1" indent="-4095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Courier New" pitchFamily="49" charset="0"/>
              <a:buChar char="o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sym typeface="Symbol" pitchFamily="18" charset="2"/>
              </a:rPr>
              <a:t>(line 7) 	</a:t>
            </a: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sym typeface="Symbol" pitchFamily="18" charset="2"/>
              </a:rPr>
              <a:t>X</a:t>
            </a:r>
            <a:r>
              <a:rPr kumimoji="0" lang="en-US" sz="2800" b="0" i="0" u="none" strike="noStrike" kern="0" cap="none" spc="0" normalizeH="0" baseline="-2500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sym typeface="Symbol" pitchFamily="18" charset="2"/>
              </a:rPr>
              <a:t>1</a:t>
            </a: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sym typeface="Symbol" pitchFamily="18" charset="2"/>
              </a:rPr>
              <a:t>-{6} is concatenated to A(u)</a:t>
            </a:r>
          </a:p>
          <a:p>
            <a:pPr marL="806450" marR="0" lvl="0" indent="-4095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Courier New" pitchFamily="49" charset="0"/>
              <a:buChar char="o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X</a:t>
            </a:r>
            <a:r>
              <a:rPr kumimoji="0" lang="en-US" sz="2800" b="0" i="0" u="none" strike="noStrike" kern="0" cap="none" spc="0" normalizeH="0" baseline="-2500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1</a:t>
            </a: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-{6} = {7,8} = X</a:t>
            </a:r>
            <a:r>
              <a:rPr kumimoji="0" lang="en-US" sz="2800" b="0" i="0" u="none" strike="noStrike" kern="0" cap="none" spc="0" normalizeH="0" baseline="-2500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6</a:t>
            </a: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is concatenated to A(6)</a:t>
            </a:r>
            <a:endParaRPr kumimoji="0" lang="el-GR" sz="28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C42D09A4-64D9-4005-858C-1F13DF9E55C1}" type="slidenum">
              <a:rPr lang="el-GR" altLang="el-GR" sz="1200" smtClean="0">
                <a:latin typeface="Cambria" pitchFamily="18" charset="0"/>
              </a:rPr>
              <a:pPr/>
              <a:t>38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383632" y="361455"/>
            <a:ext cx="7760368" cy="906463"/>
          </a:xfrm>
          <a:prstGeom prst="rect">
            <a:avLst/>
          </a:prstGeom>
        </p:spPr>
        <p:txBody>
          <a:bodyPr anchor="ctr"/>
          <a:lstStyle/>
          <a:p>
            <a:pPr algn="l"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Monotype Corsiva" pitchFamily="66" charset="0"/>
              </a:rPr>
              <a:t>X</a:t>
            </a:r>
            <a:r>
              <a:rPr lang="en-US" sz="3200" b="1" dirty="0" smtClean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 </a:t>
            </a:r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and </a:t>
            </a:r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Maximal Cliques</a:t>
            </a:r>
            <a:endParaRPr lang="en-GB" sz="3200" dirty="0">
              <a:solidFill>
                <a:srgbClr val="002060"/>
              </a:solidFill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6" name="5 - Εικόνα" descr="5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1245" y="1416247"/>
            <a:ext cx="2231029" cy="871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1"/>
          <p:cNvSpPr txBox="1"/>
          <p:nvPr/>
        </p:nvSpPr>
        <p:spPr>
          <a:xfrm>
            <a:off x="6388417" y="2243032"/>
            <a:ext cx="2420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1800" dirty="0" smtClean="0">
                <a:solidFill>
                  <a:schemeClr val="tx2">
                    <a:lumMod val="75000"/>
                  </a:schemeClr>
                </a:solidFill>
                <a:latin typeface="+mn-lt"/>
                <a:sym typeface="Symbol"/>
              </a:rPr>
              <a:t>σ = [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+mn-lt"/>
                <a:sym typeface="Symbol"/>
              </a:rPr>
              <a:t>1, 2, 3, 4, 5, 6, 7, 8</a:t>
            </a:r>
            <a:r>
              <a:rPr lang="el-GR" sz="1800" dirty="0" smtClean="0">
                <a:solidFill>
                  <a:schemeClr val="tx2">
                    <a:lumMod val="75000"/>
                  </a:schemeClr>
                </a:solidFill>
                <a:latin typeface="+mn-lt"/>
                <a:sym typeface="Symbol"/>
              </a:rPr>
              <a:t>]</a:t>
            </a:r>
            <a:endParaRPr lang="en-US" sz="18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2" name="2 - Θέση περιεχομένου"/>
          <p:cNvSpPr>
            <a:spLocks noGrp="1"/>
          </p:cNvSpPr>
          <p:nvPr>
            <p:ph idx="1"/>
          </p:nvPr>
        </p:nvSpPr>
        <p:spPr>
          <a:xfrm>
            <a:off x="482086" y="1661249"/>
            <a:ext cx="8580437" cy="4814887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Example (c):</a:t>
            </a:r>
          </a:p>
          <a:p>
            <a:pPr>
              <a:buNone/>
            </a:pPr>
            <a:r>
              <a:rPr lang="en-US" sz="800" dirty="0" smtClean="0">
                <a:solidFill>
                  <a:srgbClr val="C00000"/>
                </a:solidFill>
              </a:rPr>
              <a:t>	</a:t>
            </a:r>
          </a:p>
          <a:p>
            <a:pPr>
              <a:buNone/>
            </a:pPr>
            <a:endParaRPr lang="en-US" sz="8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sz="500" dirty="0" smtClean="0">
              <a:solidFill>
                <a:srgbClr val="C00000"/>
              </a:solidFill>
            </a:endParaRPr>
          </a:p>
          <a:p>
            <a:pPr>
              <a:buNone/>
              <a:tabLst>
                <a:tab pos="3429000" algn="l"/>
              </a:tabLst>
            </a:pPr>
            <a:r>
              <a:rPr lang="en-US" dirty="0" smtClean="0">
                <a:solidFill>
                  <a:srgbClr val="C00000"/>
                </a:solidFill>
              </a:rPr>
              <a:t>	 </a:t>
            </a:r>
            <a:r>
              <a:rPr lang="en-US" sz="2800" dirty="0" smtClean="0">
                <a:solidFill>
                  <a:srgbClr val="C00000"/>
                </a:solidFill>
              </a:rPr>
              <a:t>{</a:t>
            </a:r>
            <a:r>
              <a:rPr lang="el-GR" sz="2800" dirty="0" smtClean="0">
                <a:solidFill>
                  <a:srgbClr val="C00000"/>
                </a:solidFill>
              </a:rPr>
              <a:t>7</a:t>
            </a:r>
            <a:r>
              <a:rPr lang="en-US" sz="2800" dirty="0" smtClean="0">
                <a:solidFill>
                  <a:srgbClr val="C00000"/>
                </a:solidFill>
              </a:rPr>
              <a:t>}</a:t>
            </a:r>
            <a:r>
              <a:rPr lang="en-US" sz="2800" dirty="0" smtClean="0">
                <a:solidFill>
                  <a:srgbClr val="C00000"/>
                </a:solidFill>
                <a:sym typeface="Symbol" pitchFamily="18" charset="2"/>
              </a:rPr>
              <a:t>X</a:t>
            </a:r>
            <a:r>
              <a:rPr lang="el-GR" sz="2800" baseline="-25000" dirty="0" smtClean="0">
                <a:solidFill>
                  <a:srgbClr val="C00000"/>
                </a:solidFill>
                <a:sym typeface="Symbol" pitchFamily="18" charset="2"/>
              </a:rPr>
              <a:t>7</a:t>
            </a:r>
            <a:r>
              <a:rPr lang="en-US" sz="2800" dirty="0" smtClean="0">
                <a:solidFill>
                  <a:srgbClr val="C00000"/>
                </a:solidFill>
              </a:rPr>
              <a:t> ={</a:t>
            </a:r>
            <a:r>
              <a:rPr lang="el-GR" sz="2800" dirty="0" smtClean="0">
                <a:solidFill>
                  <a:srgbClr val="C00000"/>
                </a:solidFill>
              </a:rPr>
              <a:t>7,8</a:t>
            </a:r>
            <a:r>
              <a:rPr lang="en-US" sz="2800" dirty="0" smtClean="0">
                <a:solidFill>
                  <a:srgbClr val="C00000"/>
                </a:solidFill>
              </a:rPr>
              <a:t>} </a:t>
            </a:r>
            <a:r>
              <a:rPr lang="en-US" sz="2800" dirty="0" smtClean="0">
                <a:solidFill>
                  <a:srgbClr val="C00000"/>
                </a:solidFill>
                <a:sym typeface="Symbol" pitchFamily="18" charset="2"/>
              </a:rPr>
              <a:t>	</a:t>
            </a:r>
            <a:r>
              <a:rPr lang="en-US" sz="2800" dirty="0" smtClean="0">
                <a:solidFill>
                  <a:srgbClr val="C00000"/>
                </a:solidFill>
                <a:sym typeface="Symbol"/>
              </a:rPr>
              <a:t>is not maximal clique, since 	</a:t>
            </a:r>
            <a:r>
              <a:rPr lang="en-US" sz="2800" dirty="0" smtClean="0">
                <a:solidFill>
                  <a:srgbClr val="C00000"/>
                </a:solidFill>
                <a:sym typeface="Symbol" pitchFamily="18" charset="2"/>
              </a:rPr>
              <a:t>X</a:t>
            </a:r>
            <a:r>
              <a:rPr lang="en-US" sz="2800" baseline="-25000" dirty="0" smtClean="0">
                <a:solidFill>
                  <a:srgbClr val="C00000"/>
                </a:solidFill>
                <a:sym typeface="Symbol" pitchFamily="18" charset="2"/>
              </a:rPr>
              <a:t>7</a:t>
            </a:r>
            <a:r>
              <a:rPr lang="en-US" sz="2800" dirty="0" smtClean="0">
                <a:solidFill>
                  <a:srgbClr val="C00000"/>
                </a:solidFill>
                <a:sym typeface="Symbol" pitchFamily="18" charset="2"/>
              </a:rPr>
              <a:t> is concatenated to A(7)</a:t>
            </a:r>
            <a:endParaRPr lang="en-US" dirty="0" smtClean="0">
              <a:solidFill>
                <a:srgbClr val="FF0000"/>
              </a:solidFill>
              <a:sym typeface="Symbol" pitchFamily="18" charset="2"/>
            </a:endParaRPr>
          </a:p>
          <a:p>
            <a:pPr>
              <a:buNone/>
            </a:pPr>
            <a:endParaRPr lang="en-US" sz="500" dirty="0" smtClean="0">
              <a:solidFill>
                <a:srgbClr val="FF0000"/>
              </a:solidFill>
              <a:sym typeface="Symbol" pitchFamily="18" charset="2"/>
            </a:endParaRPr>
          </a:p>
          <a:p>
            <a:pPr marL="806450" indent="-409575">
              <a:buFont typeface="Courier New" pitchFamily="49" charset="0"/>
              <a:buChar char="o"/>
            </a:pPr>
            <a:r>
              <a:rPr lang="en-US" sz="2800" dirty="0" smtClean="0">
                <a:solidFill>
                  <a:schemeClr val="tx2"/>
                </a:solidFill>
                <a:sym typeface="Symbol" pitchFamily="18" charset="2"/>
              </a:rPr>
              <a:t>X</a:t>
            </a:r>
            <a:r>
              <a:rPr lang="en-US" sz="2800" baseline="-25000" dirty="0" smtClean="0">
                <a:solidFill>
                  <a:schemeClr val="tx2"/>
                </a:solidFill>
                <a:sym typeface="Symbol" pitchFamily="18" charset="2"/>
              </a:rPr>
              <a:t>7</a:t>
            </a:r>
            <a:r>
              <a:rPr lang="en-US" sz="2800" dirty="0" smtClean="0">
                <a:solidFill>
                  <a:schemeClr val="tx2"/>
                </a:solidFill>
                <a:sym typeface="Symbol" pitchFamily="18" charset="2"/>
              </a:rPr>
              <a:t>={8}</a:t>
            </a:r>
          </a:p>
          <a:p>
            <a:pPr marL="806450" indent="-409575">
              <a:buFont typeface="Courier New" pitchFamily="49" charset="0"/>
              <a:buChar char="o"/>
            </a:pPr>
            <a:r>
              <a:rPr lang="en-US" sz="2800" dirty="0" smtClean="0">
                <a:solidFill>
                  <a:schemeClr val="tx2"/>
                </a:solidFill>
                <a:sym typeface="Symbol" pitchFamily="18" charset="2"/>
              </a:rPr>
              <a:t>There exists vertex </a:t>
            </a:r>
            <a:r>
              <a:rPr lang="en-US" sz="2800" i="1" dirty="0" smtClean="0">
                <a:solidFill>
                  <a:schemeClr val="tx2"/>
                </a:solidFill>
                <a:sym typeface="Symbol" pitchFamily="18" charset="2"/>
              </a:rPr>
              <a:t>v </a:t>
            </a:r>
            <a:r>
              <a:rPr lang="en-US" sz="2800" dirty="0" smtClean="0">
                <a:solidFill>
                  <a:schemeClr val="tx2"/>
                </a:solidFill>
                <a:sym typeface="Symbol" pitchFamily="18" charset="2"/>
              </a:rPr>
              <a:t>= 6, such that:</a:t>
            </a:r>
          </a:p>
          <a:p>
            <a:pPr marL="1206500" lvl="1" indent="-409575"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Symbol" pitchFamily="18" charset="2"/>
              </a:rPr>
              <a:t>(lines 3-6) </a:t>
            </a:r>
            <a:r>
              <a:rPr lang="en-US" i="1" dirty="0" smtClean="0">
                <a:solidFill>
                  <a:schemeClr val="tx2"/>
                </a:solidFill>
                <a:sym typeface="Symbol" pitchFamily="18" charset="2"/>
              </a:rPr>
              <a:t>v </a:t>
            </a:r>
            <a:r>
              <a:rPr lang="en-US" dirty="0" smtClean="0">
                <a:solidFill>
                  <a:schemeClr val="tx2"/>
                </a:solidFill>
                <a:sym typeface="Symbol" pitchFamily="18" charset="2"/>
              </a:rPr>
              <a:t>= 6,  X</a:t>
            </a:r>
            <a:r>
              <a:rPr lang="en-US" baseline="-25000" dirty="0" smtClean="0">
                <a:solidFill>
                  <a:schemeClr val="tx2"/>
                </a:solidFill>
                <a:sym typeface="Symbol" pitchFamily="18" charset="2"/>
              </a:rPr>
              <a:t>6</a:t>
            </a:r>
            <a:r>
              <a:rPr lang="en-US" dirty="0" smtClean="0">
                <a:solidFill>
                  <a:schemeClr val="tx2"/>
                </a:solidFill>
                <a:sym typeface="Symbol" pitchFamily="18" charset="2"/>
              </a:rPr>
              <a:t>={7,8} and </a:t>
            </a:r>
            <a:r>
              <a:rPr lang="en-US" i="1" dirty="0" smtClean="0">
                <a:solidFill>
                  <a:schemeClr val="tx2"/>
                </a:solidFill>
                <a:sym typeface="Symbol" pitchFamily="18" charset="2"/>
              </a:rPr>
              <a:t>u </a:t>
            </a:r>
            <a:r>
              <a:rPr lang="en-US" dirty="0" smtClean="0">
                <a:solidFill>
                  <a:schemeClr val="tx2"/>
                </a:solidFill>
                <a:sym typeface="Symbol" pitchFamily="18" charset="2"/>
              </a:rPr>
              <a:t>= 7 </a:t>
            </a:r>
          </a:p>
          <a:p>
            <a:pPr marL="1206500" lvl="1" indent="-409575"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Symbol" pitchFamily="18" charset="2"/>
              </a:rPr>
              <a:t>(line 7) 	</a:t>
            </a:r>
            <a:r>
              <a:rPr lang="en-US" dirty="0" smtClean="0">
                <a:solidFill>
                  <a:schemeClr val="tx2"/>
                </a:solidFill>
                <a:sym typeface="Symbol" pitchFamily="18" charset="2"/>
              </a:rPr>
              <a:t>X</a:t>
            </a:r>
            <a:r>
              <a:rPr lang="en-US" baseline="-25000" dirty="0" smtClean="0">
                <a:solidFill>
                  <a:schemeClr val="tx2"/>
                </a:solidFill>
                <a:sym typeface="Symbol" pitchFamily="18" charset="2"/>
              </a:rPr>
              <a:t>6</a:t>
            </a:r>
            <a:r>
              <a:rPr lang="en-US" dirty="0" smtClean="0">
                <a:solidFill>
                  <a:schemeClr val="tx2"/>
                </a:solidFill>
                <a:sym typeface="Symbol" pitchFamily="18" charset="2"/>
              </a:rPr>
              <a:t>-{7} is concatenated to A(u)</a:t>
            </a:r>
          </a:p>
          <a:p>
            <a:pPr marL="806450" indent="-409575">
              <a:buFont typeface="Courier New" pitchFamily="49" charset="0"/>
              <a:buChar char="o"/>
            </a:pPr>
            <a:r>
              <a:rPr lang="en-US" sz="2800" dirty="0" smtClean="0">
                <a:solidFill>
                  <a:srgbClr val="C00000"/>
                </a:solidFill>
                <a:sym typeface="Symbol" pitchFamily="18" charset="2"/>
              </a:rPr>
              <a:t>X</a:t>
            </a:r>
            <a:r>
              <a:rPr lang="en-US" sz="2800" baseline="-25000" dirty="0" smtClean="0">
                <a:solidFill>
                  <a:srgbClr val="C00000"/>
                </a:solidFill>
                <a:sym typeface="Symbol" pitchFamily="18" charset="2"/>
              </a:rPr>
              <a:t>6</a:t>
            </a:r>
            <a:r>
              <a:rPr lang="en-US" sz="2800" dirty="0" smtClean="0">
                <a:solidFill>
                  <a:srgbClr val="C00000"/>
                </a:solidFill>
                <a:sym typeface="Symbol" pitchFamily="18" charset="2"/>
              </a:rPr>
              <a:t>-{7} = {8} = X</a:t>
            </a:r>
            <a:r>
              <a:rPr lang="en-US" sz="2800" baseline="-25000" dirty="0" smtClean="0">
                <a:solidFill>
                  <a:srgbClr val="C00000"/>
                </a:solidFill>
                <a:sym typeface="Symbol" pitchFamily="18" charset="2"/>
              </a:rPr>
              <a:t>7</a:t>
            </a:r>
            <a:r>
              <a:rPr lang="en-US" sz="2800" dirty="0" smtClean="0">
                <a:solidFill>
                  <a:srgbClr val="C00000"/>
                </a:solidFill>
                <a:sym typeface="Symbol" pitchFamily="18" charset="2"/>
              </a:rPr>
              <a:t> is concatenated to A(7)</a:t>
            </a:r>
            <a:endParaRPr lang="el-GR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2 - Θέση περιεχομένου"/>
          <p:cNvSpPr>
            <a:spLocks noGrp="1"/>
          </p:cNvSpPr>
          <p:nvPr>
            <p:ph idx="1"/>
          </p:nvPr>
        </p:nvSpPr>
        <p:spPr>
          <a:xfrm>
            <a:off x="1010671" y="1654262"/>
            <a:ext cx="8109274" cy="4842794"/>
          </a:xfrm>
        </p:spPr>
        <p:txBody>
          <a:bodyPr/>
          <a:lstStyle/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b="1" dirty="0" smtClean="0">
                <a:solidFill>
                  <a:srgbClr val="009900"/>
                </a:solidFill>
              </a:rPr>
              <a:t>clique(</a:t>
            </a:r>
            <a:r>
              <a:rPr lang="el-GR" b="1" dirty="0" smtClean="0">
                <a:solidFill>
                  <a:srgbClr val="009900"/>
                </a:solidFill>
              </a:rPr>
              <a:t>σ)</a:t>
            </a:r>
          </a:p>
          <a:p>
            <a:pPr>
              <a:spcBef>
                <a:spcPct val="0"/>
              </a:spcBef>
              <a:buNone/>
            </a:pPr>
            <a:endParaRPr lang="en-US" sz="800" dirty="0" smtClean="0">
              <a:solidFill>
                <a:srgbClr val="7030A0"/>
              </a:solidFill>
            </a:endParaRPr>
          </a:p>
          <a:p>
            <a:pPr lvl="0">
              <a:buNone/>
            </a:pPr>
            <a:r>
              <a:rPr lang="en-US" sz="2400" dirty="0" smtClean="0">
                <a:solidFill>
                  <a:srgbClr val="7030A0"/>
                </a:solidFill>
                <a:latin typeface="Monotype Corsiva" pitchFamily="66" charset="0"/>
                <a:sym typeface="Wingdings" pitchFamily="2" charset="2"/>
              </a:rPr>
              <a:t>X</a:t>
            </a:r>
            <a:r>
              <a:rPr lang="en-US" sz="2400" b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sym typeface="Symbol"/>
              </a:rPr>
              <a:t></a:t>
            </a:r>
            <a:r>
              <a:rPr lang="en-US" sz="2400" dirty="0" smtClean="0">
                <a:solidFill>
                  <a:srgbClr val="7030A0"/>
                </a:solidFill>
                <a:sym typeface="Wingdings" pitchFamily="2" charset="2"/>
              </a:rPr>
              <a:t>1; S(v)</a:t>
            </a:r>
            <a:r>
              <a:rPr lang="en-US" sz="2400" dirty="0" smtClean="0">
                <a:solidFill>
                  <a:srgbClr val="7030A0"/>
                </a:solidFill>
                <a:sym typeface="Symbol"/>
              </a:rPr>
              <a:t>  </a:t>
            </a:r>
            <a:r>
              <a:rPr lang="en-US" sz="2400" dirty="0" smtClean="0">
                <a:solidFill>
                  <a:srgbClr val="7030A0"/>
                </a:solidFill>
                <a:sym typeface="Wingdings" pitchFamily="2" charset="2"/>
              </a:rPr>
              <a:t>0 </a:t>
            </a:r>
            <a:r>
              <a:rPr lang="en-US" sz="2400" dirty="0" smtClean="0">
                <a:solidFill>
                  <a:srgbClr val="7030A0"/>
                </a:solidFill>
                <a:sym typeface="Symbol" pitchFamily="18" charset="2"/>
              </a:rPr>
              <a:t> </a:t>
            </a:r>
            <a:r>
              <a:rPr lang="en-US" sz="2400" i="1" dirty="0" err="1" smtClean="0">
                <a:solidFill>
                  <a:srgbClr val="7030A0"/>
                </a:solidFill>
                <a:sym typeface="Symbol" pitchFamily="18" charset="2"/>
              </a:rPr>
              <a:t>v</a:t>
            </a:r>
            <a:r>
              <a:rPr lang="en-US" sz="2400" dirty="0" err="1" smtClean="0">
                <a:solidFill>
                  <a:srgbClr val="7030A0"/>
                </a:solidFill>
                <a:sym typeface="Symbol" pitchFamily="18" charset="2"/>
              </a:rPr>
              <a:t>V</a:t>
            </a:r>
            <a:r>
              <a:rPr lang="en-US" sz="2400" dirty="0" smtClean="0">
                <a:solidFill>
                  <a:srgbClr val="7030A0"/>
                </a:solidFill>
                <a:sym typeface="Symbol" pitchFamily="18" charset="2"/>
              </a:rPr>
              <a:t>;</a:t>
            </a:r>
          </a:p>
          <a:p>
            <a:pPr>
              <a:spcBef>
                <a:spcPct val="0"/>
              </a:spcBef>
              <a:buNone/>
            </a:pPr>
            <a:r>
              <a:rPr lang="en-US" sz="1800" dirty="0" smtClean="0">
                <a:sym typeface="Symbol" pitchFamily="18" charset="2"/>
              </a:rPr>
              <a:t>1.	</a:t>
            </a:r>
            <a:r>
              <a:rPr lang="en-US" sz="2400" dirty="0" smtClean="0">
                <a:sym typeface="Symbol" pitchFamily="18" charset="2"/>
              </a:rPr>
              <a:t>for </a:t>
            </a:r>
            <a:r>
              <a:rPr lang="en-US" sz="2400" dirty="0" err="1" smtClean="0">
                <a:sym typeface="Symbol" pitchFamily="18" charset="2"/>
              </a:rPr>
              <a:t>i</a:t>
            </a:r>
            <a:r>
              <a:rPr lang="en-US" sz="2400" dirty="0" smtClean="0">
                <a:sym typeface="Symbol"/>
              </a:rPr>
              <a:t>  </a:t>
            </a:r>
            <a:r>
              <a:rPr lang="en-US" sz="2400" dirty="0" smtClean="0">
                <a:sym typeface="Wingdings" pitchFamily="2" charset="2"/>
              </a:rPr>
              <a:t>1 to n do </a:t>
            </a:r>
            <a:endParaRPr lang="el-GR" sz="2400" dirty="0" smtClean="0">
              <a:sym typeface="Symbol" pitchFamily="18" charset="2"/>
            </a:endParaRPr>
          </a:p>
          <a:p>
            <a:pPr>
              <a:spcBef>
                <a:spcPct val="0"/>
              </a:spcBef>
              <a:buNone/>
            </a:pPr>
            <a:r>
              <a:rPr lang="en-US" sz="1800" dirty="0" smtClean="0">
                <a:sym typeface="Symbol" pitchFamily="18" charset="2"/>
              </a:rPr>
              <a:t>2.</a:t>
            </a:r>
            <a:r>
              <a:rPr lang="en-US" sz="2400" dirty="0" smtClean="0">
                <a:sym typeface="Symbol" pitchFamily="18" charset="2"/>
              </a:rPr>
              <a:t> </a:t>
            </a:r>
            <a:r>
              <a:rPr lang="en-US" sz="2400" dirty="0" smtClean="0">
                <a:solidFill>
                  <a:srgbClr val="7030A0"/>
                </a:solidFill>
              </a:rPr>
              <a:t>		</a:t>
            </a:r>
            <a:r>
              <a:rPr lang="en-US" sz="2400" i="1" dirty="0" smtClean="0">
                <a:solidFill>
                  <a:srgbClr val="7030A0"/>
                </a:solidFill>
              </a:rPr>
              <a:t>v</a:t>
            </a:r>
            <a:r>
              <a:rPr lang="en-US" sz="2400" dirty="0" smtClean="0">
                <a:solidFill>
                  <a:srgbClr val="7030A0"/>
                </a:solidFill>
                <a:sym typeface="Symbol"/>
              </a:rPr>
              <a:t>  </a:t>
            </a:r>
            <a:r>
              <a:rPr lang="el-GR" sz="2400" dirty="0" smtClean="0">
                <a:solidFill>
                  <a:srgbClr val="7030A0"/>
                </a:solidFill>
                <a:sym typeface="Wingdings" pitchFamily="2" charset="2"/>
              </a:rPr>
              <a:t>σ</a:t>
            </a:r>
            <a:r>
              <a:rPr lang="en-US" sz="2400" dirty="0" smtClean="0">
                <a:solidFill>
                  <a:srgbClr val="7030A0"/>
                </a:solidFill>
                <a:sym typeface="Wingdings" pitchFamily="2" charset="2"/>
              </a:rPr>
              <a:t>(</a:t>
            </a:r>
            <a:r>
              <a:rPr lang="en-US" sz="2400" dirty="0" err="1" smtClean="0">
                <a:solidFill>
                  <a:srgbClr val="7030A0"/>
                </a:solidFill>
                <a:sym typeface="Wingdings" pitchFamily="2" charset="2"/>
              </a:rPr>
              <a:t>i</a:t>
            </a:r>
            <a:r>
              <a:rPr lang="en-US" sz="2400" dirty="0" smtClean="0">
                <a:solidFill>
                  <a:srgbClr val="7030A0"/>
                </a:solidFill>
                <a:sym typeface="Wingdings" pitchFamily="2" charset="2"/>
              </a:rPr>
              <a:t>)</a:t>
            </a:r>
          </a:p>
          <a:p>
            <a:pPr>
              <a:spcBef>
                <a:spcPct val="0"/>
              </a:spcBef>
              <a:buNone/>
            </a:pPr>
            <a:r>
              <a:rPr lang="en-US" sz="1800" dirty="0" smtClean="0">
                <a:sym typeface="Symbol" pitchFamily="18" charset="2"/>
              </a:rPr>
              <a:t>3.</a:t>
            </a:r>
            <a:r>
              <a:rPr lang="en-US" sz="2400" dirty="0" smtClean="0">
                <a:solidFill>
                  <a:srgbClr val="7030A0"/>
                </a:solidFill>
                <a:sym typeface="Wingdings" pitchFamily="2" charset="2"/>
              </a:rPr>
              <a:t>   	X</a:t>
            </a:r>
            <a:r>
              <a:rPr lang="en-US" sz="2400" baseline="-25000" dirty="0" smtClean="0">
                <a:solidFill>
                  <a:srgbClr val="7030A0"/>
                </a:solidFill>
                <a:sym typeface="Wingdings" pitchFamily="2" charset="2"/>
              </a:rPr>
              <a:t>v</a:t>
            </a:r>
            <a:r>
              <a:rPr lang="en-US" sz="2400" dirty="0" smtClean="0">
                <a:solidFill>
                  <a:srgbClr val="7030A0"/>
                </a:solidFill>
                <a:sym typeface="Symbol"/>
              </a:rPr>
              <a:t> </a:t>
            </a:r>
            <a:r>
              <a:rPr lang="en-US" sz="2400" dirty="0" smtClean="0">
                <a:solidFill>
                  <a:srgbClr val="7030A0"/>
                </a:solidFill>
                <a:sym typeface="Wingdings" pitchFamily="2" charset="2"/>
              </a:rPr>
              <a:t>{</a:t>
            </a:r>
            <a:r>
              <a:rPr lang="en-US" sz="2400" i="1" dirty="0" err="1" smtClean="0">
                <a:solidFill>
                  <a:srgbClr val="7030A0"/>
                </a:solidFill>
                <a:sym typeface="Wingdings" pitchFamily="2" charset="2"/>
              </a:rPr>
              <a:t>x</a:t>
            </a:r>
            <a:r>
              <a:rPr lang="en-US" sz="2400" dirty="0" err="1" smtClean="0">
                <a:solidFill>
                  <a:srgbClr val="7030A0"/>
                </a:solidFill>
                <a:sym typeface="Symbol" pitchFamily="18" charset="2"/>
              </a:rPr>
              <a:t>adj</a:t>
            </a:r>
            <a:r>
              <a:rPr lang="en-US" sz="2400" dirty="0" smtClean="0">
                <a:solidFill>
                  <a:srgbClr val="7030A0"/>
                </a:solidFill>
                <a:sym typeface="Symbol" pitchFamily="18" charset="2"/>
              </a:rPr>
              <a:t>(v)  </a:t>
            </a:r>
            <a:r>
              <a:rPr lang="el-GR" sz="2400" dirty="0" smtClean="0">
                <a:solidFill>
                  <a:srgbClr val="7030A0"/>
                </a:solidFill>
                <a:sym typeface="Wingdings" pitchFamily="2" charset="2"/>
              </a:rPr>
              <a:t>σ</a:t>
            </a:r>
            <a:r>
              <a:rPr lang="en-US" sz="2400" baseline="30000" dirty="0" smtClean="0">
                <a:solidFill>
                  <a:srgbClr val="7030A0"/>
                </a:solidFill>
                <a:sym typeface="Wingdings" pitchFamily="2" charset="2"/>
              </a:rPr>
              <a:t>-1</a:t>
            </a:r>
            <a:r>
              <a:rPr lang="en-US" sz="2400" dirty="0" smtClean="0">
                <a:solidFill>
                  <a:srgbClr val="7030A0"/>
                </a:solidFill>
                <a:sym typeface="Wingdings" pitchFamily="2" charset="2"/>
              </a:rPr>
              <a:t>(v) &lt;</a:t>
            </a:r>
            <a:r>
              <a:rPr lang="el-GR" sz="2400" dirty="0" smtClean="0">
                <a:solidFill>
                  <a:srgbClr val="7030A0"/>
                </a:solidFill>
                <a:sym typeface="Wingdings" pitchFamily="2" charset="2"/>
              </a:rPr>
              <a:t> σ</a:t>
            </a:r>
            <a:r>
              <a:rPr lang="en-US" sz="2400" baseline="30000" dirty="0" smtClean="0">
                <a:solidFill>
                  <a:srgbClr val="7030A0"/>
                </a:solidFill>
                <a:sym typeface="Wingdings" pitchFamily="2" charset="2"/>
              </a:rPr>
              <a:t>-1</a:t>
            </a:r>
            <a:r>
              <a:rPr lang="en-US" sz="2400" dirty="0" smtClean="0">
                <a:solidFill>
                  <a:srgbClr val="7030A0"/>
                </a:solidFill>
                <a:sym typeface="Wingdings" pitchFamily="2" charset="2"/>
              </a:rPr>
              <a:t>(</a:t>
            </a:r>
            <a:r>
              <a:rPr lang="en-US" sz="2400" i="1" dirty="0" smtClean="0">
                <a:solidFill>
                  <a:srgbClr val="7030A0"/>
                </a:solidFill>
                <a:sym typeface="Wingdings" pitchFamily="2" charset="2"/>
              </a:rPr>
              <a:t>x</a:t>
            </a:r>
            <a:r>
              <a:rPr lang="en-US" sz="2400" dirty="0" smtClean="0">
                <a:solidFill>
                  <a:srgbClr val="7030A0"/>
                </a:solidFill>
                <a:sym typeface="Wingdings" pitchFamily="2" charset="2"/>
              </a:rPr>
              <a:t>) }</a:t>
            </a:r>
          </a:p>
          <a:p>
            <a:pPr>
              <a:spcBef>
                <a:spcPct val="0"/>
              </a:spcBef>
              <a:buNone/>
            </a:pPr>
            <a:r>
              <a:rPr lang="en-US" sz="1800" dirty="0" smtClean="0">
                <a:sym typeface="Symbol" pitchFamily="18" charset="2"/>
              </a:rPr>
              <a:t>4.</a:t>
            </a:r>
            <a:r>
              <a:rPr lang="en-US" sz="2400" dirty="0" smtClean="0">
                <a:sym typeface="Symbol" pitchFamily="18" charset="2"/>
              </a:rPr>
              <a:t> 		</a:t>
            </a:r>
            <a:r>
              <a:rPr lang="en-US" sz="2400" dirty="0" smtClean="0">
                <a:sym typeface="Wingdings" pitchFamily="2" charset="2"/>
              </a:rPr>
              <a:t>if</a:t>
            </a:r>
            <a:r>
              <a:rPr lang="en-US" sz="2400" dirty="0" smtClean="0">
                <a:solidFill>
                  <a:srgbClr val="7030A0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sym typeface="Wingdings" pitchFamily="2" charset="2"/>
              </a:rPr>
              <a:t>adj</a:t>
            </a:r>
            <a:r>
              <a:rPr lang="en-US" sz="2400" dirty="0" smtClean="0">
                <a:solidFill>
                  <a:srgbClr val="7030A0"/>
                </a:solidFill>
                <a:sym typeface="Wingdings" pitchFamily="2" charset="2"/>
              </a:rPr>
              <a:t>(</a:t>
            </a:r>
            <a:r>
              <a:rPr lang="en-US" sz="2400" i="1" dirty="0" smtClean="0">
                <a:solidFill>
                  <a:srgbClr val="7030A0"/>
                </a:solidFill>
                <a:sym typeface="Wingdings" pitchFamily="2" charset="2"/>
              </a:rPr>
              <a:t>v</a:t>
            </a:r>
            <a:r>
              <a:rPr lang="en-US" sz="2400" dirty="0" smtClean="0">
                <a:solidFill>
                  <a:srgbClr val="7030A0"/>
                </a:solidFill>
                <a:sym typeface="Wingdings" pitchFamily="2" charset="2"/>
              </a:rPr>
              <a:t>) = Ø </a:t>
            </a:r>
            <a:r>
              <a:rPr lang="en-US" sz="2400" dirty="0" smtClean="0">
                <a:sym typeface="Wingdings" pitchFamily="2" charset="2"/>
              </a:rPr>
              <a:t>then </a:t>
            </a:r>
            <a:r>
              <a:rPr lang="en-US" sz="2400" dirty="0" smtClean="0">
                <a:solidFill>
                  <a:srgbClr val="C00000"/>
                </a:solidFill>
                <a:sym typeface="Wingdings" pitchFamily="2" charset="2"/>
              </a:rPr>
              <a:t>print {</a:t>
            </a:r>
            <a:r>
              <a:rPr lang="en-US" sz="2400" i="1" dirty="0" smtClean="0">
                <a:solidFill>
                  <a:srgbClr val="C00000"/>
                </a:solidFill>
                <a:sym typeface="Wingdings" pitchFamily="2" charset="2"/>
              </a:rPr>
              <a:t>v</a:t>
            </a:r>
            <a:r>
              <a:rPr lang="en-US" sz="2400" dirty="0" smtClean="0">
                <a:solidFill>
                  <a:srgbClr val="C00000"/>
                </a:solidFill>
                <a:sym typeface="Wingdings" pitchFamily="2" charset="2"/>
              </a:rPr>
              <a:t>}</a:t>
            </a:r>
            <a:r>
              <a:rPr lang="en-US" sz="2400" dirty="0" smtClean="0">
                <a:sym typeface="Wingdings" pitchFamily="2" charset="2"/>
              </a:rPr>
              <a:t>; </a:t>
            </a:r>
            <a:endParaRPr lang="en-US" sz="2000" dirty="0" smtClean="0">
              <a:sym typeface="Symbol"/>
            </a:endParaRPr>
          </a:p>
          <a:p>
            <a:pPr>
              <a:spcBef>
                <a:spcPct val="0"/>
              </a:spcBef>
              <a:buNone/>
            </a:pPr>
            <a:r>
              <a:rPr lang="en-US" sz="1800" dirty="0" smtClean="0">
                <a:sym typeface="Wingdings" pitchFamily="2" charset="2"/>
              </a:rPr>
              <a:t>5.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		u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  </a:t>
            </a:r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σ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 (min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</a:t>
            </a:r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 σ</a:t>
            </a:r>
            <a:r>
              <a:rPr lang="en-US" sz="2000" baseline="30000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-1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(x)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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xX</a:t>
            </a:r>
            <a:r>
              <a:rPr lang="en-US" sz="2000" baseline="-25000" dirty="0" err="1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v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);</a:t>
            </a:r>
            <a:endParaRPr lang="en-US" sz="2000" dirty="0" smtClean="0">
              <a:sym typeface="Symbol"/>
            </a:endParaRPr>
          </a:p>
          <a:p>
            <a:pPr>
              <a:spcBef>
                <a:spcPct val="0"/>
              </a:spcBef>
              <a:buNone/>
            </a:pPr>
            <a:r>
              <a:rPr lang="en-US" sz="1800" dirty="0" smtClean="0">
                <a:sym typeface="Symbol"/>
              </a:rPr>
              <a:t>6.</a:t>
            </a:r>
            <a:r>
              <a:rPr lang="en-US" sz="2000" dirty="0" smtClean="0">
                <a:sym typeface="Symbol"/>
              </a:rPr>
              <a:t>		if 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X</a:t>
            </a:r>
            <a:r>
              <a:rPr lang="en-US" sz="2000" baseline="-25000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v</a:t>
            </a:r>
            <a:r>
              <a:rPr lang="en-US" sz="2000" baseline="-250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=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 Ø </a:t>
            </a:r>
            <a:r>
              <a:rPr lang="en-US" sz="2000" dirty="0" smtClean="0">
                <a:sym typeface="Wingdings" pitchFamily="2" charset="2"/>
              </a:rPr>
              <a:t>then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goto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 9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  <a:sym typeface="Symbol"/>
            </a:endParaRPr>
          </a:p>
          <a:p>
            <a:pPr marL="514350" indent="-514350" eaLnBrk="1" hangingPunct="1">
              <a:spcBef>
                <a:spcPts val="0"/>
              </a:spcBef>
              <a:buSzPct val="80000"/>
              <a:buNone/>
              <a:defRPr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7.		S(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u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) </a:t>
            </a:r>
            <a:r>
              <a:rPr lang="en-US" sz="2400" dirty="0" smtClean="0">
                <a:solidFill>
                  <a:srgbClr val="7030A0"/>
                </a:solidFill>
                <a:sym typeface="Symbol"/>
              </a:rPr>
              <a:t> </a:t>
            </a:r>
            <a:r>
              <a:rPr lang="en-US" sz="2400" dirty="0" smtClean="0">
                <a:solidFill>
                  <a:srgbClr val="7030A0"/>
                </a:solidFill>
                <a:sym typeface="Wingdings" pitchFamily="2" charset="2"/>
              </a:rPr>
              <a:t>max{S(</a:t>
            </a:r>
            <a:r>
              <a:rPr lang="en-US" sz="2400" i="1" dirty="0" smtClean="0">
                <a:solidFill>
                  <a:srgbClr val="7030A0"/>
                </a:solidFill>
                <a:sym typeface="Wingdings" pitchFamily="2" charset="2"/>
              </a:rPr>
              <a:t>u</a:t>
            </a:r>
            <a:r>
              <a:rPr lang="en-US" sz="2400" dirty="0" smtClean="0">
                <a:solidFill>
                  <a:srgbClr val="7030A0"/>
                </a:solidFill>
                <a:sym typeface="Wingdings" pitchFamily="2" charset="2"/>
              </a:rPr>
              <a:t>), </a:t>
            </a:r>
            <a:r>
              <a:rPr lang="en-US" sz="2400" dirty="0" smtClean="0">
                <a:solidFill>
                  <a:srgbClr val="7030A0"/>
                </a:solidFill>
                <a:sym typeface="Symbol" pitchFamily="18" charset="2"/>
              </a:rPr>
              <a:t>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X</a:t>
            </a:r>
            <a:r>
              <a:rPr lang="en-US" sz="2400" baseline="-25000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v</a:t>
            </a:r>
            <a:r>
              <a:rPr lang="en-US" sz="2400" dirty="0" smtClean="0">
                <a:solidFill>
                  <a:srgbClr val="7030A0"/>
                </a:solidFill>
                <a:sym typeface="Symbol" pitchFamily="18" charset="2"/>
              </a:rPr>
              <a:t>-1}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1800" dirty="0" smtClean="0">
                <a:sym typeface="Symbol" pitchFamily="18" charset="2"/>
              </a:rPr>
              <a:t>8.</a:t>
            </a:r>
            <a:r>
              <a:rPr lang="en-US" sz="2400" dirty="0" smtClean="0">
                <a:sym typeface="Symbol" pitchFamily="18" charset="2"/>
              </a:rPr>
              <a:t>		if  </a:t>
            </a:r>
            <a:r>
              <a:rPr lang="en-US" sz="2400" dirty="0" smtClean="0">
                <a:solidFill>
                  <a:srgbClr val="7030A0"/>
                </a:solidFill>
                <a:sym typeface="Symbol" pitchFamily="18" charset="2"/>
              </a:rPr>
              <a:t>S(</a:t>
            </a:r>
            <a:r>
              <a:rPr lang="en-US" sz="2400" i="1" dirty="0" smtClean="0">
                <a:solidFill>
                  <a:srgbClr val="7030A0"/>
                </a:solidFill>
                <a:sym typeface="Symbol" pitchFamily="18" charset="2"/>
              </a:rPr>
              <a:t>v</a:t>
            </a:r>
            <a:r>
              <a:rPr lang="en-US" sz="2400" dirty="0" smtClean="0">
                <a:solidFill>
                  <a:srgbClr val="7030A0"/>
                </a:solidFill>
                <a:sym typeface="Symbol" pitchFamily="18" charset="2"/>
              </a:rPr>
              <a:t>)  &lt;  X</a:t>
            </a:r>
            <a:r>
              <a:rPr lang="en-US" sz="2400" baseline="-25000" dirty="0" smtClean="0">
                <a:solidFill>
                  <a:srgbClr val="7030A0"/>
                </a:solidFill>
                <a:sym typeface="Symbol" pitchFamily="18" charset="2"/>
              </a:rPr>
              <a:t>v</a:t>
            </a:r>
            <a:r>
              <a:rPr lang="en-US" sz="2400" dirty="0" smtClean="0">
                <a:solidFill>
                  <a:srgbClr val="7030A0"/>
                </a:solidFill>
                <a:sym typeface="Symbol" pitchFamily="18" charset="2"/>
              </a:rPr>
              <a:t>  </a:t>
            </a:r>
            <a:r>
              <a:rPr lang="en-US" sz="2400" dirty="0" smtClean="0">
                <a:sym typeface="Symbol" pitchFamily="18" charset="2"/>
              </a:rPr>
              <a:t>then do :  </a:t>
            </a:r>
            <a:r>
              <a:rPr lang="en-US" sz="2400" dirty="0" smtClean="0">
                <a:solidFill>
                  <a:srgbClr val="C00000"/>
                </a:solidFill>
                <a:sym typeface="Symbol" pitchFamily="18" charset="2"/>
              </a:rPr>
              <a:t>print {</a:t>
            </a:r>
            <a:r>
              <a:rPr lang="en-US" sz="2400" i="1" dirty="0" smtClean="0">
                <a:solidFill>
                  <a:srgbClr val="C00000"/>
                </a:solidFill>
                <a:sym typeface="Symbol" pitchFamily="18" charset="2"/>
              </a:rPr>
              <a:t>v</a:t>
            </a:r>
            <a:r>
              <a:rPr lang="en-US" sz="2400" dirty="0" smtClean="0">
                <a:solidFill>
                  <a:srgbClr val="C00000"/>
                </a:solidFill>
                <a:sym typeface="Symbol" pitchFamily="18" charset="2"/>
              </a:rPr>
              <a:t>}X</a:t>
            </a:r>
            <a:r>
              <a:rPr lang="en-US" sz="2400" baseline="-25000" dirty="0" smtClean="0">
                <a:solidFill>
                  <a:srgbClr val="C00000"/>
                </a:solidFill>
                <a:sym typeface="Symbol" pitchFamily="18" charset="2"/>
              </a:rPr>
              <a:t>v</a:t>
            </a:r>
          </a:p>
          <a:p>
            <a:pPr>
              <a:spcBef>
                <a:spcPct val="0"/>
              </a:spcBef>
              <a:buNone/>
            </a:pPr>
            <a:r>
              <a:rPr lang="en-US" sz="1800" dirty="0" smtClean="0">
                <a:sym typeface="Symbol" pitchFamily="18" charset="2"/>
              </a:rPr>
              <a:t>9.</a:t>
            </a:r>
            <a:r>
              <a:rPr lang="en-US" sz="1800" dirty="0" smtClean="0">
                <a:solidFill>
                  <a:srgbClr val="C00000"/>
                </a:solidFill>
                <a:sym typeface="Symbol" pitchFamily="18" charset="2"/>
              </a:rPr>
              <a:t>	</a:t>
            </a:r>
            <a:r>
              <a:rPr lang="en-US" sz="2400" dirty="0" smtClean="0">
                <a:sym typeface="Symbol" pitchFamily="18" charset="2"/>
              </a:rPr>
              <a:t>end</a:t>
            </a:r>
            <a:r>
              <a:rPr lang="en-US" sz="1800" dirty="0" smtClean="0">
                <a:solidFill>
                  <a:srgbClr val="C00000"/>
                </a:solidFill>
                <a:sym typeface="Symbol" pitchFamily="18" charset="2"/>
              </a:rPr>
              <a:t>				      </a:t>
            </a:r>
            <a:r>
              <a:rPr lang="en-US" sz="2400" dirty="0" smtClean="0">
                <a:solidFill>
                  <a:srgbClr val="C00000"/>
                </a:solidFill>
                <a:latin typeface="Monotype Corsiva" pitchFamily="66" charset="0"/>
              </a:rPr>
              <a:t>X</a:t>
            </a:r>
            <a:r>
              <a:rPr lang="en-US" sz="2400" dirty="0" smtClean="0">
                <a:solidFill>
                  <a:srgbClr val="C00000"/>
                </a:solidFill>
                <a:sym typeface="Symbol" pitchFamily="18" charset="2"/>
              </a:rPr>
              <a:t> = max {</a:t>
            </a:r>
            <a:r>
              <a:rPr lang="en-US" sz="2400" dirty="0" smtClean="0">
                <a:solidFill>
                  <a:srgbClr val="C00000"/>
                </a:solidFill>
                <a:latin typeface="Monotype Corsiva" pitchFamily="66" charset="0"/>
              </a:rPr>
              <a:t>X</a:t>
            </a:r>
            <a:r>
              <a:rPr lang="en-US" sz="2400" dirty="0" smtClean="0">
                <a:solidFill>
                  <a:srgbClr val="C00000"/>
                </a:solidFill>
                <a:sym typeface="Symbol" pitchFamily="18" charset="2"/>
              </a:rPr>
              <a:t>, 1+  X</a:t>
            </a:r>
            <a:r>
              <a:rPr lang="en-US" sz="2400" baseline="-25000" dirty="0" smtClean="0">
                <a:solidFill>
                  <a:srgbClr val="C00000"/>
                </a:solidFill>
                <a:sym typeface="Symbol" pitchFamily="18" charset="2"/>
              </a:rPr>
              <a:t>v</a:t>
            </a:r>
            <a:r>
              <a:rPr lang="en-US" sz="2400" dirty="0" smtClean="0">
                <a:solidFill>
                  <a:srgbClr val="C00000"/>
                </a:solidFill>
                <a:sym typeface="Symbol" pitchFamily="18" charset="2"/>
              </a:rPr>
              <a:t> }</a:t>
            </a:r>
          </a:p>
          <a:p>
            <a:pPr>
              <a:spcBef>
                <a:spcPct val="0"/>
              </a:spcBef>
              <a:buNone/>
            </a:pPr>
            <a:r>
              <a:rPr lang="en-US" sz="2400" dirty="0" smtClean="0">
                <a:sym typeface="Symbol" pitchFamily="18" charset="2"/>
              </a:rPr>
              <a:t>return </a:t>
            </a:r>
            <a:r>
              <a:rPr lang="en-US" sz="2400" dirty="0" smtClean="0">
                <a:solidFill>
                  <a:srgbClr val="C00000"/>
                </a:solidFill>
                <a:latin typeface="Monotype Corsiva" pitchFamily="66" charset="0"/>
              </a:rPr>
              <a:t>X</a:t>
            </a:r>
            <a:endParaRPr lang="el-GR" sz="2400" dirty="0" smtClean="0">
              <a:solidFill>
                <a:srgbClr val="C00000"/>
              </a:solidFill>
            </a:endParaRPr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1383632" y="368976"/>
            <a:ext cx="7760368" cy="882308"/>
          </a:xfrm>
        </p:spPr>
        <p:txBody>
          <a:bodyPr anchor="ctr"/>
          <a:lstStyle/>
          <a:p>
            <a:pPr eaLnBrk="1" hangingPunct="1"/>
            <a:r>
              <a:rPr lang="en-US" sz="3200" b="1" kern="1200" dirty="0" smtClean="0">
                <a:solidFill>
                  <a:srgbClr val="002060"/>
                </a:solidFill>
                <a:latin typeface="Cambria" pitchFamily="18" charset="0"/>
              </a:rPr>
              <a:t>Algorithm </a:t>
            </a:r>
            <a:r>
              <a:rPr lang="en-US" sz="3200" b="1" dirty="0" smtClean="0">
                <a:solidFill>
                  <a:srgbClr val="002060"/>
                </a:solidFill>
                <a:latin typeface="Monotype Corsiva" pitchFamily="66" charset="0"/>
              </a:rPr>
              <a:t>X</a:t>
            </a:r>
            <a:r>
              <a:rPr lang="en-US" sz="3200" b="1" kern="1200" dirty="0" smtClean="0">
                <a:solidFill>
                  <a:srgbClr val="002060"/>
                </a:solidFill>
                <a:latin typeface="Cambria" pitchFamily="18" charset="0"/>
              </a:rPr>
              <a:t>  and </a:t>
            </a:r>
            <a:r>
              <a:rPr lang="el-GR" sz="3200" b="1" kern="1200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b="1" kern="1200" dirty="0" smtClean="0">
                <a:solidFill>
                  <a:srgbClr val="002060"/>
                </a:solidFill>
                <a:latin typeface="Cambria" pitchFamily="18" charset="0"/>
              </a:rPr>
              <a:t>Maximal Clique</a:t>
            </a:r>
            <a:endParaRPr lang="el-GR" sz="3200" b="1" kern="1200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46353" y="1700808"/>
            <a:ext cx="72008" cy="4608512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 bwMode="auto">
          <a:xfrm>
            <a:off x="589463" y="1904255"/>
            <a:ext cx="180000" cy="180000"/>
          </a:xfrm>
          <a:prstGeom prst="ellips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9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C42D09A4-64D9-4005-858C-1F13DF9E55C1}" type="slidenum">
              <a:rPr lang="el-GR" altLang="el-GR" sz="1200" smtClean="0">
                <a:latin typeface="Cambria" pitchFamily="18" charset="0"/>
              </a:rPr>
              <a:pPr/>
              <a:t>39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5341545" y="1521541"/>
            <a:ext cx="335881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indent="-401638" algn="r"/>
            <a:r>
              <a:rPr lang="en-US" sz="1800" dirty="0" smtClean="0">
                <a:solidFill>
                  <a:srgbClr val="7030A0"/>
                </a:solidFill>
                <a:latin typeface="+mn-lt"/>
              </a:rPr>
              <a:t>S(</a:t>
            </a:r>
            <a:r>
              <a:rPr lang="en-US" sz="1800" i="1" dirty="0" smtClean="0">
                <a:solidFill>
                  <a:srgbClr val="7030A0"/>
                </a:solidFill>
                <a:latin typeface="+mn-lt"/>
              </a:rPr>
              <a:t>v</a:t>
            </a:r>
            <a:r>
              <a:rPr lang="en-US" sz="1800" dirty="0" smtClean="0">
                <a:solidFill>
                  <a:srgbClr val="7030A0"/>
                </a:solidFill>
                <a:latin typeface="+mn-lt"/>
              </a:rPr>
              <a:t>) </a:t>
            </a:r>
            <a:r>
              <a:rPr lang="en-US" sz="1800" dirty="0" smtClean="0">
                <a:latin typeface="+mn-lt"/>
              </a:rPr>
              <a:t>indicates the size of the largest set that would have been concatenated to </a:t>
            </a:r>
            <a:r>
              <a:rPr lang="en-US" sz="1800" dirty="0" smtClean="0">
                <a:solidFill>
                  <a:srgbClr val="7030A0"/>
                </a:solidFill>
                <a:latin typeface="+mn-lt"/>
              </a:rPr>
              <a:t>A(</a:t>
            </a:r>
            <a:r>
              <a:rPr lang="en-US" sz="1800" i="1" dirty="0" smtClean="0">
                <a:solidFill>
                  <a:srgbClr val="7030A0"/>
                </a:solidFill>
                <a:latin typeface="+mn-lt"/>
              </a:rPr>
              <a:t>v</a:t>
            </a:r>
            <a:r>
              <a:rPr lang="en-US" sz="1800" dirty="0" smtClean="0">
                <a:solidFill>
                  <a:srgbClr val="7030A0"/>
                </a:solidFill>
                <a:latin typeface="+mn-lt"/>
              </a:rPr>
              <a:t>) </a:t>
            </a:r>
            <a:r>
              <a:rPr lang="en-US" sz="1800" dirty="0" smtClean="0">
                <a:latin typeface="+mn-lt"/>
              </a:rPr>
              <a:t>in Algorithm </a:t>
            </a:r>
            <a:r>
              <a:rPr lang="en-US" sz="1600" dirty="0" smtClean="0">
                <a:solidFill>
                  <a:srgbClr val="7030A0"/>
                </a:solidFill>
                <a:latin typeface="+mn-lt"/>
              </a:rPr>
              <a:t>PERFECT</a:t>
            </a:r>
            <a:r>
              <a:rPr lang="en-US" sz="1800" dirty="0" smtClean="0">
                <a:solidFill>
                  <a:srgbClr val="7030A0"/>
                </a:solidFill>
                <a:latin typeface="+mn-lt"/>
              </a:rPr>
              <a:t>.</a:t>
            </a:r>
          </a:p>
        </p:txBody>
      </p:sp>
      <p:sp>
        <p:nvSpPr>
          <p:cNvPr id="12" name="11 - Στρογγυλεμένο ορθογώνιο"/>
          <p:cNvSpPr/>
          <p:nvPr/>
        </p:nvSpPr>
        <p:spPr bwMode="auto">
          <a:xfrm>
            <a:off x="5830432" y="1475717"/>
            <a:ext cx="2951429" cy="1321804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 bwMode="auto">
          <a:xfrm>
            <a:off x="553453" y="2101512"/>
            <a:ext cx="8422105" cy="2827421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457200" y="2033336"/>
            <a:ext cx="8458200" cy="282742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6145340" y="3386680"/>
            <a:ext cx="209550" cy="21113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6877256" y="3381917"/>
            <a:ext cx="211137" cy="2095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8427477" y="3394032"/>
            <a:ext cx="209550" cy="2095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6861381" y="4051001"/>
            <a:ext cx="211137" cy="2095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10" name="Straight Connector 10"/>
          <p:cNvCxnSpPr>
            <a:cxnSpLocks noChangeShapeType="1"/>
            <a:stCxn id="8" idx="0"/>
            <a:endCxn id="6" idx="4"/>
          </p:cNvCxnSpPr>
          <p:nvPr/>
        </p:nvCxnSpPr>
        <p:spPr bwMode="auto">
          <a:xfrm flipV="1">
            <a:off x="6966950" y="3591467"/>
            <a:ext cx="15875" cy="459534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" name="Straight Connector 13"/>
          <p:cNvCxnSpPr>
            <a:cxnSpLocks noChangeShapeType="1"/>
            <a:stCxn id="5" idx="5"/>
            <a:endCxn id="8" idx="1"/>
          </p:cNvCxnSpPr>
          <p:nvPr/>
        </p:nvCxnSpPr>
        <p:spPr bwMode="auto">
          <a:xfrm>
            <a:off x="6324202" y="3566897"/>
            <a:ext cx="568099" cy="51479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" name="Straight Connector 14"/>
          <p:cNvCxnSpPr>
            <a:cxnSpLocks noChangeShapeType="1"/>
            <a:stCxn id="7" idx="2"/>
            <a:endCxn id="8" idx="6"/>
          </p:cNvCxnSpPr>
          <p:nvPr/>
        </p:nvCxnSpPr>
        <p:spPr bwMode="auto">
          <a:xfrm flipH="1">
            <a:off x="7072518" y="3498807"/>
            <a:ext cx="1354959" cy="656969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6871590" y="2729455"/>
            <a:ext cx="209550" cy="21113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16" name="Straight Connector 16"/>
          <p:cNvCxnSpPr>
            <a:cxnSpLocks noChangeShapeType="1"/>
            <a:stCxn id="15" idx="3"/>
            <a:endCxn id="5" idx="7"/>
          </p:cNvCxnSpPr>
          <p:nvPr/>
        </p:nvCxnSpPr>
        <p:spPr bwMode="auto">
          <a:xfrm flipH="1">
            <a:off x="6324202" y="2909672"/>
            <a:ext cx="578076" cy="50792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" name="Straight Connector 17"/>
          <p:cNvCxnSpPr>
            <a:cxnSpLocks noChangeShapeType="1"/>
            <a:stCxn id="15" idx="4"/>
            <a:endCxn id="6" idx="0"/>
          </p:cNvCxnSpPr>
          <p:nvPr/>
        </p:nvCxnSpPr>
        <p:spPr bwMode="auto">
          <a:xfrm>
            <a:off x="6976365" y="2940592"/>
            <a:ext cx="6460" cy="4413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7555112" y="3389269"/>
            <a:ext cx="211138" cy="2095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20" name="Straight Connector 20"/>
          <p:cNvCxnSpPr>
            <a:cxnSpLocks noChangeShapeType="1"/>
            <a:stCxn id="6" idx="6"/>
            <a:endCxn id="18" idx="2"/>
          </p:cNvCxnSpPr>
          <p:nvPr/>
        </p:nvCxnSpPr>
        <p:spPr bwMode="auto">
          <a:xfrm>
            <a:off x="7088393" y="3486692"/>
            <a:ext cx="466719" cy="735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1" name="Rectangle 51"/>
          <p:cNvSpPr>
            <a:spLocks noChangeArrowheads="1"/>
          </p:cNvSpPr>
          <p:nvPr/>
        </p:nvSpPr>
        <p:spPr bwMode="auto">
          <a:xfrm>
            <a:off x="6679847" y="2496694"/>
            <a:ext cx="2680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 pitchFamily="18" charset="2"/>
              </a:rPr>
              <a:t>c</a:t>
            </a:r>
            <a:endParaRPr lang="en-US" sz="1400" dirty="0">
              <a:sym typeface="Symbol" pitchFamily="18" charset="2"/>
            </a:endParaRPr>
          </a:p>
        </p:txBody>
      </p:sp>
      <p:sp>
        <p:nvSpPr>
          <p:cNvPr id="22" name="Rectangle 52"/>
          <p:cNvSpPr>
            <a:spLocks noChangeArrowheads="1"/>
          </p:cNvSpPr>
          <p:nvPr/>
        </p:nvSpPr>
        <p:spPr bwMode="auto">
          <a:xfrm>
            <a:off x="5891772" y="3237117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ym typeface="Symbol" pitchFamily="18" charset="2"/>
              </a:rPr>
              <a:t>b</a:t>
            </a:r>
          </a:p>
        </p:txBody>
      </p:sp>
      <p:sp>
        <p:nvSpPr>
          <p:cNvPr id="23" name="Rectangle 53"/>
          <p:cNvSpPr>
            <a:spLocks noChangeArrowheads="1"/>
          </p:cNvSpPr>
          <p:nvPr/>
        </p:nvSpPr>
        <p:spPr bwMode="auto">
          <a:xfrm>
            <a:off x="6607802" y="4061281"/>
            <a:ext cx="2792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 pitchFamily="18" charset="2"/>
              </a:rPr>
              <a:t>a</a:t>
            </a:r>
            <a:endParaRPr lang="en-US" sz="1400" dirty="0">
              <a:sym typeface="Symbol" pitchFamily="18" charset="2"/>
            </a:endParaRPr>
          </a:p>
        </p:txBody>
      </p:sp>
      <p:sp>
        <p:nvSpPr>
          <p:cNvPr id="24" name="Rectangle 54"/>
          <p:cNvSpPr>
            <a:spLocks noChangeArrowheads="1"/>
          </p:cNvSpPr>
          <p:nvPr/>
        </p:nvSpPr>
        <p:spPr bwMode="auto">
          <a:xfrm>
            <a:off x="7363560" y="3153130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 pitchFamily="18" charset="2"/>
              </a:rPr>
              <a:t>e</a:t>
            </a:r>
            <a:endParaRPr lang="en-US" sz="1400" dirty="0">
              <a:sym typeface="Symbol" pitchFamily="18" charset="2"/>
            </a:endParaRPr>
          </a:p>
        </p:txBody>
      </p:sp>
      <p:sp>
        <p:nvSpPr>
          <p:cNvPr id="25" name="Rectangle 55"/>
          <p:cNvSpPr>
            <a:spLocks noChangeArrowheads="1"/>
          </p:cNvSpPr>
          <p:nvPr/>
        </p:nvSpPr>
        <p:spPr bwMode="auto">
          <a:xfrm>
            <a:off x="8580855" y="3133269"/>
            <a:ext cx="2423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ym typeface="Symbol" pitchFamily="18" charset="2"/>
              </a:rPr>
              <a:t>f</a:t>
            </a:r>
          </a:p>
        </p:txBody>
      </p:sp>
      <p:sp>
        <p:nvSpPr>
          <p:cNvPr id="26" name="Rectangle 56"/>
          <p:cNvSpPr>
            <a:spLocks noChangeArrowheads="1"/>
          </p:cNvSpPr>
          <p:nvPr/>
        </p:nvSpPr>
        <p:spPr bwMode="auto">
          <a:xfrm>
            <a:off x="6614578" y="3303292"/>
            <a:ext cx="2840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 pitchFamily="18" charset="2"/>
              </a:rPr>
              <a:t>d</a:t>
            </a:r>
            <a:endParaRPr lang="en-US" sz="1400" dirty="0">
              <a:sym typeface="Symbol" pitchFamily="18" charset="2"/>
            </a:endParaRPr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859276" y="3178120"/>
            <a:ext cx="209550" cy="21113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1735576" y="3173357"/>
            <a:ext cx="211137" cy="2095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843401" y="4003620"/>
            <a:ext cx="209550" cy="2095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1719701" y="3998857"/>
            <a:ext cx="211137" cy="2095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34" name="Straight Connector 9"/>
          <p:cNvCxnSpPr>
            <a:cxnSpLocks noChangeShapeType="1"/>
            <a:stCxn id="30" idx="4"/>
            <a:endCxn id="32" idx="0"/>
          </p:cNvCxnSpPr>
          <p:nvPr/>
        </p:nvCxnSpPr>
        <p:spPr bwMode="auto">
          <a:xfrm flipH="1">
            <a:off x="948176" y="3389257"/>
            <a:ext cx="15875" cy="6143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" name="Straight Connector 10"/>
          <p:cNvCxnSpPr>
            <a:cxnSpLocks noChangeShapeType="1"/>
            <a:stCxn id="33" idx="0"/>
            <a:endCxn id="31" idx="4"/>
          </p:cNvCxnSpPr>
          <p:nvPr/>
        </p:nvCxnSpPr>
        <p:spPr bwMode="auto">
          <a:xfrm flipV="1">
            <a:off x="1826063" y="3382907"/>
            <a:ext cx="15875" cy="6159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" name="Straight Connector 12"/>
          <p:cNvCxnSpPr>
            <a:cxnSpLocks noChangeShapeType="1"/>
            <a:stCxn id="31" idx="3"/>
            <a:endCxn id="32" idx="7"/>
          </p:cNvCxnSpPr>
          <p:nvPr/>
        </p:nvCxnSpPr>
        <p:spPr bwMode="auto">
          <a:xfrm flipH="1">
            <a:off x="1022788" y="3352745"/>
            <a:ext cx="744538" cy="6810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" name="Straight Connector 13"/>
          <p:cNvCxnSpPr>
            <a:cxnSpLocks noChangeShapeType="1"/>
            <a:stCxn id="30" idx="6"/>
            <a:endCxn id="31" idx="2"/>
          </p:cNvCxnSpPr>
          <p:nvPr/>
        </p:nvCxnSpPr>
        <p:spPr bwMode="auto">
          <a:xfrm flipV="1">
            <a:off x="1068826" y="3278132"/>
            <a:ext cx="666750" cy="47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" name="Straight Connector 14"/>
          <p:cNvCxnSpPr>
            <a:cxnSpLocks noChangeShapeType="1"/>
            <a:stCxn id="32" idx="6"/>
            <a:endCxn id="33" idx="2"/>
          </p:cNvCxnSpPr>
          <p:nvPr/>
        </p:nvCxnSpPr>
        <p:spPr bwMode="auto">
          <a:xfrm flipV="1">
            <a:off x="1052951" y="4103632"/>
            <a:ext cx="666750" cy="47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9" name="Oval 15"/>
          <p:cNvSpPr>
            <a:spLocks noChangeArrowheads="1"/>
          </p:cNvSpPr>
          <p:nvPr/>
        </p:nvSpPr>
        <p:spPr bwMode="auto">
          <a:xfrm>
            <a:off x="1284726" y="2520895"/>
            <a:ext cx="209550" cy="21113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40" name="Straight Connector 16"/>
          <p:cNvCxnSpPr>
            <a:cxnSpLocks noChangeShapeType="1"/>
            <a:stCxn id="39" idx="3"/>
            <a:endCxn id="30" idx="7"/>
          </p:cNvCxnSpPr>
          <p:nvPr/>
        </p:nvCxnSpPr>
        <p:spPr bwMode="auto">
          <a:xfrm flipH="1">
            <a:off x="1038663" y="2700282"/>
            <a:ext cx="276225" cy="509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" name="Straight Connector 17"/>
          <p:cNvCxnSpPr>
            <a:cxnSpLocks noChangeShapeType="1"/>
            <a:stCxn id="39" idx="5"/>
            <a:endCxn id="31" idx="1"/>
          </p:cNvCxnSpPr>
          <p:nvPr/>
        </p:nvCxnSpPr>
        <p:spPr bwMode="auto">
          <a:xfrm>
            <a:off x="1464113" y="2700282"/>
            <a:ext cx="303213" cy="5032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5" name="Rectangle 51"/>
          <p:cNvSpPr>
            <a:spLocks noChangeArrowheads="1"/>
          </p:cNvSpPr>
          <p:nvPr/>
        </p:nvSpPr>
        <p:spPr bwMode="auto">
          <a:xfrm>
            <a:off x="1080951" y="2276102"/>
            <a:ext cx="2680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 pitchFamily="18" charset="2"/>
              </a:rPr>
              <a:t>c</a:t>
            </a:r>
            <a:endParaRPr lang="en-US" sz="1400" dirty="0">
              <a:sym typeface="Symbol" pitchFamily="18" charset="2"/>
            </a:endParaRPr>
          </a:p>
        </p:txBody>
      </p:sp>
      <p:sp>
        <p:nvSpPr>
          <p:cNvPr id="46" name="Rectangle 52"/>
          <p:cNvSpPr>
            <a:spLocks noChangeArrowheads="1"/>
          </p:cNvSpPr>
          <p:nvPr/>
        </p:nvSpPr>
        <p:spPr bwMode="auto">
          <a:xfrm>
            <a:off x="593676" y="3052621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ym typeface="Symbol" pitchFamily="18" charset="2"/>
              </a:rPr>
              <a:t>b</a:t>
            </a:r>
          </a:p>
        </p:txBody>
      </p:sp>
      <p:sp>
        <p:nvSpPr>
          <p:cNvPr id="47" name="Rectangle 53"/>
          <p:cNvSpPr>
            <a:spLocks noChangeArrowheads="1"/>
          </p:cNvSpPr>
          <p:nvPr/>
        </p:nvSpPr>
        <p:spPr bwMode="auto">
          <a:xfrm>
            <a:off x="599818" y="4093361"/>
            <a:ext cx="2792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 pitchFamily="18" charset="2"/>
              </a:rPr>
              <a:t>a</a:t>
            </a:r>
            <a:endParaRPr lang="en-US" sz="1400" dirty="0">
              <a:sym typeface="Symbol" pitchFamily="18" charset="2"/>
            </a:endParaRPr>
          </a:p>
        </p:txBody>
      </p:sp>
      <p:sp>
        <p:nvSpPr>
          <p:cNvPr id="48" name="Rectangle 54"/>
          <p:cNvSpPr>
            <a:spLocks noChangeArrowheads="1"/>
          </p:cNvSpPr>
          <p:nvPr/>
        </p:nvSpPr>
        <p:spPr bwMode="auto">
          <a:xfrm>
            <a:off x="1872949" y="4087600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 pitchFamily="18" charset="2"/>
              </a:rPr>
              <a:t>e</a:t>
            </a:r>
            <a:endParaRPr lang="en-US" sz="1400" dirty="0">
              <a:sym typeface="Symbol" pitchFamily="18" charset="2"/>
            </a:endParaRPr>
          </a:p>
        </p:txBody>
      </p:sp>
      <p:sp>
        <p:nvSpPr>
          <p:cNvPr id="50" name="Rectangle 56"/>
          <p:cNvSpPr>
            <a:spLocks noChangeArrowheads="1"/>
          </p:cNvSpPr>
          <p:nvPr/>
        </p:nvSpPr>
        <p:spPr bwMode="auto">
          <a:xfrm>
            <a:off x="1918067" y="3046609"/>
            <a:ext cx="2840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 pitchFamily="18" charset="2"/>
              </a:rPr>
              <a:t>d</a:t>
            </a:r>
            <a:endParaRPr lang="en-US" sz="1400" dirty="0">
              <a:sym typeface="Symbol" pitchFamily="18" charset="2"/>
            </a:endParaRP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1198492" y="4408221"/>
            <a:ext cx="3177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ym typeface="Symbol" pitchFamily="18" charset="2"/>
              </a:rPr>
              <a:t>G</a:t>
            </a:r>
            <a:endParaRPr lang="en-US" sz="1400" b="1" dirty="0">
              <a:sym typeface="Symbol" pitchFamily="18" charset="2"/>
            </a:endParaRP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6981868" y="4404205"/>
            <a:ext cx="3177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ym typeface="Symbol" pitchFamily="18" charset="2"/>
              </a:rPr>
              <a:t>G</a:t>
            </a:r>
            <a:endParaRPr lang="en-US" sz="1400" b="1" dirty="0">
              <a:sym typeface="Symbol" pitchFamily="18" charset="2"/>
            </a:endParaRP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1344460" y="4464365"/>
            <a:ext cx="2824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 smtClean="0">
                <a:sym typeface="Symbol" pitchFamily="18" charset="2"/>
              </a:rPr>
              <a:t>1</a:t>
            </a:r>
            <a:endParaRPr lang="en-US" sz="1200" b="1" dirty="0">
              <a:sym typeface="Symbol" pitchFamily="18" charset="2"/>
            </a:endParaRP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7127836" y="4460349"/>
            <a:ext cx="2824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 smtClean="0">
                <a:sym typeface="Symbol" pitchFamily="18" charset="2"/>
              </a:rPr>
              <a:t>3</a:t>
            </a:r>
            <a:endParaRPr lang="en-US" sz="1200" b="1" dirty="0">
              <a:sym typeface="Symbol" pitchFamily="18" charset="2"/>
            </a:endParaRPr>
          </a:p>
        </p:txBody>
      </p:sp>
      <p:cxnSp>
        <p:nvCxnSpPr>
          <p:cNvPr id="79" name="Straight Connector 78"/>
          <p:cNvCxnSpPr>
            <a:stCxn id="18" idx="6"/>
            <a:endCxn id="7" idx="2"/>
          </p:cNvCxnSpPr>
          <p:nvPr/>
        </p:nvCxnSpPr>
        <p:spPr bwMode="auto">
          <a:xfrm>
            <a:off x="7766250" y="3494044"/>
            <a:ext cx="661227" cy="47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>
            <a:stCxn id="15" idx="6"/>
            <a:endCxn id="7" idx="2"/>
          </p:cNvCxnSpPr>
          <p:nvPr/>
        </p:nvCxnSpPr>
        <p:spPr bwMode="auto">
          <a:xfrm>
            <a:off x="7081140" y="2835024"/>
            <a:ext cx="1346337" cy="66378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3957820" y="4388157"/>
            <a:ext cx="3177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ym typeface="Symbol" pitchFamily="18" charset="2"/>
              </a:rPr>
              <a:t>G</a:t>
            </a:r>
            <a:endParaRPr lang="en-US" sz="1400" b="1" dirty="0">
              <a:sym typeface="Symbol" pitchFamily="18" charset="2"/>
            </a:endParaRPr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4103788" y="4444301"/>
            <a:ext cx="2824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 smtClean="0">
                <a:sym typeface="Symbol" pitchFamily="18" charset="2"/>
              </a:rPr>
              <a:t>2</a:t>
            </a:r>
            <a:endParaRPr lang="en-US" sz="1200" b="1" dirty="0">
              <a:sym typeface="Symbol" pitchFamily="18" charset="2"/>
            </a:endParaRPr>
          </a:p>
        </p:txBody>
      </p:sp>
      <p:sp>
        <p:nvSpPr>
          <p:cNvPr id="86" name="Oval 5"/>
          <p:cNvSpPr>
            <a:spLocks noChangeArrowheads="1"/>
          </p:cNvSpPr>
          <p:nvPr/>
        </p:nvSpPr>
        <p:spPr bwMode="auto">
          <a:xfrm>
            <a:off x="2816476" y="2777048"/>
            <a:ext cx="209550" cy="21113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7" name="Oval 6"/>
          <p:cNvSpPr>
            <a:spLocks noChangeArrowheads="1"/>
          </p:cNvSpPr>
          <p:nvPr/>
        </p:nvSpPr>
        <p:spPr bwMode="auto">
          <a:xfrm>
            <a:off x="3692776" y="2772285"/>
            <a:ext cx="211137" cy="2095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8" name="Oval 7"/>
          <p:cNvSpPr>
            <a:spLocks noChangeArrowheads="1"/>
          </p:cNvSpPr>
          <p:nvPr/>
        </p:nvSpPr>
        <p:spPr bwMode="auto">
          <a:xfrm>
            <a:off x="3197657" y="3758964"/>
            <a:ext cx="209550" cy="2095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9" name="Oval 8"/>
          <p:cNvSpPr>
            <a:spLocks noChangeArrowheads="1"/>
          </p:cNvSpPr>
          <p:nvPr/>
        </p:nvSpPr>
        <p:spPr bwMode="auto">
          <a:xfrm>
            <a:off x="4037861" y="3754201"/>
            <a:ext cx="211137" cy="2095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90" name="Straight Connector 9"/>
          <p:cNvCxnSpPr>
            <a:cxnSpLocks noChangeShapeType="1"/>
            <a:stCxn id="86" idx="4"/>
            <a:endCxn id="88" idx="0"/>
          </p:cNvCxnSpPr>
          <p:nvPr/>
        </p:nvCxnSpPr>
        <p:spPr bwMode="auto">
          <a:xfrm>
            <a:off x="2921251" y="2988185"/>
            <a:ext cx="381181" cy="770779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1" name="Straight Connector 10"/>
          <p:cNvCxnSpPr>
            <a:cxnSpLocks noChangeShapeType="1"/>
            <a:stCxn id="89" idx="0"/>
            <a:endCxn id="87" idx="4"/>
          </p:cNvCxnSpPr>
          <p:nvPr/>
        </p:nvCxnSpPr>
        <p:spPr bwMode="auto">
          <a:xfrm flipH="1" flipV="1">
            <a:off x="3798345" y="2981835"/>
            <a:ext cx="345085" cy="77236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" name="Straight Connector 12"/>
          <p:cNvCxnSpPr>
            <a:cxnSpLocks noChangeShapeType="1"/>
            <a:stCxn id="87" idx="3"/>
            <a:endCxn id="88" idx="7"/>
          </p:cNvCxnSpPr>
          <p:nvPr/>
        </p:nvCxnSpPr>
        <p:spPr bwMode="auto">
          <a:xfrm flipH="1">
            <a:off x="3376519" y="2951147"/>
            <a:ext cx="347177" cy="83850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3" name="Straight Connector 13"/>
          <p:cNvCxnSpPr>
            <a:cxnSpLocks noChangeShapeType="1"/>
            <a:stCxn id="86" idx="6"/>
            <a:endCxn id="87" idx="2"/>
          </p:cNvCxnSpPr>
          <p:nvPr/>
        </p:nvCxnSpPr>
        <p:spPr bwMode="auto">
          <a:xfrm flipV="1">
            <a:off x="3026026" y="2877060"/>
            <a:ext cx="666750" cy="47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4" name="Straight Connector 14"/>
          <p:cNvCxnSpPr>
            <a:cxnSpLocks noChangeShapeType="1"/>
            <a:stCxn id="88" idx="6"/>
            <a:endCxn id="89" idx="2"/>
          </p:cNvCxnSpPr>
          <p:nvPr/>
        </p:nvCxnSpPr>
        <p:spPr bwMode="auto">
          <a:xfrm flipV="1">
            <a:off x="3407207" y="3858976"/>
            <a:ext cx="630654" cy="47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95" name="Rectangle 52"/>
          <p:cNvSpPr>
            <a:spLocks noChangeArrowheads="1"/>
          </p:cNvSpPr>
          <p:nvPr/>
        </p:nvSpPr>
        <p:spPr bwMode="auto">
          <a:xfrm>
            <a:off x="2779476" y="2471075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 pitchFamily="18" charset="2"/>
              </a:rPr>
              <a:t>a</a:t>
            </a:r>
            <a:endParaRPr lang="en-US" sz="1400" dirty="0">
              <a:sym typeface="Symbol" pitchFamily="18" charset="2"/>
            </a:endParaRPr>
          </a:p>
        </p:txBody>
      </p:sp>
      <p:sp>
        <p:nvSpPr>
          <p:cNvPr id="96" name="Rectangle 53"/>
          <p:cNvSpPr>
            <a:spLocks noChangeArrowheads="1"/>
          </p:cNvSpPr>
          <p:nvPr/>
        </p:nvSpPr>
        <p:spPr bwMode="auto">
          <a:xfrm>
            <a:off x="3168241" y="3944952"/>
            <a:ext cx="2840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 pitchFamily="18" charset="2"/>
              </a:rPr>
              <a:t>g</a:t>
            </a:r>
            <a:endParaRPr lang="en-US" sz="1400" dirty="0">
              <a:sym typeface="Symbol" pitchFamily="18" charset="2"/>
            </a:endParaRPr>
          </a:p>
        </p:txBody>
      </p:sp>
      <p:sp>
        <p:nvSpPr>
          <p:cNvPr id="97" name="Rectangle 54"/>
          <p:cNvSpPr>
            <a:spLocks noChangeArrowheads="1"/>
          </p:cNvSpPr>
          <p:nvPr/>
        </p:nvSpPr>
        <p:spPr bwMode="auto">
          <a:xfrm>
            <a:off x="4816736" y="3951230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 pitchFamily="18" charset="2"/>
              </a:rPr>
              <a:t>e</a:t>
            </a:r>
            <a:endParaRPr lang="en-US" sz="1400" dirty="0">
              <a:sym typeface="Symbol" pitchFamily="18" charset="2"/>
            </a:endParaRPr>
          </a:p>
        </p:txBody>
      </p:sp>
      <p:sp>
        <p:nvSpPr>
          <p:cNvPr id="98" name="Rectangle 56"/>
          <p:cNvSpPr>
            <a:spLocks noChangeArrowheads="1"/>
          </p:cNvSpPr>
          <p:nvPr/>
        </p:nvSpPr>
        <p:spPr bwMode="auto">
          <a:xfrm>
            <a:off x="3658691" y="2465057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 pitchFamily="18" charset="2"/>
              </a:rPr>
              <a:t>b</a:t>
            </a:r>
            <a:endParaRPr lang="en-US" sz="1400" dirty="0">
              <a:sym typeface="Symbol" pitchFamily="18" charset="2"/>
            </a:endParaRPr>
          </a:p>
        </p:txBody>
      </p:sp>
      <p:sp>
        <p:nvSpPr>
          <p:cNvPr id="99" name="Oval 6"/>
          <p:cNvSpPr>
            <a:spLocks noChangeArrowheads="1"/>
          </p:cNvSpPr>
          <p:nvPr/>
        </p:nvSpPr>
        <p:spPr bwMode="auto">
          <a:xfrm>
            <a:off x="4458790" y="2768274"/>
            <a:ext cx="211137" cy="2095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101" name="Straight Connector 100"/>
          <p:cNvCxnSpPr>
            <a:stCxn id="87" idx="6"/>
            <a:endCxn id="99" idx="2"/>
          </p:cNvCxnSpPr>
          <p:nvPr/>
        </p:nvCxnSpPr>
        <p:spPr bwMode="auto">
          <a:xfrm flipV="1">
            <a:off x="3903913" y="2873049"/>
            <a:ext cx="554877" cy="40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Straight Connector 102"/>
          <p:cNvCxnSpPr>
            <a:stCxn id="99" idx="4"/>
            <a:endCxn id="89" idx="0"/>
          </p:cNvCxnSpPr>
          <p:nvPr/>
        </p:nvCxnSpPr>
        <p:spPr bwMode="auto">
          <a:xfrm flipH="1">
            <a:off x="4143430" y="2977824"/>
            <a:ext cx="420929" cy="77637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4" name="Oval 6"/>
          <p:cNvSpPr>
            <a:spLocks noChangeArrowheads="1"/>
          </p:cNvSpPr>
          <p:nvPr/>
        </p:nvSpPr>
        <p:spPr bwMode="auto">
          <a:xfrm>
            <a:off x="4863863" y="3762884"/>
            <a:ext cx="211137" cy="2095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106" name="Straight Connector 105"/>
          <p:cNvCxnSpPr>
            <a:stCxn id="99" idx="4"/>
            <a:endCxn id="104" idx="0"/>
          </p:cNvCxnSpPr>
          <p:nvPr/>
        </p:nvCxnSpPr>
        <p:spPr bwMode="auto">
          <a:xfrm>
            <a:off x="4564359" y="2977824"/>
            <a:ext cx="405073" cy="7850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>
            <a:stCxn id="89" idx="6"/>
            <a:endCxn id="104" idx="2"/>
          </p:cNvCxnSpPr>
          <p:nvPr/>
        </p:nvCxnSpPr>
        <p:spPr bwMode="auto">
          <a:xfrm>
            <a:off x="4248998" y="3858976"/>
            <a:ext cx="614865" cy="868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9" name="Oval 6"/>
          <p:cNvSpPr>
            <a:spLocks noChangeArrowheads="1"/>
          </p:cNvSpPr>
          <p:nvPr/>
        </p:nvSpPr>
        <p:spPr bwMode="auto">
          <a:xfrm>
            <a:off x="5305027" y="2772283"/>
            <a:ext cx="211137" cy="2095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111" name="Straight Connector 110"/>
          <p:cNvCxnSpPr>
            <a:stCxn id="99" idx="6"/>
            <a:endCxn id="109" idx="2"/>
          </p:cNvCxnSpPr>
          <p:nvPr/>
        </p:nvCxnSpPr>
        <p:spPr bwMode="auto">
          <a:xfrm>
            <a:off x="4669927" y="2873049"/>
            <a:ext cx="635100" cy="400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Straight Connector 112"/>
          <p:cNvCxnSpPr>
            <a:stCxn id="109" idx="4"/>
            <a:endCxn id="104" idx="0"/>
          </p:cNvCxnSpPr>
          <p:nvPr/>
        </p:nvCxnSpPr>
        <p:spPr bwMode="auto">
          <a:xfrm flipH="1">
            <a:off x="4969432" y="2981833"/>
            <a:ext cx="441164" cy="78105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4" name="Rectangle 56"/>
          <p:cNvSpPr>
            <a:spLocks noChangeArrowheads="1"/>
          </p:cNvSpPr>
          <p:nvPr/>
        </p:nvSpPr>
        <p:spPr bwMode="auto">
          <a:xfrm>
            <a:off x="4444770" y="2473073"/>
            <a:ext cx="2680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 pitchFamily="18" charset="2"/>
              </a:rPr>
              <a:t>c</a:t>
            </a:r>
            <a:endParaRPr lang="en-US" sz="1400" dirty="0">
              <a:sym typeface="Symbol" pitchFamily="18" charset="2"/>
            </a:endParaRPr>
          </a:p>
        </p:txBody>
      </p:sp>
      <p:sp>
        <p:nvSpPr>
          <p:cNvPr id="115" name="Rectangle 56"/>
          <p:cNvSpPr>
            <a:spLocks noChangeArrowheads="1"/>
          </p:cNvSpPr>
          <p:nvPr/>
        </p:nvSpPr>
        <p:spPr bwMode="auto">
          <a:xfrm>
            <a:off x="5262947" y="2469057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 pitchFamily="18" charset="2"/>
              </a:rPr>
              <a:t>d</a:t>
            </a:r>
            <a:endParaRPr lang="en-US" sz="1400" dirty="0">
              <a:sym typeface="Symbol" pitchFamily="18" charset="2"/>
            </a:endParaRPr>
          </a:p>
        </p:txBody>
      </p:sp>
      <p:sp>
        <p:nvSpPr>
          <p:cNvPr id="116" name="Rectangle 54"/>
          <p:cNvSpPr>
            <a:spLocks noChangeArrowheads="1"/>
          </p:cNvSpPr>
          <p:nvPr/>
        </p:nvSpPr>
        <p:spPr bwMode="auto">
          <a:xfrm>
            <a:off x="4015383" y="3947214"/>
            <a:ext cx="2423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 pitchFamily="18" charset="2"/>
              </a:rPr>
              <a:t>f</a:t>
            </a:r>
            <a:endParaRPr lang="en-US" sz="1400" dirty="0">
              <a:sym typeface="Symbol" pitchFamily="18" charset="2"/>
            </a:endParaRPr>
          </a:p>
        </p:txBody>
      </p:sp>
      <p:pic>
        <p:nvPicPr>
          <p:cNvPr id="76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C42D09A4-64D9-4005-858C-1F13DF9E55C1}" type="slidenum">
              <a:rPr lang="el-GR" altLang="el-GR" sz="1200" smtClean="0">
                <a:latin typeface="Cambria" pitchFamily="18" charset="0"/>
              </a:rPr>
              <a:pPr/>
              <a:t>4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78" name="Rectangle 2"/>
          <p:cNvSpPr txBox="1">
            <a:spLocks noChangeArrowheads="1"/>
          </p:cNvSpPr>
          <p:nvPr/>
        </p:nvSpPr>
        <p:spPr>
          <a:xfrm>
            <a:off x="1371600" y="361455"/>
            <a:ext cx="7772400" cy="889829"/>
          </a:xfrm>
          <a:prstGeom prst="rect">
            <a:avLst/>
          </a:prstGeom>
        </p:spPr>
        <p:txBody>
          <a:bodyPr anchor="ctr"/>
          <a:lstStyle/>
          <a:p>
            <a:pPr algn="l"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Garamond" pitchFamily="18" charset="0"/>
                <a:ea typeface="+mj-ea"/>
                <a:cs typeface="+mj-cs"/>
              </a:rPr>
              <a:t>Triangulated Graphs</a:t>
            </a:r>
            <a:endParaRPr lang="en-GB" sz="3200" dirty="0">
              <a:solidFill>
                <a:srgbClr val="002060"/>
              </a:solidFill>
              <a:latin typeface="Garamond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2 - Θέση περιεχομένου"/>
          <p:cNvSpPr>
            <a:spLocks noGrp="1"/>
          </p:cNvSpPr>
          <p:nvPr>
            <p:ph idx="1"/>
          </p:nvPr>
        </p:nvSpPr>
        <p:spPr>
          <a:xfrm>
            <a:off x="962709" y="1706398"/>
            <a:ext cx="7940667" cy="4486275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Gavril (1972) gives a coloring algorithm, based on a greedy approach.</a:t>
            </a:r>
          </a:p>
          <a:p>
            <a:endParaRPr lang="en-US" sz="1000" dirty="0" smtClean="0"/>
          </a:p>
          <a:p>
            <a:pPr>
              <a:buNone/>
            </a:pPr>
            <a:r>
              <a:rPr lang="en-US" sz="2800" dirty="0" smtClean="0"/>
              <a:t>We use </a:t>
            </a:r>
            <a:r>
              <a:rPr lang="en-US" sz="2800" dirty="0" smtClean="0">
                <a:solidFill>
                  <a:srgbClr val="009900"/>
                </a:solidFill>
              </a:rPr>
              <a:t>positive integers as colors.</a:t>
            </a:r>
          </a:p>
          <a:p>
            <a:endParaRPr lang="en-US" sz="1000" dirty="0" smtClean="0">
              <a:solidFill>
                <a:srgbClr val="009900"/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009900"/>
                </a:solidFill>
              </a:rPr>
              <a:t>Method:</a:t>
            </a:r>
          </a:p>
          <a:p>
            <a:pPr lvl="1"/>
            <a:r>
              <a:rPr lang="en-US" dirty="0" smtClean="0"/>
              <a:t>Start at the last node </a:t>
            </a:r>
            <a:r>
              <a:rPr lang="en-US" i="1" dirty="0" err="1" smtClean="0">
                <a:solidFill>
                  <a:schemeClr val="tx2"/>
                </a:solidFill>
              </a:rPr>
              <a:t>v</a:t>
            </a:r>
            <a:r>
              <a:rPr lang="en-US" baseline="-25000" dirty="0" err="1" smtClean="0">
                <a:solidFill>
                  <a:schemeClr val="tx2"/>
                </a:solidFill>
              </a:rPr>
              <a:t>n</a:t>
            </a:r>
            <a:r>
              <a:rPr lang="en-US" dirty="0" smtClean="0"/>
              <a:t> of the </a:t>
            </a:r>
            <a:r>
              <a:rPr lang="en-US" dirty="0" err="1" smtClean="0">
                <a:solidFill>
                  <a:schemeClr val="tx2"/>
                </a:solidFill>
              </a:rPr>
              <a:t>peo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Work backwards, assign to each </a:t>
            </a:r>
            <a:r>
              <a:rPr lang="en-US" i="1" dirty="0" smtClean="0">
                <a:solidFill>
                  <a:schemeClr val="tx2"/>
                </a:solidFill>
              </a:rPr>
              <a:t>v</a:t>
            </a:r>
            <a:r>
              <a:rPr lang="en-US" baseline="-25000" dirty="0" smtClean="0">
                <a:solidFill>
                  <a:schemeClr val="tx2"/>
                </a:solidFill>
              </a:rPr>
              <a:t>i</a:t>
            </a:r>
            <a:r>
              <a:rPr lang="en-US" dirty="0" smtClean="0"/>
              <a:t> in turn the minimum color not assigned to its higher neighbors.</a:t>
            </a:r>
            <a:endParaRPr lang="el-GR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383632" y="361455"/>
            <a:ext cx="7760368" cy="906463"/>
          </a:xfrm>
          <a:prstGeom prst="rect">
            <a:avLst/>
          </a:prstGeom>
        </p:spPr>
        <p:txBody>
          <a:bodyPr anchor="ctr"/>
          <a:lstStyle/>
          <a:p>
            <a:pPr algn="l"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Coloring </a:t>
            </a:r>
            <a:r>
              <a:rPr lang="en-US" sz="3200" b="1" dirty="0" err="1" smtClean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Chordal</a:t>
            </a:r>
            <a:r>
              <a:rPr lang="en-US" sz="3200" b="1" dirty="0" smtClean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 Graphs</a:t>
            </a:r>
            <a:endParaRPr lang="en-GB" sz="3200" dirty="0">
              <a:solidFill>
                <a:srgbClr val="00206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46353" y="1700808"/>
            <a:ext cx="72008" cy="4608512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595537" y="3023231"/>
            <a:ext cx="162450" cy="177102"/>
          </a:xfrm>
          <a:prstGeom prst="ellips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Rectangle 30"/>
          <p:cNvSpPr/>
          <p:nvPr/>
        </p:nvSpPr>
        <p:spPr>
          <a:xfrm>
            <a:off x="556362" y="1903252"/>
            <a:ext cx="225694" cy="154147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auto">
          <a:xfrm>
            <a:off x="591521" y="3729103"/>
            <a:ext cx="162450" cy="177102"/>
          </a:xfrm>
          <a:prstGeom prst="ellips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0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C42D09A4-64D9-4005-858C-1F13DF9E55C1}" type="slidenum">
              <a:rPr lang="el-GR" altLang="el-GR" sz="1200" smtClean="0">
                <a:latin typeface="Cambria" pitchFamily="18" charset="0"/>
              </a:rPr>
              <a:pPr/>
              <a:t>40</a:t>
            </a:fld>
            <a:endParaRPr lang="el-GR" altLang="el-GR" sz="120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2 - Θέση περιεχομένου"/>
          <p:cNvSpPr>
            <a:spLocks noGrp="1"/>
          </p:cNvSpPr>
          <p:nvPr>
            <p:ph idx="1"/>
          </p:nvPr>
        </p:nvSpPr>
        <p:spPr>
          <a:xfrm>
            <a:off x="998639" y="1668376"/>
            <a:ext cx="8145361" cy="4740275"/>
          </a:xfrm>
        </p:spPr>
        <p:txBody>
          <a:bodyPr/>
          <a:lstStyle/>
          <a:p>
            <a:r>
              <a:rPr lang="en-US" dirty="0" smtClean="0">
                <a:solidFill>
                  <a:srgbClr val="009900"/>
                </a:solidFill>
              </a:rPr>
              <a:t>Example:</a:t>
            </a:r>
          </a:p>
          <a:p>
            <a:endParaRPr lang="en-US" dirty="0" smtClean="0">
              <a:solidFill>
                <a:srgbClr val="0099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9900"/>
                </a:solidFill>
              </a:rPr>
              <a:t>	                                     </a:t>
            </a:r>
            <a:r>
              <a:rPr lang="el-GR" dirty="0" smtClean="0">
                <a:solidFill>
                  <a:schemeClr val="tx2"/>
                </a:solidFill>
              </a:rPr>
              <a:t>σ</a:t>
            </a:r>
            <a:r>
              <a:rPr lang="en-US" dirty="0" smtClean="0">
                <a:solidFill>
                  <a:schemeClr val="tx2"/>
                </a:solidFill>
              </a:rPr>
              <a:t> = [a, c, b, d, e, f]</a:t>
            </a:r>
          </a:p>
          <a:p>
            <a:pPr>
              <a:buNone/>
            </a:pPr>
            <a:r>
              <a:rPr lang="en-US" dirty="0" smtClean="0">
                <a:solidFill>
                  <a:srgbClr val="009900"/>
                </a:solidFill>
              </a:rPr>
              <a:t>	                                             </a:t>
            </a:r>
            <a:r>
              <a:rPr lang="en-US" sz="2800" dirty="0" smtClean="0">
                <a:solidFill>
                  <a:srgbClr val="009900"/>
                </a:solidFill>
              </a:rPr>
              <a:t>3  </a:t>
            </a:r>
            <a:r>
              <a:rPr lang="en-US" sz="1600" dirty="0" smtClean="0">
                <a:solidFill>
                  <a:srgbClr val="009900"/>
                </a:solidFill>
              </a:rPr>
              <a:t> </a:t>
            </a:r>
            <a:r>
              <a:rPr lang="en-US" sz="2800" dirty="0" smtClean="0">
                <a:solidFill>
                  <a:srgbClr val="009900"/>
                </a:solidFill>
              </a:rPr>
              <a:t>1  2  </a:t>
            </a:r>
            <a:r>
              <a:rPr lang="en-US" sz="1600" dirty="0" smtClean="0">
                <a:solidFill>
                  <a:srgbClr val="009900"/>
                </a:solidFill>
              </a:rPr>
              <a:t>  </a:t>
            </a:r>
            <a:r>
              <a:rPr lang="en-US" sz="2800" dirty="0" smtClean="0">
                <a:solidFill>
                  <a:srgbClr val="009900"/>
                </a:solidFill>
              </a:rPr>
              <a:t>3 </a:t>
            </a:r>
            <a:r>
              <a:rPr lang="en-US" sz="2000" dirty="0" smtClean="0">
                <a:solidFill>
                  <a:srgbClr val="009900"/>
                </a:solidFill>
              </a:rPr>
              <a:t>  </a:t>
            </a:r>
            <a:r>
              <a:rPr lang="en-US" sz="2800" dirty="0" smtClean="0">
                <a:solidFill>
                  <a:srgbClr val="009900"/>
                </a:solidFill>
              </a:rPr>
              <a:t>2</a:t>
            </a:r>
            <a:r>
              <a:rPr lang="en-US" sz="1800" dirty="0" smtClean="0">
                <a:solidFill>
                  <a:srgbClr val="009900"/>
                </a:solidFill>
              </a:rPr>
              <a:t>  </a:t>
            </a:r>
            <a:r>
              <a:rPr lang="en-US" sz="2800" dirty="0" smtClean="0">
                <a:solidFill>
                  <a:srgbClr val="009900"/>
                </a:solidFill>
              </a:rPr>
              <a:t> 1 </a:t>
            </a:r>
            <a:endParaRPr lang="en-US" dirty="0" smtClean="0">
              <a:solidFill>
                <a:srgbClr val="0099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0099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rgbClr val="009900"/>
                </a:solidFill>
              </a:rPr>
              <a:t>                                                 </a:t>
            </a:r>
            <a:r>
              <a:rPr lang="el-GR" dirty="0" smtClean="0">
                <a:solidFill>
                  <a:srgbClr val="FF0000"/>
                </a:solidFill>
              </a:rPr>
              <a:t>ω</a:t>
            </a:r>
            <a:r>
              <a:rPr lang="en-US" dirty="0" smtClean="0">
                <a:solidFill>
                  <a:srgbClr val="FF0000"/>
                </a:solidFill>
              </a:rPr>
              <a:t>(G) = </a:t>
            </a:r>
            <a:r>
              <a:rPr lang="el-GR" dirty="0" smtClean="0">
                <a:solidFill>
                  <a:srgbClr val="FF0000"/>
                </a:solidFill>
              </a:rPr>
              <a:t>χ</a:t>
            </a:r>
            <a:r>
              <a:rPr lang="en-US" dirty="0" smtClean="0">
                <a:solidFill>
                  <a:srgbClr val="FF0000"/>
                </a:solidFill>
              </a:rPr>
              <a:t>(G)</a:t>
            </a:r>
            <a:endParaRPr lang="el-GR" dirty="0" smtClean="0">
              <a:solidFill>
                <a:srgbClr val="FF0000"/>
              </a:solidFill>
            </a:endParaRPr>
          </a:p>
        </p:txBody>
      </p:sp>
      <p:pic>
        <p:nvPicPr>
          <p:cNvPr id="31749" name="5 - Εικόνα" descr="7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9747" y="2738439"/>
            <a:ext cx="300037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750" name="7 - Ευθύγραμμο βέλος σύνδεσης"/>
          <p:cNvCxnSpPr>
            <a:cxnSpLocks noChangeShapeType="1"/>
          </p:cNvCxnSpPr>
          <p:nvPr/>
        </p:nvCxnSpPr>
        <p:spPr bwMode="auto">
          <a:xfrm flipH="1">
            <a:off x="6156643" y="4191000"/>
            <a:ext cx="1706562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383632" y="361455"/>
            <a:ext cx="7760368" cy="906463"/>
          </a:xfrm>
          <a:prstGeom prst="rect">
            <a:avLst/>
          </a:prstGeom>
        </p:spPr>
        <p:txBody>
          <a:bodyPr anchor="ctr"/>
          <a:lstStyle/>
          <a:p>
            <a:pPr algn="l"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Garamond" pitchFamily="18" charset="0"/>
                <a:ea typeface="+mj-ea"/>
                <a:cs typeface="+mj-cs"/>
              </a:rPr>
              <a:t>Coloring </a:t>
            </a:r>
            <a:r>
              <a:rPr lang="en-US" sz="3200" b="1" dirty="0" err="1" smtClean="0">
                <a:solidFill>
                  <a:srgbClr val="002060"/>
                </a:solidFill>
                <a:latin typeface="Garamond" pitchFamily="18" charset="0"/>
                <a:ea typeface="+mj-ea"/>
                <a:cs typeface="+mj-cs"/>
              </a:rPr>
              <a:t>Chordal</a:t>
            </a:r>
            <a:r>
              <a:rPr lang="en-US" sz="3200" b="1" dirty="0" smtClean="0">
                <a:solidFill>
                  <a:srgbClr val="002060"/>
                </a:solidFill>
                <a:latin typeface="Garamond" pitchFamily="18" charset="0"/>
                <a:ea typeface="+mj-ea"/>
                <a:cs typeface="+mj-cs"/>
              </a:rPr>
              <a:t> Graphs</a:t>
            </a:r>
            <a:endParaRPr lang="en-GB" sz="3200" dirty="0">
              <a:solidFill>
                <a:srgbClr val="002060"/>
              </a:solidFill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503956" y="2719138"/>
            <a:ext cx="3031957" cy="233412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46353" y="1700808"/>
            <a:ext cx="72008" cy="4608512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pic>
        <p:nvPicPr>
          <p:cNvPr id="10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C42D09A4-64D9-4005-858C-1F13DF9E55C1}" type="slidenum">
              <a:rPr lang="el-GR" altLang="el-GR" sz="1200" smtClean="0">
                <a:latin typeface="Cambria" pitchFamily="18" charset="0"/>
              </a:rPr>
              <a:pPr/>
              <a:t>41</a:t>
            </a:fld>
            <a:endParaRPr lang="el-GR" altLang="el-GR" sz="120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2 - Θέση περιεχομένου"/>
          <p:cNvSpPr>
            <a:spLocks noGrp="1"/>
          </p:cNvSpPr>
          <p:nvPr>
            <p:ph idx="1"/>
          </p:nvPr>
        </p:nvSpPr>
        <p:spPr>
          <a:xfrm>
            <a:off x="553456" y="1662278"/>
            <a:ext cx="8361947" cy="4738687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	Gavril (1972) gives the following solution:</a:t>
            </a:r>
          </a:p>
          <a:p>
            <a:pPr>
              <a:buNone/>
            </a:pPr>
            <a:r>
              <a:rPr lang="en-US" sz="800" dirty="0" smtClean="0">
                <a:solidFill>
                  <a:srgbClr val="009900"/>
                </a:solidFill>
              </a:rPr>
              <a:t>	</a:t>
            </a:r>
            <a:endParaRPr lang="en-US" sz="400" dirty="0" smtClean="0">
              <a:solidFill>
                <a:srgbClr val="009900"/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009900"/>
                </a:solidFill>
              </a:rPr>
              <a:t>	Method:</a:t>
            </a:r>
          </a:p>
          <a:p>
            <a:pPr lvl="1"/>
            <a:r>
              <a:rPr lang="en-US" sz="2400" dirty="0" smtClean="0"/>
              <a:t>Let </a:t>
            </a:r>
            <a:r>
              <a:rPr lang="el-GR" sz="2400" dirty="0" smtClean="0">
                <a:solidFill>
                  <a:schemeClr val="tx2"/>
                </a:solidFill>
              </a:rPr>
              <a:t>σ</a:t>
            </a:r>
            <a:r>
              <a:rPr lang="en-US" sz="2400" dirty="0" smtClean="0"/>
              <a:t> be a </a:t>
            </a:r>
            <a:r>
              <a:rPr lang="en-US" sz="2400" dirty="0" err="1" smtClean="0"/>
              <a:t>peo</a:t>
            </a:r>
            <a:r>
              <a:rPr lang="en-US" sz="2400" dirty="0" smtClean="0"/>
              <a:t> of a </a:t>
            </a:r>
            <a:r>
              <a:rPr lang="en-US" sz="2400" dirty="0" err="1" smtClean="0"/>
              <a:t>chordal</a:t>
            </a:r>
            <a:r>
              <a:rPr lang="en-US" sz="2400" dirty="0" smtClean="0"/>
              <a:t> graph G;</a:t>
            </a:r>
          </a:p>
          <a:p>
            <a:pPr lvl="1"/>
            <a:r>
              <a:rPr lang="en-US" sz="2400" dirty="0" smtClean="0"/>
              <a:t>Define inductively a sequence of vertices </a:t>
            </a:r>
            <a:r>
              <a:rPr lang="en-US" sz="2400" b="1" i="1" dirty="0" smtClean="0">
                <a:solidFill>
                  <a:schemeClr val="tx2"/>
                </a:solidFill>
              </a:rPr>
              <a:t>v</a:t>
            </a:r>
            <a:r>
              <a:rPr lang="en-US" sz="2400" b="1" baseline="-25000" dirty="0" smtClean="0">
                <a:solidFill>
                  <a:schemeClr val="tx2"/>
                </a:solidFill>
              </a:rPr>
              <a:t>1</a:t>
            </a:r>
            <a:r>
              <a:rPr lang="en-US" sz="2400" b="1" dirty="0" smtClean="0">
                <a:solidFill>
                  <a:schemeClr val="tx2"/>
                </a:solidFill>
              </a:rPr>
              <a:t>, </a:t>
            </a:r>
            <a:r>
              <a:rPr lang="en-US" sz="2400" b="1" i="1" dirty="0" smtClean="0">
                <a:solidFill>
                  <a:schemeClr val="tx2"/>
                </a:solidFill>
              </a:rPr>
              <a:t>v</a:t>
            </a:r>
            <a:r>
              <a:rPr lang="en-US" sz="2400" b="1" baseline="-25000" dirty="0" smtClean="0">
                <a:solidFill>
                  <a:schemeClr val="tx2"/>
                </a:solidFill>
              </a:rPr>
              <a:t>2</a:t>
            </a:r>
            <a:r>
              <a:rPr lang="en-US" sz="2400" b="1" dirty="0" smtClean="0">
                <a:solidFill>
                  <a:schemeClr val="tx2"/>
                </a:solidFill>
              </a:rPr>
              <a:t>, …, </a:t>
            </a:r>
            <a:r>
              <a:rPr lang="en-US" sz="2400" b="1" i="1" dirty="0" err="1" smtClean="0">
                <a:solidFill>
                  <a:schemeClr val="tx2"/>
                </a:solidFill>
              </a:rPr>
              <a:t>v</a:t>
            </a:r>
            <a:r>
              <a:rPr lang="en-US" sz="2400" b="1" baseline="-25000" dirty="0" err="1" smtClean="0">
                <a:solidFill>
                  <a:schemeClr val="tx2"/>
                </a:solidFill>
              </a:rPr>
              <a:t>t</a:t>
            </a:r>
            <a:r>
              <a:rPr lang="en-US" sz="2400" baseline="-25000" dirty="0" smtClean="0">
                <a:solidFill>
                  <a:schemeClr val="tx2"/>
                </a:solidFill>
              </a:rPr>
              <a:t>  </a:t>
            </a:r>
            <a:r>
              <a:rPr lang="en-US" sz="2400" dirty="0" smtClean="0"/>
              <a:t>as follows:</a:t>
            </a:r>
            <a:br>
              <a:rPr lang="en-US" sz="2400" dirty="0" smtClean="0"/>
            </a:br>
            <a:endParaRPr lang="en-US" sz="1050" dirty="0" smtClean="0"/>
          </a:p>
          <a:p>
            <a:pPr marL="1031875" lvl="1">
              <a:buFont typeface="Courier New" pitchFamily="49" charset="0"/>
              <a:buChar char="o"/>
            </a:pPr>
            <a:r>
              <a:rPr lang="en-US" sz="2400" b="1" i="1" dirty="0" smtClean="0">
                <a:solidFill>
                  <a:schemeClr val="tx2"/>
                </a:solidFill>
              </a:rPr>
              <a:t>v</a:t>
            </a:r>
            <a:r>
              <a:rPr lang="en-US" sz="2400" b="1" baseline="-25000" dirty="0" smtClean="0">
                <a:solidFill>
                  <a:schemeClr val="tx2"/>
                </a:solidFill>
              </a:rPr>
              <a:t>1</a:t>
            </a:r>
            <a:r>
              <a:rPr lang="en-US" sz="2400" baseline="-25000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= </a:t>
            </a:r>
            <a:r>
              <a:rPr lang="el-GR" sz="2400" dirty="0" smtClean="0">
                <a:solidFill>
                  <a:schemeClr val="tx2"/>
                </a:solidFill>
              </a:rPr>
              <a:t>σ(1)</a:t>
            </a:r>
            <a:r>
              <a:rPr lang="en-US" sz="2400" dirty="0" smtClean="0">
                <a:solidFill>
                  <a:schemeClr val="tx2"/>
                </a:solidFill>
              </a:rPr>
              <a:t>;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1000" dirty="0" smtClean="0"/>
          </a:p>
          <a:p>
            <a:pPr marL="1031875" lvl="1">
              <a:buFont typeface="Courier New" pitchFamily="49" charset="0"/>
              <a:buChar char="o"/>
            </a:pPr>
            <a:r>
              <a:rPr lang="en-US" sz="2400" b="1" i="1" dirty="0" smtClean="0">
                <a:solidFill>
                  <a:schemeClr val="tx2"/>
                </a:solidFill>
              </a:rPr>
              <a:t>v</a:t>
            </a:r>
            <a:r>
              <a:rPr lang="en-US" sz="2400" b="1" baseline="-25000" dirty="0" smtClean="0">
                <a:solidFill>
                  <a:schemeClr val="tx2"/>
                </a:solidFill>
              </a:rPr>
              <a:t>i</a:t>
            </a:r>
            <a:r>
              <a:rPr lang="en-US" sz="2400" b="1" baseline="-25000" dirty="0" smtClean="0"/>
              <a:t> 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is the first vertex in </a:t>
            </a:r>
            <a:r>
              <a:rPr lang="el-GR" sz="2400" dirty="0" smtClean="0">
                <a:solidFill>
                  <a:schemeClr val="tx2"/>
                </a:solidFill>
              </a:rPr>
              <a:t>σ</a:t>
            </a:r>
            <a:r>
              <a:rPr lang="el-GR" sz="2400" dirty="0" smtClean="0"/>
              <a:t> </a:t>
            </a:r>
            <a:r>
              <a:rPr lang="en-US" sz="2400" dirty="0" smtClean="0"/>
              <a:t>which </a:t>
            </a:r>
          </a:p>
          <a:p>
            <a:pPr marL="1031875" lvl="1">
              <a:buNone/>
            </a:pPr>
            <a:r>
              <a:rPr lang="en-US" sz="2400" dirty="0" smtClean="0"/>
              <a:t>	(</a:t>
            </a:r>
            <a:r>
              <a:rPr lang="en-US" sz="2400" dirty="0" err="1" smtClean="0"/>
              <a:t>i</a:t>
            </a:r>
            <a:r>
              <a:rPr lang="en-US" sz="2400" dirty="0" smtClean="0"/>
              <a:t>) follows </a:t>
            </a:r>
            <a:r>
              <a:rPr lang="en-US" sz="2400" b="1" i="1" dirty="0" smtClean="0">
                <a:solidFill>
                  <a:schemeClr val="tx2"/>
                </a:solidFill>
              </a:rPr>
              <a:t>v</a:t>
            </a:r>
            <a:r>
              <a:rPr lang="en-US" sz="2400" b="1" baseline="-25000" dirty="0" smtClean="0">
                <a:solidFill>
                  <a:schemeClr val="tx2"/>
                </a:solidFill>
              </a:rPr>
              <a:t>i-1</a:t>
            </a:r>
            <a:r>
              <a:rPr lang="en-US" sz="2400" dirty="0" smtClean="0"/>
              <a:t> and (ii) is not in </a:t>
            </a:r>
            <a:r>
              <a:rPr lang="en-US" sz="2400" b="1" dirty="0" smtClean="0">
                <a:solidFill>
                  <a:schemeClr val="tx2"/>
                </a:solidFill>
              </a:rPr>
              <a:t>X</a:t>
            </a:r>
            <a:r>
              <a:rPr lang="en-US" sz="2400" b="1" i="1" baseline="-8000" dirty="0" smtClean="0">
                <a:solidFill>
                  <a:schemeClr val="tx2"/>
                </a:solidFill>
              </a:rPr>
              <a:t>v</a:t>
            </a:r>
            <a:r>
              <a:rPr lang="en-US" sz="1800" b="1" baseline="-36000" dirty="0" smtClean="0">
                <a:solidFill>
                  <a:schemeClr val="tx2"/>
                </a:solidFill>
              </a:rPr>
              <a:t>1</a:t>
            </a:r>
            <a:r>
              <a:rPr lang="en-US" sz="1800" b="1" baseline="-25000" dirty="0" smtClean="0">
                <a:solidFill>
                  <a:schemeClr val="tx2"/>
                </a:solidFill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sym typeface="Symbol" pitchFamily="18" charset="2"/>
              </a:rPr>
              <a:t> </a:t>
            </a:r>
            <a:r>
              <a:rPr lang="en-US" sz="2400" b="1" dirty="0" smtClean="0">
                <a:solidFill>
                  <a:schemeClr val="tx2"/>
                </a:solidFill>
              </a:rPr>
              <a:t>X</a:t>
            </a:r>
            <a:r>
              <a:rPr lang="en-US" sz="2400" b="1" i="1" baseline="-8000" dirty="0" smtClean="0">
                <a:solidFill>
                  <a:schemeClr val="tx2"/>
                </a:solidFill>
              </a:rPr>
              <a:t>v</a:t>
            </a:r>
            <a:r>
              <a:rPr lang="en-US" sz="1800" b="1" baseline="-25000" dirty="0" smtClean="0">
                <a:solidFill>
                  <a:schemeClr val="tx2"/>
                </a:solidFill>
              </a:rPr>
              <a:t>2</a:t>
            </a:r>
            <a:r>
              <a:rPr lang="en-US" sz="2400" b="1" dirty="0" smtClean="0">
                <a:solidFill>
                  <a:schemeClr val="tx2"/>
                </a:solidFill>
                <a:sym typeface="Symbol" pitchFamily="18" charset="2"/>
              </a:rPr>
              <a:t> … </a:t>
            </a:r>
            <a:r>
              <a:rPr lang="en-US" sz="2400" b="1" dirty="0" smtClean="0">
                <a:solidFill>
                  <a:schemeClr val="tx2"/>
                </a:solidFill>
              </a:rPr>
              <a:t> X</a:t>
            </a:r>
            <a:r>
              <a:rPr lang="en-US" sz="2400" b="1" i="1" baseline="-8000" dirty="0" smtClean="0">
                <a:solidFill>
                  <a:schemeClr val="tx2"/>
                </a:solidFill>
              </a:rPr>
              <a:t>v</a:t>
            </a:r>
            <a:r>
              <a:rPr lang="en-US" sz="2400" b="1" baseline="-25000" dirty="0" smtClean="0">
                <a:solidFill>
                  <a:schemeClr val="tx2"/>
                </a:solidFill>
              </a:rPr>
              <a:t>i-1</a:t>
            </a:r>
            <a:r>
              <a:rPr lang="en-US" sz="2400" dirty="0" smtClean="0">
                <a:solidFill>
                  <a:schemeClr val="tx2"/>
                </a:solidFill>
              </a:rPr>
              <a:t>;</a:t>
            </a:r>
            <a:endParaRPr lang="en-US" sz="2400" baseline="-25000" dirty="0" smtClean="0">
              <a:solidFill>
                <a:schemeClr val="tx2"/>
              </a:solidFill>
            </a:endParaRPr>
          </a:p>
          <a:p>
            <a:pPr marL="1031875" lvl="1">
              <a:buNone/>
            </a:pPr>
            <a:endParaRPr lang="en-US" sz="1600" baseline="-25000" dirty="0" smtClean="0">
              <a:solidFill>
                <a:schemeClr val="tx2"/>
              </a:solidFill>
            </a:endParaRPr>
          </a:p>
          <a:p>
            <a:pPr marL="349250" lvl="1" indent="47625">
              <a:buNone/>
            </a:pPr>
            <a:r>
              <a:rPr lang="en-US" sz="2400" dirty="0" smtClean="0"/>
              <a:t>Recall that, all vertices following </a:t>
            </a:r>
            <a:r>
              <a:rPr lang="en-US" sz="2400" b="1" dirty="0" err="1" smtClean="0">
                <a:solidFill>
                  <a:schemeClr val="tx2"/>
                </a:solidFill>
              </a:rPr>
              <a:t>v</a:t>
            </a:r>
            <a:r>
              <a:rPr lang="en-US" sz="2400" b="1" baseline="-25000" dirty="0" err="1" smtClean="0">
                <a:solidFill>
                  <a:schemeClr val="tx2"/>
                </a:solidFill>
              </a:rPr>
              <a:t>t</a:t>
            </a:r>
            <a:r>
              <a:rPr lang="en-US" sz="2400" dirty="0" smtClean="0"/>
              <a:t> are in </a:t>
            </a:r>
            <a:r>
              <a:rPr lang="en-US" sz="2400" b="1" dirty="0" smtClean="0">
                <a:solidFill>
                  <a:schemeClr val="tx2"/>
                </a:solidFill>
              </a:rPr>
              <a:t>X</a:t>
            </a:r>
            <a:r>
              <a:rPr lang="en-US" sz="2400" b="1" i="1" baseline="-8000" dirty="0" smtClean="0">
                <a:solidFill>
                  <a:schemeClr val="tx2"/>
                </a:solidFill>
              </a:rPr>
              <a:t>v</a:t>
            </a:r>
            <a:r>
              <a:rPr lang="en-US" sz="1800" b="1" baseline="-25000" dirty="0" smtClean="0">
                <a:solidFill>
                  <a:schemeClr val="tx2"/>
                </a:solidFill>
              </a:rPr>
              <a:t>1</a:t>
            </a:r>
            <a:r>
              <a:rPr lang="en-US" sz="2400" b="1" dirty="0" smtClean="0">
                <a:solidFill>
                  <a:schemeClr val="tx2"/>
                </a:solidFill>
                <a:sym typeface="Symbol" pitchFamily="18" charset="2"/>
              </a:rPr>
              <a:t> </a:t>
            </a:r>
            <a:r>
              <a:rPr lang="en-US" sz="2400" b="1" dirty="0" smtClean="0">
                <a:solidFill>
                  <a:schemeClr val="tx2"/>
                </a:solidFill>
              </a:rPr>
              <a:t>X</a:t>
            </a:r>
            <a:r>
              <a:rPr lang="en-US" sz="2400" b="1" i="1" baseline="-8000" dirty="0" smtClean="0">
                <a:solidFill>
                  <a:schemeClr val="tx2"/>
                </a:solidFill>
              </a:rPr>
              <a:t>v</a:t>
            </a:r>
            <a:r>
              <a:rPr lang="en-US" sz="1800" b="1" baseline="-25000" dirty="0" smtClean="0">
                <a:solidFill>
                  <a:schemeClr val="tx2"/>
                </a:solidFill>
              </a:rPr>
              <a:t>2</a:t>
            </a:r>
            <a:r>
              <a:rPr lang="en-US" sz="2400" b="1" dirty="0" smtClean="0">
                <a:solidFill>
                  <a:schemeClr val="tx2"/>
                </a:solidFill>
                <a:sym typeface="Symbol" pitchFamily="18" charset="2"/>
              </a:rPr>
              <a:t> … </a:t>
            </a:r>
            <a:r>
              <a:rPr lang="en-US" sz="2400" b="1" dirty="0" err="1" smtClean="0">
                <a:solidFill>
                  <a:schemeClr val="tx2"/>
                </a:solidFill>
              </a:rPr>
              <a:t>X</a:t>
            </a:r>
            <a:r>
              <a:rPr lang="en-US" sz="2400" b="1" i="1" baseline="-8000" dirty="0" err="1" smtClean="0">
                <a:solidFill>
                  <a:schemeClr val="tx2"/>
                </a:solidFill>
              </a:rPr>
              <a:t>v</a:t>
            </a:r>
            <a:r>
              <a:rPr lang="en-US" sz="2400" b="1" baseline="-25000" dirty="0" err="1" smtClean="0">
                <a:solidFill>
                  <a:schemeClr val="tx2"/>
                </a:solidFill>
              </a:rPr>
              <a:t>t</a:t>
            </a:r>
            <a:r>
              <a:rPr lang="en-US" sz="2400" b="1" dirty="0" smtClean="0"/>
              <a:t>  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383632" y="361455"/>
            <a:ext cx="7760368" cy="906463"/>
          </a:xfrm>
          <a:prstGeom prst="rect">
            <a:avLst/>
          </a:prstGeom>
        </p:spPr>
        <p:txBody>
          <a:bodyPr anchor="ctr"/>
          <a:lstStyle/>
          <a:p>
            <a:pPr algn="l"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Garamond" pitchFamily="18" charset="0"/>
                <a:ea typeface="+mj-ea"/>
                <a:cs typeface="+mj-cs"/>
              </a:rPr>
              <a:t>Finding the Stability Number </a:t>
            </a:r>
            <a:r>
              <a:rPr lang="el-GR" sz="3200" b="1" dirty="0" smtClean="0">
                <a:solidFill>
                  <a:srgbClr val="002060"/>
                </a:solidFill>
                <a:latin typeface="Garamond" pitchFamily="18" charset="0"/>
                <a:ea typeface="+mj-ea"/>
                <a:cs typeface="+mj-cs"/>
              </a:rPr>
              <a:t>α(</a:t>
            </a:r>
            <a:r>
              <a:rPr lang="en-US" sz="3200" b="1" dirty="0" smtClean="0">
                <a:solidFill>
                  <a:srgbClr val="002060"/>
                </a:solidFill>
                <a:latin typeface="Garamond" pitchFamily="18" charset="0"/>
                <a:ea typeface="+mj-ea"/>
                <a:cs typeface="+mj-cs"/>
              </a:rPr>
              <a:t>G)</a:t>
            </a:r>
            <a:endParaRPr lang="en-GB" sz="3200" b="1" dirty="0">
              <a:solidFill>
                <a:srgbClr val="002060"/>
              </a:solidFill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46353" y="1700808"/>
            <a:ext cx="72008" cy="4608512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595537" y="2517887"/>
            <a:ext cx="162450" cy="177102"/>
          </a:xfrm>
          <a:prstGeom prst="ellips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Rectangle 30"/>
          <p:cNvSpPr/>
          <p:nvPr/>
        </p:nvSpPr>
        <p:spPr>
          <a:xfrm>
            <a:off x="556362" y="1855124"/>
            <a:ext cx="225694" cy="154147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C42D09A4-64D9-4005-858C-1F13DF9E55C1}" type="slidenum">
              <a:rPr lang="el-GR" altLang="el-GR" sz="1200" smtClean="0">
                <a:latin typeface="Cambria" pitchFamily="18" charset="0"/>
              </a:rPr>
              <a:pPr/>
              <a:t>42</a:t>
            </a:fld>
            <a:endParaRPr lang="el-GR" altLang="el-GR" sz="120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2 - Θέση περιεχομένου"/>
          <p:cNvSpPr>
            <a:spLocks noGrp="1"/>
          </p:cNvSpPr>
          <p:nvPr>
            <p:ph idx="1"/>
          </p:nvPr>
        </p:nvSpPr>
        <p:spPr>
          <a:xfrm>
            <a:off x="998640" y="1654429"/>
            <a:ext cx="8145360" cy="4502150"/>
          </a:xfrm>
        </p:spPr>
        <p:txBody>
          <a:bodyPr/>
          <a:lstStyle/>
          <a:p>
            <a:r>
              <a:rPr lang="en-US" dirty="0" smtClean="0">
                <a:solidFill>
                  <a:srgbClr val="009900"/>
                </a:solidFill>
              </a:rPr>
              <a:t>Example: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chemeClr val="tx2"/>
                </a:solidFill>
              </a:rPr>
              <a:t>                                           </a:t>
            </a:r>
            <a:r>
              <a:rPr lang="el-GR" dirty="0" smtClean="0">
                <a:solidFill>
                  <a:schemeClr val="tx2"/>
                </a:solidFill>
              </a:rPr>
              <a:t>σ = [</a:t>
            </a:r>
            <a:r>
              <a:rPr lang="en-US" dirty="0" smtClean="0">
                <a:solidFill>
                  <a:schemeClr val="tx2"/>
                </a:solidFill>
              </a:rPr>
              <a:t>a,</a:t>
            </a:r>
            <a:r>
              <a:rPr lang="el-GR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c,</a:t>
            </a:r>
            <a:r>
              <a:rPr lang="el-GR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b,</a:t>
            </a:r>
            <a:r>
              <a:rPr lang="el-GR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d,</a:t>
            </a:r>
            <a:r>
              <a:rPr lang="el-GR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e,</a:t>
            </a:r>
            <a:r>
              <a:rPr lang="el-GR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f]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chemeClr val="tx2"/>
                </a:solidFill>
              </a:rPr>
              <a:t>                                             </a:t>
            </a:r>
            <a:endParaRPr lang="en-US" dirty="0" smtClean="0">
              <a:solidFill>
                <a:srgbClr val="009900"/>
              </a:solidFill>
            </a:endParaRPr>
          </a:p>
          <a:p>
            <a:pPr>
              <a:buFont typeface="Wingdings" pitchFamily="2" charset="2"/>
              <a:buNone/>
            </a:pPr>
            <a:endParaRPr lang="en-US" dirty="0" smtClean="0">
              <a:solidFill>
                <a:srgbClr val="0099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rgbClr val="009900"/>
                </a:solidFill>
              </a:rPr>
              <a:t>                                              	</a:t>
            </a:r>
            <a:endParaRPr lang="el-GR" dirty="0" smtClean="0">
              <a:solidFill>
                <a:srgbClr val="009900"/>
              </a:solidFill>
            </a:endParaRPr>
          </a:p>
        </p:txBody>
      </p:sp>
      <p:pic>
        <p:nvPicPr>
          <p:cNvPr id="33797" name="5 - Εικόνα" descr="8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3392" y="2751138"/>
            <a:ext cx="3033712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798" name="7 - Ευθύγραμμο βέλος σύνδεσης"/>
          <p:cNvCxnSpPr>
            <a:cxnSpLocks noChangeShapeType="1"/>
          </p:cNvCxnSpPr>
          <p:nvPr/>
        </p:nvCxnSpPr>
        <p:spPr bwMode="auto">
          <a:xfrm>
            <a:off x="6173181" y="3673475"/>
            <a:ext cx="2119313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7" name="Rectangle 6"/>
          <p:cNvSpPr/>
          <p:nvPr/>
        </p:nvSpPr>
        <p:spPr bwMode="auto">
          <a:xfrm>
            <a:off x="1443790" y="2755232"/>
            <a:ext cx="3043989" cy="2310063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383632" y="361455"/>
            <a:ext cx="7760368" cy="906463"/>
          </a:xfrm>
          <a:prstGeom prst="rect">
            <a:avLst/>
          </a:prstGeom>
        </p:spPr>
        <p:txBody>
          <a:bodyPr anchor="ctr"/>
          <a:lstStyle/>
          <a:p>
            <a:pPr algn="l"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Garamond" pitchFamily="18" charset="0"/>
                <a:ea typeface="+mj-ea"/>
                <a:cs typeface="+mj-cs"/>
              </a:rPr>
              <a:t>Finding the Stability Number </a:t>
            </a:r>
            <a:r>
              <a:rPr lang="el-GR" sz="3200" b="1" dirty="0" smtClean="0">
                <a:solidFill>
                  <a:srgbClr val="002060"/>
                </a:solidFill>
                <a:latin typeface="Garamond" pitchFamily="18" charset="0"/>
                <a:ea typeface="+mj-ea"/>
                <a:cs typeface="+mj-cs"/>
              </a:rPr>
              <a:t>α(</a:t>
            </a:r>
            <a:r>
              <a:rPr lang="en-US" sz="3200" b="1" dirty="0" smtClean="0">
                <a:solidFill>
                  <a:srgbClr val="002060"/>
                </a:solidFill>
                <a:latin typeface="Garamond" pitchFamily="18" charset="0"/>
                <a:ea typeface="+mj-ea"/>
                <a:cs typeface="+mj-cs"/>
              </a:rPr>
              <a:t>G)</a:t>
            </a:r>
            <a:endParaRPr lang="en-GB" sz="3200" b="1" dirty="0">
              <a:solidFill>
                <a:srgbClr val="002060"/>
              </a:solidFill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46353" y="1700808"/>
            <a:ext cx="72008" cy="4608512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0" name="2 - Θέση περιεχομένου"/>
          <p:cNvSpPr txBox="1">
            <a:spLocks/>
          </p:cNvSpPr>
          <p:nvPr/>
        </p:nvSpPr>
        <p:spPr bwMode="auto">
          <a:xfrm>
            <a:off x="6084005" y="2825078"/>
            <a:ext cx="581507" cy="567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tabLst/>
              <a:defRPr/>
            </a:pPr>
            <a:r>
              <a:rPr kumimoji="0" 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en-US" sz="32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endParaRPr kumimoji="0" lang="el-GR" sz="3200" b="0" i="0" u="none" strike="noStrike" kern="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2 - Θέση περιεχομένου"/>
          <p:cNvSpPr txBox="1">
            <a:spLocks/>
          </p:cNvSpPr>
          <p:nvPr/>
        </p:nvSpPr>
        <p:spPr bwMode="auto">
          <a:xfrm>
            <a:off x="6537232" y="2821035"/>
            <a:ext cx="581507" cy="567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tabLst/>
              <a:defRPr/>
            </a:pPr>
            <a:r>
              <a:rPr kumimoji="0" 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en-US" sz="32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el-GR" sz="3200" b="0" i="0" u="none" strike="noStrike" kern="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2 - Θέση περιεχομένου"/>
          <p:cNvSpPr txBox="1">
            <a:spLocks/>
          </p:cNvSpPr>
          <p:nvPr/>
        </p:nvSpPr>
        <p:spPr bwMode="auto">
          <a:xfrm>
            <a:off x="7712269" y="2817059"/>
            <a:ext cx="581507" cy="567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tabLst/>
              <a:defRPr/>
            </a:pPr>
            <a:r>
              <a:rPr kumimoji="0" 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en-US" sz="32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endParaRPr kumimoji="0" lang="el-GR" sz="3200" b="0" i="0" u="none" strike="noStrike" kern="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2 - Θέση περιεχομένου"/>
          <p:cNvSpPr txBox="1">
            <a:spLocks/>
          </p:cNvSpPr>
          <p:nvPr/>
        </p:nvSpPr>
        <p:spPr bwMode="auto">
          <a:xfrm>
            <a:off x="6288524" y="4064337"/>
            <a:ext cx="1892950" cy="64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800" b="0" i="1" u="none" strike="noStrike" kern="0" cap="none" spc="0" normalizeH="0" baseline="-800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en-US" sz="2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{b, f}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endParaRPr kumimoji="0" lang="el-GR" sz="3200" b="0" i="0" u="none" strike="noStrike" kern="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2 - Θέση περιεχομένου"/>
          <p:cNvSpPr txBox="1">
            <a:spLocks/>
          </p:cNvSpPr>
          <p:nvPr/>
        </p:nvSpPr>
        <p:spPr bwMode="auto">
          <a:xfrm>
            <a:off x="6284514" y="4649899"/>
            <a:ext cx="1892950" cy="595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800" b="0" i="1" u="none" strike="noStrike" kern="0" cap="none" spc="0" normalizeH="0" baseline="-800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en-US" sz="2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{d}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endParaRPr kumimoji="0" lang="el-GR" sz="3200" b="0" i="0" u="none" strike="noStrike" kern="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2 - Θέση περιεχομένου"/>
          <p:cNvSpPr txBox="1">
            <a:spLocks/>
          </p:cNvSpPr>
          <p:nvPr/>
        </p:nvSpPr>
        <p:spPr bwMode="auto">
          <a:xfrm>
            <a:off x="6280547" y="5247453"/>
            <a:ext cx="1892950" cy="575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800" b="0" i="1" u="none" strike="noStrike" kern="0" cap="none" spc="0" normalizeH="0" baseline="-800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en-US" sz="2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{}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endParaRPr kumimoji="0" lang="el-GR" sz="3200" b="0" i="0" u="none" strike="noStrike" kern="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 flipV="1">
            <a:off x="6954253" y="2430379"/>
            <a:ext cx="252663" cy="25266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8165432" y="2390274"/>
            <a:ext cx="252663" cy="25266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7395411" y="2414337"/>
            <a:ext cx="252663" cy="25266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1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C42D09A4-64D9-4005-858C-1F13DF9E55C1}" type="slidenum">
              <a:rPr lang="el-GR" altLang="el-GR" sz="1200" smtClean="0">
                <a:latin typeface="Cambria" pitchFamily="18" charset="0"/>
              </a:rPr>
              <a:pPr/>
              <a:t>43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23" name="Oval 15"/>
          <p:cNvSpPr>
            <a:spLocks noChangeArrowheads="1"/>
          </p:cNvSpPr>
          <p:nvPr/>
        </p:nvSpPr>
        <p:spPr bwMode="auto">
          <a:xfrm>
            <a:off x="1978557" y="4490056"/>
            <a:ext cx="182880" cy="18288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4" name="Oval 15"/>
          <p:cNvSpPr>
            <a:spLocks noChangeArrowheads="1"/>
          </p:cNvSpPr>
          <p:nvPr/>
        </p:nvSpPr>
        <p:spPr bwMode="auto">
          <a:xfrm>
            <a:off x="2552062" y="3018193"/>
            <a:ext cx="182880" cy="18288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5" name="Oval 15"/>
          <p:cNvSpPr>
            <a:spLocks noChangeArrowheads="1"/>
          </p:cNvSpPr>
          <p:nvPr/>
        </p:nvSpPr>
        <p:spPr bwMode="auto">
          <a:xfrm>
            <a:off x="3871525" y="4457972"/>
            <a:ext cx="182880" cy="18288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23" grpId="0" animBg="1"/>
      <p:bldP spid="24" grpId="0" animBg="1"/>
      <p:bldP spid="2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2 - Θέση περιεχομένου"/>
          <p:cNvSpPr>
            <a:spLocks noGrp="1"/>
          </p:cNvSpPr>
          <p:nvPr>
            <p:ph idx="1"/>
          </p:nvPr>
        </p:nvSpPr>
        <p:spPr>
          <a:xfrm>
            <a:off x="509588" y="1674310"/>
            <a:ext cx="8405812" cy="4694237"/>
          </a:xfrm>
        </p:spPr>
        <p:txBody>
          <a:bodyPr/>
          <a:lstStyle/>
          <a:p>
            <a:pPr>
              <a:buNone/>
            </a:pPr>
            <a:r>
              <a:rPr lang="el-GR" sz="2800" dirty="0" smtClean="0">
                <a:solidFill>
                  <a:schemeClr val="tx2"/>
                </a:solidFill>
              </a:rPr>
              <a:t>	</a:t>
            </a:r>
            <a:r>
              <a:rPr lang="en-US" sz="2800" dirty="0" smtClean="0">
                <a:solidFill>
                  <a:schemeClr val="tx2"/>
                </a:solidFill>
              </a:rPr>
              <a:t>Theorem: </a:t>
            </a:r>
            <a:r>
              <a:rPr lang="en-US" sz="2800" dirty="0" smtClean="0"/>
              <a:t>The set </a:t>
            </a:r>
            <a:r>
              <a:rPr lang="en-US" sz="2800" b="1" dirty="0" smtClean="0">
                <a:solidFill>
                  <a:srgbClr val="009900"/>
                </a:solidFill>
              </a:rPr>
              <a:t>{</a:t>
            </a:r>
            <a:r>
              <a:rPr lang="en-US" sz="2800" b="1" i="1" dirty="0" smtClean="0">
                <a:solidFill>
                  <a:srgbClr val="009900"/>
                </a:solidFill>
              </a:rPr>
              <a:t>v</a:t>
            </a:r>
            <a:r>
              <a:rPr lang="en-US" sz="2800" b="1" baseline="-25000" dirty="0" smtClean="0">
                <a:solidFill>
                  <a:srgbClr val="009900"/>
                </a:solidFill>
              </a:rPr>
              <a:t>1</a:t>
            </a:r>
            <a:r>
              <a:rPr lang="en-US" sz="2800" b="1" dirty="0" smtClean="0">
                <a:solidFill>
                  <a:srgbClr val="009900"/>
                </a:solidFill>
              </a:rPr>
              <a:t>, </a:t>
            </a:r>
            <a:r>
              <a:rPr lang="en-US" sz="2800" b="1" i="1" dirty="0" smtClean="0">
                <a:solidFill>
                  <a:srgbClr val="009900"/>
                </a:solidFill>
              </a:rPr>
              <a:t>v</a:t>
            </a:r>
            <a:r>
              <a:rPr lang="en-US" sz="2800" b="1" baseline="-25000" dirty="0" smtClean="0">
                <a:solidFill>
                  <a:srgbClr val="009900"/>
                </a:solidFill>
              </a:rPr>
              <a:t>2</a:t>
            </a:r>
            <a:r>
              <a:rPr lang="en-US" sz="2800" b="1" dirty="0" smtClean="0">
                <a:solidFill>
                  <a:srgbClr val="009900"/>
                </a:solidFill>
              </a:rPr>
              <a:t>, …, </a:t>
            </a:r>
            <a:r>
              <a:rPr lang="en-US" sz="2800" b="1" i="1" dirty="0" err="1" smtClean="0">
                <a:solidFill>
                  <a:srgbClr val="009900"/>
                </a:solidFill>
              </a:rPr>
              <a:t>v</a:t>
            </a:r>
            <a:r>
              <a:rPr lang="en-US" sz="2800" b="1" baseline="-25000" dirty="0" err="1" smtClean="0">
                <a:solidFill>
                  <a:srgbClr val="009900"/>
                </a:solidFill>
              </a:rPr>
              <a:t>t</a:t>
            </a:r>
            <a:r>
              <a:rPr lang="en-US" sz="2800" b="1" dirty="0" smtClean="0">
                <a:solidFill>
                  <a:srgbClr val="009900"/>
                </a:solidFill>
              </a:rPr>
              <a:t>} </a:t>
            </a:r>
            <a:r>
              <a:rPr lang="en-US" sz="2800" dirty="0" smtClean="0"/>
              <a:t>is a maximum stable set of G, and the collection of sets </a:t>
            </a:r>
          </a:p>
          <a:p>
            <a:pPr>
              <a:buNone/>
            </a:pPr>
            <a:r>
              <a:rPr lang="en-US" sz="2800" dirty="0" smtClean="0">
                <a:solidFill>
                  <a:srgbClr val="009900"/>
                </a:solidFill>
              </a:rPr>
              <a:t>			</a:t>
            </a:r>
            <a:r>
              <a:rPr lang="en-US" sz="2800" b="1" dirty="0" smtClean="0">
                <a:solidFill>
                  <a:srgbClr val="009900"/>
                </a:solidFill>
              </a:rPr>
              <a:t>Y</a:t>
            </a:r>
            <a:r>
              <a:rPr lang="en-US" sz="3600" b="1" baseline="-25000" dirty="0" smtClean="0">
                <a:solidFill>
                  <a:srgbClr val="009900"/>
                </a:solidFill>
              </a:rPr>
              <a:t>i </a:t>
            </a:r>
            <a:r>
              <a:rPr lang="en-US" sz="2800" b="1" dirty="0" smtClean="0">
                <a:solidFill>
                  <a:srgbClr val="009900"/>
                </a:solidFill>
              </a:rPr>
              <a:t>= {</a:t>
            </a:r>
            <a:r>
              <a:rPr lang="en-US" sz="2800" b="1" i="1" dirty="0" smtClean="0">
                <a:solidFill>
                  <a:srgbClr val="009900"/>
                </a:solidFill>
              </a:rPr>
              <a:t>v</a:t>
            </a:r>
            <a:r>
              <a:rPr lang="en-US" sz="2800" b="1" baseline="-25000" dirty="0" smtClean="0">
                <a:solidFill>
                  <a:srgbClr val="009900"/>
                </a:solidFill>
              </a:rPr>
              <a:t>i</a:t>
            </a:r>
            <a:r>
              <a:rPr lang="en-US" sz="2800" b="1" dirty="0" smtClean="0">
                <a:solidFill>
                  <a:srgbClr val="009900"/>
                </a:solidFill>
              </a:rPr>
              <a:t>} </a:t>
            </a:r>
            <a:r>
              <a:rPr lang="en-US" sz="2800" b="1" dirty="0" smtClean="0">
                <a:solidFill>
                  <a:srgbClr val="009900"/>
                </a:solidFill>
                <a:sym typeface="Symbol" pitchFamily="18" charset="2"/>
              </a:rPr>
              <a:t> X</a:t>
            </a:r>
            <a:r>
              <a:rPr lang="en-US" sz="2800" b="1" i="1" dirty="0" smtClean="0">
                <a:solidFill>
                  <a:srgbClr val="009900"/>
                </a:solidFill>
                <a:sym typeface="Symbol" pitchFamily="18" charset="2"/>
              </a:rPr>
              <a:t>v</a:t>
            </a:r>
            <a:r>
              <a:rPr lang="en-US" sz="2800" b="1" baseline="-25000" dirty="0" smtClean="0">
                <a:solidFill>
                  <a:srgbClr val="009900"/>
                </a:solidFill>
                <a:sym typeface="Symbol" pitchFamily="18" charset="2"/>
              </a:rPr>
              <a:t>i</a:t>
            </a:r>
            <a:r>
              <a:rPr lang="en-US" sz="2800" baseline="-25000" dirty="0" smtClean="0">
                <a:solidFill>
                  <a:srgbClr val="009900"/>
                </a:solidFill>
                <a:sym typeface="Symbol" pitchFamily="18" charset="2"/>
              </a:rPr>
              <a:t>,</a:t>
            </a:r>
            <a:r>
              <a:rPr lang="en-US" sz="2800" dirty="0" smtClean="0">
                <a:solidFill>
                  <a:srgbClr val="009900"/>
                </a:solidFill>
                <a:sym typeface="Symbol" pitchFamily="18" charset="2"/>
              </a:rPr>
              <a:t> </a:t>
            </a:r>
            <a:r>
              <a:rPr lang="el-GR" sz="2800" dirty="0" smtClean="0">
                <a:solidFill>
                  <a:srgbClr val="009900"/>
                </a:solidFill>
                <a:sym typeface="Symbol" pitchFamily="18" charset="2"/>
              </a:rPr>
              <a:t>  </a:t>
            </a:r>
            <a:r>
              <a:rPr lang="en-US" sz="2800" dirty="0" smtClean="0">
                <a:solidFill>
                  <a:srgbClr val="009900"/>
                </a:solidFill>
                <a:sym typeface="Symbol" pitchFamily="18" charset="2"/>
              </a:rPr>
              <a:t>1 </a:t>
            </a:r>
            <a:r>
              <a:rPr lang="en-US" sz="2800" dirty="0" err="1" smtClean="0">
                <a:solidFill>
                  <a:srgbClr val="009900"/>
                </a:solidFill>
                <a:sym typeface="Symbol" pitchFamily="18" charset="2"/>
              </a:rPr>
              <a:t>i</a:t>
            </a:r>
            <a:r>
              <a:rPr lang="en-US" sz="2800" dirty="0" smtClean="0">
                <a:solidFill>
                  <a:srgbClr val="009900"/>
                </a:solidFill>
                <a:sym typeface="Symbol" pitchFamily="18" charset="2"/>
              </a:rPr>
              <a:t>  t, </a:t>
            </a:r>
          </a:p>
          <a:p>
            <a:pPr>
              <a:buNone/>
            </a:pPr>
            <a:r>
              <a:rPr lang="en-US" sz="2800" dirty="0" smtClean="0">
                <a:solidFill>
                  <a:srgbClr val="009900"/>
                </a:solidFill>
                <a:sym typeface="Symbol" pitchFamily="18" charset="2"/>
              </a:rPr>
              <a:t>	</a:t>
            </a:r>
            <a:r>
              <a:rPr lang="en-US" sz="2800" dirty="0" smtClean="0">
                <a:sym typeface="Symbol" pitchFamily="18" charset="2"/>
              </a:rPr>
              <a:t>comprises a minimum clique cover of G.</a:t>
            </a:r>
          </a:p>
          <a:p>
            <a:endParaRPr lang="en-US" sz="1000" dirty="0" smtClean="0">
              <a:sym typeface="Symbol" pitchFamily="18" charset="2"/>
            </a:endParaRPr>
          </a:p>
          <a:p>
            <a:pPr>
              <a:buFont typeface="Wingdings" pitchFamily="2" charset="2"/>
              <a:buNone/>
            </a:pPr>
            <a:r>
              <a:rPr lang="en-US" sz="2800" dirty="0" smtClean="0">
                <a:solidFill>
                  <a:schemeClr val="tx2"/>
                </a:solidFill>
                <a:sym typeface="Symbol" pitchFamily="18" charset="2"/>
              </a:rPr>
              <a:t>	Proof. </a:t>
            </a:r>
          </a:p>
          <a:p>
            <a:pPr>
              <a:buFont typeface="Wingdings" pitchFamily="2" charset="2"/>
              <a:buNone/>
            </a:pPr>
            <a:r>
              <a:rPr lang="en-US" sz="2800" dirty="0" smtClean="0">
                <a:solidFill>
                  <a:schemeClr val="tx2"/>
                </a:solidFill>
                <a:sym typeface="Symbol" pitchFamily="18" charset="2"/>
              </a:rPr>
              <a:t>	</a:t>
            </a:r>
            <a:r>
              <a:rPr lang="en-US" sz="2800" dirty="0" smtClean="0">
                <a:sym typeface="Symbol" pitchFamily="18" charset="2"/>
              </a:rPr>
              <a:t>The set </a:t>
            </a:r>
            <a:r>
              <a:rPr lang="en-US" sz="2800" b="1" dirty="0" smtClean="0">
                <a:solidFill>
                  <a:srgbClr val="009900"/>
                </a:solidFill>
                <a:sym typeface="Symbol" pitchFamily="18" charset="2"/>
              </a:rPr>
              <a:t>{</a:t>
            </a:r>
            <a:r>
              <a:rPr lang="en-US" sz="2800" b="1" i="1" dirty="0" smtClean="0">
                <a:solidFill>
                  <a:srgbClr val="009900"/>
                </a:solidFill>
              </a:rPr>
              <a:t>v</a:t>
            </a:r>
            <a:r>
              <a:rPr lang="en-US" sz="2800" b="1" baseline="-25000" dirty="0" smtClean="0">
                <a:solidFill>
                  <a:srgbClr val="009900"/>
                </a:solidFill>
              </a:rPr>
              <a:t>1</a:t>
            </a:r>
            <a:r>
              <a:rPr lang="en-US" sz="2800" b="1" dirty="0" smtClean="0">
                <a:solidFill>
                  <a:srgbClr val="009900"/>
                </a:solidFill>
              </a:rPr>
              <a:t>, </a:t>
            </a:r>
            <a:r>
              <a:rPr lang="en-US" sz="2800" b="1" i="1" dirty="0" smtClean="0">
                <a:solidFill>
                  <a:srgbClr val="009900"/>
                </a:solidFill>
              </a:rPr>
              <a:t>v</a:t>
            </a:r>
            <a:r>
              <a:rPr lang="en-US" sz="2800" b="1" baseline="-25000" dirty="0" smtClean="0">
                <a:solidFill>
                  <a:srgbClr val="009900"/>
                </a:solidFill>
              </a:rPr>
              <a:t>2</a:t>
            </a:r>
            <a:r>
              <a:rPr lang="en-US" sz="2800" b="1" dirty="0" smtClean="0">
                <a:solidFill>
                  <a:srgbClr val="009900"/>
                </a:solidFill>
              </a:rPr>
              <a:t>, …, </a:t>
            </a:r>
            <a:r>
              <a:rPr lang="en-US" sz="2800" b="1" i="1" dirty="0" err="1" smtClean="0">
                <a:solidFill>
                  <a:srgbClr val="009900"/>
                </a:solidFill>
              </a:rPr>
              <a:t>v</a:t>
            </a:r>
            <a:r>
              <a:rPr lang="en-US" sz="2800" b="1" baseline="-25000" dirty="0" err="1" smtClean="0">
                <a:solidFill>
                  <a:srgbClr val="009900"/>
                </a:solidFill>
              </a:rPr>
              <a:t>t</a:t>
            </a:r>
            <a:r>
              <a:rPr lang="en-US" sz="2800" b="1" baseline="-25000" dirty="0" smtClean="0">
                <a:solidFill>
                  <a:srgbClr val="009900"/>
                </a:solidFill>
              </a:rPr>
              <a:t> </a:t>
            </a:r>
            <a:r>
              <a:rPr lang="en-US" sz="2800" b="1" dirty="0" smtClean="0">
                <a:solidFill>
                  <a:srgbClr val="009900"/>
                </a:solidFill>
                <a:sym typeface="Symbol" pitchFamily="18" charset="2"/>
              </a:rPr>
              <a:t>} </a:t>
            </a:r>
            <a:r>
              <a:rPr lang="en-US" sz="2800" dirty="0" smtClean="0">
                <a:sym typeface="Symbol" pitchFamily="18" charset="2"/>
              </a:rPr>
              <a:t>is stable since </a:t>
            </a:r>
          </a:p>
          <a:p>
            <a:pPr>
              <a:buNone/>
            </a:pPr>
            <a:r>
              <a:rPr lang="en-US" sz="2800" dirty="0" smtClean="0">
                <a:sym typeface="Symbol" pitchFamily="18" charset="2"/>
              </a:rPr>
              <a:t>	if </a:t>
            </a:r>
            <a:r>
              <a:rPr lang="en-US" sz="2800" dirty="0" smtClean="0">
                <a:solidFill>
                  <a:srgbClr val="00B050"/>
                </a:solidFill>
                <a:sym typeface="Symbol" pitchFamily="18" charset="2"/>
              </a:rPr>
              <a:t>(</a:t>
            </a:r>
            <a:r>
              <a:rPr lang="en-US" sz="2800" i="1" dirty="0" err="1" smtClean="0">
                <a:solidFill>
                  <a:srgbClr val="00B050"/>
                </a:solidFill>
                <a:sym typeface="Symbol" pitchFamily="18" charset="2"/>
              </a:rPr>
              <a:t>v</a:t>
            </a:r>
            <a:r>
              <a:rPr lang="en-US" sz="2800" baseline="-25000" dirty="0" err="1" smtClean="0">
                <a:solidFill>
                  <a:srgbClr val="00B050"/>
                </a:solidFill>
                <a:sym typeface="Symbol" pitchFamily="18" charset="2"/>
              </a:rPr>
              <a:t>j</a:t>
            </a:r>
            <a:r>
              <a:rPr lang="en-US" sz="2800" dirty="0" smtClean="0">
                <a:solidFill>
                  <a:srgbClr val="00B050"/>
                </a:solidFill>
                <a:sym typeface="Symbol" pitchFamily="18" charset="2"/>
              </a:rPr>
              <a:t>, </a:t>
            </a:r>
            <a:r>
              <a:rPr lang="en-US" sz="2800" i="1" dirty="0" smtClean="0">
                <a:solidFill>
                  <a:srgbClr val="00B050"/>
                </a:solidFill>
                <a:sym typeface="Symbol" pitchFamily="18" charset="2"/>
              </a:rPr>
              <a:t>v</a:t>
            </a:r>
            <a:r>
              <a:rPr lang="en-US" sz="2800" baseline="-25000" dirty="0" smtClean="0">
                <a:solidFill>
                  <a:srgbClr val="00B050"/>
                </a:solidFill>
                <a:sym typeface="Symbol" pitchFamily="18" charset="2"/>
              </a:rPr>
              <a:t>i</a:t>
            </a:r>
            <a:r>
              <a:rPr lang="en-US" sz="2800" dirty="0" smtClean="0">
                <a:solidFill>
                  <a:srgbClr val="00B050"/>
                </a:solidFill>
                <a:sym typeface="Symbol" pitchFamily="18" charset="2"/>
              </a:rPr>
              <a:t>)</a:t>
            </a:r>
            <a:r>
              <a:rPr lang="en-US" sz="2800" baseline="-25000" dirty="0" smtClean="0">
                <a:solidFill>
                  <a:srgbClr val="00B050"/>
                </a:solidFill>
                <a:sym typeface="Symbol" pitchFamily="18" charset="2"/>
              </a:rPr>
              <a:t> </a:t>
            </a:r>
            <a:r>
              <a:rPr lang="en-US" sz="2800" b="1" dirty="0" smtClean="0">
                <a:solidFill>
                  <a:srgbClr val="009900"/>
                </a:solidFill>
                <a:sym typeface="Symbol" pitchFamily="18" charset="2"/>
              </a:rPr>
              <a:t></a:t>
            </a:r>
            <a:r>
              <a:rPr lang="en-US" sz="2800" dirty="0" smtClean="0">
                <a:solidFill>
                  <a:srgbClr val="009900"/>
                </a:solidFill>
                <a:sym typeface="Symbol" pitchFamily="18" charset="2"/>
              </a:rPr>
              <a:t> E </a:t>
            </a:r>
            <a:r>
              <a:rPr lang="en-US" sz="2800" dirty="0" smtClean="0">
                <a:sym typeface="Symbol" pitchFamily="18" charset="2"/>
              </a:rPr>
              <a:t>for</a:t>
            </a:r>
            <a:r>
              <a:rPr lang="en-US" sz="2800" dirty="0" smtClean="0">
                <a:solidFill>
                  <a:srgbClr val="009900"/>
                </a:solidFill>
                <a:sym typeface="Symbol" pitchFamily="18" charset="2"/>
              </a:rPr>
              <a:t> j </a:t>
            </a:r>
            <a:r>
              <a:rPr lang="en-US" sz="2800" b="1" dirty="0" smtClean="0">
                <a:solidFill>
                  <a:srgbClr val="009900"/>
                </a:solidFill>
                <a:sym typeface="Symbol" pitchFamily="18" charset="2"/>
              </a:rPr>
              <a:t>&lt;</a:t>
            </a:r>
            <a:r>
              <a:rPr lang="en-US" sz="2800" dirty="0" smtClean="0">
                <a:solidFill>
                  <a:srgbClr val="009900"/>
                </a:solidFill>
                <a:sym typeface="Symbol" pitchFamily="18" charset="2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sym typeface="Symbol" pitchFamily="18" charset="2"/>
              </a:rPr>
              <a:t>i</a:t>
            </a:r>
            <a:r>
              <a:rPr lang="en-US" sz="2800" dirty="0" smtClean="0">
                <a:solidFill>
                  <a:srgbClr val="009900"/>
                </a:solidFill>
                <a:sym typeface="Symbol" pitchFamily="18" charset="2"/>
              </a:rPr>
              <a:t>, </a:t>
            </a:r>
            <a:r>
              <a:rPr lang="en-US" sz="2800" dirty="0" smtClean="0">
                <a:sym typeface="Symbol" pitchFamily="18" charset="2"/>
              </a:rPr>
              <a:t>then</a:t>
            </a:r>
            <a:r>
              <a:rPr lang="en-US" sz="2800" dirty="0" smtClean="0">
                <a:solidFill>
                  <a:srgbClr val="009900"/>
                </a:solidFill>
                <a:sym typeface="Symbol" pitchFamily="18" charset="2"/>
              </a:rPr>
              <a:t> </a:t>
            </a:r>
            <a:r>
              <a:rPr lang="en-US" sz="2800" i="1" dirty="0" smtClean="0">
                <a:solidFill>
                  <a:srgbClr val="009900"/>
                </a:solidFill>
                <a:sym typeface="Symbol" pitchFamily="18" charset="2"/>
              </a:rPr>
              <a:t>v</a:t>
            </a:r>
            <a:r>
              <a:rPr lang="en-US" sz="2800" baseline="-25000" dirty="0" smtClean="0">
                <a:solidFill>
                  <a:srgbClr val="009900"/>
                </a:solidFill>
                <a:sym typeface="Symbol" pitchFamily="18" charset="2"/>
              </a:rPr>
              <a:t>i</a:t>
            </a:r>
            <a:r>
              <a:rPr lang="en-US" sz="2800" dirty="0" smtClean="0">
                <a:solidFill>
                  <a:srgbClr val="009900"/>
                </a:solidFill>
                <a:sym typeface="Symbol" pitchFamily="18" charset="2"/>
              </a:rPr>
              <a:t>  </a:t>
            </a:r>
            <a:r>
              <a:rPr lang="en-US" sz="2800" dirty="0" err="1" smtClean="0">
                <a:solidFill>
                  <a:srgbClr val="009900"/>
                </a:solidFill>
                <a:sym typeface="Symbol" pitchFamily="18" charset="2"/>
              </a:rPr>
              <a:t>X</a:t>
            </a:r>
            <a:r>
              <a:rPr lang="en-US" sz="2800" i="1" dirty="0" err="1" smtClean="0">
                <a:solidFill>
                  <a:srgbClr val="009900"/>
                </a:solidFill>
                <a:sym typeface="Symbol" pitchFamily="18" charset="2"/>
              </a:rPr>
              <a:t>v</a:t>
            </a:r>
            <a:r>
              <a:rPr lang="en-US" sz="2800" baseline="-25000" dirty="0" err="1" smtClean="0">
                <a:solidFill>
                  <a:srgbClr val="009900"/>
                </a:solidFill>
                <a:sym typeface="Symbol" pitchFamily="18" charset="2"/>
              </a:rPr>
              <a:t>j</a:t>
            </a:r>
            <a:r>
              <a:rPr lang="en-US" sz="2800" baseline="-25000" dirty="0" smtClean="0">
                <a:solidFill>
                  <a:srgbClr val="009900"/>
                </a:solidFill>
                <a:sym typeface="Symbol" pitchFamily="18" charset="2"/>
              </a:rPr>
              <a:t>  </a:t>
            </a:r>
            <a:r>
              <a:rPr lang="en-US" sz="2800" dirty="0" smtClean="0">
                <a:sym typeface="Symbol" pitchFamily="18" charset="2"/>
              </a:rPr>
              <a:t>which cannot be. </a:t>
            </a:r>
          </a:p>
          <a:p>
            <a:pPr>
              <a:buFont typeface="Wingdings" pitchFamily="2" charset="2"/>
              <a:buNone/>
            </a:pPr>
            <a:r>
              <a:rPr lang="en-US" sz="2800" dirty="0" smtClean="0">
                <a:sym typeface="Symbol" pitchFamily="18" charset="2"/>
              </a:rPr>
              <a:t>	Thus, </a:t>
            </a:r>
            <a:r>
              <a:rPr lang="el-GR" sz="2800" dirty="0" smtClean="0">
                <a:solidFill>
                  <a:srgbClr val="FF0000"/>
                </a:solidFill>
                <a:sym typeface="Symbol" pitchFamily="18" charset="2"/>
              </a:rPr>
              <a:t>α</a:t>
            </a:r>
            <a:r>
              <a:rPr lang="en-US" sz="2800" dirty="0" smtClean="0">
                <a:solidFill>
                  <a:srgbClr val="FF0000"/>
                </a:solidFill>
                <a:sym typeface="Symbol" pitchFamily="18" charset="2"/>
              </a:rPr>
              <a:t>(G)  t.</a:t>
            </a:r>
            <a:endParaRPr lang="el-GR" sz="2800" dirty="0" smtClean="0">
              <a:solidFill>
                <a:srgbClr val="FF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383632" y="361455"/>
            <a:ext cx="7760368" cy="906463"/>
          </a:xfrm>
          <a:prstGeom prst="rect">
            <a:avLst/>
          </a:prstGeom>
        </p:spPr>
        <p:txBody>
          <a:bodyPr anchor="ctr"/>
          <a:lstStyle/>
          <a:p>
            <a:pPr algn="l"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Garamond" pitchFamily="18" charset="0"/>
                <a:ea typeface="+mj-ea"/>
                <a:cs typeface="+mj-cs"/>
              </a:rPr>
              <a:t>Finding the Stability Number </a:t>
            </a:r>
            <a:r>
              <a:rPr lang="el-GR" sz="3200" b="1" dirty="0" smtClean="0">
                <a:solidFill>
                  <a:srgbClr val="002060"/>
                </a:solidFill>
                <a:latin typeface="Garamond" pitchFamily="18" charset="0"/>
                <a:ea typeface="+mj-ea"/>
                <a:cs typeface="+mj-cs"/>
              </a:rPr>
              <a:t>α(</a:t>
            </a:r>
            <a:r>
              <a:rPr lang="en-US" sz="3200" b="1" dirty="0" smtClean="0">
                <a:solidFill>
                  <a:srgbClr val="002060"/>
                </a:solidFill>
                <a:latin typeface="Garamond" pitchFamily="18" charset="0"/>
                <a:ea typeface="+mj-ea"/>
                <a:cs typeface="+mj-cs"/>
              </a:rPr>
              <a:t>G)</a:t>
            </a:r>
            <a:endParaRPr lang="en-GB" sz="3200" b="1" dirty="0">
              <a:solidFill>
                <a:srgbClr val="002060"/>
              </a:solidFill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4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C42D09A4-64D9-4005-858C-1F13DF9E55C1}" type="slidenum">
              <a:rPr lang="el-GR" altLang="el-GR" sz="1200" smtClean="0">
                <a:latin typeface="Cambria" pitchFamily="18" charset="0"/>
              </a:rPr>
              <a:pPr/>
              <a:t>44</a:t>
            </a:fld>
            <a:endParaRPr lang="el-GR" altLang="el-GR" sz="1200" smtClean="0">
              <a:latin typeface="Cambria" pitchFamily="18" charset="0"/>
            </a:endParaRPr>
          </a:p>
        </p:txBody>
      </p:sp>
      <p:pic>
        <p:nvPicPr>
          <p:cNvPr id="7" name="5 - Εικόνα" descr="8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1823" y="2342064"/>
            <a:ext cx="1990499" cy="136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6942222" y="2346159"/>
            <a:ext cx="1997242" cy="1371599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Oval 15"/>
          <p:cNvSpPr>
            <a:spLocks noChangeArrowheads="1"/>
          </p:cNvSpPr>
          <p:nvPr/>
        </p:nvSpPr>
        <p:spPr bwMode="auto">
          <a:xfrm>
            <a:off x="7308540" y="3347030"/>
            <a:ext cx="119993" cy="10858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" name="Oval 15"/>
          <p:cNvSpPr>
            <a:spLocks noChangeArrowheads="1"/>
          </p:cNvSpPr>
          <p:nvPr/>
        </p:nvSpPr>
        <p:spPr bwMode="auto">
          <a:xfrm>
            <a:off x="7653437" y="2488799"/>
            <a:ext cx="119993" cy="10858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" name="Oval 15"/>
          <p:cNvSpPr>
            <a:spLocks noChangeArrowheads="1"/>
          </p:cNvSpPr>
          <p:nvPr/>
        </p:nvSpPr>
        <p:spPr bwMode="auto">
          <a:xfrm>
            <a:off x="8551780" y="3339010"/>
            <a:ext cx="119993" cy="10858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65873" y="1700808"/>
            <a:ext cx="72008" cy="4608512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 bwMode="auto">
          <a:xfrm>
            <a:off x="382977" y="4025903"/>
            <a:ext cx="216024" cy="216024"/>
          </a:xfrm>
          <a:prstGeom prst="ellips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Rectangle 30"/>
          <p:cNvSpPr/>
          <p:nvPr/>
        </p:nvSpPr>
        <p:spPr>
          <a:xfrm>
            <a:off x="387914" y="1891220"/>
            <a:ext cx="225694" cy="154147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2 - Θέση περιεχομένου"/>
          <p:cNvSpPr>
            <a:spLocks noGrp="1"/>
          </p:cNvSpPr>
          <p:nvPr>
            <p:ph idx="1"/>
          </p:nvPr>
        </p:nvSpPr>
        <p:spPr>
          <a:xfrm>
            <a:off x="697840" y="1668211"/>
            <a:ext cx="7435515" cy="444023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dirty="0" smtClean="0"/>
              <a:t>On the other hand, each of the sets </a:t>
            </a:r>
            <a:r>
              <a:rPr lang="en-US" sz="2800" b="1" dirty="0" smtClean="0">
                <a:solidFill>
                  <a:srgbClr val="009900"/>
                </a:solidFill>
              </a:rPr>
              <a:t>Y</a:t>
            </a:r>
            <a:r>
              <a:rPr lang="en-US" sz="2800" b="1" baseline="-25000" dirty="0" smtClean="0">
                <a:solidFill>
                  <a:srgbClr val="009900"/>
                </a:solidFill>
              </a:rPr>
              <a:t>i</a:t>
            </a:r>
            <a:r>
              <a:rPr lang="el-GR" sz="2800" b="1" baseline="-25000" dirty="0" smtClean="0">
                <a:solidFill>
                  <a:srgbClr val="009900"/>
                </a:solidFill>
              </a:rPr>
              <a:t> </a:t>
            </a:r>
            <a:r>
              <a:rPr lang="en-US" sz="2800" b="1" dirty="0" smtClean="0">
                <a:solidFill>
                  <a:srgbClr val="009900"/>
                </a:solidFill>
              </a:rPr>
              <a:t>=</a:t>
            </a:r>
            <a:r>
              <a:rPr lang="el-GR" sz="2800" b="1" dirty="0" smtClean="0">
                <a:solidFill>
                  <a:srgbClr val="009900"/>
                </a:solidFill>
              </a:rPr>
              <a:t> </a:t>
            </a:r>
            <a:r>
              <a:rPr lang="en-US" sz="2800" b="1" dirty="0" smtClean="0">
                <a:solidFill>
                  <a:srgbClr val="009900"/>
                </a:solidFill>
              </a:rPr>
              <a:t>{</a:t>
            </a:r>
            <a:r>
              <a:rPr lang="en-US" sz="2800" b="1" i="1" dirty="0" smtClean="0">
                <a:solidFill>
                  <a:srgbClr val="009900"/>
                </a:solidFill>
              </a:rPr>
              <a:t>v</a:t>
            </a:r>
            <a:r>
              <a:rPr lang="en-US" sz="2800" b="1" baseline="-25000" dirty="0" smtClean="0">
                <a:solidFill>
                  <a:srgbClr val="009900"/>
                </a:solidFill>
              </a:rPr>
              <a:t>i</a:t>
            </a:r>
            <a:r>
              <a:rPr lang="en-US" sz="2800" b="1" dirty="0" smtClean="0">
                <a:solidFill>
                  <a:srgbClr val="009900"/>
                </a:solidFill>
              </a:rPr>
              <a:t>} </a:t>
            </a:r>
            <a:r>
              <a:rPr lang="en-US" sz="2800" b="1" dirty="0" smtClean="0">
                <a:solidFill>
                  <a:srgbClr val="009900"/>
                </a:solidFill>
                <a:sym typeface="Symbol" pitchFamily="18" charset="2"/>
              </a:rPr>
              <a:t> X</a:t>
            </a:r>
            <a:r>
              <a:rPr lang="en-US" sz="2800" b="1" i="1" dirty="0" smtClean="0">
                <a:solidFill>
                  <a:srgbClr val="009900"/>
                </a:solidFill>
                <a:sym typeface="Symbol" pitchFamily="18" charset="2"/>
              </a:rPr>
              <a:t>v</a:t>
            </a:r>
            <a:r>
              <a:rPr lang="en-US" sz="2800" b="1" baseline="-25000" dirty="0" smtClean="0">
                <a:solidFill>
                  <a:srgbClr val="009900"/>
                </a:solidFill>
                <a:sym typeface="Symbol" pitchFamily="18" charset="2"/>
              </a:rPr>
              <a:t>i</a:t>
            </a:r>
            <a:endParaRPr lang="en-US" sz="2800" b="1" dirty="0" smtClean="0">
              <a:solidFill>
                <a:srgbClr val="009900"/>
              </a:solidFill>
              <a:sym typeface="Symbol" pitchFamily="18" charset="2"/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2800" dirty="0" smtClean="0">
                <a:sym typeface="Symbol" pitchFamily="18" charset="2"/>
              </a:rPr>
              <a:t>is a clique,</a:t>
            </a:r>
            <a:r>
              <a:rPr lang="el-GR" sz="2800" dirty="0" smtClean="0">
                <a:sym typeface="Symbol" pitchFamily="18" charset="2"/>
              </a:rPr>
              <a:t> </a:t>
            </a:r>
            <a:r>
              <a:rPr lang="en-US" sz="2800" dirty="0" smtClean="0">
                <a:sym typeface="Symbol" pitchFamily="18" charset="2"/>
              </a:rPr>
              <a:t>and so </a:t>
            </a:r>
            <a:r>
              <a:rPr lang="en-US" sz="2800" b="1" dirty="0" smtClean="0">
                <a:solidFill>
                  <a:srgbClr val="009900"/>
                </a:solidFill>
                <a:sym typeface="Symbol" pitchFamily="18" charset="2"/>
              </a:rPr>
              <a:t>{Y</a:t>
            </a:r>
            <a:r>
              <a:rPr lang="en-US" sz="2800" b="1" baseline="-25000" dirty="0" smtClean="0">
                <a:solidFill>
                  <a:srgbClr val="009900"/>
                </a:solidFill>
                <a:sym typeface="Symbol" pitchFamily="18" charset="2"/>
              </a:rPr>
              <a:t>1</a:t>
            </a:r>
            <a:r>
              <a:rPr lang="en-US" sz="2800" b="1" dirty="0" smtClean="0">
                <a:solidFill>
                  <a:srgbClr val="009900"/>
                </a:solidFill>
                <a:sym typeface="Symbol" pitchFamily="18" charset="2"/>
              </a:rPr>
              <a:t>, …, </a:t>
            </a:r>
            <a:r>
              <a:rPr lang="en-US" sz="2800" b="1" dirty="0" err="1" smtClean="0">
                <a:solidFill>
                  <a:srgbClr val="009900"/>
                </a:solidFill>
                <a:sym typeface="Symbol" pitchFamily="18" charset="2"/>
              </a:rPr>
              <a:t>Y</a:t>
            </a:r>
            <a:r>
              <a:rPr lang="en-US" sz="2800" b="1" baseline="-25000" dirty="0" err="1" smtClean="0">
                <a:solidFill>
                  <a:srgbClr val="009900"/>
                </a:solidFill>
                <a:sym typeface="Symbol" pitchFamily="18" charset="2"/>
              </a:rPr>
              <a:t>t</a:t>
            </a:r>
            <a:r>
              <a:rPr lang="en-US" sz="2800" b="1" dirty="0" smtClean="0">
                <a:solidFill>
                  <a:srgbClr val="009900"/>
                </a:solidFill>
                <a:sym typeface="Symbol" pitchFamily="18" charset="2"/>
              </a:rPr>
              <a:t>} </a:t>
            </a:r>
            <a:r>
              <a:rPr lang="en-US" sz="2800" dirty="0" smtClean="0">
                <a:sym typeface="Symbol" pitchFamily="18" charset="2"/>
              </a:rPr>
              <a:t>is a clique</a:t>
            </a:r>
            <a:r>
              <a:rPr lang="el-GR" sz="2800" dirty="0" smtClean="0">
                <a:sym typeface="Symbol" pitchFamily="18" charset="2"/>
              </a:rPr>
              <a:t> </a:t>
            </a:r>
            <a:r>
              <a:rPr lang="en-US" sz="2800" dirty="0" smtClean="0">
                <a:sym typeface="Symbol" pitchFamily="18" charset="2"/>
              </a:rPr>
              <a:t> </a:t>
            </a:r>
            <a:r>
              <a:rPr lang="el-GR" sz="2800" dirty="0" smtClean="0">
                <a:sym typeface="Symbol" pitchFamily="18" charset="2"/>
              </a:rPr>
              <a:t>     </a:t>
            </a:r>
            <a:r>
              <a:rPr lang="en-US" sz="2800" dirty="0" smtClean="0">
                <a:sym typeface="Symbol" pitchFamily="18" charset="2"/>
              </a:rPr>
              <a:t>cover</a:t>
            </a:r>
            <a:r>
              <a:rPr lang="el-GR" sz="2800" dirty="0" smtClean="0">
                <a:sym typeface="Symbol" pitchFamily="18" charset="2"/>
              </a:rPr>
              <a:t> </a:t>
            </a:r>
            <a:r>
              <a:rPr lang="en-US" sz="2800" dirty="0" smtClean="0">
                <a:sym typeface="Symbol" pitchFamily="18" charset="2"/>
              </a:rPr>
              <a:t>of G. Thus, </a:t>
            </a:r>
            <a:r>
              <a:rPr lang="el-GR" sz="2800" dirty="0" smtClean="0">
                <a:solidFill>
                  <a:srgbClr val="FF0000"/>
                </a:solidFill>
                <a:sym typeface="Symbol" pitchFamily="18" charset="2"/>
              </a:rPr>
              <a:t>α</a:t>
            </a:r>
            <a:r>
              <a:rPr lang="en-US" sz="2800" dirty="0" smtClean="0">
                <a:solidFill>
                  <a:srgbClr val="FF0000"/>
                </a:solidFill>
                <a:sym typeface="Symbol" pitchFamily="18" charset="2"/>
              </a:rPr>
              <a:t>(G) = </a:t>
            </a:r>
            <a:r>
              <a:rPr lang="el-GR" sz="2800" dirty="0" smtClean="0">
                <a:solidFill>
                  <a:srgbClr val="FF0000"/>
                </a:solidFill>
                <a:sym typeface="Symbol" pitchFamily="18" charset="2"/>
              </a:rPr>
              <a:t>κ</a:t>
            </a:r>
            <a:r>
              <a:rPr lang="en-US" sz="2800" dirty="0" smtClean="0">
                <a:solidFill>
                  <a:srgbClr val="FF0000"/>
                </a:solidFill>
                <a:sym typeface="Symbol" pitchFamily="18" charset="2"/>
              </a:rPr>
              <a:t>(G) = t.</a:t>
            </a:r>
          </a:p>
          <a:p>
            <a:pPr>
              <a:buFont typeface="Wingdings" pitchFamily="2" charset="2"/>
              <a:buNone/>
            </a:pPr>
            <a:endParaRPr lang="en-US" sz="1800" dirty="0" smtClean="0">
              <a:sym typeface="Symbol" pitchFamily="18" charset="2"/>
            </a:endParaRPr>
          </a:p>
          <a:p>
            <a:pPr algn="ctr">
              <a:buFont typeface="Wingdings" pitchFamily="2" charset="2"/>
              <a:buNone/>
            </a:pPr>
            <a:endParaRPr lang="en-US" sz="1050" dirty="0" smtClean="0">
              <a:sym typeface="Symbol" pitchFamily="18" charset="2"/>
            </a:endParaRPr>
          </a:p>
          <a:p>
            <a:pPr>
              <a:buFont typeface="Wingdings" pitchFamily="2" charset="2"/>
              <a:buNone/>
            </a:pPr>
            <a:r>
              <a:rPr lang="en-US" sz="2800" dirty="0" smtClean="0">
                <a:sym typeface="Symbol" pitchFamily="18" charset="2"/>
              </a:rPr>
              <a:t>We have produced the desired </a:t>
            </a:r>
          </a:p>
          <a:p>
            <a:pPr>
              <a:buFont typeface="Wingdings" pitchFamily="2" charset="2"/>
              <a:buNone/>
            </a:pPr>
            <a:r>
              <a:rPr lang="en-US" sz="2800" dirty="0" smtClean="0">
                <a:sym typeface="Symbol" pitchFamily="18" charset="2"/>
              </a:rPr>
              <a:t>maximum stable set  and minimum clique cover.</a:t>
            </a:r>
            <a:endParaRPr lang="el-GR" sz="280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383632" y="361455"/>
            <a:ext cx="7760368" cy="906463"/>
          </a:xfrm>
          <a:prstGeom prst="rect">
            <a:avLst/>
          </a:prstGeom>
        </p:spPr>
        <p:txBody>
          <a:bodyPr anchor="ctr"/>
          <a:lstStyle/>
          <a:p>
            <a:pPr algn="l"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Garamond" pitchFamily="18" charset="0"/>
                <a:ea typeface="+mj-ea"/>
                <a:cs typeface="+mj-cs"/>
              </a:rPr>
              <a:t>Finding the Stability Number </a:t>
            </a:r>
            <a:r>
              <a:rPr lang="el-GR" sz="3200" b="1" dirty="0" smtClean="0">
                <a:solidFill>
                  <a:srgbClr val="002060"/>
                </a:solidFill>
                <a:latin typeface="Garamond" pitchFamily="18" charset="0"/>
                <a:ea typeface="+mj-ea"/>
                <a:cs typeface="+mj-cs"/>
              </a:rPr>
              <a:t>α(</a:t>
            </a:r>
            <a:r>
              <a:rPr lang="en-US" sz="3200" b="1" dirty="0" smtClean="0">
                <a:solidFill>
                  <a:srgbClr val="002060"/>
                </a:solidFill>
                <a:latin typeface="Garamond" pitchFamily="18" charset="0"/>
                <a:ea typeface="+mj-ea"/>
                <a:cs typeface="+mj-cs"/>
              </a:rPr>
              <a:t>G)</a:t>
            </a:r>
            <a:endParaRPr lang="en-GB" sz="3200" b="1" dirty="0">
              <a:solidFill>
                <a:srgbClr val="002060"/>
              </a:solidFill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4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C42D09A4-64D9-4005-858C-1F13DF9E55C1}" type="slidenum">
              <a:rPr lang="el-GR" altLang="el-GR" sz="1200" smtClean="0">
                <a:latin typeface="Cambria" pitchFamily="18" charset="0"/>
              </a:rPr>
              <a:pPr/>
              <a:t>45</a:t>
            </a:fld>
            <a:endParaRPr lang="el-GR" altLang="el-GR" sz="1200" smtClean="0">
              <a:latin typeface="Cambria" pitchFamily="18" charset="0"/>
            </a:endParaRPr>
          </a:p>
        </p:txBody>
      </p:sp>
      <p:pic>
        <p:nvPicPr>
          <p:cNvPr id="7" name="5 - Εικόνα" descr="8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1823" y="2342064"/>
            <a:ext cx="1990499" cy="136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6942222" y="2346159"/>
            <a:ext cx="1997242" cy="1371599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Oval 15"/>
          <p:cNvSpPr>
            <a:spLocks noChangeArrowheads="1"/>
          </p:cNvSpPr>
          <p:nvPr/>
        </p:nvSpPr>
        <p:spPr bwMode="auto">
          <a:xfrm>
            <a:off x="7308540" y="3347030"/>
            <a:ext cx="119993" cy="10858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" name="Oval 15"/>
          <p:cNvSpPr>
            <a:spLocks noChangeArrowheads="1"/>
          </p:cNvSpPr>
          <p:nvPr/>
        </p:nvSpPr>
        <p:spPr bwMode="auto">
          <a:xfrm>
            <a:off x="7653437" y="2488799"/>
            <a:ext cx="119993" cy="10858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" name="Oval 15"/>
          <p:cNvSpPr>
            <a:spLocks noChangeArrowheads="1"/>
          </p:cNvSpPr>
          <p:nvPr/>
        </p:nvSpPr>
        <p:spPr bwMode="auto">
          <a:xfrm>
            <a:off x="8551780" y="3339010"/>
            <a:ext cx="119993" cy="10858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65873" y="1700808"/>
            <a:ext cx="72008" cy="4608512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 bwMode="auto">
          <a:xfrm>
            <a:off x="382977" y="1836079"/>
            <a:ext cx="216024" cy="216024"/>
          </a:xfrm>
          <a:prstGeom prst="ellips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Rectangle 30"/>
          <p:cNvSpPr/>
          <p:nvPr/>
        </p:nvSpPr>
        <p:spPr>
          <a:xfrm>
            <a:off x="387914" y="3784615"/>
            <a:ext cx="225694" cy="154147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9624" y="1642249"/>
            <a:ext cx="8334375" cy="3615551"/>
          </a:xfrm>
        </p:spPr>
        <p:txBody>
          <a:bodyPr/>
          <a:lstStyle/>
          <a:p>
            <a:pPr eaLnBrk="1" hangingPunct="1">
              <a:buNone/>
            </a:pPr>
            <a:r>
              <a:rPr lang="el-GR" sz="2400" kern="1200" dirty="0" smtClean="0">
                <a:solidFill>
                  <a:srgbClr val="C00000"/>
                </a:solidFill>
                <a:latin typeface="Tahoma" pitchFamily="34" charset="0"/>
              </a:rPr>
              <a:t>	</a:t>
            </a:r>
          </a:p>
          <a:p>
            <a:pPr eaLnBrk="1" hangingPunct="1">
              <a:buNone/>
            </a:pPr>
            <a:r>
              <a:rPr lang="el-GR" sz="2400" kern="1200" dirty="0" smtClean="0">
                <a:solidFill>
                  <a:srgbClr val="C00000"/>
                </a:solidFill>
                <a:latin typeface="Tahoma" pitchFamily="34" charset="0"/>
              </a:rPr>
              <a:t>	</a:t>
            </a:r>
            <a:r>
              <a:rPr lang="en-US" sz="2400" kern="1200" dirty="0" smtClean="0">
                <a:solidFill>
                  <a:srgbClr val="C00000"/>
                </a:solidFill>
                <a:latin typeface="Tahoma" pitchFamily="34" charset="0"/>
              </a:rPr>
              <a:t> </a:t>
            </a:r>
            <a:r>
              <a:rPr lang="el-GR" sz="2400" kern="1200" dirty="0" smtClean="0">
                <a:solidFill>
                  <a:srgbClr val="C00000"/>
                </a:solidFill>
                <a:latin typeface="Tahoma" pitchFamily="34" charset="0"/>
              </a:rPr>
              <a:t>        </a:t>
            </a:r>
            <a:r>
              <a:rPr lang="en-US" sz="2400" kern="1200" dirty="0" smtClean="0">
                <a:solidFill>
                  <a:srgbClr val="C00000"/>
                </a:solidFill>
                <a:latin typeface="Tahoma" pitchFamily="34" charset="0"/>
              </a:rPr>
              <a:t> </a:t>
            </a:r>
            <a:r>
              <a:rPr lang="en-US" sz="4400" dirty="0" smtClean="0">
                <a:solidFill>
                  <a:srgbClr val="002060"/>
                </a:solidFill>
                <a:latin typeface="Monotype Corsiva" pitchFamily="66" charset="0"/>
              </a:rPr>
              <a:t>Vertex Separators </a:t>
            </a:r>
          </a:p>
          <a:p>
            <a:pPr eaLnBrk="1" hangingPunct="1">
              <a:buNone/>
            </a:pPr>
            <a:endParaRPr lang="en-US" sz="2400" kern="12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eaLnBrk="1" hangingPunct="1">
              <a:buNone/>
            </a:pPr>
            <a:r>
              <a:rPr lang="el-GR" sz="2000" dirty="0" smtClean="0">
                <a:solidFill>
                  <a:srgbClr val="002060"/>
                </a:solidFill>
                <a:latin typeface="Monotype Corsiva" pitchFamily="66" charset="0"/>
              </a:rPr>
              <a:t>		</a:t>
            </a:r>
          </a:p>
          <a:p>
            <a:pPr eaLnBrk="1" hangingPunct="1">
              <a:buNone/>
            </a:pPr>
            <a:r>
              <a:rPr lang="el-GR" sz="2000" dirty="0" smtClean="0">
                <a:solidFill>
                  <a:srgbClr val="002060"/>
                </a:solidFill>
                <a:latin typeface="Monotype Corsiva" pitchFamily="66" charset="0"/>
              </a:rPr>
              <a:t>		</a:t>
            </a:r>
            <a:r>
              <a:rPr lang="en-US" sz="2000" dirty="0" smtClean="0">
                <a:solidFill>
                  <a:srgbClr val="002060"/>
                </a:solidFill>
                <a:latin typeface="Monotype Corsiva" pitchFamily="66" charset="0"/>
              </a:rPr>
              <a:t>                </a:t>
            </a:r>
            <a:r>
              <a:rPr lang="en-US" sz="4400" dirty="0" smtClean="0">
                <a:solidFill>
                  <a:srgbClr val="002060"/>
                </a:solidFill>
                <a:latin typeface="Monotype Corsiva" pitchFamily="66" charset="0"/>
              </a:rPr>
              <a:t>Characterizations</a:t>
            </a:r>
          </a:p>
          <a:p>
            <a:pPr eaLnBrk="1" hangingPunct="1">
              <a:buNone/>
            </a:pPr>
            <a:endParaRPr lang="en-US" sz="2400" kern="12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eaLnBrk="1" hangingPunct="1">
              <a:buNone/>
            </a:pPr>
            <a:r>
              <a:rPr lang="en-US" sz="4800" kern="1200" dirty="0" smtClean="0">
                <a:solidFill>
                  <a:srgbClr val="002060"/>
                </a:solidFill>
                <a:latin typeface="Monotype Corsiva" pitchFamily="66" charset="0"/>
              </a:rPr>
              <a:t>				</a:t>
            </a:r>
            <a:endParaRPr lang="en-GB" sz="4800" kern="1200" dirty="0" smtClean="0">
              <a:solidFill>
                <a:srgbClr val="C00000"/>
              </a:solidFill>
              <a:latin typeface="Tahoma" pitchFamily="34" charset="0"/>
            </a:endParaRPr>
          </a:p>
          <a:p>
            <a:pPr eaLnBrk="1" hangingPunct="1">
              <a:buNone/>
            </a:pPr>
            <a:endParaRPr lang="en-GB" sz="4800" kern="1200" dirty="0" smtClean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01418" y="1828819"/>
            <a:ext cx="257361" cy="1973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798786" y="3561347"/>
            <a:ext cx="416403" cy="15761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2138323" y="4033142"/>
            <a:ext cx="160337" cy="17145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1822639" y="4041024"/>
            <a:ext cx="160337" cy="17145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10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0DB2D08D-215C-4936-A661-3CD9FE57680A}" type="slidenum">
              <a:rPr lang="el-GR" altLang="el-GR" sz="1200" smtClean="0">
                <a:latin typeface="Cambria" pitchFamily="18" charset="0"/>
              </a:rPr>
              <a:pPr/>
              <a:t>46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17" name="Oval 9"/>
          <p:cNvSpPr>
            <a:spLocks noChangeArrowheads="1"/>
          </p:cNvSpPr>
          <p:nvPr/>
        </p:nvSpPr>
        <p:spPr bwMode="auto">
          <a:xfrm>
            <a:off x="1818646" y="2424786"/>
            <a:ext cx="160337" cy="17145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" name="1 - Τίτλος"/>
          <p:cNvSpPr txBox="1">
            <a:spLocks/>
          </p:cNvSpPr>
          <p:nvPr/>
        </p:nvSpPr>
        <p:spPr bwMode="auto">
          <a:xfrm>
            <a:off x="1383632" y="353760"/>
            <a:ext cx="7760368" cy="89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Algorithmic Graph Theory</a:t>
            </a:r>
            <a:endParaRPr kumimoji="0" lang="el-GR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2 - Θέση περιεχομένου"/>
          <p:cNvSpPr>
            <a:spLocks noGrp="1"/>
          </p:cNvSpPr>
          <p:nvPr>
            <p:ph idx="1"/>
          </p:nvPr>
        </p:nvSpPr>
        <p:spPr>
          <a:xfrm>
            <a:off x="637680" y="1654262"/>
            <a:ext cx="8485856" cy="4922837"/>
          </a:xfrm>
        </p:spPr>
        <p:txBody>
          <a:bodyPr/>
          <a:lstStyle/>
          <a:p>
            <a:r>
              <a:rPr lang="en-US" sz="2800" dirty="0" smtClean="0">
                <a:solidFill>
                  <a:schemeClr val="tx2"/>
                </a:solidFill>
              </a:rPr>
              <a:t>Definition: </a:t>
            </a:r>
            <a:r>
              <a:rPr lang="en-US" sz="2800" dirty="0" smtClean="0"/>
              <a:t>A subset </a:t>
            </a:r>
            <a:r>
              <a:rPr lang="en-US" sz="2800" b="1" dirty="0" smtClean="0">
                <a:solidFill>
                  <a:srgbClr val="7030A0"/>
                </a:solidFill>
              </a:rPr>
              <a:t>S</a:t>
            </a:r>
            <a:r>
              <a:rPr lang="en-US" sz="2800" dirty="0" smtClean="0"/>
              <a:t> of vertices is called a</a:t>
            </a:r>
          </a:p>
          <a:p>
            <a:pPr>
              <a:buNone/>
            </a:pPr>
            <a:r>
              <a:rPr lang="en-US" sz="2800" dirty="0" smtClean="0">
                <a:solidFill>
                  <a:srgbClr val="7030A0"/>
                </a:solidFill>
              </a:rPr>
              <a:t>		</a:t>
            </a:r>
            <a:r>
              <a:rPr lang="en-US" sz="2800" dirty="0" smtClean="0">
                <a:solidFill>
                  <a:srgbClr val="C00000"/>
                </a:solidFill>
              </a:rPr>
              <a:t>Vertex Separator </a:t>
            </a:r>
            <a:r>
              <a:rPr lang="en-US" sz="2800" dirty="0" smtClean="0"/>
              <a:t>for nonadjacent vertices </a:t>
            </a:r>
            <a:r>
              <a:rPr lang="en-US" sz="2800" dirty="0" smtClean="0">
                <a:solidFill>
                  <a:srgbClr val="C00000"/>
                </a:solidFill>
              </a:rPr>
              <a:t>a, b </a:t>
            </a:r>
          </a:p>
          <a:p>
            <a:pPr>
              <a:buNone/>
            </a:pPr>
            <a:r>
              <a:rPr lang="en-US" sz="2800" dirty="0" smtClean="0"/>
              <a:t>			or, equivalently, </a:t>
            </a:r>
            <a:r>
              <a:rPr lang="en-US" sz="2800" dirty="0" smtClean="0">
                <a:solidFill>
                  <a:srgbClr val="C00000"/>
                </a:solidFill>
              </a:rPr>
              <a:t>a-b separator</a:t>
            </a:r>
            <a:r>
              <a:rPr lang="en-US" sz="2800" dirty="0" smtClean="0"/>
              <a:t>, </a:t>
            </a:r>
          </a:p>
          <a:p>
            <a:pPr>
              <a:buNone/>
            </a:pPr>
            <a:r>
              <a:rPr lang="en-US" sz="2800" dirty="0" smtClean="0"/>
              <a:t>	if in graph </a:t>
            </a:r>
            <a:r>
              <a:rPr lang="en-US" sz="2800" b="1" dirty="0" smtClean="0">
                <a:solidFill>
                  <a:srgbClr val="7030A0"/>
                </a:solidFill>
              </a:rPr>
              <a:t>G</a:t>
            </a:r>
            <a:r>
              <a:rPr lang="en-US" sz="2800" b="1" baseline="-25000" dirty="0" smtClean="0">
                <a:solidFill>
                  <a:srgbClr val="7030A0"/>
                </a:solidFill>
              </a:rPr>
              <a:t>V-S</a:t>
            </a:r>
            <a:r>
              <a:rPr lang="en-US" sz="2800" baseline="-25000" dirty="0" smtClean="0"/>
              <a:t> </a:t>
            </a:r>
            <a:r>
              <a:rPr lang="en-US" sz="2800" dirty="0" smtClean="0"/>
              <a:t>vertices </a:t>
            </a:r>
            <a:r>
              <a:rPr lang="en-US" sz="2800" dirty="0" smtClean="0">
                <a:solidFill>
                  <a:srgbClr val="C00000"/>
                </a:solidFill>
              </a:rPr>
              <a:t>a</a:t>
            </a:r>
            <a:r>
              <a:rPr lang="en-US" sz="2800" dirty="0" smtClean="0"/>
              <a:t> and </a:t>
            </a:r>
            <a:r>
              <a:rPr lang="en-US" sz="2800" dirty="0" smtClean="0">
                <a:solidFill>
                  <a:srgbClr val="C00000"/>
                </a:solidFill>
              </a:rPr>
              <a:t>b</a:t>
            </a:r>
            <a:r>
              <a:rPr lang="en-US" sz="2800" dirty="0" smtClean="0"/>
              <a:t> are in different connected components.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2800" dirty="0" smtClean="0"/>
              <a:t>	If no proper subset of </a:t>
            </a:r>
            <a:r>
              <a:rPr lang="en-US" sz="2800" b="1" dirty="0" smtClean="0">
                <a:solidFill>
                  <a:srgbClr val="7030A0"/>
                </a:solidFill>
              </a:rPr>
              <a:t>S</a:t>
            </a:r>
            <a:r>
              <a:rPr lang="en-US" sz="2800" dirty="0" smtClean="0"/>
              <a:t> in an </a:t>
            </a:r>
            <a:r>
              <a:rPr lang="en-US" sz="2800" dirty="0" smtClean="0">
                <a:solidFill>
                  <a:srgbClr val="C00000"/>
                </a:solidFill>
              </a:rPr>
              <a:t>a-b separator</a:t>
            </a:r>
            <a:r>
              <a:rPr lang="en-US" sz="2800" dirty="0" smtClean="0"/>
              <a:t>, </a:t>
            </a:r>
            <a:r>
              <a:rPr lang="en-US" sz="2800" b="1" dirty="0" smtClean="0">
                <a:solidFill>
                  <a:srgbClr val="7030A0"/>
                </a:solidFill>
              </a:rPr>
              <a:t>S</a:t>
            </a:r>
            <a:r>
              <a:rPr lang="en-US" sz="2800" dirty="0" smtClean="0"/>
              <a:t> is called </a:t>
            </a:r>
          </a:p>
          <a:p>
            <a:pPr>
              <a:buNone/>
            </a:pPr>
            <a:r>
              <a:rPr lang="en-US" sz="1100" dirty="0" smtClean="0">
                <a:solidFill>
                  <a:srgbClr val="C00000"/>
                </a:solidFill>
              </a:rPr>
              <a:t>	</a:t>
            </a:r>
            <a:r>
              <a:rPr lang="en-US" sz="900" dirty="0" smtClean="0">
                <a:solidFill>
                  <a:srgbClr val="C00000"/>
                </a:solidFill>
              </a:rPr>
              <a:t>	</a:t>
            </a:r>
            <a:r>
              <a:rPr lang="en-US" sz="1100" dirty="0" smtClean="0">
                <a:solidFill>
                  <a:srgbClr val="C00000"/>
                </a:solidFill>
              </a:rPr>
              <a:t>	</a:t>
            </a:r>
          </a:p>
          <a:p>
            <a:pPr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			   Minimal Vertex Separator</a:t>
            </a:r>
            <a:r>
              <a:rPr lang="en-US" sz="2800" dirty="0" smtClean="0"/>
              <a:t>.</a:t>
            </a:r>
            <a:endParaRPr lang="el-GR" sz="2800" dirty="0" smtClean="0"/>
          </a:p>
        </p:txBody>
      </p:sp>
      <p:sp>
        <p:nvSpPr>
          <p:cNvPr id="36868" name="1 - Τίτλος"/>
          <p:cNvSpPr>
            <a:spLocks noGrp="1"/>
          </p:cNvSpPr>
          <p:nvPr>
            <p:ph type="title"/>
          </p:nvPr>
        </p:nvSpPr>
        <p:spPr>
          <a:xfrm>
            <a:off x="1383632" y="356944"/>
            <a:ext cx="7760368" cy="894340"/>
          </a:xfrm>
        </p:spPr>
        <p:txBody>
          <a:bodyPr anchor="ctr"/>
          <a:lstStyle/>
          <a:p>
            <a:pPr eaLnBrk="1" hangingPunct="1"/>
            <a:r>
              <a:rPr lang="en-US" sz="3200" b="1" kern="1200" dirty="0" smtClean="0">
                <a:solidFill>
                  <a:srgbClr val="002060"/>
                </a:solidFill>
                <a:latin typeface="Garamond" pitchFamily="18" charset="0"/>
              </a:rPr>
              <a:t>Characterizing Triangulated Graphs</a:t>
            </a:r>
            <a:endParaRPr lang="el-GR" sz="3200" b="1" kern="1200" dirty="0" smtClean="0">
              <a:solidFill>
                <a:srgbClr val="002060"/>
              </a:solidFill>
              <a:latin typeface="Garamond" pitchFamily="18" charset="0"/>
            </a:endParaRPr>
          </a:p>
        </p:txBody>
      </p:sp>
      <p:pic>
        <p:nvPicPr>
          <p:cNvPr id="4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C42D09A4-64D9-4005-858C-1F13DF9E55C1}" type="slidenum">
              <a:rPr lang="el-GR" altLang="el-GR" sz="1200" smtClean="0">
                <a:latin typeface="Cambria" pitchFamily="18" charset="0"/>
              </a:rPr>
              <a:pPr/>
              <a:t>47</a:t>
            </a:fld>
            <a:endParaRPr lang="el-GR" altLang="el-GR" sz="120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68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2 - Θέση περιεχομένου"/>
          <p:cNvSpPr>
            <a:spLocks noGrp="1"/>
          </p:cNvSpPr>
          <p:nvPr>
            <p:ph idx="1"/>
          </p:nvPr>
        </p:nvSpPr>
        <p:spPr>
          <a:xfrm>
            <a:off x="469232" y="1668549"/>
            <a:ext cx="8349915" cy="4816471"/>
          </a:xfrm>
          <a:ln w="15875">
            <a:solidFill>
              <a:schemeClr val="tx2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Example 1:              </a:t>
            </a:r>
            <a:r>
              <a:rPr lang="en-US" sz="1100" dirty="0" smtClean="0">
                <a:solidFill>
                  <a:schemeClr val="tx2"/>
                </a:solidFill>
              </a:rPr>
              <a:t>  </a:t>
            </a:r>
            <a:endParaRPr lang="en-US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                            </a:t>
            </a:r>
            <a:r>
              <a:rPr lang="en-US" sz="1050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                   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chemeClr val="tx2"/>
                </a:solidFill>
              </a:rPr>
              <a:t>                                   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sz="2800" dirty="0" smtClean="0"/>
          </a:p>
          <a:p>
            <a:pPr>
              <a:buFont typeface="Wingdings" pitchFamily="2" charset="2"/>
              <a:buNone/>
            </a:pPr>
            <a:r>
              <a:rPr lang="en-US" sz="2800" dirty="0" smtClean="0"/>
              <a:t>The set </a:t>
            </a:r>
            <a:r>
              <a:rPr lang="en-US" sz="2800" dirty="0" smtClean="0">
                <a:solidFill>
                  <a:srgbClr val="C00000"/>
                </a:solidFill>
              </a:rPr>
              <a:t>{y, z} </a:t>
            </a:r>
            <a:r>
              <a:rPr lang="en-US" sz="2800" dirty="0" smtClean="0"/>
              <a:t>is a minimal vertex separator for </a:t>
            </a:r>
          </a:p>
          <a:p>
            <a:pPr>
              <a:buFont typeface="Wingdings" pitchFamily="2" charset="2"/>
              <a:buNone/>
            </a:pPr>
            <a:r>
              <a:rPr lang="en-US" sz="2800" dirty="0" smtClean="0">
                <a:solidFill>
                  <a:srgbClr val="009900"/>
                </a:solidFill>
              </a:rPr>
              <a:t>				     p</a:t>
            </a:r>
            <a:r>
              <a:rPr lang="en-US" sz="2800" dirty="0" smtClean="0"/>
              <a:t> and </a:t>
            </a:r>
            <a:r>
              <a:rPr lang="en-US" sz="2800" dirty="0" smtClean="0">
                <a:solidFill>
                  <a:srgbClr val="009900"/>
                </a:solidFill>
              </a:rPr>
              <a:t>q</a:t>
            </a:r>
            <a:r>
              <a:rPr lang="en-US" sz="2800" dirty="0" smtClean="0"/>
              <a:t>.</a:t>
            </a:r>
          </a:p>
          <a:p>
            <a:pPr>
              <a:buFont typeface="Wingdings" pitchFamily="2" charset="2"/>
              <a:buNone/>
            </a:pPr>
            <a:endParaRPr lang="en-US" sz="1400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l-GR" dirty="0" smtClean="0">
              <a:solidFill>
                <a:schemeClr val="tx2"/>
              </a:solidFill>
            </a:endParaRPr>
          </a:p>
        </p:txBody>
      </p:sp>
      <p:sp>
        <p:nvSpPr>
          <p:cNvPr id="37893" name="5 - Ισοσκελές τρίγωνο"/>
          <p:cNvSpPr>
            <a:spLocks noChangeArrowheads="1"/>
          </p:cNvSpPr>
          <p:nvPr/>
        </p:nvSpPr>
        <p:spPr bwMode="auto">
          <a:xfrm rot="-5400000">
            <a:off x="3028997" y="2998686"/>
            <a:ext cx="1265238" cy="882650"/>
          </a:xfrm>
          <a:prstGeom prst="triangle">
            <a:avLst>
              <a:gd name="adj" fmla="val 50000"/>
            </a:avLst>
          </a:prstGeom>
          <a:noFill/>
          <a:ln w="15875" algn="ctr">
            <a:solidFill>
              <a:schemeClr val="tx2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cxnSp>
        <p:nvCxnSpPr>
          <p:cNvPr id="37894" name="7 - Ευθεία γραμμή σύνδεσης"/>
          <p:cNvCxnSpPr>
            <a:cxnSpLocks noChangeShapeType="1"/>
            <a:stCxn id="37893" idx="3"/>
            <a:endCxn id="37895" idx="0"/>
          </p:cNvCxnSpPr>
          <p:nvPr/>
        </p:nvCxnSpPr>
        <p:spPr bwMode="auto">
          <a:xfrm>
            <a:off x="4102941" y="3439217"/>
            <a:ext cx="2057400" cy="7938"/>
          </a:xfrm>
          <a:prstGeom prst="line">
            <a:avLst/>
          </a:prstGeom>
          <a:noFill/>
          <a:ln w="15875" algn="ctr">
            <a:solidFill>
              <a:schemeClr val="tx2"/>
            </a:solidFill>
            <a:round/>
            <a:headEnd/>
            <a:tailEnd/>
          </a:ln>
        </p:spPr>
      </p:cxnSp>
      <p:sp>
        <p:nvSpPr>
          <p:cNvPr id="37895" name="8 - Ισοσκελές τρίγωνο"/>
          <p:cNvSpPr>
            <a:spLocks noChangeArrowheads="1"/>
          </p:cNvSpPr>
          <p:nvPr/>
        </p:nvSpPr>
        <p:spPr bwMode="auto">
          <a:xfrm rot="5400000">
            <a:off x="4495847" y="2422424"/>
            <a:ext cx="1279525" cy="2049462"/>
          </a:xfrm>
          <a:prstGeom prst="triangle">
            <a:avLst>
              <a:gd name="adj" fmla="val 50000"/>
            </a:avLst>
          </a:prstGeom>
          <a:noFill/>
          <a:ln w="15875" algn="ctr">
            <a:solidFill>
              <a:schemeClr val="tx2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37896" name="11 - Έλλειψη"/>
          <p:cNvSpPr>
            <a:spLocks noChangeArrowheads="1"/>
          </p:cNvSpPr>
          <p:nvPr/>
        </p:nvSpPr>
        <p:spPr bwMode="auto">
          <a:xfrm>
            <a:off x="4058491" y="3401117"/>
            <a:ext cx="107950" cy="107950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37897" name="12 - Έλλειψη"/>
          <p:cNvSpPr>
            <a:spLocks noChangeArrowheads="1"/>
          </p:cNvSpPr>
          <p:nvPr/>
        </p:nvSpPr>
        <p:spPr bwMode="auto">
          <a:xfrm>
            <a:off x="4941141" y="3416992"/>
            <a:ext cx="107950" cy="107950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37898" name="13 - Έλλειψη"/>
          <p:cNvSpPr>
            <a:spLocks noChangeArrowheads="1"/>
          </p:cNvSpPr>
          <p:nvPr/>
        </p:nvSpPr>
        <p:spPr bwMode="auto">
          <a:xfrm>
            <a:off x="4072779" y="4026592"/>
            <a:ext cx="107950" cy="107950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37899" name="14 - Έλλειψη"/>
          <p:cNvSpPr>
            <a:spLocks noChangeArrowheads="1"/>
          </p:cNvSpPr>
          <p:nvPr/>
        </p:nvSpPr>
        <p:spPr bwMode="auto">
          <a:xfrm>
            <a:off x="4061349" y="2780087"/>
            <a:ext cx="107950" cy="107950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37900" name="15 - Έλλειψη"/>
          <p:cNvSpPr>
            <a:spLocks noChangeArrowheads="1"/>
          </p:cNvSpPr>
          <p:nvPr/>
        </p:nvSpPr>
        <p:spPr bwMode="auto">
          <a:xfrm>
            <a:off x="6053979" y="3401117"/>
            <a:ext cx="107950" cy="107950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37901" name="16 - Έλλειψη"/>
          <p:cNvSpPr>
            <a:spLocks noChangeArrowheads="1"/>
          </p:cNvSpPr>
          <p:nvPr/>
        </p:nvSpPr>
        <p:spPr bwMode="auto">
          <a:xfrm>
            <a:off x="3204416" y="3401117"/>
            <a:ext cx="107950" cy="107950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4" name="Oval 13"/>
          <p:cNvSpPr/>
          <p:nvPr/>
        </p:nvSpPr>
        <p:spPr bwMode="auto">
          <a:xfrm>
            <a:off x="5951426" y="3302692"/>
            <a:ext cx="285750" cy="29718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3977846" y="3306502"/>
            <a:ext cx="285750" cy="29718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2956766" y="2434012"/>
            <a:ext cx="1471604" cy="2132355"/>
          </a:xfrm>
          <a:custGeom>
            <a:avLst/>
            <a:gdLst>
              <a:gd name="connsiteX0" fmla="*/ 1390125 w 1410119"/>
              <a:gd name="connsiteY0" fmla="*/ 137160 h 2132355"/>
              <a:gd name="connsiteX1" fmla="*/ 1355835 w 1410119"/>
              <a:gd name="connsiteY1" fmla="*/ 445770 h 2132355"/>
              <a:gd name="connsiteX2" fmla="*/ 1310115 w 1410119"/>
              <a:gd name="connsiteY2" fmla="*/ 514350 h 2132355"/>
              <a:gd name="connsiteX3" fmla="*/ 1275825 w 1410119"/>
              <a:gd name="connsiteY3" fmla="*/ 525780 h 2132355"/>
              <a:gd name="connsiteX4" fmla="*/ 1241535 w 1410119"/>
              <a:gd name="connsiteY4" fmla="*/ 548640 h 2132355"/>
              <a:gd name="connsiteX5" fmla="*/ 1218675 w 1410119"/>
              <a:gd name="connsiteY5" fmla="*/ 582930 h 2132355"/>
              <a:gd name="connsiteX6" fmla="*/ 1150095 w 1410119"/>
              <a:gd name="connsiteY6" fmla="*/ 605790 h 2132355"/>
              <a:gd name="connsiteX7" fmla="*/ 1115805 w 1410119"/>
              <a:gd name="connsiteY7" fmla="*/ 617220 h 2132355"/>
              <a:gd name="connsiteX8" fmla="*/ 1070085 w 1410119"/>
              <a:gd name="connsiteY8" fmla="*/ 628650 h 2132355"/>
              <a:gd name="connsiteX9" fmla="*/ 1001505 w 1410119"/>
              <a:gd name="connsiteY9" fmla="*/ 662940 h 2132355"/>
              <a:gd name="connsiteX10" fmla="*/ 910065 w 1410119"/>
              <a:gd name="connsiteY10" fmla="*/ 685800 h 2132355"/>
              <a:gd name="connsiteX11" fmla="*/ 830055 w 1410119"/>
              <a:gd name="connsiteY11" fmla="*/ 731520 h 2132355"/>
              <a:gd name="connsiteX12" fmla="*/ 795765 w 1410119"/>
              <a:gd name="connsiteY12" fmla="*/ 765810 h 2132355"/>
              <a:gd name="connsiteX13" fmla="*/ 727185 w 1410119"/>
              <a:gd name="connsiteY13" fmla="*/ 800100 h 2132355"/>
              <a:gd name="connsiteX14" fmla="*/ 692895 w 1410119"/>
              <a:gd name="connsiteY14" fmla="*/ 822960 h 2132355"/>
              <a:gd name="connsiteX15" fmla="*/ 670035 w 1410119"/>
              <a:gd name="connsiteY15" fmla="*/ 891540 h 2132355"/>
              <a:gd name="connsiteX16" fmla="*/ 658605 w 1410119"/>
              <a:gd name="connsiteY16" fmla="*/ 925830 h 2132355"/>
              <a:gd name="connsiteX17" fmla="*/ 692895 w 1410119"/>
              <a:gd name="connsiteY17" fmla="*/ 994410 h 2132355"/>
              <a:gd name="connsiteX18" fmla="*/ 727185 w 1410119"/>
              <a:gd name="connsiteY18" fmla="*/ 1017270 h 2132355"/>
              <a:gd name="connsiteX19" fmla="*/ 750045 w 1410119"/>
              <a:gd name="connsiteY19" fmla="*/ 1051560 h 2132355"/>
              <a:gd name="connsiteX20" fmla="*/ 784335 w 1410119"/>
              <a:gd name="connsiteY20" fmla="*/ 1062990 h 2132355"/>
              <a:gd name="connsiteX21" fmla="*/ 864345 w 1410119"/>
              <a:gd name="connsiteY21" fmla="*/ 1108710 h 2132355"/>
              <a:gd name="connsiteX22" fmla="*/ 921495 w 1410119"/>
              <a:gd name="connsiteY22" fmla="*/ 1154430 h 2132355"/>
              <a:gd name="connsiteX23" fmla="*/ 944355 w 1410119"/>
              <a:gd name="connsiteY23" fmla="*/ 1188720 h 2132355"/>
              <a:gd name="connsiteX24" fmla="*/ 978645 w 1410119"/>
              <a:gd name="connsiteY24" fmla="*/ 1223010 h 2132355"/>
              <a:gd name="connsiteX25" fmla="*/ 1012935 w 1410119"/>
              <a:gd name="connsiteY25" fmla="*/ 1245870 h 2132355"/>
              <a:gd name="connsiteX26" fmla="*/ 1081515 w 1410119"/>
              <a:gd name="connsiteY26" fmla="*/ 1303020 h 2132355"/>
              <a:gd name="connsiteX27" fmla="*/ 1172955 w 1410119"/>
              <a:gd name="connsiteY27" fmla="*/ 1325880 h 2132355"/>
              <a:gd name="connsiteX28" fmla="*/ 1230105 w 1410119"/>
              <a:gd name="connsiteY28" fmla="*/ 1394460 h 2132355"/>
              <a:gd name="connsiteX29" fmla="*/ 1264395 w 1410119"/>
              <a:gd name="connsiteY29" fmla="*/ 1417320 h 2132355"/>
              <a:gd name="connsiteX30" fmla="*/ 1355835 w 1410119"/>
              <a:gd name="connsiteY30" fmla="*/ 1485900 h 2132355"/>
              <a:gd name="connsiteX31" fmla="*/ 1378695 w 1410119"/>
              <a:gd name="connsiteY31" fmla="*/ 1531620 h 2132355"/>
              <a:gd name="connsiteX32" fmla="*/ 1378695 w 1410119"/>
              <a:gd name="connsiteY32" fmla="*/ 1805940 h 2132355"/>
              <a:gd name="connsiteX33" fmla="*/ 1355835 w 1410119"/>
              <a:gd name="connsiteY33" fmla="*/ 1931670 h 2132355"/>
              <a:gd name="connsiteX34" fmla="*/ 1332975 w 1410119"/>
              <a:gd name="connsiteY34" fmla="*/ 1965960 h 2132355"/>
              <a:gd name="connsiteX35" fmla="*/ 1218675 w 1410119"/>
              <a:gd name="connsiteY35" fmla="*/ 2068830 h 2132355"/>
              <a:gd name="connsiteX36" fmla="*/ 1172955 w 1410119"/>
              <a:gd name="connsiteY36" fmla="*/ 2091690 h 2132355"/>
              <a:gd name="connsiteX37" fmla="*/ 1001505 w 1410119"/>
              <a:gd name="connsiteY37" fmla="*/ 2114550 h 2132355"/>
              <a:gd name="connsiteX38" fmla="*/ 921495 w 1410119"/>
              <a:gd name="connsiteY38" fmla="*/ 2125980 h 2132355"/>
              <a:gd name="connsiteX39" fmla="*/ 487155 w 1410119"/>
              <a:gd name="connsiteY39" fmla="*/ 2103120 h 2132355"/>
              <a:gd name="connsiteX40" fmla="*/ 418575 w 1410119"/>
              <a:gd name="connsiteY40" fmla="*/ 2080260 h 2132355"/>
              <a:gd name="connsiteX41" fmla="*/ 372855 w 1410119"/>
              <a:gd name="connsiteY41" fmla="*/ 2045970 h 2132355"/>
              <a:gd name="connsiteX42" fmla="*/ 269985 w 1410119"/>
              <a:gd name="connsiteY42" fmla="*/ 1988820 h 2132355"/>
              <a:gd name="connsiteX43" fmla="*/ 224265 w 1410119"/>
              <a:gd name="connsiteY43" fmla="*/ 1943100 h 2132355"/>
              <a:gd name="connsiteX44" fmla="*/ 212835 w 1410119"/>
              <a:gd name="connsiteY44" fmla="*/ 1908810 h 2132355"/>
              <a:gd name="connsiteX45" fmla="*/ 167115 w 1410119"/>
              <a:gd name="connsiteY45" fmla="*/ 1840230 h 2132355"/>
              <a:gd name="connsiteX46" fmla="*/ 144255 w 1410119"/>
              <a:gd name="connsiteY46" fmla="*/ 1748790 h 2132355"/>
              <a:gd name="connsiteX47" fmla="*/ 121395 w 1410119"/>
              <a:gd name="connsiteY47" fmla="*/ 1645920 h 2132355"/>
              <a:gd name="connsiteX48" fmla="*/ 109965 w 1410119"/>
              <a:gd name="connsiteY48" fmla="*/ 1474470 h 2132355"/>
              <a:gd name="connsiteX49" fmla="*/ 87105 w 1410119"/>
              <a:gd name="connsiteY49" fmla="*/ 1405890 h 2132355"/>
              <a:gd name="connsiteX50" fmla="*/ 41385 w 1410119"/>
              <a:gd name="connsiteY50" fmla="*/ 1245870 h 2132355"/>
              <a:gd name="connsiteX51" fmla="*/ 18525 w 1410119"/>
              <a:gd name="connsiteY51" fmla="*/ 1108710 h 2132355"/>
              <a:gd name="connsiteX52" fmla="*/ 18525 w 1410119"/>
              <a:gd name="connsiteY52" fmla="*/ 731520 h 2132355"/>
              <a:gd name="connsiteX53" fmla="*/ 52815 w 1410119"/>
              <a:gd name="connsiteY53" fmla="*/ 617220 h 2132355"/>
              <a:gd name="connsiteX54" fmla="*/ 64245 w 1410119"/>
              <a:gd name="connsiteY54" fmla="*/ 582930 h 2132355"/>
              <a:gd name="connsiteX55" fmla="*/ 98535 w 1410119"/>
              <a:gd name="connsiteY55" fmla="*/ 548640 h 2132355"/>
              <a:gd name="connsiteX56" fmla="*/ 178545 w 1410119"/>
              <a:gd name="connsiteY56" fmla="*/ 468630 h 2132355"/>
              <a:gd name="connsiteX57" fmla="*/ 189975 w 1410119"/>
              <a:gd name="connsiteY57" fmla="*/ 434340 h 2132355"/>
              <a:gd name="connsiteX58" fmla="*/ 224265 w 1410119"/>
              <a:gd name="connsiteY58" fmla="*/ 411480 h 2132355"/>
              <a:gd name="connsiteX59" fmla="*/ 258555 w 1410119"/>
              <a:gd name="connsiteY59" fmla="*/ 377190 h 2132355"/>
              <a:gd name="connsiteX60" fmla="*/ 327135 w 1410119"/>
              <a:gd name="connsiteY60" fmla="*/ 308610 h 2132355"/>
              <a:gd name="connsiteX61" fmla="*/ 418575 w 1410119"/>
              <a:gd name="connsiteY61" fmla="*/ 240030 h 2132355"/>
              <a:gd name="connsiteX62" fmla="*/ 441435 w 1410119"/>
              <a:gd name="connsiteY62" fmla="*/ 205740 h 2132355"/>
              <a:gd name="connsiteX63" fmla="*/ 475725 w 1410119"/>
              <a:gd name="connsiteY63" fmla="*/ 182880 h 2132355"/>
              <a:gd name="connsiteX64" fmla="*/ 532875 w 1410119"/>
              <a:gd name="connsiteY64" fmla="*/ 137160 h 2132355"/>
              <a:gd name="connsiteX65" fmla="*/ 601455 w 1410119"/>
              <a:gd name="connsiteY65" fmla="*/ 91440 h 2132355"/>
              <a:gd name="connsiteX66" fmla="*/ 635745 w 1410119"/>
              <a:gd name="connsiteY66" fmla="*/ 68580 h 2132355"/>
              <a:gd name="connsiteX67" fmla="*/ 727185 w 1410119"/>
              <a:gd name="connsiteY67" fmla="*/ 34290 h 2132355"/>
              <a:gd name="connsiteX68" fmla="*/ 807195 w 1410119"/>
              <a:gd name="connsiteY68" fmla="*/ 11430 h 2132355"/>
              <a:gd name="connsiteX69" fmla="*/ 841485 w 1410119"/>
              <a:gd name="connsiteY69" fmla="*/ 0 h 2132355"/>
              <a:gd name="connsiteX70" fmla="*/ 1344405 w 1410119"/>
              <a:gd name="connsiteY70" fmla="*/ 11430 h 2132355"/>
              <a:gd name="connsiteX71" fmla="*/ 1401555 w 1410119"/>
              <a:gd name="connsiteY71" fmla="*/ 57150 h 2132355"/>
              <a:gd name="connsiteX72" fmla="*/ 1390125 w 1410119"/>
              <a:gd name="connsiteY72" fmla="*/ 137160 h 2132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410119" h="2132355">
                <a:moveTo>
                  <a:pt x="1390125" y="137160"/>
                </a:moveTo>
                <a:cubicBezTo>
                  <a:pt x="1382505" y="201930"/>
                  <a:pt x="1404025" y="301200"/>
                  <a:pt x="1355835" y="445770"/>
                </a:cubicBezTo>
                <a:cubicBezTo>
                  <a:pt x="1343852" y="481720"/>
                  <a:pt x="1346809" y="489887"/>
                  <a:pt x="1310115" y="514350"/>
                </a:cubicBezTo>
                <a:cubicBezTo>
                  <a:pt x="1300090" y="521033"/>
                  <a:pt x="1286601" y="520392"/>
                  <a:pt x="1275825" y="525780"/>
                </a:cubicBezTo>
                <a:cubicBezTo>
                  <a:pt x="1263538" y="531923"/>
                  <a:pt x="1252965" y="541020"/>
                  <a:pt x="1241535" y="548640"/>
                </a:cubicBezTo>
                <a:cubicBezTo>
                  <a:pt x="1233915" y="560070"/>
                  <a:pt x="1230324" y="575649"/>
                  <a:pt x="1218675" y="582930"/>
                </a:cubicBezTo>
                <a:cubicBezTo>
                  <a:pt x="1198241" y="595701"/>
                  <a:pt x="1172955" y="598170"/>
                  <a:pt x="1150095" y="605790"/>
                </a:cubicBezTo>
                <a:cubicBezTo>
                  <a:pt x="1138665" y="609600"/>
                  <a:pt x="1127494" y="614298"/>
                  <a:pt x="1115805" y="617220"/>
                </a:cubicBezTo>
                <a:cubicBezTo>
                  <a:pt x="1100565" y="621030"/>
                  <a:pt x="1084670" y="622816"/>
                  <a:pt x="1070085" y="628650"/>
                </a:cubicBezTo>
                <a:cubicBezTo>
                  <a:pt x="1046355" y="638142"/>
                  <a:pt x="1025524" y="654206"/>
                  <a:pt x="1001505" y="662940"/>
                </a:cubicBezTo>
                <a:cubicBezTo>
                  <a:pt x="883430" y="705876"/>
                  <a:pt x="993242" y="650153"/>
                  <a:pt x="910065" y="685800"/>
                </a:cubicBezTo>
                <a:cubicBezTo>
                  <a:pt x="887048" y="695664"/>
                  <a:pt x="850312" y="714639"/>
                  <a:pt x="830055" y="731520"/>
                </a:cubicBezTo>
                <a:cubicBezTo>
                  <a:pt x="817637" y="741868"/>
                  <a:pt x="808183" y="755462"/>
                  <a:pt x="795765" y="765810"/>
                </a:cubicBezTo>
                <a:cubicBezTo>
                  <a:pt x="746630" y="806756"/>
                  <a:pt x="778735" y="774325"/>
                  <a:pt x="727185" y="800100"/>
                </a:cubicBezTo>
                <a:cubicBezTo>
                  <a:pt x="714898" y="806243"/>
                  <a:pt x="704325" y="815340"/>
                  <a:pt x="692895" y="822960"/>
                </a:cubicBezTo>
                <a:lnTo>
                  <a:pt x="670035" y="891540"/>
                </a:lnTo>
                <a:lnTo>
                  <a:pt x="658605" y="925830"/>
                </a:lnTo>
                <a:cubicBezTo>
                  <a:pt x="667901" y="953719"/>
                  <a:pt x="670738" y="972253"/>
                  <a:pt x="692895" y="994410"/>
                </a:cubicBezTo>
                <a:cubicBezTo>
                  <a:pt x="702609" y="1004124"/>
                  <a:pt x="715755" y="1009650"/>
                  <a:pt x="727185" y="1017270"/>
                </a:cubicBezTo>
                <a:cubicBezTo>
                  <a:pt x="734805" y="1028700"/>
                  <a:pt x="739318" y="1042978"/>
                  <a:pt x="750045" y="1051560"/>
                </a:cubicBezTo>
                <a:cubicBezTo>
                  <a:pt x="759453" y="1059086"/>
                  <a:pt x="773261" y="1058244"/>
                  <a:pt x="784335" y="1062990"/>
                </a:cubicBezTo>
                <a:cubicBezTo>
                  <a:pt x="824940" y="1080392"/>
                  <a:pt x="829908" y="1085752"/>
                  <a:pt x="864345" y="1108710"/>
                </a:cubicBezTo>
                <a:cubicBezTo>
                  <a:pt x="929859" y="1206980"/>
                  <a:pt x="842625" y="1091334"/>
                  <a:pt x="921495" y="1154430"/>
                </a:cubicBezTo>
                <a:cubicBezTo>
                  <a:pt x="932222" y="1163012"/>
                  <a:pt x="935561" y="1178167"/>
                  <a:pt x="944355" y="1188720"/>
                </a:cubicBezTo>
                <a:cubicBezTo>
                  <a:pt x="954703" y="1201138"/>
                  <a:pt x="966227" y="1212662"/>
                  <a:pt x="978645" y="1223010"/>
                </a:cubicBezTo>
                <a:cubicBezTo>
                  <a:pt x="989198" y="1231804"/>
                  <a:pt x="1002382" y="1237076"/>
                  <a:pt x="1012935" y="1245870"/>
                </a:cubicBezTo>
                <a:cubicBezTo>
                  <a:pt x="1050853" y="1277468"/>
                  <a:pt x="1038947" y="1281736"/>
                  <a:pt x="1081515" y="1303020"/>
                </a:cubicBezTo>
                <a:cubicBezTo>
                  <a:pt x="1104946" y="1314736"/>
                  <a:pt x="1151218" y="1321533"/>
                  <a:pt x="1172955" y="1325880"/>
                </a:cubicBezTo>
                <a:cubicBezTo>
                  <a:pt x="1195432" y="1359596"/>
                  <a:pt x="1197102" y="1366958"/>
                  <a:pt x="1230105" y="1394460"/>
                </a:cubicBezTo>
                <a:cubicBezTo>
                  <a:pt x="1240658" y="1403254"/>
                  <a:pt x="1254681" y="1407606"/>
                  <a:pt x="1264395" y="1417320"/>
                </a:cubicBezTo>
                <a:cubicBezTo>
                  <a:pt x="1336885" y="1489810"/>
                  <a:pt x="1253114" y="1444812"/>
                  <a:pt x="1355835" y="1485900"/>
                </a:cubicBezTo>
                <a:cubicBezTo>
                  <a:pt x="1363455" y="1501140"/>
                  <a:pt x="1372712" y="1515666"/>
                  <a:pt x="1378695" y="1531620"/>
                </a:cubicBezTo>
                <a:cubicBezTo>
                  <a:pt x="1410119" y="1615416"/>
                  <a:pt x="1383676" y="1736207"/>
                  <a:pt x="1378695" y="1805940"/>
                </a:cubicBezTo>
                <a:cubicBezTo>
                  <a:pt x="1376725" y="1833521"/>
                  <a:pt x="1372682" y="1897976"/>
                  <a:pt x="1355835" y="1931670"/>
                </a:cubicBezTo>
                <a:cubicBezTo>
                  <a:pt x="1349692" y="1943957"/>
                  <a:pt x="1342165" y="1955749"/>
                  <a:pt x="1332975" y="1965960"/>
                </a:cubicBezTo>
                <a:cubicBezTo>
                  <a:pt x="1293544" y="2009773"/>
                  <a:pt x="1266030" y="2041770"/>
                  <a:pt x="1218675" y="2068830"/>
                </a:cubicBezTo>
                <a:cubicBezTo>
                  <a:pt x="1203881" y="2077284"/>
                  <a:pt x="1189119" y="2086302"/>
                  <a:pt x="1172955" y="2091690"/>
                </a:cubicBezTo>
                <a:cubicBezTo>
                  <a:pt x="1131251" y="2105591"/>
                  <a:pt x="1030691" y="2111116"/>
                  <a:pt x="1001505" y="2114550"/>
                </a:cubicBezTo>
                <a:cubicBezTo>
                  <a:pt x="974749" y="2117698"/>
                  <a:pt x="948165" y="2122170"/>
                  <a:pt x="921495" y="2125980"/>
                </a:cubicBezTo>
                <a:cubicBezTo>
                  <a:pt x="911330" y="2125662"/>
                  <a:pt x="604093" y="2132355"/>
                  <a:pt x="487155" y="2103120"/>
                </a:cubicBezTo>
                <a:cubicBezTo>
                  <a:pt x="463778" y="2097276"/>
                  <a:pt x="441435" y="2087880"/>
                  <a:pt x="418575" y="2080260"/>
                </a:cubicBezTo>
                <a:cubicBezTo>
                  <a:pt x="403335" y="2068830"/>
                  <a:pt x="389190" y="2055771"/>
                  <a:pt x="372855" y="2045970"/>
                </a:cubicBezTo>
                <a:cubicBezTo>
                  <a:pt x="337105" y="2024520"/>
                  <a:pt x="301291" y="2015654"/>
                  <a:pt x="269985" y="1988820"/>
                </a:cubicBezTo>
                <a:cubicBezTo>
                  <a:pt x="253621" y="1974794"/>
                  <a:pt x="239505" y="1958340"/>
                  <a:pt x="224265" y="1943100"/>
                </a:cubicBezTo>
                <a:cubicBezTo>
                  <a:pt x="220455" y="1931670"/>
                  <a:pt x="218686" y="1919342"/>
                  <a:pt x="212835" y="1908810"/>
                </a:cubicBezTo>
                <a:cubicBezTo>
                  <a:pt x="199492" y="1884793"/>
                  <a:pt x="167115" y="1840230"/>
                  <a:pt x="167115" y="1840230"/>
                </a:cubicBezTo>
                <a:cubicBezTo>
                  <a:pt x="143877" y="1724038"/>
                  <a:pt x="167686" y="1830799"/>
                  <a:pt x="144255" y="1748790"/>
                </a:cubicBezTo>
                <a:cubicBezTo>
                  <a:pt x="133494" y="1711126"/>
                  <a:pt x="129252" y="1685203"/>
                  <a:pt x="121395" y="1645920"/>
                </a:cubicBezTo>
                <a:cubicBezTo>
                  <a:pt x="117585" y="1588770"/>
                  <a:pt x="118065" y="1531171"/>
                  <a:pt x="109965" y="1474470"/>
                </a:cubicBezTo>
                <a:cubicBezTo>
                  <a:pt x="106557" y="1450616"/>
                  <a:pt x="87105" y="1405890"/>
                  <a:pt x="87105" y="1405890"/>
                </a:cubicBezTo>
                <a:cubicBezTo>
                  <a:pt x="67257" y="1247110"/>
                  <a:pt x="93778" y="1376853"/>
                  <a:pt x="41385" y="1245870"/>
                </a:cubicBezTo>
                <a:cubicBezTo>
                  <a:pt x="27654" y="1211543"/>
                  <a:pt x="21835" y="1135190"/>
                  <a:pt x="18525" y="1108710"/>
                </a:cubicBezTo>
                <a:cubicBezTo>
                  <a:pt x="6947" y="900309"/>
                  <a:pt x="0" y="926033"/>
                  <a:pt x="18525" y="731520"/>
                </a:cubicBezTo>
                <a:cubicBezTo>
                  <a:pt x="26759" y="645063"/>
                  <a:pt x="24000" y="684455"/>
                  <a:pt x="52815" y="617220"/>
                </a:cubicBezTo>
                <a:cubicBezTo>
                  <a:pt x="57561" y="606146"/>
                  <a:pt x="57562" y="592955"/>
                  <a:pt x="64245" y="582930"/>
                </a:cubicBezTo>
                <a:cubicBezTo>
                  <a:pt x="73211" y="569480"/>
                  <a:pt x="88015" y="560913"/>
                  <a:pt x="98535" y="548640"/>
                </a:cubicBezTo>
                <a:cubicBezTo>
                  <a:pt x="162543" y="473964"/>
                  <a:pt x="99297" y="528066"/>
                  <a:pt x="178545" y="468630"/>
                </a:cubicBezTo>
                <a:cubicBezTo>
                  <a:pt x="182355" y="457200"/>
                  <a:pt x="182449" y="443748"/>
                  <a:pt x="189975" y="434340"/>
                </a:cubicBezTo>
                <a:cubicBezTo>
                  <a:pt x="198557" y="423613"/>
                  <a:pt x="213712" y="420274"/>
                  <a:pt x="224265" y="411480"/>
                </a:cubicBezTo>
                <a:cubicBezTo>
                  <a:pt x="236683" y="401132"/>
                  <a:pt x="248035" y="389463"/>
                  <a:pt x="258555" y="377190"/>
                </a:cubicBezTo>
                <a:cubicBezTo>
                  <a:pt x="326811" y="297558"/>
                  <a:pt x="258445" y="358566"/>
                  <a:pt x="327135" y="308610"/>
                </a:cubicBezTo>
                <a:cubicBezTo>
                  <a:pt x="357948" y="286201"/>
                  <a:pt x="397441" y="271731"/>
                  <a:pt x="418575" y="240030"/>
                </a:cubicBezTo>
                <a:cubicBezTo>
                  <a:pt x="426195" y="228600"/>
                  <a:pt x="431721" y="215454"/>
                  <a:pt x="441435" y="205740"/>
                </a:cubicBezTo>
                <a:cubicBezTo>
                  <a:pt x="451149" y="196026"/>
                  <a:pt x="464735" y="191122"/>
                  <a:pt x="475725" y="182880"/>
                </a:cubicBezTo>
                <a:cubicBezTo>
                  <a:pt x="495242" y="168242"/>
                  <a:pt x="513145" y="151509"/>
                  <a:pt x="532875" y="137160"/>
                </a:cubicBezTo>
                <a:cubicBezTo>
                  <a:pt x="555094" y="121000"/>
                  <a:pt x="578595" y="106680"/>
                  <a:pt x="601455" y="91440"/>
                </a:cubicBezTo>
                <a:cubicBezTo>
                  <a:pt x="612885" y="83820"/>
                  <a:pt x="622418" y="71912"/>
                  <a:pt x="635745" y="68580"/>
                </a:cubicBezTo>
                <a:cubicBezTo>
                  <a:pt x="720037" y="47507"/>
                  <a:pt x="643506" y="70152"/>
                  <a:pt x="727185" y="34290"/>
                </a:cubicBezTo>
                <a:cubicBezTo>
                  <a:pt x="754590" y="22545"/>
                  <a:pt x="778194" y="19716"/>
                  <a:pt x="807195" y="11430"/>
                </a:cubicBezTo>
                <a:cubicBezTo>
                  <a:pt x="818780" y="8120"/>
                  <a:pt x="830055" y="3810"/>
                  <a:pt x="841485" y="0"/>
                </a:cubicBezTo>
                <a:lnTo>
                  <a:pt x="1344405" y="11430"/>
                </a:lnTo>
                <a:cubicBezTo>
                  <a:pt x="1370214" y="12528"/>
                  <a:pt x="1396540" y="29568"/>
                  <a:pt x="1401555" y="57150"/>
                </a:cubicBezTo>
                <a:cubicBezTo>
                  <a:pt x="1407007" y="87138"/>
                  <a:pt x="1397745" y="72390"/>
                  <a:pt x="1390125" y="137160"/>
                </a:cubicBezTo>
                <a:close/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4454096" y="2856922"/>
            <a:ext cx="994410" cy="1293939"/>
          </a:xfrm>
          <a:custGeom>
            <a:avLst/>
            <a:gdLst>
              <a:gd name="connsiteX0" fmla="*/ 434340 w 994410"/>
              <a:gd name="connsiteY0" fmla="*/ 11430 h 1293939"/>
              <a:gd name="connsiteX1" fmla="*/ 400050 w 994410"/>
              <a:gd name="connsiteY1" fmla="*/ 34290 h 1293939"/>
              <a:gd name="connsiteX2" fmla="*/ 331470 w 994410"/>
              <a:gd name="connsiteY2" fmla="*/ 57150 h 1293939"/>
              <a:gd name="connsiteX3" fmla="*/ 217170 w 994410"/>
              <a:gd name="connsiteY3" fmla="*/ 114300 h 1293939"/>
              <a:gd name="connsiteX4" fmla="*/ 182880 w 994410"/>
              <a:gd name="connsiteY4" fmla="*/ 137160 h 1293939"/>
              <a:gd name="connsiteX5" fmla="*/ 148590 w 994410"/>
              <a:gd name="connsiteY5" fmla="*/ 148590 h 1293939"/>
              <a:gd name="connsiteX6" fmla="*/ 80010 w 994410"/>
              <a:gd name="connsiteY6" fmla="*/ 194310 h 1293939"/>
              <a:gd name="connsiteX7" fmla="*/ 34290 w 994410"/>
              <a:gd name="connsiteY7" fmla="*/ 262890 h 1293939"/>
              <a:gd name="connsiteX8" fmla="*/ 0 w 994410"/>
              <a:gd name="connsiteY8" fmla="*/ 331470 h 1293939"/>
              <a:gd name="connsiteX9" fmla="*/ 11430 w 994410"/>
              <a:gd name="connsiteY9" fmla="*/ 708660 h 1293939"/>
              <a:gd name="connsiteX10" fmla="*/ 22860 w 994410"/>
              <a:gd name="connsiteY10" fmla="*/ 742950 h 1293939"/>
              <a:gd name="connsiteX11" fmla="*/ 68580 w 994410"/>
              <a:gd name="connsiteY11" fmla="*/ 811530 h 1293939"/>
              <a:gd name="connsiteX12" fmla="*/ 125730 w 994410"/>
              <a:gd name="connsiteY12" fmla="*/ 857250 h 1293939"/>
              <a:gd name="connsiteX13" fmla="*/ 171450 w 994410"/>
              <a:gd name="connsiteY13" fmla="*/ 868680 h 1293939"/>
              <a:gd name="connsiteX14" fmla="*/ 228600 w 994410"/>
              <a:gd name="connsiteY14" fmla="*/ 891540 h 1293939"/>
              <a:gd name="connsiteX15" fmla="*/ 297180 w 994410"/>
              <a:gd name="connsiteY15" fmla="*/ 914400 h 1293939"/>
              <a:gd name="connsiteX16" fmla="*/ 331470 w 994410"/>
              <a:gd name="connsiteY16" fmla="*/ 925830 h 1293939"/>
              <a:gd name="connsiteX17" fmla="*/ 354330 w 994410"/>
              <a:gd name="connsiteY17" fmla="*/ 994410 h 1293939"/>
              <a:gd name="connsiteX18" fmla="*/ 388620 w 994410"/>
              <a:gd name="connsiteY18" fmla="*/ 1028700 h 1293939"/>
              <a:gd name="connsiteX19" fmla="*/ 422910 w 994410"/>
              <a:gd name="connsiteY19" fmla="*/ 1074420 h 1293939"/>
              <a:gd name="connsiteX20" fmla="*/ 445770 w 994410"/>
              <a:gd name="connsiteY20" fmla="*/ 1108710 h 1293939"/>
              <a:gd name="connsiteX21" fmla="*/ 480060 w 994410"/>
              <a:gd name="connsiteY21" fmla="*/ 1143000 h 1293939"/>
              <a:gd name="connsiteX22" fmla="*/ 491490 w 994410"/>
              <a:gd name="connsiteY22" fmla="*/ 1177290 h 1293939"/>
              <a:gd name="connsiteX23" fmla="*/ 617220 w 994410"/>
              <a:gd name="connsiteY23" fmla="*/ 1257300 h 1293939"/>
              <a:gd name="connsiteX24" fmla="*/ 708660 w 994410"/>
              <a:gd name="connsiteY24" fmla="*/ 1291590 h 1293939"/>
              <a:gd name="connsiteX25" fmla="*/ 868680 w 994410"/>
              <a:gd name="connsiteY25" fmla="*/ 1280160 h 1293939"/>
              <a:gd name="connsiteX26" fmla="*/ 880110 w 994410"/>
              <a:gd name="connsiteY26" fmla="*/ 1245870 h 1293939"/>
              <a:gd name="connsiteX27" fmla="*/ 914400 w 994410"/>
              <a:gd name="connsiteY27" fmla="*/ 1211580 h 1293939"/>
              <a:gd name="connsiteX28" fmla="*/ 937260 w 994410"/>
              <a:gd name="connsiteY28" fmla="*/ 1120140 h 1293939"/>
              <a:gd name="connsiteX29" fmla="*/ 960120 w 994410"/>
              <a:gd name="connsiteY29" fmla="*/ 1051560 h 1293939"/>
              <a:gd name="connsiteX30" fmla="*/ 971550 w 994410"/>
              <a:gd name="connsiteY30" fmla="*/ 937260 h 1293939"/>
              <a:gd name="connsiteX31" fmla="*/ 994410 w 994410"/>
              <a:gd name="connsiteY31" fmla="*/ 845820 h 1293939"/>
              <a:gd name="connsiteX32" fmla="*/ 971550 w 994410"/>
              <a:gd name="connsiteY32" fmla="*/ 377190 h 1293939"/>
              <a:gd name="connsiteX33" fmla="*/ 960120 w 994410"/>
              <a:gd name="connsiteY33" fmla="*/ 342900 h 1293939"/>
              <a:gd name="connsiteX34" fmla="*/ 925830 w 994410"/>
              <a:gd name="connsiteY34" fmla="*/ 217170 h 1293939"/>
              <a:gd name="connsiteX35" fmla="*/ 845820 w 994410"/>
              <a:gd name="connsiteY35" fmla="*/ 114300 h 1293939"/>
              <a:gd name="connsiteX36" fmla="*/ 822960 w 994410"/>
              <a:gd name="connsiteY36" fmla="*/ 80010 h 1293939"/>
              <a:gd name="connsiteX37" fmla="*/ 754380 w 994410"/>
              <a:gd name="connsiteY37" fmla="*/ 34290 h 1293939"/>
              <a:gd name="connsiteX38" fmla="*/ 685800 w 994410"/>
              <a:gd name="connsiteY38" fmla="*/ 0 h 1293939"/>
              <a:gd name="connsiteX39" fmla="*/ 434340 w 994410"/>
              <a:gd name="connsiteY39" fmla="*/ 11430 h 129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994410" h="1293939">
                <a:moveTo>
                  <a:pt x="434340" y="11430"/>
                </a:moveTo>
                <a:cubicBezTo>
                  <a:pt x="422910" y="19050"/>
                  <a:pt x="412603" y="28711"/>
                  <a:pt x="400050" y="34290"/>
                </a:cubicBezTo>
                <a:cubicBezTo>
                  <a:pt x="378030" y="44077"/>
                  <a:pt x="351520" y="43784"/>
                  <a:pt x="331470" y="57150"/>
                </a:cubicBezTo>
                <a:cubicBezTo>
                  <a:pt x="249819" y="111584"/>
                  <a:pt x="289544" y="96207"/>
                  <a:pt x="217170" y="114300"/>
                </a:cubicBezTo>
                <a:cubicBezTo>
                  <a:pt x="205740" y="121920"/>
                  <a:pt x="195167" y="131017"/>
                  <a:pt x="182880" y="137160"/>
                </a:cubicBezTo>
                <a:cubicBezTo>
                  <a:pt x="172104" y="142548"/>
                  <a:pt x="159122" y="142739"/>
                  <a:pt x="148590" y="148590"/>
                </a:cubicBezTo>
                <a:cubicBezTo>
                  <a:pt x="124573" y="161933"/>
                  <a:pt x="80010" y="194310"/>
                  <a:pt x="80010" y="194310"/>
                </a:cubicBezTo>
                <a:cubicBezTo>
                  <a:pt x="64770" y="217170"/>
                  <a:pt x="42978" y="236826"/>
                  <a:pt x="34290" y="262890"/>
                </a:cubicBezTo>
                <a:cubicBezTo>
                  <a:pt x="18516" y="310212"/>
                  <a:pt x="29543" y="287155"/>
                  <a:pt x="0" y="331470"/>
                </a:cubicBezTo>
                <a:cubicBezTo>
                  <a:pt x="3810" y="457200"/>
                  <a:pt x="4453" y="583066"/>
                  <a:pt x="11430" y="708660"/>
                </a:cubicBezTo>
                <a:cubicBezTo>
                  <a:pt x="12098" y="720690"/>
                  <a:pt x="17009" y="732418"/>
                  <a:pt x="22860" y="742950"/>
                </a:cubicBezTo>
                <a:cubicBezTo>
                  <a:pt x="36203" y="766967"/>
                  <a:pt x="47126" y="794367"/>
                  <a:pt x="68580" y="811530"/>
                </a:cubicBezTo>
                <a:cubicBezTo>
                  <a:pt x="87630" y="826770"/>
                  <a:pt x="104404" y="845402"/>
                  <a:pt x="125730" y="857250"/>
                </a:cubicBezTo>
                <a:cubicBezTo>
                  <a:pt x="139462" y="864879"/>
                  <a:pt x="156547" y="863712"/>
                  <a:pt x="171450" y="868680"/>
                </a:cubicBezTo>
                <a:cubicBezTo>
                  <a:pt x="190915" y="875168"/>
                  <a:pt x="209318" y="884528"/>
                  <a:pt x="228600" y="891540"/>
                </a:cubicBezTo>
                <a:cubicBezTo>
                  <a:pt x="251246" y="899775"/>
                  <a:pt x="274320" y="906780"/>
                  <a:pt x="297180" y="914400"/>
                </a:cubicBezTo>
                <a:lnTo>
                  <a:pt x="331470" y="925830"/>
                </a:lnTo>
                <a:cubicBezTo>
                  <a:pt x="339090" y="948690"/>
                  <a:pt x="337291" y="977371"/>
                  <a:pt x="354330" y="994410"/>
                </a:cubicBezTo>
                <a:cubicBezTo>
                  <a:pt x="365760" y="1005840"/>
                  <a:pt x="378100" y="1016427"/>
                  <a:pt x="388620" y="1028700"/>
                </a:cubicBezTo>
                <a:cubicBezTo>
                  <a:pt x="401018" y="1043164"/>
                  <a:pt x="411837" y="1058918"/>
                  <a:pt x="422910" y="1074420"/>
                </a:cubicBezTo>
                <a:cubicBezTo>
                  <a:pt x="430895" y="1085598"/>
                  <a:pt x="436976" y="1098157"/>
                  <a:pt x="445770" y="1108710"/>
                </a:cubicBezTo>
                <a:cubicBezTo>
                  <a:pt x="456118" y="1121128"/>
                  <a:pt x="468630" y="1131570"/>
                  <a:pt x="480060" y="1143000"/>
                </a:cubicBezTo>
                <a:cubicBezTo>
                  <a:pt x="483870" y="1154430"/>
                  <a:pt x="484807" y="1167265"/>
                  <a:pt x="491490" y="1177290"/>
                </a:cubicBezTo>
                <a:cubicBezTo>
                  <a:pt x="524891" y="1227391"/>
                  <a:pt x="563996" y="1221818"/>
                  <a:pt x="617220" y="1257300"/>
                </a:cubicBezTo>
                <a:cubicBezTo>
                  <a:pt x="667674" y="1290936"/>
                  <a:pt x="638040" y="1277466"/>
                  <a:pt x="708660" y="1291590"/>
                </a:cubicBezTo>
                <a:cubicBezTo>
                  <a:pt x="762000" y="1287780"/>
                  <a:pt x="817010" y="1293939"/>
                  <a:pt x="868680" y="1280160"/>
                </a:cubicBezTo>
                <a:cubicBezTo>
                  <a:pt x="880321" y="1277056"/>
                  <a:pt x="873427" y="1255895"/>
                  <a:pt x="880110" y="1245870"/>
                </a:cubicBezTo>
                <a:cubicBezTo>
                  <a:pt x="889076" y="1232420"/>
                  <a:pt x="902970" y="1223010"/>
                  <a:pt x="914400" y="1211580"/>
                </a:cubicBezTo>
                <a:cubicBezTo>
                  <a:pt x="949081" y="1107536"/>
                  <a:pt x="895881" y="1271861"/>
                  <a:pt x="937260" y="1120140"/>
                </a:cubicBezTo>
                <a:cubicBezTo>
                  <a:pt x="943600" y="1096893"/>
                  <a:pt x="960120" y="1051560"/>
                  <a:pt x="960120" y="1051560"/>
                </a:cubicBezTo>
                <a:cubicBezTo>
                  <a:pt x="963930" y="1013460"/>
                  <a:pt x="965255" y="975029"/>
                  <a:pt x="971550" y="937260"/>
                </a:cubicBezTo>
                <a:cubicBezTo>
                  <a:pt x="976715" y="906269"/>
                  <a:pt x="994410" y="845820"/>
                  <a:pt x="994410" y="845820"/>
                </a:cubicBezTo>
                <a:cubicBezTo>
                  <a:pt x="991969" y="770150"/>
                  <a:pt x="991426" y="506383"/>
                  <a:pt x="971550" y="377190"/>
                </a:cubicBezTo>
                <a:cubicBezTo>
                  <a:pt x="969718" y="365282"/>
                  <a:pt x="963042" y="354589"/>
                  <a:pt x="960120" y="342900"/>
                </a:cubicBezTo>
                <a:cubicBezTo>
                  <a:pt x="951532" y="308548"/>
                  <a:pt x="945447" y="246595"/>
                  <a:pt x="925830" y="217170"/>
                </a:cubicBezTo>
                <a:cubicBezTo>
                  <a:pt x="810276" y="43839"/>
                  <a:pt x="935349" y="221735"/>
                  <a:pt x="845820" y="114300"/>
                </a:cubicBezTo>
                <a:cubicBezTo>
                  <a:pt x="837026" y="103747"/>
                  <a:pt x="833298" y="89056"/>
                  <a:pt x="822960" y="80010"/>
                </a:cubicBezTo>
                <a:cubicBezTo>
                  <a:pt x="802283" y="61918"/>
                  <a:pt x="777240" y="49530"/>
                  <a:pt x="754380" y="34290"/>
                </a:cubicBezTo>
                <a:cubicBezTo>
                  <a:pt x="710065" y="4747"/>
                  <a:pt x="733122" y="15774"/>
                  <a:pt x="685800" y="0"/>
                </a:cubicBezTo>
                <a:lnTo>
                  <a:pt x="434340" y="11430"/>
                </a:lnTo>
                <a:close/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20941" y="2452200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mbria" pitchFamily="18" charset="0"/>
              </a:rPr>
              <a:t>p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57328" y="3037736"/>
            <a:ext cx="3337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mbria" pitchFamily="18" charset="0"/>
              </a:rPr>
              <a:t>x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77332" y="3358575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mbria" pitchFamily="18" charset="0"/>
              </a:rPr>
              <a:t>y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91489" y="2977576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mbria" pitchFamily="18" charset="0"/>
              </a:rPr>
              <a:t>q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86338" y="2913408"/>
            <a:ext cx="3241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mbria" pitchFamily="18" charset="0"/>
              </a:rPr>
              <a:t>z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02740" y="4016303"/>
            <a:ext cx="311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mbria" pitchFamily="18" charset="0"/>
              </a:rPr>
              <a:t>r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25" name="1 - Τίτλος"/>
          <p:cNvSpPr>
            <a:spLocks noGrp="1"/>
          </p:cNvSpPr>
          <p:nvPr>
            <p:ph type="title"/>
          </p:nvPr>
        </p:nvSpPr>
        <p:spPr>
          <a:xfrm>
            <a:off x="1383632" y="356944"/>
            <a:ext cx="7760368" cy="894340"/>
          </a:xfrm>
        </p:spPr>
        <p:txBody>
          <a:bodyPr anchor="ctr"/>
          <a:lstStyle/>
          <a:p>
            <a:pPr eaLnBrk="1" hangingPunct="1"/>
            <a:r>
              <a:rPr lang="en-US" sz="3200" b="1" kern="1200" dirty="0" smtClean="0">
                <a:solidFill>
                  <a:srgbClr val="002060"/>
                </a:solidFill>
                <a:latin typeface="Garamond" pitchFamily="18" charset="0"/>
              </a:rPr>
              <a:t>Characterizing Triangulated Graphs</a:t>
            </a:r>
            <a:endParaRPr lang="el-GR" sz="3200" b="1" kern="1200" dirty="0" smtClean="0">
              <a:solidFill>
                <a:srgbClr val="002060"/>
              </a:solidFill>
              <a:latin typeface="Garamond" pitchFamily="18" charset="0"/>
            </a:endParaRPr>
          </a:p>
        </p:txBody>
      </p:sp>
      <p:pic>
        <p:nvPicPr>
          <p:cNvPr id="24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C42D09A4-64D9-4005-858C-1F13DF9E55C1}" type="slidenum">
              <a:rPr lang="el-GR" altLang="el-GR" sz="1200" smtClean="0">
                <a:latin typeface="Cambria" pitchFamily="18" charset="0"/>
              </a:rPr>
              <a:pPr/>
              <a:t>48</a:t>
            </a:fld>
            <a:endParaRPr lang="el-GR" altLang="el-GR" sz="120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2 - Θέση περιεχομένου"/>
          <p:cNvSpPr>
            <a:spLocks noGrp="1"/>
          </p:cNvSpPr>
          <p:nvPr>
            <p:ph idx="1"/>
          </p:nvPr>
        </p:nvSpPr>
        <p:spPr>
          <a:xfrm>
            <a:off x="481263" y="1668549"/>
            <a:ext cx="8337884" cy="4816471"/>
          </a:xfrm>
          <a:ln w="15875">
            <a:solidFill>
              <a:schemeClr val="tx2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Example 2:              </a:t>
            </a:r>
            <a:r>
              <a:rPr lang="en-US" sz="1100" dirty="0" smtClean="0">
                <a:solidFill>
                  <a:schemeClr val="tx2"/>
                </a:solidFill>
              </a:rPr>
              <a:t>  </a:t>
            </a:r>
            <a:endParaRPr lang="en-US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                            </a:t>
            </a:r>
            <a:r>
              <a:rPr lang="en-US" sz="1050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                   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chemeClr val="tx2"/>
                </a:solidFill>
              </a:rPr>
              <a:t>                                   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The set </a:t>
            </a:r>
            <a:r>
              <a:rPr lang="en-US" sz="2800" dirty="0" smtClean="0">
                <a:solidFill>
                  <a:srgbClr val="C00000"/>
                </a:solidFill>
              </a:rPr>
              <a:t>{x, y, z}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/>
              <a:t>is a minimal vertex separator for 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                        </a:t>
            </a:r>
            <a:r>
              <a:rPr lang="en-US" sz="2800" dirty="0" smtClean="0">
                <a:solidFill>
                  <a:srgbClr val="009900"/>
                </a:solidFill>
              </a:rPr>
              <a:t>p</a:t>
            </a:r>
            <a:r>
              <a:rPr lang="en-US" sz="2800" dirty="0" smtClean="0"/>
              <a:t> and </a:t>
            </a:r>
            <a:r>
              <a:rPr lang="en-US" sz="2800" dirty="0" smtClean="0">
                <a:solidFill>
                  <a:srgbClr val="009900"/>
                </a:solidFill>
              </a:rPr>
              <a:t>r</a:t>
            </a:r>
            <a:r>
              <a:rPr lang="en-US" sz="2800" dirty="0" smtClean="0"/>
              <a:t>   (</a:t>
            </a:r>
            <a:r>
              <a:rPr lang="en-US" sz="2800" dirty="0" smtClean="0">
                <a:solidFill>
                  <a:srgbClr val="009900"/>
                </a:solidFill>
              </a:rPr>
              <a:t>p-r</a:t>
            </a:r>
            <a:r>
              <a:rPr lang="en-US" sz="2800" dirty="0" smtClean="0"/>
              <a:t> separator).</a:t>
            </a:r>
          </a:p>
          <a:p>
            <a:pPr>
              <a:buFont typeface="Wingdings" pitchFamily="2" charset="2"/>
              <a:buNone/>
            </a:pPr>
            <a:r>
              <a:rPr lang="en-US" sz="2800" dirty="0" smtClean="0"/>
              <a:t>.</a:t>
            </a:r>
          </a:p>
          <a:p>
            <a:pPr>
              <a:buFont typeface="Wingdings" pitchFamily="2" charset="2"/>
              <a:buNone/>
            </a:pPr>
            <a:endParaRPr lang="en-US" sz="1400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l-GR" dirty="0" smtClean="0">
              <a:solidFill>
                <a:schemeClr val="tx2"/>
              </a:solidFill>
            </a:endParaRPr>
          </a:p>
        </p:txBody>
      </p:sp>
      <p:sp>
        <p:nvSpPr>
          <p:cNvPr id="24" name="5 - Ισοσκελές τρίγωνο"/>
          <p:cNvSpPr>
            <a:spLocks noChangeArrowheads="1"/>
          </p:cNvSpPr>
          <p:nvPr/>
        </p:nvSpPr>
        <p:spPr bwMode="auto">
          <a:xfrm rot="-5400000">
            <a:off x="3028997" y="2998686"/>
            <a:ext cx="1265238" cy="882650"/>
          </a:xfrm>
          <a:prstGeom prst="triangle">
            <a:avLst>
              <a:gd name="adj" fmla="val 50000"/>
            </a:avLst>
          </a:prstGeom>
          <a:noFill/>
          <a:ln w="15875" algn="ctr">
            <a:solidFill>
              <a:schemeClr val="tx2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cxnSp>
        <p:nvCxnSpPr>
          <p:cNvPr id="25" name="7 - Ευθεία γραμμή σύνδεσης"/>
          <p:cNvCxnSpPr>
            <a:cxnSpLocks noChangeShapeType="1"/>
            <a:stCxn id="24" idx="3"/>
            <a:endCxn id="26" idx="0"/>
          </p:cNvCxnSpPr>
          <p:nvPr/>
        </p:nvCxnSpPr>
        <p:spPr bwMode="auto">
          <a:xfrm>
            <a:off x="4102941" y="3439217"/>
            <a:ext cx="2057400" cy="7938"/>
          </a:xfrm>
          <a:prstGeom prst="line">
            <a:avLst/>
          </a:prstGeom>
          <a:noFill/>
          <a:ln w="15875" algn="ctr">
            <a:solidFill>
              <a:schemeClr val="tx2"/>
            </a:solidFill>
            <a:round/>
            <a:headEnd/>
            <a:tailEnd/>
          </a:ln>
        </p:spPr>
      </p:cxnSp>
      <p:sp>
        <p:nvSpPr>
          <p:cNvPr id="26" name="8 - Ισοσκελές τρίγωνο"/>
          <p:cNvSpPr>
            <a:spLocks noChangeArrowheads="1"/>
          </p:cNvSpPr>
          <p:nvPr/>
        </p:nvSpPr>
        <p:spPr bwMode="auto">
          <a:xfrm rot="5400000">
            <a:off x="4495847" y="2422424"/>
            <a:ext cx="1279525" cy="2049462"/>
          </a:xfrm>
          <a:prstGeom prst="triangle">
            <a:avLst>
              <a:gd name="adj" fmla="val 50000"/>
            </a:avLst>
          </a:prstGeom>
          <a:noFill/>
          <a:ln w="15875" algn="ctr">
            <a:solidFill>
              <a:schemeClr val="tx2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7" name="11 - Έλλειψη"/>
          <p:cNvSpPr>
            <a:spLocks noChangeArrowheads="1"/>
          </p:cNvSpPr>
          <p:nvPr/>
        </p:nvSpPr>
        <p:spPr bwMode="auto">
          <a:xfrm>
            <a:off x="4058491" y="3401117"/>
            <a:ext cx="107950" cy="107950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8" name="12 - Έλλειψη"/>
          <p:cNvSpPr>
            <a:spLocks noChangeArrowheads="1"/>
          </p:cNvSpPr>
          <p:nvPr/>
        </p:nvSpPr>
        <p:spPr bwMode="auto">
          <a:xfrm>
            <a:off x="4941141" y="3416992"/>
            <a:ext cx="107950" cy="107950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9" name="13 - Έλλειψη"/>
          <p:cNvSpPr>
            <a:spLocks noChangeArrowheads="1"/>
          </p:cNvSpPr>
          <p:nvPr/>
        </p:nvSpPr>
        <p:spPr bwMode="auto">
          <a:xfrm>
            <a:off x="4072779" y="4026592"/>
            <a:ext cx="107950" cy="107950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30" name="14 - Έλλειψη"/>
          <p:cNvSpPr>
            <a:spLocks noChangeArrowheads="1"/>
          </p:cNvSpPr>
          <p:nvPr/>
        </p:nvSpPr>
        <p:spPr bwMode="auto">
          <a:xfrm>
            <a:off x="4061349" y="2780087"/>
            <a:ext cx="107950" cy="107950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31" name="15 - Έλλειψη"/>
          <p:cNvSpPr>
            <a:spLocks noChangeArrowheads="1"/>
          </p:cNvSpPr>
          <p:nvPr/>
        </p:nvSpPr>
        <p:spPr bwMode="auto">
          <a:xfrm>
            <a:off x="6053979" y="3401117"/>
            <a:ext cx="107950" cy="107950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32" name="16 - Έλλειψη"/>
          <p:cNvSpPr>
            <a:spLocks noChangeArrowheads="1"/>
          </p:cNvSpPr>
          <p:nvPr/>
        </p:nvSpPr>
        <p:spPr bwMode="auto">
          <a:xfrm>
            <a:off x="3204416" y="3401117"/>
            <a:ext cx="107950" cy="107950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33" name="Oval 32"/>
          <p:cNvSpPr/>
          <p:nvPr/>
        </p:nvSpPr>
        <p:spPr bwMode="auto">
          <a:xfrm>
            <a:off x="5951426" y="3302692"/>
            <a:ext cx="285750" cy="29718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3977846" y="3306502"/>
            <a:ext cx="285750" cy="29718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5" name="Freeform 34"/>
          <p:cNvSpPr/>
          <p:nvPr/>
        </p:nvSpPr>
        <p:spPr bwMode="auto">
          <a:xfrm>
            <a:off x="3633537" y="2422582"/>
            <a:ext cx="694829" cy="669533"/>
          </a:xfrm>
          <a:custGeom>
            <a:avLst/>
            <a:gdLst>
              <a:gd name="connsiteX0" fmla="*/ 434340 w 994410"/>
              <a:gd name="connsiteY0" fmla="*/ 11430 h 1293939"/>
              <a:gd name="connsiteX1" fmla="*/ 400050 w 994410"/>
              <a:gd name="connsiteY1" fmla="*/ 34290 h 1293939"/>
              <a:gd name="connsiteX2" fmla="*/ 331470 w 994410"/>
              <a:gd name="connsiteY2" fmla="*/ 57150 h 1293939"/>
              <a:gd name="connsiteX3" fmla="*/ 217170 w 994410"/>
              <a:gd name="connsiteY3" fmla="*/ 114300 h 1293939"/>
              <a:gd name="connsiteX4" fmla="*/ 182880 w 994410"/>
              <a:gd name="connsiteY4" fmla="*/ 137160 h 1293939"/>
              <a:gd name="connsiteX5" fmla="*/ 148590 w 994410"/>
              <a:gd name="connsiteY5" fmla="*/ 148590 h 1293939"/>
              <a:gd name="connsiteX6" fmla="*/ 80010 w 994410"/>
              <a:gd name="connsiteY6" fmla="*/ 194310 h 1293939"/>
              <a:gd name="connsiteX7" fmla="*/ 34290 w 994410"/>
              <a:gd name="connsiteY7" fmla="*/ 262890 h 1293939"/>
              <a:gd name="connsiteX8" fmla="*/ 0 w 994410"/>
              <a:gd name="connsiteY8" fmla="*/ 331470 h 1293939"/>
              <a:gd name="connsiteX9" fmla="*/ 11430 w 994410"/>
              <a:gd name="connsiteY9" fmla="*/ 708660 h 1293939"/>
              <a:gd name="connsiteX10" fmla="*/ 22860 w 994410"/>
              <a:gd name="connsiteY10" fmla="*/ 742950 h 1293939"/>
              <a:gd name="connsiteX11" fmla="*/ 68580 w 994410"/>
              <a:gd name="connsiteY11" fmla="*/ 811530 h 1293939"/>
              <a:gd name="connsiteX12" fmla="*/ 125730 w 994410"/>
              <a:gd name="connsiteY12" fmla="*/ 857250 h 1293939"/>
              <a:gd name="connsiteX13" fmla="*/ 171450 w 994410"/>
              <a:gd name="connsiteY13" fmla="*/ 868680 h 1293939"/>
              <a:gd name="connsiteX14" fmla="*/ 228600 w 994410"/>
              <a:gd name="connsiteY14" fmla="*/ 891540 h 1293939"/>
              <a:gd name="connsiteX15" fmla="*/ 297180 w 994410"/>
              <a:gd name="connsiteY15" fmla="*/ 914400 h 1293939"/>
              <a:gd name="connsiteX16" fmla="*/ 331470 w 994410"/>
              <a:gd name="connsiteY16" fmla="*/ 925830 h 1293939"/>
              <a:gd name="connsiteX17" fmla="*/ 354330 w 994410"/>
              <a:gd name="connsiteY17" fmla="*/ 994410 h 1293939"/>
              <a:gd name="connsiteX18" fmla="*/ 388620 w 994410"/>
              <a:gd name="connsiteY18" fmla="*/ 1028700 h 1293939"/>
              <a:gd name="connsiteX19" fmla="*/ 422910 w 994410"/>
              <a:gd name="connsiteY19" fmla="*/ 1074420 h 1293939"/>
              <a:gd name="connsiteX20" fmla="*/ 445770 w 994410"/>
              <a:gd name="connsiteY20" fmla="*/ 1108710 h 1293939"/>
              <a:gd name="connsiteX21" fmla="*/ 480060 w 994410"/>
              <a:gd name="connsiteY21" fmla="*/ 1143000 h 1293939"/>
              <a:gd name="connsiteX22" fmla="*/ 491490 w 994410"/>
              <a:gd name="connsiteY22" fmla="*/ 1177290 h 1293939"/>
              <a:gd name="connsiteX23" fmla="*/ 617220 w 994410"/>
              <a:gd name="connsiteY23" fmla="*/ 1257300 h 1293939"/>
              <a:gd name="connsiteX24" fmla="*/ 708660 w 994410"/>
              <a:gd name="connsiteY24" fmla="*/ 1291590 h 1293939"/>
              <a:gd name="connsiteX25" fmla="*/ 868680 w 994410"/>
              <a:gd name="connsiteY25" fmla="*/ 1280160 h 1293939"/>
              <a:gd name="connsiteX26" fmla="*/ 880110 w 994410"/>
              <a:gd name="connsiteY26" fmla="*/ 1245870 h 1293939"/>
              <a:gd name="connsiteX27" fmla="*/ 914400 w 994410"/>
              <a:gd name="connsiteY27" fmla="*/ 1211580 h 1293939"/>
              <a:gd name="connsiteX28" fmla="*/ 937260 w 994410"/>
              <a:gd name="connsiteY28" fmla="*/ 1120140 h 1293939"/>
              <a:gd name="connsiteX29" fmla="*/ 960120 w 994410"/>
              <a:gd name="connsiteY29" fmla="*/ 1051560 h 1293939"/>
              <a:gd name="connsiteX30" fmla="*/ 971550 w 994410"/>
              <a:gd name="connsiteY30" fmla="*/ 937260 h 1293939"/>
              <a:gd name="connsiteX31" fmla="*/ 994410 w 994410"/>
              <a:gd name="connsiteY31" fmla="*/ 845820 h 1293939"/>
              <a:gd name="connsiteX32" fmla="*/ 971550 w 994410"/>
              <a:gd name="connsiteY32" fmla="*/ 377190 h 1293939"/>
              <a:gd name="connsiteX33" fmla="*/ 960120 w 994410"/>
              <a:gd name="connsiteY33" fmla="*/ 342900 h 1293939"/>
              <a:gd name="connsiteX34" fmla="*/ 925830 w 994410"/>
              <a:gd name="connsiteY34" fmla="*/ 217170 h 1293939"/>
              <a:gd name="connsiteX35" fmla="*/ 845820 w 994410"/>
              <a:gd name="connsiteY35" fmla="*/ 114300 h 1293939"/>
              <a:gd name="connsiteX36" fmla="*/ 822960 w 994410"/>
              <a:gd name="connsiteY36" fmla="*/ 80010 h 1293939"/>
              <a:gd name="connsiteX37" fmla="*/ 754380 w 994410"/>
              <a:gd name="connsiteY37" fmla="*/ 34290 h 1293939"/>
              <a:gd name="connsiteX38" fmla="*/ 685800 w 994410"/>
              <a:gd name="connsiteY38" fmla="*/ 0 h 1293939"/>
              <a:gd name="connsiteX39" fmla="*/ 434340 w 994410"/>
              <a:gd name="connsiteY39" fmla="*/ 11430 h 129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994410" h="1293939">
                <a:moveTo>
                  <a:pt x="434340" y="11430"/>
                </a:moveTo>
                <a:cubicBezTo>
                  <a:pt x="422910" y="19050"/>
                  <a:pt x="412603" y="28711"/>
                  <a:pt x="400050" y="34290"/>
                </a:cubicBezTo>
                <a:cubicBezTo>
                  <a:pt x="378030" y="44077"/>
                  <a:pt x="351520" y="43784"/>
                  <a:pt x="331470" y="57150"/>
                </a:cubicBezTo>
                <a:cubicBezTo>
                  <a:pt x="249819" y="111584"/>
                  <a:pt x="289544" y="96207"/>
                  <a:pt x="217170" y="114300"/>
                </a:cubicBezTo>
                <a:cubicBezTo>
                  <a:pt x="205740" y="121920"/>
                  <a:pt x="195167" y="131017"/>
                  <a:pt x="182880" y="137160"/>
                </a:cubicBezTo>
                <a:cubicBezTo>
                  <a:pt x="172104" y="142548"/>
                  <a:pt x="159122" y="142739"/>
                  <a:pt x="148590" y="148590"/>
                </a:cubicBezTo>
                <a:cubicBezTo>
                  <a:pt x="124573" y="161933"/>
                  <a:pt x="80010" y="194310"/>
                  <a:pt x="80010" y="194310"/>
                </a:cubicBezTo>
                <a:cubicBezTo>
                  <a:pt x="64770" y="217170"/>
                  <a:pt x="42978" y="236826"/>
                  <a:pt x="34290" y="262890"/>
                </a:cubicBezTo>
                <a:cubicBezTo>
                  <a:pt x="18516" y="310212"/>
                  <a:pt x="29543" y="287155"/>
                  <a:pt x="0" y="331470"/>
                </a:cubicBezTo>
                <a:cubicBezTo>
                  <a:pt x="3810" y="457200"/>
                  <a:pt x="4453" y="583066"/>
                  <a:pt x="11430" y="708660"/>
                </a:cubicBezTo>
                <a:cubicBezTo>
                  <a:pt x="12098" y="720690"/>
                  <a:pt x="17009" y="732418"/>
                  <a:pt x="22860" y="742950"/>
                </a:cubicBezTo>
                <a:cubicBezTo>
                  <a:pt x="36203" y="766967"/>
                  <a:pt x="47126" y="794367"/>
                  <a:pt x="68580" y="811530"/>
                </a:cubicBezTo>
                <a:cubicBezTo>
                  <a:pt x="87630" y="826770"/>
                  <a:pt x="104404" y="845402"/>
                  <a:pt x="125730" y="857250"/>
                </a:cubicBezTo>
                <a:cubicBezTo>
                  <a:pt x="139462" y="864879"/>
                  <a:pt x="156547" y="863712"/>
                  <a:pt x="171450" y="868680"/>
                </a:cubicBezTo>
                <a:cubicBezTo>
                  <a:pt x="190915" y="875168"/>
                  <a:pt x="209318" y="884528"/>
                  <a:pt x="228600" y="891540"/>
                </a:cubicBezTo>
                <a:cubicBezTo>
                  <a:pt x="251246" y="899775"/>
                  <a:pt x="274320" y="906780"/>
                  <a:pt x="297180" y="914400"/>
                </a:cubicBezTo>
                <a:lnTo>
                  <a:pt x="331470" y="925830"/>
                </a:lnTo>
                <a:cubicBezTo>
                  <a:pt x="339090" y="948690"/>
                  <a:pt x="337291" y="977371"/>
                  <a:pt x="354330" y="994410"/>
                </a:cubicBezTo>
                <a:cubicBezTo>
                  <a:pt x="365760" y="1005840"/>
                  <a:pt x="378100" y="1016427"/>
                  <a:pt x="388620" y="1028700"/>
                </a:cubicBezTo>
                <a:cubicBezTo>
                  <a:pt x="401018" y="1043164"/>
                  <a:pt x="411837" y="1058918"/>
                  <a:pt x="422910" y="1074420"/>
                </a:cubicBezTo>
                <a:cubicBezTo>
                  <a:pt x="430895" y="1085598"/>
                  <a:pt x="436976" y="1098157"/>
                  <a:pt x="445770" y="1108710"/>
                </a:cubicBezTo>
                <a:cubicBezTo>
                  <a:pt x="456118" y="1121128"/>
                  <a:pt x="468630" y="1131570"/>
                  <a:pt x="480060" y="1143000"/>
                </a:cubicBezTo>
                <a:cubicBezTo>
                  <a:pt x="483870" y="1154430"/>
                  <a:pt x="484807" y="1167265"/>
                  <a:pt x="491490" y="1177290"/>
                </a:cubicBezTo>
                <a:cubicBezTo>
                  <a:pt x="524891" y="1227391"/>
                  <a:pt x="563996" y="1221818"/>
                  <a:pt x="617220" y="1257300"/>
                </a:cubicBezTo>
                <a:cubicBezTo>
                  <a:pt x="667674" y="1290936"/>
                  <a:pt x="638040" y="1277466"/>
                  <a:pt x="708660" y="1291590"/>
                </a:cubicBezTo>
                <a:cubicBezTo>
                  <a:pt x="762000" y="1287780"/>
                  <a:pt x="817010" y="1293939"/>
                  <a:pt x="868680" y="1280160"/>
                </a:cubicBezTo>
                <a:cubicBezTo>
                  <a:pt x="880321" y="1277056"/>
                  <a:pt x="873427" y="1255895"/>
                  <a:pt x="880110" y="1245870"/>
                </a:cubicBezTo>
                <a:cubicBezTo>
                  <a:pt x="889076" y="1232420"/>
                  <a:pt x="902970" y="1223010"/>
                  <a:pt x="914400" y="1211580"/>
                </a:cubicBezTo>
                <a:cubicBezTo>
                  <a:pt x="949081" y="1107536"/>
                  <a:pt x="895881" y="1271861"/>
                  <a:pt x="937260" y="1120140"/>
                </a:cubicBezTo>
                <a:cubicBezTo>
                  <a:pt x="943600" y="1096893"/>
                  <a:pt x="960120" y="1051560"/>
                  <a:pt x="960120" y="1051560"/>
                </a:cubicBezTo>
                <a:cubicBezTo>
                  <a:pt x="963930" y="1013460"/>
                  <a:pt x="965255" y="975029"/>
                  <a:pt x="971550" y="937260"/>
                </a:cubicBezTo>
                <a:cubicBezTo>
                  <a:pt x="976715" y="906269"/>
                  <a:pt x="994410" y="845820"/>
                  <a:pt x="994410" y="845820"/>
                </a:cubicBezTo>
                <a:cubicBezTo>
                  <a:pt x="991969" y="770150"/>
                  <a:pt x="991426" y="506383"/>
                  <a:pt x="971550" y="377190"/>
                </a:cubicBezTo>
                <a:cubicBezTo>
                  <a:pt x="969718" y="365282"/>
                  <a:pt x="963042" y="354589"/>
                  <a:pt x="960120" y="342900"/>
                </a:cubicBezTo>
                <a:cubicBezTo>
                  <a:pt x="951532" y="308548"/>
                  <a:pt x="945447" y="246595"/>
                  <a:pt x="925830" y="217170"/>
                </a:cubicBezTo>
                <a:cubicBezTo>
                  <a:pt x="810276" y="43839"/>
                  <a:pt x="935349" y="221735"/>
                  <a:pt x="845820" y="114300"/>
                </a:cubicBezTo>
                <a:cubicBezTo>
                  <a:pt x="837026" y="103747"/>
                  <a:pt x="833298" y="89056"/>
                  <a:pt x="822960" y="80010"/>
                </a:cubicBezTo>
                <a:cubicBezTo>
                  <a:pt x="802283" y="61918"/>
                  <a:pt x="777240" y="49530"/>
                  <a:pt x="754380" y="34290"/>
                </a:cubicBezTo>
                <a:cubicBezTo>
                  <a:pt x="710065" y="4747"/>
                  <a:pt x="733122" y="15774"/>
                  <a:pt x="685800" y="0"/>
                </a:cubicBezTo>
                <a:lnTo>
                  <a:pt x="434340" y="11430"/>
                </a:lnTo>
                <a:close/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3101546" y="3298882"/>
            <a:ext cx="285750" cy="29718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7" name="Freeform 36"/>
          <p:cNvSpPr/>
          <p:nvPr/>
        </p:nvSpPr>
        <p:spPr bwMode="auto">
          <a:xfrm>
            <a:off x="3711146" y="3809422"/>
            <a:ext cx="769620" cy="864869"/>
          </a:xfrm>
          <a:custGeom>
            <a:avLst/>
            <a:gdLst>
              <a:gd name="connsiteX0" fmla="*/ 434340 w 994410"/>
              <a:gd name="connsiteY0" fmla="*/ 11430 h 1293939"/>
              <a:gd name="connsiteX1" fmla="*/ 400050 w 994410"/>
              <a:gd name="connsiteY1" fmla="*/ 34290 h 1293939"/>
              <a:gd name="connsiteX2" fmla="*/ 331470 w 994410"/>
              <a:gd name="connsiteY2" fmla="*/ 57150 h 1293939"/>
              <a:gd name="connsiteX3" fmla="*/ 217170 w 994410"/>
              <a:gd name="connsiteY3" fmla="*/ 114300 h 1293939"/>
              <a:gd name="connsiteX4" fmla="*/ 182880 w 994410"/>
              <a:gd name="connsiteY4" fmla="*/ 137160 h 1293939"/>
              <a:gd name="connsiteX5" fmla="*/ 148590 w 994410"/>
              <a:gd name="connsiteY5" fmla="*/ 148590 h 1293939"/>
              <a:gd name="connsiteX6" fmla="*/ 80010 w 994410"/>
              <a:gd name="connsiteY6" fmla="*/ 194310 h 1293939"/>
              <a:gd name="connsiteX7" fmla="*/ 34290 w 994410"/>
              <a:gd name="connsiteY7" fmla="*/ 262890 h 1293939"/>
              <a:gd name="connsiteX8" fmla="*/ 0 w 994410"/>
              <a:gd name="connsiteY8" fmla="*/ 331470 h 1293939"/>
              <a:gd name="connsiteX9" fmla="*/ 11430 w 994410"/>
              <a:gd name="connsiteY9" fmla="*/ 708660 h 1293939"/>
              <a:gd name="connsiteX10" fmla="*/ 22860 w 994410"/>
              <a:gd name="connsiteY10" fmla="*/ 742950 h 1293939"/>
              <a:gd name="connsiteX11" fmla="*/ 68580 w 994410"/>
              <a:gd name="connsiteY11" fmla="*/ 811530 h 1293939"/>
              <a:gd name="connsiteX12" fmla="*/ 125730 w 994410"/>
              <a:gd name="connsiteY12" fmla="*/ 857250 h 1293939"/>
              <a:gd name="connsiteX13" fmla="*/ 171450 w 994410"/>
              <a:gd name="connsiteY13" fmla="*/ 868680 h 1293939"/>
              <a:gd name="connsiteX14" fmla="*/ 228600 w 994410"/>
              <a:gd name="connsiteY14" fmla="*/ 891540 h 1293939"/>
              <a:gd name="connsiteX15" fmla="*/ 297180 w 994410"/>
              <a:gd name="connsiteY15" fmla="*/ 914400 h 1293939"/>
              <a:gd name="connsiteX16" fmla="*/ 331470 w 994410"/>
              <a:gd name="connsiteY16" fmla="*/ 925830 h 1293939"/>
              <a:gd name="connsiteX17" fmla="*/ 354330 w 994410"/>
              <a:gd name="connsiteY17" fmla="*/ 994410 h 1293939"/>
              <a:gd name="connsiteX18" fmla="*/ 388620 w 994410"/>
              <a:gd name="connsiteY18" fmla="*/ 1028700 h 1293939"/>
              <a:gd name="connsiteX19" fmla="*/ 422910 w 994410"/>
              <a:gd name="connsiteY19" fmla="*/ 1074420 h 1293939"/>
              <a:gd name="connsiteX20" fmla="*/ 445770 w 994410"/>
              <a:gd name="connsiteY20" fmla="*/ 1108710 h 1293939"/>
              <a:gd name="connsiteX21" fmla="*/ 480060 w 994410"/>
              <a:gd name="connsiteY21" fmla="*/ 1143000 h 1293939"/>
              <a:gd name="connsiteX22" fmla="*/ 491490 w 994410"/>
              <a:gd name="connsiteY22" fmla="*/ 1177290 h 1293939"/>
              <a:gd name="connsiteX23" fmla="*/ 617220 w 994410"/>
              <a:gd name="connsiteY23" fmla="*/ 1257300 h 1293939"/>
              <a:gd name="connsiteX24" fmla="*/ 708660 w 994410"/>
              <a:gd name="connsiteY24" fmla="*/ 1291590 h 1293939"/>
              <a:gd name="connsiteX25" fmla="*/ 868680 w 994410"/>
              <a:gd name="connsiteY25" fmla="*/ 1280160 h 1293939"/>
              <a:gd name="connsiteX26" fmla="*/ 880110 w 994410"/>
              <a:gd name="connsiteY26" fmla="*/ 1245870 h 1293939"/>
              <a:gd name="connsiteX27" fmla="*/ 914400 w 994410"/>
              <a:gd name="connsiteY27" fmla="*/ 1211580 h 1293939"/>
              <a:gd name="connsiteX28" fmla="*/ 937260 w 994410"/>
              <a:gd name="connsiteY28" fmla="*/ 1120140 h 1293939"/>
              <a:gd name="connsiteX29" fmla="*/ 960120 w 994410"/>
              <a:gd name="connsiteY29" fmla="*/ 1051560 h 1293939"/>
              <a:gd name="connsiteX30" fmla="*/ 971550 w 994410"/>
              <a:gd name="connsiteY30" fmla="*/ 937260 h 1293939"/>
              <a:gd name="connsiteX31" fmla="*/ 994410 w 994410"/>
              <a:gd name="connsiteY31" fmla="*/ 845820 h 1293939"/>
              <a:gd name="connsiteX32" fmla="*/ 971550 w 994410"/>
              <a:gd name="connsiteY32" fmla="*/ 377190 h 1293939"/>
              <a:gd name="connsiteX33" fmla="*/ 960120 w 994410"/>
              <a:gd name="connsiteY33" fmla="*/ 342900 h 1293939"/>
              <a:gd name="connsiteX34" fmla="*/ 925830 w 994410"/>
              <a:gd name="connsiteY34" fmla="*/ 217170 h 1293939"/>
              <a:gd name="connsiteX35" fmla="*/ 845820 w 994410"/>
              <a:gd name="connsiteY35" fmla="*/ 114300 h 1293939"/>
              <a:gd name="connsiteX36" fmla="*/ 822960 w 994410"/>
              <a:gd name="connsiteY36" fmla="*/ 80010 h 1293939"/>
              <a:gd name="connsiteX37" fmla="*/ 754380 w 994410"/>
              <a:gd name="connsiteY37" fmla="*/ 34290 h 1293939"/>
              <a:gd name="connsiteX38" fmla="*/ 685800 w 994410"/>
              <a:gd name="connsiteY38" fmla="*/ 0 h 1293939"/>
              <a:gd name="connsiteX39" fmla="*/ 434340 w 994410"/>
              <a:gd name="connsiteY39" fmla="*/ 11430 h 129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994410" h="1293939">
                <a:moveTo>
                  <a:pt x="434340" y="11430"/>
                </a:moveTo>
                <a:cubicBezTo>
                  <a:pt x="422910" y="19050"/>
                  <a:pt x="412603" y="28711"/>
                  <a:pt x="400050" y="34290"/>
                </a:cubicBezTo>
                <a:cubicBezTo>
                  <a:pt x="378030" y="44077"/>
                  <a:pt x="351520" y="43784"/>
                  <a:pt x="331470" y="57150"/>
                </a:cubicBezTo>
                <a:cubicBezTo>
                  <a:pt x="249819" y="111584"/>
                  <a:pt x="289544" y="96207"/>
                  <a:pt x="217170" y="114300"/>
                </a:cubicBezTo>
                <a:cubicBezTo>
                  <a:pt x="205740" y="121920"/>
                  <a:pt x="195167" y="131017"/>
                  <a:pt x="182880" y="137160"/>
                </a:cubicBezTo>
                <a:cubicBezTo>
                  <a:pt x="172104" y="142548"/>
                  <a:pt x="159122" y="142739"/>
                  <a:pt x="148590" y="148590"/>
                </a:cubicBezTo>
                <a:cubicBezTo>
                  <a:pt x="124573" y="161933"/>
                  <a:pt x="80010" y="194310"/>
                  <a:pt x="80010" y="194310"/>
                </a:cubicBezTo>
                <a:cubicBezTo>
                  <a:pt x="64770" y="217170"/>
                  <a:pt x="42978" y="236826"/>
                  <a:pt x="34290" y="262890"/>
                </a:cubicBezTo>
                <a:cubicBezTo>
                  <a:pt x="18516" y="310212"/>
                  <a:pt x="29543" y="287155"/>
                  <a:pt x="0" y="331470"/>
                </a:cubicBezTo>
                <a:cubicBezTo>
                  <a:pt x="3810" y="457200"/>
                  <a:pt x="4453" y="583066"/>
                  <a:pt x="11430" y="708660"/>
                </a:cubicBezTo>
                <a:cubicBezTo>
                  <a:pt x="12098" y="720690"/>
                  <a:pt x="17009" y="732418"/>
                  <a:pt x="22860" y="742950"/>
                </a:cubicBezTo>
                <a:cubicBezTo>
                  <a:pt x="36203" y="766967"/>
                  <a:pt x="47126" y="794367"/>
                  <a:pt x="68580" y="811530"/>
                </a:cubicBezTo>
                <a:cubicBezTo>
                  <a:pt x="87630" y="826770"/>
                  <a:pt x="104404" y="845402"/>
                  <a:pt x="125730" y="857250"/>
                </a:cubicBezTo>
                <a:cubicBezTo>
                  <a:pt x="139462" y="864879"/>
                  <a:pt x="156547" y="863712"/>
                  <a:pt x="171450" y="868680"/>
                </a:cubicBezTo>
                <a:cubicBezTo>
                  <a:pt x="190915" y="875168"/>
                  <a:pt x="209318" y="884528"/>
                  <a:pt x="228600" y="891540"/>
                </a:cubicBezTo>
                <a:cubicBezTo>
                  <a:pt x="251246" y="899775"/>
                  <a:pt x="274320" y="906780"/>
                  <a:pt x="297180" y="914400"/>
                </a:cubicBezTo>
                <a:lnTo>
                  <a:pt x="331470" y="925830"/>
                </a:lnTo>
                <a:cubicBezTo>
                  <a:pt x="339090" y="948690"/>
                  <a:pt x="337291" y="977371"/>
                  <a:pt x="354330" y="994410"/>
                </a:cubicBezTo>
                <a:cubicBezTo>
                  <a:pt x="365760" y="1005840"/>
                  <a:pt x="378100" y="1016427"/>
                  <a:pt x="388620" y="1028700"/>
                </a:cubicBezTo>
                <a:cubicBezTo>
                  <a:pt x="401018" y="1043164"/>
                  <a:pt x="411837" y="1058918"/>
                  <a:pt x="422910" y="1074420"/>
                </a:cubicBezTo>
                <a:cubicBezTo>
                  <a:pt x="430895" y="1085598"/>
                  <a:pt x="436976" y="1098157"/>
                  <a:pt x="445770" y="1108710"/>
                </a:cubicBezTo>
                <a:cubicBezTo>
                  <a:pt x="456118" y="1121128"/>
                  <a:pt x="468630" y="1131570"/>
                  <a:pt x="480060" y="1143000"/>
                </a:cubicBezTo>
                <a:cubicBezTo>
                  <a:pt x="483870" y="1154430"/>
                  <a:pt x="484807" y="1167265"/>
                  <a:pt x="491490" y="1177290"/>
                </a:cubicBezTo>
                <a:cubicBezTo>
                  <a:pt x="524891" y="1227391"/>
                  <a:pt x="563996" y="1221818"/>
                  <a:pt x="617220" y="1257300"/>
                </a:cubicBezTo>
                <a:cubicBezTo>
                  <a:pt x="667674" y="1290936"/>
                  <a:pt x="638040" y="1277466"/>
                  <a:pt x="708660" y="1291590"/>
                </a:cubicBezTo>
                <a:cubicBezTo>
                  <a:pt x="762000" y="1287780"/>
                  <a:pt x="817010" y="1293939"/>
                  <a:pt x="868680" y="1280160"/>
                </a:cubicBezTo>
                <a:cubicBezTo>
                  <a:pt x="880321" y="1277056"/>
                  <a:pt x="873427" y="1255895"/>
                  <a:pt x="880110" y="1245870"/>
                </a:cubicBezTo>
                <a:cubicBezTo>
                  <a:pt x="889076" y="1232420"/>
                  <a:pt x="902970" y="1223010"/>
                  <a:pt x="914400" y="1211580"/>
                </a:cubicBezTo>
                <a:cubicBezTo>
                  <a:pt x="949081" y="1107536"/>
                  <a:pt x="895881" y="1271861"/>
                  <a:pt x="937260" y="1120140"/>
                </a:cubicBezTo>
                <a:cubicBezTo>
                  <a:pt x="943600" y="1096893"/>
                  <a:pt x="960120" y="1051560"/>
                  <a:pt x="960120" y="1051560"/>
                </a:cubicBezTo>
                <a:cubicBezTo>
                  <a:pt x="963930" y="1013460"/>
                  <a:pt x="965255" y="975029"/>
                  <a:pt x="971550" y="937260"/>
                </a:cubicBezTo>
                <a:cubicBezTo>
                  <a:pt x="976715" y="906269"/>
                  <a:pt x="994410" y="845820"/>
                  <a:pt x="994410" y="845820"/>
                </a:cubicBezTo>
                <a:cubicBezTo>
                  <a:pt x="991969" y="770150"/>
                  <a:pt x="991426" y="506383"/>
                  <a:pt x="971550" y="377190"/>
                </a:cubicBezTo>
                <a:cubicBezTo>
                  <a:pt x="969718" y="365282"/>
                  <a:pt x="963042" y="354589"/>
                  <a:pt x="960120" y="342900"/>
                </a:cubicBezTo>
                <a:cubicBezTo>
                  <a:pt x="951532" y="308548"/>
                  <a:pt x="945447" y="246595"/>
                  <a:pt x="925830" y="217170"/>
                </a:cubicBezTo>
                <a:cubicBezTo>
                  <a:pt x="810276" y="43839"/>
                  <a:pt x="935349" y="221735"/>
                  <a:pt x="845820" y="114300"/>
                </a:cubicBezTo>
                <a:cubicBezTo>
                  <a:pt x="837026" y="103747"/>
                  <a:pt x="833298" y="89056"/>
                  <a:pt x="822960" y="80010"/>
                </a:cubicBezTo>
                <a:cubicBezTo>
                  <a:pt x="802283" y="61918"/>
                  <a:pt x="777240" y="49530"/>
                  <a:pt x="754380" y="34290"/>
                </a:cubicBezTo>
                <a:cubicBezTo>
                  <a:pt x="710065" y="4747"/>
                  <a:pt x="733122" y="15774"/>
                  <a:pt x="685800" y="0"/>
                </a:cubicBezTo>
                <a:lnTo>
                  <a:pt x="434340" y="11430"/>
                </a:lnTo>
                <a:close/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005456" y="2905384"/>
            <a:ext cx="3337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mbria" pitchFamily="18" charset="0"/>
              </a:rPr>
              <a:t>x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45" name="1 - Τίτλος"/>
          <p:cNvSpPr>
            <a:spLocks noGrp="1"/>
          </p:cNvSpPr>
          <p:nvPr>
            <p:ph type="title"/>
          </p:nvPr>
        </p:nvSpPr>
        <p:spPr>
          <a:xfrm>
            <a:off x="1383632" y="356944"/>
            <a:ext cx="7760368" cy="894340"/>
          </a:xfrm>
        </p:spPr>
        <p:txBody>
          <a:bodyPr anchor="ctr"/>
          <a:lstStyle/>
          <a:p>
            <a:pPr eaLnBrk="1" hangingPunct="1"/>
            <a:r>
              <a:rPr lang="en-US" sz="3200" b="1" kern="1200" dirty="0" smtClean="0">
                <a:solidFill>
                  <a:srgbClr val="002060"/>
                </a:solidFill>
                <a:latin typeface="Garamond" pitchFamily="18" charset="0"/>
              </a:rPr>
              <a:t>Characterizing Triangulated Graphs</a:t>
            </a:r>
            <a:endParaRPr lang="el-GR" sz="3200" b="1" kern="1200" dirty="0" smtClean="0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086338" y="2913408"/>
            <a:ext cx="3241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mbria" pitchFamily="18" charset="0"/>
              </a:rPr>
              <a:t>z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177332" y="3358575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mbria" pitchFamily="18" charset="0"/>
              </a:rPr>
              <a:t>y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91489" y="2977576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mbria" pitchFamily="18" charset="0"/>
              </a:rPr>
              <a:t>q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802740" y="4016303"/>
            <a:ext cx="311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mbria" pitchFamily="18" charset="0"/>
              </a:rPr>
              <a:t>r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720941" y="2452200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mbria" pitchFamily="18" charset="0"/>
              </a:rPr>
              <a:t>p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51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C42D09A4-64D9-4005-858C-1F13DF9E55C1}" type="slidenum">
              <a:rPr lang="el-GR" altLang="el-GR" sz="1200" smtClean="0">
                <a:latin typeface="Cambria" pitchFamily="18" charset="0"/>
              </a:rPr>
              <a:pPr/>
              <a:t>49</a:t>
            </a:fld>
            <a:endParaRPr lang="el-GR" altLang="el-GR" sz="120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2 - Θέση περιεχομένου"/>
          <p:cNvSpPr>
            <a:spLocks noGrp="1"/>
          </p:cNvSpPr>
          <p:nvPr>
            <p:ph idx="1"/>
          </p:nvPr>
        </p:nvSpPr>
        <p:spPr>
          <a:xfrm>
            <a:off x="469232" y="1660360"/>
            <a:ext cx="8674767" cy="519764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ym typeface="Symbol"/>
              </a:rPr>
              <a:t>Dirac (1961) and later </a:t>
            </a:r>
            <a:r>
              <a:rPr lang="en-US" sz="2800" dirty="0" err="1" smtClean="0">
                <a:sym typeface="Symbol"/>
              </a:rPr>
              <a:t>Lekkerkerker</a:t>
            </a:r>
            <a:r>
              <a:rPr lang="en-US" sz="2800" dirty="0" smtClean="0">
                <a:sym typeface="Symbol"/>
              </a:rPr>
              <a:t> and Boland (1962) proved that:</a:t>
            </a:r>
          </a:p>
          <a:p>
            <a:pPr eaLnBrk="1" hangingPunct="1">
              <a:buNone/>
              <a:defRPr/>
            </a:pPr>
            <a:r>
              <a:rPr lang="en-US" sz="2800" dirty="0" smtClean="0">
                <a:sym typeface="Symbol"/>
              </a:rPr>
              <a:t>		</a:t>
            </a:r>
            <a:r>
              <a:rPr lang="en-US" sz="2400" b="1" dirty="0" smtClean="0">
                <a:solidFill>
                  <a:srgbClr val="002060"/>
                </a:solidFill>
                <a:latin typeface="Garamond" pitchFamily="18" charset="0"/>
                <a:sym typeface="Symbol"/>
              </a:rPr>
              <a:t>A triangulated graph always has a </a:t>
            </a:r>
            <a:r>
              <a:rPr lang="en-US" sz="2400" b="1" dirty="0" smtClean="0">
                <a:solidFill>
                  <a:srgbClr val="C00000"/>
                </a:solidFill>
                <a:latin typeface="Garamond" pitchFamily="18" charset="0"/>
                <a:sym typeface="Symbol"/>
              </a:rPr>
              <a:t>simplicial</a:t>
            </a:r>
            <a:r>
              <a:rPr lang="en-US" sz="2400" b="1" dirty="0" smtClean="0">
                <a:solidFill>
                  <a:srgbClr val="FF0000"/>
                </a:solidFill>
                <a:latin typeface="Garamond" pitchFamily="18" charset="0"/>
                <a:sym typeface="Symbol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Garamond" pitchFamily="18" charset="0"/>
                <a:sym typeface="Symbol"/>
              </a:rPr>
              <a:t>node,               	a node all of whose neighbors form a </a:t>
            </a:r>
            <a:r>
              <a:rPr lang="en-US" sz="2400" b="1" dirty="0" smtClean="0">
                <a:solidFill>
                  <a:srgbClr val="009900"/>
                </a:solidFill>
                <a:latin typeface="Garamond" pitchFamily="18" charset="0"/>
                <a:sym typeface="Symbol"/>
              </a:rPr>
              <a:t>clique</a:t>
            </a:r>
            <a:r>
              <a:rPr lang="en-US" sz="2800" b="1" dirty="0" smtClean="0">
                <a:latin typeface="Garamond" pitchFamily="18" charset="0"/>
                <a:sym typeface="Symbol"/>
              </a:rPr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l-GR" dirty="0" smtClean="0"/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1537100" y="4770282"/>
            <a:ext cx="209550" cy="21113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2413400" y="4765519"/>
            <a:ext cx="211137" cy="2095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1521225" y="5595782"/>
            <a:ext cx="209550" cy="2095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2397525" y="5591019"/>
            <a:ext cx="211137" cy="2095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9" name="Straight Connector 9"/>
          <p:cNvCxnSpPr>
            <a:cxnSpLocks noChangeShapeType="1"/>
            <a:stCxn id="5" idx="4"/>
            <a:endCxn id="7" idx="0"/>
          </p:cNvCxnSpPr>
          <p:nvPr/>
        </p:nvCxnSpPr>
        <p:spPr bwMode="auto">
          <a:xfrm flipH="1">
            <a:off x="1626000" y="4981419"/>
            <a:ext cx="15875" cy="6143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" name="Straight Connector 10"/>
          <p:cNvCxnSpPr>
            <a:cxnSpLocks noChangeShapeType="1"/>
            <a:stCxn id="8" idx="0"/>
            <a:endCxn id="6" idx="4"/>
          </p:cNvCxnSpPr>
          <p:nvPr/>
        </p:nvCxnSpPr>
        <p:spPr bwMode="auto">
          <a:xfrm flipV="1">
            <a:off x="2503887" y="4975069"/>
            <a:ext cx="15875" cy="6159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" name="Straight Connector 11"/>
          <p:cNvCxnSpPr>
            <a:cxnSpLocks noChangeShapeType="1"/>
            <a:stCxn id="5" idx="5"/>
            <a:endCxn id="8" idx="2"/>
          </p:cNvCxnSpPr>
          <p:nvPr/>
        </p:nvCxnSpPr>
        <p:spPr bwMode="auto">
          <a:xfrm>
            <a:off x="1716487" y="4949669"/>
            <a:ext cx="681038" cy="7461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" name="Straight Connector 12"/>
          <p:cNvCxnSpPr>
            <a:cxnSpLocks noChangeShapeType="1"/>
            <a:stCxn id="6" idx="3"/>
            <a:endCxn id="7" idx="7"/>
          </p:cNvCxnSpPr>
          <p:nvPr/>
        </p:nvCxnSpPr>
        <p:spPr bwMode="auto">
          <a:xfrm flipH="1">
            <a:off x="1700612" y="4944907"/>
            <a:ext cx="744538" cy="6810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" name="Straight Connector 13"/>
          <p:cNvCxnSpPr>
            <a:cxnSpLocks noChangeShapeType="1"/>
            <a:stCxn id="5" idx="6"/>
            <a:endCxn id="6" idx="2"/>
          </p:cNvCxnSpPr>
          <p:nvPr/>
        </p:nvCxnSpPr>
        <p:spPr bwMode="auto">
          <a:xfrm flipV="1">
            <a:off x="1746650" y="4870294"/>
            <a:ext cx="666750" cy="47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" name="Straight Connector 14"/>
          <p:cNvCxnSpPr>
            <a:cxnSpLocks noChangeShapeType="1"/>
            <a:stCxn id="7" idx="6"/>
            <a:endCxn id="8" idx="2"/>
          </p:cNvCxnSpPr>
          <p:nvPr/>
        </p:nvCxnSpPr>
        <p:spPr bwMode="auto">
          <a:xfrm flipV="1">
            <a:off x="1730775" y="5695794"/>
            <a:ext cx="666750" cy="47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1962550" y="4113057"/>
            <a:ext cx="209550" cy="21113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16" name="Straight Connector 16"/>
          <p:cNvCxnSpPr>
            <a:cxnSpLocks noChangeShapeType="1"/>
            <a:stCxn id="15" idx="3"/>
            <a:endCxn id="5" idx="7"/>
          </p:cNvCxnSpPr>
          <p:nvPr/>
        </p:nvCxnSpPr>
        <p:spPr bwMode="auto">
          <a:xfrm flipH="1">
            <a:off x="1716487" y="4292444"/>
            <a:ext cx="276225" cy="509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" name="Straight Connector 17"/>
          <p:cNvCxnSpPr>
            <a:cxnSpLocks noChangeShapeType="1"/>
            <a:stCxn id="15" idx="5"/>
            <a:endCxn id="6" idx="1"/>
          </p:cNvCxnSpPr>
          <p:nvPr/>
        </p:nvCxnSpPr>
        <p:spPr bwMode="auto">
          <a:xfrm>
            <a:off x="2141937" y="4292444"/>
            <a:ext cx="303213" cy="5032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3091262" y="5591019"/>
            <a:ext cx="211138" cy="2095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19" name="Straight Connector 19"/>
          <p:cNvCxnSpPr>
            <a:cxnSpLocks noChangeShapeType="1"/>
            <a:stCxn id="8" idx="6"/>
            <a:endCxn id="18" idx="2"/>
          </p:cNvCxnSpPr>
          <p:nvPr/>
        </p:nvCxnSpPr>
        <p:spPr bwMode="auto">
          <a:xfrm flipV="1">
            <a:off x="2608662" y="5695794"/>
            <a:ext cx="482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" name="Straight Connector 20"/>
          <p:cNvCxnSpPr>
            <a:cxnSpLocks noChangeShapeType="1"/>
            <a:stCxn id="6" idx="5"/>
            <a:endCxn id="18" idx="1"/>
          </p:cNvCxnSpPr>
          <p:nvPr/>
        </p:nvCxnSpPr>
        <p:spPr bwMode="auto">
          <a:xfrm>
            <a:off x="2592787" y="4944907"/>
            <a:ext cx="530225" cy="6762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1" name="Rectangle 51"/>
          <p:cNvSpPr>
            <a:spLocks noChangeArrowheads="1"/>
          </p:cNvSpPr>
          <p:nvPr/>
        </p:nvSpPr>
        <p:spPr bwMode="auto">
          <a:xfrm>
            <a:off x="1647301" y="3868264"/>
            <a:ext cx="3225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ambria" pitchFamily="18" charset="0"/>
                <a:sym typeface="Symbol" pitchFamily="18" charset="2"/>
              </a:rPr>
              <a:t>a</a:t>
            </a:r>
          </a:p>
        </p:txBody>
      </p:sp>
      <p:sp>
        <p:nvSpPr>
          <p:cNvPr id="22" name="Rectangle 52"/>
          <p:cNvSpPr>
            <a:spLocks noChangeArrowheads="1"/>
          </p:cNvSpPr>
          <p:nvPr/>
        </p:nvSpPr>
        <p:spPr bwMode="auto">
          <a:xfrm>
            <a:off x="1232300" y="4729007"/>
            <a:ext cx="3143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  <a:sym typeface="Symbol" pitchFamily="18" charset="2"/>
              </a:rPr>
              <a:t>b</a:t>
            </a:r>
          </a:p>
        </p:txBody>
      </p:sp>
      <p:sp>
        <p:nvSpPr>
          <p:cNvPr id="23" name="Rectangle 53"/>
          <p:cNvSpPr>
            <a:spLocks noChangeArrowheads="1"/>
          </p:cNvSpPr>
          <p:nvPr/>
        </p:nvSpPr>
        <p:spPr bwMode="auto">
          <a:xfrm>
            <a:off x="1192627" y="5505043"/>
            <a:ext cx="3048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ambria" pitchFamily="18" charset="0"/>
                <a:sym typeface="Symbol" pitchFamily="18" charset="2"/>
              </a:rPr>
              <a:t>c</a:t>
            </a:r>
          </a:p>
        </p:txBody>
      </p:sp>
      <p:sp>
        <p:nvSpPr>
          <p:cNvPr id="24" name="Rectangle 54"/>
          <p:cNvSpPr>
            <a:spLocks noChangeArrowheads="1"/>
          </p:cNvSpPr>
          <p:nvPr/>
        </p:nvSpPr>
        <p:spPr bwMode="auto">
          <a:xfrm>
            <a:off x="2535637" y="5390994"/>
            <a:ext cx="3143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  <a:sym typeface="Symbol" pitchFamily="18" charset="2"/>
              </a:rPr>
              <a:t>d</a:t>
            </a:r>
          </a:p>
        </p:txBody>
      </p:sp>
      <p:sp>
        <p:nvSpPr>
          <p:cNvPr id="25" name="Rectangle 55"/>
          <p:cNvSpPr>
            <a:spLocks noChangeArrowheads="1"/>
          </p:cNvSpPr>
          <p:nvPr/>
        </p:nvSpPr>
        <p:spPr bwMode="auto">
          <a:xfrm>
            <a:off x="3298061" y="5491423"/>
            <a:ext cx="2680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ambria" pitchFamily="18" charset="0"/>
                <a:sym typeface="Symbol" pitchFamily="18" charset="2"/>
              </a:rPr>
              <a:t>f</a:t>
            </a:r>
          </a:p>
        </p:txBody>
      </p:sp>
      <p:sp>
        <p:nvSpPr>
          <p:cNvPr id="26" name="Rectangle 56"/>
          <p:cNvSpPr>
            <a:spLocks noChangeArrowheads="1"/>
          </p:cNvSpPr>
          <p:nvPr/>
        </p:nvSpPr>
        <p:spPr bwMode="auto">
          <a:xfrm>
            <a:off x="2603114" y="4614707"/>
            <a:ext cx="2936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  <a:sym typeface="Symbol" pitchFamily="18" charset="2"/>
              </a:rPr>
              <a:t>e</a:t>
            </a:r>
          </a:p>
        </p:txBody>
      </p:sp>
      <p:sp>
        <p:nvSpPr>
          <p:cNvPr id="27" name="Rectangle 51"/>
          <p:cNvSpPr>
            <a:spLocks noChangeArrowheads="1"/>
          </p:cNvSpPr>
          <p:nvPr/>
        </p:nvSpPr>
        <p:spPr bwMode="auto">
          <a:xfrm>
            <a:off x="4070115" y="4409284"/>
            <a:ext cx="4901247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solidFill>
                  <a:srgbClr val="C00000"/>
                </a:solidFill>
                <a:latin typeface="Cambria" pitchFamily="18" charset="0"/>
                <a:sym typeface="Symbol" pitchFamily="18" charset="2"/>
              </a:rPr>
              <a:t>a,  c,  f </a:t>
            </a:r>
            <a:r>
              <a:rPr lang="en-US" sz="1800" b="1" dirty="0">
                <a:solidFill>
                  <a:srgbClr val="C00000"/>
                </a:solidFill>
                <a:sym typeface="Symbol" pitchFamily="18" charset="2"/>
              </a:rPr>
              <a:t>	</a:t>
            </a:r>
            <a:r>
              <a:rPr lang="el-GR" sz="1800" b="1" dirty="0" smtClean="0">
                <a:solidFill>
                  <a:srgbClr val="009900"/>
                </a:solidFill>
                <a:sym typeface="Symbol" pitchFamily="18" charset="2"/>
              </a:rPr>
              <a:t>	</a:t>
            </a:r>
            <a:r>
              <a:rPr lang="en-US" sz="2800" dirty="0" err="1" smtClean="0">
                <a:solidFill>
                  <a:srgbClr val="C00000"/>
                </a:solidFill>
                <a:latin typeface="+mn-lt"/>
                <a:sym typeface="Symbol" pitchFamily="18" charset="2"/>
              </a:rPr>
              <a:t>simplicial</a:t>
            </a:r>
            <a:r>
              <a:rPr lang="en-US" sz="2800" dirty="0" smtClean="0">
                <a:solidFill>
                  <a:srgbClr val="C00000"/>
                </a:solidFill>
                <a:latin typeface="+mn-lt"/>
                <a:sym typeface="Symbol" pitchFamily="18" charset="2"/>
              </a:rPr>
              <a:t> nodes</a:t>
            </a:r>
            <a:endParaRPr lang="en-US" sz="3200" dirty="0" smtClean="0">
              <a:solidFill>
                <a:srgbClr val="C00000"/>
              </a:solidFill>
              <a:latin typeface="+mn-lt"/>
              <a:sym typeface="Symbol" pitchFamily="18" charset="2"/>
            </a:endParaRPr>
          </a:p>
          <a:p>
            <a:pPr algn="l"/>
            <a:endParaRPr lang="en-US" sz="300" dirty="0" smtClean="0">
              <a:solidFill>
                <a:srgbClr val="FF0000"/>
              </a:solidFill>
              <a:latin typeface="+mn-lt"/>
              <a:sym typeface="Symbol" pitchFamily="18" charset="2"/>
            </a:endParaRPr>
          </a:p>
          <a:p>
            <a:pPr algn="l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  <a:sym typeface="Symbol" pitchFamily="18" charset="2"/>
              </a:rPr>
              <a:t>b,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  <a:sym typeface="Symbol" pitchFamily="18" charset="2"/>
              </a:rPr>
              <a:t> d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  <a:sym typeface="Symbol" pitchFamily="18" charset="2"/>
              </a:rPr>
              <a:t>,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  <a:sym typeface="Symbol" pitchFamily="18" charset="2"/>
              </a:rPr>
              <a:t> e </a:t>
            </a:r>
            <a:r>
              <a:rPr lang="en-US" b="1" dirty="0" smtClean="0">
                <a:solidFill>
                  <a:srgbClr val="009900"/>
                </a:solidFill>
                <a:sym typeface="Symbol" pitchFamily="18" charset="2"/>
              </a:rPr>
              <a:t>	</a:t>
            </a:r>
            <a:r>
              <a:rPr lang="en-US" sz="2800" dirty="0" smtClean="0">
                <a:solidFill>
                  <a:srgbClr val="C00000"/>
                </a:solidFill>
                <a:latin typeface="+mn-lt"/>
                <a:sym typeface="Symbol" pitchFamily="18" charset="2"/>
              </a:rPr>
              <a:t>non </a:t>
            </a:r>
            <a:r>
              <a:rPr lang="en-US" sz="2800" dirty="0" err="1" smtClean="0">
                <a:solidFill>
                  <a:srgbClr val="C00000"/>
                </a:solidFill>
                <a:latin typeface="+mn-lt"/>
                <a:sym typeface="Symbol" pitchFamily="18" charset="2"/>
              </a:rPr>
              <a:t>siplicial</a:t>
            </a:r>
            <a:endParaRPr lang="en-US" sz="3200" dirty="0">
              <a:solidFill>
                <a:srgbClr val="C00000"/>
              </a:solidFill>
              <a:latin typeface="+mn-lt"/>
              <a:sym typeface="Symbol" pitchFamily="18" charset="2"/>
            </a:endParaRPr>
          </a:p>
        </p:txBody>
      </p:sp>
      <p:pic>
        <p:nvPicPr>
          <p:cNvPr id="29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C42D09A4-64D9-4005-858C-1F13DF9E55C1}" type="slidenum">
              <a:rPr lang="el-GR" altLang="el-GR" sz="1200" smtClean="0">
                <a:latin typeface="Cambria" pitchFamily="18" charset="0"/>
              </a:rPr>
              <a:pPr/>
              <a:t>5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>
          <a:xfrm>
            <a:off x="1371600" y="361455"/>
            <a:ext cx="7772400" cy="889829"/>
          </a:xfrm>
          <a:prstGeom prst="rect">
            <a:avLst/>
          </a:prstGeom>
        </p:spPr>
        <p:txBody>
          <a:bodyPr anchor="ctr"/>
          <a:lstStyle/>
          <a:p>
            <a:pPr algn="l"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Garamond" pitchFamily="18" charset="0"/>
                <a:ea typeface="+mj-ea"/>
                <a:cs typeface="+mj-cs"/>
              </a:rPr>
              <a:t>Triangulated Graphs</a:t>
            </a:r>
            <a:endParaRPr lang="en-GB" sz="3200" dirty="0">
              <a:solidFill>
                <a:srgbClr val="002060"/>
              </a:solidFill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70022" y="6313815"/>
            <a:ext cx="83860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dirty="0" smtClean="0">
                <a:solidFill>
                  <a:srgbClr val="002060"/>
                </a:solidFill>
                <a:latin typeface="Garamond" pitchFamily="18" charset="0"/>
                <a:ea typeface="+mj-ea"/>
                <a:cs typeface="+mj-cs"/>
                <a:sym typeface="Symbol"/>
              </a:rPr>
              <a:t>Fulkerson and Gross [1965]  (also Rose) gave useful algorithmic characterization. </a:t>
            </a:r>
            <a:endParaRPr lang="en-US" sz="1600" dirty="0" smtClean="0">
              <a:solidFill>
                <a:srgbClr val="002060"/>
              </a:solidFill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34" name="Rectangle 30"/>
          <p:cNvSpPr/>
          <p:nvPr/>
        </p:nvSpPr>
        <p:spPr>
          <a:xfrm rot="1694930">
            <a:off x="1063188" y="2839176"/>
            <a:ext cx="137160" cy="137160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757999" y="1656518"/>
            <a:ext cx="8097253" cy="4551778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Theorem (Dirac 1961, Fulkerson and Gross 1965)</a:t>
            </a:r>
          </a:p>
          <a:p>
            <a:pPr marL="514350" indent="-514350">
              <a:spcBef>
                <a:spcPts val="0"/>
              </a:spcBef>
              <a:buSzPct val="80000"/>
              <a:buFont typeface="Wingdings" pitchFamily="2" charset="2"/>
              <a:buAutoNum type="arabicParenBoth"/>
              <a:defRPr/>
            </a:pPr>
            <a:r>
              <a:rPr lang="en-US" sz="2800" dirty="0" smtClean="0">
                <a:solidFill>
                  <a:srgbClr val="7030A0"/>
                </a:solidFill>
              </a:rPr>
              <a:t>G </a:t>
            </a:r>
            <a:r>
              <a:rPr lang="en-US" sz="2800" dirty="0" smtClean="0"/>
              <a:t>is triangulated.</a:t>
            </a:r>
          </a:p>
          <a:p>
            <a:pPr marL="514350" indent="-514350">
              <a:spcBef>
                <a:spcPts val="0"/>
              </a:spcBef>
              <a:buSzPct val="80000"/>
              <a:buFont typeface="Wingdings" pitchFamily="2" charset="2"/>
              <a:buAutoNum type="arabicParenBoth"/>
              <a:defRPr/>
            </a:pPr>
            <a:r>
              <a:rPr lang="en-US" sz="2800" dirty="0" smtClean="0">
                <a:solidFill>
                  <a:srgbClr val="7030A0"/>
                </a:solidFill>
              </a:rPr>
              <a:t>G</a:t>
            </a:r>
            <a:r>
              <a:rPr lang="en-US" sz="2800" dirty="0" smtClean="0"/>
              <a:t> has a </a:t>
            </a:r>
            <a:r>
              <a:rPr lang="en-US" sz="2800" dirty="0" err="1" smtClean="0">
                <a:solidFill>
                  <a:srgbClr val="7030A0"/>
                </a:solidFill>
              </a:rPr>
              <a:t>peo</a:t>
            </a:r>
            <a:r>
              <a:rPr lang="en-US" sz="2800" dirty="0" smtClean="0">
                <a:solidFill>
                  <a:srgbClr val="7030A0"/>
                </a:solidFill>
              </a:rPr>
              <a:t>; </a:t>
            </a:r>
            <a:r>
              <a:rPr lang="en-US" sz="2800" dirty="0" smtClean="0"/>
              <a:t>moreover, any simplicial vertex can start a perfect order.</a:t>
            </a:r>
          </a:p>
          <a:p>
            <a:pPr marL="514350" indent="-514350">
              <a:spcBef>
                <a:spcPts val="0"/>
              </a:spcBef>
              <a:buSzPct val="80000"/>
              <a:buFont typeface="Wingdings" pitchFamily="2" charset="2"/>
              <a:buAutoNum type="arabicParenBoth"/>
              <a:defRPr/>
            </a:pPr>
            <a:r>
              <a:rPr lang="en-US" sz="2800" dirty="0" smtClean="0"/>
              <a:t>Every </a:t>
            </a:r>
            <a:r>
              <a:rPr lang="en-US" sz="2800" dirty="0" smtClean="0">
                <a:solidFill>
                  <a:srgbClr val="7030A0"/>
                </a:solidFill>
              </a:rPr>
              <a:t>minimal vertex separator </a:t>
            </a:r>
            <a:r>
              <a:rPr lang="en-US" sz="2800" dirty="0" smtClean="0"/>
              <a:t>induces a </a:t>
            </a:r>
            <a:r>
              <a:rPr lang="en-US" sz="2800" dirty="0" smtClean="0">
                <a:solidFill>
                  <a:srgbClr val="7030A0"/>
                </a:solidFill>
              </a:rPr>
              <a:t>complete subgraph </a:t>
            </a:r>
            <a:r>
              <a:rPr lang="en-US" sz="2800" dirty="0" smtClean="0"/>
              <a:t>of G.  </a:t>
            </a:r>
          </a:p>
          <a:p>
            <a:pPr marL="514350" indent="-514350">
              <a:spcBef>
                <a:spcPts val="0"/>
              </a:spcBef>
              <a:buSzPct val="80000"/>
              <a:buFont typeface="Wingdings" pitchFamily="2" charset="2"/>
              <a:buNone/>
              <a:defRPr/>
            </a:pPr>
            <a:endParaRPr lang="en-US" sz="2800" dirty="0" smtClean="0"/>
          </a:p>
          <a:p>
            <a:pPr marL="514350" indent="-514350">
              <a:spcBef>
                <a:spcPts val="0"/>
              </a:spcBef>
              <a:buSzPct val="80000"/>
              <a:buFont typeface="Wingdings" pitchFamily="2" charset="2"/>
              <a:buNone/>
              <a:defRPr/>
            </a:pPr>
            <a:r>
              <a:rPr lang="en-US" sz="2800" dirty="0" smtClean="0"/>
              <a:t>	Proof:</a:t>
            </a:r>
          </a:p>
          <a:p>
            <a:pPr marL="514350" indent="-514350">
              <a:spcBef>
                <a:spcPts val="0"/>
              </a:spcBef>
              <a:buSzPct val="80000"/>
              <a:buNone/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	(1) </a:t>
            </a:r>
            <a:r>
              <a:rPr lang="en-US" sz="2800" dirty="0" smtClean="0">
                <a:solidFill>
                  <a:schemeClr val="tx2"/>
                </a:solidFill>
                <a:sym typeface="Symbol"/>
              </a:rPr>
              <a:t></a:t>
            </a:r>
            <a:r>
              <a:rPr lang="en-US" sz="2800" dirty="0" smtClean="0">
                <a:solidFill>
                  <a:schemeClr val="tx2"/>
                </a:solidFill>
              </a:rPr>
              <a:t> (3)                                        </a:t>
            </a:r>
          </a:p>
          <a:p>
            <a:pPr marL="514350" indent="-514350">
              <a:buFont typeface="Wingdings" pitchFamily="2" charset="2"/>
              <a:buNone/>
              <a:defRPr/>
            </a:pPr>
            <a:endParaRPr lang="el-GR" dirty="0">
              <a:solidFill>
                <a:srgbClr val="7030A0"/>
              </a:solidFill>
            </a:endParaRPr>
          </a:p>
        </p:txBody>
      </p:sp>
      <p:sp>
        <p:nvSpPr>
          <p:cNvPr id="30" name="1 - Τίτλος"/>
          <p:cNvSpPr>
            <a:spLocks noGrp="1"/>
          </p:cNvSpPr>
          <p:nvPr>
            <p:ph type="title"/>
          </p:nvPr>
        </p:nvSpPr>
        <p:spPr>
          <a:xfrm>
            <a:off x="1383632" y="356944"/>
            <a:ext cx="7760368" cy="894340"/>
          </a:xfrm>
        </p:spPr>
        <p:txBody>
          <a:bodyPr anchor="ctr"/>
          <a:lstStyle/>
          <a:p>
            <a:pPr eaLnBrk="1" hangingPunct="1"/>
            <a:r>
              <a:rPr lang="en-US" sz="3200" b="1" kern="1200" dirty="0" smtClean="0">
                <a:solidFill>
                  <a:srgbClr val="002060"/>
                </a:solidFill>
                <a:latin typeface="Garamond" pitchFamily="18" charset="0"/>
              </a:rPr>
              <a:t>Characterizing Triangulated Graphs</a:t>
            </a:r>
            <a:endParaRPr lang="el-GR" sz="3200" b="1" kern="1200" dirty="0" smtClean="0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465873" y="1700808"/>
            <a:ext cx="72008" cy="4608512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 bwMode="auto">
          <a:xfrm>
            <a:off x="382977" y="4844079"/>
            <a:ext cx="216024" cy="216024"/>
          </a:xfrm>
          <a:prstGeom prst="ellips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2" name="Rectangle 30"/>
          <p:cNvSpPr/>
          <p:nvPr/>
        </p:nvSpPr>
        <p:spPr>
          <a:xfrm>
            <a:off x="387914" y="1891220"/>
            <a:ext cx="225694" cy="154147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10 - Έλλειψη"/>
          <p:cNvSpPr>
            <a:spLocks noChangeArrowheads="1"/>
          </p:cNvSpPr>
          <p:nvPr/>
        </p:nvSpPr>
        <p:spPr bwMode="auto">
          <a:xfrm flipV="1">
            <a:off x="5184931" y="6067463"/>
            <a:ext cx="107950" cy="107950"/>
          </a:xfrm>
          <a:prstGeom prst="ellipse">
            <a:avLst/>
          </a:prstGeom>
          <a:solidFill>
            <a:srgbClr val="7030A0"/>
          </a:solidFill>
          <a:ln w="9525" algn="ctr">
            <a:solidFill>
              <a:srgbClr val="7030A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34" name="6 - Έλλειψη"/>
          <p:cNvSpPr>
            <a:spLocks noChangeArrowheads="1"/>
          </p:cNvSpPr>
          <p:nvPr/>
        </p:nvSpPr>
        <p:spPr bwMode="auto">
          <a:xfrm flipV="1">
            <a:off x="5170643" y="4711738"/>
            <a:ext cx="107122" cy="108046"/>
          </a:xfrm>
          <a:prstGeom prst="ellipse">
            <a:avLst/>
          </a:prstGeom>
          <a:solidFill>
            <a:srgbClr val="7030A0"/>
          </a:solidFill>
          <a:ln w="9525" algn="ctr">
            <a:solidFill>
              <a:srgbClr val="7030A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35" name="14 - Έλλειψη"/>
          <p:cNvSpPr>
            <a:spLocks noChangeArrowheads="1"/>
          </p:cNvSpPr>
          <p:nvPr/>
        </p:nvSpPr>
        <p:spPr bwMode="auto">
          <a:xfrm>
            <a:off x="5950296" y="4376458"/>
            <a:ext cx="838200" cy="2103438"/>
          </a:xfrm>
          <a:prstGeom prst="ellipse">
            <a:avLst/>
          </a:prstGeom>
          <a:noFill/>
          <a:ln w="22225" algn="ctr">
            <a:solidFill>
              <a:schemeClr val="tx2"/>
            </a:solidFill>
            <a:round/>
            <a:headEnd/>
            <a:tailEnd/>
          </a:ln>
        </p:spPr>
        <p:txBody>
          <a:bodyPr wrap="none"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>
              <a:solidFill>
                <a:srgbClr val="7030A0"/>
              </a:solidFill>
            </a:endParaRPr>
          </a:p>
          <a:p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6" name="15 - Έλλειψη"/>
          <p:cNvSpPr>
            <a:spLocks noChangeArrowheads="1"/>
          </p:cNvSpPr>
          <p:nvPr/>
        </p:nvSpPr>
        <p:spPr bwMode="auto">
          <a:xfrm>
            <a:off x="7051258" y="4336198"/>
            <a:ext cx="1121029" cy="2191385"/>
          </a:xfrm>
          <a:prstGeom prst="ellipse">
            <a:avLst/>
          </a:prstGeom>
          <a:noFill/>
          <a:ln w="22225" algn="ctr">
            <a:solidFill>
              <a:schemeClr val="tx2"/>
            </a:solidFill>
            <a:round/>
            <a:headEnd/>
            <a:tailEnd/>
          </a:ln>
        </p:spPr>
        <p:txBody>
          <a:bodyPr wrap="none"/>
          <a:lstStyle/>
          <a:p>
            <a:r>
              <a:rPr lang="en-US" baseline="-25000" dirty="0"/>
              <a:t/>
            </a:r>
            <a:br>
              <a:rPr lang="en-US" baseline="-25000" dirty="0"/>
            </a:br>
            <a:endParaRPr lang="en-US" baseline="-25000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>
                <a:solidFill>
                  <a:srgbClr val="7030A0"/>
                </a:solidFill>
              </a:rPr>
              <a:t>  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endParaRPr lang="en-US" baseline="-25000" dirty="0">
              <a:solidFill>
                <a:srgbClr val="7030A0"/>
              </a:solidFill>
            </a:endParaRPr>
          </a:p>
        </p:txBody>
      </p:sp>
      <p:sp>
        <p:nvSpPr>
          <p:cNvPr id="37" name="18 - Έλλειψη"/>
          <p:cNvSpPr>
            <a:spLocks noChangeArrowheads="1"/>
          </p:cNvSpPr>
          <p:nvPr/>
        </p:nvSpPr>
        <p:spPr bwMode="auto">
          <a:xfrm flipV="1">
            <a:off x="7394731" y="4687926"/>
            <a:ext cx="107950" cy="107950"/>
          </a:xfrm>
          <a:prstGeom prst="ellipse">
            <a:avLst/>
          </a:prstGeom>
          <a:solidFill>
            <a:srgbClr val="7030A0"/>
          </a:solidFill>
          <a:ln w="9525" algn="ctr">
            <a:solidFill>
              <a:srgbClr val="7030A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38" name="24 - Έλλειψη"/>
          <p:cNvSpPr>
            <a:spLocks noChangeArrowheads="1"/>
          </p:cNvSpPr>
          <p:nvPr/>
        </p:nvSpPr>
        <p:spPr bwMode="auto">
          <a:xfrm flipV="1">
            <a:off x="7394731" y="6105563"/>
            <a:ext cx="107950" cy="107950"/>
          </a:xfrm>
          <a:prstGeom prst="ellipse">
            <a:avLst/>
          </a:prstGeom>
          <a:solidFill>
            <a:srgbClr val="7030A0"/>
          </a:solidFill>
          <a:ln w="9525" algn="ctr">
            <a:solidFill>
              <a:srgbClr val="7030A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cxnSp>
        <p:nvCxnSpPr>
          <p:cNvPr id="39" name="28 - Ευθεία γραμμή σύνδεσης"/>
          <p:cNvCxnSpPr>
            <a:cxnSpLocks noChangeShapeType="1"/>
            <a:endCxn id="57" idx="2"/>
          </p:cNvCxnSpPr>
          <p:nvPr/>
        </p:nvCxnSpPr>
        <p:spPr bwMode="auto">
          <a:xfrm>
            <a:off x="5262718" y="4773651"/>
            <a:ext cx="999236" cy="258127"/>
          </a:xfrm>
          <a:prstGeom prst="line">
            <a:avLst/>
          </a:prstGeom>
          <a:noFill/>
          <a:ln w="31750" algn="ctr">
            <a:solidFill>
              <a:schemeClr val="tx2"/>
            </a:solidFill>
            <a:prstDash val="solid"/>
            <a:round/>
            <a:headEnd/>
            <a:tailEnd/>
          </a:ln>
        </p:spPr>
      </p:cxnSp>
      <p:cxnSp>
        <p:nvCxnSpPr>
          <p:cNvPr id="40" name="30 - Ευθεία γραμμή σύνδεσης"/>
          <p:cNvCxnSpPr>
            <a:cxnSpLocks noChangeShapeType="1"/>
            <a:stCxn id="53" idx="6"/>
            <a:endCxn id="56" idx="3"/>
          </p:cNvCxnSpPr>
          <p:nvPr/>
        </p:nvCxnSpPr>
        <p:spPr bwMode="auto">
          <a:xfrm flipV="1">
            <a:off x="5355936" y="5758945"/>
            <a:ext cx="941909" cy="370113"/>
          </a:xfrm>
          <a:prstGeom prst="line">
            <a:avLst/>
          </a:prstGeom>
          <a:noFill/>
          <a:ln w="31750" algn="ctr">
            <a:solidFill>
              <a:schemeClr val="tx2"/>
            </a:solidFill>
            <a:prstDash val="solid"/>
            <a:round/>
            <a:headEnd/>
            <a:tailEnd/>
          </a:ln>
        </p:spPr>
      </p:cxnSp>
      <p:cxnSp>
        <p:nvCxnSpPr>
          <p:cNvPr id="41" name="31 - Ευθεία γραμμή σύνδεσης"/>
          <p:cNvCxnSpPr>
            <a:cxnSpLocks noChangeShapeType="1"/>
            <a:stCxn id="57" idx="6"/>
            <a:endCxn id="62" idx="3"/>
          </p:cNvCxnSpPr>
          <p:nvPr/>
        </p:nvCxnSpPr>
        <p:spPr bwMode="auto">
          <a:xfrm flipV="1">
            <a:off x="6465408" y="4826257"/>
            <a:ext cx="935813" cy="205521"/>
          </a:xfrm>
          <a:prstGeom prst="line">
            <a:avLst/>
          </a:prstGeom>
          <a:noFill/>
          <a:ln w="31750" algn="ctr">
            <a:solidFill>
              <a:schemeClr val="tx2"/>
            </a:solidFill>
            <a:prstDash val="solid"/>
            <a:round/>
            <a:headEnd/>
            <a:tailEnd/>
          </a:ln>
        </p:spPr>
      </p:cxnSp>
      <p:cxnSp>
        <p:nvCxnSpPr>
          <p:cNvPr id="42" name="33 - Ευθεία γραμμή σύνδεσης"/>
          <p:cNvCxnSpPr>
            <a:cxnSpLocks noChangeShapeType="1"/>
            <a:stCxn id="56" idx="5"/>
            <a:endCxn id="52" idx="2"/>
          </p:cNvCxnSpPr>
          <p:nvPr/>
        </p:nvCxnSpPr>
        <p:spPr bwMode="auto">
          <a:xfrm>
            <a:off x="6441709" y="5758945"/>
            <a:ext cx="923621" cy="376209"/>
          </a:xfrm>
          <a:prstGeom prst="line">
            <a:avLst/>
          </a:prstGeom>
          <a:noFill/>
          <a:ln w="31750" algn="ctr">
            <a:solidFill>
              <a:schemeClr val="tx2"/>
            </a:solidFill>
            <a:prstDash val="solid"/>
            <a:round/>
            <a:headEnd/>
            <a:tailEnd/>
          </a:ln>
        </p:spPr>
      </p:cxnSp>
      <p:sp>
        <p:nvSpPr>
          <p:cNvPr id="43" name="35 - Ορθογώνιο"/>
          <p:cNvSpPr>
            <a:spLocks noChangeArrowheads="1"/>
          </p:cNvSpPr>
          <p:nvPr/>
        </p:nvSpPr>
        <p:spPr bwMode="auto">
          <a:xfrm>
            <a:off x="4651372" y="3944841"/>
            <a:ext cx="3423539" cy="3651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B</a:t>
            </a:r>
            <a:endParaRPr lang="el-GR" sz="20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35 - Ορθογώνιο"/>
          <p:cNvSpPr>
            <a:spLocks noChangeArrowheads="1"/>
          </p:cNvSpPr>
          <p:nvPr/>
        </p:nvSpPr>
        <p:spPr bwMode="auto">
          <a:xfrm>
            <a:off x="7461469" y="4598073"/>
            <a:ext cx="564515" cy="3651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l-GR" sz="20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35 - Ορθογώνιο"/>
          <p:cNvSpPr>
            <a:spLocks noChangeArrowheads="1"/>
          </p:cNvSpPr>
          <p:nvPr/>
        </p:nvSpPr>
        <p:spPr bwMode="auto">
          <a:xfrm>
            <a:off x="7455373" y="5920905"/>
            <a:ext cx="564515" cy="3651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endParaRPr lang="el-GR" sz="20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35 - Ορθογώνιο"/>
          <p:cNvSpPr>
            <a:spLocks noChangeArrowheads="1"/>
          </p:cNvSpPr>
          <p:nvPr/>
        </p:nvSpPr>
        <p:spPr bwMode="auto">
          <a:xfrm>
            <a:off x="4719229" y="5951385"/>
            <a:ext cx="564515" cy="3651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l-GR" sz="20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35 - Ορθογώνιο"/>
          <p:cNvSpPr>
            <a:spLocks noChangeArrowheads="1"/>
          </p:cNvSpPr>
          <p:nvPr/>
        </p:nvSpPr>
        <p:spPr bwMode="auto">
          <a:xfrm>
            <a:off x="4663405" y="4640745"/>
            <a:ext cx="564515" cy="3651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el-GR" sz="20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35 - Ορθογώνιο"/>
          <p:cNvSpPr>
            <a:spLocks noChangeArrowheads="1"/>
          </p:cNvSpPr>
          <p:nvPr/>
        </p:nvSpPr>
        <p:spPr bwMode="auto">
          <a:xfrm>
            <a:off x="4547581" y="5219865"/>
            <a:ext cx="564515" cy="3651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l-GR" sz="20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35 - Ορθογώνιο"/>
          <p:cNvSpPr>
            <a:spLocks noChangeArrowheads="1"/>
          </p:cNvSpPr>
          <p:nvPr/>
        </p:nvSpPr>
        <p:spPr bwMode="auto">
          <a:xfrm>
            <a:off x="7626061" y="5238153"/>
            <a:ext cx="564515" cy="3651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l-GR" sz="20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35 - Ορθογώνιο"/>
          <p:cNvSpPr>
            <a:spLocks noChangeArrowheads="1"/>
          </p:cNvSpPr>
          <p:nvPr/>
        </p:nvSpPr>
        <p:spPr bwMode="auto">
          <a:xfrm>
            <a:off x="5974045" y="4549305"/>
            <a:ext cx="564515" cy="3651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el-GR" sz="20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35 - Ορθογώνιο"/>
          <p:cNvSpPr>
            <a:spLocks noChangeArrowheads="1"/>
          </p:cNvSpPr>
          <p:nvPr/>
        </p:nvSpPr>
        <p:spPr bwMode="auto">
          <a:xfrm>
            <a:off x="6053293" y="5786793"/>
            <a:ext cx="564515" cy="3651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l-GR" sz="20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7365330" y="6029236"/>
            <a:ext cx="203454" cy="21183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5152482" y="6023140"/>
            <a:ext cx="203454" cy="21183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5146386" y="4663732"/>
            <a:ext cx="203454" cy="21183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4969602" y="5340388"/>
            <a:ext cx="203454" cy="21183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6268050" y="5578132"/>
            <a:ext cx="203454" cy="21183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6261954" y="4925860"/>
            <a:ext cx="203454" cy="21183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58" name="30 - Ευθεία γραμμή σύνδεσης"/>
          <p:cNvCxnSpPr>
            <a:cxnSpLocks noChangeShapeType="1"/>
            <a:stCxn id="55" idx="0"/>
            <a:endCxn id="54" idx="4"/>
          </p:cNvCxnSpPr>
          <p:nvPr/>
        </p:nvCxnSpPr>
        <p:spPr bwMode="auto">
          <a:xfrm flipV="1">
            <a:off x="5071329" y="4875568"/>
            <a:ext cx="176784" cy="464820"/>
          </a:xfrm>
          <a:prstGeom prst="line">
            <a:avLst/>
          </a:prstGeom>
          <a:noFill/>
          <a:ln w="31750" algn="ctr">
            <a:solidFill>
              <a:schemeClr val="tx2"/>
            </a:solidFill>
            <a:prstDash val="sysDash"/>
            <a:round/>
            <a:headEnd/>
            <a:tailEnd/>
          </a:ln>
        </p:spPr>
      </p:cxnSp>
      <p:cxnSp>
        <p:nvCxnSpPr>
          <p:cNvPr id="59" name="30 - Ευθεία γραμμή σύνδεσης"/>
          <p:cNvCxnSpPr>
            <a:cxnSpLocks noChangeShapeType="1"/>
            <a:stCxn id="53" idx="0"/>
            <a:endCxn id="55" idx="4"/>
          </p:cNvCxnSpPr>
          <p:nvPr/>
        </p:nvCxnSpPr>
        <p:spPr bwMode="auto">
          <a:xfrm flipH="1" flipV="1">
            <a:off x="5071329" y="5552224"/>
            <a:ext cx="182880" cy="470916"/>
          </a:xfrm>
          <a:prstGeom prst="line">
            <a:avLst/>
          </a:prstGeom>
          <a:noFill/>
          <a:ln w="31750" algn="ctr">
            <a:solidFill>
              <a:schemeClr val="tx2"/>
            </a:solidFill>
            <a:prstDash val="sysDash"/>
            <a:round/>
            <a:headEnd/>
            <a:tailEnd/>
          </a:ln>
        </p:spPr>
      </p:cxnSp>
      <p:cxnSp>
        <p:nvCxnSpPr>
          <p:cNvPr id="60" name="30 - Ευθεία γραμμή σύνδεσης"/>
          <p:cNvCxnSpPr>
            <a:cxnSpLocks noChangeShapeType="1"/>
            <a:stCxn id="61" idx="0"/>
            <a:endCxn id="62" idx="4"/>
          </p:cNvCxnSpPr>
          <p:nvPr/>
        </p:nvCxnSpPr>
        <p:spPr bwMode="auto">
          <a:xfrm flipH="1" flipV="1">
            <a:off x="7473153" y="4857280"/>
            <a:ext cx="164592" cy="477012"/>
          </a:xfrm>
          <a:prstGeom prst="line">
            <a:avLst/>
          </a:prstGeom>
          <a:noFill/>
          <a:ln w="31750" algn="ctr">
            <a:solidFill>
              <a:schemeClr val="tx2"/>
            </a:solidFill>
            <a:prstDash val="sysDash"/>
            <a:round/>
            <a:headEnd/>
            <a:tailEnd/>
          </a:ln>
        </p:spPr>
      </p:cxnSp>
      <p:sp>
        <p:nvSpPr>
          <p:cNvPr id="61" name="Oval 60"/>
          <p:cNvSpPr/>
          <p:nvPr/>
        </p:nvSpPr>
        <p:spPr bwMode="auto">
          <a:xfrm>
            <a:off x="7536018" y="5334292"/>
            <a:ext cx="203454" cy="21183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7371426" y="4645444"/>
            <a:ext cx="203454" cy="21183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63" name="30 - Ευθεία γραμμή σύνδεσης"/>
          <p:cNvCxnSpPr>
            <a:cxnSpLocks noChangeShapeType="1"/>
            <a:stCxn id="61" idx="4"/>
            <a:endCxn id="52" idx="0"/>
          </p:cNvCxnSpPr>
          <p:nvPr/>
        </p:nvCxnSpPr>
        <p:spPr bwMode="auto">
          <a:xfrm flipH="1">
            <a:off x="7467057" y="5546128"/>
            <a:ext cx="170688" cy="483108"/>
          </a:xfrm>
          <a:prstGeom prst="line">
            <a:avLst/>
          </a:prstGeom>
          <a:noFill/>
          <a:ln w="31750" algn="ctr">
            <a:solidFill>
              <a:schemeClr val="tx2"/>
            </a:solidFill>
            <a:prstDash val="sysDash"/>
            <a:round/>
            <a:headEnd/>
            <a:tailEnd/>
          </a:ln>
        </p:spPr>
      </p:cxnSp>
      <p:sp>
        <p:nvSpPr>
          <p:cNvPr id="64" name="15 - Έλλειψη"/>
          <p:cNvSpPr>
            <a:spLocks noChangeArrowheads="1"/>
          </p:cNvSpPr>
          <p:nvPr/>
        </p:nvSpPr>
        <p:spPr bwMode="auto">
          <a:xfrm>
            <a:off x="4472650" y="4330102"/>
            <a:ext cx="1121029" cy="2191385"/>
          </a:xfrm>
          <a:prstGeom prst="ellipse">
            <a:avLst/>
          </a:prstGeom>
          <a:noFill/>
          <a:ln w="22225" algn="ctr">
            <a:solidFill>
              <a:schemeClr val="tx2"/>
            </a:solidFill>
            <a:round/>
            <a:headEnd/>
            <a:tailEnd/>
          </a:ln>
        </p:spPr>
        <p:txBody>
          <a:bodyPr wrap="none"/>
          <a:lstStyle/>
          <a:p>
            <a:r>
              <a:rPr lang="en-US" baseline="-25000" dirty="0"/>
              <a:t/>
            </a:r>
            <a:br>
              <a:rPr lang="en-US" baseline="-25000" dirty="0"/>
            </a:br>
            <a:endParaRPr lang="en-US" baseline="-25000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>
                <a:solidFill>
                  <a:srgbClr val="7030A0"/>
                </a:solidFill>
              </a:rPr>
              <a:t>  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endParaRPr lang="en-US" baseline="-25000" dirty="0">
              <a:solidFill>
                <a:srgbClr val="7030A0"/>
              </a:solidFill>
            </a:endParaRPr>
          </a:p>
        </p:txBody>
      </p:sp>
      <p:pic>
        <p:nvPicPr>
          <p:cNvPr id="65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C42D09A4-64D9-4005-858C-1F13DF9E55C1}" type="slidenum">
              <a:rPr lang="el-GR" altLang="el-GR" sz="1200" smtClean="0">
                <a:latin typeface="Cambria" pitchFamily="18" charset="0"/>
              </a:rPr>
              <a:pPr/>
              <a:t>50</a:t>
            </a:fld>
            <a:endParaRPr lang="el-GR" altLang="el-GR" sz="120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2 - Θέση περιεχομένου"/>
          <p:cNvSpPr>
            <a:spLocks noGrp="1"/>
          </p:cNvSpPr>
          <p:nvPr>
            <p:ph idx="1"/>
          </p:nvPr>
        </p:nvSpPr>
        <p:spPr>
          <a:xfrm>
            <a:off x="770030" y="1656517"/>
            <a:ext cx="4223075" cy="4938713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Let </a:t>
            </a:r>
            <a:r>
              <a:rPr lang="en-US" sz="2800" dirty="0" smtClean="0">
                <a:solidFill>
                  <a:srgbClr val="7030A0"/>
                </a:solidFill>
              </a:rPr>
              <a:t>S</a:t>
            </a:r>
            <a:r>
              <a:rPr lang="en-US" sz="2800" dirty="0" smtClean="0"/>
              <a:t> be an </a:t>
            </a:r>
            <a:r>
              <a:rPr lang="en-US" sz="2800" dirty="0" smtClean="0">
                <a:solidFill>
                  <a:srgbClr val="7030A0"/>
                </a:solidFill>
              </a:rPr>
              <a:t>a-b separator</a:t>
            </a:r>
            <a:r>
              <a:rPr lang="en-US" sz="2800" dirty="0" smtClean="0"/>
              <a:t>.</a:t>
            </a:r>
            <a:r>
              <a:rPr lang="en-US" dirty="0" smtClean="0"/>
              <a:t> </a:t>
            </a:r>
          </a:p>
          <a:p>
            <a:endParaRPr lang="en-US" sz="1400" dirty="0" smtClean="0"/>
          </a:p>
          <a:p>
            <a:pPr>
              <a:buNone/>
            </a:pPr>
            <a:r>
              <a:rPr lang="en-US" sz="2800" dirty="0" smtClean="0"/>
              <a:t>We will denote </a:t>
            </a:r>
            <a:r>
              <a:rPr lang="en-US" sz="2800" dirty="0" smtClean="0">
                <a:solidFill>
                  <a:srgbClr val="7030A0"/>
                </a:solidFill>
              </a:rPr>
              <a:t>G</a:t>
            </a:r>
            <a:r>
              <a:rPr lang="en-US" sz="2800" baseline="-25000" dirty="0" smtClean="0">
                <a:solidFill>
                  <a:srgbClr val="7030A0"/>
                </a:solidFill>
              </a:rPr>
              <a:t>A</a:t>
            </a:r>
            <a:r>
              <a:rPr lang="en-US" sz="2800" dirty="0" smtClean="0">
                <a:solidFill>
                  <a:srgbClr val="7030A0"/>
                </a:solidFill>
              </a:rPr>
              <a:t>, G</a:t>
            </a:r>
            <a:r>
              <a:rPr lang="en-US" sz="2800" baseline="-25000" dirty="0" smtClean="0">
                <a:solidFill>
                  <a:srgbClr val="7030A0"/>
                </a:solidFill>
              </a:rPr>
              <a:t>B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</a:p>
          <a:p>
            <a:pPr marL="0" indent="6350">
              <a:buNone/>
            </a:pPr>
            <a:r>
              <a:rPr lang="en-US" sz="2800" dirty="0" smtClean="0"/>
              <a:t>the connected components of </a:t>
            </a:r>
            <a:r>
              <a:rPr lang="en-US" sz="2800" dirty="0" smtClean="0">
                <a:solidFill>
                  <a:srgbClr val="7030A0"/>
                </a:solidFill>
              </a:rPr>
              <a:t>G</a:t>
            </a:r>
            <a:r>
              <a:rPr lang="en-US" sz="2800" baseline="-25000" dirty="0" smtClean="0">
                <a:solidFill>
                  <a:srgbClr val="7030A0"/>
                </a:solidFill>
              </a:rPr>
              <a:t>V-S</a:t>
            </a:r>
            <a:r>
              <a:rPr lang="en-US" sz="2800" dirty="0" smtClean="0"/>
              <a:t> containing </a:t>
            </a:r>
            <a:r>
              <a:rPr lang="en-US" sz="2800" dirty="0" smtClean="0">
                <a:solidFill>
                  <a:srgbClr val="7030A0"/>
                </a:solidFill>
              </a:rPr>
              <a:t>a, b</a:t>
            </a:r>
            <a:r>
              <a:rPr lang="en-US" dirty="0" smtClean="0">
                <a:solidFill>
                  <a:srgbClr val="7030A0"/>
                </a:solidFill>
              </a:rPr>
              <a:t>.</a:t>
            </a:r>
            <a:endParaRPr lang="en-US" dirty="0" smtClean="0"/>
          </a:p>
        </p:txBody>
      </p:sp>
      <p:sp>
        <p:nvSpPr>
          <p:cNvPr id="30" name="2 - Θέση περιεχομένου"/>
          <p:cNvSpPr txBox="1">
            <a:spLocks/>
          </p:cNvSpPr>
          <p:nvPr/>
        </p:nvSpPr>
        <p:spPr bwMode="auto">
          <a:xfrm>
            <a:off x="782064" y="4263126"/>
            <a:ext cx="8085222" cy="2389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indent="6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Since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minimal, every vertex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S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is a neighbor of a vertex in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and a vertex in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B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For any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x,y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S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,  minimal paths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   [x,a</a:t>
            </a:r>
            <a:r>
              <a:rPr kumimoji="0" lang="en-US" sz="28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1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,…,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a</a:t>
            </a:r>
            <a:r>
              <a:rPr kumimoji="0" lang="en-US" sz="28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r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,y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] (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a</a:t>
            </a:r>
            <a:r>
              <a:rPr kumimoji="0" lang="en-US" sz="28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i</a:t>
            </a:r>
            <a:r>
              <a:rPr kumimoji="0" lang="en-US" sz="28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A)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and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[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x,b</a:t>
            </a:r>
            <a:r>
              <a:rPr kumimoji="0" lang="en-US" sz="28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k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,….,b</a:t>
            </a:r>
            <a:r>
              <a:rPr kumimoji="0" lang="en-US" sz="28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1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,y] (b</a:t>
            </a:r>
            <a:r>
              <a:rPr kumimoji="0" lang="en-US" sz="28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B)</a:t>
            </a:r>
            <a:endParaRPr kumimoji="0" lang="el-GR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7" name="1 - Τίτλος"/>
          <p:cNvSpPr>
            <a:spLocks noGrp="1"/>
          </p:cNvSpPr>
          <p:nvPr>
            <p:ph type="title"/>
          </p:nvPr>
        </p:nvSpPr>
        <p:spPr>
          <a:xfrm>
            <a:off x="1383632" y="356944"/>
            <a:ext cx="7760368" cy="894340"/>
          </a:xfrm>
        </p:spPr>
        <p:txBody>
          <a:bodyPr anchor="ctr"/>
          <a:lstStyle/>
          <a:p>
            <a:pPr eaLnBrk="1" hangingPunct="1"/>
            <a:r>
              <a:rPr lang="en-US" sz="3200" b="1" kern="1200" dirty="0" smtClean="0">
                <a:solidFill>
                  <a:srgbClr val="002060"/>
                </a:solidFill>
                <a:latin typeface="Garamond" pitchFamily="18" charset="0"/>
              </a:rPr>
              <a:t>Characterizing Triangulated Graphs</a:t>
            </a:r>
            <a:endParaRPr lang="el-GR" sz="3200" b="1" kern="1200" dirty="0" smtClean="0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465873" y="1700808"/>
            <a:ext cx="72008" cy="4608512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58" name="Oval 57"/>
          <p:cNvSpPr/>
          <p:nvPr/>
        </p:nvSpPr>
        <p:spPr bwMode="auto">
          <a:xfrm>
            <a:off x="382977" y="1860143"/>
            <a:ext cx="216024" cy="216024"/>
          </a:xfrm>
          <a:prstGeom prst="ellips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390993" y="2698367"/>
            <a:ext cx="216024" cy="216024"/>
          </a:xfrm>
          <a:prstGeom prst="ellips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386977" y="4463055"/>
            <a:ext cx="216024" cy="216024"/>
          </a:xfrm>
          <a:prstGeom prst="ellips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394993" y="5626143"/>
            <a:ext cx="216024" cy="216024"/>
          </a:xfrm>
          <a:prstGeom prst="ellips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6" name="10 - Έλλειψη"/>
          <p:cNvSpPr>
            <a:spLocks noChangeArrowheads="1"/>
          </p:cNvSpPr>
          <p:nvPr/>
        </p:nvSpPr>
        <p:spPr bwMode="auto">
          <a:xfrm flipV="1">
            <a:off x="5894819" y="3612935"/>
            <a:ext cx="107950" cy="107950"/>
          </a:xfrm>
          <a:prstGeom prst="ellipse">
            <a:avLst/>
          </a:prstGeom>
          <a:solidFill>
            <a:srgbClr val="7030A0"/>
          </a:solidFill>
          <a:ln w="9525" algn="ctr">
            <a:solidFill>
              <a:srgbClr val="7030A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97" name="6 - Έλλειψη"/>
          <p:cNvSpPr>
            <a:spLocks noChangeArrowheads="1"/>
          </p:cNvSpPr>
          <p:nvPr/>
        </p:nvSpPr>
        <p:spPr bwMode="auto">
          <a:xfrm flipV="1">
            <a:off x="5880531" y="2257210"/>
            <a:ext cx="107122" cy="108046"/>
          </a:xfrm>
          <a:prstGeom prst="ellipse">
            <a:avLst/>
          </a:prstGeom>
          <a:solidFill>
            <a:srgbClr val="7030A0"/>
          </a:solidFill>
          <a:ln w="9525" algn="ctr">
            <a:solidFill>
              <a:srgbClr val="7030A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98" name="14 - Έλλειψη"/>
          <p:cNvSpPr>
            <a:spLocks noChangeArrowheads="1"/>
          </p:cNvSpPr>
          <p:nvPr/>
        </p:nvSpPr>
        <p:spPr bwMode="auto">
          <a:xfrm>
            <a:off x="6660184" y="1921930"/>
            <a:ext cx="838200" cy="2103438"/>
          </a:xfrm>
          <a:prstGeom prst="ellipse">
            <a:avLst/>
          </a:prstGeom>
          <a:noFill/>
          <a:ln w="22225" algn="ctr">
            <a:solidFill>
              <a:schemeClr val="tx2"/>
            </a:solidFill>
            <a:round/>
            <a:headEnd/>
            <a:tailEnd/>
          </a:ln>
        </p:spPr>
        <p:txBody>
          <a:bodyPr wrap="none"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>
              <a:solidFill>
                <a:srgbClr val="7030A0"/>
              </a:solidFill>
            </a:endParaRPr>
          </a:p>
          <a:p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99" name="15 - Έλλειψη"/>
          <p:cNvSpPr>
            <a:spLocks noChangeArrowheads="1"/>
          </p:cNvSpPr>
          <p:nvPr/>
        </p:nvSpPr>
        <p:spPr bwMode="auto">
          <a:xfrm>
            <a:off x="7761146" y="1881670"/>
            <a:ext cx="1121029" cy="2191385"/>
          </a:xfrm>
          <a:prstGeom prst="ellipse">
            <a:avLst/>
          </a:prstGeom>
          <a:noFill/>
          <a:ln w="22225" algn="ctr">
            <a:solidFill>
              <a:schemeClr val="tx2"/>
            </a:solidFill>
            <a:round/>
            <a:headEnd/>
            <a:tailEnd/>
          </a:ln>
        </p:spPr>
        <p:txBody>
          <a:bodyPr wrap="none"/>
          <a:lstStyle/>
          <a:p>
            <a:r>
              <a:rPr lang="en-US" baseline="-25000" dirty="0"/>
              <a:t/>
            </a:r>
            <a:br>
              <a:rPr lang="en-US" baseline="-25000" dirty="0"/>
            </a:br>
            <a:endParaRPr lang="en-US" baseline="-25000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>
                <a:solidFill>
                  <a:srgbClr val="7030A0"/>
                </a:solidFill>
              </a:rPr>
              <a:t>  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endParaRPr lang="en-US" baseline="-25000" dirty="0">
              <a:solidFill>
                <a:srgbClr val="7030A0"/>
              </a:solidFill>
            </a:endParaRPr>
          </a:p>
        </p:txBody>
      </p:sp>
      <p:sp>
        <p:nvSpPr>
          <p:cNvPr id="100" name="18 - Έλλειψη"/>
          <p:cNvSpPr>
            <a:spLocks noChangeArrowheads="1"/>
          </p:cNvSpPr>
          <p:nvPr/>
        </p:nvSpPr>
        <p:spPr bwMode="auto">
          <a:xfrm flipV="1">
            <a:off x="8104619" y="2233398"/>
            <a:ext cx="107950" cy="107950"/>
          </a:xfrm>
          <a:prstGeom prst="ellipse">
            <a:avLst/>
          </a:prstGeom>
          <a:solidFill>
            <a:srgbClr val="7030A0"/>
          </a:solidFill>
          <a:ln w="9525" algn="ctr">
            <a:solidFill>
              <a:srgbClr val="7030A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01" name="24 - Έλλειψη"/>
          <p:cNvSpPr>
            <a:spLocks noChangeArrowheads="1"/>
          </p:cNvSpPr>
          <p:nvPr/>
        </p:nvSpPr>
        <p:spPr bwMode="auto">
          <a:xfrm flipV="1">
            <a:off x="8104619" y="3651035"/>
            <a:ext cx="107950" cy="107950"/>
          </a:xfrm>
          <a:prstGeom prst="ellipse">
            <a:avLst/>
          </a:prstGeom>
          <a:solidFill>
            <a:srgbClr val="7030A0"/>
          </a:solidFill>
          <a:ln w="9525" algn="ctr">
            <a:solidFill>
              <a:srgbClr val="7030A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cxnSp>
        <p:nvCxnSpPr>
          <p:cNvPr id="102" name="28 - Ευθεία γραμμή σύνδεσης"/>
          <p:cNvCxnSpPr>
            <a:cxnSpLocks noChangeShapeType="1"/>
            <a:endCxn id="120" idx="2"/>
          </p:cNvCxnSpPr>
          <p:nvPr/>
        </p:nvCxnSpPr>
        <p:spPr bwMode="auto">
          <a:xfrm>
            <a:off x="5972606" y="2319123"/>
            <a:ext cx="999236" cy="258127"/>
          </a:xfrm>
          <a:prstGeom prst="line">
            <a:avLst/>
          </a:prstGeom>
          <a:noFill/>
          <a:ln w="31750" algn="ctr">
            <a:solidFill>
              <a:schemeClr val="tx2"/>
            </a:solidFill>
            <a:prstDash val="solid"/>
            <a:round/>
            <a:headEnd/>
            <a:tailEnd/>
          </a:ln>
        </p:spPr>
      </p:cxnSp>
      <p:cxnSp>
        <p:nvCxnSpPr>
          <p:cNvPr id="103" name="30 - Ευθεία γραμμή σύνδεσης"/>
          <p:cNvCxnSpPr>
            <a:cxnSpLocks noChangeShapeType="1"/>
            <a:stCxn id="116" idx="6"/>
            <a:endCxn id="119" idx="3"/>
          </p:cNvCxnSpPr>
          <p:nvPr/>
        </p:nvCxnSpPr>
        <p:spPr bwMode="auto">
          <a:xfrm flipV="1">
            <a:off x="6065824" y="3304417"/>
            <a:ext cx="941909" cy="370113"/>
          </a:xfrm>
          <a:prstGeom prst="line">
            <a:avLst/>
          </a:prstGeom>
          <a:noFill/>
          <a:ln w="31750" algn="ctr">
            <a:solidFill>
              <a:schemeClr val="tx2"/>
            </a:solidFill>
            <a:prstDash val="solid"/>
            <a:round/>
            <a:headEnd/>
            <a:tailEnd/>
          </a:ln>
        </p:spPr>
      </p:cxnSp>
      <p:cxnSp>
        <p:nvCxnSpPr>
          <p:cNvPr id="104" name="31 - Ευθεία γραμμή σύνδεσης"/>
          <p:cNvCxnSpPr>
            <a:cxnSpLocks noChangeShapeType="1"/>
            <a:stCxn id="120" idx="6"/>
            <a:endCxn id="125" idx="3"/>
          </p:cNvCxnSpPr>
          <p:nvPr/>
        </p:nvCxnSpPr>
        <p:spPr bwMode="auto">
          <a:xfrm flipV="1">
            <a:off x="7175296" y="2371729"/>
            <a:ext cx="935813" cy="205521"/>
          </a:xfrm>
          <a:prstGeom prst="line">
            <a:avLst/>
          </a:prstGeom>
          <a:noFill/>
          <a:ln w="31750" algn="ctr">
            <a:solidFill>
              <a:schemeClr val="tx2"/>
            </a:solidFill>
            <a:prstDash val="solid"/>
            <a:round/>
            <a:headEnd/>
            <a:tailEnd/>
          </a:ln>
        </p:spPr>
      </p:cxnSp>
      <p:cxnSp>
        <p:nvCxnSpPr>
          <p:cNvPr id="105" name="33 - Ευθεία γραμμή σύνδεσης"/>
          <p:cNvCxnSpPr>
            <a:cxnSpLocks noChangeShapeType="1"/>
            <a:stCxn id="119" idx="5"/>
            <a:endCxn id="115" idx="2"/>
          </p:cNvCxnSpPr>
          <p:nvPr/>
        </p:nvCxnSpPr>
        <p:spPr bwMode="auto">
          <a:xfrm>
            <a:off x="7151597" y="3304417"/>
            <a:ext cx="923621" cy="376209"/>
          </a:xfrm>
          <a:prstGeom prst="line">
            <a:avLst/>
          </a:prstGeom>
          <a:noFill/>
          <a:ln w="31750" algn="ctr">
            <a:solidFill>
              <a:schemeClr val="tx2"/>
            </a:solidFill>
            <a:prstDash val="solid"/>
            <a:round/>
            <a:headEnd/>
            <a:tailEnd/>
          </a:ln>
        </p:spPr>
      </p:cxnSp>
      <p:sp>
        <p:nvSpPr>
          <p:cNvPr id="106" name="35 - Ορθογώνιο"/>
          <p:cNvSpPr>
            <a:spLocks noChangeArrowheads="1"/>
          </p:cNvSpPr>
          <p:nvPr/>
        </p:nvSpPr>
        <p:spPr bwMode="auto">
          <a:xfrm>
            <a:off x="5361260" y="1490313"/>
            <a:ext cx="3423539" cy="3651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B</a:t>
            </a:r>
            <a:endParaRPr lang="el-GR" sz="20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35 - Ορθογώνιο"/>
          <p:cNvSpPr>
            <a:spLocks noChangeArrowheads="1"/>
          </p:cNvSpPr>
          <p:nvPr/>
        </p:nvSpPr>
        <p:spPr bwMode="auto">
          <a:xfrm>
            <a:off x="8171357" y="2143545"/>
            <a:ext cx="564515" cy="3651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l-GR" sz="20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35 - Ορθογώνιο"/>
          <p:cNvSpPr>
            <a:spLocks noChangeArrowheads="1"/>
          </p:cNvSpPr>
          <p:nvPr/>
        </p:nvSpPr>
        <p:spPr bwMode="auto">
          <a:xfrm>
            <a:off x="8165261" y="3466377"/>
            <a:ext cx="564515" cy="3651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endParaRPr lang="el-GR" sz="20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35 - Ορθογώνιο"/>
          <p:cNvSpPr>
            <a:spLocks noChangeArrowheads="1"/>
          </p:cNvSpPr>
          <p:nvPr/>
        </p:nvSpPr>
        <p:spPr bwMode="auto">
          <a:xfrm>
            <a:off x="5429117" y="3496857"/>
            <a:ext cx="564515" cy="3651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l-GR" sz="20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35 - Ορθογώνιο"/>
          <p:cNvSpPr>
            <a:spLocks noChangeArrowheads="1"/>
          </p:cNvSpPr>
          <p:nvPr/>
        </p:nvSpPr>
        <p:spPr bwMode="auto">
          <a:xfrm>
            <a:off x="5373293" y="2186217"/>
            <a:ext cx="564515" cy="3651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el-GR" sz="20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35 - Ορθογώνιο"/>
          <p:cNvSpPr>
            <a:spLocks noChangeArrowheads="1"/>
          </p:cNvSpPr>
          <p:nvPr/>
        </p:nvSpPr>
        <p:spPr bwMode="auto">
          <a:xfrm>
            <a:off x="5257469" y="2765337"/>
            <a:ext cx="564515" cy="3651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l-GR" sz="20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35 - Ορθογώνιο"/>
          <p:cNvSpPr>
            <a:spLocks noChangeArrowheads="1"/>
          </p:cNvSpPr>
          <p:nvPr/>
        </p:nvSpPr>
        <p:spPr bwMode="auto">
          <a:xfrm>
            <a:off x="8335949" y="2783625"/>
            <a:ext cx="564515" cy="3651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l-GR" sz="20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35 - Ορθογώνιο"/>
          <p:cNvSpPr>
            <a:spLocks noChangeArrowheads="1"/>
          </p:cNvSpPr>
          <p:nvPr/>
        </p:nvSpPr>
        <p:spPr bwMode="auto">
          <a:xfrm>
            <a:off x="6683933" y="2094777"/>
            <a:ext cx="564515" cy="3651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el-GR" sz="20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35 - Ορθογώνιο"/>
          <p:cNvSpPr>
            <a:spLocks noChangeArrowheads="1"/>
          </p:cNvSpPr>
          <p:nvPr/>
        </p:nvSpPr>
        <p:spPr bwMode="auto">
          <a:xfrm>
            <a:off x="6763181" y="3332265"/>
            <a:ext cx="564515" cy="3651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l-GR" sz="20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Oval 114"/>
          <p:cNvSpPr/>
          <p:nvPr/>
        </p:nvSpPr>
        <p:spPr bwMode="auto">
          <a:xfrm>
            <a:off x="8075218" y="3574708"/>
            <a:ext cx="203454" cy="21183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6" name="Oval 115"/>
          <p:cNvSpPr/>
          <p:nvPr/>
        </p:nvSpPr>
        <p:spPr bwMode="auto">
          <a:xfrm>
            <a:off x="5862370" y="3568612"/>
            <a:ext cx="203454" cy="21183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7" name="Oval 116"/>
          <p:cNvSpPr/>
          <p:nvPr/>
        </p:nvSpPr>
        <p:spPr bwMode="auto">
          <a:xfrm>
            <a:off x="5856274" y="2209204"/>
            <a:ext cx="203454" cy="21183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8" name="Oval 117"/>
          <p:cNvSpPr/>
          <p:nvPr/>
        </p:nvSpPr>
        <p:spPr bwMode="auto">
          <a:xfrm>
            <a:off x="5679490" y="2885860"/>
            <a:ext cx="203454" cy="21183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9" name="Oval 118"/>
          <p:cNvSpPr/>
          <p:nvPr/>
        </p:nvSpPr>
        <p:spPr bwMode="auto">
          <a:xfrm>
            <a:off x="6977938" y="3123604"/>
            <a:ext cx="203454" cy="21183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0" name="Oval 119"/>
          <p:cNvSpPr/>
          <p:nvPr/>
        </p:nvSpPr>
        <p:spPr bwMode="auto">
          <a:xfrm>
            <a:off x="6971842" y="2471332"/>
            <a:ext cx="203454" cy="21183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21" name="30 - Ευθεία γραμμή σύνδεσης"/>
          <p:cNvCxnSpPr>
            <a:cxnSpLocks noChangeShapeType="1"/>
            <a:stCxn id="118" idx="0"/>
            <a:endCxn id="117" idx="4"/>
          </p:cNvCxnSpPr>
          <p:nvPr/>
        </p:nvCxnSpPr>
        <p:spPr bwMode="auto">
          <a:xfrm flipV="1">
            <a:off x="5781217" y="2421040"/>
            <a:ext cx="176784" cy="464820"/>
          </a:xfrm>
          <a:prstGeom prst="line">
            <a:avLst/>
          </a:prstGeom>
          <a:noFill/>
          <a:ln w="31750" algn="ctr">
            <a:solidFill>
              <a:schemeClr val="tx2"/>
            </a:solidFill>
            <a:prstDash val="sysDash"/>
            <a:round/>
            <a:headEnd/>
            <a:tailEnd/>
          </a:ln>
        </p:spPr>
      </p:cxnSp>
      <p:cxnSp>
        <p:nvCxnSpPr>
          <p:cNvPr id="122" name="30 - Ευθεία γραμμή σύνδεσης"/>
          <p:cNvCxnSpPr>
            <a:cxnSpLocks noChangeShapeType="1"/>
            <a:stCxn id="116" idx="0"/>
            <a:endCxn id="118" idx="4"/>
          </p:cNvCxnSpPr>
          <p:nvPr/>
        </p:nvCxnSpPr>
        <p:spPr bwMode="auto">
          <a:xfrm flipH="1" flipV="1">
            <a:off x="5781217" y="3097696"/>
            <a:ext cx="182880" cy="470916"/>
          </a:xfrm>
          <a:prstGeom prst="line">
            <a:avLst/>
          </a:prstGeom>
          <a:noFill/>
          <a:ln w="31750" algn="ctr">
            <a:solidFill>
              <a:schemeClr val="tx2"/>
            </a:solidFill>
            <a:prstDash val="sysDash"/>
            <a:round/>
            <a:headEnd/>
            <a:tailEnd/>
          </a:ln>
        </p:spPr>
      </p:cxnSp>
      <p:cxnSp>
        <p:nvCxnSpPr>
          <p:cNvPr id="123" name="30 - Ευθεία γραμμή σύνδεσης"/>
          <p:cNvCxnSpPr>
            <a:cxnSpLocks noChangeShapeType="1"/>
            <a:stCxn id="124" idx="0"/>
            <a:endCxn id="125" idx="4"/>
          </p:cNvCxnSpPr>
          <p:nvPr/>
        </p:nvCxnSpPr>
        <p:spPr bwMode="auto">
          <a:xfrm flipH="1" flipV="1">
            <a:off x="8183041" y="2402752"/>
            <a:ext cx="164592" cy="477012"/>
          </a:xfrm>
          <a:prstGeom prst="line">
            <a:avLst/>
          </a:prstGeom>
          <a:noFill/>
          <a:ln w="31750" algn="ctr">
            <a:solidFill>
              <a:schemeClr val="tx2"/>
            </a:solidFill>
            <a:prstDash val="sysDash"/>
            <a:round/>
            <a:headEnd/>
            <a:tailEnd/>
          </a:ln>
        </p:spPr>
      </p:cxnSp>
      <p:sp>
        <p:nvSpPr>
          <p:cNvPr id="124" name="Oval 123"/>
          <p:cNvSpPr/>
          <p:nvPr/>
        </p:nvSpPr>
        <p:spPr bwMode="auto">
          <a:xfrm>
            <a:off x="8245906" y="2879764"/>
            <a:ext cx="203454" cy="21183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5" name="Oval 124"/>
          <p:cNvSpPr/>
          <p:nvPr/>
        </p:nvSpPr>
        <p:spPr bwMode="auto">
          <a:xfrm>
            <a:off x="8081314" y="2190916"/>
            <a:ext cx="203454" cy="21183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26" name="30 - Ευθεία γραμμή σύνδεσης"/>
          <p:cNvCxnSpPr>
            <a:cxnSpLocks noChangeShapeType="1"/>
            <a:stCxn id="124" idx="4"/>
            <a:endCxn id="115" idx="0"/>
          </p:cNvCxnSpPr>
          <p:nvPr/>
        </p:nvCxnSpPr>
        <p:spPr bwMode="auto">
          <a:xfrm flipH="1">
            <a:off x="8176945" y="3091600"/>
            <a:ext cx="170688" cy="483108"/>
          </a:xfrm>
          <a:prstGeom prst="line">
            <a:avLst/>
          </a:prstGeom>
          <a:noFill/>
          <a:ln w="31750" algn="ctr">
            <a:solidFill>
              <a:schemeClr val="tx2"/>
            </a:solidFill>
            <a:prstDash val="sysDash"/>
            <a:round/>
            <a:headEnd/>
            <a:tailEnd/>
          </a:ln>
        </p:spPr>
      </p:cxnSp>
      <p:sp>
        <p:nvSpPr>
          <p:cNvPr id="127" name="15 - Έλλειψη"/>
          <p:cNvSpPr>
            <a:spLocks noChangeArrowheads="1"/>
          </p:cNvSpPr>
          <p:nvPr/>
        </p:nvSpPr>
        <p:spPr bwMode="auto">
          <a:xfrm>
            <a:off x="5182538" y="1875574"/>
            <a:ext cx="1121029" cy="2191385"/>
          </a:xfrm>
          <a:prstGeom prst="ellipse">
            <a:avLst/>
          </a:prstGeom>
          <a:noFill/>
          <a:ln w="22225" algn="ctr">
            <a:solidFill>
              <a:schemeClr val="tx2"/>
            </a:solidFill>
            <a:round/>
            <a:headEnd/>
            <a:tailEnd/>
          </a:ln>
        </p:spPr>
        <p:txBody>
          <a:bodyPr wrap="none"/>
          <a:lstStyle/>
          <a:p>
            <a:r>
              <a:rPr lang="en-US" baseline="-25000" dirty="0"/>
              <a:t/>
            </a:r>
            <a:br>
              <a:rPr lang="en-US" baseline="-25000" dirty="0"/>
            </a:br>
            <a:endParaRPr lang="en-US" baseline="-25000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>
                <a:solidFill>
                  <a:srgbClr val="7030A0"/>
                </a:solidFill>
              </a:rPr>
              <a:t>  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endParaRPr lang="en-US" baseline="-25000" dirty="0">
              <a:solidFill>
                <a:srgbClr val="7030A0"/>
              </a:solidFill>
            </a:endParaRPr>
          </a:p>
        </p:txBody>
      </p:sp>
      <p:pic>
        <p:nvPicPr>
          <p:cNvPr id="128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C42D09A4-64D9-4005-858C-1F13DF9E55C1}" type="slidenum">
              <a:rPr lang="el-GR" altLang="el-GR" sz="1200" smtClean="0">
                <a:latin typeface="Cambria" pitchFamily="18" charset="0"/>
              </a:rPr>
              <a:pPr/>
              <a:t>51</a:t>
            </a:fld>
            <a:endParaRPr lang="el-GR" altLang="el-GR" sz="120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2 - Θέση περιεχομένου"/>
          <p:cNvSpPr>
            <a:spLocks noGrp="1"/>
          </p:cNvSpPr>
          <p:nvPr>
            <p:ph idx="1"/>
          </p:nvPr>
        </p:nvSpPr>
        <p:spPr>
          <a:xfrm>
            <a:off x="533400" y="1646238"/>
            <a:ext cx="5273040" cy="4906962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	Since 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	[x, a</a:t>
            </a:r>
            <a:r>
              <a:rPr lang="en-US" sz="2800" baseline="-25000" dirty="0" smtClean="0">
                <a:solidFill>
                  <a:schemeClr val="tx2"/>
                </a:solidFill>
              </a:rPr>
              <a:t>1</a:t>
            </a:r>
            <a:r>
              <a:rPr lang="en-US" sz="2800" dirty="0" smtClean="0">
                <a:solidFill>
                  <a:schemeClr val="tx2"/>
                </a:solidFill>
              </a:rPr>
              <a:t>, …</a:t>
            </a:r>
            <a:r>
              <a:rPr lang="en-US" sz="2800" dirty="0" err="1" smtClean="0">
                <a:solidFill>
                  <a:schemeClr val="tx2"/>
                </a:solidFill>
              </a:rPr>
              <a:t>a</a:t>
            </a:r>
            <a:r>
              <a:rPr lang="en-US" sz="2800" baseline="-25000" dirty="0" err="1" smtClean="0">
                <a:solidFill>
                  <a:schemeClr val="tx2"/>
                </a:solidFill>
              </a:rPr>
              <a:t>r</a:t>
            </a:r>
            <a:r>
              <a:rPr lang="en-US" sz="2800" dirty="0" smtClean="0">
                <a:solidFill>
                  <a:schemeClr val="tx2"/>
                </a:solidFill>
              </a:rPr>
              <a:t>, y, b</a:t>
            </a:r>
            <a:r>
              <a:rPr lang="en-US" sz="2800" baseline="-25000" dirty="0" smtClean="0">
                <a:solidFill>
                  <a:schemeClr val="tx2"/>
                </a:solidFill>
              </a:rPr>
              <a:t>1</a:t>
            </a:r>
            <a:r>
              <a:rPr lang="en-US" sz="2800" dirty="0" smtClean="0">
                <a:solidFill>
                  <a:schemeClr val="tx2"/>
                </a:solidFill>
              </a:rPr>
              <a:t>, …., </a:t>
            </a:r>
            <a:r>
              <a:rPr lang="en-US" sz="2800" dirty="0" err="1" smtClean="0">
                <a:solidFill>
                  <a:schemeClr val="tx2"/>
                </a:solidFill>
              </a:rPr>
              <a:t>b</a:t>
            </a:r>
            <a:r>
              <a:rPr lang="en-US" sz="2800" baseline="-25000" dirty="0" err="1" smtClean="0">
                <a:solidFill>
                  <a:schemeClr val="tx2"/>
                </a:solidFill>
              </a:rPr>
              <a:t>k</a:t>
            </a:r>
            <a:r>
              <a:rPr lang="en-US" sz="2800" dirty="0" smtClean="0">
                <a:solidFill>
                  <a:schemeClr val="tx2"/>
                </a:solidFill>
              </a:rPr>
              <a:t>, x] 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	</a:t>
            </a:r>
            <a:r>
              <a:rPr lang="en-US" sz="2800" dirty="0" smtClean="0"/>
              <a:t>is a simple cycle of length </a:t>
            </a:r>
          </a:p>
          <a:p>
            <a:pPr>
              <a:buNone/>
            </a:pPr>
            <a:r>
              <a:rPr lang="en-US" sz="2800" i="1" dirty="0" smtClean="0">
                <a:solidFill>
                  <a:srgbClr val="7030A0"/>
                </a:solidFill>
              </a:rPr>
              <a:t>	</a:t>
            </a:r>
            <a:r>
              <a:rPr lang="en-US" sz="2800" b="1" i="1" dirty="0" smtClean="0">
                <a:solidFill>
                  <a:srgbClr val="7030A0"/>
                </a:solidFill>
              </a:rPr>
              <a:t>l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dirty="0" smtClean="0">
                <a:solidFill>
                  <a:srgbClr val="7030A0"/>
                </a:solidFill>
                <a:sym typeface="Symbol" pitchFamily="18" charset="2"/>
              </a:rPr>
              <a:t> 4, </a:t>
            </a:r>
            <a:r>
              <a:rPr lang="en-US" sz="2800" dirty="0" smtClean="0">
                <a:solidFill>
                  <a:schemeClr val="tx2"/>
                </a:solidFill>
                <a:sym typeface="Symbol"/>
              </a:rPr>
              <a:t></a:t>
            </a:r>
            <a:r>
              <a:rPr lang="en-US" sz="2800" dirty="0" smtClean="0">
                <a:solidFill>
                  <a:schemeClr val="tx2"/>
                </a:solidFill>
                <a:sym typeface="Symbol" pitchFamily="18" charset="2"/>
              </a:rPr>
              <a:t> it contains a chord.</a:t>
            </a:r>
          </a:p>
        </p:txBody>
      </p:sp>
      <p:sp>
        <p:nvSpPr>
          <p:cNvPr id="30" name="2 - Θέση περιεχομένου"/>
          <p:cNvSpPr txBox="1">
            <a:spLocks/>
          </p:cNvSpPr>
          <p:nvPr/>
        </p:nvSpPr>
        <p:spPr bwMode="auto">
          <a:xfrm>
            <a:off x="598325" y="4297449"/>
            <a:ext cx="7871306" cy="2343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	For every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, j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a</a:t>
            </a:r>
            <a:r>
              <a:rPr kumimoji="0" lang="en-US" sz="28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i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b</a:t>
            </a:r>
            <a:r>
              <a:rPr lang="en-US" sz="2800" kern="0" baseline="-25000" dirty="0" smtClean="0">
                <a:solidFill>
                  <a:schemeClr val="tx2"/>
                </a:solidFill>
                <a:latin typeface="+mn-lt"/>
                <a:sym typeface="Symbol" pitchFamily="18" charset="2"/>
              </a:rPr>
              <a:t>j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E, 	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    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(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is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a-b separate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  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and also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a</a:t>
            </a:r>
            <a:r>
              <a:rPr kumimoji="0" lang="en-US" sz="28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i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a</a:t>
            </a:r>
            <a:r>
              <a:rPr kumimoji="0" lang="en-US" sz="28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j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E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,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b</a:t>
            </a:r>
            <a:r>
              <a:rPr kumimoji="0" lang="en-US" sz="28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i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b</a:t>
            </a:r>
            <a:r>
              <a:rPr kumimoji="0" lang="en-US" sz="28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j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E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   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(by the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minimality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of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                                             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the paths)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	Thus,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x y E.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	</a:t>
            </a:r>
            <a:endParaRPr kumimoji="0" lang="el-GR" sz="2800" b="0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7" name="1 - Τίτλος"/>
          <p:cNvSpPr>
            <a:spLocks noGrp="1"/>
          </p:cNvSpPr>
          <p:nvPr>
            <p:ph type="title"/>
          </p:nvPr>
        </p:nvSpPr>
        <p:spPr>
          <a:xfrm>
            <a:off x="1383632" y="356944"/>
            <a:ext cx="7760368" cy="894340"/>
          </a:xfrm>
        </p:spPr>
        <p:txBody>
          <a:bodyPr anchor="ctr"/>
          <a:lstStyle/>
          <a:p>
            <a:pPr eaLnBrk="1" hangingPunct="1"/>
            <a:r>
              <a:rPr lang="en-US" sz="3200" b="1" kern="1200" dirty="0" smtClean="0">
                <a:solidFill>
                  <a:srgbClr val="002060"/>
                </a:solidFill>
                <a:latin typeface="Garamond" pitchFamily="18" charset="0"/>
              </a:rPr>
              <a:t>Characterizing Triangulated Graphs</a:t>
            </a:r>
            <a:endParaRPr lang="el-GR" sz="3200" b="1" kern="1200" dirty="0" smtClean="0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465873" y="1700808"/>
            <a:ext cx="72008" cy="4608512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58" name="Oval 57"/>
          <p:cNvSpPr/>
          <p:nvPr/>
        </p:nvSpPr>
        <p:spPr bwMode="auto">
          <a:xfrm>
            <a:off x="382977" y="1860143"/>
            <a:ext cx="216024" cy="216024"/>
          </a:xfrm>
          <a:prstGeom prst="ellips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386977" y="4463055"/>
            <a:ext cx="216024" cy="216024"/>
          </a:xfrm>
          <a:prstGeom prst="ellips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394993" y="5999135"/>
            <a:ext cx="216024" cy="216024"/>
          </a:xfrm>
          <a:prstGeom prst="ellips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2" name="10 - Έλλειψη"/>
          <p:cNvSpPr>
            <a:spLocks noChangeArrowheads="1"/>
          </p:cNvSpPr>
          <p:nvPr/>
        </p:nvSpPr>
        <p:spPr bwMode="auto">
          <a:xfrm flipV="1">
            <a:off x="5894819" y="3612935"/>
            <a:ext cx="107950" cy="107950"/>
          </a:xfrm>
          <a:prstGeom prst="ellipse">
            <a:avLst/>
          </a:prstGeom>
          <a:solidFill>
            <a:srgbClr val="7030A0"/>
          </a:solidFill>
          <a:ln w="9525" algn="ctr">
            <a:solidFill>
              <a:srgbClr val="7030A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63" name="6 - Έλλειψη"/>
          <p:cNvSpPr>
            <a:spLocks noChangeArrowheads="1"/>
          </p:cNvSpPr>
          <p:nvPr/>
        </p:nvSpPr>
        <p:spPr bwMode="auto">
          <a:xfrm flipV="1">
            <a:off x="5880531" y="2257210"/>
            <a:ext cx="107122" cy="108046"/>
          </a:xfrm>
          <a:prstGeom prst="ellipse">
            <a:avLst/>
          </a:prstGeom>
          <a:solidFill>
            <a:srgbClr val="7030A0"/>
          </a:solidFill>
          <a:ln w="9525" algn="ctr">
            <a:solidFill>
              <a:srgbClr val="7030A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64" name="14 - Έλλειψη"/>
          <p:cNvSpPr>
            <a:spLocks noChangeArrowheads="1"/>
          </p:cNvSpPr>
          <p:nvPr/>
        </p:nvSpPr>
        <p:spPr bwMode="auto">
          <a:xfrm>
            <a:off x="6660184" y="1921930"/>
            <a:ext cx="838200" cy="2103438"/>
          </a:xfrm>
          <a:prstGeom prst="ellipse">
            <a:avLst/>
          </a:prstGeom>
          <a:noFill/>
          <a:ln w="22225" algn="ctr">
            <a:solidFill>
              <a:schemeClr val="tx2"/>
            </a:solidFill>
            <a:round/>
            <a:headEnd/>
            <a:tailEnd/>
          </a:ln>
        </p:spPr>
        <p:txBody>
          <a:bodyPr wrap="none"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>
              <a:solidFill>
                <a:srgbClr val="7030A0"/>
              </a:solidFill>
            </a:endParaRPr>
          </a:p>
          <a:p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5" name="15 - Έλλειψη"/>
          <p:cNvSpPr>
            <a:spLocks noChangeArrowheads="1"/>
          </p:cNvSpPr>
          <p:nvPr/>
        </p:nvSpPr>
        <p:spPr bwMode="auto">
          <a:xfrm>
            <a:off x="7761146" y="1881670"/>
            <a:ext cx="1121029" cy="2191385"/>
          </a:xfrm>
          <a:prstGeom prst="ellipse">
            <a:avLst/>
          </a:prstGeom>
          <a:noFill/>
          <a:ln w="22225" algn="ctr">
            <a:solidFill>
              <a:schemeClr val="tx2"/>
            </a:solidFill>
            <a:round/>
            <a:headEnd/>
            <a:tailEnd/>
          </a:ln>
        </p:spPr>
        <p:txBody>
          <a:bodyPr wrap="none"/>
          <a:lstStyle/>
          <a:p>
            <a:r>
              <a:rPr lang="en-US" baseline="-25000" dirty="0"/>
              <a:t/>
            </a:r>
            <a:br>
              <a:rPr lang="en-US" baseline="-25000" dirty="0"/>
            </a:br>
            <a:endParaRPr lang="en-US" baseline="-25000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>
                <a:solidFill>
                  <a:srgbClr val="7030A0"/>
                </a:solidFill>
              </a:rPr>
              <a:t>  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endParaRPr lang="en-US" baseline="-25000" dirty="0">
              <a:solidFill>
                <a:srgbClr val="7030A0"/>
              </a:solidFill>
            </a:endParaRPr>
          </a:p>
        </p:txBody>
      </p:sp>
      <p:sp>
        <p:nvSpPr>
          <p:cNvPr id="66" name="18 - Έλλειψη"/>
          <p:cNvSpPr>
            <a:spLocks noChangeArrowheads="1"/>
          </p:cNvSpPr>
          <p:nvPr/>
        </p:nvSpPr>
        <p:spPr bwMode="auto">
          <a:xfrm flipV="1">
            <a:off x="8104619" y="2233398"/>
            <a:ext cx="107950" cy="107950"/>
          </a:xfrm>
          <a:prstGeom prst="ellipse">
            <a:avLst/>
          </a:prstGeom>
          <a:solidFill>
            <a:srgbClr val="7030A0"/>
          </a:solidFill>
          <a:ln w="9525" algn="ctr">
            <a:solidFill>
              <a:srgbClr val="7030A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67" name="24 - Έλλειψη"/>
          <p:cNvSpPr>
            <a:spLocks noChangeArrowheads="1"/>
          </p:cNvSpPr>
          <p:nvPr/>
        </p:nvSpPr>
        <p:spPr bwMode="auto">
          <a:xfrm flipV="1">
            <a:off x="8104619" y="3651035"/>
            <a:ext cx="107950" cy="107950"/>
          </a:xfrm>
          <a:prstGeom prst="ellipse">
            <a:avLst/>
          </a:prstGeom>
          <a:solidFill>
            <a:srgbClr val="7030A0"/>
          </a:solidFill>
          <a:ln w="9525" algn="ctr">
            <a:solidFill>
              <a:srgbClr val="7030A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cxnSp>
        <p:nvCxnSpPr>
          <p:cNvPr id="68" name="28 - Ευθεία γραμμή σύνδεσης"/>
          <p:cNvCxnSpPr>
            <a:cxnSpLocks noChangeShapeType="1"/>
            <a:endCxn id="86" idx="2"/>
          </p:cNvCxnSpPr>
          <p:nvPr/>
        </p:nvCxnSpPr>
        <p:spPr bwMode="auto">
          <a:xfrm>
            <a:off x="5972606" y="2319123"/>
            <a:ext cx="999236" cy="258127"/>
          </a:xfrm>
          <a:prstGeom prst="line">
            <a:avLst/>
          </a:prstGeom>
          <a:noFill/>
          <a:ln w="31750" algn="ctr">
            <a:solidFill>
              <a:schemeClr val="tx2"/>
            </a:solidFill>
            <a:prstDash val="solid"/>
            <a:round/>
            <a:headEnd/>
            <a:tailEnd/>
          </a:ln>
        </p:spPr>
      </p:cxnSp>
      <p:cxnSp>
        <p:nvCxnSpPr>
          <p:cNvPr id="69" name="30 - Ευθεία γραμμή σύνδεσης"/>
          <p:cNvCxnSpPr>
            <a:cxnSpLocks noChangeShapeType="1"/>
            <a:stCxn id="82" idx="6"/>
            <a:endCxn id="85" idx="3"/>
          </p:cNvCxnSpPr>
          <p:nvPr/>
        </p:nvCxnSpPr>
        <p:spPr bwMode="auto">
          <a:xfrm flipV="1">
            <a:off x="6065824" y="3304417"/>
            <a:ext cx="941909" cy="370113"/>
          </a:xfrm>
          <a:prstGeom prst="line">
            <a:avLst/>
          </a:prstGeom>
          <a:noFill/>
          <a:ln w="31750" algn="ctr">
            <a:solidFill>
              <a:schemeClr val="tx2"/>
            </a:solidFill>
            <a:prstDash val="solid"/>
            <a:round/>
            <a:headEnd/>
            <a:tailEnd/>
          </a:ln>
        </p:spPr>
      </p:cxnSp>
      <p:cxnSp>
        <p:nvCxnSpPr>
          <p:cNvPr id="70" name="31 - Ευθεία γραμμή σύνδεσης"/>
          <p:cNvCxnSpPr>
            <a:cxnSpLocks noChangeShapeType="1"/>
            <a:stCxn id="86" idx="6"/>
            <a:endCxn id="91" idx="3"/>
          </p:cNvCxnSpPr>
          <p:nvPr/>
        </p:nvCxnSpPr>
        <p:spPr bwMode="auto">
          <a:xfrm flipV="1">
            <a:off x="7175296" y="2371729"/>
            <a:ext cx="935813" cy="205521"/>
          </a:xfrm>
          <a:prstGeom prst="line">
            <a:avLst/>
          </a:prstGeom>
          <a:noFill/>
          <a:ln w="31750" algn="ctr">
            <a:solidFill>
              <a:schemeClr val="tx2"/>
            </a:solidFill>
            <a:prstDash val="solid"/>
            <a:round/>
            <a:headEnd/>
            <a:tailEnd/>
          </a:ln>
        </p:spPr>
      </p:cxnSp>
      <p:cxnSp>
        <p:nvCxnSpPr>
          <p:cNvPr id="71" name="33 - Ευθεία γραμμή σύνδεσης"/>
          <p:cNvCxnSpPr>
            <a:cxnSpLocks noChangeShapeType="1"/>
            <a:stCxn id="85" idx="5"/>
            <a:endCxn id="81" idx="2"/>
          </p:cNvCxnSpPr>
          <p:nvPr/>
        </p:nvCxnSpPr>
        <p:spPr bwMode="auto">
          <a:xfrm>
            <a:off x="7151597" y="3304417"/>
            <a:ext cx="923621" cy="376209"/>
          </a:xfrm>
          <a:prstGeom prst="line">
            <a:avLst/>
          </a:prstGeom>
          <a:noFill/>
          <a:ln w="31750" algn="ctr">
            <a:solidFill>
              <a:schemeClr val="tx2"/>
            </a:solidFill>
            <a:prstDash val="solid"/>
            <a:round/>
            <a:headEnd/>
            <a:tailEnd/>
          </a:ln>
        </p:spPr>
      </p:cxnSp>
      <p:sp>
        <p:nvSpPr>
          <p:cNvPr id="72" name="35 - Ορθογώνιο"/>
          <p:cNvSpPr>
            <a:spLocks noChangeArrowheads="1"/>
          </p:cNvSpPr>
          <p:nvPr/>
        </p:nvSpPr>
        <p:spPr bwMode="auto">
          <a:xfrm>
            <a:off x="5361260" y="1490313"/>
            <a:ext cx="3423539" cy="3651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B</a:t>
            </a:r>
            <a:endParaRPr lang="el-GR" sz="20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35 - Ορθογώνιο"/>
          <p:cNvSpPr>
            <a:spLocks noChangeArrowheads="1"/>
          </p:cNvSpPr>
          <p:nvPr/>
        </p:nvSpPr>
        <p:spPr bwMode="auto">
          <a:xfrm>
            <a:off x="8171357" y="2143545"/>
            <a:ext cx="564515" cy="3651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l-GR" sz="20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35 - Ορθογώνιο"/>
          <p:cNvSpPr>
            <a:spLocks noChangeArrowheads="1"/>
          </p:cNvSpPr>
          <p:nvPr/>
        </p:nvSpPr>
        <p:spPr bwMode="auto">
          <a:xfrm>
            <a:off x="8165261" y="3466377"/>
            <a:ext cx="564515" cy="3651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endParaRPr lang="el-GR" sz="20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35 - Ορθογώνιο"/>
          <p:cNvSpPr>
            <a:spLocks noChangeArrowheads="1"/>
          </p:cNvSpPr>
          <p:nvPr/>
        </p:nvSpPr>
        <p:spPr bwMode="auto">
          <a:xfrm>
            <a:off x="5429117" y="3496857"/>
            <a:ext cx="564515" cy="3651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l-GR" sz="20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35 - Ορθογώνιο"/>
          <p:cNvSpPr>
            <a:spLocks noChangeArrowheads="1"/>
          </p:cNvSpPr>
          <p:nvPr/>
        </p:nvSpPr>
        <p:spPr bwMode="auto">
          <a:xfrm>
            <a:off x="5373293" y="2186217"/>
            <a:ext cx="564515" cy="3651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el-GR" sz="20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35 - Ορθογώνιο"/>
          <p:cNvSpPr>
            <a:spLocks noChangeArrowheads="1"/>
          </p:cNvSpPr>
          <p:nvPr/>
        </p:nvSpPr>
        <p:spPr bwMode="auto">
          <a:xfrm>
            <a:off x="5257469" y="2765337"/>
            <a:ext cx="564515" cy="3651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l-GR" sz="20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35 - Ορθογώνιο"/>
          <p:cNvSpPr>
            <a:spLocks noChangeArrowheads="1"/>
          </p:cNvSpPr>
          <p:nvPr/>
        </p:nvSpPr>
        <p:spPr bwMode="auto">
          <a:xfrm>
            <a:off x="8335949" y="2783625"/>
            <a:ext cx="564515" cy="3651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l-GR" sz="20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35 - Ορθογώνιο"/>
          <p:cNvSpPr>
            <a:spLocks noChangeArrowheads="1"/>
          </p:cNvSpPr>
          <p:nvPr/>
        </p:nvSpPr>
        <p:spPr bwMode="auto">
          <a:xfrm>
            <a:off x="6683933" y="2094777"/>
            <a:ext cx="564515" cy="3651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el-GR" sz="20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35 - Ορθογώνιο"/>
          <p:cNvSpPr>
            <a:spLocks noChangeArrowheads="1"/>
          </p:cNvSpPr>
          <p:nvPr/>
        </p:nvSpPr>
        <p:spPr bwMode="auto">
          <a:xfrm>
            <a:off x="6763181" y="3332265"/>
            <a:ext cx="564515" cy="3651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l-GR" sz="20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8075218" y="3574708"/>
            <a:ext cx="203454" cy="21183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5862370" y="3568612"/>
            <a:ext cx="203454" cy="21183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3" name="Oval 82"/>
          <p:cNvSpPr/>
          <p:nvPr/>
        </p:nvSpPr>
        <p:spPr bwMode="auto">
          <a:xfrm>
            <a:off x="5856274" y="2209204"/>
            <a:ext cx="203454" cy="21183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4" name="Oval 83"/>
          <p:cNvSpPr/>
          <p:nvPr/>
        </p:nvSpPr>
        <p:spPr bwMode="auto">
          <a:xfrm>
            <a:off x="5679490" y="2885860"/>
            <a:ext cx="203454" cy="21183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5" name="Oval 84"/>
          <p:cNvSpPr/>
          <p:nvPr/>
        </p:nvSpPr>
        <p:spPr bwMode="auto">
          <a:xfrm>
            <a:off x="6977938" y="3123604"/>
            <a:ext cx="203454" cy="21183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6" name="Oval 85"/>
          <p:cNvSpPr/>
          <p:nvPr/>
        </p:nvSpPr>
        <p:spPr bwMode="auto">
          <a:xfrm>
            <a:off x="6971842" y="2471332"/>
            <a:ext cx="203454" cy="21183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87" name="30 - Ευθεία γραμμή σύνδεσης"/>
          <p:cNvCxnSpPr>
            <a:cxnSpLocks noChangeShapeType="1"/>
            <a:stCxn id="84" idx="0"/>
            <a:endCxn id="83" idx="4"/>
          </p:cNvCxnSpPr>
          <p:nvPr/>
        </p:nvCxnSpPr>
        <p:spPr bwMode="auto">
          <a:xfrm flipV="1">
            <a:off x="5781217" y="2421040"/>
            <a:ext cx="176784" cy="464820"/>
          </a:xfrm>
          <a:prstGeom prst="line">
            <a:avLst/>
          </a:prstGeom>
          <a:noFill/>
          <a:ln w="31750" algn="ctr">
            <a:solidFill>
              <a:schemeClr val="tx2"/>
            </a:solidFill>
            <a:prstDash val="sysDash"/>
            <a:round/>
            <a:headEnd/>
            <a:tailEnd/>
          </a:ln>
        </p:spPr>
      </p:cxnSp>
      <p:cxnSp>
        <p:nvCxnSpPr>
          <p:cNvPr id="88" name="30 - Ευθεία γραμμή σύνδεσης"/>
          <p:cNvCxnSpPr>
            <a:cxnSpLocks noChangeShapeType="1"/>
            <a:stCxn id="82" idx="0"/>
            <a:endCxn id="84" idx="4"/>
          </p:cNvCxnSpPr>
          <p:nvPr/>
        </p:nvCxnSpPr>
        <p:spPr bwMode="auto">
          <a:xfrm flipH="1" flipV="1">
            <a:off x="5781217" y="3097696"/>
            <a:ext cx="182880" cy="470916"/>
          </a:xfrm>
          <a:prstGeom prst="line">
            <a:avLst/>
          </a:prstGeom>
          <a:noFill/>
          <a:ln w="31750" algn="ctr">
            <a:solidFill>
              <a:schemeClr val="tx2"/>
            </a:solidFill>
            <a:prstDash val="sysDash"/>
            <a:round/>
            <a:headEnd/>
            <a:tailEnd/>
          </a:ln>
        </p:spPr>
      </p:cxnSp>
      <p:cxnSp>
        <p:nvCxnSpPr>
          <p:cNvPr id="89" name="30 - Ευθεία γραμμή σύνδεσης"/>
          <p:cNvCxnSpPr>
            <a:cxnSpLocks noChangeShapeType="1"/>
            <a:stCxn id="90" idx="0"/>
            <a:endCxn id="91" idx="4"/>
          </p:cNvCxnSpPr>
          <p:nvPr/>
        </p:nvCxnSpPr>
        <p:spPr bwMode="auto">
          <a:xfrm flipH="1" flipV="1">
            <a:off x="8183041" y="2402752"/>
            <a:ext cx="164592" cy="477012"/>
          </a:xfrm>
          <a:prstGeom prst="line">
            <a:avLst/>
          </a:prstGeom>
          <a:noFill/>
          <a:ln w="31750" algn="ctr">
            <a:solidFill>
              <a:schemeClr val="tx2"/>
            </a:solidFill>
            <a:prstDash val="sysDash"/>
            <a:round/>
            <a:headEnd/>
            <a:tailEnd/>
          </a:ln>
        </p:spPr>
      </p:cxnSp>
      <p:sp>
        <p:nvSpPr>
          <p:cNvPr id="90" name="Oval 89"/>
          <p:cNvSpPr/>
          <p:nvPr/>
        </p:nvSpPr>
        <p:spPr bwMode="auto">
          <a:xfrm>
            <a:off x="8245906" y="2879764"/>
            <a:ext cx="203454" cy="21183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1" name="Oval 90"/>
          <p:cNvSpPr/>
          <p:nvPr/>
        </p:nvSpPr>
        <p:spPr bwMode="auto">
          <a:xfrm>
            <a:off x="8081314" y="2190916"/>
            <a:ext cx="203454" cy="21183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92" name="30 - Ευθεία γραμμή σύνδεσης"/>
          <p:cNvCxnSpPr>
            <a:cxnSpLocks noChangeShapeType="1"/>
            <a:stCxn id="90" idx="4"/>
            <a:endCxn id="81" idx="0"/>
          </p:cNvCxnSpPr>
          <p:nvPr/>
        </p:nvCxnSpPr>
        <p:spPr bwMode="auto">
          <a:xfrm flipH="1">
            <a:off x="8176945" y="3091600"/>
            <a:ext cx="170688" cy="483108"/>
          </a:xfrm>
          <a:prstGeom prst="line">
            <a:avLst/>
          </a:prstGeom>
          <a:noFill/>
          <a:ln w="31750" algn="ctr">
            <a:solidFill>
              <a:schemeClr val="tx2"/>
            </a:solidFill>
            <a:prstDash val="sysDash"/>
            <a:round/>
            <a:headEnd/>
            <a:tailEnd/>
          </a:ln>
        </p:spPr>
      </p:cxnSp>
      <p:sp>
        <p:nvSpPr>
          <p:cNvPr id="93" name="15 - Έλλειψη"/>
          <p:cNvSpPr>
            <a:spLocks noChangeArrowheads="1"/>
          </p:cNvSpPr>
          <p:nvPr/>
        </p:nvSpPr>
        <p:spPr bwMode="auto">
          <a:xfrm>
            <a:off x="5182538" y="1875574"/>
            <a:ext cx="1121029" cy="2191385"/>
          </a:xfrm>
          <a:prstGeom prst="ellipse">
            <a:avLst/>
          </a:prstGeom>
          <a:noFill/>
          <a:ln w="22225" algn="ctr">
            <a:solidFill>
              <a:schemeClr val="tx2"/>
            </a:solidFill>
            <a:round/>
            <a:headEnd/>
            <a:tailEnd/>
          </a:ln>
        </p:spPr>
        <p:txBody>
          <a:bodyPr wrap="none"/>
          <a:lstStyle/>
          <a:p>
            <a:r>
              <a:rPr lang="en-US" baseline="-25000" dirty="0"/>
              <a:t/>
            </a:r>
            <a:br>
              <a:rPr lang="en-US" baseline="-25000" dirty="0"/>
            </a:br>
            <a:endParaRPr lang="en-US" baseline="-25000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>
                <a:solidFill>
                  <a:srgbClr val="7030A0"/>
                </a:solidFill>
              </a:rPr>
              <a:t>  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endParaRPr lang="en-US" baseline="-25000" dirty="0">
              <a:solidFill>
                <a:srgbClr val="7030A0"/>
              </a:solidFill>
            </a:endParaRPr>
          </a:p>
        </p:txBody>
      </p:sp>
      <p:pic>
        <p:nvPicPr>
          <p:cNvPr id="94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C42D09A4-64D9-4005-858C-1F13DF9E55C1}" type="slidenum">
              <a:rPr lang="el-GR" altLang="el-GR" sz="1200" smtClean="0">
                <a:latin typeface="Cambria" pitchFamily="18" charset="0"/>
              </a:rPr>
              <a:pPr/>
              <a:t>52</a:t>
            </a:fld>
            <a:endParaRPr lang="el-GR" altLang="el-GR" sz="120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2 - Θέση περιεχομένου"/>
          <p:cNvSpPr>
            <a:spLocks noGrp="1"/>
          </p:cNvSpPr>
          <p:nvPr>
            <p:ph idx="1"/>
          </p:nvPr>
        </p:nvSpPr>
        <p:spPr>
          <a:xfrm>
            <a:off x="665171" y="1646238"/>
            <a:ext cx="8418679" cy="4800600"/>
          </a:xfrm>
        </p:spPr>
        <p:txBody>
          <a:bodyPr/>
          <a:lstStyle/>
          <a:p>
            <a:pPr lvl="0">
              <a:buNone/>
              <a:defRPr/>
            </a:pPr>
            <a:r>
              <a:rPr lang="en-US" sz="2800" dirty="0" smtClean="0">
                <a:solidFill>
                  <a:schemeClr val="tx2"/>
                </a:solidFill>
                <a:sym typeface="Symbol" pitchFamily="18" charset="2"/>
              </a:rPr>
              <a:t>(3)</a:t>
            </a:r>
            <a:r>
              <a:rPr lang="en-US" sz="2800" dirty="0" smtClean="0">
                <a:solidFill>
                  <a:schemeClr val="tx2"/>
                </a:solidFill>
                <a:sym typeface="Symbol"/>
              </a:rPr>
              <a:t>  </a:t>
            </a:r>
            <a:r>
              <a:rPr lang="en-US" sz="2800" dirty="0" smtClean="0">
                <a:solidFill>
                  <a:schemeClr val="tx2"/>
                </a:solidFill>
                <a:sym typeface="Symbol" pitchFamily="18" charset="2"/>
              </a:rPr>
              <a:t>(1)</a:t>
            </a:r>
            <a:r>
              <a:rPr lang="en-US" sz="2800" dirty="0" smtClean="0">
                <a:solidFill>
                  <a:srgbClr val="7030A0"/>
                </a:solidFill>
                <a:sym typeface="Symbol" pitchFamily="18" charset="2"/>
              </a:rPr>
              <a:t> </a:t>
            </a:r>
            <a:r>
              <a:rPr lang="en-US" sz="2800" dirty="0" smtClean="0">
                <a:sym typeface="Symbol" pitchFamily="18" charset="2"/>
              </a:rPr>
              <a:t>Suppose every minimal separator </a:t>
            </a:r>
            <a:r>
              <a:rPr lang="en-US" sz="2800" dirty="0" smtClean="0">
                <a:solidFill>
                  <a:srgbClr val="7030A0"/>
                </a:solidFill>
                <a:sym typeface="Symbol" pitchFamily="18" charset="2"/>
              </a:rPr>
              <a:t>S </a:t>
            </a:r>
            <a:r>
              <a:rPr lang="en-US" sz="2800" dirty="0" smtClean="0">
                <a:sym typeface="Symbol" pitchFamily="18" charset="2"/>
              </a:rPr>
              <a:t>is a </a:t>
            </a:r>
            <a:r>
              <a:rPr lang="en-US" sz="2800" dirty="0" smtClean="0">
                <a:solidFill>
                  <a:srgbClr val="7030A0"/>
                </a:solidFill>
                <a:sym typeface="Symbol" pitchFamily="18" charset="2"/>
              </a:rPr>
              <a:t>clique</a:t>
            </a:r>
            <a:endParaRPr lang="el-GR" sz="2800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800" dirty="0" smtClean="0"/>
              <a:t>	Let </a:t>
            </a:r>
            <a:r>
              <a:rPr lang="en-US" sz="2800" dirty="0" smtClean="0">
                <a:solidFill>
                  <a:schemeClr val="tx2"/>
                </a:solidFill>
              </a:rPr>
              <a:t>[v</a:t>
            </a:r>
            <a:r>
              <a:rPr lang="en-US" sz="2800" baseline="-25000" dirty="0" smtClean="0">
                <a:solidFill>
                  <a:schemeClr val="tx2"/>
                </a:solidFill>
              </a:rPr>
              <a:t>1</a:t>
            </a:r>
            <a:r>
              <a:rPr lang="en-US" sz="2800" dirty="0" smtClean="0">
                <a:solidFill>
                  <a:schemeClr val="tx2"/>
                </a:solidFill>
              </a:rPr>
              <a:t>,v</a:t>
            </a:r>
            <a:r>
              <a:rPr lang="en-US" sz="2800" baseline="-25000" dirty="0" smtClean="0">
                <a:solidFill>
                  <a:schemeClr val="tx2"/>
                </a:solidFill>
              </a:rPr>
              <a:t>2</a:t>
            </a:r>
            <a:r>
              <a:rPr lang="en-US" sz="2800" dirty="0" smtClean="0">
                <a:solidFill>
                  <a:schemeClr val="tx2"/>
                </a:solidFill>
              </a:rPr>
              <a:t>,….,v</a:t>
            </a:r>
            <a:r>
              <a:rPr lang="en-US" sz="2800" baseline="-25000" dirty="0" smtClean="0">
                <a:solidFill>
                  <a:schemeClr val="tx2"/>
                </a:solidFill>
              </a:rPr>
              <a:t>k</a:t>
            </a:r>
            <a:r>
              <a:rPr lang="en-US" sz="2800" dirty="0" smtClean="0">
                <a:solidFill>
                  <a:schemeClr val="tx2"/>
                </a:solidFill>
              </a:rPr>
              <a:t>,v</a:t>
            </a:r>
            <a:r>
              <a:rPr lang="en-US" sz="2800" baseline="-25000" dirty="0" smtClean="0">
                <a:solidFill>
                  <a:schemeClr val="tx2"/>
                </a:solidFill>
              </a:rPr>
              <a:t>1</a:t>
            </a:r>
            <a:r>
              <a:rPr lang="en-US" sz="2800" dirty="0" smtClean="0">
                <a:solidFill>
                  <a:schemeClr val="tx2"/>
                </a:solidFill>
              </a:rPr>
              <a:t>] </a:t>
            </a:r>
            <a:r>
              <a:rPr lang="en-US" sz="2800" dirty="0" smtClean="0"/>
              <a:t>be a </a:t>
            </a:r>
            <a:r>
              <a:rPr lang="en-US" sz="2800" dirty="0" err="1" smtClean="0"/>
              <a:t>chordless</a:t>
            </a:r>
            <a:r>
              <a:rPr lang="en-US" sz="2800" dirty="0" smtClean="0"/>
              <a:t> cycle.</a:t>
            </a:r>
          </a:p>
          <a:p>
            <a:pPr>
              <a:buFont typeface="Wingdings" pitchFamily="2" charset="2"/>
              <a:buNone/>
            </a:pPr>
            <a:endParaRPr lang="en-US" sz="1400" dirty="0" smtClean="0"/>
          </a:p>
          <a:p>
            <a:pPr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	v</a:t>
            </a:r>
            <a:r>
              <a:rPr lang="en-US" sz="2800" baseline="-25000" dirty="0" smtClean="0">
                <a:solidFill>
                  <a:schemeClr val="tx2"/>
                </a:solidFill>
              </a:rPr>
              <a:t>1</a:t>
            </a:r>
            <a:r>
              <a:rPr lang="en-US" sz="2800" dirty="0" smtClean="0">
                <a:solidFill>
                  <a:schemeClr val="tx2"/>
                </a:solidFill>
              </a:rPr>
              <a:t> and v</a:t>
            </a:r>
            <a:r>
              <a:rPr lang="en-US" sz="2800" baseline="-25000" dirty="0" smtClean="0">
                <a:solidFill>
                  <a:schemeClr val="tx2"/>
                </a:solidFill>
              </a:rPr>
              <a:t>3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/>
              <a:t>are nonadjacent. </a:t>
            </a:r>
          </a:p>
          <a:p>
            <a:pPr>
              <a:buNone/>
            </a:pPr>
            <a:r>
              <a:rPr lang="en-US" sz="100" dirty="0" smtClean="0"/>
              <a:t>                      			</a:t>
            </a:r>
          </a:p>
          <a:p>
            <a:pPr>
              <a:buNone/>
            </a:pPr>
            <a:endParaRPr lang="en-US" sz="2000" baseline="-25000" dirty="0" smtClean="0"/>
          </a:p>
          <a:p>
            <a:pPr>
              <a:buNone/>
            </a:pPr>
            <a:r>
              <a:rPr lang="en-US" sz="2800" dirty="0" smtClean="0"/>
              <a:t>	Any minimal v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-v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separator </a:t>
            </a:r>
            <a:r>
              <a:rPr lang="en-US" sz="2800" dirty="0" smtClean="0">
                <a:solidFill>
                  <a:schemeClr val="tx2"/>
                </a:solidFill>
              </a:rPr>
              <a:t>S</a:t>
            </a:r>
            <a:r>
              <a:rPr lang="en-US" sz="2800" baseline="-25000" dirty="0" smtClean="0">
                <a:solidFill>
                  <a:schemeClr val="tx2"/>
                </a:solidFill>
              </a:rPr>
              <a:t>1,3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	contains v</a:t>
            </a:r>
            <a:r>
              <a:rPr lang="en-US" sz="2800" baseline="-25000" dirty="0" smtClean="0">
                <a:solidFill>
                  <a:schemeClr val="tx2"/>
                </a:solidFill>
              </a:rPr>
              <a:t>2</a:t>
            </a:r>
            <a:r>
              <a:rPr lang="en-US" sz="2800" dirty="0" smtClean="0">
                <a:solidFill>
                  <a:schemeClr val="tx2"/>
                </a:solidFill>
              </a:rPr>
              <a:t> and at least one of v</a:t>
            </a:r>
            <a:r>
              <a:rPr lang="en-US" sz="2800" baseline="-25000" dirty="0" smtClean="0">
                <a:solidFill>
                  <a:schemeClr val="tx2"/>
                </a:solidFill>
              </a:rPr>
              <a:t>4</a:t>
            </a:r>
            <a:r>
              <a:rPr lang="en-US" sz="2800" dirty="0" smtClean="0">
                <a:solidFill>
                  <a:schemeClr val="tx2"/>
                </a:solidFill>
              </a:rPr>
              <a:t>,v</a:t>
            </a:r>
            <a:r>
              <a:rPr lang="en-US" sz="2800" baseline="-25000" dirty="0" smtClean="0">
                <a:solidFill>
                  <a:schemeClr val="tx2"/>
                </a:solidFill>
              </a:rPr>
              <a:t>5</a:t>
            </a:r>
            <a:r>
              <a:rPr lang="en-US" sz="2800" dirty="0" smtClean="0">
                <a:solidFill>
                  <a:schemeClr val="tx2"/>
                </a:solidFill>
              </a:rPr>
              <a:t>,……,</a:t>
            </a:r>
            <a:r>
              <a:rPr lang="en-US" sz="2800" dirty="0" err="1" smtClean="0">
                <a:solidFill>
                  <a:schemeClr val="tx2"/>
                </a:solidFill>
              </a:rPr>
              <a:t>v</a:t>
            </a:r>
            <a:r>
              <a:rPr lang="en-US" sz="2800" baseline="-25000" dirty="0" err="1" smtClean="0">
                <a:solidFill>
                  <a:schemeClr val="tx2"/>
                </a:solidFill>
              </a:rPr>
              <a:t>k</a:t>
            </a:r>
            <a:r>
              <a:rPr lang="en-US" sz="2800" dirty="0" smtClean="0">
                <a:solidFill>
                  <a:schemeClr val="tx2"/>
                </a:solidFill>
              </a:rPr>
              <a:t>.</a:t>
            </a:r>
          </a:p>
          <a:p>
            <a:pPr>
              <a:buNone/>
            </a:pPr>
            <a:endParaRPr lang="en-US" sz="14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    </a:t>
            </a:r>
            <a:r>
              <a:rPr lang="en-US" sz="2800" dirty="0" smtClean="0"/>
              <a:t>But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/>
              <a:t>vertices</a:t>
            </a:r>
            <a:r>
              <a:rPr lang="en-US" sz="2800" dirty="0" smtClean="0">
                <a:solidFill>
                  <a:schemeClr val="tx2"/>
                </a:solidFill>
              </a:rPr>
              <a:t> v</a:t>
            </a:r>
            <a:r>
              <a:rPr lang="en-US" sz="2800" baseline="-25000" dirty="0" smtClean="0">
                <a:solidFill>
                  <a:schemeClr val="tx2"/>
                </a:solidFill>
              </a:rPr>
              <a:t>2</a:t>
            </a:r>
            <a:r>
              <a:rPr lang="en-US" sz="2800" dirty="0" smtClean="0">
                <a:solidFill>
                  <a:schemeClr val="tx2"/>
                </a:solidFill>
              </a:rPr>
              <a:t>,v</a:t>
            </a:r>
            <a:r>
              <a:rPr lang="en-US" sz="2800" baseline="-25000" dirty="0" smtClean="0">
                <a:solidFill>
                  <a:schemeClr val="tx2"/>
                </a:solidFill>
              </a:rPr>
              <a:t>i </a:t>
            </a:r>
            <a:r>
              <a:rPr lang="en-US" sz="2800" dirty="0" smtClean="0">
                <a:solidFill>
                  <a:schemeClr val="tx2"/>
                </a:solidFill>
              </a:rPr>
              <a:t>(</a:t>
            </a:r>
            <a:r>
              <a:rPr lang="en-US" sz="2800" dirty="0" err="1" smtClean="0">
                <a:solidFill>
                  <a:schemeClr val="tx2"/>
                </a:solidFill>
              </a:rPr>
              <a:t>i</a:t>
            </a:r>
            <a:r>
              <a:rPr lang="en-US" sz="2800" dirty="0" smtClean="0">
                <a:solidFill>
                  <a:schemeClr val="tx2"/>
                </a:solidFill>
              </a:rPr>
              <a:t> = 4, 5, …, k) </a:t>
            </a:r>
            <a:r>
              <a:rPr lang="en-US" sz="2800" dirty="0" smtClean="0"/>
              <a:t>are nonadjacent </a:t>
            </a:r>
          </a:p>
          <a:p>
            <a:pPr>
              <a:buNone/>
            </a:pPr>
            <a:r>
              <a:rPr lang="en-US" sz="2800" dirty="0" smtClean="0">
                <a:solidFill>
                  <a:srgbClr val="7030A0"/>
                </a:solidFill>
              </a:rPr>
              <a:t>	</a:t>
            </a:r>
            <a:r>
              <a:rPr lang="en-US" sz="2800" dirty="0" smtClean="0">
                <a:solidFill>
                  <a:srgbClr val="7030A0"/>
                </a:solidFill>
                <a:sym typeface="Symbol"/>
              </a:rPr>
              <a:t></a:t>
            </a:r>
            <a:r>
              <a:rPr lang="en-US" sz="2800" dirty="0" smtClean="0">
                <a:solidFill>
                  <a:schemeClr val="tx2"/>
                </a:solidFill>
              </a:rPr>
              <a:t> S</a:t>
            </a:r>
            <a:r>
              <a:rPr lang="en-US" sz="2800" baseline="-25000" dirty="0" smtClean="0">
                <a:solidFill>
                  <a:schemeClr val="tx2"/>
                </a:solidFill>
              </a:rPr>
              <a:t>1,3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rgbClr val="7030A0"/>
                </a:solidFill>
              </a:rPr>
              <a:t>does not induce a clique.</a:t>
            </a:r>
            <a:endParaRPr lang="en-US" dirty="0" smtClean="0">
              <a:solidFill>
                <a:srgbClr val="7030A0"/>
              </a:solidFill>
            </a:endParaRPr>
          </a:p>
        </p:txBody>
      </p:sp>
      <p:sp>
        <p:nvSpPr>
          <p:cNvPr id="20" name="1 - Τίτλος"/>
          <p:cNvSpPr>
            <a:spLocks noGrp="1"/>
          </p:cNvSpPr>
          <p:nvPr>
            <p:ph type="title"/>
          </p:nvPr>
        </p:nvSpPr>
        <p:spPr>
          <a:xfrm>
            <a:off x="1383632" y="356944"/>
            <a:ext cx="7760368" cy="894340"/>
          </a:xfrm>
        </p:spPr>
        <p:txBody>
          <a:bodyPr anchor="ctr"/>
          <a:lstStyle/>
          <a:p>
            <a:pPr eaLnBrk="1" hangingPunct="1"/>
            <a:r>
              <a:rPr lang="en-US" sz="3200" b="1" kern="1200" dirty="0" smtClean="0">
                <a:solidFill>
                  <a:srgbClr val="002060"/>
                </a:solidFill>
                <a:latin typeface="Garamond" pitchFamily="18" charset="0"/>
              </a:rPr>
              <a:t>Characterizing Triangulated Graphs</a:t>
            </a:r>
            <a:endParaRPr lang="el-GR" sz="3200" b="1" kern="1200" dirty="0" smtClean="0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65873" y="1700808"/>
            <a:ext cx="72008" cy="4608512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 bwMode="auto">
          <a:xfrm>
            <a:off x="382977" y="1860143"/>
            <a:ext cx="216024" cy="216024"/>
          </a:xfrm>
          <a:prstGeom prst="ellips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386977" y="3199695"/>
            <a:ext cx="216024" cy="216024"/>
          </a:xfrm>
          <a:prstGeom prst="ellips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394993" y="3965727"/>
            <a:ext cx="216024" cy="216024"/>
          </a:xfrm>
          <a:prstGeom prst="ellips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390977" y="5201007"/>
            <a:ext cx="216024" cy="216024"/>
          </a:xfrm>
          <a:prstGeom prst="ellips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5" name="Rectangle 52"/>
          <p:cNvSpPr>
            <a:spLocks noChangeArrowheads="1"/>
          </p:cNvSpPr>
          <p:nvPr/>
        </p:nvSpPr>
        <p:spPr bwMode="auto">
          <a:xfrm>
            <a:off x="6760747" y="3676438"/>
            <a:ext cx="2984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 dirty="0" smtClean="0">
                <a:latin typeface="+mn-lt"/>
                <a:sym typeface="Symbol" pitchFamily="18" charset="2"/>
              </a:rPr>
              <a:t>v</a:t>
            </a:r>
            <a:endParaRPr lang="en-US" sz="2000" i="1" dirty="0">
              <a:latin typeface="+mn-lt"/>
              <a:sym typeface="Symbol" pitchFamily="18" charset="2"/>
            </a:endParaRPr>
          </a:p>
        </p:txBody>
      </p:sp>
      <p:sp>
        <p:nvSpPr>
          <p:cNvPr id="26" name="Rectangle 52"/>
          <p:cNvSpPr>
            <a:spLocks noChangeArrowheads="1"/>
          </p:cNvSpPr>
          <p:nvPr/>
        </p:nvSpPr>
        <p:spPr bwMode="auto">
          <a:xfrm>
            <a:off x="6874921" y="3804124"/>
            <a:ext cx="2760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 smtClean="0">
                <a:latin typeface="+mn-lt"/>
                <a:sym typeface="Symbol" pitchFamily="18" charset="2"/>
              </a:rPr>
              <a:t>k</a:t>
            </a:r>
            <a:endParaRPr lang="en-US" sz="1600" i="1" dirty="0">
              <a:latin typeface="+mn-lt"/>
              <a:sym typeface="Symbol" pitchFamily="18" charset="2"/>
            </a:endParaRPr>
          </a:p>
        </p:txBody>
      </p:sp>
      <p:sp>
        <p:nvSpPr>
          <p:cNvPr id="27" name="Rectangle 52"/>
          <p:cNvSpPr>
            <a:spLocks noChangeArrowheads="1"/>
          </p:cNvSpPr>
          <p:nvPr/>
        </p:nvSpPr>
        <p:spPr bwMode="auto">
          <a:xfrm>
            <a:off x="6949723" y="2743750"/>
            <a:ext cx="2984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 dirty="0" smtClean="0">
                <a:latin typeface="+mn-lt"/>
                <a:sym typeface="Symbol" pitchFamily="18" charset="2"/>
              </a:rPr>
              <a:t>v</a:t>
            </a:r>
            <a:endParaRPr lang="en-US" sz="2000" i="1" dirty="0">
              <a:latin typeface="+mn-lt"/>
              <a:sym typeface="Symbol" pitchFamily="18" charset="2"/>
            </a:endParaRPr>
          </a:p>
        </p:txBody>
      </p:sp>
      <p:sp>
        <p:nvSpPr>
          <p:cNvPr id="28" name="Rectangle 52"/>
          <p:cNvSpPr>
            <a:spLocks noChangeArrowheads="1"/>
          </p:cNvSpPr>
          <p:nvPr/>
        </p:nvSpPr>
        <p:spPr bwMode="auto">
          <a:xfrm>
            <a:off x="7040315" y="2908012"/>
            <a:ext cx="27443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+mn-lt"/>
                <a:sym typeface="Symbol" pitchFamily="18" charset="2"/>
              </a:rPr>
              <a:t>1</a:t>
            </a:r>
            <a:endParaRPr lang="en-US" sz="1400" dirty="0">
              <a:latin typeface="+mn-lt"/>
              <a:sym typeface="Symbol" pitchFamily="18" charset="2"/>
            </a:endParaRPr>
          </a:p>
        </p:txBody>
      </p:sp>
      <p:sp>
        <p:nvSpPr>
          <p:cNvPr id="29" name="Rectangle 52"/>
          <p:cNvSpPr>
            <a:spLocks noChangeArrowheads="1"/>
          </p:cNvSpPr>
          <p:nvPr/>
        </p:nvSpPr>
        <p:spPr bwMode="auto">
          <a:xfrm>
            <a:off x="7736107" y="2469430"/>
            <a:ext cx="2984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 dirty="0" smtClean="0">
                <a:latin typeface="+mn-lt"/>
                <a:sym typeface="Symbol" pitchFamily="18" charset="2"/>
              </a:rPr>
              <a:t>v</a:t>
            </a:r>
            <a:endParaRPr lang="en-US" sz="2000" i="1" dirty="0">
              <a:latin typeface="+mn-lt"/>
              <a:sym typeface="Symbol" pitchFamily="18" charset="2"/>
            </a:endParaRPr>
          </a:p>
        </p:txBody>
      </p:sp>
      <p:sp>
        <p:nvSpPr>
          <p:cNvPr id="30" name="Rectangle 52"/>
          <p:cNvSpPr>
            <a:spLocks noChangeArrowheads="1"/>
          </p:cNvSpPr>
          <p:nvPr/>
        </p:nvSpPr>
        <p:spPr bwMode="auto">
          <a:xfrm>
            <a:off x="7826699" y="2633692"/>
            <a:ext cx="27443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+mn-lt"/>
                <a:sym typeface="Symbol" pitchFamily="18" charset="2"/>
              </a:rPr>
              <a:t>2</a:t>
            </a:r>
            <a:endParaRPr lang="en-US" sz="1400" dirty="0">
              <a:latin typeface="+mn-lt"/>
              <a:sym typeface="Symbol" pitchFamily="18" charset="2"/>
            </a:endParaRPr>
          </a:p>
        </p:txBody>
      </p:sp>
      <p:sp>
        <p:nvSpPr>
          <p:cNvPr id="31" name="Rectangle 52"/>
          <p:cNvSpPr>
            <a:spLocks noChangeArrowheads="1"/>
          </p:cNvSpPr>
          <p:nvPr/>
        </p:nvSpPr>
        <p:spPr bwMode="auto">
          <a:xfrm>
            <a:off x="8535483" y="2951014"/>
            <a:ext cx="2984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 dirty="0" smtClean="0">
                <a:latin typeface="+mn-lt"/>
                <a:sym typeface="Symbol" pitchFamily="18" charset="2"/>
              </a:rPr>
              <a:t>v</a:t>
            </a:r>
            <a:endParaRPr lang="en-US" sz="2000" i="1" dirty="0">
              <a:latin typeface="+mn-lt"/>
              <a:sym typeface="Symbol" pitchFamily="18" charset="2"/>
            </a:endParaRPr>
          </a:p>
        </p:txBody>
      </p:sp>
      <p:sp>
        <p:nvSpPr>
          <p:cNvPr id="32" name="Rectangle 52"/>
          <p:cNvSpPr>
            <a:spLocks noChangeArrowheads="1"/>
          </p:cNvSpPr>
          <p:nvPr/>
        </p:nvSpPr>
        <p:spPr bwMode="auto">
          <a:xfrm>
            <a:off x="8626075" y="3115276"/>
            <a:ext cx="27443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+mn-lt"/>
                <a:sym typeface="Symbol" pitchFamily="18" charset="2"/>
              </a:rPr>
              <a:t>3</a:t>
            </a:r>
            <a:endParaRPr lang="en-US" sz="1400" dirty="0">
              <a:latin typeface="+mn-lt"/>
              <a:sym typeface="Symbol" pitchFamily="18" charset="2"/>
            </a:endParaRPr>
          </a:p>
        </p:txBody>
      </p:sp>
      <p:sp>
        <p:nvSpPr>
          <p:cNvPr id="33" name="Rectangle 52"/>
          <p:cNvSpPr>
            <a:spLocks noChangeArrowheads="1"/>
          </p:cNvSpPr>
          <p:nvPr/>
        </p:nvSpPr>
        <p:spPr bwMode="auto">
          <a:xfrm>
            <a:off x="8572059" y="3719110"/>
            <a:ext cx="2984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 dirty="0" smtClean="0">
                <a:latin typeface="+mn-lt"/>
                <a:sym typeface="Symbol" pitchFamily="18" charset="2"/>
              </a:rPr>
              <a:t>v</a:t>
            </a:r>
            <a:endParaRPr lang="en-US" sz="2000" i="1" dirty="0">
              <a:latin typeface="+mn-lt"/>
              <a:sym typeface="Symbol" pitchFamily="18" charset="2"/>
            </a:endParaRPr>
          </a:p>
        </p:txBody>
      </p:sp>
      <p:sp>
        <p:nvSpPr>
          <p:cNvPr id="34" name="Rectangle 52"/>
          <p:cNvSpPr>
            <a:spLocks noChangeArrowheads="1"/>
          </p:cNvSpPr>
          <p:nvPr/>
        </p:nvSpPr>
        <p:spPr bwMode="auto">
          <a:xfrm>
            <a:off x="8662651" y="3883372"/>
            <a:ext cx="27443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+mn-lt"/>
                <a:sym typeface="Symbol" pitchFamily="18" charset="2"/>
              </a:rPr>
              <a:t>4</a:t>
            </a:r>
            <a:endParaRPr lang="en-US" sz="1400" dirty="0">
              <a:latin typeface="+mn-lt"/>
              <a:sym typeface="Symbol" pitchFamily="18" charset="2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8381346" y="4521860"/>
            <a:ext cx="203454" cy="21183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7119474" y="3199028"/>
            <a:ext cx="203454" cy="211836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8381346" y="3192932"/>
            <a:ext cx="203454" cy="211836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7722978" y="2875940"/>
            <a:ext cx="203454" cy="21183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8381346" y="3839108"/>
            <a:ext cx="203454" cy="21183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7125570" y="3826916"/>
            <a:ext cx="203454" cy="21183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41" name="Straight Connector 40"/>
          <p:cNvCxnSpPr>
            <a:stCxn id="40" idx="0"/>
            <a:endCxn id="36" idx="4"/>
          </p:cNvCxnSpPr>
          <p:nvPr/>
        </p:nvCxnSpPr>
        <p:spPr bwMode="auto">
          <a:xfrm flipH="1" flipV="1">
            <a:off x="7221201" y="3410864"/>
            <a:ext cx="6096" cy="4160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>
            <a:stCxn id="36" idx="7"/>
            <a:endCxn id="38" idx="2"/>
          </p:cNvCxnSpPr>
          <p:nvPr/>
        </p:nvCxnSpPr>
        <p:spPr bwMode="auto">
          <a:xfrm flipV="1">
            <a:off x="7293133" y="2981858"/>
            <a:ext cx="429845" cy="24819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>
            <a:stCxn id="38" idx="6"/>
            <a:endCxn id="37" idx="1"/>
          </p:cNvCxnSpPr>
          <p:nvPr/>
        </p:nvCxnSpPr>
        <p:spPr bwMode="auto">
          <a:xfrm>
            <a:off x="7926432" y="2981858"/>
            <a:ext cx="484709" cy="2420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 flipV="1">
            <a:off x="8495105" y="3404768"/>
            <a:ext cx="0" cy="4343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8495105" y="4050944"/>
            <a:ext cx="0" cy="4709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>
            <a:stCxn id="40" idx="5"/>
            <a:endCxn id="35" idx="2"/>
          </p:cNvCxnSpPr>
          <p:nvPr/>
        </p:nvCxnSpPr>
        <p:spPr bwMode="auto">
          <a:xfrm>
            <a:off x="7299229" y="4007729"/>
            <a:ext cx="1082117" cy="62004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Rectangle 52"/>
          <p:cNvSpPr>
            <a:spLocks noChangeArrowheads="1"/>
          </p:cNvSpPr>
          <p:nvPr/>
        </p:nvSpPr>
        <p:spPr bwMode="auto">
          <a:xfrm>
            <a:off x="8565963" y="4420150"/>
            <a:ext cx="2984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 dirty="0" smtClean="0">
                <a:latin typeface="+mn-lt"/>
                <a:sym typeface="Symbol" pitchFamily="18" charset="2"/>
              </a:rPr>
              <a:t>v</a:t>
            </a:r>
            <a:endParaRPr lang="en-US" sz="2000" i="1" dirty="0">
              <a:latin typeface="+mn-lt"/>
              <a:sym typeface="Symbol" pitchFamily="18" charset="2"/>
            </a:endParaRPr>
          </a:p>
        </p:txBody>
      </p:sp>
      <p:sp>
        <p:nvSpPr>
          <p:cNvPr id="48" name="Rectangle 52"/>
          <p:cNvSpPr>
            <a:spLocks noChangeArrowheads="1"/>
          </p:cNvSpPr>
          <p:nvPr/>
        </p:nvSpPr>
        <p:spPr bwMode="auto">
          <a:xfrm>
            <a:off x="8656555" y="4584412"/>
            <a:ext cx="27443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+mn-lt"/>
                <a:sym typeface="Symbol" pitchFamily="18" charset="2"/>
              </a:rPr>
              <a:t>5</a:t>
            </a:r>
            <a:endParaRPr lang="en-US" sz="1400" dirty="0">
              <a:latin typeface="+mn-lt"/>
              <a:sym typeface="Symbol" pitchFamily="18" charset="2"/>
            </a:endParaRPr>
          </a:p>
        </p:txBody>
      </p:sp>
      <p:pic>
        <p:nvPicPr>
          <p:cNvPr id="49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C42D09A4-64D9-4005-858C-1F13DF9E55C1}" type="slidenum">
              <a:rPr lang="el-GR" altLang="el-GR" sz="1200" smtClean="0">
                <a:latin typeface="Cambria" pitchFamily="18" charset="0"/>
              </a:rPr>
              <a:pPr/>
              <a:t>53</a:t>
            </a:fld>
            <a:endParaRPr lang="el-GR" altLang="el-GR" sz="120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19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19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2 - Θέση περιεχομένου"/>
          <p:cNvSpPr>
            <a:spLocks noGrp="1"/>
          </p:cNvSpPr>
          <p:nvPr>
            <p:ph idx="1"/>
          </p:nvPr>
        </p:nvSpPr>
        <p:spPr>
          <a:xfrm>
            <a:off x="469232" y="1674310"/>
            <a:ext cx="8410076" cy="4410075"/>
          </a:xfrm>
        </p:spPr>
        <p:txBody>
          <a:bodyPr/>
          <a:lstStyle/>
          <a:p>
            <a:r>
              <a:rPr lang="en-US" sz="2800" dirty="0" smtClean="0">
                <a:solidFill>
                  <a:schemeClr val="tx2"/>
                </a:solidFill>
              </a:rPr>
              <a:t>The </a:t>
            </a:r>
            <a:r>
              <a:rPr lang="en-US" sz="2800" dirty="0" err="1" smtClean="0">
                <a:solidFill>
                  <a:schemeClr val="tx2"/>
                </a:solidFill>
              </a:rPr>
              <a:t>chordal</a:t>
            </a:r>
            <a:r>
              <a:rPr lang="en-US" sz="2800" dirty="0" smtClean="0">
                <a:solidFill>
                  <a:schemeClr val="tx2"/>
                </a:solidFill>
              </a:rPr>
              <a:t> graphs are exactly the intersection graphs of </a:t>
            </a:r>
            <a:r>
              <a:rPr lang="en-US" sz="2800" dirty="0" err="1" smtClean="0">
                <a:solidFill>
                  <a:srgbClr val="C00000"/>
                </a:solidFill>
              </a:rPr>
              <a:t>subtrees</a:t>
            </a:r>
            <a:r>
              <a:rPr lang="en-US" sz="2800" dirty="0" smtClean="0">
                <a:solidFill>
                  <a:srgbClr val="C00000"/>
                </a:solidFill>
              </a:rPr>
              <a:t> of trees</a:t>
            </a:r>
            <a:r>
              <a:rPr lang="en-US" sz="2800" dirty="0" smtClean="0">
                <a:solidFill>
                  <a:srgbClr val="009900"/>
                </a:solidFill>
              </a:rPr>
              <a:t>.</a:t>
            </a:r>
          </a:p>
          <a:p>
            <a:endParaRPr lang="en-US" sz="1400" dirty="0" smtClean="0">
              <a:solidFill>
                <a:srgbClr val="009900"/>
              </a:solidFill>
            </a:endParaRPr>
          </a:p>
          <a:p>
            <a:pPr>
              <a:buNone/>
            </a:pPr>
            <a:r>
              <a:rPr lang="en-US" sz="2800" dirty="0" smtClean="0"/>
              <a:t>	That is, for a tree </a:t>
            </a:r>
            <a:r>
              <a:rPr lang="en-US" sz="2800" b="1" i="1" dirty="0" smtClean="0">
                <a:solidFill>
                  <a:srgbClr val="009900"/>
                </a:solidFill>
              </a:rPr>
              <a:t>T</a:t>
            </a:r>
            <a:r>
              <a:rPr lang="en-US" sz="2800" dirty="0" smtClean="0">
                <a:solidFill>
                  <a:srgbClr val="009900"/>
                </a:solidFill>
              </a:rPr>
              <a:t> </a:t>
            </a:r>
            <a:r>
              <a:rPr lang="en-US" sz="2800" dirty="0" smtClean="0"/>
              <a:t>and </a:t>
            </a:r>
            <a:r>
              <a:rPr lang="en-US" sz="2800" dirty="0" err="1" smtClean="0"/>
              <a:t>subtrees</a:t>
            </a:r>
            <a:r>
              <a:rPr lang="en-US" sz="2800" dirty="0" smtClean="0"/>
              <a:t> </a:t>
            </a:r>
            <a:r>
              <a:rPr lang="en-US" sz="2800" b="1" i="1" dirty="0" smtClean="0">
                <a:solidFill>
                  <a:srgbClr val="009900"/>
                </a:solidFill>
              </a:rPr>
              <a:t>T</a:t>
            </a:r>
            <a:r>
              <a:rPr lang="en-US" sz="2800" baseline="-25000" dirty="0" smtClean="0">
                <a:solidFill>
                  <a:srgbClr val="009900"/>
                </a:solidFill>
              </a:rPr>
              <a:t>1</a:t>
            </a:r>
            <a:r>
              <a:rPr lang="en-US" sz="2800" dirty="0" smtClean="0">
                <a:solidFill>
                  <a:srgbClr val="009900"/>
                </a:solidFill>
              </a:rPr>
              <a:t>, </a:t>
            </a:r>
            <a:r>
              <a:rPr lang="en-US" sz="2800" b="1" i="1" dirty="0" smtClean="0">
                <a:solidFill>
                  <a:srgbClr val="009900"/>
                </a:solidFill>
              </a:rPr>
              <a:t>T</a:t>
            </a:r>
            <a:r>
              <a:rPr lang="en-US" sz="2800" baseline="-25000" dirty="0" smtClean="0">
                <a:solidFill>
                  <a:srgbClr val="009900"/>
                </a:solidFill>
              </a:rPr>
              <a:t>2</a:t>
            </a:r>
            <a:r>
              <a:rPr lang="en-US" sz="2800" dirty="0" smtClean="0">
                <a:solidFill>
                  <a:srgbClr val="009900"/>
                </a:solidFill>
              </a:rPr>
              <a:t>, …, </a:t>
            </a:r>
            <a:r>
              <a:rPr lang="en-US" sz="2800" b="1" i="1" dirty="0" err="1" smtClean="0">
                <a:solidFill>
                  <a:srgbClr val="009900"/>
                </a:solidFill>
              </a:rPr>
              <a:t>T</a:t>
            </a:r>
            <a:r>
              <a:rPr lang="en-US" sz="2800" baseline="-25000" dirty="0" err="1" smtClean="0">
                <a:solidFill>
                  <a:srgbClr val="009900"/>
                </a:solidFill>
              </a:rPr>
              <a:t>n</a:t>
            </a:r>
            <a:r>
              <a:rPr lang="en-US" sz="2800" dirty="0" smtClean="0">
                <a:solidFill>
                  <a:srgbClr val="009900"/>
                </a:solidFill>
              </a:rPr>
              <a:t> </a:t>
            </a:r>
          </a:p>
          <a:p>
            <a:pPr>
              <a:buNone/>
            </a:pPr>
            <a:r>
              <a:rPr lang="en-US" sz="2800" dirty="0" smtClean="0">
                <a:solidFill>
                  <a:srgbClr val="009900"/>
                </a:solidFill>
              </a:rPr>
              <a:t>	</a:t>
            </a:r>
            <a:r>
              <a:rPr lang="en-US" sz="2800" dirty="0" smtClean="0"/>
              <a:t>of </a:t>
            </a:r>
            <a:r>
              <a:rPr lang="en-US" sz="2800" b="1" i="1" dirty="0" smtClean="0">
                <a:solidFill>
                  <a:srgbClr val="009900"/>
                </a:solidFill>
              </a:rPr>
              <a:t>T</a:t>
            </a:r>
            <a:r>
              <a:rPr lang="en-US" sz="2800" dirty="0" smtClean="0">
                <a:solidFill>
                  <a:srgbClr val="009900"/>
                </a:solidFill>
              </a:rPr>
              <a:t> </a:t>
            </a:r>
            <a:r>
              <a:rPr lang="en-US" sz="2800" dirty="0" smtClean="0"/>
              <a:t>there is a graph </a:t>
            </a:r>
            <a:r>
              <a:rPr lang="en-US" sz="2800" b="1" i="1" dirty="0" smtClean="0">
                <a:solidFill>
                  <a:srgbClr val="C00000"/>
                </a:solidFill>
              </a:rPr>
              <a:t>G</a:t>
            </a:r>
            <a:r>
              <a:rPr lang="en-US" sz="2800" dirty="0" smtClean="0"/>
              <a:t>:</a:t>
            </a:r>
          </a:p>
          <a:p>
            <a:pPr>
              <a:buNone/>
            </a:pPr>
            <a:r>
              <a:rPr lang="en-US" sz="2800" dirty="0" smtClean="0"/>
              <a:t>	-	its nodes correspond to </a:t>
            </a:r>
            <a:r>
              <a:rPr lang="en-US" sz="2800" dirty="0" err="1" smtClean="0"/>
              <a:t>subtrees</a:t>
            </a:r>
            <a:r>
              <a:rPr lang="en-US" sz="2800" dirty="0" smtClean="0"/>
              <a:t> </a:t>
            </a:r>
            <a:r>
              <a:rPr lang="en-US" sz="2800" b="1" i="1" dirty="0" smtClean="0">
                <a:solidFill>
                  <a:srgbClr val="009900"/>
                </a:solidFill>
              </a:rPr>
              <a:t>T</a:t>
            </a:r>
            <a:r>
              <a:rPr lang="en-US" sz="2800" baseline="-25000" dirty="0" smtClean="0">
                <a:solidFill>
                  <a:srgbClr val="009900"/>
                </a:solidFill>
              </a:rPr>
              <a:t>1</a:t>
            </a:r>
            <a:r>
              <a:rPr lang="en-US" sz="2800" dirty="0" smtClean="0">
                <a:solidFill>
                  <a:srgbClr val="009900"/>
                </a:solidFill>
              </a:rPr>
              <a:t>, </a:t>
            </a:r>
            <a:r>
              <a:rPr lang="en-US" sz="2800" b="1" i="1" dirty="0" smtClean="0">
                <a:solidFill>
                  <a:srgbClr val="009900"/>
                </a:solidFill>
              </a:rPr>
              <a:t>T</a:t>
            </a:r>
            <a:r>
              <a:rPr lang="en-US" sz="2800" baseline="-25000" dirty="0" smtClean="0">
                <a:solidFill>
                  <a:srgbClr val="009900"/>
                </a:solidFill>
              </a:rPr>
              <a:t>2</a:t>
            </a:r>
            <a:r>
              <a:rPr lang="en-US" sz="2800" dirty="0" smtClean="0">
                <a:solidFill>
                  <a:srgbClr val="009900"/>
                </a:solidFill>
              </a:rPr>
              <a:t>, …, </a:t>
            </a:r>
            <a:r>
              <a:rPr lang="en-US" sz="2800" b="1" i="1" dirty="0" err="1" smtClean="0">
                <a:solidFill>
                  <a:srgbClr val="009900"/>
                </a:solidFill>
              </a:rPr>
              <a:t>T</a:t>
            </a:r>
            <a:r>
              <a:rPr lang="en-US" sz="2800" baseline="-25000" dirty="0" err="1" smtClean="0">
                <a:solidFill>
                  <a:srgbClr val="009900"/>
                </a:solidFill>
              </a:rPr>
              <a:t>n</a:t>
            </a:r>
            <a:r>
              <a:rPr lang="en-US" sz="2800" dirty="0" smtClean="0">
                <a:solidFill>
                  <a:srgbClr val="009900"/>
                </a:solidFill>
              </a:rPr>
              <a:t>, 	</a:t>
            </a:r>
            <a:r>
              <a:rPr lang="en-US" sz="2800" dirty="0" smtClean="0"/>
              <a:t>and </a:t>
            </a:r>
          </a:p>
          <a:p>
            <a:pPr>
              <a:buNone/>
            </a:pPr>
            <a:r>
              <a:rPr lang="en-US" sz="2800" dirty="0" smtClean="0"/>
              <a:t>	-	two nodes are adjacent if the corresponding 	</a:t>
            </a:r>
            <a:r>
              <a:rPr lang="en-US" sz="2800" dirty="0" err="1" smtClean="0"/>
              <a:t>subtrees</a:t>
            </a:r>
            <a:r>
              <a:rPr lang="en-US" sz="2800" dirty="0" smtClean="0"/>
              <a:t> share a node of </a:t>
            </a:r>
            <a:r>
              <a:rPr lang="en-US" sz="2800" b="1" i="1" dirty="0" smtClean="0">
                <a:solidFill>
                  <a:srgbClr val="009900"/>
                </a:solidFill>
              </a:rPr>
              <a:t>T</a:t>
            </a:r>
            <a:r>
              <a:rPr lang="en-US" sz="2800" dirty="0" smtClean="0">
                <a:solidFill>
                  <a:srgbClr val="009900"/>
                </a:solidFill>
              </a:rPr>
              <a:t>.</a:t>
            </a:r>
            <a:endParaRPr lang="el-GR" sz="2800" dirty="0" smtClean="0">
              <a:solidFill>
                <a:srgbClr val="009900"/>
              </a:solidFill>
            </a:endParaRPr>
          </a:p>
        </p:txBody>
      </p:sp>
      <p:sp>
        <p:nvSpPr>
          <p:cNvPr id="43012" name="1 - Τίτλος"/>
          <p:cNvSpPr>
            <a:spLocks noGrp="1"/>
          </p:cNvSpPr>
          <p:nvPr>
            <p:ph type="title"/>
          </p:nvPr>
        </p:nvSpPr>
        <p:spPr>
          <a:xfrm>
            <a:off x="1383632" y="368976"/>
            <a:ext cx="7760368" cy="882308"/>
          </a:xfrm>
        </p:spPr>
        <p:txBody>
          <a:bodyPr anchor="ctr"/>
          <a:lstStyle/>
          <a:p>
            <a:pPr eaLnBrk="1" hangingPunct="1"/>
            <a:r>
              <a:rPr lang="en-US" sz="3200" b="1" kern="1200" dirty="0" smtClean="0">
                <a:solidFill>
                  <a:srgbClr val="002060"/>
                </a:solidFill>
                <a:latin typeface="Garamond" pitchFamily="18" charset="0"/>
              </a:rPr>
              <a:t>A characterization of </a:t>
            </a:r>
            <a:r>
              <a:rPr lang="en-US" sz="3200" b="1" kern="1200" dirty="0" err="1" smtClean="0">
                <a:solidFill>
                  <a:srgbClr val="002060"/>
                </a:solidFill>
                <a:latin typeface="Garamond" pitchFamily="18" charset="0"/>
              </a:rPr>
              <a:t>Chordal</a:t>
            </a:r>
            <a:r>
              <a:rPr lang="en-US" sz="3200" b="1" kern="1200" dirty="0" smtClean="0">
                <a:solidFill>
                  <a:srgbClr val="002060"/>
                </a:solidFill>
                <a:latin typeface="Garamond" pitchFamily="18" charset="0"/>
              </a:rPr>
              <a:t> Graphs</a:t>
            </a:r>
            <a:endParaRPr lang="el-GR" sz="3200" b="1" kern="1200" dirty="0" smtClean="0">
              <a:solidFill>
                <a:srgbClr val="002060"/>
              </a:solidFill>
              <a:latin typeface="Garamond" pitchFamily="18" charset="0"/>
            </a:endParaRPr>
          </a:p>
        </p:txBody>
      </p:sp>
      <p:pic>
        <p:nvPicPr>
          <p:cNvPr id="4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C42D09A4-64D9-4005-858C-1F13DF9E55C1}" type="slidenum">
              <a:rPr lang="el-GR" altLang="el-GR" sz="1200" smtClean="0">
                <a:latin typeface="Cambria" pitchFamily="18" charset="0"/>
              </a:rPr>
              <a:pPr/>
              <a:t>54</a:t>
            </a:fld>
            <a:endParaRPr lang="el-GR" altLang="el-GR" sz="120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2 - Θέση περιεχομένου"/>
          <p:cNvSpPr>
            <a:spLocks noGrp="1"/>
          </p:cNvSpPr>
          <p:nvPr>
            <p:ph idx="1"/>
          </p:nvPr>
        </p:nvSpPr>
        <p:spPr>
          <a:xfrm>
            <a:off x="466725" y="1662694"/>
            <a:ext cx="8326438" cy="4625975"/>
          </a:xfrm>
        </p:spPr>
        <p:txBody>
          <a:bodyPr/>
          <a:lstStyle/>
          <a:p>
            <a:r>
              <a:rPr lang="en-US" dirty="0" smtClean="0">
                <a:solidFill>
                  <a:srgbClr val="009900"/>
                </a:solidFill>
              </a:rPr>
              <a:t>Example:</a:t>
            </a:r>
            <a:endParaRPr lang="el-GR" dirty="0" smtClean="0">
              <a:solidFill>
                <a:srgbClr val="0099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97824" y="2382314"/>
            <a:ext cx="8037092" cy="3838074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01571" y="2322155"/>
            <a:ext cx="8073188" cy="38380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6688551" y="3325724"/>
            <a:ext cx="45720" cy="45720"/>
          </a:xfrm>
          <a:prstGeom prst="ellipse">
            <a:avLst/>
          </a:prstGeom>
          <a:solidFill>
            <a:srgbClr val="FF0000"/>
          </a:solidFill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6275470" y="3851099"/>
            <a:ext cx="45720" cy="45720"/>
          </a:xfrm>
          <a:prstGeom prst="ellipse">
            <a:avLst/>
          </a:prstGeom>
          <a:solidFill>
            <a:srgbClr val="FF0000"/>
          </a:solidFill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7149795" y="3919280"/>
            <a:ext cx="45720" cy="45720"/>
          </a:xfrm>
          <a:prstGeom prst="ellipse">
            <a:avLst/>
          </a:prstGeom>
          <a:solidFill>
            <a:srgbClr val="FF0000"/>
          </a:solidFill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11" name="Straight Connector 10"/>
          <p:cNvCxnSpPr>
            <a:stCxn id="8" idx="4"/>
            <a:endCxn id="9" idx="7"/>
          </p:cNvCxnSpPr>
          <p:nvPr/>
        </p:nvCxnSpPr>
        <p:spPr bwMode="auto">
          <a:xfrm flipH="1">
            <a:off x="6314494" y="3371444"/>
            <a:ext cx="396917" cy="48635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>
            <a:stCxn id="8" idx="4"/>
            <a:endCxn id="10" idx="1"/>
          </p:cNvCxnSpPr>
          <p:nvPr/>
        </p:nvCxnSpPr>
        <p:spPr bwMode="auto">
          <a:xfrm>
            <a:off x="6711411" y="3371444"/>
            <a:ext cx="445080" cy="55453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Oval 6"/>
          <p:cNvSpPr>
            <a:spLocks noChangeArrowheads="1"/>
          </p:cNvSpPr>
          <p:nvPr/>
        </p:nvSpPr>
        <p:spPr bwMode="auto">
          <a:xfrm>
            <a:off x="5621761" y="3847087"/>
            <a:ext cx="45720" cy="45720"/>
          </a:xfrm>
          <a:prstGeom prst="ellipse">
            <a:avLst/>
          </a:prstGeom>
          <a:solidFill>
            <a:srgbClr val="FF0000"/>
          </a:solidFill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14" name="Straight Connector 13"/>
          <p:cNvCxnSpPr>
            <a:stCxn id="9" idx="2"/>
            <a:endCxn id="13" idx="6"/>
          </p:cNvCxnSpPr>
          <p:nvPr/>
        </p:nvCxnSpPr>
        <p:spPr bwMode="auto">
          <a:xfrm flipH="1" flipV="1">
            <a:off x="5667481" y="3869947"/>
            <a:ext cx="607989" cy="401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Oval 6"/>
          <p:cNvSpPr>
            <a:spLocks noChangeArrowheads="1"/>
          </p:cNvSpPr>
          <p:nvPr/>
        </p:nvSpPr>
        <p:spPr bwMode="auto">
          <a:xfrm>
            <a:off x="6188238" y="4179030"/>
            <a:ext cx="45720" cy="45720"/>
          </a:xfrm>
          <a:prstGeom prst="ellipse">
            <a:avLst/>
          </a:prstGeom>
          <a:solidFill>
            <a:srgbClr val="0070C0"/>
          </a:solidFill>
          <a:ln w="19050" algn="ctr">
            <a:solidFill>
              <a:srgbClr val="0070C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" name="Oval 6"/>
          <p:cNvSpPr>
            <a:spLocks noChangeArrowheads="1"/>
          </p:cNvSpPr>
          <p:nvPr/>
        </p:nvSpPr>
        <p:spPr bwMode="auto">
          <a:xfrm>
            <a:off x="5654849" y="4175018"/>
            <a:ext cx="45720" cy="45720"/>
          </a:xfrm>
          <a:prstGeom prst="ellipse">
            <a:avLst/>
          </a:prstGeom>
          <a:solidFill>
            <a:srgbClr val="0070C0"/>
          </a:solidFill>
          <a:ln w="19050" algn="ctr">
            <a:solidFill>
              <a:srgbClr val="0070C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17" name="Straight Connector 16"/>
          <p:cNvCxnSpPr>
            <a:stCxn id="15" idx="2"/>
            <a:endCxn id="16" idx="6"/>
          </p:cNvCxnSpPr>
          <p:nvPr/>
        </p:nvCxnSpPr>
        <p:spPr bwMode="auto">
          <a:xfrm flipH="1" flipV="1">
            <a:off x="5700569" y="4197878"/>
            <a:ext cx="487669" cy="401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6192249" y="4700389"/>
            <a:ext cx="45720" cy="45720"/>
          </a:xfrm>
          <a:prstGeom prst="ellipse">
            <a:avLst/>
          </a:prstGeom>
          <a:solidFill>
            <a:srgbClr val="0070C0"/>
          </a:solidFill>
          <a:ln w="19050" algn="ctr">
            <a:solidFill>
              <a:srgbClr val="0070C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19" name="Straight Connector 18"/>
          <p:cNvCxnSpPr>
            <a:stCxn id="15" idx="4"/>
            <a:endCxn id="18" idx="0"/>
          </p:cNvCxnSpPr>
          <p:nvPr/>
        </p:nvCxnSpPr>
        <p:spPr bwMode="auto">
          <a:xfrm>
            <a:off x="6211098" y="4224750"/>
            <a:ext cx="4011" cy="47563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Oval 6"/>
          <p:cNvSpPr>
            <a:spLocks noChangeArrowheads="1"/>
          </p:cNvSpPr>
          <p:nvPr/>
        </p:nvSpPr>
        <p:spPr bwMode="auto">
          <a:xfrm>
            <a:off x="5638797" y="5446344"/>
            <a:ext cx="45720" cy="45720"/>
          </a:xfrm>
          <a:prstGeom prst="ellipse">
            <a:avLst/>
          </a:prstGeom>
          <a:solidFill>
            <a:srgbClr val="0070C0"/>
          </a:solidFill>
          <a:ln w="19050" algn="ctr">
            <a:solidFill>
              <a:srgbClr val="0070C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21" name="Straight Connector 20"/>
          <p:cNvCxnSpPr>
            <a:stCxn id="18" idx="4"/>
            <a:endCxn id="20" idx="7"/>
          </p:cNvCxnSpPr>
          <p:nvPr/>
        </p:nvCxnSpPr>
        <p:spPr bwMode="auto">
          <a:xfrm flipH="1">
            <a:off x="5677821" y="4746109"/>
            <a:ext cx="537288" cy="70693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6019797" y="4359504"/>
            <a:ext cx="48128" cy="45720"/>
          </a:xfrm>
          <a:prstGeom prst="ellipse">
            <a:avLst/>
          </a:prstGeom>
          <a:solidFill>
            <a:srgbClr val="7030A0"/>
          </a:solidFill>
          <a:ln w="19050" algn="ctr">
            <a:solidFill>
              <a:srgbClr val="7030A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3" name="Oval 6"/>
          <p:cNvSpPr>
            <a:spLocks noChangeArrowheads="1"/>
          </p:cNvSpPr>
          <p:nvPr/>
        </p:nvSpPr>
        <p:spPr bwMode="auto">
          <a:xfrm>
            <a:off x="5390152" y="4355492"/>
            <a:ext cx="48128" cy="45720"/>
          </a:xfrm>
          <a:prstGeom prst="ellipse">
            <a:avLst/>
          </a:prstGeom>
          <a:solidFill>
            <a:srgbClr val="7030A0"/>
          </a:solidFill>
          <a:ln w="19050" algn="ctr">
            <a:solidFill>
              <a:srgbClr val="7030A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24" name="Straight Connector 23"/>
          <p:cNvCxnSpPr>
            <a:endCxn id="23" idx="6"/>
          </p:cNvCxnSpPr>
          <p:nvPr/>
        </p:nvCxnSpPr>
        <p:spPr bwMode="auto">
          <a:xfrm flipH="1" flipV="1">
            <a:off x="5438280" y="4378352"/>
            <a:ext cx="593550" cy="401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Oval 6"/>
          <p:cNvSpPr>
            <a:spLocks noChangeArrowheads="1"/>
          </p:cNvSpPr>
          <p:nvPr/>
        </p:nvSpPr>
        <p:spPr bwMode="auto">
          <a:xfrm>
            <a:off x="6396779" y="5097439"/>
            <a:ext cx="45720" cy="4572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9050" algn="ctr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" name="Oval 6"/>
          <p:cNvSpPr>
            <a:spLocks noChangeArrowheads="1"/>
          </p:cNvSpPr>
          <p:nvPr/>
        </p:nvSpPr>
        <p:spPr bwMode="auto">
          <a:xfrm>
            <a:off x="5927551" y="5795266"/>
            <a:ext cx="45720" cy="4572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9050" algn="ctr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27" name="Straight Connector 26"/>
          <p:cNvCxnSpPr>
            <a:stCxn id="25" idx="4"/>
            <a:endCxn id="26" idx="7"/>
          </p:cNvCxnSpPr>
          <p:nvPr/>
        </p:nvCxnSpPr>
        <p:spPr bwMode="auto">
          <a:xfrm flipH="1">
            <a:off x="5966575" y="5143159"/>
            <a:ext cx="453064" cy="65880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Oval 6"/>
          <p:cNvSpPr>
            <a:spLocks noChangeArrowheads="1"/>
          </p:cNvSpPr>
          <p:nvPr/>
        </p:nvSpPr>
        <p:spPr bwMode="auto">
          <a:xfrm>
            <a:off x="6793820" y="5771203"/>
            <a:ext cx="45720" cy="4572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9050" algn="ctr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29" name="Straight Connector 28"/>
          <p:cNvCxnSpPr>
            <a:stCxn id="25" idx="4"/>
            <a:endCxn id="28" idx="1"/>
          </p:cNvCxnSpPr>
          <p:nvPr/>
        </p:nvCxnSpPr>
        <p:spPr bwMode="auto">
          <a:xfrm>
            <a:off x="6419639" y="5143159"/>
            <a:ext cx="380877" cy="6347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Oval 6"/>
          <p:cNvSpPr>
            <a:spLocks noChangeArrowheads="1"/>
          </p:cNvSpPr>
          <p:nvPr/>
        </p:nvSpPr>
        <p:spPr bwMode="auto">
          <a:xfrm>
            <a:off x="6216302" y="5614800"/>
            <a:ext cx="45720" cy="4572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9050" algn="ctr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6011778" y="5927603"/>
            <a:ext cx="45720" cy="4572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9050" algn="ctr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32" name="Straight Connector 31"/>
          <p:cNvCxnSpPr>
            <a:stCxn id="30" idx="4"/>
            <a:endCxn id="31" idx="7"/>
          </p:cNvCxnSpPr>
          <p:nvPr/>
        </p:nvCxnSpPr>
        <p:spPr bwMode="auto">
          <a:xfrm flipH="1">
            <a:off x="6050802" y="5660520"/>
            <a:ext cx="188360" cy="27377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Oval 6"/>
          <p:cNvSpPr>
            <a:spLocks noChangeArrowheads="1"/>
          </p:cNvSpPr>
          <p:nvPr/>
        </p:nvSpPr>
        <p:spPr bwMode="auto">
          <a:xfrm>
            <a:off x="6467969" y="5547546"/>
            <a:ext cx="45720" cy="4572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4" name="Oval 6"/>
          <p:cNvSpPr>
            <a:spLocks noChangeArrowheads="1"/>
          </p:cNvSpPr>
          <p:nvPr/>
        </p:nvSpPr>
        <p:spPr bwMode="auto">
          <a:xfrm>
            <a:off x="6708594" y="5968638"/>
            <a:ext cx="45720" cy="4572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35" name="Straight Connector 34"/>
          <p:cNvCxnSpPr>
            <a:stCxn id="33" idx="5"/>
            <a:endCxn id="34" idx="0"/>
          </p:cNvCxnSpPr>
          <p:nvPr/>
        </p:nvCxnSpPr>
        <p:spPr bwMode="auto">
          <a:xfrm>
            <a:off x="6506993" y="5586570"/>
            <a:ext cx="224461" cy="38206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Oval 6"/>
          <p:cNvSpPr>
            <a:spLocks noChangeArrowheads="1"/>
          </p:cNvSpPr>
          <p:nvPr/>
        </p:nvSpPr>
        <p:spPr bwMode="auto">
          <a:xfrm>
            <a:off x="6865013" y="3790939"/>
            <a:ext cx="45720" cy="45720"/>
          </a:xfrm>
          <a:prstGeom prst="ellipse">
            <a:avLst/>
          </a:prstGeom>
          <a:solidFill>
            <a:srgbClr val="C00000"/>
          </a:solidFill>
          <a:ln w="19050" algn="ctr">
            <a:solidFill>
              <a:srgbClr val="C0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7350321" y="4360431"/>
            <a:ext cx="45720" cy="45720"/>
          </a:xfrm>
          <a:prstGeom prst="ellipse">
            <a:avLst/>
          </a:prstGeom>
          <a:solidFill>
            <a:srgbClr val="C00000"/>
          </a:solidFill>
          <a:ln w="19050" algn="ctr">
            <a:solidFill>
              <a:srgbClr val="C0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38" name="Straight Connector 37"/>
          <p:cNvCxnSpPr>
            <a:stCxn id="36" idx="6"/>
            <a:endCxn id="37" idx="1"/>
          </p:cNvCxnSpPr>
          <p:nvPr/>
        </p:nvCxnSpPr>
        <p:spPr bwMode="auto">
          <a:xfrm>
            <a:off x="6910733" y="3813799"/>
            <a:ext cx="446284" cy="55332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Oval 6"/>
          <p:cNvSpPr>
            <a:spLocks noChangeArrowheads="1"/>
          </p:cNvSpPr>
          <p:nvPr/>
        </p:nvSpPr>
        <p:spPr bwMode="auto">
          <a:xfrm>
            <a:off x="7097620" y="2519604"/>
            <a:ext cx="45720" cy="45720"/>
          </a:xfrm>
          <a:prstGeom prst="ellipse">
            <a:avLst/>
          </a:prstGeom>
          <a:solidFill>
            <a:srgbClr val="FFC000"/>
          </a:solidFill>
          <a:ln w="19050" algn="ctr">
            <a:solidFill>
              <a:srgbClr val="FFC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40" name="Straight Connector 39"/>
          <p:cNvCxnSpPr>
            <a:stCxn id="39" idx="4"/>
            <a:endCxn id="41" idx="0"/>
          </p:cNvCxnSpPr>
          <p:nvPr/>
        </p:nvCxnSpPr>
        <p:spPr bwMode="auto">
          <a:xfrm>
            <a:off x="7120480" y="2565324"/>
            <a:ext cx="8022" cy="76841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Oval 6"/>
          <p:cNvSpPr>
            <a:spLocks noChangeArrowheads="1"/>
          </p:cNvSpPr>
          <p:nvPr/>
        </p:nvSpPr>
        <p:spPr bwMode="auto">
          <a:xfrm>
            <a:off x="7105642" y="3333740"/>
            <a:ext cx="45720" cy="45720"/>
          </a:xfrm>
          <a:prstGeom prst="ellipse">
            <a:avLst/>
          </a:prstGeom>
          <a:solidFill>
            <a:srgbClr val="FFC000"/>
          </a:solidFill>
          <a:ln w="19050" algn="ctr">
            <a:solidFill>
              <a:srgbClr val="FFC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2" name="Oval 6"/>
          <p:cNvSpPr>
            <a:spLocks noChangeArrowheads="1"/>
          </p:cNvSpPr>
          <p:nvPr/>
        </p:nvSpPr>
        <p:spPr bwMode="auto">
          <a:xfrm>
            <a:off x="6608337" y="3991467"/>
            <a:ext cx="45720" cy="45720"/>
          </a:xfrm>
          <a:prstGeom prst="ellipse">
            <a:avLst/>
          </a:prstGeom>
          <a:solidFill>
            <a:srgbClr val="FFC000"/>
          </a:solidFill>
          <a:ln w="19050" algn="ctr">
            <a:solidFill>
              <a:srgbClr val="FFC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3" name="Oval 6"/>
          <p:cNvSpPr>
            <a:spLocks noChangeArrowheads="1"/>
          </p:cNvSpPr>
          <p:nvPr/>
        </p:nvSpPr>
        <p:spPr bwMode="auto">
          <a:xfrm>
            <a:off x="7651110" y="3999488"/>
            <a:ext cx="45720" cy="45720"/>
          </a:xfrm>
          <a:prstGeom prst="ellipse">
            <a:avLst/>
          </a:prstGeom>
          <a:solidFill>
            <a:srgbClr val="FFC000"/>
          </a:solidFill>
          <a:ln w="19050" algn="ctr">
            <a:solidFill>
              <a:srgbClr val="FFC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44" name="Straight Connector 43"/>
          <p:cNvCxnSpPr>
            <a:stCxn id="41" idx="4"/>
            <a:endCxn id="42" idx="7"/>
          </p:cNvCxnSpPr>
          <p:nvPr/>
        </p:nvCxnSpPr>
        <p:spPr bwMode="auto">
          <a:xfrm flipH="1">
            <a:off x="6647361" y="3379460"/>
            <a:ext cx="481141" cy="61870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>
            <a:stCxn id="41" idx="4"/>
            <a:endCxn id="43" idx="1"/>
          </p:cNvCxnSpPr>
          <p:nvPr/>
        </p:nvCxnSpPr>
        <p:spPr bwMode="auto">
          <a:xfrm>
            <a:off x="7128502" y="3379460"/>
            <a:ext cx="529304" cy="62672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Oval 6"/>
          <p:cNvSpPr>
            <a:spLocks noChangeArrowheads="1"/>
          </p:cNvSpPr>
          <p:nvPr/>
        </p:nvSpPr>
        <p:spPr bwMode="auto">
          <a:xfrm>
            <a:off x="6612348" y="4729402"/>
            <a:ext cx="45720" cy="45720"/>
          </a:xfrm>
          <a:prstGeom prst="ellipse">
            <a:avLst/>
          </a:prstGeom>
          <a:solidFill>
            <a:srgbClr val="FFC000"/>
          </a:solidFill>
          <a:ln w="19050" algn="ctr">
            <a:solidFill>
              <a:srgbClr val="FFC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47" name="Straight Connector 46"/>
          <p:cNvCxnSpPr>
            <a:stCxn id="42" idx="4"/>
            <a:endCxn id="46" idx="0"/>
          </p:cNvCxnSpPr>
          <p:nvPr/>
        </p:nvCxnSpPr>
        <p:spPr bwMode="auto">
          <a:xfrm>
            <a:off x="6631197" y="4037187"/>
            <a:ext cx="4011" cy="69221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Oval 6"/>
          <p:cNvSpPr>
            <a:spLocks noChangeArrowheads="1"/>
          </p:cNvSpPr>
          <p:nvPr/>
        </p:nvSpPr>
        <p:spPr bwMode="auto">
          <a:xfrm>
            <a:off x="7057517" y="5535518"/>
            <a:ext cx="45720" cy="45720"/>
          </a:xfrm>
          <a:prstGeom prst="ellipse">
            <a:avLst/>
          </a:prstGeom>
          <a:solidFill>
            <a:srgbClr val="FFC000"/>
          </a:solidFill>
          <a:ln w="19050" algn="ctr">
            <a:solidFill>
              <a:srgbClr val="FFC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49" name="Straight Connector 48"/>
          <p:cNvCxnSpPr>
            <a:stCxn id="46" idx="4"/>
            <a:endCxn id="48" idx="1"/>
          </p:cNvCxnSpPr>
          <p:nvPr/>
        </p:nvCxnSpPr>
        <p:spPr bwMode="auto">
          <a:xfrm>
            <a:off x="6635208" y="4775122"/>
            <a:ext cx="429005" cy="76709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Oval 6"/>
          <p:cNvSpPr>
            <a:spLocks noChangeArrowheads="1"/>
          </p:cNvSpPr>
          <p:nvPr/>
        </p:nvSpPr>
        <p:spPr bwMode="auto">
          <a:xfrm>
            <a:off x="6856989" y="2495541"/>
            <a:ext cx="109728" cy="10972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8100" algn="ctr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51" name="Straight Connector 50"/>
          <p:cNvCxnSpPr>
            <a:stCxn id="50" idx="4"/>
            <a:endCxn id="52" idx="0"/>
          </p:cNvCxnSpPr>
          <p:nvPr/>
        </p:nvCxnSpPr>
        <p:spPr bwMode="auto">
          <a:xfrm>
            <a:off x="6911853" y="2605269"/>
            <a:ext cx="8022" cy="7044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6865011" y="3309677"/>
            <a:ext cx="109728" cy="10972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8100" algn="ctr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3" name="Oval 6"/>
          <p:cNvSpPr>
            <a:spLocks noChangeArrowheads="1"/>
          </p:cNvSpPr>
          <p:nvPr/>
        </p:nvSpPr>
        <p:spPr bwMode="auto">
          <a:xfrm>
            <a:off x="6367706" y="3967404"/>
            <a:ext cx="109728" cy="10972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8100" algn="ctr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4" name="Oval 6"/>
          <p:cNvSpPr>
            <a:spLocks noChangeArrowheads="1"/>
          </p:cNvSpPr>
          <p:nvPr/>
        </p:nvSpPr>
        <p:spPr bwMode="auto">
          <a:xfrm>
            <a:off x="7542831" y="4204033"/>
            <a:ext cx="109728" cy="10972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8100" algn="ctr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55" name="Straight Connector 54"/>
          <p:cNvCxnSpPr>
            <a:stCxn id="52" idx="4"/>
            <a:endCxn id="53" idx="7"/>
          </p:cNvCxnSpPr>
          <p:nvPr/>
        </p:nvCxnSpPr>
        <p:spPr bwMode="auto">
          <a:xfrm flipH="1">
            <a:off x="6461365" y="3419405"/>
            <a:ext cx="458510" cy="56406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>
            <a:stCxn id="52" idx="4"/>
            <a:endCxn id="54" idx="1"/>
          </p:cNvCxnSpPr>
          <p:nvPr/>
        </p:nvCxnSpPr>
        <p:spPr bwMode="auto">
          <a:xfrm>
            <a:off x="6919875" y="3419405"/>
            <a:ext cx="639025" cy="80069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7" name="Oval 6"/>
          <p:cNvSpPr>
            <a:spLocks noChangeArrowheads="1"/>
          </p:cNvSpPr>
          <p:nvPr/>
        </p:nvSpPr>
        <p:spPr bwMode="auto">
          <a:xfrm>
            <a:off x="5509453" y="3963392"/>
            <a:ext cx="109728" cy="10972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8100" algn="ctr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58" name="Straight Connector 57"/>
          <p:cNvCxnSpPr>
            <a:stCxn id="53" idx="2"/>
            <a:endCxn id="57" idx="6"/>
          </p:cNvCxnSpPr>
          <p:nvPr/>
        </p:nvCxnSpPr>
        <p:spPr bwMode="auto">
          <a:xfrm flipH="1" flipV="1">
            <a:off x="5619181" y="4018256"/>
            <a:ext cx="748525" cy="401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Oval 6"/>
          <p:cNvSpPr>
            <a:spLocks noChangeArrowheads="1"/>
          </p:cNvSpPr>
          <p:nvPr/>
        </p:nvSpPr>
        <p:spPr bwMode="auto">
          <a:xfrm>
            <a:off x="6371717" y="4705339"/>
            <a:ext cx="109728" cy="10972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8100" algn="ctr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60" name="Straight Connector 59"/>
          <p:cNvCxnSpPr>
            <a:stCxn id="53" idx="4"/>
            <a:endCxn id="59" idx="0"/>
          </p:cNvCxnSpPr>
          <p:nvPr/>
        </p:nvCxnSpPr>
        <p:spPr bwMode="auto">
          <a:xfrm>
            <a:off x="6422570" y="4077132"/>
            <a:ext cx="4011" cy="62820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1" name="Oval 6"/>
          <p:cNvSpPr>
            <a:spLocks noChangeArrowheads="1"/>
          </p:cNvSpPr>
          <p:nvPr/>
        </p:nvSpPr>
        <p:spPr bwMode="auto">
          <a:xfrm>
            <a:off x="5685913" y="5691934"/>
            <a:ext cx="109728" cy="10972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8100" algn="ctr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62" name="Straight Connector 61"/>
          <p:cNvCxnSpPr>
            <a:stCxn id="59" idx="4"/>
            <a:endCxn id="61" idx="7"/>
          </p:cNvCxnSpPr>
          <p:nvPr/>
        </p:nvCxnSpPr>
        <p:spPr bwMode="auto">
          <a:xfrm flipH="1">
            <a:off x="5779572" y="4815067"/>
            <a:ext cx="647009" cy="89293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3" name="Oval 6"/>
          <p:cNvSpPr>
            <a:spLocks noChangeArrowheads="1"/>
          </p:cNvSpPr>
          <p:nvPr/>
        </p:nvSpPr>
        <p:spPr bwMode="auto">
          <a:xfrm>
            <a:off x="6973302" y="5740063"/>
            <a:ext cx="109728" cy="10972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8100" algn="ctr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64" name="Straight Connector 63"/>
          <p:cNvCxnSpPr>
            <a:stCxn id="59" idx="4"/>
            <a:endCxn id="63" idx="1"/>
          </p:cNvCxnSpPr>
          <p:nvPr/>
        </p:nvCxnSpPr>
        <p:spPr bwMode="auto">
          <a:xfrm>
            <a:off x="6426581" y="4815067"/>
            <a:ext cx="562790" cy="94106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5" name="Oval 6"/>
          <p:cNvSpPr>
            <a:spLocks noChangeArrowheads="1"/>
          </p:cNvSpPr>
          <p:nvPr/>
        </p:nvSpPr>
        <p:spPr bwMode="auto">
          <a:xfrm>
            <a:off x="2068422" y="2579778"/>
            <a:ext cx="211137" cy="2095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6" name="Oval 7"/>
          <p:cNvSpPr>
            <a:spLocks noChangeArrowheads="1"/>
          </p:cNvSpPr>
          <p:nvPr/>
        </p:nvSpPr>
        <p:spPr bwMode="auto">
          <a:xfrm>
            <a:off x="1537193" y="3554426"/>
            <a:ext cx="209550" cy="2095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7" name="Oval 8"/>
          <p:cNvSpPr>
            <a:spLocks noChangeArrowheads="1"/>
          </p:cNvSpPr>
          <p:nvPr/>
        </p:nvSpPr>
        <p:spPr bwMode="auto">
          <a:xfrm>
            <a:off x="2630040" y="3537642"/>
            <a:ext cx="211137" cy="2095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68" name="Straight Connector 9"/>
          <p:cNvCxnSpPr>
            <a:cxnSpLocks noChangeShapeType="1"/>
            <a:stCxn id="65" idx="4"/>
            <a:endCxn id="67" idx="1"/>
          </p:cNvCxnSpPr>
          <p:nvPr/>
        </p:nvCxnSpPr>
        <p:spPr bwMode="auto">
          <a:xfrm>
            <a:off x="2173991" y="2789328"/>
            <a:ext cx="486969" cy="77900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9" name="Straight Connector 68"/>
          <p:cNvCxnSpPr>
            <a:cxnSpLocks noChangeShapeType="1"/>
            <a:stCxn id="65" idx="4"/>
            <a:endCxn id="66" idx="7"/>
          </p:cNvCxnSpPr>
          <p:nvPr/>
        </p:nvCxnSpPr>
        <p:spPr bwMode="auto">
          <a:xfrm flipH="1">
            <a:off x="1716055" y="2789328"/>
            <a:ext cx="457936" cy="79578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0" name="Straight Connector 69"/>
          <p:cNvCxnSpPr>
            <a:cxnSpLocks noChangeShapeType="1"/>
            <a:stCxn id="79" idx="2"/>
            <a:endCxn id="67" idx="6"/>
          </p:cNvCxnSpPr>
          <p:nvPr/>
        </p:nvCxnSpPr>
        <p:spPr bwMode="auto">
          <a:xfrm flipH="1">
            <a:off x="2841177" y="3631136"/>
            <a:ext cx="881754" cy="11281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1" name="Straight Connector 70"/>
          <p:cNvCxnSpPr>
            <a:cxnSpLocks noChangeShapeType="1"/>
            <a:stCxn id="66" idx="6"/>
            <a:endCxn id="67" idx="2"/>
          </p:cNvCxnSpPr>
          <p:nvPr/>
        </p:nvCxnSpPr>
        <p:spPr bwMode="auto">
          <a:xfrm flipV="1">
            <a:off x="1746743" y="3642417"/>
            <a:ext cx="883297" cy="16784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72" name="Rectangle 52"/>
          <p:cNvSpPr>
            <a:spLocks noChangeArrowheads="1"/>
          </p:cNvSpPr>
          <p:nvPr/>
        </p:nvSpPr>
        <p:spPr bwMode="auto">
          <a:xfrm>
            <a:off x="1840916" y="4684906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 pitchFamily="18" charset="2"/>
              </a:rPr>
              <a:t>F</a:t>
            </a:r>
            <a:endParaRPr lang="en-US" sz="1400" dirty="0">
              <a:sym typeface="Symbol" pitchFamily="18" charset="2"/>
            </a:endParaRPr>
          </a:p>
        </p:txBody>
      </p:sp>
      <p:sp>
        <p:nvSpPr>
          <p:cNvPr id="73" name="Rectangle 53"/>
          <p:cNvSpPr>
            <a:spLocks noChangeArrowheads="1"/>
          </p:cNvSpPr>
          <p:nvPr/>
        </p:nvSpPr>
        <p:spPr bwMode="auto">
          <a:xfrm>
            <a:off x="2772722" y="3259208"/>
            <a:ext cx="3048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 pitchFamily="18" charset="2"/>
              </a:rPr>
              <a:t>G</a:t>
            </a:r>
            <a:endParaRPr lang="en-US" sz="1400" dirty="0">
              <a:sym typeface="Symbol" pitchFamily="18" charset="2"/>
            </a:endParaRPr>
          </a:p>
        </p:txBody>
      </p:sp>
      <p:sp>
        <p:nvSpPr>
          <p:cNvPr id="74" name="Rectangle 54"/>
          <p:cNvSpPr>
            <a:spLocks noChangeArrowheads="1"/>
          </p:cNvSpPr>
          <p:nvPr/>
        </p:nvSpPr>
        <p:spPr bwMode="auto">
          <a:xfrm>
            <a:off x="3923105" y="3313611"/>
            <a:ext cx="2904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 pitchFamily="18" charset="2"/>
              </a:rPr>
              <a:t>B</a:t>
            </a:r>
            <a:endParaRPr lang="en-US" sz="1400" dirty="0">
              <a:sym typeface="Symbol" pitchFamily="18" charset="2"/>
            </a:endParaRPr>
          </a:p>
        </p:txBody>
      </p:sp>
      <p:sp>
        <p:nvSpPr>
          <p:cNvPr id="75" name="Rectangle 56"/>
          <p:cNvSpPr>
            <a:spLocks noChangeArrowheads="1"/>
          </p:cNvSpPr>
          <p:nvPr/>
        </p:nvSpPr>
        <p:spPr bwMode="auto">
          <a:xfrm>
            <a:off x="722885" y="4451724"/>
            <a:ext cx="2756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ym typeface="Symbol" pitchFamily="18" charset="2"/>
              </a:rPr>
              <a:t>D</a:t>
            </a:r>
            <a:endParaRPr lang="en-US" sz="1400" dirty="0">
              <a:sym typeface="Symbol" pitchFamily="18" charset="2"/>
            </a:endParaRPr>
          </a:p>
        </p:txBody>
      </p:sp>
      <p:sp>
        <p:nvSpPr>
          <p:cNvPr id="76" name="Oval 6"/>
          <p:cNvSpPr>
            <a:spLocks noChangeArrowheads="1"/>
          </p:cNvSpPr>
          <p:nvPr/>
        </p:nvSpPr>
        <p:spPr bwMode="auto">
          <a:xfrm>
            <a:off x="3199402" y="4456730"/>
            <a:ext cx="211137" cy="2095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7" name="Rectangle 56"/>
          <p:cNvSpPr>
            <a:spLocks noChangeArrowheads="1"/>
          </p:cNvSpPr>
          <p:nvPr/>
        </p:nvSpPr>
        <p:spPr bwMode="auto">
          <a:xfrm>
            <a:off x="3446061" y="4506437"/>
            <a:ext cx="2920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 pitchFamily="18" charset="2"/>
              </a:rPr>
              <a:t>C</a:t>
            </a:r>
            <a:endParaRPr lang="en-US" sz="1400" dirty="0">
              <a:sym typeface="Symbol" pitchFamily="18" charset="2"/>
            </a:endParaRPr>
          </a:p>
        </p:txBody>
      </p:sp>
      <p:sp>
        <p:nvSpPr>
          <p:cNvPr id="78" name="Rectangle 54"/>
          <p:cNvSpPr>
            <a:spLocks noChangeArrowheads="1"/>
          </p:cNvSpPr>
          <p:nvPr/>
        </p:nvSpPr>
        <p:spPr bwMode="auto">
          <a:xfrm>
            <a:off x="2269927" y="5403091"/>
            <a:ext cx="2920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 pitchFamily="18" charset="2"/>
              </a:rPr>
              <a:t>A</a:t>
            </a:r>
            <a:endParaRPr lang="en-US" sz="1400" dirty="0">
              <a:sym typeface="Symbol" pitchFamily="18" charset="2"/>
            </a:endParaRPr>
          </a:p>
        </p:txBody>
      </p:sp>
      <p:sp>
        <p:nvSpPr>
          <p:cNvPr id="79" name="Oval 7"/>
          <p:cNvSpPr>
            <a:spLocks noChangeArrowheads="1"/>
          </p:cNvSpPr>
          <p:nvPr/>
        </p:nvSpPr>
        <p:spPr bwMode="auto">
          <a:xfrm>
            <a:off x="3722931" y="3526361"/>
            <a:ext cx="209550" cy="2095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0" name="Oval 6"/>
          <p:cNvSpPr>
            <a:spLocks noChangeArrowheads="1"/>
          </p:cNvSpPr>
          <p:nvPr/>
        </p:nvSpPr>
        <p:spPr bwMode="auto">
          <a:xfrm>
            <a:off x="2052364" y="4464804"/>
            <a:ext cx="211137" cy="2095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1" name="Oval 6"/>
          <p:cNvSpPr>
            <a:spLocks noChangeArrowheads="1"/>
          </p:cNvSpPr>
          <p:nvPr/>
        </p:nvSpPr>
        <p:spPr bwMode="auto">
          <a:xfrm>
            <a:off x="1037702" y="4472750"/>
            <a:ext cx="211137" cy="2095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82" name="Straight Connector 81"/>
          <p:cNvCxnSpPr>
            <a:stCxn id="66" idx="4"/>
            <a:endCxn id="81" idx="7"/>
          </p:cNvCxnSpPr>
          <p:nvPr/>
        </p:nvCxnSpPr>
        <p:spPr bwMode="auto">
          <a:xfrm flipH="1">
            <a:off x="1217919" y="3763976"/>
            <a:ext cx="424049" cy="7394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/>
          <p:cNvCxnSpPr>
            <a:stCxn id="66" idx="5"/>
            <a:endCxn id="80" idx="0"/>
          </p:cNvCxnSpPr>
          <p:nvPr/>
        </p:nvCxnSpPr>
        <p:spPr bwMode="auto">
          <a:xfrm>
            <a:off x="1716055" y="3733288"/>
            <a:ext cx="441878" cy="7315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>
            <a:stCxn id="81" idx="6"/>
            <a:endCxn id="80" idx="2"/>
          </p:cNvCxnSpPr>
          <p:nvPr/>
        </p:nvCxnSpPr>
        <p:spPr bwMode="auto">
          <a:xfrm flipV="1">
            <a:off x="1248839" y="4569579"/>
            <a:ext cx="803525" cy="79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/>
          <p:cNvCxnSpPr>
            <a:stCxn id="79" idx="3"/>
            <a:endCxn id="76" idx="0"/>
          </p:cNvCxnSpPr>
          <p:nvPr/>
        </p:nvCxnSpPr>
        <p:spPr bwMode="auto">
          <a:xfrm flipH="1">
            <a:off x="3304971" y="3705223"/>
            <a:ext cx="448648" cy="75150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>
            <a:stCxn id="67" idx="3"/>
            <a:endCxn id="80" idx="0"/>
          </p:cNvCxnSpPr>
          <p:nvPr/>
        </p:nvCxnSpPr>
        <p:spPr bwMode="auto">
          <a:xfrm flipH="1">
            <a:off x="2157933" y="3716504"/>
            <a:ext cx="503027" cy="7483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7" name="Oval 6"/>
          <p:cNvSpPr>
            <a:spLocks noChangeArrowheads="1"/>
          </p:cNvSpPr>
          <p:nvPr/>
        </p:nvSpPr>
        <p:spPr bwMode="auto">
          <a:xfrm>
            <a:off x="2609861" y="5419262"/>
            <a:ext cx="211137" cy="2095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88" name="Straight Connector 87"/>
          <p:cNvCxnSpPr>
            <a:stCxn id="76" idx="3"/>
            <a:endCxn id="87" idx="0"/>
          </p:cNvCxnSpPr>
          <p:nvPr/>
        </p:nvCxnSpPr>
        <p:spPr bwMode="auto">
          <a:xfrm flipH="1">
            <a:off x="2715430" y="4635592"/>
            <a:ext cx="514892" cy="78367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Straight Connector 88"/>
          <p:cNvCxnSpPr>
            <a:stCxn id="80" idx="6"/>
            <a:endCxn id="76" idx="2"/>
          </p:cNvCxnSpPr>
          <p:nvPr/>
        </p:nvCxnSpPr>
        <p:spPr bwMode="auto">
          <a:xfrm flipV="1">
            <a:off x="2263501" y="4561505"/>
            <a:ext cx="935901" cy="80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0" name="Rectangle 56"/>
          <p:cNvSpPr>
            <a:spLocks noChangeArrowheads="1"/>
          </p:cNvSpPr>
          <p:nvPr/>
        </p:nvSpPr>
        <p:spPr bwMode="auto">
          <a:xfrm>
            <a:off x="1693437" y="2424980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 pitchFamily="18" charset="2"/>
              </a:rPr>
              <a:t>E</a:t>
            </a:r>
            <a:endParaRPr lang="en-US" sz="1400" dirty="0">
              <a:sym typeface="Symbol" pitchFamily="18" charset="2"/>
            </a:endParaRPr>
          </a:p>
        </p:txBody>
      </p:sp>
      <p:sp>
        <p:nvSpPr>
          <p:cNvPr id="91" name="Rectangle 56"/>
          <p:cNvSpPr>
            <a:spLocks noChangeArrowheads="1"/>
          </p:cNvSpPr>
          <p:nvPr/>
        </p:nvSpPr>
        <p:spPr bwMode="auto">
          <a:xfrm>
            <a:off x="1208971" y="3455686"/>
            <a:ext cx="3064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 pitchFamily="18" charset="2"/>
              </a:rPr>
              <a:t>H</a:t>
            </a:r>
            <a:endParaRPr lang="en-US" sz="1400" dirty="0">
              <a:sym typeface="Symbol" pitchFamily="18" charset="2"/>
            </a:endParaRPr>
          </a:p>
        </p:txBody>
      </p:sp>
      <p:cxnSp>
        <p:nvCxnSpPr>
          <p:cNvPr id="92" name="Straight Connector 91"/>
          <p:cNvCxnSpPr>
            <a:stCxn id="80" idx="5"/>
            <a:endCxn id="87" idx="0"/>
          </p:cNvCxnSpPr>
          <p:nvPr/>
        </p:nvCxnSpPr>
        <p:spPr bwMode="auto">
          <a:xfrm>
            <a:off x="2232581" y="4643666"/>
            <a:ext cx="482849" cy="7755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>
            <a:stCxn id="67" idx="5"/>
            <a:endCxn id="76" idx="1"/>
          </p:cNvCxnSpPr>
          <p:nvPr/>
        </p:nvCxnSpPr>
        <p:spPr bwMode="auto">
          <a:xfrm>
            <a:off x="2810257" y="3716504"/>
            <a:ext cx="420065" cy="77091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4" name="Rectangle 56"/>
          <p:cNvSpPr>
            <a:spLocks noChangeArrowheads="1"/>
          </p:cNvSpPr>
          <p:nvPr/>
        </p:nvSpPr>
        <p:spPr bwMode="auto">
          <a:xfrm flipH="1">
            <a:off x="6131567" y="3367453"/>
            <a:ext cx="2571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sym typeface="Symbol" pitchFamily="18" charset="2"/>
              </a:rPr>
              <a:t>H</a:t>
            </a:r>
            <a:endParaRPr lang="en-US" sz="1400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95" name="Rectangle 56"/>
          <p:cNvSpPr>
            <a:spLocks noChangeArrowheads="1"/>
          </p:cNvSpPr>
          <p:nvPr/>
        </p:nvSpPr>
        <p:spPr bwMode="auto">
          <a:xfrm>
            <a:off x="5543525" y="4387553"/>
            <a:ext cx="2756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7030A0"/>
                </a:solidFill>
                <a:sym typeface="Symbol" pitchFamily="18" charset="2"/>
              </a:rPr>
              <a:t>D</a:t>
            </a:r>
            <a:endParaRPr lang="en-US" sz="1400" dirty="0">
              <a:solidFill>
                <a:srgbClr val="7030A0"/>
              </a:solidFill>
              <a:sym typeface="Symbol" pitchFamily="18" charset="2"/>
            </a:endParaRPr>
          </a:p>
        </p:txBody>
      </p:sp>
      <p:sp>
        <p:nvSpPr>
          <p:cNvPr id="96" name="Rectangle 52"/>
          <p:cNvSpPr>
            <a:spLocks noChangeArrowheads="1"/>
          </p:cNvSpPr>
          <p:nvPr/>
        </p:nvSpPr>
        <p:spPr bwMode="auto">
          <a:xfrm>
            <a:off x="5867472" y="4656829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  <a:sym typeface="Symbol" pitchFamily="18" charset="2"/>
              </a:rPr>
              <a:t>F</a:t>
            </a:r>
            <a:endParaRPr lang="en-US" sz="1400" dirty="0">
              <a:solidFill>
                <a:srgbClr val="0070C0"/>
              </a:solidFill>
              <a:sym typeface="Symbol" pitchFamily="18" charset="2"/>
            </a:endParaRPr>
          </a:p>
        </p:txBody>
      </p:sp>
      <p:sp>
        <p:nvSpPr>
          <p:cNvPr id="97" name="Rectangle 56"/>
          <p:cNvSpPr>
            <a:spLocks noChangeArrowheads="1"/>
          </p:cNvSpPr>
          <p:nvPr/>
        </p:nvSpPr>
        <p:spPr bwMode="auto">
          <a:xfrm>
            <a:off x="6257427" y="5224318"/>
            <a:ext cx="2920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sym typeface="Symbol" pitchFamily="18" charset="2"/>
              </a:rPr>
              <a:t>C</a:t>
            </a:r>
            <a:endParaRPr lang="en-US" sz="1400" dirty="0">
              <a:solidFill>
                <a:schemeClr val="accent1">
                  <a:lumMod val="50000"/>
                </a:schemeClr>
              </a:solidFill>
              <a:sym typeface="Symbol" pitchFamily="18" charset="2"/>
            </a:endParaRPr>
          </a:p>
        </p:txBody>
      </p:sp>
      <p:sp>
        <p:nvSpPr>
          <p:cNvPr id="98" name="Rectangle 54"/>
          <p:cNvSpPr>
            <a:spLocks noChangeArrowheads="1"/>
          </p:cNvSpPr>
          <p:nvPr/>
        </p:nvSpPr>
        <p:spPr bwMode="auto">
          <a:xfrm>
            <a:off x="6091946" y="5735962"/>
            <a:ext cx="2920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A</a:t>
            </a:r>
            <a:endParaRPr lang="en-US" sz="1400" dirty="0">
              <a:solidFill>
                <a:schemeClr val="accent6">
                  <a:lumMod val="75000"/>
                </a:schemeClr>
              </a:solidFill>
              <a:sym typeface="Symbol" pitchFamily="18" charset="2"/>
            </a:endParaRPr>
          </a:p>
        </p:txBody>
      </p:sp>
      <p:sp>
        <p:nvSpPr>
          <p:cNvPr id="99" name="Rectangle 54"/>
          <p:cNvSpPr>
            <a:spLocks noChangeArrowheads="1"/>
          </p:cNvSpPr>
          <p:nvPr/>
        </p:nvSpPr>
        <p:spPr bwMode="auto">
          <a:xfrm>
            <a:off x="6373524" y="5667788"/>
            <a:ext cx="2904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sym typeface="Symbol" pitchFamily="18" charset="2"/>
              </a:rPr>
              <a:t>B</a:t>
            </a:r>
            <a:endParaRPr lang="en-US" sz="1400" dirty="0">
              <a:solidFill>
                <a:schemeClr val="bg1">
                  <a:lumMod val="65000"/>
                </a:schemeClr>
              </a:solidFill>
              <a:sym typeface="Symbol" pitchFamily="18" charset="2"/>
            </a:endParaRPr>
          </a:p>
        </p:txBody>
      </p:sp>
      <p:sp>
        <p:nvSpPr>
          <p:cNvPr id="100" name="Rectangle 56"/>
          <p:cNvSpPr>
            <a:spLocks noChangeArrowheads="1"/>
          </p:cNvSpPr>
          <p:nvPr/>
        </p:nvSpPr>
        <p:spPr bwMode="auto">
          <a:xfrm>
            <a:off x="6959246" y="4165545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sym typeface="Symbol" pitchFamily="18" charset="2"/>
              </a:rPr>
              <a:t>E</a:t>
            </a:r>
            <a:endParaRPr lang="en-US" sz="1400" dirty="0">
              <a:solidFill>
                <a:srgbClr val="C00000"/>
              </a:solidFill>
              <a:sym typeface="Symbol" pitchFamily="18" charset="2"/>
            </a:endParaRPr>
          </a:p>
        </p:txBody>
      </p:sp>
      <p:sp>
        <p:nvSpPr>
          <p:cNvPr id="101" name="Rectangle 53"/>
          <p:cNvSpPr>
            <a:spLocks noChangeArrowheads="1"/>
          </p:cNvSpPr>
          <p:nvPr/>
        </p:nvSpPr>
        <p:spPr bwMode="auto">
          <a:xfrm>
            <a:off x="7280541" y="3255195"/>
            <a:ext cx="3048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accent6"/>
                </a:solidFill>
                <a:sym typeface="Symbol" pitchFamily="18" charset="2"/>
              </a:rPr>
              <a:t>G</a:t>
            </a:r>
            <a:endParaRPr lang="en-US" sz="1400" dirty="0">
              <a:solidFill>
                <a:schemeClr val="accent6"/>
              </a:solidFill>
              <a:sym typeface="Symbol" pitchFamily="18" charset="2"/>
            </a:endParaRPr>
          </a:p>
        </p:txBody>
      </p:sp>
      <p:sp>
        <p:nvSpPr>
          <p:cNvPr id="103" name="1 - Τίτλος"/>
          <p:cNvSpPr>
            <a:spLocks noGrp="1"/>
          </p:cNvSpPr>
          <p:nvPr>
            <p:ph type="title"/>
          </p:nvPr>
        </p:nvSpPr>
        <p:spPr>
          <a:xfrm>
            <a:off x="1383632" y="368976"/>
            <a:ext cx="7760368" cy="882308"/>
          </a:xfrm>
        </p:spPr>
        <p:txBody>
          <a:bodyPr anchor="ctr"/>
          <a:lstStyle/>
          <a:p>
            <a:pPr eaLnBrk="1" hangingPunct="1"/>
            <a:r>
              <a:rPr lang="en-US" sz="3200" b="1" kern="1200" dirty="0" smtClean="0">
                <a:solidFill>
                  <a:srgbClr val="002060"/>
                </a:solidFill>
                <a:latin typeface="Garamond" pitchFamily="18" charset="0"/>
              </a:rPr>
              <a:t>A characterization of </a:t>
            </a:r>
            <a:r>
              <a:rPr lang="en-US" sz="3200" b="1" kern="1200" dirty="0" err="1" smtClean="0">
                <a:solidFill>
                  <a:srgbClr val="002060"/>
                </a:solidFill>
                <a:latin typeface="Garamond" pitchFamily="18" charset="0"/>
              </a:rPr>
              <a:t>Chordal</a:t>
            </a:r>
            <a:r>
              <a:rPr lang="en-US" sz="3200" b="1" kern="1200" dirty="0" smtClean="0">
                <a:solidFill>
                  <a:srgbClr val="002060"/>
                </a:solidFill>
                <a:latin typeface="Garamond" pitchFamily="18" charset="0"/>
              </a:rPr>
              <a:t> Graphs</a:t>
            </a:r>
            <a:endParaRPr lang="el-GR" sz="3200" b="1" kern="1200" dirty="0" smtClean="0">
              <a:solidFill>
                <a:srgbClr val="002060"/>
              </a:solidFill>
              <a:latin typeface="Garamond" pitchFamily="18" charset="0"/>
            </a:endParaRPr>
          </a:p>
        </p:txBody>
      </p:sp>
      <p:pic>
        <p:nvPicPr>
          <p:cNvPr id="104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C42D09A4-64D9-4005-858C-1F13DF9E55C1}" type="slidenum">
              <a:rPr lang="el-GR" altLang="el-GR" sz="1200" smtClean="0">
                <a:latin typeface="Cambria" pitchFamily="18" charset="0"/>
              </a:rPr>
              <a:pPr/>
              <a:t>55</a:t>
            </a:fld>
            <a:endParaRPr lang="el-GR" altLang="el-GR" sz="120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1515978" y="3320716"/>
            <a:ext cx="6268453" cy="3031955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5058" name="2 - Θέση περιεχομένου"/>
          <p:cNvSpPr>
            <a:spLocks noGrp="1"/>
          </p:cNvSpPr>
          <p:nvPr>
            <p:ph idx="1"/>
          </p:nvPr>
        </p:nvSpPr>
        <p:spPr>
          <a:xfrm>
            <a:off x="469231" y="1660195"/>
            <a:ext cx="8462043" cy="48450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800" dirty="0" smtClean="0"/>
              <a:t>The graphs arising in this way are exactly the </a:t>
            </a:r>
            <a:r>
              <a:rPr lang="en-US" sz="2800" dirty="0" err="1" smtClean="0">
                <a:solidFill>
                  <a:srgbClr val="FF0000"/>
                </a:solidFill>
              </a:rPr>
              <a:t>chordal</a:t>
            </a:r>
            <a:r>
              <a:rPr lang="en-US" sz="2800" dirty="0" smtClean="0">
                <a:solidFill>
                  <a:srgbClr val="FF0000"/>
                </a:solidFill>
              </a:rPr>
              <a:t> graphs</a:t>
            </a:r>
            <a:r>
              <a:rPr lang="en-US" sz="2800" dirty="0" smtClean="0"/>
              <a:t>, and </a:t>
            </a:r>
            <a:r>
              <a:rPr lang="en-US" sz="2800" dirty="0" smtClean="0">
                <a:solidFill>
                  <a:srgbClr val="009900"/>
                </a:solidFill>
              </a:rPr>
              <a:t>interval graphs </a:t>
            </a:r>
            <a:r>
              <a:rPr lang="en-US" sz="2800" dirty="0" smtClean="0"/>
              <a:t>arise when the tree </a:t>
            </a:r>
            <a:r>
              <a:rPr lang="en-US" sz="2800" dirty="0" smtClean="0">
                <a:solidFill>
                  <a:schemeClr val="tx2"/>
                </a:solidFill>
              </a:rPr>
              <a:t>T</a:t>
            </a:r>
            <a:r>
              <a:rPr lang="en-US" sz="2800" dirty="0" smtClean="0"/>
              <a:t> happens to be </a:t>
            </a:r>
            <a:r>
              <a:rPr lang="en-US" sz="2800" dirty="0" smtClean="0">
                <a:solidFill>
                  <a:schemeClr val="tx2"/>
                </a:solidFill>
              </a:rPr>
              <a:t>a simple path</a:t>
            </a:r>
            <a:r>
              <a:rPr lang="en-US" sz="2800" dirty="0" smtClean="0"/>
              <a:t>.</a:t>
            </a:r>
          </a:p>
          <a:p>
            <a:pPr>
              <a:buFont typeface="Wingdings" pitchFamily="2" charset="2"/>
              <a:buNone/>
            </a:pPr>
            <a:endParaRPr lang="el-GR" dirty="0" smtClean="0">
              <a:solidFill>
                <a:srgbClr val="009900"/>
              </a:solidFill>
            </a:endParaRPr>
          </a:p>
        </p:txBody>
      </p:sp>
      <p:pic>
        <p:nvPicPr>
          <p:cNvPr id="45061" name="5 - Εικόνα" descr="10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7170" y="3212432"/>
            <a:ext cx="6232525" cy="3092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1443789" y="3212436"/>
            <a:ext cx="6280484" cy="308008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1 - Τίτλος"/>
          <p:cNvSpPr>
            <a:spLocks noGrp="1"/>
          </p:cNvSpPr>
          <p:nvPr>
            <p:ph type="title"/>
          </p:nvPr>
        </p:nvSpPr>
        <p:spPr>
          <a:xfrm>
            <a:off x="1383632" y="368976"/>
            <a:ext cx="7760368" cy="882308"/>
          </a:xfrm>
        </p:spPr>
        <p:txBody>
          <a:bodyPr anchor="ctr"/>
          <a:lstStyle/>
          <a:p>
            <a:pPr eaLnBrk="1" hangingPunct="1"/>
            <a:r>
              <a:rPr lang="en-US" sz="3200" b="1" kern="1200" dirty="0" smtClean="0">
                <a:solidFill>
                  <a:srgbClr val="002060"/>
                </a:solidFill>
                <a:latin typeface="Garamond" pitchFamily="18" charset="0"/>
              </a:rPr>
              <a:t>A characterization of </a:t>
            </a:r>
            <a:r>
              <a:rPr lang="en-US" sz="3200" b="1" kern="1200" dirty="0" err="1" smtClean="0">
                <a:solidFill>
                  <a:srgbClr val="002060"/>
                </a:solidFill>
                <a:latin typeface="Garamond" pitchFamily="18" charset="0"/>
              </a:rPr>
              <a:t>Chordal</a:t>
            </a:r>
            <a:r>
              <a:rPr lang="en-US" sz="3200" b="1" kern="1200" dirty="0" smtClean="0">
                <a:solidFill>
                  <a:srgbClr val="002060"/>
                </a:solidFill>
                <a:latin typeface="Garamond" pitchFamily="18" charset="0"/>
              </a:rPr>
              <a:t> Graphs</a:t>
            </a:r>
            <a:endParaRPr lang="el-GR" sz="3200" b="1" kern="1200" dirty="0" smtClean="0">
              <a:solidFill>
                <a:srgbClr val="002060"/>
              </a:solidFill>
              <a:latin typeface="Garamond" pitchFamily="18" charset="0"/>
            </a:endParaRPr>
          </a:p>
        </p:txBody>
      </p:sp>
      <p:pic>
        <p:nvPicPr>
          <p:cNvPr id="9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C42D09A4-64D9-4005-858C-1F13DF9E55C1}" type="slidenum">
              <a:rPr lang="el-GR" altLang="el-GR" sz="1200" smtClean="0">
                <a:latin typeface="Cambria" pitchFamily="18" charset="0"/>
              </a:rPr>
              <a:pPr/>
              <a:t>56</a:t>
            </a:fld>
            <a:endParaRPr lang="el-GR" altLang="el-GR" sz="120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2 - Θέση περιεχομένου"/>
          <p:cNvSpPr>
            <a:spLocks noGrp="1"/>
          </p:cNvSpPr>
          <p:nvPr>
            <p:ph idx="1"/>
          </p:nvPr>
        </p:nvSpPr>
        <p:spPr>
          <a:xfrm>
            <a:off x="473075" y="1664203"/>
            <a:ext cx="8482013" cy="4516438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	Theorem: </a:t>
            </a:r>
            <a:r>
              <a:rPr lang="en-US" sz="2800" dirty="0" smtClean="0"/>
              <a:t>Let G be a graph. The following statements are equivalent.</a:t>
            </a:r>
            <a:endParaRPr lang="el-GR" sz="2800" dirty="0" smtClean="0"/>
          </a:p>
          <a:p>
            <a:pPr>
              <a:buNone/>
            </a:pPr>
            <a:r>
              <a:rPr lang="en-US" sz="900" dirty="0" smtClean="0"/>
              <a:t/>
            </a:r>
            <a:br>
              <a:rPr lang="en-US" sz="900" dirty="0" smtClean="0"/>
            </a:br>
            <a:r>
              <a:rPr lang="el-GR" sz="2800" dirty="0" smtClean="0"/>
              <a:t>  </a:t>
            </a:r>
            <a:r>
              <a:rPr lang="en-US" sz="2400" dirty="0" smtClean="0">
                <a:solidFill>
                  <a:schemeClr val="tx2"/>
                </a:solidFill>
              </a:rPr>
              <a:t>(</a:t>
            </a:r>
            <a:r>
              <a:rPr lang="en-US" sz="2400" dirty="0" err="1" smtClean="0">
                <a:solidFill>
                  <a:schemeClr val="tx2"/>
                </a:solidFill>
              </a:rPr>
              <a:t>i</a:t>
            </a:r>
            <a:r>
              <a:rPr lang="en-US" sz="2400" dirty="0" smtClean="0">
                <a:solidFill>
                  <a:schemeClr val="tx2"/>
                </a:solidFill>
              </a:rPr>
              <a:t>)</a:t>
            </a:r>
            <a:r>
              <a:rPr lang="en-US" sz="2400" dirty="0" smtClean="0"/>
              <a:t>  </a:t>
            </a:r>
            <a:r>
              <a:rPr lang="el-GR" sz="2400" dirty="0" smtClean="0"/>
              <a:t> </a:t>
            </a:r>
            <a:r>
              <a:rPr lang="en-US" sz="2400" dirty="0" smtClean="0"/>
              <a:t>G is an interval graph.</a:t>
            </a:r>
          </a:p>
          <a:p>
            <a:pPr>
              <a:buNone/>
            </a:pP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l-GR" sz="2400" dirty="0" smtClean="0"/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(ii) </a:t>
            </a:r>
            <a:r>
              <a:rPr lang="el-GR" sz="2400" dirty="0" smtClean="0">
                <a:solidFill>
                  <a:schemeClr val="tx2"/>
                </a:solidFill>
              </a:rPr>
              <a:t>  </a:t>
            </a:r>
            <a:r>
              <a:rPr lang="en-US" sz="2400" dirty="0" smtClean="0"/>
              <a:t>G contains no C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 and Ğ is a comparability graph.</a:t>
            </a:r>
          </a:p>
          <a:p>
            <a:pPr>
              <a:buNone/>
            </a:pPr>
            <a:r>
              <a:rPr lang="en-US" sz="1050" dirty="0" smtClean="0"/>
              <a:t/>
            </a:r>
            <a:br>
              <a:rPr lang="en-US" sz="1050" dirty="0" smtClean="0"/>
            </a:br>
            <a:r>
              <a:rPr lang="en-US" sz="2400" dirty="0" smtClean="0">
                <a:solidFill>
                  <a:schemeClr val="tx2"/>
                </a:solidFill>
              </a:rPr>
              <a:t>(iii) </a:t>
            </a:r>
            <a:r>
              <a:rPr lang="el-GR" sz="2400" dirty="0" smtClean="0">
                <a:solidFill>
                  <a:schemeClr val="tx2"/>
                </a:solidFill>
              </a:rPr>
              <a:t>  </a:t>
            </a:r>
            <a:r>
              <a:rPr lang="en-US" sz="2400" dirty="0" smtClean="0"/>
              <a:t>The maximal cliques of G can be linearly ordered </a:t>
            </a:r>
            <a:r>
              <a:rPr lang="el-GR" sz="2400" dirty="0" smtClean="0"/>
              <a:t> </a:t>
            </a:r>
          </a:p>
          <a:p>
            <a:pPr>
              <a:buNone/>
            </a:pPr>
            <a:r>
              <a:rPr lang="el-GR" sz="2400" dirty="0" smtClean="0"/>
              <a:t>             </a:t>
            </a:r>
            <a:r>
              <a:rPr lang="en-US" sz="2400" dirty="0" smtClean="0"/>
              <a:t>such that, for every vertex </a:t>
            </a:r>
            <a:r>
              <a:rPr lang="en-US" sz="2400" dirty="0" smtClean="0">
                <a:solidFill>
                  <a:srgbClr val="009900"/>
                </a:solidFill>
              </a:rPr>
              <a:t>x </a:t>
            </a:r>
            <a:r>
              <a:rPr lang="en-US" sz="2400" dirty="0" smtClean="0"/>
              <a:t>of</a:t>
            </a:r>
            <a:r>
              <a:rPr lang="en-US" sz="2400" dirty="0" smtClean="0">
                <a:solidFill>
                  <a:srgbClr val="009900"/>
                </a:solidFill>
              </a:rPr>
              <a:t> G </a:t>
            </a:r>
            <a:r>
              <a:rPr lang="en-US" sz="2400" dirty="0" smtClean="0"/>
              <a:t>the maximal </a:t>
            </a:r>
            <a:endParaRPr lang="el-GR" sz="2400" dirty="0" smtClean="0"/>
          </a:p>
          <a:p>
            <a:pPr>
              <a:buNone/>
            </a:pPr>
            <a:r>
              <a:rPr lang="el-GR" sz="2400" dirty="0" smtClean="0"/>
              <a:t>             </a:t>
            </a:r>
            <a:r>
              <a:rPr lang="en-US" sz="2400" dirty="0" smtClean="0"/>
              <a:t>cliques containing vertex </a:t>
            </a:r>
            <a:r>
              <a:rPr lang="en-US" sz="2400" dirty="0" smtClean="0">
                <a:solidFill>
                  <a:srgbClr val="009900"/>
                </a:solidFill>
              </a:rPr>
              <a:t>x </a:t>
            </a:r>
            <a:r>
              <a:rPr lang="en-US" sz="2400" dirty="0" smtClean="0"/>
              <a:t>occur consecutively.</a:t>
            </a:r>
            <a:endParaRPr lang="en-US" sz="2800" dirty="0" smtClean="0"/>
          </a:p>
        </p:txBody>
      </p:sp>
      <p:sp>
        <p:nvSpPr>
          <p:cNvPr id="46084" name="1 - Τίτλος"/>
          <p:cNvSpPr>
            <a:spLocks noGrp="1"/>
          </p:cNvSpPr>
          <p:nvPr>
            <p:ph type="title"/>
          </p:nvPr>
        </p:nvSpPr>
        <p:spPr>
          <a:xfrm>
            <a:off x="1383632" y="356944"/>
            <a:ext cx="7760368" cy="918403"/>
          </a:xfrm>
        </p:spPr>
        <p:txBody>
          <a:bodyPr anchor="ctr"/>
          <a:lstStyle/>
          <a:p>
            <a:pPr eaLnBrk="1" hangingPunct="1"/>
            <a:r>
              <a:rPr lang="en-US" sz="3200" b="1" kern="1200" dirty="0" smtClean="0">
                <a:solidFill>
                  <a:srgbClr val="002060"/>
                </a:solidFill>
                <a:latin typeface="Garamond" pitchFamily="18" charset="0"/>
              </a:rPr>
              <a:t>Interval Graphs</a:t>
            </a:r>
            <a:endParaRPr lang="el-GR" sz="3200" b="1" kern="1200" dirty="0" smtClean="0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65873" y="1700808"/>
            <a:ext cx="72008" cy="4608512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6" name="Rectangle 30"/>
          <p:cNvSpPr/>
          <p:nvPr/>
        </p:nvSpPr>
        <p:spPr>
          <a:xfrm>
            <a:off x="387914" y="1891220"/>
            <a:ext cx="225694" cy="154147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C42D09A4-64D9-4005-858C-1F13DF9E55C1}" type="slidenum">
              <a:rPr lang="el-GR" altLang="el-GR" sz="1200" smtClean="0">
                <a:latin typeface="Cambria" pitchFamily="18" charset="0"/>
              </a:rPr>
              <a:pPr/>
              <a:t>57</a:t>
            </a:fld>
            <a:endParaRPr lang="el-GR" altLang="el-GR" sz="120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2 - Θέση περιεχομένου"/>
          <p:cNvSpPr>
            <a:spLocks noGrp="1"/>
          </p:cNvSpPr>
          <p:nvPr>
            <p:ph idx="1"/>
          </p:nvPr>
        </p:nvSpPr>
        <p:spPr>
          <a:xfrm>
            <a:off x="469233" y="1659989"/>
            <a:ext cx="8518370" cy="4596431"/>
          </a:xfrm>
        </p:spPr>
        <p:txBody>
          <a:bodyPr/>
          <a:lstStyle/>
          <a:p>
            <a:r>
              <a:rPr lang="en-US" sz="2800" dirty="0" smtClean="0">
                <a:solidFill>
                  <a:schemeClr val="tx2"/>
                </a:solidFill>
              </a:rPr>
              <a:t>We have showed two main graph properties:</a:t>
            </a:r>
          </a:p>
          <a:p>
            <a:pPr>
              <a:buNone/>
            </a:pPr>
            <a:endParaRPr lang="en-US" sz="14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	</a:t>
            </a:r>
            <a:r>
              <a:rPr lang="en-US" sz="2800" dirty="0" err="1" smtClean="0">
                <a:solidFill>
                  <a:srgbClr val="C00000"/>
                </a:solidFill>
              </a:rPr>
              <a:t>Chordal</a:t>
            </a:r>
            <a:r>
              <a:rPr lang="en-US" sz="2800" dirty="0" smtClean="0">
                <a:solidFill>
                  <a:srgbClr val="C00000"/>
                </a:solidFill>
              </a:rPr>
              <a:t>: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/>
              <a:t>if every cycle of length </a:t>
            </a:r>
            <a:r>
              <a:rPr lang="en-US" sz="2800" i="1" dirty="0" smtClean="0"/>
              <a:t>l</a:t>
            </a:r>
            <a:r>
              <a:rPr lang="el-GR" sz="2800" i="1" dirty="0" smtClean="0"/>
              <a:t> </a:t>
            </a:r>
            <a:r>
              <a:rPr lang="en-US" sz="2800" dirty="0" smtClean="0"/>
              <a:t>&gt;</a:t>
            </a:r>
            <a:r>
              <a:rPr lang="el-GR" sz="2800" dirty="0" smtClean="0"/>
              <a:t> </a:t>
            </a:r>
            <a:r>
              <a:rPr lang="en-US" sz="2800" dirty="0" smtClean="0"/>
              <a:t>3 has a chord.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	</a:t>
            </a:r>
            <a:r>
              <a:rPr lang="en-US" sz="2800" dirty="0" smtClean="0">
                <a:solidFill>
                  <a:srgbClr val="C00000"/>
                </a:solidFill>
              </a:rPr>
              <a:t>Comparability: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/>
              <a:t>if we can assign directions to </a:t>
            </a:r>
          </a:p>
          <a:p>
            <a:pPr>
              <a:buFont typeface="Wingdings" pitchFamily="2" charset="2"/>
              <a:buNone/>
            </a:pPr>
            <a:r>
              <a:rPr lang="en-US" sz="2800" dirty="0" smtClean="0"/>
              <a:t>                             edges of G so that the resulting</a:t>
            </a:r>
          </a:p>
          <a:p>
            <a:pPr>
              <a:buFont typeface="Wingdings" pitchFamily="2" charset="2"/>
              <a:buNone/>
            </a:pPr>
            <a:r>
              <a:rPr lang="en-US" sz="2800" dirty="0" smtClean="0"/>
              <a:t>                             digraph G</a:t>
            </a:r>
            <a:r>
              <a:rPr lang="el-GR" sz="2800" dirty="0" smtClean="0"/>
              <a:t>΄</a:t>
            </a:r>
            <a:r>
              <a:rPr lang="en-US" sz="2800" dirty="0" smtClean="0"/>
              <a:t> is transitive.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47108" name="1 - Τίτλος"/>
          <p:cNvSpPr>
            <a:spLocks noGrp="1"/>
          </p:cNvSpPr>
          <p:nvPr>
            <p:ph type="title"/>
          </p:nvPr>
        </p:nvSpPr>
        <p:spPr>
          <a:xfrm>
            <a:off x="1383631" y="365157"/>
            <a:ext cx="7760369" cy="910190"/>
          </a:xfrm>
        </p:spPr>
        <p:txBody>
          <a:bodyPr anchor="ctr"/>
          <a:lstStyle/>
          <a:p>
            <a:pPr eaLnBrk="1" hangingPunct="1"/>
            <a:r>
              <a:rPr lang="en-US" sz="3200" b="1" kern="1200" dirty="0" smtClean="0">
                <a:solidFill>
                  <a:srgbClr val="002060"/>
                </a:solidFill>
                <a:latin typeface="Garamond" pitchFamily="18" charset="0"/>
              </a:rPr>
              <a:t>Simple Elimination Scheme</a:t>
            </a:r>
            <a:endParaRPr lang="el-GR" sz="3200" b="1" kern="1200" dirty="0" smtClean="0">
              <a:solidFill>
                <a:srgbClr val="002060"/>
              </a:solidFill>
              <a:latin typeface="Garamond" pitchFamily="18" charset="0"/>
            </a:endParaRPr>
          </a:p>
        </p:txBody>
      </p:sp>
      <p:pic>
        <p:nvPicPr>
          <p:cNvPr id="4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C42D09A4-64D9-4005-858C-1F13DF9E55C1}" type="slidenum">
              <a:rPr lang="el-GR" altLang="el-GR" sz="1200" smtClean="0">
                <a:latin typeface="Cambria" pitchFamily="18" charset="0"/>
              </a:rPr>
              <a:pPr/>
              <a:t>58</a:t>
            </a:fld>
            <a:endParaRPr lang="el-GR" altLang="el-GR" sz="120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7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7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2 - Θέση περιεχομένου"/>
          <p:cNvSpPr>
            <a:spLocks noGrp="1"/>
          </p:cNvSpPr>
          <p:nvPr>
            <p:ph idx="1"/>
          </p:nvPr>
        </p:nvSpPr>
        <p:spPr>
          <a:xfrm>
            <a:off x="469232" y="1664203"/>
            <a:ext cx="8518360" cy="4860925"/>
          </a:xfrm>
        </p:spPr>
        <p:txBody>
          <a:bodyPr/>
          <a:lstStyle/>
          <a:p>
            <a:r>
              <a:rPr lang="en-US" sz="2800" dirty="0" smtClean="0">
                <a:solidFill>
                  <a:srgbClr val="009900"/>
                </a:solidFill>
              </a:rPr>
              <a:t>Simple Elimination Scheme (SES): </a:t>
            </a:r>
          </a:p>
          <a:p>
            <a:pPr>
              <a:buNone/>
            </a:pPr>
            <a:r>
              <a:rPr lang="en-US" sz="2800" dirty="0" smtClean="0">
                <a:solidFill>
                  <a:srgbClr val="009900"/>
                </a:solidFill>
              </a:rPr>
              <a:t>	</a:t>
            </a:r>
            <a:r>
              <a:rPr lang="en-US" sz="2800" dirty="0" smtClean="0"/>
              <a:t>A permutation </a:t>
            </a:r>
            <a:r>
              <a:rPr lang="el-GR" sz="2800" dirty="0" smtClean="0">
                <a:solidFill>
                  <a:srgbClr val="FF0000"/>
                </a:solidFill>
              </a:rPr>
              <a:t>σ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l-GR" sz="2800" dirty="0" smtClean="0">
                <a:solidFill>
                  <a:srgbClr val="FF0000"/>
                </a:solidFill>
              </a:rPr>
              <a:t>=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l-GR" sz="2800" dirty="0" smtClean="0">
                <a:solidFill>
                  <a:srgbClr val="FF0000"/>
                </a:solidFill>
              </a:rPr>
              <a:t>(</a:t>
            </a:r>
            <a:r>
              <a:rPr lang="en-US" sz="2800" dirty="0" smtClean="0">
                <a:solidFill>
                  <a:srgbClr val="FF0000"/>
                </a:solidFill>
              </a:rPr>
              <a:t>v</a:t>
            </a:r>
            <a:r>
              <a:rPr lang="en-US" sz="2800" baseline="-25000" dirty="0" smtClean="0">
                <a:solidFill>
                  <a:srgbClr val="FF0000"/>
                </a:solidFill>
              </a:rPr>
              <a:t>1</a:t>
            </a:r>
            <a:r>
              <a:rPr lang="en-US" sz="2800" dirty="0" smtClean="0">
                <a:solidFill>
                  <a:srgbClr val="FF0000"/>
                </a:solidFill>
              </a:rPr>
              <a:t>, v</a:t>
            </a:r>
            <a:r>
              <a:rPr lang="en-US" sz="2800" baseline="-25000" dirty="0" smtClean="0">
                <a:solidFill>
                  <a:srgbClr val="FF0000"/>
                </a:solidFill>
              </a:rPr>
              <a:t>2</a:t>
            </a:r>
            <a:r>
              <a:rPr lang="en-US" sz="2800" dirty="0" smtClean="0">
                <a:solidFill>
                  <a:srgbClr val="FF0000"/>
                </a:solidFill>
              </a:rPr>
              <a:t>,…., </a:t>
            </a:r>
            <a:r>
              <a:rPr lang="en-US" sz="2800" dirty="0" err="1" smtClean="0">
                <a:solidFill>
                  <a:srgbClr val="FF0000"/>
                </a:solidFill>
              </a:rPr>
              <a:t>v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n</a:t>
            </a:r>
            <a:r>
              <a:rPr lang="en-US" sz="2800" dirty="0" smtClean="0">
                <a:solidFill>
                  <a:srgbClr val="FF0000"/>
                </a:solidFill>
              </a:rPr>
              <a:t>) </a:t>
            </a:r>
            <a:r>
              <a:rPr lang="en-US" sz="2800" dirty="0" smtClean="0"/>
              <a:t>such that each </a:t>
            </a:r>
          </a:p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	v</a:t>
            </a:r>
            <a:r>
              <a:rPr lang="en-US" sz="2800" baseline="-25000" dirty="0" smtClean="0">
                <a:solidFill>
                  <a:srgbClr val="FF0000"/>
                </a:solidFill>
              </a:rPr>
              <a:t>i</a:t>
            </a:r>
            <a:r>
              <a:rPr lang="en-US" sz="2800" dirty="0" smtClean="0"/>
              <a:t> is </a:t>
            </a:r>
            <a:r>
              <a:rPr lang="en-US" sz="2800" dirty="0" err="1" smtClean="0"/>
              <a:t>simplicial</a:t>
            </a:r>
            <a:r>
              <a:rPr lang="en-US" sz="2800" dirty="0" smtClean="0"/>
              <a:t> in </a:t>
            </a:r>
            <a:r>
              <a:rPr lang="en-US" sz="2800" dirty="0" smtClean="0">
                <a:solidFill>
                  <a:srgbClr val="FF0000"/>
                </a:solidFill>
              </a:rPr>
              <a:t>G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-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{v</a:t>
            </a:r>
            <a:r>
              <a:rPr lang="en-US" sz="2800" baseline="-25000" dirty="0" smtClean="0">
                <a:solidFill>
                  <a:srgbClr val="FF0000"/>
                </a:solidFill>
              </a:rPr>
              <a:t>1</a:t>
            </a:r>
            <a:r>
              <a:rPr lang="en-US" sz="2800" dirty="0" smtClean="0">
                <a:solidFill>
                  <a:srgbClr val="FF0000"/>
                </a:solidFill>
              </a:rPr>
              <a:t>, …, v</a:t>
            </a:r>
            <a:r>
              <a:rPr lang="en-US" sz="2800" baseline="-25000" dirty="0" smtClean="0">
                <a:solidFill>
                  <a:srgbClr val="FF0000"/>
                </a:solidFill>
              </a:rPr>
              <a:t>i-1</a:t>
            </a:r>
            <a:r>
              <a:rPr lang="en-US" sz="2800" dirty="0" smtClean="0">
                <a:solidFill>
                  <a:srgbClr val="FF0000"/>
                </a:solidFill>
              </a:rPr>
              <a:t>},</a:t>
            </a:r>
            <a:r>
              <a:rPr lang="en-US" sz="2800" dirty="0" smtClean="0"/>
              <a:t> and </a:t>
            </a:r>
          </a:p>
          <a:p>
            <a:pPr>
              <a:buNone/>
            </a:pPr>
            <a:r>
              <a:rPr lang="en-US" sz="2800" dirty="0" smtClean="0"/>
              <a:t>	the neighborhoods of the vertices adjacent to </a:t>
            </a:r>
            <a:r>
              <a:rPr lang="en-US" sz="2800" dirty="0" smtClean="0">
                <a:solidFill>
                  <a:srgbClr val="FF0000"/>
                </a:solidFill>
              </a:rPr>
              <a:t>v</a:t>
            </a:r>
            <a:r>
              <a:rPr lang="en-US" sz="2800" baseline="-25000" dirty="0" smtClean="0">
                <a:solidFill>
                  <a:srgbClr val="FF0000"/>
                </a:solidFill>
              </a:rPr>
              <a:t>i</a:t>
            </a:r>
            <a:r>
              <a:rPr lang="en-US" sz="2800" dirty="0" smtClean="0"/>
              <a:t> </a:t>
            </a:r>
          </a:p>
          <a:p>
            <a:pPr>
              <a:buNone/>
            </a:pPr>
            <a:r>
              <a:rPr lang="en-US" sz="2800" dirty="0" smtClean="0"/>
              <a:t>	in </a:t>
            </a:r>
            <a:r>
              <a:rPr lang="en-US" sz="2800" dirty="0" smtClean="0">
                <a:solidFill>
                  <a:srgbClr val="FF0000"/>
                </a:solidFill>
              </a:rPr>
              <a:t>G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-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{v</a:t>
            </a:r>
            <a:r>
              <a:rPr lang="en-US" sz="2800" baseline="-25000" dirty="0" smtClean="0">
                <a:solidFill>
                  <a:srgbClr val="FF0000"/>
                </a:solidFill>
              </a:rPr>
              <a:t>1</a:t>
            </a:r>
            <a:r>
              <a:rPr lang="en-US" sz="2800" dirty="0" smtClean="0">
                <a:solidFill>
                  <a:srgbClr val="FF0000"/>
                </a:solidFill>
              </a:rPr>
              <a:t>, …, v</a:t>
            </a:r>
            <a:r>
              <a:rPr lang="en-US" sz="2800" baseline="-25000" dirty="0" smtClean="0">
                <a:solidFill>
                  <a:srgbClr val="FF0000"/>
                </a:solidFill>
              </a:rPr>
              <a:t>i-1</a:t>
            </a:r>
            <a:r>
              <a:rPr lang="en-US" sz="2800" dirty="0" smtClean="0">
                <a:solidFill>
                  <a:srgbClr val="FF0000"/>
                </a:solidFill>
              </a:rPr>
              <a:t>}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form a total order with respect to set containment.</a:t>
            </a:r>
          </a:p>
          <a:p>
            <a:pPr>
              <a:buFont typeface="Wingdings" pitchFamily="2" charset="2"/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>
                <a:solidFill>
                  <a:srgbClr val="009900"/>
                </a:solidFill>
              </a:rPr>
              <a:t>	or, Simple Elimination Ordering (SEO)</a:t>
            </a:r>
            <a:endParaRPr lang="en-US" sz="2800" dirty="0" smtClean="0"/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1383631" y="365157"/>
            <a:ext cx="7760369" cy="910190"/>
          </a:xfrm>
        </p:spPr>
        <p:txBody>
          <a:bodyPr anchor="ctr"/>
          <a:lstStyle/>
          <a:p>
            <a:pPr eaLnBrk="1" hangingPunct="1"/>
            <a:r>
              <a:rPr lang="en-US" sz="3200" b="1" kern="1200" dirty="0" smtClean="0">
                <a:solidFill>
                  <a:srgbClr val="002060"/>
                </a:solidFill>
                <a:latin typeface="Garamond" pitchFamily="18" charset="0"/>
              </a:rPr>
              <a:t>Simple Elimination Scheme</a:t>
            </a:r>
            <a:endParaRPr lang="el-GR" sz="3200" b="1" kern="1200" dirty="0" smtClean="0">
              <a:solidFill>
                <a:srgbClr val="002060"/>
              </a:solidFill>
              <a:latin typeface="Garamond" pitchFamily="18" charset="0"/>
            </a:endParaRPr>
          </a:p>
        </p:txBody>
      </p:sp>
      <p:pic>
        <p:nvPicPr>
          <p:cNvPr id="4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C42D09A4-64D9-4005-858C-1F13DF9E55C1}" type="slidenum">
              <a:rPr lang="el-GR" altLang="el-GR" sz="1200" smtClean="0">
                <a:latin typeface="Cambria" pitchFamily="18" charset="0"/>
              </a:rPr>
              <a:pPr/>
              <a:t>59</a:t>
            </a:fld>
            <a:endParaRPr lang="el-GR" altLang="el-GR" sz="120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7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7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9232" y="1658438"/>
            <a:ext cx="8485856" cy="4694237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It follows easily from the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triangulated property </a:t>
            </a:r>
            <a:r>
              <a:rPr lang="en-US" sz="2800" dirty="0" smtClean="0"/>
              <a:t>that: </a:t>
            </a:r>
          </a:p>
          <a:p>
            <a:pPr eaLnBrk="1" hangingPunct="1">
              <a:buNone/>
              <a:defRPr/>
            </a:pPr>
            <a:r>
              <a:rPr lang="en-US" sz="2800" dirty="0" smtClean="0"/>
              <a:t>		</a:t>
            </a:r>
            <a:r>
              <a:rPr lang="en-US" sz="2400" b="1" dirty="0" smtClean="0">
                <a:solidFill>
                  <a:srgbClr val="002060"/>
                </a:solidFill>
                <a:latin typeface="Garamond" pitchFamily="18" charset="0"/>
                <a:sym typeface="Symbol"/>
              </a:rPr>
              <a:t>deleting nodes of a triangulated graph yields another 	  	triangulated graph</a:t>
            </a:r>
            <a:r>
              <a:rPr lang="en-US" sz="2800" dirty="0" smtClean="0">
                <a:solidFill>
                  <a:srgbClr val="002060"/>
                </a:solidFill>
              </a:rPr>
              <a:t>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endParaRPr lang="el-GR" dirty="0"/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1103948" y="4413568"/>
            <a:ext cx="209550" cy="21113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>
              <a:latin typeface="Cambria" pitchFamily="18" charset="0"/>
            </a:endParaRP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1980248" y="4408805"/>
            <a:ext cx="211137" cy="2095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>
              <a:latin typeface="Cambria" pitchFamily="18" charset="0"/>
            </a:endParaRP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1088073" y="5239068"/>
            <a:ext cx="209550" cy="2095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>
              <a:latin typeface="Cambria" pitchFamily="18" charset="0"/>
            </a:endParaRP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1964373" y="5234305"/>
            <a:ext cx="211137" cy="2095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>
              <a:latin typeface="Cambria" pitchFamily="18" charset="0"/>
            </a:endParaRPr>
          </a:p>
        </p:txBody>
      </p:sp>
      <p:cxnSp>
        <p:nvCxnSpPr>
          <p:cNvPr id="9" name="Straight Connector 9"/>
          <p:cNvCxnSpPr>
            <a:cxnSpLocks noChangeShapeType="1"/>
            <a:stCxn id="5" idx="4"/>
            <a:endCxn id="7" idx="0"/>
          </p:cNvCxnSpPr>
          <p:nvPr/>
        </p:nvCxnSpPr>
        <p:spPr bwMode="auto">
          <a:xfrm flipH="1">
            <a:off x="1192848" y="4624705"/>
            <a:ext cx="15875" cy="6143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" name="Straight Connector 10"/>
          <p:cNvCxnSpPr>
            <a:cxnSpLocks noChangeShapeType="1"/>
            <a:stCxn id="8" idx="0"/>
            <a:endCxn id="6" idx="4"/>
          </p:cNvCxnSpPr>
          <p:nvPr/>
        </p:nvCxnSpPr>
        <p:spPr bwMode="auto">
          <a:xfrm flipV="1">
            <a:off x="2070735" y="4618355"/>
            <a:ext cx="15875" cy="6159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" name="Straight Connector 11"/>
          <p:cNvCxnSpPr>
            <a:cxnSpLocks noChangeShapeType="1"/>
            <a:stCxn id="5" idx="5"/>
            <a:endCxn id="8" idx="2"/>
          </p:cNvCxnSpPr>
          <p:nvPr/>
        </p:nvCxnSpPr>
        <p:spPr bwMode="auto">
          <a:xfrm>
            <a:off x="1283335" y="4592955"/>
            <a:ext cx="681038" cy="7461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" name="Straight Connector 12"/>
          <p:cNvCxnSpPr>
            <a:cxnSpLocks noChangeShapeType="1"/>
            <a:stCxn id="6" idx="3"/>
            <a:endCxn id="7" idx="7"/>
          </p:cNvCxnSpPr>
          <p:nvPr/>
        </p:nvCxnSpPr>
        <p:spPr bwMode="auto">
          <a:xfrm flipH="1">
            <a:off x="1267460" y="4588193"/>
            <a:ext cx="744538" cy="6810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" name="Straight Connector 13"/>
          <p:cNvCxnSpPr>
            <a:cxnSpLocks noChangeShapeType="1"/>
            <a:stCxn id="5" idx="6"/>
            <a:endCxn id="6" idx="2"/>
          </p:cNvCxnSpPr>
          <p:nvPr/>
        </p:nvCxnSpPr>
        <p:spPr bwMode="auto">
          <a:xfrm flipV="1">
            <a:off x="1313498" y="4513580"/>
            <a:ext cx="666750" cy="47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" name="Straight Connector 14"/>
          <p:cNvCxnSpPr>
            <a:cxnSpLocks noChangeShapeType="1"/>
            <a:stCxn id="7" idx="6"/>
            <a:endCxn id="8" idx="2"/>
          </p:cNvCxnSpPr>
          <p:nvPr/>
        </p:nvCxnSpPr>
        <p:spPr bwMode="auto">
          <a:xfrm flipV="1">
            <a:off x="1297623" y="5339080"/>
            <a:ext cx="666750" cy="47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1529398" y="3756343"/>
            <a:ext cx="209550" cy="21113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>
              <a:latin typeface="Cambria" pitchFamily="18" charset="0"/>
            </a:endParaRPr>
          </a:p>
        </p:txBody>
      </p:sp>
      <p:cxnSp>
        <p:nvCxnSpPr>
          <p:cNvPr id="16" name="Straight Connector 16"/>
          <p:cNvCxnSpPr>
            <a:cxnSpLocks noChangeShapeType="1"/>
            <a:stCxn id="15" idx="3"/>
            <a:endCxn id="5" idx="7"/>
          </p:cNvCxnSpPr>
          <p:nvPr/>
        </p:nvCxnSpPr>
        <p:spPr bwMode="auto">
          <a:xfrm flipH="1">
            <a:off x="1283335" y="3935730"/>
            <a:ext cx="276225" cy="509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" name="Straight Connector 17"/>
          <p:cNvCxnSpPr>
            <a:cxnSpLocks noChangeShapeType="1"/>
            <a:stCxn id="15" idx="5"/>
            <a:endCxn id="6" idx="1"/>
          </p:cNvCxnSpPr>
          <p:nvPr/>
        </p:nvCxnSpPr>
        <p:spPr bwMode="auto">
          <a:xfrm>
            <a:off x="1708785" y="3935730"/>
            <a:ext cx="303213" cy="5032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2658110" y="5234305"/>
            <a:ext cx="211138" cy="2095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>
              <a:latin typeface="Cambria" pitchFamily="18" charset="0"/>
            </a:endParaRPr>
          </a:p>
        </p:txBody>
      </p:sp>
      <p:cxnSp>
        <p:nvCxnSpPr>
          <p:cNvPr id="19" name="Straight Connector 19"/>
          <p:cNvCxnSpPr>
            <a:cxnSpLocks noChangeShapeType="1"/>
            <a:stCxn id="8" idx="6"/>
            <a:endCxn id="18" idx="2"/>
          </p:cNvCxnSpPr>
          <p:nvPr/>
        </p:nvCxnSpPr>
        <p:spPr bwMode="auto">
          <a:xfrm flipV="1">
            <a:off x="2175510" y="5339080"/>
            <a:ext cx="482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" name="Straight Connector 20"/>
          <p:cNvCxnSpPr>
            <a:cxnSpLocks noChangeShapeType="1"/>
            <a:stCxn id="6" idx="5"/>
            <a:endCxn id="18" idx="1"/>
          </p:cNvCxnSpPr>
          <p:nvPr/>
        </p:nvCxnSpPr>
        <p:spPr bwMode="auto">
          <a:xfrm>
            <a:off x="2159635" y="4588193"/>
            <a:ext cx="530225" cy="6762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1" name="Rectangle 51"/>
          <p:cNvSpPr>
            <a:spLocks noChangeArrowheads="1"/>
          </p:cNvSpPr>
          <p:nvPr/>
        </p:nvSpPr>
        <p:spPr bwMode="auto">
          <a:xfrm>
            <a:off x="1214149" y="3511550"/>
            <a:ext cx="3225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2">
                    <a:lumMod val="50000"/>
                    <a:lumOff val="50000"/>
                  </a:schemeClr>
                </a:solidFill>
                <a:latin typeface="Cambria" pitchFamily="18" charset="0"/>
                <a:sym typeface="Symbol" pitchFamily="18" charset="2"/>
              </a:rPr>
              <a:t>a</a:t>
            </a:r>
          </a:p>
        </p:txBody>
      </p:sp>
      <p:sp>
        <p:nvSpPr>
          <p:cNvPr id="22" name="Rectangle 52"/>
          <p:cNvSpPr>
            <a:spLocks noChangeArrowheads="1"/>
          </p:cNvSpPr>
          <p:nvPr/>
        </p:nvSpPr>
        <p:spPr bwMode="auto">
          <a:xfrm>
            <a:off x="799148" y="4372293"/>
            <a:ext cx="3143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  <a:sym typeface="Symbol" pitchFamily="18" charset="2"/>
              </a:rPr>
              <a:t>b</a:t>
            </a:r>
          </a:p>
        </p:txBody>
      </p:sp>
      <p:sp>
        <p:nvSpPr>
          <p:cNvPr id="23" name="Rectangle 53"/>
          <p:cNvSpPr>
            <a:spLocks noChangeArrowheads="1"/>
          </p:cNvSpPr>
          <p:nvPr/>
        </p:nvSpPr>
        <p:spPr bwMode="auto">
          <a:xfrm>
            <a:off x="723379" y="5172393"/>
            <a:ext cx="3048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2">
                    <a:lumMod val="50000"/>
                    <a:lumOff val="50000"/>
                  </a:schemeClr>
                </a:solidFill>
                <a:latin typeface="Cambria" pitchFamily="18" charset="0"/>
                <a:sym typeface="Symbol" pitchFamily="18" charset="2"/>
              </a:rPr>
              <a:t>c</a:t>
            </a:r>
          </a:p>
        </p:txBody>
      </p:sp>
      <p:sp>
        <p:nvSpPr>
          <p:cNvPr id="24" name="Rectangle 54"/>
          <p:cNvSpPr>
            <a:spLocks noChangeArrowheads="1"/>
          </p:cNvSpPr>
          <p:nvPr/>
        </p:nvSpPr>
        <p:spPr bwMode="auto">
          <a:xfrm>
            <a:off x="2102485" y="5034280"/>
            <a:ext cx="3143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  <a:sym typeface="Symbol" pitchFamily="18" charset="2"/>
              </a:rPr>
              <a:t>d</a:t>
            </a:r>
          </a:p>
        </p:txBody>
      </p:sp>
      <p:sp>
        <p:nvSpPr>
          <p:cNvPr id="25" name="Rectangle 55"/>
          <p:cNvSpPr>
            <a:spLocks noChangeArrowheads="1"/>
          </p:cNvSpPr>
          <p:nvPr/>
        </p:nvSpPr>
        <p:spPr bwMode="auto">
          <a:xfrm>
            <a:off x="2913037" y="5170805"/>
            <a:ext cx="2680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2">
                    <a:lumMod val="50000"/>
                    <a:lumOff val="50000"/>
                  </a:schemeClr>
                </a:solidFill>
                <a:latin typeface="Cambria" pitchFamily="18" charset="0"/>
                <a:sym typeface="Symbol" pitchFamily="18" charset="2"/>
              </a:rPr>
              <a:t>f</a:t>
            </a:r>
          </a:p>
        </p:txBody>
      </p:sp>
      <p:sp>
        <p:nvSpPr>
          <p:cNvPr id="26" name="Rectangle 56"/>
          <p:cNvSpPr>
            <a:spLocks noChangeArrowheads="1"/>
          </p:cNvSpPr>
          <p:nvPr/>
        </p:nvSpPr>
        <p:spPr bwMode="auto">
          <a:xfrm>
            <a:off x="2169962" y="4257993"/>
            <a:ext cx="2936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  <a:sym typeface="Symbol" pitchFamily="18" charset="2"/>
              </a:rPr>
              <a:t>e</a:t>
            </a:r>
          </a:p>
        </p:txBody>
      </p:sp>
      <p:sp>
        <p:nvSpPr>
          <p:cNvPr id="27" name="Oval 5"/>
          <p:cNvSpPr>
            <a:spLocks noChangeArrowheads="1"/>
          </p:cNvSpPr>
          <p:nvPr/>
        </p:nvSpPr>
        <p:spPr bwMode="auto">
          <a:xfrm>
            <a:off x="4411028" y="4417378"/>
            <a:ext cx="209550" cy="21113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>
              <a:latin typeface="Cambria" pitchFamily="18" charset="0"/>
            </a:endParaRPr>
          </a:p>
        </p:txBody>
      </p:sp>
      <p:sp>
        <p:nvSpPr>
          <p:cNvPr id="29" name="Oval 7"/>
          <p:cNvSpPr>
            <a:spLocks noChangeArrowheads="1"/>
          </p:cNvSpPr>
          <p:nvPr/>
        </p:nvSpPr>
        <p:spPr bwMode="auto">
          <a:xfrm>
            <a:off x="4395153" y="5242878"/>
            <a:ext cx="209550" cy="2095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>
              <a:latin typeface="Cambria" pitchFamily="18" charset="0"/>
            </a:endParaRPr>
          </a:p>
        </p:txBody>
      </p:sp>
      <p:sp>
        <p:nvSpPr>
          <p:cNvPr id="30" name="Oval 8"/>
          <p:cNvSpPr>
            <a:spLocks noChangeArrowheads="1"/>
          </p:cNvSpPr>
          <p:nvPr/>
        </p:nvSpPr>
        <p:spPr bwMode="auto">
          <a:xfrm>
            <a:off x="5271453" y="5238115"/>
            <a:ext cx="211137" cy="2095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>
              <a:latin typeface="Cambria" pitchFamily="18" charset="0"/>
            </a:endParaRPr>
          </a:p>
        </p:txBody>
      </p:sp>
      <p:cxnSp>
        <p:nvCxnSpPr>
          <p:cNvPr id="31" name="Straight Connector 9"/>
          <p:cNvCxnSpPr>
            <a:cxnSpLocks noChangeShapeType="1"/>
            <a:stCxn id="27" idx="4"/>
            <a:endCxn id="29" idx="0"/>
          </p:cNvCxnSpPr>
          <p:nvPr/>
        </p:nvCxnSpPr>
        <p:spPr bwMode="auto">
          <a:xfrm flipH="1">
            <a:off x="4499928" y="4628515"/>
            <a:ext cx="15875" cy="6143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3" name="Straight Connector 11"/>
          <p:cNvCxnSpPr>
            <a:cxnSpLocks noChangeShapeType="1"/>
            <a:stCxn id="27" idx="5"/>
            <a:endCxn id="30" idx="2"/>
          </p:cNvCxnSpPr>
          <p:nvPr/>
        </p:nvCxnSpPr>
        <p:spPr bwMode="auto">
          <a:xfrm>
            <a:off x="4590415" y="4596765"/>
            <a:ext cx="681038" cy="7461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" name="Straight Connector 14"/>
          <p:cNvCxnSpPr>
            <a:cxnSpLocks noChangeShapeType="1"/>
            <a:stCxn id="29" idx="6"/>
            <a:endCxn id="30" idx="2"/>
          </p:cNvCxnSpPr>
          <p:nvPr/>
        </p:nvCxnSpPr>
        <p:spPr bwMode="auto">
          <a:xfrm flipV="1">
            <a:off x="4604703" y="5342890"/>
            <a:ext cx="666750" cy="47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7" name="Oval 15"/>
          <p:cNvSpPr>
            <a:spLocks noChangeArrowheads="1"/>
          </p:cNvSpPr>
          <p:nvPr/>
        </p:nvSpPr>
        <p:spPr bwMode="auto">
          <a:xfrm>
            <a:off x="4836478" y="3760153"/>
            <a:ext cx="209550" cy="21113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>
              <a:latin typeface="Cambria" pitchFamily="18" charset="0"/>
            </a:endParaRPr>
          </a:p>
        </p:txBody>
      </p:sp>
      <p:cxnSp>
        <p:nvCxnSpPr>
          <p:cNvPr id="38" name="Straight Connector 16"/>
          <p:cNvCxnSpPr>
            <a:cxnSpLocks noChangeShapeType="1"/>
            <a:stCxn id="37" idx="3"/>
            <a:endCxn id="27" idx="7"/>
          </p:cNvCxnSpPr>
          <p:nvPr/>
        </p:nvCxnSpPr>
        <p:spPr bwMode="auto">
          <a:xfrm flipH="1">
            <a:off x="4590415" y="3939540"/>
            <a:ext cx="276225" cy="509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0" name="Oval 18"/>
          <p:cNvSpPr>
            <a:spLocks noChangeArrowheads="1"/>
          </p:cNvSpPr>
          <p:nvPr/>
        </p:nvSpPr>
        <p:spPr bwMode="auto">
          <a:xfrm>
            <a:off x="5965190" y="5238115"/>
            <a:ext cx="211138" cy="2095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>
              <a:latin typeface="Cambria" pitchFamily="18" charset="0"/>
            </a:endParaRPr>
          </a:p>
        </p:txBody>
      </p:sp>
      <p:cxnSp>
        <p:nvCxnSpPr>
          <p:cNvPr id="41" name="Straight Connector 19"/>
          <p:cNvCxnSpPr>
            <a:cxnSpLocks noChangeShapeType="1"/>
            <a:stCxn id="30" idx="6"/>
            <a:endCxn id="40" idx="2"/>
          </p:cNvCxnSpPr>
          <p:nvPr/>
        </p:nvCxnSpPr>
        <p:spPr bwMode="auto">
          <a:xfrm flipV="1">
            <a:off x="5482590" y="5342890"/>
            <a:ext cx="482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3" name="Rectangle 51"/>
          <p:cNvSpPr>
            <a:spLocks noChangeArrowheads="1"/>
          </p:cNvSpPr>
          <p:nvPr/>
        </p:nvSpPr>
        <p:spPr bwMode="auto">
          <a:xfrm>
            <a:off x="4521229" y="3515360"/>
            <a:ext cx="3225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2">
                    <a:lumMod val="50000"/>
                    <a:lumOff val="50000"/>
                  </a:schemeClr>
                </a:solidFill>
                <a:latin typeface="Cambria" pitchFamily="18" charset="0"/>
                <a:sym typeface="Symbol" pitchFamily="18" charset="2"/>
              </a:rPr>
              <a:t>a</a:t>
            </a:r>
          </a:p>
        </p:txBody>
      </p:sp>
      <p:sp>
        <p:nvSpPr>
          <p:cNvPr id="44" name="Rectangle 52"/>
          <p:cNvSpPr>
            <a:spLocks noChangeArrowheads="1"/>
          </p:cNvSpPr>
          <p:nvPr/>
        </p:nvSpPr>
        <p:spPr bwMode="auto">
          <a:xfrm>
            <a:off x="4106228" y="4376103"/>
            <a:ext cx="3143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  <a:sym typeface="Symbol" pitchFamily="18" charset="2"/>
              </a:rPr>
              <a:t>b</a:t>
            </a:r>
          </a:p>
        </p:txBody>
      </p:sp>
      <p:sp>
        <p:nvSpPr>
          <p:cNvPr id="45" name="Rectangle 53"/>
          <p:cNvSpPr>
            <a:spLocks noChangeArrowheads="1"/>
          </p:cNvSpPr>
          <p:nvPr/>
        </p:nvSpPr>
        <p:spPr bwMode="auto">
          <a:xfrm>
            <a:off x="4030459" y="5176203"/>
            <a:ext cx="3048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2">
                    <a:lumMod val="50000"/>
                    <a:lumOff val="50000"/>
                  </a:schemeClr>
                </a:solidFill>
                <a:latin typeface="Cambria" pitchFamily="18" charset="0"/>
                <a:sym typeface="Symbol" pitchFamily="18" charset="2"/>
              </a:rPr>
              <a:t>c</a:t>
            </a:r>
          </a:p>
        </p:txBody>
      </p:sp>
      <p:sp>
        <p:nvSpPr>
          <p:cNvPr id="46" name="Rectangle 54"/>
          <p:cNvSpPr>
            <a:spLocks noChangeArrowheads="1"/>
          </p:cNvSpPr>
          <p:nvPr/>
        </p:nvSpPr>
        <p:spPr bwMode="auto">
          <a:xfrm>
            <a:off x="5409565" y="5038090"/>
            <a:ext cx="3143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  <a:sym typeface="Symbol" pitchFamily="18" charset="2"/>
              </a:rPr>
              <a:t>d</a:t>
            </a:r>
          </a:p>
        </p:txBody>
      </p:sp>
      <p:sp>
        <p:nvSpPr>
          <p:cNvPr id="47" name="Rectangle 55"/>
          <p:cNvSpPr>
            <a:spLocks noChangeArrowheads="1"/>
          </p:cNvSpPr>
          <p:nvPr/>
        </p:nvSpPr>
        <p:spPr bwMode="auto">
          <a:xfrm>
            <a:off x="6220117" y="5174615"/>
            <a:ext cx="2680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2">
                    <a:lumMod val="50000"/>
                    <a:lumOff val="50000"/>
                  </a:schemeClr>
                </a:solidFill>
                <a:latin typeface="Cambria" pitchFamily="18" charset="0"/>
                <a:sym typeface="Symbol" pitchFamily="18" charset="2"/>
              </a:rPr>
              <a:t>f</a:t>
            </a:r>
          </a:p>
        </p:txBody>
      </p:sp>
      <p:sp>
        <p:nvSpPr>
          <p:cNvPr id="49" name="Oval 5"/>
          <p:cNvSpPr>
            <a:spLocks noChangeArrowheads="1"/>
          </p:cNvSpPr>
          <p:nvPr/>
        </p:nvSpPr>
        <p:spPr bwMode="auto">
          <a:xfrm>
            <a:off x="6666548" y="4409758"/>
            <a:ext cx="209550" cy="21113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>
              <a:latin typeface="Cambria" pitchFamily="18" charset="0"/>
            </a:endParaRPr>
          </a:p>
        </p:txBody>
      </p:sp>
      <p:sp>
        <p:nvSpPr>
          <p:cNvPr id="50" name="Oval 6"/>
          <p:cNvSpPr>
            <a:spLocks noChangeArrowheads="1"/>
          </p:cNvSpPr>
          <p:nvPr/>
        </p:nvSpPr>
        <p:spPr bwMode="auto">
          <a:xfrm>
            <a:off x="7542848" y="4404995"/>
            <a:ext cx="211137" cy="2095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>
              <a:latin typeface="Cambria" pitchFamily="18" charset="0"/>
            </a:endParaRPr>
          </a:p>
        </p:txBody>
      </p:sp>
      <p:sp>
        <p:nvSpPr>
          <p:cNvPr id="52" name="Oval 8"/>
          <p:cNvSpPr>
            <a:spLocks noChangeArrowheads="1"/>
          </p:cNvSpPr>
          <p:nvPr/>
        </p:nvSpPr>
        <p:spPr bwMode="auto">
          <a:xfrm>
            <a:off x="7526973" y="5230495"/>
            <a:ext cx="211137" cy="2095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>
              <a:latin typeface="Cambria" pitchFamily="18" charset="0"/>
            </a:endParaRPr>
          </a:p>
        </p:txBody>
      </p:sp>
      <p:cxnSp>
        <p:nvCxnSpPr>
          <p:cNvPr id="54" name="Straight Connector 10"/>
          <p:cNvCxnSpPr>
            <a:cxnSpLocks noChangeShapeType="1"/>
            <a:stCxn id="52" idx="0"/>
            <a:endCxn id="50" idx="4"/>
          </p:cNvCxnSpPr>
          <p:nvPr/>
        </p:nvCxnSpPr>
        <p:spPr bwMode="auto">
          <a:xfrm flipV="1">
            <a:off x="7633335" y="4614545"/>
            <a:ext cx="15875" cy="6159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5" name="Straight Connector 11"/>
          <p:cNvCxnSpPr>
            <a:cxnSpLocks noChangeShapeType="1"/>
            <a:stCxn id="49" idx="5"/>
            <a:endCxn id="52" idx="2"/>
          </p:cNvCxnSpPr>
          <p:nvPr/>
        </p:nvCxnSpPr>
        <p:spPr bwMode="auto">
          <a:xfrm>
            <a:off x="6845935" y="4589145"/>
            <a:ext cx="681038" cy="7461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7" name="Straight Connector 13"/>
          <p:cNvCxnSpPr>
            <a:cxnSpLocks noChangeShapeType="1"/>
            <a:stCxn id="49" idx="6"/>
            <a:endCxn id="50" idx="2"/>
          </p:cNvCxnSpPr>
          <p:nvPr/>
        </p:nvCxnSpPr>
        <p:spPr bwMode="auto">
          <a:xfrm flipV="1">
            <a:off x="6876098" y="4509770"/>
            <a:ext cx="666750" cy="47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9" name="Oval 15"/>
          <p:cNvSpPr>
            <a:spLocks noChangeArrowheads="1"/>
          </p:cNvSpPr>
          <p:nvPr/>
        </p:nvSpPr>
        <p:spPr bwMode="auto">
          <a:xfrm>
            <a:off x="7091998" y="3752533"/>
            <a:ext cx="209550" cy="21113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>
              <a:latin typeface="Cambria" pitchFamily="18" charset="0"/>
            </a:endParaRPr>
          </a:p>
        </p:txBody>
      </p:sp>
      <p:cxnSp>
        <p:nvCxnSpPr>
          <p:cNvPr id="60" name="Straight Connector 16"/>
          <p:cNvCxnSpPr>
            <a:cxnSpLocks noChangeShapeType="1"/>
            <a:stCxn id="59" idx="3"/>
            <a:endCxn id="49" idx="7"/>
          </p:cNvCxnSpPr>
          <p:nvPr/>
        </p:nvCxnSpPr>
        <p:spPr bwMode="auto">
          <a:xfrm flipH="1">
            <a:off x="6845935" y="3931920"/>
            <a:ext cx="276225" cy="509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1" name="Straight Connector 17"/>
          <p:cNvCxnSpPr>
            <a:cxnSpLocks noChangeShapeType="1"/>
            <a:stCxn id="59" idx="5"/>
            <a:endCxn id="50" idx="1"/>
          </p:cNvCxnSpPr>
          <p:nvPr/>
        </p:nvCxnSpPr>
        <p:spPr bwMode="auto">
          <a:xfrm>
            <a:off x="7271385" y="3931920"/>
            <a:ext cx="303213" cy="5032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62" name="Oval 18"/>
          <p:cNvSpPr>
            <a:spLocks noChangeArrowheads="1"/>
          </p:cNvSpPr>
          <p:nvPr/>
        </p:nvSpPr>
        <p:spPr bwMode="auto">
          <a:xfrm>
            <a:off x="8220710" y="5230495"/>
            <a:ext cx="211138" cy="2095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>
              <a:latin typeface="Cambria" pitchFamily="18" charset="0"/>
            </a:endParaRPr>
          </a:p>
        </p:txBody>
      </p:sp>
      <p:cxnSp>
        <p:nvCxnSpPr>
          <p:cNvPr id="63" name="Straight Connector 19"/>
          <p:cNvCxnSpPr>
            <a:cxnSpLocks noChangeShapeType="1"/>
            <a:stCxn id="52" idx="6"/>
            <a:endCxn id="62" idx="2"/>
          </p:cNvCxnSpPr>
          <p:nvPr/>
        </p:nvCxnSpPr>
        <p:spPr bwMode="auto">
          <a:xfrm flipV="1">
            <a:off x="7738110" y="5335270"/>
            <a:ext cx="482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4" name="Straight Connector 20"/>
          <p:cNvCxnSpPr>
            <a:cxnSpLocks noChangeShapeType="1"/>
            <a:stCxn id="50" idx="5"/>
            <a:endCxn id="62" idx="1"/>
          </p:cNvCxnSpPr>
          <p:nvPr/>
        </p:nvCxnSpPr>
        <p:spPr bwMode="auto">
          <a:xfrm>
            <a:off x="7722235" y="4584383"/>
            <a:ext cx="530225" cy="6762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65" name="Rectangle 51"/>
          <p:cNvSpPr>
            <a:spLocks noChangeArrowheads="1"/>
          </p:cNvSpPr>
          <p:nvPr/>
        </p:nvSpPr>
        <p:spPr bwMode="auto">
          <a:xfrm>
            <a:off x="6776749" y="3507740"/>
            <a:ext cx="3225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2">
                    <a:lumMod val="50000"/>
                    <a:lumOff val="50000"/>
                  </a:schemeClr>
                </a:solidFill>
                <a:latin typeface="Cambria" pitchFamily="18" charset="0"/>
                <a:sym typeface="Symbol" pitchFamily="18" charset="2"/>
              </a:rPr>
              <a:t>a</a:t>
            </a:r>
          </a:p>
        </p:txBody>
      </p:sp>
      <p:sp>
        <p:nvSpPr>
          <p:cNvPr id="66" name="Rectangle 52"/>
          <p:cNvSpPr>
            <a:spLocks noChangeArrowheads="1"/>
          </p:cNvSpPr>
          <p:nvPr/>
        </p:nvSpPr>
        <p:spPr bwMode="auto">
          <a:xfrm>
            <a:off x="6361748" y="4368483"/>
            <a:ext cx="3143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  <a:sym typeface="Symbol" pitchFamily="18" charset="2"/>
              </a:rPr>
              <a:t>b</a:t>
            </a:r>
          </a:p>
        </p:txBody>
      </p:sp>
      <p:sp>
        <p:nvSpPr>
          <p:cNvPr id="68" name="Rectangle 54"/>
          <p:cNvSpPr>
            <a:spLocks noChangeArrowheads="1"/>
          </p:cNvSpPr>
          <p:nvPr/>
        </p:nvSpPr>
        <p:spPr bwMode="auto">
          <a:xfrm>
            <a:off x="7665085" y="5030470"/>
            <a:ext cx="3143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  <a:sym typeface="Symbol" pitchFamily="18" charset="2"/>
              </a:rPr>
              <a:t>d</a:t>
            </a:r>
          </a:p>
        </p:txBody>
      </p:sp>
      <p:sp>
        <p:nvSpPr>
          <p:cNvPr id="69" name="Rectangle 55"/>
          <p:cNvSpPr>
            <a:spLocks noChangeArrowheads="1"/>
          </p:cNvSpPr>
          <p:nvPr/>
        </p:nvSpPr>
        <p:spPr bwMode="auto">
          <a:xfrm>
            <a:off x="8475637" y="5166995"/>
            <a:ext cx="2680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2">
                    <a:lumMod val="50000"/>
                    <a:lumOff val="50000"/>
                  </a:schemeClr>
                </a:solidFill>
                <a:latin typeface="Cambria" pitchFamily="18" charset="0"/>
                <a:sym typeface="Symbol" pitchFamily="18" charset="2"/>
              </a:rPr>
              <a:t>f</a:t>
            </a:r>
          </a:p>
        </p:txBody>
      </p:sp>
      <p:sp>
        <p:nvSpPr>
          <p:cNvPr id="70" name="Rectangle 56"/>
          <p:cNvSpPr>
            <a:spLocks noChangeArrowheads="1"/>
          </p:cNvSpPr>
          <p:nvPr/>
        </p:nvSpPr>
        <p:spPr bwMode="auto">
          <a:xfrm>
            <a:off x="7732562" y="4254183"/>
            <a:ext cx="2936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  <a:sym typeface="Symbol" pitchFamily="18" charset="2"/>
              </a:rPr>
              <a:t>e</a:t>
            </a:r>
          </a:p>
        </p:txBody>
      </p:sp>
      <p:sp>
        <p:nvSpPr>
          <p:cNvPr id="71" name="Rectangle 70"/>
          <p:cNvSpPr/>
          <p:nvPr/>
        </p:nvSpPr>
        <p:spPr>
          <a:xfrm>
            <a:off x="3128033" y="4432608"/>
            <a:ext cx="4876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mbria" pitchFamily="18" charset="0"/>
                <a:sym typeface="Symbol"/>
              </a:rPr>
              <a:t>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67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C42D09A4-64D9-4005-858C-1F13DF9E55C1}" type="slidenum">
              <a:rPr lang="el-GR" altLang="el-GR" sz="1200" smtClean="0">
                <a:latin typeface="Cambria" pitchFamily="18" charset="0"/>
              </a:rPr>
              <a:pPr/>
              <a:t>6</a:t>
            </a:fld>
            <a:endParaRPr lang="el-GR" altLang="el-GR" sz="1200" dirty="0" smtClean="0">
              <a:latin typeface="Cambria" pitchFamily="18" charset="0"/>
            </a:endParaRPr>
          </a:p>
        </p:txBody>
      </p:sp>
      <p:sp>
        <p:nvSpPr>
          <p:cNvPr id="73" name="Rectangle 2"/>
          <p:cNvSpPr txBox="1">
            <a:spLocks noChangeArrowheads="1"/>
          </p:cNvSpPr>
          <p:nvPr/>
        </p:nvSpPr>
        <p:spPr>
          <a:xfrm>
            <a:off x="1371600" y="361455"/>
            <a:ext cx="7772400" cy="889829"/>
          </a:xfrm>
          <a:prstGeom prst="rect">
            <a:avLst/>
          </a:prstGeom>
        </p:spPr>
        <p:txBody>
          <a:bodyPr anchor="ctr"/>
          <a:lstStyle/>
          <a:p>
            <a:pPr algn="l"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Garamond" pitchFamily="18" charset="0"/>
                <a:ea typeface="+mj-ea"/>
                <a:cs typeface="+mj-cs"/>
              </a:rPr>
              <a:t>Triangulated Graphs</a:t>
            </a:r>
            <a:endParaRPr lang="en-GB" sz="3200" dirty="0">
              <a:solidFill>
                <a:srgbClr val="002060"/>
              </a:solidFill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75" name="Rectangle 30"/>
          <p:cNvSpPr/>
          <p:nvPr/>
        </p:nvSpPr>
        <p:spPr>
          <a:xfrm rot="1694930">
            <a:off x="1063188" y="2430088"/>
            <a:ext cx="137160" cy="137160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98438" y="1543368"/>
            <a:ext cx="8732837" cy="5135562"/>
          </a:xfrm>
        </p:spPr>
        <p:txBody>
          <a:bodyPr/>
          <a:lstStyle/>
          <a:p>
            <a:pPr>
              <a:buClr>
                <a:srgbClr val="009900"/>
              </a:buClr>
              <a:defRPr/>
            </a:pPr>
            <a:r>
              <a:rPr lang="en-US" dirty="0" smtClean="0">
                <a:solidFill>
                  <a:srgbClr val="009900"/>
                </a:solidFill>
              </a:rPr>
              <a:t>Example:</a:t>
            </a:r>
          </a:p>
          <a:p>
            <a:pPr>
              <a:buClr>
                <a:srgbClr val="009900"/>
              </a:buClr>
              <a:defRPr/>
            </a:pPr>
            <a:endParaRPr lang="en-US" dirty="0" smtClean="0">
              <a:solidFill>
                <a:srgbClr val="009900"/>
              </a:solidFill>
            </a:endParaRPr>
          </a:p>
          <a:p>
            <a:pPr>
              <a:buClr>
                <a:srgbClr val="009900"/>
              </a:buClr>
              <a:defRPr/>
            </a:pPr>
            <a:endParaRPr lang="en-US" dirty="0" smtClean="0">
              <a:solidFill>
                <a:srgbClr val="009900"/>
              </a:solidFill>
            </a:endParaRPr>
          </a:p>
          <a:p>
            <a:pPr>
              <a:buClr>
                <a:srgbClr val="009900"/>
              </a:buClr>
              <a:defRPr/>
            </a:pPr>
            <a:endParaRPr lang="en-US" dirty="0" smtClean="0">
              <a:solidFill>
                <a:srgbClr val="009900"/>
              </a:solidFill>
            </a:endParaRPr>
          </a:p>
          <a:p>
            <a:pPr>
              <a:buClr>
                <a:srgbClr val="009900"/>
              </a:buClr>
              <a:defRPr/>
            </a:pPr>
            <a:endParaRPr lang="en-US" dirty="0" smtClean="0">
              <a:solidFill>
                <a:srgbClr val="009900"/>
              </a:solidFill>
            </a:endParaRPr>
          </a:p>
          <a:p>
            <a:pPr>
              <a:buClr>
                <a:srgbClr val="009900"/>
              </a:buClr>
              <a:defRPr/>
            </a:pPr>
            <a:endParaRPr lang="en-US" dirty="0" smtClean="0">
              <a:solidFill>
                <a:srgbClr val="009900"/>
              </a:solidFill>
            </a:endParaRPr>
          </a:p>
          <a:p>
            <a:pPr marL="0" indent="0">
              <a:buClr>
                <a:srgbClr val="009900"/>
              </a:buClr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9900"/>
                </a:solidFill>
              </a:rPr>
              <a:t/>
            </a:r>
            <a:br>
              <a:rPr lang="en-US" dirty="0" smtClean="0">
                <a:solidFill>
                  <a:srgbClr val="009900"/>
                </a:solidFill>
              </a:rPr>
            </a:br>
            <a:r>
              <a:rPr lang="en-US" dirty="0" smtClean="0">
                <a:solidFill>
                  <a:srgbClr val="009900"/>
                </a:solidFill>
              </a:rPr>
              <a:t/>
            </a:r>
            <a:br>
              <a:rPr lang="en-US" dirty="0" smtClean="0">
                <a:solidFill>
                  <a:srgbClr val="009900"/>
                </a:solidFill>
              </a:rPr>
            </a:br>
            <a:r>
              <a:rPr lang="en-US" dirty="0" smtClean="0">
                <a:solidFill>
                  <a:srgbClr val="009900"/>
                </a:solidFill>
              </a:rPr>
              <a:t>       </a:t>
            </a:r>
            <a:r>
              <a:rPr lang="el-GR" sz="2800" dirty="0" smtClean="0">
                <a:solidFill>
                  <a:srgbClr val="009900"/>
                </a:solidFill>
              </a:rPr>
              <a:t>σ</a:t>
            </a:r>
            <a:r>
              <a:rPr lang="en-US" sz="2800" dirty="0" smtClean="0">
                <a:solidFill>
                  <a:srgbClr val="009900"/>
                </a:solidFill>
              </a:rPr>
              <a:t> </a:t>
            </a:r>
            <a:r>
              <a:rPr lang="el-GR" sz="2800" dirty="0" smtClean="0">
                <a:solidFill>
                  <a:srgbClr val="009900"/>
                </a:solidFill>
              </a:rPr>
              <a:t>=</a:t>
            </a:r>
            <a:r>
              <a:rPr lang="en-US" sz="2800" dirty="0" smtClean="0">
                <a:solidFill>
                  <a:srgbClr val="009900"/>
                </a:solidFill>
              </a:rPr>
              <a:t> </a:t>
            </a:r>
            <a:r>
              <a:rPr lang="el-GR" sz="2800" dirty="0" smtClean="0">
                <a:solidFill>
                  <a:srgbClr val="009900"/>
                </a:solidFill>
              </a:rPr>
              <a:t>(13,14,15,16,17,18,11,12,8,9,10,7,5,</a:t>
            </a:r>
            <a:r>
              <a:rPr lang="el-GR" sz="2800" u="dbl" dirty="0" smtClean="0">
                <a:solidFill>
                  <a:srgbClr val="009900"/>
                </a:solidFill>
                <a:uFill>
                  <a:solidFill>
                    <a:srgbClr val="FF0000"/>
                  </a:solidFill>
                </a:uFill>
              </a:rPr>
              <a:t>3</a:t>
            </a:r>
            <a:r>
              <a:rPr lang="el-GR" sz="2800" dirty="0" smtClean="0">
                <a:solidFill>
                  <a:srgbClr val="009900"/>
                </a:solidFill>
              </a:rPr>
              <a:t>,6,2,</a:t>
            </a:r>
            <a:r>
              <a:rPr lang="el-GR" sz="2800" u="dbl" dirty="0" smtClean="0">
                <a:solidFill>
                  <a:srgbClr val="009900"/>
                </a:solidFill>
                <a:uFill>
                  <a:solidFill>
                    <a:srgbClr val="FF0000"/>
                  </a:solidFill>
                </a:uFill>
              </a:rPr>
              <a:t>4</a:t>
            </a:r>
            <a:r>
              <a:rPr lang="el-GR" sz="2800" dirty="0" smtClean="0">
                <a:solidFill>
                  <a:srgbClr val="009900"/>
                </a:solidFill>
              </a:rPr>
              <a:t>,1)</a:t>
            </a:r>
            <a:endParaRPr lang="en-US" sz="2800" dirty="0" smtClean="0">
              <a:solidFill>
                <a:srgbClr val="009900"/>
              </a:solidFill>
            </a:endParaRPr>
          </a:p>
        </p:txBody>
      </p:sp>
      <p:pic>
        <p:nvPicPr>
          <p:cNvPr id="50181" name="5 - Εικόνα" descr="11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925" y="2137410"/>
            <a:ext cx="7743825" cy="3935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6 - Έλλειψη"/>
          <p:cNvSpPr>
            <a:spLocks noChangeArrowheads="1"/>
          </p:cNvSpPr>
          <p:nvPr/>
        </p:nvSpPr>
        <p:spPr bwMode="auto">
          <a:xfrm>
            <a:off x="5250370" y="6134100"/>
            <a:ext cx="258763" cy="39687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7" name="Oval 6"/>
          <p:cNvSpPr/>
          <p:nvPr/>
        </p:nvSpPr>
        <p:spPr bwMode="auto">
          <a:xfrm rot="3061449">
            <a:off x="3433534" y="1972987"/>
            <a:ext cx="706502" cy="1891865"/>
          </a:xfrm>
          <a:prstGeom prst="ellipse">
            <a:avLst/>
          </a:prstGeom>
          <a:noFill/>
          <a:ln w="2857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 rot="2452837">
            <a:off x="2551203" y="2361444"/>
            <a:ext cx="4787338" cy="2829929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 rot="177287">
            <a:off x="2861910" y="4518184"/>
            <a:ext cx="511099" cy="475299"/>
          </a:xfrm>
          <a:prstGeom prst="ellipse">
            <a:avLst/>
          </a:prstGeom>
          <a:noFill/>
          <a:ln w="2857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 rot="3061449">
            <a:off x="4005392" y="5421216"/>
            <a:ext cx="453477" cy="448647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73768" y="2129589"/>
            <a:ext cx="7748337" cy="3970422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1 - Τίτλος"/>
          <p:cNvSpPr>
            <a:spLocks noGrp="1"/>
          </p:cNvSpPr>
          <p:nvPr>
            <p:ph type="title"/>
          </p:nvPr>
        </p:nvSpPr>
        <p:spPr>
          <a:xfrm>
            <a:off x="1383631" y="365157"/>
            <a:ext cx="7760369" cy="910190"/>
          </a:xfrm>
        </p:spPr>
        <p:txBody>
          <a:bodyPr anchor="ctr"/>
          <a:lstStyle/>
          <a:p>
            <a:pPr eaLnBrk="1" hangingPunct="1"/>
            <a:r>
              <a:rPr lang="en-US" sz="3200" b="1" kern="1200" dirty="0" smtClean="0">
                <a:solidFill>
                  <a:srgbClr val="002060"/>
                </a:solidFill>
                <a:latin typeface="Garamond" pitchFamily="18" charset="0"/>
              </a:rPr>
              <a:t>Simple Elimination Scheme</a:t>
            </a:r>
            <a:endParaRPr lang="el-GR" sz="3200" b="1" kern="1200" dirty="0" smtClean="0">
              <a:solidFill>
                <a:srgbClr val="002060"/>
              </a:solidFill>
              <a:latin typeface="Garamond" pitchFamily="18" charset="0"/>
            </a:endParaRPr>
          </a:p>
        </p:txBody>
      </p:sp>
      <p:pic>
        <p:nvPicPr>
          <p:cNvPr id="13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C42D09A4-64D9-4005-858C-1F13DF9E55C1}" type="slidenum">
              <a:rPr lang="el-GR" altLang="el-GR" sz="1200" smtClean="0">
                <a:latin typeface="Cambria" pitchFamily="18" charset="0"/>
              </a:rPr>
              <a:pPr/>
              <a:t>60</a:t>
            </a:fld>
            <a:endParaRPr lang="el-GR" altLang="el-GR" sz="120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2 - Θέση περιεχομένου"/>
          <p:cNvSpPr>
            <a:spLocks noGrp="1"/>
          </p:cNvSpPr>
          <p:nvPr>
            <p:ph idx="1"/>
          </p:nvPr>
        </p:nvSpPr>
        <p:spPr>
          <a:xfrm>
            <a:off x="469232" y="1662760"/>
            <a:ext cx="8485856" cy="4618038"/>
          </a:xfrm>
        </p:spPr>
        <p:txBody>
          <a:bodyPr/>
          <a:lstStyle/>
          <a:p>
            <a:r>
              <a:rPr lang="en-US" sz="2800" dirty="0" smtClean="0"/>
              <a:t>If G is a </a:t>
            </a:r>
            <a:r>
              <a:rPr lang="en-US" sz="2800" dirty="0" err="1" smtClean="0">
                <a:solidFill>
                  <a:schemeClr val="tx2"/>
                </a:solidFill>
              </a:rPr>
              <a:t>chordal</a:t>
            </a:r>
            <a:r>
              <a:rPr lang="en-US" sz="2800" dirty="0" smtClean="0">
                <a:solidFill>
                  <a:schemeClr val="tx2"/>
                </a:solidFill>
              </a:rPr>
              <a:t> comparability graph, </a:t>
            </a:r>
            <a:r>
              <a:rPr lang="en-US" sz="2800" dirty="0" smtClean="0"/>
              <a:t>we will show that the following algorithm </a:t>
            </a:r>
            <a:r>
              <a:rPr lang="en-US" sz="2800" dirty="0" smtClean="0">
                <a:solidFill>
                  <a:srgbClr val="009900"/>
                </a:solidFill>
              </a:rPr>
              <a:t>(Cardinality </a:t>
            </a:r>
            <a:r>
              <a:rPr lang="en-US" sz="2800" dirty="0" err="1" smtClean="0">
                <a:solidFill>
                  <a:srgbClr val="009900"/>
                </a:solidFill>
              </a:rPr>
              <a:t>LexBFS</a:t>
            </a:r>
            <a:r>
              <a:rPr lang="en-US" sz="2800" dirty="0" smtClean="0">
                <a:solidFill>
                  <a:srgbClr val="009900"/>
                </a:solidFill>
              </a:rPr>
              <a:t>) </a:t>
            </a:r>
            <a:r>
              <a:rPr lang="en-US" sz="2800" dirty="0" smtClean="0"/>
              <a:t>constructs a </a:t>
            </a:r>
            <a:r>
              <a:rPr lang="en-US" sz="2800" dirty="0" smtClean="0">
                <a:solidFill>
                  <a:srgbClr val="009900"/>
                </a:solidFill>
              </a:rPr>
              <a:t>SEO</a:t>
            </a:r>
            <a:r>
              <a:rPr lang="en-US" sz="2800" dirty="0" smtClean="0"/>
              <a:t>.</a:t>
            </a:r>
          </a:p>
          <a:p>
            <a:endParaRPr lang="en-US" sz="1100" dirty="0" smtClean="0"/>
          </a:p>
          <a:p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009900"/>
                </a:solidFill>
              </a:rPr>
              <a:t>Cardinality </a:t>
            </a:r>
            <a:r>
              <a:rPr lang="en-US" sz="2800" dirty="0" err="1" smtClean="0">
                <a:solidFill>
                  <a:srgbClr val="009900"/>
                </a:solidFill>
              </a:rPr>
              <a:t>LexBFS</a:t>
            </a:r>
            <a:r>
              <a:rPr lang="en-US" sz="2800" dirty="0" smtClean="0">
                <a:solidFill>
                  <a:srgbClr val="009900"/>
                </a:solidFill>
              </a:rPr>
              <a:t> or </a:t>
            </a:r>
            <a:r>
              <a:rPr lang="en-US" sz="2800" dirty="0" err="1" smtClean="0">
                <a:solidFill>
                  <a:srgbClr val="009900"/>
                </a:solidFill>
              </a:rPr>
              <a:t>CLexBFS</a:t>
            </a:r>
            <a:r>
              <a:rPr lang="en-US" sz="2800" dirty="0" smtClean="0">
                <a:solidFill>
                  <a:srgbClr val="009900"/>
                </a:solidFill>
              </a:rPr>
              <a:t> </a:t>
            </a:r>
            <a:r>
              <a:rPr lang="en-US" sz="2800" dirty="0" smtClean="0"/>
              <a:t>is a modification of </a:t>
            </a:r>
            <a:r>
              <a:rPr lang="en-US" sz="2800" dirty="0" err="1" smtClean="0">
                <a:solidFill>
                  <a:srgbClr val="009900"/>
                </a:solidFill>
              </a:rPr>
              <a:t>LexBFS</a:t>
            </a:r>
            <a:r>
              <a:rPr lang="en-US" sz="2800" dirty="0" smtClean="0"/>
              <a:t> that always prefers a vertex </a:t>
            </a:r>
            <a:r>
              <a:rPr lang="en-US" sz="2800" dirty="0" smtClean="0">
                <a:solidFill>
                  <a:schemeClr val="tx2"/>
                </a:solidFill>
              </a:rPr>
              <a:t>with largest possible degree</a:t>
            </a:r>
            <a:r>
              <a:rPr lang="en-US" sz="2800" dirty="0" smtClean="0"/>
              <a:t>.</a:t>
            </a:r>
          </a:p>
          <a:p>
            <a:endParaRPr lang="en-US" sz="1100" dirty="0" smtClean="0"/>
          </a:p>
          <a:p>
            <a:r>
              <a:rPr lang="en-US" sz="2800" dirty="0" smtClean="0"/>
              <a:t>We note that the reason we need </a:t>
            </a:r>
            <a:r>
              <a:rPr lang="en-US" sz="2800" dirty="0" err="1" smtClean="0">
                <a:solidFill>
                  <a:srgbClr val="009900"/>
                </a:solidFill>
              </a:rPr>
              <a:t>CLexBFS</a:t>
            </a:r>
            <a:r>
              <a:rPr lang="en-US" sz="2800" dirty="0" smtClean="0">
                <a:solidFill>
                  <a:srgbClr val="009900"/>
                </a:solidFill>
              </a:rPr>
              <a:t> </a:t>
            </a:r>
            <a:r>
              <a:rPr lang="en-US" sz="2800" dirty="0" smtClean="0"/>
              <a:t>is that it guarantees that if </a:t>
            </a:r>
            <a:r>
              <a:rPr lang="en-US" sz="2800" dirty="0" smtClean="0">
                <a:solidFill>
                  <a:schemeClr val="tx2"/>
                </a:solidFill>
              </a:rPr>
              <a:t>N(v)</a:t>
            </a:r>
            <a:r>
              <a:rPr lang="en-US" sz="2800" dirty="0" smtClean="0"/>
              <a:t> is proper subset of </a:t>
            </a:r>
            <a:r>
              <a:rPr lang="en-US" sz="2800" dirty="0" smtClean="0">
                <a:solidFill>
                  <a:schemeClr val="tx2"/>
                </a:solidFill>
              </a:rPr>
              <a:t>N(w)</a:t>
            </a:r>
            <a:r>
              <a:rPr lang="en-US" sz="2800" dirty="0" smtClean="0"/>
              <a:t>, vertex </a:t>
            </a:r>
            <a:r>
              <a:rPr lang="en-US" sz="2800" dirty="0" smtClean="0">
                <a:solidFill>
                  <a:schemeClr val="tx2"/>
                </a:solidFill>
              </a:rPr>
              <a:t>v</a:t>
            </a:r>
            <a:r>
              <a:rPr lang="en-US" sz="2800" dirty="0" smtClean="0"/>
              <a:t> comes before </a:t>
            </a:r>
            <a:r>
              <a:rPr lang="en-US" sz="2800" dirty="0" smtClean="0">
                <a:solidFill>
                  <a:schemeClr val="tx2"/>
                </a:solidFill>
              </a:rPr>
              <a:t>w</a:t>
            </a:r>
            <a:r>
              <a:rPr lang="en-US" sz="2800" dirty="0" smtClean="0"/>
              <a:t> in the scheme.</a:t>
            </a:r>
            <a:endParaRPr lang="el-GR" sz="2800" dirty="0" smtClean="0"/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1383631" y="365157"/>
            <a:ext cx="7760369" cy="910190"/>
          </a:xfrm>
        </p:spPr>
        <p:txBody>
          <a:bodyPr anchor="ctr"/>
          <a:lstStyle/>
          <a:p>
            <a:pPr eaLnBrk="1" hangingPunct="1"/>
            <a:r>
              <a:rPr lang="en-US" sz="3200" b="1" kern="1200" dirty="0" smtClean="0">
                <a:solidFill>
                  <a:srgbClr val="002060"/>
                </a:solidFill>
                <a:latin typeface="Garamond" pitchFamily="18" charset="0"/>
              </a:rPr>
              <a:t>Simple Elimination Scheme</a:t>
            </a:r>
            <a:endParaRPr lang="el-GR" sz="3200" b="1" kern="1200" dirty="0" smtClean="0">
              <a:solidFill>
                <a:srgbClr val="002060"/>
              </a:solidFill>
              <a:latin typeface="Garamond" pitchFamily="18" charset="0"/>
            </a:endParaRPr>
          </a:p>
        </p:txBody>
      </p:sp>
      <p:pic>
        <p:nvPicPr>
          <p:cNvPr id="4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C42D09A4-64D9-4005-858C-1F13DF9E55C1}" type="slidenum">
              <a:rPr lang="el-GR" altLang="el-GR" sz="1200" smtClean="0">
                <a:latin typeface="Cambria" pitchFamily="18" charset="0"/>
              </a:rPr>
              <a:pPr/>
              <a:t>61</a:t>
            </a:fld>
            <a:endParaRPr lang="el-GR" altLang="el-GR" sz="120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81263" y="1662286"/>
            <a:ext cx="8473825" cy="5051335"/>
          </a:xfrm>
        </p:spPr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009900"/>
                </a:solidFill>
              </a:rPr>
              <a:t>Algorithm </a:t>
            </a:r>
            <a:r>
              <a:rPr lang="en-US" b="1" dirty="0" err="1" smtClean="0">
                <a:solidFill>
                  <a:srgbClr val="009900"/>
                </a:solidFill>
              </a:rPr>
              <a:t>CLexBFS</a:t>
            </a:r>
            <a:endParaRPr lang="en-US" b="1" dirty="0" smtClean="0">
              <a:solidFill>
                <a:srgbClr val="009900"/>
              </a:solidFill>
            </a:endParaRPr>
          </a:p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endParaRPr lang="en-US" sz="1050" dirty="0" smtClean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600" dirty="0" smtClean="0">
                <a:solidFill>
                  <a:schemeClr val="tx2"/>
                </a:solidFill>
              </a:rPr>
              <a:t>	1. 	</a:t>
            </a:r>
            <a:r>
              <a:rPr lang="en-US" sz="2600" dirty="0" smtClean="0"/>
              <a:t>for each vertex </a:t>
            </a:r>
            <a:r>
              <a:rPr lang="en-US" sz="2600" dirty="0" smtClean="0">
                <a:solidFill>
                  <a:srgbClr val="009900"/>
                </a:solidFill>
              </a:rPr>
              <a:t>x </a:t>
            </a:r>
            <a:r>
              <a:rPr lang="en-US" sz="2600" dirty="0" smtClean="0"/>
              <a:t>in</a:t>
            </a:r>
            <a:r>
              <a:rPr lang="en-US" sz="2600" dirty="0" smtClean="0">
                <a:solidFill>
                  <a:srgbClr val="009900"/>
                </a:solidFill>
              </a:rPr>
              <a:t> V(G)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en-US" sz="2600" dirty="0" smtClean="0"/>
              <a:t>do </a:t>
            </a:r>
          </a:p>
          <a:p>
            <a:pPr marL="1249363" indent="-244475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600" dirty="0" smtClean="0"/>
              <a:t>Compute the </a:t>
            </a:r>
            <a:r>
              <a:rPr lang="en-US" sz="2600" dirty="0" smtClean="0">
                <a:solidFill>
                  <a:srgbClr val="009900"/>
                </a:solidFill>
              </a:rPr>
              <a:t>deg(x);</a:t>
            </a:r>
          </a:p>
          <a:p>
            <a:pPr marL="1249363" indent="-244475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600" dirty="0" smtClean="0"/>
              <a:t>Initialize </a:t>
            </a:r>
            <a:r>
              <a:rPr lang="en-US" sz="2600" dirty="0" smtClean="0">
                <a:solidFill>
                  <a:srgbClr val="009900"/>
                </a:solidFill>
              </a:rPr>
              <a:t>label(x) </a:t>
            </a:r>
            <a:r>
              <a:rPr lang="en-US" sz="2600" dirty="0" smtClean="0">
                <a:solidFill>
                  <a:srgbClr val="009900"/>
                </a:solidFill>
                <a:sym typeface="Symbol"/>
              </a:rPr>
              <a:t> </a:t>
            </a:r>
            <a:r>
              <a:rPr lang="en-US" sz="2600" dirty="0" smtClean="0">
                <a:solidFill>
                  <a:srgbClr val="009900"/>
                </a:solidFill>
                <a:sym typeface="Wingdings" pitchFamily="2" charset="2"/>
              </a:rPr>
              <a:t>(); position(x) </a:t>
            </a:r>
            <a:r>
              <a:rPr lang="en-US" sz="2600" dirty="0" smtClean="0">
                <a:solidFill>
                  <a:srgbClr val="009900"/>
                </a:solidFill>
                <a:sym typeface="Symbol"/>
              </a:rPr>
              <a:t> </a:t>
            </a:r>
            <a:r>
              <a:rPr lang="en-US" sz="2600" dirty="0" smtClean="0">
                <a:solidFill>
                  <a:srgbClr val="009900"/>
                </a:solidFill>
                <a:sym typeface="Wingdings" pitchFamily="2" charset="2"/>
              </a:rPr>
              <a:t>undefined;</a:t>
            </a:r>
          </a:p>
          <a:p>
            <a:pPr marL="1249363" indent="-244475">
              <a:spcBef>
                <a:spcPts val="0"/>
              </a:spcBef>
              <a:buFont typeface="Arial" pitchFamily="34" charset="0"/>
              <a:buChar char="•"/>
              <a:defRPr/>
            </a:pPr>
            <a:endParaRPr lang="en-US" sz="1000" dirty="0" smtClean="0">
              <a:solidFill>
                <a:srgbClr val="009900"/>
              </a:solidFill>
              <a:sym typeface="Wingdings" pitchFamily="2" charset="2"/>
            </a:endParaRPr>
          </a:p>
          <a:p>
            <a:pPr marL="808038" indent="-442913">
              <a:spcBef>
                <a:spcPts val="0"/>
              </a:spcBef>
              <a:buNone/>
              <a:defRPr/>
            </a:pPr>
            <a:r>
              <a:rPr lang="en-US" sz="2600" dirty="0" smtClean="0">
                <a:sym typeface="Wingdings" pitchFamily="2" charset="2"/>
              </a:rPr>
              <a:t>2. 	for  </a:t>
            </a:r>
            <a:r>
              <a:rPr lang="en-US" sz="2600" dirty="0" smtClean="0">
                <a:solidFill>
                  <a:srgbClr val="009900"/>
                </a:solidFill>
                <a:sym typeface="Wingdings" pitchFamily="2" charset="2"/>
              </a:rPr>
              <a:t>k</a:t>
            </a:r>
            <a:r>
              <a:rPr lang="en-US" sz="2600" dirty="0" smtClean="0">
                <a:solidFill>
                  <a:srgbClr val="009900"/>
                </a:solidFill>
                <a:sym typeface="Symbol"/>
              </a:rPr>
              <a:t>  </a:t>
            </a:r>
            <a:r>
              <a:rPr lang="en-US" sz="2600" dirty="0" smtClean="0">
                <a:solidFill>
                  <a:srgbClr val="009900"/>
                </a:solidFill>
                <a:sym typeface="Wingdings" pitchFamily="2" charset="2"/>
              </a:rPr>
              <a:t>n </a:t>
            </a:r>
            <a:r>
              <a:rPr lang="en-US" sz="2600" dirty="0" smtClean="0">
                <a:sym typeface="Wingdings" pitchFamily="2" charset="2"/>
              </a:rPr>
              <a:t>down to</a:t>
            </a:r>
            <a:r>
              <a:rPr lang="en-US" sz="2600" dirty="0" smtClean="0">
                <a:solidFill>
                  <a:srgbClr val="009900"/>
                </a:solidFill>
                <a:sym typeface="Wingdings" pitchFamily="2" charset="2"/>
              </a:rPr>
              <a:t> 1 </a:t>
            </a:r>
            <a:r>
              <a:rPr lang="en-US" sz="2600" dirty="0" smtClean="0">
                <a:sym typeface="Wingdings" pitchFamily="2" charset="2"/>
              </a:rPr>
              <a:t>do </a:t>
            </a:r>
          </a:p>
          <a:p>
            <a:pPr marL="1249363" indent="-258763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600" dirty="0" smtClean="0">
                <a:sym typeface="Wingdings" pitchFamily="2" charset="2"/>
              </a:rPr>
              <a:t>Let </a:t>
            </a:r>
            <a:r>
              <a:rPr lang="en-US" sz="2600" dirty="0" smtClean="0">
                <a:solidFill>
                  <a:srgbClr val="009900"/>
                </a:solidFill>
                <a:sym typeface="Wingdings" pitchFamily="2" charset="2"/>
              </a:rPr>
              <a:t>S </a:t>
            </a:r>
            <a:r>
              <a:rPr lang="en-US" sz="2600" dirty="0" smtClean="0">
                <a:sym typeface="Wingdings" pitchFamily="2" charset="2"/>
              </a:rPr>
              <a:t>be the set of unpositioned vertices with largest labels;</a:t>
            </a:r>
          </a:p>
          <a:p>
            <a:pPr marL="1249363" indent="-258763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600" dirty="0" smtClean="0">
                <a:sym typeface="Wingdings" pitchFamily="2" charset="2"/>
              </a:rPr>
              <a:t>Let </a:t>
            </a:r>
            <a:r>
              <a:rPr lang="en-US" sz="2600" dirty="0" smtClean="0">
                <a:solidFill>
                  <a:srgbClr val="009900"/>
                </a:solidFill>
                <a:sym typeface="Wingdings" pitchFamily="2" charset="2"/>
              </a:rPr>
              <a:t>x </a:t>
            </a:r>
            <a:r>
              <a:rPr lang="en-US" sz="2600" dirty="0" smtClean="0">
                <a:sym typeface="Wingdings" pitchFamily="2" charset="2"/>
              </a:rPr>
              <a:t>be a vertex in </a:t>
            </a:r>
            <a:r>
              <a:rPr lang="en-US" sz="2600" dirty="0" smtClean="0">
                <a:solidFill>
                  <a:srgbClr val="009900"/>
                </a:solidFill>
                <a:sym typeface="Wingdings" pitchFamily="2" charset="2"/>
              </a:rPr>
              <a:t>S</a:t>
            </a:r>
            <a:r>
              <a:rPr lang="en-US" sz="2600" dirty="0" smtClean="0">
                <a:sym typeface="Wingdings" pitchFamily="2" charset="2"/>
              </a:rPr>
              <a:t> with largest degree;</a:t>
            </a:r>
            <a:r>
              <a:rPr lang="en-US" sz="2600" dirty="0" smtClean="0">
                <a:solidFill>
                  <a:srgbClr val="009900"/>
                </a:solidFill>
                <a:sym typeface="Wingdings" pitchFamily="2" charset="2"/>
              </a:rPr>
              <a:t>	</a:t>
            </a:r>
          </a:p>
          <a:p>
            <a:pPr marL="1249363" indent="-258763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600" dirty="0" smtClean="0">
                <a:sym typeface="Wingdings" pitchFamily="2" charset="2"/>
              </a:rPr>
              <a:t>Set</a:t>
            </a:r>
            <a:r>
              <a:rPr lang="en-US" sz="2600" dirty="0" smtClean="0">
                <a:solidFill>
                  <a:srgbClr val="009900"/>
                </a:solidFill>
                <a:sym typeface="Wingdings" pitchFamily="2" charset="2"/>
              </a:rPr>
              <a:t> </a:t>
            </a:r>
            <a:r>
              <a:rPr lang="el-GR" sz="2600" dirty="0" smtClean="0">
                <a:solidFill>
                  <a:srgbClr val="009900"/>
                </a:solidFill>
                <a:sym typeface="Wingdings" pitchFamily="2" charset="2"/>
              </a:rPr>
              <a:t>σ</a:t>
            </a:r>
            <a:r>
              <a:rPr lang="en-US" sz="2600" dirty="0" smtClean="0">
                <a:solidFill>
                  <a:srgbClr val="009900"/>
                </a:solidFill>
                <a:sym typeface="Wingdings" pitchFamily="2" charset="2"/>
              </a:rPr>
              <a:t>(k) </a:t>
            </a:r>
            <a:r>
              <a:rPr lang="en-US" sz="2600" dirty="0" smtClean="0">
                <a:solidFill>
                  <a:srgbClr val="009900"/>
                </a:solidFill>
                <a:sym typeface="Symbol"/>
              </a:rPr>
              <a:t></a:t>
            </a:r>
            <a:r>
              <a:rPr lang="en-US" sz="2600" dirty="0" smtClean="0">
                <a:solidFill>
                  <a:srgbClr val="009900"/>
                </a:solidFill>
                <a:sym typeface="Wingdings" pitchFamily="2" charset="2"/>
              </a:rPr>
              <a:t> x; </a:t>
            </a:r>
            <a:r>
              <a:rPr lang="en-US" sz="2600" dirty="0" smtClean="0">
                <a:sym typeface="Wingdings" pitchFamily="2" charset="2"/>
              </a:rPr>
              <a:t>set</a:t>
            </a:r>
            <a:r>
              <a:rPr lang="en-US" sz="2600" dirty="0" smtClean="0">
                <a:solidFill>
                  <a:srgbClr val="009900"/>
                </a:solidFill>
                <a:sym typeface="Wingdings" pitchFamily="2" charset="2"/>
              </a:rPr>
              <a:t> </a:t>
            </a:r>
            <a:r>
              <a:rPr lang="en-US" sz="2600" dirty="0" smtClean="0">
                <a:solidFill>
                  <a:srgbClr val="009900"/>
                </a:solidFill>
              </a:rPr>
              <a:t>label(x</a:t>
            </a:r>
            <a:r>
              <a:rPr lang="en-US" sz="2600" dirty="0" smtClean="0">
                <a:solidFill>
                  <a:srgbClr val="009900"/>
                </a:solidFill>
                <a:sym typeface="Wingdings" pitchFamily="2" charset="2"/>
              </a:rPr>
              <a:t>) </a:t>
            </a:r>
            <a:r>
              <a:rPr lang="en-US" sz="2600" dirty="0" smtClean="0">
                <a:solidFill>
                  <a:srgbClr val="009900"/>
                </a:solidFill>
                <a:sym typeface="Symbol"/>
              </a:rPr>
              <a:t></a:t>
            </a:r>
            <a:r>
              <a:rPr lang="en-US" sz="2600" dirty="0" smtClean="0">
                <a:solidFill>
                  <a:srgbClr val="009900"/>
                </a:solidFill>
                <a:sym typeface="Wingdings" pitchFamily="2" charset="2"/>
              </a:rPr>
              <a:t> k;</a:t>
            </a:r>
          </a:p>
          <a:p>
            <a:pPr marL="1249363" indent="-258763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600" dirty="0" smtClean="0">
                <a:sym typeface="Wingdings" pitchFamily="2" charset="2"/>
              </a:rPr>
              <a:t>For each unpositioned vertex </a:t>
            </a:r>
            <a:r>
              <a:rPr lang="en-US" sz="2600" dirty="0" smtClean="0">
                <a:solidFill>
                  <a:srgbClr val="009900"/>
                </a:solidFill>
                <a:sym typeface="Wingdings" pitchFamily="2" charset="2"/>
              </a:rPr>
              <a:t>y</a:t>
            </a:r>
            <a:r>
              <a:rPr lang="en-US" sz="2600" dirty="0" smtClean="0">
                <a:solidFill>
                  <a:srgbClr val="009900"/>
                </a:solidFill>
                <a:sym typeface="Symbol"/>
              </a:rPr>
              <a:t>adj(x) </a:t>
            </a:r>
            <a:r>
              <a:rPr lang="en-US" sz="2600" dirty="0" smtClean="0">
                <a:sym typeface="Symbol"/>
              </a:rPr>
              <a:t>do</a:t>
            </a:r>
          </a:p>
          <a:p>
            <a:pPr marL="1598613" indent="-334963"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en-US" sz="2600" dirty="0" smtClean="0">
                <a:sym typeface="Symbol"/>
              </a:rPr>
              <a:t>append</a:t>
            </a:r>
            <a:r>
              <a:rPr lang="en-US" sz="2600" dirty="0" smtClean="0">
                <a:solidFill>
                  <a:srgbClr val="009900"/>
                </a:solidFill>
                <a:sym typeface="Symbol"/>
              </a:rPr>
              <a:t> k </a:t>
            </a:r>
            <a:r>
              <a:rPr lang="en-US" sz="2600" dirty="0" smtClean="0">
                <a:sym typeface="Symbol"/>
              </a:rPr>
              <a:t>to the </a:t>
            </a:r>
            <a:r>
              <a:rPr lang="en-US" sz="2600" dirty="0" smtClean="0">
                <a:solidFill>
                  <a:srgbClr val="009900"/>
                </a:solidFill>
                <a:sym typeface="Symbol"/>
              </a:rPr>
              <a:t>label of y;</a:t>
            </a:r>
            <a:endParaRPr lang="el-GR" dirty="0"/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1383631" y="365157"/>
            <a:ext cx="7760369" cy="910190"/>
          </a:xfrm>
        </p:spPr>
        <p:txBody>
          <a:bodyPr anchor="ctr"/>
          <a:lstStyle/>
          <a:p>
            <a:pPr eaLnBrk="1" hangingPunct="1"/>
            <a:r>
              <a:rPr lang="en-US" sz="3200" b="1" kern="1200" dirty="0" smtClean="0">
                <a:solidFill>
                  <a:srgbClr val="002060"/>
                </a:solidFill>
                <a:latin typeface="Garamond" pitchFamily="18" charset="0"/>
              </a:rPr>
              <a:t>Simple Elimination Scheme</a:t>
            </a:r>
            <a:endParaRPr lang="el-GR" sz="3200" b="1" kern="1200" dirty="0" smtClean="0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7745" y="1700808"/>
            <a:ext cx="72008" cy="4608512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pic>
        <p:nvPicPr>
          <p:cNvPr id="6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C42D09A4-64D9-4005-858C-1F13DF9E55C1}" type="slidenum">
              <a:rPr lang="el-GR" altLang="el-GR" sz="1200" smtClean="0">
                <a:latin typeface="Cambria" pitchFamily="18" charset="0"/>
              </a:rPr>
              <a:pPr/>
              <a:t>62</a:t>
            </a:fld>
            <a:endParaRPr lang="el-GR" altLang="el-GR" sz="120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98438" y="1543368"/>
            <a:ext cx="8732837" cy="5135562"/>
          </a:xfrm>
        </p:spPr>
        <p:txBody>
          <a:bodyPr/>
          <a:lstStyle/>
          <a:p>
            <a:pPr>
              <a:buClr>
                <a:srgbClr val="009900"/>
              </a:buClr>
              <a:defRPr/>
            </a:pPr>
            <a:r>
              <a:rPr lang="en-US" dirty="0" smtClean="0">
                <a:solidFill>
                  <a:srgbClr val="009900"/>
                </a:solidFill>
              </a:rPr>
              <a:t>Example:</a:t>
            </a:r>
          </a:p>
          <a:p>
            <a:pPr>
              <a:buClr>
                <a:srgbClr val="009900"/>
              </a:buClr>
              <a:defRPr/>
            </a:pPr>
            <a:endParaRPr lang="en-US" dirty="0" smtClean="0">
              <a:solidFill>
                <a:srgbClr val="009900"/>
              </a:solidFill>
            </a:endParaRPr>
          </a:p>
          <a:p>
            <a:pPr>
              <a:buClr>
                <a:srgbClr val="009900"/>
              </a:buClr>
              <a:defRPr/>
            </a:pPr>
            <a:endParaRPr lang="en-US" dirty="0" smtClean="0">
              <a:solidFill>
                <a:srgbClr val="009900"/>
              </a:solidFill>
            </a:endParaRPr>
          </a:p>
          <a:p>
            <a:pPr>
              <a:buClr>
                <a:srgbClr val="009900"/>
              </a:buClr>
              <a:defRPr/>
            </a:pPr>
            <a:endParaRPr lang="en-US" dirty="0" smtClean="0">
              <a:solidFill>
                <a:srgbClr val="009900"/>
              </a:solidFill>
            </a:endParaRPr>
          </a:p>
          <a:p>
            <a:pPr>
              <a:buClr>
                <a:srgbClr val="009900"/>
              </a:buClr>
              <a:defRPr/>
            </a:pPr>
            <a:endParaRPr lang="en-US" dirty="0" smtClean="0">
              <a:solidFill>
                <a:srgbClr val="009900"/>
              </a:solidFill>
            </a:endParaRPr>
          </a:p>
          <a:p>
            <a:pPr>
              <a:buClr>
                <a:srgbClr val="009900"/>
              </a:buClr>
              <a:defRPr/>
            </a:pPr>
            <a:endParaRPr lang="en-US" dirty="0" smtClean="0">
              <a:solidFill>
                <a:srgbClr val="009900"/>
              </a:solidFill>
            </a:endParaRPr>
          </a:p>
          <a:p>
            <a:pPr marL="0" indent="0">
              <a:buClr>
                <a:srgbClr val="009900"/>
              </a:buClr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9900"/>
                </a:solidFill>
              </a:rPr>
              <a:t/>
            </a:r>
            <a:br>
              <a:rPr lang="en-US" dirty="0" smtClean="0">
                <a:solidFill>
                  <a:srgbClr val="009900"/>
                </a:solidFill>
              </a:rPr>
            </a:br>
            <a:r>
              <a:rPr lang="en-US" dirty="0" smtClean="0">
                <a:solidFill>
                  <a:srgbClr val="009900"/>
                </a:solidFill>
              </a:rPr>
              <a:t/>
            </a:r>
            <a:br>
              <a:rPr lang="en-US" dirty="0" smtClean="0">
                <a:solidFill>
                  <a:srgbClr val="009900"/>
                </a:solidFill>
              </a:rPr>
            </a:br>
            <a:r>
              <a:rPr lang="en-US" dirty="0" smtClean="0">
                <a:solidFill>
                  <a:srgbClr val="009900"/>
                </a:solidFill>
              </a:rPr>
              <a:t>      </a:t>
            </a:r>
            <a:r>
              <a:rPr lang="el-GR" sz="2800" dirty="0" smtClean="0">
                <a:solidFill>
                  <a:srgbClr val="009900"/>
                </a:solidFill>
              </a:rPr>
              <a:t>σ</a:t>
            </a:r>
            <a:r>
              <a:rPr lang="en-US" sz="2800" dirty="0" smtClean="0">
                <a:solidFill>
                  <a:srgbClr val="009900"/>
                </a:solidFill>
              </a:rPr>
              <a:t> </a:t>
            </a:r>
            <a:r>
              <a:rPr lang="el-GR" sz="2800" dirty="0" smtClean="0">
                <a:solidFill>
                  <a:srgbClr val="009900"/>
                </a:solidFill>
              </a:rPr>
              <a:t>=</a:t>
            </a:r>
            <a:r>
              <a:rPr lang="en-US" sz="2800" dirty="0" smtClean="0">
                <a:solidFill>
                  <a:srgbClr val="009900"/>
                </a:solidFill>
              </a:rPr>
              <a:t> </a:t>
            </a:r>
            <a:r>
              <a:rPr lang="el-GR" sz="2800" dirty="0" smtClean="0">
                <a:solidFill>
                  <a:srgbClr val="009900"/>
                </a:solidFill>
              </a:rPr>
              <a:t>(13,14,15,16,17,18,11,12,8,9,10,7,5,</a:t>
            </a:r>
            <a:r>
              <a:rPr lang="el-GR" sz="2800" dirty="0" smtClean="0">
                <a:solidFill>
                  <a:srgbClr val="009900"/>
                </a:solidFill>
                <a:uFill>
                  <a:solidFill>
                    <a:srgbClr val="FF0000"/>
                  </a:solidFill>
                </a:uFill>
              </a:rPr>
              <a:t>3</a:t>
            </a:r>
            <a:r>
              <a:rPr lang="el-GR" sz="2800" dirty="0" smtClean="0">
                <a:solidFill>
                  <a:srgbClr val="009900"/>
                </a:solidFill>
              </a:rPr>
              <a:t>,6,2,</a:t>
            </a:r>
            <a:r>
              <a:rPr lang="el-GR" sz="2800" dirty="0" smtClean="0">
                <a:solidFill>
                  <a:srgbClr val="009900"/>
                </a:solidFill>
                <a:uFill>
                  <a:solidFill>
                    <a:srgbClr val="FF0000"/>
                  </a:solidFill>
                </a:uFill>
              </a:rPr>
              <a:t>4</a:t>
            </a:r>
            <a:r>
              <a:rPr lang="el-GR" sz="2800" dirty="0" smtClean="0">
                <a:solidFill>
                  <a:srgbClr val="009900"/>
                </a:solidFill>
              </a:rPr>
              <a:t>,1)</a:t>
            </a:r>
            <a:endParaRPr lang="en-US" sz="2800" dirty="0" smtClean="0">
              <a:solidFill>
                <a:srgbClr val="009900"/>
              </a:solidFill>
            </a:endParaRPr>
          </a:p>
        </p:txBody>
      </p:sp>
      <p:pic>
        <p:nvPicPr>
          <p:cNvPr id="50181" name="5 - Εικόνα" descr="11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925" y="2137410"/>
            <a:ext cx="7743825" cy="3935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6 - Έλλειψη"/>
          <p:cNvSpPr>
            <a:spLocks noChangeArrowheads="1"/>
          </p:cNvSpPr>
          <p:nvPr/>
        </p:nvSpPr>
        <p:spPr bwMode="auto">
          <a:xfrm>
            <a:off x="7717428" y="6156960"/>
            <a:ext cx="258763" cy="39687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1" name="Oval 10"/>
          <p:cNvSpPr/>
          <p:nvPr/>
        </p:nvSpPr>
        <p:spPr bwMode="auto">
          <a:xfrm rot="3061449">
            <a:off x="4005392" y="5421216"/>
            <a:ext cx="453477" cy="448647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 rot="3061449">
            <a:off x="4123502" y="2247486"/>
            <a:ext cx="453477" cy="448647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6 - Έλλειψη"/>
          <p:cNvSpPr>
            <a:spLocks noChangeArrowheads="1"/>
          </p:cNvSpPr>
          <p:nvPr/>
        </p:nvSpPr>
        <p:spPr bwMode="auto">
          <a:xfrm>
            <a:off x="7436692" y="6161372"/>
            <a:ext cx="258763" cy="39687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6" name="6 - Έλλειψη"/>
          <p:cNvSpPr>
            <a:spLocks noChangeArrowheads="1"/>
          </p:cNvSpPr>
          <p:nvPr/>
        </p:nvSpPr>
        <p:spPr bwMode="auto">
          <a:xfrm>
            <a:off x="7165984" y="6160770"/>
            <a:ext cx="258763" cy="39687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7" name="6 - Έλλειψη"/>
          <p:cNvSpPr>
            <a:spLocks noChangeArrowheads="1"/>
          </p:cNvSpPr>
          <p:nvPr/>
        </p:nvSpPr>
        <p:spPr bwMode="auto">
          <a:xfrm>
            <a:off x="6892868" y="6172200"/>
            <a:ext cx="258763" cy="39687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8" name="Oval 17"/>
          <p:cNvSpPr/>
          <p:nvPr/>
        </p:nvSpPr>
        <p:spPr bwMode="auto">
          <a:xfrm rot="3061449">
            <a:off x="3007172" y="3154266"/>
            <a:ext cx="453477" cy="448647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 rot="3061449">
            <a:off x="5178872" y="4503006"/>
            <a:ext cx="453477" cy="448647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73768" y="2129589"/>
            <a:ext cx="7748337" cy="3970422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2" name="1 - Τίτλος"/>
          <p:cNvSpPr>
            <a:spLocks noGrp="1"/>
          </p:cNvSpPr>
          <p:nvPr>
            <p:ph type="title"/>
          </p:nvPr>
        </p:nvSpPr>
        <p:spPr>
          <a:xfrm>
            <a:off x="1383631" y="365157"/>
            <a:ext cx="7760369" cy="910190"/>
          </a:xfrm>
        </p:spPr>
        <p:txBody>
          <a:bodyPr anchor="ctr"/>
          <a:lstStyle/>
          <a:p>
            <a:pPr eaLnBrk="1" hangingPunct="1"/>
            <a:r>
              <a:rPr lang="en-US" sz="3200" b="1" kern="1200" dirty="0" smtClean="0">
                <a:solidFill>
                  <a:srgbClr val="002060"/>
                </a:solidFill>
                <a:latin typeface="Garamond" pitchFamily="18" charset="0"/>
              </a:rPr>
              <a:t>Simple Elimination Scheme</a:t>
            </a:r>
            <a:endParaRPr lang="el-GR" sz="3200" b="1" kern="1200" dirty="0" smtClean="0">
              <a:solidFill>
                <a:srgbClr val="002060"/>
              </a:solidFill>
              <a:latin typeface="Garamond" pitchFamily="18" charset="0"/>
            </a:endParaRPr>
          </a:p>
        </p:txBody>
      </p:sp>
      <p:pic>
        <p:nvPicPr>
          <p:cNvPr id="20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C42D09A4-64D9-4005-858C-1F13DF9E55C1}" type="slidenum">
              <a:rPr lang="el-GR" altLang="el-GR" sz="1200" smtClean="0">
                <a:latin typeface="Cambria" pitchFamily="18" charset="0"/>
              </a:rPr>
              <a:pPr/>
              <a:t>63</a:t>
            </a:fld>
            <a:endParaRPr lang="el-GR" altLang="el-GR" sz="120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45341" y="1656179"/>
            <a:ext cx="8421935" cy="4440238"/>
          </a:xfrm>
        </p:spPr>
        <p:txBody>
          <a:bodyPr/>
          <a:lstStyle/>
          <a:p>
            <a:pPr>
              <a:buNone/>
              <a:defRPr/>
            </a:pPr>
            <a:r>
              <a:rPr lang="el-GR" sz="2800" dirty="0" smtClean="0">
                <a:solidFill>
                  <a:srgbClr val="FF0000"/>
                </a:solidFill>
              </a:rPr>
              <a:t>	</a:t>
            </a:r>
            <a:r>
              <a:rPr lang="en-US" sz="2800" dirty="0" smtClean="0">
                <a:solidFill>
                  <a:srgbClr val="FF0000"/>
                </a:solidFill>
              </a:rPr>
              <a:t>Theorem: </a:t>
            </a:r>
            <a:r>
              <a:rPr lang="en-US" sz="2800" dirty="0" smtClean="0"/>
              <a:t>Given a chordal comparability graph, the </a:t>
            </a:r>
            <a:r>
              <a:rPr lang="en-US" sz="2800" dirty="0" smtClean="0">
                <a:solidFill>
                  <a:schemeClr val="tx2"/>
                </a:solidFill>
              </a:rPr>
              <a:t>CLBFS</a:t>
            </a:r>
            <a:r>
              <a:rPr lang="en-US" sz="2800" dirty="0" smtClean="0"/>
              <a:t> algorithm constructs a </a:t>
            </a:r>
            <a:r>
              <a:rPr lang="en-US" sz="2800" dirty="0" smtClean="0">
                <a:solidFill>
                  <a:schemeClr val="tx2"/>
                </a:solidFill>
              </a:rPr>
              <a:t>SES (or, SEO)</a:t>
            </a:r>
            <a:r>
              <a:rPr lang="en-US" sz="2800" dirty="0" smtClean="0"/>
              <a:t>.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600" dirty="0" smtClean="0"/>
              <a:t>   </a:t>
            </a:r>
            <a:endParaRPr lang="en-US" sz="1100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	See: </a:t>
            </a:r>
            <a:r>
              <a:rPr lang="en-US" sz="2800" u="sng" dirty="0" smtClean="0">
                <a:solidFill>
                  <a:schemeClr val="tx2"/>
                </a:solidFill>
                <a:uFill>
                  <a:solidFill>
                    <a:srgbClr val="009900"/>
                  </a:solidFill>
                </a:uFill>
              </a:rPr>
              <a:t>Borie</a:t>
            </a:r>
            <a:r>
              <a:rPr lang="en-US" sz="2800" dirty="0" smtClean="0">
                <a:solidFill>
                  <a:schemeClr val="tx2"/>
                </a:solidFill>
              </a:rPr>
              <a:t>, </a:t>
            </a:r>
            <a:r>
              <a:rPr lang="en-US" sz="2800" u="sng" dirty="0" smtClean="0">
                <a:solidFill>
                  <a:schemeClr val="tx2"/>
                </a:solidFill>
                <a:uFill>
                  <a:solidFill>
                    <a:srgbClr val="009900"/>
                  </a:solidFill>
                </a:uFill>
              </a:rPr>
              <a:t>Spinrad</a:t>
            </a:r>
            <a:r>
              <a:rPr lang="en-US" sz="2800" dirty="0" smtClean="0">
                <a:solidFill>
                  <a:schemeClr val="tx2"/>
                </a:solidFill>
              </a:rPr>
              <a:t>, “Construction of a simple elimination scheme for a </a:t>
            </a:r>
            <a:r>
              <a:rPr lang="en-US" sz="2800" dirty="0" err="1" smtClean="0">
                <a:solidFill>
                  <a:schemeClr val="tx2"/>
                </a:solidFill>
              </a:rPr>
              <a:t>chordal</a:t>
            </a:r>
            <a:r>
              <a:rPr lang="en-US" sz="2800" dirty="0" smtClean="0">
                <a:solidFill>
                  <a:schemeClr val="tx2"/>
                </a:solidFill>
              </a:rPr>
              <a:t> comparability</a:t>
            </a:r>
            <a:r>
              <a:rPr lang="el-GR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graph in linear time”, </a:t>
            </a:r>
            <a:r>
              <a:rPr lang="en-US" sz="2800" dirty="0" smtClean="0">
                <a:solidFill>
                  <a:srgbClr val="009900"/>
                </a:solidFill>
              </a:rPr>
              <a:t>DAM 91(1999) 287-292.</a:t>
            </a:r>
            <a:endParaRPr lang="el-GR" sz="2800" dirty="0">
              <a:solidFill>
                <a:srgbClr val="009900"/>
              </a:solidFill>
            </a:endParaRPr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1383631" y="365157"/>
            <a:ext cx="7760369" cy="910190"/>
          </a:xfrm>
        </p:spPr>
        <p:txBody>
          <a:bodyPr anchor="ctr"/>
          <a:lstStyle/>
          <a:p>
            <a:pPr eaLnBrk="1" hangingPunct="1"/>
            <a:r>
              <a:rPr lang="en-US" sz="3200" b="1" kern="1200" dirty="0" smtClean="0">
                <a:solidFill>
                  <a:srgbClr val="002060"/>
                </a:solidFill>
                <a:latin typeface="Garamond" pitchFamily="18" charset="0"/>
              </a:rPr>
              <a:t>Simple Elimination Scheme</a:t>
            </a:r>
            <a:endParaRPr lang="el-GR" sz="3200" b="1" kern="1200" dirty="0" smtClean="0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65873" y="1700808"/>
            <a:ext cx="72008" cy="4608512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6" name="Rectangle 30"/>
          <p:cNvSpPr/>
          <p:nvPr/>
        </p:nvSpPr>
        <p:spPr>
          <a:xfrm>
            <a:off x="387914" y="1891220"/>
            <a:ext cx="225694" cy="154147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C42D09A4-64D9-4005-858C-1F13DF9E55C1}" type="slidenum">
              <a:rPr lang="el-GR" altLang="el-GR" sz="1200" smtClean="0">
                <a:latin typeface="Cambria" pitchFamily="18" charset="0"/>
              </a:rPr>
              <a:pPr/>
              <a:t>64</a:t>
            </a:fld>
            <a:endParaRPr lang="el-GR" altLang="el-GR" sz="120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9624" y="1642249"/>
            <a:ext cx="8334375" cy="3615551"/>
          </a:xfrm>
        </p:spPr>
        <p:txBody>
          <a:bodyPr/>
          <a:lstStyle/>
          <a:p>
            <a:pPr eaLnBrk="1" hangingPunct="1">
              <a:buNone/>
            </a:pPr>
            <a:r>
              <a:rPr lang="el-GR" sz="2400" kern="1200" dirty="0" smtClean="0">
                <a:solidFill>
                  <a:srgbClr val="C00000"/>
                </a:solidFill>
                <a:latin typeface="Tahoma" pitchFamily="34" charset="0"/>
              </a:rPr>
              <a:t>	</a:t>
            </a:r>
          </a:p>
          <a:p>
            <a:pPr eaLnBrk="1" hangingPunct="1">
              <a:buNone/>
            </a:pPr>
            <a:r>
              <a:rPr lang="el-GR" sz="2400" kern="1200" dirty="0" smtClean="0">
                <a:solidFill>
                  <a:srgbClr val="C00000"/>
                </a:solidFill>
                <a:latin typeface="Tahoma" pitchFamily="34" charset="0"/>
              </a:rPr>
              <a:t>	</a:t>
            </a:r>
            <a:r>
              <a:rPr lang="en-US" sz="2400" kern="1200" dirty="0" smtClean="0">
                <a:solidFill>
                  <a:srgbClr val="C00000"/>
                </a:solidFill>
                <a:latin typeface="Tahoma" pitchFamily="34" charset="0"/>
              </a:rPr>
              <a:t>           </a:t>
            </a:r>
            <a:r>
              <a:rPr lang="en-US" sz="4400" dirty="0" smtClean="0">
                <a:solidFill>
                  <a:srgbClr val="002060"/>
                </a:solidFill>
                <a:latin typeface="Monotype Corsiva" pitchFamily="66" charset="0"/>
              </a:rPr>
              <a:t>Comparability Graphs</a:t>
            </a:r>
          </a:p>
          <a:p>
            <a:pPr eaLnBrk="1" hangingPunct="1">
              <a:buNone/>
            </a:pPr>
            <a:endParaRPr lang="en-US" sz="2400" kern="12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eaLnBrk="1" hangingPunct="1">
              <a:buNone/>
            </a:pPr>
            <a:r>
              <a:rPr lang="el-GR" sz="2000" dirty="0" smtClean="0">
                <a:solidFill>
                  <a:srgbClr val="002060"/>
                </a:solidFill>
                <a:latin typeface="Monotype Corsiva" pitchFamily="66" charset="0"/>
              </a:rPr>
              <a:t>		</a:t>
            </a:r>
          </a:p>
          <a:p>
            <a:pPr eaLnBrk="1" hangingPunct="1">
              <a:buNone/>
            </a:pPr>
            <a:r>
              <a:rPr lang="el-GR" sz="2000" dirty="0" smtClean="0">
                <a:solidFill>
                  <a:srgbClr val="002060"/>
                </a:solidFill>
                <a:latin typeface="Monotype Corsiva" pitchFamily="66" charset="0"/>
              </a:rPr>
              <a:t>		</a:t>
            </a:r>
            <a:r>
              <a:rPr lang="en-US" sz="2000" dirty="0" smtClean="0">
                <a:solidFill>
                  <a:srgbClr val="002060"/>
                </a:solidFill>
                <a:latin typeface="Monotype Corsiva" pitchFamily="66" charset="0"/>
              </a:rPr>
              <a:t>                 </a:t>
            </a:r>
            <a:r>
              <a:rPr lang="en-US" sz="4400" dirty="0" smtClean="0">
                <a:solidFill>
                  <a:srgbClr val="002060"/>
                </a:solidFill>
                <a:latin typeface="Monotype Corsiva" pitchFamily="66" charset="0"/>
              </a:rPr>
              <a:t>Properties &amp; Algorithms</a:t>
            </a:r>
          </a:p>
          <a:p>
            <a:pPr eaLnBrk="1" hangingPunct="1">
              <a:buNone/>
            </a:pPr>
            <a:endParaRPr lang="en-US" sz="2400" kern="12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eaLnBrk="1" hangingPunct="1">
              <a:buNone/>
            </a:pPr>
            <a:r>
              <a:rPr lang="en-US" sz="4800" kern="1200" dirty="0" smtClean="0">
                <a:solidFill>
                  <a:srgbClr val="002060"/>
                </a:solidFill>
                <a:latin typeface="Monotype Corsiva" pitchFamily="66" charset="0"/>
              </a:rPr>
              <a:t>				</a:t>
            </a:r>
            <a:endParaRPr lang="en-GB" sz="4800" kern="1200" dirty="0" smtClean="0">
              <a:solidFill>
                <a:srgbClr val="C00000"/>
              </a:solidFill>
              <a:latin typeface="Tahoma" pitchFamily="34" charset="0"/>
            </a:endParaRPr>
          </a:p>
          <a:p>
            <a:pPr eaLnBrk="1" hangingPunct="1">
              <a:buNone/>
            </a:pPr>
            <a:endParaRPr lang="en-GB" sz="4800" kern="1200" dirty="0" smtClean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01418" y="1828819"/>
            <a:ext cx="257361" cy="1973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798786" y="3561347"/>
            <a:ext cx="416403" cy="15761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2150355" y="4033142"/>
            <a:ext cx="160337" cy="17145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1834671" y="4041024"/>
            <a:ext cx="160337" cy="17145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10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0DB2D08D-215C-4936-A661-3CD9FE57680A}" type="slidenum">
              <a:rPr lang="el-GR" altLang="el-GR" sz="1200" smtClean="0">
                <a:latin typeface="Cambria" pitchFamily="18" charset="0"/>
              </a:rPr>
              <a:pPr/>
              <a:t>65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17" name="Oval 9"/>
          <p:cNvSpPr>
            <a:spLocks noChangeArrowheads="1"/>
          </p:cNvSpPr>
          <p:nvPr/>
        </p:nvSpPr>
        <p:spPr bwMode="auto">
          <a:xfrm>
            <a:off x="1830678" y="2424786"/>
            <a:ext cx="160337" cy="17145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" name="1 - Τίτλος"/>
          <p:cNvSpPr txBox="1">
            <a:spLocks/>
          </p:cNvSpPr>
          <p:nvPr/>
        </p:nvSpPr>
        <p:spPr bwMode="auto">
          <a:xfrm>
            <a:off x="1383632" y="353760"/>
            <a:ext cx="7760368" cy="89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Algorithmic Graph Theory</a:t>
            </a:r>
            <a:endParaRPr kumimoji="0" lang="el-GR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2 - Θέση περιεχομένου"/>
          <p:cNvSpPr>
            <a:spLocks noGrp="1"/>
          </p:cNvSpPr>
          <p:nvPr>
            <p:ph idx="1"/>
          </p:nvPr>
        </p:nvSpPr>
        <p:spPr>
          <a:xfrm>
            <a:off x="453782" y="1665461"/>
            <a:ext cx="8624887" cy="4903787"/>
          </a:xfrm>
        </p:spPr>
        <p:txBody>
          <a:bodyPr/>
          <a:lstStyle/>
          <a:p>
            <a:r>
              <a:rPr lang="en-US" sz="2800" dirty="0" smtClean="0"/>
              <a:t>A graph </a:t>
            </a:r>
            <a:r>
              <a:rPr lang="en-US" sz="2800" dirty="0" smtClean="0">
                <a:solidFill>
                  <a:srgbClr val="009900"/>
                </a:solidFill>
              </a:rPr>
              <a:t>G = (V, E) </a:t>
            </a:r>
            <a:r>
              <a:rPr lang="en-US" sz="2800" dirty="0" smtClean="0"/>
              <a:t>is a </a:t>
            </a:r>
            <a:r>
              <a:rPr lang="en-US" sz="2800" dirty="0" smtClean="0">
                <a:solidFill>
                  <a:srgbClr val="C00000"/>
                </a:solidFill>
              </a:rPr>
              <a:t>comparability graph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if there exists an orientation </a:t>
            </a:r>
            <a:r>
              <a:rPr lang="en-US" sz="2800" dirty="0" smtClean="0">
                <a:solidFill>
                  <a:srgbClr val="009900"/>
                </a:solidFill>
              </a:rPr>
              <a:t>(V, F) </a:t>
            </a:r>
            <a:r>
              <a:rPr lang="en-US" sz="2800" dirty="0" smtClean="0"/>
              <a:t>of  </a:t>
            </a:r>
            <a:r>
              <a:rPr lang="en-US" sz="2800" dirty="0" smtClean="0">
                <a:solidFill>
                  <a:srgbClr val="009900"/>
                </a:solidFill>
              </a:rPr>
              <a:t>G</a:t>
            </a:r>
            <a:r>
              <a:rPr lang="en-US" sz="2800" dirty="0" smtClean="0"/>
              <a:t> satisfying</a:t>
            </a:r>
          </a:p>
          <a:p>
            <a:pPr>
              <a:buNone/>
            </a:pP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dirty="0" smtClean="0"/>
              <a:t>              </a:t>
            </a:r>
            <a:r>
              <a:rPr lang="en-US" sz="2400" b="1" dirty="0" smtClean="0">
                <a:solidFill>
                  <a:srgbClr val="C00000"/>
                </a:solidFill>
              </a:rPr>
              <a:t>F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∩</a:t>
            </a:r>
            <a:r>
              <a:rPr lang="en-US" sz="1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F</a:t>
            </a:r>
            <a:r>
              <a:rPr lang="en-US" sz="2400" b="1" baseline="30000" dirty="0" smtClean="0">
                <a:solidFill>
                  <a:srgbClr val="C00000"/>
                </a:solidFill>
              </a:rPr>
              <a:t>-1</a:t>
            </a:r>
            <a:r>
              <a:rPr lang="en-US" sz="2400" b="1" dirty="0" smtClean="0">
                <a:solidFill>
                  <a:srgbClr val="C00000"/>
                </a:solidFill>
              </a:rPr>
              <a:t> = Ø,    F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+</a:t>
            </a:r>
            <a:r>
              <a:rPr lang="en-US" sz="1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F</a:t>
            </a:r>
            <a:r>
              <a:rPr lang="en-US" sz="2400" b="1" baseline="30000" dirty="0" smtClean="0">
                <a:solidFill>
                  <a:srgbClr val="C00000"/>
                </a:solidFill>
              </a:rPr>
              <a:t>-1 </a:t>
            </a:r>
            <a:r>
              <a:rPr lang="en-US" sz="2400" b="1" dirty="0" smtClean="0">
                <a:solidFill>
                  <a:srgbClr val="C00000"/>
                </a:solidFill>
              </a:rPr>
              <a:t>= E,   F</a:t>
            </a:r>
            <a:r>
              <a:rPr lang="en-US" sz="2400" b="1" baseline="30000" dirty="0" smtClean="0">
                <a:solidFill>
                  <a:srgbClr val="C00000"/>
                </a:solidFill>
              </a:rPr>
              <a:t>2 </a:t>
            </a:r>
            <a:r>
              <a:rPr lang="en-US" sz="2400" b="1" dirty="0" smtClean="0">
                <a:solidFill>
                  <a:srgbClr val="C00000"/>
                </a:solidFill>
                <a:sym typeface="Symbol" pitchFamily="18" charset="2"/>
              </a:rPr>
              <a:t> F</a:t>
            </a:r>
            <a:endParaRPr lang="en-US" b="1" dirty="0" smtClean="0">
              <a:solidFill>
                <a:srgbClr val="C00000"/>
              </a:solidFill>
              <a:sym typeface="Symbol" pitchFamily="18" charset="2"/>
            </a:endParaRPr>
          </a:p>
          <a:p>
            <a:pPr>
              <a:buNone/>
            </a:pPr>
            <a:endParaRPr lang="en-US" sz="800" dirty="0" smtClean="0">
              <a:solidFill>
                <a:srgbClr val="009900"/>
              </a:solidFill>
              <a:sym typeface="Symbol" pitchFamily="18" charset="2"/>
            </a:endParaRPr>
          </a:p>
          <a:p>
            <a:pPr>
              <a:buFont typeface="Wingdings" pitchFamily="2" charset="2"/>
              <a:buNone/>
            </a:pPr>
            <a:r>
              <a:rPr lang="en-US" sz="2800" baseline="30000" dirty="0" smtClean="0">
                <a:sym typeface="Symbol" pitchFamily="18" charset="2"/>
              </a:rPr>
              <a:t> </a:t>
            </a:r>
            <a:r>
              <a:rPr lang="en-US" sz="2800" dirty="0" smtClean="0">
                <a:sym typeface="Symbol" pitchFamily="18" charset="2"/>
              </a:rPr>
              <a:t> where F</a:t>
            </a:r>
            <a:r>
              <a:rPr lang="en-US" sz="2800" baseline="30000" dirty="0" smtClean="0">
                <a:sym typeface="Symbol" pitchFamily="18" charset="2"/>
              </a:rPr>
              <a:t>2 </a:t>
            </a:r>
            <a:r>
              <a:rPr lang="en-US" sz="2800" dirty="0" smtClean="0">
                <a:sym typeface="Symbol" pitchFamily="18" charset="2"/>
              </a:rPr>
              <a:t>= {ac | </a:t>
            </a:r>
            <a:r>
              <a:rPr lang="en-US" sz="2800" dirty="0" err="1" smtClean="0">
                <a:sym typeface="Symbol" pitchFamily="18" charset="2"/>
              </a:rPr>
              <a:t>ab</a:t>
            </a:r>
            <a:r>
              <a:rPr lang="en-US" sz="2800" dirty="0" smtClean="0">
                <a:sym typeface="Symbol" pitchFamily="18" charset="2"/>
              </a:rPr>
              <a:t>, </a:t>
            </a:r>
            <a:r>
              <a:rPr lang="en-US" sz="2800" dirty="0" err="1" smtClean="0">
                <a:sym typeface="Symbol" pitchFamily="18" charset="2"/>
              </a:rPr>
              <a:t>bc</a:t>
            </a:r>
            <a:r>
              <a:rPr lang="en-US" sz="2800" dirty="0" smtClean="0">
                <a:sym typeface="Symbol" pitchFamily="18" charset="2"/>
              </a:rPr>
              <a:t>  F for some vertex b}</a:t>
            </a:r>
            <a:r>
              <a:rPr lang="en-US" dirty="0" smtClean="0">
                <a:sym typeface="Symbol" pitchFamily="18" charset="2"/>
              </a:rPr>
              <a:t/>
            </a:r>
            <a:br>
              <a:rPr lang="en-US" dirty="0" smtClean="0">
                <a:sym typeface="Symbol" pitchFamily="18" charset="2"/>
              </a:rPr>
            </a:br>
            <a:endParaRPr lang="en-US" dirty="0" smtClean="0">
              <a:sym typeface="Symbol" pitchFamily="18" charset="2"/>
            </a:endParaRPr>
          </a:p>
        </p:txBody>
      </p:sp>
      <p:sp>
        <p:nvSpPr>
          <p:cNvPr id="65540" name="1 - Τίτλος"/>
          <p:cNvSpPr>
            <a:spLocks noGrp="1"/>
          </p:cNvSpPr>
          <p:nvPr>
            <p:ph type="title"/>
          </p:nvPr>
        </p:nvSpPr>
        <p:spPr>
          <a:xfrm>
            <a:off x="1356678" y="362758"/>
            <a:ext cx="7787321" cy="906780"/>
          </a:xfrm>
        </p:spPr>
        <p:txBody>
          <a:bodyPr anchor="ctr"/>
          <a:lstStyle/>
          <a:p>
            <a:pPr eaLnBrk="1" hangingPunct="1"/>
            <a:r>
              <a:rPr lang="en-US" dirty="0" smtClean="0">
                <a:solidFill>
                  <a:srgbClr val="002060"/>
                </a:solidFill>
                <a:latin typeface="Monotype Corsiva" pitchFamily="66" charset="0"/>
              </a:rPr>
              <a:t>Comparability Graphs</a:t>
            </a:r>
            <a:endParaRPr lang="el-GR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C42D09A4-64D9-4005-858C-1F13DF9E55C1}" type="slidenum">
              <a:rPr lang="el-GR" altLang="el-GR" sz="1200" smtClean="0">
                <a:latin typeface="Cambria" pitchFamily="18" charset="0"/>
              </a:rPr>
              <a:pPr/>
              <a:t>66</a:t>
            </a:fld>
            <a:endParaRPr lang="el-GR" altLang="el-GR" sz="120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2 - Θέση περιεχομένου"/>
          <p:cNvSpPr>
            <a:spLocks noGrp="1"/>
          </p:cNvSpPr>
          <p:nvPr>
            <p:ph idx="1"/>
          </p:nvPr>
        </p:nvSpPr>
        <p:spPr>
          <a:xfrm>
            <a:off x="453782" y="1665461"/>
            <a:ext cx="8624887" cy="4903787"/>
          </a:xfrm>
        </p:spPr>
        <p:txBody>
          <a:bodyPr/>
          <a:lstStyle/>
          <a:p>
            <a:r>
              <a:rPr lang="en-US" sz="2800" dirty="0" smtClean="0"/>
              <a:t>Define the binary relation </a:t>
            </a:r>
            <a:r>
              <a:rPr lang="el-GR" sz="2800" b="1" dirty="0" smtClean="0">
                <a:solidFill>
                  <a:srgbClr val="C00000"/>
                </a:solidFill>
              </a:rPr>
              <a:t>Γ</a:t>
            </a:r>
            <a:r>
              <a:rPr lang="el-GR" sz="2800" dirty="0" smtClean="0"/>
              <a:t> </a:t>
            </a:r>
            <a:r>
              <a:rPr lang="en-US" sz="2800" dirty="0" smtClean="0"/>
              <a:t>on the edges of an undirected graph </a:t>
            </a:r>
            <a:r>
              <a:rPr lang="en-US" sz="2800" dirty="0" smtClean="0">
                <a:solidFill>
                  <a:srgbClr val="009900"/>
                </a:solidFill>
              </a:rPr>
              <a:t>G = (V, E) </a:t>
            </a:r>
            <a:r>
              <a:rPr lang="en-US" sz="2800" dirty="0" smtClean="0"/>
              <a:t>as follows:</a:t>
            </a:r>
          </a:p>
          <a:p>
            <a:endParaRPr lang="en-US" sz="1200" dirty="0" smtClean="0"/>
          </a:p>
          <a:p>
            <a:pPr lvl="1"/>
            <a:r>
              <a:rPr lang="en-US" sz="2400" dirty="0" err="1" smtClean="0">
                <a:solidFill>
                  <a:srgbClr val="C00000"/>
                </a:solidFill>
              </a:rPr>
              <a:t>ab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l-GR" sz="2400" dirty="0" smtClean="0">
                <a:solidFill>
                  <a:srgbClr val="C00000"/>
                </a:solidFill>
              </a:rPr>
              <a:t>Γ </a:t>
            </a:r>
            <a:r>
              <a:rPr lang="en-US" sz="2400" dirty="0" smtClean="0">
                <a:solidFill>
                  <a:srgbClr val="C00000"/>
                </a:solidFill>
              </a:rPr>
              <a:t>a</a:t>
            </a: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’</a:t>
            </a: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b</a:t>
            </a: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’</a:t>
            </a:r>
            <a:r>
              <a:rPr lang="en-US" sz="2400" dirty="0" smtClean="0">
                <a:solidFill>
                  <a:srgbClr val="C00000"/>
                </a:solidFill>
              </a:rPr>
              <a:t>   </a:t>
            </a:r>
            <a:r>
              <a:rPr lang="en-US" sz="2400" dirty="0" err="1" smtClean="0"/>
              <a:t>iff</a:t>
            </a:r>
            <a:r>
              <a:rPr lang="en-US" sz="2400" dirty="0" smtClean="0"/>
              <a:t>   either  	a = a</a:t>
            </a:r>
            <a:r>
              <a:rPr lang="en-US" sz="2400" dirty="0" smtClean="0">
                <a:latin typeface="+mj-lt"/>
              </a:rPr>
              <a:t>’</a:t>
            </a:r>
            <a:r>
              <a:rPr lang="en-US" sz="2400" dirty="0" smtClean="0"/>
              <a:t>   and   b</a:t>
            </a:r>
            <a:r>
              <a:rPr lang="en-US" sz="1800" dirty="0" smtClean="0"/>
              <a:t> </a:t>
            </a:r>
            <a:r>
              <a:rPr lang="en-US" sz="2400" dirty="0" err="1" smtClean="0"/>
              <a:t>b</a:t>
            </a:r>
            <a:r>
              <a:rPr lang="en-US" sz="2400" dirty="0" smtClean="0">
                <a:latin typeface="+mj-lt"/>
              </a:rPr>
              <a:t>’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/>
              </a:rPr>
              <a:t></a:t>
            </a:r>
            <a:r>
              <a:rPr lang="en-US" sz="2400" dirty="0" smtClean="0"/>
              <a:t> E</a:t>
            </a:r>
          </a:p>
          <a:p>
            <a:pPr lvl="5">
              <a:buNone/>
            </a:pPr>
            <a:r>
              <a:rPr lang="en-US" sz="1600" dirty="0" smtClean="0"/>
              <a:t>	  </a:t>
            </a:r>
            <a:r>
              <a:rPr lang="en-US" sz="2400" dirty="0" smtClean="0"/>
              <a:t>or	b = b</a:t>
            </a:r>
            <a:r>
              <a:rPr lang="en-US" sz="2400" dirty="0" smtClean="0">
                <a:latin typeface="+mj-lt"/>
              </a:rPr>
              <a:t>’</a:t>
            </a:r>
            <a:r>
              <a:rPr lang="en-US" sz="2400" dirty="0" smtClean="0"/>
              <a:t>   and   a</a:t>
            </a:r>
            <a:r>
              <a:rPr lang="en-US" sz="1800" dirty="0" smtClean="0"/>
              <a:t> </a:t>
            </a:r>
            <a:r>
              <a:rPr lang="en-US" sz="2400" dirty="0" err="1" smtClean="0"/>
              <a:t>a</a:t>
            </a:r>
            <a:r>
              <a:rPr lang="en-US" sz="2400" dirty="0" smtClean="0">
                <a:latin typeface="+mj-lt"/>
              </a:rPr>
              <a:t>’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/>
              </a:rPr>
              <a:t></a:t>
            </a:r>
            <a:r>
              <a:rPr lang="en-US" sz="2400" dirty="0" smtClean="0"/>
              <a:t> E.</a:t>
            </a:r>
            <a:r>
              <a:rPr lang="en-US" dirty="0" smtClean="0">
                <a:sym typeface="Symbol" pitchFamily="18" charset="2"/>
              </a:rPr>
              <a:t/>
            </a:r>
            <a:br>
              <a:rPr lang="en-US" dirty="0" smtClean="0">
                <a:sym typeface="Symbol" pitchFamily="18" charset="2"/>
              </a:rPr>
            </a:br>
            <a:endParaRPr lang="en-US" dirty="0" smtClean="0">
              <a:sym typeface="Symbol" pitchFamily="18" charset="2"/>
            </a:endParaRPr>
          </a:p>
          <a:p>
            <a:r>
              <a:rPr lang="en-US" sz="2800" dirty="0" smtClean="0">
                <a:sym typeface="Symbol" pitchFamily="18" charset="2"/>
              </a:rPr>
              <a:t>Edges</a:t>
            </a:r>
            <a:r>
              <a:rPr lang="en-US" sz="2800" dirty="0" smtClean="0">
                <a:solidFill>
                  <a:schemeClr val="tx2"/>
                </a:solidFill>
                <a:sym typeface="Symbol" pitchFamily="18" charset="2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sym typeface="Symbol" pitchFamily="18" charset="2"/>
              </a:rPr>
              <a:t>ab</a:t>
            </a:r>
            <a:r>
              <a:rPr lang="en-US" sz="2800" dirty="0" smtClean="0">
                <a:solidFill>
                  <a:schemeClr val="tx2"/>
                </a:solidFill>
                <a:sym typeface="Symbol" pitchFamily="18" charset="2"/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  <a:sym typeface="Symbol" pitchFamily="18" charset="2"/>
              </a:rPr>
              <a:t>cd</a:t>
            </a:r>
            <a:r>
              <a:rPr lang="en-US" sz="2800" dirty="0" smtClean="0">
                <a:solidFill>
                  <a:schemeClr val="tx2"/>
                </a:solidFill>
                <a:sym typeface="Symbol" pitchFamily="18" charset="2"/>
              </a:rPr>
              <a:t> </a:t>
            </a:r>
            <a:r>
              <a:rPr lang="en-US" sz="2800" dirty="0" smtClean="0">
                <a:sym typeface="Symbol" pitchFamily="18" charset="2"/>
              </a:rPr>
              <a:t>are in the same </a:t>
            </a:r>
            <a:r>
              <a:rPr lang="en-US" sz="2800" dirty="0" smtClean="0">
                <a:solidFill>
                  <a:srgbClr val="C00000"/>
                </a:solidFill>
                <a:sym typeface="Symbol" pitchFamily="18" charset="2"/>
              </a:rPr>
              <a:t>implication class</a:t>
            </a:r>
            <a:r>
              <a:rPr lang="en-US" sz="2800" dirty="0" smtClean="0">
                <a:solidFill>
                  <a:schemeClr val="tx2"/>
                </a:solidFill>
                <a:sym typeface="Symbol" pitchFamily="18" charset="2"/>
              </a:rPr>
              <a:t> 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2"/>
                </a:solidFill>
                <a:sym typeface="Symbol" pitchFamily="18" charset="2"/>
              </a:rPr>
              <a:t>	</a:t>
            </a:r>
            <a:r>
              <a:rPr lang="en-US" sz="2800" dirty="0" err="1" smtClean="0">
                <a:sym typeface="Symbol" pitchFamily="18" charset="2"/>
              </a:rPr>
              <a:t>iff</a:t>
            </a:r>
            <a:r>
              <a:rPr lang="en-US" sz="2800" dirty="0" smtClean="0">
                <a:sym typeface="Symbol" pitchFamily="18" charset="2"/>
              </a:rPr>
              <a:t> there exists a </a:t>
            </a:r>
            <a:r>
              <a:rPr lang="el-GR" sz="2800" b="1" dirty="0" smtClean="0">
                <a:solidFill>
                  <a:srgbClr val="C00000"/>
                </a:solidFill>
                <a:sym typeface="Symbol" pitchFamily="18" charset="2"/>
              </a:rPr>
              <a:t>Γ-</a:t>
            </a:r>
            <a:r>
              <a:rPr lang="en-US" sz="2800" b="1" dirty="0" smtClean="0">
                <a:solidFill>
                  <a:srgbClr val="C00000"/>
                </a:solidFill>
                <a:sym typeface="Symbol" pitchFamily="18" charset="2"/>
              </a:rPr>
              <a:t>chain </a:t>
            </a:r>
            <a:r>
              <a:rPr lang="en-US" sz="2800" dirty="0" smtClean="0">
                <a:sym typeface="Symbol" pitchFamily="18" charset="2"/>
              </a:rPr>
              <a:t>from </a:t>
            </a:r>
            <a:r>
              <a:rPr lang="en-US" sz="2800" dirty="0" err="1" smtClean="0">
                <a:solidFill>
                  <a:schemeClr val="tx2"/>
                </a:solidFill>
                <a:sym typeface="Symbol" pitchFamily="18" charset="2"/>
              </a:rPr>
              <a:t>ab</a:t>
            </a:r>
            <a:r>
              <a:rPr lang="en-US" sz="2800" dirty="0" smtClean="0">
                <a:sym typeface="Symbol" pitchFamily="18" charset="2"/>
              </a:rPr>
              <a:t> to </a:t>
            </a:r>
            <a:r>
              <a:rPr lang="en-US" sz="2800" dirty="0" err="1" smtClean="0">
                <a:solidFill>
                  <a:schemeClr val="tx2"/>
                </a:solidFill>
                <a:sym typeface="Symbol" pitchFamily="18" charset="2"/>
              </a:rPr>
              <a:t>cd</a:t>
            </a:r>
            <a:r>
              <a:rPr lang="en-US" sz="2800" dirty="0" smtClean="0">
                <a:solidFill>
                  <a:schemeClr val="tx2"/>
                </a:solidFill>
                <a:sym typeface="Symbol" pitchFamily="18" charset="2"/>
              </a:rPr>
              <a:t>; </a:t>
            </a:r>
            <a:r>
              <a:rPr lang="en-US" sz="2800" dirty="0" err="1" smtClean="0">
                <a:solidFill>
                  <a:schemeClr val="tx2"/>
                </a:solidFill>
                <a:sym typeface="Symbol" pitchFamily="18" charset="2"/>
              </a:rPr>
              <a:t>ab</a:t>
            </a:r>
            <a:r>
              <a:rPr lang="en-US" sz="2800" dirty="0" smtClean="0">
                <a:solidFill>
                  <a:schemeClr val="tx2"/>
                </a:solidFill>
                <a:sym typeface="Symbol" pitchFamily="18" charset="2"/>
              </a:rPr>
              <a:t> </a:t>
            </a:r>
            <a:r>
              <a:rPr lang="el-GR" sz="2800" dirty="0" smtClean="0">
                <a:solidFill>
                  <a:schemeClr val="tx2"/>
                </a:solidFill>
                <a:sym typeface="Symbol" pitchFamily="18" charset="2"/>
              </a:rPr>
              <a:t>Γ*</a:t>
            </a:r>
            <a:r>
              <a:rPr lang="en-US" sz="2800" dirty="0" smtClean="0">
                <a:solidFill>
                  <a:schemeClr val="tx2"/>
                </a:solidFill>
                <a:sym typeface="Symbol" pitchFamily="18" charset="2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sym typeface="Symbol" pitchFamily="18" charset="2"/>
              </a:rPr>
              <a:t>cd</a:t>
            </a:r>
            <a:r>
              <a:rPr lang="en-US" sz="2800" dirty="0" smtClean="0">
                <a:solidFill>
                  <a:schemeClr val="tx2"/>
                </a:solidFill>
                <a:sym typeface="Symbol" pitchFamily="18" charset="2"/>
              </a:rPr>
              <a:t>, 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2"/>
                </a:solidFill>
                <a:sym typeface="Symbol" pitchFamily="18" charset="2"/>
              </a:rPr>
              <a:t>	that is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2"/>
                </a:solidFill>
                <a:sym typeface="Symbol" pitchFamily="18" charset="2"/>
              </a:rPr>
              <a:t>		  	</a:t>
            </a:r>
            <a:r>
              <a:rPr lang="en-US" sz="2800" dirty="0" err="1" smtClean="0">
                <a:solidFill>
                  <a:schemeClr val="tx2"/>
                </a:solidFill>
                <a:sym typeface="Symbol" pitchFamily="18" charset="2"/>
              </a:rPr>
              <a:t>ab</a:t>
            </a:r>
            <a:r>
              <a:rPr lang="en-US" sz="2800" dirty="0" smtClean="0">
                <a:solidFill>
                  <a:schemeClr val="tx2"/>
                </a:solidFill>
                <a:sym typeface="Symbol" pitchFamily="18" charset="2"/>
              </a:rPr>
              <a:t> = a</a:t>
            </a:r>
            <a:r>
              <a:rPr lang="en-US" sz="2800" baseline="-25000" dirty="0" smtClean="0">
                <a:solidFill>
                  <a:schemeClr val="tx2"/>
                </a:solidFill>
                <a:sym typeface="Symbol" pitchFamily="18" charset="2"/>
              </a:rPr>
              <a:t>0</a:t>
            </a:r>
            <a:r>
              <a:rPr lang="en-US" sz="2800" dirty="0" smtClean="0">
                <a:solidFill>
                  <a:schemeClr val="tx2"/>
                </a:solidFill>
                <a:sym typeface="Symbol" pitchFamily="18" charset="2"/>
              </a:rPr>
              <a:t>b</a:t>
            </a:r>
            <a:r>
              <a:rPr lang="en-US" sz="2800" baseline="-25000" dirty="0" smtClean="0">
                <a:solidFill>
                  <a:schemeClr val="tx2"/>
                </a:solidFill>
                <a:sym typeface="Symbol" pitchFamily="18" charset="2"/>
              </a:rPr>
              <a:t>0</a:t>
            </a:r>
            <a:r>
              <a:rPr lang="en-US" sz="2800" dirty="0" smtClean="0">
                <a:solidFill>
                  <a:schemeClr val="tx2"/>
                </a:solidFill>
                <a:sym typeface="Symbol" pitchFamily="18" charset="2"/>
              </a:rPr>
              <a:t> </a:t>
            </a:r>
            <a:r>
              <a:rPr lang="el-GR" sz="2800" dirty="0" smtClean="0">
                <a:solidFill>
                  <a:schemeClr val="tx2"/>
                </a:solidFill>
                <a:sym typeface="Symbol" pitchFamily="18" charset="2"/>
              </a:rPr>
              <a:t>Γ</a:t>
            </a:r>
            <a:r>
              <a:rPr lang="en-US" sz="2800" dirty="0" smtClean="0">
                <a:solidFill>
                  <a:schemeClr val="tx2"/>
                </a:solidFill>
                <a:sym typeface="Symbol" pitchFamily="18" charset="2"/>
              </a:rPr>
              <a:t> a</a:t>
            </a:r>
            <a:r>
              <a:rPr lang="en-US" sz="2800" baseline="-25000" dirty="0" smtClean="0">
                <a:solidFill>
                  <a:schemeClr val="tx2"/>
                </a:solidFill>
                <a:sym typeface="Symbol" pitchFamily="18" charset="2"/>
              </a:rPr>
              <a:t>1</a:t>
            </a:r>
            <a:r>
              <a:rPr lang="en-US" sz="2800" dirty="0" smtClean="0">
                <a:solidFill>
                  <a:schemeClr val="tx2"/>
                </a:solidFill>
                <a:sym typeface="Symbol" pitchFamily="18" charset="2"/>
              </a:rPr>
              <a:t>b</a:t>
            </a:r>
            <a:r>
              <a:rPr lang="en-US" sz="2800" baseline="-25000" dirty="0" smtClean="0">
                <a:solidFill>
                  <a:schemeClr val="tx2"/>
                </a:solidFill>
                <a:sym typeface="Symbol" pitchFamily="18" charset="2"/>
              </a:rPr>
              <a:t>1</a:t>
            </a:r>
            <a:r>
              <a:rPr lang="en-US" sz="2800" dirty="0" smtClean="0">
                <a:solidFill>
                  <a:schemeClr val="tx2"/>
                </a:solidFill>
                <a:sym typeface="Symbol" pitchFamily="18" charset="2"/>
              </a:rPr>
              <a:t> </a:t>
            </a:r>
            <a:r>
              <a:rPr lang="el-GR" sz="2800" dirty="0" smtClean="0">
                <a:solidFill>
                  <a:schemeClr val="tx2"/>
                </a:solidFill>
                <a:sym typeface="Symbol" pitchFamily="18" charset="2"/>
              </a:rPr>
              <a:t>Γ </a:t>
            </a:r>
            <a:r>
              <a:rPr lang="en-US" sz="2800" dirty="0" smtClean="0">
                <a:solidFill>
                  <a:schemeClr val="tx2"/>
                </a:solidFill>
                <a:sym typeface="Symbol" pitchFamily="18" charset="2"/>
              </a:rPr>
              <a:t>… </a:t>
            </a:r>
            <a:r>
              <a:rPr lang="el-GR" sz="2800" dirty="0" smtClean="0">
                <a:solidFill>
                  <a:schemeClr val="tx2"/>
                </a:solidFill>
                <a:sym typeface="Symbol" pitchFamily="18" charset="2"/>
              </a:rPr>
              <a:t>Γ </a:t>
            </a:r>
            <a:r>
              <a:rPr lang="en-US" sz="2800" dirty="0" err="1" smtClean="0">
                <a:solidFill>
                  <a:schemeClr val="tx2"/>
                </a:solidFill>
                <a:sym typeface="Symbol" pitchFamily="18" charset="2"/>
              </a:rPr>
              <a:t>a</a:t>
            </a:r>
            <a:r>
              <a:rPr lang="en-US" sz="2800" baseline="-25000" dirty="0" err="1" smtClean="0">
                <a:solidFill>
                  <a:schemeClr val="tx2"/>
                </a:solidFill>
                <a:sym typeface="Symbol" pitchFamily="18" charset="2"/>
              </a:rPr>
              <a:t>k</a:t>
            </a:r>
            <a:r>
              <a:rPr lang="en-US" sz="2800" dirty="0" err="1" smtClean="0">
                <a:solidFill>
                  <a:schemeClr val="tx2"/>
                </a:solidFill>
                <a:sym typeface="Symbol" pitchFamily="18" charset="2"/>
              </a:rPr>
              <a:t>b</a:t>
            </a:r>
            <a:r>
              <a:rPr lang="en-US" sz="2800" baseline="-25000" dirty="0" err="1" smtClean="0">
                <a:solidFill>
                  <a:schemeClr val="tx2"/>
                </a:solidFill>
                <a:sym typeface="Symbol" pitchFamily="18" charset="2"/>
              </a:rPr>
              <a:t>k</a:t>
            </a:r>
            <a:r>
              <a:rPr lang="en-US" sz="2800" dirty="0" smtClean="0">
                <a:solidFill>
                  <a:schemeClr val="tx2"/>
                </a:solidFill>
                <a:sym typeface="Symbol" pitchFamily="18" charset="2"/>
              </a:rPr>
              <a:t> = </a:t>
            </a:r>
            <a:r>
              <a:rPr lang="en-US" sz="2800" dirty="0" err="1" smtClean="0">
                <a:solidFill>
                  <a:schemeClr val="tx2"/>
                </a:solidFill>
                <a:sym typeface="Symbol" pitchFamily="18" charset="2"/>
              </a:rPr>
              <a:t>cd</a:t>
            </a:r>
            <a:endParaRPr lang="en-US" sz="2800" dirty="0" smtClean="0">
              <a:solidFill>
                <a:schemeClr val="tx2"/>
              </a:solidFill>
              <a:sym typeface="Symbol" pitchFamily="18" charset="2"/>
            </a:endParaRPr>
          </a:p>
        </p:txBody>
      </p:sp>
      <p:sp>
        <p:nvSpPr>
          <p:cNvPr id="65540" name="1 - Τίτλος"/>
          <p:cNvSpPr>
            <a:spLocks noGrp="1"/>
          </p:cNvSpPr>
          <p:nvPr>
            <p:ph type="title"/>
          </p:nvPr>
        </p:nvSpPr>
        <p:spPr>
          <a:xfrm>
            <a:off x="1356678" y="362758"/>
            <a:ext cx="7787321" cy="906780"/>
          </a:xfrm>
        </p:spPr>
        <p:txBody>
          <a:bodyPr anchor="ctr"/>
          <a:lstStyle/>
          <a:p>
            <a:pPr eaLnBrk="1" hangingPunct="1"/>
            <a:r>
              <a:rPr lang="en-US" dirty="0" smtClean="0">
                <a:solidFill>
                  <a:srgbClr val="002060"/>
                </a:solidFill>
                <a:latin typeface="Monotype Corsiva" pitchFamily="66" charset="0"/>
              </a:rPr>
              <a:t>Comparability Graphs</a:t>
            </a:r>
            <a:endParaRPr lang="el-GR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C42D09A4-64D9-4005-858C-1F13DF9E55C1}" type="slidenum">
              <a:rPr lang="el-GR" altLang="el-GR" sz="1200" smtClean="0">
                <a:latin typeface="Cambria" pitchFamily="18" charset="0"/>
              </a:rPr>
              <a:pPr/>
              <a:t>67</a:t>
            </a:fld>
            <a:endParaRPr lang="el-GR" altLang="el-GR" sz="120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2 - Θέση περιεχομένου"/>
          <p:cNvSpPr>
            <a:spLocks noGrp="1"/>
          </p:cNvSpPr>
          <p:nvPr>
            <p:ph idx="1"/>
          </p:nvPr>
        </p:nvSpPr>
        <p:spPr>
          <a:xfrm>
            <a:off x="469232" y="1662121"/>
            <a:ext cx="8509920" cy="5113337"/>
          </a:xfrm>
        </p:spPr>
        <p:txBody>
          <a:bodyPr/>
          <a:lstStyle/>
          <a:p>
            <a:r>
              <a:rPr lang="en-US" dirty="0" smtClean="0">
                <a:solidFill>
                  <a:srgbClr val="009900"/>
                </a:solidFill>
              </a:rPr>
              <a:t>Example:</a:t>
            </a:r>
          </a:p>
          <a:p>
            <a:endParaRPr lang="en-US" dirty="0" smtClean="0">
              <a:solidFill>
                <a:srgbClr val="009900"/>
              </a:solidFill>
            </a:endParaRPr>
          </a:p>
          <a:p>
            <a:endParaRPr lang="en-US" dirty="0" smtClean="0">
              <a:solidFill>
                <a:srgbClr val="009900"/>
              </a:solidFill>
            </a:endParaRPr>
          </a:p>
          <a:p>
            <a:endParaRPr lang="en-US" sz="4000" dirty="0" smtClean="0">
              <a:solidFill>
                <a:srgbClr val="009900"/>
              </a:solidFill>
            </a:endParaRP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A =  {</a:t>
            </a:r>
            <a:r>
              <a:rPr lang="en-US" sz="2800" dirty="0" err="1" smtClean="0">
                <a:solidFill>
                  <a:schemeClr val="tx2"/>
                </a:solidFill>
              </a:rPr>
              <a:t>ab</a:t>
            </a:r>
            <a:r>
              <a:rPr lang="en-US" sz="2800" dirty="0" smtClean="0">
                <a:solidFill>
                  <a:schemeClr val="tx2"/>
                </a:solidFill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</a:rPr>
              <a:t>cb</a:t>
            </a:r>
            <a:r>
              <a:rPr lang="en-US" sz="2800" dirty="0" smtClean="0">
                <a:solidFill>
                  <a:schemeClr val="tx2"/>
                </a:solidFill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</a:rPr>
              <a:t>cd</a:t>
            </a:r>
            <a:r>
              <a:rPr lang="en-US" sz="2800" dirty="0" smtClean="0">
                <a:solidFill>
                  <a:schemeClr val="tx2"/>
                </a:solidFill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</a:rPr>
              <a:t>cf</a:t>
            </a:r>
            <a:r>
              <a:rPr lang="en-US" sz="2800" dirty="0" smtClean="0">
                <a:solidFill>
                  <a:schemeClr val="tx2"/>
                </a:solidFill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</a:rPr>
              <a:t>ef</a:t>
            </a:r>
            <a:r>
              <a:rPr lang="en-US" sz="2800" dirty="0" smtClean="0">
                <a:solidFill>
                  <a:schemeClr val="tx2"/>
                </a:solidFill>
              </a:rPr>
              <a:t>, bf, 		A</a:t>
            </a:r>
            <a:r>
              <a:rPr lang="en-US" sz="2800" baseline="-25000" dirty="0" smtClean="0">
                <a:solidFill>
                  <a:schemeClr val="tx2"/>
                </a:solidFill>
              </a:rPr>
              <a:t>1</a:t>
            </a:r>
            <a:r>
              <a:rPr lang="en-US" sz="2800" dirty="0" smtClean="0">
                <a:solidFill>
                  <a:schemeClr val="tx2"/>
                </a:solidFill>
              </a:rPr>
              <a:t>={</a:t>
            </a:r>
            <a:r>
              <a:rPr lang="en-US" sz="2800" dirty="0" err="1" smtClean="0">
                <a:solidFill>
                  <a:schemeClr val="tx2"/>
                </a:solidFill>
              </a:rPr>
              <a:t>ab</a:t>
            </a:r>
            <a:r>
              <a:rPr lang="en-US" sz="2800" dirty="0" smtClean="0">
                <a:solidFill>
                  <a:schemeClr val="tx2"/>
                </a:solidFill>
              </a:rPr>
              <a:t>}</a:t>
            </a:r>
            <a:br>
              <a:rPr lang="en-US" sz="2800" dirty="0" smtClean="0">
                <a:solidFill>
                  <a:schemeClr val="tx2"/>
                </a:solidFill>
              </a:rPr>
            </a:br>
            <a:r>
              <a:rPr lang="en-US" sz="2800" dirty="0" smtClean="0">
                <a:solidFill>
                  <a:schemeClr val="tx2"/>
                </a:solidFill>
              </a:rPr>
              <a:t> 	</a:t>
            </a:r>
            <a:r>
              <a:rPr lang="en-US" sz="2800" dirty="0" err="1" smtClean="0">
                <a:solidFill>
                  <a:schemeClr val="tx2"/>
                </a:solidFill>
              </a:rPr>
              <a:t>ba</a:t>
            </a:r>
            <a:r>
              <a:rPr lang="en-US" sz="2800" dirty="0" smtClean="0">
                <a:solidFill>
                  <a:schemeClr val="tx2"/>
                </a:solidFill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</a:rPr>
              <a:t>bc</a:t>
            </a:r>
            <a:r>
              <a:rPr lang="en-US" sz="2800" dirty="0" smtClean="0">
                <a:solidFill>
                  <a:schemeClr val="tx2"/>
                </a:solidFill>
              </a:rPr>
              <a:t>, dc, </a:t>
            </a:r>
            <a:r>
              <a:rPr lang="en-US" sz="2800" dirty="0" err="1" smtClean="0">
                <a:solidFill>
                  <a:schemeClr val="tx2"/>
                </a:solidFill>
              </a:rPr>
              <a:t>fc</a:t>
            </a:r>
            <a:r>
              <a:rPr lang="en-US" sz="2800" dirty="0" smtClean="0">
                <a:solidFill>
                  <a:schemeClr val="tx2"/>
                </a:solidFill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</a:rPr>
              <a:t>fe</a:t>
            </a:r>
            <a:r>
              <a:rPr lang="en-US" sz="2800" dirty="0" smtClean="0">
                <a:solidFill>
                  <a:schemeClr val="tx2"/>
                </a:solidFill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</a:rPr>
              <a:t>fb</a:t>
            </a:r>
            <a:r>
              <a:rPr lang="en-US" sz="2800" dirty="0" smtClean="0">
                <a:solidFill>
                  <a:schemeClr val="tx2"/>
                </a:solidFill>
              </a:rPr>
              <a:t>} 		A</a:t>
            </a:r>
            <a:r>
              <a:rPr lang="en-US" sz="2800" baseline="-25000" dirty="0" smtClean="0">
                <a:solidFill>
                  <a:schemeClr val="tx2"/>
                </a:solidFill>
              </a:rPr>
              <a:t>2</a:t>
            </a:r>
            <a:r>
              <a:rPr lang="en-US" sz="2800" dirty="0" smtClean="0">
                <a:solidFill>
                  <a:schemeClr val="tx2"/>
                </a:solidFill>
              </a:rPr>
              <a:t>={</a:t>
            </a:r>
            <a:r>
              <a:rPr lang="en-US" sz="2800" dirty="0" err="1" smtClean="0">
                <a:solidFill>
                  <a:schemeClr val="tx2"/>
                </a:solidFill>
              </a:rPr>
              <a:t>cd</a:t>
            </a:r>
            <a:r>
              <a:rPr lang="en-US" sz="2800" dirty="0" smtClean="0">
                <a:solidFill>
                  <a:schemeClr val="tx2"/>
                </a:solidFill>
              </a:rPr>
              <a:t>}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						        	A</a:t>
            </a:r>
            <a:r>
              <a:rPr lang="en-US" sz="2800" baseline="-25000" dirty="0" smtClean="0">
                <a:solidFill>
                  <a:schemeClr val="tx2"/>
                </a:solidFill>
              </a:rPr>
              <a:t>3</a:t>
            </a:r>
            <a:r>
              <a:rPr lang="en-US" sz="2800" dirty="0" smtClean="0">
                <a:solidFill>
                  <a:schemeClr val="tx2"/>
                </a:solidFill>
              </a:rPr>
              <a:t>={ac, ad, </a:t>
            </a:r>
            <a:r>
              <a:rPr lang="en-US" sz="2800" dirty="0" err="1" smtClean="0">
                <a:solidFill>
                  <a:schemeClr val="tx2"/>
                </a:solidFill>
              </a:rPr>
              <a:t>ae</a:t>
            </a:r>
            <a:r>
              <a:rPr lang="en-US" sz="2800" dirty="0" smtClean="0">
                <a:solidFill>
                  <a:schemeClr val="tx2"/>
                </a:solidFill>
              </a:rPr>
              <a:t>}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                                                     	A</a:t>
            </a:r>
            <a:r>
              <a:rPr lang="en-US" sz="2800" baseline="-25000" dirty="0" smtClean="0">
                <a:solidFill>
                  <a:schemeClr val="tx2"/>
                </a:solidFill>
              </a:rPr>
              <a:t>4</a:t>
            </a:r>
            <a:r>
              <a:rPr lang="en-US" sz="2800" dirty="0" smtClean="0">
                <a:solidFill>
                  <a:schemeClr val="tx2"/>
                </a:solidFill>
              </a:rPr>
              <a:t>={</a:t>
            </a:r>
            <a:r>
              <a:rPr lang="en-US" sz="2800" dirty="0" err="1" smtClean="0">
                <a:solidFill>
                  <a:schemeClr val="tx2"/>
                </a:solidFill>
              </a:rPr>
              <a:t>bc</a:t>
            </a:r>
            <a:r>
              <a:rPr lang="en-US" sz="2800" dirty="0" smtClean="0">
                <a:solidFill>
                  <a:schemeClr val="tx2"/>
                </a:solidFill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</a:rPr>
              <a:t>bd</a:t>
            </a:r>
            <a:r>
              <a:rPr lang="en-US" sz="2800" dirty="0" smtClean="0">
                <a:solidFill>
                  <a:schemeClr val="tx2"/>
                </a:solidFill>
              </a:rPr>
              <a:t>, be}</a:t>
            </a:r>
          </a:p>
          <a:p>
            <a:pPr>
              <a:spcBef>
                <a:spcPct val="0"/>
              </a:spcBef>
            </a:pPr>
            <a:r>
              <a:rPr lang="en-US" sz="2800" dirty="0" smtClean="0">
                <a:solidFill>
                  <a:schemeClr val="tx2"/>
                </a:solidFill>
              </a:rPr>
              <a:t>A = </a:t>
            </a:r>
            <a:r>
              <a:rPr lang="en-US" sz="2800" dirty="0" smtClean="0">
                <a:solidFill>
                  <a:schemeClr val="tx2"/>
                </a:solidFill>
                <a:cs typeface="Times New Roman" charset="0"/>
              </a:rPr>
              <a:t>Â = A</a:t>
            </a:r>
            <a:r>
              <a:rPr lang="en-US" sz="2800" dirty="0" smtClean="0">
                <a:solidFill>
                  <a:schemeClr val="tx2"/>
                </a:solidFill>
                <a:cs typeface="Times New Roman" charset="0"/>
                <a:sym typeface="Symbol" pitchFamily="18" charset="2"/>
              </a:rPr>
              <a:t>A</a:t>
            </a:r>
            <a:r>
              <a:rPr lang="en-US" sz="2800" baseline="30000" dirty="0" smtClean="0">
                <a:solidFill>
                  <a:schemeClr val="tx2"/>
                </a:solidFill>
                <a:cs typeface="Times New Roman" charset="0"/>
                <a:sym typeface="Symbol" pitchFamily="18" charset="2"/>
              </a:rPr>
              <a:t>-1                                  	</a:t>
            </a:r>
            <a:r>
              <a:rPr lang="en-US" sz="2800" dirty="0" smtClean="0">
                <a:solidFill>
                  <a:schemeClr val="tx2"/>
                </a:solidFill>
                <a:cs typeface="Times New Roman" charset="0"/>
                <a:sym typeface="Symbol" pitchFamily="18" charset="2"/>
              </a:rPr>
              <a:t>A  A</a:t>
            </a:r>
            <a:r>
              <a:rPr lang="en-US" sz="2800" baseline="30000" dirty="0" smtClean="0">
                <a:solidFill>
                  <a:schemeClr val="tx2"/>
                </a:solidFill>
                <a:cs typeface="Times New Roman" charset="0"/>
                <a:sym typeface="Symbol" pitchFamily="18" charset="2"/>
              </a:rPr>
              <a:t>-1 </a:t>
            </a:r>
            <a:r>
              <a:rPr lang="en-US" sz="2800" dirty="0" smtClean="0">
                <a:solidFill>
                  <a:schemeClr val="tx2"/>
                </a:solidFill>
                <a:cs typeface="Times New Roman" charset="0"/>
                <a:sym typeface="Symbol" pitchFamily="18" charset="2"/>
              </a:rPr>
              <a:t>= Ø</a:t>
            </a:r>
            <a:r>
              <a:rPr lang="en-US" sz="2800" baseline="30000" dirty="0" smtClean="0">
                <a:solidFill>
                  <a:schemeClr val="tx2"/>
                </a:solidFill>
                <a:cs typeface="Times New Roman" charset="0"/>
                <a:sym typeface="Symbol" pitchFamily="18" charset="2"/>
              </a:rPr>
              <a:t> </a:t>
            </a:r>
          </a:p>
        </p:txBody>
      </p:sp>
      <p:pic>
        <p:nvPicPr>
          <p:cNvPr id="66565" name="5 - Εικόνα" descr="1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5390" y="2366554"/>
            <a:ext cx="6832600" cy="181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1130966" y="2322100"/>
            <a:ext cx="6906127" cy="1888959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1 - Τίτλος"/>
          <p:cNvSpPr>
            <a:spLocks noGrp="1"/>
          </p:cNvSpPr>
          <p:nvPr>
            <p:ph type="title"/>
          </p:nvPr>
        </p:nvSpPr>
        <p:spPr>
          <a:xfrm>
            <a:off x="1356678" y="362758"/>
            <a:ext cx="7787321" cy="906780"/>
          </a:xfrm>
        </p:spPr>
        <p:txBody>
          <a:bodyPr anchor="ctr"/>
          <a:lstStyle/>
          <a:p>
            <a:pPr eaLnBrk="1" hangingPunct="1"/>
            <a:r>
              <a:rPr lang="en-US" dirty="0" smtClean="0">
                <a:solidFill>
                  <a:srgbClr val="002060"/>
                </a:solidFill>
                <a:latin typeface="Monotype Corsiva" pitchFamily="66" charset="0"/>
              </a:rPr>
              <a:t>Comparability Graphs</a:t>
            </a:r>
            <a:endParaRPr lang="el-GR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7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C42D09A4-64D9-4005-858C-1F13DF9E55C1}" type="slidenum">
              <a:rPr lang="el-GR" altLang="el-GR" sz="1200" smtClean="0">
                <a:latin typeface="Cambria" pitchFamily="18" charset="0"/>
              </a:rPr>
              <a:pPr/>
              <a:t>68</a:t>
            </a:fld>
            <a:endParaRPr lang="el-GR" altLang="el-GR" sz="120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5 - Εικόνα" descr="2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4023" y="4385155"/>
            <a:ext cx="3103635" cy="41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8" name="2 - Θέση περιεχομένου"/>
          <p:cNvSpPr>
            <a:spLocks noGrp="1"/>
          </p:cNvSpPr>
          <p:nvPr>
            <p:ph idx="1"/>
          </p:nvPr>
        </p:nvSpPr>
        <p:spPr>
          <a:xfrm>
            <a:off x="409071" y="1802460"/>
            <a:ext cx="8734929" cy="3883660"/>
          </a:xfrm>
        </p:spPr>
        <p:txBody>
          <a:bodyPr/>
          <a:lstStyle/>
          <a:p>
            <a:r>
              <a:rPr lang="en-US" sz="2400" dirty="0" smtClean="0"/>
              <a:t>The next theorem is of major importance since it legitimizes the use of </a:t>
            </a:r>
            <a:r>
              <a:rPr lang="en-US" sz="2400" dirty="0" smtClean="0">
                <a:solidFill>
                  <a:srgbClr val="009900"/>
                </a:solidFill>
              </a:rPr>
              <a:t>G-decomposition </a:t>
            </a:r>
            <a:r>
              <a:rPr lang="en-US" sz="2400" dirty="0" smtClean="0"/>
              <a:t>as a tool for recognizing </a:t>
            </a:r>
            <a:r>
              <a:rPr lang="en-US" sz="2400" dirty="0" smtClean="0">
                <a:solidFill>
                  <a:schemeClr val="tx2"/>
                </a:solidFill>
              </a:rPr>
              <a:t>comparability graph.</a:t>
            </a:r>
          </a:p>
          <a:p>
            <a:endParaRPr lang="en-US" sz="1400" dirty="0" smtClean="0">
              <a:solidFill>
                <a:schemeClr val="tx2"/>
              </a:solidFill>
            </a:endParaRPr>
          </a:p>
          <a:p>
            <a:r>
              <a:rPr lang="en-US" sz="2400" dirty="0" smtClean="0"/>
              <a:t>A partition of                                          is called </a:t>
            </a:r>
            <a:r>
              <a:rPr lang="en-US" sz="2400" dirty="0" smtClean="0">
                <a:solidFill>
                  <a:srgbClr val="009900"/>
                </a:solidFill>
              </a:rPr>
              <a:t>G-decomposition</a:t>
            </a:r>
          </a:p>
          <a:p>
            <a:pPr>
              <a:buNone/>
            </a:pPr>
            <a:r>
              <a:rPr lang="en-US" sz="2400" dirty="0" smtClean="0">
                <a:solidFill>
                  <a:srgbClr val="009900"/>
                </a:solidFill>
              </a:rPr>
              <a:t>	 </a:t>
            </a:r>
            <a:r>
              <a:rPr lang="en-US" sz="2400" dirty="0" smtClean="0"/>
              <a:t>of E if         is an implication class of </a:t>
            </a:r>
            <a:endParaRPr lang="el-GR" sz="2400" dirty="0" smtClean="0"/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1356678" y="362758"/>
            <a:ext cx="7787321" cy="906780"/>
          </a:xfrm>
        </p:spPr>
        <p:txBody>
          <a:bodyPr anchor="ctr"/>
          <a:lstStyle/>
          <a:p>
            <a:pPr eaLnBrk="1" hangingPunct="1"/>
            <a:r>
              <a:rPr lang="en-US" dirty="0" smtClean="0">
                <a:solidFill>
                  <a:srgbClr val="002060"/>
                </a:solidFill>
                <a:latin typeface="Monotype Corsiva" pitchFamily="66" charset="0"/>
              </a:rPr>
              <a:t>Comparability Graphs</a:t>
            </a:r>
            <a:endParaRPr lang="el-GR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7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C42D09A4-64D9-4005-858C-1F13DF9E55C1}" type="slidenum">
              <a:rPr lang="el-GR" altLang="el-GR" sz="1200" smtClean="0">
                <a:latin typeface="Cambria" pitchFamily="18" charset="0"/>
              </a:rPr>
              <a:pPr/>
              <a:t>69</a:t>
            </a:fld>
            <a:endParaRPr lang="el-GR" altLang="el-GR" sz="1200" smtClean="0">
              <a:latin typeface="Cambria" pitchFamily="18" charset="0"/>
            </a:endParaRPr>
          </a:p>
        </p:txBody>
      </p:sp>
      <p:pic>
        <p:nvPicPr>
          <p:cNvPr id="6" name="5 - Εικόνα" descr="2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7143" y="3270228"/>
            <a:ext cx="3103635" cy="41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6 - Εικόνα" descr="4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7082" y="3626024"/>
            <a:ext cx="534988" cy="489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6 - Εικόνα" descr="4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91047" y="4319848"/>
            <a:ext cx="534988" cy="489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 bwMode="auto">
          <a:xfrm>
            <a:off x="1912986" y="4307306"/>
            <a:ext cx="1407695" cy="85424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9232" y="1660361"/>
            <a:ext cx="8674768" cy="5197639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en-US" sz="2800" b="1" dirty="0" smtClean="0">
                <a:solidFill>
                  <a:srgbClr val="00B050"/>
                </a:solidFill>
              </a:rPr>
              <a:t>	</a:t>
            </a:r>
            <a:r>
              <a:rPr lang="en-US" b="1" dirty="0" smtClean="0">
                <a:solidFill>
                  <a:srgbClr val="009900"/>
                </a:solidFill>
              </a:rPr>
              <a:t>Recognition Algorithm</a:t>
            </a:r>
          </a:p>
          <a:p>
            <a:pPr eaLnBrk="1" hangingPunct="1">
              <a:buNone/>
              <a:defRPr/>
            </a:pPr>
            <a:r>
              <a:rPr lang="en-US" sz="2800" dirty="0" smtClean="0"/>
              <a:t>	</a:t>
            </a:r>
            <a:r>
              <a:rPr lang="en-US" sz="2400" dirty="0" smtClean="0"/>
              <a:t>This observation leads to the following easy and simple recognition algorithm</a:t>
            </a:r>
            <a:r>
              <a:rPr lang="en-US" sz="2800" dirty="0" smtClean="0"/>
              <a:t>:</a:t>
            </a:r>
          </a:p>
          <a:p>
            <a:pPr eaLnBrk="1" hangingPunct="1">
              <a:buNone/>
              <a:defRPr/>
            </a:pPr>
            <a:endParaRPr lang="en-US" sz="900" dirty="0" smtClean="0"/>
          </a:p>
          <a:p>
            <a:pPr lvl="1" eaLnBrk="1" hangingPunct="1">
              <a:spcAft>
                <a:spcPts val="1200"/>
              </a:spcAft>
              <a:defRPr/>
            </a:pPr>
            <a:r>
              <a:rPr lang="en-US" dirty="0" smtClean="0">
                <a:solidFill>
                  <a:srgbClr val="C00000"/>
                </a:solidFill>
              </a:rPr>
              <a:t>Find a </a:t>
            </a:r>
            <a:r>
              <a:rPr lang="en-US" dirty="0" err="1" smtClean="0">
                <a:solidFill>
                  <a:srgbClr val="C00000"/>
                </a:solidFill>
              </a:rPr>
              <a:t>simplicial</a:t>
            </a:r>
            <a:r>
              <a:rPr lang="en-US" dirty="0" smtClean="0">
                <a:solidFill>
                  <a:srgbClr val="C00000"/>
                </a:solidFill>
              </a:rPr>
              <a:t> node of G</a:t>
            </a:r>
            <a:r>
              <a:rPr lang="en-US" sz="2400" dirty="0" smtClean="0">
                <a:solidFill>
                  <a:srgbClr val="C00000"/>
                </a:solidFill>
              </a:rPr>
              <a:t>;</a:t>
            </a:r>
            <a:endParaRPr lang="en-US" dirty="0" smtClean="0">
              <a:solidFill>
                <a:srgbClr val="C00000"/>
              </a:solidFill>
            </a:endParaRPr>
          </a:p>
          <a:p>
            <a:pPr lvl="1" eaLnBrk="1" hangingPunct="1">
              <a:spcAft>
                <a:spcPts val="1200"/>
              </a:spcAft>
              <a:defRPr/>
            </a:pPr>
            <a:r>
              <a:rPr lang="en-US" dirty="0" smtClean="0">
                <a:solidFill>
                  <a:srgbClr val="C00000"/>
                </a:solidFill>
              </a:rPr>
              <a:t>Delete it from G, resulting G</a:t>
            </a:r>
            <a:r>
              <a:rPr lang="en-US" dirty="0" smtClean="0">
                <a:solidFill>
                  <a:srgbClr val="C00000"/>
                </a:solidFill>
                <a:latin typeface="+mj-lt"/>
              </a:rPr>
              <a:t>’</a:t>
            </a:r>
            <a:r>
              <a:rPr lang="en-US" dirty="0" smtClean="0">
                <a:solidFill>
                  <a:srgbClr val="C00000"/>
                </a:solidFill>
              </a:rPr>
              <a:t>;</a:t>
            </a:r>
          </a:p>
          <a:p>
            <a:pPr lvl="1" eaLnBrk="1" hangingPunct="1">
              <a:spcAft>
                <a:spcPts val="1200"/>
              </a:spcAft>
              <a:defRPr/>
            </a:pPr>
            <a:r>
              <a:rPr lang="en-US" dirty="0" smtClean="0">
                <a:solidFill>
                  <a:srgbClr val="C00000"/>
                </a:solidFill>
              </a:rPr>
              <a:t>Recourse on the resulting graph G</a:t>
            </a:r>
            <a:r>
              <a:rPr lang="en-US" dirty="0" smtClean="0">
                <a:solidFill>
                  <a:srgbClr val="C00000"/>
                </a:solidFill>
                <a:latin typeface="+mj-lt"/>
              </a:rPr>
              <a:t>’</a:t>
            </a:r>
            <a:r>
              <a:rPr lang="en-US" dirty="0" smtClean="0">
                <a:solidFill>
                  <a:srgbClr val="C00000"/>
                </a:solidFill>
              </a:rPr>
              <a:t>, until no node remain.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pic>
        <p:nvPicPr>
          <p:cNvPr id="5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C42D09A4-64D9-4005-858C-1F13DF9E55C1}" type="slidenum">
              <a:rPr lang="el-GR" altLang="el-GR" sz="1200" smtClean="0">
                <a:latin typeface="Cambria" pitchFamily="18" charset="0"/>
              </a:rPr>
              <a:pPr/>
              <a:t>7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371600" y="361455"/>
            <a:ext cx="7772400" cy="889829"/>
          </a:xfrm>
          <a:prstGeom prst="rect">
            <a:avLst/>
          </a:prstGeom>
        </p:spPr>
        <p:txBody>
          <a:bodyPr anchor="ctr"/>
          <a:lstStyle/>
          <a:p>
            <a:pPr algn="l"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Garamond" pitchFamily="18" charset="0"/>
                <a:ea typeface="+mj-ea"/>
                <a:cs typeface="+mj-cs"/>
              </a:rPr>
              <a:t>Triangulated Graphs</a:t>
            </a:r>
            <a:endParaRPr lang="en-GB" sz="3200" dirty="0">
              <a:solidFill>
                <a:srgbClr val="002060"/>
              </a:solidFill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17745" y="1700808"/>
            <a:ext cx="72008" cy="4608512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Ορθογώνιο"/>
          <p:cNvSpPr/>
          <p:nvPr/>
        </p:nvSpPr>
        <p:spPr bwMode="auto">
          <a:xfrm>
            <a:off x="2308634" y="4581053"/>
            <a:ext cx="2525916" cy="61563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61744" y="1662034"/>
            <a:ext cx="8482256" cy="4606418"/>
          </a:xfrm>
        </p:spPr>
        <p:txBody>
          <a:bodyPr/>
          <a:lstStyle/>
          <a:p>
            <a:pPr>
              <a:buNone/>
              <a:defRPr/>
            </a:pPr>
            <a:r>
              <a:rPr lang="en-US" b="1" dirty="0" smtClean="0">
                <a:solidFill>
                  <a:srgbClr val="009900"/>
                </a:solidFill>
              </a:rPr>
              <a:t>Algorithm: </a:t>
            </a:r>
            <a:r>
              <a:rPr lang="en-US" b="1" dirty="0" err="1" smtClean="0">
                <a:solidFill>
                  <a:srgbClr val="009900"/>
                </a:solidFill>
              </a:rPr>
              <a:t>Decomposition_Algorithm</a:t>
            </a:r>
            <a:endParaRPr lang="en-US" b="1" dirty="0" smtClean="0">
              <a:solidFill>
                <a:srgbClr val="009900"/>
              </a:solidFill>
            </a:endParaRPr>
          </a:p>
          <a:p>
            <a:pPr marL="514350" indent="-514350">
              <a:buSzPct val="80000"/>
              <a:buFont typeface="+mj-lt"/>
              <a:buAutoNum type="arabicPeriod"/>
              <a:defRPr/>
            </a:pPr>
            <a:r>
              <a:rPr lang="en-US" sz="2800" dirty="0" smtClean="0"/>
              <a:t>Initialize: </a:t>
            </a:r>
            <a:r>
              <a:rPr lang="en-US" sz="2800" dirty="0" err="1" smtClean="0">
                <a:solidFill>
                  <a:srgbClr val="009900"/>
                </a:solidFill>
              </a:rPr>
              <a:t>i</a:t>
            </a:r>
            <a:r>
              <a:rPr lang="en-US" sz="2800" dirty="0" smtClean="0">
                <a:solidFill>
                  <a:srgbClr val="009900"/>
                </a:solidFill>
                <a:sym typeface="Symbol"/>
              </a:rPr>
              <a:t>  </a:t>
            </a:r>
            <a:r>
              <a:rPr lang="en-US" sz="2800" dirty="0" smtClean="0">
                <a:solidFill>
                  <a:srgbClr val="009900"/>
                </a:solidFill>
                <a:sym typeface="Wingdings" pitchFamily="2" charset="2"/>
              </a:rPr>
              <a:t>1; </a:t>
            </a:r>
            <a:r>
              <a:rPr lang="en-US" sz="2800" dirty="0" err="1" smtClean="0">
                <a:solidFill>
                  <a:srgbClr val="009900"/>
                </a:solidFill>
                <a:sym typeface="Wingdings" pitchFamily="2" charset="2"/>
              </a:rPr>
              <a:t>E</a:t>
            </a:r>
            <a:r>
              <a:rPr lang="en-US" sz="2800" baseline="-25000" dirty="0" err="1" smtClean="0">
                <a:solidFill>
                  <a:srgbClr val="009900"/>
                </a:solidFill>
                <a:sym typeface="Wingdings" pitchFamily="2" charset="2"/>
              </a:rPr>
              <a:t>i</a:t>
            </a:r>
            <a:r>
              <a:rPr lang="en-US" sz="2800" dirty="0" smtClean="0">
                <a:solidFill>
                  <a:srgbClr val="009900"/>
                </a:solidFill>
                <a:sym typeface="Symbol"/>
              </a:rPr>
              <a:t>  </a:t>
            </a:r>
            <a:r>
              <a:rPr lang="en-US" sz="2800" dirty="0" smtClean="0">
                <a:solidFill>
                  <a:srgbClr val="009900"/>
                </a:solidFill>
                <a:sym typeface="Wingdings" pitchFamily="2" charset="2"/>
              </a:rPr>
              <a:t>E; F</a:t>
            </a:r>
            <a:r>
              <a:rPr lang="en-US" sz="2800" dirty="0" smtClean="0">
                <a:solidFill>
                  <a:srgbClr val="009900"/>
                </a:solidFill>
                <a:sym typeface="Symbol"/>
              </a:rPr>
              <a:t>  </a:t>
            </a:r>
            <a:r>
              <a:rPr lang="en-US" sz="2800" dirty="0" smtClean="0">
                <a:solidFill>
                  <a:srgbClr val="009900"/>
                </a:solidFill>
                <a:sym typeface="Wingdings" pitchFamily="2" charset="2"/>
              </a:rPr>
              <a:t>Ø;</a:t>
            </a:r>
          </a:p>
          <a:p>
            <a:pPr marL="514350" indent="-514350">
              <a:buSzPct val="80000"/>
              <a:buFont typeface="+mj-lt"/>
              <a:buAutoNum type="arabicPeriod"/>
              <a:defRPr/>
            </a:pPr>
            <a:r>
              <a:rPr lang="en-US" sz="2800" dirty="0" smtClean="0">
                <a:sym typeface="Wingdings" pitchFamily="2" charset="2"/>
              </a:rPr>
              <a:t>Arbitrarily pick an edge </a:t>
            </a:r>
            <a:r>
              <a:rPr lang="en-US" sz="2800" dirty="0" err="1" smtClean="0">
                <a:solidFill>
                  <a:srgbClr val="C00000"/>
                </a:solidFill>
                <a:sym typeface="Wingdings" pitchFamily="2" charset="2"/>
              </a:rPr>
              <a:t>x</a:t>
            </a:r>
            <a:r>
              <a:rPr lang="en-US" sz="2800" baseline="-25000" dirty="0" err="1" smtClean="0">
                <a:solidFill>
                  <a:srgbClr val="C00000"/>
                </a:solidFill>
                <a:sym typeface="Wingdings" pitchFamily="2" charset="2"/>
              </a:rPr>
              <a:t>i</a:t>
            </a:r>
            <a:r>
              <a:rPr lang="en-US" sz="2800" dirty="0" err="1" smtClean="0">
                <a:solidFill>
                  <a:srgbClr val="C00000"/>
                </a:solidFill>
                <a:sym typeface="Wingdings" pitchFamily="2" charset="2"/>
              </a:rPr>
              <a:t>y</a:t>
            </a:r>
            <a:r>
              <a:rPr lang="en-US" sz="2800" baseline="-25000" dirty="0" err="1" smtClean="0">
                <a:solidFill>
                  <a:srgbClr val="C00000"/>
                </a:solidFill>
                <a:sym typeface="Wingdings" pitchFamily="2" charset="2"/>
              </a:rPr>
              <a:t>i</a:t>
            </a:r>
            <a:r>
              <a:rPr lang="en-US" sz="2800" baseline="-25000" dirty="0" smtClean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sym typeface="Symbol"/>
              </a:rPr>
              <a:t> </a:t>
            </a:r>
            <a:r>
              <a:rPr lang="en-US" sz="2800" dirty="0" err="1" smtClean="0">
                <a:solidFill>
                  <a:srgbClr val="C00000"/>
                </a:solidFill>
                <a:sym typeface="Symbol"/>
              </a:rPr>
              <a:t>E</a:t>
            </a:r>
            <a:r>
              <a:rPr lang="en-US" sz="2800" baseline="-25000" dirty="0" err="1" smtClean="0">
                <a:solidFill>
                  <a:srgbClr val="C00000"/>
                </a:solidFill>
                <a:sym typeface="Symbol"/>
              </a:rPr>
              <a:t>i</a:t>
            </a:r>
            <a:r>
              <a:rPr lang="en-US" sz="2800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lang="en-US" sz="2800" dirty="0" smtClean="0">
                <a:solidFill>
                  <a:srgbClr val="009900"/>
                </a:solidFill>
                <a:sym typeface="Symbol"/>
              </a:rPr>
              <a:t>;</a:t>
            </a:r>
          </a:p>
          <a:p>
            <a:pPr marL="514350" indent="-514350">
              <a:buSzPct val="80000"/>
              <a:buFont typeface="+mj-lt"/>
              <a:buAutoNum type="arabicPeriod"/>
              <a:defRPr/>
            </a:pPr>
            <a:r>
              <a:rPr lang="en-US" sz="2800" dirty="0" smtClean="0">
                <a:sym typeface="Symbol"/>
              </a:rPr>
              <a:t>Enumerate the implication class </a:t>
            </a:r>
            <a:r>
              <a:rPr lang="en-US" sz="2800" dirty="0" smtClean="0">
                <a:solidFill>
                  <a:srgbClr val="009900"/>
                </a:solidFill>
                <a:sym typeface="Symbol"/>
              </a:rPr>
              <a:t>B</a:t>
            </a:r>
            <a:r>
              <a:rPr lang="en-US" sz="2800" baseline="-25000" dirty="0" smtClean="0">
                <a:solidFill>
                  <a:srgbClr val="009900"/>
                </a:solidFill>
                <a:sym typeface="Symbol"/>
              </a:rPr>
              <a:t>i</a:t>
            </a:r>
            <a:r>
              <a:rPr lang="en-US" sz="2800" dirty="0" smtClean="0">
                <a:solidFill>
                  <a:srgbClr val="009900"/>
                </a:solidFill>
                <a:sym typeface="Symbol"/>
              </a:rPr>
              <a:t> </a:t>
            </a:r>
            <a:r>
              <a:rPr lang="en-US" sz="2800" dirty="0" smtClean="0">
                <a:sym typeface="Symbol"/>
              </a:rPr>
              <a:t>of</a:t>
            </a:r>
            <a:r>
              <a:rPr lang="en-US" sz="2800" dirty="0" smtClean="0">
                <a:solidFill>
                  <a:srgbClr val="009900"/>
                </a:solidFill>
                <a:sym typeface="Symbol"/>
              </a:rPr>
              <a:t> E;</a:t>
            </a:r>
            <a:r>
              <a:rPr lang="en-US" sz="2800" baseline="-25000" dirty="0" smtClean="0">
                <a:solidFill>
                  <a:srgbClr val="009900"/>
                </a:solidFill>
                <a:sym typeface="Symbol"/>
              </a:rPr>
              <a:t/>
            </a:r>
            <a:br>
              <a:rPr lang="en-US" sz="2800" baseline="-25000" dirty="0" smtClean="0">
                <a:solidFill>
                  <a:srgbClr val="009900"/>
                </a:solidFill>
                <a:sym typeface="Symbol"/>
              </a:rPr>
            </a:br>
            <a:r>
              <a:rPr lang="en-US" sz="2800" dirty="0" smtClean="0">
                <a:sym typeface="Symbol"/>
              </a:rPr>
              <a:t>if  </a:t>
            </a:r>
            <a:r>
              <a:rPr lang="en-US" sz="2800" dirty="0" smtClean="0">
                <a:solidFill>
                  <a:srgbClr val="009900"/>
                </a:solidFill>
                <a:sym typeface="Symbol"/>
              </a:rPr>
              <a:t>B</a:t>
            </a:r>
            <a:r>
              <a:rPr lang="en-US" sz="2800" baseline="-25000" dirty="0" smtClean="0">
                <a:solidFill>
                  <a:srgbClr val="009900"/>
                </a:solidFill>
                <a:sym typeface="Symbol"/>
              </a:rPr>
              <a:t>i</a:t>
            </a:r>
            <a:r>
              <a:rPr lang="en-US" sz="2800" dirty="0" smtClean="0">
                <a:solidFill>
                  <a:srgbClr val="009900"/>
                </a:solidFill>
                <a:sym typeface="Symbol"/>
              </a:rPr>
              <a:t>∩B</a:t>
            </a:r>
            <a:r>
              <a:rPr lang="en-US" sz="2800" baseline="-25000" dirty="0" smtClean="0">
                <a:solidFill>
                  <a:srgbClr val="009900"/>
                </a:solidFill>
                <a:sym typeface="Symbol"/>
              </a:rPr>
              <a:t>i</a:t>
            </a:r>
            <a:r>
              <a:rPr lang="en-US" sz="2800" baseline="30000" dirty="0" smtClean="0">
                <a:solidFill>
                  <a:srgbClr val="009900"/>
                </a:solidFill>
                <a:sym typeface="Symbol"/>
              </a:rPr>
              <a:t>-1</a:t>
            </a:r>
            <a:r>
              <a:rPr lang="en-US" sz="2800" dirty="0" smtClean="0">
                <a:solidFill>
                  <a:srgbClr val="009900"/>
                </a:solidFill>
                <a:sym typeface="Symbol"/>
              </a:rPr>
              <a:t> = Ø </a:t>
            </a:r>
            <a:r>
              <a:rPr lang="en-US" sz="2800" dirty="0" smtClean="0">
                <a:sym typeface="Symbol"/>
              </a:rPr>
              <a:t>then </a:t>
            </a:r>
            <a:r>
              <a:rPr lang="en-US" sz="2800" dirty="0" smtClean="0">
                <a:solidFill>
                  <a:schemeClr val="tx2"/>
                </a:solidFill>
                <a:sym typeface="Symbol"/>
              </a:rPr>
              <a:t>add</a:t>
            </a:r>
            <a:r>
              <a:rPr lang="en-US" sz="2800" dirty="0" smtClean="0">
                <a:sym typeface="Symbol"/>
              </a:rPr>
              <a:t> </a:t>
            </a:r>
            <a:r>
              <a:rPr lang="en-US" sz="2800" dirty="0" smtClean="0">
                <a:solidFill>
                  <a:srgbClr val="009900"/>
                </a:solidFill>
                <a:sym typeface="Symbol"/>
              </a:rPr>
              <a:t>B</a:t>
            </a:r>
            <a:r>
              <a:rPr lang="en-US" sz="2800" baseline="-25000" dirty="0" smtClean="0">
                <a:solidFill>
                  <a:srgbClr val="009900"/>
                </a:solidFill>
                <a:sym typeface="Symbol"/>
              </a:rPr>
              <a:t>i</a:t>
            </a:r>
            <a:r>
              <a:rPr lang="en-US" sz="2800" dirty="0" smtClean="0">
                <a:sym typeface="Symbol"/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sym typeface="Symbol"/>
              </a:rPr>
              <a:t>to</a:t>
            </a:r>
            <a:r>
              <a:rPr lang="en-US" sz="2800" dirty="0" smtClean="0">
                <a:sym typeface="Symbol"/>
              </a:rPr>
              <a:t> </a:t>
            </a:r>
            <a:r>
              <a:rPr lang="en-US" sz="2800" dirty="0" smtClean="0">
                <a:solidFill>
                  <a:srgbClr val="009900"/>
                </a:solidFill>
                <a:sym typeface="Symbol"/>
              </a:rPr>
              <a:t>F</a:t>
            </a:r>
            <a:r>
              <a:rPr lang="en-US" sz="2800" dirty="0" smtClean="0">
                <a:sym typeface="Symbol"/>
              </a:rPr>
              <a:t>;</a:t>
            </a:r>
            <a:br>
              <a:rPr lang="en-US" sz="2800" dirty="0" smtClean="0">
                <a:sym typeface="Symbol"/>
              </a:rPr>
            </a:br>
            <a:r>
              <a:rPr lang="en-US" sz="2800" dirty="0" smtClean="0">
                <a:sym typeface="Symbol"/>
              </a:rPr>
              <a:t>else “</a:t>
            </a:r>
            <a:r>
              <a:rPr lang="en-US" sz="2800" dirty="0" smtClean="0">
                <a:solidFill>
                  <a:schemeClr val="tx2"/>
                </a:solidFill>
                <a:sym typeface="Symbol"/>
              </a:rPr>
              <a:t>G is not comparability graph</a:t>
            </a:r>
            <a:r>
              <a:rPr lang="en-US" sz="2800" dirty="0" smtClean="0">
                <a:sym typeface="Symbol"/>
              </a:rPr>
              <a:t>”; </a:t>
            </a:r>
            <a:r>
              <a:rPr lang="en-US" sz="2400" dirty="0" smtClean="0">
                <a:sym typeface="Symbol"/>
              </a:rPr>
              <a:t>STOP</a:t>
            </a:r>
            <a:r>
              <a:rPr lang="en-US" sz="2800" dirty="0" smtClean="0">
                <a:sym typeface="Symbol"/>
              </a:rPr>
              <a:t>;</a:t>
            </a:r>
          </a:p>
          <a:p>
            <a:pPr marL="514350" indent="-514350">
              <a:buSzPct val="80000"/>
              <a:buFont typeface="+mj-lt"/>
              <a:buAutoNum type="arabicPeriod"/>
              <a:defRPr/>
            </a:pPr>
            <a:r>
              <a:rPr lang="en-US" sz="2800" dirty="0" smtClean="0">
                <a:sym typeface="Symbol"/>
              </a:rPr>
              <a:t>Define: </a:t>
            </a:r>
            <a:r>
              <a:rPr lang="en-US" sz="2800" dirty="0" smtClean="0">
                <a:solidFill>
                  <a:srgbClr val="009900"/>
                </a:solidFill>
                <a:sym typeface="Symbol"/>
              </a:rPr>
              <a:t>E</a:t>
            </a:r>
            <a:r>
              <a:rPr lang="en-US" sz="2800" baseline="-25000" dirty="0" smtClean="0">
                <a:solidFill>
                  <a:srgbClr val="009900"/>
                </a:solidFill>
                <a:sym typeface="Symbol"/>
              </a:rPr>
              <a:t>i+1</a:t>
            </a:r>
            <a:r>
              <a:rPr lang="en-US" sz="2800" dirty="0" smtClean="0">
                <a:solidFill>
                  <a:srgbClr val="009900"/>
                </a:solidFill>
                <a:sym typeface="Symbol"/>
              </a:rPr>
              <a:t>  </a:t>
            </a:r>
            <a:r>
              <a:rPr lang="en-US" sz="2800" dirty="0" err="1" smtClean="0">
                <a:solidFill>
                  <a:srgbClr val="009900"/>
                </a:solidFill>
                <a:sym typeface="Wingdings" pitchFamily="2" charset="2"/>
              </a:rPr>
              <a:t>E</a:t>
            </a:r>
            <a:r>
              <a:rPr lang="en-US" sz="2800" baseline="-25000" dirty="0" err="1" smtClean="0">
                <a:solidFill>
                  <a:srgbClr val="009900"/>
                </a:solidFill>
                <a:sym typeface="Wingdings" pitchFamily="2" charset="2"/>
              </a:rPr>
              <a:t>i</a:t>
            </a:r>
            <a:r>
              <a:rPr lang="en-US" sz="2800" dirty="0" smtClean="0">
                <a:solidFill>
                  <a:srgbClr val="009900"/>
                </a:solidFill>
                <a:sym typeface="Wingdings" pitchFamily="2" charset="2"/>
              </a:rPr>
              <a:t> -       ;</a:t>
            </a:r>
          </a:p>
          <a:p>
            <a:pPr marL="514350" indent="-514350">
              <a:buSzPct val="80000"/>
              <a:buFont typeface="+mj-lt"/>
              <a:buAutoNum type="arabicPeriod"/>
              <a:defRPr/>
            </a:pPr>
            <a:r>
              <a:rPr lang="en-US" sz="2800" dirty="0" smtClean="0">
                <a:sym typeface="Wingdings" pitchFamily="2" charset="2"/>
              </a:rPr>
              <a:t>if  </a:t>
            </a:r>
            <a:r>
              <a:rPr lang="en-US" sz="2800" dirty="0" smtClean="0">
                <a:solidFill>
                  <a:srgbClr val="009900"/>
                </a:solidFill>
                <a:sym typeface="Wingdings" pitchFamily="2" charset="2"/>
              </a:rPr>
              <a:t>E</a:t>
            </a:r>
            <a:r>
              <a:rPr lang="en-US" sz="2800" baseline="-25000" dirty="0" smtClean="0">
                <a:solidFill>
                  <a:srgbClr val="009900"/>
                </a:solidFill>
                <a:sym typeface="Wingdings" pitchFamily="2" charset="2"/>
              </a:rPr>
              <a:t>i+1</a:t>
            </a:r>
            <a:r>
              <a:rPr lang="en-US" sz="2800" dirty="0" smtClean="0">
                <a:solidFill>
                  <a:srgbClr val="009900"/>
                </a:solidFill>
                <a:sym typeface="Wingdings" pitchFamily="2" charset="2"/>
              </a:rPr>
              <a:t>=</a:t>
            </a:r>
            <a:r>
              <a:rPr lang="en-US" sz="2800" dirty="0" smtClean="0">
                <a:solidFill>
                  <a:srgbClr val="009900"/>
                </a:solidFill>
                <a:sym typeface="Symbol"/>
              </a:rPr>
              <a:t> Ø </a:t>
            </a:r>
            <a:r>
              <a:rPr lang="en-US" sz="2800" dirty="0" smtClean="0">
                <a:sym typeface="Symbol"/>
              </a:rPr>
              <a:t>then</a:t>
            </a:r>
            <a:r>
              <a:rPr lang="en-US" sz="2800" dirty="0" smtClean="0">
                <a:solidFill>
                  <a:srgbClr val="009900"/>
                </a:solidFill>
                <a:sym typeface="Symbol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sym typeface="Symbol"/>
              </a:rPr>
              <a:t>k  </a:t>
            </a:r>
            <a:r>
              <a:rPr lang="en-US" sz="2800" dirty="0" err="1" smtClean="0">
                <a:solidFill>
                  <a:srgbClr val="00B050"/>
                </a:solidFill>
                <a:sym typeface="Wingdings" pitchFamily="2" charset="2"/>
              </a:rPr>
              <a:t>i</a:t>
            </a:r>
            <a:r>
              <a:rPr lang="en-US" sz="2800" dirty="0" smtClean="0">
                <a:solidFill>
                  <a:srgbClr val="00B050"/>
                </a:solidFill>
                <a:sym typeface="Wingdings" pitchFamily="2" charset="2"/>
              </a:rPr>
              <a:t>; </a:t>
            </a:r>
            <a:r>
              <a:rPr lang="en-US" sz="2800" dirty="0" smtClean="0">
                <a:solidFill>
                  <a:srgbClr val="C00000"/>
                </a:solidFill>
                <a:sym typeface="Wingdings" pitchFamily="2" charset="2"/>
              </a:rPr>
              <a:t>output F; </a:t>
            </a:r>
            <a:r>
              <a:rPr lang="en-US" sz="2400" dirty="0" smtClean="0">
                <a:sym typeface="Wingdings" pitchFamily="2" charset="2"/>
              </a:rPr>
              <a:t>STOP</a:t>
            </a:r>
            <a:r>
              <a:rPr lang="en-US" sz="2800" dirty="0" smtClean="0">
                <a:sym typeface="Wingdings" pitchFamily="2" charset="2"/>
              </a:rPr>
              <a:t>;</a:t>
            </a:r>
            <a:endParaRPr lang="en-US" sz="2800" dirty="0" smtClean="0">
              <a:sym typeface="Symbol"/>
            </a:endParaRPr>
          </a:p>
          <a:p>
            <a:pPr marL="514350" indent="-514350">
              <a:buSzPct val="80000"/>
              <a:buNone/>
              <a:defRPr/>
            </a:pPr>
            <a:r>
              <a:rPr lang="en-US" sz="2800" dirty="0" smtClean="0">
                <a:sym typeface="Symbol"/>
              </a:rPr>
              <a:t>    	else </a:t>
            </a:r>
            <a:r>
              <a:rPr lang="en-US" sz="2800" dirty="0" err="1" smtClean="0">
                <a:solidFill>
                  <a:srgbClr val="009900"/>
                </a:solidFill>
                <a:sym typeface="Symbol"/>
              </a:rPr>
              <a:t>i</a:t>
            </a:r>
            <a:r>
              <a:rPr lang="en-US" sz="2800" dirty="0" smtClean="0">
                <a:solidFill>
                  <a:srgbClr val="009900"/>
                </a:solidFill>
                <a:sym typeface="Symbol"/>
              </a:rPr>
              <a:t>  </a:t>
            </a:r>
            <a:r>
              <a:rPr lang="en-US" sz="2800" dirty="0" smtClean="0">
                <a:solidFill>
                  <a:srgbClr val="009900"/>
                </a:solidFill>
                <a:sym typeface="Wingdings" pitchFamily="2" charset="2"/>
              </a:rPr>
              <a:t>i+1; </a:t>
            </a:r>
            <a:r>
              <a:rPr lang="en-US" sz="2800" dirty="0" err="1" smtClean="0">
                <a:solidFill>
                  <a:srgbClr val="009900"/>
                </a:solidFill>
                <a:sym typeface="Wingdings" pitchFamily="2" charset="2"/>
              </a:rPr>
              <a:t>goto</a:t>
            </a:r>
            <a:r>
              <a:rPr lang="en-US" sz="2800" dirty="0" smtClean="0">
                <a:solidFill>
                  <a:srgbClr val="009900"/>
                </a:solidFill>
                <a:sym typeface="Wingdings" pitchFamily="2" charset="2"/>
              </a:rPr>
              <a:t> 2;</a:t>
            </a:r>
            <a:endParaRPr lang="en-US" sz="2800" dirty="0" smtClean="0">
              <a:solidFill>
                <a:srgbClr val="009900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el-GR" dirty="0"/>
          </a:p>
        </p:txBody>
      </p:sp>
      <p:pic>
        <p:nvPicPr>
          <p:cNvPr id="72709" name="6 - Εικόνα" descr="4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2923" y="4624645"/>
            <a:ext cx="534988" cy="489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356678" y="362758"/>
            <a:ext cx="7787321" cy="906780"/>
          </a:xfrm>
        </p:spPr>
        <p:txBody>
          <a:bodyPr anchor="ctr"/>
          <a:lstStyle/>
          <a:p>
            <a:pPr eaLnBrk="1" hangingPunct="1"/>
            <a:r>
              <a:rPr lang="en-US" dirty="0" smtClean="0">
                <a:solidFill>
                  <a:srgbClr val="002060"/>
                </a:solidFill>
                <a:latin typeface="Monotype Corsiva" pitchFamily="66" charset="0"/>
              </a:rPr>
              <a:t>Comparability Graphs</a:t>
            </a:r>
            <a:endParaRPr lang="el-GR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7745" y="1700808"/>
            <a:ext cx="72008" cy="4608512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pic>
        <p:nvPicPr>
          <p:cNvPr id="7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C42D09A4-64D9-4005-858C-1F13DF9E55C1}" type="slidenum">
              <a:rPr lang="el-GR" altLang="el-GR" sz="1200" smtClean="0">
                <a:latin typeface="Cambria" pitchFamily="18" charset="0"/>
              </a:rPr>
              <a:pPr/>
              <a:t>70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5800864" y="3051021"/>
            <a:ext cx="370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00B050"/>
                </a:solidFill>
                <a:sym typeface="Symbol"/>
              </a:rPr>
              <a:t></a:t>
            </a:r>
            <a:endParaRPr lang="el-GR" b="1" dirty="0">
              <a:solidFill>
                <a:srgbClr val="00B050"/>
              </a:solidFill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1571389" y="3484081"/>
            <a:ext cx="370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00B050"/>
                </a:solidFill>
                <a:sym typeface="Symbol"/>
              </a:rPr>
              <a:t></a:t>
            </a:r>
            <a:endParaRPr lang="el-GR" b="1" dirty="0">
              <a:solidFill>
                <a:srgbClr val="00B050"/>
              </a:solidFill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2113068" y="3482580"/>
            <a:ext cx="370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00B050"/>
                </a:solidFill>
                <a:sym typeface="Symbol"/>
              </a:rPr>
              <a:t></a:t>
            </a:r>
            <a:endParaRPr lang="el-GR" b="1" dirty="0">
              <a:solidFill>
                <a:srgbClr val="00B050"/>
              </a:solidFill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4646407" y="3481079"/>
            <a:ext cx="370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00B050"/>
                </a:solidFill>
                <a:sym typeface="Symbol"/>
              </a:rPr>
              <a:t></a:t>
            </a:r>
            <a:endParaRPr lang="el-GR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6412831" y="1684421"/>
            <a:ext cx="2622881" cy="48126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1682" name="2 - Θέση περιεχομένου"/>
          <p:cNvSpPr>
            <a:spLocks noGrp="1"/>
          </p:cNvSpPr>
          <p:nvPr>
            <p:ph idx="1"/>
          </p:nvPr>
        </p:nvSpPr>
        <p:spPr>
          <a:xfrm>
            <a:off x="393622" y="1665461"/>
            <a:ext cx="8705850" cy="4945062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800" dirty="0" smtClean="0">
                <a:sym typeface="Symbol" pitchFamily="18" charset="2"/>
              </a:rPr>
              <a:t>Moreover, when these conditions hold, </a:t>
            </a:r>
            <a:r>
              <a:rPr lang="en-US" sz="2800" b="1" dirty="0" smtClean="0">
                <a:solidFill>
                  <a:srgbClr val="009900"/>
                </a:solidFill>
                <a:sym typeface="Symbol" pitchFamily="18" charset="2"/>
              </a:rPr>
              <a:t>B</a:t>
            </a:r>
            <a:r>
              <a:rPr lang="en-US" sz="2800" b="1" baseline="-25000" dirty="0" smtClean="0">
                <a:solidFill>
                  <a:srgbClr val="009900"/>
                </a:solidFill>
                <a:sym typeface="Symbol" pitchFamily="18" charset="2"/>
              </a:rPr>
              <a:t>1 </a:t>
            </a:r>
            <a:r>
              <a:rPr lang="en-US" sz="2800" b="1" dirty="0" smtClean="0">
                <a:solidFill>
                  <a:srgbClr val="009900"/>
                </a:solidFill>
                <a:sym typeface="Symbol" pitchFamily="18" charset="2"/>
              </a:rPr>
              <a:t>+ B</a:t>
            </a:r>
            <a:r>
              <a:rPr lang="en-US" sz="2800" b="1" baseline="-25000" dirty="0" smtClean="0">
                <a:solidFill>
                  <a:srgbClr val="009900"/>
                </a:solidFill>
                <a:sym typeface="Symbol" pitchFamily="18" charset="2"/>
              </a:rPr>
              <a:t>2 </a:t>
            </a:r>
            <a:r>
              <a:rPr lang="en-US" sz="2800" b="1" dirty="0" smtClean="0">
                <a:solidFill>
                  <a:srgbClr val="009900"/>
                </a:solidFill>
                <a:sym typeface="Symbol" pitchFamily="18" charset="2"/>
              </a:rPr>
              <a:t>+ … + </a:t>
            </a:r>
            <a:r>
              <a:rPr lang="en-US" sz="2800" b="1" dirty="0" err="1" smtClean="0">
                <a:solidFill>
                  <a:srgbClr val="009900"/>
                </a:solidFill>
                <a:sym typeface="Symbol" pitchFamily="18" charset="2"/>
              </a:rPr>
              <a:t>B</a:t>
            </a:r>
            <a:r>
              <a:rPr lang="en-US" sz="2800" b="1" baseline="-25000" dirty="0" err="1" smtClean="0">
                <a:solidFill>
                  <a:srgbClr val="009900"/>
                </a:solidFill>
                <a:sym typeface="Symbol" pitchFamily="18" charset="2"/>
              </a:rPr>
              <a:t>k</a:t>
            </a:r>
            <a:r>
              <a:rPr lang="en-US" sz="2800" baseline="-25000" dirty="0" smtClean="0">
                <a:solidFill>
                  <a:srgbClr val="009900"/>
                </a:solidFill>
                <a:sym typeface="Symbol" pitchFamily="18" charset="2"/>
              </a:rPr>
              <a:t> </a:t>
            </a:r>
            <a:r>
              <a:rPr lang="en-US" sz="2800" dirty="0" smtClean="0">
                <a:solidFill>
                  <a:srgbClr val="009900"/>
                </a:solidFill>
                <a:sym typeface="Symbol" pitchFamily="18" charset="2"/>
              </a:rPr>
              <a:t> </a:t>
            </a:r>
            <a:r>
              <a:rPr lang="en-US" sz="2800" dirty="0" smtClean="0">
                <a:sym typeface="Symbol" pitchFamily="18" charset="2"/>
              </a:rPr>
              <a:t>is a transitive orientation of </a:t>
            </a:r>
            <a:r>
              <a:rPr lang="en-US" sz="2800" dirty="0" smtClean="0">
                <a:solidFill>
                  <a:schemeClr val="tx2"/>
                </a:solidFill>
                <a:sym typeface="Symbol" pitchFamily="18" charset="2"/>
              </a:rPr>
              <a:t>E</a:t>
            </a:r>
            <a:r>
              <a:rPr lang="en-US" sz="2800" dirty="0" smtClean="0">
                <a:sym typeface="Symbol" pitchFamily="18" charset="2"/>
              </a:rPr>
              <a:t>.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endParaRPr lang="el-GR" baseline="-25000" dirty="0" smtClean="0"/>
          </a:p>
        </p:txBody>
      </p:sp>
      <p:pic>
        <p:nvPicPr>
          <p:cNvPr id="10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C42D09A4-64D9-4005-858C-1F13DF9E55C1}" type="slidenum">
              <a:rPr lang="el-GR" altLang="el-GR" sz="1200" smtClean="0">
                <a:latin typeface="Cambria" pitchFamily="18" charset="0"/>
              </a:rPr>
              <a:pPr/>
              <a:t>71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13" name="1 - Τίτλος"/>
          <p:cNvSpPr>
            <a:spLocks noGrp="1"/>
          </p:cNvSpPr>
          <p:nvPr>
            <p:ph type="title"/>
          </p:nvPr>
        </p:nvSpPr>
        <p:spPr>
          <a:xfrm>
            <a:off x="1356678" y="362758"/>
            <a:ext cx="7787321" cy="906780"/>
          </a:xfrm>
        </p:spPr>
        <p:txBody>
          <a:bodyPr anchor="ctr"/>
          <a:lstStyle/>
          <a:p>
            <a:pPr eaLnBrk="1" hangingPunct="1"/>
            <a:r>
              <a:rPr lang="en-US" dirty="0" smtClean="0">
                <a:solidFill>
                  <a:srgbClr val="002060"/>
                </a:solidFill>
                <a:latin typeface="Monotype Corsiva" pitchFamily="66" charset="0"/>
              </a:rPr>
              <a:t>Comparability Graphs</a:t>
            </a:r>
            <a:endParaRPr lang="el-GR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45168" y="1660322"/>
            <a:ext cx="8686800" cy="120962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2039" y="3034940"/>
            <a:ext cx="737235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8"/>
          <p:cNvSpPr/>
          <p:nvPr/>
        </p:nvSpPr>
        <p:spPr bwMode="auto">
          <a:xfrm>
            <a:off x="923554" y="3027066"/>
            <a:ext cx="7342259" cy="1852862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0" name="2 - Θέση περιεχομένου"/>
          <p:cNvSpPr txBox="1">
            <a:spLocks/>
          </p:cNvSpPr>
          <p:nvPr/>
        </p:nvSpPr>
        <p:spPr bwMode="auto">
          <a:xfrm>
            <a:off x="457649" y="1675053"/>
            <a:ext cx="8128747" cy="87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Decomposition scheme [ac,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bc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, dc]</a:t>
            </a:r>
            <a:endParaRPr kumimoji="0" lang="el-GR" sz="3200" b="0" i="0" u="none" strike="noStrike" kern="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71914"/>
            <a:ext cx="8470232" cy="4660900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Theorem(TRO): </a:t>
            </a:r>
            <a:r>
              <a:rPr lang="en-US" sz="2800" dirty="0" smtClean="0"/>
              <a:t>Let</a:t>
            </a:r>
            <a:r>
              <a:rPr lang="en-US" sz="2800" dirty="0" smtClean="0">
                <a:solidFill>
                  <a:srgbClr val="FF0000"/>
                </a:solidFill>
              </a:rPr>
              <a:t>                                           </a:t>
            </a:r>
            <a:r>
              <a:rPr lang="en-US" sz="2800" dirty="0" smtClean="0"/>
              <a:t>be a</a:t>
            </a:r>
          </a:p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	</a:t>
            </a:r>
            <a:r>
              <a:rPr lang="en-US" sz="2800" dirty="0" smtClean="0">
                <a:solidFill>
                  <a:schemeClr val="tx2"/>
                </a:solidFill>
              </a:rPr>
              <a:t>G-decomposition </a:t>
            </a:r>
            <a:r>
              <a:rPr lang="en-US" sz="2800" dirty="0" smtClean="0"/>
              <a:t>of G = (V, E). The following statements are equivalent: </a:t>
            </a:r>
          </a:p>
          <a:p>
            <a:pPr>
              <a:buNone/>
            </a:pPr>
            <a:endParaRPr lang="en-US" sz="600" dirty="0" smtClean="0"/>
          </a:p>
          <a:p>
            <a:pPr>
              <a:buNone/>
            </a:pPr>
            <a:r>
              <a:rPr lang="en-US" sz="500" dirty="0" smtClean="0"/>
              <a:t/>
            </a:r>
            <a:br>
              <a:rPr lang="en-US" sz="500" dirty="0" smtClean="0"/>
            </a:br>
            <a:r>
              <a:rPr lang="en-US" sz="500" dirty="0" smtClean="0"/>
              <a:t>    </a:t>
            </a:r>
            <a:r>
              <a:rPr lang="en-US" sz="2800" dirty="0" smtClean="0"/>
              <a:t>(</a:t>
            </a:r>
            <a:r>
              <a:rPr lang="en-US" sz="2800" dirty="0" err="1" smtClean="0"/>
              <a:t>i</a:t>
            </a:r>
            <a:r>
              <a:rPr lang="en-US" sz="2800" dirty="0" smtClean="0"/>
              <a:t>) 	 </a:t>
            </a:r>
            <a:r>
              <a:rPr lang="en-US" sz="2800" dirty="0" smtClean="0">
                <a:solidFill>
                  <a:schemeClr val="tx2"/>
                </a:solidFill>
              </a:rPr>
              <a:t>G = (V, E) </a:t>
            </a:r>
            <a:r>
              <a:rPr lang="en-US" sz="2800" dirty="0" smtClean="0"/>
              <a:t>is a comparability graph;</a:t>
            </a:r>
          </a:p>
          <a:p>
            <a:pPr>
              <a:buNone/>
            </a:pPr>
            <a:r>
              <a:rPr lang="en-US" sz="100" dirty="0" smtClean="0"/>
              <a:t/>
            </a:r>
            <a:br>
              <a:rPr lang="en-US" sz="100" dirty="0" smtClean="0"/>
            </a:br>
            <a:r>
              <a:rPr lang="en-US" sz="2800" dirty="0" smtClean="0"/>
              <a:t>(ii) 	 </a:t>
            </a:r>
            <a:r>
              <a:rPr lang="en-US" sz="2800" dirty="0" smtClean="0">
                <a:solidFill>
                  <a:schemeClr val="tx2"/>
                </a:solidFill>
              </a:rPr>
              <a:t>A </a:t>
            </a:r>
            <a:r>
              <a:rPr lang="en-US" sz="2800" dirty="0" smtClean="0">
                <a:solidFill>
                  <a:schemeClr val="tx2"/>
                </a:solidFill>
                <a:sym typeface="Symbol" pitchFamily="18" charset="2"/>
              </a:rPr>
              <a:t> A</a:t>
            </a:r>
            <a:r>
              <a:rPr lang="en-US" sz="2800" baseline="30000" dirty="0" smtClean="0">
                <a:solidFill>
                  <a:schemeClr val="tx2"/>
                </a:solidFill>
                <a:sym typeface="Symbol" pitchFamily="18" charset="2"/>
              </a:rPr>
              <a:t>-1</a:t>
            </a:r>
            <a:r>
              <a:rPr lang="en-US" sz="2800" dirty="0" smtClean="0">
                <a:solidFill>
                  <a:schemeClr val="tx2"/>
                </a:solidFill>
                <a:sym typeface="Symbol" pitchFamily="18" charset="2"/>
              </a:rPr>
              <a:t> = Ø </a:t>
            </a:r>
            <a:r>
              <a:rPr lang="en-US" sz="2800" dirty="0" smtClean="0">
                <a:sym typeface="Symbol" pitchFamily="18" charset="2"/>
              </a:rPr>
              <a:t>for all implication classes </a:t>
            </a:r>
            <a:r>
              <a:rPr lang="en-US" sz="2800" dirty="0" smtClean="0">
                <a:solidFill>
                  <a:schemeClr val="tx2"/>
                </a:solidFill>
                <a:sym typeface="Symbol" pitchFamily="18" charset="2"/>
              </a:rPr>
              <a:t>A</a:t>
            </a:r>
            <a:r>
              <a:rPr lang="en-US" sz="2800" dirty="0" smtClean="0">
                <a:sym typeface="Symbol" pitchFamily="18" charset="2"/>
              </a:rPr>
              <a:t> of </a:t>
            </a:r>
            <a:r>
              <a:rPr lang="en-US" sz="2800" dirty="0" smtClean="0">
                <a:solidFill>
                  <a:schemeClr val="tx2"/>
                </a:solidFill>
                <a:sym typeface="Symbol" pitchFamily="18" charset="2"/>
              </a:rPr>
              <a:t>E</a:t>
            </a:r>
            <a:r>
              <a:rPr lang="en-US" sz="2800" dirty="0" smtClean="0">
                <a:sym typeface="Symbol" pitchFamily="18" charset="2"/>
              </a:rPr>
              <a:t>;</a:t>
            </a:r>
          </a:p>
          <a:p>
            <a:pPr>
              <a:buNone/>
            </a:pPr>
            <a:endParaRPr lang="en-US" sz="100" dirty="0" smtClean="0">
              <a:sym typeface="Symbol" pitchFamily="18" charset="2"/>
            </a:endParaRPr>
          </a:p>
          <a:p>
            <a:pPr>
              <a:buFont typeface="Wingdings" pitchFamily="2" charset="2"/>
              <a:buNone/>
            </a:pPr>
            <a:r>
              <a:rPr lang="en-US" sz="2800" dirty="0" smtClean="0">
                <a:sym typeface="Symbol" pitchFamily="18" charset="2"/>
              </a:rPr>
              <a:t>   (iii)  </a:t>
            </a:r>
            <a:r>
              <a:rPr lang="en-US" sz="2800" dirty="0" smtClean="0">
                <a:solidFill>
                  <a:schemeClr val="tx2"/>
                </a:solidFill>
                <a:sym typeface="Symbol" pitchFamily="18" charset="2"/>
              </a:rPr>
              <a:t>B</a:t>
            </a:r>
            <a:r>
              <a:rPr lang="en-US" sz="2800" baseline="-25000" dirty="0" smtClean="0">
                <a:solidFill>
                  <a:schemeClr val="tx2"/>
                </a:solidFill>
                <a:sym typeface="Symbol" pitchFamily="18" charset="2"/>
              </a:rPr>
              <a:t>i </a:t>
            </a:r>
            <a:r>
              <a:rPr lang="en-US" sz="2800" dirty="0" smtClean="0">
                <a:solidFill>
                  <a:schemeClr val="tx2"/>
                </a:solidFill>
                <a:sym typeface="Symbol" pitchFamily="18" charset="2"/>
              </a:rPr>
              <a:t> B</a:t>
            </a:r>
            <a:r>
              <a:rPr lang="en-US" sz="2800" baseline="-25000" dirty="0" smtClean="0">
                <a:solidFill>
                  <a:schemeClr val="tx2"/>
                </a:solidFill>
                <a:sym typeface="Symbol" pitchFamily="18" charset="2"/>
              </a:rPr>
              <a:t>i</a:t>
            </a:r>
            <a:r>
              <a:rPr lang="en-US" sz="2800" baseline="30000" dirty="0" smtClean="0">
                <a:solidFill>
                  <a:schemeClr val="tx2"/>
                </a:solidFill>
                <a:sym typeface="Symbol" pitchFamily="18" charset="2"/>
              </a:rPr>
              <a:t>-1 </a:t>
            </a:r>
            <a:r>
              <a:rPr lang="en-US" sz="2800" dirty="0" smtClean="0">
                <a:solidFill>
                  <a:schemeClr val="tx2"/>
                </a:solidFill>
                <a:sym typeface="Symbol" pitchFamily="18" charset="2"/>
              </a:rPr>
              <a:t>= Ø </a:t>
            </a:r>
            <a:r>
              <a:rPr lang="en-US" sz="2800" dirty="0" smtClean="0">
                <a:sym typeface="Symbol" pitchFamily="18" charset="2"/>
              </a:rPr>
              <a:t>for </a:t>
            </a:r>
            <a:r>
              <a:rPr lang="en-US" sz="2800" dirty="0" err="1" smtClean="0">
                <a:sym typeface="Symbol" pitchFamily="18" charset="2"/>
              </a:rPr>
              <a:t>i</a:t>
            </a:r>
            <a:r>
              <a:rPr lang="en-US" sz="2800" dirty="0" smtClean="0">
                <a:sym typeface="Symbol" pitchFamily="18" charset="2"/>
              </a:rPr>
              <a:t> =1, 2, ……, k;</a:t>
            </a:r>
          </a:p>
          <a:p>
            <a:pPr>
              <a:buFont typeface="Wingdings" pitchFamily="2" charset="2"/>
              <a:buNone/>
            </a:pPr>
            <a:endParaRPr lang="en-US" sz="400" baseline="30000" dirty="0" smtClean="0"/>
          </a:p>
          <a:p>
            <a:pPr>
              <a:spcBef>
                <a:spcPct val="0"/>
              </a:spcBef>
              <a:buNone/>
            </a:pPr>
            <a:r>
              <a:rPr lang="en-US" sz="2800" dirty="0" smtClean="0"/>
              <a:t>   (iv)  every </a:t>
            </a:r>
            <a:r>
              <a:rPr lang="en-US" sz="2800" dirty="0" smtClean="0">
                <a:solidFill>
                  <a:schemeClr val="tx2"/>
                </a:solidFill>
              </a:rPr>
              <a:t>“circuit” </a:t>
            </a:r>
            <a:r>
              <a:rPr lang="en-US" sz="2800" dirty="0" smtClean="0"/>
              <a:t>of edges  </a:t>
            </a:r>
            <a:r>
              <a:rPr lang="en-US" sz="2800" dirty="0" smtClean="0">
                <a:solidFill>
                  <a:schemeClr val="tx2"/>
                </a:solidFill>
              </a:rPr>
              <a:t>v</a:t>
            </a:r>
            <a:r>
              <a:rPr lang="en-US" sz="2800" baseline="-25000" dirty="0" smtClean="0">
                <a:solidFill>
                  <a:schemeClr val="tx2"/>
                </a:solidFill>
              </a:rPr>
              <a:t>1</a:t>
            </a:r>
            <a:r>
              <a:rPr lang="en-US" sz="2800" dirty="0" smtClean="0">
                <a:solidFill>
                  <a:schemeClr val="tx2"/>
                </a:solidFill>
              </a:rPr>
              <a:t>v</a:t>
            </a:r>
            <a:r>
              <a:rPr lang="en-US" sz="2800" baseline="-25000" dirty="0" smtClean="0">
                <a:solidFill>
                  <a:schemeClr val="tx2"/>
                </a:solidFill>
              </a:rPr>
              <a:t>2</a:t>
            </a:r>
            <a:r>
              <a:rPr lang="en-US" sz="2800" dirty="0" smtClean="0">
                <a:solidFill>
                  <a:schemeClr val="tx2"/>
                </a:solidFill>
              </a:rPr>
              <a:t>, v</a:t>
            </a:r>
            <a:r>
              <a:rPr lang="en-US" sz="2800" baseline="-25000" dirty="0" smtClean="0">
                <a:solidFill>
                  <a:schemeClr val="tx2"/>
                </a:solidFill>
              </a:rPr>
              <a:t>2</a:t>
            </a:r>
            <a:r>
              <a:rPr lang="en-US" sz="2800" dirty="0" smtClean="0">
                <a:solidFill>
                  <a:schemeClr val="tx2"/>
                </a:solidFill>
              </a:rPr>
              <a:t>v</a:t>
            </a:r>
            <a:r>
              <a:rPr lang="en-US" sz="2800" baseline="-25000" dirty="0" smtClean="0">
                <a:solidFill>
                  <a:schemeClr val="tx2"/>
                </a:solidFill>
              </a:rPr>
              <a:t>3</a:t>
            </a:r>
            <a:r>
              <a:rPr lang="en-US" sz="2800" dirty="0" smtClean="0">
                <a:solidFill>
                  <a:schemeClr val="tx2"/>
                </a:solidFill>
              </a:rPr>
              <a:t>,…, v</a:t>
            </a:r>
            <a:r>
              <a:rPr lang="en-US" sz="2800" baseline="-25000" dirty="0" smtClean="0">
                <a:solidFill>
                  <a:schemeClr val="tx2"/>
                </a:solidFill>
              </a:rPr>
              <a:t>q</a:t>
            </a:r>
            <a:r>
              <a:rPr lang="en-US" sz="2800" dirty="0" smtClean="0">
                <a:solidFill>
                  <a:schemeClr val="tx2"/>
                </a:solidFill>
              </a:rPr>
              <a:t>v</a:t>
            </a:r>
            <a:r>
              <a:rPr lang="en-US" sz="2800" baseline="-25000" dirty="0" smtClean="0">
                <a:solidFill>
                  <a:schemeClr val="tx2"/>
                </a:solidFill>
              </a:rPr>
              <a:t>1</a:t>
            </a:r>
            <a:r>
              <a:rPr lang="en-US" sz="1100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sym typeface="Symbol" pitchFamily="18" charset="2"/>
              </a:rPr>
              <a:t>E</a:t>
            </a:r>
            <a:r>
              <a:rPr lang="en-US" sz="2800" dirty="0" smtClean="0"/>
              <a:t>,</a:t>
            </a:r>
            <a:r>
              <a:rPr lang="en-US" sz="2800" dirty="0" smtClean="0">
                <a:solidFill>
                  <a:schemeClr val="tx2"/>
                </a:solidFill>
              </a:rPr>
              <a:t> 	 	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such that v</a:t>
            </a:r>
            <a:r>
              <a:rPr lang="en-US" sz="2800" baseline="-25000" dirty="0" smtClean="0">
                <a:solidFill>
                  <a:schemeClr val="tx2"/>
                </a:solidFill>
              </a:rPr>
              <a:t>q-1</a:t>
            </a:r>
            <a:r>
              <a:rPr lang="en-US" sz="2800" dirty="0" smtClean="0">
                <a:solidFill>
                  <a:schemeClr val="tx2"/>
                </a:solidFill>
              </a:rPr>
              <a:t>v</a:t>
            </a:r>
            <a:r>
              <a:rPr lang="en-US" sz="2800" baseline="-25000" dirty="0" smtClean="0">
                <a:solidFill>
                  <a:schemeClr val="tx2"/>
                </a:solidFill>
              </a:rPr>
              <a:t>1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chemeClr val="tx2"/>
                </a:solidFill>
              </a:rPr>
              <a:t>v</a:t>
            </a:r>
            <a:r>
              <a:rPr lang="en-US" sz="2800" baseline="-25000" dirty="0" smtClean="0">
                <a:solidFill>
                  <a:schemeClr val="tx2"/>
                </a:solidFill>
              </a:rPr>
              <a:t>q</a:t>
            </a:r>
            <a:r>
              <a:rPr lang="en-US" sz="2800" dirty="0" smtClean="0">
                <a:solidFill>
                  <a:schemeClr val="tx2"/>
                </a:solidFill>
              </a:rPr>
              <a:t>v</a:t>
            </a:r>
            <a:r>
              <a:rPr lang="en-US" sz="2800" baseline="-25000" dirty="0" smtClean="0">
                <a:solidFill>
                  <a:schemeClr val="tx2"/>
                </a:solidFill>
              </a:rPr>
              <a:t>2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chemeClr val="tx2"/>
                </a:solidFill>
              </a:rPr>
              <a:t>v</a:t>
            </a:r>
            <a:r>
              <a:rPr lang="en-US" sz="2800" baseline="-25000" dirty="0" smtClean="0">
                <a:solidFill>
                  <a:schemeClr val="tx2"/>
                </a:solidFill>
              </a:rPr>
              <a:t>i-1</a:t>
            </a:r>
            <a:r>
              <a:rPr lang="en-US" sz="2800" dirty="0" smtClean="0">
                <a:solidFill>
                  <a:schemeClr val="tx2"/>
                </a:solidFill>
              </a:rPr>
              <a:t>v</a:t>
            </a:r>
            <a:r>
              <a:rPr lang="en-US" sz="2800" baseline="-25000" dirty="0" smtClean="0">
                <a:solidFill>
                  <a:schemeClr val="tx2"/>
                </a:solidFill>
              </a:rPr>
              <a:t>i+1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sym typeface="Symbol" pitchFamily="18" charset="2"/>
              </a:rPr>
              <a:t> E</a:t>
            </a:r>
          </a:p>
          <a:p>
            <a:pPr>
              <a:spcBef>
                <a:spcPct val="0"/>
              </a:spcBef>
              <a:buNone/>
            </a:pPr>
            <a:r>
              <a:rPr lang="en-US" sz="2800" dirty="0" smtClean="0">
                <a:solidFill>
                  <a:schemeClr val="tx2"/>
                </a:solidFill>
                <a:sym typeface="Symbol" pitchFamily="18" charset="2"/>
              </a:rPr>
              <a:t>       	</a:t>
            </a:r>
            <a:r>
              <a:rPr lang="en-US" sz="1600" dirty="0" smtClean="0">
                <a:solidFill>
                  <a:schemeClr val="tx2"/>
                </a:solidFill>
                <a:sym typeface="Symbol" pitchFamily="18" charset="2"/>
              </a:rPr>
              <a:t> </a:t>
            </a:r>
            <a:r>
              <a:rPr lang="en-US" sz="2800" dirty="0" smtClean="0">
                <a:sym typeface="Symbol" pitchFamily="18" charset="2"/>
              </a:rPr>
              <a:t>(for </a:t>
            </a:r>
            <a:r>
              <a:rPr lang="en-US" sz="2800" dirty="0" err="1" smtClean="0">
                <a:solidFill>
                  <a:schemeClr val="tx2"/>
                </a:solidFill>
                <a:sym typeface="Symbol" pitchFamily="18" charset="2"/>
              </a:rPr>
              <a:t>i</a:t>
            </a:r>
            <a:r>
              <a:rPr lang="en-US" sz="2800" dirty="0" smtClean="0">
                <a:solidFill>
                  <a:schemeClr val="tx2"/>
                </a:solidFill>
                <a:sym typeface="Symbol" pitchFamily="18" charset="2"/>
              </a:rPr>
              <a:t> = 2, 3,…., q-1</a:t>
            </a:r>
            <a:r>
              <a:rPr lang="en-US" sz="2800" dirty="0" smtClean="0">
                <a:sym typeface="Symbol" pitchFamily="18" charset="2"/>
              </a:rPr>
              <a:t>)  </a:t>
            </a:r>
            <a:r>
              <a:rPr lang="en-US" sz="2800" dirty="0" smtClean="0">
                <a:solidFill>
                  <a:srgbClr val="C00000"/>
                </a:solidFill>
                <a:sym typeface="Symbol" pitchFamily="18" charset="2"/>
              </a:rPr>
              <a:t>has even length. </a:t>
            </a:r>
          </a:p>
        </p:txBody>
      </p:sp>
      <p:pic>
        <p:nvPicPr>
          <p:cNvPr id="70661" name="5 - Εικόνα" descr="2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8901" y="1766279"/>
            <a:ext cx="34766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3934336" y="1744571"/>
            <a:ext cx="3513221" cy="481263"/>
          </a:xfrm>
          <a:prstGeom prst="rect">
            <a:avLst/>
          </a:prstGeom>
          <a:noFill/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8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C42D09A4-64D9-4005-858C-1F13DF9E55C1}" type="slidenum">
              <a:rPr lang="el-GR" altLang="el-GR" sz="1200" smtClean="0">
                <a:latin typeface="Cambria" pitchFamily="18" charset="0"/>
              </a:rPr>
              <a:pPr/>
              <a:t>72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11" name="1 - Τίτλος"/>
          <p:cNvSpPr>
            <a:spLocks noGrp="1"/>
          </p:cNvSpPr>
          <p:nvPr>
            <p:ph type="title"/>
          </p:nvPr>
        </p:nvSpPr>
        <p:spPr>
          <a:xfrm>
            <a:off x="1356678" y="362758"/>
            <a:ext cx="7787321" cy="906780"/>
          </a:xfrm>
        </p:spPr>
        <p:txBody>
          <a:bodyPr anchor="ctr"/>
          <a:lstStyle/>
          <a:p>
            <a:pPr eaLnBrk="1" hangingPunct="1"/>
            <a:r>
              <a:rPr lang="en-US" dirty="0" smtClean="0">
                <a:solidFill>
                  <a:srgbClr val="002060"/>
                </a:solidFill>
                <a:latin typeface="Monotype Corsiva" pitchFamily="66" charset="0"/>
              </a:rPr>
              <a:t>Comparability Graphs</a:t>
            </a:r>
            <a:endParaRPr lang="el-GR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0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06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06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06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Ορθογώνιο"/>
          <p:cNvSpPr/>
          <p:nvPr/>
        </p:nvSpPr>
        <p:spPr bwMode="auto">
          <a:xfrm>
            <a:off x="932498" y="2969537"/>
            <a:ext cx="4427153" cy="108641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3730" name="2 - Θέση περιεχομένου"/>
          <p:cNvSpPr>
            <a:spLocks noGrp="1"/>
          </p:cNvSpPr>
          <p:nvPr>
            <p:ph idx="1"/>
          </p:nvPr>
        </p:nvSpPr>
        <p:spPr>
          <a:xfrm>
            <a:off x="814742" y="1653429"/>
            <a:ext cx="8329258" cy="5091112"/>
          </a:xfrm>
        </p:spPr>
        <p:txBody>
          <a:bodyPr/>
          <a:lstStyle/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Definition: </a:t>
            </a:r>
            <a:r>
              <a:rPr lang="en-US" sz="2800" dirty="0" smtClean="0"/>
              <a:t>Given an undirected graph </a:t>
            </a:r>
            <a:r>
              <a:rPr lang="en-US" sz="2800" dirty="0" smtClean="0">
                <a:solidFill>
                  <a:srgbClr val="7030A0"/>
                </a:solidFill>
              </a:rPr>
              <a:t>G = (V,E) </a:t>
            </a:r>
            <a:r>
              <a:rPr lang="en-US" sz="2800" dirty="0" smtClean="0"/>
              <a:t>we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2800" dirty="0" smtClean="0"/>
              <a:t>define a graph </a:t>
            </a:r>
            <a:r>
              <a:rPr lang="en-US" sz="2800" dirty="0" smtClean="0">
                <a:solidFill>
                  <a:srgbClr val="7030A0"/>
                </a:solidFill>
              </a:rPr>
              <a:t>G</a:t>
            </a:r>
            <a:r>
              <a:rPr lang="el-GR" sz="2800" dirty="0" smtClean="0">
                <a:solidFill>
                  <a:srgbClr val="7030A0"/>
                </a:solidFill>
              </a:rPr>
              <a:t>΄=(</a:t>
            </a:r>
            <a:r>
              <a:rPr lang="en-US" sz="2800" dirty="0" smtClean="0">
                <a:solidFill>
                  <a:srgbClr val="7030A0"/>
                </a:solidFill>
              </a:rPr>
              <a:t>V</a:t>
            </a:r>
            <a:r>
              <a:rPr lang="el-GR" sz="2800" dirty="0" smtClean="0">
                <a:solidFill>
                  <a:srgbClr val="7030A0"/>
                </a:solidFill>
              </a:rPr>
              <a:t>΄</a:t>
            </a:r>
            <a:r>
              <a:rPr lang="en-US" sz="2800" dirty="0" smtClean="0">
                <a:solidFill>
                  <a:srgbClr val="7030A0"/>
                </a:solidFill>
              </a:rPr>
              <a:t>,E</a:t>
            </a:r>
            <a:r>
              <a:rPr lang="el-GR" sz="2800" dirty="0" smtClean="0">
                <a:solidFill>
                  <a:srgbClr val="7030A0"/>
                </a:solidFill>
              </a:rPr>
              <a:t>΄</a:t>
            </a:r>
            <a:r>
              <a:rPr lang="en-US" sz="2800" dirty="0" smtClean="0">
                <a:solidFill>
                  <a:srgbClr val="7030A0"/>
                </a:solidFill>
              </a:rPr>
              <a:t>) </a:t>
            </a:r>
            <a:r>
              <a:rPr lang="en-US" sz="2800" dirty="0" smtClean="0"/>
              <a:t>in the following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2800" dirty="0" smtClean="0"/>
              <a:t>manner. 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2800" dirty="0" smtClean="0">
                <a:solidFill>
                  <a:srgbClr val="7030A0"/>
                </a:solidFill>
              </a:rPr>
              <a:t>  V</a:t>
            </a:r>
            <a:r>
              <a:rPr lang="el-GR" sz="2800" dirty="0" smtClean="0">
                <a:solidFill>
                  <a:srgbClr val="7030A0"/>
                </a:solidFill>
              </a:rPr>
              <a:t>΄</a:t>
            </a:r>
            <a:r>
              <a:rPr lang="en-US" sz="2800" dirty="0" smtClean="0">
                <a:solidFill>
                  <a:srgbClr val="7030A0"/>
                </a:solidFill>
              </a:rPr>
              <a:t>= {(</a:t>
            </a:r>
            <a:r>
              <a:rPr lang="en-US" sz="2800" dirty="0" err="1" smtClean="0">
                <a:solidFill>
                  <a:srgbClr val="7030A0"/>
                </a:solidFill>
              </a:rPr>
              <a:t>i,j</a:t>
            </a:r>
            <a:r>
              <a:rPr lang="en-US" sz="2800" dirty="0" smtClean="0">
                <a:solidFill>
                  <a:srgbClr val="7030A0"/>
                </a:solidFill>
              </a:rPr>
              <a:t>), (</a:t>
            </a:r>
            <a:r>
              <a:rPr lang="en-US" sz="2800" dirty="0" err="1" smtClean="0">
                <a:solidFill>
                  <a:srgbClr val="7030A0"/>
                </a:solidFill>
              </a:rPr>
              <a:t>j,i</a:t>
            </a:r>
            <a:r>
              <a:rPr lang="en-US" sz="2800" dirty="0" smtClean="0">
                <a:solidFill>
                  <a:srgbClr val="7030A0"/>
                </a:solidFill>
              </a:rPr>
              <a:t>)  </a:t>
            </a:r>
            <a:r>
              <a:rPr lang="en-US" sz="2800" dirty="0" smtClean="0">
                <a:solidFill>
                  <a:srgbClr val="7030A0"/>
                </a:solidFill>
                <a:sym typeface="Symbol" pitchFamily="18" charset="2"/>
              </a:rPr>
              <a:t> </a:t>
            </a:r>
            <a:r>
              <a:rPr lang="en-US" sz="2800" dirty="0" err="1" smtClean="0">
                <a:solidFill>
                  <a:srgbClr val="7030A0"/>
                </a:solidFill>
                <a:sym typeface="Symbol" pitchFamily="18" charset="2"/>
              </a:rPr>
              <a:t>i</a:t>
            </a:r>
            <a:r>
              <a:rPr lang="en-US" sz="2800" dirty="0" smtClean="0">
                <a:solidFill>
                  <a:srgbClr val="7030A0"/>
                </a:solidFill>
                <a:sym typeface="Symbol" pitchFamily="18" charset="2"/>
              </a:rPr>
              <a:t>, j  V}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2800" dirty="0" smtClean="0">
                <a:solidFill>
                  <a:srgbClr val="7030A0"/>
                </a:solidFill>
              </a:rPr>
              <a:t>  E</a:t>
            </a:r>
            <a:r>
              <a:rPr lang="el-GR" sz="2800" dirty="0" smtClean="0">
                <a:solidFill>
                  <a:srgbClr val="7030A0"/>
                </a:solidFill>
              </a:rPr>
              <a:t>΄</a:t>
            </a:r>
            <a:r>
              <a:rPr lang="en-US" sz="2800" dirty="0" smtClean="0">
                <a:solidFill>
                  <a:srgbClr val="7030A0"/>
                </a:solidFill>
              </a:rPr>
              <a:t>= {(</a:t>
            </a:r>
            <a:r>
              <a:rPr lang="en-US" sz="2800" dirty="0" err="1" smtClean="0">
                <a:solidFill>
                  <a:srgbClr val="7030A0"/>
                </a:solidFill>
              </a:rPr>
              <a:t>x,y</a:t>
            </a:r>
            <a:r>
              <a:rPr lang="en-US" sz="2800" dirty="0" smtClean="0">
                <a:solidFill>
                  <a:srgbClr val="7030A0"/>
                </a:solidFill>
              </a:rPr>
              <a:t>) </a:t>
            </a:r>
            <a:r>
              <a:rPr lang="en-US" sz="2800" dirty="0" smtClean="0">
                <a:solidFill>
                  <a:srgbClr val="7030A0"/>
                </a:solidFill>
                <a:sym typeface="Symbol"/>
              </a:rPr>
              <a:t></a:t>
            </a:r>
            <a:r>
              <a:rPr lang="en-US" sz="2800" dirty="0" smtClean="0">
                <a:solidFill>
                  <a:srgbClr val="7030A0"/>
                </a:solidFill>
              </a:rPr>
              <a:t> (</a:t>
            </a:r>
            <a:r>
              <a:rPr lang="en-US" sz="2800" dirty="0" err="1" smtClean="0">
                <a:solidFill>
                  <a:srgbClr val="7030A0"/>
                </a:solidFill>
              </a:rPr>
              <a:t>y,z</a:t>
            </a:r>
            <a:r>
              <a:rPr lang="en-US" sz="2800" dirty="0" smtClean="0">
                <a:solidFill>
                  <a:srgbClr val="7030A0"/>
                </a:solidFill>
              </a:rPr>
              <a:t>) | </a:t>
            </a:r>
            <a:r>
              <a:rPr lang="en-US" sz="2800" dirty="0" err="1" smtClean="0">
                <a:solidFill>
                  <a:srgbClr val="7030A0"/>
                </a:solidFill>
              </a:rPr>
              <a:t>xz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smtClean="0">
                <a:solidFill>
                  <a:srgbClr val="7030A0"/>
                </a:solidFill>
                <a:sym typeface="Symbol" pitchFamily="18" charset="2"/>
              </a:rPr>
              <a:t> E} 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endParaRPr lang="en-US" sz="2800" dirty="0" smtClean="0">
              <a:solidFill>
                <a:srgbClr val="009900"/>
              </a:solidFill>
              <a:sym typeface="Symbol" pitchFamily="18" charset="2"/>
            </a:endParaRP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2800" dirty="0" smtClean="0">
                <a:solidFill>
                  <a:srgbClr val="009900"/>
                </a:solidFill>
                <a:sym typeface="Symbol" pitchFamily="18" charset="2"/>
              </a:rPr>
              <a:t>Example:</a:t>
            </a:r>
            <a:endParaRPr lang="en-US" dirty="0" smtClean="0">
              <a:solidFill>
                <a:srgbClr val="009900"/>
              </a:solidFill>
              <a:sym typeface="Symbol" pitchFamily="18" charset="2"/>
            </a:endParaRP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endParaRPr lang="en-US" dirty="0" smtClean="0">
              <a:solidFill>
                <a:srgbClr val="009900"/>
              </a:solidFill>
              <a:sym typeface="Symbol" pitchFamily="18" charset="2"/>
            </a:endParaRP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endParaRPr lang="en-US" dirty="0" smtClean="0">
              <a:solidFill>
                <a:srgbClr val="7030A0"/>
              </a:solidFill>
              <a:sym typeface="Symbol" pitchFamily="18" charset="2"/>
            </a:endParaRP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endParaRPr lang="en-US" dirty="0" smtClean="0"/>
          </a:p>
          <a:p>
            <a:pPr>
              <a:spcBef>
                <a:spcPct val="0"/>
              </a:spcBef>
              <a:buFont typeface="Wingdings" pitchFamily="2" charset="2"/>
              <a:buNone/>
            </a:pPr>
            <a:endParaRPr lang="el-GR" dirty="0" smtClean="0"/>
          </a:p>
        </p:txBody>
      </p:sp>
      <p:pic>
        <p:nvPicPr>
          <p:cNvPr id="73734" name="8 - Εικόνα" descr="5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1252" y="2710320"/>
            <a:ext cx="2691188" cy="383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5" name="9 - Εικόνα" descr="6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0271" y="4815078"/>
            <a:ext cx="2081213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6" name="10 - Εικόνα" descr="7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7828" y="5157978"/>
            <a:ext cx="2300288" cy="105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C42D09A4-64D9-4005-858C-1F13DF9E55C1}" type="slidenum">
              <a:rPr lang="el-GR" altLang="el-GR" sz="1200" smtClean="0">
                <a:latin typeface="Cambria" pitchFamily="18" charset="0"/>
              </a:rPr>
              <a:pPr/>
              <a:t>73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12" name="1 - Τίτλος"/>
          <p:cNvSpPr>
            <a:spLocks noGrp="1"/>
          </p:cNvSpPr>
          <p:nvPr>
            <p:ph type="title"/>
          </p:nvPr>
        </p:nvSpPr>
        <p:spPr>
          <a:xfrm>
            <a:off x="1356678" y="362758"/>
            <a:ext cx="7787321" cy="906780"/>
          </a:xfrm>
        </p:spPr>
        <p:txBody>
          <a:bodyPr anchor="ctr"/>
          <a:lstStyle/>
          <a:p>
            <a:pPr eaLnBrk="1" hangingPunct="1"/>
            <a:r>
              <a:rPr lang="en-US" dirty="0" smtClean="0">
                <a:solidFill>
                  <a:srgbClr val="002060"/>
                </a:solidFill>
                <a:latin typeface="Monotype Corsiva" pitchFamily="66" charset="0"/>
              </a:rPr>
              <a:t>Comparability Graphs</a:t>
            </a:r>
            <a:endParaRPr lang="el-GR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06127" y="1658609"/>
            <a:ext cx="8337873" cy="4669996"/>
          </a:xfrm>
        </p:spPr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C00000"/>
                </a:solidFill>
              </a:rPr>
              <a:t>Theorem</a:t>
            </a:r>
            <a:r>
              <a:rPr lang="en-US" sz="2800" dirty="0" smtClean="0">
                <a:solidFill>
                  <a:srgbClr val="C00000"/>
                </a:solidFill>
                <a:sym typeface="Wingdings" pitchFamily="2" charset="2"/>
              </a:rPr>
              <a:t>:</a:t>
            </a:r>
            <a:r>
              <a:rPr lang="en-US" sz="280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2800" dirty="0" smtClean="0">
                <a:solidFill>
                  <a:srgbClr val="7030A0"/>
                </a:solidFill>
                <a:sym typeface="Wingdings" pitchFamily="2" charset="2"/>
              </a:rPr>
              <a:t>(Ghouilla-Houri, 1962) </a:t>
            </a:r>
            <a:r>
              <a:rPr lang="en-US" sz="2800" dirty="0" smtClean="0">
                <a:sym typeface="Wingdings" pitchFamily="2" charset="2"/>
              </a:rPr>
              <a:t>The following</a:t>
            </a:r>
          </a:p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800" dirty="0" smtClean="0">
                <a:sym typeface="Wingdings" pitchFamily="2" charset="2"/>
              </a:rPr>
              <a:t>claims are equivalent: </a:t>
            </a:r>
          </a:p>
          <a:p>
            <a:pPr marL="514350" indent="-514350">
              <a:spcBef>
                <a:spcPts val="0"/>
              </a:spcBef>
              <a:buClr>
                <a:srgbClr val="7030A0"/>
              </a:buClr>
              <a:buSzPct val="80000"/>
              <a:buFont typeface="Wingdings" pitchFamily="2" charset="2"/>
              <a:buAutoNum type="arabicPeriod"/>
              <a:defRPr/>
            </a:pPr>
            <a:r>
              <a:rPr lang="en-US" sz="2800" dirty="0" smtClean="0">
                <a:solidFill>
                  <a:srgbClr val="7030A0"/>
                </a:solidFill>
                <a:sym typeface="Wingdings" pitchFamily="2" charset="2"/>
              </a:rPr>
              <a:t>The graph G is a comparability graph</a:t>
            </a:r>
          </a:p>
          <a:p>
            <a:pPr marL="514350" indent="-514350">
              <a:spcBef>
                <a:spcPts val="0"/>
              </a:spcBef>
              <a:buClr>
                <a:srgbClr val="7030A0"/>
              </a:buClr>
              <a:buSzPct val="80000"/>
              <a:buFont typeface="Wingdings" pitchFamily="2" charset="2"/>
              <a:buAutoNum type="arabicPeriod"/>
              <a:defRPr/>
            </a:pPr>
            <a:r>
              <a:rPr lang="en-US" sz="2800" dirty="0" smtClean="0">
                <a:solidFill>
                  <a:srgbClr val="7030A0"/>
                </a:solidFill>
                <a:sym typeface="Wingdings" pitchFamily="2" charset="2"/>
              </a:rPr>
              <a:t>The graph G</a:t>
            </a:r>
            <a:r>
              <a:rPr lang="el-GR" sz="2400" b="1" dirty="0" smtClean="0">
                <a:solidFill>
                  <a:srgbClr val="7030A0"/>
                </a:solidFill>
                <a:latin typeface="+mj-lt"/>
                <a:sym typeface="Wingdings" pitchFamily="2" charset="2"/>
              </a:rPr>
              <a:t>΄</a:t>
            </a:r>
            <a:r>
              <a:rPr lang="el-GR" sz="2800" dirty="0" smtClean="0">
                <a:solidFill>
                  <a:srgbClr val="7030A0"/>
                </a:solidFill>
                <a:sym typeface="Wingdings" pitchFamily="2" charset="2"/>
              </a:rPr>
              <a:t> </a:t>
            </a:r>
            <a:r>
              <a:rPr lang="en-US" sz="2800" dirty="0" smtClean="0">
                <a:solidFill>
                  <a:srgbClr val="7030A0"/>
                </a:solidFill>
                <a:sym typeface="Wingdings" pitchFamily="2" charset="2"/>
              </a:rPr>
              <a:t>is bipartite </a:t>
            </a:r>
          </a:p>
          <a:p>
            <a:pPr marL="514350" indent="-514350">
              <a:spcBef>
                <a:spcPts val="0"/>
              </a:spcBef>
              <a:buClr>
                <a:srgbClr val="7030A0"/>
              </a:buClr>
              <a:buSzPct val="80000"/>
              <a:buFont typeface="Wingdings" pitchFamily="2" charset="2"/>
              <a:buAutoNum type="arabicPeriod"/>
              <a:defRPr/>
            </a:pPr>
            <a:endParaRPr lang="en-US" sz="1800" dirty="0" smtClean="0">
              <a:solidFill>
                <a:srgbClr val="7030A0"/>
              </a:solidFill>
              <a:sym typeface="Wingdings" pitchFamily="2" charset="2"/>
            </a:endParaRPr>
          </a:p>
          <a:p>
            <a:pPr marL="514350" indent="-514350">
              <a:spcBef>
                <a:spcPts val="0"/>
              </a:spcBef>
              <a:buClr>
                <a:srgbClr val="7030A0"/>
              </a:buClr>
              <a:buSzPct val="80000"/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	</a:t>
            </a:r>
            <a:r>
              <a:rPr lang="en-US" sz="2400" dirty="0" smtClean="0">
                <a:solidFill>
                  <a:srgbClr val="C00000"/>
                </a:solidFill>
                <a:sym typeface="Wingdings" pitchFamily="2" charset="2"/>
              </a:rPr>
              <a:t>Proof:</a:t>
            </a:r>
            <a:r>
              <a:rPr lang="el-GR" sz="2400" dirty="0" smtClean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en-US" sz="2400" dirty="0" smtClean="0">
                <a:sym typeface="Wingdings" pitchFamily="2" charset="2"/>
              </a:rPr>
              <a:t>We will use </a:t>
            </a:r>
            <a:r>
              <a:rPr lang="en-US" sz="2400" dirty="0" smtClean="0">
                <a:solidFill>
                  <a:srgbClr val="009900"/>
                </a:solidFill>
                <a:sym typeface="Wingdings" pitchFamily="2" charset="2"/>
              </a:rPr>
              <a:t>GH</a:t>
            </a:r>
            <a:r>
              <a:rPr lang="en-US" sz="2400" dirty="0" smtClean="0">
                <a:solidFill>
                  <a:srgbClr val="7030A0"/>
                </a:solidFill>
                <a:sym typeface="Wingdings" pitchFamily="2" charset="2"/>
              </a:rPr>
              <a:t> </a:t>
            </a:r>
            <a:r>
              <a:rPr lang="en-US" sz="2400" dirty="0" smtClean="0">
                <a:sym typeface="Wingdings" pitchFamily="2" charset="2"/>
              </a:rPr>
              <a:t>characterization </a:t>
            </a:r>
            <a:r>
              <a:rPr lang="en-US" sz="2400" dirty="0" smtClean="0">
                <a:solidFill>
                  <a:srgbClr val="7030A0"/>
                </a:solidFill>
                <a:sym typeface="Wingdings" pitchFamily="2" charset="2"/>
              </a:rPr>
              <a:t> </a:t>
            </a:r>
            <a:r>
              <a:rPr lang="en-US" sz="2400" dirty="0" smtClean="0">
                <a:solidFill>
                  <a:srgbClr val="009900"/>
                </a:solidFill>
                <a:sym typeface="Wingdings" pitchFamily="2" charset="2"/>
              </a:rPr>
              <a:t>(Any odd</a:t>
            </a:r>
          </a:p>
          <a:p>
            <a:pPr marL="514350" indent="-514350">
              <a:spcBef>
                <a:spcPts val="0"/>
              </a:spcBef>
              <a:buClr>
                <a:srgbClr val="7030A0"/>
              </a:buClr>
              <a:buSzPct val="80000"/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9900"/>
                </a:solidFill>
                <a:sym typeface="Wingdings" pitchFamily="2" charset="2"/>
              </a:rPr>
              <a:t>	cycle contains a short-chord).</a:t>
            </a:r>
          </a:p>
          <a:p>
            <a:pPr marL="514350" indent="-514350">
              <a:spcBef>
                <a:spcPts val="0"/>
              </a:spcBef>
              <a:buClr>
                <a:srgbClr val="7030A0"/>
              </a:buClr>
              <a:buSzPct val="80000"/>
              <a:buFont typeface="Wingdings" pitchFamily="2" charset="2"/>
              <a:buNone/>
              <a:defRPr/>
            </a:pPr>
            <a:r>
              <a:rPr lang="en-US" sz="2400" dirty="0" smtClean="0">
                <a:sym typeface="Wingdings" pitchFamily="2" charset="2"/>
              </a:rPr>
              <a:t>	The vertices of a cycle in</a:t>
            </a:r>
            <a:r>
              <a:rPr lang="en-US" sz="2400" dirty="0" smtClean="0">
                <a:solidFill>
                  <a:srgbClr val="7030A0"/>
                </a:solidFill>
                <a:sym typeface="Wingdings" pitchFamily="2" charset="2"/>
              </a:rPr>
              <a:t> G</a:t>
            </a:r>
            <a:r>
              <a:rPr lang="el-GR" sz="2400" dirty="0" smtClean="0">
                <a:solidFill>
                  <a:srgbClr val="7030A0"/>
                </a:solidFill>
                <a:sym typeface="Wingdings" pitchFamily="2" charset="2"/>
              </a:rPr>
              <a:t>΄</a:t>
            </a:r>
            <a:r>
              <a:rPr lang="en-US" sz="2400" dirty="0" smtClean="0">
                <a:sym typeface="Wingdings" pitchFamily="2" charset="2"/>
              </a:rPr>
              <a:t>correspond to adjacent</a:t>
            </a:r>
          </a:p>
          <a:p>
            <a:pPr marL="514350" indent="-514350">
              <a:spcBef>
                <a:spcPts val="0"/>
              </a:spcBef>
              <a:buClr>
                <a:srgbClr val="7030A0"/>
              </a:buClr>
              <a:buSzPct val="80000"/>
              <a:buFont typeface="Wingdings" pitchFamily="2" charset="2"/>
              <a:buNone/>
              <a:defRPr/>
            </a:pPr>
            <a:r>
              <a:rPr lang="en-US" sz="2400" dirty="0" smtClean="0">
                <a:sym typeface="Wingdings" pitchFamily="2" charset="2"/>
              </a:rPr>
              <a:t>	edges in </a:t>
            </a:r>
            <a:r>
              <a:rPr lang="en-US" sz="2400" dirty="0" smtClean="0">
                <a:solidFill>
                  <a:srgbClr val="7030A0"/>
                </a:solidFill>
                <a:sym typeface="Wingdings" pitchFamily="2" charset="2"/>
              </a:rPr>
              <a:t>G (with common vertex), </a:t>
            </a:r>
            <a:r>
              <a:rPr lang="en-US" sz="2400" dirty="0" smtClean="0">
                <a:sym typeface="Wingdings" pitchFamily="2" charset="2"/>
              </a:rPr>
              <a:t>which induce a </a:t>
            </a:r>
          </a:p>
          <a:p>
            <a:pPr marL="514350" indent="-514350">
              <a:spcBef>
                <a:spcPts val="0"/>
              </a:spcBef>
              <a:buClr>
                <a:srgbClr val="7030A0"/>
              </a:buClr>
              <a:buSzPct val="80000"/>
              <a:buFont typeface="Wingdings" pitchFamily="2" charset="2"/>
              <a:buNone/>
              <a:defRPr/>
            </a:pPr>
            <a:r>
              <a:rPr lang="en-US" sz="2400" dirty="0" smtClean="0">
                <a:sym typeface="Wingdings" pitchFamily="2" charset="2"/>
              </a:rPr>
              <a:t>	cycle in </a:t>
            </a:r>
            <a:r>
              <a:rPr lang="en-US" sz="2400" dirty="0" smtClean="0">
                <a:solidFill>
                  <a:srgbClr val="7030A0"/>
                </a:solidFill>
                <a:sym typeface="Wingdings" pitchFamily="2" charset="2"/>
              </a:rPr>
              <a:t>G</a:t>
            </a:r>
            <a:r>
              <a:rPr lang="en-US" sz="2400" dirty="0" smtClean="0">
                <a:sym typeface="Wingdings" pitchFamily="2" charset="2"/>
              </a:rPr>
              <a:t> with no chords.</a:t>
            </a:r>
          </a:p>
          <a:p>
            <a:pPr marL="514350" indent="-514350">
              <a:spcBef>
                <a:spcPts val="0"/>
              </a:spcBef>
              <a:buClr>
                <a:srgbClr val="7030A0"/>
              </a:buClr>
              <a:buSzPct val="80000"/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7030A0"/>
                </a:solidFill>
                <a:sym typeface="Wingdings" pitchFamily="2" charset="2"/>
              </a:rPr>
              <a:t>	Thus, G</a:t>
            </a:r>
            <a:r>
              <a:rPr lang="el-GR" sz="2400" dirty="0" smtClean="0">
                <a:solidFill>
                  <a:srgbClr val="7030A0"/>
                </a:solidFill>
                <a:sym typeface="Wingdings" pitchFamily="2" charset="2"/>
              </a:rPr>
              <a:t>΄ </a:t>
            </a:r>
            <a:r>
              <a:rPr lang="en-US" sz="2400" dirty="0" smtClean="0">
                <a:solidFill>
                  <a:srgbClr val="7030A0"/>
                </a:solidFill>
                <a:sym typeface="Wingdings" pitchFamily="2" charset="2"/>
              </a:rPr>
              <a:t>is bipartite  </a:t>
            </a:r>
            <a:r>
              <a:rPr lang="en-US" sz="2400" dirty="0" smtClean="0">
                <a:solidFill>
                  <a:srgbClr val="7030A0"/>
                </a:solidFill>
                <a:sym typeface="Symbol"/>
              </a:rPr>
              <a:t></a:t>
            </a:r>
            <a:r>
              <a:rPr lang="en-US" sz="2400" dirty="0" smtClean="0">
                <a:solidFill>
                  <a:srgbClr val="7030A0"/>
                </a:solidFill>
                <a:sym typeface="Wingdings" pitchFamily="2" charset="2"/>
              </a:rPr>
              <a:t>  G is a comparability graph.</a:t>
            </a:r>
          </a:p>
          <a:p>
            <a:pPr>
              <a:buFont typeface="Wingdings" pitchFamily="2" charset="2"/>
              <a:buNone/>
              <a:defRPr/>
            </a:pPr>
            <a:endParaRPr lang="el-GR" sz="2800" dirty="0"/>
          </a:p>
        </p:txBody>
      </p:sp>
      <p:pic>
        <p:nvPicPr>
          <p:cNvPr id="5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C42D09A4-64D9-4005-858C-1F13DF9E55C1}" type="slidenum">
              <a:rPr lang="el-GR" altLang="el-GR" sz="1200" smtClean="0">
                <a:latin typeface="Cambria" pitchFamily="18" charset="0"/>
              </a:rPr>
              <a:pPr/>
              <a:t>74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9" name="1 - Τίτλος"/>
          <p:cNvSpPr>
            <a:spLocks noGrp="1"/>
          </p:cNvSpPr>
          <p:nvPr>
            <p:ph type="title"/>
          </p:nvPr>
        </p:nvSpPr>
        <p:spPr>
          <a:xfrm>
            <a:off x="1356678" y="362758"/>
            <a:ext cx="7787321" cy="906780"/>
          </a:xfrm>
        </p:spPr>
        <p:txBody>
          <a:bodyPr anchor="ctr"/>
          <a:lstStyle/>
          <a:p>
            <a:pPr eaLnBrk="1" hangingPunct="1"/>
            <a:r>
              <a:rPr lang="en-US" dirty="0" smtClean="0">
                <a:solidFill>
                  <a:srgbClr val="002060"/>
                </a:solidFill>
                <a:latin typeface="Monotype Corsiva" pitchFamily="66" charset="0"/>
              </a:rPr>
              <a:t>Comparability Graphs</a:t>
            </a:r>
            <a:endParaRPr lang="el-GR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9624" y="1642249"/>
            <a:ext cx="8334375" cy="3615551"/>
          </a:xfrm>
        </p:spPr>
        <p:txBody>
          <a:bodyPr/>
          <a:lstStyle/>
          <a:p>
            <a:pPr eaLnBrk="1" hangingPunct="1">
              <a:buNone/>
            </a:pPr>
            <a:r>
              <a:rPr lang="el-GR" sz="2400" kern="1200" dirty="0" smtClean="0">
                <a:solidFill>
                  <a:srgbClr val="C00000"/>
                </a:solidFill>
                <a:latin typeface="Tahoma" pitchFamily="34" charset="0"/>
              </a:rPr>
              <a:t>	</a:t>
            </a:r>
          </a:p>
          <a:p>
            <a:pPr eaLnBrk="1" hangingPunct="1">
              <a:buNone/>
            </a:pPr>
            <a:r>
              <a:rPr lang="el-GR" sz="2400" kern="1200" dirty="0" smtClean="0">
                <a:solidFill>
                  <a:srgbClr val="C00000"/>
                </a:solidFill>
                <a:latin typeface="Tahoma" pitchFamily="34" charset="0"/>
              </a:rPr>
              <a:t>	</a:t>
            </a:r>
            <a:r>
              <a:rPr lang="en-US" sz="2400" kern="1200" dirty="0" smtClean="0">
                <a:solidFill>
                  <a:srgbClr val="C00000"/>
                </a:solidFill>
                <a:latin typeface="Tahoma" pitchFamily="34" charset="0"/>
              </a:rPr>
              <a:t>           </a:t>
            </a:r>
            <a:r>
              <a:rPr lang="en-US" sz="4400" dirty="0" smtClean="0">
                <a:latin typeface="Monotype Corsiva" pitchFamily="66" charset="0"/>
              </a:rPr>
              <a:t>Coloring</a:t>
            </a:r>
            <a:endParaRPr lang="en-US" sz="44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eaLnBrk="1" hangingPunct="1">
              <a:buNone/>
            </a:pPr>
            <a:endParaRPr lang="en-US" sz="2400" kern="12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eaLnBrk="1" hangingPunct="1">
              <a:buNone/>
            </a:pPr>
            <a:r>
              <a:rPr lang="el-GR" sz="2000" dirty="0" smtClean="0">
                <a:solidFill>
                  <a:srgbClr val="002060"/>
                </a:solidFill>
                <a:latin typeface="Monotype Corsiva" pitchFamily="66" charset="0"/>
              </a:rPr>
              <a:t>		</a:t>
            </a:r>
          </a:p>
          <a:p>
            <a:pPr eaLnBrk="1" hangingPunct="1">
              <a:buNone/>
            </a:pPr>
            <a:r>
              <a:rPr lang="el-GR" sz="2000" dirty="0" smtClean="0">
                <a:solidFill>
                  <a:srgbClr val="002060"/>
                </a:solidFill>
                <a:latin typeface="Monotype Corsiva" pitchFamily="66" charset="0"/>
              </a:rPr>
              <a:t>		</a:t>
            </a:r>
            <a:r>
              <a:rPr lang="en-US" sz="2000" dirty="0" smtClean="0">
                <a:solidFill>
                  <a:srgbClr val="002060"/>
                </a:solidFill>
                <a:latin typeface="Monotype Corsiva" pitchFamily="66" charset="0"/>
              </a:rPr>
              <a:t>                   </a:t>
            </a:r>
            <a:r>
              <a:rPr lang="en-US" sz="4400" dirty="0" smtClean="0">
                <a:latin typeface="Monotype Corsiva" pitchFamily="66" charset="0"/>
              </a:rPr>
              <a:t>Maximum Weighted Clique</a:t>
            </a:r>
            <a:endParaRPr lang="en-US" sz="44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eaLnBrk="1" hangingPunct="1">
              <a:buNone/>
            </a:pPr>
            <a:endParaRPr lang="en-US" sz="2400" kern="12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eaLnBrk="1" hangingPunct="1">
              <a:buNone/>
            </a:pPr>
            <a:r>
              <a:rPr lang="en-US" sz="4800" kern="1200" dirty="0" smtClean="0">
                <a:solidFill>
                  <a:srgbClr val="002060"/>
                </a:solidFill>
                <a:latin typeface="Monotype Corsiva" pitchFamily="66" charset="0"/>
              </a:rPr>
              <a:t>				</a:t>
            </a:r>
            <a:endParaRPr lang="en-GB" sz="4800" kern="1200" dirty="0" smtClean="0">
              <a:solidFill>
                <a:srgbClr val="C00000"/>
              </a:solidFill>
              <a:latin typeface="Tahoma" pitchFamily="34" charset="0"/>
            </a:endParaRPr>
          </a:p>
          <a:p>
            <a:pPr eaLnBrk="1" hangingPunct="1">
              <a:buNone/>
            </a:pPr>
            <a:endParaRPr lang="en-GB" sz="4800" kern="1200" dirty="0" smtClean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01418" y="1828819"/>
            <a:ext cx="257361" cy="1973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798786" y="3561347"/>
            <a:ext cx="416403" cy="15761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2138323" y="4033142"/>
            <a:ext cx="160337" cy="17145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1822639" y="4041024"/>
            <a:ext cx="160337" cy="17145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10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0DB2D08D-215C-4936-A661-3CD9FE57680A}" type="slidenum">
              <a:rPr lang="el-GR" altLang="el-GR" sz="1200" smtClean="0">
                <a:latin typeface="Cambria" pitchFamily="18" charset="0"/>
              </a:rPr>
              <a:pPr/>
              <a:t>75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17" name="Oval 9"/>
          <p:cNvSpPr>
            <a:spLocks noChangeArrowheads="1"/>
          </p:cNvSpPr>
          <p:nvPr/>
        </p:nvSpPr>
        <p:spPr bwMode="auto">
          <a:xfrm>
            <a:off x="1818646" y="2424786"/>
            <a:ext cx="160337" cy="17145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" name="1 - Τίτλος"/>
          <p:cNvSpPr txBox="1">
            <a:spLocks/>
          </p:cNvSpPr>
          <p:nvPr/>
        </p:nvSpPr>
        <p:spPr bwMode="auto">
          <a:xfrm>
            <a:off x="1383632" y="353760"/>
            <a:ext cx="7760368" cy="89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Algorithmic Graph Theory</a:t>
            </a:r>
            <a:endParaRPr kumimoji="0" lang="el-GR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2 - Θέση περιεχομένου"/>
          <p:cNvSpPr>
            <a:spLocks noGrp="1"/>
          </p:cNvSpPr>
          <p:nvPr>
            <p:ph idx="1"/>
          </p:nvPr>
        </p:nvSpPr>
        <p:spPr>
          <a:xfrm>
            <a:off x="479598" y="1654287"/>
            <a:ext cx="8643938" cy="4779962"/>
          </a:xfrm>
        </p:spPr>
        <p:txBody>
          <a:bodyPr/>
          <a:lstStyle/>
          <a:p>
            <a:r>
              <a:rPr lang="en-US" sz="2800" dirty="0" smtClean="0"/>
              <a:t>Let </a:t>
            </a:r>
            <a:r>
              <a:rPr lang="en-US" sz="2800" dirty="0" smtClean="0">
                <a:solidFill>
                  <a:schemeClr val="tx2"/>
                </a:solidFill>
              </a:rPr>
              <a:t>F</a:t>
            </a:r>
            <a:r>
              <a:rPr lang="en-US" sz="2800" dirty="0" smtClean="0"/>
              <a:t> be an </a:t>
            </a:r>
            <a:r>
              <a:rPr lang="en-US" sz="2800" dirty="0" smtClean="0">
                <a:solidFill>
                  <a:srgbClr val="009900"/>
                </a:solidFill>
              </a:rPr>
              <a:t>acyclic orientation</a:t>
            </a:r>
            <a:r>
              <a:rPr lang="en-US" sz="2800" dirty="0" smtClean="0"/>
              <a:t> (not necessarily transitive) of an undirected graph </a:t>
            </a:r>
            <a:r>
              <a:rPr lang="en-US" sz="2800" dirty="0" smtClean="0">
                <a:solidFill>
                  <a:schemeClr val="tx2"/>
                </a:solidFill>
              </a:rPr>
              <a:t>G.</a:t>
            </a:r>
          </a:p>
          <a:p>
            <a:endParaRPr lang="en-US" sz="900" dirty="0" smtClean="0">
              <a:solidFill>
                <a:schemeClr val="tx2"/>
              </a:solidFill>
            </a:endParaRPr>
          </a:p>
          <a:p>
            <a:r>
              <a:rPr lang="en-US" sz="2800" dirty="0" smtClean="0"/>
              <a:t>A </a:t>
            </a:r>
            <a:r>
              <a:rPr lang="en-US" sz="2800" dirty="0" smtClean="0">
                <a:solidFill>
                  <a:srgbClr val="009900"/>
                </a:solidFill>
              </a:rPr>
              <a:t>height </a:t>
            </a:r>
            <a:r>
              <a:rPr lang="en-US" sz="2800" dirty="0" smtClean="0"/>
              <a:t>function </a:t>
            </a:r>
            <a:r>
              <a:rPr lang="en-US" sz="2800" dirty="0" smtClean="0">
                <a:solidFill>
                  <a:schemeClr val="tx2"/>
                </a:solidFill>
              </a:rPr>
              <a:t>h</a:t>
            </a:r>
            <a:r>
              <a:rPr lang="en-US" sz="2800" dirty="0" smtClean="0"/>
              <a:t> can be placed on </a:t>
            </a:r>
            <a:r>
              <a:rPr lang="en-US" sz="2800" dirty="0" smtClean="0">
                <a:solidFill>
                  <a:schemeClr val="tx2"/>
                </a:solidFill>
              </a:rPr>
              <a:t>V(G)</a:t>
            </a:r>
            <a:r>
              <a:rPr lang="en-US" sz="2800" dirty="0" smtClean="0"/>
              <a:t> as follows:</a:t>
            </a:r>
          </a:p>
          <a:p>
            <a:endParaRPr lang="en-US" sz="2800" dirty="0" smtClean="0"/>
          </a:p>
          <a:p>
            <a:endParaRPr lang="en-US" sz="1400" dirty="0" smtClean="0"/>
          </a:p>
          <a:p>
            <a:pPr>
              <a:buNone/>
            </a:pPr>
            <a:r>
              <a:rPr lang="en-US" sz="200" dirty="0" smtClean="0"/>
              <a:t/>
            </a:r>
            <a:br>
              <a:rPr lang="en-US" sz="200" dirty="0" smtClean="0"/>
            </a:br>
            <a:r>
              <a:rPr lang="en-US" sz="2800" dirty="0" smtClean="0"/>
              <a:t>     </a:t>
            </a:r>
            <a:r>
              <a:rPr lang="el-GR" sz="2800" dirty="0" smtClean="0"/>
              <a:t>          </a:t>
            </a:r>
            <a:r>
              <a:rPr lang="en-US" sz="2800" dirty="0" smtClean="0"/>
              <a:t>  </a:t>
            </a:r>
            <a:r>
              <a:rPr lang="en-US" sz="2800" dirty="0" smtClean="0">
                <a:solidFill>
                  <a:schemeClr val="tx2"/>
                </a:solidFill>
              </a:rPr>
              <a:t>h(v) =</a:t>
            </a:r>
          </a:p>
          <a:p>
            <a:endParaRPr lang="en-US" sz="2800" dirty="0" smtClean="0">
              <a:solidFill>
                <a:schemeClr val="tx2"/>
              </a:solidFill>
            </a:endParaRPr>
          </a:p>
          <a:p>
            <a:r>
              <a:rPr lang="en-US" sz="2800" dirty="0" smtClean="0"/>
              <a:t>The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rgbClr val="009900"/>
                </a:solidFill>
              </a:rPr>
              <a:t>height </a:t>
            </a:r>
            <a:r>
              <a:rPr lang="en-US" sz="2800" dirty="0" smtClean="0"/>
              <a:t>function can be assigned in </a:t>
            </a:r>
            <a:r>
              <a:rPr lang="en-US" sz="2800" dirty="0" smtClean="0">
                <a:solidFill>
                  <a:schemeClr val="tx2"/>
                </a:solidFill>
              </a:rPr>
              <a:t>linear time </a:t>
            </a:r>
            <a:r>
              <a:rPr lang="en-US" sz="2800" dirty="0" smtClean="0"/>
              <a:t>using</a:t>
            </a:r>
            <a:r>
              <a:rPr lang="en-US" sz="2800" dirty="0" smtClean="0">
                <a:solidFill>
                  <a:schemeClr val="tx2"/>
                </a:solidFill>
              </a:rPr>
              <a:t> DFS.</a:t>
            </a:r>
          </a:p>
        </p:txBody>
      </p:sp>
      <p:sp>
        <p:nvSpPr>
          <p:cNvPr id="75780" name="1 - Τίτλος"/>
          <p:cNvSpPr>
            <a:spLocks noGrp="1"/>
          </p:cNvSpPr>
          <p:nvPr>
            <p:ph type="title"/>
          </p:nvPr>
        </p:nvSpPr>
        <p:spPr>
          <a:xfrm>
            <a:off x="1383632" y="359748"/>
            <a:ext cx="7760367" cy="883920"/>
          </a:xfrm>
        </p:spPr>
        <p:txBody>
          <a:bodyPr anchor="ctr"/>
          <a:lstStyle/>
          <a:p>
            <a:pPr eaLnBrk="1" hangingPunct="1"/>
            <a:r>
              <a:rPr lang="en-US" dirty="0" smtClean="0">
                <a:solidFill>
                  <a:srgbClr val="002060"/>
                </a:solidFill>
                <a:latin typeface="Monotype Corsiva" pitchFamily="66" charset="0"/>
              </a:rPr>
              <a:t>Coloring Comparability Graphs</a:t>
            </a:r>
            <a:endParaRPr lang="el-GR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75781" name="5 - Αριστερό άγκιστρο"/>
          <p:cNvSpPr>
            <a:spLocks/>
          </p:cNvSpPr>
          <p:nvPr/>
        </p:nvSpPr>
        <p:spPr bwMode="auto">
          <a:xfrm>
            <a:off x="3762297" y="3748702"/>
            <a:ext cx="290512" cy="1039813"/>
          </a:xfrm>
          <a:prstGeom prst="leftBrace">
            <a:avLst>
              <a:gd name="adj1" fmla="val 8352"/>
              <a:gd name="adj2" fmla="val 50000"/>
            </a:avLst>
          </a:prstGeom>
          <a:noFill/>
          <a:ln w="19050" algn="ctr">
            <a:solidFill>
              <a:schemeClr val="tx2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7" name="6 - TextBox"/>
          <p:cNvSpPr txBox="1"/>
          <p:nvPr/>
        </p:nvSpPr>
        <p:spPr>
          <a:xfrm>
            <a:off x="3665459" y="3558202"/>
            <a:ext cx="4084638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1+ max{ h(w) </a:t>
            </a:r>
            <a:r>
              <a:rPr lang="en-US" dirty="0">
                <a:latin typeface="+mn-lt"/>
                <a:sym typeface="Symbol"/>
              </a:rPr>
              <a:t> </a:t>
            </a:r>
            <a:r>
              <a:rPr lang="en-US" dirty="0" err="1">
                <a:latin typeface="+mn-lt"/>
                <a:sym typeface="Symbol"/>
              </a:rPr>
              <a:t>vwF</a:t>
            </a:r>
            <a:r>
              <a:rPr lang="en-US" dirty="0">
                <a:latin typeface="+mn-lt"/>
                <a:sym typeface="Symbol"/>
              </a:rPr>
              <a:t> };</a:t>
            </a:r>
            <a:endParaRPr lang="el-GR" dirty="0">
              <a:latin typeface="+mn-lt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3614659" y="4498002"/>
            <a:ext cx="316706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dirty="0">
                <a:latin typeface="+mn-lt"/>
                <a:sym typeface="Symbol"/>
              </a:rPr>
              <a:t>0 </a:t>
            </a:r>
            <a:r>
              <a:rPr lang="en-US" dirty="0">
                <a:latin typeface="+mn-lt"/>
                <a:sym typeface="Symbol"/>
              </a:rPr>
              <a:t>if v is a sink ;</a:t>
            </a:r>
            <a:endParaRPr lang="el-GR" dirty="0">
              <a:latin typeface="+mn-lt"/>
            </a:endParaRPr>
          </a:p>
        </p:txBody>
      </p:sp>
      <p:pic>
        <p:nvPicPr>
          <p:cNvPr id="9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C42D09A4-64D9-4005-858C-1F13DF9E55C1}" type="slidenum">
              <a:rPr lang="el-GR" altLang="el-GR" sz="1200" smtClean="0">
                <a:latin typeface="Cambria" pitchFamily="18" charset="0"/>
              </a:rPr>
              <a:pPr/>
              <a:t>76</a:t>
            </a:fld>
            <a:endParaRPr lang="el-GR" altLang="el-GR" sz="120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9232" y="1655907"/>
            <a:ext cx="8674768" cy="4738688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The function </a:t>
            </a:r>
            <a:r>
              <a:rPr lang="en-US" sz="2800" dirty="0" smtClean="0">
                <a:solidFill>
                  <a:schemeClr val="tx2"/>
                </a:solidFill>
              </a:rPr>
              <a:t>h</a:t>
            </a:r>
            <a:r>
              <a:rPr lang="en-US" sz="2800" dirty="0" smtClean="0"/>
              <a:t> is always a proper </a:t>
            </a:r>
            <a:r>
              <a:rPr lang="en-US" sz="2800" dirty="0" smtClean="0">
                <a:solidFill>
                  <a:srgbClr val="009900"/>
                </a:solidFill>
              </a:rPr>
              <a:t>vertex coloring </a:t>
            </a:r>
            <a:r>
              <a:rPr lang="en-US" sz="2800" dirty="0" smtClean="0"/>
              <a:t>of G, but it is</a:t>
            </a:r>
            <a:r>
              <a:rPr lang="en-US" sz="2800" u="heavy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800" u="heavy" dirty="0" smtClean="0">
                <a:uFill>
                  <a:solidFill>
                    <a:srgbClr val="FF0000"/>
                  </a:solidFill>
                </a:uFill>
              </a:rPr>
              <a:t>not</a:t>
            </a:r>
            <a:r>
              <a:rPr lang="en-US" sz="2800" u="heavy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800" dirty="0" smtClean="0"/>
              <a:t>necessarily a </a:t>
            </a:r>
            <a:r>
              <a:rPr lang="en-US" sz="2800" dirty="0" smtClean="0">
                <a:solidFill>
                  <a:srgbClr val="009900"/>
                </a:solidFill>
              </a:rPr>
              <a:t>minimum coloring.</a:t>
            </a:r>
          </a:p>
          <a:p>
            <a:pPr>
              <a:defRPr/>
            </a:pPr>
            <a:endParaRPr lang="en-US" sz="1600" dirty="0" smtClean="0">
              <a:solidFill>
                <a:srgbClr val="009900"/>
              </a:solidFill>
            </a:endParaRPr>
          </a:p>
          <a:p>
            <a:pPr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#colors = #vertices in the longest path of  F</a:t>
            </a:r>
            <a:br>
              <a:rPr lang="en-US" sz="2800" dirty="0" smtClean="0">
                <a:solidFill>
                  <a:schemeClr val="tx2"/>
                </a:solidFill>
              </a:rPr>
            </a:br>
            <a:r>
              <a:rPr lang="en-US" sz="2800" dirty="0" smtClean="0">
                <a:solidFill>
                  <a:schemeClr val="tx2"/>
                </a:solidFill>
              </a:rPr>
              <a:t>             = 1+ max {h(v) </a:t>
            </a:r>
            <a:r>
              <a:rPr lang="en-US" sz="2800" dirty="0" smtClean="0">
                <a:solidFill>
                  <a:schemeClr val="tx2"/>
                </a:solidFill>
                <a:sym typeface="Symbol"/>
              </a:rPr>
              <a:t> </a:t>
            </a:r>
            <a:r>
              <a:rPr lang="en-US" sz="2800" dirty="0" err="1" smtClean="0">
                <a:solidFill>
                  <a:schemeClr val="tx2"/>
                </a:solidFill>
                <a:sym typeface="Symbol"/>
              </a:rPr>
              <a:t>vV</a:t>
            </a:r>
            <a:r>
              <a:rPr lang="en-US" sz="2800" dirty="0" smtClean="0">
                <a:solidFill>
                  <a:schemeClr val="tx2"/>
                </a:solidFill>
                <a:sym typeface="Symbol"/>
              </a:rPr>
              <a:t>}</a:t>
            </a:r>
          </a:p>
          <a:p>
            <a:pPr>
              <a:defRPr/>
            </a:pPr>
            <a:endParaRPr lang="en-US" sz="1600" dirty="0" smtClean="0">
              <a:solidFill>
                <a:schemeClr val="tx2"/>
              </a:solidFill>
              <a:sym typeface="Symbol"/>
            </a:endParaRPr>
          </a:p>
          <a:p>
            <a:pPr>
              <a:defRPr/>
            </a:pPr>
            <a:r>
              <a:rPr lang="en-US" sz="2800" dirty="0" smtClean="0">
                <a:sym typeface="Symbol"/>
              </a:rPr>
              <a:t>The function </a:t>
            </a:r>
            <a:r>
              <a:rPr lang="en-US" sz="2800" dirty="0" smtClean="0">
                <a:solidFill>
                  <a:schemeClr val="tx2"/>
                </a:solidFill>
                <a:sym typeface="Symbol"/>
              </a:rPr>
              <a:t>h </a:t>
            </a:r>
            <a:r>
              <a:rPr lang="en-US" sz="2800" dirty="0" smtClean="0">
                <a:sym typeface="Symbol"/>
              </a:rPr>
              <a:t>is a</a:t>
            </a:r>
            <a:r>
              <a:rPr lang="en-US" sz="2800" dirty="0" smtClean="0">
                <a:solidFill>
                  <a:schemeClr val="tx2"/>
                </a:solidFill>
                <a:sym typeface="Symbol"/>
              </a:rPr>
              <a:t> minimum coloring </a:t>
            </a:r>
            <a:r>
              <a:rPr lang="en-US" sz="2800" dirty="0" smtClean="0">
                <a:sym typeface="Symbol"/>
              </a:rPr>
              <a:t>if </a:t>
            </a:r>
            <a:r>
              <a:rPr lang="en-US" sz="2800" dirty="0" smtClean="0">
                <a:solidFill>
                  <a:srgbClr val="009900"/>
                </a:solidFill>
                <a:sym typeface="Symbol"/>
              </a:rPr>
              <a:t>F </a:t>
            </a:r>
            <a:r>
              <a:rPr lang="en-US" sz="2800" dirty="0" smtClean="0">
                <a:sym typeface="Symbol"/>
              </a:rPr>
              <a:t>happens to be </a:t>
            </a:r>
            <a:r>
              <a:rPr lang="en-US" sz="2800" dirty="0" smtClean="0">
                <a:solidFill>
                  <a:srgbClr val="009900"/>
                </a:solidFill>
                <a:sym typeface="Symbol"/>
              </a:rPr>
              <a:t>transitive.</a:t>
            </a:r>
          </a:p>
        </p:txBody>
      </p:sp>
      <p:pic>
        <p:nvPicPr>
          <p:cNvPr id="5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C42D09A4-64D9-4005-858C-1F13DF9E55C1}" type="slidenum">
              <a:rPr lang="el-GR" altLang="el-GR" sz="1200" smtClean="0">
                <a:latin typeface="Cambria" pitchFamily="18" charset="0"/>
              </a:rPr>
              <a:pPr/>
              <a:t>77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9" name="1 - Τίτλος"/>
          <p:cNvSpPr>
            <a:spLocks noGrp="1"/>
          </p:cNvSpPr>
          <p:nvPr>
            <p:ph type="title"/>
          </p:nvPr>
        </p:nvSpPr>
        <p:spPr>
          <a:xfrm>
            <a:off x="1383632" y="359748"/>
            <a:ext cx="7760367" cy="883920"/>
          </a:xfrm>
        </p:spPr>
        <p:txBody>
          <a:bodyPr anchor="ctr"/>
          <a:lstStyle/>
          <a:p>
            <a:pPr eaLnBrk="1" hangingPunct="1"/>
            <a:r>
              <a:rPr lang="en-US" dirty="0" smtClean="0">
                <a:solidFill>
                  <a:srgbClr val="002060"/>
                </a:solidFill>
                <a:latin typeface="Monotype Corsiva" pitchFamily="66" charset="0"/>
              </a:rPr>
              <a:t>Coloring Comparability Graphs</a:t>
            </a:r>
            <a:endParaRPr lang="el-GR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81262" y="1655907"/>
            <a:ext cx="8662737" cy="4738688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sym typeface="Symbol"/>
              </a:rPr>
              <a:t>The function </a:t>
            </a:r>
            <a:r>
              <a:rPr lang="en-US" sz="2800" dirty="0" smtClean="0">
                <a:solidFill>
                  <a:schemeClr val="tx2"/>
                </a:solidFill>
                <a:sym typeface="Symbol"/>
              </a:rPr>
              <a:t>h </a:t>
            </a:r>
            <a:r>
              <a:rPr lang="en-US" sz="2800" dirty="0" smtClean="0">
                <a:sym typeface="Symbol"/>
              </a:rPr>
              <a:t>is a</a:t>
            </a:r>
            <a:r>
              <a:rPr lang="en-US" sz="2800" dirty="0" smtClean="0">
                <a:solidFill>
                  <a:schemeClr val="tx2"/>
                </a:solidFill>
                <a:sym typeface="Symbol"/>
              </a:rPr>
              <a:t> minimum coloring </a:t>
            </a:r>
            <a:r>
              <a:rPr lang="en-US" sz="2800" dirty="0" smtClean="0">
                <a:sym typeface="Symbol"/>
              </a:rPr>
              <a:t>if </a:t>
            </a:r>
            <a:r>
              <a:rPr lang="en-US" sz="2800" dirty="0" smtClean="0">
                <a:solidFill>
                  <a:srgbClr val="009900"/>
                </a:solidFill>
                <a:sym typeface="Symbol"/>
              </a:rPr>
              <a:t>F </a:t>
            </a:r>
            <a:r>
              <a:rPr lang="en-US" sz="2800" dirty="0" smtClean="0">
                <a:sym typeface="Symbol"/>
              </a:rPr>
              <a:t>happens to be </a:t>
            </a:r>
            <a:r>
              <a:rPr lang="en-US" sz="2800" dirty="0" smtClean="0">
                <a:solidFill>
                  <a:srgbClr val="009900"/>
                </a:solidFill>
                <a:sym typeface="Symbol"/>
              </a:rPr>
              <a:t>transitive</a:t>
            </a:r>
            <a:endParaRPr lang="en-US" dirty="0" smtClean="0">
              <a:solidFill>
                <a:srgbClr val="009900"/>
              </a:solidFill>
              <a:sym typeface="Symbol"/>
            </a:endParaRPr>
          </a:p>
          <a:p>
            <a:pPr>
              <a:defRPr/>
            </a:pPr>
            <a:endParaRPr lang="en-US" sz="1800" dirty="0" smtClean="0">
              <a:solidFill>
                <a:srgbClr val="009900"/>
              </a:solidFill>
            </a:endParaRPr>
          </a:p>
        </p:txBody>
      </p:sp>
      <p:pic>
        <p:nvPicPr>
          <p:cNvPr id="5" name="5 - Θέση περιεχομένου" descr="8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2547" y="2590003"/>
            <a:ext cx="5546558" cy="3753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1431758" y="5874625"/>
            <a:ext cx="5847347" cy="54142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1 - Τίτλος"/>
          <p:cNvSpPr>
            <a:spLocks noGrp="1"/>
          </p:cNvSpPr>
          <p:nvPr>
            <p:ph type="title"/>
          </p:nvPr>
        </p:nvSpPr>
        <p:spPr>
          <a:xfrm>
            <a:off x="1383632" y="359748"/>
            <a:ext cx="7760367" cy="883920"/>
          </a:xfrm>
        </p:spPr>
        <p:txBody>
          <a:bodyPr anchor="ctr"/>
          <a:lstStyle/>
          <a:p>
            <a:pPr eaLnBrk="1" hangingPunct="1"/>
            <a:r>
              <a:rPr lang="en-US" dirty="0" smtClean="0">
                <a:solidFill>
                  <a:srgbClr val="002060"/>
                </a:solidFill>
                <a:latin typeface="Monotype Corsiva" pitchFamily="66" charset="0"/>
              </a:rPr>
              <a:t>Coloring Comparability Graphs</a:t>
            </a:r>
            <a:endParaRPr lang="el-GR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7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C42D09A4-64D9-4005-858C-1F13DF9E55C1}" type="slidenum">
              <a:rPr lang="el-GR" altLang="el-GR" sz="1200" smtClean="0">
                <a:latin typeface="Cambria" pitchFamily="18" charset="0"/>
              </a:rPr>
              <a:pPr/>
              <a:t>78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11" name="10 - Έλλειψη"/>
          <p:cNvSpPr/>
          <p:nvPr/>
        </p:nvSpPr>
        <p:spPr bwMode="auto">
          <a:xfrm>
            <a:off x="6092979" y="2734142"/>
            <a:ext cx="324000" cy="324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11 - Έλλειψη"/>
          <p:cNvSpPr/>
          <p:nvPr/>
        </p:nvSpPr>
        <p:spPr bwMode="auto">
          <a:xfrm>
            <a:off x="5294765" y="3058558"/>
            <a:ext cx="324000" cy="324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12 - Έλλειψη"/>
          <p:cNvSpPr/>
          <p:nvPr/>
        </p:nvSpPr>
        <p:spPr bwMode="auto">
          <a:xfrm>
            <a:off x="3375430" y="3357322"/>
            <a:ext cx="324000" cy="324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13 - Έλλειψη"/>
          <p:cNvSpPr/>
          <p:nvPr/>
        </p:nvSpPr>
        <p:spPr bwMode="auto">
          <a:xfrm>
            <a:off x="2949918" y="3665140"/>
            <a:ext cx="324000" cy="324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14 - Έλλειψη"/>
          <p:cNvSpPr/>
          <p:nvPr/>
        </p:nvSpPr>
        <p:spPr bwMode="auto">
          <a:xfrm>
            <a:off x="2515351" y="4063493"/>
            <a:ext cx="324000" cy="324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2523362" y="4074056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</a:t>
            </a:r>
            <a:endParaRPr lang="el-GR" sz="1400" b="1" dirty="0"/>
          </a:p>
        </p:txBody>
      </p:sp>
      <p:sp>
        <p:nvSpPr>
          <p:cNvPr id="17" name="16 - TextBox"/>
          <p:cNvSpPr txBox="1"/>
          <p:nvPr/>
        </p:nvSpPr>
        <p:spPr>
          <a:xfrm>
            <a:off x="2956419" y="3674195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2</a:t>
            </a:r>
            <a:endParaRPr lang="el-GR" sz="1400" b="1" dirty="0"/>
          </a:p>
        </p:txBody>
      </p:sp>
      <p:sp>
        <p:nvSpPr>
          <p:cNvPr id="18" name="17 - TextBox"/>
          <p:cNvSpPr txBox="1"/>
          <p:nvPr/>
        </p:nvSpPr>
        <p:spPr>
          <a:xfrm>
            <a:off x="3389476" y="3364868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3</a:t>
            </a:r>
            <a:endParaRPr lang="el-GR" sz="1400" b="1" dirty="0"/>
          </a:p>
        </p:txBody>
      </p:sp>
      <p:sp>
        <p:nvSpPr>
          <p:cNvPr id="19" name="18 - Έλλειψη"/>
          <p:cNvSpPr/>
          <p:nvPr/>
        </p:nvSpPr>
        <p:spPr bwMode="auto">
          <a:xfrm>
            <a:off x="4950733" y="3864317"/>
            <a:ext cx="324000" cy="324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0" name="19 - Έλλειψη"/>
          <p:cNvSpPr/>
          <p:nvPr/>
        </p:nvSpPr>
        <p:spPr bwMode="auto">
          <a:xfrm>
            <a:off x="4514657" y="4623299"/>
            <a:ext cx="324000" cy="324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1" name="20 - Έλλειψη"/>
          <p:cNvSpPr/>
          <p:nvPr/>
        </p:nvSpPr>
        <p:spPr bwMode="auto">
          <a:xfrm>
            <a:off x="4006154" y="5110677"/>
            <a:ext cx="324000" cy="324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2" name="21 - Έλλειψη"/>
          <p:cNvSpPr/>
          <p:nvPr/>
        </p:nvSpPr>
        <p:spPr bwMode="auto">
          <a:xfrm>
            <a:off x="3551971" y="5579949"/>
            <a:ext cx="324000" cy="324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22 - TextBox"/>
          <p:cNvSpPr txBox="1"/>
          <p:nvPr/>
        </p:nvSpPr>
        <p:spPr>
          <a:xfrm>
            <a:off x="3578090" y="5572404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</a:t>
            </a:r>
            <a:endParaRPr lang="el-GR" sz="1400" b="1" dirty="0"/>
          </a:p>
        </p:txBody>
      </p:sp>
      <p:sp>
        <p:nvSpPr>
          <p:cNvPr id="24" name="23 - TextBox"/>
          <p:cNvSpPr txBox="1"/>
          <p:nvPr/>
        </p:nvSpPr>
        <p:spPr>
          <a:xfrm>
            <a:off x="4020186" y="5118253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2</a:t>
            </a:r>
            <a:endParaRPr lang="el-GR" sz="1400" b="1" dirty="0"/>
          </a:p>
        </p:txBody>
      </p:sp>
      <p:sp>
        <p:nvSpPr>
          <p:cNvPr id="25" name="24 - TextBox"/>
          <p:cNvSpPr txBox="1"/>
          <p:nvPr/>
        </p:nvSpPr>
        <p:spPr>
          <a:xfrm>
            <a:off x="4534725" y="4636911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3</a:t>
            </a:r>
            <a:endParaRPr lang="el-GR" sz="1400" b="1" dirty="0"/>
          </a:p>
        </p:txBody>
      </p:sp>
      <p:sp>
        <p:nvSpPr>
          <p:cNvPr id="26" name="25 - TextBox"/>
          <p:cNvSpPr txBox="1"/>
          <p:nvPr/>
        </p:nvSpPr>
        <p:spPr>
          <a:xfrm>
            <a:off x="4976835" y="3883963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4</a:t>
            </a:r>
            <a:endParaRPr lang="el-GR" sz="1400" b="1" dirty="0"/>
          </a:p>
        </p:txBody>
      </p:sp>
      <p:sp>
        <p:nvSpPr>
          <p:cNvPr id="27" name="26 - TextBox"/>
          <p:cNvSpPr txBox="1"/>
          <p:nvPr/>
        </p:nvSpPr>
        <p:spPr>
          <a:xfrm>
            <a:off x="5310305" y="3076695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5</a:t>
            </a:r>
            <a:endParaRPr lang="el-GR" sz="1400" b="1" dirty="0"/>
          </a:p>
        </p:txBody>
      </p:sp>
      <p:sp>
        <p:nvSpPr>
          <p:cNvPr id="29" name="28 - Έλλειψη"/>
          <p:cNvSpPr/>
          <p:nvPr/>
        </p:nvSpPr>
        <p:spPr bwMode="auto">
          <a:xfrm>
            <a:off x="5693118" y="4344150"/>
            <a:ext cx="324000" cy="324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0" name="29 - TextBox"/>
          <p:cNvSpPr txBox="1"/>
          <p:nvPr/>
        </p:nvSpPr>
        <p:spPr>
          <a:xfrm>
            <a:off x="5708672" y="4344152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4</a:t>
            </a:r>
            <a:endParaRPr lang="el-GR" sz="1400" b="1" dirty="0"/>
          </a:p>
        </p:txBody>
      </p:sp>
      <p:sp>
        <p:nvSpPr>
          <p:cNvPr id="31" name="30 - TextBox"/>
          <p:cNvSpPr txBox="1"/>
          <p:nvPr/>
        </p:nvSpPr>
        <p:spPr>
          <a:xfrm>
            <a:off x="6105516" y="2749233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6</a:t>
            </a:r>
            <a:endParaRPr lang="el-GR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9" grpId="0" animBg="1"/>
      <p:bldP spid="30" grpId="0"/>
      <p:bldP spid="31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9232" y="1655305"/>
            <a:ext cx="8446168" cy="4738688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sym typeface="Symbol"/>
              </a:rPr>
              <a:t>Suppose that </a:t>
            </a:r>
            <a:r>
              <a:rPr lang="en-US" sz="2800" dirty="0" smtClean="0">
                <a:solidFill>
                  <a:srgbClr val="009900"/>
                </a:solidFill>
                <a:sym typeface="Symbol"/>
              </a:rPr>
              <a:t>G </a:t>
            </a:r>
            <a:r>
              <a:rPr lang="en-US" sz="2800" dirty="0" smtClean="0">
                <a:sym typeface="Symbol"/>
              </a:rPr>
              <a:t>is a comparability graph, and let </a:t>
            </a:r>
            <a:r>
              <a:rPr lang="en-US" sz="2800" dirty="0" smtClean="0">
                <a:solidFill>
                  <a:srgbClr val="009900"/>
                </a:solidFill>
                <a:sym typeface="Symbol"/>
              </a:rPr>
              <a:t>F </a:t>
            </a:r>
            <a:r>
              <a:rPr lang="en-US" sz="2800" dirty="0" smtClean="0">
                <a:sym typeface="Symbol"/>
              </a:rPr>
              <a:t>be a</a:t>
            </a:r>
            <a:r>
              <a:rPr lang="en-US" sz="2800" dirty="0" smtClean="0">
                <a:solidFill>
                  <a:srgbClr val="009900"/>
                </a:solidFill>
                <a:sym typeface="Symbol"/>
              </a:rPr>
              <a:t> transitive orientation </a:t>
            </a:r>
            <a:r>
              <a:rPr lang="en-US" sz="2800" dirty="0" smtClean="0">
                <a:sym typeface="Symbol"/>
              </a:rPr>
              <a:t>of</a:t>
            </a:r>
            <a:r>
              <a:rPr lang="en-US" sz="2800" dirty="0" smtClean="0">
                <a:solidFill>
                  <a:srgbClr val="009900"/>
                </a:solidFill>
                <a:sym typeface="Symbol"/>
              </a:rPr>
              <a:t> G.</a:t>
            </a:r>
          </a:p>
          <a:p>
            <a:pPr>
              <a:defRPr/>
            </a:pPr>
            <a:endParaRPr lang="en-US" sz="1600" dirty="0" smtClean="0">
              <a:solidFill>
                <a:srgbClr val="009900"/>
              </a:solidFill>
              <a:sym typeface="Symbol"/>
            </a:endParaRPr>
          </a:p>
          <a:p>
            <a:pPr>
              <a:spcBef>
                <a:spcPct val="0"/>
              </a:spcBef>
              <a:buNone/>
            </a:pPr>
            <a:endParaRPr lang="en-US" sz="2800" dirty="0" smtClean="0"/>
          </a:p>
          <a:p>
            <a:pPr>
              <a:buNone/>
              <a:defRPr/>
            </a:pPr>
            <a:r>
              <a:rPr lang="en-US" dirty="0" smtClean="0">
                <a:solidFill>
                  <a:schemeClr val="tx2"/>
                </a:solidFill>
                <a:sym typeface="Symbol"/>
              </a:rPr>
              <a:t/>
            </a:r>
            <a:br>
              <a:rPr lang="en-US" dirty="0" smtClean="0">
                <a:solidFill>
                  <a:schemeClr val="tx2"/>
                </a:solidFill>
                <a:sym typeface="Symbol"/>
              </a:rPr>
            </a:br>
            <a:endParaRPr lang="el-GR" dirty="0">
              <a:solidFill>
                <a:schemeClr val="tx2"/>
              </a:solidFill>
            </a:endParaRPr>
          </a:p>
        </p:txBody>
      </p:sp>
      <p:pic>
        <p:nvPicPr>
          <p:cNvPr id="5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C42D09A4-64D9-4005-858C-1F13DF9E55C1}" type="slidenum">
              <a:rPr lang="el-GR" altLang="el-GR" sz="1200" smtClean="0">
                <a:latin typeface="Cambria" pitchFamily="18" charset="0"/>
              </a:rPr>
              <a:pPr/>
              <a:t>79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9" name="1 - Τίτλος"/>
          <p:cNvSpPr>
            <a:spLocks noGrp="1"/>
          </p:cNvSpPr>
          <p:nvPr>
            <p:ph type="title"/>
          </p:nvPr>
        </p:nvSpPr>
        <p:spPr>
          <a:xfrm>
            <a:off x="1383632" y="359748"/>
            <a:ext cx="7760367" cy="883920"/>
          </a:xfrm>
        </p:spPr>
        <p:txBody>
          <a:bodyPr anchor="ctr"/>
          <a:lstStyle/>
          <a:p>
            <a:pPr eaLnBrk="1" hangingPunct="1"/>
            <a:r>
              <a:rPr lang="en-US" dirty="0" smtClean="0">
                <a:solidFill>
                  <a:srgbClr val="002060"/>
                </a:solidFill>
                <a:latin typeface="Monotype Corsiva" pitchFamily="66" charset="0"/>
              </a:rPr>
              <a:t>Coloring Comparability Graphs</a:t>
            </a:r>
            <a:endParaRPr lang="el-GR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6" name="5 - Θέση περιεχομένου" descr="8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2547" y="2599056"/>
            <a:ext cx="5546558" cy="3753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7"/>
          <p:cNvSpPr/>
          <p:nvPr/>
        </p:nvSpPr>
        <p:spPr bwMode="auto">
          <a:xfrm>
            <a:off x="1431758" y="5811254"/>
            <a:ext cx="5847347" cy="54142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9232" y="1662278"/>
            <a:ext cx="8674769" cy="108997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If G contains a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en-US" sz="2800" baseline="-25000" dirty="0" smtClean="0">
                <a:solidFill>
                  <a:schemeClr val="tx2">
                    <a:lumMod val="75000"/>
                  </a:schemeClr>
                </a:solidFill>
              </a:rPr>
              <a:t>k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, k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 4</a:t>
            </a:r>
            <a:r>
              <a:rPr lang="en-US" sz="2800" dirty="0" smtClean="0">
                <a:sym typeface="Symbol"/>
              </a:rPr>
              <a:t>, no node in that cycle will ever become </a:t>
            </a:r>
            <a:r>
              <a:rPr lang="en-US" sz="2800" dirty="0" err="1" smtClean="0">
                <a:solidFill>
                  <a:srgbClr val="C00000"/>
                </a:solidFill>
                <a:sym typeface="Symbol"/>
              </a:rPr>
              <a:t>simplicial</a:t>
            </a:r>
            <a:r>
              <a:rPr lang="en-US" sz="2800" dirty="0" smtClean="0">
                <a:sym typeface="Symbol"/>
              </a:rPr>
              <a:t>.</a:t>
            </a:r>
            <a:endParaRPr lang="en-US" dirty="0" smtClean="0">
              <a:sym typeface="Symbol"/>
            </a:endParaRPr>
          </a:p>
        </p:txBody>
      </p:sp>
      <p:grpSp>
        <p:nvGrpSpPr>
          <p:cNvPr id="6149" name="52 - Ομάδα"/>
          <p:cNvGrpSpPr>
            <a:grpSpLocks/>
          </p:cNvGrpSpPr>
          <p:nvPr/>
        </p:nvGrpSpPr>
        <p:grpSpPr bwMode="auto">
          <a:xfrm>
            <a:off x="2153653" y="3026236"/>
            <a:ext cx="1015632" cy="1612232"/>
            <a:chOff x="1921828" y="2849880"/>
            <a:chExt cx="1095692" cy="1219200"/>
          </a:xfrm>
        </p:grpSpPr>
        <p:cxnSp>
          <p:nvCxnSpPr>
            <p:cNvPr id="23" name="22 - Ευθεία γραμμή σύνδεσης"/>
            <p:cNvCxnSpPr>
              <a:stCxn id="7" idx="5"/>
              <a:endCxn id="9" idx="4"/>
            </p:cNvCxnSpPr>
            <p:nvPr/>
          </p:nvCxnSpPr>
          <p:spPr bwMode="auto">
            <a:xfrm flipV="1">
              <a:off x="2082212" y="3419792"/>
              <a:ext cx="828915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17 - Ευθεία γραμμή σύνδεσης"/>
            <p:cNvCxnSpPr>
              <a:stCxn id="7" idx="5"/>
              <a:endCxn id="10" idx="1"/>
            </p:cNvCxnSpPr>
            <p:nvPr/>
          </p:nvCxnSpPr>
          <p:spPr bwMode="auto">
            <a:xfrm>
              <a:off x="2082212" y="3421380"/>
              <a:ext cx="774924" cy="5381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4" name="5 - Ομάδα"/>
            <p:cNvGrpSpPr/>
            <p:nvPr/>
          </p:nvGrpSpPr>
          <p:grpSpPr>
            <a:xfrm>
              <a:off x="1921828" y="2849880"/>
              <a:ext cx="1095692" cy="1219200"/>
              <a:chOff x="2592388" y="4643438"/>
              <a:chExt cx="781050" cy="1285875"/>
            </a:xfrm>
            <a:solidFill>
              <a:schemeClr val="tx2">
                <a:lumMod val="75000"/>
              </a:schemeClr>
            </a:solidFill>
          </p:grpSpPr>
          <p:sp>
            <p:nvSpPr>
              <p:cNvPr id="7" name="AutoShape 136"/>
              <p:cNvSpPr>
                <a:spLocks noChangeArrowheads="1"/>
              </p:cNvSpPr>
              <p:nvPr/>
            </p:nvSpPr>
            <p:spPr bwMode="auto">
              <a:xfrm>
                <a:off x="2592388" y="5140325"/>
                <a:ext cx="133350" cy="123825"/>
              </a:xfrm>
              <a:prstGeom prst="flowChartConnector">
                <a:avLst/>
              </a:prstGeom>
              <a:grpFill/>
              <a:ln w="12700">
                <a:solidFill>
                  <a:srgbClr val="002060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974706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" name="AutoShape 135"/>
              <p:cNvSpPr>
                <a:spLocks noChangeArrowheads="1"/>
              </p:cNvSpPr>
              <p:nvPr/>
            </p:nvSpPr>
            <p:spPr bwMode="auto">
              <a:xfrm>
                <a:off x="2601913" y="5805488"/>
                <a:ext cx="133350" cy="123825"/>
              </a:xfrm>
              <a:prstGeom prst="flowChartConnector">
                <a:avLst/>
              </a:prstGeom>
              <a:grpFill/>
              <a:ln w="12700">
                <a:solidFill>
                  <a:srgbClr val="002060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974706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AutoShape 134"/>
              <p:cNvSpPr>
                <a:spLocks noChangeArrowheads="1"/>
              </p:cNvSpPr>
              <p:nvPr/>
            </p:nvSpPr>
            <p:spPr bwMode="auto">
              <a:xfrm>
                <a:off x="3230563" y="5121275"/>
                <a:ext cx="133350" cy="123825"/>
              </a:xfrm>
              <a:prstGeom prst="flowChartConnector">
                <a:avLst/>
              </a:prstGeom>
              <a:grpFill/>
              <a:ln w="12700">
                <a:solidFill>
                  <a:srgbClr val="002060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974706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AutoShape 133"/>
              <p:cNvSpPr>
                <a:spLocks noChangeArrowheads="1"/>
              </p:cNvSpPr>
              <p:nvPr/>
            </p:nvSpPr>
            <p:spPr bwMode="auto">
              <a:xfrm>
                <a:off x="3240088" y="5795963"/>
                <a:ext cx="133350" cy="123825"/>
              </a:xfrm>
              <a:prstGeom prst="flowChartConnector">
                <a:avLst/>
              </a:prstGeom>
              <a:grpFill/>
              <a:ln w="12700">
                <a:solidFill>
                  <a:srgbClr val="002060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974706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cxnSp>
            <p:nvCxnSpPr>
              <p:cNvPr id="11" name="AutoShape 132"/>
              <p:cNvCxnSpPr>
                <a:cxnSpLocks noChangeShapeType="1"/>
              </p:cNvCxnSpPr>
              <p:nvPr/>
            </p:nvCxnSpPr>
            <p:spPr bwMode="auto">
              <a:xfrm>
                <a:off x="2735263" y="5880100"/>
                <a:ext cx="514350" cy="0"/>
              </a:xfrm>
              <a:prstGeom prst="straightConnector1">
                <a:avLst/>
              </a:prstGeom>
              <a:grpFill/>
              <a:ln w="9525">
                <a:solidFill>
                  <a:srgbClr val="002060"/>
                </a:solidFill>
                <a:round/>
                <a:headEnd/>
                <a:tailEnd/>
              </a:ln>
            </p:spPr>
          </p:cxnSp>
          <p:cxnSp>
            <p:nvCxnSpPr>
              <p:cNvPr id="12" name="AutoShape 131"/>
              <p:cNvCxnSpPr>
                <a:cxnSpLocks noChangeShapeType="1"/>
              </p:cNvCxnSpPr>
              <p:nvPr/>
            </p:nvCxnSpPr>
            <p:spPr bwMode="auto">
              <a:xfrm flipV="1">
                <a:off x="2668588" y="5272088"/>
                <a:ext cx="0" cy="533400"/>
              </a:xfrm>
              <a:prstGeom prst="straightConnector1">
                <a:avLst/>
              </a:prstGeom>
              <a:grpFill/>
              <a:ln w="9525">
                <a:solidFill>
                  <a:srgbClr val="002060"/>
                </a:solidFill>
                <a:round/>
                <a:headEnd/>
                <a:tailEnd/>
              </a:ln>
            </p:spPr>
          </p:cxnSp>
          <p:cxnSp>
            <p:nvCxnSpPr>
              <p:cNvPr id="13" name="AutoShape 130"/>
              <p:cNvCxnSpPr>
                <a:cxnSpLocks noChangeShapeType="1"/>
              </p:cNvCxnSpPr>
              <p:nvPr/>
            </p:nvCxnSpPr>
            <p:spPr bwMode="auto">
              <a:xfrm flipV="1">
                <a:off x="3297238" y="5253038"/>
                <a:ext cx="0" cy="552450"/>
              </a:xfrm>
              <a:prstGeom prst="straightConnector1">
                <a:avLst/>
              </a:prstGeom>
              <a:grpFill/>
              <a:ln w="9525">
                <a:solidFill>
                  <a:srgbClr val="002060"/>
                </a:solidFill>
                <a:round/>
                <a:headEnd/>
                <a:tailEnd/>
              </a:ln>
            </p:spPr>
          </p:cxnSp>
          <p:sp>
            <p:nvSpPr>
              <p:cNvPr id="14" name="AutoShape 129"/>
              <p:cNvSpPr>
                <a:spLocks noChangeArrowheads="1"/>
              </p:cNvSpPr>
              <p:nvPr/>
            </p:nvSpPr>
            <p:spPr bwMode="auto">
              <a:xfrm>
                <a:off x="2906713" y="4643438"/>
                <a:ext cx="133350" cy="123825"/>
              </a:xfrm>
              <a:prstGeom prst="flowChartConnector">
                <a:avLst/>
              </a:prstGeom>
              <a:grpFill/>
              <a:ln w="12700">
                <a:solidFill>
                  <a:srgbClr val="002060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974706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cxnSp>
            <p:nvCxnSpPr>
              <p:cNvPr id="15" name="AutoShape 128"/>
              <p:cNvCxnSpPr>
                <a:cxnSpLocks noChangeShapeType="1"/>
                <a:stCxn id="55" idx="3"/>
              </p:cNvCxnSpPr>
              <p:nvPr/>
            </p:nvCxnSpPr>
            <p:spPr bwMode="auto">
              <a:xfrm flipV="1">
                <a:off x="2605607" y="4767265"/>
                <a:ext cx="377306" cy="505944"/>
              </a:xfrm>
              <a:prstGeom prst="straightConnector1">
                <a:avLst/>
              </a:prstGeom>
              <a:grpFill/>
              <a:ln w="9525">
                <a:solidFill>
                  <a:srgbClr val="002060"/>
                </a:solidFill>
                <a:round/>
                <a:headEnd/>
                <a:tailEnd/>
              </a:ln>
            </p:spPr>
          </p:cxnSp>
          <p:cxnSp>
            <p:nvCxnSpPr>
              <p:cNvPr id="16" name="AutoShape 127"/>
              <p:cNvCxnSpPr>
                <a:cxnSpLocks noChangeShapeType="1"/>
                <a:stCxn id="56" idx="5"/>
              </p:cNvCxnSpPr>
              <p:nvPr/>
            </p:nvCxnSpPr>
            <p:spPr bwMode="auto">
              <a:xfrm flipH="1" flipV="1">
                <a:off x="2973388" y="4776788"/>
                <a:ext cx="371593" cy="483626"/>
              </a:xfrm>
              <a:prstGeom prst="straightConnector1">
                <a:avLst/>
              </a:prstGeom>
              <a:grpFill/>
              <a:ln w="9525">
                <a:solidFill>
                  <a:srgbClr val="002060"/>
                </a:solidFill>
                <a:round/>
                <a:headEnd/>
                <a:tailEnd/>
              </a:ln>
            </p:spPr>
          </p:cxnSp>
        </p:grpSp>
      </p:grpSp>
      <p:grpSp>
        <p:nvGrpSpPr>
          <p:cNvPr id="6150" name="53 - Ομάδα"/>
          <p:cNvGrpSpPr>
            <a:grpSpLocks/>
          </p:cNvGrpSpPr>
          <p:nvPr/>
        </p:nvGrpSpPr>
        <p:grpSpPr bwMode="auto">
          <a:xfrm>
            <a:off x="5125453" y="3163613"/>
            <a:ext cx="1046748" cy="1510949"/>
            <a:chOff x="4640258" y="2799398"/>
            <a:chExt cx="1135701" cy="1285875"/>
          </a:xfrm>
        </p:grpSpPr>
        <p:cxnSp>
          <p:nvCxnSpPr>
            <p:cNvPr id="52" name="51 - Ευθεία γραμμή σύνδεσης"/>
            <p:cNvCxnSpPr>
              <a:stCxn id="36" idx="0"/>
              <a:endCxn id="38" idx="7"/>
            </p:cNvCxnSpPr>
            <p:nvPr/>
          </p:nvCxnSpPr>
          <p:spPr bwMode="auto">
            <a:xfrm flipV="1">
              <a:off x="4720312" y="3295369"/>
              <a:ext cx="1013754" cy="853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6" name="34 - Ομάδα"/>
            <p:cNvGrpSpPr/>
            <p:nvPr/>
          </p:nvGrpSpPr>
          <p:grpSpPr>
            <a:xfrm>
              <a:off x="4640258" y="2799398"/>
              <a:ext cx="1135701" cy="1285875"/>
              <a:chOff x="2585779" y="4643438"/>
              <a:chExt cx="787659" cy="1285875"/>
            </a:xfrm>
            <a:solidFill>
              <a:schemeClr val="tx2"/>
            </a:solidFill>
          </p:grpSpPr>
          <p:sp>
            <p:nvSpPr>
              <p:cNvPr id="36" name="AutoShape 136"/>
              <p:cNvSpPr>
                <a:spLocks noChangeArrowheads="1"/>
              </p:cNvSpPr>
              <p:nvPr/>
            </p:nvSpPr>
            <p:spPr bwMode="auto">
              <a:xfrm>
                <a:off x="2585779" y="5147945"/>
                <a:ext cx="111043" cy="116205"/>
              </a:xfrm>
              <a:prstGeom prst="flowChartConnector">
                <a:avLst/>
              </a:prstGeom>
              <a:grpFill/>
              <a:ln w="12700">
                <a:solidFill>
                  <a:schemeClr val="tx2">
                    <a:lumMod val="50000"/>
                  </a:schemeClr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974706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AutoShape 135"/>
              <p:cNvSpPr>
                <a:spLocks noChangeArrowheads="1"/>
              </p:cNvSpPr>
              <p:nvPr/>
            </p:nvSpPr>
            <p:spPr bwMode="auto">
              <a:xfrm>
                <a:off x="2601913" y="5805488"/>
                <a:ext cx="133350" cy="123825"/>
              </a:xfrm>
              <a:prstGeom prst="flowChartConnector">
                <a:avLst/>
              </a:prstGeom>
              <a:grpFill/>
              <a:ln w="12700">
                <a:solidFill>
                  <a:schemeClr val="tx2">
                    <a:lumMod val="50000"/>
                  </a:schemeClr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974706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AutoShape 134"/>
              <p:cNvSpPr>
                <a:spLocks noChangeArrowheads="1"/>
              </p:cNvSpPr>
              <p:nvPr/>
            </p:nvSpPr>
            <p:spPr bwMode="auto">
              <a:xfrm>
                <a:off x="3230563" y="5121275"/>
                <a:ext cx="133350" cy="123825"/>
              </a:xfrm>
              <a:prstGeom prst="flowChartConnector">
                <a:avLst/>
              </a:prstGeom>
              <a:grpFill/>
              <a:ln w="12700">
                <a:solidFill>
                  <a:schemeClr val="tx2">
                    <a:lumMod val="50000"/>
                  </a:schemeClr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974706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" name="AutoShape 133"/>
              <p:cNvSpPr>
                <a:spLocks noChangeArrowheads="1"/>
              </p:cNvSpPr>
              <p:nvPr/>
            </p:nvSpPr>
            <p:spPr bwMode="auto">
              <a:xfrm>
                <a:off x="3240088" y="5795963"/>
                <a:ext cx="133350" cy="123825"/>
              </a:xfrm>
              <a:prstGeom prst="flowChartConnector">
                <a:avLst/>
              </a:prstGeom>
              <a:grpFill/>
              <a:ln w="12700">
                <a:solidFill>
                  <a:schemeClr val="tx2">
                    <a:lumMod val="50000"/>
                  </a:schemeClr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974706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cxnSp>
            <p:nvCxnSpPr>
              <p:cNvPr id="40" name="AutoShape 132"/>
              <p:cNvCxnSpPr>
                <a:cxnSpLocks noChangeShapeType="1"/>
              </p:cNvCxnSpPr>
              <p:nvPr/>
            </p:nvCxnSpPr>
            <p:spPr bwMode="auto">
              <a:xfrm>
                <a:off x="2735263" y="5880100"/>
                <a:ext cx="514350" cy="0"/>
              </a:xfrm>
              <a:prstGeom prst="straightConnector1">
                <a:avLst/>
              </a:prstGeom>
              <a:grpFill/>
              <a:ln w="9525">
                <a:solidFill>
                  <a:schemeClr val="tx2">
                    <a:lumMod val="50000"/>
                  </a:schemeClr>
                </a:solidFill>
                <a:round/>
                <a:headEnd/>
                <a:tailEnd/>
              </a:ln>
            </p:spPr>
          </p:cxnSp>
          <p:cxnSp>
            <p:nvCxnSpPr>
              <p:cNvPr id="41" name="AutoShape 131"/>
              <p:cNvCxnSpPr>
                <a:cxnSpLocks noChangeShapeType="1"/>
              </p:cNvCxnSpPr>
              <p:nvPr/>
            </p:nvCxnSpPr>
            <p:spPr bwMode="auto">
              <a:xfrm flipV="1">
                <a:off x="2668588" y="5272088"/>
                <a:ext cx="0" cy="533400"/>
              </a:xfrm>
              <a:prstGeom prst="straightConnector1">
                <a:avLst/>
              </a:prstGeom>
              <a:grpFill/>
              <a:ln w="9525">
                <a:solidFill>
                  <a:schemeClr val="tx2">
                    <a:lumMod val="50000"/>
                  </a:schemeClr>
                </a:solidFill>
                <a:round/>
                <a:headEnd/>
                <a:tailEnd/>
              </a:ln>
            </p:spPr>
          </p:cxnSp>
          <p:cxnSp>
            <p:nvCxnSpPr>
              <p:cNvPr id="42" name="AutoShape 130"/>
              <p:cNvCxnSpPr>
                <a:cxnSpLocks noChangeShapeType="1"/>
              </p:cNvCxnSpPr>
              <p:nvPr/>
            </p:nvCxnSpPr>
            <p:spPr bwMode="auto">
              <a:xfrm flipV="1">
                <a:off x="3297238" y="5253038"/>
                <a:ext cx="0" cy="552450"/>
              </a:xfrm>
              <a:prstGeom prst="straightConnector1">
                <a:avLst/>
              </a:prstGeom>
              <a:grpFill/>
              <a:ln w="9525">
                <a:solidFill>
                  <a:schemeClr val="tx2">
                    <a:lumMod val="50000"/>
                  </a:schemeClr>
                </a:solidFill>
                <a:round/>
                <a:headEnd/>
                <a:tailEnd/>
              </a:ln>
            </p:spPr>
          </p:cxnSp>
          <p:sp>
            <p:nvSpPr>
              <p:cNvPr id="43" name="AutoShape 129"/>
              <p:cNvSpPr>
                <a:spLocks noChangeArrowheads="1"/>
              </p:cNvSpPr>
              <p:nvPr/>
            </p:nvSpPr>
            <p:spPr bwMode="auto">
              <a:xfrm>
                <a:off x="2906713" y="4643438"/>
                <a:ext cx="133350" cy="123825"/>
              </a:xfrm>
              <a:prstGeom prst="flowChartConnector">
                <a:avLst/>
              </a:prstGeom>
              <a:grpFill/>
              <a:ln w="12700">
                <a:solidFill>
                  <a:schemeClr val="tx2">
                    <a:lumMod val="50000"/>
                  </a:schemeClr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974706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cxnSp>
            <p:nvCxnSpPr>
              <p:cNvPr id="44" name="AutoShape 128"/>
              <p:cNvCxnSpPr>
                <a:cxnSpLocks noChangeShapeType="1"/>
              </p:cNvCxnSpPr>
              <p:nvPr/>
            </p:nvCxnSpPr>
            <p:spPr bwMode="auto">
              <a:xfrm flipV="1">
                <a:off x="2668588" y="4767263"/>
                <a:ext cx="314325" cy="361950"/>
              </a:xfrm>
              <a:prstGeom prst="straightConnector1">
                <a:avLst/>
              </a:prstGeom>
              <a:grpFill/>
              <a:ln w="9525">
                <a:solidFill>
                  <a:schemeClr val="tx2">
                    <a:lumMod val="50000"/>
                  </a:schemeClr>
                </a:solidFill>
                <a:round/>
                <a:headEnd/>
                <a:tailEnd/>
              </a:ln>
            </p:spPr>
          </p:cxnSp>
          <p:cxnSp>
            <p:nvCxnSpPr>
              <p:cNvPr id="45" name="AutoShape 127"/>
              <p:cNvCxnSpPr>
                <a:cxnSpLocks noChangeShapeType="1"/>
              </p:cNvCxnSpPr>
              <p:nvPr/>
            </p:nvCxnSpPr>
            <p:spPr bwMode="auto">
              <a:xfrm flipH="1" flipV="1">
                <a:off x="2973388" y="4776788"/>
                <a:ext cx="323850" cy="333375"/>
              </a:xfrm>
              <a:prstGeom prst="straightConnector1">
                <a:avLst/>
              </a:prstGeom>
              <a:grpFill/>
              <a:ln w="9525">
                <a:solidFill>
                  <a:schemeClr val="tx2">
                    <a:lumMod val="50000"/>
                  </a:schemeClr>
                </a:solidFill>
                <a:round/>
                <a:headEnd/>
                <a:tailEnd/>
              </a:ln>
            </p:spPr>
          </p:cxnSp>
        </p:grpSp>
      </p:grpSp>
      <p:sp>
        <p:nvSpPr>
          <p:cNvPr id="53" name="Oval 52"/>
          <p:cNvSpPr/>
          <p:nvPr/>
        </p:nvSpPr>
        <p:spPr bwMode="auto">
          <a:xfrm>
            <a:off x="5551774" y="3136128"/>
            <a:ext cx="191301" cy="194911"/>
          </a:xfrm>
          <a:prstGeom prst="ellipse">
            <a:avLst/>
          </a:prstGeom>
          <a:solidFill>
            <a:srgbClr val="00206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2551901" y="3023834"/>
            <a:ext cx="191301" cy="194911"/>
          </a:xfrm>
          <a:prstGeom prst="ellipse">
            <a:avLst/>
          </a:prstGeom>
          <a:solidFill>
            <a:srgbClr val="00206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2142827" y="3649476"/>
            <a:ext cx="191301" cy="194911"/>
          </a:xfrm>
          <a:prstGeom prst="ellipse">
            <a:avLst/>
          </a:prstGeom>
          <a:solidFill>
            <a:srgbClr val="00206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2968995" y="3633435"/>
            <a:ext cx="191301" cy="194911"/>
          </a:xfrm>
          <a:prstGeom prst="ellipse">
            <a:avLst/>
          </a:prstGeom>
          <a:solidFill>
            <a:srgbClr val="00206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2150848" y="4487676"/>
            <a:ext cx="191301" cy="194911"/>
          </a:xfrm>
          <a:prstGeom prst="ellipse">
            <a:avLst/>
          </a:prstGeom>
          <a:solidFill>
            <a:srgbClr val="00206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3001080" y="4483666"/>
            <a:ext cx="191301" cy="194911"/>
          </a:xfrm>
          <a:prstGeom prst="ellipse">
            <a:avLst/>
          </a:prstGeom>
          <a:solidFill>
            <a:srgbClr val="00206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5992932" y="4491686"/>
            <a:ext cx="191301" cy="194911"/>
          </a:xfrm>
          <a:prstGeom prst="ellipse">
            <a:avLst/>
          </a:prstGeom>
          <a:solidFill>
            <a:srgbClr val="00206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5142700" y="4519759"/>
            <a:ext cx="191301" cy="194911"/>
          </a:xfrm>
          <a:prstGeom prst="ellipse">
            <a:avLst/>
          </a:prstGeom>
          <a:solidFill>
            <a:srgbClr val="00206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5114626" y="3721665"/>
            <a:ext cx="191301" cy="194911"/>
          </a:xfrm>
          <a:prstGeom prst="ellipse">
            <a:avLst/>
          </a:prstGeom>
          <a:solidFill>
            <a:srgbClr val="00206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5976889" y="3717654"/>
            <a:ext cx="191301" cy="194911"/>
          </a:xfrm>
          <a:prstGeom prst="ellipse">
            <a:avLst/>
          </a:prstGeom>
          <a:solidFill>
            <a:srgbClr val="00206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7" name="Oval 66"/>
          <p:cNvSpPr/>
          <p:nvPr/>
        </p:nvSpPr>
        <p:spPr bwMode="auto">
          <a:xfrm>
            <a:off x="4475745" y="3495465"/>
            <a:ext cx="2394284" cy="1443789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46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C42D09A4-64D9-4005-858C-1F13DF9E55C1}" type="slidenum">
              <a:rPr lang="el-GR" altLang="el-GR" sz="1200" smtClean="0">
                <a:latin typeface="Cambria" pitchFamily="18" charset="0"/>
              </a:rPr>
              <a:pPr/>
              <a:t>8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48" name="Rectangle 2"/>
          <p:cNvSpPr txBox="1">
            <a:spLocks noChangeArrowheads="1"/>
          </p:cNvSpPr>
          <p:nvPr/>
        </p:nvSpPr>
        <p:spPr>
          <a:xfrm>
            <a:off x="1371600" y="361455"/>
            <a:ext cx="7772400" cy="889829"/>
          </a:xfrm>
          <a:prstGeom prst="rect">
            <a:avLst/>
          </a:prstGeom>
        </p:spPr>
        <p:txBody>
          <a:bodyPr anchor="ctr"/>
          <a:lstStyle/>
          <a:p>
            <a:pPr algn="l"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Garamond" pitchFamily="18" charset="0"/>
                <a:ea typeface="+mj-ea"/>
                <a:cs typeface="+mj-cs"/>
              </a:rPr>
              <a:t>Triangulated Graphs</a:t>
            </a:r>
            <a:endParaRPr lang="en-GB" sz="3200" dirty="0">
              <a:solidFill>
                <a:srgbClr val="002060"/>
              </a:solidFill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49" name="48 - Ορθογώνιο"/>
          <p:cNvSpPr/>
          <p:nvPr/>
        </p:nvSpPr>
        <p:spPr>
          <a:xfrm>
            <a:off x="1817476" y="5307663"/>
            <a:ext cx="17431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+mn-lt"/>
                <a:sym typeface="Symbol"/>
              </a:rPr>
              <a:t>Triangulated</a:t>
            </a:r>
            <a:endParaRPr lang="el-GR" dirty="0" smtClean="0">
              <a:latin typeface="+mn-lt"/>
              <a:sym typeface="Symbol"/>
            </a:endParaRPr>
          </a:p>
        </p:txBody>
      </p:sp>
      <p:sp>
        <p:nvSpPr>
          <p:cNvPr id="50" name="49 - Ορθογώνιο"/>
          <p:cNvSpPr/>
          <p:nvPr/>
        </p:nvSpPr>
        <p:spPr>
          <a:xfrm>
            <a:off x="4633819" y="5307660"/>
            <a:ext cx="2284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+mn-lt"/>
                <a:sym typeface="Symbol"/>
              </a:rPr>
              <a:t>Non-triangulated</a:t>
            </a:r>
            <a:endParaRPr lang="el-GR" dirty="0" smtClean="0">
              <a:latin typeface="+mn-lt"/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Θέση περιεχομένου" descr="8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2547" y="2599056"/>
            <a:ext cx="5546558" cy="3753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9232" y="1655305"/>
            <a:ext cx="8446168" cy="473868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800" dirty="0" smtClean="0"/>
              <a:t>In such a case, every path in </a:t>
            </a:r>
            <a:r>
              <a:rPr lang="en-US" sz="2800" dirty="0" smtClean="0">
                <a:solidFill>
                  <a:srgbClr val="009900"/>
                </a:solidFill>
              </a:rPr>
              <a:t>F</a:t>
            </a:r>
            <a:r>
              <a:rPr lang="en-US" sz="2800" dirty="0" smtClean="0"/>
              <a:t> corresponds to a </a:t>
            </a:r>
            <a:r>
              <a:rPr lang="en-US" sz="2800" dirty="0" smtClean="0">
                <a:solidFill>
                  <a:schemeClr val="tx2"/>
                </a:solidFill>
              </a:rPr>
              <a:t>clique</a:t>
            </a:r>
            <a:r>
              <a:rPr lang="en-US" sz="2800" dirty="0" smtClean="0"/>
              <a:t> of </a:t>
            </a:r>
            <a:r>
              <a:rPr lang="en-US" sz="2800" dirty="0" smtClean="0">
                <a:solidFill>
                  <a:srgbClr val="009900"/>
                </a:solidFill>
              </a:rPr>
              <a:t>G</a:t>
            </a:r>
            <a:r>
              <a:rPr lang="en-US" sz="2800" dirty="0" smtClean="0"/>
              <a:t> because of transitivity.</a:t>
            </a:r>
            <a:endParaRPr lang="en-US" sz="2800" dirty="0" smtClean="0">
              <a:solidFill>
                <a:srgbClr val="009900"/>
              </a:solidFill>
              <a:sym typeface="Symbol"/>
            </a:endParaRPr>
          </a:p>
          <a:p>
            <a:pPr>
              <a:buNone/>
              <a:defRPr/>
            </a:pPr>
            <a:endParaRPr lang="en-US" sz="1600" dirty="0" smtClean="0">
              <a:solidFill>
                <a:srgbClr val="009900"/>
              </a:solidFill>
              <a:sym typeface="Symbol"/>
            </a:endParaRPr>
          </a:p>
          <a:p>
            <a:pPr>
              <a:spcBef>
                <a:spcPct val="0"/>
              </a:spcBef>
              <a:buNone/>
            </a:pPr>
            <a:endParaRPr lang="en-US" sz="2800" dirty="0" smtClean="0"/>
          </a:p>
          <a:p>
            <a:pPr>
              <a:buNone/>
              <a:defRPr/>
            </a:pPr>
            <a:r>
              <a:rPr lang="en-US" dirty="0" smtClean="0">
                <a:solidFill>
                  <a:schemeClr val="tx2"/>
                </a:solidFill>
                <a:sym typeface="Symbol"/>
              </a:rPr>
              <a:t/>
            </a:r>
            <a:br>
              <a:rPr lang="en-US" dirty="0" smtClean="0">
                <a:solidFill>
                  <a:schemeClr val="tx2"/>
                </a:solidFill>
                <a:sym typeface="Symbol"/>
              </a:rPr>
            </a:br>
            <a:endParaRPr lang="el-GR" dirty="0">
              <a:solidFill>
                <a:schemeClr val="tx2"/>
              </a:solidFill>
            </a:endParaRPr>
          </a:p>
        </p:txBody>
      </p:sp>
      <p:pic>
        <p:nvPicPr>
          <p:cNvPr id="5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C42D09A4-64D9-4005-858C-1F13DF9E55C1}" type="slidenum">
              <a:rPr lang="el-GR" altLang="el-GR" sz="1200" smtClean="0">
                <a:latin typeface="Cambria" pitchFamily="18" charset="0"/>
              </a:rPr>
              <a:pPr/>
              <a:t>80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9" name="1 - Τίτλος"/>
          <p:cNvSpPr>
            <a:spLocks noGrp="1"/>
          </p:cNvSpPr>
          <p:nvPr>
            <p:ph type="title"/>
          </p:nvPr>
        </p:nvSpPr>
        <p:spPr>
          <a:xfrm>
            <a:off x="1383632" y="359748"/>
            <a:ext cx="7760367" cy="883920"/>
          </a:xfrm>
        </p:spPr>
        <p:txBody>
          <a:bodyPr anchor="ctr"/>
          <a:lstStyle/>
          <a:p>
            <a:pPr eaLnBrk="1" hangingPunct="1"/>
            <a:r>
              <a:rPr lang="en-US" dirty="0" smtClean="0">
                <a:solidFill>
                  <a:srgbClr val="002060"/>
                </a:solidFill>
                <a:latin typeface="Monotype Corsiva" pitchFamily="66" charset="0"/>
              </a:rPr>
              <a:t>Coloring Comparability Graphs</a:t>
            </a:r>
            <a:endParaRPr lang="el-GR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29" name="Rectangle 7"/>
          <p:cNvSpPr/>
          <p:nvPr/>
        </p:nvSpPr>
        <p:spPr bwMode="auto">
          <a:xfrm>
            <a:off x="1431758" y="5883678"/>
            <a:ext cx="5847347" cy="54142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7 - Ελεύθερη σχεδίαση"/>
          <p:cNvSpPr/>
          <p:nvPr/>
        </p:nvSpPr>
        <p:spPr bwMode="auto">
          <a:xfrm>
            <a:off x="3576119" y="2770356"/>
            <a:ext cx="2553077" cy="679011"/>
          </a:xfrm>
          <a:custGeom>
            <a:avLst/>
            <a:gdLst>
              <a:gd name="connsiteX0" fmla="*/ 2553077 w 2553077"/>
              <a:gd name="connsiteY0" fmla="*/ 135803 h 679011"/>
              <a:gd name="connsiteX1" fmla="*/ 1213164 w 2553077"/>
              <a:gd name="connsiteY1" fmla="*/ 90535 h 679011"/>
              <a:gd name="connsiteX2" fmla="*/ 0 w 2553077"/>
              <a:gd name="connsiteY2" fmla="*/ 679011 h 679011"/>
              <a:gd name="connsiteX3" fmla="*/ 0 w 2553077"/>
              <a:gd name="connsiteY3" fmla="*/ 679011 h 679011"/>
              <a:gd name="connsiteX4" fmla="*/ 0 w 2553077"/>
              <a:gd name="connsiteY4" fmla="*/ 679011 h 679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3077" h="679011">
                <a:moveTo>
                  <a:pt x="2553077" y="135803"/>
                </a:moveTo>
                <a:cubicBezTo>
                  <a:pt x="2095877" y="67901"/>
                  <a:pt x="1638677" y="0"/>
                  <a:pt x="1213164" y="90535"/>
                </a:cubicBezTo>
                <a:cubicBezTo>
                  <a:pt x="787651" y="181070"/>
                  <a:pt x="0" y="679011"/>
                  <a:pt x="0" y="679011"/>
                </a:cubicBezTo>
                <a:lnTo>
                  <a:pt x="0" y="679011"/>
                </a:lnTo>
                <a:lnTo>
                  <a:pt x="0" y="679011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12 - Ελεύθερη σχεδίαση"/>
          <p:cNvSpPr/>
          <p:nvPr/>
        </p:nvSpPr>
        <p:spPr bwMode="auto">
          <a:xfrm>
            <a:off x="2725093" y="3458420"/>
            <a:ext cx="733331" cy="669956"/>
          </a:xfrm>
          <a:custGeom>
            <a:avLst/>
            <a:gdLst>
              <a:gd name="connsiteX0" fmla="*/ 733331 w 733331"/>
              <a:gd name="connsiteY0" fmla="*/ 0 h 669956"/>
              <a:gd name="connsiteX1" fmla="*/ 226337 w 733331"/>
              <a:gd name="connsiteY1" fmla="*/ 126749 h 669956"/>
              <a:gd name="connsiteX2" fmla="*/ 0 w 733331"/>
              <a:gd name="connsiteY2" fmla="*/ 669956 h 66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3331" h="669956">
                <a:moveTo>
                  <a:pt x="733331" y="0"/>
                </a:moveTo>
                <a:cubicBezTo>
                  <a:pt x="540945" y="7545"/>
                  <a:pt x="348559" y="15090"/>
                  <a:pt x="226337" y="126749"/>
                </a:cubicBezTo>
                <a:cubicBezTo>
                  <a:pt x="104115" y="238408"/>
                  <a:pt x="52057" y="454182"/>
                  <a:pt x="0" y="669956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13 - Ελεύθερη σχεδίαση"/>
          <p:cNvSpPr/>
          <p:nvPr/>
        </p:nvSpPr>
        <p:spPr bwMode="auto">
          <a:xfrm>
            <a:off x="3232087" y="3322618"/>
            <a:ext cx="2136618" cy="580930"/>
          </a:xfrm>
          <a:custGeom>
            <a:avLst/>
            <a:gdLst>
              <a:gd name="connsiteX0" fmla="*/ 2136618 w 2136618"/>
              <a:gd name="connsiteY0" fmla="*/ 0 h 580930"/>
              <a:gd name="connsiteX1" fmla="*/ 1068309 w 2136618"/>
              <a:gd name="connsiteY1" fmla="*/ 488887 h 580930"/>
              <a:gd name="connsiteX2" fmla="*/ 0 w 2136618"/>
              <a:gd name="connsiteY2" fmla="*/ 552261 h 580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36618" h="580930">
                <a:moveTo>
                  <a:pt x="2136618" y="0"/>
                </a:moveTo>
                <a:cubicBezTo>
                  <a:pt x="1780515" y="198422"/>
                  <a:pt x="1424412" y="396844"/>
                  <a:pt x="1068309" y="488887"/>
                </a:cubicBezTo>
                <a:cubicBezTo>
                  <a:pt x="712206" y="580930"/>
                  <a:pt x="356103" y="566595"/>
                  <a:pt x="0" y="552261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7" name="16 - Ελεύθερη σχεδίαση"/>
          <p:cNvSpPr/>
          <p:nvPr/>
        </p:nvSpPr>
        <p:spPr bwMode="auto">
          <a:xfrm>
            <a:off x="2815628" y="3349778"/>
            <a:ext cx="2580237" cy="1057747"/>
          </a:xfrm>
          <a:custGeom>
            <a:avLst/>
            <a:gdLst>
              <a:gd name="connsiteX0" fmla="*/ 2580237 w 2580237"/>
              <a:gd name="connsiteY0" fmla="*/ 0 h 1057747"/>
              <a:gd name="connsiteX1" fmla="*/ 1158843 w 2580237"/>
              <a:gd name="connsiteY1" fmla="*/ 896294 h 1057747"/>
              <a:gd name="connsiteX2" fmla="*/ 0 w 2580237"/>
              <a:gd name="connsiteY2" fmla="*/ 968721 h 1057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80237" h="1057747">
                <a:moveTo>
                  <a:pt x="2580237" y="0"/>
                </a:moveTo>
                <a:cubicBezTo>
                  <a:pt x="2084559" y="367420"/>
                  <a:pt x="1588882" y="734841"/>
                  <a:pt x="1158843" y="896294"/>
                </a:cubicBezTo>
                <a:cubicBezTo>
                  <a:pt x="728804" y="1057747"/>
                  <a:pt x="364402" y="1013234"/>
                  <a:pt x="0" y="968721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8" name="17 - Ελεύθερη σχεδίαση"/>
          <p:cNvSpPr/>
          <p:nvPr/>
        </p:nvSpPr>
        <p:spPr bwMode="auto">
          <a:xfrm>
            <a:off x="3838669" y="2987640"/>
            <a:ext cx="2883529" cy="2806574"/>
          </a:xfrm>
          <a:custGeom>
            <a:avLst/>
            <a:gdLst>
              <a:gd name="connsiteX0" fmla="*/ 2471596 w 2883529"/>
              <a:gd name="connsiteY0" fmla="*/ 0 h 2806574"/>
              <a:gd name="connsiteX1" fmla="*/ 2471596 w 2883529"/>
              <a:gd name="connsiteY1" fmla="*/ 2064190 h 2806574"/>
              <a:gd name="connsiteX2" fmla="*/ 0 w 2883529"/>
              <a:gd name="connsiteY2" fmla="*/ 2806574 h 280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83529" h="2806574">
                <a:moveTo>
                  <a:pt x="2471596" y="0"/>
                </a:moveTo>
                <a:cubicBezTo>
                  <a:pt x="2677562" y="798214"/>
                  <a:pt x="2883529" y="1596428"/>
                  <a:pt x="2471596" y="2064190"/>
                </a:cubicBezTo>
                <a:cubicBezTo>
                  <a:pt x="2059663" y="2531952"/>
                  <a:pt x="1029831" y="2669263"/>
                  <a:pt x="0" y="2806574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9" name="18 - Ελεύθερη σχεδίαση"/>
          <p:cNvSpPr/>
          <p:nvPr/>
        </p:nvSpPr>
        <p:spPr bwMode="auto">
          <a:xfrm>
            <a:off x="3883937" y="4617264"/>
            <a:ext cx="1991762" cy="1095469"/>
          </a:xfrm>
          <a:custGeom>
            <a:avLst/>
            <a:gdLst>
              <a:gd name="connsiteX0" fmla="*/ 1991762 w 1991762"/>
              <a:gd name="connsiteY0" fmla="*/ 0 h 1095469"/>
              <a:gd name="connsiteX1" fmla="*/ 1566249 w 1991762"/>
              <a:gd name="connsiteY1" fmla="*/ 706170 h 1095469"/>
              <a:gd name="connsiteX2" fmla="*/ 0 w 1991762"/>
              <a:gd name="connsiteY2" fmla="*/ 1095469 h 109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91762" h="1095469">
                <a:moveTo>
                  <a:pt x="1991762" y="0"/>
                </a:moveTo>
                <a:cubicBezTo>
                  <a:pt x="1944985" y="261796"/>
                  <a:pt x="1898209" y="523592"/>
                  <a:pt x="1566249" y="706170"/>
                </a:cubicBezTo>
                <a:cubicBezTo>
                  <a:pt x="1234289" y="888748"/>
                  <a:pt x="617144" y="992108"/>
                  <a:pt x="0" y="1095469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1" name="20 - Ελεύθερη σχεδίαση"/>
          <p:cNvSpPr/>
          <p:nvPr/>
        </p:nvSpPr>
        <p:spPr bwMode="auto">
          <a:xfrm>
            <a:off x="3865830" y="4888868"/>
            <a:ext cx="869132" cy="796705"/>
          </a:xfrm>
          <a:custGeom>
            <a:avLst/>
            <a:gdLst>
              <a:gd name="connsiteX0" fmla="*/ 869132 w 869132"/>
              <a:gd name="connsiteY0" fmla="*/ 0 h 796705"/>
              <a:gd name="connsiteX1" fmla="*/ 516047 w 869132"/>
              <a:gd name="connsiteY1" fmla="*/ 552261 h 796705"/>
              <a:gd name="connsiteX2" fmla="*/ 0 w 869132"/>
              <a:gd name="connsiteY2" fmla="*/ 796705 h 79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9132" h="796705">
                <a:moveTo>
                  <a:pt x="869132" y="0"/>
                </a:moveTo>
                <a:cubicBezTo>
                  <a:pt x="765017" y="209738"/>
                  <a:pt x="660902" y="419477"/>
                  <a:pt x="516047" y="552261"/>
                </a:cubicBezTo>
                <a:cubicBezTo>
                  <a:pt x="371192" y="685045"/>
                  <a:pt x="185596" y="740875"/>
                  <a:pt x="0" y="796705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2" name="21 - Ελεύθερη σχεδίαση"/>
          <p:cNvSpPr/>
          <p:nvPr/>
        </p:nvSpPr>
        <p:spPr bwMode="auto">
          <a:xfrm>
            <a:off x="4789284" y="2951427"/>
            <a:ext cx="1367073" cy="1765426"/>
          </a:xfrm>
          <a:custGeom>
            <a:avLst/>
            <a:gdLst>
              <a:gd name="connsiteX0" fmla="*/ 1367073 w 1367073"/>
              <a:gd name="connsiteY0" fmla="*/ 0 h 1765426"/>
              <a:gd name="connsiteX1" fmla="*/ 814812 w 1367073"/>
              <a:gd name="connsiteY1" fmla="*/ 1330860 h 1765426"/>
              <a:gd name="connsiteX2" fmla="*/ 0 w 1367073"/>
              <a:gd name="connsiteY2" fmla="*/ 1765426 h 1765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7073" h="1765426">
                <a:moveTo>
                  <a:pt x="1367073" y="0"/>
                </a:moveTo>
                <a:cubicBezTo>
                  <a:pt x="1204865" y="518311"/>
                  <a:pt x="1042657" y="1036622"/>
                  <a:pt x="814812" y="1330860"/>
                </a:cubicBezTo>
                <a:cubicBezTo>
                  <a:pt x="586967" y="1625098"/>
                  <a:pt x="293483" y="1695262"/>
                  <a:pt x="0" y="1765426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22 - Ελεύθερη σχεδίαση"/>
          <p:cNvSpPr/>
          <p:nvPr/>
        </p:nvSpPr>
        <p:spPr bwMode="auto">
          <a:xfrm>
            <a:off x="5278170" y="2960479"/>
            <a:ext cx="878186" cy="1032095"/>
          </a:xfrm>
          <a:custGeom>
            <a:avLst/>
            <a:gdLst>
              <a:gd name="connsiteX0" fmla="*/ 878186 w 878186"/>
              <a:gd name="connsiteY0" fmla="*/ 0 h 1032095"/>
              <a:gd name="connsiteX1" fmla="*/ 0 w 878186"/>
              <a:gd name="connsiteY1" fmla="*/ 1032095 h 1032095"/>
              <a:gd name="connsiteX2" fmla="*/ 0 w 878186"/>
              <a:gd name="connsiteY2" fmla="*/ 1032095 h 1032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8186" h="1032095">
                <a:moveTo>
                  <a:pt x="878186" y="0"/>
                </a:moveTo>
                <a:lnTo>
                  <a:pt x="0" y="1032095"/>
                </a:lnTo>
                <a:lnTo>
                  <a:pt x="0" y="1032095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4" name="23 - Ελεύθερη σχεδίαση"/>
          <p:cNvSpPr/>
          <p:nvPr/>
        </p:nvSpPr>
        <p:spPr bwMode="auto">
          <a:xfrm>
            <a:off x="4173648" y="4092163"/>
            <a:ext cx="841972" cy="1077362"/>
          </a:xfrm>
          <a:custGeom>
            <a:avLst/>
            <a:gdLst>
              <a:gd name="connsiteX0" fmla="*/ 841972 w 841972"/>
              <a:gd name="connsiteY0" fmla="*/ 0 h 1077362"/>
              <a:gd name="connsiteX1" fmla="*/ 190122 w 841972"/>
              <a:gd name="connsiteY1" fmla="*/ 344031 h 1077362"/>
              <a:gd name="connsiteX2" fmla="*/ 0 w 841972"/>
              <a:gd name="connsiteY2" fmla="*/ 1077362 h 107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1972" h="1077362">
                <a:moveTo>
                  <a:pt x="841972" y="0"/>
                </a:moveTo>
                <a:cubicBezTo>
                  <a:pt x="586211" y="82235"/>
                  <a:pt x="330451" y="164471"/>
                  <a:pt x="190122" y="344031"/>
                </a:cubicBezTo>
                <a:cubicBezTo>
                  <a:pt x="49793" y="523591"/>
                  <a:pt x="24896" y="800476"/>
                  <a:pt x="0" y="1077362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5" name="24 - Ελεύθερη σχεδίαση"/>
          <p:cNvSpPr/>
          <p:nvPr/>
        </p:nvSpPr>
        <p:spPr bwMode="auto">
          <a:xfrm>
            <a:off x="3730028" y="4083109"/>
            <a:ext cx="1276538" cy="1502875"/>
          </a:xfrm>
          <a:custGeom>
            <a:avLst/>
            <a:gdLst>
              <a:gd name="connsiteX0" fmla="*/ 1276538 w 1276538"/>
              <a:gd name="connsiteY0" fmla="*/ 0 h 1502875"/>
              <a:gd name="connsiteX1" fmla="*/ 362138 w 1276538"/>
              <a:gd name="connsiteY1" fmla="*/ 289711 h 1502875"/>
              <a:gd name="connsiteX2" fmla="*/ 0 w 1276538"/>
              <a:gd name="connsiteY2" fmla="*/ 1502875 h 150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6538" h="1502875">
                <a:moveTo>
                  <a:pt x="1276538" y="0"/>
                </a:moveTo>
                <a:cubicBezTo>
                  <a:pt x="925716" y="19616"/>
                  <a:pt x="574894" y="39232"/>
                  <a:pt x="362138" y="289711"/>
                </a:cubicBezTo>
                <a:cubicBezTo>
                  <a:pt x="149382" y="540190"/>
                  <a:pt x="74691" y="1021532"/>
                  <a:pt x="0" y="1502875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7" name="26 - Ελεύθερη σχεδίαση"/>
          <p:cNvSpPr/>
          <p:nvPr/>
        </p:nvSpPr>
        <p:spPr bwMode="auto">
          <a:xfrm>
            <a:off x="4581054" y="3331672"/>
            <a:ext cx="805758" cy="1367073"/>
          </a:xfrm>
          <a:custGeom>
            <a:avLst/>
            <a:gdLst>
              <a:gd name="connsiteX0" fmla="*/ 805758 w 805758"/>
              <a:gd name="connsiteY0" fmla="*/ 0 h 1367073"/>
              <a:gd name="connsiteX1" fmla="*/ 126748 w 805758"/>
              <a:gd name="connsiteY1" fmla="*/ 615635 h 1367073"/>
              <a:gd name="connsiteX2" fmla="*/ 45267 w 805758"/>
              <a:gd name="connsiteY2" fmla="*/ 1367073 h 136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5758" h="1367073">
                <a:moveTo>
                  <a:pt x="805758" y="0"/>
                </a:moveTo>
                <a:cubicBezTo>
                  <a:pt x="529627" y="193895"/>
                  <a:pt x="253496" y="387790"/>
                  <a:pt x="126748" y="615635"/>
                </a:cubicBezTo>
                <a:cubicBezTo>
                  <a:pt x="0" y="843480"/>
                  <a:pt x="22633" y="1105276"/>
                  <a:pt x="45267" y="1367073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8" name="27 - Ελεύθερη σχεδίαση"/>
          <p:cNvSpPr/>
          <p:nvPr/>
        </p:nvSpPr>
        <p:spPr bwMode="auto">
          <a:xfrm>
            <a:off x="3114392" y="2627010"/>
            <a:ext cx="3014804" cy="1112067"/>
          </a:xfrm>
          <a:custGeom>
            <a:avLst/>
            <a:gdLst>
              <a:gd name="connsiteX0" fmla="*/ 3014804 w 3014804"/>
              <a:gd name="connsiteY0" fmla="*/ 261042 h 1112067"/>
              <a:gd name="connsiteX1" fmla="*/ 1783533 w 3014804"/>
              <a:gd name="connsiteY1" fmla="*/ 61865 h 1112067"/>
              <a:gd name="connsiteX2" fmla="*/ 380246 w 3014804"/>
              <a:gd name="connsiteY2" fmla="*/ 632234 h 1112067"/>
              <a:gd name="connsiteX3" fmla="*/ 0 w 3014804"/>
              <a:gd name="connsiteY3" fmla="*/ 1112067 h 111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4804" h="1112067">
                <a:moveTo>
                  <a:pt x="3014804" y="261042"/>
                </a:moveTo>
                <a:cubicBezTo>
                  <a:pt x="2618715" y="130521"/>
                  <a:pt x="2222626" y="0"/>
                  <a:pt x="1783533" y="61865"/>
                </a:cubicBezTo>
                <a:cubicBezTo>
                  <a:pt x="1344440" y="123730"/>
                  <a:pt x="677502" y="457200"/>
                  <a:pt x="380246" y="632234"/>
                </a:cubicBezTo>
                <a:cubicBezTo>
                  <a:pt x="82991" y="807268"/>
                  <a:pt x="41495" y="959667"/>
                  <a:pt x="0" y="1112067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0" name="29 - Ελεύθερη σχεδίαση"/>
          <p:cNvSpPr/>
          <p:nvPr/>
        </p:nvSpPr>
        <p:spPr bwMode="auto">
          <a:xfrm>
            <a:off x="2596836" y="2518367"/>
            <a:ext cx="3550467" cy="1628115"/>
          </a:xfrm>
          <a:custGeom>
            <a:avLst/>
            <a:gdLst>
              <a:gd name="connsiteX0" fmla="*/ 3550467 w 3550467"/>
              <a:gd name="connsiteY0" fmla="*/ 351576 h 1628115"/>
              <a:gd name="connsiteX1" fmla="*/ 2817137 w 3550467"/>
              <a:gd name="connsiteY1" fmla="*/ 79972 h 1628115"/>
              <a:gd name="connsiteX2" fmla="*/ 1966111 w 3550467"/>
              <a:gd name="connsiteY2" fmla="*/ 52812 h 1628115"/>
              <a:gd name="connsiteX3" fmla="*/ 979283 w 3550467"/>
              <a:gd name="connsiteY3" fmla="*/ 396844 h 1628115"/>
              <a:gd name="connsiteX4" fmla="*/ 155418 w 3550467"/>
              <a:gd name="connsiteY4" fmla="*/ 1021533 h 1628115"/>
              <a:gd name="connsiteX5" fmla="*/ 46776 w 3550467"/>
              <a:gd name="connsiteY5" fmla="*/ 1628115 h 1628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50467" h="1628115">
                <a:moveTo>
                  <a:pt x="3550467" y="351576"/>
                </a:moveTo>
                <a:cubicBezTo>
                  <a:pt x="3315831" y="240671"/>
                  <a:pt x="3081196" y="129766"/>
                  <a:pt x="2817137" y="79972"/>
                </a:cubicBezTo>
                <a:cubicBezTo>
                  <a:pt x="2553078" y="30178"/>
                  <a:pt x="2272420" y="0"/>
                  <a:pt x="1966111" y="52812"/>
                </a:cubicBezTo>
                <a:cubicBezTo>
                  <a:pt x="1659802" y="105624"/>
                  <a:pt x="1281065" y="235391"/>
                  <a:pt x="979283" y="396844"/>
                </a:cubicBezTo>
                <a:cubicBezTo>
                  <a:pt x="677501" y="558297"/>
                  <a:pt x="310836" y="816321"/>
                  <a:pt x="155418" y="1021533"/>
                </a:cubicBezTo>
                <a:cubicBezTo>
                  <a:pt x="0" y="1226745"/>
                  <a:pt x="23388" y="1427430"/>
                  <a:pt x="46776" y="1628115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Θέση περιεχομένου" descr="8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2547" y="2599056"/>
            <a:ext cx="5546558" cy="3753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9232" y="1655305"/>
            <a:ext cx="8446168" cy="4738688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Thus, the </a:t>
            </a:r>
            <a:r>
              <a:rPr lang="en-US" sz="2800" dirty="0" smtClean="0">
                <a:solidFill>
                  <a:srgbClr val="009900"/>
                </a:solidFill>
              </a:rPr>
              <a:t>height function </a:t>
            </a:r>
            <a:r>
              <a:rPr lang="en-US" sz="2800" dirty="0" smtClean="0"/>
              <a:t>will yield a coloring of </a:t>
            </a:r>
            <a:r>
              <a:rPr lang="en-US" sz="2800" dirty="0" smtClean="0">
                <a:solidFill>
                  <a:srgbClr val="009900"/>
                </a:solidFill>
              </a:rPr>
              <a:t>G</a:t>
            </a:r>
            <a:r>
              <a:rPr lang="en-US" sz="2800" dirty="0" smtClean="0"/>
              <a:t> which uses exactly </a:t>
            </a:r>
            <a:r>
              <a:rPr lang="el-GR" sz="2800" dirty="0" smtClean="0">
                <a:solidFill>
                  <a:srgbClr val="FF0000"/>
                </a:solidFill>
              </a:rPr>
              <a:t>ω</a:t>
            </a:r>
            <a:r>
              <a:rPr lang="en-US" sz="2800" dirty="0" smtClean="0">
                <a:solidFill>
                  <a:srgbClr val="FF0000"/>
                </a:solidFill>
              </a:rPr>
              <a:t>(G) colors</a:t>
            </a:r>
            <a:r>
              <a:rPr lang="en-US" sz="2800" dirty="0" smtClean="0"/>
              <a:t>, which is the best possible.</a:t>
            </a:r>
            <a:endParaRPr lang="en-US" sz="2800" dirty="0" smtClean="0">
              <a:solidFill>
                <a:srgbClr val="009900"/>
              </a:solidFill>
              <a:sym typeface="Symbol"/>
            </a:endParaRPr>
          </a:p>
          <a:p>
            <a:pPr>
              <a:defRPr/>
            </a:pPr>
            <a:endParaRPr lang="en-US" sz="1600" dirty="0" smtClean="0">
              <a:solidFill>
                <a:srgbClr val="009900"/>
              </a:solidFill>
              <a:sym typeface="Symbol"/>
            </a:endParaRPr>
          </a:p>
          <a:p>
            <a:pPr>
              <a:spcBef>
                <a:spcPct val="0"/>
              </a:spcBef>
              <a:buNone/>
            </a:pPr>
            <a:endParaRPr lang="en-US" sz="2800" dirty="0" smtClean="0"/>
          </a:p>
          <a:p>
            <a:pPr>
              <a:buNone/>
              <a:defRPr/>
            </a:pPr>
            <a:r>
              <a:rPr lang="en-US" dirty="0" smtClean="0">
                <a:solidFill>
                  <a:schemeClr val="tx2"/>
                </a:solidFill>
                <a:sym typeface="Symbol"/>
              </a:rPr>
              <a:t/>
            </a:r>
            <a:br>
              <a:rPr lang="en-US" dirty="0" smtClean="0">
                <a:solidFill>
                  <a:schemeClr val="tx2"/>
                </a:solidFill>
                <a:sym typeface="Symbol"/>
              </a:rPr>
            </a:br>
            <a:endParaRPr lang="el-GR" dirty="0">
              <a:solidFill>
                <a:schemeClr val="tx2"/>
              </a:solidFill>
            </a:endParaRPr>
          </a:p>
        </p:txBody>
      </p:sp>
      <p:pic>
        <p:nvPicPr>
          <p:cNvPr id="5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C42D09A4-64D9-4005-858C-1F13DF9E55C1}" type="slidenum">
              <a:rPr lang="el-GR" altLang="el-GR" sz="1200" smtClean="0">
                <a:latin typeface="Cambria" pitchFamily="18" charset="0"/>
              </a:rPr>
              <a:pPr/>
              <a:t>81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9" name="1 - Τίτλος"/>
          <p:cNvSpPr>
            <a:spLocks noGrp="1"/>
          </p:cNvSpPr>
          <p:nvPr>
            <p:ph type="title"/>
          </p:nvPr>
        </p:nvSpPr>
        <p:spPr>
          <a:xfrm>
            <a:off x="1383632" y="359748"/>
            <a:ext cx="7760367" cy="883920"/>
          </a:xfrm>
        </p:spPr>
        <p:txBody>
          <a:bodyPr anchor="ctr"/>
          <a:lstStyle/>
          <a:p>
            <a:pPr eaLnBrk="1" hangingPunct="1"/>
            <a:r>
              <a:rPr lang="en-US" dirty="0" smtClean="0">
                <a:solidFill>
                  <a:srgbClr val="002060"/>
                </a:solidFill>
                <a:latin typeface="Monotype Corsiva" pitchFamily="66" charset="0"/>
              </a:rPr>
              <a:t>Coloring Comparability Graphs</a:t>
            </a:r>
            <a:endParaRPr lang="el-GR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29" name="Rectangle 7"/>
          <p:cNvSpPr/>
          <p:nvPr/>
        </p:nvSpPr>
        <p:spPr bwMode="auto">
          <a:xfrm>
            <a:off x="1431758" y="5883678"/>
            <a:ext cx="5847347" cy="54142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7 - Ελεύθερη σχεδίαση"/>
          <p:cNvSpPr/>
          <p:nvPr/>
        </p:nvSpPr>
        <p:spPr bwMode="auto">
          <a:xfrm>
            <a:off x="3576119" y="2770356"/>
            <a:ext cx="2553077" cy="679011"/>
          </a:xfrm>
          <a:custGeom>
            <a:avLst/>
            <a:gdLst>
              <a:gd name="connsiteX0" fmla="*/ 2553077 w 2553077"/>
              <a:gd name="connsiteY0" fmla="*/ 135803 h 679011"/>
              <a:gd name="connsiteX1" fmla="*/ 1213164 w 2553077"/>
              <a:gd name="connsiteY1" fmla="*/ 90535 h 679011"/>
              <a:gd name="connsiteX2" fmla="*/ 0 w 2553077"/>
              <a:gd name="connsiteY2" fmla="*/ 679011 h 679011"/>
              <a:gd name="connsiteX3" fmla="*/ 0 w 2553077"/>
              <a:gd name="connsiteY3" fmla="*/ 679011 h 679011"/>
              <a:gd name="connsiteX4" fmla="*/ 0 w 2553077"/>
              <a:gd name="connsiteY4" fmla="*/ 679011 h 679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3077" h="679011">
                <a:moveTo>
                  <a:pt x="2553077" y="135803"/>
                </a:moveTo>
                <a:cubicBezTo>
                  <a:pt x="2095877" y="67901"/>
                  <a:pt x="1638677" y="0"/>
                  <a:pt x="1213164" y="90535"/>
                </a:cubicBezTo>
                <a:cubicBezTo>
                  <a:pt x="787651" y="181070"/>
                  <a:pt x="0" y="679011"/>
                  <a:pt x="0" y="679011"/>
                </a:cubicBezTo>
                <a:lnTo>
                  <a:pt x="0" y="679011"/>
                </a:lnTo>
                <a:lnTo>
                  <a:pt x="0" y="679011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12 - Ελεύθερη σχεδίαση"/>
          <p:cNvSpPr/>
          <p:nvPr/>
        </p:nvSpPr>
        <p:spPr bwMode="auto">
          <a:xfrm>
            <a:off x="2725093" y="3458420"/>
            <a:ext cx="733331" cy="669956"/>
          </a:xfrm>
          <a:custGeom>
            <a:avLst/>
            <a:gdLst>
              <a:gd name="connsiteX0" fmla="*/ 733331 w 733331"/>
              <a:gd name="connsiteY0" fmla="*/ 0 h 669956"/>
              <a:gd name="connsiteX1" fmla="*/ 226337 w 733331"/>
              <a:gd name="connsiteY1" fmla="*/ 126749 h 669956"/>
              <a:gd name="connsiteX2" fmla="*/ 0 w 733331"/>
              <a:gd name="connsiteY2" fmla="*/ 669956 h 66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3331" h="669956">
                <a:moveTo>
                  <a:pt x="733331" y="0"/>
                </a:moveTo>
                <a:cubicBezTo>
                  <a:pt x="540945" y="7545"/>
                  <a:pt x="348559" y="15090"/>
                  <a:pt x="226337" y="126749"/>
                </a:cubicBezTo>
                <a:cubicBezTo>
                  <a:pt x="104115" y="238408"/>
                  <a:pt x="52057" y="454182"/>
                  <a:pt x="0" y="669956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13 - Ελεύθερη σχεδίαση"/>
          <p:cNvSpPr/>
          <p:nvPr/>
        </p:nvSpPr>
        <p:spPr bwMode="auto">
          <a:xfrm>
            <a:off x="3232087" y="3322618"/>
            <a:ext cx="2136618" cy="580930"/>
          </a:xfrm>
          <a:custGeom>
            <a:avLst/>
            <a:gdLst>
              <a:gd name="connsiteX0" fmla="*/ 2136618 w 2136618"/>
              <a:gd name="connsiteY0" fmla="*/ 0 h 580930"/>
              <a:gd name="connsiteX1" fmla="*/ 1068309 w 2136618"/>
              <a:gd name="connsiteY1" fmla="*/ 488887 h 580930"/>
              <a:gd name="connsiteX2" fmla="*/ 0 w 2136618"/>
              <a:gd name="connsiteY2" fmla="*/ 552261 h 580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36618" h="580930">
                <a:moveTo>
                  <a:pt x="2136618" y="0"/>
                </a:moveTo>
                <a:cubicBezTo>
                  <a:pt x="1780515" y="198422"/>
                  <a:pt x="1424412" y="396844"/>
                  <a:pt x="1068309" y="488887"/>
                </a:cubicBezTo>
                <a:cubicBezTo>
                  <a:pt x="712206" y="580930"/>
                  <a:pt x="356103" y="566595"/>
                  <a:pt x="0" y="552261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7" name="16 - Ελεύθερη σχεδίαση"/>
          <p:cNvSpPr/>
          <p:nvPr/>
        </p:nvSpPr>
        <p:spPr bwMode="auto">
          <a:xfrm>
            <a:off x="2815628" y="3349778"/>
            <a:ext cx="2580237" cy="1057747"/>
          </a:xfrm>
          <a:custGeom>
            <a:avLst/>
            <a:gdLst>
              <a:gd name="connsiteX0" fmla="*/ 2580237 w 2580237"/>
              <a:gd name="connsiteY0" fmla="*/ 0 h 1057747"/>
              <a:gd name="connsiteX1" fmla="*/ 1158843 w 2580237"/>
              <a:gd name="connsiteY1" fmla="*/ 896294 h 1057747"/>
              <a:gd name="connsiteX2" fmla="*/ 0 w 2580237"/>
              <a:gd name="connsiteY2" fmla="*/ 968721 h 1057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80237" h="1057747">
                <a:moveTo>
                  <a:pt x="2580237" y="0"/>
                </a:moveTo>
                <a:cubicBezTo>
                  <a:pt x="2084559" y="367420"/>
                  <a:pt x="1588882" y="734841"/>
                  <a:pt x="1158843" y="896294"/>
                </a:cubicBezTo>
                <a:cubicBezTo>
                  <a:pt x="728804" y="1057747"/>
                  <a:pt x="364402" y="1013234"/>
                  <a:pt x="0" y="968721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8" name="17 - Ελεύθερη σχεδίαση"/>
          <p:cNvSpPr/>
          <p:nvPr/>
        </p:nvSpPr>
        <p:spPr bwMode="auto">
          <a:xfrm>
            <a:off x="3838669" y="2987640"/>
            <a:ext cx="2883529" cy="2806574"/>
          </a:xfrm>
          <a:custGeom>
            <a:avLst/>
            <a:gdLst>
              <a:gd name="connsiteX0" fmla="*/ 2471596 w 2883529"/>
              <a:gd name="connsiteY0" fmla="*/ 0 h 2806574"/>
              <a:gd name="connsiteX1" fmla="*/ 2471596 w 2883529"/>
              <a:gd name="connsiteY1" fmla="*/ 2064190 h 2806574"/>
              <a:gd name="connsiteX2" fmla="*/ 0 w 2883529"/>
              <a:gd name="connsiteY2" fmla="*/ 2806574 h 280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83529" h="2806574">
                <a:moveTo>
                  <a:pt x="2471596" y="0"/>
                </a:moveTo>
                <a:cubicBezTo>
                  <a:pt x="2677562" y="798214"/>
                  <a:pt x="2883529" y="1596428"/>
                  <a:pt x="2471596" y="2064190"/>
                </a:cubicBezTo>
                <a:cubicBezTo>
                  <a:pt x="2059663" y="2531952"/>
                  <a:pt x="1029831" y="2669263"/>
                  <a:pt x="0" y="2806574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9" name="18 - Ελεύθερη σχεδίαση"/>
          <p:cNvSpPr/>
          <p:nvPr/>
        </p:nvSpPr>
        <p:spPr bwMode="auto">
          <a:xfrm>
            <a:off x="3883937" y="4617264"/>
            <a:ext cx="1991762" cy="1095469"/>
          </a:xfrm>
          <a:custGeom>
            <a:avLst/>
            <a:gdLst>
              <a:gd name="connsiteX0" fmla="*/ 1991762 w 1991762"/>
              <a:gd name="connsiteY0" fmla="*/ 0 h 1095469"/>
              <a:gd name="connsiteX1" fmla="*/ 1566249 w 1991762"/>
              <a:gd name="connsiteY1" fmla="*/ 706170 h 1095469"/>
              <a:gd name="connsiteX2" fmla="*/ 0 w 1991762"/>
              <a:gd name="connsiteY2" fmla="*/ 1095469 h 109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91762" h="1095469">
                <a:moveTo>
                  <a:pt x="1991762" y="0"/>
                </a:moveTo>
                <a:cubicBezTo>
                  <a:pt x="1944985" y="261796"/>
                  <a:pt x="1898209" y="523592"/>
                  <a:pt x="1566249" y="706170"/>
                </a:cubicBezTo>
                <a:cubicBezTo>
                  <a:pt x="1234289" y="888748"/>
                  <a:pt x="617144" y="992108"/>
                  <a:pt x="0" y="1095469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1" name="20 - Ελεύθερη σχεδίαση"/>
          <p:cNvSpPr/>
          <p:nvPr/>
        </p:nvSpPr>
        <p:spPr bwMode="auto">
          <a:xfrm>
            <a:off x="3865830" y="4888868"/>
            <a:ext cx="869132" cy="796705"/>
          </a:xfrm>
          <a:custGeom>
            <a:avLst/>
            <a:gdLst>
              <a:gd name="connsiteX0" fmla="*/ 869132 w 869132"/>
              <a:gd name="connsiteY0" fmla="*/ 0 h 796705"/>
              <a:gd name="connsiteX1" fmla="*/ 516047 w 869132"/>
              <a:gd name="connsiteY1" fmla="*/ 552261 h 796705"/>
              <a:gd name="connsiteX2" fmla="*/ 0 w 869132"/>
              <a:gd name="connsiteY2" fmla="*/ 796705 h 79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9132" h="796705">
                <a:moveTo>
                  <a:pt x="869132" y="0"/>
                </a:moveTo>
                <a:cubicBezTo>
                  <a:pt x="765017" y="209738"/>
                  <a:pt x="660902" y="419477"/>
                  <a:pt x="516047" y="552261"/>
                </a:cubicBezTo>
                <a:cubicBezTo>
                  <a:pt x="371192" y="685045"/>
                  <a:pt x="185596" y="740875"/>
                  <a:pt x="0" y="796705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2" name="21 - Ελεύθερη σχεδίαση"/>
          <p:cNvSpPr/>
          <p:nvPr/>
        </p:nvSpPr>
        <p:spPr bwMode="auto">
          <a:xfrm>
            <a:off x="4789284" y="2951427"/>
            <a:ext cx="1367073" cy="1765426"/>
          </a:xfrm>
          <a:custGeom>
            <a:avLst/>
            <a:gdLst>
              <a:gd name="connsiteX0" fmla="*/ 1367073 w 1367073"/>
              <a:gd name="connsiteY0" fmla="*/ 0 h 1765426"/>
              <a:gd name="connsiteX1" fmla="*/ 814812 w 1367073"/>
              <a:gd name="connsiteY1" fmla="*/ 1330860 h 1765426"/>
              <a:gd name="connsiteX2" fmla="*/ 0 w 1367073"/>
              <a:gd name="connsiteY2" fmla="*/ 1765426 h 1765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7073" h="1765426">
                <a:moveTo>
                  <a:pt x="1367073" y="0"/>
                </a:moveTo>
                <a:cubicBezTo>
                  <a:pt x="1204865" y="518311"/>
                  <a:pt x="1042657" y="1036622"/>
                  <a:pt x="814812" y="1330860"/>
                </a:cubicBezTo>
                <a:cubicBezTo>
                  <a:pt x="586967" y="1625098"/>
                  <a:pt x="293483" y="1695262"/>
                  <a:pt x="0" y="1765426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22 - Ελεύθερη σχεδίαση"/>
          <p:cNvSpPr/>
          <p:nvPr/>
        </p:nvSpPr>
        <p:spPr bwMode="auto">
          <a:xfrm>
            <a:off x="5278170" y="2960479"/>
            <a:ext cx="878186" cy="1032095"/>
          </a:xfrm>
          <a:custGeom>
            <a:avLst/>
            <a:gdLst>
              <a:gd name="connsiteX0" fmla="*/ 878186 w 878186"/>
              <a:gd name="connsiteY0" fmla="*/ 0 h 1032095"/>
              <a:gd name="connsiteX1" fmla="*/ 0 w 878186"/>
              <a:gd name="connsiteY1" fmla="*/ 1032095 h 1032095"/>
              <a:gd name="connsiteX2" fmla="*/ 0 w 878186"/>
              <a:gd name="connsiteY2" fmla="*/ 1032095 h 1032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8186" h="1032095">
                <a:moveTo>
                  <a:pt x="878186" y="0"/>
                </a:moveTo>
                <a:lnTo>
                  <a:pt x="0" y="1032095"/>
                </a:lnTo>
                <a:lnTo>
                  <a:pt x="0" y="1032095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4" name="23 - Ελεύθερη σχεδίαση"/>
          <p:cNvSpPr/>
          <p:nvPr/>
        </p:nvSpPr>
        <p:spPr bwMode="auto">
          <a:xfrm>
            <a:off x="4173648" y="4092163"/>
            <a:ext cx="841972" cy="1077362"/>
          </a:xfrm>
          <a:custGeom>
            <a:avLst/>
            <a:gdLst>
              <a:gd name="connsiteX0" fmla="*/ 841972 w 841972"/>
              <a:gd name="connsiteY0" fmla="*/ 0 h 1077362"/>
              <a:gd name="connsiteX1" fmla="*/ 190122 w 841972"/>
              <a:gd name="connsiteY1" fmla="*/ 344031 h 1077362"/>
              <a:gd name="connsiteX2" fmla="*/ 0 w 841972"/>
              <a:gd name="connsiteY2" fmla="*/ 1077362 h 107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1972" h="1077362">
                <a:moveTo>
                  <a:pt x="841972" y="0"/>
                </a:moveTo>
                <a:cubicBezTo>
                  <a:pt x="586211" y="82235"/>
                  <a:pt x="330451" y="164471"/>
                  <a:pt x="190122" y="344031"/>
                </a:cubicBezTo>
                <a:cubicBezTo>
                  <a:pt x="49793" y="523591"/>
                  <a:pt x="24896" y="800476"/>
                  <a:pt x="0" y="1077362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5" name="24 - Ελεύθερη σχεδίαση"/>
          <p:cNvSpPr/>
          <p:nvPr/>
        </p:nvSpPr>
        <p:spPr bwMode="auto">
          <a:xfrm>
            <a:off x="3730028" y="4083109"/>
            <a:ext cx="1276538" cy="1502875"/>
          </a:xfrm>
          <a:custGeom>
            <a:avLst/>
            <a:gdLst>
              <a:gd name="connsiteX0" fmla="*/ 1276538 w 1276538"/>
              <a:gd name="connsiteY0" fmla="*/ 0 h 1502875"/>
              <a:gd name="connsiteX1" fmla="*/ 362138 w 1276538"/>
              <a:gd name="connsiteY1" fmla="*/ 289711 h 1502875"/>
              <a:gd name="connsiteX2" fmla="*/ 0 w 1276538"/>
              <a:gd name="connsiteY2" fmla="*/ 1502875 h 150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6538" h="1502875">
                <a:moveTo>
                  <a:pt x="1276538" y="0"/>
                </a:moveTo>
                <a:cubicBezTo>
                  <a:pt x="925716" y="19616"/>
                  <a:pt x="574894" y="39232"/>
                  <a:pt x="362138" y="289711"/>
                </a:cubicBezTo>
                <a:cubicBezTo>
                  <a:pt x="149382" y="540190"/>
                  <a:pt x="74691" y="1021532"/>
                  <a:pt x="0" y="1502875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7" name="26 - Ελεύθερη σχεδίαση"/>
          <p:cNvSpPr/>
          <p:nvPr/>
        </p:nvSpPr>
        <p:spPr bwMode="auto">
          <a:xfrm>
            <a:off x="4581054" y="3331672"/>
            <a:ext cx="805758" cy="1367073"/>
          </a:xfrm>
          <a:custGeom>
            <a:avLst/>
            <a:gdLst>
              <a:gd name="connsiteX0" fmla="*/ 805758 w 805758"/>
              <a:gd name="connsiteY0" fmla="*/ 0 h 1367073"/>
              <a:gd name="connsiteX1" fmla="*/ 126748 w 805758"/>
              <a:gd name="connsiteY1" fmla="*/ 615635 h 1367073"/>
              <a:gd name="connsiteX2" fmla="*/ 45267 w 805758"/>
              <a:gd name="connsiteY2" fmla="*/ 1367073 h 136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5758" h="1367073">
                <a:moveTo>
                  <a:pt x="805758" y="0"/>
                </a:moveTo>
                <a:cubicBezTo>
                  <a:pt x="529627" y="193895"/>
                  <a:pt x="253496" y="387790"/>
                  <a:pt x="126748" y="615635"/>
                </a:cubicBezTo>
                <a:cubicBezTo>
                  <a:pt x="0" y="843480"/>
                  <a:pt x="22633" y="1105276"/>
                  <a:pt x="45267" y="1367073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8" name="27 - Ελεύθερη σχεδίαση"/>
          <p:cNvSpPr/>
          <p:nvPr/>
        </p:nvSpPr>
        <p:spPr bwMode="auto">
          <a:xfrm>
            <a:off x="3114392" y="2627010"/>
            <a:ext cx="3014804" cy="1112067"/>
          </a:xfrm>
          <a:custGeom>
            <a:avLst/>
            <a:gdLst>
              <a:gd name="connsiteX0" fmla="*/ 3014804 w 3014804"/>
              <a:gd name="connsiteY0" fmla="*/ 261042 h 1112067"/>
              <a:gd name="connsiteX1" fmla="*/ 1783533 w 3014804"/>
              <a:gd name="connsiteY1" fmla="*/ 61865 h 1112067"/>
              <a:gd name="connsiteX2" fmla="*/ 380246 w 3014804"/>
              <a:gd name="connsiteY2" fmla="*/ 632234 h 1112067"/>
              <a:gd name="connsiteX3" fmla="*/ 0 w 3014804"/>
              <a:gd name="connsiteY3" fmla="*/ 1112067 h 111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4804" h="1112067">
                <a:moveTo>
                  <a:pt x="3014804" y="261042"/>
                </a:moveTo>
                <a:cubicBezTo>
                  <a:pt x="2618715" y="130521"/>
                  <a:pt x="2222626" y="0"/>
                  <a:pt x="1783533" y="61865"/>
                </a:cubicBezTo>
                <a:cubicBezTo>
                  <a:pt x="1344440" y="123730"/>
                  <a:pt x="677502" y="457200"/>
                  <a:pt x="380246" y="632234"/>
                </a:cubicBezTo>
                <a:cubicBezTo>
                  <a:pt x="82991" y="807268"/>
                  <a:pt x="41495" y="959667"/>
                  <a:pt x="0" y="1112067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0" name="29 - Ελεύθερη σχεδίαση"/>
          <p:cNvSpPr/>
          <p:nvPr/>
        </p:nvSpPr>
        <p:spPr bwMode="auto">
          <a:xfrm>
            <a:off x="2596836" y="2518367"/>
            <a:ext cx="3550467" cy="1628115"/>
          </a:xfrm>
          <a:custGeom>
            <a:avLst/>
            <a:gdLst>
              <a:gd name="connsiteX0" fmla="*/ 3550467 w 3550467"/>
              <a:gd name="connsiteY0" fmla="*/ 351576 h 1628115"/>
              <a:gd name="connsiteX1" fmla="*/ 2817137 w 3550467"/>
              <a:gd name="connsiteY1" fmla="*/ 79972 h 1628115"/>
              <a:gd name="connsiteX2" fmla="*/ 1966111 w 3550467"/>
              <a:gd name="connsiteY2" fmla="*/ 52812 h 1628115"/>
              <a:gd name="connsiteX3" fmla="*/ 979283 w 3550467"/>
              <a:gd name="connsiteY3" fmla="*/ 396844 h 1628115"/>
              <a:gd name="connsiteX4" fmla="*/ 155418 w 3550467"/>
              <a:gd name="connsiteY4" fmla="*/ 1021533 h 1628115"/>
              <a:gd name="connsiteX5" fmla="*/ 46776 w 3550467"/>
              <a:gd name="connsiteY5" fmla="*/ 1628115 h 1628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50467" h="1628115">
                <a:moveTo>
                  <a:pt x="3550467" y="351576"/>
                </a:moveTo>
                <a:cubicBezTo>
                  <a:pt x="3315831" y="240671"/>
                  <a:pt x="3081196" y="129766"/>
                  <a:pt x="2817137" y="79972"/>
                </a:cubicBezTo>
                <a:cubicBezTo>
                  <a:pt x="2553078" y="30178"/>
                  <a:pt x="2272420" y="0"/>
                  <a:pt x="1966111" y="52812"/>
                </a:cubicBezTo>
                <a:cubicBezTo>
                  <a:pt x="1659802" y="105624"/>
                  <a:pt x="1281065" y="235391"/>
                  <a:pt x="979283" y="396844"/>
                </a:cubicBezTo>
                <a:cubicBezTo>
                  <a:pt x="677501" y="558297"/>
                  <a:pt x="310836" y="816321"/>
                  <a:pt x="155418" y="1021533"/>
                </a:cubicBezTo>
                <a:cubicBezTo>
                  <a:pt x="0" y="1226745"/>
                  <a:pt x="23388" y="1427430"/>
                  <a:pt x="46776" y="1628115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1" name="30 - Έλλειψη"/>
          <p:cNvSpPr/>
          <p:nvPr/>
        </p:nvSpPr>
        <p:spPr bwMode="auto">
          <a:xfrm>
            <a:off x="6092979" y="2752248"/>
            <a:ext cx="324000" cy="324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2" name="31 - Έλλειψη"/>
          <p:cNvSpPr/>
          <p:nvPr/>
        </p:nvSpPr>
        <p:spPr bwMode="auto">
          <a:xfrm>
            <a:off x="5294765" y="3076664"/>
            <a:ext cx="324000" cy="324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3" name="32 - Έλλειψη"/>
          <p:cNvSpPr/>
          <p:nvPr/>
        </p:nvSpPr>
        <p:spPr bwMode="auto">
          <a:xfrm>
            <a:off x="3375430" y="3375428"/>
            <a:ext cx="324000" cy="324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4" name="33 - Έλλειψη"/>
          <p:cNvSpPr/>
          <p:nvPr/>
        </p:nvSpPr>
        <p:spPr bwMode="auto">
          <a:xfrm>
            <a:off x="2949918" y="3683246"/>
            <a:ext cx="324000" cy="324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5" name="34 - Έλλειψη"/>
          <p:cNvSpPr/>
          <p:nvPr/>
        </p:nvSpPr>
        <p:spPr bwMode="auto">
          <a:xfrm>
            <a:off x="2515351" y="4081599"/>
            <a:ext cx="324000" cy="324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6" name="35 - TextBox"/>
          <p:cNvSpPr txBox="1"/>
          <p:nvPr/>
        </p:nvSpPr>
        <p:spPr>
          <a:xfrm>
            <a:off x="2523362" y="4092162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</a:t>
            </a:r>
            <a:endParaRPr lang="el-GR" sz="1400" b="1" dirty="0"/>
          </a:p>
        </p:txBody>
      </p:sp>
      <p:sp>
        <p:nvSpPr>
          <p:cNvPr id="37" name="36 - TextBox"/>
          <p:cNvSpPr txBox="1"/>
          <p:nvPr/>
        </p:nvSpPr>
        <p:spPr>
          <a:xfrm>
            <a:off x="2956419" y="3692301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2</a:t>
            </a:r>
            <a:endParaRPr lang="el-GR" sz="1400" b="1" dirty="0"/>
          </a:p>
        </p:txBody>
      </p:sp>
      <p:sp>
        <p:nvSpPr>
          <p:cNvPr id="38" name="37 - TextBox"/>
          <p:cNvSpPr txBox="1"/>
          <p:nvPr/>
        </p:nvSpPr>
        <p:spPr>
          <a:xfrm>
            <a:off x="3389476" y="3382974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3</a:t>
            </a:r>
            <a:endParaRPr lang="el-GR" sz="1400" b="1" dirty="0"/>
          </a:p>
        </p:txBody>
      </p:sp>
      <p:sp>
        <p:nvSpPr>
          <p:cNvPr id="39" name="38 - Έλλειψη"/>
          <p:cNvSpPr/>
          <p:nvPr/>
        </p:nvSpPr>
        <p:spPr bwMode="auto">
          <a:xfrm>
            <a:off x="4950733" y="3882423"/>
            <a:ext cx="324000" cy="324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0" name="39 - Έλλειψη"/>
          <p:cNvSpPr/>
          <p:nvPr/>
        </p:nvSpPr>
        <p:spPr bwMode="auto">
          <a:xfrm>
            <a:off x="4514657" y="4641405"/>
            <a:ext cx="324000" cy="324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1" name="40 - Έλλειψη"/>
          <p:cNvSpPr/>
          <p:nvPr/>
        </p:nvSpPr>
        <p:spPr bwMode="auto">
          <a:xfrm>
            <a:off x="4006154" y="5128783"/>
            <a:ext cx="324000" cy="324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2" name="41 - Έλλειψη"/>
          <p:cNvSpPr/>
          <p:nvPr/>
        </p:nvSpPr>
        <p:spPr bwMode="auto">
          <a:xfrm>
            <a:off x="3551971" y="5598055"/>
            <a:ext cx="324000" cy="324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3" name="42 - TextBox"/>
          <p:cNvSpPr txBox="1"/>
          <p:nvPr/>
        </p:nvSpPr>
        <p:spPr>
          <a:xfrm>
            <a:off x="3578090" y="5590510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</a:t>
            </a:r>
            <a:endParaRPr lang="el-GR" sz="1400" b="1" dirty="0"/>
          </a:p>
        </p:txBody>
      </p:sp>
      <p:sp>
        <p:nvSpPr>
          <p:cNvPr id="44" name="43 - TextBox"/>
          <p:cNvSpPr txBox="1"/>
          <p:nvPr/>
        </p:nvSpPr>
        <p:spPr>
          <a:xfrm>
            <a:off x="4020186" y="5136359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2</a:t>
            </a:r>
            <a:endParaRPr lang="el-GR" sz="1400" b="1" dirty="0"/>
          </a:p>
        </p:txBody>
      </p:sp>
      <p:sp>
        <p:nvSpPr>
          <p:cNvPr id="45" name="44 - TextBox"/>
          <p:cNvSpPr txBox="1"/>
          <p:nvPr/>
        </p:nvSpPr>
        <p:spPr>
          <a:xfrm>
            <a:off x="4534725" y="4655017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3</a:t>
            </a:r>
            <a:endParaRPr lang="el-GR" sz="1400" b="1" dirty="0"/>
          </a:p>
        </p:txBody>
      </p:sp>
      <p:sp>
        <p:nvSpPr>
          <p:cNvPr id="46" name="45 - TextBox"/>
          <p:cNvSpPr txBox="1"/>
          <p:nvPr/>
        </p:nvSpPr>
        <p:spPr>
          <a:xfrm>
            <a:off x="4976835" y="3902069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4</a:t>
            </a:r>
            <a:endParaRPr lang="el-GR" sz="1400" b="1" dirty="0"/>
          </a:p>
        </p:txBody>
      </p:sp>
      <p:sp>
        <p:nvSpPr>
          <p:cNvPr id="47" name="46 - TextBox"/>
          <p:cNvSpPr txBox="1"/>
          <p:nvPr/>
        </p:nvSpPr>
        <p:spPr>
          <a:xfrm>
            <a:off x="5310305" y="3094801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5</a:t>
            </a:r>
            <a:endParaRPr lang="el-GR" sz="1400" b="1" dirty="0"/>
          </a:p>
        </p:txBody>
      </p:sp>
      <p:sp>
        <p:nvSpPr>
          <p:cNvPr id="48" name="47 - Έλλειψη"/>
          <p:cNvSpPr/>
          <p:nvPr/>
        </p:nvSpPr>
        <p:spPr bwMode="auto">
          <a:xfrm>
            <a:off x="5693118" y="4362256"/>
            <a:ext cx="324000" cy="324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9" name="48 - TextBox"/>
          <p:cNvSpPr txBox="1"/>
          <p:nvPr/>
        </p:nvSpPr>
        <p:spPr>
          <a:xfrm>
            <a:off x="5708672" y="4362258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4</a:t>
            </a:r>
            <a:endParaRPr lang="el-GR" sz="1400" b="1" dirty="0"/>
          </a:p>
        </p:txBody>
      </p:sp>
      <p:sp>
        <p:nvSpPr>
          <p:cNvPr id="50" name="49 - TextBox"/>
          <p:cNvSpPr txBox="1"/>
          <p:nvPr/>
        </p:nvSpPr>
        <p:spPr>
          <a:xfrm>
            <a:off x="6105516" y="2767339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6</a:t>
            </a:r>
            <a:endParaRPr lang="el-GR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 animBg="1"/>
      <p:bldP spid="40" grpId="0" animBg="1"/>
      <p:bldP spid="41" grpId="0" animBg="1"/>
      <p:bldP spid="42" grpId="0" animBg="1"/>
      <p:bldP spid="43" grpId="0"/>
      <p:bldP spid="44" grpId="0"/>
      <p:bldP spid="45" grpId="0"/>
      <p:bldP spid="46" grpId="0"/>
      <p:bldP spid="47" grpId="0"/>
      <p:bldP spid="48" grpId="0" animBg="1"/>
      <p:bldP spid="49" grpId="0"/>
      <p:bldP spid="50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2 - Θέση περιεχομένου"/>
          <p:cNvSpPr>
            <a:spLocks noGrp="1"/>
          </p:cNvSpPr>
          <p:nvPr>
            <p:ph idx="1"/>
          </p:nvPr>
        </p:nvSpPr>
        <p:spPr>
          <a:xfrm>
            <a:off x="469232" y="1663560"/>
            <a:ext cx="8678368" cy="36766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800" dirty="0" smtClean="0"/>
              <a:t>Moreover, since being a comparability graph is a </a:t>
            </a:r>
            <a:r>
              <a:rPr lang="en-US" sz="2800" dirty="0" smtClean="0">
                <a:solidFill>
                  <a:schemeClr val="tx2"/>
                </a:solidFill>
              </a:rPr>
              <a:t>hereditary property</a:t>
            </a:r>
            <a:r>
              <a:rPr lang="en-US" sz="2800" dirty="0" smtClean="0"/>
              <a:t>, we find that </a:t>
            </a:r>
            <a:r>
              <a:rPr lang="el-GR" sz="2800" dirty="0" smtClean="0">
                <a:solidFill>
                  <a:srgbClr val="FF0000"/>
                </a:solidFill>
              </a:rPr>
              <a:t>ω</a:t>
            </a:r>
            <a:r>
              <a:rPr lang="en-US" sz="2800" dirty="0" smtClean="0">
                <a:solidFill>
                  <a:srgbClr val="FF0000"/>
                </a:solidFill>
              </a:rPr>
              <a:t>(G</a:t>
            </a:r>
            <a:r>
              <a:rPr lang="en-US" sz="2800" baseline="-25000" dirty="0" smtClean="0">
                <a:solidFill>
                  <a:srgbClr val="FF0000"/>
                </a:solidFill>
              </a:rPr>
              <a:t>A</a:t>
            </a:r>
            <a:r>
              <a:rPr lang="en-US" sz="2800" dirty="0" smtClean="0">
                <a:solidFill>
                  <a:srgbClr val="FF0000"/>
                </a:solidFill>
              </a:rPr>
              <a:t>) =</a:t>
            </a:r>
            <a:r>
              <a:rPr lang="el-GR" sz="2800" dirty="0" smtClean="0">
                <a:solidFill>
                  <a:srgbClr val="FF0000"/>
                </a:solidFill>
              </a:rPr>
              <a:t> χ</a:t>
            </a:r>
            <a:r>
              <a:rPr lang="en-US" sz="2800" dirty="0" smtClean="0">
                <a:solidFill>
                  <a:srgbClr val="FF0000"/>
                </a:solidFill>
              </a:rPr>
              <a:t>(G</a:t>
            </a:r>
            <a:r>
              <a:rPr lang="en-US" sz="2800" baseline="-25000" dirty="0" smtClean="0">
                <a:solidFill>
                  <a:srgbClr val="FF0000"/>
                </a:solidFill>
              </a:rPr>
              <a:t>A</a:t>
            </a:r>
            <a:r>
              <a:rPr lang="en-US" sz="2800" dirty="0" smtClean="0">
                <a:solidFill>
                  <a:srgbClr val="FF0000"/>
                </a:solidFill>
              </a:rPr>
              <a:t>) </a:t>
            </a:r>
            <a:r>
              <a:rPr lang="en-US" sz="2800" dirty="0" smtClean="0"/>
              <a:t>for all induced </a:t>
            </a:r>
            <a:r>
              <a:rPr lang="en-US" sz="2800" dirty="0" err="1" smtClean="0"/>
              <a:t>subgraphs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G</a:t>
            </a:r>
            <a:r>
              <a:rPr lang="en-US" sz="2800" baseline="-25000" dirty="0" smtClean="0">
                <a:solidFill>
                  <a:srgbClr val="FF0000"/>
                </a:solidFill>
              </a:rPr>
              <a:t>A</a:t>
            </a:r>
            <a:r>
              <a:rPr lang="en-US" sz="2800" baseline="-25000" dirty="0" smtClean="0"/>
              <a:t> </a:t>
            </a:r>
            <a:r>
              <a:rPr lang="en-US" sz="2800" dirty="0" smtClean="0"/>
              <a:t>of  </a:t>
            </a:r>
            <a:r>
              <a:rPr lang="en-US" sz="2800" dirty="0" smtClean="0">
                <a:solidFill>
                  <a:srgbClr val="009900"/>
                </a:solidFill>
              </a:rPr>
              <a:t>G. </a:t>
            </a:r>
          </a:p>
          <a:p>
            <a:pPr>
              <a:spcBef>
                <a:spcPct val="0"/>
              </a:spcBef>
            </a:pPr>
            <a:endParaRPr lang="en-US" sz="2000" dirty="0" smtClean="0">
              <a:solidFill>
                <a:srgbClr val="009900"/>
              </a:solidFill>
            </a:endParaRPr>
          </a:p>
          <a:p>
            <a:pPr>
              <a:spcBef>
                <a:spcPct val="0"/>
              </a:spcBef>
            </a:pPr>
            <a:r>
              <a:rPr lang="en-US" sz="2800" dirty="0" smtClean="0"/>
              <a:t>This proves:  </a:t>
            </a:r>
            <a:r>
              <a:rPr lang="en-US" sz="2800" dirty="0" smtClean="0">
                <a:solidFill>
                  <a:schemeClr val="tx2"/>
                </a:solidFill>
              </a:rPr>
              <a:t>Every comparability graph is a          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                          perfect graph.</a:t>
            </a:r>
            <a:endParaRPr lang="el-GR" sz="2800" dirty="0" smtClean="0">
              <a:solidFill>
                <a:schemeClr val="tx2"/>
              </a:solidFill>
            </a:endParaRPr>
          </a:p>
        </p:txBody>
      </p:sp>
      <p:pic>
        <p:nvPicPr>
          <p:cNvPr id="5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C42D09A4-64D9-4005-858C-1F13DF9E55C1}" type="slidenum">
              <a:rPr lang="el-GR" altLang="el-GR" sz="1200" smtClean="0">
                <a:latin typeface="Cambria" pitchFamily="18" charset="0"/>
              </a:rPr>
              <a:pPr/>
              <a:t>82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9" name="1 - Τίτλος"/>
          <p:cNvSpPr>
            <a:spLocks noGrp="1"/>
          </p:cNvSpPr>
          <p:nvPr>
            <p:ph type="title"/>
          </p:nvPr>
        </p:nvSpPr>
        <p:spPr>
          <a:xfrm>
            <a:off x="1383632" y="359748"/>
            <a:ext cx="7760367" cy="883920"/>
          </a:xfrm>
        </p:spPr>
        <p:txBody>
          <a:bodyPr anchor="ctr"/>
          <a:lstStyle/>
          <a:p>
            <a:pPr eaLnBrk="1" hangingPunct="1"/>
            <a:r>
              <a:rPr lang="en-US" dirty="0" smtClean="0">
                <a:solidFill>
                  <a:srgbClr val="002060"/>
                </a:solidFill>
                <a:latin typeface="Monotype Corsiva" pitchFamily="66" charset="0"/>
              </a:rPr>
              <a:t>Coloring Comparability Graphs</a:t>
            </a:r>
            <a:endParaRPr lang="el-GR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63873"/>
            <a:ext cx="8533984" cy="4400042"/>
          </a:xfrm>
        </p:spPr>
        <p:txBody>
          <a:bodyPr/>
          <a:lstStyle/>
          <a:p>
            <a:r>
              <a:rPr lang="en-US" sz="2800" dirty="0" smtClean="0"/>
              <a:t>In general the </a:t>
            </a:r>
            <a:r>
              <a:rPr lang="en-US" sz="2800" dirty="0" smtClean="0">
                <a:solidFill>
                  <a:schemeClr val="tx2"/>
                </a:solidFill>
              </a:rPr>
              <a:t>maximum weighted clique </a:t>
            </a:r>
            <a:r>
              <a:rPr lang="en-US" sz="2800" dirty="0" smtClean="0"/>
              <a:t>problem is </a:t>
            </a:r>
            <a:r>
              <a:rPr lang="en-US" sz="2800" dirty="0" smtClean="0">
                <a:solidFill>
                  <a:srgbClr val="009900"/>
                </a:solidFill>
              </a:rPr>
              <a:t>NP-complete</a:t>
            </a:r>
            <a:r>
              <a:rPr lang="en-US" sz="2800" dirty="0" smtClean="0"/>
              <a:t>, but when  restricted to </a:t>
            </a:r>
            <a:r>
              <a:rPr lang="en-US" sz="2800" dirty="0" smtClean="0">
                <a:solidFill>
                  <a:schemeClr val="tx2"/>
                </a:solidFill>
              </a:rPr>
              <a:t>comparability graphs </a:t>
            </a:r>
            <a:r>
              <a:rPr lang="en-US" sz="2800" dirty="0" smtClean="0"/>
              <a:t>it becomes tractable.</a:t>
            </a:r>
          </a:p>
          <a:p>
            <a:endParaRPr lang="en-US" sz="1400" dirty="0" smtClean="0"/>
          </a:p>
          <a:p>
            <a:r>
              <a:rPr lang="en-US" sz="2800" dirty="0" smtClean="0">
                <a:solidFill>
                  <a:schemeClr val="tx2"/>
                </a:solidFill>
              </a:rPr>
              <a:t>Algorithm </a:t>
            </a:r>
            <a:r>
              <a:rPr lang="en-US" sz="2800" dirty="0" err="1" smtClean="0">
                <a:solidFill>
                  <a:schemeClr val="tx2"/>
                </a:solidFill>
              </a:rPr>
              <a:t>MWClique</a:t>
            </a:r>
            <a:endParaRPr lang="en-US" sz="28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    </a:t>
            </a:r>
            <a:r>
              <a:rPr lang="en-US" sz="2800" dirty="0" smtClean="0">
                <a:solidFill>
                  <a:srgbClr val="009900"/>
                </a:solidFill>
              </a:rPr>
              <a:t>Input: 	</a:t>
            </a:r>
            <a:r>
              <a:rPr lang="en-US" sz="2400" dirty="0" smtClean="0"/>
              <a:t>A transitive orientation </a:t>
            </a:r>
            <a:r>
              <a:rPr lang="en-US" sz="2400" dirty="0" smtClean="0">
                <a:solidFill>
                  <a:srgbClr val="009900"/>
                </a:solidFill>
              </a:rPr>
              <a:t>F</a:t>
            </a:r>
            <a:r>
              <a:rPr lang="en-US" sz="2400" dirty="0" smtClean="0"/>
              <a:t> of a comparability 				graph </a:t>
            </a:r>
            <a:r>
              <a:rPr lang="en-US" sz="2400" dirty="0" smtClean="0">
                <a:solidFill>
                  <a:srgbClr val="009900"/>
                </a:solidFill>
              </a:rPr>
              <a:t>G = (V, E) </a:t>
            </a:r>
            <a:r>
              <a:rPr lang="en-US" sz="2400" dirty="0" smtClean="0"/>
              <a:t>and a weight function </a:t>
            </a:r>
            <a:r>
              <a:rPr lang="en-US" sz="2400" dirty="0" smtClean="0">
                <a:solidFill>
                  <a:srgbClr val="009900"/>
                </a:solidFill>
              </a:rPr>
              <a:t>w</a:t>
            </a:r>
            <a:r>
              <a:rPr lang="en-US" sz="2400" dirty="0" smtClean="0"/>
              <a:t> 				defined on </a:t>
            </a:r>
            <a:r>
              <a:rPr lang="en-US" sz="2400" dirty="0" smtClean="0">
                <a:solidFill>
                  <a:srgbClr val="009900"/>
                </a:solidFill>
              </a:rPr>
              <a:t>V</a:t>
            </a:r>
            <a:r>
              <a:rPr lang="en-US" sz="2400" dirty="0" smtClean="0"/>
              <a:t>.</a:t>
            </a:r>
            <a:endParaRPr lang="en-US" sz="2800" dirty="0" smtClean="0"/>
          </a:p>
          <a:p>
            <a:pPr>
              <a:buFont typeface="Wingdings" pitchFamily="2" charset="2"/>
              <a:buNone/>
            </a:pPr>
            <a:r>
              <a:rPr lang="en-US" sz="2800" dirty="0" smtClean="0"/>
              <a:t>	</a:t>
            </a:r>
            <a:r>
              <a:rPr lang="en-US" sz="2800" dirty="0" smtClean="0">
                <a:solidFill>
                  <a:srgbClr val="009900"/>
                </a:solidFill>
              </a:rPr>
              <a:t>Output: 	</a:t>
            </a:r>
            <a:r>
              <a:rPr lang="en-US" sz="2400" dirty="0" smtClean="0"/>
              <a:t>A clique </a:t>
            </a:r>
            <a:r>
              <a:rPr lang="en-US" sz="2400" b="1" dirty="0" smtClean="0">
                <a:solidFill>
                  <a:srgbClr val="C00000"/>
                </a:solidFill>
              </a:rPr>
              <a:t>C</a:t>
            </a:r>
            <a:r>
              <a:rPr lang="en-US" sz="2400" dirty="0" smtClean="0"/>
              <a:t> of </a:t>
            </a:r>
            <a:r>
              <a:rPr lang="en-US" sz="2400" dirty="0" smtClean="0">
                <a:solidFill>
                  <a:srgbClr val="009900"/>
                </a:solidFill>
              </a:rPr>
              <a:t>G</a:t>
            </a:r>
            <a:r>
              <a:rPr lang="en-US" sz="2400" dirty="0" smtClean="0"/>
              <a:t> whose weight is max.</a:t>
            </a:r>
            <a:endParaRPr lang="en-US" sz="2800" dirty="0" smtClean="0"/>
          </a:p>
          <a:p>
            <a:pPr>
              <a:buFont typeface="Wingdings" pitchFamily="2" charset="2"/>
              <a:buNone/>
            </a:pPr>
            <a:r>
              <a:rPr lang="en-US" dirty="0" smtClean="0"/>
              <a:t>    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l-GR" dirty="0" smtClean="0"/>
          </a:p>
        </p:txBody>
      </p:sp>
      <p:sp>
        <p:nvSpPr>
          <p:cNvPr id="78852" name="1 - Τίτλος"/>
          <p:cNvSpPr>
            <a:spLocks noGrp="1"/>
          </p:cNvSpPr>
          <p:nvPr>
            <p:ph type="title"/>
          </p:nvPr>
        </p:nvSpPr>
        <p:spPr>
          <a:xfrm>
            <a:off x="1383632" y="362758"/>
            <a:ext cx="7760368" cy="912589"/>
          </a:xfrm>
        </p:spPr>
        <p:txBody>
          <a:bodyPr anchor="ctr"/>
          <a:lstStyle/>
          <a:p>
            <a:pPr eaLnBrk="1" hangingPunct="1"/>
            <a:r>
              <a:rPr lang="en-US" dirty="0" smtClean="0">
                <a:solidFill>
                  <a:srgbClr val="002060"/>
                </a:solidFill>
                <a:latin typeface="Monotype Corsiva" pitchFamily="66" charset="0"/>
              </a:rPr>
              <a:t>Maximum Weighted clique</a:t>
            </a:r>
            <a:endParaRPr lang="el-GR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5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C42D09A4-64D9-4005-858C-1F13DF9E55C1}" type="slidenum">
              <a:rPr lang="el-GR" altLang="el-GR" sz="1200" smtClean="0">
                <a:latin typeface="Cambria" pitchFamily="18" charset="0"/>
              </a:rPr>
              <a:pPr/>
              <a:t>83</a:t>
            </a:fld>
            <a:endParaRPr lang="el-GR" altLang="el-GR" sz="120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2 - Θέση περιεχομένου"/>
          <p:cNvSpPr>
            <a:spLocks noGrp="1"/>
          </p:cNvSpPr>
          <p:nvPr>
            <p:ph idx="1"/>
          </p:nvPr>
        </p:nvSpPr>
        <p:spPr>
          <a:xfrm>
            <a:off x="469232" y="1667630"/>
            <a:ext cx="7988968" cy="4537075"/>
          </a:xfrm>
        </p:spPr>
        <p:txBody>
          <a:bodyPr/>
          <a:lstStyle/>
          <a:p>
            <a:r>
              <a:rPr lang="en-US" sz="2800" dirty="0" smtClean="0">
                <a:solidFill>
                  <a:srgbClr val="009900"/>
                </a:solidFill>
              </a:rPr>
              <a:t>Method: </a:t>
            </a:r>
            <a:r>
              <a:rPr lang="en-US" sz="2800" dirty="0" smtClean="0"/>
              <a:t>We use a modification of the </a:t>
            </a:r>
            <a:r>
              <a:rPr lang="en-US" sz="2800" dirty="0" smtClean="0">
                <a:solidFill>
                  <a:schemeClr val="tx2"/>
                </a:solidFill>
              </a:rPr>
              <a:t>height </a:t>
            </a:r>
            <a:r>
              <a:rPr lang="en-US" sz="2800" dirty="0" smtClean="0"/>
              <a:t>calculation technique (DFS).</a:t>
            </a:r>
          </a:p>
          <a:p>
            <a:endParaRPr lang="en-US" sz="1000" dirty="0" smtClean="0"/>
          </a:p>
          <a:p>
            <a:pPr>
              <a:buFont typeface="Wingdings" pitchFamily="2" charset="2"/>
              <a:buNone/>
            </a:pPr>
            <a:r>
              <a:rPr lang="en-US" sz="2800" dirty="0" smtClean="0"/>
              <a:t>   To each vertex </a:t>
            </a:r>
            <a:r>
              <a:rPr lang="en-US" sz="2800" dirty="0" smtClean="0">
                <a:solidFill>
                  <a:srgbClr val="009900"/>
                </a:solidFill>
              </a:rPr>
              <a:t>v </a:t>
            </a:r>
            <a:r>
              <a:rPr lang="en-US" sz="2800" dirty="0" smtClean="0"/>
              <a:t>we associate its cumulative weight </a:t>
            </a:r>
            <a:r>
              <a:rPr lang="en-US" sz="2800" dirty="0" smtClean="0">
                <a:solidFill>
                  <a:srgbClr val="009900"/>
                </a:solidFill>
              </a:rPr>
              <a:t>W(</a:t>
            </a:r>
            <a:r>
              <a:rPr lang="en-US" sz="2800" i="1" dirty="0" smtClean="0">
                <a:solidFill>
                  <a:srgbClr val="009900"/>
                </a:solidFill>
              </a:rPr>
              <a:t>v</a:t>
            </a:r>
            <a:r>
              <a:rPr lang="en-US" sz="2800" dirty="0" smtClean="0">
                <a:solidFill>
                  <a:srgbClr val="009900"/>
                </a:solidFill>
              </a:rPr>
              <a:t>) = the weight of the heaviest path from v to some sink.</a:t>
            </a:r>
          </a:p>
          <a:p>
            <a:pPr>
              <a:buFont typeface="Wingdings" pitchFamily="2" charset="2"/>
              <a:buNone/>
            </a:pPr>
            <a:endParaRPr lang="en-US" sz="1200" dirty="0" smtClean="0">
              <a:solidFill>
                <a:srgbClr val="0099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800" dirty="0" smtClean="0"/>
              <a:t>    A pointer is assigned to </a:t>
            </a:r>
            <a:r>
              <a:rPr lang="en-US" sz="2800" i="1" dirty="0" smtClean="0">
                <a:solidFill>
                  <a:srgbClr val="009900"/>
                </a:solidFill>
              </a:rPr>
              <a:t>v</a:t>
            </a:r>
            <a:r>
              <a:rPr lang="en-US" sz="2800" dirty="0" smtClean="0"/>
              <a:t> designating its successor on that heaviest path.</a:t>
            </a:r>
          </a:p>
          <a:p>
            <a:pPr>
              <a:buFont typeface="Wingdings" pitchFamily="2" charset="2"/>
              <a:buNone/>
            </a:pPr>
            <a:endParaRPr lang="el-GR" dirty="0" smtClean="0"/>
          </a:p>
        </p:txBody>
      </p:sp>
      <p:pic>
        <p:nvPicPr>
          <p:cNvPr id="5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C42D09A4-64D9-4005-858C-1F13DF9E55C1}" type="slidenum">
              <a:rPr lang="el-GR" altLang="el-GR" sz="1200" smtClean="0">
                <a:latin typeface="Cambria" pitchFamily="18" charset="0"/>
              </a:rPr>
              <a:pPr/>
              <a:t>84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14" name="1 - Τίτλος"/>
          <p:cNvSpPr>
            <a:spLocks noGrp="1"/>
          </p:cNvSpPr>
          <p:nvPr>
            <p:ph type="title"/>
          </p:nvPr>
        </p:nvSpPr>
        <p:spPr>
          <a:xfrm>
            <a:off x="1383632" y="362758"/>
            <a:ext cx="7760368" cy="912589"/>
          </a:xfrm>
        </p:spPr>
        <p:txBody>
          <a:bodyPr anchor="ctr"/>
          <a:lstStyle/>
          <a:p>
            <a:pPr eaLnBrk="1" hangingPunct="1"/>
            <a:r>
              <a:rPr lang="en-US" dirty="0" smtClean="0">
                <a:solidFill>
                  <a:srgbClr val="002060"/>
                </a:solidFill>
                <a:latin typeface="Monotype Corsiva" pitchFamily="66" charset="0"/>
              </a:rPr>
              <a:t>Maximum Weighted clique</a:t>
            </a:r>
            <a:endParaRPr lang="el-GR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cxnSp>
        <p:nvCxnSpPr>
          <p:cNvPr id="16" name="15 - Ευθεία γραμμή σύνδεσης"/>
          <p:cNvCxnSpPr/>
          <p:nvPr/>
        </p:nvCxnSpPr>
        <p:spPr bwMode="auto">
          <a:xfrm>
            <a:off x="8763747" y="2933321"/>
            <a:ext cx="9054" cy="364854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16 - Ευθεία γραμμή σύνδεσης"/>
          <p:cNvCxnSpPr/>
          <p:nvPr/>
        </p:nvCxnSpPr>
        <p:spPr bwMode="auto">
          <a:xfrm flipV="1">
            <a:off x="4716856" y="6426450"/>
            <a:ext cx="4235506" cy="151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ectangle 7"/>
          <p:cNvSpPr/>
          <p:nvPr/>
        </p:nvSpPr>
        <p:spPr>
          <a:xfrm>
            <a:off x="8702353" y="6372831"/>
            <a:ext cx="138113" cy="96837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9232" y="1660361"/>
            <a:ext cx="8674768" cy="519764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ym typeface="Symbol"/>
              </a:rPr>
              <a:t>The algorithm provides us with all the </a:t>
            </a:r>
            <a:r>
              <a:rPr lang="en-US" sz="2800" dirty="0" smtClean="0">
                <a:solidFill>
                  <a:srgbClr val="009900"/>
                </a:solidFill>
                <a:sym typeface="Symbol"/>
              </a:rPr>
              <a:t>maximal cliques</a:t>
            </a:r>
            <a:r>
              <a:rPr lang="en-US" dirty="0" smtClean="0">
                <a:solidFill>
                  <a:srgbClr val="009900"/>
                </a:solidFill>
                <a:sym typeface="Symbol"/>
              </a:rPr>
              <a:t>.</a:t>
            </a:r>
          </a:p>
          <a:p>
            <a:pPr eaLnBrk="1" hangingPunct="1">
              <a:defRPr/>
            </a:pPr>
            <a:r>
              <a:rPr lang="en-US" sz="2800" dirty="0" smtClean="0">
                <a:sym typeface="Symbol"/>
              </a:rPr>
              <a:t>Let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C(v</a:t>
            </a:r>
            <a:r>
              <a:rPr lang="en-US" sz="2800" baseline="-250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i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) = v</a:t>
            </a:r>
            <a:r>
              <a:rPr lang="en-US" sz="2800" baseline="-250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i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  {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v</a:t>
            </a:r>
            <a:r>
              <a:rPr lang="en-US" sz="2800" baseline="-25000" dirty="0" err="1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j</a:t>
            </a:r>
            <a:r>
              <a:rPr lang="en-US" sz="2800" baseline="-250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: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v</a:t>
            </a:r>
            <a:r>
              <a:rPr lang="en-US" sz="2800" baseline="-25000" dirty="0" err="1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j</a:t>
            </a:r>
            <a:r>
              <a:rPr lang="en-US" sz="2800" baseline="-250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higher neighbor of v</a:t>
            </a:r>
            <a:r>
              <a:rPr lang="en-US" sz="2800" baseline="-250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i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}.                    </a:t>
            </a:r>
            <a:r>
              <a:rPr lang="en-US" sz="2800" dirty="0" smtClean="0">
                <a:solidFill>
                  <a:srgbClr val="FF0000"/>
                </a:solidFill>
                <a:sym typeface="Symbol"/>
              </a:rPr>
              <a:t>Then,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 C(v</a:t>
            </a:r>
            <a:r>
              <a:rPr lang="en-US" sz="2800" baseline="-250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i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) = clique</a:t>
            </a:r>
          </a:p>
          <a:p>
            <a:pPr eaLnBrk="1" hangingPunct="1">
              <a:defRPr/>
            </a:pPr>
            <a:endParaRPr lang="en-US" sz="2800" dirty="0" smtClean="0">
              <a:sym typeface="Symbol"/>
            </a:endParaRPr>
          </a:p>
          <a:p>
            <a:pPr eaLnBrk="1" hangingPunct="1">
              <a:defRPr/>
            </a:pPr>
            <a:endParaRPr lang="en-US" sz="2800" dirty="0" smtClean="0">
              <a:sym typeface="Symbol"/>
            </a:endParaRPr>
          </a:p>
          <a:p>
            <a:pPr eaLnBrk="1" hangingPunct="1">
              <a:defRPr/>
            </a:pPr>
            <a:endParaRPr lang="en-US" sz="2800" dirty="0" smtClean="0">
              <a:sym typeface="Symbol"/>
            </a:endParaRPr>
          </a:p>
          <a:p>
            <a:pPr eaLnBrk="1" hangingPunct="1">
              <a:defRPr/>
            </a:pPr>
            <a:endParaRPr lang="en-US" sz="2800" dirty="0" smtClean="0">
              <a:sym typeface="Symbol"/>
            </a:endParaRPr>
          </a:p>
          <a:p>
            <a:pPr eaLnBrk="1" hangingPunct="1">
              <a:defRPr/>
            </a:pPr>
            <a:endParaRPr lang="en-US" sz="2800" dirty="0" smtClean="0"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ym typeface="Symbol"/>
              </a:rPr>
              <a:t>The </a:t>
            </a:r>
            <a:r>
              <a:rPr lang="en-US" sz="2400" dirty="0" smtClean="0"/>
              <a:t>set of cliques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C(v</a:t>
            </a:r>
            <a:r>
              <a:rPr lang="en-US" sz="2400" baseline="-25000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), 1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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i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  n , </a:t>
            </a:r>
          </a:p>
          <a:p>
            <a:pPr eaLnBrk="1" hangingPunct="1">
              <a:buNone/>
              <a:defRPr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	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includes all the maximal cliques.</a:t>
            </a:r>
          </a:p>
        </p:txBody>
      </p:sp>
      <p:sp>
        <p:nvSpPr>
          <p:cNvPr id="17" name="Oval 5"/>
          <p:cNvSpPr>
            <a:spLocks noChangeArrowheads="1"/>
          </p:cNvSpPr>
          <p:nvPr/>
        </p:nvSpPr>
        <p:spPr bwMode="auto">
          <a:xfrm>
            <a:off x="2464118" y="4230094"/>
            <a:ext cx="209550" cy="21113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3340418" y="4225331"/>
            <a:ext cx="211137" cy="2095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" name="Oval 7"/>
          <p:cNvSpPr>
            <a:spLocks noChangeArrowheads="1"/>
          </p:cNvSpPr>
          <p:nvPr/>
        </p:nvSpPr>
        <p:spPr bwMode="auto">
          <a:xfrm>
            <a:off x="2448243" y="5055594"/>
            <a:ext cx="209550" cy="2095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0" name="Oval 8"/>
          <p:cNvSpPr>
            <a:spLocks noChangeArrowheads="1"/>
          </p:cNvSpPr>
          <p:nvPr/>
        </p:nvSpPr>
        <p:spPr bwMode="auto">
          <a:xfrm>
            <a:off x="3324543" y="5050831"/>
            <a:ext cx="211137" cy="2095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21" name="Straight Connector 9"/>
          <p:cNvCxnSpPr>
            <a:cxnSpLocks noChangeShapeType="1"/>
            <a:stCxn id="17" idx="4"/>
            <a:endCxn id="19" idx="0"/>
          </p:cNvCxnSpPr>
          <p:nvPr/>
        </p:nvCxnSpPr>
        <p:spPr bwMode="auto">
          <a:xfrm flipH="1">
            <a:off x="2553018" y="4441231"/>
            <a:ext cx="15875" cy="6143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Straight Connector 10"/>
          <p:cNvCxnSpPr>
            <a:cxnSpLocks noChangeShapeType="1"/>
            <a:stCxn id="20" idx="0"/>
            <a:endCxn id="18" idx="4"/>
          </p:cNvCxnSpPr>
          <p:nvPr/>
        </p:nvCxnSpPr>
        <p:spPr bwMode="auto">
          <a:xfrm flipV="1">
            <a:off x="3430905" y="4434881"/>
            <a:ext cx="15875" cy="6159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" name="Straight Connector 11"/>
          <p:cNvCxnSpPr>
            <a:cxnSpLocks noChangeShapeType="1"/>
            <a:stCxn id="17" idx="5"/>
            <a:endCxn id="20" idx="2"/>
          </p:cNvCxnSpPr>
          <p:nvPr/>
        </p:nvCxnSpPr>
        <p:spPr bwMode="auto">
          <a:xfrm>
            <a:off x="2643505" y="4409481"/>
            <a:ext cx="681038" cy="7461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Straight Connector 12"/>
          <p:cNvCxnSpPr>
            <a:cxnSpLocks noChangeShapeType="1"/>
            <a:stCxn id="18" idx="3"/>
            <a:endCxn id="19" idx="7"/>
          </p:cNvCxnSpPr>
          <p:nvPr/>
        </p:nvCxnSpPr>
        <p:spPr bwMode="auto">
          <a:xfrm flipH="1">
            <a:off x="2627630" y="4404719"/>
            <a:ext cx="744538" cy="6810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Straight Connector 13"/>
          <p:cNvCxnSpPr>
            <a:cxnSpLocks noChangeShapeType="1"/>
            <a:stCxn id="17" idx="6"/>
            <a:endCxn id="18" idx="2"/>
          </p:cNvCxnSpPr>
          <p:nvPr/>
        </p:nvCxnSpPr>
        <p:spPr bwMode="auto">
          <a:xfrm flipV="1">
            <a:off x="2673668" y="4330106"/>
            <a:ext cx="666750" cy="47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" name="Straight Connector 14"/>
          <p:cNvCxnSpPr>
            <a:cxnSpLocks noChangeShapeType="1"/>
            <a:stCxn id="19" idx="6"/>
            <a:endCxn id="20" idx="2"/>
          </p:cNvCxnSpPr>
          <p:nvPr/>
        </p:nvCxnSpPr>
        <p:spPr bwMode="auto">
          <a:xfrm flipV="1">
            <a:off x="2657793" y="5155606"/>
            <a:ext cx="666750" cy="47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7" name="Oval 15"/>
          <p:cNvSpPr>
            <a:spLocks noChangeArrowheads="1"/>
          </p:cNvSpPr>
          <p:nvPr/>
        </p:nvSpPr>
        <p:spPr bwMode="auto">
          <a:xfrm>
            <a:off x="2889568" y="3572869"/>
            <a:ext cx="209550" cy="21113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28" name="Straight Connector 16"/>
          <p:cNvCxnSpPr>
            <a:cxnSpLocks noChangeShapeType="1"/>
            <a:stCxn id="27" idx="3"/>
            <a:endCxn id="17" idx="7"/>
          </p:cNvCxnSpPr>
          <p:nvPr/>
        </p:nvCxnSpPr>
        <p:spPr bwMode="auto">
          <a:xfrm flipH="1">
            <a:off x="2643505" y="3752256"/>
            <a:ext cx="276225" cy="509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" name="Straight Connector 17"/>
          <p:cNvCxnSpPr>
            <a:cxnSpLocks noChangeShapeType="1"/>
            <a:stCxn id="27" idx="5"/>
            <a:endCxn id="18" idx="1"/>
          </p:cNvCxnSpPr>
          <p:nvPr/>
        </p:nvCxnSpPr>
        <p:spPr bwMode="auto">
          <a:xfrm>
            <a:off x="3068955" y="3752256"/>
            <a:ext cx="303213" cy="5032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0" name="Oval 18"/>
          <p:cNvSpPr>
            <a:spLocks noChangeArrowheads="1"/>
          </p:cNvSpPr>
          <p:nvPr/>
        </p:nvSpPr>
        <p:spPr bwMode="auto">
          <a:xfrm>
            <a:off x="4018280" y="5050831"/>
            <a:ext cx="211138" cy="2095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31" name="Straight Connector 19"/>
          <p:cNvCxnSpPr>
            <a:cxnSpLocks noChangeShapeType="1"/>
            <a:stCxn id="20" idx="6"/>
            <a:endCxn id="30" idx="2"/>
          </p:cNvCxnSpPr>
          <p:nvPr/>
        </p:nvCxnSpPr>
        <p:spPr bwMode="auto">
          <a:xfrm flipV="1">
            <a:off x="3535680" y="5155606"/>
            <a:ext cx="482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" name="Straight Connector 20"/>
          <p:cNvCxnSpPr>
            <a:cxnSpLocks noChangeShapeType="1"/>
            <a:stCxn id="18" idx="5"/>
            <a:endCxn id="30" idx="1"/>
          </p:cNvCxnSpPr>
          <p:nvPr/>
        </p:nvCxnSpPr>
        <p:spPr bwMode="auto">
          <a:xfrm>
            <a:off x="3519805" y="4404719"/>
            <a:ext cx="530225" cy="6762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3" name="Rectangle 51"/>
          <p:cNvSpPr>
            <a:spLocks noChangeArrowheads="1"/>
          </p:cNvSpPr>
          <p:nvPr/>
        </p:nvSpPr>
        <p:spPr bwMode="auto">
          <a:xfrm>
            <a:off x="2574319" y="3328076"/>
            <a:ext cx="3225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2">
                    <a:lumMod val="50000"/>
                    <a:lumOff val="50000"/>
                  </a:schemeClr>
                </a:solidFill>
                <a:latin typeface="Cambria" pitchFamily="18" charset="0"/>
                <a:sym typeface="Symbol" pitchFamily="18" charset="2"/>
              </a:rPr>
              <a:t>a</a:t>
            </a:r>
          </a:p>
        </p:txBody>
      </p:sp>
      <p:sp>
        <p:nvSpPr>
          <p:cNvPr id="34" name="Rectangle 52"/>
          <p:cNvSpPr>
            <a:spLocks noChangeArrowheads="1"/>
          </p:cNvSpPr>
          <p:nvPr/>
        </p:nvSpPr>
        <p:spPr bwMode="auto">
          <a:xfrm>
            <a:off x="2159318" y="4188819"/>
            <a:ext cx="3143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  <a:sym typeface="Symbol" pitchFamily="18" charset="2"/>
              </a:rPr>
              <a:t>b</a:t>
            </a:r>
          </a:p>
        </p:txBody>
      </p:sp>
      <p:sp>
        <p:nvSpPr>
          <p:cNvPr id="35" name="Rectangle 53"/>
          <p:cNvSpPr>
            <a:spLocks noChangeArrowheads="1"/>
          </p:cNvSpPr>
          <p:nvPr/>
        </p:nvSpPr>
        <p:spPr bwMode="auto">
          <a:xfrm>
            <a:off x="2191833" y="5169392"/>
            <a:ext cx="3048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2">
                    <a:lumMod val="50000"/>
                    <a:lumOff val="50000"/>
                  </a:schemeClr>
                </a:solidFill>
                <a:latin typeface="Cambria" pitchFamily="18" charset="0"/>
                <a:sym typeface="Symbol" pitchFamily="18" charset="2"/>
              </a:rPr>
              <a:t>c</a:t>
            </a:r>
          </a:p>
        </p:txBody>
      </p:sp>
      <p:sp>
        <p:nvSpPr>
          <p:cNvPr id="36" name="Rectangle 54"/>
          <p:cNvSpPr>
            <a:spLocks noChangeArrowheads="1"/>
          </p:cNvSpPr>
          <p:nvPr/>
        </p:nvSpPr>
        <p:spPr bwMode="auto">
          <a:xfrm>
            <a:off x="3402497" y="5211753"/>
            <a:ext cx="3143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  <a:sym typeface="Symbol" pitchFamily="18" charset="2"/>
              </a:rPr>
              <a:t>d</a:t>
            </a:r>
          </a:p>
        </p:txBody>
      </p:sp>
      <p:sp>
        <p:nvSpPr>
          <p:cNvPr id="37" name="Rectangle 55"/>
          <p:cNvSpPr>
            <a:spLocks noChangeArrowheads="1"/>
          </p:cNvSpPr>
          <p:nvPr/>
        </p:nvSpPr>
        <p:spPr bwMode="auto">
          <a:xfrm>
            <a:off x="4273207" y="4987331"/>
            <a:ext cx="2680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2">
                    <a:lumMod val="50000"/>
                    <a:lumOff val="50000"/>
                  </a:schemeClr>
                </a:solidFill>
                <a:latin typeface="Cambria" pitchFamily="18" charset="0"/>
                <a:sym typeface="Symbol" pitchFamily="18" charset="2"/>
              </a:rPr>
              <a:t>f</a:t>
            </a:r>
          </a:p>
        </p:txBody>
      </p:sp>
      <p:sp>
        <p:nvSpPr>
          <p:cNvPr id="38" name="Rectangle 56"/>
          <p:cNvSpPr>
            <a:spLocks noChangeArrowheads="1"/>
          </p:cNvSpPr>
          <p:nvPr/>
        </p:nvSpPr>
        <p:spPr bwMode="auto">
          <a:xfrm>
            <a:off x="3530132" y="4074519"/>
            <a:ext cx="2936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  <a:sym typeface="Symbol" pitchFamily="18" charset="2"/>
              </a:rPr>
              <a:t>e</a:t>
            </a:r>
          </a:p>
        </p:txBody>
      </p:sp>
      <p:sp>
        <p:nvSpPr>
          <p:cNvPr id="39" name="Rectangle 51"/>
          <p:cNvSpPr>
            <a:spLocks noChangeArrowheads="1"/>
          </p:cNvSpPr>
          <p:nvPr/>
        </p:nvSpPr>
        <p:spPr bwMode="auto">
          <a:xfrm>
            <a:off x="6037263" y="3076815"/>
            <a:ext cx="2820987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800" dirty="0" smtClean="0">
                <a:solidFill>
                  <a:srgbClr val="C00000"/>
                </a:solidFill>
                <a:latin typeface="+mn-lt"/>
                <a:sym typeface="Symbol" pitchFamily="18" charset="2"/>
              </a:rPr>
              <a:t>C(a) = {a, b, e}</a:t>
            </a:r>
          </a:p>
          <a:p>
            <a:pPr algn="l">
              <a:spcBef>
                <a:spcPts val="600"/>
              </a:spcBef>
            </a:pPr>
            <a:r>
              <a:rPr lang="en-US" sz="2800" dirty="0" smtClean="0">
                <a:solidFill>
                  <a:srgbClr val="C00000"/>
                </a:solidFill>
                <a:latin typeface="+mn-lt"/>
                <a:sym typeface="Symbol" pitchFamily="18" charset="2"/>
              </a:rPr>
              <a:t>C(b) = {b, c, d, e}</a:t>
            </a:r>
          </a:p>
          <a:p>
            <a:pPr algn="l">
              <a:spcBef>
                <a:spcPts val="600"/>
              </a:spcBef>
            </a:pPr>
            <a:r>
              <a:rPr lang="en-US" sz="2800" dirty="0" smtClean="0">
                <a:solidFill>
                  <a:srgbClr val="C00000"/>
                </a:solidFill>
                <a:latin typeface="+mn-lt"/>
                <a:sym typeface="Symbol" pitchFamily="18" charset="2"/>
              </a:rPr>
              <a:t>C(c) = {c, d, e}</a:t>
            </a:r>
          </a:p>
          <a:p>
            <a:pPr algn="l">
              <a:spcBef>
                <a:spcPts val="600"/>
              </a:spcBef>
            </a:pPr>
            <a:r>
              <a:rPr lang="en-US" sz="2800" dirty="0" smtClean="0">
                <a:solidFill>
                  <a:srgbClr val="C00000"/>
                </a:solidFill>
                <a:latin typeface="+mn-lt"/>
                <a:sym typeface="Symbol" pitchFamily="18" charset="2"/>
              </a:rPr>
              <a:t>C(d) = {d, e, f}</a:t>
            </a:r>
          </a:p>
          <a:p>
            <a:pPr algn="l">
              <a:spcBef>
                <a:spcPts val="600"/>
              </a:spcBef>
            </a:pPr>
            <a:r>
              <a:rPr lang="en-US" sz="2800" dirty="0" smtClean="0">
                <a:solidFill>
                  <a:srgbClr val="C00000"/>
                </a:solidFill>
                <a:latin typeface="+mn-lt"/>
                <a:sym typeface="Symbol" pitchFamily="18" charset="2"/>
              </a:rPr>
              <a:t>C(e) = {e, f}</a:t>
            </a:r>
          </a:p>
          <a:p>
            <a:pPr algn="l">
              <a:spcBef>
                <a:spcPts val="600"/>
              </a:spcBef>
            </a:pPr>
            <a:r>
              <a:rPr lang="en-US" sz="2800" dirty="0" smtClean="0">
                <a:solidFill>
                  <a:srgbClr val="C00000"/>
                </a:solidFill>
                <a:latin typeface="+mn-lt"/>
                <a:sym typeface="Symbol" pitchFamily="18" charset="2"/>
              </a:rPr>
              <a:t>C(f) = {f}</a:t>
            </a:r>
          </a:p>
          <a:p>
            <a:pPr algn="l"/>
            <a:endParaRPr lang="en-US" sz="3200" dirty="0" smtClean="0">
              <a:solidFill>
                <a:srgbClr val="FF0000"/>
              </a:solidFill>
              <a:latin typeface="+mn-lt"/>
              <a:sym typeface="Symbol" pitchFamily="18" charset="2"/>
            </a:endParaRPr>
          </a:p>
          <a:p>
            <a:pPr algn="l"/>
            <a:endParaRPr lang="en-US" sz="300" dirty="0" smtClean="0">
              <a:solidFill>
                <a:srgbClr val="FF0000"/>
              </a:solidFill>
              <a:latin typeface="+mn-lt"/>
              <a:sym typeface="Symbol" pitchFamily="18" charset="2"/>
            </a:endParaRPr>
          </a:p>
        </p:txBody>
      </p:sp>
      <p:pic>
        <p:nvPicPr>
          <p:cNvPr id="40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C42D09A4-64D9-4005-858C-1F13DF9E55C1}" type="slidenum">
              <a:rPr lang="el-GR" altLang="el-GR" sz="1200" smtClean="0">
                <a:latin typeface="Cambria" pitchFamily="18" charset="0"/>
              </a:rPr>
              <a:pPr/>
              <a:t>9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1371600" y="361455"/>
            <a:ext cx="7772400" cy="889829"/>
          </a:xfrm>
          <a:prstGeom prst="rect">
            <a:avLst/>
          </a:prstGeom>
        </p:spPr>
        <p:txBody>
          <a:bodyPr anchor="ctr"/>
          <a:lstStyle/>
          <a:p>
            <a:pPr algn="l"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Garamond" pitchFamily="18" charset="0"/>
                <a:ea typeface="+mj-ea"/>
                <a:cs typeface="+mj-cs"/>
              </a:rPr>
              <a:t>Triangulated Graphs</a:t>
            </a:r>
            <a:endParaRPr lang="en-GB" sz="3200" dirty="0">
              <a:solidFill>
                <a:srgbClr val="002060"/>
              </a:solidFill>
              <a:latin typeface="Garamond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G-PhD-2">
  <a:themeElements>
    <a:clrScheme name="Δίχρωμος συνδυασμός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Δίχρωμος συνδυασμός">
      <a:majorFont>
        <a:latin typeface="Tahom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Δίχρωμος συνδυασμός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Δίχρωμος συνδυασμός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Δίχρωμος συνδυασμός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Δίχρωμος συνδυασμός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Δίχρωμος συνδυασμός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Δίχρωμος συνδυασμός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Δίχρωμος συνδυασμός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ATG-PhD-2</Template>
  <TotalTime>3179</TotalTime>
  <Words>2942</Words>
  <Application>Microsoft Office PowerPoint</Application>
  <PresentationFormat>Προβολή στην οθόνη (4:3)</PresentationFormat>
  <Paragraphs>1123</Paragraphs>
  <Slides>84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84</vt:i4>
      </vt:variant>
    </vt:vector>
  </HeadingPairs>
  <TitlesOfParts>
    <vt:vector size="85" baseType="lpstr">
      <vt:lpstr>ATG-PhD-2</vt:lpstr>
      <vt:lpstr>Αλγοριθμική Θεωρία Γραφημάτων  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Algorithms for Computing PEO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  <vt:lpstr>Διαφάνεια 37</vt:lpstr>
      <vt:lpstr>Διαφάνεια 38</vt:lpstr>
      <vt:lpstr>Algorithm X  and  Maximal Clique</vt:lpstr>
      <vt:lpstr>Διαφάνεια 40</vt:lpstr>
      <vt:lpstr>Διαφάνεια 41</vt:lpstr>
      <vt:lpstr>Διαφάνεια 42</vt:lpstr>
      <vt:lpstr>Διαφάνεια 43</vt:lpstr>
      <vt:lpstr>Διαφάνεια 44</vt:lpstr>
      <vt:lpstr>Διαφάνεια 45</vt:lpstr>
      <vt:lpstr>Διαφάνεια 46</vt:lpstr>
      <vt:lpstr>Characterizing Triangulated Graphs</vt:lpstr>
      <vt:lpstr>Characterizing Triangulated Graphs</vt:lpstr>
      <vt:lpstr>Characterizing Triangulated Graphs</vt:lpstr>
      <vt:lpstr>Characterizing Triangulated Graphs</vt:lpstr>
      <vt:lpstr>Characterizing Triangulated Graphs</vt:lpstr>
      <vt:lpstr>Characterizing Triangulated Graphs</vt:lpstr>
      <vt:lpstr>Characterizing Triangulated Graphs</vt:lpstr>
      <vt:lpstr>A characterization of Chordal Graphs</vt:lpstr>
      <vt:lpstr>A characterization of Chordal Graphs</vt:lpstr>
      <vt:lpstr>A characterization of Chordal Graphs</vt:lpstr>
      <vt:lpstr>Interval Graphs</vt:lpstr>
      <vt:lpstr>Simple Elimination Scheme</vt:lpstr>
      <vt:lpstr>Simple Elimination Scheme</vt:lpstr>
      <vt:lpstr>Simple Elimination Scheme</vt:lpstr>
      <vt:lpstr>Simple Elimination Scheme</vt:lpstr>
      <vt:lpstr>Simple Elimination Scheme</vt:lpstr>
      <vt:lpstr>Simple Elimination Scheme</vt:lpstr>
      <vt:lpstr>Simple Elimination Scheme</vt:lpstr>
      <vt:lpstr>Διαφάνεια 65</vt:lpstr>
      <vt:lpstr>Comparability Graphs</vt:lpstr>
      <vt:lpstr>Comparability Graphs</vt:lpstr>
      <vt:lpstr>Comparability Graphs</vt:lpstr>
      <vt:lpstr>Comparability Graphs</vt:lpstr>
      <vt:lpstr>Comparability Graphs</vt:lpstr>
      <vt:lpstr>Comparability Graphs</vt:lpstr>
      <vt:lpstr>Comparability Graphs</vt:lpstr>
      <vt:lpstr>Comparability Graphs</vt:lpstr>
      <vt:lpstr>Comparability Graphs</vt:lpstr>
      <vt:lpstr>Διαφάνεια 75</vt:lpstr>
      <vt:lpstr>Coloring Comparability Graphs</vt:lpstr>
      <vt:lpstr>Coloring Comparability Graphs</vt:lpstr>
      <vt:lpstr>Coloring Comparability Graphs</vt:lpstr>
      <vt:lpstr>Coloring Comparability Graphs</vt:lpstr>
      <vt:lpstr>Coloring Comparability Graphs</vt:lpstr>
      <vt:lpstr>Coloring Comparability Graphs</vt:lpstr>
      <vt:lpstr>Coloring Comparability Graphs</vt:lpstr>
      <vt:lpstr>Maximum Weighted clique</vt:lpstr>
      <vt:lpstr>Maximum Weighted clique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*</dc:creator>
  <cp:lastModifiedBy>stavros</cp:lastModifiedBy>
  <cp:revision>328</cp:revision>
  <dcterms:created xsi:type="dcterms:W3CDTF">2012-10-18T09:27:18Z</dcterms:created>
  <dcterms:modified xsi:type="dcterms:W3CDTF">2015-11-24T10:15:51Z</dcterms:modified>
</cp:coreProperties>
</file>